
<file path=[Content_Types].xml><?xml version="1.0" encoding="utf-8"?>
<Types xmlns="http://schemas.openxmlformats.org/package/2006/content-types">
  <Default Extension="xml" ContentType="application/xml"/>
  <Default Extension="bin" ContentType="application/vnd.openxmlformats-officedocument.oleObject"/>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tif" ContentType="image/tif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48" r:id="rId1"/>
    <p:sldMasterId id="2147486764" r:id="rId2"/>
    <p:sldMasterId id="2147486777" r:id="rId3"/>
    <p:sldMasterId id="2147486803" r:id="rId4"/>
    <p:sldMasterId id="2147486816" r:id="rId5"/>
    <p:sldMasterId id="2147486829" r:id="rId6"/>
    <p:sldMasterId id="2147486843" r:id="rId7"/>
    <p:sldMasterId id="2147486869" r:id="rId8"/>
    <p:sldMasterId id="2147486883" r:id="rId9"/>
  </p:sldMasterIdLst>
  <p:notesMasterIdLst>
    <p:notesMasterId r:id="rId62"/>
  </p:notesMasterIdLst>
  <p:sldIdLst>
    <p:sldId id="596" r:id="rId10"/>
    <p:sldId id="950" r:id="rId11"/>
    <p:sldId id="1210" r:id="rId12"/>
    <p:sldId id="1385" r:id="rId13"/>
    <p:sldId id="1435" r:id="rId14"/>
    <p:sldId id="1436" r:id="rId15"/>
    <p:sldId id="1386" r:id="rId16"/>
    <p:sldId id="1401" r:id="rId17"/>
    <p:sldId id="1389" r:id="rId18"/>
    <p:sldId id="1413" r:id="rId19"/>
    <p:sldId id="1405" r:id="rId20"/>
    <p:sldId id="1406" r:id="rId21"/>
    <p:sldId id="1404" r:id="rId22"/>
    <p:sldId id="1437" r:id="rId23"/>
    <p:sldId id="1438" r:id="rId24"/>
    <p:sldId id="1439" r:id="rId25"/>
    <p:sldId id="1440" r:id="rId26"/>
    <p:sldId id="1441" r:id="rId27"/>
    <p:sldId id="1454" r:id="rId28"/>
    <p:sldId id="1453" r:id="rId29"/>
    <p:sldId id="1414" r:id="rId30"/>
    <p:sldId id="1357" r:id="rId31"/>
    <p:sldId id="1451" r:id="rId32"/>
    <p:sldId id="1369" r:id="rId33"/>
    <p:sldId id="1452" r:id="rId34"/>
    <p:sldId id="1371" r:id="rId35"/>
    <p:sldId id="1415" r:id="rId36"/>
    <p:sldId id="1417" r:id="rId37"/>
    <p:sldId id="1416" r:id="rId38"/>
    <p:sldId id="1402" r:id="rId39"/>
    <p:sldId id="1403" r:id="rId40"/>
    <p:sldId id="1390" r:id="rId41"/>
    <p:sldId id="1391" r:id="rId42"/>
    <p:sldId id="1394" r:id="rId43"/>
    <p:sldId id="1395" r:id="rId44"/>
    <p:sldId id="1396" r:id="rId45"/>
    <p:sldId id="1397" r:id="rId46"/>
    <p:sldId id="1398" r:id="rId47"/>
    <p:sldId id="1399" r:id="rId48"/>
    <p:sldId id="1400" r:id="rId49"/>
    <p:sldId id="1408" r:id="rId50"/>
    <p:sldId id="1409" r:id="rId51"/>
    <p:sldId id="1410" r:id="rId52"/>
    <p:sldId id="1411" r:id="rId53"/>
    <p:sldId id="1443" r:id="rId54"/>
    <p:sldId id="1444" r:id="rId55"/>
    <p:sldId id="1445" r:id="rId56"/>
    <p:sldId id="1446" r:id="rId57"/>
    <p:sldId id="1447" r:id="rId58"/>
    <p:sldId id="1448" r:id="rId59"/>
    <p:sldId id="1449" r:id="rId60"/>
    <p:sldId id="1450" r:id="rId61"/>
  </p:sldIdLst>
  <p:sldSz cx="13004800" cy="9753600"/>
  <p:notesSz cx="6858000" cy="9144000"/>
  <p:defaultTextStyle>
    <a:lvl1pPr defTabSz="456091">
      <a:defRPr sz="1100">
        <a:latin typeface="Helvetica"/>
        <a:ea typeface="Helvetica"/>
        <a:cs typeface="Helvetica"/>
        <a:sym typeface="Helvetica"/>
      </a:defRPr>
    </a:lvl1pPr>
    <a:lvl2pPr indent="228054" defTabSz="456091">
      <a:defRPr sz="1100">
        <a:latin typeface="Helvetica"/>
        <a:ea typeface="Helvetica"/>
        <a:cs typeface="Helvetica"/>
        <a:sym typeface="Helvetica"/>
      </a:defRPr>
    </a:lvl2pPr>
    <a:lvl3pPr indent="456091" defTabSz="456091">
      <a:defRPr sz="1100">
        <a:latin typeface="Helvetica"/>
        <a:ea typeface="Helvetica"/>
        <a:cs typeface="Helvetica"/>
        <a:sym typeface="Helvetica"/>
      </a:defRPr>
    </a:lvl3pPr>
    <a:lvl4pPr indent="684156" defTabSz="456091">
      <a:defRPr sz="1100">
        <a:latin typeface="Helvetica"/>
        <a:ea typeface="Helvetica"/>
        <a:cs typeface="Helvetica"/>
        <a:sym typeface="Helvetica"/>
      </a:defRPr>
    </a:lvl4pPr>
    <a:lvl5pPr indent="912195" defTabSz="456091">
      <a:defRPr sz="1100">
        <a:latin typeface="Helvetica"/>
        <a:ea typeface="Helvetica"/>
        <a:cs typeface="Helvetica"/>
        <a:sym typeface="Helvetica"/>
      </a:defRPr>
    </a:lvl5pPr>
    <a:lvl6pPr indent="1140259" defTabSz="456091">
      <a:defRPr sz="1100">
        <a:latin typeface="Helvetica"/>
        <a:ea typeface="Helvetica"/>
        <a:cs typeface="Helvetica"/>
        <a:sym typeface="Helvetica"/>
      </a:defRPr>
    </a:lvl6pPr>
    <a:lvl7pPr indent="1368301" defTabSz="456091">
      <a:defRPr sz="1100">
        <a:latin typeface="Helvetica"/>
        <a:ea typeface="Helvetica"/>
        <a:cs typeface="Helvetica"/>
        <a:sym typeface="Helvetica"/>
      </a:defRPr>
    </a:lvl7pPr>
    <a:lvl8pPr indent="1596363" defTabSz="456091">
      <a:defRPr sz="1100">
        <a:latin typeface="Helvetica"/>
        <a:ea typeface="Helvetica"/>
        <a:cs typeface="Helvetica"/>
        <a:sym typeface="Helvetica"/>
      </a:defRPr>
    </a:lvl8pPr>
    <a:lvl9pPr indent="1824402" defTabSz="456091">
      <a:defRPr sz="1100">
        <a:latin typeface="Helvetica"/>
        <a:ea typeface="Helvetica"/>
        <a:cs typeface="Helvetica"/>
        <a:sym typeface="Helvetica"/>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Jacombs" initials="B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100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a:font>
          <a:latin typeface="Helvetica Light"/>
          <a:ea typeface="Helvetica Light"/>
          <a:cs typeface="Helvetica Light"/>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a:font>
          <a:latin typeface="Helvetica Light"/>
          <a:ea typeface="Helvetica Light"/>
          <a:cs typeface="Helvetica Light"/>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D51ADE6A-740E-44AE-83CC-AE7238B6C88D}"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Helvetica"/>
          <a:ea typeface="Helvetica"/>
          <a:cs typeface="Helvetica"/>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BBFC77FB-9ED0-4EC9-95AA-A1379042E648}" styleName="">
    <a:tblBg/>
    <a:wholeTbl>
      <a:tcTxStyle b="on" i="off">
        <a:fontRef idx="minor">
          <a:srgbClr val="FFFDA9"/>
        </a:fontRef>
        <a:srgbClr val="FFFDA9"/>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n" i="off">
        <a:fontRef idx="minor">
          <a:srgbClr val="FFFDA9"/>
        </a:fontRef>
        <a:srgbClr val="FFFDA9"/>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n" i="off">
        <a:fontRef idx="minor">
          <a:srgbClr val="FFFDA9"/>
        </a:fontRef>
        <a:srgbClr val="FFFDA9"/>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n" i="off">
        <a:fontRef idx="minor">
          <a:srgbClr val="FFFDA9"/>
        </a:fontRef>
        <a:srgbClr val="FFFDA9"/>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3DC5C2F9-1CAC-4260-A1DD-9FCDBB877499}" styleName="">
    <a:tblBg/>
    <a:wholeTbl>
      <a:tcTxStyle b="on" i="off">
        <a:font>
          <a:latin typeface="Times New Roman"/>
          <a:ea typeface="Times New Roman"/>
          <a:cs typeface="Times New Roman"/>
        </a:font>
        <a:srgbClr val="FFFB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n" i="off">
        <a:font>
          <a:latin typeface="Times New Roman"/>
          <a:ea typeface="Times New Roman"/>
          <a:cs typeface="Times New Roman"/>
        </a:font>
        <a:srgbClr val="FFFB00"/>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n" i="off">
        <a:font>
          <a:latin typeface="Times New Roman"/>
          <a:ea typeface="Times New Roman"/>
          <a:cs typeface="Times New Roman"/>
        </a:font>
        <a:srgbClr val="FFFB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n" i="off">
        <a:font>
          <a:latin typeface="Times New Roman"/>
          <a:ea typeface="Times New Roman"/>
          <a:cs typeface="Times New Roman"/>
        </a:font>
        <a:srgbClr val="FFFB00"/>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6CBB8FF1-D9AA-43F3-AF6F-95CC898621D3}" styleName="">
    <a:tblBg/>
    <a:wholeTbl>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Calibri"/>
          <a:ea typeface="Calibri"/>
          <a:cs typeface="Calibri"/>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Calibri"/>
          <a:ea typeface="Calibri"/>
          <a:cs typeface="Calibri"/>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F5FBDA4-D5BB-4125-B747-4BD7A62B3D4B}"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1E168C22-23AB-4C9B-B5EC-990FB6C37663}"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E3497095-0100-4698-A1EB-9EAE26F1AA7E}" styleName="">
    <a:tblBg/>
    <a:wholeTbl>
      <a:tcTxStyle b="off" i="off">
        <a:font>
          <a:latin typeface="Calibri"/>
          <a:ea typeface="Calibri"/>
          <a:cs typeface="Calibri"/>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Calibri"/>
          <a:ea typeface="Calibri"/>
          <a:cs typeface="Calibri"/>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
          <a:latin typeface="Calibri"/>
          <a:ea typeface="Calibri"/>
          <a:cs typeface="Calibri"/>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
          <a:latin typeface="Calibri"/>
          <a:ea typeface="Calibri"/>
          <a:cs typeface="Calibri"/>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ABD4399C-3958-4409-B050-D6E16539029F}"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96F2E4C-2838-476D-B470-FE413C7411AA}"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ED4"/>
          </a:solidFill>
        </a:fill>
      </a:tcStyle>
    </a:wholeTbl>
    <a:band2H>
      <a:tcTxStyle/>
      <a:tcStyle>
        <a:tcBdr/>
        <a:fill>
          <a:solidFill>
            <a:srgbClr val="FFF7EB"/>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A9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A9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A900"/>
          </a:solidFill>
        </a:fill>
      </a:tcStyle>
    </a:firstRow>
  </a:tblStyle>
  <a:tblStyle styleId="{97EC633D-46AA-4D33-AF82-148F668A7A6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BF3E1"/>
          </a:solidFill>
        </a:fill>
      </a:tcStyle>
    </a:wholeTbl>
    <a:band2H>
      <a:tcTxStyle/>
      <a:tcStyle>
        <a:tcBdr/>
        <a:fill>
          <a:solidFill>
            <a:srgbClr val="FDFAF1"/>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DC65C"/>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DC65C"/>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DC65C"/>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688" autoAdjust="0"/>
    <p:restoredTop sz="95274" autoAdjust="0"/>
  </p:normalViewPr>
  <p:slideViewPr>
    <p:cSldViewPr snapToGrid="0" snapToObjects="1">
      <p:cViewPr>
        <p:scale>
          <a:sx n="55" d="100"/>
          <a:sy n="55" d="100"/>
        </p:scale>
        <p:origin x="832" y="736"/>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63" Type="http://schemas.openxmlformats.org/officeDocument/2006/relationships/commentAuthors" Target="commentAuthors.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oleObject" Target="file:////C:\Werk\Mycobacterien\NTM\Treatment-evidence%20review\cavity%20vs%20outcome%202015%20updat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scatterChart>
        <c:scatterStyle val="lineMarker"/>
        <c:varyColors val="0"/>
        <c:ser>
          <c:idx val="0"/>
          <c:order val="0"/>
          <c:tx>
            <c:strRef>
              <c:f>Blad1!$B$18</c:f>
              <c:strCache>
                <c:ptCount val="1"/>
                <c:pt idx="0">
                  <c:v>% culture conversion</c:v>
                </c:pt>
              </c:strCache>
            </c:strRef>
          </c:tx>
          <c:spPr>
            <a:ln w="28575">
              <a:noFill/>
            </a:ln>
          </c:spPr>
          <c:trendline>
            <c:trendlineType val="linear"/>
            <c:dispRSqr val="0"/>
            <c:dispEq val="0"/>
          </c:trendline>
          <c:xVal>
            <c:numRef>
              <c:f>Blad1!$A$19:$A$119</c:f>
              <c:numCache>
                <c:formatCode>General</c:formatCode>
                <c:ptCount val="101"/>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pt idx="65">
                  <c:v>65.0</c:v>
                </c:pt>
                <c:pt idx="66">
                  <c:v>66.0</c:v>
                </c:pt>
                <c:pt idx="67">
                  <c:v>67.0</c:v>
                </c:pt>
                <c:pt idx="68">
                  <c:v>68.0</c:v>
                </c:pt>
                <c:pt idx="69">
                  <c:v>69.0</c:v>
                </c:pt>
                <c:pt idx="70">
                  <c:v>70.0</c:v>
                </c:pt>
                <c:pt idx="71">
                  <c:v>71.0</c:v>
                </c:pt>
                <c:pt idx="72">
                  <c:v>72.0</c:v>
                </c:pt>
                <c:pt idx="73">
                  <c:v>73.0</c:v>
                </c:pt>
                <c:pt idx="74">
                  <c:v>74.0</c:v>
                </c:pt>
                <c:pt idx="75">
                  <c:v>75.0</c:v>
                </c:pt>
                <c:pt idx="76">
                  <c:v>76.0</c:v>
                </c:pt>
                <c:pt idx="77">
                  <c:v>77.0</c:v>
                </c:pt>
                <c:pt idx="78">
                  <c:v>78.0</c:v>
                </c:pt>
                <c:pt idx="79">
                  <c:v>79.0</c:v>
                </c:pt>
                <c:pt idx="80">
                  <c:v>80.0</c:v>
                </c:pt>
                <c:pt idx="81">
                  <c:v>81.0</c:v>
                </c:pt>
                <c:pt idx="82">
                  <c:v>82.0</c:v>
                </c:pt>
                <c:pt idx="83">
                  <c:v>83.0</c:v>
                </c:pt>
                <c:pt idx="84">
                  <c:v>84.0</c:v>
                </c:pt>
                <c:pt idx="85">
                  <c:v>85.0</c:v>
                </c:pt>
                <c:pt idx="86">
                  <c:v>86.0</c:v>
                </c:pt>
                <c:pt idx="87">
                  <c:v>87.0</c:v>
                </c:pt>
                <c:pt idx="88">
                  <c:v>88.0</c:v>
                </c:pt>
                <c:pt idx="89">
                  <c:v>89.0</c:v>
                </c:pt>
                <c:pt idx="90">
                  <c:v>90.0</c:v>
                </c:pt>
                <c:pt idx="91">
                  <c:v>91.0</c:v>
                </c:pt>
                <c:pt idx="92">
                  <c:v>92.0</c:v>
                </c:pt>
                <c:pt idx="93">
                  <c:v>93.0</c:v>
                </c:pt>
                <c:pt idx="94">
                  <c:v>94.0</c:v>
                </c:pt>
                <c:pt idx="95">
                  <c:v>95.0</c:v>
                </c:pt>
                <c:pt idx="96">
                  <c:v>96.0</c:v>
                </c:pt>
                <c:pt idx="97">
                  <c:v>97.0</c:v>
                </c:pt>
                <c:pt idx="98">
                  <c:v>98.0</c:v>
                </c:pt>
                <c:pt idx="99">
                  <c:v>99.0</c:v>
                </c:pt>
                <c:pt idx="100">
                  <c:v>100.0</c:v>
                </c:pt>
              </c:numCache>
            </c:numRef>
          </c:xVal>
          <c:yVal>
            <c:numRef>
              <c:f>Blad1!$E$19:$E$119</c:f>
              <c:numCache>
                <c:formatCode>General</c:formatCode>
                <c:ptCount val="101"/>
                <c:pt idx="0">
                  <c:v>84.0</c:v>
                </c:pt>
                <c:pt idx="1">
                  <c:v>50.0</c:v>
                </c:pt>
                <c:pt idx="30">
                  <c:v>75.0</c:v>
                </c:pt>
                <c:pt idx="39">
                  <c:v>84.0</c:v>
                </c:pt>
                <c:pt idx="53">
                  <c:v>44.0</c:v>
                </c:pt>
                <c:pt idx="54">
                  <c:v>52.0</c:v>
                </c:pt>
                <c:pt idx="55">
                  <c:v>58.0</c:v>
                </c:pt>
                <c:pt idx="56">
                  <c:v>33.0</c:v>
                </c:pt>
                <c:pt idx="58">
                  <c:v>71.0</c:v>
                </c:pt>
                <c:pt idx="68">
                  <c:v>50.0</c:v>
                </c:pt>
                <c:pt idx="69">
                  <c:v>24.0</c:v>
                </c:pt>
                <c:pt idx="70">
                  <c:v>82.0</c:v>
                </c:pt>
                <c:pt idx="100">
                  <c:v>24.0</c:v>
                </c:pt>
              </c:numCache>
            </c:numRef>
          </c:yVal>
          <c:smooth val="0"/>
        </c:ser>
        <c:dLbls>
          <c:showLegendKey val="0"/>
          <c:showVal val="0"/>
          <c:showCatName val="0"/>
          <c:showSerName val="0"/>
          <c:showPercent val="0"/>
          <c:showBubbleSize val="0"/>
        </c:dLbls>
        <c:axId val="-1964483072"/>
        <c:axId val="-1964702928"/>
      </c:scatterChart>
      <c:valAx>
        <c:axId val="-1964483072"/>
        <c:scaling>
          <c:orientation val="minMax"/>
          <c:max val="100.0"/>
        </c:scaling>
        <c:delete val="0"/>
        <c:axPos val="b"/>
        <c:title>
          <c:tx>
            <c:rich>
              <a:bodyPr/>
              <a:lstStyle/>
              <a:p>
                <a:pPr>
                  <a:defRPr sz="1200"/>
                </a:pPr>
                <a:r>
                  <a:rPr lang="en-US" sz="1200"/>
                  <a:t>% cavitary disease in cohort</a:t>
                </a:r>
              </a:p>
            </c:rich>
          </c:tx>
          <c:overlay val="0"/>
        </c:title>
        <c:numFmt formatCode="General" sourceLinked="1"/>
        <c:majorTickMark val="none"/>
        <c:minorTickMark val="none"/>
        <c:tickLblPos val="nextTo"/>
        <c:txPr>
          <a:bodyPr rot="0" vert="horz"/>
          <a:lstStyle/>
          <a:p>
            <a:pPr>
              <a:defRPr sz="1000" b="0" i="0" u="none" strike="noStrike" baseline="0">
                <a:solidFill>
                  <a:srgbClr val="000000"/>
                </a:solidFill>
                <a:latin typeface="Calibri"/>
                <a:ea typeface="Calibri"/>
                <a:cs typeface="Calibri"/>
              </a:defRPr>
            </a:pPr>
            <a:endParaRPr lang="it-IT"/>
          </a:p>
        </c:txPr>
        <c:crossAx val="-1964702928"/>
        <c:crosses val="autoZero"/>
        <c:crossBetween val="midCat"/>
      </c:valAx>
      <c:valAx>
        <c:axId val="-1964702928"/>
        <c:scaling>
          <c:orientation val="minMax"/>
        </c:scaling>
        <c:delete val="0"/>
        <c:axPos val="l"/>
        <c:title>
          <c:tx>
            <c:rich>
              <a:bodyPr rot="-5400000" vert="horz"/>
              <a:lstStyle/>
              <a:p>
                <a:pPr>
                  <a:defRPr sz="1200"/>
                </a:pPr>
                <a:r>
                  <a:rPr lang="en-US" sz="1200"/>
                  <a:t>% prolonged</a:t>
                </a:r>
                <a:r>
                  <a:rPr lang="en-US" sz="1200" baseline="0"/>
                  <a:t> culture conversion</a:t>
                </a:r>
                <a:endParaRPr lang="en-US" sz="1200"/>
              </a:p>
            </c:rich>
          </c:tx>
          <c:overlay val="0"/>
        </c:title>
        <c:numFmt formatCode="General" sourceLinked="1"/>
        <c:majorTickMark val="none"/>
        <c:minorTickMark val="none"/>
        <c:tickLblPos val="nextTo"/>
        <c:crossAx val="-1964483072"/>
        <c:crosses val="autoZero"/>
        <c:crossBetween val="midCat"/>
      </c:valAx>
    </c:plotArea>
    <c:legend>
      <c:legendPos val="b"/>
      <c:overlay val="0"/>
      <c:txPr>
        <a:bodyPr/>
        <a:lstStyle/>
        <a:p>
          <a:pPr>
            <a:defRPr sz="1200"/>
          </a:pPr>
          <a:endParaRPr lang="it-IT"/>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99" name="Shape 299"/>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057275145"/>
      </p:ext>
    </p:extLst>
  </p:cSld>
  <p:clrMap bg1="lt1" tx1="dk1" bg2="lt2" tx2="dk2" accent1="accent1" accent2="accent2" accent3="accent3" accent4="accent4" accent5="accent5" accent6="accent6" hlink="hlink" folHlink="folHlink"/>
  <p:notesStyle>
    <a:lvl1pPr defTabSz="582796">
      <a:defRPr sz="2100">
        <a:latin typeface="Lucida Grande"/>
        <a:ea typeface="Lucida Grande"/>
        <a:cs typeface="Lucida Grande"/>
        <a:sym typeface="Lucida Grande"/>
      </a:defRPr>
    </a:lvl1pPr>
    <a:lvl2pPr indent="228054" defTabSz="582796">
      <a:defRPr sz="2100">
        <a:latin typeface="Lucida Grande"/>
        <a:ea typeface="Lucida Grande"/>
        <a:cs typeface="Lucida Grande"/>
        <a:sym typeface="Lucida Grande"/>
      </a:defRPr>
    </a:lvl2pPr>
    <a:lvl3pPr indent="456091" defTabSz="582796">
      <a:defRPr sz="2100">
        <a:latin typeface="Lucida Grande"/>
        <a:ea typeface="Lucida Grande"/>
        <a:cs typeface="Lucida Grande"/>
        <a:sym typeface="Lucida Grande"/>
      </a:defRPr>
    </a:lvl3pPr>
    <a:lvl4pPr indent="684156" defTabSz="582796">
      <a:defRPr sz="2100">
        <a:latin typeface="Lucida Grande"/>
        <a:ea typeface="Lucida Grande"/>
        <a:cs typeface="Lucida Grande"/>
        <a:sym typeface="Lucida Grande"/>
      </a:defRPr>
    </a:lvl4pPr>
    <a:lvl5pPr indent="912195" defTabSz="582796">
      <a:defRPr sz="2100">
        <a:latin typeface="Lucida Grande"/>
        <a:ea typeface="Lucida Grande"/>
        <a:cs typeface="Lucida Grande"/>
        <a:sym typeface="Lucida Grande"/>
      </a:defRPr>
    </a:lvl5pPr>
    <a:lvl6pPr indent="1140259" defTabSz="582796">
      <a:defRPr sz="2100">
        <a:latin typeface="Lucida Grande"/>
        <a:ea typeface="Lucida Grande"/>
        <a:cs typeface="Lucida Grande"/>
        <a:sym typeface="Lucida Grande"/>
      </a:defRPr>
    </a:lvl6pPr>
    <a:lvl7pPr indent="1368301" defTabSz="582796">
      <a:defRPr sz="2100">
        <a:latin typeface="Lucida Grande"/>
        <a:ea typeface="Lucida Grande"/>
        <a:cs typeface="Lucida Grande"/>
        <a:sym typeface="Lucida Grande"/>
      </a:defRPr>
    </a:lvl7pPr>
    <a:lvl8pPr indent="1596363" defTabSz="582796">
      <a:defRPr sz="2100">
        <a:latin typeface="Lucida Grande"/>
        <a:ea typeface="Lucida Grande"/>
        <a:cs typeface="Lucida Grande"/>
        <a:sym typeface="Lucida Grande"/>
      </a:defRPr>
    </a:lvl8pPr>
    <a:lvl9pPr indent="1824402" defTabSz="582796">
      <a:defRPr sz="21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61A5D8F-2248-42AE-ABBD-965C0DADDE89}" type="slidenum">
              <a:rPr lang="en-GB" smtClean="0">
                <a:solidFill>
                  <a:prstClr val="black"/>
                </a:solidFill>
                <a:latin typeface="Calibri"/>
              </a:rPr>
              <a:pPr/>
              <a:t>1</a:t>
            </a:fld>
            <a:endParaRPr lang="en-GB" dirty="0">
              <a:solidFill>
                <a:prstClr val="black"/>
              </a:solidFill>
              <a:latin typeface="Calibri"/>
            </a:endParaRPr>
          </a:p>
        </p:txBody>
      </p:sp>
    </p:spTree>
    <p:extLst>
      <p:ext uri="{BB962C8B-B14F-4D97-AF65-F5344CB8AC3E}">
        <p14:creationId xmlns:p14="http://schemas.microsoft.com/office/powerpoint/2010/main" val="246443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49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192561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p:txBody>
          <a:bodyPr/>
          <a:lstStyle/>
          <a:p>
            <a:pPr>
              <a:defRPr/>
            </a:pPr>
            <a:r>
              <a:rPr lang="en-GB" altLang="en-US" sz="1100" kern="0" dirty="0" err="1" smtClean="0">
                <a:latin typeface="Calibri" pitchFamily="34" charset="0"/>
              </a:rPr>
              <a:t>Clofazimine</a:t>
            </a:r>
            <a:r>
              <a:rPr lang="en-GB" altLang="en-US" sz="1100" kern="0" dirty="0" smtClean="0">
                <a:latin typeface="Calibri" pitchFamily="34" charset="0"/>
              </a:rPr>
              <a:t> </a:t>
            </a:r>
            <a:r>
              <a:rPr lang="en-GB" altLang="en-US" sz="1000" i="1" kern="0" dirty="0" smtClean="0">
                <a:latin typeface="Calibri" pitchFamily="34" charset="0"/>
              </a:rPr>
              <a:t>(</a:t>
            </a:r>
            <a:r>
              <a:rPr lang="en-GB" altLang="en-US" sz="1000" i="1" kern="0" dirty="0" err="1" smtClean="0">
                <a:latin typeface="Calibri" pitchFamily="34" charset="0"/>
              </a:rPr>
              <a:t>Jarand</a:t>
            </a:r>
            <a:r>
              <a:rPr lang="en-GB" altLang="en-US" sz="1000" i="1" kern="0" dirty="0" smtClean="0">
                <a:latin typeface="Calibri" pitchFamily="34" charset="0"/>
              </a:rPr>
              <a:t> et al Chest 2016) – issues with definitions of culture conversion – likely not accurate</a:t>
            </a:r>
          </a:p>
          <a:p>
            <a:pPr>
              <a:defRPr/>
            </a:pPr>
            <a:endParaRPr lang="en-GB" altLang="en-US" sz="1000" dirty="0" smtClean="0">
              <a:latin typeface="Calibri" pitchFamily="34" charset="0"/>
            </a:endParaRPr>
          </a:p>
          <a:p>
            <a:pPr>
              <a:defRPr/>
            </a:pPr>
            <a:r>
              <a:rPr lang="en-GB" altLang="en-US" sz="1000" dirty="0" smtClean="0">
                <a:latin typeface="Calibri" pitchFamily="34" charset="0"/>
              </a:rPr>
              <a:t>Sputum conversion 19/22 (86%) </a:t>
            </a:r>
          </a:p>
          <a:p>
            <a:pPr>
              <a:defRPr/>
            </a:pPr>
            <a:r>
              <a:rPr lang="en-GB" altLang="en-US" sz="1000" dirty="0" smtClean="0">
                <a:latin typeface="Calibri" pitchFamily="34" charset="0"/>
              </a:rPr>
              <a:t>Median time to sputum conversion 74 days (39,120)</a:t>
            </a:r>
          </a:p>
          <a:p>
            <a:pPr>
              <a:defRPr/>
            </a:pPr>
            <a:endParaRPr lang="en-GB" altLang="en-US" sz="1000" dirty="0" smtClean="0">
              <a:latin typeface="Arial" charset="0"/>
            </a:endParaRPr>
          </a:p>
          <a:p>
            <a:pPr>
              <a:defRPr/>
            </a:pPr>
            <a:endParaRPr lang="en-GB" altLang="en-US" sz="1000" dirty="0" smtClean="0">
              <a:latin typeface="Arial" charset="0"/>
            </a:endParaRPr>
          </a:p>
          <a:p>
            <a:pPr>
              <a:defRPr/>
            </a:pPr>
            <a:r>
              <a:rPr lang="en-GB" altLang="en-US" sz="1000" dirty="0" smtClean="0">
                <a:latin typeface="Arial" charset="0"/>
              </a:rPr>
              <a:t>2005-present</a:t>
            </a:r>
          </a:p>
          <a:p>
            <a:pPr>
              <a:defRPr/>
            </a:pPr>
            <a:r>
              <a:rPr lang="en-GB" altLang="en-US" sz="1000" dirty="0" err="1" smtClean="0">
                <a:latin typeface="Arial" charset="0"/>
              </a:rPr>
              <a:t>Approx</a:t>
            </a:r>
            <a:r>
              <a:rPr lang="en-GB" altLang="en-US" sz="1000" dirty="0" smtClean="0">
                <a:latin typeface="Arial" charset="0"/>
              </a:rPr>
              <a:t> 840 patients</a:t>
            </a:r>
          </a:p>
          <a:p>
            <a:pPr>
              <a:defRPr/>
            </a:pPr>
            <a:r>
              <a:rPr lang="en-GB" altLang="en-US" sz="1000" dirty="0" smtClean="0">
                <a:latin typeface="Arial" charset="0"/>
              </a:rPr>
              <a:t>At least 1 NTM +</a:t>
            </a:r>
            <a:r>
              <a:rPr lang="en-GB" altLang="en-US" sz="1000" dirty="0" err="1" smtClean="0">
                <a:latin typeface="Arial" charset="0"/>
              </a:rPr>
              <a:t>ve</a:t>
            </a:r>
            <a:r>
              <a:rPr lang="en-GB" altLang="en-US" sz="1000" dirty="0" smtClean="0">
                <a:latin typeface="Arial" charset="0"/>
              </a:rPr>
              <a:t> culture =127 (15%)</a:t>
            </a:r>
          </a:p>
          <a:p>
            <a:pPr>
              <a:defRPr/>
            </a:pPr>
            <a:r>
              <a:rPr lang="en-GB" altLang="en-US" sz="1000" dirty="0" smtClean="0">
                <a:latin typeface="Arial" charset="0"/>
              </a:rPr>
              <a:t>Data available on 57/89</a:t>
            </a:r>
            <a:endParaRPr lang="en-GB" altLang="en-US" sz="1000" i="1" dirty="0" smtClean="0">
              <a:latin typeface="Arial" charset="0"/>
            </a:endParaRPr>
          </a:p>
          <a:p>
            <a:pPr>
              <a:defRPr/>
            </a:pPr>
            <a:r>
              <a:rPr lang="en-GB" altLang="en-US" sz="1000" i="1" dirty="0" err="1" smtClean="0">
                <a:latin typeface="Arial" charset="0"/>
              </a:rPr>
              <a:t>M.abscessus</a:t>
            </a:r>
            <a:r>
              <a:rPr lang="en-GB" altLang="en-US" sz="1000" i="1" dirty="0" smtClean="0">
                <a:latin typeface="Arial" charset="0"/>
              </a:rPr>
              <a:t> = </a:t>
            </a:r>
            <a:r>
              <a:rPr lang="en-GB" altLang="en-US" sz="1000" dirty="0" smtClean="0">
                <a:latin typeface="Arial" charset="0"/>
              </a:rPr>
              <a:t>40</a:t>
            </a:r>
          </a:p>
          <a:p>
            <a:pPr>
              <a:defRPr/>
            </a:pPr>
            <a:r>
              <a:rPr lang="en-GB" altLang="en-US" sz="1000" i="1" dirty="0" err="1" smtClean="0">
                <a:latin typeface="Arial" charset="0"/>
              </a:rPr>
              <a:t>M.massiliense</a:t>
            </a:r>
            <a:r>
              <a:rPr lang="en-GB" altLang="en-US" sz="1000" dirty="0" smtClean="0">
                <a:latin typeface="Arial" charset="0"/>
              </a:rPr>
              <a:t> = 13</a:t>
            </a:r>
          </a:p>
          <a:p>
            <a:pPr>
              <a:defRPr/>
            </a:pPr>
            <a:r>
              <a:rPr lang="en-GB" altLang="en-US" sz="1000" i="1" dirty="0" err="1" smtClean="0">
                <a:latin typeface="Arial" charset="0"/>
              </a:rPr>
              <a:t>M.bolleti</a:t>
            </a:r>
            <a:r>
              <a:rPr lang="en-GB" altLang="en-US" sz="1000" dirty="0" smtClean="0">
                <a:latin typeface="Arial" charset="0"/>
              </a:rPr>
              <a:t> = 4</a:t>
            </a:r>
          </a:p>
          <a:p>
            <a:pPr>
              <a:defRPr/>
            </a:pPr>
            <a:endParaRPr lang="en-GB" altLang="en-US" sz="1000" dirty="0" smtClean="0">
              <a:latin typeface="Arial" charset="0"/>
            </a:endParaRPr>
          </a:p>
          <a:p>
            <a:pPr>
              <a:defRPr/>
            </a:pPr>
            <a:r>
              <a:rPr lang="en-GB" altLang="en-US" sz="1000" dirty="0" smtClean="0">
                <a:latin typeface="Arial" charset="0"/>
              </a:rPr>
              <a:t>30 profiles so far</a:t>
            </a:r>
          </a:p>
          <a:p>
            <a:pPr>
              <a:defRPr/>
            </a:pPr>
            <a:r>
              <a:rPr lang="en-GB" altLang="en-US" sz="1000" i="1" dirty="0" err="1" smtClean="0">
                <a:latin typeface="Arial" charset="0"/>
              </a:rPr>
              <a:t>M.abscessus</a:t>
            </a:r>
            <a:r>
              <a:rPr lang="en-GB" altLang="en-US" sz="1000" dirty="0" smtClean="0">
                <a:latin typeface="Arial" charset="0"/>
              </a:rPr>
              <a:t> Cluster I = 2 </a:t>
            </a:r>
          </a:p>
          <a:p>
            <a:pPr>
              <a:defRPr/>
            </a:pPr>
            <a:r>
              <a:rPr lang="en-GB" altLang="en-US" sz="1000" i="1" dirty="0" err="1" smtClean="0">
                <a:latin typeface="Arial" charset="0"/>
              </a:rPr>
              <a:t>M.abscessus</a:t>
            </a:r>
            <a:r>
              <a:rPr lang="en-GB" altLang="en-US" sz="1000" dirty="0" smtClean="0">
                <a:latin typeface="Arial" charset="0"/>
              </a:rPr>
              <a:t> Cluster II = 7</a:t>
            </a:r>
          </a:p>
          <a:p>
            <a:pPr>
              <a:defRPr/>
            </a:pPr>
            <a:r>
              <a:rPr lang="en-GB" altLang="en-US" sz="1000" dirty="0" smtClean="0">
                <a:latin typeface="Arial" charset="0"/>
              </a:rPr>
              <a:t>Unique isolates = 12 (8 </a:t>
            </a:r>
            <a:r>
              <a:rPr lang="en-GB" altLang="en-US" sz="1000" i="1" dirty="0" err="1" smtClean="0">
                <a:latin typeface="Arial" charset="0"/>
              </a:rPr>
              <a:t>abscessus</a:t>
            </a:r>
            <a:r>
              <a:rPr lang="en-GB" altLang="en-US" sz="1000" dirty="0" smtClean="0">
                <a:latin typeface="Arial" charset="0"/>
              </a:rPr>
              <a:t>, 2 </a:t>
            </a:r>
            <a:r>
              <a:rPr lang="en-GB" altLang="en-US" sz="1000" i="1" dirty="0" err="1" smtClean="0">
                <a:latin typeface="Arial" charset="0"/>
              </a:rPr>
              <a:t>bolleti</a:t>
            </a:r>
            <a:r>
              <a:rPr lang="en-GB" altLang="en-US" sz="1000" dirty="0" smtClean="0">
                <a:latin typeface="Arial" charset="0"/>
              </a:rPr>
              <a:t>, 2 </a:t>
            </a:r>
            <a:r>
              <a:rPr lang="en-GB" altLang="en-US" sz="1000" i="1" dirty="0" err="1" smtClean="0">
                <a:latin typeface="Arial" charset="0"/>
              </a:rPr>
              <a:t>massilense</a:t>
            </a:r>
            <a:r>
              <a:rPr lang="en-GB" altLang="en-US" sz="1000" dirty="0" smtClean="0">
                <a:latin typeface="Arial" charset="0"/>
              </a:rPr>
              <a:t>)</a:t>
            </a:r>
          </a:p>
          <a:p>
            <a:pPr>
              <a:defRPr/>
            </a:pPr>
            <a:r>
              <a:rPr lang="en-GB" altLang="en-US" sz="1000" dirty="0" smtClean="0">
                <a:latin typeface="Arial" charset="0"/>
              </a:rPr>
              <a:t>Shared Isolates</a:t>
            </a:r>
          </a:p>
          <a:p>
            <a:pPr lvl="1">
              <a:defRPr/>
            </a:pPr>
            <a:r>
              <a:rPr lang="en-GB" altLang="en-US" sz="1000" dirty="0" smtClean="0">
                <a:latin typeface="Arial" charset="0"/>
              </a:rPr>
              <a:t>3 pairs of </a:t>
            </a:r>
            <a:r>
              <a:rPr lang="en-GB" altLang="en-US" sz="1000" i="1" dirty="0" err="1" smtClean="0">
                <a:latin typeface="Arial" charset="0"/>
              </a:rPr>
              <a:t>abscessus</a:t>
            </a:r>
            <a:r>
              <a:rPr lang="en-GB" altLang="en-US" sz="1000" dirty="0" smtClean="0">
                <a:latin typeface="Arial" charset="0"/>
              </a:rPr>
              <a:t> – no evidence of contact</a:t>
            </a:r>
          </a:p>
          <a:p>
            <a:pPr lvl="1">
              <a:defRPr/>
            </a:pPr>
            <a:r>
              <a:rPr lang="en-GB" altLang="en-US" sz="1000" dirty="0" smtClean="0">
                <a:latin typeface="Arial" charset="0"/>
              </a:rPr>
              <a:t>1 pair of </a:t>
            </a:r>
            <a:r>
              <a:rPr lang="en-GB" altLang="en-US" sz="1000" i="1" dirty="0" err="1" smtClean="0">
                <a:latin typeface="Arial" charset="0"/>
              </a:rPr>
              <a:t>massiliense</a:t>
            </a:r>
            <a:r>
              <a:rPr lang="en-GB" altLang="en-US" sz="1000" dirty="0" smtClean="0">
                <a:latin typeface="Arial" charset="0"/>
              </a:rPr>
              <a:t> – undergoing investigation</a:t>
            </a:r>
          </a:p>
          <a:p>
            <a:pPr>
              <a:defRPr/>
            </a:pPr>
            <a:endParaRPr lang="en-GB" altLang="en-US" sz="1000" dirty="0" smtClean="0">
              <a:latin typeface="Arial" charset="0"/>
            </a:endParaRPr>
          </a:p>
        </p:txBody>
      </p:sp>
      <p:sp>
        <p:nvSpPr>
          <p:cNvPr id="49156" name="Slide Number Placeholder 3"/>
          <p:cNvSpPr>
            <a:spLocks noGrp="1"/>
          </p:cNvSpPr>
          <p:nvPr>
            <p:ph type="sldNum" sz="quarter" idx="5"/>
          </p:nvPr>
        </p:nvSpPr>
        <p:spPr>
          <a:xfrm>
            <a:off x="3884613" y="8685213"/>
            <a:ext cx="2971800" cy="4572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189A49-69A7-154B-AE2F-C3077B2C792A}" type="slidenum">
              <a:rPr lang="en-GB" altLang="en-US">
                <a:solidFill>
                  <a:srgbClr val="000000"/>
                </a:solidFill>
                <a:ea typeface=""/>
                <a:cs typeface=""/>
              </a:rPr>
              <a:pPr eaLnBrk="1" hangingPunct="1">
                <a:spcBef>
                  <a:spcPct val="0"/>
                </a:spcBef>
              </a:pPr>
              <a:t>34</a:t>
            </a:fld>
            <a:endParaRPr lang="en-GB" altLang="en-US">
              <a:solidFill>
                <a:srgbClr val="000000"/>
              </a:solidFill>
              <a:ea typeface=""/>
              <a:cs typeface=""/>
            </a:endParaRPr>
          </a:p>
        </p:txBody>
      </p:sp>
    </p:spTree>
    <p:extLst>
      <p:ext uri="{BB962C8B-B14F-4D97-AF65-F5344CB8AC3E}">
        <p14:creationId xmlns:p14="http://schemas.microsoft.com/office/powerpoint/2010/main" val="1544901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p:txBody>
          <a:bodyPr/>
          <a:lstStyle/>
          <a:p>
            <a:pPr>
              <a:defRPr/>
            </a:pPr>
            <a:r>
              <a:rPr lang="en-GB" altLang="en-US" sz="1100" kern="0" dirty="0" err="1" smtClean="0">
                <a:latin typeface="Calibri" pitchFamily="34" charset="0"/>
              </a:rPr>
              <a:t>Clofazimine</a:t>
            </a:r>
            <a:r>
              <a:rPr lang="en-GB" altLang="en-US" sz="1100" kern="0" dirty="0" smtClean="0">
                <a:latin typeface="Calibri" pitchFamily="34" charset="0"/>
              </a:rPr>
              <a:t> </a:t>
            </a:r>
            <a:r>
              <a:rPr lang="en-GB" altLang="en-US" sz="1000" i="1" kern="0" dirty="0" smtClean="0">
                <a:latin typeface="Calibri" pitchFamily="34" charset="0"/>
              </a:rPr>
              <a:t>(</a:t>
            </a:r>
            <a:r>
              <a:rPr lang="en-GB" altLang="en-US" sz="1000" i="1" kern="0" dirty="0" err="1" smtClean="0">
                <a:latin typeface="Calibri" pitchFamily="34" charset="0"/>
              </a:rPr>
              <a:t>Jarand</a:t>
            </a:r>
            <a:r>
              <a:rPr lang="en-GB" altLang="en-US" sz="1000" i="1" kern="0" dirty="0" smtClean="0">
                <a:latin typeface="Calibri" pitchFamily="34" charset="0"/>
              </a:rPr>
              <a:t> et al Chest 2016) – issues with definitions of culture conversion – likely not accurate</a:t>
            </a:r>
          </a:p>
          <a:p>
            <a:pPr>
              <a:defRPr/>
            </a:pPr>
            <a:r>
              <a:rPr lang="en-GB" altLang="en-US" sz="1000" dirty="0" smtClean="0">
                <a:latin typeface="Calibri" pitchFamily="34" charset="0"/>
              </a:rPr>
              <a:t>Avibactam as a </a:t>
            </a:r>
            <a:r>
              <a:rPr lang="en-GB" altLang="en-US" sz="1000" dirty="0" err="1" smtClean="0">
                <a:latin typeface="Calibri" pitchFamily="34" charset="0"/>
              </a:rPr>
              <a:t>betalactamase</a:t>
            </a:r>
            <a:r>
              <a:rPr lang="en-GB" altLang="en-US" sz="1000" dirty="0" smtClean="0">
                <a:latin typeface="Calibri" pitchFamily="34" charset="0"/>
              </a:rPr>
              <a:t> inhibitor seems to have some effect with </a:t>
            </a:r>
            <a:r>
              <a:rPr lang="en-GB" altLang="en-US" sz="1000" dirty="0" err="1" smtClean="0">
                <a:latin typeface="Calibri" pitchFamily="34" charset="0"/>
              </a:rPr>
              <a:t>abscessus</a:t>
            </a:r>
            <a:endParaRPr lang="en-GB" altLang="en-US" sz="1000" dirty="0" smtClean="0">
              <a:latin typeface="Calibri" pitchFamily="34" charset="0"/>
            </a:endParaRPr>
          </a:p>
          <a:p>
            <a:pPr>
              <a:defRPr/>
            </a:pPr>
            <a:r>
              <a:rPr lang="en-GB" altLang="en-US" sz="1000" dirty="0" err="1" smtClean="0">
                <a:latin typeface="Calibri" pitchFamily="34" charset="0"/>
              </a:rPr>
              <a:t>Tedizolid</a:t>
            </a:r>
            <a:r>
              <a:rPr lang="en-GB" altLang="en-US" sz="1000" dirty="0" smtClean="0">
                <a:latin typeface="Calibri" pitchFamily="34" charset="0"/>
              </a:rPr>
              <a:t> alternative to linezolid</a:t>
            </a:r>
          </a:p>
          <a:p>
            <a:pPr>
              <a:defRPr/>
            </a:pPr>
            <a:r>
              <a:rPr lang="en-GB" altLang="en-US" sz="1000" dirty="0" smtClean="0">
                <a:latin typeface="Calibri" pitchFamily="34" charset="0"/>
              </a:rPr>
              <a:t>Sputum conversion 19/22 (86%) </a:t>
            </a:r>
          </a:p>
          <a:p>
            <a:pPr>
              <a:defRPr/>
            </a:pPr>
            <a:r>
              <a:rPr lang="en-GB" altLang="en-US" sz="1000" dirty="0" smtClean="0">
                <a:latin typeface="Calibri" pitchFamily="34" charset="0"/>
              </a:rPr>
              <a:t>Median time to sputum conversion 74 days (39,120)</a:t>
            </a:r>
          </a:p>
          <a:p>
            <a:pPr>
              <a:defRPr/>
            </a:pPr>
            <a:endParaRPr lang="en-GB" altLang="en-US" sz="1000" dirty="0" smtClean="0">
              <a:latin typeface="Arial" charset="0"/>
            </a:endParaRPr>
          </a:p>
          <a:p>
            <a:pPr>
              <a:defRPr/>
            </a:pPr>
            <a:endParaRPr lang="en-GB" altLang="en-US" sz="1000" dirty="0" smtClean="0">
              <a:latin typeface="Arial" charset="0"/>
            </a:endParaRPr>
          </a:p>
          <a:p>
            <a:pPr>
              <a:defRPr/>
            </a:pPr>
            <a:r>
              <a:rPr lang="en-GB" altLang="en-US" sz="1000" dirty="0" smtClean="0">
                <a:latin typeface="Arial" charset="0"/>
              </a:rPr>
              <a:t>2005-present</a:t>
            </a:r>
          </a:p>
          <a:p>
            <a:pPr>
              <a:defRPr/>
            </a:pPr>
            <a:r>
              <a:rPr lang="en-GB" altLang="en-US" sz="1000" dirty="0" err="1" smtClean="0">
                <a:latin typeface="Arial" charset="0"/>
              </a:rPr>
              <a:t>Approx</a:t>
            </a:r>
            <a:r>
              <a:rPr lang="en-GB" altLang="en-US" sz="1000" dirty="0" smtClean="0">
                <a:latin typeface="Arial" charset="0"/>
              </a:rPr>
              <a:t> 840 patients</a:t>
            </a:r>
          </a:p>
          <a:p>
            <a:pPr>
              <a:defRPr/>
            </a:pPr>
            <a:r>
              <a:rPr lang="en-GB" altLang="en-US" sz="1000" dirty="0" smtClean="0">
                <a:latin typeface="Arial" charset="0"/>
              </a:rPr>
              <a:t>At least 1 NTM +</a:t>
            </a:r>
            <a:r>
              <a:rPr lang="en-GB" altLang="en-US" sz="1000" dirty="0" err="1" smtClean="0">
                <a:latin typeface="Arial" charset="0"/>
              </a:rPr>
              <a:t>ve</a:t>
            </a:r>
            <a:r>
              <a:rPr lang="en-GB" altLang="en-US" sz="1000" dirty="0" smtClean="0">
                <a:latin typeface="Arial" charset="0"/>
              </a:rPr>
              <a:t> culture =127 (15%)</a:t>
            </a:r>
          </a:p>
          <a:p>
            <a:pPr>
              <a:defRPr/>
            </a:pPr>
            <a:r>
              <a:rPr lang="en-GB" altLang="en-US" sz="1000" dirty="0" smtClean="0">
                <a:latin typeface="Arial" charset="0"/>
              </a:rPr>
              <a:t>Data available on 57/89</a:t>
            </a:r>
            <a:endParaRPr lang="en-GB" altLang="en-US" sz="1000" i="1" dirty="0" smtClean="0">
              <a:latin typeface="Arial" charset="0"/>
            </a:endParaRPr>
          </a:p>
          <a:p>
            <a:pPr>
              <a:defRPr/>
            </a:pPr>
            <a:r>
              <a:rPr lang="en-GB" altLang="en-US" sz="1000" i="1" dirty="0" err="1" smtClean="0">
                <a:latin typeface="Arial" charset="0"/>
              </a:rPr>
              <a:t>M.abscessus</a:t>
            </a:r>
            <a:r>
              <a:rPr lang="en-GB" altLang="en-US" sz="1000" i="1" dirty="0" smtClean="0">
                <a:latin typeface="Arial" charset="0"/>
              </a:rPr>
              <a:t> = </a:t>
            </a:r>
            <a:r>
              <a:rPr lang="en-GB" altLang="en-US" sz="1000" dirty="0" smtClean="0">
                <a:latin typeface="Arial" charset="0"/>
              </a:rPr>
              <a:t>40</a:t>
            </a:r>
          </a:p>
          <a:p>
            <a:pPr>
              <a:defRPr/>
            </a:pPr>
            <a:r>
              <a:rPr lang="en-GB" altLang="en-US" sz="1000" i="1" dirty="0" err="1" smtClean="0">
                <a:latin typeface="Arial" charset="0"/>
              </a:rPr>
              <a:t>M.massiliense</a:t>
            </a:r>
            <a:r>
              <a:rPr lang="en-GB" altLang="en-US" sz="1000" dirty="0" smtClean="0">
                <a:latin typeface="Arial" charset="0"/>
              </a:rPr>
              <a:t> = 13</a:t>
            </a:r>
          </a:p>
          <a:p>
            <a:pPr>
              <a:defRPr/>
            </a:pPr>
            <a:r>
              <a:rPr lang="en-GB" altLang="en-US" sz="1000" i="1" dirty="0" err="1" smtClean="0">
                <a:latin typeface="Arial" charset="0"/>
              </a:rPr>
              <a:t>M.bolleti</a:t>
            </a:r>
            <a:r>
              <a:rPr lang="en-GB" altLang="en-US" sz="1000" dirty="0" smtClean="0">
                <a:latin typeface="Arial" charset="0"/>
              </a:rPr>
              <a:t> = 4</a:t>
            </a:r>
          </a:p>
          <a:p>
            <a:pPr>
              <a:defRPr/>
            </a:pPr>
            <a:endParaRPr lang="en-GB" altLang="en-US" sz="1000" dirty="0" smtClean="0">
              <a:latin typeface="Arial" charset="0"/>
            </a:endParaRPr>
          </a:p>
          <a:p>
            <a:pPr>
              <a:defRPr/>
            </a:pPr>
            <a:r>
              <a:rPr lang="en-GB" altLang="en-US" sz="1000" dirty="0" smtClean="0">
                <a:latin typeface="Arial" charset="0"/>
              </a:rPr>
              <a:t>30 profiles so far</a:t>
            </a:r>
          </a:p>
          <a:p>
            <a:pPr>
              <a:defRPr/>
            </a:pPr>
            <a:r>
              <a:rPr lang="en-GB" altLang="en-US" sz="1000" i="1" dirty="0" err="1" smtClean="0">
                <a:latin typeface="Arial" charset="0"/>
              </a:rPr>
              <a:t>M.abscessus</a:t>
            </a:r>
            <a:r>
              <a:rPr lang="en-GB" altLang="en-US" sz="1000" dirty="0" smtClean="0">
                <a:latin typeface="Arial" charset="0"/>
              </a:rPr>
              <a:t> Cluster I = 2 </a:t>
            </a:r>
          </a:p>
          <a:p>
            <a:pPr>
              <a:defRPr/>
            </a:pPr>
            <a:r>
              <a:rPr lang="en-GB" altLang="en-US" sz="1000" i="1" dirty="0" err="1" smtClean="0">
                <a:latin typeface="Arial" charset="0"/>
              </a:rPr>
              <a:t>M.abscessus</a:t>
            </a:r>
            <a:r>
              <a:rPr lang="en-GB" altLang="en-US" sz="1000" dirty="0" smtClean="0">
                <a:latin typeface="Arial" charset="0"/>
              </a:rPr>
              <a:t> Cluster II = 7</a:t>
            </a:r>
          </a:p>
          <a:p>
            <a:pPr>
              <a:defRPr/>
            </a:pPr>
            <a:r>
              <a:rPr lang="en-GB" altLang="en-US" sz="1000" dirty="0" smtClean="0">
                <a:latin typeface="Arial" charset="0"/>
              </a:rPr>
              <a:t>Unique isolates = 12 (8 </a:t>
            </a:r>
            <a:r>
              <a:rPr lang="en-GB" altLang="en-US" sz="1000" i="1" dirty="0" err="1" smtClean="0">
                <a:latin typeface="Arial" charset="0"/>
              </a:rPr>
              <a:t>abscessus</a:t>
            </a:r>
            <a:r>
              <a:rPr lang="en-GB" altLang="en-US" sz="1000" dirty="0" smtClean="0">
                <a:latin typeface="Arial" charset="0"/>
              </a:rPr>
              <a:t>, 2 </a:t>
            </a:r>
            <a:r>
              <a:rPr lang="en-GB" altLang="en-US" sz="1000" i="1" dirty="0" err="1" smtClean="0">
                <a:latin typeface="Arial" charset="0"/>
              </a:rPr>
              <a:t>bolleti</a:t>
            </a:r>
            <a:r>
              <a:rPr lang="en-GB" altLang="en-US" sz="1000" dirty="0" smtClean="0">
                <a:latin typeface="Arial" charset="0"/>
              </a:rPr>
              <a:t>, 2 </a:t>
            </a:r>
            <a:r>
              <a:rPr lang="en-GB" altLang="en-US" sz="1000" i="1" dirty="0" err="1" smtClean="0">
                <a:latin typeface="Arial" charset="0"/>
              </a:rPr>
              <a:t>massilense</a:t>
            </a:r>
            <a:r>
              <a:rPr lang="en-GB" altLang="en-US" sz="1000" dirty="0" smtClean="0">
                <a:latin typeface="Arial" charset="0"/>
              </a:rPr>
              <a:t>)</a:t>
            </a:r>
          </a:p>
          <a:p>
            <a:pPr>
              <a:defRPr/>
            </a:pPr>
            <a:r>
              <a:rPr lang="en-GB" altLang="en-US" sz="1000" dirty="0" smtClean="0">
                <a:latin typeface="Arial" charset="0"/>
              </a:rPr>
              <a:t>Shared Isolates</a:t>
            </a:r>
          </a:p>
          <a:p>
            <a:pPr lvl="1">
              <a:defRPr/>
            </a:pPr>
            <a:r>
              <a:rPr lang="en-GB" altLang="en-US" sz="1000" dirty="0" smtClean="0">
                <a:latin typeface="Arial" charset="0"/>
              </a:rPr>
              <a:t>3 pairs of </a:t>
            </a:r>
            <a:r>
              <a:rPr lang="en-GB" altLang="en-US" sz="1000" i="1" dirty="0" err="1" smtClean="0">
                <a:latin typeface="Arial" charset="0"/>
              </a:rPr>
              <a:t>abscessus</a:t>
            </a:r>
            <a:r>
              <a:rPr lang="en-GB" altLang="en-US" sz="1000" dirty="0" smtClean="0">
                <a:latin typeface="Arial" charset="0"/>
              </a:rPr>
              <a:t> – no evidence of contact</a:t>
            </a:r>
          </a:p>
          <a:p>
            <a:pPr lvl="1">
              <a:defRPr/>
            </a:pPr>
            <a:r>
              <a:rPr lang="en-GB" altLang="en-US" sz="1000" dirty="0" smtClean="0">
                <a:latin typeface="Arial" charset="0"/>
              </a:rPr>
              <a:t>1 pair of </a:t>
            </a:r>
            <a:r>
              <a:rPr lang="en-GB" altLang="en-US" sz="1000" i="1" dirty="0" err="1" smtClean="0">
                <a:latin typeface="Arial" charset="0"/>
              </a:rPr>
              <a:t>massiliense</a:t>
            </a:r>
            <a:r>
              <a:rPr lang="en-GB" altLang="en-US" sz="1000" dirty="0" smtClean="0">
                <a:latin typeface="Arial" charset="0"/>
              </a:rPr>
              <a:t> – undergoing investigation</a:t>
            </a:r>
          </a:p>
          <a:p>
            <a:pPr>
              <a:defRPr/>
            </a:pPr>
            <a:endParaRPr lang="en-GB" altLang="en-US" sz="1000" dirty="0" smtClean="0">
              <a:latin typeface="Arial" charset="0"/>
            </a:endParaRPr>
          </a:p>
        </p:txBody>
      </p:sp>
      <p:sp>
        <p:nvSpPr>
          <p:cNvPr id="50180" name="Slide Number Placeholder 3"/>
          <p:cNvSpPr>
            <a:spLocks noGrp="1"/>
          </p:cNvSpPr>
          <p:nvPr>
            <p:ph type="sldNum" sz="quarter" idx="5"/>
          </p:nvPr>
        </p:nvSpPr>
        <p:spPr>
          <a:xfrm>
            <a:off x="3884613" y="8685213"/>
            <a:ext cx="2971800" cy="4572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4BD8897-5467-8F41-9864-E84BB2915C7E}" type="slidenum">
              <a:rPr lang="en-GB" altLang="en-US">
                <a:solidFill>
                  <a:srgbClr val="000000"/>
                </a:solidFill>
                <a:ea typeface=""/>
                <a:cs typeface=""/>
              </a:rPr>
              <a:pPr eaLnBrk="1" hangingPunct="1">
                <a:spcBef>
                  <a:spcPct val="0"/>
                </a:spcBef>
              </a:pPr>
              <a:t>35</a:t>
            </a:fld>
            <a:endParaRPr lang="en-GB" altLang="en-US">
              <a:solidFill>
                <a:srgbClr val="000000"/>
              </a:solidFill>
              <a:ea typeface=""/>
              <a:cs typeface=""/>
            </a:endParaRPr>
          </a:p>
        </p:txBody>
      </p:sp>
    </p:spTree>
    <p:extLst>
      <p:ext uri="{BB962C8B-B14F-4D97-AF65-F5344CB8AC3E}">
        <p14:creationId xmlns:p14="http://schemas.microsoft.com/office/powerpoint/2010/main" val="635903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p:txBody>
          <a:bodyPr/>
          <a:lstStyle/>
          <a:p>
            <a:pPr>
              <a:defRPr/>
            </a:pPr>
            <a:r>
              <a:rPr lang="en-GB" altLang="en-US" sz="1100" kern="0" dirty="0" err="1" smtClean="0">
                <a:latin typeface="Calibri" pitchFamily="34" charset="0"/>
              </a:rPr>
              <a:t>Clofazimine</a:t>
            </a:r>
            <a:r>
              <a:rPr lang="en-GB" altLang="en-US" sz="1100" kern="0" dirty="0" smtClean="0">
                <a:latin typeface="Calibri" pitchFamily="34" charset="0"/>
              </a:rPr>
              <a:t> </a:t>
            </a:r>
            <a:r>
              <a:rPr lang="en-GB" altLang="en-US" sz="1000" i="1" kern="0" dirty="0" smtClean="0">
                <a:latin typeface="Calibri" pitchFamily="34" charset="0"/>
              </a:rPr>
              <a:t>(</a:t>
            </a:r>
            <a:r>
              <a:rPr lang="en-GB" altLang="en-US" sz="1000" i="1" kern="0" dirty="0" err="1" smtClean="0">
                <a:latin typeface="Calibri" pitchFamily="34" charset="0"/>
              </a:rPr>
              <a:t>Jarand</a:t>
            </a:r>
            <a:r>
              <a:rPr lang="en-GB" altLang="en-US" sz="1000" i="1" kern="0" dirty="0" smtClean="0">
                <a:latin typeface="Calibri" pitchFamily="34" charset="0"/>
              </a:rPr>
              <a:t> et al Chest 2016) – issues with definitions of culture conversion – likely not accurate</a:t>
            </a:r>
          </a:p>
          <a:p>
            <a:pPr>
              <a:defRPr/>
            </a:pPr>
            <a:endParaRPr lang="en-GB" altLang="en-US" sz="1000" dirty="0" smtClean="0">
              <a:latin typeface="Calibri" pitchFamily="34" charset="0"/>
            </a:endParaRPr>
          </a:p>
          <a:p>
            <a:pPr>
              <a:defRPr/>
            </a:pPr>
            <a:r>
              <a:rPr lang="en-GB" altLang="en-US" sz="1000" dirty="0" smtClean="0">
                <a:latin typeface="Calibri" pitchFamily="34" charset="0"/>
              </a:rPr>
              <a:t>Sputum conversion 19/22 (86%) </a:t>
            </a:r>
          </a:p>
          <a:p>
            <a:pPr>
              <a:defRPr/>
            </a:pPr>
            <a:r>
              <a:rPr lang="en-GB" altLang="en-US" sz="1000" dirty="0" smtClean="0">
                <a:latin typeface="Calibri" pitchFamily="34" charset="0"/>
              </a:rPr>
              <a:t>Median time to sputum conversion 74 days (39,120)</a:t>
            </a:r>
          </a:p>
          <a:p>
            <a:pPr>
              <a:defRPr/>
            </a:pPr>
            <a:endParaRPr lang="en-GB" altLang="en-US" sz="1000" dirty="0" smtClean="0">
              <a:latin typeface="Arial" charset="0"/>
            </a:endParaRPr>
          </a:p>
          <a:p>
            <a:pPr>
              <a:defRPr/>
            </a:pPr>
            <a:endParaRPr lang="en-GB" altLang="en-US" sz="1000" dirty="0" smtClean="0">
              <a:latin typeface="Arial" charset="0"/>
            </a:endParaRPr>
          </a:p>
          <a:p>
            <a:pPr>
              <a:defRPr/>
            </a:pPr>
            <a:r>
              <a:rPr lang="en-GB" altLang="en-US" sz="1000" dirty="0" smtClean="0">
                <a:latin typeface="Arial" charset="0"/>
              </a:rPr>
              <a:t>2005-present</a:t>
            </a:r>
          </a:p>
          <a:p>
            <a:pPr>
              <a:defRPr/>
            </a:pPr>
            <a:r>
              <a:rPr lang="en-GB" altLang="en-US" sz="1000" dirty="0" err="1" smtClean="0">
                <a:latin typeface="Arial" charset="0"/>
              </a:rPr>
              <a:t>Approx</a:t>
            </a:r>
            <a:r>
              <a:rPr lang="en-GB" altLang="en-US" sz="1000" dirty="0" smtClean="0">
                <a:latin typeface="Arial" charset="0"/>
              </a:rPr>
              <a:t> 840 patients</a:t>
            </a:r>
          </a:p>
          <a:p>
            <a:pPr>
              <a:defRPr/>
            </a:pPr>
            <a:r>
              <a:rPr lang="en-GB" altLang="en-US" sz="1000" dirty="0" smtClean="0">
                <a:latin typeface="Arial" charset="0"/>
              </a:rPr>
              <a:t>At least 1 NTM +</a:t>
            </a:r>
            <a:r>
              <a:rPr lang="en-GB" altLang="en-US" sz="1000" dirty="0" err="1" smtClean="0">
                <a:latin typeface="Arial" charset="0"/>
              </a:rPr>
              <a:t>ve</a:t>
            </a:r>
            <a:r>
              <a:rPr lang="en-GB" altLang="en-US" sz="1000" dirty="0" smtClean="0">
                <a:latin typeface="Arial" charset="0"/>
              </a:rPr>
              <a:t> culture =127 (15%)</a:t>
            </a:r>
          </a:p>
          <a:p>
            <a:pPr>
              <a:defRPr/>
            </a:pPr>
            <a:r>
              <a:rPr lang="en-GB" altLang="en-US" sz="1000" dirty="0" smtClean="0">
                <a:latin typeface="Arial" charset="0"/>
              </a:rPr>
              <a:t>Data available on 57/89</a:t>
            </a:r>
            <a:endParaRPr lang="en-GB" altLang="en-US" sz="1000" i="1" dirty="0" smtClean="0">
              <a:latin typeface="Arial" charset="0"/>
            </a:endParaRPr>
          </a:p>
          <a:p>
            <a:pPr>
              <a:defRPr/>
            </a:pPr>
            <a:r>
              <a:rPr lang="en-GB" altLang="en-US" sz="1000" i="1" dirty="0" err="1" smtClean="0">
                <a:latin typeface="Arial" charset="0"/>
              </a:rPr>
              <a:t>M.abscessus</a:t>
            </a:r>
            <a:r>
              <a:rPr lang="en-GB" altLang="en-US" sz="1000" i="1" dirty="0" smtClean="0">
                <a:latin typeface="Arial" charset="0"/>
              </a:rPr>
              <a:t> = </a:t>
            </a:r>
            <a:r>
              <a:rPr lang="en-GB" altLang="en-US" sz="1000" dirty="0" smtClean="0">
                <a:latin typeface="Arial" charset="0"/>
              </a:rPr>
              <a:t>40</a:t>
            </a:r>
          </a:p>
          <a:p>
            <a:pPr>
              <a:defRPr/>
            </a:pPr>
            <a:r>
              <a:rPr lang="en-GB" altLang="en-US" sz="1000" i="1" dirty="0" err="1" smtClean="0">
                <a:latin typeface="Arial" charset="0"/>
              </a:rPr>
              <a:t>M.massiliense</a:t>
            </a:r>
            <a:r>
              <a:rPr lang="en-GB" altLang="en-US" sz="1000" dirty="0" smtClean="0">
                <a:latin typeface="Arial" charset="0"/>
              </a:rPr>
              <a:t> = 13</a:t>
            </a:r>
          </a:p>
          <a:p>
            <a:pPr>
              <a:defRPr/>
            </a:pPr>
            <a:r>
              <a:rPr lang="en-GB" altLang="en-US" sz="1000" i="1" dirty="0" err="1" smtClean="0">
                <a:latin typeface="Arial" charset="0"/>
              </a:rPr>
              <a:t>M.bolleti</a:t>
            </a:r>
            <a:r>
              <a:rPr lang="en-GB" altLang="en-US" sz="1000" dirty="0" smtClean="0">
                <a:latin typeface="Arial" charset="0"/>
              </a:rPr>
              <a:t> = 4</a:t>
            </a:r>
          </a:p>
          <a:p>
            <a:pPr>
              <a:defRPr/>
            </a:pPr>
            <a:endParaRPr lang="en-GB" altLang="en-US" sz="1000" dirty="0" smtClean="0">
              <a:latin typeface="Arial" charset="0"/>
            </a:endParaRPr>
          </a:p>
          <a:p>
            <a:pPr>
              <a:defRPr/>
            </a:pPr>
            <a:r>
              <a:rPr lang="en-GB" altLang="en-US" sz="1000" dirty="0" smtClean="0">
                <a:latin typeface="Arial" charset="0"/>
              </a:rPr>
              <a:t>30 profiles so far</a:t>
            </a:r>
          </a:p>
          <a:p>
            <a:pPr>
              <a:defRPr/>
            </a:pPr>
            <a:r>
              <a:rPr lang="en-GB" altLang="en-US" sz="1000" i="1" dirty="0" err="1" smtClean="0">
                <a:latin typeface="Arial" charset="0"/>
              </a:rPr>
              <a:t>M.abscessus</a:t>
            </a:r>
            <a:r>
              <a:rPr lang="en-GB" altLang="en-US" sz="1000" dirty="0" smtClean="0">
                <a:latin typeface="Arial" charset="0"/>
              </a:rPr>
              <a:t> Cluster I = 2 </a:t>
            </a:r>
          </a:p>
          <a:p>
            <a:pPr>
              <a:defRPr/>
            </a:pPr>
            <a:r>
              <a:rPr lang="en-GB" altLang="en-US" sz="1000" i="1" dirty="0" err="1" smtClean="0">
                <a:latin typeface="Arial" charset="0"/>
              </a:rPr>
              <a:t>M.abscessus</a:t>
            </a:r>
            <a:r>
              <a:rPr lang="en-GB" altLang="en-US" sz="1000" dirty="0" smtClean="0">
                <a:latin typeface="Arial" charset="0"/>
              </a:rPr>
              <a:t> Cluster II = 7</a:t>
            </a:r>
          </a:p>
          <a:p>
            <a:pPr>
              <a:defRPr/>
            </a:pPr>
            <a:r>
              <a:rPr lang="en-GB" altLang="en-US" sz="1000" dirty="0" smtClean="0">
                <a:latin typeface="Arial" charset="0"/>
              </a:rPr>
              <a:t>Unique isolates = 12 (8 </a:t>
            </a:r>
            <a:r>
              <a:rPr lang="en-GB" altLang="en-US" sz="1000" i="1" dirty="0" err="1" smtClean="0">
                <a:latin typeface="Arial" charset="0"/>
              </a:rPr>
              <a:t>abscessus</a:t>
            </a:r>
            <a:r>
              <a:rPr lang="en-GB" altLang="en-US" sz="1000" dirty="0" smtClean="0">
                <a:latin typeface="Arial" charset="0"/>
              </a:rPr>
              <a:t>, 2 </a:t>
            </a:r>
            <a:r>
              <a:rPr lang="en-GB" altLang="en-US" sz="1000" i="1" dirty="0" err="1" smtClean="0">
                <a:latin typeface="Arial" charset="0"/>
              </a:rPr>
              <a:t>bolleti</a:t>
            </a:r>
            <a:r>
              <a:rPr lang="en-GB" altLang="en-US" sz="1000" dirty="0" smtClean="0">
                <a:latin typeface="Arial" charset="0"/>
              </a:rPr>
              <a:t>, 2 </a:t>
            </a:r>
            <a:r>
              <a:rPr lang="en-GB" altLang="en-US" sz="1000" i="1" dirty="0" err="1" smtClean="0">
                <a:latin typeface="Arial" charset="0"/>
              </a:rPr>
              <a:t>massilense</a:t>
            </a:r>
            <a:r>
              <a:rPr lang="en-GB" altLang="en-US" sz="1000" dirty="0" smtClean="0">
                <a:latin typeface="Arial" charset="0"/>
              </a:rPr>
              <a:t>)</a:t>
            </a:r>
          </a:p>
          <a:p>
            <a:pPr>
              <a:defRPr/>
            </a:pPr>
            <a:r>
              <a:rPr lang="en-GB" altLang="en-US" sz="1000" dirty="0" smtClean="0">
                <a:latin typeface="Arial" charset="0"/>
              </a:rPr>
              <a:t>Shared Isolates</a:t>
            </a:r>
          </a:p>
          <a:p>
            <a:pPr lvl="1">
              <a:defRPr/>
            </a:pPr>
            <a:r>
              <a:rPr lang="en-GB" altLang="en-US" sz="1000" dirty="0" smtClean="0">
                <a:latin typeface="Arial" charset="0"/>
              </a:rPr>
              <a:t>3 pairs of </a:t>
            </a:r>
            <a:r>
              <a:rPr lang="en-GB" altLang="en-US" sz="1000" i="1" dirty="0" err="1" smtClean="0">
                <a:latin typeface="Arial" charset="0"/>
              </a:rPr>
              <a:t>abscessus</a:t>
            </a:r>
            <a:r>
              <a:rPr lang="en-GB" altLang="en-US" sz="1000" dirty="0" smtClean="0">
                <a:latin typeface="Arial" charset="0"/>
              </a:rPr>
              <a:t> – no evidence of contact</a:t>
            </a:r>
          </a:p>
          <a:p>
            <a:pPr lvl="1">
              <a:defRPr/>
            </a:pPr>
            <a:r>
              <a:rPr lang="en-GB" altLang="en-US" sz="1000" dirty="0" smtClean="0">
                <a:latin typeface="Arial" charset="0"/>
              </a:rPr>
              <a:t>1 pair of </a:t>
            </a:r>
            <a:r>
              <a:rPr lang="en-GB" altLang="en-US" sz="1000" i="1" dirty="0" err="1" smtClean="0">
                <a:latin typeface="Arial" charset="0"/>
              </a:rPr>
              <a:t>massiliense</a:t>
            </a:r>
            <a:r>
              <a:rPr lang="en-GB" altLang="en-US" sz="1000" dirty="0" smtClean="0">
                <a:latin typeface="Arial" charset="0"/>
              </a:rPr>
              <a:t> – undergoing investigation</a:t>
            </a:r>
          </a:p>
          <a:p>
            <a:pPr>
              <a:defRPr/>
            </a:pPr>
            <a:endParaRPr lang="en-GB" altLang="en-US" sz="1000" dirty="0" smtClean="0">
              <a:latin typeface="Arial" charset="0"/>
            </a:endParaRPr>
          </a:p>
        </p:txBody>
      </p:sp>
      <p:sp>
        <p:nvSpPr>
          <p:cNvPr id="51204" name="Slide Number Placeholder 3"/>
          <p:cNvSpPr>
            <a:spLocks noGrp="1"/>
          </p:cNvSpPr>
          <p:nvPr>
            <p:ph type="sldNum" sz="quarter" idx="5"/>
          </p:nvPr>
        </p:nvSpPr>
        <p:spPr>
          <a:xfrm>
            <a:off x="3884613" y="8685213"/>
            <a:ext cx="2971800" cy="4572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AAC4053-80DA-7748-B25E-418E2EA8BF24}" type="slidenum">
              <a:rPr lang="en-GB" altLang="en-US">
                <a:solidFill>
                  <a:srgbClr val="000000"/>
                </a:solidFill>
                <a:ea typeface=""/>
                <a:cs typeface=""/>
              </a:rPr>
              <a:pPr eaLnBrk="1" hangingPunct="1">
                <a:spcBef>
                  <a:spcPct val="0"/>
                </a:spcBef>
              </a:pPr>
              <a:t>36</a:t>
            </a:fld>
            <a:endParaRPr lang="en-GB" altLang="en-US">
              <a:solidFill>
                <a:srgbClr val="000000"/>
              </a:solidFill>
              <a:ea typeface=""/>
              <a:cs typeface=""/>
            </a:endParaRPr>
          </a:p>
        </p:txBody>
      </p:sp>
    </p:spTree>
    <p:extLst>
      <p:ext uri="{BB962C8B-B14F-4D97-AF65-F5344CB8AC3E}">
        <p14:creationId xmlns:p14="http://schemas.microsoft.com/office/powerpoint/2010/main" val="922685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GB" altLang="en-US" sz="1000">
                <a:latin typeface="Calibri" charset="0"/>
              </a:rPr>
              <a:t>Sputum conversion 19/22 (86%) </a:t>
            </a:r>
          </a:p>
          <a:p>
            <a:r>
              <a:rPr lang="en-GB" altLang="en-US" sz="1000">
                <a:latin typeface="Calibri" charset="0"/>
              </a:rPr>
              <a:t>Median time to sputum conversion 74 days (39,120)</a:t>
            </a:r>
          </a:p>
          <a:p>
            <a:endParaRPr lang="en-GB" altLang="en-US" sz="1000">
              <a:latin typeface="Arial" charset="0"/>
            </a:endParaRPr>
          </a:p>
          <a:p>
            <a:endParaRPr lang="en-GB" altLang="en-US" sz="1000">
              <a:latin typeface="Arial" charset="0"/>
            </a:endParaRPr>
          </a:p>
          <a:p>
            <a:r>
              <a:rPr lang="en-GB" altLang="en-US" sz="1000">
                <a:latin typeface="Arial" charset="0"/>
              </a:rPr>
              <a:t>2005-present</a:t>
            </a:r>
          </a:p>
          <a:p>
            <a:r>
              <a:rPr lang="en-GB" altLang="en-US" sz="1000">
                <a:latin typeface="Arial" charset="0"/>
              </a:rPr>
              <a:t>Approx 840 patients</a:t>
            </a:r>
          </a:p>
          <a:p>
            <a:r>
              <a:rPr lang="en-GB" altLang="en-US" sz="1000">
                <a:latin typeface="Arial" charset="0"/>
              </a:rPr>
              <a:t>At least 1 NTM +ve culture =127 (15%)</a:t>
            </a:r>
          </a:p>
          <a:p>
            <a:r>
              <a:rPr lang="en-GB" altLang="en-US" sz="1000">
                <a:latin typeface="Arial" charset="0"/>
              </a:rPr>
              <a:t>Data available on 57/89</a:t>
            </a:r>
            <a:endParaRPr lang="en-GB" altLang="en-US" sz="1000" i="1">
              <a:latin typeface="Arial" charset="0"/>
            </a:endParaRPr>
          </a:p>
          <a:p>
            <a:r>
              <a:rPr lang="en-GB" altLang="en-US" sz="1000" i="1">
                <a:latin typeface="Arial" charset="0"/>
              </a:rPr>
              <a:t>M.abscessus = </a:t>
            </a:r>
            <a:r>
              <a:rPr lang="en-GB" altLang="en-US" sz="1000">
                <a:latin typeface="Arial" charset="0"/>
              </a:rPr>
              <a:t>40</a:t>
            </a:r>
          </a:p>
          <a:p>
            <a:r>
              <a:rPr lang="en-GB" altLang="en-US" sz="1000" i="1">
                <a:latin typeface="Arial" charset="0"/>
              </a:rPr>
              <a:t>M.massiliense</a:t>
            </a:r>
            <a:r>
              <a:rPr lang="en-GB" altLang="en-US" sz="1000">
                <a:latin typeface="Arial" charset="0"/>
              </a:rPr>
              <a:t> = 13</a:t>
            </a:r>
          </a:p>
          <a:p>
            <a:r>
              <a:rPr lang="en-GB" altLang="en-US" sz="1000" i="1">
                <a:latin typeface="Arial" charset="0"/>
              </a:rPr>
              <a:t>M.bolleti</a:t>
            </a:r>
            <a:r>
              <a:rPr lang="en-GB" altLang="en-US" sz="1000">
                <a:latin typeface="Arial" charset="0"/>
              </a:rPr>
              <a:t> = 4</a:t>
            </a:r>
          </a:p>
          <a:p>
            <a:endParaRPr lang="en-GB" altLang="en-US" sz="1000">
              <a:latin typeface="Arial" charset="0"/>
            </a:endParaRPr>
          </a:p>
          <a:p>
            <a:r>
              <a:rPr lang="en-GB" altLang="en-US" sz="1000">
                <a:latin typeface="Arial" charset="0"/>
              </a:rPr>
              <a:t>30 profiles so far</a:t>
            </a:r>
          </a:p>
          <a:p>
            <a:r>
              <a:rPr lang="en-GB" altLang="en-US" sz="1000" i="1">
                <a:latin typeface="Arial" charset="0"/>
              </a:rPr>
              <a:t>M.abscessus</a:t>
            </a:r>
            <a:r>
              <a:rPr lang="en-GB" altLang="en-US" sz="1000">
                <a:latin typeface="Arial" charset="0"/>
              </a:rPr>
              <a:t> Cluster I = 2 </a:t>
            </a:r>
          </a:p>
          <a:p>
            <a:r>
              <a:rPr lang="en-GB" altLang="en-US" sz="1000" i="1">
                <a:latin typeface="Arial" charset="0"/>
              </a:rPr>
              <a:t>M.abscessus</a:t>
            </a:r>
            <a:r>
              <a:rPr lang="en-GB" altLang="en-US" sz="1000">
                <a:latin typeface="Arial" charset="0"/>
              </a:rPr>
              <a:t> Cluster II = 7</a:t>
            </a:r>
          </a:p>
          <a:p>
            <a:r>
              <a:rPr lang="en-GB" altLang="en-US" sz="1000">
                <a:latin typeface="Arial" charset="0"/>
              </a:rPr>
              <a:t>Unique isolates = 12 (8 </a:t>
            </a:r>
            <a:r>
              <a:rPr lang="en-GB" altLang="en-US" sz="1000" i="1">
                <a:latin typeface="Arial" charset="0"/>
              </a:rPr>
              <a:t>abscessus</a:t>
            </a:r>
            <a:r>
              <a:rPr lang="en-GB" altLang="en-US" sz="1000">
                <a:latin typeface="Arial" charset="0"/>
              </a:rPr>
              <a:t>, 2 </a:t>
            </a:r>
            <a:r>
              <a:rPr lang="en-GB" altLang="en-US" sz="1000" i="1">
                <a:latin typeface="Arial" charset="0"/>
              </a:rPr>
              <a:t>bolleti</a:t>
            </a:r>
            <a:r>
              <a:rPr lang="en-GB" altLang="en-US" sz="1000">
                <a:latin typeface="Arial" charset="0"/>
              </a:rPr>
              <a:t>, 2 </a:t>
            </a:r>
            <a:r>
              <a:rPr lang="en-GB" altLang="en-US" sz="1000" i="1">
                <a:latin typeface="Arial" charset="0"/>
              </a:rPr>
              <a:t>massilense</a:t>
            </a:r>
            <a:r>
              <a:rPr lang="en-GB" altLang="en-US" sz="1000">
                <a:latin typeface="Arial" charset="0"/>
              </a:rPr>
              <a:t>)</a:t>
            </a:r>
          </a:p>
          <a:p>
            <a:r>
              <a:rPr lang="en-GB" altLang="en-US" sz="1000">
                <a:latin typeface="Arial" charset="0"/>
              </a:rPr>
              <a:t>Shared Isolates</a:t>
            </a:r>
          </a:p>
          <a:p>
            <a:pPr lvl="1"/>
            <a:r>
              <a:rPr lang="en-GB" altLang="en-US" sz="1000">
                <a:latin typeface="Arial" charset="0"/>
              </a:rPr>
              <a:t>3 pairs of </a:t>
            </a:r>
            <a:r>
              <a:rPr lang="en-GB" altLang="en-US" sz="1000" i="1">
                <a:latin typeface="Arial" charset="0"/>
              </a:rPr>
              <a:t>abscessus</a:t>
            </a:r>
            <a:r>
              <a:rPr lang="en-GB" altLang="en-US" sz="1000">
                <a:latin typeface="Arial" charset="0"/>
              </a:rPr>
              <a:t> – no evidence of contact</a:t>
            </a:r>
          </a:p>
          <a:p>
            <a:pPr lvl="1"/>
            <a:r>
              <a:rPr lang="en-GB" altLang="en-US" sz="1000">
                <a:latin typeface="Arial" charset="0"/>
              </a:rPr>
              <a:t>1 pair of </a:t>
            </a:r>
            <a:r>
              <a:rPr lang="en-GB" altLang="en-US" sz="1000" i="1">
                <a:latin typeface="Arial" charset="0"/>
              </a:rPr>
              <a:t>massiliense</a:t>
            </a:r>
            <a:r>
              <a:rPr lang="en-GB" altLang="en-US" sz="1000">
                <a:latin typeface="Arial" charset="0"/>
              </a:rPr>
              <a:t> – undergoing investigation</a:t>
            </a:r>
          </a:p>
          <a:p>
            <a:endParaRPr lang="en-GB" altLang="en-US" sz="1000">
              <a:latin typeface="Arial" charset="0"/>
            </a:endParaRPr>
          </a:p>
        </p:txBody>
      </p:sp>
      <p:sp>
        <p:nvSpPr>
          <p:cNvPr id="52228" name="Slide Number Placeholder 3"/>
          <p:cNvSpPr>
            <a:spLocks noGrp="1"/>
          </p:cNvSpPr>
          <p:nvPr>
            <p:ph type="sldNum" sz="quarter" idx="5"/>
          </p:nvPr>
        </p:nvSpPr>
        <p:spPr>
          <a:xfrm>
            <a:off x="3884613" y="8685213"/>
            <a:ext cx="2971800" cy="4572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5AD0F1B-B95A-F340-93DF-41A7C3688B34}" type="slidenum">
              <a:rPr lang="en-GB" altLang="en-US">
                <a:solidFill>
                  <a:srgbClr val="000000"/>
                </a:solidFill>
                <a:ea typeface=""/>
                <a:cs typeface=""/>
              </a:rPr>
              <a:pPr eaLnBrk="1" hangingPunct="1">
                <a:spcBef>
                  <a:spcPct val="0"/>
                </a:spcBef>
              </a:pPr>
              <a:t>39</a:t>
            </a:fld>
            <a:endParaRPr lang="en-GB" altLang="en-US">
              <a:solidFill>
                <a:srgbClr val="000000"/>
              </a:solidFill>
              <a:ea typeface=""/>
              <a:cs typeface=""/>
            </a:endParaRPr>
          </a:p>
        </p:txBody>
      </p:sp>
    </p:spTree>
    <p:extLst>
      <p:ext uri="{BB962C8B-B14F-4D97-AF65-F5344CB8AC3E}">
        <p14:creationId xmlns:p14="http://schemas.microsoft.com/office/powerpoint/2010/main" val="1397135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tLang="en-US">
                <a:latin typeface="Arial" charset="0"/>
              </a:rPr>
              <a:t>Tedizolid was recently shown to have MICs twoto four-fold lower than linezolid against both. Compared with linezolid, tedizolid has higher bioavailability, longer halflife, lower hematological and neurotoxicity rates, and it accumulates in the lung and macrophages [3].</a:t>
            </a:r>
            <a:endParaRPr lang="en-GB" altLang="en-US">
              <a:latin typeface="Arial" charset="0"/>
            </a:endParaRPr>
          </a:p>
        </p:txBody>
      </p:sp>
      <p:sp>
        <p:nvSpPr>
          <p:cNvPr id="53252" name="Slide Number Placeholder 3"/>
          <p:cNvSpPr>
            <a:spLocks noGrp="1"/>
          </p:cNvSpPr>
          <p:nvPr>
            <p:ph type="sldNum" sz="quarter" idx="5"/>
          </p:nvPr>
        </p:nvSpPr>
        <p:spPr>
          <a:xfrm>
            <a:off x="3884613" y="8685213"/>
            <a:ext cx="2971800" cy="4572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0001DB1-4BCB-C54D-9131-65D89BC26C52}" type="slidenum">
              <a:rPr lang="en-GB" altLang="en-US">
                <a:solidFill>
                  <a:srgbClr val="000000"/>
                </a:solidFill>
                <a:ea typeface=""/>
                <a:cs typeface=""/>
              </a:rPr>
              <a:pPr eaLnBrk="1" hangingPunct="1">
                <a:spcBef>
                  <a:spcPct val="0"/>
                </a:spcBef>
              </a:pPr>
              <a:t>40</a:t>
            </a:fld>
            <a:endParaRPr lang="en-GB" altLang="en-US">
              <a:solidFill>
                <a:srgbClr val="000000"/>
              </a:solidFill>
              <a:ea typeface=""/>
              <a:cs typeface=""/>
            </a:endParaRPr>
          </a:p>
        </p:txBody>
      </p:sp>
    </p:spTree>
    <p:extLst>
      <p:ext uri="{BB962C8B-B14F-4D97-AF65-F5344CB8AC3E}">
        <p14:creationId xmlns:p14="http://schemas.microsoft.com/office/powerpoint/2010/main" val="1812106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GB" altLang="en-US">
                <a:latin typeface="Arial" charset="0"/>
              </a:rPr>
              <a:t>DHEA is the</a:t>
            </a:r>
          </a:p>
          <a:p>
            <a:r>
              <a:rPr lang="en-GB" altLang="en-US">
                <a:latin typeface="Arial" charset="0"/>
              </a:rPr>
              <a:t>primary source of sex steroids in womenafter menopause. DHEA levels are knownto be variable in the elderly but overallo decline with age (13). Plasma levelsof DHEA have been found to besignificantly reduced in patients with activeM. tuberculosis </a:t>
            </a:r>
          </a:p>
          <a:p>
            <a:r>
              <a:rPr lang="en-GB" altLang="en-US">
                <a:latin typeface="Arial" charset="0"/>
              </a:rPr>
              <a:t>plasma DHEA levels correlated positively with the in vitro production of IFN-gamma by mycobacterial-stimulated PBMCs.  TB also reduces the DHEA</a:t>
            </a:r>
          </a:p>
        </p:txBody>
      </p:sp>
    </p:spTree>
    <p:extLst>
      <p:ext uri="{BB962C8B-B14F-4D97-AF65-F5344CB8AC3E}">
        <p14:creationId xmlns:p14="http://schemas.microsoft.com/office/powerpoint/2010/main" val="815028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GB" altLang="en-US">
                <a:latin typeface="Arial" charset="0"/>
              </a:rPr>
              <a:t>DHEA is the</a:t>
            </a:r>
          </a:p>
          <a:p>
            <a:r>
              <a:rPr lang="en-GB" altLang="en-US">
                <a:latin typeface="Arial" charset="0"/>
              </a:rPr>
              <a:t>primary source of sex steroids in womenafter menopause. DHEA levels are knownto be variable in the elderly but overallo decline with age (13). Plasma levelsof DHEA have been found to besignificantly reduced in patients with activeM. tuberculosis </a:t>
            </a:r>
          </a:p>
          <a:p>
            <a:r>
              <a:rPr lang="en-GB" altLang="en-US">
                <a:latin typeface="Arial" charset="0"/>
              </a:rPr>
              <a:t>plasma DHEA levels correlated positively with the in vitro production of IFN-gamma by mycobacterial-stimulated PBMCs.  TB also reduces the DHEA</a:t>
            </a:r>
          </a:p>
        </p:txBody>
      </p:sp>
    </p:spTree>
    <p:extLst>
      <p:ext uri="{BB962C8B-B14F-4D97-AF65-F5344CB8AC3E}">
        <p14:creationId xmlns:p14="http://schemas.microsoft.com/office/powerpoint/2010/main" val="1519006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lgn="just" defTabSz="914400">
              <a:buFont typeface="Arial"/>
              <a:buNone/>
            </a:pPr>
            <a:r>
              <a:rPr lang="it-IT" sz="2400" dirty="0" smtClean="0">
                <a:latin typeface="Lucida Grande"/>
                <a:ea typeface="Lucida Grande"/>
                <a:cs typeface="Times New Roman" panose="02020603050405020304" pitchFamily="18" charset="0"/>
                <a:sym typeface="Lucida Grande"/>
              </a:rPr>
              <a:t>Recidiva </a:t>
            </a:r>
          </a:p>
          <a:p>
            <a:pPr algn="just" defTabSz="914400"/>
            <a:r>
              <a:rPr lang="it-IT" sz="2400" dirty="0" smtClean="0">
                <a:latin typeface="Lucida Grande"/>
                <a:ea typeface="Lucida Grande"/>
                <a:cs typeface="Times New Roman" panose="02020603050405020304" pitchFamily="18" charset="0"/>
                <a:sym typeface="Lucida Grande"/>
              </a:rPr>
              <a:t>Presenza di ripresa di sintomatologia e peggioramento radiologico con un colturale positivo della stessa specie dopo un colturale negativo che era stato associato a miglioramento clinico e radiologico.</a:t>
            </a:r>
          </a:p>
          <a:p>
            <a:pPr marL="0" indent="0" algn="just" defTabSz="914400">
              <a:buFont typeface="Arial"/>
              <a:buNone/>
            </a:pPr>
            <a:r>
              <a:rPr lang="it-IT" sz="2400" dirty="0" smtClean="0">
                <a:latin typeface="Lucida Grande"/>
                <a:ea typeface="Lucida Grande"/>
                <a:cs typeface="Times New Roman" panose="02020603050405020304" pitchFamily="18" charset="0"/>
                <a:sym typeface="Lucida Grande"/>
              </a:rPr>
              <a:t>Reinfezione </a:t>
            </a:r>
          </a:p>
          <a:p>
            <a:pPr algn="just" defTabSz="914400"/>
            <a:r>
              <a:rPr lang="it-IT" sz="2400" dirty="0" smtClean="0">
                <a:latin typeface="Lucida Grande"/>
                <a:ea typeface="Lucida Grande"/>
                <a:cs typeface="Times New Roman" panose="02020603050405020304" pitchFamily="18" charset="0"/>
                <a:sym typeface="Lucida Grande"/>
              </a:rPr>
              <a:t>Presenza di ripresa di sintomatologia e peggioramento radiologico con un colturale positivo per un NTM di un’altra specie dopo un colturale negativo che era stato associato a miglioramento clinico e radiologico.</a:t>
            </a:r>
          </a:p>
          <a:p>
            <a:pPr marL="0" indent="0" algn="just" defTabSz="914400">
              <a:buFont typeface="Arial"/>
              <a:buNone/>
            </a:pPr>
            <a:r>
              <a:rPr lang="it-IT" sz="2400" dirty="0" smtClean="0">
                <a:latin typeface="Lucida Grande"/>
                <a:ea typeface="Lucida Grande"/>
                <a:cs typeface="Times New Roman" panose="02020603050405020304" pitchFamily="18" charset="0"/>
                <a:sym typeface="Lucida Grande"/>
              </a:rPr>
              <a:t>Persistenza</a:t>
            </a:r>
          </a:p>
          <a:p>
            <a:pPr algn="just" defTabSz="914400"/>
            <a:r>
              <a:rPr lang="it-IT" sz="2400" dirty="0" smtClean="0">
                <a:latin typeface="Lucida Grande"/>
                <a:ea typeface="Lucida Grande"/>
                <a:cs typeface="Times New Roman" panose="02020603050405020304" pitchFamily="18" charset="0"/>
                <a:sym typeface="Lucida Grande"/>
              </a:rPr>
              <a:t>Persistenza della malattia in termini sia di segni e sintomi e radiologici con colturali sempre positivi della stessa specie senza mai colturale negativo.</a:t>
            </a:r>
          </a:p>
          <a:p>
            <a:pPr marL="0" indent="0" algn="just" defTabSz="914400">
              <a:buFont typeface="Arial"/>
              <a:buNone/>
            </a:pPr>
            <a:r>
              <a:rPr lang="it-IT" sz="2400" dirty="0" smtClean="0">
                <a:latin typeface="Lucida Grande"/>
                <a:ea typeface="Lucida Grande"/>
                <a:cs typeface="Times New Roman" panose="02020603050405020304" pitchFamily="18" charset="0"/>
                <a:sym typeface="Lucida Grande"/>
              </a:rPr>
              <a:t>Decesso</a:t>
            </a:r>
          </a:p>
          <a:p>
            <a:pPr algn="just" defTabSz="914400"/>
            <a:r>
              <a:rPr lang="it-IT" sz="2400" dirty="0" smtClean="0">
                <a:latin typeface="Lucida Grande"/>
                <a:ea typeface="Lucida Grande"/>
                <a:cs typeface="Times New Roman" panose="02020603050405020304" pitchFamily="18" charset="0"/>
                <a:sym typeface="Lucida Grande"/>
              </a:rPr>
              <a:t>Decesso per qualsiasi causa</a:t>
            </a:r>
          </a:p>
          <a:p>
            <a:pPr defTabSz="914400">
              <a:buFont typeface="Wingdings" panose="05000000000000000000" pitchFamily="2" charset="2"/>
              <a:buChar char="Ø"/>
            </a:pPr>
            <a:endParaRPr lang="it-IT" sz="2400" dirty="0" smtClean="0">
              <a:latin typeface="Lucida Grande"/>
              <a:ea typeface="Lucida Grande"/>
              <a:cs typeface="Lucida Grande"/>
              <a:sym typeface="Lucida Grande"/>
            </a:endParaRPr>
          </a:p>
          <a:p>
            <a:pPr defTabSz="914400"/>
            <a:endParaRPr lang="it-IT" sz="2400" dirty="0" smtClean="0">
              <a:latin typeface="Lucida Grande"/>
              <a:ea typeface="Lucida Grande"/>
              <a:cs typeface="Lucida Grande"/>
              <a:sym typeface="Lucida Grande"/>
            </a:endParaRPr>
          </a:p>
          <a:p>
            <a:endParaRPr lang="it-IT" dirty="0"/>
          </a:p>
        </p:txBody>
      </p:sp>
    </p:spTree>
    <p:extLst>
      <p:ext uri="{BB962C8B-B14F-4D97-AF65-F5344CB8AC3E}">
        <p14:creationId xmlns:p14="http://schemas.microsoft.com/office/powerpoint/2010/main" val="152510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456091"/>
            <a:fld id="{661A5D8F-2248-42AE-ABBD-965C0DADDE89}" type="slidenum">
              <a:rPr lang="en-GB" smtClean="0">
                <a:solidFill>
                  <a:prstClr val="black"/>
                </a:solidFill>
                <a:latin typeface="Calibri"/>
              </a:rPr>
              <a:pPr defTabSz="456091"/>
              <a:t>2</a:t>
            </a:fld>
            <a:endParaRPr lang="en-GB" dirty="0">
              <a:solidFill>
                <a:prstClr val="black"/>
              </a:solidFill>
              <a:latin typeface="Calibri"/>
            </a:endParaRPr>
          </a:p>
        </p:txBody>
      </p:sp>
    </p:spTree>
    <p:extLst>
      <p:ext uri="{BB962C8B-B14F-4D97-AF65-F5344CB8AC3E}">
        <p14:creationId xmlns:p14="http://schemas.microsoft.com/office/powerpoint/2010/main" val="1899606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284BC7A-CA36-664A-98F0-69E2C5B210AD}" type="slidenum">
              <a:rPr lang="en-GB" altLang="en-US">
                <a:solidFill>
                  <a:srgbClr val="000000"/>
                </a:solidFill>
              </a:rPr>
              <a:pPr algn="r" eaLnBrk="1" hangingPunct="1">
                <a:spcBef>
                  <a:spcPct val="0"/>
                </a:spcBef>
              </a:pPr>
              <a:t>5</a:t>
            </a:fld>
            <a:endParaRPr lang="en-GB" altLang="en-US">
              <a:solidFill>
                <a:srgbClr val="000000"/>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0"/>
              </a:spcBef>
            </a:pPr>
            <a:r>
              <a:rPr lang="en-GB" altLang="en-US">
                <a:latin typeface="Calibri" charset="0"/>
              </a:rPr>
              <a:t>Germany, Japan, UK</a:t>
            </a:r>
          </a:p>
          <a:p>
            <a:r>
              <a:rPr lang="en-GB" altLang="en-US">
                <a:latin typeface="Arial" charset="0"/>
              </a:rPr>
              <a:t>Namkoong based on doctor surveys to hospitals</a:t>
            </a:r>
          </a:p>
          <a:p>
            <a:r>
              <a:rPr lang="en-GB" altLang="en-US">
                <a:latin typeface="Arial" charset="0"/>
              </a:rPr>
              <a:t>Ringshausen based on health insurance data</a:t>
            </a:r>
          </a:p>
          <a:p>
            <a:pPr eaLnBrk="1" hangingPunct="1">
              <a:spcBef>
                <a:spcPct val="0"/>
              </a:spcBef>
            </a:pPr>
            <a:r>
              <a:rPr lang="en-GB" altLang="en-US">
                <a:latin typeface="Calibri" charset="0"/>
              </a:rPr>
              <a:t>RBH 2000–14, 5956 unique samples, 1205 unique subjects</a:t>
            </a:r>
          </a:p>
          <a:p>
            <a:pPr eaLnBrk="1" hangingPunct="1"/>
            <a:endParaRPr lang="en-GB" altLang="en-US">
              <a:latin typeface="Arial" charset="0"/>
            </a:endParaRPr>
          </a:p>
        </p:txBody>
      </p:sp>
    </p:spTree>
    <p:extLst>
      <p:ext uri="{BB962C8B-B14F-4D97-AF65-F5344CB8AC3E}">
        <p14:creationId xmlns:p14="http://schemas.microsoft.com/office/powerpoint/2010/main" val="74586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GB" altLang="en-US" kern="0" dirty="0" smtClean="0">
                <a:latin typeface="Calibri" pitchFamily="34" charset="0"/>
              </a:rPr>
              <a:t>86% (14% </a:t>
            </a:r>
            <a:r>
              <a:rPr lang="en-GB" altLang="en-US" kern="0" dirty="0" err="1" smtClean="0">
                <a:latin typeface="Calibri" pitchFamily="34" charset="0"/>
              </a:rPr>
              <a:t>recultured</a:t>
            </a:r>
            <a:r>
              <a:rPr lang="en-GB" altLang="en-US" kern="0" dirty="0" smtClean="0">
                <a:latin typeface="Calibri" pitchFamily="34" charset="0"/>
              </a:rPr>
              <a:t> during 48% after Rx)</a:t>
            </a:r>
          </a:p>
          <a:p>
            <a:pPr>
              <a:defRPr/>
            </a:pPr>
            <a:endParaRPr lang="en-GB" dirty="0"/>
          </a:p>
        </p:txBody>
      </p:sp>
      <p:sp>
        <p:nvSpPr>
          <p:cNvPr id="46084" name="Slide Number Placeholder 3"/>
          <p:cNvSpPr>
            <a:spLocks noGrp="1"/>
          </p:cNvSpPr>
          <p:nvPr>
            <p:ph type="sldNum" sz="quarter" idx="5"/>
          </p:nvPr>
        </p:nvSpPr>
        <p:spPr>
          <a:xfrm>
            <a:off x="3884613" y="8685213"/>
            <a:ext cx="2971800" cy="4572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ADBC524-CBF3-7C4A-82EE-A6ED17E1BE21}" type="slidenum">
              <a:rPr lang="en-GB" altLang="en-US">
                <a:solidFill>
                  <a:srgbClr val="000000"/>
                </a:solidFill>
              </a:rPr>
              <a:pPr eaLnBrk="1" hangingPunct="1">
                <a:spcBef>
                  <a:spcPct val="0"/>
                </a:spcBef>
              </a:pPr>
              <a:t>6</a:t>
            </a:fld>
            <a:endParaRPr lang="en-GB" altLang="en-US">
              <a:solidFill>
                <a:srgbClr val="000000"/>
              </a:solidFill>
            </a:endParaRPr>
          </a:p>
        </p:txBody>
      </p:sp>
    </p:spTree>
    <p:extLst>
      <p:ext uri="{BB962C8B-B14F-4D97-AF65-F5344CB8AC3E}">
        <p14:creationId xmlns:p14="http://schemas.microsoft.com/office/powerpoint/2010/main" val="546647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GB" altLang="en-US" kern="0" dirty="0" smtClean="0">
                <a:latin typeface="Calibri" pitchFamily="34" charset="0"/>
              </a:rPr>
              <a:t>86% (14% </a:t>
            </a:r>
            <a:r>
              <a:rPr lang="en-GB" altLang="en-US" kern="0" dirty="0" err="1" smtClean="0">
                <a:latin typeface="Calibri" pitchFamily="34" charset="0"/>
              </a:rPr>
              <a:t>recultured</a:t>
            </a:r>
            <a:r>
              <a:rPr lang="en-GB" altLang="en-US" kern="0" dirty="0" smtClean="0">
                <a:latin typeface="Calibri" pitchFamily="34" charset="0"/>
              </a:rPr>
              <a:t> during 48% after Rx)</a:t>
            </a:r>
          </a:p>
          <a:p>
            <a:pPr>
              <a:defRPr/>
            </a:pPr>
            <a:endParaRPr lang="en-GB" dirty="0"/>
          </a:p>
        </p:txBody>
      </p:sp>
      <p:sp>
        <p:nvSpPr>
          <p:cNvPr id="47108" name="Slide Number Placeholder 3"/>
          <p:cNvSpPr>
            <a:spLocks noGrp="1"/>
          </p:cNvSpPr>
          <p:nvPr>
            <p:ph type="sldNum" sz="quarter" idx="5"/>
          </p:nvPr>
        </p:nvSpPr>
        <p:spPr>
          <a:xfrm>
            <a:off x="3884613" y="8685213"/>
            <a:ext cx="2971800" cy="4572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1328A62-BE1D-6D48-9D41-B2B779FD0AEA}" type="slidenum">
              <a:rPr lang="en-GB" altLang="en-US">
                <a:solidFill>
                  <a:srgbClr val="000000"/>
                </a:solidFill>
                <a:ea typeface=""/>
                <a:cs typeface=""/>
              </a:rPr>
              <a:pPr eaLnBrk="1" hangingPunct="1">
                <a:spcBef>
                  <a:spcPct val="0"/>
                </a:spcBef>
              </a:pPr>
              <a:t>16</a:t>
            </a:fld>
            <a:endParaRPr lang="en-GB" altLang="en-US">
              <a:solidFill>
                <a:srgbClr val="000000"/>
              </a:solidFill>
              <a:ea typeface=""/>
              <a:cs typeface=""/>
            </a:endParaRPr>
          </a:p>
        </p:txBody>
      </p:sp>
    </p:spTree>
    <p:extLst>
      <p:ext uri="{BB962C8B-B14F-4D97-AF65-F5344CB8AC3E}">
        <p14:creationId xmlns:p14="http://schemas.microsoft.com/office/powerpoint/2010/main" val="1401382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p:txBody>
          <a:bodyPr/>
          <a:lstStyle/>
          <a:p>
            <a:pPr>
              <a:defRPr/>
            </a:pPr>
            <a:r>
              <a:rPr lang="en-GB" altLang="en-US" sz="1100" kern="0" dirty="0" err="1" smtClean="0">
                <a:latin typeface="Calibri" pitchFamily="34" charset="0"/>
              </a:rPr>
              <a:t>Clofazimine</a:t>
            </a:r>
            <a:r>
              <a:rPr lang="en-GB" altLang="en-US" sz="1100" kern="0" dirty="0" smtClean="0">
                <a:latin typeface="Calibri" pitchFamily="34" charset="0"/>
              </a:rPr>
              <a:t> </a:t>
            </a:r>
            <a:r>
              <a:rPr lang="en-GB" altLang="en-US" sz="1000" i="1" kern="0" dirty="0" smtClean="0">
                <a:latin typeface="Calibri" pitchFamily="34" charset="0"/>
              </a:rPr>
              <a:t>(</a:t>
            </a:r>
            <a:r>
              <a:rPr lang="en-GB" altLang="en-US" sz="1000" i="1" kern="0" dirty="0" err="1" smtClean="0">
                <a:latin typeface="Calibri" pitchFamily="34" charset="0"/>
              </a:rPr>
              <a:t>Jarand</a:t>
            </a:r>
            <a:r>
              <a:rPr lang="en-GB" altLang="en-US" sz="1000" i="1" kern="0" dirty="0" smtClean="0">
                <a:latin typeface="Calibri" pitchFamily="34" charset="0"/>
              </a:rPr>
              <a:t> et al Chest 2016) – issues with definitions of culture conversion – likely not accurate</a:t>
            </a:r>
          </a:p>
          <a:p>
            <a:pPr>
              <a:defRPr/>
            </a:pPr>
            <a:endParaRPr lang="en-GB" altLang="en-US" sz="1000" dirty="0" smtClean="0">
              <a:latin typeface="Calibri" pitchFamily="34" charset="0"/>
            </a:endParaRPr>
          </a:p>
          <a:p>
            <a:pPr>
              <a:defRPr/>
            </a:pPr>
            <a:r>
              <a:rPr lang="en-GB" altLang="en-US" sz="1000" dirty="0" smtClean="0">
                <a:latin typeface="Calibri" pitchFamily="34" charset="0"/>
              </a:rPr>
              <a:t>Sputum conversion 19/22 (86%) </a:t>
            </a:r>
          </a:p>
          <a:p>
            <a:pPr>
              <a:defRPr/>
            </a:pPr>
            <a:r>
              <a:rPr lang="en-GB" altLang="en-US" sz="1000" dirty="0" smtClean="0">
                <a:latin typeface="Calibri" pitchFamily="34" charset="0"/>
              </a:rPr>
              <a:t>Median time to sputum conversion 74 days (39,120)</a:t>
            </a:r>
          </a:p>
          <a:p>
            <a:pPr>
              <a:defRPr/>
            </a:pPr>
            <a:endParaRPr lang="en-GB" altLang="en-US" sz="1000" dirty="0" smtClean="0">
              <a:latin typeface="Arial" charset="0"/>
            </a:endParaRPr>
          </a:p>
          <a:p>
            <a:pPr>
              <a:defRPr/>
            </a:pPr>
            <a:endParaRPr lang="en-GB" altLang="en-US" sz="1000" dirty="0" smtClean="0">
              <a:latin typeface="Arial" charset="0"/>
            </a:endParaRPr>
          </a:p>
          <a:p>
            <a:pPr>
              <a:defRPr/>
            </a:pPr>
            <a:r>
              <a:rPr lang="en-GB" altLang="en-US" sz="1000" dirty="0" smtClean="0">
                <a:latin typeface="Arial" charset="0"/>
              </a:rPr>
              <a:t>2005-present</a:t>
            </a:r>
          </a:p>
          <a:p>
            <a:pPr>
              <a:defRPr/>
            </a:pPr>
            <a:r>
              <a:rPr lang="en-GB" altLang="en-US" sz="1000" dirty="0" err="1" smtClean="0">
                <a:latin typeface="Arial" charset="0"/>
              </a:rPr>
              <a:t>Approx</a:t>
            </a:r>
            <a:r>
              <a:rPr lang="en-GB" altLang="en-US" sz="1000" dirty="0" smtClean="0">
                <a:latin typeface="Arial" charset="0"/>
              </a:rPr>
              <a:t> 840 patients</a:t>
            </a:r>
          </a:p>
          <a:p>
            <a:pPr>
              <a:defRPr/>
            </a:pPr>
            <a:r>
              <a:rPr lang="en-GB" altLang="en-US" sz="1000" dirty="0" smtClean="0">
                <a:latin typeface="Arial" charset="0"/>
              </a:rPr>
              <a:t>At least 1 NTM +</a:t>
            </a:r>
            <a:r>
              <a:rPr lang="en-GB" altLang="en-US" sz="1000" dirty="0" err="1" smtClean="0">
                <a:latin typeface="Arial" charset="0"/>
              </a:rPr>
              <a:t>ve</a:t>
            </a:r>
            <a:r>
              <a:rPr lang="en-GB" altLang="en-US" sz="1000" dirty="0" smtClean="0">
                <a:latin typeface="Arial" charset="0"/>
              </a:rPr>
              <a:t> culture =127 (15%)</a:t>
            </a:r>
          </a:p>
          <a:p>
            <a:pPr>
              <a:defRPr/>
            </a:pPr>
            <a:r>
              <a:rPr lang="en-GB" altLang="en-US" sz="1000" dirty="0" smtClean="0">
                <a:latin typeface="Arial" charset="0"/>
              </a:rPr>
              <a:t>Data available on 57/89</a:t>
            </a:r>
            <a:endParaRPr lang="en-GB" altLang="en-US" sz="1000" i="1" dirty="0" smtClean="0">
              <a:latin typeface="Arial" charset="0"/>
            </a:endParaRPr>
          </a:p>
          <a:p>
            <a:pPr>
              <a:defRPr/>
            </a:pPr>
            <a:r>
              <a:rPr lang="en-GB" altLang="en-US" sz="1000" i="1" dirty="0" err="1" smtClean="0">
                <a:latin typeface="Arial" charset="0"/>
              </a:rPr>
              <a:t>M.abscessus</a:t>
            </a:r>
            <a:r>
              <a:rPr lang="en-GB" altLang="en-US" sz="1000" i="1" dirty="0" smtClean="0">
                <a:latin typeface="Arial" charset="0"/>
              </a:rPr>
              <a:t> = </a:t>
            </a:r>
            <a:r>
              <a:rPr lang="en-GB" altLang="en-US" sz="1000" dirty="0" smtClean="0">
                <a:latin typeface="Arial" charset="0"/>
              </a:rPr>
              <a:t>40</a:t>
            </a:r>
          </a:p>
          <a:p>
            <a:pPr>
              <a:defRPr/>
            </a:pPr>
            <a:r>
              <a:rPr lang="en-GB" altLang="en-US" sz="1000" i="1" dirty="0" err="1" smtClean="0">
                <a:latin typeface="Arial" charset="0"/>
              </a:rPr>
              <a:t>M.massiliense</a:t>
            </a:r>
            <a:r>
              <a:rPr lang="en-GB" altLang="en-US" sz="1000" dirty="0" smtClean="0">
                <a:latin typeface="Arial" charset="0"/>
              </a:rPr>
              <a:t> = 13</a:t>
            </a:r>
          </a:p>
          <a:p>
            <a:pPr>
              <a:defRPr/>
            </a:pPr>
            <a:r>
              <a:rPr lang="en-GB" altLang="en-US" sz="1000" i="1" dirty="0" err="1" smtClean="0">
                <a:latin typeface="Arial" charset="0"/>
              </a:rPr>
              <a:t>M.bolleti</a:t>
            </a:r>
            <a:r>
              <a:rPr lang="en-GB" altLang="en-US" sz="1000" dirty="0" smtClean="0">
                <a:latin typeface="Arial" charset="0"/>
              </a:rPr>
              <a:t> = 4</a:t>
            </a:r>
          </a:p>
          <a:p>
            <a:pPr>
              <a:defRPr/>
            </a:pPr>
            <a:endParaRPr lang="en-GB" altLang="en-US" sz="1000" dirty="0" smtClean="0">
              <a:latin typeface="Arial" charset="0"/>
            </a:endParaRPr>
          </a:p>
          <a:p>
            <a:pPr>
              <a:defRPr/>
            </a:pPr>
            <a:r>
              <a:rPr lang="en-GB" altLang="en-US" sz="1000" dirty="0" smtClean="0">
                <a:latin typeface="Arial" charset="0"/>
              </a:rPr>
              <a:t>30 profiles so far</a:t>
            </a:r>
          </a:p>
          <a:p>
            <a:pPr>
              <a:defRPr/>
            </a:pPr>
            <a:r>
              <a:rPr lang="en-GB" altLang="en-US" sz="1000" i="1" dirty="0" err="1" smtClean="0">
                <a:latin typeface="Arial" charset="0"/>
              </a:rPr>
              <a:t>M.abscessus</a:t>
            </a:r>
            <a:r>
              <a:rPr lang="en-GB" altLang="en-US" sz="1000" dirty="0" smtClean="0">
                <a:latin typeface="Arial" charset="0"/>
              </a:rPr>
              <a:t> Cluster I = 2 </a:t>
            </a:r>
          </a:p>
          <a:p>
            <a:pPr>
              <a:defRPr/>
            </a:pPr>
            <a:r>
              <a:rPr lang="en-GB" altLang="en-US" sz="1000" i="1" dirty="0" err="1" smtClean="0">
                <a:latin typeface="Arial" charset="0"/>
              </a:rPr>
              <a:t>M.abscessus</a:t>
            </a:r>
            <a:r>
              <a:rPr lang="en-GB" altLang="en-US" sz="1000" dirty="0" smtClean="0">
                <a:latin typeface="Arial" charset="0"/>
              </a:rPr>
              <a:t> Cluster II = 7</a:t>
            </a:r>
          </a:p>
          <a:p>
            <a:pPr>
              <a:defRPr/>
            </a:pPr>
            <a:r>
              <a:rPr lang="en-GB" altLang="en-US" sz="1000" dirty="0" smtClean="0">
                <a:latin typeface="Arial" charset="0"/>
              </a:rPr>
              <a:t>Unique isolates = 12 (8 </a:t>
            </a:r>
            <a:r>
              <a:rPr lang="en-GB" altLang="en-US" sz="1000" i="1" dirty="0" err="1" smtClean="0">
                <a:latin typeface="Arial" charset="0"/>
              </a:rPr>
              <a:t>abscessus</a:t>
            </a:r>
            <a:r>
              <a:rPr lang="en-GB" altLang="en-US" sz="1000" dirty="0" smtClean="0">
                <a:latin typeface="Arial" charset="0"/>
              </a:rPr>
              <a:t>, 2 </a:t>
            </a:r>
            <a:r>
              <a:rPr lang="en-GB" altLang="en-US" sz="1000" i="1" dirty="0" err="1" smtClean="0">
                <a:latin typeface="Arial" charset="0"/>
              </a:rPr>
              <a:t>bolleti</a:t>
            </a:r>
            <a:r>
              <a:rPr lang="en-GB" altLang="en-US" sz="1000" dirty="0" smtClean="0">
                <a:latin typeface="Arial" charset="0"/>
              </a:rPr>
              <a:t>, 2 </a:t>
            </a:r>
            <a:r>
              <a:rPr lang="en-GB" altLang="en-US" sz="1000" i="1" dirty="0" err="1" smtClean="0">
                <a:latin typeface="Arial" charset="0"/>
              </a:rPr>
              <a:t>massilense</a:t>
            </a:r>
            <a:r>
              <a:rPr lang="en-GB" altLang="en-US" sz="1000" dirty="0" smtClean="0">
                <a:latin typeface="Arial" charset="0"/>
              </a:rPr>
              <a:t>)</a:t>
            </a:r>
          </a:p>
          <a:p>
            <a:pPr>
              <a:defRPr/>
            </a:pPr>
            <a:r>
              <a:rPr lang="en-GB" altLang="en-US" sz="1000" dirty="0" smtClean="0">
                <a:latin typeface="Arial" charset="0"/>
              </a:rPr>
              <a:t>Shared Isolates</a:t>
            </a:r>
          </a:p>
          <a:p>
            <a:pPr lvl="1">
              <a:defRPr/>
            </a:pPr>
            <a:r>
              <a:rPr lang="en-GB" altLang="en-US" sz="1000" dirty="0" smtClean="0">
                <a:latin typeface="Arial" charset="0"/>
              </a:rPr>
              <a:t>3 pairs of </a:t>
            </a:r>
            <a:r>
              <a:rPr lang="en-GB" altLang="en-US" sz="1000" i="1" dirty="0" err="1" smtClean="0">
                <a:latin typeface="Arial" charset="0"/>
              </a:rPr>
              <a:t>abscessus</a:t>
            </a:r>
            <a:r>
              <a:rPr lang="en-GB" altLang="en-US" sz="1000" dirty="0" smtClean="0">
                <a:latin typeface="Arial" charset="0"/>
              </a:rPr>
              <a:t> – no evidence of contact</a:t>
            </a:r>
          </a:p>
          <a:p>
            <a:pPr lvl="1">
              <a:defRPr/>
            </a:pPr>
            <a:r>
              <a:rPr lang="en-GB" altLang="en-US" sz="1000" dirty="0" smtClean="0">
                <a:latin typeface="Arial" charset="0"/>
              </a:rPr>
              <a:t>1 pair of </a:t>
            </a:r>
            <a:r>
              <a:rPr lang="en-GB" altLang="en-US" sz="1000" i="1" dirty="0" err="1" smtClean="0">
                <a:latin typeface="Arial" charset="0"/>
              </a:rPr>
              <a:t>massiliense</a:t>
            </a:r>
            <a:r>
              <a:rPr lang="en-GB" altLang="en-US" sz="1000" dirty="0" smtClean="0">
                <a:latin typeface="Arial" charset="0"/>
              </a:rPr>
              <a:t> – undergoing investigation</a:t>
            </a:r>
          </a:p>
          <a:p>
            <a:pPr>
              <a:defRPr/>
            </a:pPr>
            <a:endParaRPr lang="en-GB" altLang="en-US" sz="1000" dirty="0" smtClean="0">
              <a:latin typeface="Arial" charset="0"/>
            </a:endParaRPr>
          </a:p>
        </p:txBody>
      </p:sp>
      <p:sp>
        <p:nvSpPr>
          <p:cNvPr id="51204" name="Slide Number Placeholder 3"/>
          <p:cNvSpPr>
            <a:spLocks noGrp="1"/>
          </p:cNvSpPr>
          <p:nvPr>
            <p:ph type="sldNum" sz="quarter" idx="5"/>
          </p:nvPr>
        </p:nvSpPr>
        <p:spPr>
          <a:xfrm>
            <a:off x="3884613" y="8685213"/>
            <a:ext cx="2971800" cy="457200"/>
          </a:xfrm>
          <a:prstGeom prst="rect">
            <a:avLst/>
          </a:prstGeo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B88DF97-4B37-6F4A-91CA-3358BB3F9A72}" type="slidenum">
              <a:rPr lang="en-GB" altLang="en-US">
                <a:solidFill>
                  <a:srgbClr val="000000"/>
                </a:solidFill>
                <a:ea typeface=""/>
                <a:cs typeface=""/>
              </a:rPr>
              <a:pPr eaLnBrk="1" hangingPunct="1">
                <a:spcBef>
                  <a:spcPct val="0"/>
                </a:spcBef>
              </a:pPr>
              <a:t>17</a:t>
            </a:fld>
            <a:endParaRPr lang="en-GB" altLang="en-US">
              <a:solidFill>
                <a:srgbClr val="000000"/>
              </a:solidFill>
              <a:ea typeface=""/>
              <a:cs typeface=""/>
            </a:endParaRPr>
          </a:p>
        </p:txBody>
      </p:sp>
    </p:spTree>
    <p:extLst>
      <p:ext uri="{BB962C8B-B14F-4D97-AF65-F5344CB8AC3E}">
        <p14:creationId xmlns:p14="http://schemas.microsoft.com/office/powerpoint/2010/main" val="1091122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100" dirty="0" smtClean="0">
                <a:effectLst/>
                <a:latin typeface="Lucida Grande"/>
                <a:ea typeface="Lucida Grande"/>
                <a:cs typeface="Lucida Grande"/>
                <a:sym typeface="Lucida Grande"/>
              </a:rPr>
              <a:t>In </a:t>
            </a:r>
            <a:r>
              <a:rPr lang="it-IT" sz="2100" dirty="0" err="1" smtClean="0">
                <a:effectLst/>
                <a:latin typeface="Lucida Grande"/>
                <a:ea typeface="Lucida Grande"/>
                <a:cs typeface="Lucida Grande"/>
                <a:sym typeface="Lucida Grande"/>
              </a:rPr>
              <a:t>this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phase</a:t>
            </a:r>
            <a:r>
              <a:rPr lang="it-IT" sz="2100" dirty="0" smtClean="0">
                <a:effectLst/>
                <a:latin typeface="Lucida Grande"/>
                <a:ea typeface="Lucida Grande"/>
                <a:cs typeface="Lucida Grande"/>
                <a:sym typeface="Lucida Grande"/>
              </a:rPr>
              <a:t> II </a:t>
            </a:r>
            <a:r>
              <a:rPr lang="it-IT" sz="2100" dirty="0" err="1" smtClean="0">
                <a:effectLst/>
                <a:latin typeface="Lucida Grande"/>
                <a:ea typeface="Lucida Grande"/>
                <a:cs typeface="Lucida Grande"/>
                <a:sym typeface="Lucida Grande"/>
              </a:rPr>
              <a:t>study</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we</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investigated</a:t>
            </a:r>
            <a:r>
              <a:rPr lang="it-IT" sz="2100" dirty="0" smtClean="0">
                <a:effectLst/>
                <a:latin typeface="Lucida Grande"/>
                <a:ea typeface="Lucida Grande"/>
                <a:cs typeface="Lucida Grande"/>
                <a:sym typeface="Lucida Grande"/>
              </a:rPr>
              <a:t> the </a:t>
            </a:r>
            <a:r>
              <a:rPr lang="it-IT" sz="2100" b="1" dirty="0" err="1" smtClean="0">
                <a:effectLst/>
                <a:latin typeface="Lucida Grande"/>
                <a:ea typeface="Lucida Grande"/>
                <a:cs typeface="Lucida Grande"/>
                <a:sym typeface="Lucida Grande"/>
              </a:rPr>
              <a:t>efficacy</a:t>
            </a:r>
            <a:r>
              <a:rPr lang="it-IT" sz="2100" b="1" dirty="0" smtClean="0">
                <a:effectLst/>
                <a:latin typeface="Lucida Grande"/>
                <a:ea typeface="Lucida Grande"/>
                <a:cs typeface="Lucida Grande"/>
                <a:sym typeface="Lucida Grande"/>
              </a:rPr>
              <a:t> and</a:t>
            </a:r>
          </a:p>
          <a:p>
            <a:r>
              <a:rPr lang="it-IT" sz="2100" b="1" dirty="0" err="1" smtClean="0">
                <a:effectLst/>
                <a:latin typeface="Lucida Grande"/>
                <a:ea typeface="Lucida Grande"/>
                <a:cs typeface="Lucida Grande"/>
                <a:sym typeface="Lucida Grande"/>
              </a:rPr>
              <a:t>safety</a:t>
            </a:r>
            <a:r>
              <a:rPr lang="it-IT" sz="2100" b="1" dirty="0" smtClean="0">
                <a:effectLst/>
                <a:latin typeface="Lucida Grande"/>
                <a:ea typeface="Lucida Grande"/>
                <a:cs typeface="Lucida Grande"/>
                <a:sym typeface="Lucida Grande"/>
              </a:rPr>
              <a:t> of </a:t>
            </a:r>
            <a:r>
              <a:rPr lang="it-IT" sz="2100" b="1" dirty="0" err="1" smtClean="0">
                <a:effectLst/>
                <a:latin typeface="Lucida Grande"/>
                <a:ea typeface="Lucida Grande"/>
                <a:cs typeface="Lucida Grande"/>
                <a:sym typeface="Lucida Grande"/>
              </a:rPr>
              <a:t>liposomal</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amikacin</a:t>
            </a:r>
            <a:r>
              <a:rPr lang="it-IT" sz="2100" b="1" dirty="0" smtClean="0">
                <a:effectLst/>
                <a:latin typeface="Lucida Grande"/>
                <a:ea typeface="Lucida Grande"/>
                <a:cs typeface="Lucida Grande"/>
                <a:sym typeface="Lucida Grande"/>
              </a:rPr>
              <a:t> for </a:t>
            </a:r>
            <a:r>
              <a:rPr lang="it-IT" sz="2100" b="1" dirty="0" err="1" smtClean="0">
                <a:effectLst/>
                <a:latin typeface="Lucida Grande"/>
                <a:ea typeface="Lucida Grande"/>
                <a:cs typeface="Lucida Grande"/>
                <a:sym typeface="Lucida Grande"/>
              </a:rPr>
              <a:t>inhalation</a:t>
            </a:r>
            <a:r>
              <a:rPr lang="it-IT" sz="2100" b="1" dirty="0" smtClean="0">
                <a:effectLst/>
                <a:latin typeface="Lucida Grande"/>
                <a:ea typeface="Lucida Grande"/>
                <a:cs typeface="Lucida Grande"/>
                <a:sym typeface="Lucida Grande"/>
              </a:rPr>
              <a:t> (LAI) </a:t>
            </a:r>
            <a:r>
              <a:rPr lang="it-IT" sz="2100" dirty="0" smtClean="0">
                <a:effectLst/>
                <a:latin typeface="Lucida Grande"/>
                <a:ea typeface="Lucida Grande"/>
                <a:cs typeface="Lucida Grande"/>
                <a:sym typeface="Lucida Grande"/>
              </a:rPr>
              <a:t>in treatment </a:t>
            </a:r>
            <a:r>
              <a:rPr lang="it-IT" sz="3600" b="1" dirty="0" err="1" smtClean="0">
                <a:effectLst/>
                <a:latin typeface="Lucida Grande"/>
                <a:ea typeface="Lucida Grande"/>
                <a:cs typeface="Lucida Grande"/>
                <a:sym typeface="Lucida Grande"/>
              </a:rPr>
              <a:t>refractory</a:t>
            </a:r>
            <a:endParaRPr lang="it-IT" sz="2100" b="1" dirty="0" smtClean="0">
              <a:effectLst/>
              <a:latin typeface="Lucida Grande"/>
              <a:ea typeface="Lucida Grande"/>
              <a:cs typeface="Lucida Grande"/>
              <a:sym typeface="Lucida Grande"/>
            </a:endParaRPr>
          </a:p>
          <a:p>
            <a:r>
              <a:rPr lang="it-IT" sz="2100" dirty="0" err="1" smtClean="0">
                <a:effectLst/>
                <a:latin typeface="Lucida Grande"/>
                <a:ea typeface="Lucida Grande"/>
                <a:cs typeface="Lucida Grande"/>
                <a:sym typeface="Lucida Grande"/>
              </a:rPr>
              <a:t>pulmonary</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nontuberculousmycobacterial</a:t>
            </a:r>
            <a:r>
              <a:rPr lang="it-IT" sz="2100" dirty="0" smtClean="0">
                <a:effectLst/>
                <a:latin typeface="Lucida Grande"/>
                <a:ea typeface="Lucida Grande"/>
                <a:cs typeface="Lucida Grande"/>
                <a:sym typeface="Lucida Grande"/>
              </a:rPr>
              <a:t> (Mycobacterium</a:t>
            </a:r>
          </a:p>
          <a:p>
            <a:r>
              <a:rPr lang="it-IT" sz="2100" dirty="0" smtClean="0">
                <a:effectLst/>
                <a:latin typeface="Lucida Grande"/>
                <a:ea typeface="Lucida Grande"/>
                <a:cs typeface="Lucida Grande"/>
                <a:sym typeface="Lucida Grande"/>
              </a:rPr>
              <a:t>avium complex [MAC] or Mycobacterium abscessus) </a:t>
            </a:r>
            <a:r>
              <a:rPr lang="it-IT" sz="2100" dirty="0" err="1" smtClean="0">
                <a:effectLst/>
                <a:latin typeface="Lucida Grande"/>
                <a:ea typeface="Lucida Grande"/>
                <a:cs typeface="Lucida Grande"/>
                <a:sym typeface="Lucida Grande"/>
              </a:rPr>
              <a:t>disease</a:t>
            </a:r>
            <a:r>
              <a:rPr lang="it-IT" sz="2100" dirty="0" smtClean="0">
                <a:effectLst/>
                <a:latin typeface="Lucida Grande"/>
                <a:ea typeface="Lucida Grande"/>
                <a:cs typeface="Lucida Grande"/>
                <a:sym typeface="Lucida Grande"/>
              </a:rPr>
              <a:t>.</a:t>
            </a:r>
          </a:p>
          <a:p>
            <a:r>
              <a:rPr lang="it-IT" sz="2100" dirty="0" err="1" smtClean="0">
                <a:effectLst/>
                <a:latin typeface="Lucida Grande"/>
                <a:ea typeface="Lucida Grande"/>
                <a:cs typeface="Lucida Grande"/>
                <a:sym typeface="Lucida Grande"/>
              </a:rPr>
              <a:t>Methods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During</a:t>
            </a:r>
            <a:r>
              <a:rPr lang="it-IT" sz="2100" dirty="0" smtClean="0">
                <a:effectLst/>
                <a:latin typeface="Lucida Grande"/>
                <a:ea typeface="Lucida Grande"/>
                <a:cs typeface="Lucida Grande"/>
                <a:sym typeface="Lucida Grande"/>
              </a:rPr>
              <a:t> the double-</a:t>
            </a:r>
            <a:r>
              <a:rPr lang="it-IT" sz="2100" dirty="0" err="1" smtClean="0">
                <a:effectLst/>
                <a:latin typeface="Lucida Grande"/>
                <a:ea typeface="Lucida Grande"/>
                <a:cs typeface="Lucida Grande"/>
                <a:sym typeface="Lucida Grande"/>
              </a:rPr>
              <a:t>blind</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phase</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patients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were</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randomly</a:t>
            </a:r>
            <a:endParaRPr lang="it-IT" sz="2100" dirty="0" smtClean="0">
              <a:effectLst/>
              <a:latin typeface="Lucida Grande"/>
              <a:ea typeface="Lucida Grande"/>
              <a:cs typeface="Lucida Grande"/>
              <a:sym typeface="Lucida Grande"/>
            </a:endParaRPr>
          </a:p>
          <a:p>
            <a:r>
              <a:rPr lang="it-IT" sz="2100" dirty="0" err="1" smtClean="0">
                <a:effectLst/>
                <a:latin typeface="Lucida Grande"/>
                <a:ea typeface="Lucida Grande"/>
                <a:cs typeface="Lucida Grande"/>
                <a:sym typeface="Lucida Grande"/>
              </a:rPr>
              <a:t>assigned</a:t>
            </a:r>
            <a:r>
              <a:rPr lang="it-IT" sz="2100" dirty="0" smtClean="0">
                <a:effectLst/>
                <a:latin typeface="Lucida Grande"/>
                <a:ea typeface="Lucida Grande"/>
                <a:cs typeface="Lucida Grande"/>
                <a:sym typeface="Lucida Grande"/>
              </a:rPr>
              <a:t> to LAI (590 mg) or placebo once </a:t>
            </a:r>
            <a:r>
              <a:rPr lang="it-IT" sz="2100" dirty="0" err="1" smtClean="0">
                <a:effectLst/>
                <a:latin typeface="Lucida Grande"/>
                <a:ea typeface="Lucida Grande"/>
                <a:cs typeface="Lucida Grande"/>
                <a:sym typeface="Lucida Grande"/>
              </a:rPr>
              <a:t>daily</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added</a:t>
            </a:r>
            <a:r>
              <a:rPr lang="it-IT" sz="2100" dirty="0" smtClean="0">
                <a:effectLst/>
                <a:latin typeface="Lucida Grande"/>
                <a:ea typeface="Lucida Grande"/>
                <a:cs typeface="Lucida Grande"/>
                <a:sym typeface="Lucida Grande"/>
              </a:rPr>
              <a:t> to </a:t>
            </a:r>
            <a:r>
              <a:rPr lang="it-IT" sz="2100" dirty="0" err="1" smtClean="0">
                <a:effectLst/>
                <a:latin typeface="Lucida Grande"/>
                <a:ea typeface="Lucida Grande"/>
                <a:cs typeface="Lucida Grande"/>
                <a:sym typeface="Lucida Grande"/>
              </a:rPr>
              <a:t>their</a:t>
            </a:r>
            <a:endParaRPr lang="it-IT" sz="2100" dirty="0" smtClean="0">
              <a:effectLst/>
              <a:latin typeface="Lucida Grande"/>
              <a:ea typeface="Lucida Grande"/>
              <a:cs typeface="Lucida Grande"/>
              <a:sym typeface="Lucida Grande"/>
            </a:endParaRPr>
          </a:p>
          <a:p>
            <a:r>
              <a:rPr lang="it-IT" sz="2100" dirty="0" err="1" smtClean="0">
                <a:effectLst/>
                <a:latin typeface="Lucida Grande"/>
                <a:ea typeface="Lucida Grande"/>
                <a:cs typeface="Lucida Grande"/>
                <a:sym typeface="Lucida Grande"/>
              </a:rPr>
              <a:t>multidrug</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regimen</a:t>
            </a:r>
            <a:r>
              <a:rPr lang="it-IT" sz="2100" dirty="0" smtClean="0">
                <a:effectLst/>
                <a:latin typeface="Lucida Grande"/>
                <a:ea typeface="Lucida Grande"/>
                <a:cs typeface="Lucida Grande"/>
                <a:sym typeface="Lucida Grande"/>
              </a:rPr>
              <a:t> for 84 </a:t>
            </a:r>
            <a:r>
              <a:rPr lang="it-IT" sz="2100" dirty="0" err="1" smtClean="0">
                <a:effectLst/>
                <a:latin typeface="Lucida Grande"/>
                <a:ea typeface="Lucida Grande"/>
                <a:cs typeface="Lucida Grande"/>
                <a:sym typeface="Lucida Grande"/>
              </a:rPr>
              <a:t>days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Both</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groups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could</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receive</a:t>
            </a:r>
            <a:r>
              <a:rPr lang="it-IT" sz="2100" dirty="0" smtClean="0">
                <a:effectLst/>
                <a:latin typeface="Lucida Grande"/>
                <a:ea typeface="Lucida Grande"/>
                <a:cs typeface="Lucida Grande"/>
                <a:sym typeface="Lucida Grande"/>
              </a:rPr>
              <a:t> open-</a:t>
            </a:r>
            <a:r>
              <a:rPr lang="it-IT" sz="2100" dirty="0" err="1" smtClean="0">
                <a:effectLst/>
                <a:latin typeface="Lucida Grande"/>
                <a:ea typeface="Lucida Grande"/>
                <a:cs typeface="Lucida Grande"/>
                <a:sym typeface="Lucida Grande"/>
              </a:rPr>
              <a:t>label</a:t>
            </a:r>
            <a:endParaRPr lang="it-IT" sz="2100" dirty="0" smtClean="0">
              <a:effectLst/>
              <a:latin typeface="Lucida Grande"/>
              <a:ea typeface="Lucida Grande"/>
              <a:cs typeface="Lucida Grande"/>
              <a:sym typeface="Lucida Grande"/>
            </a:endParaRPr>
          </a:p>
          <a:p>
            <a:r>
              <a:rPr lang="it-IT" sz="2100" dirty="0" smtClean="0">
                <a:effectLst/>
                <a:latin typeface="Lucida Grande"/>
                <a:ea typeface="Lucida Grande"/>
                <a:cs typeface="Lucida Grande"/>
                <a:sym typeface="Lucida Grande"/>
              </a:rPr>
              <a:t>LAI for 84 </a:t>
            </a:r>
            <a:r>
              <a:rPr lang="it-IT" sz="2100" dirty="0" err="1" smtClean="0">
                <a:effectLst/>
                <a:latin typeface="Lucida Grande"/>
                <a:ea typeface="Lucida Grande"/>
                <a:cs typeface="Lucida Grande"/>
                <a:sym typeface="Lucida Grande"/>
              </a:rPr>
              <a:t>additional</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days</a:t>
            </a:r>
            <a:r>
              <a:rPr lang="it-IT" sz="2100" dirty="0" smtClean="0">
                <a:effectLst/>
                <a:latin typeface="Lucida Grande"/>
                <a:ea typeface="Lucida Grande"/>
                <a:cs typeface="Lucida Grande"/>
                <a:sym typeface="Lucida Grande"/>
              </a:rPr>
              <a:t>. </a:t>
            </a:r>
            <a:r>
              <a:rPr lang="it-IT" sz="2100" b="1" dirty="0" smtClean="0">
                <a:effectLst/>
                <a:latin typeface="Lucida Grande"/>
                <a:ea typeface="Lucida Grande"/>
                <a:cs typeface="Lucida Grande"/>
                <a:sym typeface="Lucida Grande"/>
              </a:rPr>
              <a:t>The </a:t>
            </a:r>
            <a:r>
              <a:rPr lang="it-IT" sz="2100" b="1" dirty="0" err="1" smtClean="0">
                <a:effectLst/>
                <a:latin typeface="Lucida Grande"/>
                <a:ea typeface="Lucida Grande"/>
                <a:cs typeface="Lucida Grande"/>
                <a:sym typeface="Lucida Grande"/>
              </a:rPr>
              <a:t>primary</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endpoint</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was</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change</a:t>
            </a:r>
            <a:r>
              <a:rPr lang="it-IT" sz="2100" b="1" dirty="0" smtClean="0">
                <a:effectLst/>
                <a:latin typeface="Lucida Grande"/>
                <a:ea typeface="Lucida Grande"/>
                <a:cs typeface="Lucida Grande"/>
                <a:sym typeface="Lucida Grande"/>
              </a:rPr>
              <a:t> from</a:t>
            </a:r>
          </a:p>
          <a:p>
            <a:r>
              <a:rPr lang="it-IT" sz="2100" b="1" dirty="0" smtClean="0">
                <a:effectLst/>
                <a:latin typeface="Lucida Grande"/>
                <a:ea typeface="Lucida Grande"/>
                <a:cs typeface="Lucida Grande"/>
                <a:sym typeface="Lucida Grande"/>
              </a:rPr>
              <a:t>baseline to Day 84 on a </a:t>
            </a:r>
            <a:r>
              <a:rPr lang="it-IT" sz="2100" b="1" dirty="0" err="1" smtClean="0">
                <a:effectLst/>
                <a:latin typeface="Lucida Grande"/>
                <a:ea typeface="Lucida Grande"/>
                <a:cs typeface="Lucida Grande"/>
                <a:sym typeface="Lucida Grande"/>
              </a:rPr>
              <a:t>semiquantitative</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mycobacterial</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growth</a:t>
            </a:r>
            <a:r>
              <a:rPr lang="it-IT" sz="2100" b="1" dirty="0" smtClean="0">
                <a:effectLst/>
                <a:latin typeface="Lucida Grande"/>
                <a:ea typeface="Lucida Grande"/>
                <a:cs typeface="Lucida Grande"/>
                <a:sym typeface="Lucida Grande"/>
              </a:rPr>
              <a:t> scale.</a:t>
            </a:r>
          </a:p>
          <a:p>
            <a:r>
              <a:rPr lang="it-IT" sz="2100" dirty="0" err="1" smtClean="0">
                <a:effectLst/>
                <a:latin typeface="Lucida Grande"/>
                <a:ea typeface="Lucida Grande"/>
                <a:cs typeface="Lucida Grande"/>
                <a:sym typeface="Lucida Grande"/>
              </a:rPr>
              <a:t>Other</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endpoints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included</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sputum</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conversion</a:t>
            </a:r>
            <a:r>
              <a:rPr lang="it-IT" sz="2100" dirty="0" smtClean="0">
                <a:effectLst/>
                <a:latin typeface="Lucida Grande"/>
                <a:ea typeface="Lucida Grande"/>
                <a:cs typeface="Lucida Grande"/>
                <a:sym typeface="Lucida Grande"/>
              </a:rPr>
              <a:t>, 6-minute-walk</a:t>
            </a:r>
          </a:p>
          <a:p>
            <a:r>
              <a:rPr lang="it-IT" sz="2100" dirty="0" err="1" smtClean="0">
                <a:effectLst/>
                <a:latin typeface="Lucida Grande"/>
                <a:ea typeface="Lucida Grande"/>
                <a:cs typeface="Lucida Grande"/>
                <a:sym typeface="Lucida Grande"/>
              </a:rPr>
              <a:t>distance</a:t>
            </a:r>
            <a:r>
              <a:rPr lang="it-IT" sz="2100" dirty="0" smtClean="0">
                <a:effectLst/>
                <a:latin typeface="Lucida Grande"/>
                <a:ea typeface="Lucida Grande"/>
                <a:cs typeface="Lucida Grande"/>
                <a:sym typeface="Lucida Grande"/>
              </a:rPr>
              <a:t>, and </a:t>
            </a:r>
            <a:r>
              <a:rPr lang="it-IT" sz="2100" dirty="0" err="1" smtClean="0">
                <a:effectLst/>
                <a:latin typeface="Lucida Grande"/>
                <a:ea typeface="Lucida Grande"/>
                <a:cs typeface="Lucida Grande"/>
                <a:sym typeface="Lucida Grande"/>
              </a:rPr>
              <a:t>adverse</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events</a:t>
            </a:r>
            <a:r>
              <a:rPr lang="it-IT" sz="2100" dirty="0" smtClean="0">
                <a:effectLst/>
                <a:latin typeface="Lucida Grande"/>
                <a:ea typeface="Lucida Grande"/>
                <a:cs typeface="Lucida Grande"/>
                <a:sym typeface="Lucida Grande"/>
              </a:rPr>
              <a:t>.</a:t>
            </a:r>
          </a:p>
          <a:p>
            <a:r>
              <a:rPr lang="it-IT" sz="2100" dirty="0" err="1" smtClean="0">
                <a:effectLst/>
                <a:latin typeface="Lucida Grande"/>
                <a:ea typeface="Lucida Grande"/>
                <a:cs typeface="Lucida Grande"/>
                <a:sym typeface="Lucida Grande"/>
              </a:rPr>
              <a:t>Measurements</a:t>
            </a:r>
            <a:r>
              <a:rPr lang="it-IT" sz="2100" dirty="0" smtClean="0">
                <a:effectLst/>
                <a:latin typeface="Lucida Grande"/>
                <a:ea typeface="Lucida Grande"/>
                <a:cs typeface="Lucida Grande"/>
                <a:sym typeface="Lucida Grande"/>
              </a:rPr>
              <a:t> and </a:t>
            </a:r>
            <a:r>
              <a:rPr lang="it-IT" sz="2100" dirty="0" err="1" smtClean="0">
                <a:effectLst/>
                <a:latin typeface="Lucida Grande"/>
                <a:ea typeface="Lucida Grande"/>
                <a:cs typeface="Lucida Grande"/>
                <a:sym typeface="Lucida Grande"/>
              </a:rPr>
              <a:t>Main</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Results</a:t>
            </a:r>
            <a:r>
              <a:rPr lang="it-IT" sz="2100" dirty="0" smtClean="0">
                <a:effectLst/>
                <a:latin typeface="Lucida Grande"/>
                <a:ea typeface="Lucida Grande"/>
                <a:cs typeface="Lucida Grande"/>
                <a:sym typeface="Lucida Grande"/>
              </a:rPr>
              <a:t>: The </a:t>
            </a:r>
            <a:r>
              <a:rPr lang="it-IT" sz="2100" dirty="0" err="1" smtClean="0">
                <a:effectLst/>
                <a:latin typeface="Lucida Grande"/>
                <a:ea typeface="Lucida Grande"/>
                <a:cs typeface="Lucida Grande"/>
                <a:sym typeface="Lucida Grande"/>
              </a:rPr>
              <a:t>modified</a:t>
            </a:r>
            <a:r>
              <a:rPr lang="it-IT" sz="2100"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intention-totreat</a:t>
            </a:r>
            <a:endParaRPr lang="it-IT" sz="2100" b="1" dirty="0" smtClean="0">
              <a:effectLst/>
              <a:latin typeface="Lucida Grande"/>
              <a:ea typeface="Lucida Grande"/>
              <a:cs typeface="Lucida Grande"/>
              <a:sym typeface="Lucida Grande"/>
            </a:endParaRPr>
          </a:p>
          <a:p>
            <a:r>
              <a:rPr lang="it-IT" sz="2100" dirty="0" err="1" smtClean="0">
                <a:effectLst/>
                <a:latin typeface="Lucida Grande"/>
                <a:ea typeface="Lucida Grande"/>
                <a:cs typeface="Lucida Grande"/>
                <a:sym typeface="Lucida Grande"/>
              </a:rPr>
              <a:t>population</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included</a:t>
            </a:r>
            <a:r>
              <a:rPr lang="it-IT" sz="2100" dirty="0" smtClean="0">
                <a:effectLst/>
                <a:latin typeface="Lucida Grande"/>
                <a:ea typeface="Lucida Grande"/>
                <a:cs typeface="Lucida Grande"/>
                <a:sym typeface="Lucida Grande"/>
              </a:rPr>
              <a:t> 89 (LAI = 44; placebo = 45) </a:t>
            </a:r>
            <a:r>
              <a:rPr lang="it-IT" sz="2100" dirty="0" err="1" smtClean="0">
                <a:effectLst/>
                <a:latin typeface="Lucida Grande"/>
                <a:ea typeface="Lucida Grande"/>
                <a:cs typeface="Lucida Grande"/>
                <a:sym typeface="Lucida Grande"/>
              </a:rPr>
              <a:t>patients</a:t>
            </a:r>
            <a:r>
              <a:rPr lang="it-IT" sz="2100" dirty="0" smtClean="0">
                <a:effectLst/>
                <a:latin typeface="Lucida Grande"/>
                <a:ea typeface="Lucida Grande"/>
                <a:cs typeface="Lucida Grande"/>
                <a:sym typeface="Lucida Grande"/>
              </a:rPr>
              <a:t>. The</a:t>
            </a:r>
          </a:p>
          <a:p>
            <a:r>
              <a:rPr lang="it-IT" sz="2100" dirty="0" err="1" smtClean="0">
                <a:effectLst/>
                <a:latin typeface="Lucida Grande"/>
                <a:ea typeface="Lucida Grande"/>
                <a:cs typeface="Lucida Grande"/>
                <a:sym typeface="Lucida Grande"/>
              </a:rPr>
              <a:t>average</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age</a:t>
            </a:r>
            <a:r>
              <a:rPr lang="it-IT" sz="2100" dirty="0" smtClean="0">
                <a:effectLst/>
                <a:latin typeface="Lucida Grande"/>
                <a:ea typeface="Lucida Grande"/>
                <a:cs typeface="Lucida Grande"/>
                <a:sym typeface="Lucida Grande"/>
              </a:rPr>
              <a:t> of the sample </a:t>
            </a:r>
            <a:r>
              <a:rPr lang="it-IT" sz="2100" dirty="0" err="1" smtClean="0">
                <a:effectLst/>
                <a:latin typeface="Lucida Grande"/>
                <a:ea typeface="Lucida Grande"/>
                <a:cs typeface="Lucida Grande"/>
                <a:sym typeface="Lucida Grande"/>
              </a:rPr>
              <a:t>was</a:t>
            </a:r>
            <a:r>
              <a:rPr lang="it-IT" sz="2100" dirty="0" smtClean="0">
                <a:effectLst/>
                <a:latin typeface="Lucida Grande"/>
                <a:ea typeface="Lucida Grande"/>
                <a:cs typeface="Lucida Grande"/>
                <a:sym typeface="Lucida Grande"/>
              </a:rPr>
              <a:t> 59 </a:t>
            </a:r>
            <a:r>
              <a:rPr lang="it-IT" sz="2100" dirty="0" err="1" smtClean="0">
                <a:effectLst/>
                <a:latin typeface="Lucida Grande"/>
                <a:ea typeface="Lucida Grande"/>
                <a:cs typeface="Lucida Grande"/>
                <a:sym typeface="Lucida Grande"/>
              </a:rPr>
              <a:t>years</a:t>
            </a:r>
            <a:r>
              <a:rPr lang="it-IT" sz="2100" dirty="0" smtClean="0">
                <a:effectLst/>
                <a:latin typeface="Lucida Grande"/>
                <a:ea typeface="Lucida Grande"/>
                <a:cs typeface="Lucida Grande"/>
                <a:sym typeface="Lucida Grande"/>
              </a:rPr>
              <a:t>; 88% </a:t>
            </a:r>
            <a:r>
              <a:rPr lang="it-IT" sz="2100" dirty="0" err="1" smtClean="0">
                <a:effectLst/>
                <a:latin typeface="Lucida Grande"/>
                <a:ea typeface="Lucida Grande"/>
                <a:cs typeface="Lucida Grande"/>
                <a:sym typeface="Lucida Grande"/>
              </a:rPr>
              <a:t>were</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female</a:t>
            </a:r>
            <a:r>
              <a:rPr lang="it-IT" sz="2100" dirty="0" smtClean="0">
                <a:effectLst/>
                <a:latin typeface="Lucida Grande"/>
                <a:ea typeface="Lucida Grande"/>
                <a:cs typeface="Lucida Grande"/>
                <a:sym typeface="Lucida Grande"/>
              </a:rPr>
              <a:t>; 92% </a:t>
            </a:r>
            <a:r>
              <a:rPr lang="it-IT" sz="2100" dirty="0" err="1" smtClean="0">
                <a:effectLst/>
                <a:latin typeface="Lucida Grande"/>
                <a:ea typeface="Lucida Grande"/>
                <a:cs typeface="Lucida Grande"/>
                <a:sym typeface="Lucida Grande"/>
              </a:rPr>
              <a:t>were</a:t>
            </a:r>
            <a:endParaRPr lang="it-IT" sz="2100" dirty="0" smtClean="0">
              <a:effectLst/>
              <a:latin typeface="Lucida Grande"/>
              <a:ea typeface="Lucida Grande"/>
              <a:cs typeface="Lucida Grande"/>
              <a:sym typeface="Lucida Grande"/>
            </a:endParaRPr>
          </a:p>
          <a:p>
            <a:r>
              <a:rPr lang="it-IT" sz="2100" dirty="0" err="1" smtClean="0">
                <a:effectLst/>
                <a:latin typeface="Lucida Grande"/>
                <a:ea typeface="Lucida Grande"/>
                <a:cs typeface="Lucida Grande"/>
                <a:sym typeface="Lucida Grande"/>
              </a:rPr>
              <a:t>white</a:t>
            </a:r>
            <a:r>
              <a:rPr lang="it-IT" sz="2100" dirty="0" smtClean="0">
                <a:effectLst/>
                <a:latin typeface="Lucida Grande"/>
                <a:ea typeface="Lucida Grande"/>
                <a:cs typeface="Lucida Grande"/>
                <a:sym typeface="Lucida Grande"/>
              </a:rPr>
              <a:t>; and 80 and 59 </a:t>
            </a:r>
            <a:r>
              <a:rPr lang="it-IT" sz="2100" dirty="0" err="1" smtClean="0">
                <a:effectLst/>
                <a:latin typeface="Lucida Grande"/>
                <a:ea typeface="Lucida Grande"/>
                <a:cs typeface="Lucida Grande"/>
                <a:sym typeface="Lucida Grande"/>
              </a:rPr>
              <a:t>patients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completed</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study</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drug</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dosing</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during</a:t>
            </a:r>
            <a:endParaRPr lang="it-IT" sz="2100" dirty="0" smtClean="0">
              <a:effectLst/>
              <a:latin typeface="Lucida Grande"/>
              <a:ea typeface="Lucida Grande"/>
              <a:cs typeface="Lucida Grande"/>
              <a:sym typeface="Lucida Grande"/>
            </a:endParaRPr>
          </a:p>
          <a:p>
            <a:r>
              <a:rPr lang="it-IT" sz="2100" dirty="0" smtClean="0">
                <a:effectLst/>
                <a:latin typeface="Lucida Grande"/>
                <a:ea typeface="Lucida Grande"/>
                <a:cs typeface="Lucida Grande"/>
                <a:sym typeface="Lucida Grande"/>
              </a:rPr>
              <a:t>the double-</a:t>
            </a:r>
            <a:r>
              <a:rPr lang="it-IT" sz="2100" dirty="0" err="1" smtClean="0">
                <a:effectLst/>
                <a:latin typeface="Lucida Grande"/>
                <a:ea typeface="Lucida Grande"/>
                <a:cs typeface="Lucida Grande"/>
                <a:sym typeface="Lucida Grande"/>
              </a:rPr>
              <a:t>blind</a:t>
            </a:r>
            <a:r>
              <a:rPr lang="it-IT" sz="2100" dirty="0" smtClean="0">
                <a:effectLst/>
                <a:latin typeface="Lucida Grande"/>
                <a:ea typeface="Lucida Grande"/>
                <a:cs typeface="Lucida Grande"/>
                <a:sym typeface="Lucida Grande"/>
              </a:rPr>
              <a:t> and open-</a:t>
            </a:r>
            <a:r>
              <a:rPr lang="it-IT" sz="2100" dirty="0" err="1" smtClean="0">
                <a:effectLst/>
                <a:latin typeface="Lucida Grande"/>
                <a:ea typeface="Lucida Grande"/>
                <a:cs typeface="Lucida Grande"/>
                <a:sym typeface="Lucida Grande"/>
              </a:rPr>
              <a:t>label</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phases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respectively</a:t>
            </a:r>
            <a:r>
              <a:rPr lang="it-IT" sz="2100" dirty="0" smtClean="0">
                <a:effectLst/>
                <a:latin typeface="Lucida Grande"/>
                <a:ea typeface="Lucida Grande"/>
                <a:cs typeface="Lucida Grande"/>
                <a:sym typeface="Lucida Grande"/>
              </a:rPr>
              <a:t>. </a:t>
            </a:r>
            <a:r>
              <a:rPr lang="it-IT" sz="2100" b="1" dirty="0" smtClean="0">
                <a:effectLst/>
                <a:latin typeface="Lucida Grande"/>
                <a:ea typeface="Lucida Grande"/>
                <a:cs typeface="Lucida Grande"/>
                <a:sym typeface="Lucida Grande"/>
              </a:rPr>
              <a:t>The </a:t>
            </a:r>
            <a:r>
              <a:rPr lang="it-IT" sz="2100" b="1" dirty="0" err="1" smtClean="0">
                <a:effectLst/>
                <a:latin typeface="Lucida Grande"/>
                <a:ea typeface="Lucida Grande"/>
                <a:cs typeface="Lucida Grande"/>
                <a:sym typeface="Lucida Grande"/>
              </a:rPr>
              <a:t>primary</a:t>
            </a:r>
            <a:endParaRPr lang="it-IT" sz="2100" b="1" dirty="0" smtClean="0">
              <a:effectLst/>
              <a:latin typeface="Lucida Grande"/>
              <a:ea typeface="Lucida Grande"/>
              <a:cs typeface="Lucida Grande"/>
              <a:sym typeface="Lucida Grande"/>
            </a:endParaRPr>
          </a:p>
          <a:p>
            <a:r>
              <a:rPr lang="it-IT" sz="2100" b="1" dirty="0" err="1" smtClean="0">
                <a:effectLst/>
                <a:latin typeface="Lucida Grande"/>
                <a:ea typeface="Lucida Grande"/>
                <a:cs typeface="Lucida Grande"/>
                <a:sym typeface="Lucida Grande"/>
              </a:rPr>
              <a:t>endpoint</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was</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not</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achieved</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P</a:t>
            </a:r>
            <a:r>
              <a:rPr lang="it-IT" sz="2100" b="1" dirty="0" smtClean="0">
                <a:effectLst/>
                <a:latin typeface="Lucida Grande"/>
                <a:ea typeface="Lucida Grande"/>
                <a:cs typeface="Lucida Grande"/>
                <a:sym typeface="Lucida Grande"/>
              </a:rPr>
              <a:t> = 0.072);</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however</a:t>
            </a:r>
            <a:r>
              <a:rPr lang="it-IT" sz="2100" dirty="0" smtClean="0">
                <a:effectLst/>
                <a:latin typeface="Lucida Grande"/>
                <a:ea typeface="Lucida Grande"/>
                <a:cs typeface="Lucida Grande"/>
                <a:sym typeface="Lucida Grande"/>
              </a:rPr>
              <a:t>, </a:t>
            </a:r>
            <a:r>
              <a:rPr lang="it-IT" sz="2100" b="1" dirty="0" smtClean="0">
                <a:effectLst/>
                <a:latin typeface="Lucida Grande"/>
                <a:ea typeface="Lucida Grande"/>
                <a:cs typeface="Lucida Grande"/>
                <a:sym typeface="Lucida Grande"/>
              </a:rPr>
              <a:t>a </a:t>
            </a:r>
            <a:r>
              <a:rPr lang="it-IT" sz="2100" b="1" dirty="0" err="1" smtClean="0">
                <a:effectLst/>
                <a:latin typeface="Lucida Grande"/>
                <a:ea typeface="Lucida Grande"/>
                <a:cs typeface="Lucida Grande"/>
                <a:sym typeface="Lucida Grande"/>
              </a:rPr>
              <a:t>greater</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proportion</a:t>
            </a:r>
            <a:endParaRPr lang="it-IT" sz="2100" b="1" dirty="0" smtClean="0">
              <a:effectLst/>
              <a:latin typeface="Lucida Grande"/>
              <a:ea typeface="Lucida Grande"/>
              <a:cs typeface="Lucida Grande"/>
              <a:sym typeface="Lucida Grande"/>
            </a:endParaRPr>
          </a:p>
          <a:p>
            <a:r>
              <a:rPr lang="it-IT" sz="2100" b="1" dirty="0" smtClean="0">
                <a:effectLst/>
                <a:latin typeface="Lucida Grande"/>
                <a:ea typeface="Lucida Grande"/>
                <a:cs typeface="Lucida Grande"/>
                <a:sym typeface="Lucida Grande"/>
              </a:rPr>
              <a:t>of the LAI </a:t>
            </a:r>
            <a:r>
              <a:rPr lang="it-IT" sz="2100" b="1" dirty="0" err="1" smtClean="0">
                <a:effectLst/>
                <a:latin typeface="Lucida Grande"/>
                <a:ea typeface="Lucida Grande"/>
                <a:cs typeface="Lucida Grande"/>
                <a:sym typeface="Lucida Grande"/>
              </a:rPr>
              <a:t>group</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demonstrated</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at</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least</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one</a:t>
            </a:r>
            <a:r>
              <a:rPr lang="it-IT" sz="2100" b="1" dirty="0" smtClean="0">
                <a:effectLst/>
                <a:latin typeface="Lucida Grande"/>
                <a:ea typeface="Lucida Grande"/>
                <a:cs typeface="Lucida Grande"/>
                <a:sym typeface="Lucida Grande"/>
              </a:rPr>
              <a:t> negative </a:t>
            </a:r>
            <a:r>
              <a:rPr lang="it-IT" sz="2100" b="1" dirty="0" err="1" smtClean="0">
                <a:effectLst/>
                <a:latin typeface="Lucida Grande"/>
                <a:ea typeface="Lucida Grande"/>
                <a:cs typeface="Lucida Grande"/>
                <a:sym typeface="Lucida Grande"/>
              </a:rPr>
              <a:t>sputum</a:t>
            </a:r>
            <a:r>
              <a:rPr lang="it-IT" sz="2100" b="1" dirty="0" smtClean="0">
                <a:effectLst/>
                <a:latin typeface="Lucida Grande"/>
                <a:ea typeface="Lucida Grande"/>
                <a:cs typeface="Lucida Grande"/>
                <a:sym typeface="Lucida Grande"/>
              </a:rPr>
              <a:t> culture</a:t>
            </a:r>
          </a:p>
          <a:p>
            <a:r>
              <a:rPr lang="it-IT" sz="2100" b="1" dirty="0" smtClean="0">
                <a:effectLst/>
                <a:latin typeface="Lucida Grande"/>
                <a:ea typeface="Lucida Grande"/>
                <a:cs typeface="Lucida Grande"/>
                <a:sym typeface="Lucida Grande"/>
              </a:rPr>
              <a:t>(14 [32%] of 44 vs. 4 [9%] of 45; </a:t>
            </a:r>
            <a:r>
              <a:rPr lang="it-IT" sz="2100" b="1" dirty="0" err="1" smtClean="0">
                <a:effectLst/>
                <a:latin typeface="Lucida Grande"/>
                <a:ea typeface="Lucida Grande"/>
                <a:cs typeface="Lucida Grande"/>
                <a:sym typeface="Lucida Grande"/>
              </a:rPr>
              <a:t>P</a:t>
            </a:r>
            <a:r>
              <a:rPr lang="it-IT" sz="2100" b="1" dirty="0" smtClean="0">
                <a:effectLst/>
                <a:latin typeface="Lucida Grande"/>
                <a:ea typeface="Lucida Grande"/>
                <a:cs typeface="Lucida Grande"/>
                <a:sym typeface="Lucida Grande"/>
              </a:rPr>
              <a:t> = 0.006) and </a:t>
            </a:r>
            <a:r>
              <a:rPr lang="it-IT" sz="2100" b="1" dirty="0" err="1" smtClean="0">
                <a:effectLst/>
                <a:latin typeface="Lucida Grande"/>
                <a:ea typeface="Lucida Grande"/>
                <a:cs typeface="Lucida Grande"/>
                <a:sym typeface="Lucida Grande"/>
              </a:rPr>
              <a:t>improvement</a:t>
            </a:r>
            <a:r>
              <a:rPr lang="it-IT" sz="2100" b="1" dirty="0" smtClean="0">
                <a:effectLst/>
                <a:latin typeface="Lucida Grande"/>
                <a:ea typeface="Lucida Grande"/>
                <a:cs typeface="Lucida Grande"/>
                <a:sym typeface="Lucida Grande"/>
              </a:rPr>
              <a:t> in</a:t>
            </a:r>
          </a:p>
          <a:p>
            <a:r>
              <a:rPr lang="it-IT" sz="2100" b="1" dirty="0" smtClean="0">
                <a:effectLst/>
                <a:latin typeface="Lucida Grande"/>
                <a:ea typeface="Lucida Grande"/>
                <a:cs typeface="Lucida Grande"/>
                <a:sym typeface="Lucida Grande"/>
              </a:rPr>
              <a:t>6-minute-walk test (120.6 m vs. 225.0 m; </a:t>
            </a:r>
            <a:r>
              <a:rPr lang="it-IT" sz="2100" b="1" dirty="0" err="1" smtClean="0">
                <a:effectLst/>
                <a:latin typeface="Lucida Grande"/>
                <a:ea typeface="Lucida Grande"/>
                <a:cs typeface="Lucida Grande"/>
                <a:sym typeface="Lucida Grande"/>
              </a:rPr>
              <a:t>P</a:t>
            </a:r>
            <a:r>
              <a:rPr lang="it-IT" sz="2100" b="1" dirty="0" smtClean="0">
                <a:effectLst/>
                <a:latin typeface="Lucida Grande"/>
                <a:ea typeface="Lucida Grande"/>
                <a:cs typeface="Lucida Grande"/>
                <a:sym typeface="Lucida Grande"/>
              </a:rPr>
              <a:t> = 0.017) </a:t>
            </a:r>
            <a:r>
              <a:rPr lang="it-IT" sz="2100" b="1" dirty="0" err="1" smtClean="0">
                <a:effectLst/>
                <a:latin typeface="Lucida Grande"/>
                <a:ea typeface="Lucida Grande"/>
                <a:cs typeface="Lucida Grande"/>
                <a:sym typeface="Lucida Grande"/>
              </a:rPr>
              <a:t>at</a:t>
            </a:r>
            <a:r>
              <a:rPr lang="it-IT" sz="2100" b="1" dirty="0" smtClean="0">
                <a:effectLst/>
                <a:latin typeface="Lucida Grande"/>
                <a:ea typeface="Lucida Grande"/>
                <a:cs typeface="Lucida Grande"/>
                <a:sym typeface="Lucida Grande"/>
              </a:rPr>
              <a:t> Day 84.</a:t>
            </a:r>
          </a:p>
          <a:p>
            <a:r>
              <a:rPr lang="it-IT" sz="2100" dirty="0" smtClean="0">
                <a:effectLst/>
                <a:latin typeface="Lucida Grande"/>
                <a:ea typeface="Lucida Grande"/>
                <a:cs typeface="Lucida Grande"/>
                <a:sym typeface="Lucida Grande"/>
              </a:rPr>
              <a:t>A treatment </a:t>
            </a:r>
            <a:r>
              <a:rPr lang="it-IT" sz="2100" dirty="0" err="1" smtClean="0">
                <a:effectLst/>
                <a:latin typeface="Lucida Grande"/>
                <a:ea typeface="Lucida Grande"/>
                <a:cs typeface="Lucida Grande"/>
                <a:sym typeface="Lucida Grande"/>
              </a:rPr>
              <a:t>effect</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was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seen</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predominantly</a:t>
            </a:r>
            <a:r>
              <a:rPr lang="it-IT" sz="2100" dirty="0" smtClean="0">
                <a:effectLst/>
                <a:latin typeface="Lucida Grande"/>
                <a:ea typeface="Lucida Grande"/>
                <a:cs typeface="Lucida Grande"/>
                <a:sym typeface="Lucida Grande"/>
              </a:rPr>
              <a:t> in </a:t>
            </a:r>
            <a:r>
              <a:rPr lang="it-IT" sz="2100" dirty="0" err="1" smtClean="0">
                <a:effectLst/>
                <a:latin typeface="Lucida Grande"/>
                <a:ea typeface="Lucida Grande"/>
                <a:cs typeface="Lucida Grande"/>
                <a:sym typeface="Lucida Grande"/>
              </a:rPr>
              <a:t>patients</a:t>
            </a:r>
            <a:r>
              <a:rPr lang="it-IT" sz="2100" dirty="0" smtClean="0">
                <a:effectLst/>
                <a:latin typeface="Lucida Grande"/>
                <a:ea typeface="Lucida Grande"/>
                <a:cs typeface="Lucida Grande"/>
                <a:sym typeface="Lucida Grande"/>
              </a:rPr>
              <a:t> </a:t>
            </a:r>
            <a:r>
              <a:rPr lang="it-IT" sz="2100" b="1" u="sng" dirty="0" err="1" smtClean="0">
                <a:effectLst/>
                <a:latin typeface="Lucida Grande"/>
                <a:ea typeface="Lucida Grande"/>
                <a:cs typeface="Lucida Grande"/>
                <a:sym typeface="Lucida Grande"/>
              </a:rPr>
              <a:t>without</a:t>
            </a:r>
            <a:r>
              <a:rPr lang="it-IT" sz="2100" b="1" u="sng" dirty="0" smtClean="0">
                <a:effectLst/>
                <a:latin typeface="Lucida Grande"/>
                <a:ea typeface="Lucida Grande"/>
                <a:cs typeface="Lucida Grande"/>
                <a:sym typeface="Lucida Grande"/>
              </a:rPr>
              <a:t> </a:t>
            </a:r>
            <a:r>
              <a:rPr lang="it-IT" sz="2100" b="1" u="sng" dirty="0" err="1" smtClean="0">
                <a:effectLst/>
                <a:latin typeface="Lucida Grande"/>
                <a:ea typeface="Lucida Grande"/>
                <a:cs typeface="Lucida Grande"/>
                <a:sym typeface="Lucida Grande"/>
              </a:rPr>
              <a:t>cystic</a:t>
            </a:r>
            <a:endParaRPr lang="it-IT" sz="2100" b="1" u="sng" dirty="0" smtClean="0">
              <a:effectLst/>
              <a:latin typeface="Lucida Grande"/>
              <a:ea typeface="Lucida Grande"/>
              <a:cs typeface="Lucida Grande"/>
              <a:sym typeface="Lucida Grande"/>
            </a:endParaRPr>
          </a:p>
          <a:p>
            <a:r>
              <a:rPr lang="it-IT" sz="2100" b="1" u="sng" dirty="0" err="1" smtClean="0">
                <a:effectLst/>
                <a:latin typeface="Lucida Grande"/>
                <a:ea typeface="Lucida Grande"/>
                <a:cs typeface="Lucida Grande"/>
                <a:sym typeface="Lucida Grande"/>
              </a:rPr>
              <a:t>fibrosis</a:t>
            </a:r>
            <a:r>
              <a:rPr lang="it-IT" sz="2100" b="1" u="sng" dirty="0" smtClean="0">
                <a:effectLst/>
                <a:latin typeface="Lucida Grande"/>
                <a:ea typeface="Lucida Grande"/>
                <a:cs typeface="Lucida Grande"/>
                <a:sym typeface="Lucida Grande"/>
              </a:rPr>
              <a:t> with MAC and </a:t>
            </a:r>
            <a:r>
              <a:rPr lang="it-IT" sz="2100" b="1" u="sng" dirty="0" err="1" smtClean="0">
                <a:effectLst/>
                <a:latin typeface="Lucida Grande"/>
                <a:ea typeface="Lucida Grande"/>
                <a:cs typeface="Lucida Grande"/>
                <a:sym typeface="Lucida Grande"/>
              </a:rPr>
              <a:t>was</a:t>
            </a:r>
            <a:r>
              <a:rPr lang="it-IT" sz="2100" b="1" u="sng" dirty="0" smtClean="0">
                <a:effectLst/>
                <a:latin typeface="Lucida Grande"/>
                <a:ea typeface="Lucida Grande"/>
                <a:cs typeface="Lucida Grande"/>
                <a:sym typeface="Lucida Grande"/>
              </a:rPr>
              <a:t> </a:t>
            </a:r>
            <a:r>
              <a:rPr lang="it-IT" sz="2100" b="1" u="sng" dirty="0" err="1" smtClean="0">
                <a:effectLst/>
                <a:latin typeface="Lucida Grande"/>
                <a:ea typeface="Lucida Grande"/>
                <a:cs typeface="Lucida Grande"/>
                <a:sym typeface="Lucida Grande"/>
              </a:rPr>
              <a:t>sustained</a:t>
            </a:r>
            <a:r>
              <a:rPr lang="it-IT" sz="2100" b="1" u="sng" dirty="0" smtClean="0">
                <a:effectLst/>
                <a:latin typeface="Lucida Grande"/>
                <a:ea typeface="Lucida Grande"/>
                <a:cs typeface="Lucida Grande"/>
                <a:sym typeface="Lucida Grande"/>
              </a:rPr>
              <a:t> 1 </a:t>
            </a:r>
            <a:r>
              <a:rPr lang="it-IT" sz="2100" b="1" u="sng" dirty="0" err="1" smtClean="0">
                <a:effectLst/>
                <a:latin typeface="Lucida Grande"/>
                <a:ea typeface="Lucida Grande"/>
                <a:cs typeface="Lucida Grande"/>
                <a:sym typeface="Lucida Grande"/>
              </a:rPr>
              <a:t>year</a:t>
            </a:r>
            <a:r>
              <a:rPr lang="it-IT" sz="2100" b="1" u="sng" dirty="0" smtClean="0">
                <a:effectLst/>
                <a:latin typeface="Lucida Grande"/>
                <a:ea typeface="Lucida Grande"/>
                <a:cs typeface="Lucida Grande"/>
                <a:sym typeface="Lucida Grande"/>
              </a:rPr>
              <a:t> </a:t>
            </a:r>
            <a:r>
              <a:rPr lang="it-IT" sz="2100" b="1" u="sng" dirty="0" err="1" smtClean="0">
                <a:effectLst/>
                <a:latin typeface="Lucida Grande"/>
                <a:ea typeface="Lucida Grande"/>
                <a:cs typeface="Lucida Grande"/>
                <a:sym typeface="Lucida Grande"/>
              </a:rPr>
              <a:t>after</a:t>
            </a:r>
            <a:r>
              <a:rPr lang="it-IT" sz="2100" b="1" u="sng" dirty="0" smtClean="0">
                <a:effectLst/>
                <a:latin typeface="Lucida Grande"/>
                <a:ea typeface="Lucida Grande"/>
                <a:cs typeface="Lucida Grande"/>
                <a:sym typeface="Lucida Grande"/>
              </a:rPr>
              <a:t> LAI. </a:t>
            </a:r>
            <a:r>
              <a:rPr lang="it-IT" sz="2100" b="1" dirty="0" err="1" smtClean="0">
                <a:effectLst/>
                <a:latin typeface="Lucida Grande"/>
                <a:ea typeface="Lucida Grande"/>
                <a:cs typeface="Lucida Grande"/>
                <a:sym typeface="Lucida Grande"/>
              </a:rPr>
              <a:t>Most</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adverse</a:t>
            </a:r>
            <a:endParaRPr lang="it-IT" sz="2100" b="1" dirty="0" smtClean="0">
              <a:effectLst/>
              <a:latin typeface="Lucida Grande"/>
              <a:ea typeface="Lucida Grande"/>
              <a:cs typeface="Lucida Grande"/>
              <a:sym typeface="Lucida Grande"/>
            </a:endParaRPr>
          </a:p>
          <a:p>
            <a:r>
              <a:rPr lang="it-IT" sz="2100" b="1" dirty="0" err="1" smtClean="0">
                <a:effectLst/>
                <a:latin typeface="Lucida Grande"/>
                <a:ea typeface="Lucida Grande"/>
                <a:cs typeface="Lucida Grande"/>
                <a:sym typeface="Lucida Grande"/>
              </a:rPr>
              <a:t>events</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were</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respiratory</a:t>
            </a:r>
            <a:r>
              <a:rPr lang="it-IT" sz="2100" b="1" dirty="0" smtClean="0">
                <a:effectLst/>
                <a:latin typeface="Lucida Grande"/>
                <a:ea typeface="Lucida Grande"/>
                <a:cs typeface="Lucida Grande"/>
                <a:sym typeface="Lucida Grande"/>
              </a:rPr>
              <a:t>, and in some </a:t>
            </a:r>
            <a:r>
              <a:rPr lang="it-IT" sz="2100" b="1" dirty="0" err="1" smtClean="0">
                <a:effectLst/>
                <a:latin typeface="Lucida Grande"/>
                <a:ea typeface="Lucida Grande"/>
                <a:cs typeface="Lucida Grande"/>
                <a:sym typeface="Lucida Grande"/>
              </a:rPr>
              <a:t>patients</a:t>
            </a:r>
            <a:r>
              <a:rPr lang="it-IT" sz="2100" b="1" dirty="0" smtClean="0">
                <a:effectLst/>
                <a:latin typeface="Lucida Grande"/>
                <a:ea typeface="Lucida Grande"/>
                <a:cs typeface="Lucida Grande"/>
                <a:sym typeface="Lucida Grande"/>
              </a:rPr>
              <a:t> </a:t>
            </a:r>
            <a:r>
              <a:rPr lang="it-IT" sz="2100" b="1" dirty="0" err="1" smtClean="0">
                <a:effectLst/>
                <a:latin typeface="Lucida Grande"/>
                <a:ea typeface="Lucida Grande"/>
                <a:cs typeface="Lucida Grande"/>
                <a:sym typeface="Lucida Grande"/>
              </a:rPr>
              <a:t>it</a:t>
            </a:r>
            <a:r>
              <a:rPr lang="it-IT" sz="2100" b="1" dirty="0" smtClean="0">
                <a:effectLst/>
                <a:latin typeface="Lucida Grande"/>
                <a:ea typeface="Lucida Grande"/>
                <a:cs typeface="Lucida Grande"/>
                <a:sym typeface="Lucida Grande"/>
              </a:rPr>
              <a:t> led to </a:t>
            </a:r>
            <a:r>
              <a:rPr lang="it-IT" sz="2100" b="1" dirty="0" err="1" smtClean="0">
                <a:effectLst/>
                <a:latin typeface="Lucida Grande"/>
                <a:ea typeface="Lucida Grande"/>
                <a:cs typeface="Lucida Grande"/>
                <a:sym typeface="Lucida Grande"/>
              </a:rPr>
              <a:t>drug</a:t>
            </a:r>
            <a:endParaRPr lang="it-IT" sz="2100" b="1" dirty="0" smtClean="0">
              <a:effectLst/>
              <a:latin typeface="Lucida Grande"/>
              <a:ea typeface="Lucida Grande"/>
              <a:cs typeface="Lucida Grande"/>
              <a:sym typeface="Lucida Grande"/>
            </a:endParaRPr>
          </a:p>
          <a:p>
            <a:r>
              <a:rPr lang="it-IT" sz="2100" b="1" dirty="0" err="1" smtClean="0">
                <a:effectLst/>
                <a:latin typeface="Lucida Grande"/>
                <a:ea typeface="Lucida Grande"/>
                <a:cs typeface="Lucida Grande"/>
                <a:sym typeface="Lucida Grande"/>
              </a:rPr>
              <a:t>discontinuation</a:t>
            </a:r>
            <a:r>
              <a:rPr lang="it-IT" sz="2100" b="1" dirty="0" smtClean="0">
                <a:effectLst/>
                <a:latin typeface="Lucida Grande"/>
                <a:ea typeface="Lucida Grande"/>
                <a:cs typeface="Lucida Grande"/>
                <a:sym typeface="Lucida Grande"/>
              </a:rPr>
              <a:t>.</a:t>
            </a:r>
          </a:p>
          <a:p>
            <a:r>
              <a:rPr lang="it-IT" sz="2100" dirty="0" err="1" smtClean="0">
                <a:effectLst/>
                <a:latin typeface="Lucida Grande"/>
                <a:ea typeface="Lucida Grande"/>
                <a:cs typeface="Lucida Grande"/>
                <a:sym typeface="Lucida Grande"/>
              </a:rPr>
              <a:t>Conclusions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Although</a:t>
            </a:r>
            <a:r>
              <a:rPr lang="it-IT" sz="2100" dirty="0" smtClean="0">
                <a:effectLst/>
                <a:latin typeface="Lucida Grande"/>
                <a:ea typeface="Lucida Grande"/>
                <a:cs typeface="Lucida Grande"/>
                <a:sym typeface="Lucida Grande"/>
              </a:rPr>
              <a:t> the </a:t>
            </a:r>
            <a:r>
              <a:rPr lang="it-IT" sz="2100" dirty="0" err="1" smtClean="0">
                <a:effectLst/>
                <a:latin typeface="Lucida Grande"/>
                <a:ea typeface="Lucida Grande"/>
                <a:cs typeface="Lucida Grande"/>
                <a:sym typeface="Lucida Grande"/>
              </a:rPr>
              <a:t>primary</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endpoint</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was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not</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reached</a:t>
            </a:r>
            <a:r>
              <a:rPr lang="it-IT" sz="2100" dirty="0" smtClean="0">
                <a:effectLst/>
                <a:latin typeface="Lucida Grande"/>
                <a:ea typeface="Lucida Grande"/>
                <a:cs typeface="Lucida Grande"/>
                <a:sym typeface="Lucida Grande"/>
              </a:rPr>
              <a:t>, LAI</a:t>
            </a:r>
          </a:p>
          <a:p>
            <a:r>
              <a:rPr lang="it-IT" sz="2100" dirty="0" err="1" smtClean="0">
                <a:effectLst/>
                <a:latin typeface="Lucida Grande"/>
                <a:ea typeface="Lucida Grande"/>
                <a:cs typeface="Lucida Grande"/>
                <a:sym typeface="Lucida Grande"/>
              </a:rPr>
              <a:t>added</a:t>
            </a:r>
            <a:r>
              <a:rPr lang="it-IT" sz="2100" dirty="0" smtClean="0">
                <a:effectLst/>
                <a:latin typeface="Lucida Grande"/>
                <a:ea typeface="Lucida Grande"/>
                <a:cs typeface="Lucida Grande"/>
                <a:sym typeface="Lucida Grande"/>
              </a:rPr>
              <a:t> to a </a:t>
            </a:r>
            <a:r>
              <a:rPr lang="it-IT" sz="2100" dirty="0" err="1" smtClean="0">
                <a:effectLst/>
                <a:latin typeface="Lucida Grande"/>
                <a:ea typeface="Lucida Grande"/>
                <a:cs typeface="Lucida Grande"/>
                <a:sym typeface="Lucida Grande"/>
              </a:rPr>
              <a:t>multidrug</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regimen</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produced</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improvements</a:t>
            </a:r>
            <a:r>
              <a:rPr lang="it-IT" sz="2100" dirty="0" smtClean="0">
                <a:effectLst/>
                <a:latin typeface="Lucida Grande"/>
                <a:ea typeface="Lucida Grande"/>
                <a:cs typeface="Lucida Grande"/>
                <a:sym typeface="Lucida Grande"/>
              </a:rPr>
              <a:t> in </a:t>
            </a:r>
            <a:r>
              <a:rPr lang="it-IT" sz="2100" dirty="0" err="1" smtClean="0">
                <a:effectLst/>
                <a:latin typeface="Lucida Grande"/>
                <a:ea typeface="Lucida Grande"/>
                <a:cs typeface="Lucida Grande"/>
                <a:sym typeface="Lucida Grande"/>
              </a:rPr>
              <a:t>sputum</a:t>
            </a:r>
            <a:endParaRPr lang="it-IT" sz="2100" dirty="0" smtClean="0">
              <a:effectLst/>
              <a:latin typeface="Lucida Grande"/>
              <a:ea typeface="Lucida Grande"/>
              <a:cs typeface="Lucida Grande"/>
              <a:sym typeface="Lucida Grande"/>
            </a:endParaRPr>
          </a:p>
          <a:p>
            <a:r>
              <a:rPr lang="it-IT" sz="2100" dirty="0" err="1" smtClean="0">
                <a:effectLst/>
                <a:latin typeface="Lucida Grande"/>
                <a:ea typeface="Lucida Grande"/>
                <a:cs typeface="Lucida Grande"/>
                <a:sym typeface="Lucida Grande"/>
              </a:rPr>
              <a:t>conversion</a:t>
            </a:r>
            <a:r>
              <a:rPr lang="it-IT" sz="2100" dirty="0" smtClean="0">
                <a:effectLst/>
                <a:latin typeface="Lucida Grande"/>
                <a:ea typeface="Lucida Grande"/>
                <a:cs typeface="Lucida Grande"/>
                <a:sym typeface="Lucida Grande"/>
              </a:rPr>
              <a:t> and 6-minute-walk </a:t>
            </a:r>
            <a:r>
              <a:rPr lang="it-IT" sz="2100" dirty="0" err="1" smtClean="0">
                <a:effectLst/>
                <a:latin typeface="Lucida Grande"/>
                <a:ea typeface="Lucida Grande"/>
                <a:cs typeface="Lucida Grande"/>
                <a:sym typeface="Lucida Grande"/>
              </a:rPr>
              <a:t>distance</a:t>
            </a:r>
            <a:r>
              <a:rPr lang="it-IT" sz="2100" dirty="0" smtClean="0">
                <a:effectLst/>
                <a:latin typeface="Lucida Grande"/>
                <a:ea typeface="Lucida Grande"/>
                <a:cs typeface="Lucida Grande"/>
                <a:sym typeface="Lucida Grande"/>
              </a:rPr>
              <a:t> versus placebo with </a:t>
            </a:r>
            <a:r>
              <a:rPr lang="it-IT" sz="2100" dirty="0" err="1" smtClean="0">
                <a:effectLst/>
                <a:latin typeface="Lucida Grande"/>
                <a:ea typeface="Lucida Grande"/>
                <a:cs typeface="Lucida Grande"/>
                <a:sym typeface="Lucida Grande"/>
              </a:rPr>
              <a:t>limited</a:t>
            </a:r>
            <a:endParaRPr lang="it-IT" sz="2100" dirty="0" smtClean="0">
              <a:effectLst/>
              <a:latin typeface="Lucida Grande"/>
              <a:ea typeface="Lucida Grande"/>
              <a:cs typeface="Lucida Grande"/>
              <a:sym typeface="Lucida Grande"/>
            </a:endParaRPr>
          </a:p>
          <a:p>
            <a:r>
              <a:rPr lang="it-IT" sz="2100" dirty="0" err="1" smtClean="0">
                <a:effectLst/>
                <a:latin typeface="Lucida Grande"/>
                <a:ea typeface="Lucida Grande"/>
                <a:cs typeface="Lucida Grande"/>
                <a:sym typeface="Lucida Grande"/>
              </a:rPr>
              <a:t>systemic</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toxicity</a:t>
            </a:r>
            <a:r>
              <a:rPr lang="it-IT" sz="2100" dirty="0" smtClean="0">
                <a:effectLst/>
                <a:latin typeface="Lucida Grande"/>
                <a:ea typeface="Lucida Grande"/>
                <a:cs typeface="Lucida Grande"/>
                <a:sym typeface="Lucida Grande"/>
              </a:rPr>
              <a:t> in </a:t>
            </a:r>
            <a:r>
              <a:rPr lang="it-IT" sz="2100" dirty="0" err="1" smtClean="0">
                <a:effectLst/>
                <a:latin typeface="Lucida Grande"/>
                <a:ea typeface="Lucida Grande"/>
                <a:cs typeface="Lucida Grande"/>
                <a:sym typeface="Lucida Grande"/>
              </a:rPr>
              <a:t>patients</a:t>
            </a:r>
            <a:r>
              <a:rPr lang="it-IT" sz="2100" dirty="0" smtClean="0">
                <a:effectLst/>
                <a:latin typeface="Lucida Grande"/>
                <a:ea typeface="Lucida Grande"/>
                <a:cs typeface="Lucida Grande"/>
                <a:sym typeface="Lucida Grande"/>
              </a:rPr>
              <a:t> with </a:t>
            </a:r>
            <a:r>
              <a:rPr lang="it-IT" sz="2100" dirty="0" err="1" smtClean="0">
                <a:effectLst/>
                <a:latin typeface="Lucida Grande"/>
                <a:ea typeface="Lucida Grande"/>
                <a:cs typeface="Lucida Grande"/>
                <a:sym typeface="Lucida Grande"/>
              </a:rPr>
              <a:t>refractory</a:t>
            </a:r>
            <a:r>
              <a:rPr lang="it-IT" sz="2100" dirty="0" smtClean="0">
                <a:effectLst/>
                <a:latin typeface="Lucida Grande"/>
                <a:ea typeface="Lucida Grande"/>
                <a:cs typeface="Lucida Grande"/>
                <a:sym typeface="Lucida Grande"/>
              </a:rPr>
              <a:t> MAC </a:t>
            </a:r>
            <a:r>
              <a:rPr lang="it-IT" sz="2100" dirty="0" err="1" smtClean="0">
                <a:effectLst/>
                <a:latin typeface="Lucida Grande"/>
                <a:ea typeface="Lucida Grande"/>
                <a:cs typeface="Lucida Grande"/>
                <a:sym typeface="Lucida Grande"/>
              </a:rPr>
              <a:t>lung</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disease</a:t>
            </a:r>
            <a:r>
              <a:rPr lang="it-IT" sz="2100" dirty="0" smtClean="0">
                <a:effectLst/>
                <a:latin typeface="Lucida Grande"/>
                <a:ea typeface="Lucida Grande"/>
                <a:cs typeface="Lucida Grande"/>
                <a:sym typeface="Lucida Grande"/>
              </a:rPr>
              <a:t>.</a:t>
            </a:r>
          </a:p>
          <a:p>
            <a:r>
              <a:rPr lang="it-IT" sz="2100" dirty="0" err="1" smtClean="0">
                <a:effectLst/>
                <a:latin typeface="Lucida Grande"/>
                <a:ea typeface="Lucida Grande"/>
                <a:cs typeface="Lucida Grande"/>
                <a:sym typeface="Lucida Grande"/>
              </a:rPr>
              <a:t>Further</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research</a:t>
            </a:r>
            <a:r>
              <a:rPr lang="it-IT" sz="2100" dirty="0" smtClean="0">
                <a:effectLst/>
                <a:latin typeface="Lucida Grande"/>
                <a:ea typeface="Lucida Grande"/>
                <a:cs typeface="Lucida Grande"/>
                <a:sym typeface="Lucida Grande"/>
              </a:rPr>
              <a:t> in </a:t>
            </a:r>
            <a:r>
              <a:rPr lang="it-IT" sz="2100" dirty="0" err="1" smtClean="0">
                <a:effectLst/>
                <a:latin typeface="Lucida Grande"/>
                <a:ea typeface="Lucida Grande"/>
                <a:cs typeface="Lucida Grande"/>
                <a:sym typeface="Lucida Grande"/>
              </a:rPr>
              <a:t>this</a:t>
            </a:r>
            <a:r>
              <a:rPr lang="it-IT" sz="2100" dirty="0" smtClean="0">
                <a:effectLst/>
                <a:latin typeface="Lucida Grande"/>
                <a:ea typeface="Lucida Grande"/>
                <a:cs typeface="Lucida Grande"/>
                <a:sym typeface="Lucida Grande"/>
              </a:rPr>
              <a:t> area </a:t>
            </a:r>
            <a:r>
              <a:rPr lang="it-IT" sz="2100" dirty="0" err="1" smtClean="0">
                <a:effectLst/>
                <a:latin typeface="Lucida Grande"/>
                <a:ea typeface="Lucida Grande"/>
                <a:cs typeface="Lucida Grande"/>
                <a:sym typeface="Lucida Grande"/>
              </a:rPr>
              <a:t>is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needed</a:t>
            </a:r>
            <a:r>
              <a:rPr lang="it-IT" sz="2100" dirty="0" smtClean="0">
                <a:effectLst/>
                <a:latin typeface="Lucida Grande"/>
                <a:ea typeface="Lucida Grande"/>
                <a:cs typeface="Lucida Grande"/>
                <a:sym typeface="Lucida Grande"/>
              </a:rPr>
              <a:t>.</a:t>
            </a:r>
          </a:p>
          <a:p>
            <a:endParaRPr lang="it-IT" dirty="0" smtClean="0"/>
          </a:p>
          <a:p>
            <a:endParaRPr lang="it-IT" dirty="0" smtClean="0"/>
          </a:p>
          <a:p>
            <a:r>
              <a:rPr lang="it-IT" sz="2100" dirty="0" smtClean="0">
                <a:effectLst/>
                <a:latin typeface="Lucida Grande"/>
                <a:ea typeface="Lucida Grande"/>
                <a:cs typeface="Lucida Grande"/>
                <a:sym typeface="Lucida Grande"/>
              </a:rPr>
              <a:t>In </a:t>
            </a:r>
            <a:r>
              <a:rPr lang="it-IT" sz="2100" dirty="0" err="1" smtClean="0">
                <a:effectLst/>
                <a:latin typeface="Lucida Grande"/>
                <a:ea typeface="Lucida Grande"/>
                <a:cs typeface="Lucida Grande"/>
                <a:sym typeface="Lucida Grande"/>
              </a:rPr>
              <a:t>this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multicenter</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clinical</a:t>
            </a:r>
            <a:r>
              <a:rPr lang="it-IT" sz="2100" dirty="0" smtClean="0">
                <a:effectLst/>
                <a:latin typeface="Lucida Grande"/>
                <a:ea typeface="Lucida Grande"/>
                <a:cs typeface="Lucida Grande"/>
                <a:sym typeface="Lucida Grande"/>
              </a:rPr>
              <a:t> trial, </a:t>
            </a:r>
            <a:r>
              <a:rPr lang="it-IT" sz="2100" dirty="0" err="1" smtClean="0">
                <a:effectLst/>
                <a:latin typeface="Lucida Grande"/>
                <a:ea typeface="Lucida Grande"/>
                <a:cs typeface="Lucida Grande"/>
                <a:sym typeface="Lucida Grande"/>
              </a:rPr>
              <a:t>we</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assessed</a:t>
            </a:r>
            <a:endParaRPr lang="it-IT" sz="2100" dirty="0" smtClean="0">
              <a:effectLst/>
              <a:latin typeface="Lucida Grande"/>
              <a:ea typeface="Lucida Grande"/>
              <a:cs typeface="Lucida Grande"/>
              <a:sym typeface="Lucida Grande"/>
            </a:endParaRPr>
          </a:p>
          <a:p>
            <a:r>
              <a:rPr lang="it-IT" sz="2100" dirty="0" smtClean="0">
                <a:effectLst/>
                <a:latin typeface="Lucida Grande"/>
                <a:ea typeface="Lucida Grande"/>
                <a:cs typeface="Lucida Grande"/>
                <a:sym typeface="Lucida Grande"/>
              </a:rPr>
              <a:t>the </a:t>
            </a:r>
            <a:r>
              <a:rPr lang="it-IT" sz="2100" dirty="0" err="1" smtClean="0">
                <a:effectLst/>
                <a:latin typeface="Lucida Grande"/>
                <a:ea typeface="Lucida Grande"/>
                <a:cs typeface="Lucida Grande"/>
                <a:sym typeface="Lucida Grande"/>
              </a:rPr>
              <a:t>novel</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drug</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formulation</a:t>
            </a:r>
            <a:r>
              <a:rPr lang="it-IT" sz="2100" dirty="0" smtClean="0">
                <a:effectLst/>
                <a:latin typeface="Lucida Grande"/>
                <a:ea typeface="Lucida Grande"/>
                <a:cs typeface="Lucida Grande"/>
                <a:sym typeface="Lucida Grande"/>
              </a:rPr>
              <a:t> LAI in </a:t>
            </a:r>
            <a:r>
              <a:rPr lang="it-IT" sz="2100" dirty="0" err="1" smtClean="0">
                <a:effectLst/>
                <a:latin typeface="Lucida Grande"/>
                <a:ea typeface="Lucida Grande"/>
                <a:cs typeface="Lucida Grande"/>
                <a:sym typeface="Lucida Grande"/>
              </a:rPr>
              <a:t>patients</a:t>
            </a:r>
            <a:endParaRPr lang="it-IT" sz="2100" dirty="0" smtClean="0">
              <a:effectLst/>
              <a:latin typeface="Lucida Grande"/>
              <a:ea typeface="Lucida Grande"/>
              <a:cs typeface="Lucida Grande"/>
              <a:sym typeface="Lucida Grande"/>
            </a:endParaRPr>
          </a:p>
          <a:p>
            <a:r>
              <a:rPr lang="it-IT" sz="2100" dirty="0" err="1" smtClean="0">
                <a:effectLst/>
                <a:latin typeface="Lucida Grande"/>
                <a:ea typeface="Lucida Grande"/>
                <a:cs typeface="Lucida Grande"/>
                <a:sym typeface="Lucida Grande"/>
              </a:rPr>
              <a:t>who</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had</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persistently</a:t>
            </a:r>
            <a:r>
              <a:rPr lang="it-IT" sz="2100" dirty="0" smtClean="0">
                <a:effectLst/>
                <a:latin typeface="Lucida Grande"/>
                <a:ea typeface="Lucida Grande"/>
                <a:cs typeface="Lucida Grande"/>
                <a:sym typeface="Lucida Grande"/>
              </a:rPr>
              <a:t> positive NTM </a:t>
            </a:r>
            <a:r>
              <a:rPr lang="it-IT" sz="2100" dirty="0" err="1" smtClean="0">
                <a:effectLst/>
                <a:latin typeface="Lucida Grande"/>
                <a:ea typeface="Lucida Grande"/>
                <a:cs typeface="Lucida Grande"/>
                <a:sym typeface="Lucida Grande"/>
              </a:rPr>
              <a:t>cultures</a:t>
            </a:r>
            <a:endParaRPr lang="it-IT" sz="2100" dirty="0" smtClean="0">
              <a:effectLst/>
              <a:latin typeface="Lucida Grande"/>
              <a:ea typeface="Lucida Grande"/>
              <a:cs typeface="Lucida Grande"/>
              <a:sym typeface="Lucida Grande"/>
            </a:endParaRPr>
          </a:p>
          <a:p>
            <a:r>
              <a:rPr lang="it-IT" sz="2100" dirty="0" err="1" smtClean="0">
                <a:effectLst/>
                <a:latin typeface="Lucida Grande"/>
                <a:ea typeface="Lucida Grande"/>
                <a:cs typeface="Lucida Grande"/>
                <a:sym typeface="Lucida Grande"/>
              </a:rPr>
              <a:t>despite</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having</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received</a:t>
            </a:r>
            <a:r>
              <a:rPr lang="it-IT" sz="2100" dirty="0" smtClean="0">
                <a:effectLst/>
                <a:latin typeface="Lucida Grande"/>
                <a:ea typeface="Lucida Grande"/>
                <a:cs typeface="Lucida Grande"/>
                <a:sym typeface="Lucida Grande"/>
              </a:rPr>
              <a:t> ATS/IDSA</a:t>
            </a:r>
          </a:p>
          <a:p>
            <a:r>
              <a:rPr lang="it-IT" sz="2100" dirty="0" err="1" smtClean="0">
                <a:effectLst/>
                <a:latin typeface="Lucida Grande"/>
                <a:ea typeface="Lucida Grande"/>
                <a:cs typeface="Lucida Grande"/>
                <a:sym typeface="Lucida Grande"/>
              </a:rPr>
              <a:t>guidelines</a:t>
            </a:r>
            <a:r>
              <a:rPr lang="it-IT" sz="2100" dirty="0" smtClean="0">
                <a:effectLst/>
                <a:latin typeface="Lucida Grande"/>
                <a:ea typeface="Lucida Grande"/>
                <a:cs typeface="Lucida Grande"/>
                <a:sym typeface="Lucida Grande"/>
              </a:rPr>
              <a:t>–</a:t>
            </a:r>
            <a:r>
              <a:rPr lang="it-IT" sz="2100" dirty="0" err="1" smtClean="0">
                <a:effectLst/>
                <a:latin typeface="Lucida Grande"/>
                <a:ea typeface="Lucida Grande"/>
                <a:cs typeface="Lucida Grande"/>
                <a:sym typeface="Lucida Grande"/>
              </a:rPr>
              <a:t>based</a:t>
            </a:r>
            <a:r>
              <a:rPr lang="it-IT" sz="2100" dirty="0" smtClean="0">
                <a:effectLst/>
                <a:latin typeface="Lucida Grande"/>
                <a:ea typeface="Lucida Grande"/>
                <a:cs typeface="Lucida Grande"/>
                <a:sym typeface="Lucida Grande"/>
              </a:rPr>
              <a:t> treatment (9) for </a:t>
            </a:r>
            <a:r>
              <a:rPr lang="it-IT" sz="2100" dirty="0" err="1" smtClean="0">
                <a:effectLst/>
                <a:latin typeface="Lucida Grande"/>
                <a:ea typeface="Lucida Grande"/>
                <a:cs typeface="Lucida Grande"/>
                <a:sym typeface="Lucida Grande"/>
              </a:rPr>
              <a:t>at</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least</a:t>
            </a:r>
            <a:endParaRPr lang="it-IT" sz="2100" dirty="0" smtClean="0">
              <a:effectLst/>
              <a:latin typeface="Lucida Grande"/>
              <a:ea typeface="Lucida Grande"/>
              <a:cs typeface="Lucida Grande"/>
              <a:sym typeface="Lucida Grande"/>
            </a:endParaRPr>
          </a:p>
          <a:p>
            <a:r>
              <a:rPr lang="it-IT" sz="2100" dirty="0" smtClean="0">
                <a:effectLst/>
                <a:latin typeface="Lucida Grande"/>
                <a:ea typeface="Lucida Grande"/>
                <a:cs typeface="Lucida Grande"/>
                <a:sym typeface="Lucida Grande"/>
              </a:rPr>
              <a:t>6 </a:t>
            </a:r>
            <a:r>
              <a:rPr lang="it-IT" sz="2100" dirty="0" err="1" smtClean="0">
                <a:effectLst/>
                <a:latin typeface="Lucida Grande"/>
                <a:ea typeface="Lucida Grande"/>
                <a:cs typeface="Lucida Grande"/>
                <a:sym typeface="Lucida Grande"/>
              </a:rPr>
              <a:t>months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before</a:t>
            </a:r>
            <a:r>
              <a:rPr lang="it-IT" sz="2100" dirty="0" smtClean="0">
                <a:effectLst/>
                <a:latin typeface="Lucida Grande"/>
                <a:ea typeface="Lucida Grande"/>
                <a:cs typeface="Lucida Grande"/>
                <a:sym typeface="Lucida Grande"/>
              </a:rPr>
              <a:t> screening. </a:t>
            </a:r>
            <a:r>
              <a:rPr lang="it-IT" sz="2100" dirty="0" err="1" smtClean="0">
                <a:effectLst/>
                <a:latin typeface="Lucida Grande"/>
                <a:ea typeface="Lucida Grande"/>
                <a:cs typeface="Lucida Grande"/>
                <a:sym typeface="Lucida Grande"/>
              </a:rPr>
              <a:t>Concern</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that</a:t>
            </a:r>
            <a:endParaRPr lang="it-IT" sz="2100" dirty="0" smtClean="0">
              <a:effectLst/>
              <a:latin typeface="Lucida Grande"/>
              <a:ea typeface="Lucida Grande"/>
              <a:cs typeface="Lucida Grande"/>
              <a:sym typeface="Lucida Grande"/>
            </a:endParaRPr>
          </a:p>
          <a:p>
            <a:r>
              <a:rPr lang="it-IT" sz="2100" dirty="0" err="1" smtClean="0">
                <a:effectLst/>
                <a:latin typeface="Lucida Grande"/>
                <a:ea typeface="Lucida Grande"/>
                <a:cs typeface="Lucida Grande"/>
                <a:sym typeface="Lucida Grande"/>
              </a:rPr>
              <a:t>this</a:t>
            </a:r>
            <a:r>
              <a:rPr lang="it-IT" sz="2100" dirty="0" smtClean="0">
                <a:effectLst/>
                <a:latin typeface="Lucida Grande"/>
                <a:ea typeface="Lucida Grande"/>
                <a:cs typeface="Lucida Grande"/>
                <a:sym typeface="Lucida Grande"/>
              </a:rPr>
              <a:t> treatment-</a:t>
            </a:r>
            <a:r>
              <a:rPr lang="it-IT" sz="2100" dirty="0" err="1" smtClean="0">
                <a:effectLst/>
                <a:latin typeface="Lucida Grande"/>
                <a:ea typeface="Lucida Grande"/>
                <a:cs typeface="Lucida Grande"/>
                <a:sym typeface="Lucida Grande"/>
              </a:rPr>
              <a:t>refractory</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advanced-disease</a:t>
            </a:r>
            <a:endParaRPr lang="it-IT" sz="2100" dirty="0" smtClean="0">
              <a:effectLst/>
              <a:latin typeface="Lucida Grande"/>
              <a:ea typeface="Lucida Grande"/>
              <a:cs typeface="Lucida Grande"/>
              <a:sym typeface="Lucida Grande"/>
            </a:endParaRPr>
          </a:p>
          <a:p>
            <a:r>
              <a:rPr lang="it-IT" sz="2100" dirty="0" err="1" smtClean="0">
                <a:effectLst/>
                <a:latin typeface="Lucida Grande"/>
                <a:ea typeface="Lucida Grande"/>
                <a:cs typeface="Lucida Grande"/>
                <a:sym typeface="Lucida Grande"/>
              </a:rPr>
              <a:t>population</a:t>
            </a:r>
            <a:r>
              <a:rPr lang="it-IT" sz="2100" dirty="0" smtClean="0">
                <a:effectLst/>
                <a:latin typeface="Lucida Grande"/>
                <a:ea typeface="Lucida Grande"/>
                <a:cs typeface="Lucida Grande"/>
                <a:sym typeface="Lucida Grande"/>
              </a:rPr>
              <a:t>, a high </a:t>
            </a:r>
            <a:r>
              <a:rPr lang="it-IT" sz="2100" dirty="0" err="1" smtClean="0">
                <a:effectLst/>
                <a:latin typeface="Lucida Grande"/>
                <a:ea typeface="Lucida Grande"/>
                <a:cs typeface="Lucida Grande"/>
                <a:sym typeface="Lucida Grande"/>
              </a:rPr>
              <a:t>proportion</a:t>
            </a:r>
            <a:r>
              <a:rPr lang="it-IT" sz="2100" dirty="0" smtClean="0">
                <a:effectLst/>
                <a:latin typeface="Lucida Grande"/>
                <a:ea typeface="Lucida Grande"/>
                <a:cs typeface="Lucida Grande"/>
                <a:sym typeface="Lucida Grande"/>
              </a:rPr>
              <a:t> of </a:t>
            </a:r>
            <a:r>
              <a:rPr lang="it-IT" sz="2100" dirty="0" err="1" smtClean="0">
                <a:effectLst/>
                <a:latin typeface="Lucida Grande"/>
                <a:ea typeface="Lucida Grande"/>
                <a:cs typeface="Lucida Grande"/>
                <a:sym typeface="Lucida Grande"/>
              </a:rPr>
              <a:t>whom</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had</a:t>
            </a:r>
            <a:endParaRPr lang="it-IT" sz="2100" dirty="0" smtClean="0">
              <a:effectLst/>
              <a:latin typeface="Lucida Grande"/>
              <a:ea typeface="Lucida Grande"/>
              <a:cs typeface="Lucida Grande"/>
              <a:sym typeface="Lucida Grande"/>
            </a:endParaRPr>
          </a:p>
          <a:p>
            <a:r>
              <a:rPr lang="it-IT" sz="2100" dirty="0" err="1" smtClean="0">
                <a:effectLst/>
                <a:latin typeface="Lucida Grande"/>
                <a:ea typeface="Lucida Grande"/>
                <a:cs typeface="Lucida Grande"/>
                <a:sym typeface="Lucida Grande"/>
              </a:rPr>
              <a:t>cavitary</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disease</a:t>
            </a:r>
            <a:r>
              <a:rPr lang="it-IT" sz="2100" dirty="0" smtClean="0">
                <a:effectLst/>
                <a:latin typeface="Lucida Grande"/>
                <a:ea typeface="Lucida Grande"/>
                <a:cs typeface="Lucida Grande"/>
                <a:sym typeface="Lucida Grande"/>
              </a:rPr>
              <a:t> and macrolide </a:t>
            </a:r>
            <a:r>
              <a:rPr lang="it-IT" sz="2100" dirty="0" err="1" smtClean="0">
                <a:effectLst/>
                <a:latin typeface="Lucida Grande"/>
                <a:ea typeface="Lucida Grande"/>
                <a:cs typeface="Lucida Grande"/>
                <a:sym typeface="Lucida Grande"/>
              </a:rPr>
              <a:t>resistance</a:t>
            </a:r>
            <a:endParaRPr lang="it-IT" sz="2100" dirty="0" smtClean="0">
              <a:effectLst/>
              <a:latin typeface="Lucida Grande"/>
              <a:ea typeface="Lucida Grande"/>
              <a:cs typeface="Lucida Grande"/>
              <a:sym typeface="Lucida Grande"/>
            </a:endParaRPr>
          </a:p>
          <a:p>
            <a:r>
              <a:rPr lang="it-IT" sz="2100" dirty="0" smtClean="0">
                <a:effectLst/>
                <a:latin typeface="Lucida Grande"/>
                <a:ea typeface="Lucida Grande"/>
                <a:cs typeface="Lucida Grande"/>
                <a:sym typeface="Lucida Grande"/>
              </a:rPr>
              <a:t>(</a:t>
            </a:r>
            <a:r>
              <a:rPr lang="it-IT" sz="2100" dirty="0" err="1" smtClean="0">
                <a:effectLst/>
                <a:latin typeface="Lucida Grande"/>
                <a:ea typeface="Lucida Grande"/>
                <a:cs typeface="Lucida Grande"/>
                <a:sym typeface="Lucida Grande"/>
              </a:rPr>
              <a:t>Table</a:t>
            </a:r>
            <a:r>
              <a:rPr lang="it-IT" sz="2100" dirty="0" smtClean="0">
                <a:effectLst/>
                <a:latin typeface="Lucida Grande"/>
                <a:ea typeface="Lucida Grande"/>
                <a:cs typeface="Lucida Grande"/>
                <a:sym typeface="Lucida Grande"/>
              </a:rPr>
              <a:t> 1), </a:t>
            </a:r>
            <a:r>
              <a:rPr lang="it-IT" sz="2100" dirty="0" err="1" smtClean="0">
                <a:effectLst/>
                <a:latin typeface="Lucida Grande"/>
                <a:ea typeface="Lucida Grande"/>
                <a:cs typeface="Lucida Grande"/>
                <a:sym typeface="Lucida Grande"/>
              </a:rPr>
              <a:t>would</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not</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achieve</a:t>
            </a:r>
            <a:r>
              <a:rPr lang="it-IT" sz="2100" dirty="0" smtClean="0">
                <a:effectLst/>
                <a:latin typeface="Lucida Grande"/>
                <a:ea typeface="Lucida Grande"/>
                <a:cs typeface="Lucida Grande"/>
                <a:sym typeface="Lucida Grande"/>
              </a:rPr>
              <a:t> negative</a:t>
            </a:r>
          </a:p>
          <a:p>
            <a:r>
              <a:rPr lang="it-IT" sz="2100" dirty="0" err="1" smtClean="0">
                <a:effectLst/>
                <a:latin typeface="Lucida Grande"/>
                <a:ea typeface="Lucida Grande"/>
                <a:cs typeface="Lucida Grande"/>
                <a:sym typeface="Lucida Grande"/>
              </a:rPr>
              <a:t>sputum</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cultures</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within</a:t>
            </a:r>
            <a:r>
              <a:rPr lang="it-IT" sz="2100" dirty="0" smtClean="0">
                <a:effectLst/>
                <a:latin typeface="Lucida Grande"/>
                <a:ea typeface="Lucida Grande"/>
                <a:cs typeface="Lucida Grande"/>
                <a:sym typeface="Lucida Grande"/>
              </a:rPr>
              <a:t> the 3-month</a:t>
            </a:r>
          </a:p>
          <a:p>
            <a:r>
              <a:rPr lang="it-IT" sz="2100" dirty="0" err="1" smtClean="0">
                <a:effectLst/>
                <a:latin typeface="Lucida Grande"/>
                <a:ea typeface="Lucida Grande"/>
                <a:cs typeface="Lucida Grande"/>
                <a:sym typeface="Lucida Grande"/>
              </a:rPr>
              <a:t>controlled</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phase</a:t>
            </a:r>
            <a:r>
              <a:rPr lang="it-IT" sz="2100" dirty="0" smtClean="0">
                <a:effectLst/>
                <a:latin typeface="Lucida Grande"/>
                <a:ea typeface="Lucida Grande"/>
                <a:cs typeface="Lucida Grande"/>
                <a:sym typeface="Lucida Grande"/>
              </a:rPr>
              <a:t> led to </a:t>
            </a:r>
            <a:r>
              <a:rPr lang="it-IT" sz="2100" dirty="0" err="1" smtClean="0">
                <a:effectLst/>
                <a:latin typeface="Lucida Grande"/>
                <a:ea typeface="Lucida Grande"/>
                <a:cs typeface="Lucida Grande"/>
                <a:sym typeface="Lucida Grande"/>
              </a:rPr>
              <a:t>selection</a:t>
            </a:r>
            <a:r>
              <a:rPr lang="it-IT" sz="2100" dirty="0" smtClean="0">
                <a:effectLst/>
                <a:latin typeface="Lucida Grande"/>
                <a:ea typeface="Lucida Grande"/>
                <a:cs typeface="Lucida Grande"/>
                <a:sym typeface="Lucida Grande"/>
              </a:rPr>
              <a:t> of a</a:t>
            </a:r>
          </a:p>
          <a:p>
            <a:r>
              <a:rPr lang="it-IT" sz="2100" dirty="0" err="1" smtClean="0">
                <a:effectLst/>
                <a:latin typeface="Lucida Grande"/>
                <a:ea typeface="Lucida Grande"/>
                <a:cs typeface="Lucida Grande"/>
                <a:sym typeface="Lucida Grande"/>
              </a:rPr>
              <a:t>reduction</a:t>
            </a:r>
            <a:r>
              <a:rPr lang="it-IT" sz="2100" dirty="0" smtClean="0">
                <a:effectLst/>
                <a:latin typeface="Lucida Grande"/>
                <a:ea typeface="Lucida Grande"/>
                <a:cs typeface="Lucida Grande"/>
                <a:sym typeface="Lucida Grande"/>
              </a:rPr>
              <a:t> in </a:t>
            </a:r>
            <a:r>
              <a:rPr lang="it-IT" sz="2100" dirty="0" err="1" smtClean="0">
                <a:effectLst/>
                <a:latin typeface="Lucida Grande"/>
                <a:ea typeface="Lucida Grande"/>
                <a:cs typeface="Lucida Grande"/>
                <a:sym typeface="Lucida Grande"/>
              </a:rPr>
              <a:t>semiquantitative</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growth</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as</a:t>
            </a:r>
            <a:r>
              <a:rPr lang="it-IT" sz="2100" dirty="0" smtClean="0">
                <a:effectLst/>
                <a:latin typeface="Lucida Grande"/>
                <a:ea typeface="Lucida Grande"/>
                <a:cs typeface="Lucida Grande"/>
                <a:sym typeface="Lucida Grande"/>
              </a:rPr>
              <a:t> the</a:t>
            </a:r>
          </a:p>
          <a:p>
            <a:r>
              <a:rPr lang="it-IT" sz="2100" dirty="0" err="1" smtClean="0">
                <a:effectLst/>
                <a:latin typeface="Lucida Grande"/>
                <a:ea typeface="Lucida Grande"/>
                <a:cs typeface="Lucida Grande"/>
                <a:sym typeface="Lucida Grande"/>
              </a:rPr>
              <a:t>primary</a:t>
            </a:r>
            <a:r>
              <a:rPr lang="it-IT" sz="2100" dirty="0" smtClean="0">
                <a:effectLst/>
                <a:latin typeface="Lucida Grande"/>
                <a:ea typeface="Lucida Grande"/>
                <a:cs typeface="Lucida Grande"/>
                <a:sym typeface="Lucida Grande"/>
              </a:rPr>
              <a:t> </a:t>
            </a:r>
            <a:r>
              <a:rPr lang="it-IT" sz="2100" dirty="0" err="1" smtClean="0">
                <a:effectLst/>
                <a:latin typeface="Lucida Grande"/>
                <a:ea typeface="Lucida Grande"/>
                <a:cs typeface="Lucida Grande"/>
                <a:sym typeface="Lucida Grande"/>
              </a:rPr>
              <a:t>endpoint</a:t>
            </a:r>
            <a:r>
              <a:rPr lang="it-IT" sz="2100" dirty="0" smtClean="0">
                <a:effectLst/>
                <a:latin typeface="Lucida Grande"/>
                <a:ea typeface="Lucida Grande"/>
                <a:cs typeface="Lucida Grande"/>
                <a:sym typeface="Lucida Grande"/>
              </a:rPr>
              <a:t>.</a:t>
            </a:r>
          </a:p>
          <a:p>
            <a:endParaRPr lang="it-IT" dirty="0"/>
          </a:p>
        </p:txBody>
      </p:sp>
    </p:spTree>
    <p:extLst>
      <p:ext uri="{BB962C8B-B14F-4D97-AF65-F5344CB8AC3E}">
        <p14:creationId xmlns:p14="http://schemas.microsoft.com/office/powerpoint/2010/main" val="1798904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891054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61A5D8F-2248-42AE-ABBD-965C0DADDE89}" type="slidenum">
              <a:rPr lang="en-GB" smtClean="0">
                <a:solidFill>
                  <a:prstClr val="black"/>
                </a:solidFill>
                <a:latin typeface="Calibri"/>
              </a:rPr>
              <a:pPr/>
              <a:t>22</a:t>
            </a:fld>
            <a:endParaRPr lang="en-GB" dirty="0">
              <a:solidFill>
                <a:prstClr val="black"/>
              </a:solidFill>
              <a:latin typeface="Calibri"/>
            </a:endParaRPr>
          </a:p>
        </p:txBody>
      </p:sp>
    </p:spTree>
    <p:extLst>
      <p:ext uri="{BB962C8B-B14F-4D97-AF65-F5344CB8AC3E}">
        <p14:creationId xmlns:p14="http://schemas.microsoft.com/office/powerpoint/2010/main" val="253680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smtClean="0"/>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8648" indent="0" algn="ctr">
              <a:buNone/>
              <a:defRPr>
                <a:solidFill>
                  <a:schemeClr val="tx1">
                    <a:tint val="75000"/>
                  </a:schemeClr>
                </a:solidFill>
              </a:defRPr>
            </a:lvl2pPr>
            <a:lvl3pPr marL="1297329" indent="0" algn="ctr">
              <a:buNone/>
              <a:defRPr>
                <a:solidFill>
                  <a:schemeClr val="tx1">
                    <a:tint val="75000"/>
                  </a:schemeClr>
                </a:solidFill>
              </a:defRPr>
            </a:lvl3pPr>
            <a:lvl4pPr marL="1946010" indent="0" algn="ctr">
              <a:buNone/>
              <a:defRPr>
                <a:solidFill>
                  <a:schemeClr val="tx1">
                    <a:tint val="75000"/>
                  </a:schemeClr>
                </a:solidFill>
              </a:defRPr>
            </a:lvl4pPr>
            <a:lvl5pPr marL="2594672" indent="0" algn="ctr">
              <a:buNone/>
              <a:defRPr>
                <a:solidFill>
                  <a:schemeClr val="tx1">
                    <a:tint val="75000"/>
                  </a:schemeClr>
                </a:solidFill>
              </a:defRPr>
            </a:lvl5pPr>
            <a:lvl6pPr marL="3243336" indent="0" algn="ctr">
              <a:buNone/>
              <a:defRPr>
                <a:solidFill>
                  <a:schemeClr val="tx1">
                    <a:tint val="75000"/>
                  </a:schemeClr>
                </a:solidFill>
              </a:defRPr>
            </a:lvl6pPr>
            <a:lvl7pPr marL="3892014" indent="0" algn="ctr">
              <a:buNone/>
              <a:defRPr>
                <a:solidFill>
                  <a:schemeClr val="tx1">
                    <a:tint val="75000"/>
                  </a:schemeClr>
                </a:solidFill>
              </a:defRPr>
            </a:lvl7pPr>
            <a:lvl8pPr marL="4540675" indent="0" algn="ctr">
              <a:buNone/>
              <a:defRPr>
                <a:solidFill>
                  <a:schemeClr val="tx1">
                    <a:tint val="75000"/>
                  </a:schemeClr>
                </a:solidFill>
              </a:defRPr>
            </a:lvl8pPr>
            <a:lvl9pPr marL="5189339"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54BD070-23D5-4460-8FB6-F2854810B8BF}"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955FE05-67DE-4B64-B705-007B5CB3319F}"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ext uri="{BB962C8B-B14F-4D97-AF65-F5344CB8AC3E}">
        <p14:creationId xmlns:p14="http://schemas.microsoft.com/office/powerpoint/2010/main" val="4137998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4BD070-23D5-4460-8FB6-F2854810B8BF}"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955FE05-67DE-4B64-B705-007B5CB3319F}"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ext uri="{BB962C8B-B14F-4D97-AF65-F5344CB8AC3E}">
        <p14:creationId xmlns:p14="http://schemas.microsoft.com/office/powerpoint/2010/main" val="8350774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p:cNvPr>
          <p:cNvSpPr>
            <a:spLocks noGrp="1"/>
          </p:cNvSpPr>
          <p:nvPr>
            <p:ph type="title"/>
          </p:nvPr>
        </p:nvSpPr>
        <p:spPr>
          <a:xfrm>
            <a:off x="887307" y="2431628"/>
            <a:ext cx="11216640" cy="4057226"/>
          </a:xfrm>
        </p:spPr>
        <p:txBody>
          <a:bodyPr anchor="b"/>
          <a:lstStyle>
            <a:lvl1pPr>
              <a:defRPr sz="6400"/>
            </a:lvl1pPr>
          </a:lstStyle>
          <a:p>
            <a:r>
              <a:rPr lang="it-IT"/>
              <a:t>Fare clic per modificare lo stile del titolo dello schema</a:t>
            </a:r>
          </a:p>
        </p:txBody>
      </p:sp>
      <p:sp>
        <p:nvSpPr>
          <p:cNvPr id="3" name="Segnaposto testo 2">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it-IT"/>
              <a:t>Modifica gli stili del testo dello schema</a:t>
            </a:r>
          </a:p>
        </p:txBody>
      </p:sp>
      <p:sp>
        <p:nvSpPr>
          <p:cNvPr id="4" name="Segnaposto data 3">
            <a:extLst/>
          </p:cNvPr>
          <p:cNvSpPr>
            <a:spLocks noGrp="1"/>
          </p:cNvSpPr>
          <p:nvPr>
            <p:ph type="dt" sz="half" idx="10"/>
          </p:nvPr>
        </p:nvSpPr>
        <p:spPr/>
        <p:txBody>
          <a:bodyPr/>
          <a:lstStyle>
            <a:lvl1pPr>
              <a:defRPr/>
            </a:lvl1pPr>
          </a:lstStyle>
          <a:p>
            <a:pPr>
              <a:defRPr/>
            </a:pPr>
            <a:fld id="{BFD9D17E-230D-4B92-8B17-E936F7F15633}" type="datetimeFigureOut">
              <a:rPr lang="it-IT">
                <a:solidFill>
                  <a:prstClr val="black">
                    <a:tint val="75000"/>
                  </a:prstClr>
                </a:solidFill>
              </a:rPr>
              <a:pPr>
                <a:defRPr/>
              </a:pPr>
              <a:t>16/04/18</a:t>
            </a:fld>
            <a:endParaRPr lang="it-IT">
              <a:solidFill>
                <a:prstClr val="black">
                  <a:tint val="75000"/>
                </a:prstClr>
              </a:solidFill>
            </a:endParaRPr>
          </a:p>
        </p:txBody>
      </p:sp>
      <p:sp>
        <p:nvSpPr>
          <p:cNvPr id="5" name="Segnaposto piè di pagina 4">
            <a:extLst/>
          </p:cNvPr>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a:extLst/>
          </p:cNvPr>
          <p:cNvSpPr>
            <a:spLocks noGrp="1"/>
          </p:cNvSpPr>
          <p:nvPr>
            <p:ph type="sldNum" sz="quarter" idx="12"/>
          </p:nvPr>
        </p:nvSpPr>
        <p:spPr/>
        <p:txBody>
          <a:bodyPr/>
          <a:lstStyle>
            <a:lvl1pPr>
              <a:defRPr/>
            </a:lvl1pPr>
          </a:lstStyle>
          <a:p>
            <a:pPr>
              <a:defRPr/>
            </a:pPr>
            <a:fld id="{CB6E8A6E-BB56-4A7D-8804-A7A3C2D724EC}"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r>
              <a:rPr lang="it-IT"/>
              <a:t>Fare clic per modificare lo stile del titolo dello schema</a:t>
            </a:r>
          </a:p>
        </p:txBody>
      </p:sp>
      <p:sp>
        <p:nvSpPr>
          <p:cNvPr id="3" name="Segnaposto contenuto 2">
            <a:extLst/>
          </p:cNvPr>
          <p:cNvSpPr>
            <a:spLocks noGrp="1"/>
          </p:cNvSpPr>
          <p:nvPr>
            <p:ph sz="half" idx="1"/>
          </p:nvPr>
        </p:nvSpPr>
        <p:spPr>
          <a:xfrm>
            <a:off x="894080" y="2596444"/>
            <a:ext cx="5527040" cy="618857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p:cNvPr>
          <p:cNvSpPr>
            <a:spLocks noGrp="1"/>
          </p:cNvSpPr>
          <p:nvPr>
            <p:ph sz="half" idx="2"/>
          </p:nvPr>
        </p:nvSpPr>
        <p:spPr>
          <a:xfrm>
            <a:off x="6583680" y="2596444"/>
            <a:ext cx="5527040" cy="618857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p:cNvPr>
          <p:cNvSpPr>
            <a:spLocks noGrp="1"/>
          </p:cNvSpPr>
          <p:nvPr>
            <p:ph type="dt" sz="half" idx="10"/>
          </p:nvPr>
        </p:nvSpPr>
        <p:spPr/>
        <p:txBody>
          <a:bodyPr/>
          <a:lstStyle>
            <a:lvl1pPr>
              <a:defRPr/>
            </a:lvl1pPr>
          </a:lstStyle>
          <a:p>
            <a:pPr>
              <a:defRPr/>
            </a:pPr>
            <a:fld id="{271430BF-5796-45BC-A4DD-02BB60500861}" type="datetimeFigureOut">
              <a:rPr lang="it-IT">
                <a:solidFill>
                  <a:prstClr val="black">
                    <a:tint val="75000"/>
                  </a:prstClr>
                </a:solidFill>
              </a:rPr>
              <a:pPr>
                <a:defRPr/>
              </a:pPr>
              <a:t>16/04/18</a:t>
            </a:fld>
            <a:endParaRPr lang="it-IT">
              <a:solidFill>
                <a:prstClr val="black">
                  <a:tint val="75000"/>
                </a:prstClr>
              </a:solidFill>
            </a:endParaRPr>
          </a:p>
        </p:txBody>
      </p:sp>
      <p:sp>
        <p:nvSpPr>
          <p:cNvPr id="6" name="Segnaposto piè di pagina 4">
            <a:extLst/>
          </p:cNvPr>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a:extLst/>
          </p:cNvPr>
          <p:cNvSpPr>
            <a:spLocks noGrp="1"/>
          </p:cNvSpPr>
          <p:nvPr>
            <p:ph type="sldNum" sz="quarter" idx="12"/>
          </p:nvPr>
        </p:nvSpPr>
        <p:spPr/>
        <p:txBody>
          <a:bodyPr/>
          <a:lstStyle>
            <a:lvl1pPr>
              <a:defRPr/>
            </a:lvl1pPr>
          </a:lstStyle>
          <a:p>
            <a:pPr>
              <a:defRPr/>
            </a:pPr>
            <a:fld id="{AFF777C5-0868-4C9B-83F1-4F7310B990C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p:cNvPr>
          <p:cNvSpPr>
            <a:spLocks noGrp="1"/>
          </p:cNvSpPr>
          <p:nvPr>
            <p:ph type="title"/>
          </p:nvPr>
        </p:nvSpPr>
        <p:spPr>
          <a:xfrm>
            <a:off x="895774" y="519290"/>
            <a:ext cx="11216640" cy="1885245"/>
          </a:xfrm>
        </p:spPr>
        <p:txBody>
          <a:bodyPr/>
          <a:lstStyle/>
          <a:p>
            <a:r>
              <a:rPr lang="it-IT"/>
              <a:t>Fare clic per modificare lo stile del titolo dello schema</a:t>
            </a:r>
          </a:p>
        </p:txBody>
      </p:sp>
      <p:sp>
        <p:nvSpPr>
          <p:cNvPr id="3" name="Segnaposto testo 2">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it-IT"/>
              <a:t>Modifica gli stili del testo dello schema</a:t>
            </a:r>
          </a:p>
        </p:txBody>
      </p:sp>
      <p:sp>
        <p:nvSpPr>
          <p:cNvPr id="4" name="Segnaposto contenuto 3">
            <a:extLst/>
          </p:cNvPr>
          <p:cNvSpPr>
            <a:spLocks noGrp="1"/>
          </p:cNvSpPr>
          <p:nvPr>
            <p:ph sz="half" idx="2"/>
          </p:nvPr>
        </p:nvSpPr>
        <p:spPr>
          <a:xfrm>
            <a:off x="895775" y="3562773"/>
            <a:ext cx="5501639" cy="524030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it-IT"/>
              <a:t>Modifica gli stili del testo dello schema</a:t>
            </a:r>
          </a:p>
        </p:txBody>
      </p:sp>
      <p:sp>
        <p:nvSpPr>
          <p:cNvPr id="6" name="Segnaposto contenuto 5">
            <a:extLst/>
          </p:cNvPr>
          <p:cNvSpPr>
            <a:spLocks noGrp="1"/>
          </p:cNvSpPr>
          <p:nvPr>
            <p:ph sz="quarter" idx="4"/>
          </p:nvPr>
        </p:nvSpPr>
        <p:spPr>
          <a:xfrm>
            <a:off x="6583680" y="3562773"/>
            <a:ext cx="5528734" cy="524030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p:cNvPr>
          <p:cNvSpPr>
            <a:spLocks noGrp="1"/>
          </p:cNvSpPr>
          <p:nvPr>
            <p:ph type="dt" sz="half" idx="10"/>
          </p:nvPr>
        </p:nvSpPr>
        <p:spPr/>
        <p:txBody>
          <a:bodyPr/>
          <a:lstStyle>
            <a:lvl1pPr>
              <a:defRPr/>
            </a:lvl1pPr>
          </a:lstStyle>
          <a:p>
            <a:pPr>
              <a:defRPr/>
            </a:pPr>
            <a:fld id="{AB606439-1448-4F4E-A741-B743093EFD8F}" type="datetimeFigureOut">
              <a:rPr lang="it-IT">
                <a:solidFill>
                  <a:prstClr val="black">
                    <a:tint val="75000"/>
                  </a:prstClr>
                </a:solidFill>
              </a:rPr>
              <a:pPr>
                <a:defRPr/>
              </a:pPr>
              <a:t>16/04/18</a:t>
            </a:fld>
            <a:endParaRPr lang="it-IT">
              <a:solidFill>
                <a:prstClr val="black">
                  <a:tint val="75000"/>
                </a:prstClr>
              </a:solidFill>
            </a:endParaRPr>
          </a:p>
        </p:txBody>
      </p:sp>
      <p:sp>
        <p:nvSpPr>
          <p:cNvPr id="8" name="Segnaposto piè di pagina 4">
            <a:extLst/>
          </p:cNvPr>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a:extLst/>
          </p:cNvPr>
          <p:cNvSpPr>
            <a:spLocks noGrp="1"/>
          </p:cNvSpPr>
          <p:nvPr>
            <p:ph type="sldNum" sz="quarter" idx="12"/>
          </p:nvPr>
        </p:nvSpPr>
        <p:spPr/>
        <p:txBody>
          <a:bodyPr/>
          <a:lstStyle>
            <a:lvl1pPr>
              <a:defRPr/>
            </a:lvl1pPr>
          </a:lstStyle>
          <a:p>
            <a:pPr>
              <a:defRPr/>
            </a:pPr>
            <a:fld id="{F87FCFDA-86D9-4EAD-AE38-0D0774E43A36}"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r>
              <a:rPr lang="it-IT"/>
              <a:t>Fare clic per modificare lo stile del titolo dello schema</a:t>
            </a:r>
          </a:p>
        </p:txBody>
      </p:sp>
      <p:sp>
        <p:nvSpPr>
          <p:cNvPr id="3" name="Segnaposto data 3">
            <a:extLst/>
          </p:cNvPr>
          <p:cNvSpPr>
            <a:spLocks noGrp="1"/>
          </p:cNvSpPr>
          <p:nvPr>
            <p:ph type="dt" sz="half" idx="10"/>
          </p:nvPr>
        </p:nvSpPr>
        <p:spPr/>
        <p:txBody>
          <a:bodyPr/>
          <a:lstStyle>
            <a:lvl1pPr>
              <a:defRPr/>
            </a:lvl1pPr>
          </a:lstStyle>
          <a:p>
            <a:pPr>
              <a:defRPr/>
            </a:pPr>
            <a:fld id="{E1D8A565-9034-48FB-A1FA-0DBDE78A97C4}" type="datetimeFigureOut">
              <a:rPr lang="it-IT">
                <a:solidFill>
                  <a:prstClr val="black">
                    <a:tint val="75000"/>
                  </a:prstClr>
                </a:solidFill>
              </a:rPr>
              <a:pPr>
                <a:defRPr/>
              </a:pPr>
              <a:t>16/04/18</a:t>
            </a:fld>
            <a:endParaRPr lang="it-IT">
              <a:solidFill>
                <a:prstClr val="black">
                  <a:tint val="75000"/>
                </a:prstClr>
              </a:solidFill>
            </a:endParaRPr>
          </a:p>
        </p:txBody>
      </p:sp>
      <p:sp>
        <p:nvSpPr>
          <p:cNvPr id="4" name="Segnaposto piè di pagina 4">
            <a:extLst/>
          </p:cNvPr>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a:extLst/>
          </p:cNvPr>
          <p:cNvSpPr>
            <a:spLocks noGrp="1"/>
          </p:cNvSpPr>
          <p:nvPr>
            <p:ph type="sldNum" sz="quarter" idx="12"/>
          </p:nvPr>
        </p:nvSpPr>
        <p:spPr/>
        <p:txBody>
          <a:bodyPr/>
          <a:lstStyle>
            <a:lvl1pPr>
              <a:defRPr/>
            </a:lvl1pPr>
          </a:lstStyle>
          <a:p>
            <a:pPr>
              <a:defRPr/>
            </a:pPr>
            <a:fld id="{26645D7A-786C-4CC3-9064-B266E931CD7F}"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p:cNvPr>
          <p:cNvSpPr>
            <a:spLocks noGrp="1"/>
          </p:cNvSpPr>
          <p:nvPr>
            <p:ph type="dt" sz="half" idx="10"/>
          </p:nvPr>
        </p:nvSpPr>
        <p:spPr/>
        <p:txBody>
          <a:bodyPr/>
          <a:lstStyle>
            <a:lvl1pPr>
              <a:defRPr/>
            </a:lvl1pPr>
          </a:lstStyle>
          <a:p>
            <a:pPr>
              <a:defRPr/>
            </a:pPr>
            <a:fld id="{18570DCC-4989-4B1A-A84C-02C7E0EF7BE2}" type="datetimeFigureOut">
              <a:rPr lang="it-IT">
                <a:solidFill>
                  <a:prstClr val="black">
                    <a:tint val="75000"/>
                  </a:prstClr>
                </a:solidFill>
              </a:rPr>
              <a:pPr>
                <a:defRPr/>
              </a:pPr>
              <a:t>16/04/18</a:t>
            </a:fld>
            <a:endParaRPr lang="it-IT">
              <a:solidFill>
                <a:prstClr val="black">
                  <a:tint val="75000"/>
                </a:prstClr>
              </a:solidFill>
            </a:endParaRPr>
          </a:p>
        </p:txBody>
      </p:sp>
      <p:sp>
        <p:nvSpPr>
          <p:cNvPr id="3" name="Segnaposto piè di pagina 4">
            <a:extLst/>
          </p:cNvPr>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a:extLst/>
          </p:cNvPr>
          <p:cNvSpPr>
            <a:spLocks noGrp="1"/>
          </p:cNvSpPr>
          <p:nvPr>
            <p:ph type="sldNum" sz="quarter" idx="12"/>
          </p:nvPr>
        </p:nvSpPr>
        <p:spPr/>
        <p:txBody>
          <a:bodyPr/>
          <a:lstStyle>
            <a:lvl1pPr>
              <a:defRPr/>
            </a:lvl1pPr>
          </a:lstStyle>
          <a:p>
            <a:pPr>
              <a:defRPr/>
            </a:pPr>
            <a:fld id="{C5FC429C-C308-49DC-B21D-EFC937C8C52E}"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p:cNvPr>
          <p:cNvSpPr>
            <a:spLocks noGrp="1"/>
          </p:cNvSpPr>
          <p:nvPr>
            <p:ph type="title"/>
          </p:nvPr>
        </p:nvSpPr>
        <p:spPr>
          <a:xfrm>
            <a:off x="895774" y="650240"/>
            <a:ext cx="4194386" cy="2275840"/>
          </a:xfrm>
        </p:spPr>
        <p:txBody>
          <a:bodyPr anchor="b"/>
          <a:lstStyle>
            <a:lvl1pPr>
              <a:defRPr sz="3413"/>
            </a:lvl1pPr>
          </a:lstStyle>
          <a:p>
            <a:r>
              <a:rPr lang="it-IT"/>
              <a:t>Fare clic per modificare lo stile del titolo dello schema</a:t>
            </a:r>
          </a:p>
        </p:txBody>
      </p:sp>
      <p:sp>
        <p:nvSpPr>
          <p:cNvPr id="3" name="Segnaposto contenuto 2">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it-IT"/>
              <a:t>Modifica gli stili del testo dello schema</a:t>
            </a:r>
          </a:p>
        </p:txBody>
      </p:sp>
      <p:sp>
        <p:nvSpPr>
          <p:cNvPr id="5" name="Segnaposto data 3">
            <a:extLst/>
          </p:cNvPr>
          <p:cNvSpPr>
            <a:spLocks noGrp="1"/>
          </p:cNvSpPr>
          <p:nvPr>
            <p:ph type="dt" sz="half" idx="10"/>
          </p:nvPr>
        </p:nvSpPr>
        <p:spPr/>
        <p:txBody>
          <a:bodyPr/>
          <a:lstStyle>
            <a:lvl1pPr>
              <a:defRPr/>
            </a:lvl1pPr>
          </a:lstStyle>
          <a:p>
            <a:pPr>
              <a:defRPr/>
            </a:pPr>
            <a:fld id="{456D267C-D3DF-4A02-87A5-0E890F35096A}" type="datetimeFigureOut">
              <a:rPr lang="it-IT">
                <a:solidFill>
                  <a:prstClr val="black">
                    <a:tint val="75000"/>
                  </a:prstClr>
                </a:solidFill>
              </a:rPr>
              <a:pPr>
                <a:defRPr/>
              </a:pPr>
              <a:t>16/04/18</a:t>
            </a:fld>
            <a:endParaRPr lang="it-IT">
              <a:solidFill>
                <a:prstClr val="black">
                  <a:tint val="75000"/>
                </a:prstClr>
              </a:solidFill>
            </a:endParaRPr>
          </a:p>
        </p:txBody>
      </p:sp>
      <p:sp>
        <p:nvSpPr>
          <p:cNvPr id="6" name="Segnaposto piè di pagina 4">
            <a:extLst/>
          </p:cNvPr>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a:extLst/>
          </p:cNvPr>
          <p:cNvSpPr>
            <a:spLocks noGrp="1"/>
          </p:cNvSpPr>
          <p:nvPr>
            <p:ph type="sldNum" sz="quarter" idx="12"/>
          </p:nvPr>
        </p:nvSpPr>
        <p:spPr/>
        <p:txBody>
          <a:bodyPr/>
          <a:lstStyle>
            <a:lvl1pPr>
              <a:defRPr/>
            </a:lvl1pPr>
          </a:lstStyle>
          <a:p>
            <a:pPr>
              <a:defRPr/>
            </a:pPr>
            <a:fld id="{2B03F029-D521-4EDD-8792-7B4D7B7D02E6}"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p:cNvPr>
          <p:cNvSpPr>
            <a:spLocks noGrp="1"/>
          </p:cNvSpPr>
          <p:nvPr>
            <p:ph type="title"/>
          </p:nvPr>
        </p:nvSpPr>
        <p:spPr>
          <a:xfrm>
            <a:off x="895774" y="650240"/>
            <a:ext cx="4194386" cy="2275840"/>
          </a:xfrm>
        </p:spPr>
        <p:txBody>
          <a:bodyPr anchor="b"/>
          <a:lstStyle>
            <a:lvl1pPr>
              <a:defRPr sz="3413"/>
            </a:lvl1pPr>
          </a:lstStyle>
          <a:p>
            <a:r>
              <a:rPr lang="it-IT"/>
              <a:t>Fare clic per modificare lo stile del titolo dello schema</a:t>
            </a:r>
          </a:p>
        </p:txBody>
      </p:sp>
      <p:sp>
        <p:nvSpPr>
          <p:cNvPr id="3" name="Segnaposto immagine 2">
            <a:extLst/>
          </p:cNvPr>
          <p:cNvSpPr>
            <a:spLocks noGrp="1"/>
          </p:cNvSpPr>
          <p:nvPr>
            <p:ph type="pic" idx="1"/>
          </p:nvPr>
        </p:nvSpPr>
        <p:spPr>
          <a:xfrm>
            <a:off x="5528734" y="1404338"/>
            <a:ext cx="6583680" cy="6931378"/>
          </a:xfrm>
        </p:spPr>
        <p:txBody>
          <a:bodyPr rtlCol="0">
            <a:normAutofit/>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pPr lvl="0"/>
            <a:endParaRPr lang="it-IT" noProof="0"/>
          </a:p>
        </p:txBody>
      </p:sp>
      <p:sp>
        <p:nvSpPr>
          <p:cNvPr id="4" name="Segnaposto testo 3">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it-IT"/>
              <a:t>Modifica gli stili del testo dello schema</a:t>
            </a:r>
          </a:p>
        </p:txBody>
      </p:sp>
      <p:sp>
        <p:nvSpPr>
          <p:cNvPr id="5" name="Segnaposto data 3">
            <a:extLst/>
          </p:cNvPr>
          <p:cNvSpPr>
            <a:spLocks noGrp="1"/>
          </p:cNvSpPr>
          <p:nvPr>
            <p:ph type="dt" sz="half" idx="10"/>
          </p:nvPr>
        </p:nvSpPr>
        <p:spPr/>
        <p:txBody>
          <a:bodyPr/>
          <a:lstStyle>
            <a:lvl1pPr>
              <a:defRPr/>
            </a:lvl1pPr>
          </a:lstStyle>
          <a:p>
            <a:pPr>
              <a:defRPr/>
            </a:pPr>
            <a:fld id="{1FC69707-CE2C-4CAC-8A24-452466467386}" type="datetimeFigureOut">
              <a:rPr lang="it-IT">
                <a:solidFill>
                  <a:prstClr val="black">
                    <a:tint val="75000"/>
                  </a:prstClr>
                </a:solidFill>
              </a:rPr>
              <a:pPr>
                <a:defRPr/>
              </a:pPr>
              <a:t>16/04/18</a:t>
            </a:fld>
            <a:endParaRPr lang="it-IT">
              <a:solidFill>
                <a:prstClr val="black">
                  <a:tint val="75000"/>
                </a:prstClr>
              </a:solidFill>
            </a:endParaRPr>
          </a:p>
        </p:txBody>
      </p:sp>
      <p:sp>
        <p:nvSpPr>
          <p:cNvPr id="6" name="Segnaposto piè di pagina 4">
            <a:extLst/>
          </p:cNvPr>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a:extLst/>
          </p:cNvPr>
          <p:cNvSpPr>
            <a:spLocks noGrp="1"/>
          </p:cNvSpPr>
          <p:nvPr>
            <p:ph type="sldNum" sz="quarter" idx="12"/>
          </p:nvPr>
        </p:nvSpPr>
        <p:spPr/>
        <p:txBody>
          <a:bodyPr/>
          <a:lstStyle>
            <a:lvl1pPr>
              <a:defRPr/>
            </a:lvl1pPr>
          </a:lstStyle>
          <a:p>
            <a:pPr>
              <a:defRPr/>
            </a:pPr>
            <a:fld id="{2EC4486F-4012-42CF-BBE4-BB71DDC2F26B}"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p:cNvPr>
          <p:cNvSpPr>
            <a:spLocks noGrp="1"/>
          </p:cNvSpPr>
          <p:nvPr>
            <p:ph type="dt" sz="half" idx="10"/>
          </p:nvPr>
        </p:nvSpPr>
        <p:spPr/>
        <p:txBody>
          <a:bodyPr/>
          <a:lstStyle>
            <a:lvl1pPr>
              <a:defRPr/>
            </a:lvl1pPr>
          </a:lstStyle>
          <a:p>
            <a:pPr>
              <a:defRPr/>
            </a:pPr>
            <a:fld id="{2C529B99-40C4-4BF1-8EDD-E12CE73269D9}" type="datetimeFigureOut">
              <a:rPr lang="it-IT">
                <a:solidFill>
                  <a:prstClr val="black">
                    <a:tint val="75000"/>
                  </a:prstClr>
                </a:solidFill>
              </a:rPr>
              <a:pPr>
                <a:defRPr/>
              </a:pPr>
              <a:t>16/04/18</a:t>
            </a:fld>
            <a:endParaRPr lang="it-IT">
              <a:solidFill>
                <a:prstClr val="black">
                  <a:tint val="75000"/>
                </a:prstClr>
              </a:solidFill>
            </a:endParaRPr>
          </a:p>
        </p:txBody>
      </p:sp>
      <p:sp>
        <p:nvSpPr>
          <p:cNvPr id="5" name="Segnaposto piè di pagina 4">
            <a:extLst/>
          </p:cNvPr>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a:extLst/>
          </p:cNvPr>
          <p:cNvSpPr>
            <a:spLocks noGrp="1"/>
          </p:cNvSpPr>
          <p:nvPr>
            <p:ph type="sldNum" sz="quarter" idx="12"/>
          </p:nvPr>
        </p:nvSpPr>
        <p:spPr/>
        <p:txBody>
          <a:bodyPr/>
          <a:lstStyle>
            <a:lvl1pPr>
              <a:defRPr/>
            </a:lvl1pPr>
          </a:lstStyle>
          <a:p>
            <a:pPr>
              <a:defRPr/>
            </a:pPr>
            <a:fld id="{5D45D9E4-A986-4241-81F6-F3C3A2668D43}"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p:cNvPr>
          <p:cNvSpPr>
            <a:spLocks noGrp="1"/>
          </p:cNvSpPr>
          <p:nvPr>
            <p:ph type="title" orient="vert"/>
          </p:nvPr>
        </p:nvSpPr>
        <p:spPr>
          <a:xfrm>
            <a:off x="9306560" y="519289"/>
            <a:ext cx="2804160" cy="8265725"/>
          </a:xfrm>
        </p:spPr>
        <p:txBody>
          <a:bodyPr vert="eaVert"/>
          <a:lstStyle/>
          <a:p>
            <a:r>
              <a:rPr lang="it-IT"/>
              <a:t>Fare clic per modificare lo stile del titolo dello schema</a:t>
            </a:r>
          </a:p>
        </p:txBody>
      </p:sp>
      <p:sp>
        <p:nvSpPr>
          <p:cNvPr id="3" name="Segnaposto testo verticale 2">
            <a:extLst/>
          </p:cNvPr>
          <p:cNvSpPr>
            <a:spLocks noGrp="1"/>
          </p:cNvSpPr>
          <p:nvPr>
            <p:ph type="body" orient="vert" idx="1"/>
          </p:nvPr>
        </p:nvSpPr>
        <p:spPr>
          <a:xfrm>
            <a:off x="894080" y="519289"/>
            <a:ext cx="8249920" cy="82657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p:cNvPr>
          <p:cNvSpPr>
            <a:spLocks noGrp="1"/>
          </p:cNvSpPr>
          <p:nvPr>
            <p:ph type="dt" sz="half" idx="10"/>
          </p:nvPr>
        </p:nvSpPr>
        <p:spPr/>
        <p:txBody>
          <a:bodyPr/>
          <a:lstStyle>
            <a:lvl1pPr>
              <a:defRPr/>
            </a:lvl1pPr>
          </a:lstStyle>
          <a:p>
            <a:pPr>
              <a:defRPr/>
            </a:pPr>
            <a:fld id="{FA81EC99-31B9-4F9F-8D78-79C16122475B}" type="datetimeFigureOut">
              <a:rPr lang="it-IT">
                <a:solidFill>
                  <a:prstClr val="black">
                    <a:tint val="75000"/>
                  </a:prstClr>
                </a:solidFill>
              </a:rPr>
              <a:pPr>
                <a:defRPr/>
              </a:pPr>
              <a:t>16/04/18</a:t>
            </a:fld>
            <a:endParaRPr lang="it-IT">
              <a:solidFill>
                <a:prstClr val="black">
                  <a:tint val="75000"/>
                </a:prstClr>
              </a:solidFill>
            </a:endParaRPr>
          </a:p>
        </p:txBody>
      </p:sp>
      <p:sp>
        <p:nvSpPr>
          <p:cNvPr id="5" name="Segnaposto piè di pagina 4">
            <a:extLst/>
          </p:cNvPr>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a:extLst/>
          </p:cNvPr>
          <p:cNvSpPr>
            <a:spLocks noGrp="1"/>
          </p:cNvSpPr>
          <p:nvPr>
            <p:ph type="sldNum" sz="quarter" idx="12"/>
          </p:nvPr>
        </p:nvSpPr>
        <p:spPr/>
        <p:txBody>
          <a:bodyPr/>
          <a:lstStyle>
            <a:lvl1pPr>
              <a:defRPr/>
            </a:lvl1pPr>
          </a:lstStyle>
          <a:p>
            <a:pPr>
              <a:defRPr/>
            </a:pPr>
            <a:fld id="{B1BA74F2-F946-4F92-9E48-1C4CDB02C0B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ema di Office">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lvl1pPr>
              <a:defRPr>
                <a:latin typeface="Calibri"/>
                <a:ea typeface="Calibri"/>
                <a:cs typeface="Calibri"/>
                <a:sym typeface="Calibri"/>
              </a:defRPr>
            </a:lvl1pPr>
          </a:lstStyle>
          <a:p>
            <a:pPr lvl="0"/>
            <a:r>
              <a:t>Title Text</a:t>
            </a:r>
          </a:p>
        </p:txBody>
      </p:sp>
      <p:sp>
        <p:nvSpPr>
          <p:cNvPr id="124" name="Shape 124"/>
          <p:cNvSpPr>
            <a:spLocks noGrp="1"/>
          </p:cNvSpPr>
          <p:nvPr>
            <p:ph type="body" idx="1"/>
          </p:nvPr>
        </p:nvSpPr>
        <p:spPr>
          <a:prstGeom prst="rect">
            <a:avLst/>
          </a:prstGeom>
        </p:spPr>
        <p:txBody>
          <a:bodyPr/>
          <a:lstStyle>
            <a:lvl1pPr>
              <a:spcBef>
                <a:spcPts val="825"/>
              </a:spcBef>
              <a:buClr>
                <a:srgbClr val="000000"/>
              </a:buClr>
              <a:buFont typeface="Arial"/>
              <a:defRPr>
                <a:latin typeface="Calibri"/>
                <a:ea typeface="Calibri"/>
                <a:cs typeface="Calibri"/>
                <a:sym typeface="Calibri"/>
              </a:defRPr>
            </a:lvl1pPr>
            <a:lvl2pPr marL="586285" indent="-213797">
              <a:buClr>
                <a:srgbClr val="000000"/>
              </a:buClr>
              <a:buFont typeface="Arial"/>
              <a:buChar char="–"/>
              <a:defRPr sz="2850">
                <a:latin typeface="Calibri"/>
                <a:ea typeface="Calibri"/>
                <a:cs typeface="Calibri"/>
                <a:sym typeface="Calibri"/>
              </a:defRPr>
            </a:lvl2pPr>
            <a:lvl3pPr marL="885588" indent="-171040">
              <a:spcBef>
                <a:spcPts val="599"/>
              </a:spcBef>
              <a:buClr>
                <a:srgbClr val="000000"/>
              </a:buClr>
              <a:buFont typeface="Arial"/>
              <a:defRPr sz="2550">
                <a:latin typeface="Calibri"/>
                <a:ea typeface="Calibri"/>
                <a:cs typeface="Calibri"/>
                <a:sym typeface="Calibri"/>
              </a:defRPr>
            </a:lvl3pPr>
            <a:lvl4pPr marL="1227666" indent="-171040">
              <a:spcBef>
                <a:spcPts val="450"/>
              </a:spcBef>
              <a:buClr>
                <a:srgbClr val="000000"/>
              </a:buClr>
              <a:buFont typeface="Arial"/>
              <a:buChar char="–"/>
              <a:defRPr sz="2100">
                <a:latin typeface="Calibri"/>
                <a:ea typeface="Calibri"/>
                <a:cs typeface="Calibri"/>
                <a:sym typeface="Calibri"/>
              </a:defRPr>
            </a:lvl4pPr>
            <a:lvl5pPr marL="1569728" indent="-171040">
              <a:spcBef>
                <a:spcPts val="450"/>
              </a:spcBef>
              <a:buClr>
                <a:srgbClr val="000000"/>
              </a:buClr>
              <a:buFont typeface="Arial"/>
              <a:buChar char="»"/>
              <a:defRPr sz="2100">
                <a:latin typeface="Calibri"/>
                <a:ea typeface="Calibri"/>
                <a:cs typeface="Calibri"/>
                <a:sym typeface="Calibri"/>
              </a:defRPr>
            </a:lvl5pPr>
          </a:lstStyle>
          <a:p>
            <a:pPr lvl="0"/>
            <a:r>
              <a:t>Body Level One</a:t>
            </a:r>
          </a:p>
          <a:p>
            <a:pPr lvl="1"/>
            <a:r>
              <a:t>Body Level Two</a:t>
            </a:r>
          </a:p>
          <a:p>
            <a:pPr lvl="2"/>
            <a:r>
              <a:t>Body Level Three</a:t>
            </a:r>
          </a:p>
          <a:p>
            <a:pPr lvl="3"/>
            <a:r>
              <a:t>Body Level Four</a:t>
            </a:r>
          </a:p>
          <a:p>
            <a:pPr lvl="4"/>
            <a:r>
              <a:t>Body Level Five</a:t>
            </a:r>
          </a:p>
        </p:txBody>
      </p:sp>
      <p:sp>
        <p:nvSpPr>
          <p:cNvPr id="4" name="Shape 125"/>
          <p:cNvSpPr>
            <a:spLocks noGrp="1"/>
          </p:cNvSpPr>
          <p:nvPr>
            <p:ph type="sldNum" sz="quarter" idx="10"/>
          </p:nvPr>
        </p:nvSpPr>
        <p:spPr>
          <a:xfrm>
            <a:off x="10664613" y="9123681"/>
            <a:ext cx="345440" cy="347698"/>
          </a:xfrm>
        </p:spPr>
        <p:txBody>
          <a:bodyPr lIns="50669" tIns="50669" rIns="50669" bIns="50669"/>
          <a:lstStyle>
            <a:lvl1pPr>
              <a:defRPr sz="1200">
                <a:solidFill>
                  <a:srgbClr val="9B9B9B"/>
                </a:solidFill>
                <a:uFill>
                  <a:solidFill>
                    <a:srgbClr val="9B9B9B"/>
                  </a:solidFill>
                </a:uFill>
                <a:latin typeface="Calibri"/>
                <a:ea typeface="Calibri"/>
                <a:cs typeface="Calibri"/>
                <a:sym typeface="Calibri"/>
              </a:defRPr>
            </a:lvl1pPr>
          </a:lstStyle>
          <a:p>
            <a:pPr>
              <a:defRPr/>
            </a:pPr>
            <a:fld id="{0EDAE05A-3714-4C2D-B053-C02E8109879A}" type="slidenum">
              <a:rPr/>
              <a:pPr>
                <a:defRPr/>
              </a:pPr>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64"/>
            <a:ext cx="2926080" cy="832216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50240" y="390664"/>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4BD070-23D5-4460-8FB6-F2854810B8BF}"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955FE05-67DE-4B64-B705-007B5CB3319F}"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ext uri="{BB962C8B-B14F-4D97-AF65-F5344CB8AC3E}">
        <p14:creationId xmlns:p14="http://schemas.microsoft.com/office/powerpoint/2010/main" val="1900004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dia met beeld">
    <p:spTree>
      <p:nvGrpSpPr>
        <p:cNvPr id="1" name=""/>
        <p:cNvGrpSpPr/>
        <p:nvPr/>
      </p:nvGrpSpPr>
      <p:grpSpPr>
        <a:xfrm>
          <a:off x="0" y="0"/>
          <a:ext cx="0" cy="0"/>
          <a:chOff x="0" y="0"/>
          <a:chExt cx="0" cy="0"/>
        </a:xfrm>
      </p:grpSpPr>
      <p:sp>
        <p:nvSpPr>
          <p:cNvPr id="2" name="Titel 1"/>
          <p:cNvSpPr>
            <a:spLocks noGrp="1"/>
          </p:cNvSpPr>
          <p:nvPr>
            <p:ph type="title"/>
          </p:nvPr>
        </p:nvSpPr>
        <p:spPr>
          <a:xfrm>
            <a:off x="742400" y="1428401"/>
            <a:ext cx="11520000" cy="758613"/>
          </a:xfrm>
        </p:spPr>
        <p:txBody>
          <a:bodyPr/>
          <a:lstStyle/>
          <a:p>
            <a:r>
              <a:rPr lang="nl-NL" smtClean="0"/>
              <a:t>Klik om de stijl te bewerken</a:t>
            </a:r>
            <a:endParaRPr lang="nl-NL" dirty="0"/>
          </a:p>
        </p:txBody>
      </p:sp>
      <p:sp>
        <p:nvSpPr>
          <p:cNvPr id="5" name="Tijdelijke aanduiding voor datum 4"/>
          <p:cNvSpPr>
            <a:spLocks noGrp="1"/>
          </p:cNvSpPr>
          <p:nvPr>
            <p:ph type="dt" sz="half" idx="10"/>
          </p:nvPr>
        </p:nvSpPr>
        <p:spPr/>
        <p:txBody>
          <a:bodyPr/>
          <a:lstStyle/>
          <a:p>
            <a:r>
              <a:rPr lang="nl-NL" smtClean="0"/>
              <a:t>&lt;datum&gt;</a:t>
            </a:r>
            <a:endParaRPr lang="nl-NL"/>
          </a:p>
        </p:txBody>
      </p:sp>
      <p:sp>
        <p:nvSpPr>
          <p:cNvPr id="6" name="Tijdelijke aanduiding voor voettekst 5"/>
          <p:cNvSpPr>
            <a:spLocks noGrp="1"/>
          </p:cNvSpPr>
          <p:nvPr>
            <p:ph type="ftr" sz="quarter" idx="11"/>
          </p:nvPr>
        </p:nvSpPr>
        <p:spPr/>
        <p:txBody>
          <a:bodyPr/>
          <a:lstStyle/>
          <a:p>
            <a:r>
              <a:rPr lang="nl-NL" smtClean="0"/>
              <a:t>&lt;Titel van de presentatie&gt;</a:t>
            </a:r>
            <a:endParaRPr lang="nl-NL"/>
          </a:p>
        </p:txBody>
      </p:sp>
      <p:sp>
        <p:nvSpPr>
          <p:cNvPr id="11" name="Tijdelijke aanduiding voor tekst 10"/>
          <p:cNvSpPr>
            <a:spLocks noGrp="1"/>
          </p:cNvSpPr>
          <p:nvPr>
            <p:ph type="body" sz="quarter" idx="14"/>
          </p:nvPr>
        </p:nvSpPr>
        <p:spPr>
          <a:xfrm>
            <a:off x="742810" y="2350080"/>
            <a:ext cx="5744640" cy="586752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afbeelding 3"/>
          <p:cNvSpPr>
            <a:spLocks noGrp="1"/>
          </p:cNvSpPr>
          <p:nvPr>
            <p:ph type="pic" sz="quarter" idx="15"/>
          </p:nvPr>
        </p:nvSpPr>
        <p:spPr>
          <a:xfrm>
            <a:off x="6609920" y="2350080"/>
            <a:ext cx="5653191" cy="5867520"/>
          </a:xfrm>
        </p:spPr>
        <p:txBody>
          <a:bodyPr/>
          <a:lstStyle>
            <a:lvl1pPr marL="0" indent="0">
              <a:buNone/>
              <a:defRPr/>
            </a:lvl1pPr>
          </a:lstStyle>
          <a:p>
            <a:r>
              <a:rPr lang="nl-NL" smtClean="0"/>
              <a:t>Klik op het pictogram als u een afbeelding wilt toevoegen</a:t>
            </a:r>
            <a:endParaRPr lang="nl-NL" dirty="0"/>
          </a:p>
        </p:txBody>
      </p:sp>
      <p:sp>
        <p:nvSpPr>
          <p:cNvPr id="10" name="Tijdelijke aanduiding voor dianummer 5"/>
          <p:cNvSpPr>
            <a:spLocks noGrp="1"/>
          </p:cNvSpPr>
          <p:nvPr>
            <p:ph type="sldNum" sz="quarter" idx="4"/>
          </p:nvPr>
        </p:nvSpPr>
        <p:spPr>
          <a:xfrm>
            <a:off x="742400" y="9122715"/>
            <a:ext cx="1152000" cy="216747"/>
          </a:xfrm>
          <a:prstGeom prst="rect">
            <a:avLst/>
          </a:prstGeom>
        </p:spPr>
        <p:txBody>
          <a:bodyPr vert="horz" lIns="0" tIns="0" rIns="0" bIns="0" rtlCol="0" anchor="ctr"/>
          <a:lstStyle>
            <a:lvl1pPr algn="l">
              <a:lnSpc>
                <a:spcPts val="1707"/>
              </a:lnSpc>
              <a:defRPr sz="1422">
                <a:solidFill>
                  <a:schemeClr val="accent1"/>
                </a:solidFill>
              </a:defRPr>
            </a:lvl1pPr>
          </a:lstStyle>
          <a:p>
            <a:r>
              <a:rPr lang="nl-NL" smtClean="0"/>
              <a:t>Pagina </a:t>
            </a:r>
            <a:fld id="{7FC9B413-936F-403B-BC98-20250EBFF374}" type="slidenum">
              <a:rPr lang="nl-NL" smtClean="0"/>
              <a:pPr/>
              <a:t>‹n.›</a:t>
            </a:fld>
            <a:endParaRPr lang="nl-NL" dirty="0"/>
          </a:p>
        </p:txBody>
      </p:sp>
    </p:spTree>
    <p:extLst>
      <p:ext uri="{BB962C8B-B14F-4D97-AF65-F5344CB8AC3E}">
        <p14:creationId xmlns:p14="http://schemas.microsoft.com/office/powerpoint/2010/main" val="1502790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7CBD39E-6BC7-C946-A5FD-DCBD8C66117F}"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816323-97E9-3F4F-9774-CCBD2602D705}"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smtClean="0"/>
              <a:t>Click to edit Master title style</a:t>
            </a:r>
            <a:endParaRPr lang="en-GB"/>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A21EF8-DED2-E344-8EE2-3EFAE5D7077C}"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2C345B-214E-4649-886F-BD030E71A466}"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65200D0-FDC0-1F4E-8AFA-ACCED420E2B5}"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9E86BF6-9F17-9946-8F6A-B02C9504BB5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B194F7D-3461-9D46-BC60-9762120CA37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4BD070-23D5-4460-8FB6-F2854810B8BF}"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955FE05-67DE-4B64-B705-007B5CB3319F}"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ext uri="{BB962C8B-B14F-4D97-AF65-F5344CB8AC3E}">
        <p14:creationId xmlns:p14="http://schemas.microsoft.com/office/powerpoint/2010/main" val="3354766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smtClean="0"/>
              <a:t>Click to edit Master title style</a:t>
            </a:r>
            <a:endParaRPr lang="en-GB"/>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63A9D-3A2B-9945-B494-E3E334704D43}"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smtClean="0"/>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GB" noProof="0" smtClean="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2899437-A40B-6A46-BC7C-00B1B52D8818}"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39A917-FF1F-E748-83B6-3A0289819CF2}"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B65FC3-36D6-DF46-83C8-B9925D72695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50240" y="2275841"/>
            <a:ext cx="11704320" cy="6436925"/>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F0C231-D12D-484F-8019-AAE90C784E1C}"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7CBD39E-6BC7-C946-A5FD-DCBD8C66117F}"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816323-97E9-3F4F-9774-CCBD2602D705}"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smtClean="0"/>
              <a:t>Click to edit Master title style</a:t>
            </a:r>
            <a:endParaRPr lang="en-GB"/>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A21EF8-DED2-E344-8EE2-3EFAE5D7077C}"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2C345B-214E-4649-886F-BD030E71A466}"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65200D0-FDC0-1F4E-8AFA-ACCED420E2B5}"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59"/>
            <a:ext cx="11054080" cy="1937173"/>
          </a:xfrm>
        </p:spPr>
        <p:txBody>
          <a:bodyPr anchor="t"/>
          <a:lstStyle>
            <a:lvl1pPr algn="l">
              <a:defRPr sz="5700" b="1" cap="all"/>
            </a:lvl1pPr>
          </a:lstStyle>
          <a:p>
            <a:r>
              <a:rPr lang="en-US" smtClean="0"/>
              <a:t>Click to edit Master title style</a:t>
            </a:r>
            <a:endParaRPr lang="en-GB"/>
          </a:p>
        </p:txBody>
      </p:sp>
      <p:sp>
        <p:nvSpPr>
          <p:cNvPr id="3" name="Text Placeholder 2"/>
          <p:cNvSpPr>
            <a:spLocks noGrp="1"/>
          </p:cNvSpPr>
          <p:nvPr>
            <p:ph type="body" idx="1"/>
          </p:nvPr>
        </p:nvSpPr>
        <p:spPr>
          <a:xfrm>
            <a:off x="1027290" y="4134060"/>
            <a:ext cx="11054080" cy="2133599"/>
          </a:xfrm>
        </p:spPr>
        <p:txBody>
          <a:bodyPr anchor="b"/>
          <a:lstStyle>
            <a:lvl1pPr marL="0" indent="0">
              <a:buNone/>
              <a:defRPr sz="2800">
                <a:solidFill>
                  <a:schemeClr val="tx1">
                    <a:tint val="75000"/>
                  </a:schemeClr>
                </a:solidFill>
              </a:defRPr>
            </a:lvl1pPr>
            <a:lvl2pPr marL="648648" indent="0">
              <a:buNone/>
              <a:defRPr sz="2600">
                <a:solidFill>
                  <a:schemeClr val="tx1">
                    <a:tint val="75000"/>
                  </a:schemeClr>
                </a:solidFill>
              </a:defRPr>
            </a:lvl2pPr>
            <a:lvl3pPr marL="1297329" indent="0">
              <a:buNone/>
              <a:defRPr sz="2300">
                <a:solidFill>
                  <a:schemeClr val="tx1">
                    <a:tint val="75000"/>
                  </a:schemeClr>
                </a:solidFill>
              </a:defRPr>
            </a:lvl3pPr>
            <a:lvl4pPr marL="1946010" indent="0">
              <a:buNone/>
              <a:defRPr sz="2000">
                <a:solidFill>
                  <a:schemeClr val="tx1">
                    <a:tint val="75000"/>
                  </a:schemeClr>
                </a:solidFill>
              </a:defRPr>
            </a:lvl4pPr>
            <a:lvl5pPr marL="2594672" indent="0">
              <a:buNone/>
              <a:defRPr sz="2000">
                <a:solidFill>
                  <a:schemeClr val="tx1">
                    <a:tint val="75000"/>
                  </a:schemeClr>
                </a:solidFill>
              </a:defRPr>
            </a:lvl5pPr>
            <a:lvl6pPr marL="3243336" indent="0">
              <a:buNone/>
              <a:defRPr sz="2000">
                <a:solidFill>
                  <a:schemeClr val="tx1">
                    <a:tint val="75000"/>
                  </a:schemeClr>
                </a:solidFill>
              </a:defRPr>
            </a:lvl6pPr>
            <a:lvl7pPr marL="3892014" indent="0">
              <a:buNone/>
              <a:defRPr sz="2000">
                <a:solidFill>
                  <a:schemeClr val="tx1">
                    <a:tint val="75000"/>
                  </a:schemeClr>
                </a:solidFill>
              </a:defRPr>
            </a:lvl7pPr>
            <a:lvl8pPr marL="4540675" indent="0">
              <a:buNone/>
              <a:defRPr sz="2000">
                <a:solidFill>
                  <a:schemeClr val="tx1">
                    <a:tint val="75000"/>
                  </a:schemeClr>
                </a:solidFill>
              </a:defRPr>
            </a:lvl8pPr>
            <a:lvl9pPr marL="518933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4BD070-23D5-4460-8FB6-F2854810B8BF}"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955FE05-67DE-4B64-B705-007B5CB3319F}"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ext uri="{BB962C8B-B14F-4D97-AF65-F5344CB8AC3E}">
        <p14:creationId xmlns:p14="http://schemas.microsoft.com/office/powerpoint/2010/main" val="177828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9E86BF6-9F17-9946-8F6A-B02C9504BB5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B194F7D-3461-9D46-BC60-9762120CA37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smtClean="0"/>
              <a:t>Click to edit Master title style</a:t>
            </a:r>
            <a:endParaRPr lang="en-GB"/>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63A9D-3A2B-9945-B494-E3E334704D43}"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smtClean="0"/>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GB" noProof="0" smtClean="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2899437-A40B-6A46-BC7C-00B1B52D8818}"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39A917-FF1F-E748-83B6-3A0289819CF2}"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B65FC3-36D6-DF46-83C8-B9925D72695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50240" y="2275841"/>
            <a:ext cx="11704320" cy="6436925"/>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F0C231-D12D-484F-8019-AAE90C784E1C}"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7CBD39E-6BC7-C946-A5FD-DCBD8C66117F}"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816323-97E9-3F4F-9774-CCBD2602D705}"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smtClean="0"/>
              <a:t>Click to edit Master title style</a:t>
            </a:r>
            <a:endParaRPr lang="en-GB"/>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A21EF8-DED2-E344-8EE2-3EFAE5D7077C}"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50240" y="2275908"/>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610773" y="2275908"/>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54BD070-23D5-4460-8FB6-F2854810B8BF}"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955FE05-67DE-4B64-B705-007B5CB3319F}"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ext uri="{BB962C8B-B14F-4D97-AF65-F5344CB8AC3E}">
        <p14:creationId xmlns:p14="http://schemas.microsoft.com/office/powerpoint/2010/main" val="281575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2C345B-214E-4649-886F-BD030E71A466}"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65200D0-FDC0-1F4E-8AFA-ACCED420E2B5}"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9E86BF6-9F17-9946-8F6A-B02C9504BB5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B194F7D-3461-9D46-BC60-9762120CA37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smtClean="0"/>
              <a:t>Click to edit Master title style</a:t>
            </a:r>
            <a:endParaRPr lang="en-GB"/>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63A9D-3A2B-9945-B494-E3E334704D43}"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smtClean="0"/>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GB" noProof="0" smtClean="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2899437-A40B-6A46-BC7C-00B1B52D8818}"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39A917-FF1F-E748-83B6-3A0289819CF2}"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B65FC3-36D6-DF46-83C8-B9925D72695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50240" y="2275841"/>
            <a:ext cx="11704320" cy="6436925"/>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F0C231-D12D-484F-8019-AAE90C784E1C}"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7CBD39E-6BC7-C946-A5FD-DCBD8C66117F}"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8648" indent="0">
              <a:buNone/>
              <a:defRPr sz="2800" b="1"/>
            </a:lvl2pPr>
            <a:lvl3pPr marL="1297329" indent="0">
              <a:buNone/>
              <a:defRPr sz="2600" b="1"/>
            </a:lvl3pPr>
            <a:lvl4pPr marL="1946010" indent="0">
              <a:buNone/>
              <a:defRPr sz="2300" b="1"/>
            </a:lvl4pPr>
            <a:lvl5pPr marL="2594672" indent="0">
              <a:buNone/>
              <a:defRPr sz="2300" b="1"/>
            </a:lvl5pPr>
            <a:lvl6pPr marL="3243336" indent="0">
              <a:buNone/>
              <a:defRPr sz="2300" b="1"/>
            </a:lvl6pPr>
            <a:lvl7pPr marL="3892014" indent="0">
              <a:buNone/>
              <a:defRPr sz="2300" b="1"/>
            </a:lvl7pPr>
            <a:lvl8pPr marL="4540675" indent="0">
              <a:buNone/>
              <a:defRPr sz="2300" b="1"/>
            </a:lvl8pPr>
            <a:lvl9pPr marL="51893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8648" indent="0">
              <a:buNone/>
              <a:defRPr sz="2800" b="1"/>
            </a:lvl2pPr>
            <a:lvl3pPr marL="1297329" indent="0">
              <a:buNone/>
              <a:defRPr sz="2600" b="1"/>
            </a:lvl3pPr>
            <a:lvl4pPr marL="1946010" indent="0">
              <a:buNone/>
              <a:defRPr sz="2300" b="1"/>
            </a:lvl4pPr>
            <a:lvl5pPr marL="2594672" indent="0">
              <a:buNone/>
              <a:defRPr sz="2300" b="1"/>
            </a:lvl5pPr>
            <a:lvl6pPr marL="3243336" indent="0">
              <a:buNone/>
              <a:defRPr sz="2300" b="1"/>
            </a:lvl6pPr>
            <a:lvl7pPr marL="3892014" indent="0">
              <a:buNone/>
              <a:defRPr sz="2300" b="1"/>
            </a:lvl7pPr>
            <a:lvl8pPr marL="4540675" indent="0">
              <a:buNone/>
              <a:defRPr sz="2300" b="1"/>
            </a:lvl8pPr>
            <a:lvl9pPr marL="51893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54BD070-23D5-4460-8FB6-F2854810B8BF}"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955FE05-67DE-4B64-B705-007B5CB3319F}"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ext uri="{BB962C8B-B14F-4D97-AF65-F5344CB8AC3E}">
        <p14:creationId xmlns:p14="http://schemas.microsoft.com/office/powerpoint/2010/main" val="1012356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816323-97E9-3F4F-9774-CCBD2602D705}"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smtClean="0"/>
              <a:t>Click to edit Master title style</a:t>
            </a:r>
            <a:endParaRPr lang="en-GB"/>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A21EF8-DED2-E344-8EE2-3EFAE5D7077C}"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2C345B-214E-4649-886F-BD030E71A466}"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65200D0-FDC0-1F4E-8AFA-ACCED420E2B5}"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9E86BF6-9F17-9946-8F6A-B02C9504BB5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B194F7D-3461-9D46-BC60-9762120CA37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smtClean="0"/>
              <a:t>Click to edit Master title style</a:t>
            </a:r>
            <a:endParaRPr lang="en-GB"/>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63A9D-3A2B-9945-B494-E3E334704D43}"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smtClean="0"/>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GB" noProof="0" smtClean="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2899437-A40B-6A46-BC7C-00B1B52D8818}"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39A917-FF1F-E748-83B6-3A0289819CF2}"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B65FC3-36D6-DF46-83C8-B9925D72695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54BD070-23D5-4460-8FB6-F2854810B8BF}"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955FE05-67DE-4B64-B705-007B5CB3319F}"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ext uri="{BB962C8B-B14F-4D97-AF65-F5344CB8AC3E}">
        <p14:creationId xmlns:p14="http://schemas.microsoft.com/office/powerpoint/2010/main" val="41315329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50240" y="2275841"/>
            <a:ext cx="11704320" cy="6436925"/>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F0C231-D12D-484F-8019-AAE90C784E1C}"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7CBD39E-6BC7-C946-A5FD-DCBD8C66117F}"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816323-97E9-3F4F-9774-CCBD2602D705}"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smtClean="0"/>
              <a:t>Click to edit Master title style</a:t>
            </a:r>
            <a:endParaRPr lang="en-GB"/>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A21EF8-DED2-E344-8EE2-3EFAE5D7077C}"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2C345B-214E-4649-886F-BD030E71A466}"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65200D0-FDC0-1F4E-8AFA-ACCED420E2B5}"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9E86BF6-9F17-9946-8F6A-B02C9504BB5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B194F7D-3461-9D46-BC60-9762120CA37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smtClean="0"/>
              <a:t>Click to edit Master title style</a:t>
            </a:r>
            <a:endParaRPr lang="en-GB"/>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E63A9D-3A2B-9945-B494-E3E334704D43}"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smtClean="0"/>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GB" noProof="0" smtClean="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2899437-A40B-6A46-BC7C-00B1B52D8818}"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4BD070-23D5-4460-8FB6-F2854810B8BF}"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955FE05-67DE-4B64-B705-007B5CB3319F}"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ext uri="{BB962C8B-B14F-4D97-AF65-F5344CB8AC3E}">
        <p14:creationId xmlns:p14="http://schemas.microsoft.com/office/powerpoint/2010/main" val="37777717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39A917-FF1F-E748-83B6-3A0289819CF2}"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B65FC3-36D6-DF46-83C8-B9925D72695B}"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50240" y="2275841"/>
            <a:ext cx="11704320" cy="6436925"/>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F0C231-D12D-484F-8019-AAE90C784E1C}" type="slidenum">
              <a:rPr lang="en-GB" altLang="x-none">
                <a:solidFill>
                  <a:srgbClr val="000000"/>
                </a:solidFill>
              </a:rPr>
              <a:pPr/>
              <a:t>‹n.›</a:t>
            </a:fld>
            <a:endParaRPr lang="en-GB" altLang="x-none">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0"/>
            <a:ext cx="1300480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rtl="0"/>
            <a:endParaRPr lang="nl-NL" sz="2560" kern="1200">
              <a:solidFill>
                <a:prstClr val="white"/>
              </a:solidFill>
            </a:endParaRPr>
          </a:p>
        </p:txBody>
      </p:sp>
      <p:sp>
        <p:nvSpPr>
          <p:cNvPr id="8" name="Rechthoek 7"/>
          <p:cNvSpPr/>
          <p:nvPr userDrawn="1"/>
        </p:nvSpPr>
        <p:spPr>
          <a:xfrm>
            <a:off x="741689" y="844800"/>
            <a:ext cx="11520000" cy="59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rtl="0"/>
            <a:endParaRPr lang="nl-NL" sz="2560" kern="1200">
              <a:solidFill>
                <a:prstClr val="white"/>
              </a:solidFill>
            </a:endParaRPr>
          </a:p>
        </p:txBody>
      </p:sp>
      <p:sp>
        <p:nvSpPr>
          <p:cNvPr id="2" name="Titel 1"/>
          <p:cNvSpPr>
            <a:spLocks noGrp="1"/>
          </p:cNvSpPr>
          <p:nvPr>
            <p:ph type="ctrTitle"/>
          </p:nvPr>
        </p:nvSpPr>
        <p:spPr>
          <a:xfrm>
            <a:off x="1203200" y="1427146"/>
            <a:ext cx="10598400" cy="758613"/>
          </a:xfrm>
        </p:spPr>
        <p:txBody>
          <a:bodyPr/>
          <a:lstStyle>
            <a:lvl1pPr>
              <a:defRPr>
                <a:solidFill>
                  <a:schemeClr val="bg2"/>
                </a:solidFill>
              </a:defRPr>
            </a:lvl1pPr>
          </a:lstStyle>
          <a:p>
            <a:r>
              <a:rPr lang="nl-NL" smtClean="0"/>
              <a:t>Klik om de stijl te bewerken</a:t>
            </a:r>
            <a:endParaRPr lang="nl-NL" dirty="0"/>
          </a:p>
        </p:txBody>
      </p:sp>
      <p:sp>
        <p:nvSpPr>
          <p:cNvPr id="3" name="Ondertitel 2"/>
          <p:cNvSpPr>
            <a:spLocks noGrp="1"/>
          </p:cNvSpPr>
          <p:nvPr>
            <p:ph type="subTitle" idx="1"/>
          </p:nvPr>
        </p:nvSpPr>
        <p:spPr>
          <a:xfrm>
            <a:off x="1202546" y="2346964"/>
            <a:ext cx="10598400" cy="758613"/>
          </a:xfrm>
        </p:spPr>
        <p:txBody>
          <a:bodyPr>
            <a:noAutofit/>
          </a:bodyPr>
          <a:lstStyle>
            <a:lvl1pPr marL="0" indent="0" algn="l">
              <a:lnSpc>
                <a:spcPts val="5973"/>
              </a:lnSpc>
              <a:buNone/>
              <a:defRPr sz="5689">
                <a:solidFill>
                  <a:schemeClr val="bg2"/>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smtClean="0"/>
              <a:t>Klik om het opmaakprofiel van de modelondertitel te bewerken</a:t>
            </a:r>
            <a:endParaRPr lang="nl-NL" dirty="0"/>
          </a:p>
        </p:txBody>
      </p:sp>
      <p:sp>
        <p:nvSpPr>
          <p:cNvPr id="11" name="Rechthoek 10"/>
          <p:cNvSpPr/>
          <p:nvPr userDrawn="1"/>
        </p:nvSpPr>
        <p:spPr>
          <a:xfrm>
            <a:off x="741689" y="7526400"/>
            <a:ext cx="11520000" cy="15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rtl="0"/>
            <a:endParaRPr lang="nl-NL" sz="2560" kern="1200">
              <a:solidFill>
                <a:prstClr val="white"/>
              </a:solidFill>
            </a:endParaRPr>
          </a:p>
        </p:txBody>
      </p:sp>
      <p:sp>
        <p:nvSpPr>
          <p:cNvPr id="14" name="Tijdelijke aanduiding voor tekst 13"/>
          <p:cNvSpPr>
            <a:spLocks noGrp="1"/>
          </p:cNvSpPr>
          <p:nvPr>
            <p:ph type="body" sz="quarter" idx="10"/>
          </p:nvPr>
        </p:nvSpPr>
        <p:spPr>
          <a:xfrm>
            <a:off x="1203201" y="5800185"/>
            <a:ext cx="7603423" cy="903111"/>
          </a:xfrm>
        </p:spPr>
        <p:txBody>
          <a:bodyPr/>
          <a:lstStyle>
            <a:lvl1pPr marL="0" indent="0" algn="l">
              <a:buNone/>
              <a:defRPr>
                <a:solidFill>
                  <a:schemeClr val="bg2"/>
                </a:solidFill>
              </a:defRPr>
            </a:lvl1pPr>
          </a:lstStyle>
          <a:p>
            <a:pPr lvl="0"/>
            <a:r>
              <a:rPr lang="nl-NL" smtClean="0"/>
              <a:t>Klik om de modelstijlen te bewerken</a:t>
            </a:r>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5601" y="8908800"/>
            <a:ext cx="3451459" cy="430080"/>
          </a:xfrm>
          <a:prstGeom prst="rect">
            <a:avLst/>
          </a:prstGeom>
        </p:spPr>
      </p:pic>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sp>
        <p:nvSpPr>
          <p:cNvPr id="7" name="Rechthoek 6"/>
          <p:cNvSpPr/>
          <p:nvPr userDrawn="1"/>
        </p:nvSpPr>
        <p:spPr>
          <a:xfrm>
            <a:off x="0" y="0"/>
            <a:ext cx="1300480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rtl="0"/>
            <a:endParaRPr lang="nl-NL" sz="2560" kern="1200">
              <a:solidFill>
                <a:prstClr val="white"/>
              </a:solidFill>
            </a:endParaRPr>
          </a:p>
        </p:txBody>
      </p:sp>
      <p:sp>
        <p:nvSpPr>
          <p:cNvPr id="2" name="Titel 1"/>
          <p:cNvSpPr>
            <a:spLocks noGrp="1"/>
          </p:cNvSpPr>
          <p:nvPr>
            <p:ph type="ctrTitle"/>
          </p:nvPr>
        </p:nvSpPr>
        <p:spPr>
          <a:xfrm>
            <a:off x="1203200" y="1427146"/>
            <a:ext cx="10598400" cy="758613"/>
          </a:xfrm>
        </p:spPr>
        <p:txBody>
          <a:bodyPr/>
          <a:lstStyle>
            <a:lvl1pPr>
              <a:defRPr>
                <a:solidFill>
                  <a:schemeClr val="tx2"/>
                </a:solidFill>
              </a:defRPr>
            </a:lvl1pPr>
          </a:lstStyle>
          <a:p>
            <a:r>
              <a:rPr lang="nl-NL" smtClean="0"/>
              <a:t>Klik om de stijl te bewerken</a:t>
            </a:r>
            <a:endParaRPr lang="nl-NL" dirty="0"/>
          </a:p>
        </p:txBody>
      </p:sp>
      <p:sp>
        <p:nvSpPr>
          <p:cNvPr id="3" name="Ondertitel 2"/>
          <p:cNvSpPr>
            <a:spLocks noGrp="1"/>
          </p:cNvSpPr>
          <p:nvPr>
            <p:ph type="subTitle" idx="1"/>
          </p:nvPr>
        </p:nvSpPr>
        <p:spPr>
          <a:xfrm>
            <a:off x="1202546" y="2346964"/>
            <a:ext cx="10598400" cy="758613"/>
          </a:xfrm>
        </p:spPr>
        <p:txBody>
          <a:bodyPr>
            <a:noAutofit/>
          </a:bodyPr>
          <a:lstStyle>
            <a:lvl1pPr marL="0" indent="0" algn="l">
              <a:lnSpc>
                <a:spcPts val="5973"/>
              </a:lnSpc>
              <a:buNone/>
              <a:defRPr sz="5689">
                <a:solidFill>
                  <a:schemeClr val="tx2"/>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smtClean="0"/>
              <a:t>Klik om het opmaakprofiel van de modelondertitel te bewerken</a:t>
            </a:r>
            <a:endParaRPr lang="nl-NL" dirty="0"/>
          </a:p>
        </p:txBody>
      </p:sp>
      <p:sp>
        <p:nvSpPr>
          <p:cNvPr id="11" name="Rechthoek 10"/>
          <p:cNvSpPr/>
          <p:nvPr userDrawn="1"/>
        </p:nvSpPr>
        <p:spPr>
          <a:xfrm>
            <a:off x="741689" y="7526400"/>
            <a:ext cx="11520000" cy="15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rtl="0"/>
            <a:endParaRPr lang="nl-NL" sz="2560" kern="1200">
              <a:solidFill>
                <a:prstClr val="white"/>
              </a:solidFill>
            </a:endParaRPr>
          </a:p>
        </p:txBody>
      </p:sp>
      <p:sp>
        <p:nvSpPr>
          <p:cNvPr id="14" name="Tijdelijke aanduiding voor tekst 13"/>
          <p:cNvSpPr>
            <a:spLocks noGrp="1"/>
          </p:cNvSpPr>
          <p:nvPr>
            <p:ph type="body" sz="quarter" idx="10"/>
          </p:nvPr>
        </p:nvSpPr>
        <p:spPr>
          <a:xfrm>
            <a:off x="1203201" y="5800185"/>
            <a:ext cx="7603423" cy="903111"/>
          </a:xfrm>
        </p:spPr>
        <p:txBody>
          <a:bodyPr/>
          <a:lstStyle>
            <a:lvl1pPr marL="0" indent="0" algn="l">
              <a:buNone/>
              <a:defRPr>
                <a:solidFill>
                  <a:schemeClr val="tx2"/>
                </a:solidFill>
              </a:defRPr>
            </a:lvl1pPr>
          </a:lstStyle>
          <a:p>
            <a:pPr lvl="0"/>
            <a:r>
              <a:rPr lang="nl-NL" smtClean="0"/>
              <a:t>Klik om de modelstijlen te bewerken</a:t>
            </a:r>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5601" y="8908800"/>
            <a:ext cx="3451459" cy="430080"/>
          </a:xfrm>
          <a:prstGeom prst="rect">
            <a:avLst/>
          </a:prstGeom>
        </p:spPr>
      </p:pic>
      <p:sp>
        <p:nvSpPr>
          <p:cNvPr id="9" name="Rechthoek 8"/>
          <p:cNvSpPr/>
          <p:nvPr userDrawn="1"/>
        </p:nvSpPr>
        <p:spPr>
          <a:xfrm>
            <a:off x="742400" y="844800"/>
            <a:ext cx="11520000" cy="7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rtl="0"/>
            <a:endParaRPr lang="nl-NL" sz="2560" kern="1200">
              <a:solidFill>
                <a:prstClr val="white"/>
              </a:solidFill>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dirty="0"/>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datum 3"/>
          <p:cNvSpPr>
            <a:spLocks noGrp="1"/>
          </p:cNvSpPr>
          <p:nvPr>
            <p:ph type="dt" sz="half" idx="10"/>
          </p:nvPr>
        </p:nvSpPr>
        <p:spPr/>
        <p:txBody>
          <a:bodyPr/>
          <a:lstStyle/>
          <a:p>
            <a:r>
              <a:rPr lang="nl-NL" smtClean="0">
                <a:solidFill>
                  <a:srgbClr val="006991"/>
                </a:solidFill>
              </a:rPr>
              <a:t>&lt;datum&gt;</a:t>
            </a:r>
            <a:endParaRPr lang="nl-NL">
              <a:solidFill>
                <a:srgbClr val="006991"/>
              </a:solidFill>
            </a:endParaRPr>
          </a:p>
        </p:txBody>
      </p:sp>
      <p:sp>
        <p:nvSpPr>
          <p:cNvPr id="5" name="Tijdelijke aanduiding voor voettekst 4"/>
          <p:cNvSpPr>
            <a:spLocks noGrp="1"/>
          </p:cNvSpPr>
          <p:nvPr>
            <p:ph type="ftr" sz="quarter" idx="11"/>
          </p:nvPr>
        </p:nvSpPr>
        <p:spPr/>
        <p:txBody>
          <a:bodyPr/>
          <a:lstStyle/>
          <a:p>
            <a:r>
              <a:rPr lang="nl-NL" smtClean="0">
                <a:solidFill>
                  <a:srgbClr val="006991"/>
                </a:solidFill>
              </a:rPr>
              <a:t>&lt;Titel van de presentatie&gt;</a:t>
            </a:r>
            <a:endParaRPr lang="nl-NL">
              <a:solidFill>
                <a:srgbClr val="006991"/>
              </a:solidFill>
            </a:endParaRPr>
          </a:p>
        </p:txBody>
      </p:sp>
      <p:sp>
        <p:nvSpPr>
          <p:cNvPr id="7" name="Tijdelijke aanduiding voor dianummer 5"/>
          <p:cNvSpPr>
            <a:spLocks noGrp="1"/>
          </p:cNvSpPr>
          <p:nvPr>
            <p:ph type="sldNum" sz="quarter" idx="4"/>
          </p:nvPr>
        </p:nvSpPr>
        <p:spPr>
          <a:xfrm>
            <a:off x="742400" y="9122715"/>
            <a:ext cx="1152000" cy="216747"/>
          </a:xfrm>
          <a:prstGeom prst="rect">
            <a:avLst/>
          </a:prstGeom>
        </p:spPr>
        <p:txBody>
          <a:bodyPr vert="horz" lIns="0" tIns="0" rIns="0" bIns="0" rtlCol="0" anchor="ctr"/>
          <a:lstStyle>
            <a:lvl1pPr algn="l">
              <a:lnSpc>
                <a:spcPts val="1707"/>
              </a:lnSpc>
              <a:defRPr sz="1422">
                <a:solidFill>
                  <a:schemeClr val="accent1"/>
                </a:solidFill>
              </a:defRPr>
            </a:lvl1pPr>
          </a:lstStyle>
          <a:p>
            <a:r>
              <a:rPr lang="nl-NL" smtClean="0">
                <a:solidFill>
                  <a:srgbClr val="006991"/>
                </a:solidFill>
              </a:rPr>
              <a:t>Pagina </a:t>
            </a:r>
            <a:fld id="{7FC9B413-936F-403B-BC98-20250EBFF374}" type="slidenum">
              <a:rPr lang="nl-NL" smtClean="0">
                <a:solidFill>
                  <a:srgbClr val="006991"/>
                </a:solidFill>
              </a:rPr>
              <a:pPr/>
              <a:t>‹n.›</a:t>
            </a:fld>
            <a:endParaRPr lang="nl-NL" dirty="0">
              <a:solidFill>
                <a:srgbClr val="006991"/>
              </a:solidFill>
            </a:endParaRP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oofdstu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dirty="0"/>
          </a:p>
        </p:txBody>
      </p:sp>
      <p:sp>
        <p:nvSpPr>
          <p:cNvPr id="3" name="Tijdelijke aanduiding voor datum 2"/>
          <p:cNvSpPr>
            <a:spLocks noGrp="1"/>
          </p:cNvSpPr>
          <p:nvPr>
            <p:ph type="dt" sz="half" idx="10"/>
          </p:nvPr>
        </p:nvSpPr>
        <p:spPr/>
        <p:txBody>
          <a:bodyPr/>
          <a:lstStyle/>
          <a:p>
            <a:r>
              <a:rPr lang="nl-NL" smtClean="0">
                <a:solidFill>
                  <a:srgbClr val="006991"/>
                </a:solidFill>
              </a:rPr>
              <a:t>&lt;datum&gt;</a:t>
            </a:r>
            <a:endParaRPr lang="nl-NL" dirty="0">
              <a:solidFill>
                <a:srgbClr val="006991"/>
              </a:solidFill>
            </a:endParaRPr>
          </a:p>
        </p:txBody>
      </p:sp>
      <p:sp>
        <p:nvSpPr>
          <p:cNvPr id="4" name="Tijdelijke aanduiding voor voettekst 3"/>
          <p:cNvSpPr>
            <a:spLocks noGrp="1"/>
          </p:cNvSpPr>
          <p:nvPr>
            <p:ph type="ftr" sz="quarter" idx="11"/>
          </p:nvPr>
        </p:nvSpPr>
        <p:spPr/>
        <p:txBody>
          <a:bodyPr/>
          <a:lstStyle/>
          <a:p>
            <a:r>
              <a:rPr lang="nl-NL" smtClean="0">
                <a:solidFill>
                  <a:srgbClr val="006991"/>
                </a:solidFill>
              </a:rPr>
              <a:t>&lt;Titel van de presentatie&gt;</a:t>
            </a:r>
            <a:endParaRPr lang="nl-NL" dirty="0">
              <a:solidFill>
                <a:srgbClr val="006991"/>
              </a:solidFill>
            </a:endParaRPr>
          </a:p>
        </p:txBody>
      </p:sp>
      <p:sp>
        <p:nvSpPr>
          <p:cNvPr id="5" name="Tijdelijke aanduiding voor dianummer 4"/>
          <p:cNvSpPr>
            <a:spLocks noGrp="1"/>
          </p:cNvSpPr>
          <p:nvPr>
            <p:ph type="sldNum" sz="quarter" idx="12"/>
          </p:nvPr>
        </p:nvSpPr>
        <p:spPr/>
        <p:txBody>
          <a:bodyPr/>
          <a:lstStyle/>
          <a:p>
            <a:r>
              <a:rPr lang="nl-NL" smtClean="0">
                <a:solidFill>
                  <a:srgbClr val="006991"/>
                </a:solidFill>
              </a:rPr>
              <a:t>Pagina </a:t>
            </a:r>
            <a:fld id="{7FC9B413-936F-403B-BC98-20250EBFF374}" type="slidenum">
              <a:rPr lang="nl-NL" smtClean="0">
                <a:solidFill>
                  <a:srgbClr val="006991"/>
                </a:solidFill>
              </a:rPr>
              <a:pPr/>
              <a:t>‹n.›</a:t>
            </a:fld>
            <a:endParaRPr lang="nl-NL" dirty="0">
              <a:solidFill>
                <a:srgbClr val="006991"/>
              </a:solidFill>
            </a:endParaRPr>
          </a:p>
        </p:txBody>
      </p:sp>
      <p:sp>
        <p:nvSpPr>
          <p:cNvPr id="6" name="Ondertitel 2"/>
          <p:cNvSpPr>
            <a:spLocks noGrp="1"/>
          </p:cNvSpPr>
          <p:nvPr>
            <p:ph type="subTitle" idx="1"/>
          </p:nvPr>
        </p:nvSpPr>
        <p:spPr>
          <a:xfrm>
            <a:off x="742400" y="2346964"/>
            <a:ext cx="11520000" cy="758613"/>
          </a:xfrm>
        </p:spPr>
        <p:txBody>
          <a:bodyPr>
            <a:noAutofit/>
          </a:bodyPr>
          <a:lstStyle>
            <a:lvl1pPr marL="0" indent="0" algn="l">
              <a:lnSpc>
                <a:spcPts val="5973"/>
              </a:lnSpc>
              <a:buNone/>
              <a:defRPr sz="5689">
                <a:solidFill>
                  <a:schemeClr val="tx2"/>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smtClean="0"/>
              <a:t>Klik om het opmaakprofiel van de modelondertitel te bewerken</a:t>
            </a:r>
            <a:endParaRPr lang="nl-NL" dirty="0"/>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dia met grafiek">
    <p:spTree>
      <p:nvGrpSpPr>
        <p:cNvPr id="1" name=""/>
        <p:cNvGrpSpPr/>
        <p:nvPr/>
      </p:nvGrpSpPr>
      <p:grpSpPr>
        <a:xfrm>
          <a:off x="0" y="0"/>
          <a:ext cx="0" cy="0"/>
          <a:chOff x="0" y="0"/>
          <a:chExt cx="0" cy="0"/>
        </a:xfrm>
      </p:grpSpPr>
      <p:sp>
        <p:nvSpPr>
          <p:cNvPr id="2" name="Titel 1"/>
          <p:cNvSpPr>
            <a:spLocks noGrp="1"/>
          </p:cNvSpPr>
          <p:nvPr>
            <p:ph type="title"/>
          </p:nvPr>
        </p:nvSpPr>
        <p:spPr>
          <a:xfrm>
            <a:off x="742400" y="1428401"/>
            <a:ext cx="11520000" cy="758613"/>
          </a:xfrm>
        </p:spPr>
        <p:txBody>
          <a:bodyPr/>
          <a:lstStyle/>
          <a:p>
            <a:r>
              <a:rPr lang="nl-NL" smtClean="0"/>
              <a:t>Klik om de stijl te bewerken</a:t>
            </a:r>
            <a:endParaRPr lang="nl-NL" dirty="0"/>
          </a:p>
        </p:txBody>
      </p:sp>
      <p:sp>
        <p:nvSpPr>
          <p:cNvPr id="5" name="Tijdelijke aanduiding voor datum 4"/>
          <p:cNvSpPr>
            <a:spLocks noGrp="1"/>
          </p:cNvSpPr>
          <p:nvPr>
            <p:ph type="dt" sz="half" idx="10"/>
          </p:nvPr>
        </p:nvSpPr>
        <p:spPr/>
        <p:txBody>
          <a:bodyPr/>
          <a:lstStyle/>
          <a:p>
            <a:r>
              <a:rPr lang="nl-NL" smtClean="0">
                <a:solidFill>
                  <a:srgbClr val="006991"/>
                </a:solidFill>
              </a:rPr>
              <a:t>&lt;datum&gt;</a:t>
            </a:r>
            <a:endParaRPr lang="nl-NL">
              <a:solidFill>
                <a:srgbClr val="006991"/>
              </a:solidFill>
            </a:endParaRPr>
          </a:p>
        </p:txBody>
      </p:sp>
      <p:sp>
        <p:nvSpPr>
          <p:cNvPr id="6" name="Tijdelijke aanduiding voor voettekst 5"/>
          <p:cNvSpPr>
            <a:spLocks noGrp="1"/>
          </p:cNvSpPr>
          <p:nvPr>
            <p:ph type="ftr" sz="quarter" idx="11"/>
          </p:nvPr>
        </p:nvSpPr>
        <p:spPr/>
        <p:txBody>
          <a:bodyPr/>
          <a:lstStyle/>
          <a:p>
            <a:r>
              <a:rPr lang="nl-NL" smtClean="0">
                <a:solidFill>
                  <a:srgbClr val="006991"/>
                </a:solidFill>
              </a:rPr>
              <a:t>&lt;Titel van de presentatie&gt;</a:t>
            </a:r>
            <a:endParaRPr lang="nl-NL">
              <a:solidFill>
                <a:srgbClr val="006991"/>
              </a:solidFill>
            </a:endParaRPr>
          </a:p>
        </p:txBody>
      </p:sp>
      <p:sp>
        <p:nvSpPr>
          <p:cNvPr id="9" name="Tijdelijke aanduiding voor grafiek 8"/>
          <p:cNvSpPr>
            <a:spLocks noGrp="1"/>
          </p:cNvSpPr>
          <p:nvPr>
            <p:ph type="chart" sz="quarter" idx="13"/>
          </p:nvPr>
        </p:nvSpPr>
        <p:spPr>
          <a:xfrm>
            <a:off x="6609920" y="2350080"/>
            <a:ext cx="5653191" cy="5867520"/>
          </a:xfrm>
        </p:spPr>
        <p:txBody>
          <a:bodyPr/>
          <a:lstStyle>
            <a:lvl1pPr marL="0" indent="0">
              <a:buNone/>
              <a:defRPr/>
            </a:lvl1pPr>
          </a:lstStyle>
          <a:p>
            <a:r>
              <a:rPr lang="nl-NL" smtClean="0"/>
              <a:t>Klik op het pictogram als u een grafiek wilt toevoegen</a:t>
            </a:r>
            <a:endParaRPr lang="nl-NL" dirty="0"/>
          </a:p>
        </p:txBody>
      </p:sp>
      <p:sp>
        <p:nvSpPr>
          <p:cNvPr id="11" name="Tijdelijke aanduiding voor tekst 10"/>
          <p:cNvSpPr>
            <a:spLocks noGrp="1"/>
          </p:cNvSpPr>
          <p:nvPr>
            <p:ph type="body" sz="quarter" idx="14"/>
          </p:nvPr>
        </p:nvSpPr>
        <p:spPr>
          <a:xfrm>
            <a:off x="742810" y="2349512"/>
            <a:ext cx="5744640" cy="586654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15" name="Tijdelijke aanduiding voor dianummer 5"/>
          <p:cNvSpPr>
            <a:spLocks noGrp="1"/>
          </p:cNvSpPr>
          <p:nvPr>
            <p:ph type="sldNum" sz="quarter" idx="4"/>
          </p:nvPr>
        </p:nvSpPr>
        <p:spPr>
          <a:xfrm>
            <a:off x="742400" y="9122715"/>
            <a:ext cx="1152000" cy="216747"/>
          </a:xfrm>
          <a:prstGeom prst="rect">
            <a:avLst/>
          </a:prstGeom>
        </p:spPr>
        <p:txBody>
          <a:bodyPr vert="horz" lIns="0" tIns="0" rIns="0" bIns="0" rtlCol="0" anchor="ctr"/>
          <a:lstStyle>
            <a:lvl1pPr algn="l">
              <a:lnSpc>
                <a:spcPts val="1707"/>
              </a:lnSpc>
              <a:defRPr sz="1422">
                <a:solidFill>
                  <a:schemeClr val="accent1"/>
                </a:solidFill>
              </a:defRPr>
            </a:lvl1pPr>
          </a:lstStyle>
          <a:p>
            <a:r>
              <a:rPr lang="nl-NL" smtClean="0">
                <a:solidFill>
                  <a:srgbClr val="006991"/>
                </a:solidFill>
              </a:rPr>
              <a:t>Pagina </a:t>
            </a:r>
            <a:fld id="{7FC9B413-936F-403B-BC98-20250EBFF374}" type="slidenum">
              <a:rPr lang="nl-NL" smtClean="0">
                <a:solidFill>
                  <a:srgbClr val="006991"/>
                </a:solidFill>
              </a:rPr>
              <a:pPr/>
              <a:t>‹n.›</a:t>
            </a:fld>
            <a:endParaRPr lang="nl-NL" dirty="0">
              <a:solidFill>
                <a:srgbClr val="006991"/>
              </a:solidFill>
            </a:endParaRP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dia met beeld">
    <p:spTree>
      <p:nvGrpSpPr>
        <p:cNvPr id="1" name=""/>
        <p:cNvGrpSpPr/>
        <p:nvPr/>
      </p:nvGrpSpPr>
      <p:grpSpPr>
        <a:xfrm>
          <a:off x="0" y="0"/>
          <a:ext cx="0" cy="0"/>
          <a:chOff x="0" y="0"/>
          <a:chExt cx="0" cy="0"/>
        </a:xfrm>
      </p:grpSpPr>
      <p:sp>
        <p:nvSpPr>
          <p:cNvPr id="2" name="Titel 1"/>
          <p:cNvSpPr>
            <a:spLocks noGrp="1"/>
          </p:cNvSpPr>
          <p:nvPr>
            <p:ph type="title"/>
          </p:nvPr>
        </p:nvSpPr>
        <p:spPr>
          <a:xfrm>
            <a:off x="742400" y="1428401"/>
            <a:ext cx="11520000" cy="758613"/>
          </a:xfrm>
        </p:spPr>
        <p:txBody>
          <a:bodyPr/>
          <a:lstStyle/>
          <a:p>
            <a:r>
              <a:rPr lang="nl-NL" smtClean="0"/>
              <a:t>Klik om de stijl te bewerken</a:t>
            </a:r>
            <a:endParaRPr lang="nl-NL" dirty="0"/>
          </a:p>
        </p:txBody>
      </p:sp>
      <p:sp>
        <p:nvSpPr>
          <p:cNvPr id="5" name="Tijdelijke aanduiding voor datum 4"/>
          <p:cNvSpPr>
            <a:spLocks noGrp="1"/>
          </p:cNvSpPr>
          <p:nvPr>
            <p:ph type="dt" sz="half" idx="10"/>
          </p:nvPr>
        </p:nvSpPr>
        <p:spPr/>
        <p:txBody>
          <a:bodyPr/>
          <a:lstStyle/>
          <a:p>
            <a:r>
              <a:rPr lang="nl-NL" smtClean="0">
                <a:solidFill>
                  <a:srgbClr val="006991"/>
                </a:solidFill>
              </a:rPr>
              <a:t>&lt;datum&gt;</a:t>
            </a:r>
            <a:endParaRPr lang="nl-NL">
              <a:solidFill>
                <a:srgbClr val="006991"/>
              </a:solidFill>
            </a:endParaRPr>
          </a:p>
        </p:txBody>
      </p:sp>
      <p:sp>
        <p:nvSpPr>
          <p:cNvPr id="6" name="Tijdelijke aanduiding voor voettekst 5"/>
          <p:cNvSpPr>
            <a:spLocks noGrp="1"/>
          </p:cNvSpPr>
          <p:nvPr>
            <p:ph type="ftr" sz="quarter" idx="11"/>
          </p:nvPr>
        </p:nvSpPr>
        <p:spPr/>
        <p:txBody>
          <a:bodyPr/>
          <a:lstStyle/>
          <a:p>
            <a:r>
              <a:rPr lang="nl-NL" smtClean="0">
                <a:solidFill>
                  <a:srgbClr val="006991"/>
                </a:solidFill>
              </a:rPr>
              <a:t>&lt;Titel van de presentatie&gt;</a:t>
            </a:r>
            <a:endParaRPr lang="nl-NL">
              <a:solidFill>
                <a:srgbClr val="006991"/>
              </a:solidFill>
            </a:endParaRPr>
          </a:p>
        </p:txBody>
      </p:sp>
      <p:sp>
        <p:nvSpPr>
          <p:cNvPr id="11" name="Tijdelijke aanduiding voor tekst 10"/>
          <p:cNvSpPr>
            <a:spLocks noGrp="1"/>
          </p:cNvSpPr>
          <p:nvPr>
            <p:ph type="body" sz="quarter" idx="14"/>
          </p:nvPr>
        </p:nvSpPr>
        <p:spPr>
          <a:xfrm>
            <a:off x="742810" y="2350080"/>
            <a:ext cx="5744640" cy="586752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afbeelding 3"/>
          <p:cNvSpPr>
            <a:spLocks noGrp="1"/>
          </p:cNvSpPr>
          <p:nvPr>
            <p:ph type="pic" sz="quarter" idx="15"/>
          </p:nvPr>
        </p:nvSpPr>
        <p:spPr>
          <a:xfrm>
            <a:off x="6609920" y="2350080"/>
            <a:ext cx="5653191" cy="5867520"/>
          </a:xfrm>
        </p:spPr>
        <p:txBody>
          <a:bodyPr/>
          <a:lstStyle>
            <a:lvl1pPr marL="0" indent="0">
              <a:buNone/>
              <a:defRPr/>
            </a:lvl1pPr>
          </a:lstStyle>
          <a:p>
            <a:r>
              <a:rPr lang="nl-NL" smtClean="0"/>
              <a:t>Klik op het pictogram als u een afbeelding wilt toevoegen</a:t>
            </a:r>
            <a:endParaRPr lang="nl-NL" dirty="0"/>
          </a:p>
        </p:txBody>
      </p:sp>
      <p:sp>
        <p:nvSpPr>
          <p:cNvPr id="10" name="Tijdelijke aanduiding voor dianummer 5"/>
          <p:cNvSpPr>
            <a:spLocks noGrp="1"/>
          </p:cNvSpPr>
          <p:nvPr>
            <p:ph type="sldNum" sz="quarter" idx="4"/>
          </p:nvPr>
        </p:nvSpPr>
        <p:spPr>
          <a:xfrm>
            <a:off x="742400" y="9122715"/>
            <a:ext cx="1152000" cy="216747"/>
          </a:xfrm>
          <a:prstGeom prst="rect">
            <a:avLst/>
          </a:prstGeom>
        </p:spPr>
        <p:txBody>
          <a:bodyPr vert="horz" lIns="0" tIns="0" rIns="0" bIns="0" rtlCol="0" anchor="ctr"/>
          <a:lstStyle>
            <a:lvl1pPr algn="l">
              <a:lnSpc>
                <a:spcPts val="1707"/>
              </a:lnSpc>
              <a:defRPr sz="1422">
                <a:solidFill>
                  <a:schemeClr val="accent1"/>
                </a:solidFill>
              </a:defRPr>
            </a:lvl1pPr>
          </a:lstStyle>
          <a:p>
            <a:r>
              <a:rPr lang="nl-NL" smtClean="0">
                <a:solidFill>
                  <a:srgbClr val="006991"/>
                </a:solidFill>
              </a:rPr>
              <a:t>Pagina </a:t>
            </a:r>
            <a:fld id="{7FC9B413-936F-403B-BC98-20250EBFF374}" type="slidenum">
              <a:rPr lang="nl-NL" smtClean="0">
                <a:solidFill>
                  <a:srgbClr val="006991"/>
                </a:solidFill>
              </a:rPr>
              <a:pPr/>
              <a:t>‹n.›</a:t>
            </a:fld>
            <a:endParaRPr lang="nl-NL" dirty="0">
              <a:solidFill>
                <a:srgbClr val="006991"/>
              </a:solidFill>
            </a:endParaRP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a:xfrm>
            <a:off x="742400" y="1428401"/>
            <a:ext cx="11520000" cy="758613"/>
          </a:xfrm>
        </p:spPr>
        <p:txBody>
          <a:bodyPr/>
          <a:lstStyle/>
          <a:p>
            <a:r>
              <a:rPr lang="nl-NL" smtClean="0"/>
              <a:t>Klik om de stijl te bewerken</a:t>
            </a:r>
            <a:endParaRPr lang="nl-NL" dirty="0"/>
          </a:p>
        </p:txBody>
      </p:sp>
      <p:sp>
        <p:nvSpPr>
          <p:cNvPr id="5" name="Tijdelijke aanduiding voor datum 4"/>
          <p:cNvSpPr>
            <a:spLocks noGrp="1"/>
          </p:cNvSpPr>
          <p:nvPr>
            <p:ph type="dt" sz="half" idx="10"/>
          </p:nvPr>
        </p:nvSpPr>
        <p:spPr/>
        <p:txBody>
          <a:bodyPr/>
          <a:lstStyle/>
          <a:p>
            <a:r>
              <a:rPr lang="nl-NL" smtClean="0">
                <a:solidFill>
                  <a:srgbClr val="006991"/>
                </a:solidFill>
              </a:rPr>
              <a:t>&lt;datum&gt;</a:t>
            </a:r>
            <a:endParaRPr lang="nl-NL">
              <a:solidFill>
                <a:srgbClr val="006991"/>
              </a:solidFill>
            </a:endParaRPr>
          </a:p>
        </p:txBody>
      </p:sp>
      <p:sp>
        <p:nvSpPr>
          <p:cNvPr id="6" name="Tijdelijke aanduiding voor voettekst 5"/>
          <p:cNvSpPr>
            <a:spLocks noGrp="1"/>
          </p:cNvSpPr>
          <p:nvPr>
            <p:ph type="ftr" sz="quarter" idx="11"/>
          </p:nvPr>
        </p:nvSpPr>
        <p:spPr/>
        <p:txBody>
          <a:bodyPr/>
          <a:lstStyle/>
          <a:p>
            <a:r>
              <a:rPr lang="nl-NL" smtClean="0">
                <a:solidFill>
                  <a:srgbClr val="006991"/>
                </a:solidFill>
              </a:rPr>
              <a:t>&lt;Titel van de presentatie&gt;</a:t>
            </a:r>
            <a:endParaRPr lang="nl-NL">
              <a:solidFill>
                <a:srgbClr val="006991"/>
              </a:solidFill>
            </a:endParaRPr>
          </a:p>
        </p:txBody>
      </p:sp>
      <p:sp>
        <p:nvSpPr>
          <p:cNvPr id="4" name="Tijdelijke aanduiding voor afbeelding 3"/>
          <p:cNvSpPr>
            <a:spLocks noGrp="1"/>
          </p:cNvSpPr>
          <p:nvPr>
            <p:ph type="pic" sz="quarter" idx="15"/>
          </p:nvPr>
        </p:nvSpPr>
        <p:spPr>
          <a:xfrm>
            <a:off x="741689" y="2350080"/>
            <a:ext cx="11521422" cy="5867520"/>
          </a:xfrm>
        </p:spPr>
        <p:txBody>
          <a:bodyPr/>
          <a:lstStyle>
            <a:lvl1pPr marL="0" indent="0">
              <a:buNone/>
              <a:defRPr/>
            </a:lvl1pPr>
          </a:lstStyle>
          <a:p>
            <a:r>
              <a:rPr lang="nl-NL" smtClean="0"/>
              <a:t>Klik op het pictogram als u een afbeelding wilt toevoegen</a:t>
            </a:r>
            <a:endParaRPr lang="nl-NL" dirty="0"/>
          </a:p>
        </p:txBody>
      </p:sp>
      <p:sp>
        <p:nvSpPr>
          <p:cNvPr id="8" name="Tijdelijke aanduiding voor dianummer 5"/>
          <p:cNvSpPr>
            <a:spLocks noGrp="1"/>
          </p:cNvSpPr>
          <p:nvPr>
            <p:ph type="sldNum" sz="quarter" idx="4"/>
          </p:nvPr>
        </p:nvSpPr>
        <p:spPr>
          <a:xfrm>
            <a:off x="742400" y="9122715"/>
            <a:ext cx="1152000" cy="216747"/>
          </a:xfrm>
          <a:prstGeom prst="rect">
            <a:avLst/>
          </a:prstGeom>
        </p:spPr>
        <p:txBody>
          <a:bodyPr vert="horz" lIns="0" tIns="0" rIns="0" bIns="0" rtlCol="0" anchor="ctr"/>
          <a:lstStyle>
            <a:lvl1pPr algn="l">
              <a:lnSpc>
                <a:spcPts val="1707"/>
              </a:lnSpc>
              <a:defRPr sz="1422">
                <a:solidFill>
                  <a:schemeClr val="accent1"/>
                </a:solidFill>
              </a:defRPr>
            </a:lvl1pPr>
          </a:lstStyle>
          <a:p>
            <a:r>
              <a:rPr lang="nl-NL" smtClean="0">
                <a:solidFill>
                  <a:srgbClr val="006991"/>
                </a:solidFill>
              </a:rPr>
              <a:t>Pagina </a:t>
            </a:r>
            <a:fld id="{7FC9B413-936F-403B-BC98-20250EBFF374}" type="slidenum">
              <a:rPr lang="nl-NL" smtClean="0">
                <a:solidFill>
                  <a:srgbClr val="006991"/>
                </a:solidFill>
              </a:rPr>
              <a:pPr/>
              <a:t>‹n.›</a:t>
            </a:fld>
            <a:endParaRPr lang="nl-NL" dirty="0">
              <a:solidFill>
                <a:srgbClr val="006991"/>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GB"/>
          </a:p>
        </p:txBody>
      </p:sp>
      <p:sp>
        <p:nvSpPr>
          <p:cNvPr id="3" name="Content Placeholder 2"/>
          <p:cNvSpPr>
            <a:spLocks noGrp="1"/>
          </p:cNvSpPr>
          <p:nvPr>
            <p:ph idx="1"/>
          </p:nvPr>
        </p:nvSpPr>
        <p:spPr>
          <a:xfrm>
            <a:off x="5084516" y="388406"/>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8648" indent="0">
              <a:buNone/>
              <a:defRPr sz="1700"/>
            </a:lvl2pPr>
            <a:lvl3pPr marL="1297329" indent="0">
              <a:buNone/>
              <a:defRPr sz="1400"/>
            </a:lvl3pPr>
            <a:lvl4pPr marL="1946010" indent="0">
              <a:buNone/>
              <a:defRPr sz="1300"/>
            </a:lvl4pPr>
            <a:lvl5pPr marL="2594672" indent="0">
              <a:buNone/>
              <a:defRPr sz="1300"/>
            </a:lvl5pPr>
            <a:lvl6pPr marL="3243336" indent="0">
              <a:buNone/>
              <a:defRPr sz="1300"/>
            </a:lvl6pPr>
            <a:lvl7pPr marL="3892014" indent="0">
              <a:buNone/>
              <a:defRPr sz="1300"/>
            </a:lvl7pPr>
            <a:lvl8pPr marL="4540675" indent="0">
              <a:buNone/>
              <a:defRPr sz="1300"/>
            </a:lvl8pPr>
            <a:lvl9pPr marL="518933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4BD070-23D5-4460-8FB6-F2854810B8BF}"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955FE05-67DE-4B64-B705-007B5CB3319F}"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ext uri="{BB962C8B-B14F-4D97-AF65-F5344CB8AC3E}">
        <p14:creationId xmlns:p14="http://schemas.microsoft.com/office/powerpoint/2010/main" val="7717678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elddia zonder titel">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r>
              <a:rPr lang="nl-NL" smtClean="0">
                <a:solidFill>
                  <a:srgbClr val="006991"/>
                </a:solidFill>
              </a:rPr>
              <a:t>&lt;datum&gt;</a:t>
            </a:r>
            <a:endParaRPr lang="nl-NL">
              <a:solidFill>
                <a:srgbClr val="006991"/>
              </a:solidFill>
            </a:endParaRPr>
          </a:p>
        </p:txBody>
      </p:sp>
      <p:sp>
        <p:nvSpPr>
          <p:cNvPr id="6" name="Tijdelijke aanduiding voor voettekst 5"/>
          <p:cNvSpPr>
            <a:spLocks noGrp="1"/>
          </p:cNvSpPr>
          <p:nvPr>
            <p:ph type="ftr" sz="quarter" idx="11"/>
          </p:nvPr>
        </p:nvSpPr>
        <p:spPr/>
        <p:txBody>
          <a:bodyPr/>
          <a:lstStyle/>
          <a:p>
            <a:r>
              <a:rPr lang="nl-NL" smtClean="0">
                <a:solidFill>
                  <a:srgbClr val="006991"/>
                </a:solidFill>
              </a:rPr>
              <a:t>&lt;Titel van de presentatie&gt;</a:t>
            </a:r>
            <a:endParaRPr lang="nl-NL">
              <a:solidFill>
                <a:srgbClr val="006991"/>
              </a:solidFill>
            </a:endParaRPr>
          </a:p>
        </p:txBody>
      </p:sp>
      <p:sp>
        <p:nvSpPr>
          <p:cNvPr id="4" name="Tijdelijke aanduiding voor afbeelding 3"/>
          <p:cNvSpPr>
            <a:spLocks noGrp="1"/>
          </p:cNvSpPr>
          <p:nvPr>
            <p:ph type="pic" sz="quarter" idx="15"/>
          </p:nvPr>
        </p:nvSpPr>
        <p:spPr>
          <a:xfrm>
            <a:off x="741689" y="843281"/>
            <a:ext cx="11521422" cy="7374320"/>
          </a:xfrm>
          <a:solidFill>
            <a:schemeClr val="bg1"/>
          </a:solidFill>
        </p:spPr>
        <p:txBody>
          <a:bodyPr/>
          <a:lstStyle>
            <a:lvl1pPr marL="0" indent="0">
              <a:buNone/>
              <a:defRPr/>
            </a:lvl1pPr>
          </a:lstStyle>
          <a:p>
            <a:r>
              <a:rPr lang="nl-NL" smtClean="0"/>
              <a:t>Klik op het pictogram als u een afbeelding wilt toevoegen</a:t>
            </a:r>
            <a:endParaRPr lang="nl-NL" dirty="0"/>
          </a:p>
        </p:txBody>
      </p:sp>
      <p:sp>
        <p:nvSpPr>
          <p:cNvPr id="8" name="Tijdelijke aanduiding voor dianummer 5"/>
          <p:cNvSpPr>
            <a:spLocks noGrp="1"/>
          </p:cNvSpPr>
          <p:nvPr>
            <p:ph type="sldNum" sz="quarter" idx="4"/>
          </p:nvPr>
        </p:nvSpPr>
        <p:spPr>
          <a:xfrm>
            <a:off x="742400" y="9122715"/>
            <a:ext cx="1152000" cy="216747"/>
          </a:xfrm>
          <a:prstGeom prst="rect">
            <a:avLst/>
          </a:prstGeom>
        </p:spPr>
        <p:txBody>
          <a:bodyPr vert="horz" lIns="0" tIns="0" rIns="0" bIns="0" rtlCol="0" anchor="ctr"/>
          <a:lstStyle>
            <a:lvl1pPr algn="l">
              <a:lnSpc>
                <a:spcPts val="1707"/>
              </a:lnSpc>
              <a:defRPr sz="1422">
                <a:solidFill>
                  <a:schemeClr val="accent1"/>
                </a:solidFill>
              </a:defRPr>
            </a:lvl1pPr>
          </a:lstStyle>
          <a:p>
            <a:r>
              <a:rPr lang="nl-NL" smtClean="0">
                <a:solidFill>
                  <a:srgbClr val="006991"/>
                </a:solidFill>
              </a:rPr>
              <a:t>Pagina </a:t>
            </a:r>
            <a:fld id="{7FC9B413-936F-403B-BC98-20250EBFF374}" type="slidenum">
              <a:rPr lang="nl-NL" smtClean="0">
                <a:solidFill>
                  <a:srgbClr val="006991"/>
                </a:solidFill>
              </a:rPr>
              <a:pPr/>
              <a:t>‹n.›</a:t>
            </a:fld>
            <a:endParaRPr lang="nl-NL" dirty="0">
              <a:solidFill>
                <a:srgbClr val="006991"/>
              </a:solidFill>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0" y="1"/>
            <a:ext cx="13004800" cy="9753599"/>
          </a:xfrm>
          <a:solidFill>
            <a:schemeClr val="bg1"/>
          </a:solidFill>
        </p:spPr>
        <p:txBody>
          <a:bodyPr/>
          <a:lstStyle>
            <a:lvl1pPr marL="0" indent="0">
              <a:buNone/>
              <a:defRPr/>
            </a:lvl1pPr>
          </a:lstStyle>
          <a:p>
            <a:r>
              <a:rPr lang="nl-NL" smtClean="0"/>
              <a:t>Klik op het pictogram als u een afbeelding wilt toevoegen</a:t>
            </a:r>
            <a:endParaRPr lang="nl-NL" dirty="0"/>
          </a:p>
        </p:txBody>
      </p:sp>
      <p:grpSp>
        <p:nvGrpSpPr>
          <p:cNvPr id="25" name="Groep 24"/>
          <p:cNvGrpSpPr/>
          <p:nvPr userDrawn="1"/>
        </p:nvGrpSpPr>
        <p:grpSpPr>
          <a:xfrm>
            <a:off x="8344747" y="8909191"/>
            <a:ext cx="3452143" cy="428979"/>
            <a:chOff x="5867400" y="6264275"/>
            <a:chExt cx="2427288" cy="301626"/>
          </a:xfrm>
        </p:grpSpPr>
        <p:sp>
          <p:nvSpPr>
            <p:cNvPr id="15" name="Freeform 10"/>
            <p:cNvSpPr>
              <a:spLocks noEditPoints="1"/>
            </p:cNvSpPr>
            <p:nvPr userDrawn="1"/>
          </p:nvSpPr>
          <p:spPr bwMode="auto">
            <a:xfrm>
              <a:off x="5867400" y="6264275"/>
              <a:ext cx="258763" cy="295275"/>
            </a:xfrm>
            <a:custGeom>
              <a:avLst/>
              <a:gdLst>
                <a:gd name="T0" fmla="*/ 389 w 407"/>
                <a:gd name="T1" fmla="*/ 424 h 463"/>
                <a:gd name="T2" fmla="*/ 352 w 407"/>
                <a:gd name="T3" fmla="*/ 397 h 463"/>
                <a:gd name="T4" fmla="*/ 248 w 407"/>
                <a:gd name="T5" fmla="*/ 229 h 463"/>
                <a:gd name="T6" fmla="*/ 346 w 407"/>
                <a:gd name="T7" fmla="*/ 108 h 463"/>
                <a:gd name="T8" fmla="*/ 185 w 407"/>
                <a:gd name="T9" fmla="*/ 0 h 463"/>
                <a:gd name="T10" fmla="*/ 8 w 407"/>
                <a:gd name="T11" fmla="*/ 0 h 463"/>
                <a:gd name="T12" fmla="*/ 0 w 407"/>
                <a:gd name="T13" fmla="*/ 11 h 463"/>
                <a:gd name="T14" fmla="*/ 0 w 407"/>
                <a:gd name="T15" fmla="*/ 24 h 463"/>
                <a:gd name="T16" fmla="*/ 17 w 407"/>
                <a:gd name="T17" fmla="*/ 39 h 463"/>
                <a:gd name="T18" fmla="*/ 46 w 407"/>
                <a:gd name="T19" fmla="*/ 47 h 463"/>
                <a:gd name="T20" fmla="*/ 46 w 407"/>
                <a:gd name="T21" fmla="*/ 417 h 463"/>
                <a:gd name="T22" fmla="*/ 17 w 407"/>
                <a:gd name="T23" fmla="*/ 424 h 463"/>
                <a:gd name="T24" fmla="*/ 0 w 407"/>
                <a:gd name="T25" fmla="*/ 440 h 463"/>
                <a:gd name="T26" fmla="*/ 0 w 407"/>
                <a:gd name="T27" fmla="*/ 453 h 463"/>
                <a:gd name="T28" fmla="*/ 8 w 407"/>
                <a:gd name="T29" fmla="*/ 463 h 463"/>
                <a:gd name="T30" fmla="*/ 167 w 407"/>
                <a:gd name="T31" fmla="*/ 463 h 463"/>
                <a:gd name="T32" fmla="*/ 176 w 407"/>
                <a:gd name="T33" fmla="*/ 453 h 463"/>
                <a:gd name="T34" fmla="*/ 176 w 407"/>
                <a:gd name="T35" fmla="*/ 440 h 463"/>
                <a:gd name="T36" fmla="*/ 158 w 407"/>
                <a:gd name="T37" fmla="*/ 424 h 463"/>
                <a:gd name="T38" fmla="*/ 129 w 407"/>
                <a:gd name="T39" fmla="*/ 417 h 463"/>
                <a:gd name="T40" fmla="*/ 129 w 407"/>
                <a:gd name="T41" fmla="*/ 242 h 463"/>
                <a:gd name="T42" fmla="*/ 171 w 407"/>
                <a:gd name="T43" fmla="*/ 242 h 463"/>
                <a:gd name="T44" fmla="*/ 287 w 407"/>
                <a:gd name="T45" fmla="*/ 452 h 463"/>
                <a:gd name="T46" fmla="*/ 309 w 407"/>
                <a:gd name="T47" fmla="*/ 463 h 463"/>
                <a:gd name="T48" fmla="*/ 398 w 407"/>
                <a:gd name="T49" fmla="*/ 463 h 463"/>
                <a:gd name="T50" fmla="*/ 407 w 407"/>
                <a:gd name="T51" fmla="*/ 453 h 463"/>
                <a:gd name="T52" fmla="*/ 407 w 407"/>
                <a:gd name="T53" fmla="*/ 440 h 463"/>
                <a:gd name="T54" fmla="*/ 389 w 407"/>
                <a:gd name="T55" fmla="*/ 424 h 463"/>
                <a:gd name="T56" fmla="*/ 145 w 407"/>
                <a:gd name="T57" fmla="*/ 203 h 463"/>
                <a:gd name="T58" fmla="*/ 130 w 407"/>
                <a:gd name="T59" fmla="*/ 203 h 463"/>
                <a:gd name="T60" fmla="*/ 130 w 407"/>
                <a:gd name="T61" fmla="*/ 43 h 463"/>
                <a:gd name="T62" fmla="*/ 162 w 407"/>
                <a:gd name="T63" fmla="*/ 43 h 463"/>
                <a:gd name="T64" fmla="*/ 257 w 407"/>
                <a:gd name="T65" fmla="*/ 121 h 463"/>
                <a:gd name="T66" fmla="*/ 145 w 407"/>
                <a:gd name="T67" fmla="*/ 20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63">
                  <a:moveTo>
                    <a:pt x="389" y="424"/>
                  </a:moveTo>
                  <a:cubicBezTo>
                    <a:pt x="371" y="420"/>
                    <a:pt x="367" y="417"/>
                    <a:pt x="352" y="397"/>
                  </a:cubicBezTo>
                  <a:cubicBezTo>
                    <a:pt x="330" y="367"/>
                    <a:pt x="278" y="292"/>
                    <a:pt x="248" y="229"/>
                  </a:cubicBezTo>
                  <a:cubicBezTo>
                    <a:pt x="304" y="209"/>
                    <a:pt x="346" y="170"/>
                    <a:pt x="346" y="108"/>
                  </a:cubicBezTo>
                  <a:cubicBezTo>
                    <a:pt x="346" y="20"/>
                    <a:pt x="261" y="0"/>
                    <a:pt x="185" y="0"/>
                  </a:cubicBezTo>
                  <a:cubicBezTo>
                    <a:pt x="8" y="0"/>
                    <a:pt x="8" y="0"/>
                    <a:pt x="8" y="0"/>
                  </a:cubicBezTo>
                  <a:cubicBezTo>
                    <a:pt x="1" y="0"/>
                    <a:pt x="0" y="4"/>
                    <a:pt x="0" y="11"/>
                  </a:cubicBezTo>
                  <a:cubicBezTo>
                    <a:pt x="0" y="24"/>
                    <a:pt x="0" y="24"/>
                    <a:pt x="0" y="24"/>
                  </a:cubicBezTo>
                  <a:cubicBezTo>
                    <a:pt x="0" y="35"/>
                    <a:pt x="4" y="35"/>
                    <a:pt x="17" y="39"/>
                  </a:cubicBezTo>
                  <a:cubicBezTo>
                    <a:pt x="46" y="47"/>
                    <a:pt x="46" y="47"/>
                    <a:pt x="46" y="47"/>
                  </a:cubicBezTo>
                  <a:cubicBezTo>
                    <a:pt x="46" y="417"/>
                    <a:pt x="46" y="417"/>
                    <a:pt x="46" y="417"/>
                  </a:cubicBezTo>
                  <a:cubicBezTo>
                    <a:pt x="17" y="424"/>
                    <a:pt x="17" y="424"/>
                    <a:pt x="17" y="424"/>
                  </a:cubicBezTo>
                  <a:cubicBezTo>
                    <a:pt x="4" y="428"/>
                    <a:pt x="0" y="429"/>
                    <a:pt x="0" y="440"/>
                  </a:cubicBezTo>
                  <a:cubicBezTo>
                    <a:pt x="0" y="453"/>
                    <a:pt x="0" y="453"/>
                    <a:pt x="0" y="453"/>
                  </a:cubicBezTo>
                  <a:cubicBezTo>
                    <a:pt x="0" y="459"/>
                    <a:pt x="1" y="463"/>
                    <a:pt x="8" y="463"/>
                  </a:cubicBezTo>
                  <a:cubicBezTo>
                    <a:pt x="167" y="463"/>
                    <a:pt x="167" y="463"/>
                    <a:pt x="167" y="463"/>
                  </a:cubicBezTo>
                  <a:cubicBezTo>
                    <a:pt x="175" y="463"/>
                    <a:pt x="176" y="459"/>
                    <a:pt x="176" y="453"/>
                  </a:cubicBezTo>
                  <a:cubicBezTo>
                    <a:pt x="176" y="440"/>
                    <a:pt x="176" y="440"/>
                    <a:pt x="176" y="440"/>
                  </a:cubicBezTo>
                  <a:cubicBezTo>
                    <a:pt x="176" y="429"/>
                    <a:pt x="172" y="428"/>
                    <a:pt x="158" y="424"/>
                  </a:cubicBezTo>
                  <a:cubicBezTo>
                    <a:pt x="129" y="417"/>
                    <a:pt x="129" y="417"/>
                    <a:pt x="129" y="417"/>
                  </a:cubicBezTo>
                  <a:cubicBezTo>
                    <a:pt x="129" y="242"/>
                    <a:pt x="129" y="242"/>
                    <a:pt x="129" y="242"/>
                  </a:cubicBezTo>
                  <a:cubicBezTo>
                    <a:pt x="171" y="242"/>
                    <a:pt x="171" y="242"/>
                    <a:pt x="171" y="242"/>
                  </a:cubicBezTo>
                  <a:cubicBezTo>
                    <a:pt x="201" y="311"/>
                    <a:pt x="266" y="424"/>
                    <a:pt x="287" y="452"/>
                  </a:cubicBezTo>
                  <a:cubicBezTo>
                    <a:pt x="295" y="463"/>
                    <a:pt x="298" y="463"/>
                    <a:pt x="309" y="463"/>
                  </a:cubicBezTo>
                  <a:cubicBezTo>
                    <a:pt x="398" y="463"/>
                    <a:pt x="398" y="463"/>
                    <a:pt x="398" y="463"/>
                  </a:cubicBezTo>
                  <a:cubicBezTo>
                    <a:pt x="406" y="463"/>
                    <a:pt x="407" y="459"/>
                    <a:pt x="407" y="453"/>
                  </a:cubicBezTo>
                  <a:cubicBezTo>
                    <a:pt x="407" y="440"/>
                    <a:pt x="407" y="440"/>
                    <a:pt x="407" y="440"/>
                  </a:cubicBezTo>
                  <a:cubicBezTo>
                    <a:pt x="407" y="427"/>
                    <a:pt x="400" y="428"/>
                    <a:pt x="389" y="424"/>
                  </a:cubicBezTo>
                  <a:close/>
                  <a:moveTo>
                    <a:pt x="145" y="203"/>
                  </a:moveTo>
                  <a:cubicBezTo>
                    <a:pt x="130" y="203"/>
                    <a:pt x="130" y="203"/>
                    <a:pt x="130" y="203"/>
                  </a:cubicBezTo>
                  <a:cubicBezTo>
                    <a:pt x="130" y="43"/>
                    <a:pt x="130" y="43"/>
                    <a:pt x="130" y="43"/>
                  </a:cubicBezTo>
                  <a:cubicBezTo>
                    <a:pt x="162" y="43"/>
                    <a:pt x="162" y="43"/>
                    <a:pt x="162" y="43"/>
                  </a:cubicBezTo>
                  <a:cubicBezTo>
                    <a:pt x="222" y="43"/>
                    <a:pt x="257" y="66"/>
                    <a:pt x="257" y="121"/>
                  </a:cubicBezTo>
                  <a:cubicBezTo>
                    <a:pt x="257" y="189"/>
                    <a:pt x="205" y="203"/>
                    <a:pt x="145" y="20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lgn="l" defTabSz="1300460" rtl="0"/>
              <a:endParaRPr lang="nl-NL" sz="2560" kern="1200">
                <a:solidFill>
                  <a:srgbClr val="000000"/>
                </a:solidFill>
                <a:latin typeface="Calibri"/>
                <a:ea typeface=""/>
                <a:cs typeface=""/>
              </a:endParaRPr>
            </a:p>
          </p:txBody>
        </p:sp>
        <p:sp>
          <p:nvSpPr>
            <p:cNvPr id="16" name="Freeform 11"/>
            <p:cNvSpPr>
              <a:spLocks noEditPoints="1"/>
            </p:cNvSpPr>
            <p:nvPr userDrawn="1"/>
          </p:nvSpPr>
          <p:spPr bwMode="auto">
            <a:xfrm>
              <a:off x="6350000" y="6264275"/>
              <a:ext cx="220663" cy="301625"/>
            </a:xfrm>
            <a:custGeom>
              <a:avLst/>
              <a:gdLst>
                <a:gd name="T0" fmla="*/ 331 w 348"/>
                <a:gd name="T1" fmla="*/ 428 h 473"/>
                <a:gd name="T2" fmla="*/ 299 w 348"/>
                <a:gd name="T3" fmla="*/ 418 h 473"/>
                <a:gd name="T4" fmla="*/ 299 w 348"/>
                <a:gd name="T5" fmla="*/ 16 h 473"/>
                <a:gd name="T6" fmla="*/ 284 w 348"/>
                <a:gd name="T7" fmla="*/ 0 h 473"/>
                <a:gd name="T8" fmla="*/ 186 w 348"/>
                <a:gd name="T9" fmla="*/ 0 h 473"/>
                <a:gd name="T10" fmla="*/ 178 w 348"/>
                <a:gd name="T11" fmla="*/ 11 h 473"/>
                <a:gd name="T12" fmla="*/ 178 w 348"/>
                <a:gd name="T13" fmla="*/ 19 h 473"/>
                <a:gd name="T14" fmla="*/ 196 w 348"/>
                <a:gd name="T15" fmla="*/ 36 h 473"/>
                <a:gd name="T16" fmla="*/ 227 w 348"/>
                <a:gd name="T17" fmla="*/ 45 h 473"/>
                <a:gd name="T18" fmla="*/ 227 w 348"/>
                <a:gd name="T19" fmla="*/ 158 h 473"/>
                <a:gd name="T20" fmla="*/ 153 w 348"/>
                <a:gd name="T21" fmla="*/ 133 h 473"/>
                <a:gd name="T22" fmla="*/ 0 w 348"/>
                <a:gd name="T23" fmla="*/ 313 h 473"/>
                <a:gd name="T24" fmla="*/ 123 w 348"/>
                <a:gd name="T25" fmla="*/ 473 h 473"/>
                <a:gd name="T26" fmla="*/ 227 w 348"/>
                <a:gd name="T27" fmla="*/ 420 h 473"/>
                <a:gd name="T28" fmla="*/ 227 w 348"/>
                <a:gd name="T29" fmla="*/ 447 h 473"/>
                <a:gd name="T30" fmla="*/ 242 w 348"/>
                <a:gd name="T31" fmla="*/ 463 h 473"/>
                <a:gd name="T32" fmla="*/ 340 w 348"/>
                <a:gd name="T33" fmla="*/ 463 h 473"/>
                <a:gd name="T34" fmla="*/ 348 w 348"/>
                <a:gd name="T35" fmla="*/ 453 h 473"/>
                <a:gd name="T36" fmla="*/ 348 w 348"/>
                <a:gd name="T37" fmla="*/ 444 h 473"/>
                <a:gd name="T38" fmla="*/ 331 w 348"/>
                <a:gd name="T39" fmla="*/ 428 h 473"/>
                <a:gd name="T40" fmla="*/ 227 w 348"/>
                <a:gd name="T41" fmla="*/ 379 h 473"/>
                <a:gd name="T42" fmla="*/ 153 w 348"/>
                <a:gd name="T43" fmla="*/ 418 h 473"/>
                <a:gd name="T44" fmla="*/ 77 w 348"/>
                <a:gd name="T45" fmla="*/ 299 h 473"/>
                <a:gd name="T46" fmla="*/ 158 w 348"/>
                <a:gd name="T47" fmla="*/ 179 h 473"/>
                <a:gd name="T48" fmla="*/ 227 w 348"/>
                <a:gd name="T49" fmla="*/ 299 h 473"/>
                <a:gd name="T50" fmla="*/ 227 w 348"/>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 h="473">
                  <a:moveTo>
                    <a:pt x="331" y="428"/>
                  </a:moveTo>
                  <a:cubicBezTo>
                    <a:pt x="299" y="418"/>
                    <a:pt x="299" y="418"/>
                    <a:pt x="299" y="418"/>
                  </a:cubicBezTo>
                  <a:cubicBezTo>
                    <a:pt x="299" y="16"/>
                    <a:pt x="299" y="16"/>
                    <a:pt x="299" y="16"/>
                  </a:cubicBezTo>
                  <a:cubicBezTo>
                    <a:pt x="299" y="6"/>
                    <a:pt x="296" y="0"/>
                    <a:pt x="284" y="0"/>
                  </a:cubicBezTo>
                  <a:cubicBezTo>
                    <a:pt x="186" y="0"/>
                    <a:pt x="186" y="0"/>
                    <a:pt x="186"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5" y="148"/>
                    <a:pt x="190" y="133"/>
                    <a:pt x="153" y="133"/>
                  </a:cubicBezTo>
                  <a:cubicBezTo>
                    <a:pt x="81"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8" y="459"/>
                    <a:pt x="348" y="453"/>
                  </a:cubicBezTo>
                  <a:cubicBezTo>
                    <a:pt x="348" y="444"/>
                    <a:pt x="348" y="444"/>
                    <a:pt x="348" y="444"/>
                  </a:cubicBezTo>
                  <a:cubicBezTo>
                    <a:pt x="348" y="432"/>
                    <a:pt x="344" y="432"/>
                    <a:pt x="331" y="428"/>
                  </a:cubicBezTo>
                  <a:close/>
                  <a:moveTo>
                    <a:pt x="227" y="379"/>
                  </a:moveTo>
                  <a:cubicBezTo>
                    <a:pt x="205" y="401"/>
                    <a:pt x="181" y="418"/>
                    <a:pt x="153" y="418"/>
                  </a:cubicBezTo>
                  <a:cubicBezTo>
                    <a:pt x="100" y="418"/>
                    <a:pt x="77" y="362"/>
                    <a:pt x="77" y="299"/>
                  </a:cubicBezTo>
                  <a:cubicBezTo>
                    <a:pt x="77" y="225"/>
                    <a:pt x="109"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lgn="l" defTabSz="1300460" rtl="0"/>
              <a:endParaRPr lang="nl-NL" sz="2560" kern="1200">
                <a:solidFill>
                  <a:srgbClr val="000000"/>
                </a:solidFill>
                <a:latin typeface="Calibri"/>
                <a:ea typeface=""/>
                <a:cs typeface=""/>
              </a:endParaRPr>
            </a:p>
          </p:txBody>
        </p:sp>
        <p:sp>
          <p:nvSpPr>
            <p:cNvPr id="17" name="Freeform 12"/>
            <p:cNvSpPr>
              <a:spLocks/>
            </p:cNvSpPr>
            <p:nvPr userDrawn="1"/>
          </p:nvSpPr>
          <p:spPr bwMode="auto">
            <a:xfrm>
              <a:off x="7032625" y="6354763"/>
              <a:ext cx="234950" cy="211138"/>
            </a:xfrm>
            <a:custGeom>
              <a:avLst/>
              <a:gdLst>
                <a:gd name="T0" fmla="*/ 323 w 372"/>
                <a:gd name="T1" fmla="*/ 15 h 330"/>
                <a:gd name="T2" fmla="*/ 308 w 372"/>
                <a:gd name="T3" fmla="*/ 0 h 330"/>
                <a:gd name="T4" fmla="*/ 210 w 372"/>
                <a:gd name="T5" fmla="*/ 0 h 330"/>
                <a:gd name="T6" fmla="*/ 202 w 372"/>
                <a:gd name="T7" fmla="*/ 10 h 330"/>
                <a:gd name="T8" fmla="*/ 202 w 372"/>
                <a:gd name="T9" fmla="*/ 19 h 330"/>
                <a:gd name="T10" fmla="*/ 219 w 372"/>
                <a:gd name="T11" fmla="*/ 35 h 330"/>
                <a:gd name="T12" fmla="*/ 251 w 372"/>
                <a:gd name="T13" fmla="*/ 44 h 330"/>
                <a:gd name="T14" fmla="*/ 251 w 372"/>
                <a:gd name="T15" fmla="*/ 236 h 330"/>
                <a:gd name="T16" fmla="*/ 176 w 372"/>
                <a:gd name="T17" fmla="*/ 275 h 330"/>
                <a:gd name="T18" fmla="*/ 121 w 372"/>
                <a:gd name="T19" fmla="*/ 169 h 330"/>
                <a:gd name="T20" fmla="*/ 121 w 372"/>
                <a:gd name="T21" fmla="*/ 15 h 330"/>
                <a:gd name="T22" fmla="*/ 106 w 372"/>
                <a:gd name="T23" fmla="*/ 0 h 330"/>
                <a:gd name="T24" fmla="*/ 8 w 372"/>
                <a:gd name="T25" fmla="*/ 0 h 330"/>
                <a:gd name="T26" fmla="*/ 0 w 372"/>
                <a:gd name="T27" fmla="*/ 10 h 330"/>
                <a:gd name="T28" fmla="*/ 0 w 372"/>
                <a:gd name="T29" fmla="*/ 19 h 330"/>
                <a:gd name="T30" fmla="*/ 18 w 372"/>
                <a:gd name="T31" fmla="*/ 35 h 330"/>
                <a:gd name="T32" fmla="*/ 49 w 372"/>
                <a:gd name="T33" fmla="*/ 44 h 330"/>
                <a:gd name="T34" fmla="*/ 49 w 372"/>
                <a:gd name="T35" fmla="*/ 207 h 330"/>
                <a:gd name="T36" fmla="*/ 145 w 372"/>
                <a:gd name="T37" fmla="*/ 330 h 330"/>
                <a:gd name="T38" fmla="*/ 251 w 372"/>
                <a:gd name="T39" fmla="*/ 277 h 330"/>
                <a:gd name="T40" fmla="*/ 251 w 372"/>
                <a:gd name="T41" fmla="*/ 304 h 330"/>
                <a:gd name="T42" fmla="*/ 266 w 372"/>
                <a:gd name="T43" fmla="*/ 320 h 330"/>
                <a:gd name="T44" fmla="*/ 364 w 372"/>
                <a:gd name="T45" fmla="*/ 320 h 330"/>
                <a:gd name="T46" fmla="*/ 372 w 372"/>
                <a:gd name="T47" fmla="*/ 310 h 330"/>
                <a:gd name="T48" fmla="*/ 372 w 372"/>
                <a:gd name="T49" fmla="*/ 301 h 330"/>
                <a:gd name="T50" fmla="*/ 354 w 372"/>
                <a:gd name="T51" fmla="*/ 285 h 330"/>
                <a:gd name="T52" fmla="*/ 323 w 372"/>
                <a:gd name="T53" fmla="*/ 275 h 330"/>
                <a:gd name="T54" fmla="*/ 323 w 372"/>
                <a:gd name="T55" fmla="*/ 1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30">
                  <a:moveTo>
                    <a:pt x="323" y="15"/>
                  </a:moveTo>
                  <a:cubicBezTo>
                    <a:pt x="323" y="6"/>
                    <a:pt x="320" y="0"/>
                    <a:pt x="308" y="0"/>
                  </a:cubicBezTo>
                  <a:cubicBezTo>
                    <a:pt x="210" y="0"/>
                    <a:pt x="210" y="0"/>
                    <a:pt x="210" y="0"/>
                  </a:cubicBezTo>
                  <a:cubicBezTo>
                    <a:pt x="202" y="0"/>
                    <a:pt x="202" y="4"/>
                    <a:pt x="202" y="10"/>
                  </a:cubicBezTo>
                  <a:cubicBezTo>
                    <a:pt x="202" y="19"/>
                    <a:pt x="202" y="19"/>
                    <a:pt x="202" y="19"/>
                  </a:cubicBezTo>
                  <a:cubicBezTo>
                    <a:pt x="202" y="31"/>
                    <a:pt x="206" y="31"/>
                    <a:pt x="219" y="35"/>
                  </a:cubicBezTo>
                  <a:cubicBezTo>
                    <a:pt x="251" y="44"/>
                    <a:pt x="251" y="44"/>
                    <a:pt x="251" y="44"/>
                  </a:cubicBezTo>
                  <a:cubicBezTo>
                    <a:pt x="251" y="236"/>
                    <a:pt x="251" y="236"/>
                    <a:pt x="251" y="236"/>
                  </a:cubicBezTo>
                  <a:cubicBezTo>
                    <a:pt x="224" y="264"/>
                    <a:pt x="204" y="275"/>
                    <a:pt x="176" y="275"/>
                  </a:cubicBezTo>
                  <a:cubicBezTo>
                    <a:pt x="125" y="275"/>
                    <a:pt x="121" y="236"/>
                    <a:pt x="121" y="169"/>
                  </a:cubicBezTo>
                  <a:cubicBezTo>
                    <a:pt x="121" y="15"/>
                    <a:pt x="121" y="15"/>
                    <a:pt x="121" y="15"/>
                  </a:cubicBezTo>
                  <a:cubicBezTo>
                    <a:pt x="121" y="6"/>
                    <a:pt x="118" y="0"/>
                    <a:pt x="106" y="0"/>
                  </a:cubicBezTo>
                  <a:cubicBezTo>
                    <a:pt x="8" y="0"/>
                    <a:pt x="8" y="0"/>
                    <a:pt x="8" y="0"/>
                  </a:cubicBezTo>
                  <a:cubicBezTo>
                    <a:pt x="1" y="0"/>
                    <a:pt x="0" y="4"/>
                    <a:pt x="0" y="10"/>
                  </a:cubicBezTo>
                  <a:cubicBezTo>
                    <a:pt x="0" y="19"/>
                    <a:pt x="0" y="19"/>
                    <a:pt x="0" y="19"/>
                  </a:cubicBezTo>
                  <a:cubicBezTo>
                    <a:pt x="0" y="31"/>
                    <a:pt x="4" y="31"/>
                    <a:pt x="18" y="35"/>
                  </a:cubicBezTo>
                  <a:cubicBezTo>
                    <a:pt x="49" y="44"/>
                    <a:pt x="49" y="44"/>
                    <a:pt x="49" y="44"/>
                  </a:cubicBezTo>
                  <a:cubicBezTo>
                    <a:pt x="49" y="207"/>
                    <a:pt x="49" y="207"/>
                    <a:pt x="49" y="207"/>
                  </a:cubicBezTo>
                  <a:cubicBezTo>
                    <a:pt x="49" y="309"/>
                    <a:pt x="96" y="330"/>
                    <a:pt x="145" y="330"/>
                  </a:cubicBezTo>
                  <a:cubicBezTo>
                    <a:pt x="188" y="330"/>
                    <a:pt x="220" y="312"/>
                    <a:pt x="251" y="277"/>
                  </a:cubicBezTo>
                  <a:cubicBezTo>
                    <a:pt x="251" y="304"/>
                    <a:pt x="251" y="304"/>
                    <a:pt x="251" y="304"/>
                  </a:cubicBezTo>
                  <a:cubicBezTo>
                    <a:pt x="251" y="314"/>
                    <a:pt x="254" y="320"/>
                    <a:pt x="266" y="320"/>
                  </a:cubicBezTo>
                  <a:cubicBezTo>
                    <a:pt x="364" y="320"/>
                    <a:pt x="364" y="320"/>
                    <a:pt x="364" y="320"/>
                  </a:cubicBezTo>
                  <a:cubicBezTo>
                    <a:pt x="371" y="320"/>
                    <a:pt x="372" y="316"/>
                    <a:pt x="372" y="310"/>
                  </a:cubicBezTo>
                  <a:cubicBezTo>
                    <a:pt x="372" y="301"/>
                    <a:pt x="372" y="301"/>
                    <a:pt x="372" y="301"/>
                  </a:cubicBezTo>
                  <a:cubicBezTo>
                    <a:pt x="372" y="289"/>
                    <a:pt x="368" y="289"/>
                    <a:pt x="354" y="285"/>
                  </a:cubicBezTo>
                  <a:cubicBezTo>
                    <a:pt x="323" y="275"/>
                    <a:pt x="323" y="275"/>
                    <a:pt x="323" y="275"/>
                  </a:cubicBezTo>
                  <a:lnTo>
                    <a:pt x="323"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lgn="l" defTabSz="1300460" rtl="0"/>
              <a:endParaRPr lang="nl-NL" sz="2560" kern="1200">
                <a:solidFill>
                  <a:srgbClr val="000000"/>
                </a:solidFill>
                <a:latin typeface="Calibri"/>
                <a:ea typeface=""/>
                <a:cs typeface=""/>
              </a:endParaRPr>
            </a:p>
          </p:txBody>
        </p:sp>
        <p:sp>
          <p:nvSpPr>
            <p:cNvPr id="18" name="Freeform 13"/>
            <p:cNvSpPr>
              <a:spLocks noEditPoints="1"/>
            </p:cNvSpPr>
            <p:nvPr userDrawn="1"/>
          </p:nvSpPr>
          <p:spPr bwMode="auto">
            <a:xfrm>
              <a:off x="6140450" y="6348413"/>
              <a:ext cx="195263" cy="217488"/>
            </a:xfrm>
            <a:custGeom>
              <a:avLst/>
              <a:gdLst>
                <a:gd name="T0" fmla="*/ 289 w 307"/>
                <a:gd name="T1" fmla="*/ 295 h 340"/>
                <a:gd name="T2" fmla="*/ 258 w 307"/>
                <a:gd name="T3" fmla="*/ 285 h 340"/>
                <a:gd name="T4" fmla="*/ 258 w 307"/>
                <a:gd name="T5" fmla="*/ 106 h 340"/>
                <a:gd name="T6" fmla="*/ 130 w 307"/>
                <a:gd name="T7" fmla="*/ 0 h 340"/>
                <a:gd name="T8" fmla="*/ 45 w 307"/>
                <a:gd name="T9" fmla="*/ 12 h 340"/>
                <a:gd name="T10" fmla="*/ 22 w 307"/>
                <a:gd name="T11" fmla="*/ 39 h 340"/>
                <a:gd name="T12" fmla="*/ 18 w 307"/>
                <a:gd name="T13" fmla="*/ 74 h 340"/>
                <a:gd name="T14" fmla="*/ 24 w 307"/>
                <a:gd name="T15" fmla="*/ 84 h 340"/>
                <a:gd name="T16" fmla="*/ 43 w 307"/>
                <a:gd name="T17" fmla="*/ 76 h 340"/>
                <a:gd name="T18" fmla="*/ 125 w 307"/>
                <a:gd name="T19" fmla="*/ 54 h 340"/>
                <a:gd name="T20" fmla="*/ 185 w 307"/>
                <a:gd name="T21" fmla="*/ 118 h 340"/>
                <a:gd name="T22" fmla="*/ 185 w 307"/>
                <a:gd name="T23" fmla="*/ 151 h 340"/>
                <a:gd name="T24" fmla="*/ 63 w 307"/>
                <a:gd name="T25" fmla="*/ 176 h 340"/>
                <a:gd name="T26" fmla="*/ 0 w 307"/>
                <a:gd name="T27" fmla="*/ 250 h 340"/>
                <a:gd name="T28" fmla="*/ 83 w 307"/>
                <a:gd name="T29" fmla="*/ 340 h 340"/>
                <a:gd name="T30" fmla="*/ 185 w 307"/>
                <a:gd name="T31" fmla="*/ 290 h 340"/>
                <a:gd name="T32" fmla="*/ 185 w 307"/>
                <a:gd name="T33" fmla="*/ 314 h 340"/>
                <a:gd name="T34" fmla="*/ 200 w 307"/>
                <a:gd name="T35" fmla="*/ 330 h 340"/>
                <a:gd name="T36" fmla="*/ 298 w 307"/>
                <a:gd name="T37" fmla="*/ 330 h 340"/>
                <a:gd name="T38" fmla="*/ 307 w 307"/>
                <a:gd name="T39" fmla="*/ 320 h 340"/>
                <a:gd name="T40" fmla="*/ 307 w 307"/>
                <a:gd name="T41" fmla="*/ 311 h 340"/>
                <a:gd name="T42" fmla="*/ 289 w 307"/>
                <a:gd name="T43" fmla="*/ 295 h 340"/>
                <a:gd name="T44" fmla="*/ 185 w 307"/>
                <a:gd name="T45" fmla="*/ 254 h 340"/>
                <a:gd name="T46" fmla="*/ 116 w 307"/>
                <a:gd name="T47" fmla="*/ 285 h 340"/>
                <a:gd name="T48" fmla="*/ 78 w 307"/>
                <a:gd name="T49" fmla="*/ 244 h 340"/>
                <a:gd name="T50" fmla="*/ 114 w 307"/>
                <a:gd name="T51" fmla="*/ 201 h 340"/>
                <a:gd name="T52" fmla="*/ 185 w 307"/>
                <a:gd name="T53" fmla="*/ 184 h 340"/>
                <a:gd name="T54" fmla="*/ 185 w 307"/>
                <a:gd name="T55" fmla="*/ 25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0">
                  <a:moveTo>
                    <a:pt x="289" y="295"/>
                  </a:moveTo>
                  <a:cubicBezTo>
                    <a:pt x="258" y="285"/>
                    <a:pt x="258" y="285"/>
                    <a:pt x="258" y="285"/>
                  </a:cubicBezTo>
                  <a:cubicBezTo>
                    <a:pt x="258" y="106"/>
                    <a:pt x="258" y="106"/>
                    <a:pt x="258" y="106"/>
                  </a:cubicBezTo>
                  <a:cubicBezTo>
                    <a:pt x="258" y="27"/>
                    <a:pt x="202" y="0"/>
                    <a:pt x="130" y="0"/>
                  </a:cubicBezTo>
                  <a:cubicBezTo>
                    <a:pt x="87" y="0"/>
                    <a:pt x="52" y="10"/>
                    <a:pt x="45" y="12"/>
                  </a:cubicBezTo>
                  <a:cubicBezTo>
                    <a:pt x="27" y="17"/>
                    <a:pt x="24" y="21"/>
                    <a:pt x="22" y="39"/>
                  </a:cubicBezTo>
                  <a:cubicBezTo>
                    <a:pt x="18" y="74"/>
                    <a:pt x="18" y="74"/>
                    <a:pt x="18" y="74"/>
                  </a:cubicBezTo>
                  <a:cubicBezTo>
                    <a:pt x="18" y="81"/>
                    <a:pt x="20" y="84"/>
                    <a:pt x="24" y="84"/>
                  </a:cubicBezTo>
                  <a:cubicBezTo>
                    <a:pt x="30" y="84"/>
                    <a:pt x="38" y="79"/>
                    <a:pt x="43" y="76"/>
                  </a:cubicBezTo>
                  <a:cubicBezTo>
                    <a:pt x="65" y="64"/>
                    <a:pt x="98" y="54"/>
                    <a:pt x="125" y="54"/>
                  </a:cubicBezTo>
                  <a:cubicBezTo>
                    <a:pt x="182" y="54"/>
                    <a:pt x="185" y="92"/>
                    <a:pt x="185" y="118"/>
                  </a:cubicBezTo>
                  <a:cubicBezTo>
                    <a:pt x="185" y="151"/>
                    <a:pt x="185" y="151"/>
                    <a:pt x="185" y="151"/>
                  </a:cubicBezTo>
                  <a:cubicBezTo>
                    <a:pt x="63" y="176"/>
                    <a:pt x="63" y="176"/>
                    <a:pt x="63" y="176"/>
                  </a:cubicBezTo>
                  <a:cubicBezTo>
                    <a:pt x="22" y="184"/>
                    <a:pt x="0" y="203"/>
                    <a:pt x="0" y="250"/>
                  </a:cubicBezTo>
                  <a:cubicBezTo>
                    <a:pt x="0" y="302"/>
                    <a:pt x="27" y="340"/>
                    <a:pt x="83" y="340"/>
                  </a:cubicBezTo>
                  <a:cubicBezTo>
                    <a:pt x="119" y="340"/>
                    <a:pt x="145" y="328"/>
                    <a:pt x="185" y="290"/>
                  </a:cubicBezTo>
                  <a:cubicBezTo>
                    <a:pt x="185" y="314"/>
                    <a:pt x="185" y="314"/>
                    <a:pt x="185" y="314"/>
                  </a:cubicBezTo>
                  <a:cubicBezTo>
                    <a:pt x="185" y="324"/>
                    <a:pt x="188" y="330"/>
                    <a:pt x="200" y="330"/>
                  </a:cubicBezTo>
                  <a:cubicBezTo>
                    <a:pt x="298" y="330"/>
                    <a:pt x="298" y="330"/>
                    <a:pt x="298" y="330"/>
                  </a:cubicBezTo>
                  <a:cubicBezTo>
                    <a:pt x="305" y="330"/>
                    <a:pt x="307" y="326"/>
                    <a:pt x="307" y="320"/>
                  </a:cubicBezTo>
                  <a:cubicBezTo>
                    <a:pt x="307" y="311"/>
                    <a:pt x="307" y="311"/>
                    <a:pt x="307" y="311"/>
                  </a:cubicBezTo>
                  <a:cubicBezTo>
                    <a:pt x="307" y="299"/>
                    <a:pt x="303" y="299"/>
                    <a:pt x="289" y="295"/>
                  </a:cubicBezTo>
                  <a:close/>
                  <a:moveTo>
                    <a:pt x="185" y="254"/>
                  </a:moveTo>
                  <a:cubicBezTo>
                    <a:pt x="160" y="276"/>
                    <a:pt x="135" y="285"/>
                    <a:pt x="116" y="285"/>
                  </a:cubicBezTo>
                  <a:cubicBezTo>
                    <a:pt x="99" y="285"/>
                    <a:pt x="78" y="278"/>
                    <a:pt x="78" y="244"/>
                  </a:cubicBezTo>
                  <a:cubicBezTo>
                    <a:pt x="78" y="211"/>
                    <a:pt x="97" y="205"/>
                    <a:pt x="114" y="201"/>
                  </a:cubicBezTo>
                  <a:cubicBezTo>
                    <a:pt x="185" y="184"/>
                    <a:pt x="185" y="184"/>
                    <a:pt x="185" y="184"/>
                  </a:cubicBezTo>
                  <a:cubicBezTo>
                    <a:pt x="185" y="254"/>
                    <a:pt x="185" y="254"/>
                    <a:pt x="185" y="25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lgn="l" defTabSz="1300460" rtl="0"/>
              <a:endParaRPr lang="nl-NL" sz="2560" kern="1200">
                <a:solidFill>
                  <a:srgbClr val="000000"/>
                </a:solidFill>
                <a:latin typeface="Calibri"/>
                <a:ea typeface=""/>
                <a:cs typeface=""/>
              </a:endParaRPr>
            </a:p>
          </p:txBody>
        </p:sp>
        <p:sp>
          <p:nvSpPr>
            <p:cNvPr id="19" name="Freeform 14"/>
            <p:cNvSpPr>
              <a:spLocks noEditPoints="1"/>
            </p:cNvSpPr>
            <p:nvPr userDrawn="1"/>
          </p:nvSpPr>
          <p:spPr bwMode="auto">
            <a:xfrm>
              <a:off x="6565900" y="6264275"/>
              <a:ext cx="222250" cy="301625"/>
            </a:xfrm>
            <a:custGeom>
              <a:avLst/>
              <a:gdLst>
                <a:gd name="T0" fmla="*/ 226 w 349"/>
                <a:gd name="T1" fmla="*/ 133 h 473"/>
                <a:gd name="T2" fmla="*/ 122 w 349"/>
                <a:gd name="T3" fmla="*/ 185 h 473"/>
                <a:gd name="T4" fmla="*/ 122 w 349"/>
                <a:gd name="T5" fmla="*/ 16 h 473"/>
                <a:gd name="T6" fmla="*/ 107 w 349"/>
                <a:gd name="T7" fmla="*/ 0 h 473"/>
                <a:gd name="T8" fmla="*/ 9 w 349"/>
                <a:gd name="T9" fmla="*/ 0 h 473"/>
                <a:gd name="T10" fmla="*/ 0 w 349"/>
                <a:gd name="T11" fmla="*/ 11 h 473"/>
                <a:gd name="T12" fmla="*/ 0 w 349"/>
                <a:gd name="T13" fmla="*/ 19 h 473"/>
                <a:gd name="T14" fmla="*/ 18 w 349"/>
                <a:gd name="T15" fmla="*/ 36 h 473"/>
                <a:gd name="T16" fmla="*/ 49 w 349"/>
                <a:gd name="T17" fmla="*/ 45 h 473"/>
                <a:gd name="T18" fmla="*/ 49 w 349"/>
                <a:gd name="T19" fmla="*/ 422 h 473"/>
                <a:gd name="T20" fmla="*/ 62 w 349"/>
                <a:gd name="T21" fmla="*/ 445 h 473"/>
                <a:gd name="T22" fmla="*/ 182 w 349"/>
                <a:gd name="T23" fmla="*/ 473 h 473"/>
                <a:gd name="T24" fmla="*/ 349 w 349"/>
                <a:gd name="T25" fmla="*/ 291 h 473"/>
                <a:gd name="T26" fmla="*/ 226 w 349"/>
                <a:gd name="T27" fmla="*/ 133 h 473"/>
                <a:gd name="T28" fmla="*/ 181 w 349"/>
                <a:gd name="T29" fmla="*/ 430 h 473"/>
                <a:gd name="T30" fmla="*/ 122 w 349"/>
                <a:gd name="T31" fmla="*/ 337 h 473"/>
                <a:gd name="T32" fmla="*/ 122 w 349"/>
                <a:gd name="T33" fmla="*/ 227 h 473"/>
                <a:gd name="T34" fmla="*/ 196 w 349"/>
                <a:gd name="T35" fmla="*/ 188 h 473"/>
                <a:gd name="T36" fmla="*/ 271 w 349"/>
                <a:gd name="T37" fmla="*/ 305 h 473"/>
                <a:gd name="T38" fmla="*/ 181 w 349"/>
                <a:gd name="T39" fmla="*/ 43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9" h="473">
                  <a:moveTo>
                    <a:pt x="226" y="133"/>
                  </a:moveTo>
                  <a:cubicBezTo>
                    <a:pt x="188" y="133"/>
                    <a:pt x="154" y="153"/>
                    <a:pt x="122" y="185"/>
                  </a:cubicBezTo>
                  <a:cubicBezTo>
                    <a:pt x="122" y="16"/>
                    <a:pt x="122" y="16"/>
                    <a:pt x="122" y="16"/>
                  </a:cubicBezTo>
                  <a:cubicBezTo>
                    <a:pt x="122" y="6"/>
                    <a:pt x="119" y="0"/>
                    <a:pt x="107" y="0"/>
                  </a:cubicBezTo>
                  <a:cubicBezTo>
                    <a:pt x="9" y="0"/>
                    <a:pt x="9" y="0"/>
                    <a:pt x="9" y="0"/>
                  </a:cubicBezTo>
                  <a:cubicBezTo>
                    <a:pt x="2" y="0"/>
                    <a:pt x="0" y="4"/>
                    <a:pt x="0" y="11"/>
                  </a:cubicBezTo>
                  <a:cubicBezTo>
                    <a:pt x="0" y="19"/>
                    <a:pt x="0" y="19"/>
                    <a:pt x="0" y="19"/>
                  </a:cubicBezTo>
                  <a:cubicBezTo>
                    <a:pt x="0" y="31"/>
                    <a:pt x="4" y="32"/>
                    <a:pt x="18" y="36"/>
                  </a:cubicBezTo>
                  <a:cubicBezTo>
                    <a:pt x="49" y="45"/>
                    <a:pt x="49" y="45"/>
                    <a:pt x="49" y="45"/>
                  </a:cubicBezTo>
                  <a:cubicBezTo>
                    <a:pt x="49" y="422"/>
                    <a:pt x="49" y="422"/>
                    <a:pt x="49" y="422"/>
                  </a:cubicBezTo>
                  <a:cubicBezTo>
                    <a:pt x="49" y="431"/>
                    <a:pt x="50" y="438"/>
                    <a:pt x="62" y="445"/>
                  </a:cubicBezTo>
                  <a:cubicBezTo>
                    <a:pt x="83" y="458"/>
                    <a:pt x="135" y="473"/>
                    <a:pt x="182" y="473"/>
                  </a:cubicBezTo>
                  <a:cubicBezTo>
                    <a:pt x="287" y="473"/>
                    <a:pt x="349" y="399"/>
                    <a:pt x="349" y="291"/>
                  </a:cubicBezTo>
                  <a:cubicBezTo>
                    <a:pt x="349" y="182"/>
                    <a:pt x="287" y="133"/>
                    <a:pt x="226" y="133"/>
                  </a:cubicBezTo>
                  <a:close/>
                  <a:moveTo>
                    <a:pt x="181" y="430"/>
                  </a:moveTo>
                  <a:cubicBezTo>
                    <a:pt x="131" y="430"/>
                    <a:pt x="122" y="385"/>
                    <a:pt x="122" y="337"/>
                  </a:cubicBezTo>
                  <a:cubicBezTo>
                    <a:pt x="122" y="227"/>
                    <a:pt x="122" y="227"/>
                    <a:pt x="122" y="227"/>
                  </a:cubicBezTo>
                  <a:cubicBezTo>
                    <a:pt x="143" y="205"/>
                    <a:pt x="168" y="188"/>
                    <a:pt x="196" y="188"/>
                  </a:cubicBezTo>
                  <a:cubicBezTo>
                    <a:pt x="249" y="188"/>
                    <a:pt x="271" y="244"/>
                    <a:pt x="271" y="305"/>
                  </a:cubicBezTo>
                  <a:cubicBezTo>
                    <a:pt x="271" y="390"/>
                    <a:pt x="229" y="430"/>
                    <a:pt x="181" y="43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lgn="l" defTabSz="1300460" rtl="0"/>
              <a:endParaRPr lang="nl-NL" sz="2560" kern="1200">
                <a:solidFill>
                  <a:srgbClr val="000000"/>
                </a:solidFill>
                <a:latin typeface="Calibri"/>
                <a:ea typeface=""/>
                <a:cs typeface=""/>
              </a:endParaRPr>
            </a:p>
          </p:txBody>
        </p:sp>
        <p:sp>
          <p:nvSpPr>
            <p:cNvPr id="20" name="Freeform 15"/>
            <p:cNvSpPr>
              <a:spLocks noEditPoints="1"/>
            </p:cNvSpPr>
            <p:nvPr userDrawn="1"/>
          </p:nvSpPr>
          <p:spPr bwMode="auto">
            <a:xfrm>
              <a:off x="7283450" y="6264275"/>
              <a:ext cx="222250" cy="301625"/>
            </a:xfrm>
            <a:custGeom>
              <a:avLst/>
              <a:gdLst>
                <a:gd name="T0" fmla="*/ 331 w 349"/>
                <a:gd name="T1" fmla="*/ 428 h 473"/>
                <a:gd name="T2" fmla="*/ 300 w 349"/>
                <a:gd name="T3" fmla="*/ 418 h 473"/>
                <a:gd name="T4" fmla="*/ 300 w 349"/>
                <a:gd name="T5" fmla="*/ 16 h 473"/>
                <a:gd name="T6" fmla="*/ 285 w 349"/>
                <a:gd name="T7" fmla="*/ 0 h 473"/>
                <a:gd name="T8" fmla="*/ 187 w 349"/>
                <a:gd name="T9" fmla="*/ 0 h 473"/>
                <a:gd name="T10" fmla="*/ 178 w 349"/>
                <a:gd name="T11" fmla="*/ 11 h 473"/>
                <a:gd name="T12" fmla="*/ 178 w 349"/>
                <a:gd name="T13" fmla="*/ 19 h 473"/>
                <a:gd name="T14" fmla="*/ 196 w 349"/>
                <a:gd name="T15" fmla="*/ 36 h 473"/>
                <a:gd name="T16" fmla="*/ 227 w 349"/>
                <a:gd name="T17" fmla="*/ 45 h 473"/>
                <a:gd name="T18" fmla="*/ 227 w 349"/>
                <a:gd name="T19" fmla="*/ 158 h 473"/>
                <a:gd name="T20" fmla="*/ 153 w 349"/>
                <a:gd name="T21" fmla="*/ 133 h 473"/>
                <a:gd name="T22" fmla="*/ 0 w 349"/>
                <a:gd name="T23" fmla="*/ 313 h 473"/>
                <a:gd name="T24" fmla="*/ 123 w 349"/>
                <a:gd name="T25" fmla="*/ 473 h 473"/>
                <a:gd name="T26" fmla="*/ 227 w 349"/>
                <a:gd name="T27" fmla="*/ 420 h 473"/>
                <a:gd name="T28" fmla="*/ 227 w 349"/>
                <a:gd name="T29" fmla="*/ 447 h 473"/>
                <a:gd name="T30" fmla="*/ 242 w 349"/>
                <a:gd name="T31" fmla="*/ 463 h 473"/>
                <a:gd name="T32" fmla="*/ 340 w 349"/>
                <a:gd name="T33" fmla="*/ 463 h 473"/>
                <a:gd name="T34" fmla="*/ 349 w 349"/>
                <a:gd name="T35" fmla="*/ 453 h 473"/>
                <a:gd name="T36" fmla="*/ 349 w 349"/>
                <a:gd name="T37" fmla="*/ 444 h 473"/>
                <a:gd name="T38" fmla="*/ 331 w 349"/>
                <a:gd name="T39" fmla="*/ 428 h 473"/>
                <a:gd name="T40" fmla="*/ 227 w 349"/>
                <a:gd name="T41" fmla="*/ 379 h 473"/>
                <a:gd name="T42" fmla="*/ 153 w 349"/>
                <a:gd name="T43" fmla="*/ 418 h 473"/>
                <a:gd name="T44" fmla="*/ 78 w 349"/>
                <a:gd name="T45" fmla="*/ 299 h 473"/>
                <a:gd name="T46" fmla="*/ 158 w 349"/>
                <a:gd name="T47" fmla="*/ 179 h 473"/>
                <a:gd name="T48" fmla="*/ 227 w 349"/>
                <a:gd name="T49" fmla="*/ 299 h 473"/>
                <a:gd name="T50" fmla="*/ 227 w 349"/>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9" h="473">
                  <a:moveTo>
                    <a:pt x="331" y="428"/>
                  </a:moveTo>
                  <a:cubicBezTo>
                    <a:pt x="300" y="418"/>
                    <a:pt x="300" y="418"/>
                    <a:pt x="300" y="418"/>
                  </a:cubicBezTo>
                  <a:cubicBezTo>
                    <a:pt x="300" y="16"/>
                    <a:pt x="300" y="16"/>
                    <a:pt x="300" y="16"/>
                  </a:cubicBezTo>
                  <a:cubicBezTo>
                    <a:pt x="300" y="6"/>
                    <a:pt x="297" y="0"/>
                    <a:pt x="285" y="0"/>
                  </a:cubicBezTo>
                  <a:cubicBezTo>
                    <a:pt x="187" y="0"/>
                    <a:pt x="187" y="0"/>
                    <a:pt x="187"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6" y="148"/>
                    <a:pt x="191" y="133"/>
                    <a:pt x="153" y="133"/>
                  </a:cubicBezTo>
                  <a:cubicBezTo>
                    <a:pt x="82"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9" y="459"/>
                    <a:pt x="349" y="453"/>
                  </a:cubicBezTo>
                  <a:cubicBezTo>
                    <a:pt x="349" y="444"/>
                    <a:pt x="349" y="444"/>
                    <a:pt x="349" y="444"/>
                  </a:cubicBezTo>
                  <a:cubicBezTo>
                    <a:pt x="349" y="432"/>
                    <a:pt x="345" y="432"/>
                    <a:pt x="331" y="428"/>
                  </a:cubicBezTo>
                  <a:close/>
                  <a:moveTo>
                    <a:pt x="227" y="379"/>
                  </a:moveTo>
                  <a:cubicBezTo>
                    <a:pt x="206" y="401"/>
                    <a:pt x="182" y="418"/>
                    <a:pt x="153" y="418"/>
                  </a:cubicBezTo>
                  <a:cubicBezTo>
                    <a:pt x="100" y="418"/>
                    <a:pt x="78" y="362"/>
                    <a:pt x="78" y="299"/>
                  </a:cubicBezTo>
                  <a:cubicBezTo>
                    <a:pt x="78" y="225"/>
                    <a:pt x="110"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lgn="l" defTabSz="1300460" rtl="0"/>
              <a:endParaRPr lang="nl-NL" sz="2560" kern="1200">
                <a:solidFill>
                  <a:srgbClr val="000000"/>
                </a:solidFill>
                <a:latin typeface="Calibri"/>
                <a:ea typeface=""/>
                <a:cs typeface=""/>
              </a:endParaRPr>
            </a:p>
          </p:txBody>
        </p:sp>
        <p:sp>
          <p:nvSpPr>
            <p:cNvPr id="21" name="Freeform 16"/>
            <p:cNvSpPr>
              <a:spLocks noEditPoints="1"/>
            </p:cNvSpPr>
            <p:nvPr userDrawn="1"/>
          </p:nvSpPr>
          <p:spPr bwMode="auto">
            <a:xfrm>
              <a:off x="6816725" y="6348413"/>
              <a:ext cx="204788" cy="217488"/>
            </a:xfrm>
            <a:custGeom>
              <a:avLst/>
              <a:gdLst>
                <a:gd name="T0" fmla="*/ 168 w 322"/>
                <a:gd name="T1" fmla="*/ 0 h 340"/>
                <a:gd name="T2" fmla="*/ 0 w 322"/>
                <a:gd name="T3" fmla="*/ 178 h 340"/>
                <a:gd name="T4" fmla="*/ 154 w 322"/>
                <a:gd name="T5" fmla="*/ 340 h 340"/>
                <a:gd name="T6" fmla="*/ 322 w 322"/>
                <a:gd name="T7" fmla="*/ 162 h 340"/>
                <a:gd name="T8" fmla="*/ 168 w 322"/>
                <a:gd name="T9" fmla="*/ 0 h 340"/>
                <a:gd name="T10" fmla="*/ 162 w 322"/>
                <a:gd name="T11" fmla="*/ 294 h 340"/>
                <a:gd name="T12" fmla="*/ 76 w 322"/>
                <a:gd name="T13" fmla="*/ 170 h 340"/>
                <a:gd name="T14" fmla="*/ 162 w 322"/>
                <a:gd name="T15" fmla="*/ 46 h 340"/>
                <a:gd name="T16" fmla="*/ 248 w 322"/>
                <a:gd name="T17" fmla="*/ 170 h 340"/>
                <a:gd name="T18" fmla="*/ 162 w 322"/>
                <a:gd name="T19" fmla="*/ 2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40">
                  <a:moveTo>
                    <a:pt x="168" y="0"/>
                  </a:moveTo>
                  <a:cubicBezTo>
                    <a:pt x="56" y="0"/>
                    <a:pt x="0" y="86"/>
                    <a:pt x="0" y="178"/>
                  </a:cubicBezTo>
                  <a:cubicBezTo>
                    <a:pt x="0" y="264"/>
                    <a:pt x="48" y="340"/>
                    <a:pt x="154" y="340"/>
                  </a:cubicBezTo>
                  <a:cubicBezTo>
                    <a:pt x="266" y="340"/>
                    <a:pt x="322" y="254"/>
                    <a:pt x="322" y="162"/>
                  </a:cubicBezTo>
                  <a:cubicBezTo>
                    <a:pt x="322" y="76"/>
                    <a:pt x="273" y="0"/>
                    <a:pt x="168" y="0"/>
                  </a:cubicBezTo>
                  <a:close/>
                  <a:moveTo>
                    <a:pt x="162" y="294"/>
                  </a:moveTo>
                  <a:cubicBezTo>
                    <a:pt x="108" y="294"/>
                    <a:pt x="76" y="241"/>
                    <a:pt x="76" y="170"/>
                  </a:cubicBezTo>
                  <a:cubicBezTo>
                    <a:pt x="76" y="100"/>
                    <a:pt x="107" y="46"/>
                    <a:pt x="162" y="46"/>
                  </a:cubicBezTo>
                  <a:cubicBezTo>
                    <a:pt x="215" y="46"/>
                    <a:pt x="248" y="98"/>
                    <a:pt x="248" y="170"/>
                  </a:cubicBezTo>
                  <a:cubicBezTo>
                    <a:pt x="248" y="240"/>
                    <a:pt x="216" y="294"/>
                    <a:pt x="162" y="2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lgn="l" defTabSz="1300460" rtl="0"/>
              <a:endParaRPr lang="nl-NL" sz="2560" kern="1200">
                <a:solidFill>
                  <a:srgbClr val="000000"/>
                </a:solidFill>
                <a:latin typeface="Calibri"/>
                <a:ea typeface=""/>
                <a:cs typeface=""/>
              </a:endParaRPr>
            </a:p>
          </p:txBody>
        </p:sp>
        <p:sp>
          <p:nvSpPr>
            <p:cNvPr id="22" name="Freeform 17"/>
            <p:cNvSpPr>
              <a:spLocks/>
            </p:cNvSpPr>
            <p:nvPr userDrawn="1"/>
          </p:nvSpPr>
          <p:spPr bwMode="auto">
            <a:xfrm>
              <a:off x="8139113" y="6348413"/>
              <a:ext cx="155575" cy="217488"/>
            </a:xfrm>
            <a:custGeom>
              <a:avLst/>
              <a:gdLst>
                <a:gd name="T0" fmla="*/ 247 w 247"/>
                <a:gd name="T1" fmla="*/ 22 h 340"/>
                <a:gd name="T2" fmla="*/ 238 w 247"/>
                <a:gd name="T3" fmla="*/ 11 h 340"/>
                <a:gd name="T4" fmla="*/ 165 w 247"/>
                <a:gd name="T5" fmla="*/ 0 h 340"/>
                <a:gd name="T6" fmla="*/ 0 w 247"/>
                <a:gd name="T7" fmla="*/ 170 h 340"/>
                <a:gd name="T8" fmla="*/ 165 w 247"/>
                <a:gd name="T9" fmla="*/ 340 h 340"/>
                <a:gd name="T10" fmla="*/ 238 w 247"/>
                <a:gd name="T11" fmla="*/ 329 h 340"/>
                <a:gd name="T12" fmla="*/ 247 w 247"/>
                <a:gd name="T13" fmla="*/ 318 h 340"/>
                <a:gd name="T14" fmla="*/ 247 w 247"/>
                <a:gd name="T15" fmla="*/ 269 h 340"/>
                <a:gd name="T16" fmla="*/ 243 w 247"/>
                <a:gd name="T17" fmla="*/ 262 h 340"/>
                <a:gd name="T18" fmla="*/ 231 w 247"/>
                <a:gd name="T19" fmla="*/ 266 h 340"/>
                <a:gd name="T20" fmla="*/ 169 w 247"/>
                <a:gd name="T21" fmla="*/ 281 h 340"/>
                <a:gd name="T22" fmla="*/ 71 w 247"/>
                <a:gd name="T23" fmla="*/ 170 h 340"/>
                <a:gd name="T24" fmla="*/ 169 w 247"/>
                <a:gd name="T25" fmla="*/ 59 h 340"/>
                <a:gd name="T26" fmla="*/ 231 w 247"/>
                <a:gd name="T27" fmla="*/ 74 h 340"/>
                <a:gd name="T28" fmla="*/ 243 w 247"/>
                <a:gd name="T29" fmla="*/ 78 h 340"/>
                <a:gd name="T30" fmla="*/ 247 w 247"/>
                <a:gd name="T31" fmla="*/ 71 h 340"/>
                <a:gd name="T32" fmla="*/ 247 w 247"/>
                <a:gd name="T33" fmla="*/ 2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340">
                  <a:moveTo>
                    <a:pt x="247" y="22"/>
                  </a:moveTo>
                  <a:cubicBezTo>
                    <a:pt x="247" y="14"/>
                    <a:pt x="245" y="14"/>
                    <a:pt x="238" y="11"/>
                  </a:cubicBezTo>
                  <a:cubicBezTo>
                    <a:pt x="222" y="5"/>
                    <a:pt x="194" y="0"/>
                    <a:pt x="165" y="0"/>
                  </a:cubicBezTo>
                  <a:cubicBezTo>
                    <a:pt x="34" y="0"/>
                    <a:pt x="0" y="92"/>
                    <a:pt x="0" y="170"/>
                  </a:cubicBezTo>
                  <a:cubicBezTo>
                    <a:pt x="0" y="249"/>
                    <a:pt x="33" y="340"/>
                    <a:pt x="165" y="340"/>
                  </a:cubicBezTo>
                  <a:cubicBezTo>
                    <a:pt x="194" y="340"/>
                    <a:pt x="222" y="335"/>
                    <a:pt x="238" y="329"/>
                  </a:cubicBezTo>
                  <a:cubicBezTo>
                    <a:pt x="245" y="326"/>
                    <a:pt x="247" y="326"/>
                    <a:pt x="247" y="318"/>
                  </a:cubicBezTo>
                  <a:cubicBezTo>
                    <a:pt x="247" y="269"/>
                    <a:pt x="247" y="269"/>
                    <a:pt x="247" y="269"/>
                  </a:cubicBezTo>
                  <a:cubicBezTo>
                    <a:pt x="247" y="264"/>
                    <a:pt x="246" y="262"/>
                    <a:pt x="243" y="262"/>
                  </a:cubicBezTo>
                  <a:cubicBezTo>
                    <a:pt x="241" y="262"/>
                    <a:pt x="237" y="264"/>
                    <a:pt x="231" y="266"/>
                  </a:cubicBezTo>
                  <a:cubicBezTo>
                    <a:pt x="221" y="271"/>
                    <a:pt x="199" y="281"/>
                    <a:pt x="169" y="281"/>
                  </a:cubicBezTo>
                  <a:cubicBezTo>
                    <a:pt x="108" y="281"/>
                    <a:pt x="71" y="244"/>
                    <a:pt x="71" y="170"/>
                  </a:cubicBezTo>
                  <a:cubicBezTo>
                    <a:pt x="71" y="95"/>
                    <a:pt x="108" y="59"/>
                    <a:pt x="169" y="59"/>
                  </a:cubicBezTo>
                  <a:cubicBezTo>
                    <a:pt x="199" y="59"/>
                    <a:pt x="221" y="69"/>
                    <a:pt x="231" y="74"/>
                  </a:cubicBezTo>
                  <a:cubicBezTo>
                    <a:pt x="237" y="76"/>
                    <a:pt x="241" y="78"/>
                    <a:pt x="243" y="78"/>
                  </a:cubicBezTo>
                  <a:cubicBezTo>
                    <a:pt x="246" y="78"/>
                    <a:pt x="247" y="76"/>
                    <a:pt x="247" y="71"/>
                  </a:cubicBezTo>
                  <a:lnTo>
                    <a:pt x="247" y="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lgn="l" defTabSz="1300460" rtl="0"/>
              <a:endParaRPr lang="nl-NL" sz="2560" kern="1200">
                <a:solidFill>
                  <a:srgbClr val="000000"/>
                </a:solidFill>
                <a:latin typeface="Calibri"/>
                <a:ea typeface=""/>
                <a:cs typeface=""/>
              </a:endParaRPr>
            </a:p>
          </p:txBody>
        </p:sp>
        <p:sp>
          <p:nvSpPr>
            <p:cNvPr id="23" name="Freeform 18"/>
            <p:cNvSpPr>
              <a:spLocks/>
            </p:cNvSpPr>
            <p:nvPr userDrawn="1"/>
          </p:nvSpPr>
          <p:spPr bwMode="auto">
            <a:xfrm>
              <a:off x="7542213" y="6354763"/>
              <a:ext cx="200025" cy="211138"/>
            </a:xfrm>
            <a:custGeom>
              <a:avLst/>
              <a:gdLst>
                <a:gd name="T0" fmla="*/ 9 w 317"/>
                <a:gd name="T1" fmla="*/ 0 h 330"/>
                <a:gd name="T2" fmla="*/ 0 w 317"/>
                <a:gd name="T3" fmla="*/ 10 h 330"/>
                <a:gd name="T4" fmla="*/ 0 w 317"/>
                <a:gd name="T5" fmla="*/ 19 h 330"/>
                <a:gd name="T6" fmla="*/ 18 w 317"/>
                <a:gd name="T7" fmla="*/ 35 h 330"/>
                <a:gd name="T8" fmla="*/ 49 w 317"/>
                <a:gd name="T9" fmla="*/ 44 h 330"/>
                <a:gd name="T10" fmla="*/ 49 w 317"/>
                <a:gd name="T11" fmla="*/ 193 h 330"/>
                <a:gd name="T12" fmla="*/ 152 w 317"/>
                <a:gd name="T13" fmla="*/ 330 h 330"/>
                <a:gd name="T14" fmla="*/ 247 w 317"/>
                <a:gd name="T15" fmla="*/ 280 h 330"/>
                <a:gd name="T16" fmla="*/ 249 w 317"/>
                <a:gd name="T17" fmla="*/ 280 h 330"/>
                <a:gd name="T18" fmla="*/ 249 w 317"/>
                <a:gd name="T19" fmla="*/ 312 h 330"/>
                <a:gd name="T20" fmla="*/ 257 w 317"/>
                <a:gd name="T21" fmla="*/ 320 h 330"/>
                <a:gd name="T22" fmla="*/ 309 w 317"/>
                <a:gd name="T23" fmla="*/ 320 h 330"/>
                <a:gd name="T24" fmla="*/ 317 w 317"/>
                <a:gd name="T25" fmla="*/ 312 h 330"/>
                <a:gd name="T26" fmla="*/ 317 w 317"/>
                <a:gd name="T27" fmla="*/ 8 h 330"/>
                <a:gd name="T28" fmla="*/ 309 w 317"/>
                <a:gd name="T29" fmla="*/ 0 h 330"/>
                <a:gd name="T30" fmla="*/ 255 w 317"/>
                <a:gd name="T31" fmla="*/ 0 h 330"/>
                <a:gd name="T32" fmla="*/ 247 w 317"/>
                <a:gd name="T33" fmla="*/ 8 h 330"/>
                <a:gd name="T34" fmla="*/ 247 w 317"/>
                <a:gd name="T35" fmla="*/ 226 h 330"/>
                <a:gd name="T36" fmla="*/ 173 w 317"/>
                <a:gd name="T37" fmla="*/ 268 h 330"/>
                <a:gd name="T38" fmla="*/ 119 w 317"/>
                <a:gd name="T39" fmla="*/ 173 h 330"/>
                <a:gd name="T40" fmla="*/ 119 w 317"/>
                <a:gd name="T41" fmla="*/ 8 h 330"/>
                <a:gd name="T42" fmla="*/ 111 w 317"/>
                <a:gd name="T43" fmla="*/ 0 h 330"/>
                <a:gd name="T44" fmla="*/ 9 w 317"/>
                <a:gd name="T4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30">
                  <a:moveTo>
                    <a:pt x="9" y="0"/>
                  </a:moveTo>
                  <a:cubicBezTo>
                    <a:pt x="1" y="0"/>
                    <a:pt x="0" y="4"/>
                    <a:pt x="0" y="10"/>
                  </a:cubicBezTo>
                  <a:cubicBezTo>
                    <a:pt x="0" y="19"/>
                    <a:pt x="0" y="19"/>
                    <a:pt x="0" y="19"/>
                  </a:cubicBezTo>
                  <a:cubicBezTo>
                    <a:pt x="0" y="31"/>
                    <a:pt x="4" y="31"/>
                    <a:pt x="18" y="35"/>
                  </a:cubicBezTo>
                  <a:cubicBezTo>
                    <a:pt x="49" y="44"/>
                    <a:pt x="49" y="44"/>
                    <a:pt x="49" y="44"/>
                  </a:cubicBezTo>
                  <a:cubicBezTo>
                    <a:pt x="49" y="193"/>
                    <a:pt x="49" y="193"/>
                    <a:pt x="49" y="193"/>
                  </a:cubicBezTo>
                  <a:cubicBezTo>
                    <a:pt x="49" y="306"/>
                    <a:pt x="99" y="330"/>
                    <a:pt x="152" y="330"/>
                  </a:cubicBezTo>
                  <a:cubicBezTo>
                    <a:pt x="194" y="330"/>
                    <a:pt x="221" y="314"/>
                    <a:pt x="247" y="280"/>
                  </a:cubicBezTo>
                  <a:cubicBezTo>
                    <a:pt x="249" y="280"/>
                    <a:pt x="249" y="280"/>
                    <a:pt x="249" y="280"/>
                  </a:cubicBezTo>
                  <a:cubicBezTo>
                    <a:pt x="249" y="312"/>
                    <a:pt x="249" y="312"/>
                    <a:pt x="249" y="312"/>
                  </a:cubicBezTo>
                  <a:cubicBezTo>
                    <a:pt x="249" y="318"/>
                    <a:pt x="251" y="320"/>
                    <a:pt x="257" y="320"/>
                  </a:cubicBezTo>
                  <a:cubicBezTo>
                    <a:pt x="309" y="320"/>
                    <a:pt x="309" y="320"/>
                    <a:pt x="309" y="320"/>
                  </a:cubicBezTo>
                  <a:cubicBezTo>
                    <a:pt x="315" y="320"/>
                    <a:pt x="317" y="318"/>
                    <a:pt x="317" y="312"/>
                  </a:cubicBezTo>
                  <a:cubicBezTo>
                    <a:pt x="317" y="8"/>
                    <a:pt x="317" y="8"/>
                    <a:pt x="317" y="8"/>
                  </a:cubicBezTo>
                  <a:cubicBezTo>
                    <a:pt x="317" y="2"/>
                    <a:pt x="315" y="0"/>
                    <a:pt x="309" y="0"/>
                  </a:cubicBezTo>
                  <a:cubicBezTo>
                    <a:pt x="255" y="0"/>
                    <a:pt x="255" y="0"/>
                    <a:pt x="255" y="0"/>
                  </a:cubicBezTo>
                  <a:cubicBezTo>
                    <a:pt x="249" y="0"/>
                    <a:pt x="247" y="2"/>
                    <a:pt x="247" y="8"/>
                  </a:cubicBezTo>
                  <a:cubicBezTo>
                    <a:pt x="247" y="226"/>
                    <a:pt x="247" y="226"/>
                    <a:pt x="247" y="226"/>
                  </a:cubicBezTo>
                  <a:cubicBezTo>
                    <a:pt x="227" y="255"/>
                    <a:pt x="202" y="268"/>
                    <a:pt x="173" y="268"/>
                  </a:cubicBezTo>
                  <a:cubicBezTo>
                    <a:pt x="122" y="268"/>
                    <a:pt x="119" y="231"/>
                    <a:pt x="119" y="173"/>
                  </a:cubicBezTo>
                  <a:cubicBezTo>
                    <a:pt x="119" y="8"/>
                    <a:pt x="119" y="8"/>
                    <a:pt x="119" y="8"/>
                  </a:cubicBezTo>
                  <a:cubicBezTo>
                    <a:pt x="119" y="2"/>
                    <a:pt x="116" y="0"/>
                    <a:pt x="111" y="0"/>
                  </a:cubicBezTo>
                  <a:lnTo>
                    <a:pt x="9"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lgn="l" defTabSz="1300460" rtl="0"/>
              <a:endParaRPr lang="nl-NL" sz="2560" kern="1200">
                <a:solidFill>
                  <a:srgbClr val="000000"/>
                </a:solidFill>
                <a:latin typeface="Calibri"/>
                <a:ea typeface=""/>
                <a:cs typeface=""/>
              </a:endParaRPr>
            </a:p>
          </p:txBody>
        </p:sp>
        <p:sp>
          <p:nvSpPr>
            <p:cNvPr id="24" name="Freeform 19"/>
            <p:cNvSpPr>
              <a:spLocks/>
            </p:cNvSpPr>
            <p:nvPr userDrawn="1"/>
          </p:nvSpPr>
          <p:spPr bwMode="auto">
            <a:xfrm>
              <a:off x="7799388" y="6348413"/>
              <a:ext cx="295275" cy="211138"/>
            </a:xfrm>
            <a:custGeom>
              <a:avLst/>
              <a:gdLst>
                <a:gd name="T0" fmla="*/ 0 w 467"/>
                <a:gd name="T1" fmla="*/ 322 h 330"/>
                <a:gd name="T2" fmla="*/ 8 w 467"/>
                <a:gd name="T3" fmla="*/ 330 h 330"/>
                <a:gd name="T4" fmla="*/ 62 w 467"/>
                <a:gd name="T5" fmla="*/ 330 h 330"/>
                <a:gd name="T6" fmla="*/ 70 w 467"/>
                <a:gd name="T7" fmla="*/ 322 h 330"/>
                <a:gd name="T8" fmla="*/ 70 w 467"/>
                <a:gd name="T9" fmla="*/ 104 h 330"/>
                <a:gd name="T10" fmla="*/ 145 w 467"/>
                <a:gd name="T11" fmla="*/ 62 h 330"/>
                <a:gd name="T12" fmla="*/ 198 w 467"/>
                <a:gd name="T13" fmla="*/ 157 h 330"/>
                <a:gd name="T14" fmla="*/ 198 w 467"/>
                <a:gd name="T15" fmla="*/ 322 h 330"/>
                <a:gd name="T16" fmla="*/ 206 w 467"/>
                <a:gd name="T17" fmla="*/ 330 h 330"/>
                <a:gd name="T18" fmla="*/ 261 w 467"/>
                <a:gd name="T19" fmla="*/ 330 h 330"/>
                <a:gd name="T20" fmla="*/ 268 w 467"/>
                <a:gd name="T21" fmla="*/ 322 h 330"/>
                <a:gd name="T22" fmla="*/ 268 w 467"/>
                <a:gd name="T23" fmla="*/ 104 h 330"/>
                <a:gd name="T24" fmla="*/ 343 w 467"/>
                <a:gd name="T25" fmla="*/ 62 h 330"/>
                <a:gd name="T26" fmla="*/ 397 w 467"/>
                <a:gd name="T27" fmla="*/ 157 h 330"/>
                <a:gd name="T28" fmla="*/ 397 w 467"/>
                <a:gd name="T29" fmla="*/ 322 h 330"/>
                <a:gd name="T30" fmla="*/ 405 w 467"/>
                <a:gd name="T31" fmla="*/ 330 h 330"/>
                <a:gd name="T32" fmla="*/ 459 w 467"/>
                <a:gd name="T33" fmla="*/ 330 h 330"/>
                <a:gd name="T34" fmla="*/ 467 w 467"/>
                <a:gd name="T35" fmla="*/ 322 h 330"/>
                <a:gd name="T36" fmla="*/ 467 w 467"/>
                <a:gd name="T37" fmla="*/ 137 h 330"/>
                <a:gd name="T38" fmla="*/ 363 w 467"/>
                <a:gd name="T39" fmla="*/ 0 h 330"/>
                <a:gd name="T40" fmla="*/ 253 w 467"/>
                <a:gd name="T41" fmla="*/ 54 h 330"/>
                <a:gd name="T42" fmla="*/ 165 w 467"/>
                <a:gd name="T43" fmla="*/ 0 h 330"/>
                <a:gd name="T44" fmla="*/ 70 w 467"/>
                <a:gd name="T45" fmla="*/ 50 h 330"/>
                <a:gd name="T46" fmla="*/ 68 w 467"/>
                <a:gd name="T47" fmla="*/ 50 h 330"/>
                <a:gd name="T48" fmla="*/ 68 w 467"/>
                <a:gd name="T49" fmla="*/ 18 h 330"/>
                <a:gd name="T50" fmla="*/ 60 w 467"/>
                <a:gd name="T51" fmla="*/ 10 h 330"/>
                <a:gd name="T52" fmla="*/ 8 w 467"/>
                <a:gd name="T53" fmla="*/ 10 h 330"/>
                <a:gd name="T54" fmla="*/ 0 w 467"/>
                <a:gd name="T55" fmla="*/ 18 h 330"/>
                <a:gd name="T56" fmla="*/ 0 w 467"/>
                <a:gd name="T57"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7" h="330">
                  <a:moveTo>
                    <a:pt x="0" y="322"/>
                  </a:moveTo>
                  <a:cubicBezTo>
                    <a:pt x="0" y="328"/>
                    <a:pt x="2" y="330"/>
                    <a:pt x="8" y="330"/>
                  </a:cubicBezTo>
                  <a:cubicBezTo>
                    <a:pt x="62" y="330"/>
                    <a:pt x="62" y="330"/>
                    <a:pt x="62" y="330"/>
                  </a:cubicBezTo>
                  <a:cubicBezTo>
                    <a:pt x="68" y="330"/>
                    <a:pt x="70" y="328"/>
                    <a:pt x="70" y="322"/>
                  </a:cubicBezTo>
                  <a:cubicBezTo>
                    <a:pt x="70" y="104"/>
                    <a:pt x="70" y="104"/>
                    <a:pt x="70" y="104"/>
                  </a:cubicBezTo>
                  <a:cubicBezTo>
                    <a:pt x="91" y="75"/>
                    <a:pt x="115" y="62"/>
                    <a:pt x="145" y="62"/>
                  </a:cubicBezTo>
                  <a:cubicBezTo>
                    <a:pt x="196" y="62"/>
                    <a:pt x="198" y="99"/>
                    <a:pt x="198" y="157"/>
                  </a:cubicBezTo>
                  <a:cubicBezTo>
                    <a:pt x="198" y="322"/>
                    <a:pt x="198" y="322"/>
                    <a:pt x="198" y="322"/>
                  </a:cubicBezTo>
                  <a:cubicBezTo>
                    <a:pt x="198" y="328"/>
                    <a:pt x="200" y="330"/>
                    <a:pt x="206" y="330"/>
                  </a:cubicBezTo>
                  <a:cubicBezTo>
                    <a:pt x="261" y="330"/>
                    <a:pt x="261" y="330"/>
                    <a:pt x="261" y="330"/>
                  </a:cubicBezTo>
                  <a:cubicBezTo>
                    <a:pt x="267" y="330"/>
                    <a:pt x="268" y="328"/>
                    <a:pt x="268" y="322"/>
                  </a:cubicBezTo>
                  <a:cubicBezTo>
                    <a:pt x="268" y="104"/>
                    <a:pt x="268" y="104"/>
                    <a:pt x="268" y="104"/>
                  </a:cubicBezTo>
                  <a:cubicBezTo>
                    <a:pt x="289" y="75"/>
                    <a:pt x="313" y="62"/>
                    <a:pt x="343" y="62"/>
                  </a:cubicBezTo>
                  <a:cubicBezTo>
                    <a:pt x="394" y="62"/>
                    <a:pt x="397" y="99"/>
                    <a:pt x="397" y="157"/>
                  </a:cubicBezTo>
                  <a:cubicBezTo>
                    <a:pt x="397" y="322"/>
                    <a:pt x="397" y="322"/>
                    <a:pt x="397" y="322"/>
                  </a:cubicBezTo>
                  <a:cubicBezTo>
                    <a:pt x="397" y="328"/>
                    <a:pt x="399" y="330"/>
                    <a:pt x="405" y="330"/>
                  </a:cubicBezTo>
                  <a:cubicBezTo>
                    <a:pt x="459" y="330"/>
                    <a:pt x="459" y="330"/>
                    <a:pt x="459" y="330"/>
                  </a:cubicBezTo>
                  <a:cubicBezTo>
                    <a:pt x="465" y="330"/>
                    <a:pt x="467" y="328"/>
                    <a:pt x="467" y="322"/>
                  </a:cubicBezTo>
                  <a:cubicBezTo>
                    <a:pt x="467" y="137"/>
                    <a:pt x="467" y="137"/>
                    <a:pt x="467" y="137"/>
                  </a:cubicBezTo>
                  <a:cubicBezTo>
                    <a:pt x="467" y="23"/>
                    <a:pt x="417" y="0"/>
                    <a:pt x="363" y="0"/>
                  </a:cubicBezTo>
                  <a:cubicBezTo>
                    <a:pt x="316" y="0"/>
                    <a:pt x="283" y="18"/>
                    <a:pt x="253" y="54"/>
                  </a:cubicBezTo>
                  <a:cubicBezTo>
                    <a:pt x="235" y="12"/>
                    <a:pt x="201" y="0"/>
                    <a:pt x="165" y="0"/>
                  </a:cubicBezTo>
                  <a:cubicBezTo>
                    <a:pt x="124" y="0"/>
                    <a:pt x="97" y="16"/>
                    <a:pt x="70" y="50"/>
                  </a:cubicBezTo>
                  <a:cubicBezTo>
                    <a:pt x="68" y="50"/>
                    <a:pt x="68" y="50"/>
                    <a:pt x="68" y="50"/>
                  </a:cubicBezTo>
                  <a:cubicBezTo>
                    <a:pt x="68" y="18"/>
                    <a:pt x="68" y="18"/>
                    <a:pt x="68" y="18"/>
                  </a:cubicBezTo>
                  <a:cubicBezTo>
                    <a:pt x="68" y="12"/>
                    <a:pt x="65" y="10"/>
                    <a:pt x="60" y="10"/>
                  </a:cubicBezTo>
                  <a:cubicBezTo>
                    <a:pt x="8" y="10"/>
                    <a:pt x="8" y="10"/>
                    <a:pt x="8" y="10"/>
                  </a:cubicBezTo>
                  <a:cubicBezTo>
                    <a:pt x="2" y="10"/>
                    <a:pt x="0" y="12"/>
                    <a:pt x="0" y="18"/>
                  </a:cubicBezTo>
                  <a:lnTo>
                    <a:pt x="0" y="3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algn="l" defTabSz="1300460" rtl="0"/>
              <a:endParaRPr lang="nl-NL" sz="2560" kern="1200">
                <a:solidFill>
                  <a:srgbClr val="000000"/>
                </a:solidFill>
                <a:latin typeface="Calibri"/>
                <a:ea typeface=""/>
                <a:cs typeface=""/>
              </a:endParaRPr>
            </a:p>
          </p:txBody>
        </p:sp>
      </p:gr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fsluitende dia">
    <p:spTree>
      <p:nvGrpSpPr>
        <p:cNvPr id="1" name=""/>
        <p:cNvGrpSpPr/>
        <p:nvPr/>
      </p:nvGrpSpPr>
      <p:grpSpPr>
        <a:xfrm>
          <a:off x="0" y="0"/>
          <a:ext cx="0" cy="0"/>
          <a:chOff x="0" y="0"/>
          <a:chExt cx="0" cy="0"/>
        </a:xfrm>
      </p:grpSpPr>
      <p:sp>
        <p:nvSpPr>
          <p:cNvPr id="7" name="Rechthoek 6"/>
          <p:cNvSpPr/>
          <p:nvPr userDrawn="1"/>
        </p:nvSpPr>
        <p:spPr>
          <a:xfrm>
            <a:off x="511260" y="8794083"/>
            <a:ext cx="11751851" cy="7101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rtl="0"/>
            <a:endParaRPr lang="nl-NL" sz="2560" kern="1200">
              <a:solidFill>
                <a:prstClr val="white"/>
              </a:solidFill>
            </a:endParaRPr>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0000" y="8448000"/>
            <a:ext cx="921600" cy="1321591"/>
          </a:xfrm>
          <a:prstGeom prst="rect">
            <a:avLst/>
          </a:prstGeom>
        </p:spPr>
      </p:pic>
      <p:sp>
        <p:nvSpPr>
          <p:cNvPr id="3" name="Titel 2"/>
          <p:cNvSpPr>
            <a:spLocks noGrp="1"/>
          </p:cNvSpPr>
          <p:nvPr>
            <p:ph type="title"/>
          </p:nvPr>
        </p:nvSpPr>
        <p:spPr/>
        <p:txBody>
          <a:bodyPr/>
          <a:lstStyle/>
          <a:p>
            <a:r>
              <a:rPr lang="nl-NL" smtClean="0"/>
              <a:t>Klik om de stijl te bewerken</a:t>
            </a:r>
            <a:endParaRPr lang="nl-NL" dirty="0"/>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170615" y="520408"/>
            <a:ext cx="11053776" cy="845665"/>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63269" y="1270532"/>
            <a:ext cx="5428321" cy="682833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7086691" y="1270532"/>
            <a:ext cx="5430352" cy="682833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975360" y="8886613"/>
            <a:ext cx="2711592" cy="650240"/>
          </a:xfrm>
          <a:prstGeom prst="rect">
            <a:avLst/>
          </a:prstGeom>
        </p:spPr>
        <p:txBody>
          <a:bodyPr/>
          <a:lstStyle>
            <a:lvl1pPr>
              <a:defRPr/>
            </a:lvl1pPr>
          </a:lstStyle>
          <a:p>
            <a:pPr>
              <a:defRPr/>
            </a:pPr>
            <a:endParaRPr lang="en-US">
              <a:solidFill>
                <a:srgbClr val="006991"/>
              </a:solidFill>
            </a:endParaRPr>
          </a:p>
        </p:txBody>
      </p:sp>
      <p:sp>
        <p:nvSpPr>
          <p:cNvPr id="6" name="Tijdelijke aanduiding voor voettekst 5"/>
          <p:cNvSpPr>
            <a:spLocks noGrp="1"/>
          </p:cNvSpPr>
          <p:nvPr>
            <p:ph type="ftr" sz="quarter" idx="11"/>
          </p:nvPr>
        </p:nvSpPr>
        <p:spPr>
          <a:xfrm>
            <a:off x="4443307" y="8886613"/>
            <a:ext cx="4118187" cy="650240"/>
          </a:xfrm>
        </p:spPr>
        <p:txBody>
          <a:bodyPr/>
          <a:lstStyle>
            <a:lvl1pPr>
              <a:defRPr/>
            </a:lvl1pPr>
          </a:lstStyle>
          <a:p>
            <a:pPr>
              <a:defRPr/>
            </a:pPr>
            <a:endParaRPr lang="en-US">
              <a:solidFill>
                <a:srgbClr val="006991"/>
              </a:solidFill>
            </a:endParaRPr>
          </a:p>
        </p:txBody>
      </p:sp>
      <p:sp>
        <p:nvSpPr>
          <p:cNvPr id="7" name="Tijdelijke aanduiding voor dianummer 6"/>
          <p:cNvSpPr>
            <a:spLocks noGrp="1"/>
          </p:cNvSpPr>
          <p:nvPr>
            <p:ph type="sldNum" sz="quarter" idx="12"/>
          </p:nvPr>
        </p:nvSpPr>
        <p:spPr>
          <a:xfrm>
            <a:off x="9317851" y="8886613"/>
            <a:ext cx="2711590" cy="650240"/>
          </a:xfrm>
          <a:prstGeom prst="rect">
            <a:avLst/>
          </a:prstGeom>
        </p:spPr>
        <p:txBody>
          <a:bodyPr/>
          <a:lstStyle>
            <a:lvl1pPr>
              <a:defRPr/>
            </a:lvl1pPr>
          </a:lstStyle>
          <a:p>
            <a:pPr>
              <a:defRPr/>
            </a:pPr>
            <a:fld id="{EEF8A548-4A2C-49A9-8016-D810D30A033C}" type="slidenum">
              <a:rPr lang="en-US">
                <a:solidFill>
                  <a:srgbClr val="006991"/>
                </a:solidFill>
              </a:rPr>
              <a:pPr>
                <a:defRPr/>
              </a:pPr>
              <a:t>‹n.›</a:t>
            </a:fld>
            <a:endParaRPr lang="en-US">
              <a:solidFill>
                <a:srgbClr val="006991"/>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102"/>
          <p:cNvSpPr>
            <a:spLocks noGrp="1" noChangeArrowheads="1"/>
          </p:cNvSpPr>
          <p:nvPr>
            <p:ph type="ftr" sz="quarter" idx="10"/>
          </p:nvPr>
        </p:nvSpPr>
        <p:spPr>
          <a:ln/>
        </p:spPr>
        <p:txBody>
          <a:bodyPr/>
          <a:lstStyle>
            <a:lvl1pPr>
              <a:defRPr/>
            </a:lvl1pPr>
          </a:lstStyle>
          <a:p>
            <a:pPr>
              <a:defRPr/>
            </a:pPr>
            <a:endParaRPr lang="nl-NL">
              <a:solidFill>
                <a:srgbClr val="006991"/>
              </a:solidFill>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2445BEF-517A-8E48-A3F2-A477656C6FF7}" type="slidenum">
              <a:rPr lang="en-GB" altLang="x-none">
                <a:solidFill>
                  <a:srgbClr val="000000"/>
                </a:solidFill>
              </a:rPr>
              <a:pPr/>
              <a:t>‹n.›</a:t>
            </a:fld>
            <a:endParaRPr lang="en-GB" altLang="x-none">
              <a:solidFill>
                <a:srgbClr val="000000"/>
              </a:solidFill>
            </a:endParaRPr>
          </a:p>
        </p:txBody>
      </p:sp>
    </p:spTree>
    <p:extLst>
      <p:ext uri="{BB962C8B-B14F-4D97-AF65-F5344CB8AC3E}">
        <p14:creationId xmlns:p14="http://schemas.microsoft.com/office/powerpoint/2010/main" val="1168699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smtClean="0"/>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8884" indent="0" algn="ctr">
              <a:buNone/>
              <a:defRPr>
                <a:solidFill>
                  <a:schemeClr val="tx1">
                    <a:tint val="75000"/>
                  </a:schemeClr>
                </a:solidFill>
              </a:defRPr>
            </a:lvl2pPr>
            <a:lvl3pPr marL="1297794" indent="0" algn="ctr">
              <a:buNone/>
              <a:defRPr>
                <a:solidFill>
                  <a:schemeClr val="tx1">
                    <a:tint val="75000"/>
                  </a:schemeClr>
                </a:solidFill>
              </a:defRPr>
            </a:lvl3pPr>
            <a:lvl4pPr marL="1946707" indent="0" algn="ctr">
              <a:buNone/>
              <a:defRPr>
                <a:solidFill>
                  <a:schemeClr val="tx1">
                    <a:tint val="75000"/>
                  </a:schemeClr>
                </a:solidFill>
              </a:defRPr>
            </a:lvl4pPr>
            <a:lvl5pPr marL="2595602" indent="0" algn="ctr">
              <a:buNone/>
              <a:defRPr>
                <a:solidFill>
                  <a:schemeClr val="tx1">
                    <a:tint val="75000"/>
                  </a:schemeClr>
                </a:solidFill>
              </a:defRPr>
            </a:lvl5pPr>
            <a:lvl6pPr marL="3244493" indent="0" algn="ctr">
              <a:buNone/>
              <a:defRPr>
                <a:solidFill>
                  <a:schemeClr val="tx1">
                    <a:tint val="75000"/>
                  </a:schemeClr>
                </a:solidFill>
              </a:defRPr>
            </a:lvl6pPr>
            <a:lvl7pPr marL="3893408" indent="0" algn="ctr">
              <a:buNone/>
              <a:defRPr>
                <a:solidFill>
                  <a:schemeClr val="tx1">
                    <a:tint val="75000"/>
                  </a:schemeClr>
                </a:solidFill>
              </a:defRPr>
            </a:lvl7pPr>
            <a:lvl8pPr marL="4542302" indent="0" algn="ctr">
              <a:buNone/>
              <a:defRPr>
                <a:solidFill>
                  <a:schemeClr val="tx1">
                    <a:tint val="75000"/>
                  </a:schemeClr>
                </a:solidFill>
              </a:defRPr>
            </a:lvl8pPr>
            <a:lvl9pPr marL="5191201"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2600148-5E87-4BBC-9D06-518E4321F0C6}"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3F93C1-2F07-4BF4-A3BD-0CFB37CFE691}"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600148-5E87-4BBC-9D06-518E4321F0C6}"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3F93C1-2F07-4BF4-A3BD-0CFB37CFE691}"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49"/>
            <a:ext cx="11054080" cy="1937173"/>
          </a:xfrm>
        </p:spPr>
        <p:txBody>
          <a:bodyPr anchor="t"/>
          <a:lstStyle>
            <a:lvl1pPr algn="l">
              <a:defRPr sz="5700" b="1" cap="all"/>
            </a:lvl1pPr>
          </a:lstStyle>
          <a:p>
            <a:r>
              <a:rPr lang="en-US" smtClean="0"/>
              <a:t>Click to edit Master title style</a:t>
            </a:r>
            <a:endParaRPr lang="en-GB"/>
          </a:p>
        </p:txBody>
      </p:sp>
      <p:sp>
        <p:nvSpPr>
          <p:cNvPr id="3" name="Text Placeholder 2"/>
          <p:cNvSpPr>
            <a:spLocks noGrp="1"/>
          </p:cNvSpPr>
          <p:nvPr>
            <p:ph type="body" idx="1"/>
          </p:nvPr>
        </p:nvSpPr>
        <p:spPr>
          <a:xfrm>
            <a:off x="1027290" y="4134050"/>
            <a:ext cx="11054080" cy="2133599"/>
          </a:xfrm>
        </p:spPr>
        <p:txBody>
          <a:bodyPr anchor="b"/>
          <a:lstStyle>
            <a:lvl1pPr marL="0" indent="0">
              <a:buNone/>
              <a:defRPr sz="2800">
                <a:solidFill>
                  <a:schemeClr val="tx1">
                    <a:tint val="75000"/>
                  </a:schemeClr>
                </a:solidFill>
              </a:defRPr>
            </a:lvl1pPr>
            <a:lvl2pPr marL="648884" indent="0">
              <a:buNone/>
              <a:defRPr sz="2600">
                <a:solidFill>
                  <a:schemeClr val="tx1">
                    <a:tint val="75000"/>
                  </a:schemeClr>
                </a:solidFill>
              </a:defRPr>
            </a:lvl2pPr>
            <a:lvl3pPr marL="1297794" indent="0">
              <a:buNone/>
              <a:defRPr sz="2300">
                <a:solidFill>
                  <a:schemeClr val="tx1">
                    <a:tint val="75000"/>
                  </a:schemeClr>
                </a:solidFill>
              </a:defRPr>
            </a:lvl3pPr>
            <a:lvl4pPr marL="1946707" indent="0">
              <a:buNone/>
              <a:defRPr sz="2000">
                <a:solidFill>
                  <a:schemeClr val="tx1">
                    <a:tint val="75000"/>
                  </a:schemeClr>
                </a:solidFill>
              </a:defRPr>
            </a:lvl4pPr>
            <a:lvl5pPr marL="2595602" indent="0">
              <a:buNone/>
              <a:defRPr sz="2000">
                <a:solidFill>
                  <a:schemeClr val="tx1">
                    <a:tint val="75000"/>
                  </a:schemeClr>
                </a:solidFill>
              </a:defRPr>
            </a:lvl5pPr>
            <a:lvl6pPr marL="3244493" indent="0">
              <a:buNone/>
              <a:defRPr sz="2000">
                <a:solidFill>
                  <a:schemeClr val="tx1">
                    <a:tint val="75000"/>
                  </a:schemeClr>
                </a:solidFill>
              </a:defRPr>
            </a:lvl6pPr>
            <a:lvl7pPr marL="3893408" indent="0">
              <a:buNone/>
              <a:defRPr sz="2000">
                <a:solidFill>
                  <a:schemeClr val="tx1">
                    <a:tint val="75000"/>
                  </a:schemeClr>
                </a:solidFill>
              </a:defRPr>
            </a:lvl7pPr>
            <a:lvl8pPr marL="4542302" indent="0">
              <a:buNone/>
              <a:defRPr sz="2000">
                <a:solidFill>
                  <a:schemeClr val="tx1">
                    <a:tint val="75000"/>
                  </a:schemeClr>
                </a:solidFill>
              </a:defRPr>
            </a:lvl8pPr>
            <a:lvl9pPr marL="5191201"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600148-5E87-4BBC-9D06-518E4321F0C6}"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3F93C1-2F07-4BF4-A3BD-0CFB37CFE691}"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50240" y="2275898"/>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610773" y="2275898"/>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2600148-5E87-4BBC-9D06-518E4321F0C6}"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33F93C1-2F07-4BF4-A3BD-0CFB37CFE691}"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48648" indent="0">
              <a:buNone/>
              <a:defRPr sz="4000"/>
            </a:lvl2pPr>
            <a:lvl3pPr marL="1297329" indent="0">
              <a:buNone/>
              <a:defRPr sz="3400"/>
            </a:lvl3pPr>
            <a:lvl4pPr marL="1946010" indent="0">
              <a:buNone/>
              <a:defRPr sz="2800"/>
            </a:lvl4pPr>
            <a:lvl5pPr marL="2594672" indent="0">
              <a:buNone/>
              <a:defRPr sz="2800"/>
            </a:lvl5pPr>
            <a:lvl6pPr marL="3243336" indent="0">
              <a:buNone/>
              <a:defRPr sz="2800"/>
            </a:lvl6pPr>
            <a:lvl7pPr marL="3892014" indent="0">
              <a:buNone/>
              <a:defRPr sz="2800"/>
            </a:lvl7pPr>
            <a:lvl8pPr marL="4540675" indent="0">
              <a:buNone/>
              <a:defRPr sz="2800"/>
            </a:lvl8pPr>
            <a:lvl9pPr marL="5189339" indent="0">
              <a:buNone/>
              <a:defRPr sz="2800"/>
            </a:lvl9pPr>
          </a:lstStyle>
          <a:p>
            <a:endParaRPr lang="en-GB"/>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48648" indent="0">
              <a:buNone/>
              <a:defRPr sz="1700"/>
            </a:lvl2pPr>
            <a:lvl3pPr marL="1297329" indent="0">
              <a:buNone/>
              <a:defRPr sz="1400"/>
            </a:lvl3pPr>
            <a:lvl4pPr marL="1946010" indent="0">
              <a:buNone/>
              <a:defRPr sz="1300"/>
            </a:lvl4pPr>
            <a:lvl5pPr marL="2594672" indent="0">
              <a:buNone/>
              <a:defRPr sz="1300"/>
            </a:lvl5pPr>
            <a:lvl6pPr marL="3243336" indent="0">
              <a:buNone/>
              <a:defRPr sz="1300"/>
            </a:lvl6pPr>
            <a:lvl7pPr marL="3892014" indent="0">
              <a:buNone/>
              <a:defRPr sz="1300"/>
            </a:lvl7pPr>
            <a:lvl8pPr marL="4540675" indent="0">
              <a:buNone/>
              <a:defRPr sz="1300"/>
            </a:lvl8pPr>
            <a:lvl9pPr marL="518933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4BD070-23D5-4460-8FB6-F2854810B8BF}"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955FE05-67DE-4B64-B705-007B5CB3319F}"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ext uri="{BB962C8B-B14F-4D97-AF65-F5344CB8AC3E}">
        <p14:creationId xmlns:p14="http://schemas.microsoft.com/office/powerpoint/2010/main" val="35558350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8884" indent="0">
              <a:buNone/>
              <a:defRPr sz="2800" b="1"/>
            </a:lvl2pPr>
            <a:lvl3pPr marL="1297794" indent="0">
              <a:buNone/>
              <a:defRPr sz="2600" b="1"/>
            </a:lvl3pPr>
            <a:lvl4pPr marL="1946707" indent="0">
              <a:buNone/>
              <a:defRPr sz="2300" b="1"/>
            </a:lvl4pPr>
            <a:lvl5pPr marL="2595602" indent="0">
              <a:buNone/>
              <a:defRPr sz="2300" b="1"/>
            </a:lvl5pPr>
            <a:lvl6pPr marL="3244493" indent="0">
              <a:buNone/>
              <a:defRPr sz="2300" b="1"/>
            </a:lvl6pPr>
            <a:lvl7pPr marL="3893408" indent="0">
              <a:buNone/>
              <a:defRPr sz="2300" b="1"/>
            </a:lvl7pPr>
            <a:lvl8pPr marL="4542302" indent="0">
              <a:buNone/>
              <a:defRPr sz="2300" b="1"/>
            </a:lvl8pPr>
            <a:lvl9pPr marL="5191201"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8884" indent="0">
              <a:buNone/>
              <a:defRPr sz="2800" b="1"/>
            </a:lvl2pPr>
            <a:lvl3pPr marL="1297794" indent="0">
              <a:buNone/>
              <a:defRPr sz="2600" b="1"/>
            </a:lvl3pPr>
            <a:lvl4pPr marL="1946707" indent="0">
              <a:buNone/>
              <a:defRPr sz="2300" b="1"/>
            </a:lvl4pPr>
            <a:lvl5pPr marL="2595602" indent="0">
              <a:buNone/>
              <a:defRPr sz="2300" b="1"/>
            </a:lvl5pPr>
            <a:lvl6pPr marL="3244493" indent="0">
              <a:buNone/>
              <a:defRPr sz="2300" b="1"/>
            </a:lvl6pPr>
            <a:lvl7pPr marL="3893408" indent="0">
              <a:buNone/>
              <a:defRPr sz="2300" b="1"/>
            </a:lvl7pPr>
            <a:lvl8pPr marL="4542302" indent="0">
              <a:buNone/>
              <a:defRPr sz="2300" b="1"/>
            </a:lvl8pPr>
            <a:lvl9pPr marL="5191201"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2600148-5E87-4BBC-9D06-518E4321F0C6}"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33F93C1-2F07-4BF4-A3BD-0CFB37CFE691}"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2600148-5E87-4BBC-9D06-518E4321F0C6}"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33F93C1-2F07-4BF4-A3BD-0CFB37CFE691}"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600148-5E87-4BBC-9D06-518E4321F0C6}"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33F93C1-2F07-4BF4-A3BD-0CFB37CFE691}"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GB"/>
          </a:p>
        </p:txBody>
      </p:sp>
      <p:sp>
        <p:nvSpPr>
          <p:cNvPr id="3" name="Content Placeholder 2"/>
          <p:cNvSpPr>
            <a:spLocks noGrp="1"/>
          </p:cNvSpPr>
          <p:nvPr>
            <p:ph idx="1"/>
          </p:nvPr>
        </p:nvSpPr>
        <p:spPr>
          <a:xfrm>
            <a:off x="5084516" y="388396"/>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8884" indent="0">
              <a:buNone/>
              <a:defRPr sz="1700"/>
            </a:lvl2pPr>
            <a:lvl3pPr marL="1297794" indent="0">
              <a:buNone/>
              <a:defRPr sz="1400"/>
            </a:lvl3pPr>
            <a:lvl4pPr marL="1946707" indent="0">
              <a:buNone/>
              <a:defRPr sz="1300"/>
            </a:lvl4pPr>
            <a:lvl5pPr marL="2595602" indent="0">
              <a:buNone/>
              <a:defRPr sz="1300"/>
            </a:lvl5pPr>
            <a:lvl6pPr marL="3244493" indent="0">
              <a:buNone/>
              <a:defRPr sz="1300"/>
            </a:lvl6pPr>
            <a:lvl7pPr marL="3893408" indent="0">
              <a:buNone/>
              <a:defRPr sz="1300"/>
            </a:lvl7pPr>
            <a:lvl8pPr marL="4542302" indent="0">
              <a:buNone/>
              <a:defRPr sz="1300"/>
            </a:lvl8pPr>
            <a:lvl9pPr marL="5191201"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600148-5E87-4BBC-9D06-518E4321F0C6}"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33F93C1-2F07-4BF4-A3BD-0CFB37CFE691}"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48884" indent="0">
              <a:buNone/>
              <a:defRPr sz="4000"/>
            </a:lvl2pPr>
            <a:lvl3pPr marL="1297794" indent="0">
              <a:buNone/>
              <a:defRPr sz="3400"/>
            </a:lvl3pPr>
            <a:lvl4pPr marL="1946707" indent="0">
              <a:buNone/>
              <a:defRPr sz="2800"/>
            </a:lvl4pPr>
            <a:lvl5pPr marL="2595602" indent="0">
              <a:buNone/>
              <a:defRPr sz="2800"/>
            </a:lvl5pPr>
            <a:lvl6pPr marL="3244493" indent="0">
              <a:buNone/>
              <a:defRPr sz="2800"/>
            </a:lvl6pPr>
            <a:lvl7pPr marL="3893408" indent="0">
              <a:buNone/>
              <a:defRPr sz="2800"/>
            </a:lvl7pPr>
            <a:lvl8pPr marL="4542302" indent="0">
              <a:buNone/>
              <a:defRPr sz="2800"/>
            </a:lvl8pPr>
            <a:lvl9pPr marL="5191201" indent="0">
              <a:buNone/>
              <a:defRPr sz="2800"/>
            </a:lvl9pPr>
          </a:lstStyle>
          <a:p>
            <a:endParaRPr lang="en-GB"/>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48884" indent="0">
              <a:buNone/>
              <a:defRPr sz="1700"/>
            </a:lvl2pPr>
            <a:lvl3pPr marL="1297794" indent="0">
              <a:buNone/>
              <a:defRPr sz="1400"/>
            </a:lvl3pPr>
            <a:lvl4pPr marL="1946707" indent="0">
              <a:buNone/>
              <a:defRPr sz="1300"/>
            </a:lvl4pPr>
            <a:lvl5pPr marL="2595602" indent="0">
              <a:buNone/>
              <a:defRPr sz="1300"/>
            </a:lvl5pPr>
            <a:lvl6pPr marL="3244493" indent="0">
              <a:buNone/>
              <a:defRPr sz="1300"/>
            </a:lvl6pPr>
            <a:lvl7pPr marL="3893408" indent="0">
              <a:buNone/>
              <a:defRPr sz="1300"/>
            </a:lvl7pPr>
            <a:lvl8pPr marL="4542302" indent="0">
              <a:buNone/>
              <a:defRPr sz="1300"/>
            </a:lvl8pPr>
            <a:lvl9pPr marL="5191201"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600148-5E87-4BBC-9D06-518E4321F0C6}"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33F93C1-2F07-4BF4-A3BD-0CFB37CFE691}"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600148-5E87-4BBC-9D06-518E4321F0C6}"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3F93C1-2F07-4BF4-A3BD-0CFB37CFE691}"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54"/>
            <a:ext cx="2926080" cy="832216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50240" y="390654"/>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600148-5E87-4BBC-9D06-518E4321F0C6}" type="datetimeFigureOut">
              <a:rPr lang="en-GB" smtClean="0">
                <a:solidFill>
                  <a:prstClr val="black">
                    <a:tint val="75000"/>
                  </a:prstClr>
                </a:solidFill>
                <a:latin typeface="Calibri"/>
              </a:rPr>
              <a:pPr/>
              <a:t>16/04/2018</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33F93C1-2F07-4BF4-A3BD-0CFB37CFE691}" type="slidenum">
              <a:rPr lang="en-GB" smtClean="0">
                <a:solidFill>
                  <a:prstClr val="black">
                    <a:tint val="75000"/>
                  </a:prstClr>
                </a:solidFill>
                <a:latin typeface="Calibri"/>
              </a:rPr>
              <a:pPr/>
              <a:t>‹n.›</a:t>
            </a:fld>
            <a:endParaRPr lang="en-GB">
              <a:solidFill>
                <a:prstClr val="black">
                  <a:tint val="75000"/>
                </a:prstClr>
              </a:solidFill>
              <a:latin typeface="Calibri"/>
            </a:endParaRPr>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 name="Shape 9"/>
          <p:cNvSpPr>
            <a:spLocks noGrp="1"/>
          </p:cNvSpPr>
          <p:nvPr>
            <p:ph type="title"/>
          </p:nvPr>
        </p:nvSpPr>
        <p:spPr>
          <a:xfrm>
            <a:off x="1270061" y="254000"/>
            <a:ext cx="10464801" cy="2438400"/>
          </a:xfrm>
          <a:prstGeom prst="rect">
            <a:avLst/>
          </a:prstGeom>
        </p:spPr>
        <p:txBody>
          <a:bodyPr/>
          <a:lstStyle>
            <a:lvl1pPr marL="0" marR="0" defTabSz="582916">
              <a:defRPr sz="8400">
                <a:solidFill>
                  <a:srgbClr val="FFFFFF"/>
                </a:solidFill>
                <a:uFillTx/>
                <a:latin typeface="+mj-lt"/>
                <a:ea typeface="+mj-ea"/>
                <a:cs typeface="+mj-cs"/>
                <a:sym typeface="Gill Sans"/>
              </a:defRPr>
            </a:lvl1pPr>
          </a:lstStyle>
          <a:p>
            <a:pPr lvl="0">
              <a:defRPr sz="1800">
                <a:solidFill>
                  <a:srgbClr val="000000"/>
                </a:solidFill>
              </a:defRPr>
            </a:pPr>
            <a:r>
              <a:rPr sz="8400">
                <a:solidFill>
                  <a:srgbClr val="FFFFFF"/>
                </a:solidFill>
              </a:rPr>
              <a:t>Title Text</a:t>
            </a:r>
          </a:p>
        </p:txBody>
      </p:sp>
      <p:sp>
        <p:nvSpPr>
          <p:cNvPr id="10" name="Shape 10"/>
          <p:cNvSpPr>
            <a:spLocks noGrp="1"/>
          </p:cNvSpPr>
          <p:nvPr>
            <p:ph type="body" idx="1"/>
          </p:nvPr>
        </p:nvSpPr>
        <p:spPr>
          <a:xfrm>
            <a:off x="1270061" y="2768661"/>
            <a:ext cx="10464801" cy="5714999"/>
          </a:xfrm>
          <a:prstGeom prst="rect">
            <a:avLst/>
          </a:prstGeom>
        </p:spPr>
        <p:txBody>
          <a:bodyPr lIns="72103" tIns="72103" rIns="72103" bIns="72103" anchor="ctr"/>
          <a:lstStyle>
            <a:lvl1pPr marL="887043" marR="0" indent="-570231" defTabSz="582916">
              <a:spcBef>
                <a:spcPts val="2399"/>
              </a:spcBef>
              <a:buSzPct val="171000"/>
              <a:defRPr sz="4300">
                <a:solidFill>
                  <a:srgbClr val="FFFFFF"/>
                </a:solidFill>
                <a:uFillTx/>
                <a:latin typeface="+mj-lt"/>
                <a:ea typeface="+mj-ea"/>
                <a:cs typeface="+mj-cs"/>
                <a:sym typeface="Gill Sans"/>
              </a:defRPr>
            </a:lvl1pPr>
            <a:lvl2pPr marL="1330565" marR="0" indent="-570231" defTabSz="582916">
              <a:spcBef>
                <a:spcPts val="2399"/>
              </a:spcBef>
              <a:buSzPct val="171000"/>
              <a:defRPr sz="4300">
                <a:solidFill>
                  <a:srgbClr val="FFFFFF"/>
                </a:solidFill>
                <a:uFillTx/>
                <a:latin typeface="+mj-lt"/>
                <a:ea typeface="+mj-ea"/>
                <a:cs typeface="+mj-cs"/>
                <a:sym typeface="Gill Sans"/>
              </a:defRPr>
            </a:lvl2pPr>
            <a:lvl3pPr marL="1774086" marR="0" indent="-570231" defTabSz="582916">
              <a:spcBef>
                <a:spcPts val="2399"/>
              </a:spcBef>
              <a:buSzPct val="171000"/>
              <a:defRPr sz="4300">
                <a:solidFill>
                  <a:srgbClr val="FFFFFF"/>
                </a:solidFill>
                <a:uFillTx/>
                <a:latin typeface="+mj-lt"/>
                <a:ea typeface="+mj-ea"/>
                <a:cs typeface="+mj-cs"/>
                <a:sym typeface="Gill Sans"/>
              </a:defRPr>
            </a:lvl3pPr>
            <a:lvl4pPr marL="2217608" marR="0" indent="-570231" defTabSz="582916">
              <a:spcBef>
                <a:spcPts val="2399"/>
              </a:spcBef>
              <a:buSzPct val="171000"/>
              <a:defRPr sz="4300">
                <a:solidFill>
                  <a:srgbClr val="FFFFFF"/>
                </a:solidFill>
                <a:uFillTx/>
                <a:latin typeface="+mj-lt"/>
                <a:ea typeface="+mj-ea"/>
                <a:cs typeface="+mj-cs"/>
                <a:sym typeface="Gill Sans"/>
              </a:defRPr>
            </a:lvl4pPr>
            <a:lvl5pPr marL="2661132" marR="0" indent="-570231" defTabSz="582916">
              <a:spcBef>
                <a:spcPts val="2399"/>
              </a:spcBef>
              <a:buSzPct val="171000"/>
              <a:defRPr sz="4300">
                <a:solidFill>
                  <a:srgbClr val="FFFFFF"/>
                </a:solidFill>
                <a:uFillTx/>
                <a:latin typeface="+mj-lt"/>
                <a:ea typeface="+mj-ea"/>
                <a:cs typeface="+mj-cs"/>
                <a:sym typeface="Gill Sans"/>
              </a:defRPr>
            </a:lvl5pPr>
          </a:lstStyle>
          <a:p>
            <a:pPr lvl="0">
              <a:defRPr sz="1800">
                <a:solidFill>
                  <a:srgbClr val="000000"/>
                </a:solidFill>
              </a:defRPr>
            </a:pPr>
            <a:r>
              <a:rPr sz="4300">
                <a:solidFill>
                  <a:srgbClr val="FFFFFF"/>
                </a:solidFill>
              </a:rPr>
              <a:t>Body Level One</a:t>
            </a:r>
          </a:p>
          <a:p>
            <a:pPr lvl="1">
              <a:defRPr sz="1800">
                <a:solidFill>
                  <a:srgbClr val="000000"/>
                </a:solidFill>
              </a:defRPr>
            </a:pPr>
            <a:r>
              <a:rPr sz="4300">
                <a:solidFill>
                  <a:srgbClr val="FFFFFF"/>
                </a:solidFill>
              </a:rPr>
              <a:t>Body Level Two</a:t>
            </a:r>
          </a:p>
          <a:p>
            <a:pPr lvl="2">
              <a:defRPr sz="1800">
                <a:solidFill>
                  <a:srgbClr val="000000"/>
                </a:solidFill>
              </a:defRPr>
            </a:pPr>
            <a:r>
              <a:rPr sz="4300">
                <a:solidFill>
                  <a:srgbClr val="FFFFFF"/>
                </a:solidFill>
              </a:rPr>
              <a:t>Body Level Three</a:t>
            </a:r>
          </a:p>
          <a:p>
            <a:pPr lvl="3">
              <a:defRPr sz="1800">
                <a:solidFill>
                  <a:srgbClr val="000000"/>
                </a:solidFill>
              </a:defRPr>
            </a:pPr>
            <a:r>
              <a:rPr sz="4300">
                <a:solidFill>
                  <a:srgbClr val="FFFFFF"/>
                </a:solidFill>
              </a:rPr>
              <a:t>Body Level Four</a:t>
            </a:r>
          </a:p>
          <a:p>
            <a:pPr lvl="4">
              <a:defRPr sz="1800">
                <a:solidFill>
                  <a:srgbClr val="000000"/>
                </a:solidFill>
              </a:defRPr>
            </a:pPr>
            <a:r>
              <a:rPr sz="4300">
                <a:solidFill>
                  <a:srgbClr val="FFFFFF"/>
                </a:solidFill>
              </a:rPr>
              <a:t>Body Level Five</a:t>
            </a:r>
          </a:p>
        </p:txBody>
      </p:sp>
    </p:spTree>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p:cNvPr>
          <p:cNvSpPr>
            <a:spLocks noGrp="1"/>
          </p:cNvSpPr>
          <p:nvPr>
            <p:ph type="ctrTitle"/>
          </p:nvPr>
        </p:nvSpPr>
        <p:spPr>
          <a:xfrm>
            <a:off x="1625600" y="1596249"/>
            <a:ext cx="9753600" cy="3395698"/>
          </a:xfrm>
        </p:spPr>
        <p:txBody>
          <a:bodyPr anchor="b"/>
          <a:lstStyle>
            <a:lvl1pPr algn="ctr">
              <a:defRPr sz="6400"/>
            </a:lvl1pPr>
          </a:lstStyle>
          <a:p>
            <a:r>
              <a:rPr lang="it-IT"/>
              <a:t>Fare clic per modificare lo stile del titolo dello schema</a:t>
            </a:r>
          </a:p>
        </p:txBody>
      </p:sp>
      <p:sp>
        <p:nvSpPr>
          <p:cNvPr id="3" name="Sottotitolo 2">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it-IT"/>
              <a:t>Fare clic per modificare lo stile del sottotitolo dello schema</a:t>
            </a:r>
          </a:p>
        </p:txBody>
      </p:sp>
      <p:sp>
        <p:nvSpPr>
          <p:cNvPr id="4" name="Segnaposto data 3">
            <a:extLst/>
          </p:cNvPr>
          <p:cNvSpPr>
            <a:spLocks noGrp="1"/>
          </p:cNvSpPr>
          <p:nvPr>
            <p:ph type="dt" sz="half" idx="10"/>
          </p:nvPr>
        </p:nvSpPr>
        <p:spPr/>
        <p:txBody>
          <a:bodyPr/>
          <a:lstStyle>
            <a:lvl1pPr>
              <a:defRPr/>
            </a:lvl1pPr>
          </a:lstStyle>
          <a:p>
            <a:pPr>
              <a:defRPr/>
            </a:pPr>
            <a:fld id="{F45E99C3-1CC4-4C7B-B877-8A1E0EBE4B09}" type="datetimeFigureOut">
              <a:rPr lang="it-IT">
                <a:solidFill>
                  <a:prstClr val="black">
                    <a:tint val="75000"/>
                  </a:prstClr>
                </a:solidFill>
              </a:rPr>
              <a:pPr>
                <a:defRPr/>
              </a:pPr>
              <a:t>16/04/18</a:t>
            </a:fld>
            <a:endParaRPr lang="it-IT">
              <a:solidFill>
                <a:prstClr val="black">
                  <a:tint val="75000"/>
                </a:prstClr>
              </a:solidFill>
            </a:endParaRPr>
          </a:p>
        </p:txBody>
      </p:sp>
      <p:sp>
        <p:nvSpPr>
          <p:cNvPr id="5" name="Segnaposto piè di pagina 4">
            <a:extLst/>
          </p:cNvPr>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a:extLst/>
          </p:cNvPr>
          <p:cNvSpPr>
            <a:spLocks noGrp="1"/>
          </p:cNvSpPr>
          <p:nvPr>
            <p:ph type="sldNum" sz="quarter" idx="12"/>
          </p:nvPr>
        </p:nvSpPr>
        <p:spPr/>
        <p:txBody>
          <a:bodyPr/>
          <a:lstStyle>
            <a:lvl1pPr>
              <a:defRPr/>
            </a:lvl1pPr>
          </a:lstStyle>
          <a:p>
            <a:pPr>
              <a:defRPr/>
            </a:pPr>
            <a:fld id="{F3E2D44A-F376-4929-9969-AFCD70C26C98}"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r>
              <a:rPr lang="it-IT"/>
              <a:t>Fare clic per modificare lo stile del titolo dello schema</a:t>
            </a:r>
          </a:p>
        </p:txBody>
      </p:sp>
      <p:sp>
        <p:nvSpPr>
          <p:cNvPr id="3" name="Segnaposto contenuto 2">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p:cNvPr>
          <p:cNvSpPr>
            <a:spLocks noGrp="1"/>
          </p:cNvSpPr>
          <p:nvPr>
            <p:ph type="dt" sz="half" idx="10"/>
          </p:nvPr>
        </p:nvSpPr>
        <p:spPr/>
        <p:txBody>
          <a:bodyPr/>
          <a:lstStyle>
            <a:lvl1pPr>
              <a:defRPr/>
            </a:lvl1pPr>
          </a:lstStyle>
          <a:p>
            <a:pPr>
              <a:defRPr/>
            </a:pPr>
            <a:fld id="{7221C9D2-07B1-4291-A15F-9F50521647D2}" type="datetimeFigureOut">
              <a:rPr lang="it-IT">
                <a:solidFill>
                  <a:prstClr val="black">
                    <a:tint val="75000"/>
                  </a:prstClr>
                </a:solidFill>
              </a:rPr>
              <a:pPr>
                <a:defRPr/>
              </a:pPr>
              <a:t>16/04/18</a:t>
            </a:fld>
            <a:endParaRPr lang="it-IT">
              <a:solidFill>
                <a:prstClr val="black">
                  <a:tint val="75000"/>
                </a:prstClr>
              </a:solidFill>
            </a:endParaRPr>
          </a:p>
        </p:txBody>
      </p:sp>
      <p:sp>
        <p:nvSpPr>
          <p:cNvPr id="5" name="Segnaposto piè di pagina 4">
            <a:extLst/>
          </p:cNvPr>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a:extLst/>
          </p:cNvPr>
          <p:cNvSpPr>
            <a:spLocks noGrp="1"/>
          </p:cNvSpPr>
          <p:nvPr>
            <p:ph type="sldNum" sz="quarter" idx="12"/>
          </p:nvPr>
        </p:nvSpPr>
        <p:spPr/>
        <p:txBody>
          <a:bodyPr/>
          <a:lstStyle>
            <a:lvl1pPr>
              <a:defRPr/>
            </a:lvl1pPr>
          </a:lstStyle>
          <a:p>
            <a:pPr>
              <a:defRPr/>
            </a:pPr>
            <a:fld id="{BE151B5D-FD1E-43B0-82DC-4EA4012F88B8}"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slideLayout" Target="../slideLayouts/slideLayout85.xml"/><Relationship Id="rId14" Type="http://schemas.openxmlformats.org/officeDocument/2006/relationships/theme" Target="../theme/theme7.xml"/><Relationship Id="rId15" Type="http://schemas.openxmlformats.org/officeDocument/2006/relationships/image" Target="../media/image1.emf"/><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theme" Target="../theme/theme8.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theme" Target="../theme/theme9.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29729" tIns="64865" rIns="129729" bIns="64865"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50240" y="2275908"/>
            <a:ext cx="11704320" cy="6436925"/>
          </a:xfrm>
          <a:prstGeom prst="rect">
            <a:avLst/>
          </a:prstGeom>
        </p:spPr>
        <p:txBody>
          <a:bodyPr vert="horz" lIns="129729" tIns="64865" rIns="129729" bIns="6486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50240" y="9040210"/>
            <a:ext cx="3034453" cy="519289"/>
          </a:xfrm>
          <a:prstGeom prst="rect">
            <a:avLst/>
          </a:prstGeom>
        </p:spPr>
        <p:txBody>
          <a:bodyPr vert="horz" lIns="129729" tIns="64865" rIns="129729" bIns="64865" rtlCol="0" anchor="ctr"/>
          <a:lstStyle>
            <a:lvl1pPr algn="l">
              <a:defRPr sz="1700">
                <a:solidFill>
                  <a:schemeClr val="tx1">
                    <a:tint val="75000"/>
                  </a:schemeClr>
                </a:solidFill>
              </a:defRPr>
            </a:lvl1pPr>
          </a:lstStyle>
          <a:p>
            <a:pPr defTabSz="1297329" rtl="0"/>
            <a:fld id="{154BD070-23D5-4460-8FB6-F2854810B8BF}" type="datetimeFigureOut">
              <a:rPr lang="en-GB" kern="1200" smtClean="0">
                <a:solidFill>
                  <a:prstClr val="black">
                    <a:tint val="75000"/>
                  </a:prstClr>
                </a:solidFill>
                <a:latin typeface="Calibri"/>
                <a:ea typeface="+mn-ea"/>
                <a:cs typeface="+mn-cs"/>
              </a:rPr>
              <a:pPr defTabSz="1297329" rtl="0"/>
              <a:t>16/04/2018</a:t>
            </a:fld>
            <a:endParaRPr lang="en-GB"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443308" y="9040210"/>
            <a:ext cx="4118187" cy="519289"/>
          </a:xfrm>
          <a:prstGeom prst="rect">
            <a:avLst/>
          </a:prstGeom>
        </p:spPr>
        <p:txBody>
          <a:bodyPr vert="horz" lIns="129729" tIns="64865" rIns="129729" bIns="64865" rtlCol="0" anchor="ctr"/>
          <a:lstStyle>
            <a:lvl1pPr algn="ctr">
              <a:defRPr sz="1700">
                <a:solidFill>
                  <a:schemeClr val="tx1">
                    <a:tint val="75000"/>
                  </a:schemeClr>
                </a:solidFill>
              </a:defRPr>
            </a:lvl1pPr>
          </a:lstStyle>
          <a:p>
            <a:pPr defTabSz="1297329" rtl="0"/>
            <a:endParaRPr lang="en-GB"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9320107" y="9040210"/>
            <a:ext cx="3034453" cy="519289"/>
          </a:xfrm>
          <a:prstGeom prst="rect">
            <a:avLst/>
          </a:prstGeom>
        </p:spPr>
        <p:txBody>
          <a:bodyPr vert="horz" lIns="129729" tIns="64865" rIns="129729" bIns="64865" rtlCol="0" anchor="ctr"/>
          <a:lstStyle>
            <a:lvl1pPr algn="r">
              <a:defRPr sz="1700">
                <a:solidFill>
                  <a:schemeClr val="tx1">
                    <a:tint val="75000"/>
                  </a:schemeClr>
                </a:solidFill>
              </a:defRPr>
            </a:lvl1pPr>
          </a:lstStyle>
          <a:p>
            <a:pPr defTabSz="1297329" rtl="0"/>
            <a:fld id="{F955FE05-67DE-4B64-B705-007B5CB3319F}" type="slidenum">
              <a:rPr lang="en-GB" kern="1200" smtClean="0">
                <a:solidFill>
                  <a:prstClr val="black">
                    <a:tint val="75000"/>
                  </a:prstClr>
                </a:solidFill>
                <a:latin typeface="Calibri"/>
                <a:ea typeface="+mn-ea"/>
                <a:cs typeface="+mn-cs"/>
              </a:rPr>
              <a:pPr defTabSz="1297329" rtl="0"/>
              <a:t>‹n.›</a:t>
            </a:fld>
            <a:endParaRPr lang="en-GB"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25065583"/>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6842" r:id="rId12"/>
  </p:sldLayoutIdLst>
  <p:txStyles>
    <p:titleStyle>
      <a:lvl1pPr algn="ctr" defTabSz="1297329" rtl="0" eaLnBrk="1" latinLnBrk="0" hangingPunct="1">
        <a:spcBef>
          <a:spcPct val="0"/>
        </a:spcBef>
        <a:buNone/>
        <a:defRPr sz="6300" kern="1200">
          <a:solidFill>
            <a:schemeClr val="tx1"/>
          </a:solidFill>
          <a:latin typeface="+mj-lt"/>
          <a:ea typeface="+mj-ea"/>
          <a:cs typeface="+mj-cs"/>
        </a:defRPr>
      </a:lvl1pPr>
    </p:titleStyle>
    <p:bodyStyle>
      <a:lvl1pPr marL="486515" indent="-486515" algn="l" defTabSz="1297329"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54083" indent="-405438" algn="l" defTabSz="1297329"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21664" indent="-324323" algn="l" defTabSz="1297329"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70328" indent="-324323" algn="l" defTabSz="129732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919016" indent="-324323" algn="l" defTabSz="129732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3567683" indent="-324323" algn="l" defTabSz="129732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16337" indent="-324323" algn="l" defTabSz="129732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65015" indent="-324323" algn="l" defTabSz="129732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13657" indent="-324323" algn="l" defTabSz="129732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297329" rtl="0" eaLnBrk="1" latinLnBrk="0" hangingPunct="1">
        <a:defRPr sz="2600" kern="1200">
          <a:solidFill>
            <a:schemeClr val="tx1"/>
          </a:solidFill>
          <a:latin typeface="+mn-lt"/>
          <a:ea typeface="+mn-ea"/>
          <a:cs typeface="+mn-cs"/>
        </a:defRPr>
      </a:lvl1pPr>
      <a:lvl2pPr marL="648648" algn="l" defTabSz="1297329" rtl="0" eaLnBrk="1" latinLnBrk="0" hangingPunct="1">
        <a:defRPr sz="2600" kern="1200">
          <a:solidFill>
            <a:schemeClr val="tx1"/>
          </a:solidFill>
          <a:latin typeface="+mn-lt"/>
          <a:ea typeface="+mn-ea"/>
          <a:cs typeface="+mn-cs"/>
        </a:defRPr>
      </a:lvl2pPr>
      <a:lvl3pPr marL="1297329" algn="l" defTabSz="1297329" rtl="0" eaLnBrk="1" latinLnBrk="0" hangingPunct="1">
        <a:defRPr sz="2600" kern="1200">
          <a:solidFill>
            <a:schemeClr val="tx1"/>
          </a:solidFill>
          <a:latin typeface="+mn-lt"/>
          <a:ea typeface="+mn-ea"/>
          <a:cs typeface="+mn-cs"/>
        </a:defRPr>
      </a:lvl3pPr>
      <a:lvl4pPr marL="1946010" algn="l" defTabSz="1297329" rtl="0" eaLnBrk="1" latinLnBrk="0" hangingPunct="1">
        <a:defRPr sz="2600" kern="1200">
          <a:solidFill>
            <a:schemeClr val="tx1"/>
          </a:solidFill>
          <a:latin typeface="+mn-lt"/>
          <a:ea typeface="+mn-ea"/>
          <a:cs typeface="+mn-cs"/>
        </a:defRPr>
      </a:lvl4pPr>
      <a:lvl5pPr marL="2594672" algn="l" defTabSz="1297329" rtl="0" eaLnBrk="1" latinLnBrk="0" hangingPunct="1">
        <a:defRPr sz="2600" kern="1200">
          <a:solidFill>
            <a:schemeClr val="tx1"/>
          </a:solidFill>
          <a:latin typeface="+mn-lt"/>
          <a:ea typeface="+mn-ea"/>
          <a:cs typeface="+mn-cs"/>
        </a:defRPr>
      </a:lvl5pPr>
      <a:lvl6pPr marL="3243336" algn="l" defTabSz="1297329" rtl="0" eaLnBrk="1" latinLnBrk="0" hangingPunct="1">
        <a:defRPr sz="2600" kern="1200">
          <a:solidFill>
            <a:schemeClr val="tx1"/>
          </a:solidFill>
          <a:latin typeface="+mn-lt"/>
          <a:ea typeface="+mn-ea"/>
          <a:cs typeface="+mn-cs"/>
        </a:defRPr>
      </a:lvl6pPr>
      <a:lvl7pPr marL="3892014" algn="l" defTabSz="1297329" rtl="0" eaLnBrk="1" latinLnBrk="0" hangingPunct="1">
        <a:defRPr sz="2600" kern="1200">
          <a:solidFill>
            <a:schemeClr val="tx1"/>
          </a:solidFill>
          <a:latin typeface="+mn-lt"/>
          <a:ea typeface="+mn-ea"/>
          <a:cs typeface="+mn-cs"/>
        </a:defRPr>
      </a:lvl7pPr>
      <a:lvl8pPr marL="4540675" algn="l" defTabSz="1297329" rtl="0" eaLnBrk="1" latinLnBrk="0" hangingPunct="1">
        <a:defRPr sz="2600" kern="1200">
          <a:solidFill>
            <a:schemeClr val="tx1"/>
          </a:solidFill>
          <a:latin typeface="+mn-lt"/>
          <a:ea typeface="+mn-ea"/>
          <a:cs typeface="+mn-cs"/>
        </a:defRPr>
      </a:lvl8pPr>
      <a:lvl9pPr marL="5189339" algn="l" defTabSz="1297329"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50240" y="390596"/>
            <a:ext cx="1170432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50240" y="2275841"/>
            <a:ext cx="11704320" cy="64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50240" y="8882098"/>
            <a:ext cx="3034453"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991">
                <a:latin typeface="Arial" pitchFamily="34" charset="0"/>
              </a:defRPr>
            </a:lvl1pPr>
          </a:lstStyle>
          <a:p>
            <a:pPr algn="l" defTabSz="1300460" rtl="0" fontAlgn="base">
              <a:spcBef>
                <a:spcPct val="0"/>
              </a:spcBef>
              <a:spcAft>
                <a:spcPct val="0"/>
              </a:spcAft>
              <a:defRPr/>
            </a:pPr>
            <a:endParaRPr lang="en-GB" kern="1200">
              <a:solidFill>
                <a:srgbClr val="000000"/>
              </a:solidFill>
              <a:ea typeface=""/>
              <a:cs typeface=""/>
            </a:endParaRPr>
          </a:p>
        </p:txBody>
      </p:sp>
      <p:sp>
        <p:nvSpPr>
          <p:cNvPr id="1029" name="Rectangle 5"/>
          <p:cNvSpPr>
            <a:spLocks noGrp="1" noChangeArrowheads="1"/>
          </p:cNvSpPr>
          <p:nvPr>
            <p:ph type="ftr" sz="quarter" idx="3"/>
          </p:nvPr>
        </p:nvSpPr>
        <p:spPr bwMode="auto">
          <a:xfrm>
            <a:off x="4443307" y="8882098"/>
            <a:ext cx="4118187"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991">
                <a:latin typeface="Arial" pitchFamily="34" charset="0"/>
              </a:defRPr>
            </a:lvl1pPr>
          </a:lstStyle>
          <a:p>
            <a:pPr defTabSz="1300460" rtl="0" fontAlgn="base">
              <a:spcBef>
                <a:spcPct val="0"/>
              </a:spcBef>
              <a:spcAft>
                <a:spcPct val="0"/>
              </a:spcAft>
              <a:defRPr/>
            </a:pPr>
            <a:endParaRPr lang="en-GB" kern="1200">
              <a:solidFill>
                <a:srgbClr val="000000"/>
              </a:solidFill>
              <a:ea typeface=""/>
              <a:cs typeface=""/>
            </a:endParaRPr>
          </a:p>
        </p:txBody>
      </p:sp>
      <p:sp>
        <p:nvSpPr>
          <p:cNvPr id="1030" name="Rectangle 6"/>
          <p:cNvSpPr>
            <a:spLocks noGrp="1" noChangeArrowheads="1"/>
          </p:cNvSpPr>
          <p:nvPr>
            <p:ph type="sldNum" sz="quarter" idx="4"/>
          </p:nvPr>
        </p:nvSpPr>
        <p:spPr bwMode="auto">
          <a:xfrm>
            <a:off x="9320107" y="8882098"/>
            <a:ext cx="3034453"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991"/>
            </a:lvl1pPr>
          </a:lstStyle>
          <a:p>
            <a:pPr defTabSz="1300460" rtl="0" fontAlgn="base">
              <a:spcBef>
                <a:spcPct val="0"/>
              </a:spcBef>
              <a:spcAft>
                <a:spcPct val="0"/>
              </a:spcAft>
            </a:pPr>
            <a:fld id="{410010CA-44A0-1B4F-93E0-A001B7F6FF67}" type="slidenum">
              <a:rPr lang="en-GB" altLang="x-none" kern="1200" smtClean="0">
                <a:solidFill>
                  <a:srgbClr val="000000"/>
                </a:solidFill>
                <a:latin typeface="Arial" charset="0"/>
                <a:ea typeface=""/>
                <a:cs typeface=""/>
              </a:rPr>
              <a:pPr defTabSz="1300460" rtl="0" fontAlgn="base">
                <a:spcBef>
                  <a:spcPct val="0"/>
                </a:spcBef>
                <a:spcAft>
                  <a:spcPct val="0"/>
                </a:spcAft>
              </a:pPr>
              <a:t>‹n.›</a:t>
            </a:fld>
            <a:endParaRPr lang="en-GB" altLang="x-none" kern="1200" smtClean="0">
              <a:solidFill>
                <a:srgbClr val="000000"/>
              </a:solidFill>
              <a:latin typeface="Arial" charset="0"/>
              <a:ea typeface=""/>
              <a:cs typeface=""/>
            </a:endParaRPr>
          </a:p>
        </p:txBody>
      </p:sp>
    </p:spTree>
    <p:extLst>
      <p:ext uri="{BB962C8B-B14F-4D97-AF65-F5344CB8AC3E}">
        <p14:creationId xmlns:p14="http://schemas.microsoft.com/office/powerpoint/2010/main" val="327512532"/>
      </p:ext>
    </p:extLst>
  </p:cSld>
  <p:clrMap bg1="lt1" tx1="dk1" bg2="lt2" tx2="dk2" accent1="accent1" accent2="accent2" accent3="accent3" accent4="accent4" accent5="accent5" accent6="accent6" hlink="hlink" folHlink="folHlink"/>
  <p:sldLayoutIdLst>
    <p:sldLayoutId id="2147486765" r:id="rId1"/>
    <p:sldLayoutId id="2147486766" r:id="rId2"/>
    <p:sldLayoutId id="2147486767" r:id="rId3"/>
    <p:sldLayoutId id="2147486768" r:id="rId4"/>
    <p:sldLayoutId id="2147486769" r:id="rId5"/>
    <p:sldLayoutId id="2147486770" r:id="rId6"/>
    <p:sldLayoutId id="2147486771" r:id="rId7"/>
    <p:sldLayoutId id="2147486772" r:id="rId8"/>
    <p:sldLayoutId id="2147486773" r:id="rId9"/>
    <p:sldLayoutId id="2147486774" r:id="rId10"/>
    <p:sldLayoutId id="2147486775" r:id="rId11"/>
    <p:sldLayoutId id="2147486776" r:id="rId12"/>
  </p:sldLayoutIdLst>
  <p:txStyles>
    <p:titleStyle>
      <a:lvl1pPr algn="ctr" rtl="0" eaLnBrk="0" fontAlgn="base" hangingPunct="0">
        <a:spcBef>
          <a:spcPct val="0"/>
        </a:spcBef>
        <a:spcAft>
          <a:spcPct val="0"/>
        </a:spcAft>
        <a:defRPr sz="6258">
          <a:solidFill>
            <a:schemeClr val="tx2"/>
          </a:solidFill>
          <a:latin typeface="+mj-lt"/>
          <a:ea typeface="+mj-ea"/>
          <a:cs typeface="+mj-cs"/>
        </a:defRPr>
      </a:lvl1pPr>
      <a:lvl2pPr algn="ctr" rtl="0" eaLnBrk="0" fontAlgn="base" hangingPunct="0">
        <a:spcBef>
          <a:spcPct val="0"/>
        </a:spcBef>
        <a:spcAft>
          <a:spcPct val="0"/>
        </a:spcAft>
        <a:defRPr sz="6258">
          <a:solidFill>
            <a:schemeClr val="tx2"/>
          </a:solidFill>
          <a:latin typeface="Arial" pitchFamily="34" charset="0"/>
        </a:defRPr>
      </a:lvl2pPr>
      <a:lvl3pPr algn="ctr" rtl="0" eaLnBrk="0" fontAlgn="base" hangingPunct="0">
        <a:spcBef>
          <a:spcPct val="0"/>
        </a:spcBef>
        <a:spcAft>
          <a:spcPct val="0"/>
        </a:spcAft>
        <a:defRPr sz="6258">
          <a:solidFill>
            <a:schemeClr val="tx2"/>
          </a:solidFill>
          <a:latin typeface="Arial" pitchFamily="34" charset="0"/>
        </a:defRPr>
      </a:lvl3pPr>
      <a:lvl4pPr algn="ctr" rtl="0" eaLnBrk="0" fontAlgn="base" hangingPunct="0">
        <a:spcBef>
          <a:spcPct val="0"/>
        </a:spcBef>
        <a:spcAft>
          <a:spcPct val="0"/>
        </a:spcAft>
        <a:defRPr sz="6258">
          <a:solidFill>
            <a:schemeClr val="tx2"/>
          </a:solidFill>
          <a:latin typeface="Arial" pitchFamily="34" charset="0"/>
        </a:defRPr>
      </a:lvl4pPr>
      <a:lvl5pPr algn="ctr" rtl="0" eaLnBrk="0" fontAlgn="base" hangingPunct="0">
        <a:spcBef>
          <a:spcPct val="0"/>
        </a:spcBef>
        <a:spcAft>
          <a:spcPct val="0"/>
        </a:spcAft>
        <a:defRPr sz="6258">
          <a:solidFill>
            <a:schemeClr val="tx2"/>
          </a:solidFill>
          <a:latin typeface="Arial" pitchFamily="34" charset="0"/>
        </a:defRPr>
      </a:lvl5pPr>
      <a:lvl6pPr marL="650230" algn="ctr" rtl="0" fontAlgn="base">
        <a:spcBef>
          <a:spcPct val="0"/>
        </a:spcBef>
        <a:spcAft>
          <a:spcPct val="0"/>
        </a:spcAft>
        <a:defRPr sz="6258">
          <a:solidFill>
            <a:schemeClr val="tx2"/>
          </a:solidFill>
          <a:latin typeface="Arial" pitchFamily="34" charset="0"/>
        </a:defRPr>
      </a:lvl6pPr>
      <a:lvl7pPr marL="1300460" algn="ctr" rtl="0" fontAlgn="base">
        <a:spcBef>
          <a:spcPct val="0"/>
        </a:spcBef>
        <a:spcAft>
          <a:spcPct val="0"/>
        </a:spcAft>
        <a:defRPr sz="6258">
          <a:solidFill>
            <a:schemeClr val="tx2"/>
          </a:solidFill>
          <a:latin typeface="Arial" pitchFamily="34" charset="0"/>
        </a:defRPr>
      </a:lvl7pPr>
      <a:lvl8pPr marL="1950690" algn="ctr" rtl="0" fontAlgn="base">
        <a:spcBef>
          <a:spcPct val="0"/>
        </a:spcBef>
        <a:spcAft>
          <a:spcPct val="0"/>
        </a:spcAft>
        <a:defRPr sz="6258">
          <a:solidFill>
            <a:schemeClr val="tx2"/>
          </a:solidFill>
          <a:latin typeface="Arial" pitchFamily="34" charset="0"/>
        </a:defRPr>
      </a:lvl8pPr>
      <a:lvl9pPr marL="2600919" algn="ctr" rtl="0" fontAlgn="base">
        <a:spcBef>
          <a:spcPct val="0"/>
        </a:spcBef>
        <a:spcAft>
          <a:spcPct val="0"/>
        </a:spcAft>
        <a:defRPr sz="6258">
          <a:solidFill>
            <a:schemeClr val="tx2"/>
          </a:solidFill>
          <a:latin typeface="Arial" pitchFamily="34"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n-ea"/>
          <a:cs typeface="+mn-cs"/>
        </a:defRPr>
      </a:lvl1pPr>
      <a:lvl2pPr marL="1056623" indent="-406394" algn="l" rtl="0" eaLnBrk="0" fontAlgn="base" hangingPunct="0">
        <a:spcBef>
          <a:spcPct val="20000"/>
        </a:spcBef>
        <a:spcAft>
          <a:spcPct val="0"/>
        </a:spcAft>
        <a:buChar char="–"/>
        <a:defRPr sz="3982">
          <a:solidFill>
            <a:schemeClr val="tx1"/>
          </a:solidFill>
          <a:latin typeface="+mn-lt"/>
        </a:defRPr>
      </a:lvl2pPr>
      <a:lvl3pPr marL="1625575" indent="-325115" algn="l" rtl="0" eaLnBrk="0" fontAlgn="base" hangingPunct="0">
        <a:spcBef>
          <a:spcPct val="20000"/>
        </a:spcBef>
        <a:spcAft>
          <a:spcPct val="0"/>
        </a:spcAft>
        <a:buChar char="•"/>
        <a:defRPr sz="3413">
          <a:solidFill>
            <a:schemeClr val="tx1"/>
          </a:solidFill>
          <a:latin typeface="+mn-lt"/>
        </a:defRPr>
      </a:lvl3pPr>
      <a:lvl4pPr marL="2275804" indent="-325115" algn="l" rtl="0" eaLnBrk="0" fontAlgn="base" hangingPunct="0">
        <a:spcBef>
          <a:spcPct val="20000"/>
        </a:spcBef>
        <a:spcAft>
          <a:spcPct val="0"/>
        </a:spcAft>
        <a:buChar char="–"/>
        <a:defRPr sz="2844">
          <a:solidFill>
            <a:schemeClr val="tx1"/>
          </a:solidFill>
          <a:latin typeface="+mn-lt"/>
        </a:defRPr>
      </a:lvl4pPr>
      <a:lvl5pPr marL="2926034" indent="-325115" algn="l" rtl="0" eaLnBrk="0" fontAlgn="base" hangingPunct="0">
        <a:spcBef>
          <a:spcPct val="20000"/>
        </a:spcBef>
        <a:spcAft>
          <a:spcPct val="0"/>
        </a:spcAft>
        <a:buChar char="»"/>
        <a:defRPr sz="2844">
          <a:solidFill>
            <a:schemeClr val="tx1"/>
          </a:solidFill>
          <a:latin typeface="+mn-lt"/>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50240" y="390596"/>
            <a:ext cx="1170432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50240" y="2275841"/>
            <a:ext cx="11704320" cy="64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50240" y="8882098"/>
            <a:ext cx="3034453"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991">
                <a:latin typeface="Arial" pitchFamily="34" charset="0"/>
              </a:defRPr>
            </a:lvl1pPr>
          </a:lstStyle>
          <a:p>
            <a:pPr algn="l" defTabSz="1300460" rtl="0" fontAlgn="base">
              <a:spcBef>
                <a:spcPct val="0"/>
              </a:spcBef>
              <a:spcAft>
                <a:spcPct val="0"/>
              </a:spcAft>
              <a:defRPr/>
            </a:pPr>
            <a:endParaRPr lang="en-GB" kern="1200">
              <a:solidFill>
                <a:srgbClr val="000000"/>
              </a:solidFill>
              <a:ea typeface=""/>
              <a:cs typeface=""/>
            </a:endParaRPr>
          </a:p>
        </p:txBody>
      </p:sp>
      <p:sp>
        <p:nvSpPr>
          <p:cNvPr id="1029" name="Rectangle 5"/>
          <p:cNvSpPr>
            <a:spLocks noGrp="1" noChangeArrowheads="1"/>
          </p:cNvSpPr>
          <p:nvPr>
            <p:ph type="ftr" sz="quarter" idx="3"/>
          </p:nvPr>
        </p:nvSpPr>
        <p:spPr bwMode="auto">
          <a:xfrm>
            <a:off x="4443307" y="8882098"/>
            <a:ext cx="4118187"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991">
                <a:latin typeface="Arial" pitchFamily="34" charset="0"/>
              </a:defRPr>
            </a:lvl1pPr>
          </a:lstStyle>
          <a:p>
            <a:pPr defTabSz="1300460" rtl="0" fontAlgn="base">
              <a:spcBef>
                <a:spcPct val="0"/>
              </a:spcBef>
              <a:spcAft>
                <a:spcPct val="0"/>
              </a:spcAft>
              <a:defRPr/>
            </a:pPr>
            <a:endParaRPr lang="en-GB" kern="1200">
              <a:solidFill>
                <a:srgbClr val="000000"/>
              </a:solidFill>
              <a:ea typeface=""/>
              <a:cs typeface=""/>
            </a:endParaRPr>
          </a:p>
        </p:txBody>
      </p:sp>
      <p:sp>
        <p:nvSpPr>
          <p:cNvPr id="1030" name="Rectangle 6"/>
          <p:cNvSpPr>
            <a:spLocks noGrp="1" noChangeArrowheads="1"/>
          </p:cNvSpPr>
          <p:nvPr>
            <p:ph type="sldNum" sz="quarter" idx="4"/>
          </p:nvPr>
        </p:nvSpPr>
        <p:spPr bwMode="auto">
          <a:xfrm>
            <a:off x="9320107" y="8882098"/>
            <a:ext cx="3034453"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991"/>
            </a:lvl1pPr>
          </a:lstStyle>
          <a:p>
            <a:pPr defTabSz="1300460" rtl="0" fontAlgn="base">
              <a:spcBef>
                <a:spcPct val="0"/>
              </a:spcBef>
              <a:spcAft>
                <a:spcPct val="0"/>
              </a:spcAft>
            </a:pPr>
            <a:fld id="{410010CA-44A0-1B4F-93E0-A001B7F6FF67}" type="slidenum">
              <a:rPr lang="en-GB" altLang="x-none" kern="1200" smtClean="0">
                <a:solidFill>
                  <a:srgbClr val="000000"/>
                </a:solidFill>
                <a:latin typeface="Arial" charset="0"/>
                <a:ea typeface=""/>
                <a:cs typeface=""/>
              </a:rPr>
              <a:pPr defTabSz="1300460" rtl="0" fontAlgn="base">
                <a:spcBef>
                  <a:spcPct val="0"/>
                </a:spcBef>
                <a:spcAft>
                  <a:spcPct val="0"/>
                </a:spcAft>
              </a:pPr>
              <a:t>‹n.›</a:t>
            </a:fld>
            <a:endParaRPr lang="en-GB" altLang="x-none" kern="1200" smtClean="0">
              <a:solidFill>
                <a:srgbClr val="000000"/>
              </a:solidFill>
              <a:latin typeface="Arial" charset="0"/>
              <a:ea typeface=""/>
              <a:cs typeface=""/>
            </a:endParaRPr>
          </a:p>
        </p:txBody>
      </p:sp>
    </p:spTree>
    <p:extLst>
      <p:ext uri="{BB962C8B-B14F-4D97-AF65-F5344CB8AC3E}">
        <p14:creationId xmlns:p14="http://schemas.microsoft.com/office/powerpoint/2010/main" val="2088104235"/>
      </p:ext>
    </p:extLst>
  </p:cSld>
  <p:clrMap bg1="lt1" tx1="dk1" bg2="lt2" tx2="dk2" accent1="accent1" accent2="accent2" accent3="accent3" accent4="accent4" accent5="accent5" accent6="accent6" hlink="hlink" folHlink="folHlink"/>
  <p:sldLayoutIdLst>
    <p:sldLayoutId id="2147486778" r:id="rId1"/>
    <p:sldLayoutId id="2147486779" r:id="rId2"/>
    <p:sldLayoutId id="2147486780" r:id="rId3"/>
    <p:sldLayoutId id="2147486781" r:id="rId4"/>
    <p:sldLayoutId id="2147486782" r:id="rId5"/>
    <p:sldLayoutId id="2147486783" r:id="rId6"/>
    <p:sldLayoutId id="2147486784" r:id="rId7"/>
    <p:sldLayoutId id="2147486785" r:id="rId8"/>
    <p:sldLayoutId id="2147486786" r:id="rId9"/>
    <p:sldLayoutId id="2147486787" r:id="rId10"/>
    <p:sldLayoutId id="2147486788" r:id="rId11"/>
    <p:sldLayoutId id="2147486789" r:id="rId12"/>
  </p:sldLayoutIdLst>
  <p:txStyles>
    <p:titleStyle>
      <a:lvl1pPr algn="ctr" rtl="0" eaLnBrk="0" fontAlgn="base" hangingPunct="0">
        <a:spcBef>
          <a:spcPct val="0"/>
        </a:spcBef>
        <a:spcAft>
          <a:spcPct val="0"/>
        </a:spcAft>
        <a:defRPr sz="6258">
          <a:solidFill>
            <a:schemeClr val="tx2"/>
          </a:solidFill>
          <a:latin typeface="+mj-lt"/>
          <a:ea typeface="+mj-ea"/>
          <a:cs typeface="+mj-cs"/>
        </a:defRPr>
      </a:lvl1pPr>
      <a:lvl2pPr algn="ctr" rtl="0" eaLnBrk="0" fontAlgn="base" hangingPunct="0">
        <a:spcBef>
          <a:spcPct val="0"/>
        </a:spcBef>
        <a:spcAft>
          <a:spcPct val="0"/>
        </a:spcAft>
        <a:defRPr sz="6258">
          <a:solidFill>
            <a:schemeClr val="tx2"/>
          </a:solidFill>
          <a:latin typeface="Arial" pitchFamily="34" charset="0"/>
        </a:defRPr>
      </a:lvl2pPr>
      <a:lvl3pPr algn="ctr" rtl="0" eaLnBrk="0" fontAlgn="base" hangingPunct="0">
        <a:spcBef>
          <a:spcPct val="0"/>
        </a:spcBef>
        <a:spcAft>
          <a:spcPct val="0"/>
        </a:spcAft>
        <a:defRPr sz="6258">
          <a:solidFill>
            <a:schemeClr val="tx2"/>
          </a:solidFill>
          <a:latin typeface="Arial" pitchFamily="34" charset="0"/>
        </a:defRPr>
      </a:lvl3pPr>
      <a:lvl4pPr algn="ctr" rtl="0" eaLnBrk="0" fontAlgn="base" hangingPunct="0">
        <a:spcBef>
          <a:spcPct val="0"/>
        </a:spcBef>
        <a:spcAft>
          <a:spcPct val="0"/>
        </a:spcAft>
        <a:defRPr sz="6258">
          <a:solidFill>
            <a:schemeClr val="tx2"/>
          </a:solidFill>
          <a:latin typeface="Arial" pitchFamily="34" charset="0"/>
        </a:defRPr>
      </a:lvl4pPr>
      <a:lvl5pPr algn="ctr" rtl="0" eaLnBrk="0" fontAlgn="base" hangingPunct="0">
        <a:spcBef>
          <a:spcPct val="0"/>
        </a:spcBef>
        <a:spcAft>
          <a:spcPct val="0"/>
        </a:spcAft>
        <a:defRPr sz="6258">
          <a:solidFill>
            <a:schemeClr val="tx2"/>
          </a:solidFill>
          <a:latin typeface="Arial" pitchFamily="34" charset="0"/>
        </a:defRPr>
      </a:lvl5pPr>
      <a:lvl6pPr marL="650230" algn="ctr" rtl="0" fontAlgn="base">
        <a:spcBef>
          <a:spcPct val="0"/>
        </a:spcBef>
        <a:spcAft>
          <a:spcPct val="0"/>
        </a:spcAft>
        <a:defRPr sz="6258">
          <a:solidFill>
            <a:schemeClr val="tx2"/>
          </a:solidFill>
          <a:latin typeface="Arial" pitchFamily="34" charset="0"/>
        </a:defRPr>
      </a:lvl6pPr>
      <a:lvl7pPr marL="1300460" algn="ctr" rtl="0" fontAlgn="base">
        <a:spcBef>
          <a:spcPct val="0"/>
        </a:spcBef>
        <a:spcAft>
          <a:spcPct val="0"/>
        </a:spcAft>
        <a:defRPr sz="6258">
          <a:solidFill>
            <a:schemeClr val="tx2"/>
          </a:solidFill>
          <a:latin typeface="Arial" pitchFamily="34" charset="0"/>
        </a:defRPr>
      </a:lvl7pPr>
      <a:lvl8pPr marL="1950690" algn="ctr" rtl="0" fontAlgn="base">
        <a:spcBef>
          <a:spcPct val="0"/>
        </a:spcBef>
        <a:spcAft>
          <a:spcPct val="0"/>
        </a:spcAft>
        <a:defRPr sz="6258">
          <a:solidFill>
            <a:schemeClr val="tx2"/>
          </a:solidFill>
          <a:latin typeface="Arial" pitchFamily="34" charset="0"/>
        </a:defRPr>
      </a:lvl8pPr>
      <a:lvl9pPr marL="2600919" algn="ctr" rtl="0" fontAlgn="base">
        <a:spcBef>
          <a:spcPct val="0"/>
        </a:spcBef>
        <a:spcAft>
          <a:spcPct val="0"/>
        </a:spcAft>
        <a:defRPr sz="6258">
          <a:solidFill>
            <a:schemeClr val="tx2"/>
          </a:solidFill>
          <a:latin typeface="Arial" pitchFamily="34"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n-ea"/>
          <a:cs typeface="+mn-cs"/>
        </a:defRPr>
      </a:lvl1pPr>
      <a:lvl2pPr marL="1056623" indent="-406394" algn="l" rtl="0" eaLnBrk="0" fontAlgn="base" hangingPunct="0">
        <a:spcBef>
          <a:spcPct val="20000"/>
        </a:spcBef>
        <a:spcAft>
          <a:spcPct val="0"/>
        </a:spcAft>
        <a:buChar char="–"/>
        <a:defRPr sz="3982">
          <a:solidFill>
            <a:schemeClr val="tx1"/>
          </a:solidFill>
          <a:latin typeface="+mn-lt"/>
        </a:defRPr>
      </a:lvl2pPr>
      <a:lvl3pPr marL="1625575" indent="-325115" algn="l" rtl="0" eaLnBrk="0" fontAlgn="base" hangingPunct="0">
        <a:spcBef>
          <a:spcPct val="20000"/>
        </a:spcBef>
        <a:spcAft>
          <a:spcPct val="0"/>
        </a:spcAft>
        <a:buChar char="•"/>
        <a:defRPr sz="3413">
          <a:solidFill>
            <a:schemeClr val="tx1"/>
          </a:solidFill>
          <a:latin typeface="+mn-lt"/>
        </a:defRPr>
      </a:lvl3pPr>
      <a:lvl4pPr marL="2275804" indent="-325115" algn="l" rtl="0" eaLnBrk="0" fontAlgn="base" hangingPunct="0">
        <a:spcBef>
          <a:spcPct val="20000"/>
        </a:spcBef>
        <a:spcAft>
          <a:spcPct val="0"/>
        </a:spcAft>
        <a:buChar char="–"/>
        <a:defRPr sz="2844">
          <a:solidFill>
            <a:schemeClr val="tx1"/>
          </a:solidFill>
          <a:latin typeface="+mn-lt"/>
        </a:defRPr>
      </a:lvl4pPr>
      <a:lvl5pPr marL="2926034" indent="-325115" algn="l" rtl="0" eaLnBrk="0" fontAlgn="base" hangingPunct="0">
        <a:spcBef>
          <a:spcPct val="20000"/>
        </a:spcBef>
        <a:spcAft>
          <a:spcPct val="0"/>
        </a:spcAft>
        <a:buChar char="»"/>
        <a:defRPr sz="2844">
          <a:solidFill>
            <a:schemeClr val="tx1"/>
          </a:solidFill>
          <a:latin typeface="+mn-lt"/>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50240" y="390596"/>
            <a:ext cx="1170432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50240" y="2275841"/>
            <a:ext cx="11704320" cy="64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50240" y="8882098"/>
            <a:ext cx="3034453"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991">
                <a:latin typeface="Arial" pitchFamily="34" charset="0"/>
              </a:defRPr>
            </a:lvl1pPr>
          </a:lstStyle>
          <a:p>
            <a:pPr algn="l" defTabSz="1300460" rtl="0" fontAlgn="base">
              <a:spcBef>
                <a:spcPct val="0"/>
              </a:spcBef>
              <a:spcAft>
                <a:spcPct val="0"/>
              </a:spcAft>
              <a:defRPr/>
            </a:pPr>
            <a:endParaRPr lang="en-GB" kern="1200">
              <a:solidFill>
                <a:srgbClr val="000000"/>
              </a:solidFill>
              <a:ea typeface=""/>
              <a:cs typeface=""/>
            </a:endParaRPr>
          </a:p>
        </p:txBody>
      </p:sp>
      <p:sp>
        <p:nvSpPr>
          <p:cNvPr id="1029" name="Rectangle 5"/>
          <p:cNvSpPr>
            <a:spLocks noGrp="1" noChangeArrowheads="1"/>
          </p:cNvSpPr>
          <p:nvPr>
            <p:ph type="ftr" sz="quarter" idx="3"/>
          </p:nvPr>
        </p:nvSpPr>
        <p:spPr bwMode="auto">
          <a:xfrm>
            <a:off x="4443307" y="8882098"/>
            <a:ext cx="4118187"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991">
                <a:latin typeface="Arial" pitchFamily="34" charset="0"/>
              </a:defRPr>
            </a:lvl1pPr>
          </a:lstStyle>
          <a:p>
            <a:pPr defTabSz="1300460" rtl="0" fontAlgn="base">
              <a:spcBef>
                <a:spcPct val="0"/>
              </a:spcBef>
              <a:spcAft>
                <a:spcPct val="0"/>
              </a:spcAft>
              <a:defRPr/>
            </a:pPr>
            <a:endParaRPr lang="en-GB" kern="1200">
              <a:solidFill>
                <a:srgbClr val="000000"/>
              </a:solidFill>
              <a:ea typeface=""/>
              <a:cs typeface=""/>
            </a:endParaRPr>
          </a:p>
        </p:txBody>
      </p:sp>
      <p:sp>
        <p:nvSpPr>
          <p:cNvPr id="1030" name="Rectangle 6"/>
          <p:cNvSpPr>
            <a:spLocks noGrp="1" noChangeArrowheads="1"/>
          </p:cNvSpPr>
          <p:nvPr>
            <p:ph type="sldNum" sz="quarter" idx="4"/>
          </p:nvPr>
        </p:nvSpPr>
        <p:spPr bwMode="auto">
          <a:xfrm>
            <a:off x="9320107" y="8882098"/>
            <a:ext cx="3034453"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991"/>
            </a:lvl1pPr>
          </a:lstStyle>
          <a:p>
            <a:pPr defTabSz="1300460" rtl="0" fontAlgn="base">
              <a:spcBef>
                <a:spcPct val="0"/>
              </a:spcBef>
              <a:spcAft>
                <a:spcPct val="0"/>
              </a:spcAft>
            </a:pPr>
            <a:fld id="{410010CA-44A0-1B4F-93E0-A001B7F6FF67}" type="slidenum">
              <a:rPr lang="en-GB" altLang="x-none" kern="1200" smtClean="0">
                <a:solidFill>
                  <a:srgbClr val="000000"/>
                </a:solidFill>
                <a:latin typeface="Arial" charset="0"/>
                <a:ea typeface=""/>
                <a:cs typeface=""/>
              </a:rPr>
              <a:pPr defTabSz="1300460" rtl="0" fontAlgn="base">
                <a:spcBef>
                  <a:spcPct val="0"/>
                </a:spcBef>
                <a:spcAft>
                  <a:spcPct val="0"/>
                </a:spcAft>
              </a:pPr>
              <a:t>‹n.›</a:t>
            </a:fld>
            <a:endParaRPr lang="en-GB" altLang="x-none" kern="1200" smtClean="0">
              <a:solidFill>
                <a:srgbClr val="000000"/>
              </a:solidFill>
              <a:latin typeface="Arial" charset="0"/>
              <a:ea typeface=""/>
              <a:cs typeface=""/>
            </a:endParaRPr>
          </a:p>
        </p:txBody>
      </p:sp>
    </p:spTree>
    <p:extLst>
      <p:ext uri="{BB962C8B-B14F-4D97-AF65-F5344CB8AC3E}">
        <p14:creationId xmlns:p14="http://schemas.microsoft.com/office/powerpoint/2010/main" val="715809549"/>
      </p:ext>
    </p:extLst>
  </p:cSld>
  <p:clrMap bg1="lt1" tx1="dk1" bg2="lt2" tx2="dk2" accent1="accent1" accent2="accent2" accent3="accent3" accent4="accent4" accent5="accent5" accent6="accent6" hlink="hlink" folHlink="folHlink"/>
  <p:sldLayoutIdLst>
    <p:sldLayoutId id="2147486804" r:id="rId1"/>
    <p:sldLayoutId id="2147486805" r:id="rId2"/>
    <p:sldLayoutId id="2147486806" r:id="rId3"/>
    <p:sldLayoutId id="2147486807" r:id="rId4"/>
    <p:sldLayoutId id="2147486808" r:id="rId5"/>
    <p:sldLayoutId id="2147486809" r:id="rId6"/>
    <p:sldLayoutId id="2147486810" r:id="rId7"/>
    <p:sldLayoutId id="2147486811" r:id="rId8"/>
    <p:sldLayoutId id="2147486812" r:id="rId9"/>
    <p:sldLayoutId id="2147486813" r:id="rId10"/>
    <p:sldLayoutId id="2147486814" r:id="rId11"/>
    <p:sldLayoutId id="2147486815" r:id="rId12"/>
  </p:sldLayoutIdLst>
  <p:txStyles>
    <p:titleStyle>
      <a:lvl1pPr algn="ctr" rtl="0" eaLnBrk="0" fontAlgn="base" hangingPunct="0">
        <a:spcBef>
          <a:spcPct val="0"/>
        </a:spcBef>
        <a:spcAft>
          <a:spcPct val="0"/>
        </a:spcAft>
        <a:defRPr sz="6258">
          <a:solidFill>
            <a:schemeClr val="tx2"/>
          </a:solidFill>
          <a:latin typeface="+mj-lt"/>
          <a:ea typeface="+mj-ea"/>
          <a:cs typeface="+mj-cs"/>
        </a:defRPr>
      </a:lvl1pPr>
      <a:lvl2pPr algn="ctr" rtl="0" eaLnBrk="0" fontAlgn="base" hangingPunct="0">
        <a:spcBef>
          <a:spcPct val="0"/>
        </a:spcBef>
        <a:spcAft>
          <a:spcPct val="0"/>
        </a:spcAft>
        <a:defRPr sz="6258">
          <a:solidFill>
            <a:schemeClr val="tx2"/>
          </a:solidFill>
          <a:latin typeface="Arial" pitchFamily="34" charset="0"/>
        </a:defRPr>
      </a:lvl2pPr>
      <a:lvl3pPr algn="ctr" rtl="0" eaLnBrk="0" fontAlgn="base" hangingPunct="0">
        <a:spcBef>
          <a:spcPct val="0"/>
        </a:spcBef>
        <a:spcAft>
          <a:spcPct val="0"/>
        </a:spcAft>
        <a:defRPr sz="6258">
          <a:solidFill>
            <a:schemeClr val="tx2"/>
          </a:solidFill>
          <a:latin typeface="Arial" pitchFamily="34" charset="0"/>
        </a:defRPr>
      </a:lvl3pPr>
      <a:lvl4pPr algn="ctr" rtl="0" eaLnBrk="0" fontAlgn="base" hangingPunct="0">
        <a:spcBef>
          <a:spcPct val="0"/>
        </a:spcBef>
        <a:spcAft>
          <a:spcPct val="0"/>
        </a:spcAft>
        <a:defRPr sz="6258">
          <a:solidFill>
            <a:schemeClr val="tx2"/>
          </a:solidFill>
          <a:latin typeface="Arial" pitchFamily="34" charset="0"/>
        </a:defRPr>
      </a:lvl4pPr>
      <a:lvl5pPr algn="ctr" rtl="0" eaLnBrk="0" fontAlgn="base" hangingPunct="0">
        <a:spcBef>
          <a:spcPct val="0"/>
        </a:spcBef>
        <a:spcAft>
          <a:spcPct val="0"/>
        </a:spcAft>
        <a:defRPr sz="6258">
          <a:solidFill>
            <a:schemeClr val="tx2"/>
          </a:solidFill>
          <a:latin typeface="Arial" pitchFamily="34" charset="0"/>
        </a:defRPr>
      </a:lvl5pPr>
      <a:lvl6pPr marL="650230" algn="ctr" rtl="0" fontAlgn="base">
        <a:spcBef>
          <a:spcPct val="0"/>
        </a:spcBef>
        <a:spcAft>
          <a:spcPct val="0"/>
        </a:spcAft>
        <a:defRPr sz="6258">
          <a:solidFill>
            <a:schemeClr val="tx2"/>
          </a:solidFill>
          <a:latin typeface="Arial" pitchFamily="34" charset="0"/>
        </a:defRPr>
      </a:lvl6pPr>
      <a:lvl7pPr marL="1300460" algn="ctr" rtl="0" fontAlgn="base">
        <a:spcBef>
          <a:spcPct val="0"/>
        </a:spcBef>
        <a:spcAft>
          <a:spcPct val="0"/>
        </a:spcAft>
        <a:defRPr sz="6258">
          <a:solidFill>
            <a:schemeClr val="tx2"/>
          </a:solidFill>
          <a:latin typeface="Arial" pitchFamily="34" charset="0"/>
        </a:defRPr>
      </a:lvl7pPr>
      <a:lvl8pPr marL="1950690" algn="ctr" rtl="0" fontAlgn="base">
        <a:spcBef>
          <a:spcPct val="0"/>
        </a:spcBef>
        <a:spcAft>
          <a:spcPct val="0"/>
        </a:spcAft>
        <a:defRPr sz="6258">
          <a:solidFill>
            <a:schemeClr val="tx2"/>
          </a:solidFill>
          <a:latin typeface="Arial" pitchFamily="34" charset="0"/>
        </a:defRPr>
      </a:lvl8pPr>
      <a:lvl9pPr marL="2600919" algn="ctr" rtl="0" fontAlgn="base">
        <a:spcBef>
          <a:spcPct val="0"/>
        </a:spcBef>
        <a:spcAft>
          <a:spcPct val="0"/>
        </a:spcAft>
        <a:defRPr sz="6258">
          <a:solidFill>
            <a:schemeClr val="tx2"/>
          </a:solidFill>
          <a:latin typeface="Arial" pitchFamily="34"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n-ea"/>
          <a:cs typeface="+mn-cs"/>
        </a:defRPr>
      </a:lvl1pPr>
      <a:lvl2pPr marL="1056623" indent="-406394" algn="l" rtl="0" eaLnBrk="0" fontAlgn="base" hangingPunct="0">
        <a:spcBef>
          <a:spcPct val="20000"/>
        </a:spcBef>
        <a:spcAft>
          <a:spcPct val="0"/>
        </a:spcAft>
        <a:buChar char="–"/>
        <a:defRPr sz="3982">
          <a:solidFill>
            <a:schemeClr val="tx1"/>
          </a:solidFill>
          <a:latin typeface="+mn-lt"/>
        </a:defRPr>
      </a:lvl2pPr>
      <a:lvl3pPr marL="1625575" indent="-325115" algn="l" rtl="0" eaLnBrk="0" fontAlgn="base" hangingPunct="0">
        <a:spcBef>
          <a:spcPct val="20000"/>
        </a:spcBef>
        <a:spcAft>
          <a:spcPct val="0"/>
        </a:spcAft>
        <a:buChar char="•"/>
        <a:defRPr sz="3413">
          <a:solidFill>
            <a:schemeClr val="tx1"/>
          </a:solidFill>
          <a:latin typeface="+mn-lt"/>
        </a:defRPr>
      </a:lvl3pPr>
      <a:lvl4pPr marL="2275804" indent="-325115" algn="l" rtl="0" eaLnBrk="0" fontAlgn="base" hangingPunct="0">
        <a:spcBef>
          <a:spcPct val="20000"/>
        </a:spcBef>
        <a:spcAft>
          <a:spcPct val="0"/>
        </a:spcAft>
        <a:buChar char="–"/>
        <a:defRPr sz="2844">
          <a:solidFill>
            <a:schemeClr val="tx1"/>
          </a:solidFill>
          <a:latin typeface="+mn-lt"/>
        </a:defRPr>
      </a:lvl4pPr>
      <a:lvl5pPr marL="2926034" indent="-325115" algn="l" rtl="0" eaLnBrk="0" fontAlgn="base" hangingPunct="0">
        <a:spcBef>
          <a:spcPct val="20000"/>
        </a:spcBef>
        <a:spcAft>
          <a:spcPct val="0"/>
        </a:spcAft>
        <a:buChar char="»"/>
        <a:defRPr sz="2844">
          <a:solidFill>
            <a:schemeClr val="tx1"/>
          </a:solidFill>
          <a:latin typeface="+mn-lt"/>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50240" y="390596"/>
            <a:ext cx="1170432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50240" y="2275841"/>
            <a:ext cx="11704320" cy="64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50240" y="8882098"/>
            <a:ext cx="3034453"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991">
                <a:latin typeface="Arial" pitchFamily="34" charset="0"/>
              </a:defRPr>
            </a:lvl1pPr>
          </a:lstStyle>
          <a:p>
            <a:pPr algn="l" defTabSz="1300460" rtl="0" fontAlgn="base">
              <a:spcBef>
                <a:spcPct val="0"/>
              </a:spcBef>
              <a:spcAft>
                <a:spcPct val="0"/>
              </a:spcAft>
              <a:defRPr/>
            </a:pPr>
            <a:endParaRPr lang="en-GB" kern="1200">
              <a:solidFill>
                <a:srgbClr val="000000"/>
              </a:solidFill>
              <a:ea typeface=""/>
              <a:cs typeface=""/>
            </a:endParaRPr>
          </a:p>
        </p:txBody>
      </p:sp>
      <p:sp>
        <p:nvSpPr>
          <p:cNvPr id="1029" name="Rectangle 5"/>
          <p:cNvSpPr>
            <a:spLocks noGrp="1" noChangeArrowheads="1"/>
          </p:cNvSpPr>
          <p:nvPr>
            <p:ph type="ftr" sz="quarter" idx="3"/>
          </p:nvPr>
        </p:nvSpPr>
        <p:spPr bwMode="auto">
          <a:xfrm>
            <a:off x="4443307" y="8882098"/>
            <a:ext cx="4118187"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991">
                <a:latin typeface="Arial" pitchFamily="34" charset="0"/>
              </a:defRPr>
            </a:lvl1pPr>
          </a:lstStyle>
          <a:p>
            <a:pPr defTabSz="1300460" rtl="0" fontAlgn="base">
              <a:spcBef>
                <a:spcPct val="0"/>
              </a:spcBef>
              <a:spcAft>
                <a:spcPct val="0"/>
              </a:spcAft>
              <a:defRPr/>
            </a:pPr>
            <a:endParaRPr lang="en-GB" kern="1200">
              <a:solidFill>
                <a:srgbClr val="000000"/>
              </a:solidFill>
              <a:ea typeface=""/>
              <a:cs typeface=""/>
            </a:endParaRPr>
          </a:p>
        </p:txBody>
      </p:sp>
      <p:sp>
        <p:nvSpPr>
          <p:cNvPr id="1030" name="Rectangle 6"/>
          <p:cNvSpPr>
            <a:spLocks noGrp="1" noChangeArrowheads="1"/>
          </p:cNvSpPr>
          <p:nvPr>
            <p:ph type="sldNum" sz="quarter" idx="4"/>
          </p:nvPr>
        </p:nvSpPr>
        <p:spPr bwMode="auto">
          <a:xfrm>
            <a:off x="9320107" y="8882098"/>
            <a:ext cx="3034453"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991"/>
            </a:lvl1pPr>
          </a:lstStyle>
          <a:p>
            <a:pPr defTabSz="1300460" rtl="0" fontAlgn="base">
              <a:spcBef>
                <a:spcPct val="0"/>
              </a:spcBef>
              <a:spcAft>
                <a:spcPct val="0"/>
              </a:spcAft>
            </a:pPr>
            <a:fld id="{410010CA-44A0-1B4F-93E0-A001B7F6FF67}" type="slidenum">
              <a:rPr lang="en-GB" altLang="x-none" kern="1200" smtClean="0">
                <a:solidFill>
                  <a:srgbClr val="000000"/>
                </a:solidFill>
                <a:latin typeface="Arial" charset="0"/>
                <a:ea typeface=""/>
                <a:cs typeface=""/>
              </a:rPr>
              <a:pPr defTabSz="1300460" rtl="0" fontAlgn="base">
                <a:spcBef>
                  <a:spcPct val="0"/>
                </a:spcBef>
                <a:spcAft>
                  <a:spcPct val="0"/>
                </a:spcAft>
              </a:pPr>
              <a:t>‹n.›</a:t>
            </a:fld>
            <a:endParaRPr lang="en-GB" altLang="x-none" kern="1200" smtClean="0">
              <a:solidFill>
                <a:srgbClr val="000000"/>
              </a:solidFill>
              <a:latin typeface="Arial" charset="0"/>
              <a:ea typeface=""/>
              <a:cs typeface=""/>
            </a:endParaRPr>
          </a:p>
        </p:txBody>
      </p:sp>
    </p:spTree>
    <p:extLst>
      <p:ext uri="{BB962C8B-B14F-4D97-AF65-F5344CB8AC3E}">
        <p14:creationId xmlns:p14="http://schemas.microsoft.com/office/powerpoint/2010/main" val="1992775884"/>
      </p:ext>
    </p:extLst>
  </p:cSld>
  <p:clrMap bg1="lt1" tx1="dk1" bg2="lt2" tx2="dk2" accent1="accent1" accent2="accent2" accent3="accent3" accent4="accent4" accent5="accent5" accent6="accent6" hlink="hlink" folHlink="folHlink"/>
  <p:sldLayoutIdLst>
    <p:sldLayoutId id="2147486817" r:id="rId1"/>
    <p:sldLayoutId id="2147486818" r:id="rId2"/>
    <p:sldLayoutId id="2147486819" r:id="rId3"/>
    <p:sldLayoutId id="2147486820" r:id="rId4"/>
    <p:sldLayoutId id="2147486821" r:id="rId5"/>
    <p:sldLayoutId id="2147486822" r:id="rId6"/>
    <p:sldLayoutId id="2147486823" r:id="rId7"/>
    <p:sldLayoutId id="2147486824" r:id="rId8"/>
    <p:sldLayoutId id="2147486825" r:id="rId9"/>
    <p:sldLayoutId id="2147486826" r:id="rId10"/>
    <p:sldLayoutId id="2147486827" r:id="rId11"/>
    <p:sldLayoutId id="2147486828" r:id="rId12"/>
  </p:sldLayoutIdLst>
  <p:txStyles>
    <p:titleStyle>
      <a:lvl1pPr algn="ctr" rtl="0" eaLnBrk="0" fontAlgn="base" hangingPunct="0">
        <a:spcBef>
          <a:spcPct val="0"/>
        </a:spcBef>
        <a:spcAft>
          <a:spcPct val="0"/>
        </a:spcAft>
        <a:defRPr sz="6258">
          <a:solidFill>
            <a:schemeClr val="tx2"/>
          </a:solidFill>
          <a:latin typeface="+mj-lt"/>
          <a:ea typeface="+mj-ea"/>
          <a:cs typeface="+mj-cs"/>
        </a:defRPr>
      </a:lvl1pPr>
      <a:lvl2pPr algn="ctr" rtl="0" eaLnBrk="0" fontAlgn="base" hangingPunct="0">
        <a:spcBef>
          <a:spcPct val="0"/>
        </a:spcBef>
        <a:spcAft>
          <a:spcPct val="0"/>
        </a:spcAft>
        <a:defRPr sz="6258">
          <a:solidFill>
            <a:schemeClr val="tx2"/>
          </a:solidFill>
          <a:latin typeface="Arial" pitchFamily="34" charset="0"/>
        </a:defRPr>
      </a:lvl2pPr>
      <a:lvl3pPr algn="ctr" rtl="0" eaLnBrk="0" fontAlgn="base" hangingPunct="0">
        <a:spcBef>
          <a:spcPct val="0"/>
        </a:spcBef>
        <a:spcAft>
          <a:spcPct val="0"/>
        </a:spcAft>
        <a:defRPr sz="6258">
          <a:solidFill>
            <a:schemeClr val="tx2"/>
          </a:solidFill>
          <a:latin typeface="Arial" pitchFamily="34" charset="0"/>
        </a:defRPr>
      </a:lvl3pPr>
      <a:lvl4pPr algn="ctr" rtl="0" eaLnBrk="0" fontAlgn="base" hangingPunct="0">
        <a:spcBef>
          <a:spcPct val="0"/>
        </a:spcBef>
        <a:spcAft>
          <a:spcPct val="0"/>
        </a:spcAft>
        <a:defRPr sz="6258">
          <a:solidFill>
            <a:schemeClr val="tx2"/>
          </a:solidFill>
          <a:latin typeface="Arial" pitchFamily="34" charset="0"/>
        </a:defRPr>
      </a:lvl4pPr>
      <a:lvl5pPr algn="ctr" rtl="0" eaLnBrk="0" fontAlgn="base" hangingPunct="0">
        <a:spcBef>
          <a:spcPct val="0"/>
        </a:spcBef>
        <a:spcAft>
          <a:spcPct val="0"/>
        </a:spcAft>
        <a:defRPr sz="6258">
          <a:solidFill>
            <a:schemeClr val="tx2"/>
          </a:solidFill>
          <a:latin typeface="Arial" pitchFamily="34" charset="0"/>
        </a:defRPr>
      </a:lvl5pPr>
      <a:lvl6pPr marL="650230" algn="ctr" rtl="0" fontAlgn="base">
        <a:spcBef>
          <a:spcPct val="0"/>
        </a:spcBef>
        <a:spcAft>
          <a:spcPct val="0"/>
        </a:spcAft>
        <a:defRPr sz="6258">
          <a:solidFill>
            <a:schemeClr val="tx2"/>
          </a:solidFill>
          <a:latin typeface="Arial" pitchFamily="34" charset="0"/>
        </a:defRPr>
      </a:lvl6pPr>
      <a:lvl7pPr marL="1300460" algn="ctr" rtl="0" fontAlgn="base">
        <a:spcBef>
          <a:spcPct val="0"/>
        </a:spcBef>
        <a:spcAft>
          <a:spcPct val="0"/>
        </a:spcAft>
        <a:defRPr sz="6258">
          <a:solidFill>
            <a:schemeClr val="tx2"/>
          </a:solidFill>
          <a:latin typeface="Arial" pitchFamily="34" charset="0"/>
        </a:defRPr>
      </a:lvl7pPr>
      <a:lvl8pPr marL="1950690" algn="ctr" rtl="0" fontAlgn="base">
        <a:spcBef>
          <a:spcPct val="0"/>
        </a:spcBef>
        <a:spcAft>
          <a:spcPct val="0"/>
        </a:spcAft>
        <a:defRPr sz="6258">
          <a:solidFill>
            <a:schemeClr val="tx2"/>
          </a:solidFill>
          <a:latin typeface="Arial" pitchFamily="34" charset="0"/>
        </a:defRPr>
      </a:lvl8pPr>
      <a:lvl9pPr marL="2600919" algn="ctr" rtl="0" fontAlgn="base">
        <a:spcBef>
          <a:spcPct val="0"/>
        </a:spcBef>
        <a:spcAft>
          <a:spcPct val="0"/>
        </a:spcAft>
        <a:defRPr sz="6258">
          <a:solidFill>
            <a:schemeClr val="tx2"/>
          </a:solidFill>
          <a:latin typeface="Arial" pitchFamily="34"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n-ea"/>
          <a:cs typeface="+mn-cs"/>
        </a:defRPr>
      </a:lvl1pPr>
      <a:lvl2pPr marL="1056623" indent="-406394" algn="l" rtl="0" eaLnBrk="0" fontAlgn="base" hangingPunct="0">
        <a:spcBef>
          <a:spcPct val="20000"/>
        </a:spcBef>
        <a:spcAft>
          <a:spcPct val="0"/>
        </a:spcAft>
        <a:buChar char="–"/>
        <a:defRPr sz="3982">
          <a:solidFill>
            <a:schemeClr val="tx1"/>
          </a:solidFill>
          <a:latin typeface="+mn-lt"/>
        </a:defRPr>
      </a:lvl2pPr>
      <a:lvl3pPr marL="1625575" indent="-325115" algn="l" rtl="0" eaLnBrk="0" fontAlgn="base" hangingPunct="0">
        <a:spcBef>
          <a:spcPct val="20000"/>
        </a:spcBef>
        <a:spcAft>
          <a:spcPct val="0"/>
        </a:spcAft>
        <a:buChar char="•"/>
        <a:defRPr sz="3413">
          <a:solidFill>
            <a:schemeClr val="tx1"/>
          </a:solidFill>
          <a:latin typeface="+mn-lt"/>
        </a:defRPr>
      </a:lvl3pPr>
      <a:lvl4pPr marL="2275804" indent="-325115" algn="l" rtl="0" eaLnBrk="0" fontAlgn="base" hangingPunct="0">
        <a:spcBef>
          <a:spcPct val="20000"/>
        </a:spcBef>
        <a:spcAft>
          <a:spcPct val="0"/>
        </a:spcAft>
        <a:buChar char="–"/>
        <a:defRPr sz="2844">
          <a:solidFill>
            <a:schemeClr val="tx1"/>
          </a:solidFill>
          <a:latin typeface="+mn-lt"/>
        </a:defRPr>
      </a:lvl4pPr>
      <a:lvl5pPr marL="2926034" indent="-325115" algn="l" rtl="0" eaLnBrk="0" fontAlgn="base" hangingPunct="0">
        <a:spcBef>
          <a:spcPct val="20000"/>
        </a:spcBef>
        <a:spcAft>
          <a:spcPct val="0"/>
        </a:spcAft>
        <a:buChar char="»"/>
        <a:defRPr sz="2844">
          <a:solidFill>
            <a:schemeClr val="tx1"/>
          </a:solidFill>
          <a:latin typeface="+mn-lt"/>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50240" y="390596"/>
            <a:ext cx="1170432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50240" y="2275841"/>
            <a:ext cx="11704320" cy="64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50240" y="8882098"/>
            <a:ext cx="3034453"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991">
                <a:latin typeface="Arial" pitchFamily="34" charset="0"/>
              </a:defRPr>
            </a:lvl1pPr>
          </a:lstStyle>
          <a:p>
            <a:pPr algn="l" defTabSz="1300460" rtl="0" fontAlgn="base">
              <a:spcBef>
                <a:spcPct val="0"/>
              </a:spcBef>
              <a:spcAft>
                <a:spcPct val="0"/>
              </a:spcAft>
              <a:defRPr/>
            </a:pPr>
            <a:endParaRPr lang="en-GB" kern="1200">
              <a:solidFill>
                <a:srgbClr val="000000"/>
              </a:solidFill>
              <a:ea typeface=""/>
              <a:cs typeface=""/>
            </a:endParaRPr>
          </a:p>
        </p:txBody>
      </p:sp>
      <p:sp>
        <p:nvSpPr>
          <p:cNvPr id="1029" name="Rectangle 5"/>
          <p:cNvSpPr>
            <a:spLocks noGrp="1" noChangeArrowheads="1"/>
          </p:cNvSpPr>
          <p:nvPr>
            <p:ph type="ftr" sz="quarter" idx="3"/>
          </p:nvPr>
        </p:nvSpPr>
        <p:spPr bwMode="auto">
          <a:xfrm>
            <a:off x="4443307" y="8882098"/>
            <a:ext cx="4118187"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991">
                <a:latin typeface="Arial" pitchFamily="34" charset="0"/>
              </a:defRPr>
            </a:lvl1pPr>
          </a:lstStyle>
          <a:p>
            <a:pPr defTabSz="1300460" rtl="0" fontAlgn="base">
              <a:spcBef>
                <a:spcPct val="0"/>
              </a:spcBef>
              <a:spcAft>
                <a:spcPct val="0"/>
              </a:spcAft>
              <a:defRPr/>
            </a:pPr>
            <a:endParaRPr lang="en-GB" kern="1200">
              <a:solidFill>
                <a:srgbClr val="000000"/>
              </a:solidFill>
              <a:ea typeface=""/>
              <a:cs typeface=""/>
            </a:endParaRPr>
          </a:p>
        </p:txBody>
      </p:sp>
      <p:sp>
        <p:nvSpPr>
          <p:cNvPr id="1030" name="Rectangle 6"/>
          <p:cNvSpPr>
            <a:spLocks noGrp="1" noChangeArrowheads="1"/>
          </p:cNvSpPr>
          <p:nvPr>
            <p:ph type="sldNum" sz="quarter" idx="4"/>
          </p:nvPr>
        </p:nvSpPr>
        <p:spPr bwMode="auto">
          <a:xfrm>
            <a:off x="9320107" y="8882098"/>
            <a:ext cx="3034453" cy="67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991"/>
            </a:lvl1pPr>
          </a:lstStyle>
          <a:p>
            <a:pPr defTabSz="1300460" rtl="0" fontAlgn="base">
              <a:spcBef>
                <a:spcPct val="0"/>
              </a:spcBef>
              <a:spcAft>
                <a:spcPct val="0"/>
              </a:spcAft>
            </a:pPr>
            <a:fld id="{410010CA-44A0-1B4F-93E0-A001B7F6FF67}" type="slidenum">
              <a:rPr lang="en-GB" altLang="x-none" kern="1200" smtClean="0">
                <a:solidFill>
                  <a:srgbClr val="000000"/>
                </a:solidFill>
                <a:latin typeface="Arial" charset="0"/>
                <a:ea typeface=""/>
                <a:cs typeface=""/>
              </a:rPr>
              <a:pPr defTabSz="1300460" rtl="0" fontAlgn="base">
                <a:spcBef>
                  <a:spcPct val="0"/>
                </a:spcBef>
                <a:spcAft>
                  <a:spcPct val="0"/>
                </a:spcAft>
              </a:pPr>
              <a:t>‹n.›</a:t>
            </a:fld>
            <a:endParaRPr lang="en-GB" altLang="x-none" kern="1200" smtClean="0">
              <a:solidFill>
                <a:srgbClr val="000000"/>
              </a:solidFill>
              <a:latin typeface="Arial" charset="0"/>
              <a:ea typeface=""/>
              <a:cs typeface=""/>
            </a:endParaRPr>
          </a:p>
        </p:txBody>
      </p:sp>
    </p:spTree>
    <p:extLst>
      <p:ext uri="{BB962C8B-B14F-4D97-AF65-F5344CB8AC3E}">
        <p14:creationId xmlns:p14="http://schemas.microsoft.com/office/powerpoint/2010/main" val="1616866953"/>
      </p:ext>
    </p:extLst>
  </p:cSld>
  <p:clrMap bg1="lt1" tx1="dk1" bg2="lt2" tx2="dk2" accent1="accent1" accent2="accent2" accent3="accent3" accent4="accent4" accent5="accent5" accent6="accent6" hlink="hlink" folHlink="folHlink"/>
  <p:sldLayoutIdLst>
    <p:sldLayoutId id="2147486830" r:id="rId1"/>
    <p:sldLayoutId id="2147486831" r:id="rId2"/>
    <p:sldLayoutId id="2147486832" r:id="rId3"/>
    <p:sldLayoutId id="2147486833" r:id="rId4"/>
    <p:sldLayoutId id="2147486834" r:id="rId5"/>
    <p:sldLayoutId id="2147486835" r:id="rId6"/>
    <p:sldLayoutId id="2147486836" r:id="rId7"/>
    <p:sldLayoutId id="2147486837" r:id="rId8"/>
    <p:sldLayoutId id="2147486838" r:id="rId9"/>
    <p:sldLayoutId id="2147486839" r:id="rId10"/>
    <p:sldLayoutId id="2147486840" r:id="rId11"/>
    <p:sldLayoutId id="2147486841" r:id="rId12"/>
  </p:sldLayoutIdLst>
  <p:txStyles>
    <p:titleStyle>
      <a:lvl1pPr algn="ctr" rtl="0" eaLnBrk="0" fontAlgn="base" hangingPunct="0">
        <a:spcBef>
          <a:spcPct val="0"/>
        </a:spcBef>
        <a:spcAft>
          <a:spcPct val="0"/>
        </a:spcAft>
        <a:defRPr sz="6258">
          <a:solidFill>
            <a:schemeClr val="tx2"/>
          </a:solidFill>
          <a:latin typeface="+mj-lt"/>
          <a:ea typeface="+mj-ea"/>
          <a:cs typeface="+mj-cs"/>
        </a:defRPr>
      </a:lvl1pPr>
      <a:lvl2pPr algn="ctr" rtl="0" eaLnBrk="0" fontAlgn="base" hangingPunct="0">
        <a:spcBef>
          <a:spcPct val="0"/>
        </a:spcBef>
        <a:spcAft>
          <a:spcPct val="0"/>
        </a:spcAft>
        <a:defRPr sz="6258">
          <a:solidFill>
            <a:schemeClr val="tx2"/>
          </a:solidFill>
          <a:latin typeface="Arial" pitchFamily="34" charset="0"/>
        </a:defRPr>
      </a:lvl2pPr>
      <a:lvl3pPr algn="ctr" rtl="0" eaLnBrk="0" fontAlgn="base" hangingPunct="0">
        <a:spcBef>
          <a:spcPct val="0"/>
        </a:spcBef>
        <a:spcAft>
          <a:spcPct val="0"/>
        </a:spcAft>
        <a:defRPr sz="6258">
          <a:solidFill>
            <a:schemeClr val="tx2"/>
          </a:solidFill>
          <a:latin typeface="Arial" pitchFamily="34" charset="0"/>
        </a:defRPr>
      </a:lvl3pPr>
      <a:lvl4pPr algn="ctr" rtl="0" eaLnBrk="0" fontAlgn="base" hangingPunct="0">
        <a:spcBef>
          <a:spcPct val="0"/>
        </a:spcBef>
        <a:spcAft>
          <a:spcPct val="0"/>
        </a:spcAft>
        <a:defRPr sz="6258">
          <a:solidFill>
            <a:schemeClr val="tx2"/>
          </a:solidFill>
          <a:latin typeface="Arial" pitchFamily="34" charset="0"/>
        </a:defRPr>
      </a:lvl4pPr>
      <a:lvl5pPr algn="ctr" rtl="0" eaLnBrk="0" fontAlgn="base" hangingPunct="0">
        <a:spcBef>
          <a:spcPct val="0"/>
        </a:spcBef>
        <a:spcAft>
          <a:spcPct val="0"/>
        </a:spcAft>
        <a:defRPr sz="6258">
          <a:solidFill>
            <a:schemeClr val="tx2"/>
          </a:solidFill>
          <a:latin typeface="Arial" pitchFamily="34" charset="0"/>
        </a:defRPr>
      </a:lvl5pPr>
      <a:lvl6pPr marL="650230" algn="ctr" rtl="0" fontAlgn="base">
        <a:spcBef>
          <a:spcPct val="0"/>
        </a:spcBef>
        <a:spcAft>
          <a:spcPct val="0"/>
        </a:spcAft>
        <a:defRPr sz="6258">
          <a:solidFill>
            <a:schemeClr val="tx2"/>
          </a:solidFill>
          <a:latin typeface="Arial" pitchFamily="34" charset="0"/>
        </a:defRPr>
      </a:lvl6pPr>
      <a:lvl7pPr marL="1300460" algn="ctr" rtl="0" fontAlgn="base">
        <a:spcBef>
          <a:spcPct val="0"/>
        </a:spcBef>
        <a:spcAft>
          <a:spcPct val="0"/>
        </a:spcAft>
        <a:defRPr sz="6258">
          <a:solidFill>
            <a:schemeClr val="tx2"/>
          </a:solidFill>
          <a:latin typeface="Arial" pitchFamily="34" charset="0"/>
        </a:defRPr>
      </a:lvl7pPr>
      <a:lvl8pPr marL="1950690" algn="ctr" rtl="0" fontAlgn="base">
        <a:spcBef>
          <a:spcPct val="0"/>
        </a:spcBef>
        <a:spcAft>
          <a:spcPct val="0"/>
        </a:spcAft>
        <a:defRPr sz="6258">
          <a:solidFill>
            <a:schemeClr val="tx2"/>
          </a:solidFill>
          <a:latin typeface="Arial" pitchFamily="34" charset="0"/>
        </a:defRPr>
      </a:lvl8pPr>
      <a:lvl9pPr marL="2600919" algn="ctr" rtl="0" fontAlgn="base">
        <a:spcBef>
          <a:spcPct val="0"/>
        </a:spcBef>
        <a:spcAft>
          <a:spcPct val="0"/>
        </a:spcAft>
        <a:defRPr sz="6258">
          <a:solidFill>
            <a:schemeClr val="tx2"/>
          </a:solidFill>
          <a:latin typeface="Arial" pitchFamily="34"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mn-ea"/>
          <a:cs typeface="+mn-cs"/>
        </a:defRPr>
      </a:lvl1pPr>
      <a:lvl2pPr marL="1056623" indent="-406394" algn="l" rtl="0" eaLnBrk="0" fontAlgn="base" hangingPunct="0">
        <a:spcBef>
          <a:spcPct val="20000"/>
        </a:spcBef>
        <a:spcAft>
          <a:spcPct val="0"/>
        </a:spcAft>
        <a:buChar char="–"/>
        <a:defRPr sz="3982">
          <a:solidFill>
            <a:schemeClr val="tx1"/>
          </a:solidFill>
          <a:latin typeface="+mn-lt"/>
        </a:defRPr>
      </a:lvl2pPr>
      <a:lvl3pPr marL="1625575" indent="-325115" algn="l" rtl="0" eaLnBrk="0" fontAlgn="base" hangingPunct="0">
        <a:spcBef>
          <a:spcPct val="20000"/>
        </a:spcBef>
        <a:spcAft>
          <a:spcPct val="0"/>
        </a:spcAft>
        <a:buChar char="•"/>
        <a:defRPr sz="3413">
          <a:solidFill>
            <a:schemeClr val="tx1"/>
          </a:solidFill>
          <a:latin typeface="+mn-lt"/>
        </a:defRPr>
      </a:lvl3pPr>
      <a:lvl4pPr marL="2275804" indent="-325115" algn="l" rtl="0" eaLnBrk="0" fontAlgn="base" hangingPunct="0">
        <a:spcBef>
          <a:spcPct val="20000"/>
        </a:spcBef>
        <a:spcAft>
          <a:spcPct val="0"/>
        </a:spcAft>
        <a:buChar char="–"/>
        <a:defRPr sz="2844">
          <a:solidFill>
            <a:schemeClr val="tx1"/>
          </a:solidFill>
          <a:latin typeface="+mn-lt"/>
        </a:defRPr>
      </a:lvl4pPr>
      <a:lvl5pPr marL="2926034" indent="-325115" algn="l" rtl="0" eaLnBrk="0" fontAlgn="base" hangingPunct="0">
        <a:spcBef>
          <a:spcPct val="20000"/>
        </a:spcBef>
        <a:spcAft>
          <a:spcPct val="0"/>
        </a:spcAft>
        <a:buChar char="»"/>
        <a:defRPr sz="2844">
          <a:solidFill>
            <a:schemeClr val="tx1"/>
          </a:solidFill>
          <a:latin typeface="+mn-lt"/>
        </a:defRPr>
      </a:lvl5pPr>
      <a:lvl6pPr marL="3576264" indent="-325115" algn="l" rtl="0" fontAlgn="base">
        <a:spcBef>
          <a:spcPct val="20000"/>
        </a:spcBef>
        <a:spcAft>
          <a:spcPct val="0"/>
        </a:spcAft>
        <a:buChar char="»"/>
        <a:defRPr sz="2844">
          <a:solidFill>
            <a:schemeClr val="tx1"/>
          </a:solidFill>
          <a:latin typeface="+mn-lt"/>
        </a:defRPr>
      </a:lvl6pPr>
      <a:lvl7pPr marL="4226494" indent="-325115" algn="l" rtl="0" fontAlgn="base">
        <a:spcBef>
          <a:spcPct val="20000"/>
        </a:spcBef>
        <a:spcAft>
          <a:spcPct val="0"/>
        </a:spcAft>
        <a:buChar char="»"/>
        <a:defRPr sz="2844">
          <a:solidFill>
            <a:schemeClr val="tx1"/>
          </a:solidFill>
          <a:latin typeface="+mn-lt"/>
        </a:defRPr>
      </a:lvl7pPr>
      <a:lvl8pPr marL="4876724" indent="-325115" algn="l" rtl="0" fontAlgn="base">
        <a:spcBef>
          <a:spcPct val="20000"/>
        </a:spcBef>
        <a:spcAft>
          <a:spcPct val="0"/>
        </a:spcAft>
        <a:buChar char="»"/>
        <a:defRPr sz="2844">
          <a:solidFill>
            <a:schemeClr val="tx1"/>
          </a:solidFill>
          <a:latin typeface="+mn-lt"/>
        </a:defRPr>
      </a:lvl8pPr>
      <a:lvl9pPr marL="5526954" indent="-325115" algn="l" rtl="0" fontAlgn="base">
        <a:spcBef>
          <a:spcPct val="20000"/>
        </a:spcBef>
        <a:spcAft>
          <a:spcPct val="0"/>
        </a:spcAft>
        <a:buChar char="»"/>
        <a:defRPr sz="2844">
          <a:solidFill>
            <a:schemeClr val="tx1"/>
          </a:solidFill>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742400" y="1428401"/>
            <a:ext cx="11520000" cy="758613"/>
          </a:xfrm>
          <a:prstGeom prst="rect">
            <a:avLst/>
          </a:prstGeom>
        </p:spPr>
        <p:txBody>
          <a:bodyPr vert="horz" lIns="0" tIns="0" rIns="0" bIns="0" rtlCol="0" anchor="ctr">
            <a:no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742400" y="2580815"/>
            <a:ext cx="11520000" cy="5867186"/>
          </a:xfrm>
          <a:prstGeom prst="rect">
            <a:avLst/>
          </a:prstGeom>
        </p:spPr>
        <p:txBody>
          <a:bodyPr vert="horz" lIns="0" tIns="0" rIns="0" bIns="0" rtlCol="0">
            <a:no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2"/>
          </p:nvPr>
        </p:nvSpPr>
        <p:spPr>
          <a:xfrm>
            <a:off x="2124800" y="9122715"/>
            <a:ext cx="1536000" cy="216747"/>
          </a:xfrm>
          <a:prstGeom prst="rect">
            <a:avLst/>
          </a:prstGeom>
        </p:spPr>
        <p:txBody>
          <a:bodyPr vert="horz" lIns="0" tIns="0" rIns="0" bIns="0" rtlCol="0" anchor="ctr"/>
          <a:lstStyle>
            <a:lvl1pPr algn="l">
              <a:lnSpc>
                <a:spcPts val="1707"/>
              </a:lnSpc>
              <a:defRPr sz="1422">
                <a:solidFill>
                  <a:schemeClr val="accent1"/>
                </a:solidFill>
              </a:defRPr>
            </a:lvl1pPr>
          </a:lstStyle>
          <a:p>
            <a:pPr defTabSz="1300460" rtl="0"/>
            <a:r>
              <a:rPr lang="nl-NL" kern="1200" smtClean="0">
                <a:solidFill>
                  <a:srgbClr val="006991"/>
                </a:solidFill>
                <a:latin typeface="Calibri"/>
                <a:ea typeface=""/>
                <a:cs typeface=""/>
              </a:rPr>
              <a:t>&lt;datum&gt;</a:t>
            </a:r>
            <a:endParaRPr lang="nl-NL" kern="1200" dirty="0">
              <a:solidFill>
                <a:srgbClr val="006991"/>
              </a:solidFill>
              <a:latin typeface="Calibri"/>
              <a:ea typeface=""/>
              <a:cs typeface=""/>
            </a:endParaRPr>
          </a:p>
        </p:txBody>
      </p:sp>
      <p:sp>
        <p:nvSpPr>
          <p:cNvPr id="5" name="Tijdelijke aanduiding voor voettekst 4"/>
          <p:cNvSpPr>
            <a:spLocks noGrp="1"/>
          </p:cNvSpPr>
          <p:nvPr>
            <p:ph type="ftr" sz="quarter" idx="3"/>
          </p:nvPr>
        </p:nvSpPr>
        <p:spPr>
          <a:xfrm>
            <a:off x="3968000" y="9122715"/>
            <a:ext cx="5632000" cy="216747"/>
          </a:xfrm>
          <a:prstGeom prst="rect">
            <a:avLst/>
          </a:prstGeom>
        </p:spPr>
        <p:txBody>
          <a:bodyPr vert="horz" lIns="0" tIns="0" rIns="0" bIns="0" rtlCol="0" anchor="ctr"/>
          <a:lstStyle>
            <a:lvl1pPr algn="l">
              <a:lnSpc>
                <a:spcPts val="1707"/>
              </a:lnSpc>
              <a:defRPr sz="1422">
                <a:solidFill>
                  <a:schemeClr val="accent1"/>
                </a:solidFill>
              </a:defRPr>
            </a:lvl1pPr>
          </a:lstStyle>
          <a:p>
            <a:pPr defTabSz="1300460" rtl="0"/>
            <a:r>
              <a:rPr lang="nl-NL" kern="1200" smtClean="0">
                <a:solidFill>
                  <a:srgbClr val="006991"/>
                </a:solidFill>
                <a:latin typeface="Calibri"/>
                <a:ea typeface=""/>
                <a:cs typeface=""/>
              </a:rPr>
              <a:t>&lt;Titel van de presentatie&gt;</a:t>
            </a:r>
            <a:endParaRPr lang="nl-NL" kern="1200" dirty="0">
              <a:solidFill>
                <a:srgbClr val="006991"/>
              </a:solidFill>
              <a:latin typeface="Calibri"/>
              <a:ea typeface=""/>
              <a:cs typeface=""/>
            </a:endParaRPr>
          </a:p>
        </p:txBody>
      </p:sp>
      <p:sp>
        <p:nvSpPr>
          <p:cNvPr id="6" name="Tijdelijke aanduiding voor dianummer 5"/>
          <p:cNvSpPr>
            <a:spLocks noGrp="1"/>
          </p:cNvSpPr>
          <p:nvPr>
            <p:ph type="sldNum" sz="quarter" idx="4"/>
          </p:nvPr>
        </p:nvSpPr>
        <p:spPr>
          <a:xfrm>
            <a:off x="742400" y="9122715"/>
            <a:ext cx="1152000" cy="216747"/>
          </a:xfrm>
          <a:prstGeom prst="rect">
            <a:avLst/>
          </a:prstGeom>
        </p:spPr>
        <p:txBody>
          <a:bodyPr vert="horz" lIns="0" tIns="0" rIns="0" bIns="0" rtlCol="0" anchor="ctr"/>
          <a:lstStyle>
            <a:lvl1pPr algn="l">
              <a:lnSpc>
                <a:spcPts val="1707"/>
              </a:lnSpc>
              <a:defRPr sz="1422">
                <a:solidFill>
                  <a:schemeClr val="accent1"/>
                </a:solidFill>
              </a:defRPr>
            </a:lvl1pPr>
          </a:lstStyle>
          <a:p>
            <a:pPr defTabSz="1300460" rtl="0"/>
            <a:r>
              <a:rPr lang="nl-NL" kern="1200" smtClean="0">
                <a:solidFill>
                  <a:srgbClr val="006991"/>
                </a:solidFill>
                <a:latin typeface="Calibri"/>
                <a:ea typeface=""/>
                <a:cs typeface=""/>
              </a:rPr>
              <a:t>Pagina </a:t>
            </a:r>
            <a:fld id="{7FC9B413-936F-403B-BC98-20250EBFF374}" type="slidenum">
              <a:rPr lang="nl-NL" kern="1200" smtClean="0">
                <a:solidFill>
                  <a:srgbClr val="006991"/>
                </a:solidFill>
                <a:latin typeface="Calibri"/>
                <a:ea typeface=""/>
                <a:cs typeface=""/>
              </a:rPr>
              <a:pPr defTabSz="1300460" rtl="0"/>
              <a:t>‹n.›</a:t>
            </a:fld>
            <a:endParaRPr lang="nl-NL" kern="1200" dirty="0">
              <a:solidFill>
                <a:srgbClr val="006991"/>
              </a:solidFill>
              <a:latin typeface="Calibri"/>
              <a:ea typeface=""/>
              <a:cs typeface=""/>
            </a:endParaRPr>
          </a:p>
        </p:txBody>
      </p:sp>
      <p:sp>
        <p:nvSpPr>
          <p:cNvPr id="7" name="Rechthoek 6"/>
          <p:cNvSpPr/>
          <p:nvPr/>
        </p:nvSpPr>
        <p:spPr>
          <a:xfrm>
            <a:off x="742400" y="844800"/>
            <a:ext cx="11520000" cy="7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rtl="0"/>
            <a:endParaRPr lang="nl-NL" sz="2560" kern="1200">
              <a:solidFill>
                <a:prstClr val="white"/>
              </a:solidFill>
            </a:endParaRPr>
          </a:p>
        </p:txBody>
      </p:sp>
      <p:sp>
        <p:nvSpPr>
          <p:cNvPr id="18" name="Rechthoek 17"/>
          <p:cNvSpPr/>
          <p:nvPr/>
        </p:nvSpPr>
        <p:spPr>
          <a:xfrm>
            <a:off x="742400" y="8908800"/>
            <a:ext cx="11520000" cy="15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rtl="0"/>
            <a:endParaRPr lang="nl-NL" sz="2560" kern="1200">
              <a:solidFill>
                <a:prstClr val="white"/>
              </a:solidFill>
            </a:endParaRPr>
          </a:p>
        </p:txBody>
      </p:sp>
      <p:pic>
        <p:nvPicPr>
          <p:cNvPr id="19" name="Afbeelding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40000" y="9123840"/>
            <a:ext cx="1571257" cy="194560"/>
          </a:xfrm>
          <a:prstGeom prst="rect">
            <a:avLst/>
          </a:prstGeom>
        </p:spPr>
      </p:pic>
    </p:spTree>
    <p:extLst>
      <p:ext uri="{BB962C8B-B14F-4D97-AF65-F5344CB8AC3E}">
        <p14:creationId xmlns:p14="http://schemas.microsoft.com/office/powerpoint/2010/main" val="1937129528"/>
      </p:ext>
    </p:extLst>
  </p:cSld>
  <p:clrMap bg1="lt1" tx1="dk1" bg2="lt2" tx2="dk2" accent1="accent1" accent2="accent2" accent3="accent3" accent4="accent4" accent5="accent5" accent6="accent6" hlink="hlink" folHlink="folHlink"/>
  <p:sldLayoutIdLst>
    <p:sldLayoutId id="2147486844" r:id="rId1"/>
    <p:sldLayoutId id="2147486845" r:id="rId2"/>
    <p:sldLayoutId id="2147486846" r:id="rId3"/>
    <p:sldLayoutId id="2147486847" r:id="rId4"/>
    <p:sldLayoutId id="2147486848" r:id="rId5"/>
    <p:sldLayoutId id="2147486849" r:id="rId6"/>
    <p:sldLayoutId id="2147486850" r:id="rId7"/>
    <p:sldLayoutId id="2147486851" r:id="rId8"/>
    <p:sldLayoutId id="2147486852" r:id="rId9"/>
    <p:sldLayoutId id="2147486853" r:id="rId10"/>
    <p:sldLayoutId id="2147486854" r:id="rId11"/>
    <p:sldLayoutId id="2147486855" r:id="rId12"/>
    <p:sldLayoutId id="2147486882" r:id="rId13"/>
  </p:sldLayoutIdLst>
  <p:hf sldNum="0" hdr="0" ftr="0" dt="0"/>
  <p:txStyles>
    <p:titleStyle>
      <a:lvl1pPr algn="l" defTabSz="1300460" rtl="0" eaLnBrk="1" latinLnBrk="0" hangingPunct="1">
        <a:lnSpc>
          <a:spcPts val="5973"/>
        </a:lnSpc>
        <a:spcBef>
          <a:spcPct val="0"/>
        </a:spcBef>
        <a:buNone/>
        <a:defRPr sz="5689" b="1" kern="1200">
          <a:solidFill>
            <a:schemeClr val="tx2"/>
          </a:solidFill>
          <a:latin typeface="+mj-lt"/>
          <a:ea typeface="+mj-ea"/>
          <a:cs typeface="+mj-cs"/>
        </a:defRPr>
      </a:lvl1pPr>
    </p:titleStyle>
    <p:bodyStyle>
      <a:lvl1pPr marL="458322" indent="-458322" algn="l" defTabSz="1300460" rtl="0" eaLnBrk="1" latinLnBrk="0" hangingPunct="1">
        <a:lnSpc>
          <a:spcPts val="3556"/>
        </a:lnSpc>
        <a:spcBef>
          <a:spcPts val="0"/>
        </a:spcBef>
        <a:buClr>
          <a:schemeClr val="tx2"/>
        </a:buClr>
        <a:buFont typeface="Arial" pitchFamily="34" charset="0"/>
        <a:buChar char="•"/>
        <a:defRPr sz="2844" kern="1200">
          <a:solidFill>
            <a:schemeClr val="tx1"/>
          </a:solidFill>
          <a:latin typeface="+mn-lt"/>
          <a:ea typeface="+mn-ea"/>
          <a:cs typeface="+mn-cs"/>
        </a:defRPr>
      </a:lvl1pPr>
      <a:lvl2pPr marL="921159" indent="-462838" algn="l" defTabSz="1300460" rtl="0" eaLnBrk="1" latinLnBrk="0" hangingPunct="1">
        <a:lnSpc>
          <a:spcPts val="3556"/>
        </a:lnSpc>
        <a:spcBef>
          <a:spcPts val="0"/>
        </a:spcBef>
        <a:buFont typeface="Arial" pitchFamily="34" charset="0"/>
        <a:buChar char="•"/>
        <a:defRPr sz="2844" kern="1200">
          <a:solidFill>
            <a:schemeClr val="tx1"/>
          </a:solidFill>
          <a:latin typeface="+mn-lt"/>
          <a:ea typeface="+mn-ea"/>
          <a:cs typeface="+mn-cs"/>
        </a:defRPr>
      </a:lvl2pPr>
      <a:lvl3pPr marL="1379481" indent="-460579" algn="l" defTabSz="1300460" rtl="0" eaLnBrk="1" latinLnBrk="0" hangingPunct="1">
        <a:lnSpc>
          <a:spcPts val="3556"/>
        </a:lnSpc>
        <a:spcBef>
          <a:spcPts val="0"/>
        </a:spcBef>
        <a:buClr>
          <a:schemeClr val="tx2"/>
        </a:buClr>
        <a:buFont typeface="Arial" pitchFamily="34" charset="0"/>
        <a:buChar char="•"/>
        <a:defRPr sz="2844" kern="1200">
          <a:solidFill>
            <a:schemeClr val="tx1"/>
          </a:solidFill>
          <a:latin typeface="+mn-lt"/>
          <a:ea typeface="+mn-ea"/>
          <a:cs typeface="+mn-cs"/>
        </a:defRPr>
      </a:lvl3pPr>
      <a:lvl4pPr marL="1840061" indent="-458322" algn="l" defTabSz="1300460" rtl="0" eaLnBrk="1" latinLnBrk="0" hangingPunct="1">
        <a:lnSpc>
          <a:spcPts val="3556"/>
        </a:lnSpc>
        <a:spcBef>
          <a:spcPts val="0"/>
        </a:spcBef>
        <a:buFont typeface="Arial" pitchFamily="34" charset="0"/>
        <a:buChar char="•"/>
        <a:defRPr sz="2844" kern="1200">
          <a:solidFill>
            <a:schemeClr val="tx1"/>
          </a:solidFill>
          <a:latin typeface="+mn-lt"/>
          <a:ea typeface="+mn-ea"/>
          <a:cs typeface="+mn-cs"/>
        </a:defRPr>
      </a:lvl4pPr>
      <a:lvl5pPr marL="2302897" indent="-460579" algn="l" defTabSz="1300460" rtl="0" eaLnBrk="1" latinLnBrk="0" hangingPunct="1">
        <a:lnSpc>
          <a:spcPts val="3556"/>
        </a:lnSpc>
        <a:spcBef>
          <a:spcPts val="0"/>
        </a:spcBef>
        <a:buClr>
          <a:schemeClr val="tx2"/>
        </a:buClr>
        <a:buFont typeface="Arial"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nl-NL"/>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29776" tIns="64889" rIns="129776" bIns="64889"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50240" y="2275898"/>
            <a:ext cx="11704320" cy="6436925"/>
          </a:xfrm>
          <a:prstGeom prst="rect">
            <a:avLst/>
          </a:prstGeom>
        </p:spPr>
        <p:txBody>
          <a:bodyPr vert="horz" lIns="129776" tIns="64889" rIns="129776" bIns="648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50240" y="9040200"/>
            <a:ext cx="3034453" cy="519289"/>
          </a:xfrm>
          <a:prstGeom prst="rect">
            <a:avLst/>
          </a:prstGeom>
        </p:spPr>
        <p:txBody>
          <a:bodyPr vert="horz" lIns="129776" tIns="64889" rIns="129776" bIns="64889" rtlCol="0" anchor="ctr"/>
          <a:lstStyle>
            <a:lvl1pPr algn="l">
              <a:defRPr sz="1700">
                <a:solidFill>
                  <a:schemeClr val="tx1">
                    <a:tint val="75000"/>
                  </a:schemeClr>
                </a:solidFill>
              </a:defRPr>
            </a:lvl1pPr>
          </a:lstStyle>
          <a:p>
            <a:pPr defTabSz="1297794" rtl="0"/>
            <a:fld id="{42600148-5E87-4BBC-9D06-518E4321F0C6}" type="datetimeFigureOut">
              <a:rPr lang="en-GB" kern="1200" smtClean="0">
                <a:solidFill>
                  <a:prstClr val="black">
                    <a:tint val="75000"/>
                  </a:prstClr>
                </a:solidFill>
                <a:latin typeface="Calibri"/>
                <a:ea typeface=""/>
                <a:cs typeface=""/>
              </a:rPr>
              <a:pPr defTabSz="1297794" rtl="0"/>
              <a:t>16/04/2018</a:t>
            </a:fld>
            <a:endParaRPr lang="en-GB" kern="1200">
              <a:solidFill>
                <a:prstClr val="black">
                  <a:tint val="75000"/>
                </a:prstClr>
              </a:solidFill>
              <a:latin typeface="Calibri"/>
              <a:ea typeface=""/>
              <a:cs typeface=""/>
            </a:endParaRPr>
          </a:p>
        </p:txBody>
      </p:sp>
      <p:sp>
        <p:nvSpPr>
          <p:cNvPr id="5" name="Footer Placeholder 4"/>
          <p:cNvSpPr>
            <a:spLocks noGrp="1"/>
          </p:cNvSpPr>
          <p:nvPr>
            <p:ph type="ftr" sz="quarter" idx="3"/>
          </p:nvPr>
        </p:nvSpPr>
        <p:spPr>
          <a:xfrm>
            <a:off x="4443308" y="9040200"/>
            <a:ext cx="4118187" cy="519289"/>
          </a:xfrm>
          <a:prstGeom prst="rect">
            <a:avLst/>
          </a:prstGeom>
        </p:spPr>
        <p:txBody>
          <a:bodyPr vert="horz" lIns="129776" tIns="64889" rIns="129776" bIns="64889" rtlCol="0" anchor="ctr"/>
          <a:lstStyle>
            <a:lvl1pPr algn="ctr">
              <a:defRPr sz="1700">
                <a:solidFill>
                  <a:schemeClr val="tx1">
                    <a:tint val="75000"/>
                  </a:schemeClr>
                </a:solidFill>
              </a:defRPr>
            </a:lvl1pPr>
          </a:lstStyle>
          <a:p>
            <a:pPr defTabSz="1297794" rtl="0"/>
            <a:endParaRPr lang="en-GB" kern="1200">
              <a:solidFill>
                <a:prstClr val="black">
                  <a:tint val="75000"/>
                </a:prstClr>
              </a:solidFill>
              <a:latin typeface="Calibri"/>
              <a:ea typeface=""/>
              <a:cs typeface=""/>
            </a:endParaRPr>
          </a:p>
        </p:txBody>
      </p:sp>
      <p:sp>
        <p:nvSpPr>
          <p:cNvPr id="6" name="Slide Number Placeholder 5"/>
          <p:cNvSpPr>
            <a:spLocks noGrp="1"/>
          </p:cNvSpPr>
          <p:nvPr>
            <p:ph type="sldNum" sz="quarter" idx="4"/>
          </p:nvPr>
        </p:nvSpPr>
        <p:spPr>
          <a:xfrm>
            <a:off x="9320107" y="9040200"/>
            <a:ext cx="3034453" cy="519289"/>
          </a:xfrm>
          <a:prstGeom prst="rect">
            <a:avLst/>
          </a:prstGeom>
        </p:spPr>
        <p:txBody>
          <a:bodyPr vert="horz" lIns="129776" tIns="64889" rIns="129776" bIns="64889" rtlCol="0" anchor="ctr"/>
          <a:lstStyle>
            <a:lvl1pPr algn="r">
              <a:defRPr sz="1700">
                <a:solidFill>
                  <a:schemeClr val="tx1">
                    <a:tint val="75000"/>
                  </a:schemeClr>
                </a:solidFill>
              </a:defRPr>
            </a:lvl1pPr>
          </a:lstStyle>
          <a:p>
            <a:pPr defTabSz="1297794" rtl="0"/>
            <a:fld id="{233F93C1-2F07-4BF4-A3BD-0CFB37CFE691}" type="slidenum">
              <a:rPr lang="en-GB" kern="1200" smtClean="0">
                <a:solidFill>
                  <a:prstClr val="black">
                    <a:tint val="75000"/>
                  </a:prstClr>
                </a:solidFill>
                <a:latin typeface="Calibri"/>
                <a:ea typeface=""/>
                <a:cs typeface=""/>
              </a:rPr>
              <a:pPr defTabSz="1297794" rtl="0"/>
              <a:t>‹n.›</a:t>
            </a:fld>
            <a:endParaRPr lang="en-GB" kern="1200">
              <a:solidFill>
                <a:prstClr val="black">
                  <a:tint val="75000"/>
                </a:prstClr>
              </a:solidFill>
              <a:latin typeface="Calibri"/>
              <a:ea typeface=""/>
              <a:cs typeface=""/>
            </a:endParaRPr>
          </a:p>
        </p:txBody>
      </p:sp>
    </p:spTree>
    <p:extLst>
      <p:ext uri="{BB962C8B-B14F-4D97-AF65-F5344CB8AC3E}">
        <p14:creationId xmlns:p14="http://schemas.microsoft.com/office/powerpoint/2010/main" val="622606424"/>
      </p:ext>
    </p:extLst>
  </p:cSld>
  <p:clrMap bg1="lt1" tx1="dk1" bg2="lt2" tx2="dk2" accent1="accent1" accent2="accent2" accent3="accent3" accent4="accent4" accent5="accent5" accent6="accent6" hlink="hlink" folHlink="folHlink"/>
  <p:sldLayoutIdLst>
    <p:sldLayoutId id="2147486870" r:id="rId1"/>
    <p:sldLayoutId id="2147486871" r:id="rId2"/>
    <p:sldLayoutId id="2147486872" r:id="rId3"/>
    <p:sldLayoutId id="2147486873" r:id="rId4"/>
    <p:sldLayoutId id="2147486874" r:id="rId5"/>
    <p:sldLayoutId id="2147486875" r:id="rId6"/>
    <p:sldLayoutId id="2147486876" r:id="rId7"/>
    <p:sldLayoutId id="2147486877" r:id="rId8"/>
    <p:sldLayoutId id="2147486878" r:id="rId9"/>
    <p:sldLayoutId id="2147486879" r:id="rId10"/>
    <p:sldLayoutId id="2147486880" r:id="rId11"/>
    <p:sldLayoutId id="2147486881" r:id="rId12"/>
  </p:sldLayoutIdLst>
  <p:txStyles>
    <p:titleStyle>
      <a:lvl1pPr algn="ctr" defTabSz="1297794" rtl="0" eaLnBrk="1" latinLnBrk="0" hangingPunct="1">
        <a:spcBef>
          <a:spcPct val="0"/>
        </a:spcBef>
        <a:buNone/>
        <a:defRPr sz="6300" kern="1200">
          <a:solidFill>
            <a:schemeClr val="tx1"/>
          </a:solidFill>
          <a:latin typeface="+mj-lt"/>
          <a:ea typeface="+mj-ea"/>
          <a:cs typeface="+mj-cs"/>
        </a:defRPr>
      </a:lvl1pPr>
    </p:titleStyle>
    <p:bodyStyle>
      <a:lvl1pPr marL="486687" indent="-486687" algn="l" defTabSz="1297794"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4462" indent="-405579" algn="l" defTabSz="1297794"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2247" indent="-324441" algn="l" defTabSz="1297794"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1142" indent="-324441" algn="l" defTabSz="1297794"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0061" indent="-324441" algn="l" defTabSz="1297794"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68957" indent="-324441" algn="l" defTabSz="1297794"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17850" indent="-324441" algn="l" defTabSz="1297794"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66757" indent="-324441" algn="l" defTabSz="1297794"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15637" indent="-324441" algn="l" defTabSz="1297794"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7794" rtl="0" eaLnBrk="1" latinLnBrk="0" hangingPunct="1">
        <a:defRPr sz="2600" kern="1200">
          <a:solidFill>
            <a:schemeClr val="tx1"/>
          </a:solidFill>
          <a:latin typeface="+mn-lt"/>
          <a:ea typeface="+mn-ea"/>
          <a:cs typeface="+mn-cs"/>
        </a:defRPr>
      </a:lvl1pPr>
      <a:lvl2pPr marL="648884" algn="l" defTabSz="1297794" rtl="0" eaLnBrk="1" latinLnBrk="0" hangingPunct="1">
        <a:defRPr sz="2600" kern="1200">
          <a:solidFill>
            <a:schemeClr val="tx1"/>
          </a:solidFill>
          <a:latin typeface="+mn-lt"/>
          <a:ea typeface="+mn-ea"/>
          <a:cs typeface="+mn-cs"/>
        </a:defRPr>
      </a:lvl2pPr>
      <a:lvl3pPr marL="1297794" algn="l" defTabSz="1297794" rtl="0" eaLnBrk="1" latinLnBrk="0" hangingPunct="1">
        <a:defRPr sz="2600" kern="1200">
          <a:solidFill>
            <a:schemeClr val="tx1"/>
          </a:solidFill>
          <a:latin typeface="+mn-lt"/>
          <a:ea typeface="+mn-ea"/>
          <a:cs typeface="+mn-cs"/>
        </a:defRPr>
      </a:lvl3pPr>
      <a:lvl4pPr marL="1946707" algn="l" defTabSz="1297794" rtl="0" eaLnBrk="1" latinLnBrk="0" hangingPunct="1">
        <a:defRPr sz="2600" kern="1200">
          <a:solidFill>
            <a:schemeClr val="tx1"/>
          </a:solidFill>
          <a:latin typeface="+mn-lt"/>
          <a:ea typeface="+mn-ea"/>
          <a:cs typeface="+mn-cs"/>
        </a:defRPr>
      </a:lvl4pPr>
      <a:lvl5pPr marL="2595602" algn="l" defTabSz="1297794" rtl="0" eaLnBrk="1" latinLnBrk="0" hangingPunct="1">
        <a:defRPr sz="2600" kern="1200">
          <a:solidFill>
            <a:schemeClr val="tx1"/>
          </a:solidFill>
          <a:latin typeface="+mn-lt"/>
          <a:ea typeface="+mn-ea"/>
          <a:cs typeface="+mn-cs"/>
        </a:defRPr>
      </a:lvl5pPr>
      <a:lvl6pPr marL="3244493" algn="l" defTabSz="1297794" rtl="0" eaLnBrk="1" latinLnBrk="0" hangingPunct="1">
        <a:defRPr sz="2600" kern="1200">
          <a:solidFill>
            <a:schemeClr val="tx1"/>
          </a:solidFill>
          <a:latin typeface="+mn-lt"/>
          <a:ea typeface="+mn-ea"/>
          <a:cs typeface="+mn-cs"/>
        </a:defRPr>
      </a:lvl6pPr>
      <a:lvl7pPr marL="3893408" algn="l" defTabSz="1297794" rtl="0" eaLnBrk="1" latinLnBrk="0" hangingPunct="1">
        <a:defRPr sz="2600" kern="1200">
          <a:solidFill>
            <a:schemeClr val="tx1"/>
          </a:solidFill>
          <a:latin typeface="+mn-lt"/>
          <a:ea typeface="+mn-ea"/>
          <a:cs typeface="+mn-cs"/>
        </a:defRPr>
      </a:lvl7pPr>
      <a:lvl8pPr marL="4542302" algn="l" defTabSz="1297794" rtl="0" eaLnBrk="1" latinLnBrk="0" hangingPunct="1">
        <a:defRPr sz="2600" kern="1200">
          <a:solidFill>
            <a:schemeClr val="tx1"/>
          </a:solidFill>
          <a:latin typeface="+mn-lt"/>
          <a:ea typeface="+mn-ea"/>
          <a:cs typeface="+mn-cs"/>
        </a:defRPr>
      </a:lvl8pPr>
      <a:lvl9pPr marL="5191201" algn="l" defTabSz="1297794" rtl="0" eaLnBrk="1" latinLnBrk="0" hangingPunct="1">
        <a:defRPr sz="2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894080" y="519290"/>
            <a:ext cx="11216640" cy="18852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 dello schema</a:t>
            </a:r>
          </a:p>
        </p:txBody>
      </p:sp>
      <p:sp>
        <p:nvSpPr>
          <p:cNvPr id="1027" name="Segnaposto testo 2"/>
          <p:cNvSpPr>
            <a:spLocks noGrp="1"/>
          </p:cNvSpPr>
          <p:nvPr>
            <p:ph type="body" idx="1"/>
          </p:nvPr>
        </p:nvSpPr>
        <p:spPr bwMode="auto">
          <a:xfrm>
            <a:off x="894080" y="2596444"/>
            <a:ext cx="11216640" cy="61885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fontAlgn="auto">
              <a:spcBef>
                <a:spcPts val="0"/>
              </a:spcBef>
              <a:spcAft>
                <a:spcPts val="0"/>
              </a:spcAft>
              <a:defRPr sz="1280" smtClean="0">
                <a:solidFill>
                  <a:schemeClr val="tx1">
                    <a:tint val="75000"/>
                  </a:schemeClr>
                </a:solidFill>
                <a:latin typeface="+mn-lt"/>
                <a:cs typeface="+mn-cs"/>
              </a:defRPr>
            </a:lvl1pPr>
          </a:lstStyle>
          <a:p>
            <a:pPr defTabSz="975390" rtl="0">
              <a:defRPr/>
            </a:pPr>
            <a:fld id="{3DEFC823-F419-4E76-8A19-EF2E6B1598D6}" type="datetimeFigureOut">
              <a:rPr lang="it-IT" kern="1200">
                <a:solidFill>
                  <a:prstClr val="black">
                    <a:tint val="75000"/>
                  </a:prstClr>
                </a:solidFill>
                <a:ea typeface=""/>
              </a:rPr>
              <a:pPr defTabSz="975390" rtl="0">
                <a:defRPr/>
              </a:pPr>
              <a:t>16/04/18</a:t>
            </a:fld>
            <a:endParaRPr lang="it-IT" kern="1200">
              <a:solidFill>
                <a:prstClr val="black">
                  <a:tint val="75000"/>
                </a:prstClr>
              </a:solidFill>
              <a:ea typeface=""/>
            </a:endParaRPr>
          </a:p>
        </p:txBody>
      </p:sp>
      <p:sp>
        <p:nvSpPr>
          <p:cNvPr id="5" name="Segnaposto piè di pagina 4">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fontAlgn="auto">
              <a:spcBef>
                <a:spcPts val="0"/>
              </a:spcBef>
              <a:spcAft>
                <a:spcPts val="0"/>
              </a:spcAft>
              <a:defRPr sz="1280">
                <a:solidFill>
                  <a:schemeClr val="tx1">
                    <a:tint val="75000"/>
                  </a:schemeClr>
                </a:solidFill>
                <a:latin typeface="+mn-lt"/>
                <a:cs typeface="+mn-cs"/>
              </a:defRPr>
            </a:lvl1pPr>
          </a:lstStyle>
          <a:p>
            <a:pPr defTabSz="975390" rtl="0">
              <a:defRPr/>
            </a:pPr>
            <a:endParaRPr lang="it-IT" kern="1200">
              <a:solidFill>
                <a:prstClr val="black">
                  <a:tint val="75000"/>
                </a:prstClr>
              </a:solidFill>
              <a:ea typeface=""/>
            </a:endParaRPr>
          </a:p>
        </p:txBody>
      </p:sp>
      <p:sp>
        <p:nvSpPr>
          <p:cNvPr id="6" name="Segnaposto numero diapositiva 5">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fontAlgn="auto">
              <a:spcBef>
                <a:spcPts val="0"/>
              </a:spcBef>
              <a:spcAft>
                <a:spcPts val="0"/>
              </a:spcAft>
              <a:defRPr sz="1280" smtClean="0">
                <a:solidFill>
                  <a:schemeClr val="tx1">
                    <a:tint val="75000"/>
                  </a:schemeClr>
                </a:solidFill>
                <a:latin typeface="+mn-lt"/>
                <a:cs typeface="+mn-cs"/>
              </a:defRPr>
            </a:lvl1pPr>
          </a:lstStyle>
          <a:p>
            <a:pPr defTabSz="975390" rtl="0">
              <a:defRPr/>
            </a:pPr>
            <a:fld id="{B4500165-6514-4D60-A527-4B31B2C6083B}" type="slidenum">
              <a:rPr lang="it-IT" kern="1200">
                <a:solidFill>
                  <a:prstClr val="black">
                    <a:tint val="75000"/>
                  </a:prstClr>
                </a:solidFill>
                <a:ea typeface=""/>
              </a:rPr>
              <a:pPr defTabSz="975390" rtl="0">
                <a:defRPr/>
              </a:pPr>
              <a:t>‹n.›</a:t>
            </a:fld>
            <a:endParaRPr lang="it-IT" kern="1200">
              <a:solidFill>
                <a:prstClr val="black">
                  <a:tint val="75000"/>
                </a:prstClr>
              </a:solidFill>
              <a:ea typeface=""/>
            </a:endParaRPr>
          </a:p>
        </p:txBody>
      </p:sp>
    </p:spTree>
    <p:extLst>
      <p:ext uri="{BB962C8B-B14F-4D97-AF65-F5344CB8AC3E}">
        <p14:creationId xmlns:p14="http://schemas.microsoft.com/office/powerpoint/2010/main" val="826270612"/>
      </p:ext>
    </p:extLst>
  </p:cSld>
  <p:clrMap bg1="lt1" tx1="dk1" bg2="lt2" tx2="dk2" accent1="accent1" accent2="accent2" accent3="accent3" accent4="accent4" accent5="accent5" accent6="accent6" hlink="hlink" folHlink="folHlink"/>
  <p:sldLayoutIdLst>
    <p:sldLayoutId id="2147486884" r:id="rId1"/>
    <p:sldLayoutId id="2147486885" r:id="rId2"/>
    <p:sldLayoutId id="2147486886" r:id="rId3"/>
    <p:sldLayoutId id="2147486887" r:id="rId4"/>
    <p:sldLayoutId id="2147486888" r:id="rId5"/>
    <p:sldLayoutId id="2147486889" r:id="rId6"/>
    <p:sldLayoutId id="2147486890" r:id="rId7"/>
    <p:sldLayoutId id="2147486891" r:id="rId8"/>
    <p:sldLayoutId id="2147486892" r:id="rId9"/>
    <p:sldLayoutId id="2147486893" r:id="rId10"/>
    <p:sldLayoutId id="2147486894" r:id="rId11"/>
    <p:sldLayoutId id="2147486895" r:id="rId12"/>
  </p:sldLayoutIdLst>
  <p:txStyles>
    <p:titleStyle>
      <a:lvl1pPr algn="l" rtl="0" fontAlgn="base">
        <a:lnSpc>
          <a:spcPct val="90000"/>
        </a:lnSpc>
        <a:spcBef>
          <a:spcPct val="0"/>
        </a:spcBef>
        <a:spcAft>
          <a:spcPct val="0"/>
        </a:spcAft>
        <a:defRPr sz="4693" kern="1200">
          <a:solidFill>
            <a:schemeClr val="tx1"/>
          </a:solidFill>
          <a:latin typeface="+mj-lt"/>
          <a:ea typeface="+mj-ea"/>
          <a:cs typeface="+mj-cs"/>
        </a:defRPr>
      </a:lvl1pPr>
      <a:lvl2pPr algn="l" rtl="0" fontAlgn="base">
        <a:lnSpc>
          <a:spcPct val="90000"/>
        </a:lnSpc>
        <a:spcBef>
          <a:spcPct val="0"/>
        </a:spcBef>
        <a:spcAft>
          <a:spcPct val="0"/>
        </a:spcAft>
        <a:defRPr sz="4693">
          <a:solidFill>
            <a:schemeClr val="tx1"/>
          </a:solidFill>
          <a:latin typeface="Calibri Light" pitchFamily="34" charset="0"/>
        </a:defRPr>
      </a:lvl2pPr>
      <a:lvl3pPr algn="l" rtl="0" fontAlgn="base">
        <a:lnSpc>
          <a:spcPct val="90000"/>
        </a:lnSpc>
        <a:spcBef>
          <a:spcPct val="0"/>
        </a:spcBef>
        <a:spcAft>
          <a:spcPct val="0"/>
        </a:spcAft>
        <a:defRPr sz="4693">
          <a:solidFill>
            <a:schemeClr val="tx1"/>
          </a:solidFill>
          <a:latin typeface="Calibri Light" pitchFamily="34" charset="0"/>
        </a:defRPr>
      </a:lvl3pPr>
      <a:lvl4pPr algn="l" rtl="0" fontAlgn="base">
        <a:lnSpc>
          <a:spcPct val="90000"/>
        </a:lnSpc>
        <a:spcBef>
          <a:spcPct val="0"/>
        </a:spcBef>
        <a:spcAft>
          <a:spcPct val="0"/>
        </a:spcAft>
        <a:defRPr sz="4693">
          <a:solidFill>
            <a:schemeClr val="tx1"/>
          </a:solidFill>
          <a:latin typeface="Calibri Light" pitchFamily="34" charset="0"/>
        </a:defRPr>
      </a:lvl4pPr>
      <a:lvl5pPr algn="l" rtl="0" fontAlgn="base">
        <a:lnSpc>
          <a:spcPct val="90000"/>
        </a:lnSpc>
        <a:spcBef>
          <a:spcPct val="0"/>
        </a:spcBef>
        <a:spcAft>
          <a:spcPct val="0"/>
        </a:spcAft>
        <a:defRPr sz="4693">
          <a:solidFill>
            <a:schemeClr val="tx1"/>
          </a:solidFill>
          <a:latin typeface="Calibri Light" pitchFamily="34" charset="0"/>
        </a:defRPr>
      </a:lvl5pPr>
      <a:lvl6pPr marL="487695" algn="l" rtl="0" fontAlgn="base">
        <a:lnSpc>
          <a:spcPct val="90000"/>
        </a:lnSpc>
        <a:spcBef>
          <a:spcPct val="0"/>
        </a:spcBef>
        <a:spcAft>
          <a:spcPct val="0"/>
        </a:spcAft>
        <a:defRPr sz="4693">
          <a:solidFill>
            <a:schemeClr val="tx1"/>
          </a:solidFill>
          <a:latin typeface="Calibri Light" pitchFamily="34" charset="0"/>
        </a:defRPr>
      </a:lvl6pPr>
      <a:lvl7pPr marL="975390" algn="l" rtl="0" fontAlgn="base">
        <a:lnSpc>
          <a:spcPct val="90000"/>
        </a:lnSpc>
        <a:spcBef>
          <a:spcPct val="0"/>
        </a:spcBef>
        <a:spcAft>
          <a:spcPct val="0"/>
        </a:spcAft>
        <a:defRPr sz="4693">
          <a:solidFill>
            <a:schemeClr val="tx1"/>
          </a:solidFill>
          <a:latin typeface="Calibri Light" pitchFamily="34" charset="0"/>
        </a:defRPr>
      </a:lvl7pPr>
      <a:lvl8pPr marL="1463086" algn="l" rtl="0" fontAlgn="base">
        <a:lnSpc>
          <a:spcPct val="90000"/>
        </a:lnSpc>
        <a:spcBef>
          <a:spcPct val="0"/>
        </a:spcBef>
        <a:spcAft>
          <a:spcPct val="0"/>
        </a:spcAft>
        <a:defRPr sz="4693">
          <a:solidFill>
            <a:schemeClr val="tx1"/>
          </a:solidFill>
          <a:latin typeface="Calibri Light" pitchFamily="34" charset="0"/>
        </a:defRPr>
      </a:lvl8pPr>
      <a:lvl9pPr marL="1950781" algn="l" rtl="0" fontAlgn="base">
        <a:lnSpc>
          <a:spcPct val="90000"/>
        </a:lnSpc>
        <a:spcBef>
          <a:spcPct val="0"/>
        </a:spcBef>
        <a:spcAft>
          <a:spcPct val="0"/>
        </a:spcAft>
        <a:defRPr sz="4693">
          <a:solidFill>
            <a:schemeClr val="tx1"/>
          </a:solidFill>
          <a:latin typeface="Calibri Light" pitchFamily="34" charset="0"/>
        </a:defRPr>
      </a:lvl9pPr>
    </p:titleStyle>
    <p:bodyStyle>
      <a:lvl1pPr marL="243848" indent="-243848" algn="l" rtl="0" fontAlgn="base">
        <a:lnSpc>
          <a:spcPct val="90000"/>
        </a:lnSpc>
        <a:spcBef>
          <a:spcPts val="1067"/>
        </a:spcBef>
        <a:spcAft>
          <a:spcPct val="0"/>
        </a:spcAft>
        <a:buFont typeface="Arial" charset="0"/>
        <a:buChar char="•"/>
        <a:defRPr sz="2987" kern="1200">
          <a:solidFill>
            <a:schemeClr val="tx1"/>
          </a:solidFill>
          <a:latin typeface="+mn-lt"/>
          <a:ea typeface="+mn-ea"/>
          <a:cs typeface="+mn-cs"/>
        </a:defRPr>
      </a:lvl1pPr>
      <a:lvl2pPr marL="731543" indent="-243848" algn="l" rtl="0" fontAlgn="base">
        <a:lnSpc>
          <a:spcPct val="90000"/>
        </a:lnSpc>
        <a:spcBef>
          <a:spcPts val="533"/>
        </a:spcBef>
        <a:spcAft>
          <a:spcPct val="0"/>
        </a:spcAft>
        <a:buFont typeface="Arial" charset="0"/>
        <a:buChar char="•"/>
        <a:defRPr sz="2560" kern="1200">
          <a:solidFill>
            <a:schemeClr val="tx1"/>
          </a:solidFill>
          <a:latin typeface="+mn-lt"/>
          <a:ea typeface="+mn-ea"/>
          <a:cs typeface="+mn-cs"/>
        </a:defRPr>
      </a:lvl2pPr>
      <a:lvl3pPr marL="1219238" indent="-243848" algn="l" rtl="0" fontAlgn="base">
        <a:lnSpc>
          <a:spcPct val="90000"/>
        </a:lnSpc>
        <a:spcBef>
          <a:spcPts val="533"/>
        </a:spcBef>
        <a:spcAft>
          <a:spcPct val="0"/>
        </a:spcAft>
        <a:buFont typeface="Arial" charset="0"/>
        <a:buChar char="•"/>
        <a:defRPr sz="2133" kern="1200">
          <a:solidFill>
            <a:schemeClr val="tx1"/>
          </a:solidFill>
          <a:latin typeface="+mn-lt"/>
          <a:ea typeface="+mn-ea"/>
          <a:cs typeface="+mn-cs"/>
        </a:defRPr>
      </a:lvl3pPr>
      <a:lvl4pPr marL="1706933" indent="-243848" algn="l" rtl="0" fontAlgn="base">
        <a:lnSpc>
          <a:spcPct val="90000"/>
        </a:lnSpc>
        <a:spcBef>
          <a:spcPts val="533"/>
        </a:spcBef>
        <a:spcAft>
          <a:spcPct val="0"/>
        </a:spcAft>
        <a:buFont typeface="Arial" charset="0"/>
        <a:buChar char="•"/>
        <a:defRPr kern="1200">
          <a:solidFill>
            <a:schemeClr val="tx1"/>
          </a:solidFill>
          <a:latin typeface="+mn-lt"/>
          <a:ea typeface="+mn-ea"/>
          <a:cs typeface="+mn-cs"/>
        </a:defRPr>
      </a:lvl4pPr>
      <a:lvl5pPr marL="2194629" indent="-243848" algn="l" rtl="0" fontAlgn="base">
        <a:lnSpc>
          <a:spcPct val="90000"/>
        </a:lnSpc>
        <a:spcBef>
          <a:spcPts val="533"/>
        </a:spcBef>
        <a:spcAft>
          <a:spcPct val="0"/>
        </a:spcAft>
        <a:buFont typeface="Arial" charset="0"/>
        <a:buChar char="•"/>
        <a:defRPr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it-IT"/>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tiff"/><Relationship Id="rId7" Type="http://schemas.openxmlformats.org/officeDocument/2006/relationships/image" Target="../media/image9.emf"/><Relationship Id="rId8" Type="http://schemas.openxmlformats.org/officeDocument/2006/relationships/image" Target="../media/image10.jpg"/><Relationship Id="rId9" Type="http://schemas.openxmlformats.org/officeDocument/2006/relationships/image" Target="../media/image11.tiff"/><Relationship Id="rId10"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3.tiff"/><Relationship Id="rId3" Type="http://schemas.openxmlformats.org/officeDocument/2006/relationships/image" Target="../media/image2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5.tif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50.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50.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50.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50.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5.tiff"/><Relationship Id="rId5"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25.xml.rels><?xml version="1.0" encoding="UTF-8" standalone="yes"?>
<Relationships xmlns="http://schemas.openxmlformats.org/package/2006/relationships"><Relationship Id="rId11" Type="http://schemas.openxmlformats.org/officeDocument/2006/relationships/image" Target="../media/image48.tiff"/><Relationship Id="rId12" Type="http://schemas.openxmlformats.org/officeDocument/2006/relationships/image" Target="../media/image37.png"/><Relationship Id="rId13" Type="http://schemas.openxmlformats.org/officeDocument/2006/relationships/image" Target="../media/image35.tiff"/><Relationship Id="rId14" Type="http://schemas.openxmlformats.org/officeDocument/2006/relationships/image" Target="../media/image36.tiff"/><Relationship Id="rId15" Type="http://schemas.openxmlformats.org/officeDocument/2006/relationships/image" Target="../media/image49.tiff"/><Relationship Id="rId1" Type="http://schemas.openxmlformats.org/officeDocument/2006/relationships/slideLayout" Target="../slideLayouts/slideLayout2.xml"/><Relationship Id="rId2" Type="http://schemas.openxmlformats.org/officeDocument/2006/relationships/image" Target="../media/image39.tiff"/><Relationship Id="rId3" Type="http://schemas.openxmlformats.org/officeDocument/2006/relationships/image" Target="../media/image40.tiff"/><Relationship Id="rId4" Type="http://schemas.openxmlformats.org/officeDocument/2006/relationships/image" Target="../media/image41.jpg"/><Relationship Id="rId5" Type="http://schemas.openxmlformats.org/officeDocument/2006/relationships/image" Target="../media/image42.jpg"/><Relationship Id="rId6" Type="http://schemas.openxmlformats.org/officeDocument/2006/relationships/image" Target="../media/image43.emf"/><Relationship Id="rId7" Type="http://schemas.openxmlformats.org/officeDocument/2006/relationships/image" Target="../media/image44.jpg"/><Relationship Id="rId8" Type="http://schemas.openxmlformats.org/officeDocument/2006/relationships/image" Target="../media/image45.png"/><Relationship Id="rId9" Type="http://schemas.openxmlformats.org/officeDocument/2006/relationships/image" Target="../media/image46.tiff"/><Relationship Id="rId10" Type="http://schemas.openxmlformats.org/officeDocument/2006/relationships/image" Target="../media/image47.emf"/></Relationships>
</file>

<file path=ppt/slides/_rels/slide26.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7.png"/><Relationship Id="rId5"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28.xml.rels><?xml version="1.0" encoding="UTF-8" standalone="yes"?>
<Relationships xmlns="http://schemas.openxmlformats.org/package/2006/relationships"><Relationship Id="rId11" Type="http://schemas.openxmlformats.org/officeDocument/2006/relationships/image" Target="../media/image47.emf"/><Relationship Id="rId12" Type="http://schemas.openxmlformats.org/officeDocument/2006/relationships/image" Target="../media/image48.tiff"/><Relationship Id="rId13" Type="http://schemas.openxmlformats.org/officeDocument/2006/relationships/image" Target="../media/image37.png"/><Relationship Id="rId14" Type="http://schemas.openxmlformats.org/officeDocument/2006/relationships/image" Target="../media/image51.tiff"/><Relationship Id="rId1" Type="http://schemas.openxmlformats.org/officeDocument/2006/relationships/slideLayout" Target="../slideLayouts/slideLayout87.xml"/><Relationship Id="rId2" Type="http://schemas.openxmlformats.org/officeDocument/2006/relationships/notesSlide" Target="../notesSlides/notesSlide10.xml"/><Relationship Id="rId3" Type="http://schemas.openxmlformats.org/officeDocument/2006/relationships/image" Target="../media/image39.tiff"/><Relationship Id="rId4" Type="http://schemas.openxmlformats.org/officeDocument/2006/relationships/image" Target="../media/image40.tiff"/><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3.emf"/><Relationship Id="rId8" Type="http://schemas.openxmlformats.org/officeDocument/2006/relationships/image" Target="../media/image44.jpg"/><Relationship Id="rId9" Type="http://schemas.openxmlformats.org/officeDocument/2006/relationships/image" Target="../media/image45.png"/><Relationship Id="rId10" Type="http://schemas.openxmlformats.org/officeDocument/2006/relationships/image" Target="../media/image46.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jpg"/><Relationship Id="rId3" Type="http://schemas.openxmlformats.org/officeDocument/2006/relationships/image" Target="../media/image5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tif"/><Relationship Id="rId3" Type="http://schemas.openxmlformats.org/officeDocument/2006/relationships/image" Target="../media/image55.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1.xml"/><Relationship Id="rId3"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29.png"/><Relationship Id="rId1" Type="http://schemas.openxmlformats.org/officeDocument/2006/relationships/slideLayout" Target="../slideLayouts/slideLayout62.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3.xml"/><Relationship Id="rId3"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30.png"/><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62.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5.xml"/><Relationship Id="rId3" Type="http://schemas.openxmlformats.org/officeDocument/2006/relationships/image" Target="../media/image6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chart" Target="../charts/chart1.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4.emf"/><Relationship Id="rId1" Type="http://schemas.openxmlformats.org/officeDocument/2006/relationships/vmlDrawing" Target="../drawings/vmlDrawing1.vml"/><Relationship Id="rId2"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wmf"/><Relationship Id="rId5" Type="http://schemas.openxmlformats.org/officeDocument/2006/relationships/image" Target="../media/image67.png"/><Relationship Id="rId1" Type="http://schemas.openxmlformats.org/officeDocument/2006/relationships/slideLayout" Target="../slideLayouts/slideLayout85.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48.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68.tiff"/><Relationship Id="rId1" Type="http://schemas.openxmlformats.org/officeDocument/2006/relationships/slideLayout" Target="../slideLayouts/slideLayout109.xml"/><Relationship Id="rId2" Type="http://schemas.openxmlformats.org/officeDocument/2006/relationships/notesSlide" Target="../notesSlides/notesSlide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35.tiff"/><Relationship Id="rId3" Type="http://schemas.openxmlformats.org/officeDocument/2006/relationships/image" Target="../media/image68.tif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tiff"/><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35.tiff"/><Relationship Id="rId3" Type="http://schemas.openxmlformats.org/officeDocument/2006/relationships/image" Target="../media/image68.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35.tiff"/><Relationship Id="rId3" Type="http://schemas.openxmlformats.org/officeDocument/2006/relationships/image" Target="../media/image68.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35.tiff"/><Relationship Id="rId3" Type="http://schemas.openxmlformats.org/officeDocument/2006/relationships/image" Target="../media/image6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wmf"/><Relationship Id="rId5" Type="http://schemas.openxmlformats.org/officeDocument/2006/relationships/image" Target="../media/image20.tiff"/><Relationship Id="rId1" Type="http://schemas.openxmlformats.org/officeDocument/2006/relationships/slideLayout" Target="../slideLayouts/slideLayout26.xml"/><Relationship Id="rId2" Type="http://schemas.openxmlformats.org/officeDocument/2006/relationships/image" Target="../media/image1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953430"/>
            <a:ext cx="13004799" cy="1625600"/>
          </a:xfrm>
        </p:spPr>
        <p:txBody>
          <a:bodyPr>
            <a:noAutofit/>
          </a:bodyPr>
          <a:lstStyle/>
          <a:p>
            <a:r>
              <a:rPr lang="en-US" sz="6000" b="1" dirty="0" smtClean="0">
                <a:solidFill>
                  <a:srgbClr val="800000"/>
                </a:solidFill>
              </a:rPr>
              <a:t>TRATTAMENTO MEDICO ATTUALE DELLE MICOBATTERIOSI NON-TUBERCOLARI</a:t>
            </a:r>
            <a:r>
              <a:rPr lang="en-US" sz="5400" b="1" dirty="0">
                <a:solidFill>
                  <a:srgbClr val="800000"/>
                </a:solidFill>
              </a:rPr>
              <a:t/>
            </a:r>
            <a:br>
              <a:rPr lang="en-US" sz="5400" b="1" dirty="0">
                <a:solidFill>
                  <a:srgbClr val="800000"/>
                </a:solidFill>
              </a:rPr>
            </a:br>
            <a:r>
              <a:rPr lang="en-GB" sz="4800" b="1" dirty="0">
                <a:solidFill>
                  <a:srgbClr val="800000"/>
                </a:solidFill>
              </a:rPr>
              <a:t/>
            </a:r>
            <a:br>
              <a:rPr lang="en-GB" sz="4800" b="1" dirty="0">
                <a:solidFill>
                  <a:srgbClr val="800000"/>
                </a:solidFill>
              </a:rPr>
            </a:br>
            <a:endParaRPr lang="en-GB" sz="4800" b="1" dirty="0">
              <a:solidFill>
                <a:srgbClr val="800000"/>
              </a:solidFill>
            </a:endParaRPr>
          </a:p>
        </p:txBody>
      </p:sp>
      <p:sp>
        <p:nvSpPr>
          <p:cNvPr id="4" name="Content Placeholder 2"/>
          <p:cNvSpPr>
            <a:spLocks noGrp="1"/>
          </p:cNvSpPr>
          <p:nvPr>
            <p:ph idx="1"/>
          </p:nvPr>
        </p:nvSpPr>
        <p:spPr>
          <a:xfrm>
            <a:off x="1" y="5378150"/>
            <a:ext cx="13004800" cy="1202620"/>
          </a:xfrm>
        </p:spPr>
        <p:txBody>
          <a:bodyPr>
            <a:noAutofit/>
          </a:bodyPr>
          <a:lstStyle/>
          <a:p>
            <a:pPr marL="0" indent="0" algn="ctr">
              <a:buNone/>
            </a:pPr>
            <a:r>
              <a:rPr lang="en-GB" sz="4800" b="1" dirty="0"/>
              <a:t>Stefano </a:t>
            </a:r>
            <a:r>
              <a:rPr lang="en-GB" sz="4800" b="1" dirty="0" smtClean="0"/>
              <a:t>Aliberti</a:t>
            </a:r>
          </a:p>
          <a:p>
            <a:pPr marL="0" indent="0" algn="ctr">
              <a:buNone/>
            </a:pPr>
            <a:endParaRPr lang="en-GB" sz="1600" b="1" dirty="0"/>
          </a:p>
          <a:p>
            <a:pPr marL="0" indent="0" algn="ctr">
              <a:buNone/>
            </a:pPr>
            <a:r>
              <a:rPr lang="en-GB" sz="2800" dirty="0"/>
              <a:t>University of </a:t>
            </a:r>
            <a:r>
              <a:rPr lang="en-GB" sz="2800" dirty="0" smtClean="0"/>
              <a:t>Milan, </a:t>
            </a:r>
            <a:r>
              <a:rPr lang="en-GB" sz="2800" dirty="0"/>
              <a:t>Milan, Italy</a:t>
            </a:r>
          </a:p>
          <a:p>
            <a:pPr marL="0" indent="0" algn="ctr">
              <a:buNone/>
            </a:pPr>
            <a:r>
              <a:rPr lang="en-GB" sz="2800" dirty="0" err="1"/>
              <a:t>stefano.aliberti@</a:t>
            </a:r>
            <a:r>
              <a:rPr lang="en-GB" sz="2800" dirty="0" err="1" smtClean="0"/>
              <a:t>unimi.it</a:t>
            </a:r>
            <a:endParaRPr lang="en-GB" sz="2800" dirty="0"/>
          </a:p>
        </p:txBody>
      </p:sp>
      <p:pic>
        <p:nvPicPr>
          <p:cNvPr id="5" name="Immagine 4"/>
          <p:cNvPicPr>
            <a:picLocks noChangeAspect="1"/>
          </p:cNvPicPr>
          <p:nvPr/>
        </p:nvPicPr>
        <p:blipFill>
          <a:blip r:embed="rId3"/>
          <a:stretch>
            <a:fillRect/>
          </a:stretch>
        </p:blipFill>
        <p:spPr>
          <a:xfrm>
            <a:off x="286739" y="8365291"/>
            <a:ext cx="1180658" cy="1175411"/>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6315" y="8470240"/>
            <a:ext cx="1884359" cy="1188627"/>
          </a:xfrm>
          <a:prstGeom prst="rect">
            <a:avLst/>
          </a:prstGeom>
        </p:spPr>
      </p:pic>
      <p:pic>
        <p:nvPicPr>
          <p:cNvPr id="7" name="Picture 1"/>
          <p:cNvPicPr>
            <a:picLocks noChangeAspect="1" noChangeArrowheads="1"/>
          </p:cNvPicPr>
          <p:nvPr/>
        </p:nvPicPr>
        <p:blipFill>
          <a:blip r:embed="rId5">
            <a:extLst>
              <a:ext uri="{28A0092B-C50C-407E-A947-70E740481C1C}">
                <a14:useLocalDpi xmlns:a14="http://schemas.microsoft.com/office/drawing/2010/main" val="0"/>
              </a:ext>
            </a:extLst>
          </a:blip>
          <a:srcRect l="12154" t="11188" r="53471" b="76370"/>
          <a:stretch>
            <a:fillRect/>
          </a:stretch>
        </p:blipFill>
        <p:spPr bwMode="auto">
          <a:xfrm>
            <a:off x="4523324" y="8629490"/>
            <a:ext cx="4205042" cy="911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magine 8"/>
          <p:cNvPicPr>
            <a:picLocks noChangeAspect="1"/>
          </p:cNvPicPr>
          <p:nvPr/>
        </p:nvPicPr>
        <p:blipFill>
          <a:blip r:embed="rId6"/>
          <a:stretch>
            <a:fillRect/>
          </a:stretch>
        </p:blipFill>
        <p:spPr>
          <a:xfrm>
            <a:off x="11014171" y="8470239"/>
            <a:ext cx="1996024" cy="1226129"/>
          </a:xfrm>
          <a:prstGeom prst="rect">
            <a:avLst/>
          </a:prstGeom>
        </p:spPr>
      </p:pic>
      <p:pic>
        <p:nvPicPr>
          <p:cNvPr id="8" name="Immagine 7"/>
          <p:cNvPicPr>
            <a:picLocks noChangeAspect="1"/>
          </p:cNvPicPr>
          <p:nvPr/>
        </p:nvPicPr>
        <p:blipFill>
          <a:blip r:embed="rId7"/>
          <a:stretch>
            <a:fillRect/>
          </a:stretch>
        </p:blipFill>
        <p:spPr>
          <a:xfrm>
            <a:off x="10224654" y="66909"/>
            <a:ext cx="2904049" cy="1817205"/>
          </a:xfrm>
          <a:prstGeom prst="rect">
            <a:avLst/>
          </a:prstGeom>
        </p:spPr>
      </p:pic>
      <p:pic>
        <p:nvPicPr>
          <p:cNvPr id="11" name="Immagin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0638" y="8470239"/>
            <a:ext cx="1878934" cy="1340982"/>
          </a:xfrm>
          <a:prstGeom prst="rect">
            <a:avLst/>
          </a:prstGeom>
        </p:spPr>
      </p:pic>
      <p:pic>
        <p:nvPicPr>
          <p:cNvPr id="3" name="Immagine 2"/>
          <p:cNvPicPr>
            <a:picLocks noChangeAspect="1"/>
          </p:cNvPicPr>
          <p:nvPr/>
        </p:nvPicPr>
        <p:blipFill>
          <a:blip r:embed="rId9"/>
          <a:stretch>
            <a:fillRect/>
          </a:stretch>
        </p:blipFill>
        <p:spPr>
          <a:xfrm>
            <a:off x="42176" y="35436"/>
            <a:ext cx="2363094" cy="1585046"/>
          </a:xfrm>
          <a:prstGeom prst="rect">
            <a:avLst/>
          </a:prstGeom>
        </p:spPr>
      </p:pic>
      <p:pic>
        <p:nvPicPr>
          <p:cNvPr id="12" name="Immagine 11"/>
          <p:cNvPicPr>
            <a:picLocks noChangeAspect="1"/>
          </p:cNvPicPr>
          <p:nvPr/>
        </p:nvPicPr>
        <p:blipFill>
          <a:blip r:embed="rId10"/>
          <a:stretch>
            <a:fillRect/>
          </a:stretch>
        </p:blipFill>
        <p:spPr>
          <a:xfrm>
            <a:off x="5198961" y="0"/>
            <a:ext cx="2708688" cy="1635434"/>
          </a:xfrm>
          <a:prstGeom prst="rect">
            <a:avLst/>
          </a:prstGeom>
        </p:spPr>
      </p:pic>
    </p:spTree>
    <p:extLst>
      <p:ext uri="{BB962C8B-B14F-4D97-AF65-F5344CB8AC3E}">
        <p14:creationId xmlns:p14="http://schemas.microsoft.com/office/powerpoint/2010/main" val="370173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2667285"/>
            <a:ext cx="13004800" cy="4350548"/>
          </a:xfrm>
          <a:prstGeom prst="rect">
            <a:avLst/>
          </a:prstGeom>
        </p:spPr>
      </p:pic>
      <p:sp>
        <p:nvSpPr>
          <p:cNvPr id="7" name="Title 1"/>
          <p:cNvSpPr>
            <a:spLocks noGrp="1"/>
          </p:cNvSpPr>
          <p:nvPr>
            <p:ph type="title"/>
          </p:nvPr>
        </p:nvSpPr>
        <p:spPr>
          <a:xfrm>
            <a:off x="697378" y="-176262"/>
            <a:ext cx="11704320" cy="1625600"/>
          </a:xfrm>
        </p:spPr>
        <p:txBody>
          <a:bodyPr>
            <a:noAutofit/>
          </a:bodyPr>
          <a:lstStyle/>
          <a:p>
            <a:r>
              <a:rPr lang="en-GB" sz="5400" dirty="0" smtClean="0">
                <a:solidFill>
                  <a:srgbClr val="002060"/>
                </a:solidFill>
                <a:latin typeface="+mn-lt"/>
              </a:rPr>
              <a:t>Very </a:t>
            </a:r>
            <a:r>
              <a:rPr lang="en-GB" sz="5400" smtClean="0">
                <a:solidFill>
                  <a:srgbClr val="002060"/>
                </a:solidFill>
                <a:latin typeface="+mn-lt"/>
              </a:rPr>
              <a:t>complex and long treatment</a:t>
            </a:r>
            <a:endParaRPr lang="en-GB" sz="5400" dirty="0">
              <a:solidFill>
                <a:srgbClr val="002060"/>
              </a:solidFill>
              <a:latin typeface="+mn-lt"/>
            </a:endParaRPr>
          </a:p>
        </p:txBody>
      </p:sp>
      <p:sp>
        <p:nvSpPr>
          <p:cNvPr id="8" name="CasellaDiTesto 7"/>
          <p:cNvSpPr txBox="1"/>
          <p:nvPr/>
        </p:nvSpPr>
        <p:spPr>
          <a:xfrm>
            <a:off x="5756565" y="9230380"/>
            <a:ext cx="7225990" cy="523220"/>
          </a:xfrm>
          <a:prstGeom prst="rect">
            <a:avLst/>
          </a:prstGeom>
          <a:noFill/>
        </p:spPr>
        <p:txBody>
          <a:bodyPr wrap="square" rtlCol="0">
            <a:spAutoFit/>
          </a:bodyPr>
          <a:lstStyle/>
          <a:p>
            <a:pPr algn="r"/>
            <a:r>
              <a:rPr lang="it-IT" sz="2800" dirty="0" err="1" smtClean="0">
                <a:latin typeface="Calibri" charset="0"/>
                <a:ea typeface="Calibri" charset="0"/>
                <a:cs typeface="Calibri" charset="0"/>
              </a:rPr>
              <a:t>Faverio</a:t>
            </a:r>
            <a:r>
              <a:rPr lang="it-IT" sz="2800" dirty="0" smtClean="0">
                <a:latin typeface="Calibri" charset="0"/>
                <a:ea typeface="Calibri" charset="0"/>
                <a:cs typeface="Calibri" charset="0"/>
              </a:rPr>
              <a:t> P. </a:t>
            </a:r>
            <a:r>
              <a:rPr lang="hr-HR" sz="2800" dirty="0" err="1">
                <a:latin typeface="Calibri" charset="0"/>
                <a:ea typeface="Calibri" charset="0"/>
                <a:cs typeface="Calibri" charset="0"/>
              </a:rPr>
              <a:t>Int</a:t>
            </a:r>
            <a:r>
              <a:rPr lang="hr-HR" sz="2800" dirty="0">
                <a:latin typeface="Calibri" charset="0"/>
                <a:ea typeface="Calibri" charset="0"/>
                <a:cs typeface="Calibri" charset="0"/>
              </a:rPr>
              <a:t> J Mol Sci. 2016 Nov 16;17(11)</a:t>
            </a:r>
            <a:endParaRPr lang="it-IT" sz="2800" dirty="0">
              <a:latin typeface="Calibri" charset="0"/>
              <a:ea typeface="Calibri" charset="0"/>
              <a:cs typeface="Calibri" charset="0"/>
            </a:endParaRPr>
          </a:p>
        </p:txBody>
      </p:sp>
    </p:spTree>
    <p:extLst>
      <p:ext uri="{BB962C8B-B14F-4D97-AF65-F5344CB8AC3E}">
        <p14:creationId xmlns:p14="http://schemas.microsoft.com/office/powerpoint/2010/main" val="1295566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311"/>
          <p:cNvSpPr/>
          <p:nvPr/>
        </p:nvSpPr>
        <p:spPr>
          <a:xfrm>
            <a:off x="20782" y="515214"/>
            <a:ext cx="13004800" cy="1107761"/>
          </a:xfrm>
          <a:prstGeom prst="rect">
            <a:avLst/>
          </a:prstGeom>
          <a:ln w="12700">
            <a:miter lim="400000"/>
          </a:ln>
          <a:extLst>
            <a:ext uri="{C572A759-6A51-4108-AA02-DFA0A04FC94B}">
              <ma14:wrappingTextBoxFlag xmlns:ma14="http://schemas.microsoft.com/office/mac/drawingml/2011/main" val="1"/>
            </a:ext>
          </a:extLst>
        </p:spPr>
        <p:txBody>
          <a:bodyPr wrap="square" lIns="45604" tIns="45604" rIns="45604" bIns="45604">
            <a:spAutoFit/>
          </a:bodyPr>
          <a:lstStyle>
            <a:lvl1pPr algn="ctr" defTabSz="914400">
              <a:defRPr sz="4500">
                <a:solidFill>
                  <a:srgbClr val="971817"/>
                </a:solidFill>
                <a:latin typeface="Verdana Bold"/>
                <a:ea typeface="Verdana Bold"/>
                <a:cs typeface="Verdana Bold"/>
                <a:sym typeface="Verdana Bold"/>
              </a:defRPr>
            </a:lvl1pPr>
          </a:lstStyle>
          <a:p>
            <a:pPr>
              <a:defRPr sz="1800">
                <a:solidFill>
                  <a:srgbClr val="000000"/>
                </a:solidFill>
              </a:defRPr>
            </a:pPr>
            <a:r>
              <a:rPr lang="en-US" sz="6600" dirty="0" smtClean="0">
                <a:solidFill>
                  <a:srgbClr val="002060"/>
                </a:solidFill>
                <a:latin typeface="Calibri"/>
                <a:cs typeface="Calibri"/>
              </a:rPr>
              <a:t>Plan</a:t>
            </a:r>
            <a:endParaRPr lang="en-US" sz="6600" dirty="0">
              <a:solidFill>
                <a:srgbClr val="002060"/>
              </a:solidFill>
              <a:latin typeface="Calibri"/>
              <a:cs typeface="Calibri"/>
            </a:endParaRPr>
          </a:p>
        </p:txBody>
      </p:sp>
      <p:sp>
        <p:nvSpPr>
          <p:cNvPr id="3" name="CasellaDiTesto 2"/>
          <p:cNvSpPr txBox="1"/>
          <p:nvPr/>
        </p:nvSpPr>
        <p:spPr>
          <a:xfrm>
            <a:off x="2697018" y="2244438"/>
            <a:ext cx="9892146" cy="6186309"/>
          </a:xfrm>
          <a:prstGeom prst="rect">
            <a:avLst/>
          </a:prstGeom>
          <a:noFill/>
        </p:spPr>
        <p:txBody>
          <a:bodyPr wrap="square" rtlCol="0">
            <a:spAutoFit/>
          </a:bodyPr>
          <a:lstStyle/>
          <a:p>
            <a:pPr marL="514350" indent="-514350">
              <a:buFont typeface="+mj-lt"/>
              <a:buAutoNum type="arabicPeriod"/>
            </a:pPr>
            <a:r>
              <a:rPr lang="en-US" sz="3600" dirty="0" smtClean="0">
                <a:solidFill>
                  <a:schemeClr val="bg1">
                    <a:lumMod val="85000"/>
                  </a:schemeClr>
                </a:solidFill>
                <a:latin typeface="+mn-lt"/>
              </a:rPr>
              <a:t>Why should we care of NTM?</a:t>
            </a:r>
          </a:p>
          <a:p>
            <a:pPr marL="514350" indent="-514350">
              <a:buFont typeface="+mj-lt"/>
              <a:buAutoNum type="arabicPeriod"/>
            </a:pPr>
            <a:endParaRPr lang="en-US" sz="3600" dirty="0" smtClean="0">
              <a:latin typeface="+mn-lt"/>
            </a:endParaRPr>
          </a:p>
          <a:p>
            <a:pPr marL="514350" indent="-514350">
              <a:buFont typeface="+mj-lt"/>
              <a:buAutoNum type="arabicPeriod"/>
            </a:pPr>
            <a:endParaRPr lang="en-US" sz="3600" dirty="0" smtClean="0">
              <a:solidFill>
                <a:schemeClr val="bg1">
                  <a:lumMod val="95000"/>
                </a:schemeClr>
              </a:solidFill>
              <a:latin typeface="+mn-lt"/>
            </a:endParaRPr>
          </a:p>
          <a:p>
            <a:pPr marL="514350" indent="-514350">
              <a:buFont typeface="+mj-lt"/>
              <a:buAutoNum type="arabicPeriod"/>
            </a:pPr>
            <a:r>
              <a:rPr lang="en-US" sz="3600" dirty="0" smtClean="0">
                <a:solidFill>
                  <a:schemeClr val="bg1">
                    <a:lumMod val="95000"/>
                  </a:schemeClr>
                </a:solidFill>
                <a:latin typeface="+mn-lt"/>
              </a:rPr>
              <a:t>What are the major challenges in the management of NTM?</a:t>
            </a: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r>
              <a:rPr lang="en-US" sz="3600" dirty="0" smtClean="0">
                <a:solidFill>
                  <a:schemeClr val="tx1"/>
                </a:solidFill>
                <a:latin typeface="+mn-lt"/>
              </a:rPr>
              <a:t>What should I do?</a:t>
            </a: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r>
              <a:rPr lang="en-US" sz="3600" dirty="0">
                <a:solidFill>
                  <a:schemeClr val="bg1">
                    <a:lumMod val="85000"/>
                  </a:schemeClr>
                </a:solidFill>
                <a:latin typeface="+mn-lt"/>
              </a:rPr>
              <a:t>What can we do in Italy?</a:t>
            </a:r>
          </a:p>
        </p:txBody>
      </p:sp>
    </p:spTree>
    <p:extLst>
      <p:ext uri="{BB962C8B-B14F-4D97-AF65-F5344CB8AC3E}">
        <p14:creationId xmlns:p14="http://schemas.microsoft.com/office/powerpoint/2010/main" val="300492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3315830" y="1159956"/>
            <a:ext cx="5909285" cy="3309200"/>
          </a:xfrm>
          <a:prstGeom prst="rect">
            <a:avLst/>
          </a:prstGeom>
        </p:spPr>
      </p:pic>
      <p:sp>
        <p:nvSpPr>
          <p:cNvPr id="7" name="CasellaDiTesto 6"/>
          <p:cNvSpPr txBox="1"/>
          <p:nvPr/>
        </p:nvSpPr>
        <p:spPr>
          <a:xfrm>
            <a:off x="0" y="-2727"/>
            <a:ext cx="13004800" cy="830997"/>
          </a:xfrm>
          <a:prstGeom prst="rect">
            <a:avLst/>
          </a:prstGeom>
          <a:noFill/>
        </p:spPr>
        <p:txBody>
          <a:bodyPr wrap="square" rtlCol="0">
            <a:spAutoFit/>
          </a:bodyPr>
          <a:lstStyle/>
          <a:p>
            <a:pPr algn="ctr"/>
            <a:r>
              <a:rPr lang="it-IT" sz="4800" dirty="0" smtClean="0">
                <a:solidFill>
                  <a:srgbClr val="002060"/>
                </a:solidFill>
                <a:latin typeface="Calibri" charset="0"/>
                <a:ea typeface="Calibri" charset="0"/>
                <a:cs typeface="Calibri" charset="0"/>
              </a:rPr>
              <a:t>DON’T DO </a:t>
            </a:r>
            <a:r>
              <a:rPr lang="it-IT" sz="4800" dirty="0" smtClean="0">
                <a:solidFill>
                  <a:srgbClr val="002060"/>
                </a:solidFill>
                <a:latin typeface="Calibri" charset="0"/>
                <a:ea typeface="Calibri" charset="0"/>
                <a:cs typeface="Calibri" charset="0"/>
              </a:rPr>
              <a:t>THAT</a:t>
            </a:r>
            <a:endParaRPr lang="it-IT" sz="4800" dirty="0">
              <a:solidFill>
                <a:srgbClr val="002060"/>
              </a:solidFill>
              <a:latin typeface="Calibri" charset="0"/>
              <a:ea typeface="Calibri" charset="0"/>
              <a:cs typeface="Calibri" charset="0"/>
            </a:endParaRPr>
          </a:p>
        </p:txBody>
      </p:sp>
      <p:pic>
        <p:nvPicPr>
          <p:cNvPr id="4" name="Immagine 3"/>
          <p:cNvPicPr>
            <a:picLocks noChangeAspect="1"/>
          </p:cNvPicPr>
          <p:nvPr/>
        </p:nvPicPr>
        <p:blipFill>
          <a:blip r:embed="rId3"/>
          <a:stretch>
            <a:fillRect/>
          </a:stretch>
        </p:blipFill>
        <p:spPr>
          <a:xfrm>
            <a:off x="6356415" y="4777351"/>
            <a:ext cx="6648385" cy="4976249"/>
          </a:xfrm>
          <a:prstGeom prst="rect">
            <a:avLst/>
          </a:prstGeom>
        </p:spPr>
      </p:pic>
      <p:sp>
        <p:nvSpPr>
          <p:cNvPr id="6" name="Ovale 5"/>
          <p:cNvSpPr/>
          <p:nvPr/>
        </p:nvSpPr>
        <p:spPr>
          <a:xfrm>
            <a:off x="8159337" y="5556357"/>
            <a:ext cx="480882" cy="3902326"/>
          </a:xfrm>
          <a:prstGeom prst="ellipse">
            <a:avLst/>
          </a:prstGeom>
          <a:noFill/>
          <a:ln w="38100">
            <a:solidFill>
              <a:srgbClr val="6308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p:cNvSpPr/>
          <p:nvPr/>
        </p:nvSpPr>
        <p:spPr>
          <a:xfrm>
            <a:off x="1074504" y="5908718"/>
            <a:ext cx="5081917" cy="2677656"/>
          </a:xfrm>
          <a:prstGeom prst="rect">
            <a:avLst/>
          </a:prstGeom>
        </p:spPr>
        <p:txBody>
          <a:bodyPr wrap="square">
            <a:spAutoFit/>
          </a:bodyPr>
          <a:lstStyle/>
          <a:p>
            <a:pPr marL="285750" indent="-285750" algn="l">
              <a:buFont typeface="Arial" charset="0"/>
              <a:buChar char="•"/>
            </a:pPr>
            <a:r>
              <a:rPr lang="it-IT" sz="2800" dirty="0" err="1" smtClean="0">
                <a:solidFill>
                  <a:srgbClr val="231F20"/>
                </a:solidFill>
                <a:latin typeface="Calibri" charset="0"/>
                <a:ea typeface="Calibri" charset="0"/>
                <a:cs typeface="Calibri" charset="0"/>
              </a:rPr>
              <a:t>Italian</a:t>
            </a:r>
            <a:r>
              <a:rPr lang="it-IT" sz="2800" dirty="0" smtClean="0">
                <a:solidFill>
                  <a:srgbClr val="231F20"/>
                </a:solidFill>
                <a:latin typeface="Calibri" charset="0"/>
                <a:ea typeface="Calibri" charset="0"/>
                <a:cs typeface="Calibri" charset="0"/>
              </a:rPr>
              <a:t> </a:t>
            </a:r>
            <a:r>
              <a:rPr lang="it-IT" sz="2800" dirty="0" err="1" smtClean="0">
                <a:solidFill>
                  <a:srgbClr val="231F20"/>
                </a:solidFill>
                <a:latin typeface="Calibri" charset="0"/>
                <a:ea typeface="Calibri" charset="0"/>
                <a:cs typeface="Calibri" charset="0"/>
              </a:rPr>
              <a:t>national</a:t>
            </a:r>
            <a:r>
              <a:rPr lang="it-IT" sz="2800" dirty="0" smtClean="0">
                <a:solidFill>
                  <a:srgbClr val="231F20"/>
                </a:solidFill>
                <a:latin typeface="Calibri" charset="0"/>
                <a:ea typeface="Calibri" charset="0"/>
                <a:cs typeface="Calibri" charset="0"/>
              </a:rPr>
              <a:t> audit</a:t>
            </a:r>
          </a:p>
          <a:p>
            <a:pPr marL="285750" indent="-285750" algn="l">
              <a:buFont typeface="Arial" charset="0"/>
              <a:buChar char="•"/>
            </a:pPr>
            <a:r>
              <a:rPr lang="it-IT" sz="2800" dirty="0" err="1">
                <a:solidFill>
                  <a:srgbClr val="231F20"/>
                </a:solidFill>
                <a:latin typeface="Calibri" charset="0"/>
                <a:ea typeface="Calibri" charset="0"/>
                <a:cs typeface="Calibri" charset="0"/>
              </a:rPr>
              <a:t>A</a:t>
            </a:r>
            <a:r>
              <a:rPr lang="it-IT" sz="2800" dirty="0" err="1" smtClean="0">
                <a:solidFill>
                  <a:srgbClr val="231F20"/>
                </a:solidFill>
                <a:latin typeface="Calibri" charset="0"/>
                <a:ea typeface="Calibri" charset="0"/>
                <a:cs typeface="Calibri" charset="0"/>
              </a:rPr>
              <a:t>dult</a:t>
            </a:r>
            <a:r>
              <a:rPr lang="it-IT" sz="2800" dirty="0" smtClean="0">
                <a:solidFill>
                  <a:srgbClr val="231F20"/>
                </a:solidFill>
                <a:latin typeface="Calibri" charset="0"/>
                <a:ea typeface="Calibri" charset="0"/>
                <a:cs typeface="Calibri" charset="0"/>
              </a:rPr>
              <a:t> </a:t>
            </a:r>
            <a:r>
              <a:rPr lang="it-IT" sz="2800" dirty="0" err="1" smtClean="0">
                <a:solidFill>
                  <a:srgbClr val="231F20"/>
                </a:solidFill>
                <a:latin typeface="Calibri" charset="0"/>
                <a:ea typeface="Calibri" charset="0"/>
                <a:cs typeface="Calibri" charset="0"/>
              </a:rPr>
              <a:t>Bx</a:t>
            </a:r>
            <a:r>
              <a:rPr lang="it-IT" sz="2800" dirty="0" smtClean="0">
                <a:solidFill>
                  <a:srgbClr val="231F20"/>
                </a:solidFill>
                <a:latin typeface="Calibri" charset="0"/>
                <a:ea typeface="Calibri" charset="0"/>
                <a:cs typeface="Calibri" charset="0"/>
              </a:rPr>
              <a:t> </a:t>
            </a:r>
            <a:r>
              <a:rPr lang="it-IT" sz="2800" dirty="0" err="1" smtClean="0">
                <a:solidFill>
                  <a:srgbClr val="231F20"/>
                </a:solidFill>
                <a:latin typeface="Calibri" charset="0"/>
                <a:ea typeface="Calibri" charset="0"/>
                <a:cs typeface="Calibri" charset="0"/>
              </a:rPr>
              <a:t>pts</a:t>
            </a:r>
            <a:endParaRPr lang="it-IT" sz="2800" dirty="0">
              <a:solidFill>
                <a:srgbClr val="231F20"/>
              </a:solidFill>
              <a:latin typeface="Calibri" charset="0"/>
              <a:ea typeface="Calibri" charset="0"/>
              <a:cs typeface="Calibri" charset="0"/>
            </a:endParaRPr>
          </a:p>
          <a:p>
            <a:pPr marL="285750" indent="-285750" algn="l">
              <a:buFont typeface="Arial" charset="0"/>
              <a:buChar char="•"/>
            </a:pPr>
            <a:r>
              <a:rPr lang="it-IT" sz="2800" dirty="0" smtClean="0">
                <a:solidFill>
                  <a:srgbClr val="231F20"/>
                </a:solidFill>
                <a:latin typeface="Calibri" charset="0"/>
                <a:ea typeface="Calibri" charset="0"/>
                <a:cs typeface="Calibri" charset="0"/>
              </a:rPr>
              <a:t>2ndary care clinics</a:t>
            </a:r>
          </a:p>
          <a:p>
            <a:pPr marL="285750" indent="-285750" algn="l">
              <a:buFont typeface="Arial" charset="0"/>
              <a:buChar char="•"/>
            </a:pPr>
            <a:r>
              <a:rPr lang="it-IT" sz="2800" dirty="0" smtClean="0">
                <a:solidFill>
                  <a:srgbClr val="231F20"/>
                </a:solidFill>
                <a:latin typeface="Calibri" charset="0"/>
                <a:ea typeface="Calibri" charset="0"/>
                <a:cs typeface="Calibri" charset="0"/>
              </a:rPr>
              <a:t>32 hospitals</a:t>
            </a:r>
          </a:p>
          <a:p>
            <a:pPr marL="285750" indent="-285750" algn="l">
              <a:buFont typeface="Arial" charset="0"/>
              <a:buChar char="•"/>
            </a:pPr>
            <a:r>
              <a:rPr lang="it-IT" sz="2800" dirty="0" smtClean="0">
                <a:solidFill>
                  <a:srgbClr val="231F20"/>
                </a:solidFill>
                <a:latin typeface="Calibri" charset="0"/>
                <a:ea typeface="Calibri" charset="0"/>
                <a:cs typeface="Calibri" charset="0"/>
              </a:rPr>
              <a:t>2014 </a:t>
            </a:r>
            <a:r>
              <a:rPr lang="it-IT" sz="2800" dirty="0">
                <a:solidFill>
                  <a:srgbClr val="231F20"/>
                </a:solidFill>
                <a:latin typeface="Calibri" charset="0"/>
                <a:ea typeface="Calibri" charset="0"/>
                <a:cs typeface="Calibri" charset="0"/>
              </a:rPr>
              <a:t>and </a:t>
            </a:r>
            <a:r>
              <a:rPr lang="it-IT" sz="2800" dirty="0" smtClean="0">
                <a:solidFill>
                  <a:srgbClr val="231F20"/>
                </a:solidFill>
                <a:latin typeface="Calibri" charset="0"/>
                <a:ea typeface="Calibri" charset="0"/>
                <a:cs typeface="Calibri" charset="0"/>
              </a:rPr>
              <a:t>2015</a:t>
            </a:r>
          </a:p>
          <a:p>
            <a:pPr marL="285750" indent="-285750" algn="l">
              <a:buFont typeface="Arial" charset="0"/>
              <a:buChar char="•"/>
            </a:pPr>
            <a:r>
              <a:rPr lang="it-IT" sz="2800" dirty="0" smtClean="0">
                <a:solidFill>
                  <a:srgbClr val="231F20"/>
                </a:solidFill>
                <a:latin typeface="Calibri" charset="0"/>
                <a:ea typeface="Calibri" charset="0"/>
                <a:cs typeface="Calibri" charset="0"/>
              </a:rPr>
              <a:t>1,361 </a:t>
            </a:r>
            <a:r>
              <a:rPr lang="it-IT" sz="2800" dirty="0" err="1" smtClean="0">
                <a:solidFill>
                  <a:srgbClr val="231F20"/>
                </a:solidFill>
                <a:latin typeface="Calibri" charset="0"/>
                <a:ea typeface="Calibri" charset="0"/>
                <a:cs typeface="Calibri" charset="0"/>
              </a:rPr>
              <a:t>pts</a:t>
            </a:r>
            <a:r>
              <a:rPr lang="it-IT" sz="2800" dirty="0" smtClean="0">
                <a:solidFill>
                  <a:srgbClr val="231F20"/>
                </a:solidFill>
                <a:latin typeface="Calibri" charset="0"/>
                <a:ea typeface="Calibri" charset="0"/>
                <a:cs typeface="Calibri" charset="0"/>
              </a:rPr>
              <a:t> (</a:t>
            </a:r>
            <a:r>
              <a:rPr lang="it-IT" sz="2800" dirty="0" err="1" smtClean="0">
                <a:solidFill>
                  <a:srgbClr val="231F20"/>
                </a:solidFill>
                <a:latin typeface="Calibri" charset="0"/>
                <a:ea typeface="Calibri" charset="0"/>
                <a:cs typeface="Calibri" charset="0"/>
              </a:rPr>
              <a:t>female</a:t>
            </a:r>
            <a:r>
              <a:rPr lang="it-IT" sz="2800" dirty="0" smtClean="0">
                <a:solidFill>
                  <a:srgbClr val="231F20"/>
                </a:solidFill>
                <a:latin typeface="Calibri" charset="0"/>
                <a:ea typeface="Calibri" charset="0"/>
                <a:cs typeface="Calibri" charset="0"/>
              </a:rPr>
              <a:t>: </a:t>
            </a:r>
            <a:r>
              <a:rPr lang="it-IT" sz="2800" dirty="0">
                <a:solidFill>
                  <a:srgbClr val="231F20"/>
                </a:solidFill>
                <a:latin typeface="Calibri" charset="0"/>
                <a:ea typeface="Calibri" charset="0"/>
                <a:cs typeface="Calibri" charset="0"/>
              </a:rPr>
              <a:t>53</a:t>
            </a:r>
            <a:r>
              <a:rPr lang="it-IT" sz="2800" dirty="0" smtClean="0">
                <a:solidFill>
                  <a:srgbClr val="231F20"/>
                </a:solidFill>
                <a:latin typeface="Calibri" charset="0"/>
                <a:ea typeface="Calibri" charset="0"/>
                <a:cs typeface="Calibri" charset="0"/>
              </a:rPr>
              <a:t>%; 70 </a:t>
            </a:r>
            <a:r>
              <a:rPr lang="it-IT" sz="2800" dirty="0" err="1" smtClean="0">
                <a:solidFill>
                  <a:srgbClr val="231F20"/>
                </a:solidFill>
                <a:latin typeface="Calibri" charset="0"/>
                <a:ea typeface="Calibri" charset="0"/>
                <a:cs typeface="Calibri" charset="0"/>
              </a:rPr>
              <a:t>yrs</a:t>
            </a:r>
            <a:r>
              <a:rPr lang="it-IT" sz="2800" dirty="0" smtClean="0">
                <a:solidFill>
                  <a:srgbClr val="231F20"/>
                </a:solidFill>
                <a:latin typeface="Calibri" charset="0"/>
                <a:ea typeface="Calibri" charset="0"/>
                <a:cs typeface="Calibri" charset="0"/>
              </a:rPr>
              <a:t>)</a:t>
            </a:r>
            <a:endParaRPr lang="it-IT" sz="2800" dirty="0">
              <a:latin typeface="Calibri" charset="0"/>
              <a:ea typeface="Calibri" charset="0"/>
              <a:cs typeface="Calibri" charset="0"/>
            </a:endParaRPr>
          </a:p>
        </p:txBody>
      </p:sp>
      <p:sp>
        <p:nvSpPr>
          <p:cNvPr id="9" name="Rettangolo 8"/>
          <p:cNvSpPr/>
          <p:nvPr/>
        </p:nvSpPr>
        <p:spPr>
          <a:xfrm>
            <a:off x="447130" y="9291935"/>
            <a:ext cx="5341527" cy="461665"/>
          </a:xfrm>
          <a:prstGeom prst="rect">
            <a:avLst/>
          </a:prstGeom>
        </p:spPr>
        <p:txBody>
          <a:bodyPr wrap="none">
            <a:spAutoFit/>
          </a:bodyPr>
          <a:lstStyle/>
          <a:p>
            <a:r>
              <a:rPr lang="is-IS" sz="2400" dirty="0" smtClean="0">
                <a:solidFill>
                  <a:prstClr val="black"/>
                </a:solidFill>
                <a:latin typeface="Calibri"/>
              </a:rPr>
              <a:t>Aliberti S. Eur </a:t>
            </a:r>
            <a:r>
              <a:rPr lang="is-IS" sz="2400" dirty="0">
                <a:solidFill>
                  <a:prstClr val="black"/>
                </a:solidFill>
                <a:latin typeface="Calibri"/>
              </a:rPr>
              <a:t>Respir J. 2016 Jul;48(1):244</a:t>
            </a:r>
            <a:endParaRPr lang="it-IT" sz="2400" dirty="0">
              <a:latin typeface="Calibri"/>
            </a:endParaRPr>
          </a:p>
        </p:txBody>
      </p:sp>
    </p:spTree>
    <p:extLst>
      <p:ext uri="{BB962C8B-B14F-4D97-AF65-F5344CB8AC3E}">
        <p14:creationId xmlns:p14="http://schemas.microsoft.com/office/powerpoint/2010/main" val="164376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a:xfrm>
            <a:off x="890564" y="1812778"/>
            <a:ext cx="11704320" cy="6436925"/>
          </a:xfrm>
        </p:spPr>
        <p:txBody>
          <a:bodyPr/>
          <a:lstStyle/>
          <a:p>
            <a:pPr marL="514350" indent="-514350">
              <a:buFont typeface="+mj-lt"/>
              <a:buAutoNum type="arabicPeriod"/>
            </a:pPr>
            <a:r>
              <a:rPr lang="en-US" sz="3200" dirty="0" smtClean="0"/>
              <a:t>Can the pre-existing / predisposing conditions be </a:t>
            </a:r>
            <a:r>
              <a:rPr lang="en-US" sz="3200" dirty="0" err="1" smtClean="0"/>
              <a:t>optimised</a:t>
            </a:r>
            <a:r>
              <a:rPr lang="en-US" sz="3200" dirty="0" smtClean="0"/>
              <a:t>?</a:t>
            </a:r>
          </a:p>
          <a:p>
            <a:pPr marL="514350" indent="-514350">
              <a:buFont typeface="+mj-lt"/>
              <a:buAutoNum type="arabicPeriod"/>
            </a:pPr>
            <a:endParaRPr lang="en-US" sz="3200" dirty="0" smtClean="0"/>
          </a:p>
          <a:p>
            <a:pPr marL="514350" indent="-514350">
              <a:buFont typeface="+mj-lt"/>
              <a:buAutoNum type="arabicPeriod"/>
            </a:pPr>
            <a:r>
              <a:rPr lang="en-US" sz="3200" dirty="0" smtClean="0"/>
              <a:t>Does the burden of treatment outweigh the burden of disease?</a:t>
            </a:r>
          </a:p>
          <a:p>
            <a:pPr marL="514350" indent="-514350">
              <a:buFont typeface="+mj-lt"/>
              <a:buAutoNum type="arabicPeriod"/>
            </a:pPr>
            <a:endParaRPr lang="en-US" sz="3200" dirty="0" smtClean="0"/>
          </a:p>
          <a:p>
            <a:pPr marL="514350" indent="-514350">
              <a:buFont typeface="+mj-lt"/>
              <a:buAutoNum type="arabicPeriod"/>
            </a:pPr>
            <a:r>
              <a:rPr lang="en-US" sz="3200" dirty="0" smtClean="0"/>
              <a:t>Is the patient willing and able to be on multi-drug treatment for &gt;1 year?</a:t>
            </a:r>
          </a:p>
          <a:p>
            <a:pPr marL="514350" indent="-514350">
              <a:buFont typeface="+mj-lt"/>
              <a:buAutoNum type="arabicPeriod"/>
            </a:pPr>
            <a:endParaRPr lang="en-US" sz="3200" dirty="0" smtClean="0"/>
          </a:p>
          <a:p>
            <a:pPr marL="514350" indent="-514350">
              <a:buFont typeface="+mj-lt"/>
              <a:buAutoNum type="arabicPeriod"/>
            </a:pPr>
            <a:r>
              <a:rPr lang="en-US" sz="3200" dirty="0" smtClean="0"/>
              <a:t>Is there a potential role for surgical resection of the worst affected areas?</a:t>
            </a:r>
          </a:p>
          <a:p>
            <a:pPr marL="514350" indent="-514350">
              <a:buFont typeface="+mj-lt"/>
              <a:buAutoNum type="arabicPeriod"/>
            </a:pPr>
            <a:endParaRPr lang="en-US" sz="3200" dirty="0" smtClean="0"/>
          </a:p>
          <a:p>
            <a:pPr marL="514350" indent="-514350">
              <a:buFont typeface="+mj-lt"/>
              <a:buAutoNum type="arabicPeriod"/>
            </a:pPr>
            <a:r>
              <a:rPr lang="en-US" sz="3200" dirty="0" smtClean="0"/>
              <a:t>Do I want to do this myself, or do I refer to a specialist </a:t>
            </a:r>
            <a:r>
              <a:rPr lang="en-US" sz="3200" dirty="0" err="1" smtClean="0"/>
              <a:t>centre</a:t>
            </a:r>
            <a:r>
              <a:rPr lang="en-US" sz="3200" dirty="0" smtClean="0"/>
              <a:t>?</a:t>
            </a:r>
            <a:endParaRPr lang="en-US" sz="3200" dirty="0"/>
          </a:p>
        </p:txBody>
      </p:sp>
      <p:sp>
        <p:nvSpPr>
          <p:cNvPr id="4" name="Shape 311"/>
          <p:cNvSpPr/>
          <p:nvPr/>
        </p:nvSpPr>
        <p:spPr>
          <a:xfrm>
            <a:off x="0" y="200369"/>
            <a:ext cx="13004800" cy="923101"/>
          </a:xfrm>
          <a:prstGeom prst="rect">
            <a:avLst/>
          </a:prstGeom>
          <a:ln w="12700">
            <a:miter lim="400000"/>
          </a:ln>
          <a:extLst>
            <a:ext uri="{C572A759-6A51-4108-AA02-DFA0A04FC94B}">
              <ma14:wrappingTextBoxFlag xmlns:ma14="http://schemas.microsoft.com/office/mac/drawingml/2011/main" val="1"/>
            </a:ext>
          </a:extLst>
        </p:spPr>
        <p:txBody>
          <a:bodyPr wrap="square" lIns="45607" tIns="45607" rIns="45607" bIns="45607">
            <a:spAutoFit/>
          </a:bodyPr>
          <a:lstStyle>
            <a:lvl1pPr algn="ctr" defTabSz="914400">
              <a:defRPr sz="4500">
                <a:solidFill>
                  <a:srgbClr val="971817"/>
                </a:solidFill>
                <a:latin typeface="Verdana Bold"/>
                <a:ea typeface="Verdana Bold"/>
                <a:cs typeface="Verdana Bold"/>
                <a:sym typeface="Verdana Bold"/>
              </a:defRPr>
            </a:lvl1pPr>
          </a:lstStyle>
          <a:p>
            <a:pPr>
              <a:defRPr sz="1800">
                <a:solidFill>
                  <a:srgbClr val="000000"/>
                </a:solidFill>
              </a:defRPr>
            </a:pPr>
            <a:r>
              <a:rPr lang="en-US" sz="5400" dirty="0">
                <a:solidFill>
                  <a:srgbClr val="002060"/>
                </a:solidFill>
                <a:latin typeface="Calibri"/>
                <a:cs typeface="Calibri"/>
              </a:rPr>
              <a:t>Management of </a:t>
            </a:r>
            <a:r>
              <a:rPr lang="en-US" sz="5400" dirty="0" smtClean="0">
                <a:solidFill>
                  <a:srgbClr val="002060"/>
                </a:solidFill>
                <a:latin typeface="Calibri"/>
                <a:cs typeface="Calibri"/>
              </a:rPr>
              <a:t>NTM-PD: </a:t>
            </a:r>
            <a:r>
              <a:rPr lang="en-US" sz="5400" dirty="0" smtClean="0">
                <a:solidFill>
                  <a:srgbClr val="002060"/>
                </a:solidFill>
                <a:latin typeface="Calibri"/>
                <a:cs typeface="Calibri"/>
              </a:rPr>
              <a:t>key questions</a:t>
            </a:r>
            <a:endParaRPr lang="en-US" sz="5400" dirty="0">
              <a:solidFill>
                <a:srgbClr val="002060"/>
              </a:solidFill>
              <a:latin typeface="Calibri"/>
              <a:cs typeface="Calibri"/>
            </a:endParaRPr>
          </a:p>
        </p:txBody>
      </p:sp>
    </p:spTree>
    <p:extLst>
      <p:ext uri="{BB962C8B-B14F-4D97-AF65-F5344CB8AC3E}">
        <p14:creationId xmlns:p14="http://schemas.microsoft.com/office/powerpoint/2010/main" val="16742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1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1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1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9530"/>
            <a:ext cx="13004800" cy="769441"/>
          </a:xfrm>
          <a:prstGeom prst="rect">
            <a:avLst/>
          </a:prstGeom>
          <a:noFill/>
          <a:ln>
            <a:noFill/>
          </a:ln>
        </p:spPr>
        <p:txBody>
          <a:bodyPr>
            <a:spAutoFit/>
          </a:bodyPr>
          <a:lstStyle/>
          <a:p>
            <a:pPr algn="ctr" defTabSz="1300460" rtl="0" fontAlgn="base">
              <a:spcBef>
                <a:spcPct val="0"/>
              </a:spcBef>
              <a:spcAft>
                <a:spcPct val="0"/>
              </a:spcAft>
              <a:defRPr/>
            </a:pPr>
            <a:r>
              <a:rPr lang="en-GB" sz="4400" kern="1200" dirty="0">
                <a:solidFill>
                  <a:srgbClr val="002060"/>
                </a:solidFill>
                <a:latin typeface="Calibri" pitchFamily="34" charset="0"/>
                <a:ea typeface=""/>
                <a:cs typeface="Calibri" pitchFamily="34" charset="0"/>
              </a:rPr>
              <a:t>Present strategies – treatment - MAC</a:t>
            </a:r>
          </a:p>
        </p:txBody>
      </p:sp>
      <p:graphicFrame>
        <p:nvGraphicFramePr>
          <p:cNvPr id="6" name="Table 5"/>
          <p:cNvGraphicFramePr>
            <a:graphicFrameLocks noGrp="1"/>
          </p:cNvGraphicFramePr>
          <p:nvPr/>
        </p:nvGraphicFramePr>
        <p:xfrm>
          <a:off x="675076" y="1728427"/>
          <a:ext cx="11704320" cy="6599724"/>
        </p:xfrm>
        <a:graphic>
          <a:graphicData uri="http://schemas.openxmlformats.org/drawingml/2006/table">
            <a:tbl>
              <a:tblPr/>
              <a:tblGrid>
                <a:gridCol w="5852160"/>
                <a:gridCol w="5852160"/>
              </a:tblGrid>
              <a:tr h="52606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1" i="0" u="none" strike="noStrike" cap="none" normalizeH="0" baseline="0">
                          <a:ln>
                            <a:noFill/>
                          </a:ln>
                          <a:solidFill>
                            <a:schemeClr val="tx1"/>
                          </a:solidFill>
                          <a:effectLst/>
                          <a:latin typeface="Arial" charset="0"/>
                        </a:rPr>
                        <a:t>Severe MAC-pulmonary disease:</a:t>
                      </a:r>
                    </a:p>
                  </a:txBody>
                  <a:tcPr marL="130048" marR="130048" marT="64971" marB="6497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2600" b="1" i="0" u="none" strike="noStrike" cap="none" normalizeH="0" baseline="0" dirty="0">
                          <a:ln>
                            <a:noFill/>
                          </a:ln>
                          <a:solidFill>
                            <a:schemeClr val="tx1"/>
                          </a:solidFill>
                          <a:effectLst/>
                          <a:latin typeface="Arial" charset="0"/>
                        </a:rPr>
                        <a:t>Antibiotic regimen:</a:t>
                      </a:r>
                    </a:p>
                  </a:txBody>
                  <a:tcPr marL="130048" marR="130048" marT="64971" marB="6497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592516">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AFB smear positive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Radiological evidence of cavitation / severe infection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Severe symptoms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Signs of systemic illness</a:t>
                      </a:r>
                    </a:p>
                  </a:txBody>
                  <a:tcPr marL="130048" marR="130048" marT="64971" marB="6497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dirty="0">
                          <a:ln>
                            <a:noFill/>
                          </a:ln>
                          <a:solidFill>
                            <a:srgbClr val="000000"/>
                          </a:solidFill>
                          <a:effectLst/>
                          <a:latin typeface="Arial" charset="0"/>
                        </a:rPr>
                        <a:t>Rifampicin 600mg daily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dirty="0">
                          <a:ln>
                            <a:noFill/>
                          </a:ln>
                          <a:solidFill>
                            <a:srgbClr val="000000"/>
                          </a:solidFill>
                          <a:effectLst/>
                          <a:latin typeface="Arial" charset="0"/>
                        </a:rPr>
                        <a:t>and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dirty="0">
                          <a:ln>
                            <a:noFill/>
                          </a:ln>
                          <a:solidFill>
                            <a:srgbClr val="000000"/>
                          </a:solidFill>
                          <a:effectLst/>
                          <a:latin typeface="Arial" charset="0"/>
                        </a:rPr>
                        <a:t>Ethambutol 15mg/kg daily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dirty="0">
                          <a:ln>
                            <a:noFill/>
                          </a:ln>
                          <a:solidFill>
                            <a:srgbClr val="000000"/>
                          </a:solidFill>
                          <a:effectLst/>
                          <a:latin typeface="Arial" charset="0"/>
                        </a:rPr>
                        <a:t>and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dirty="0">
                          <a:ln>
                            <a:noFill/>
                          </a:ln>
                          <a:solidFill>
                            <a:srgbClr val="000000"/>
                          </a:solidFill>
                          <a:effectLst/>
                          <a:latin typeface="Arial" charset="0"/>
                        </a:rPr>
                        <a:t>Azithromycin 250mg daily or Clarithromycin 500mg twice daily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2600" b="0" i="0" u="none" strike="noStrike" cap="none" normalizeH="0" baseline="0" dirty="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dirty="0">
                          <a:ln>
                            <a:noFill/>
                          </a:ln>
                          <a:solidFill>
                            <a:srgbClr val="000000"/>
                          </a:solidFill>
                          <a:effectLst/>
                          <a:latin typeface="Arial" charset="0"/>
                        </a:rPr>
                        <a:t>And consider intravenous amikacin for up to 3 months or </a:t>
                      </a:r>
                      <a:r>
                        <a:rPr kumimoji="0" lang="en-US" altLang="x-none" sz="2600" b="0" i="0" u="none" strike="noStrike" cap="none" normalizeH="0" baseline="0" dirty="0" err="1">
                          <a:ln>
                            <a:noFill/>
                          </a:ln>
                          <a:solidFill>
                            <a:srgbClr val="000000"/>
                          </a:solidFill>
                          <a:effectLst/>
                          <a:latin typeface="Arial" charset="0"/>
                        </a:rPr>
                        <a:t>nebulised</a:t>
                      </a:r>
                      <a:r>
                        <a:rPr kumimoji="0" lang="en-US" altLang="x-none" sz="2600" b="0" i="0" u="none" strike="noStrike" cap="none" normalizeH="0" baseline="0" dirty="0">
                          <a:ln>
                            <a:noFill/>
                          </a:ln>
                          <a:solidFill>
                            <a:srgbClr val="000000"/>
                          </a:solidFill>
                          <a:effectLst/>
                          <a:latin typeface="Arial" charset="0"/>
                        </a:rPr>
                        <a:t> amikacin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2600" b="0" i="0" u="none" strike="noStrike" cap="none" normalizeH="0" baseline="0" dirty="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dirty="0">
                          <a:ln>
                            <a:noFill/>
                          </a:ln>
                          <a:solidFill>
                            <a:srgbClr val="000000"/>
                          </a:solidFill>
                          <a:effectLst/>
                          <a:latin typeface="Arial" charset="0"/>
                        </a:rPr>
                        <a:t>Antibiotic treatment should continue for a minimum of 12 months after culture conversion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2600" b="0" i="0" u="none" strike="noStrike" cap="none" normalizeH="0" baseline="0" dirty="0">
                        <a:ln>
                          <a:noFill/>
                        </a:ln>
                        <a:solidFill>
                          <a:srgbClr val="000000"/>
                        </a:solidFill>
                        <a:effectLst/>
                        <a:latin typeface="Arial" charset="0"/>
                      </a:endParaRPr>
                    </a:p>
                  </a:txBody>
                  <a:tcPr marL="130048" marR="130048" marT="64971" marB="6497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12302" name="Rectangle 1"/>
          <p:cNvSpPr>
            <a:spLocks noChangeArrowheads="1"/>
          </p:cNvSpPr>
          <p:nvPr/>
        </p:nvSpPr>
        <p:spPr bwMode="auto">
          <a:xfrm>
            <a:off x="8550206" y="8817849"/>
            <a:ext cx="274940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1300460" rtl="0" eaLnBrk="1" fontAlgn="base" hangingPunct="1">
              <a:spcBef>
                <a:spcPct val="0"/>
              </a:spcBef>
              <a:spcAft>
                <a:spcPct val="0"/>
              </a:spcAft>
              <a:buFontTx/>
              <a:buNone/>
            </a:pPr>
            <a:r>
              <a:rPr lang="en-GB" altLang="en-US" sz="2560" i="1" kern="1200">
                <a:solidFill>
                  <a:srgbClr val="000000"/>
                </a:solidFill>
                <a:latin typeface="Calibri" charset="0"/>
                <a:ea typeface=""/>
                <a:cs typeface=""/>
              </a:rPr>
              <a:t>Haworth et al 2017</a:t>
            </a:r>
            <a:endParaRPr lang="en-GB" altLang="en-US" sz="2560" kern="1200">
              <a:solidFill>
                <a:srgbClr val="000000"/>
              </a:solidFill>
              <a:ea typeface=""/>
              <a:cs typeface=""/>
            </a:endParaRPr>
          </a:p>
        </p:txBody>
      </p:sp>
    </p:spTree>
    <p:extLst>
      <p:ext uri="{BB962C8B-B14F-4D97-AF65-F5344CB8AC3E}">
        <p14:creationId xmlns:p14="http://schemas.microsoft.com/office/powerpoint/2010/main" val="2715086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9043"/>
            <a:ext cx="13004800" cy="707886"/>
          </a:xfrm>
          <a:prstGeom prst="rect">
            <a:avLst/>
          </a:prstGeom>
          <a:noFill/>
          <a:ln>
            <a:noFill/>
          </a:ln>
        </p:spPr>
        <p:txBody>
          <a:bodyPr>
            <a:spAutoFit/>
          </a:bodyPr>
          <a:lstStyle/>
          <a:p>
            <a:pPr algn="ctr" defTabSz="1300460" rtl="0" fontAlgn="base">
              <a:spcBef>
                <a:spcPct val="0"/>
              </a:spcBef>
              <a:spcAft>
                <a:spcPct val="0"/>
              </a:spcAft>
              <a:defRPr/>
            </a:pPr>
            <a:r>
              <a:rPr lang="en-GB" sz="4000" kern="1200" dirty="0">
                <a:solidFill>
                  <a:srgbClr val="002060"/>
                </a:solidFill>
                <a:latin typeface="Calibri" pitchFamily="34" charset="0"/>
                <a:ea typeface=""/>
                <a:cs typeface="Calibri" pitchFamily="34" charset="0"/>
              </a:rPr>
              <a:t>Present strategies – treatment - </a:t>
            </a:r>
            <a:r>
              <a:rPr lang="en-GB" sz="4000" kern="1200" dirty="0" err="1">
                <a:solidFill>
                  <a:srgbClr val="002060"/>
                </a:solidFill>
                <a:latin typeface="Calibri" pitchFamily="34" charset="0"/>
                <a:ea typeface=""/>
                <a:cs typeface="Calibri" pitchFamily="34" charset="0"/>
              </a:rPr>
              <a:t>Mabs</a:t>
            </a:r>
            <a:endParaRPr lang="en-GB" sz="4000" kern="1200" dirty="0">
              <a:solidFill>
                <a:srgbClr val="002060"/>
              </a:solidFill>
              <a:latin typeface="Calibri" pitchFamily="34" charset="0"/>
              <a:ea typeface=""/>
              <a:cs typeface="Calibri" pitchFamily="34" charset="0"/>
            </a:endParaRPr>
          </a:p>
        </p:txBody>
      </p:sp>
      <p:pic>
        <p:nvPicPr>
          <p:cNvPr id="2" name="Immagine 1"/>
          <p:cNvPicPr>
            <a:picLocks noChangeAspect="1"/>
          </p:cNvPicPr>
          <p:nvPr/>
        </p:nvPicPr>
        <p:blipFill>
          <a:blip r:embed="rId2"/>
          <a:stretch>
            <a:fillRect/>
          </a:stretch>
        </p:blipFill>
        <p:spPr>
          <a:xfrm>
            <a:off x="1265410" y="1194170"/>
            <a:ext cx="10701458" cy="7591239"/>
          </a:xfrm>
          <a:prstGeom prst="rect">
            <a:avLst/>
          </a:prstGeom>
        </p:spPr>
      </p:pic>
      <p:sp>
        <p:nvSpPr>
          <p:cNvPr id="6" name="Rectangle 1"/>
          <p:cNvSpPr>
            <a:spLocks noChangeArrowheads="1"/>
          </p:cNvSpPr>
          <p:nvPr/>
        </p:nvSpPr>
        <p:spPr bwMode="auto">
          <a:xfrm>
            <a:off x="8550206" y="8817849"/>
            <a:ext cx="274940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1300460" rtl="0" eaLnBrk="1" fontAlgn="base" hangingPunct="1">
              <a:spcBef>
                <a:spcPct val="0"/>
              </a:spcBef>
              <a:spcAft>
                <a:spcPct val="0"/>
              </a:spcAft>
              <a:buFontTx/>
              <a:buNone/>
            </a:pPr>
            <a:r>
              <a:rPr lang="en-GB" altLang="en-US" sz="2560" i="1" kern="1200">
                <a:solidFill>
                  <a:srgbClr val="000000"/>
                </a:solidFill>
                <a:latin typeface="Calibri" charset="0"/>
                <a:ea typeface=""/>
                <a:cs typeface=""/>
              </a:rPr>
              <a:t>Haworth et al 2017</a:t>
            </a:r>
            <a:endParaRPr lang="en-GB" altLang="en-US" sz="2560" kern="1200">
              <a:solidFill>
                <a:srgbClr val="000000"/>
              </a:solidFill>
              <a:ea typeface=""/>
              <a:cs typeface=""/>
            </a:endParaRPr>
          </a:p>
        </p:txBody>
      </p:sp>
    </p:spTree>
    <p:extLst>
      <p:ext uri="{BB962C8B-B14F-4D97-AF65-F5344CB8AC3E}">
        <p14:creationId xmlns:p14="http://schemas.microsoft.com/office/powerpoint/2010/main" val="1991185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87681" y="1201138"/>
            <a:ext cx="11702063" cy="632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5079" rIns="0" bIns="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638942" eaLnBrk="1" hangingPunct="1">
              <a:spcBef>
                <a:spcPts val="1138"/>
              </a:spcBef>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GB" altLang="en-US" sz="2844" b="1" dirty="0">
                <a:solidFill>
                  <a:srgbClr val="8F1002"/>
                </a:solidFill>
                <a:latin typeface="Calibri" pitchFamily="34" charset="0"/>
              </a:rPr>
              <a:t>Refractory disease</a:t>
            </a:r>
          </a:p>
          <a:p>
            <a:pPr defTabSz="638942" eaLnBrk="1" hangingPunct="1">
              <a:spcBef>
                <a:spcPts val="1138"/>
              </a:spcBef>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GB" altLang="en-US" sz="2844" dirty="0">
                <a:solidFill>
                  <a:srgbClr val="000000"/>
                </a:solidFill>
                <a:latin typeface="Calibri" pitchFamily="34" charset="0"/>
              </a:rPr>
              <a:t>MAC – 13-86% culture conversion </a:t>
            </a:r>
            <a:r>
              <a:rPr lang="en-GB" altLang="en-US" sz="2276" i="1" dirty="0">
                <a:solidFill>
                  <a:srgbClr val="000000"/>
                </a:solidFill>
                <a:latin typeface="Calibri" pitchFamily="34" charset="0"/>
              </a:rPr>
              <a:t>(Wallace </a:t>
            </a:r>
            <a:r>
              <a:rPr lang="en-GB" altLang="en-US" sz="2276" i="1" dirty="0" smtClean="0">
                <a:solidFill>
                  <a:srgbClr val="000000"/>
                </a:solidFill>
                <a:latin typeface="Calibri" pitchFamily="34" charset="0"/>
              </a:rPr>
              <a:t>2014)</a:t>
            </a:r>
          </a:p>
          <a:p>
            <a:pPr marL="0" indent="0" defTabSz="638942" eaLnBrk="1" hangingPunct="1">
              <a:spcBef>
                <a:spcPts val="1138"/>
              </a:spcBef>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GB" altLang="en-US" sz="2276" i="1" dirty="0">
                <a:solidFill>
                  <a:srgbClr val="000000"/>
                </a:solidFill>
                <a:latin typeface="Calibri" pitchFamily="34" charset="0"/>
              </a:rPr>
              <a:t> </a:t>
            </a:r>
            <a:r>
              <a:rPr lang="en-GB" altLang="en-US" sz="2276" i="1" dirty="0" smtClean="0">
                <a:solidFill>
                  <a:srgbClr val="000000"/>
                </a:solidFill>
                <a:latin typeface="Calibri" pitchFamily="34" charset="0"/>
              </a:rPr>
              <a:t>               </a:t>
            </a:r>
            <a:r>
              <a:rPr lang="en-GB" altLang="en-US" sz="2844" dirty="0" smtClean="0">
                <a:solidFill>
                  <a:srgbClr val="000000"/>
                </a:solidFill>
                <a:latin typeface="Calibri" pitchFamily="34" charset="0"/>
              </a:rPr>
              <a:t>   </a:t>
            </a:r>
            <a:r>
              <a:rPr lang="en-GB" altLang="en-US" sz="2844" dirty="0">
                <a:solidFill>
                  <a:srgbClr val="000000"/>
                </a:solidFill>
                <a:latin typeface="Calibri" pitchFamily="34" charset="0"/>
              </a:rPr>
              <a:t>- 16 studies 1462pts 60% sustained culture conv </a:t>
            </a:r>
            <a:r>
              <a:rPr lang="en-GB" altLang="en-US" sz="2276" i="1" dirty="0">
                <a:solidFill>
                  <a:srgbClr val="000000"/>
                </a:solidFill>
                <a:latin typeface="Calibri" pitchFamily="34" charset="0"/>
              </a:rPr>
              <a:t>(</a:t>
            </a:r>
            <a:r>
              <a:rPr lang="en-GB" altLang="en-US" sz="2276" i="1" dirty="0" err="1">
                <a:solidFill>
                  <a:srgbClr val="000000"/>
                </a:solidFill>
                <a:latin typeface="Calibri" pitchFamily="34" charset="0"/>
              </a:rPr>
              <a:t>Kwak</a:t>
            </a:r>
            <a:r>
              <a:rPr lang="en-GB" altLang="en-US" sz="2276" i="1" dirty="0">
                <a:solidFill>
                  <a:srgbClr val="000000"/>
                </a:solidFill>
                <a:latin typeface="Calibri" pitchFamily="34" charset="0"/>
              </a:rPr>
              <a:t> 2017)</a:t>
            </a:r>
          </a:p>
          <a:p>
            <a:pPr marL="487672" lvl="1" indent="-487672" defTabSz="638942" eaLnBrk="1" hangingPunct="1">
              <a:spcBef>
                <a:spcPts val="1138"/>
              </a:spcBef>
              <a:buFontTx/>
              <a:buChar char="•"/>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US" sz="2844" kern="1200" dirty="0">
                <a:solidFill>
                  <a:srgbClr val="000000"/>
                </a:solidFill>
                <a:latin typeface="Calibri" panose="020F0502020204030204" pitchFamily="34" charset="0"/>
                <a:ea typeface=""/>
                <a:cs typeface=""/>
              </a:rPr>
              <a:t>Additional use of 2nd line drugs don’t improve outcome and are poorly tolerated </a:t>
            </a:r>
            <a:r>
              <a:rPr lang="en-US" sz="2276" i="1" kern="1200" dirty="0">
                <a:solidFill>
                  <a:srgbClr val="000000"/>
                </a:solidFill>
                <a:latin typeface="Calibri" panose="020F0502020204030204" pitchFamily="34" charset="0"/>
                <a:ea typeface=""/>
                <a:cs typeface=""/>
              </a:rPr>
              <a:t>(Jo KW 2014)</a:t>
            </a:r>
          </a:p>
          <a:p>
            <a:pPr marL="487672" lvl="1" indent="-487672" defTabSz="638942" eaLnBrk="1" hangingPunct="1">
              <a:spcBef>
                <a:spcPts val="1138"/>
              </a:spcBef>
              <a:buFontTx/>
              <a:buChar char="•"/>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US" sz="2844" kern="1200" dirty="0">
                <a:solidFill>
                  <a:srgbClr val="000000"/>
                </a:solidFill>
                <a:latin typeface="Calibri" panose="020F0502020204030204" pitchFamily="34" charset="0"/>
                <a:ea typeface=""/>
                <a:cs typeface=""/>
              </a:rPr>
              <a:t>M </a:t>
            </a:r>
            <a:r>
              <a:rPr lang="en-US" sz="2844" kern="1200" dirty="0" err="1">
                <a:solidFill>
                  <a:srgbClr val="000000"/>
                </a:solidFill>
                <a:latin typeface="Calibri" panose="020F0502020204030204" pitchFamily="34" charset="0"/>
                <a:ea typeface=""/>
                <a:cs typeface=""/>
              </a:rPr>
              <a:t>abscessus</a:t>
            </a:r>
            <a:r>
              <a:rPr lang="en-US" sz="2844" kern="1200" dirty="0">
                <a:solidFill>
                  <a:srgbClr val="000000"/>
                </a:solidFill>
                <a:latin typeface="Calibri" panose="020F0502020204030204" pitchFamily="34" charset="0"/>
                <a:ea typeface=""/>
                <a:cs typeface=""/>
              </a:rPr>
              <a:t> 41.2%, M </a:t>
            </a:r>
            <a:r>
              <a:rPr lang="en-US" sz="2844" kern="1200" dirty="0" err="1">
                <a:solidFill>
                  <a:srgbClr val="000000"/>
                </a:solidFill>
                <a:latin typeface="Calibri" panose="020F0502020204030204" pitchFamily="34" charset="0"/>
                <a:ea typeface=""/>
                <a:cs typeface=""/>
              </a:rPr>
              <a:t>kansasii</a:t>
            </a:r>
            <a:r>
              <a:rPr lang="en-US" sz="2844" kern="1200" dirty="0">
                <a:solidFill>
                  <a:srgbClr val="000000"/>
                </a:solidFill>
                <a:latin typeface="Calibri" panose="020F0502020204030204" pitchFamily="34" charset="0"/>
                <a:ea typeface=""/>
                <a:cs typeface=""/>
              </a:rPr>
              <a:t> 80.2%, M. </a:t>
            </a:r>
            <a:r>
              <a:rPr lang="en-US" sz="2844" kern="1200" dirty="0" err="1">
                <a:solidFill>
                  <a:srgbClr val="000000"/>
                </a:solidFill>
                <a:latin typeface="Calibri" panose="020F0502020204030204" pitchFamily="34" charset="0"/>
                <a:ea typeface=""/>
                <a:cs typeface=""/>
              </a:rPr>
              <a:t>xenopi</a:t>
            </a:r>
            <a:r>
              <a:rPr lang="en-US" sz="2844" kern="1200" dirty="0">
                <a:solidFill>
                  <a:srgbClr val="000000"/>
                </a:solidFill>
                <a:latin typeface="Calibri" panose="020F0502020204030204" pitchFamily="34" charset="0"/>
                <a:ea typeface=""/>
                <a:cs typeface=""/>
              </a:rPr>
              <a:t> 32%, M. </a:t>
            </a:r>
            <a:r>
              <a:rPr lang="en-US" sz="2844" kern="1200" dirty="0" err="1">
                <a:solidFill>
                  <a:srgbClr val="000000"/>
                </a:solidFill>
                <a:latin typeface="Calibri" panose="020F0502020204030204" pitchFamily="34" charset="0"/>
                <a:ea typeface=""/>
                <a:cs typeface=""/>
              </a:rPr>
              <a:t>malmoense</a:t>
            </a:r>
            <a:r>
              <a:rPr lang="en-US" sz="2844" kern="1200" dirty="0">
                <a:solidFill>
                  <a:srgbClr val="000000"/>
                </a:solidFill>
                <a:latin typeface="Calibri" panose="020F0502020204030204" pitchFamily="34" charset="0"/>
                <a:ea typeface=""/>
                <a:cs typeface=""/>
              </a:rPr>
              <a:t> 54.4%</a:t>
            </a:r>
          </a:p>
          <a:p>
            <a:pPr marL="0" lvl="1" indent="0" defTabSz="638942" eaLnBrk="1" hangingPunct="1">
              <a:spcBef>
                <a:spcPts val="1138"/>
              </a:spcBef>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US" sz="2844" kern="1200" dirty="0">
                <a:solidFill>
                  <a:srgbClr val="000000"/>
                </a:solidFill>
                <a:latin typeface="Calibri" panose="020F0502020204030204" pitchFamily="34" charset="0"/>
                <a:ea typeface=""/>
                <a:cs typeface=""/>
              </a:rPr>
              <a:t>   </a:t>
            </a:r>
            <a:r>
              <a:rPr lang="en-US" sz="2276" kern="1200" dirty="0">
                <a:solidFill>
                  <a:srgbClr val="000000"/>
                </a:solidFill>
                <a:latin typeface="Calibri" panose="020F0502020204030204" pitchFamily="34" charset="0"/>
                <a:ea typeface=""/>
                <a:cs typeface=""/>
              </a:rPr>
              <a:t>   </a:t>
            </a:r>
            <a:r>
              <a:rPr lang="en-US" sz="2276" i="1" kern="1200" dirty="0">
                <a:solidFill>
                  <a:srgbClr val="000000"/>
                </a:solidFill>
                <a:latin typeface="Calibri" panose="020F0502020204030204" pitchFamily="34" charset="0"/>
                <a:ea typeface=""/>
                <a:cs typeface=""/>
              </a:rPr>
              <a:t>(Diel 2017)</a:t>
            </a:r>
          </a:p>
          <a:p>
            <a:pPr marL="0" lvl="1" indent="0" defTabSz="638942" eaLnBrk="1" hangingPunct="1">
              <a:spcBef>
                <a:spcPts val="1138"/>
              </a:spcBef>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endParaRPr lang="en-US" sz="2844" kern="1200" dirty="0">
              <a:solidFill>
                <a:srgbClr val="000000"/>
              </a:solidFill>
              <a:latin typeface="Calibri" panose="020F0502020204030204" pitchFamily="34" charset="0"/>
              <a:ea typeface=""/>
              <a:cs typeface=""/>
            </a:endParaRPr>
          </a:p>
          <a:p>
            <a:pPr marL="0" indent="0" defTabSz="638942" eaLnBrk="1" hangingPunct="1">
              <a:spcBef>
                <a:spcPts val="1138"/>
              </a:spcBef>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endParaRPr lang="en-GB" altLang="en-US" sz="2844" dirty="0">
              <a:solidFill>
                <a:srgbClr val="000000"/>
              </a:solidFill>
              <a:latin typeface="Calibri" pitchFamily="34" charset="0"/>
            </a:endParaRPr>
          </a:p>
          <a:p>
            <a:pPr marL="0" indent="0" defTabSz="638942" eaLnBrk="1" hangingPunct="1">
              <a:spcBef>
                <a:spcPts val="1138"/>
              </a:spcBef>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GB" altLang="en-US" sz="2844" i="1" dirty="0">
                <a:solidFill>
                  <a:srgbClr val="000000"/>
                </a:solidFill>
                <a:latin typeface="Calibri" pitchFamily="34" charset="0"/>
              </a:rPr>
              <a:t>                                             </a:t>
            </a:r>
            <a:endParaRPr lang="en-GB" altLang="en-US" sz="2844" dirty="0">
              <a:solidFill>
                <a:srgbClr val="000000"/>
              </a:solidFill>
              <a:latin typeface="Calibri" pitchFamily="34" charset="0"/>
            </a:endParaRPr>
          </a:p>
          <a:p>
            <a:pPr defTabSz="638942" eaLnBrk="1" hangingPunct="1">
              <a:spcBef>
                <a:spcPts val="1138"/>
              </a:spcBef>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GB" altLang="en-US" sz="2844" dirty="0">
                <a:solidFill>
                  <a:srgbClr val="000000"/>
                </a:solidFill>
                <a:latin typeface="Calibri" pitchFamily="34" charset="0"/>
              </a:rPr>
              <a:t>	</a:t>
            </a:r>
            <a:endParaRPr lang="en-GB" altLang="en-US" sz="2844" i="1" dirty="0">
              <a:solidFill>
                <a:srgbClr val="000000"/>
              </a:solidFill>
              <a:latin typeface="Calibri" pitchFamily="34" charset="0"/>
            </a:endParaRPr>
          </a:p>
          <a:p>
            <a:pPr defTabSz="638942" eaLnBrk="1" hangingPunct="1">
              <a:spcBef>
                <a:spcPts val="1138"/>
              </a:spcBef>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endParaRPr lang="en-GB" altLang="en-US" sz="2560" i="1" dirty="0">
              <a:solidFill>
                <a:srgbClr val="000000"/>
              </a:solidFill>
              <a:cs typeface="Arial" charset="0"/>
            </a:endParaRPr>
          </a:p>
          <a:p>
            <a:pPr defTabSz="638942" eaLnBrk="1" hangingPunct="1">
              <a:spcBef>
                <a:spcPts val="1138"/>
              </a:spcBef>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endParaRPr lang="en-GB" altLang="en-US" sz="5120" dirty="0">
              <a:solidFill>
                <a:srgbClr val="000000"/>
              </a:solidFill>
              <a:cs typeface="Arial" charset="0"/>
            </a:endParaRPr>
          </a:p>
        </p:txBody>
      </p:sp>
      <p:pic>
        <p:nvPicPr>
          <p:cNvPr id="153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52249"/>
            <a:ext cx="5989885" cy="381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401" y="5183859"/>
            <a:ext cx="6418863" cy="3815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6" name="Rectangle 1"/>
          <p:cNvSpPr>
            <a:spLocks noChangeArrowheads="1"/>
          </p:cNvSpPr>
          <p:nvPr/>
        </p:nvSpPr>
        <p:spPr bwMode="auto">
          <a:xfrm>
            <a:off x="1176304" y="9028855"/>
            <a:ext cx="102496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1300460" rtl="0" eaLnBrk="1" fontAlgn="base" hangingPunct="1">
              <a:spcBef>
                <a:spcPct val="0"/>
              </a:spcBef>
              <a:spcAft>
                <a:spcPct val="0"/>
              </a:spcAft>
              <a:buNone/>
            </a:pPr>
            <a:r>
              <a:rPr lang="en-US" altLang="en-US" sz="2560" kern="1200">
                <a:solidFill>
                  <a:srgbClr val="000000"/>
                </a:solidFill>
                <a:latin typeface="Calibri" charset="0"/>
                <a:ea typeface=""/>
                <a:cs typeface=""/>
              </a:rPr>
              <a:t> </a:t>
            </a:r>
            <a:r>
              <a:rPr lang="en-US" altLang="en-US" sz="2560" i="1" kern="1200">
                <a:solidFill>
                  <a:srgbClr val="000000"/>
                </a:solidFill>
                <a:latin typeface="Calibri" charset="0"/>
                <a:ea typeface=""/>
                <a:cs typeface=""/>
              </a:rPr>
              <a:t>MAbs</a:t>
            </a:r>
            <a:endParaRPr lang="en-GB" altLang="en-US" sz="2560" kern="1200">
              <a:solidFill>
                <a:srgbClr val="000000"/>
              </a:solidFill>
              <a:ea typeface=""/>
              <a:cs typeface=""/>
            </a:endParaRPr>
          </a:p>
        </p:txBody>
      </p:sp>
      <p:sp>
        <p:nvSpPr>
          <p:cNvPr id="15367" name="Rectangle 7"/>
          <p:cNvSpPr>
            <a:spLocks noChangeArrowheads="1"/>
          </p:cNvSpPr>
          <p:nvPr/>
        </p:nvSpPr>
        <p:spPr bwMode="auto">
          <a:xfrm>
            <a:off x="9159805" y="9051433"/>
            <a:ext cx="1486176"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1300460" rtl="0" eaLnBrk="1" fontAlgn="base" hangingPunct="1">
              <a:spcBef>
                <a:spcPct val="0"/>
              </a:spcBef>
              <a:spcAft>
                <a:spcPct val="0"/>
              </a:spcAft>
              <a:buNone/>
            </a:pPr>
            <a:r>
              <a:rPr lang="en-US" altLang="en-US" sz="2560" kern="1200">
                <a:solidFill>
                  <a:srgbClr val="000000"/>
                </a:solidFill>
                <a:latin typeface="Calibri" charset="0"/>
                <a:ea typeface=""/>
                <a:cs typeface=""/>
              </a:rPr>
              <a:t> </a:t>
            </a:r>
            <a:r>
              <a:rPr lang="en-US" altLang="en-US" sz="2560" i="1" kern="1200">
                <a:solidFill>
                  <a:srgbClr val="000000"/>
                </a:solidFill>
                <a:latin typeface="Calibri" charset="0"/>
                <a:ea typeface=""/>
                <a:cs typeface=""/>
              </a:rPr>
              <a:t>M xenopi</a:t>
            </a:r>
            <a:endParaRPr lang="en-GB" altLang="en-US" sz="2560" kern="1200">
              <a:solidFill>
                <a:srgbClr val="000000"/>
              </a:solidFill>
              <a:ea typeface=""/>
              <a:cs typeface=""/>
            </a:endParaRPr>
          </a:p>
        </p:txBody>
      </p:sp>
      <p:sp>
        <p:nvSpPr>
          <p:cNvPr id="9" name="TextBox 3"/>
          <p:cNvSpPr txBox="1"/>
          <p:nvPr/>
        </p:nvSpPr>
        <p:spPr>
          <a:xfrm>
            <a:off x="0" y="147457"/>
            <a:ext cx="13004800" cy="923330"/>
          </a:xfrm>
          <a:prstGeom prst="rect">
            <a:avLst/>
          </a:prstGeom>
          <a:noFill/>
          <a:ln>
            <a:noFill/>
          </a:ln>
        </p:spPr>
        <p:txBody>
          <a:bodyPr>
            <a:spAutoFit/>
          </a:bodyPr>
          <a:lstStyle/>
          <a:p>
            <a:pPr algn="ctr" defTabSz="1300460" rtl="0" fontAlgn="base">
              <a:spcBef>
                <a:spcPct val="0"/>
              </a:spcBef>
              <a:spcAft>
                <a:spcPct val="0"/>
              </a:spcAft>
              <a:defRPr/>
            </a:pPr>
            <a:r>
              <a:rPr lang="en-GB" sz="5400" kern="1200" smtClean="0">
                <a:solidFill>
                  <a:srgbClr val="002060"/>
                </a:solidFill>
                <a:latin typeface="Calibri" pitchFamily="34" charset="0"/>
                <a:ea typeface=""/>
                <a:cs typeface="Calibri" pitchFamily="34" charset="0"/>
              </a:rPr>
              <a:t>The unmet </a:t>
            </a:r>
            <a:r>
              <a:rPr lang="en-GB" sz="5400" kern="1200" dirty="0" smtClean="0">
                <a:solidFill>
                  <a:srgbClr val="002060"/>
                </a:solidFill>
                <a:latin typeface="Calibri" pitchFamily="34" charset="0"/>
                <a:ea typeface=""/>
                <a:cs typeface="Calibri" pitchFamily="34" charset="0"/>
              </a:rPr>
              <a:t>need</a:t>
            </a:r>
            <a:endParaRPr lang="en-GB" sz="5400" kern="1200" dirty="0">
              <a:solidFill>
                <a:srgbClr val="002060"/>
              </a:solidFill>
              <a:latin typeface="Calibri" pitchFamily="34" charset="0"/>
              <a:ea typeface=""/>
              <a:cs typeface="Calibri" pitchFamily="34" charset="0"/>
            </a:endParaRPr>
          </a:p>
        </p:txBody>
      </p:sp>
    </p:spTree>
    <p:extLst>
      <p:ext uri="{BB962C8B-B14F-4D97-AF65-F5344CB8AC3E}">
        <p14:creationId xmlns:p14="http://schemas.microsoft.com/office/powerpoint/2010/main" val="16213971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650240" y="1300480"/>
            <a:ext cx="11704320" cy="357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1300460" eaLnBrk="1" hangingPunct="1">
              <a:defRPr/>
            </a:pPr>
            <a:r>
              <a:rPr lang="en-GB" altLang="en-US" sz="2844" dirty="0" err="1">
                <a:solidFill>
                  <a:srgbClr val="000000"/>
                </a:solidFill>
                <a:latin typeface="Calibri" pitchFamily="34" charset="0"/>
              </a:rPr>
              <a:t>Clofazimine</a:t>
            </a:r>
            <a:r>
              <a:rPr lang="en-GB" altLang="en-US" sz="2844" dirty="0">
                <a:solidFill>
                  <a:srgbClr val="000000"/>
                </a:solidFill>
                <a:latin typeface="Calibri" pitchFamily="34" charset="0"/>
              </a:rPr>
              <a:t> </a:t>
            </a:r>
            <a:r>
              <a:rPr lang="en-GB" altLang="en-US" sz="2276" i="1" dirty="0">
                <a:solidFill>
                  <a:srgbClr val="000000"/>
                </a:solidFill>
                <a:latin typeface="Calibri" pitchFamily="34" charset="0"/>
              </a:rPr>
              <a:t>(</a:t>
            </a:r>
            <a:r>
              <a:rPr lang="en-GB" altLang="en-US" sz="2276" i="1" dirty="0" err="1">
                <a:solidFill>
                  <a:srgbClr val="000000"/>
                </a:solidFill>
                <a:latin typeface="Calibri" pitchFamily="34" charset="0"/>
              </a:rPr>
              <a:t>Jarand</a:t>
            </a:r>
            <a:r>
              <a:rPr lang="en-GB" altLang="en-US" sz="2276" i="1" dirty="0">
                <a:solidFill>
                  <a:srgbClr val="000000"/>
                </a:solidFill>
                <a:latin typeface="Calibri" pitchFamily="34" charset="0"/>
              </a:rPr>
              <a:t> et al Chest 2016, van </a:t>
            </a:r>
            <a:r>
              <a:rPr lang="en-GB" altLang="en-US" sz="2276" i="1" dirty="0" err="1">
                <a:solidFill>
                  <a:srgbClr val="000000"/>
                </a:solidFill>
                <a:latin typeface="Calibri" pitchFamily="34" charset="0"/>
              </a:rPr>
              <a:t>Ingen</a:t>
            </a:r>
            <a:r>
              <a:rPr lang="en-GB" altLang="en-US" sz="2276" i="1" dirty="0">
                <a:solidFill>
                  <a:srgbClr val="000000"/>
                </a:solidFill>
                <a:latin typeface="Calibri" pitchFamily="34" charset="0"/>
              </a:rPr>
              <a:t> 2012)</a:t>
            </a:r>
          </a:p>
          <a:p>
            <a:pPr defTabSz="1300460" eaLnBrk="1" hangingPunct="1">
              <a:defRPr/>
            </a:pPr>
            <a:endParaRPr lang="en-GB" altLang="en-US" sz="2844" dirty="0">
              <a:solidFill>
                <a:srgbClr val="000000"/>
              </a:solidFill>
              <a:latin typeface="Calibri" pitchFamily="34" charset="0"/>
            </a:endParaRPr>
          </a:p>
          <a:p>
            <a:pPr defTabSz="1300460" eaLnBrk="1" hangingPunct="1">
              <a:defRPr/>
            </a:pPr>
            <a:r>
              <a:rPr lang="en-GB" altLang="en-US" sz="2844" dirty="0" err="1">
                <a:solidFill>
                  <a:srgbClr val="000000"/>
                </a:solidFill>
                <a:latin typeface="Calibri" pitchFamily="34" charset="0"/>
              </a:rPr>
              <a:t>Bedaquiline</a:t>
            </a:r>
            <a:r>
              <a:rPr lang="en-GB" altLang="en-US" sz="2844" dirty="0">
                <a:solidFill>
                  <a:srgbClr val="000000"/>
                </a:solidFill>
                <a:latin typeface="Calibri" pitchFamily="34" charset="0"/>
              </a:rPr>
              <a:t> </a:t>
            </a:r>
            <a:r>
              <a:rPr lang="en-GB" altLang="en-US" sz="2276" i="1" dirty="0">
                <a:solidFill>
                  <a:srgbClr val="000000"/>
                </a:solidFill>
                <a:latin typeface="Calibri" pitchFamily="34" charset="0"/>
              </a:rPr>
              <a:t>(</a:t>
            </a:r>
            <a:r>
              <a:rPr lang="en-GB" altLang="en-US" sz="2276" i="1" dirty="0" err="1">
                <a:solidFill>
                  <a:srgbClr val="000000"/>
                </a:solidFill>
                <a:latin typeface="Calibri" pitchFamily="34" charset="0"/>
              </a:rPr>
              <a:t>Philley</a:t>
            </a:r>
            <a:r>
              <a:rPr lang="en-GB" altLang="en-US" sz="2276" i="1" dirty="0">
                <a:solidFill>
                  <a:srgbClr val="000000"/>
                </a:solidFill>
                <a:latin typeface="Calibri" pitchFamily="34" charset="0"/>
              </a:rPr>
              <a:t> et al Chest 2015)</a:t>
            </a:r>
          </a:p>
          <a:p>
            <a:pPr marL="650230" lvl="1" indent="0" defTabSz="1300460" eaLnBrk="1" hangingPunct="1">
              <a:buNone/>
              <a:defRPr/>
            </a:pPr>
            <a:r>
              <a:rPr lang="en-GB" altLang="en-US" sz="2560" dirty="0">
                <a:solidFill>
                  <a:srgbClr val="000000"/>
                </a:solidFill>
                <a:latin typeface="Calibri" pitchFamily="34" charset="0"/>
                <a:ea typeface=""/>
                <a:cs typeface=""/>
              </a:rPr>
              <a:t>	10 </a:t>
            </a:r>
            <a:r>
              <a:rPr lang="en-GB" altLang="en-US" sz="2560" dirty="0" err="1">
                <a:solidFill>
                  <a:srgbClr val="000000"/>
                </a:solidFill>
                <a:latin typeface="Calibri" pitchFamily="34" charset="0"/>
                <a:ea typeface=""/>
                <a:cs typeface=""/>
              </a:rPr>
              <a:t>pt</a:t>
            </a:r>
            <a:r>
              <a:rPr lang="en-GB" altLang="en-US" sz="2560" dirty="0">
                <a:solidFill>
                  <a:srgbClr val="000000"/>
                </a:solidFill>
                <a:latin typeface="Calibri" pitchFamily="34" charset="0"/>
                <a:ea typeface=""/>
                <a:cs typeface=""/>
              </a:rPr>
              <a:t> (6 MAC, 4 </a:t>
            </a:r>
            <a:r>
              <a:rPr lang="en-GB" altLang="en-US" sz="2560" dirty="0" err="1">
                <a:solidFill>
                  <a:srgbClr val="000000"/>
                </a:solidFill>
                <a:latin typeface="Calibri" pitchFamily="34" charset="0"/>
                <a:ea typeface=""/>
                <a:cs typeface=""/>
              </a:rPr>
              <a:t>MAb</a:t>
            </a:r>
            <a:r>
              <a:rPr lang="en-GB" altLang="en-US" sz="2560" dirty="0">
                <a:solidFill>
                  <a:srgbClr val="000000"/>
                </a:solidFill>
                <a:latin typeface="Calibri" pitchFamily="34" charset="0"/>
                <a:ea typeface=""/>
                <a:cs typeface=""/>
              </a:rPr>
              <a:t>)</a:t>
            </a:r>
          </a:p>
          <a:p>
            <a:pPr marL="650230" lvl="1" indent="0" defTabSz="1300460" eaLnBrk="1" hangingPunct="1">
              <a:buNone/>
              <a:defRPr/>
            </a:pPr>
            <a:r>
              <a:rPr lang="en-GB" altLang="en-US" sz="2560" dirty="0">
                <a:solidFill>
                  <a:srgbClr val="000000"/>
                </a:solidFill>
                <a:latin typeface="Calibri" pitchFamily="34" charset="0"/>
                <a:ea typeface=""/>
                <a:cs typeface=""/>
              </a:rPr>
              <a:t>	9/10 symptomatic ↑, 4/10 ↓, 4/10↑ </a:t>
            </a:r>
            <a:r>
              <a:rPr lang="en-GB" altLang="en-US" sz="2560" dirty="0" err="1">
                <a:solidFill>
                  <a:srgbClr val="000000"/>
                </a:solidFill>
                <a:latin typeface="Calibri" pitchFamily="34" charset="0"/>
                <a:ea typeface=""/>
                <a:cs typeface=""/>
              </a:rPr>
              <a:t>radiol</a:t>
            </a:r>
            <a:endParaRPr lang="en-GB" altLang="en-US" sz="2560" dirty="0">
              <a:solidFill>
                <a:srgbClr val="000000"/>
              </a:solidFill>
              <a:latin typeface="Calibri" pitchFamily="34" charset="0"/>
              <a:ea typeface=""/>
              <a:cs typeface=""/>
            </a:endParaRPr>
          </a:p>
          <a:p>
            <a:pPr marL="650230" lvl="1" indent="0" defTabSz="1300460" eaLnBrk="1" hangingPunct="1">
              <a:buNone/>
              <a:defRPr/>
            </a:pPr>
            <a:endParaRPr lang="en-GB" altLang="en-US" sz="2560" dirty="0">
              <a:solidFill>
                <a:srgbClr val="000000"/>
              </a:solidFill>
              <a:latin typeface="Calibri" pitchFamily="34" charset="0"/>
              <a:ea typeface=""/>
              <a:cs typeface=""/>
            </a:endParaRPr>
          </a:p>
          <a:p>
            <a:pPr marL="487672" lvl="1" indent="-487672" defTabSz="1300460" eaLnBrk="1" hangingPunct="1">
              <a:buFontTx/>
              <a:buChar char="•"/>
              <a:defRPr/>
            </a:pPr>
            <a:r>
              <a:rPr lang="en-GB" altLang="en-US" sz="2844" dirty="0">
                <a:solidFill>
                  <a:srgbClr val="000000"/>
                </a:solidFill>
                <a:latin typeface="Calibri" pitchFamily="34" charset="0"/>
                <a:ea typeface=""/>
                <a:cs typeface=""/>
              </a:rPr>
              <a:t>Linezolid </a:t>
            </a:r>
            <a:r>
              <a:rPr lang="en-GB" altLang="en-US" sz="2276" i="1" dirty="0">
                <a:solidFill>
                  <a:srgbClr val="000000"/>
                </a:solidFill>
                <a:latin typeface="Calibri" pitchFamily="34" charset="0"/>
                <a:ea typeface=""/>
                <a:cs typeface=""/>
              </a:rPr>
              <a:t>(Winthrop et al ERJ 2015 )</a:t>
            </a:r>
          </a:p>
          <a:p>
            <a:pPr marL="0" lvl="1" indent="0" defTabSz="1300460" eaLnBrk="1" hangingPunct="1">
              <a:buNone/>
              <a:defRPr/>
            </a:pPr>
            <a:r>
              <a:rPr lang="en-GB" altLang="en-US" sz="2560" dirty="0">
                <a:solidFill>
                  <a:srgbClr val="000000"/>
                </a:solidFill>
                <a:latin typeface="Calibri" pitchFamily="34" charset="0"/>
                <a:ea typeface=""/>
                <a:cs typeface=""/>
              </a:rPr>
              <a:t>	Tolerance not efficacy</a:t>
            </a:r>
          </a:p>
          <a:p>
            <a:pPr marL="487672" lvl="1" indent="-487672" defTabSz="1300460" eaLnBrk="1" hangingPunct="1">
              <a:buFontTx/>
              <a:buChar char="•"/>
              <a:defRPr/>
            </a:pPr>
            <a:endParaRPr lang="en-GB" altLang="en-US" sz="2844" dirty="0">
              <a:solidFill>
                <a:srgbClr val="000000"/>
              </a:solidFill>
              <a:latin typeface="Calibri" pitchFamily="34" charset="0"/>
              <a:ea typeface=""/>
              <a:cs typeface=""/>
            </a:endParaRPr>
          </a:p>
          <a:p>
            <a:pPr marL="487672" lvl="1" indent="-487672" defTabSz="1300460" eaLnBrk="1" hangingPunct="1">
              <a:buFontTx/>
              <a:buChar char="•"/>
              <a:defRPr/>
            </a:pPr>
            <a:r>
              <a:rPr lang="en-GB" altLang="en-US" sz="2844" dirty="0" err="1">
                <a:solidFill>
                  <a:srgbClr val="000000"/>
                </a:solidFill>
                <a:latin typeface="Calibri" pitchFamily="34" charset="0"/>
                <a:ea typeface=""/>
                <a:cs typeface=""/>
              </a:rPr>
              <a:t>Amikacin</a:t>
            </a:r>
            <a:r>
              <a:rPr lang="en-GB" altLang="en-US" sz="2844" dirty="0">
                <a:solidFill>
                  <a:srgbClr val="000000"/>
                </a:solidFill>
                <a:latin typeface="Calibri" pitchFamily="34" charset="0"/>
                <a:ea typeface=""/>
                <a:cs typeface=""/>
              </a:rPr>
              <a:t> nebulised </a:t>
            </a:r>
            <a:r>
              <a:rPr lang="en-GB" altLang="en-US" sz="2844" i="1" dirty="0">
                <a:solidFill>
                  <a:srgbClr val="000000"/>
                </a:solidFill>
                <a:latin typeface="Calibri" pitchFamily="34" charset="0"/>
                <a:ea typeface=""/>
                <a:cs typeface=""/>
              </a:rPr>
              <a:t>(</a:t>
            </a:r>
            <a:r>
              <a:rPr lang="en-GB" altLang="en-US" sz="2276" i="1" dirty="0">
                <a:solidFill>
                  <a:srgbClr val="000000"/>
                </a:solidFill>
                <a:latin typeface="Calibri" pitchFamily="34" charset="0"/>
                <a:ea typeface=""/>
                <a:cs typeface=""/>
              </a:rPr>
              <a:t>Olivier </a:t>
            </a:r>
            <a:r>
              <a:rPr lang="en-GB" altLang="en-US" sz="2276" i="1" dirty="0" err="1">
                <a:solidFill>
                  <a:srgbClr val="000000"/>
                </a:solidFill>
                <a:latin typeface="Calibri" pitchFamily="34" charset="0"/>
                <a:ea typeface=""/>
                <a:cs typeface=""/>
              </a:rPr>
              <a:t>AnnAts</a:t>
            </a:r>
            <a:r>
              <a:rPr lang="en-GB" altLang="en-US" sz="2276" i="1" dirty="0">
                <a:solidFill>
                  <a:srgbClr val="000000"/>
                </a:solidFill>
                <a:latin typeface="Calibri" pitchFamily="34" charset="0"/>
                <a:ea typeface=""/>
                <a:cs typeface=""/>
              </a:rPr>
              <a:t> 2014)</a:t>
            </a:r>
          </a:p>
          <a:p>
            <a:pPr marL="1219181" lvl="3" indent="0" defTabSz="1300460" eaLnBrk="1" hangingPunct="1">
              <a:buNone/>
              <a:defRPr/>
            </a:pPr>
            <a:r>
              <a:rPr lang="en-GB" altLang="en-US" sz="2560" dirty="0">
                <a:solidFill>
                  <a:srgbClr val="000000"/>
                </a:solidFill>
                <a:latin typeface="Calibri" pitchFamily="34" charset="0"/>
                <a:ea typeface=""/>
                <a:cs typeface=""/>
              </a:rPr>
              <a:t>15 </a:t>
            </a:r>
            <a:r>
              <a:rPr lang="en-GB" altLang="en-US" sz="2560" dirty="0" err="1">
                <a:solidFill>
                  <a:srgbClr val="000000"/>
                </a:solidFill>
                <a:latin typeface="Calibri" pitchFamily="34" charset="0"/>
                <a:ea typeface=""/>
                <a:cs typeface=""/>
              </a:rPr>
              <a:t>Mab</a:t>
            </a:r>
            <a:r>
              <a:rPr lang="en-GB" altLang="en-US" sz="2560" dirty="0">
                <a:solidFill>
                  <a:srgbClr val="000000"/>
                </a:solidFill>
                <a:latin typeface="Calibri" pitchFamily="34" charset="0"/>
                <a:ea typeface=""/>
                <a:cs typeface=""/>
              </a:rPr>
              <a:t>, 5MAC – 5 –</a:t>
            </a:r>
            <a:r>
              <a:rPr lang="en-GB" altLang="en-US" sz="2560" dirty="0" err="1">
                <a:solidFill>
                  <a:srgbClr val="000000"/>
                </a:solidFill>
                <a:latin typeface="Calibri" pitchFamily="34" charset="0"/>
                <a:ea typeface=""/>
                <a:cs typeface=""/>
              </a:rPr>
              <a:t>ve</a:t>
            </a:r>
            <a:r>
              <a:rPr lang="en-GB" altLang="en-US" sz="2560" dirty="0">
                <a:solidFill>
                  <a:srgbClr val="000000"/>
                </a:solidFill>
                <a:latin typeface="Calibri" pitchFamily="34" charset="0"/>
                <a:ea typeface=""/>
                <a:cs typeface=""/>
              </a:rPr>
              <a:t>, no CT </a:t>
            </a:r>
            <a:r>
              <a:rPr lang="en-GB" altLang="en-US" sz="2560" dirty="0" err="1">
                <a:solidFill>
                  <a:srgbClr val="000000"/>
                </a:solidFill>
                <a:latin typeface="Calibri" pitchFamily="34" charset="0"/>
                <a:ea typeface=""/>
                <a:cs typeface=""/>
              </a:rPr>
              <a:t>correl</a:t>
            </a:r>
            <a:endParaRPr lang="en-GB" altLang="en-US" sz="2560" dirty="0">
              <a:solidFill>
                <a:srgbClr val="000000"/>
              </a:solidFill>
              <a:latin typeface="Calibri" pitchFamily="34" charset="0"/>
              <a:ea typeface=""/>
              <a:cs typeface=""/>
            </a:endParaRPr>
          </a:p>
          <a:p>
            <a:pPr defTabSz="1300460" eaLnBrk="1" hangingPunct="1">
              <a:defRPr/>
            </a:pPr>
            <a:endParaRPr lang="en-GB" altLang="en-US" sz="2844" dirty="0">
              <a:solidFill>
                <a:srgbClr val="000000"/>
              </a:solidFill>
            </a:endParaRPr>
          </a:p>
        </p:txBody>
      </p:sp>
      <p:sp>
        <p:nvSpPr>
          <p:cNvPr id="6" name="TextBox 4"/>
          <p:cNvSpPr txBox="1"/>
          <p:nvPr/>
        </p:nvSpPr>
        <p:spPr>
          <a:xfrm>
            <a:off x="0" y="69894"/>
            <a:ext cx="13004800" cy="769441"/>
          </a:xfrm>
          <a:prstGeom prst="rect">
            <a:avLst/>
          </a:prstGeom>
          <a:noFill/>
          <a:ln>
            <a:noFill/>
          </a:ln>
        </p:spPr>
        <p:txBody>
          <a:bodyPr>
            <a:spAutoFit/>
          </a:bodyPr>
          <a:lstStyle/>
          <a:p>
            <a:pPr algn="ctr" defTabSz="1300460" rtl="0" fontAlgn="base">
              <a:spcBef>
                <a:spcPct val="0"/>
              </a:spcBef>
              <a:spcAft>
                <a:spcPct val="0"/>
              </a:spcAft>
              <a:defRPr/>
            </a:pPr>
            <a:r>
              <a:rPr lang="en-GB" sz="4400" kern="1200" dirty="0">
                <a:solidFill>
                  <a:srgbClr val="002060"/>
                </a:solidFill>
                <a:latin typeface="Calibri" pitchFamily="34" charset="0"/>
                <a:ea typeface=""/>
                <a:cs typeface="Calibri" pitchFamily="34" charset="0"/>
              </a:rPr>
              <a:t>New strategies - better antibiotics</a:t>
            </a: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2257" y="1225849"/>
            <a:ext cx="4435947" cy="36853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8538" y="5625547"/>
            <a:ext cx="4009666" cy="317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8319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599" y="5634792"/>
            <a:ext cx="7630993" cy="40036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48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6610" y="1043192"/>
            <a:ext cx="8984973" cy="418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5" name="TextBox 3"/>
          <p:cNvSpPr txBox="1">
            <a:spLocks noChangeArrowheads="1"/>
          </p:cNvSpPr>
          <p:nvPr/>
        </p:nvSpPr>
        <p:spPr bwMode="auto">
          <a:xfrm>
            <a:off x="8444020" y="9255566"/>
            <a:ext cx="4531361"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300460" rtl="0" eaLnBrk="1" fontAlgn="base" hangingPunct="1">
              <a:spcBef>
                <a:spcPct val="0"/>
              </a:spcBef>
              <a:spcAft>
                <a:spcPct val="0"/>
              </a:spcAft>
              <a:buNone/>
            </a:pPr>
            <a:r>
              <a:rPr lang="en-GB" altLang="en-US" sz="2276" i="1" kern="1200">
                <a:solidFill>
                  <a:srgbClr val="000000"/>
                </a:solidFill>
                <a:latin typeface="Calibri" charset="0"/>
                <a:ea typeface=""/>
                <a:cs typeface=""/>
              </a:rPr>
              <a:t>Olivier et al 2017</a:t>
            </a:r>
          </a:p>
        </p:txBody>
      </p:sp>
      <p:sp>
        <p:nvSpPr>
          <p:cNvPr id="6" name="TextBox 4"/>
          <p:cNvSpPr txBox="1"/>
          <p:nvPr/>
        </p:nvSpPr>
        <p:spPr>
          <a:xfrm>
            <a:off x="0" y="69894"/>
            <a:ext cx="13004800" cy="769441"/>
          </a:xfrm>
          <a:prstGeom prst="rect">
            <a:avLst/>
          </a:prstGeom>
          <a:noFill/>
          <a:ln>
            <a:noFill/>
          </a:ln>
        </p:spPr>
        <p:txBody>
          <a:bodyPr>
            <a:spAutoFit/>
          </a:bodyPr>
          <a:lstStyle/>
          <a:p>
            <a:pPr algn="ctr" defTabSz="1300460" rtl="0" fontAlgn="base">
              <a:spcBef>
                <a:spcPct val="0"/>
              </a:spcBef>
              <a:spcAft>
                <a:spcPct val="0"/>
              </a:spcAft>
              <a:defRPr/>
            </a:pPr>
            <a:r>
              <a:rPr lang="en-GB" sz="4400" kern="1200" dirty="0">
                <a:solidFill>
                  <a:srgbClr val="002060"/>
                </a:solidFill>
                <a:latin typeface="Calibri" pitchFamily="34" charset="0"/>
                <a:ea typeface=""/>
                <a:cs typeface="Calibri" pitchFamily="34" charset="0"/>
              </a:rPr>
              <a:t>New strategies - better antibiotics</a:t>
            </a:r>
          </a:p>
        </p:txBody>
      </p:sp>
      <p:sp>
        <p:nvSpPr>
          <p:cNvPr id="2" name="Rettangolo 1"/>
          <p:cNvSpPr/>
          <p:nvPr/>
        </p:nvSpPr>
        <p:spPr>
          <a:xfrm rot="16200000">
            <a:off x="1638102" y="7147248"/>
            <a:ext cx="2712602" cy="261610"/>
          </a:xfrm>
          <a:prstGeom prst="rect">
            <a:avLst/>
          </a:prstGeom>
        </p:spPr>
        <p:txBody>
          <a:bodyPr wrap="none">
            <a:spAutoFit/>
          </a:bodyPr>
          <a:lstStyle/>
          <a:p>
            <a:r>
              <a:rPr lang="it-IT" dirty="0" smtClean="0">
                <a:latin typeface="Lucida Grande"/>
                <a:ea typeface="Lucida Grande"/>
                <a:cs typeface="Lucida Grande"/>
                <a:sym typeface="Lucida Grande"/>
              </a:rPr>
              <a:t>At </a:t>
            </a:r>
            <a:r>
              <a:rPr lang="it-IT" dirty="0" err="1">
                <a:latin typeface="Lucida Grande"/>
                <a:ea typeface="Lucida Grande"/>
                <a:cs typeface="Lucida Grande"/>
                <a:sym typeface="Lucida Grande"/>
              </a:rPr>
              <a:t>least</a:t>
            </a:r>
            <a:r>
              <a:rPr lang="it-IT" dirty="0">
                <a:latin typeface="Lucida Grande"/>
                <a:ea typeface="Lucida Grande"/>
                <a:cs typeface="Lucida Grande"/>
                <a:sym typeface="Lucida Grande"/>
              </a:rPr>
              <a:t> </a:t>
            </a:r>
            <a:r>
              <a:rPr lang="it-IT" dirty="0" err="1">
                <a:latin typeface="Lucida Grande"/>
                <a:ea typeface="Lucida Grande"/>
                <a:cs typeface="Lucida Grande"/>
                <a:sym typeface="Lucida Grande"/>
              </a:rPr>
              <a:t>one</a:t>
            </a:r>
            <a:r>
              <a:rPr lang="it-IT" dirty="0">
                <a:latin typeface="Lucida Grande"/>
                <a:ea typeface="Lucida Grande"/>
                <a:cs typeface="Lucida Grande"/>
                <a:sym typeface="Lucida Grande"/>
              </a:rPr>
              <a:t> negative </a:t>
            </a:r>
            <a:r>
              <a:rPr lang="it-IT" dirty="0" err="1">
                <a:latin typeface="Lucida Grande"/>
                <a:ea typeface="Lucida Grande"/>
                <a:cs typeface="Lucida Grande"/>
                <a:sym typeface="Lucida Grande"/>
              </a:rPr>
              <a:t>sputum</a:t>
            </a:r>
            <a:r>
              <a:rPr lang="it-IT" dirty="0">
                <a:latin typeface="Lucida Grande"/>
                <a:ea typeface="Lucida Grande"/>
                <a:cs typeface="Lucida Grande"/>
                <a:sym typeface="Lucida Grande"/>
              </a:rPr>
              <a:t> culture</a:t>
            </a:r>
          </a:p>
        </p:txBody>
      </p:sp>
    </p:spTree>
    <p:extLst>
      <p:ext uri="{BB962C8B-B14F-4D97-AF65-F5344CB8AC3E}">
        <p14:creationId xmlns:p14="http://schemas.microsoft.com/office/powerpoint/2010/main" val="1137416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60587" y="4361337"/>
            <a:ext cx="584877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1300460" rtl="0" eaLnBrk="1" fontAlgn="base" hangingPunct="1">
              <a:spcBef>
                <a:spcPct val="0"/>
              </a:spcBef>
              <a:spcAft>
                <a:spcPct val="0"/>
              </a:spcAft>
              <a:buNone/>
            </a:pPr>
            <a:r>
              <a:rPr lang="en-US" altLang="en-US" sz="2800" kern="1200" dirty="0">
                <a:solidFill>
                  <a:srgbClr val="000000"/>
                </a:solidFill>
                <a:latin typeface="Calibri" charset="0"/>
                <a:ea typeface=""/>
                <a:cs typeface=""/>
              </a:rPr>
              <a:t>The CONVERT study enrolled 336 adult patients with NTM lung disease caused by MAC who were refractory to at least six months of GBT. </a:t>
            </a:r>
            <a:endParaRPr lang="en-GB" altLang="en-US" sz="2800" kern="1200" dirty="0">
              <a:solidFill>
                <a:srgbClr val="000000"/>
              </a:solidFill>
              <a:latin typeface="Calibri" charset="0"/>
              <a:ea typeface=""/>
              <a:cs typeface=""/>
            </a:endParaRPr>
          </a:p>
          <a:p>
            <a:pPr algn="l" defTabSz="1300460" rtl="0" eaLnBrk="1" fontAlgn="base" hangingPunct="1">
              <a:spcBef>
                <a:spcPct val="0"/>
              </a:spcBef>
              <a:spcAft>
                <a:spcPct val="0"/>
              </a:spcAft>
              <a:buNone/>
            </a:pPr>
            <a:endParaRPr lang="en-GB" altLang="en-US" sz="2800" kern="1200" dirty="0">
              <a:solidFill>
                <a:srgbClr val="000000"/>
              </a:solidFill>
              <a:latin typeface="Calibri" charset="0"/>
              <a:ea typeface=""/>
              <a:cs typeface=""/>
            </a:endParaRPr>
          </a:p>
          <a:p>
            <a:pPr algn="l" defTabSz="1300460" rtl="0" eaLnBrk="1" fontAlgn="base" hangingPunct="1">
              <a:spcBef>
                <a:spcPct val="0"/>
              </a:spcBef>
              <a:spcAft>
                <a:spcPct val="0"/>
              </a:spcAft>
              <a:buNone/>
            </a:pPr>
            <a:r>
              <a:rPr lang="en-US" altLang="en-US" sz="2800" kern="1200" dirty="0">
                <a:solidFill>
                  <a:srgbClr val="000000"/>
                </a:solidFill>
                <a:latin typeface="Calibri" charset="0"/>
                <a:ea typeface=""/>
                <a:cs typeface=""/>
              </a:rPr>
              <a:t>ALI 29% culture convert (3 consecutive –</a:t>
            </a:r>
            <a:r>
              <a:rPr lang="en-US" altLang="en-US" sz="2800" kern="1200" dirty="0" err="1">
                <a:solidFill>
                  <a:srgbClr val="000000"/>
                </a:solidFill>
                <a:latin typeface="Calibri" charset="0"/>
                <a:ea typeface=""/>
                <a:cs typeface=""/>
              </a:rPr>
              <a:t>ve</a:t>
            </a:r>
            <a:r>
              <a:rPr lang="en-US" altLang="en-US" sz="2800" kern="1200" dirty="0">
                <a:solidFill>
                  <a:srgbClr val="000000"/>
                </a:solidFill>
                <a:latin typeface="Calibri" charset="0"/>
                <a:ea typeface=""/>
                <a:cs typeface=""/>
              </a:rPr>
              <a:t>) sputa Month 6 </a:t>
            </a:r>
          </a:p>
          <a:p>
            <a:pPr algn="l" defTabSz="1300460" rtl="0" eaLnBrk="1" fontAlgn="base" hangingPunct="1">
              <a:spcBef>
                <a:spcPct val="0"/>
              </a:spcBef>
              <a:spcAft>
                <a:spcPct val="0"/>
              </a:spcAft>
              <a:buNone/>
            </a:pPr>
            <a:r>
              <a:rPr lang="en-US" altLang="en-US" sz="2800" kern="1200" dirty="0">
                <a:solidFill>
                  <a:srgbClr val="000000"/>
                </a:solidFill>
                <a:latin typeface="Calibri" charset="0"/>
                <a:ea typeface=""/>
                <a:cs typeface=""/>
              </a:rPr>
              <a:t>No ALI 9% (p &lt;0.0001</a:t>
            </a:r>
            <a:r>
              <a:rPr lang="en-US" altLang="en-US" sz="2800" kern="1200" dirty="0" smtClean="0">
                <a:solidFill>
                  <a:srgbClr val="000000"/>
                </a:solidFill>
                <a:latin typeface="Calibri" charset="0"/>
                <a:ea typeface=""/>
                <a:cs typeface=""/>
              </a:rPr>
              <a:t>)</a:t>
            </a:r>
            <a:endParaRPr lang="en-US" altLang="en-US" sz="2800" kern="1200" dirty="0">
              <a:solidFill>
                <a:srgbClr val="000000"/>
              </a:solidFill>
              <a:latin typeface="Calibri" charset="0"/>
              <a:ea typeface=""/>
              <a:cs typeface=""/>
            </a:endParaRPr>
          </a:p>
        </p:txBody>
      </p:sp>
      <p:pic>
        <p:nvPicPr>
          <p:cNvPr id="2150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618"/>
          <a:stretch/>
        </p:blipFill>
        <p:spPr bwMode="auto">
          <a:xfrm>
            <a:off x="0" y="1266095"/>
            <a:ext cx="6066263" cy="2712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4"/>
          <p:cNvSpPr txBox="1"/>
          <p:nvPr/>
        </p:nvSpPr>
        <p:spPr>
          <a:xfrm>
            <a:off x="0" y="69894"/>
            <a:ext cx="13004800" cy="769441"/>
          </a:xfrm>
          <a:prstGeom prst="rect">
            <a:avLst/>
          </a:prstGeom>
          <a:noFill/>
          <a:ln>
            <a:noFill/>
          </a:ln>
        </p:spPr>
        <p:txBody>
          <a:bodyPr>
            <a:spAutoFit/>
          </a:bodyPr>
          <a:lstStyle/>
          <a:p>
            <a:pPr algn="ctr" defTabSz="1300460" rtl="0" fontAlgn="base">
              <a:spcBef>
                <a:spcPct val="0"/>
              </a:spcBef>
              <a:spcAft>
                <a:spcPct val="0"/>
              </a:spcAft>
              <a:defRPr/>
            </a:pPr>
            <a:r>
              <a:rPr lang="en-GB" sz="4400" kern="1200" dirty="0">
                <a:solidFill>
                  <a:srgbClr val="002060"/>
                </a:solidFill>
                <a:latin typeface="Calibri" pitchFamily="34" charset="0"/>
                <a:ea typeface=""/>
                <a:cs typeface="Calibri" pitchFamily="34" charset="0"/>
              </a:rPr>
              <a:t>New strategies - better antibiotics</a:t>
            </a:r>
          </a:p>
        </p:txBody>
      </p:sp>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l="21094" t="24193" r="2969" b="24940"/>
          <a:stretch/>
        </p:blipFill>
        <p:spPr>
          <a:xfrm>
            <a:off x="6502399" y="1430218"/>
            <a:ext cx="6087545" cy="2548598"/>
          </a:xfrm>
          <a:prstGeom prst="rect">
            <a:avLst/>
          </a:prstGeom>
        </p:spPr>
      </p:pic>
      <p:sp>
        <p:nvSpPr>
          <p:cNvPr id="7" name="Rectangle 1"/>
          <p:cNvSpPr>
            <a:spLocks noChangeArrowheads="1"/>
          </p:cNvSpPr>
          <p:nvPr/>
        </p:nvSpPr>
        <p:spPr bwMode="auto">
          <a:xfrm>
            <a:off x="6780891" y="4349616"/>
            <a:ext cx="5848773" cy="526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1300460" rtl="0" eaLnBrk="1" fontAlgn="base" hangingPunct="1">
              <a:spcBef>
                <a:spcPct val="0"/>
              </a:spcBef>
              <a:spcAft>
                <a:spcPct val="0"/>
              </a:spcAft>
              <a:buNone/>
            </a:pPr>
            <a:r>
              <a:rPr lang="it-IT" sz="2800" dirty="0" err="1" smtClean="0"/>
              <a:t>Patients</a:t>
            </a:r>
            <a:r>
              <a:rPr lang="it-IT" sz="2800" dirty="0" smtClean="0"/>
              <a:t> </a:t>
            </a:r>
            <a:r>
              <a:rPr lang="it-IT" sz="2800" dirty="0"/>
              <a:t>in </a:t>
            </a:r>
            <a:r>
              <a:rPr lang="it-IT" sz="2800" dirty="0" err="1"/>
              <a:t>either</a:t>
            </a:r>
            <a:r>
              <a:rPr lang="it-IT" sz="2800" dirty="0"/>
              <a:t> </a:t>
            </a:r>
            <a:r>
              <a:rPr lang="it-IT" sz="2800" dirty="0" err="1"/>
              <a:t>arm</a:t>
            </a:r>
            <a:r>
              <a:rPr lang="it-IT" sz="2800" dirty="0"/>
              <a:t> of the INS-212 </a:t>
            </a:r>
            <a:r>
              <a:rPr lang="it-IT" sz="2800" dirty="0" err="1"/>
              <a:t>study</a:t>
            </a:r>
            <a:r>
              <a:rPr lang="it-IT" sz="2800" dirty="0"/>
              <a:t> </a:t>
            </a:r>
            <a:r>
              <a:rPr lang="it-IT" sz="2800" dirty="0" err="1"/>
              <a:t>who</a:t>
            </a:r>
            <a:r>
              <a:rPr lang="it-IT" sz="2800" dirty="0"/>
              <a:t> </a:t>
            </a:r>
            <a:r>
              <a:rPr lang="it-IT" sz="2800" dirty="0" err="1"/>
              <a:t>did</a:t>
            </a:r>
            <a:r>
              <a:rPr lang="it-IT" sz="2800" dirty="0"/>
              <a:t> </a:t>
            </a:r>
            <a:r>
              <a:rPr lang="it-IT" sz="2800" dirty="0" err="1"/>
              <a:t>not</a:t>
            </a:r>
            <a:r>
              <a:rPr lang="it-IT" sz="2800" dirty="0"/>
              <a:t> </a:t>
            </a:r>
            <a:r>
              <a:rPr lang="it-IT" sz="2800" dirty="0" err="1"/>
              <a:t>achieve</a:t>
            </a:r>
            <a:r>
              <a:rPr lang="it-IT" sz="2800" dirty="0"/>
              <a:t> culture </a:t>
            </a:r>
            <a:r>
              <a:rPr lang="it-IT" sz="2800" dirty="0" err="1"/>
              <a:t>conversion</a:t>
            </a:r>
            <a:r>
              <a:rPr lang="it-IT" sz="2800" dirty="0"/>
              <a:t> by </a:t>
            </a:r>
            <a:r>
              <a:rPr lang="it-IT" sz="2800" dirty="0" err="1"/>
              <a:t>Month</a:t>
            </a:r>
            <a:r>
              <a:rPr lang="it-IT" sz="2800" dirty="0"/>
              <a:t> 6 </a:t>
            </a:r>
            <a:r>
              <a:rPr lang="it-IT" sz="2800" dirty="0" err="1"/>
              <a:t>had</a:t>
            </a:r>
            <a:r>
              <a:rPr lang="it-IT" sz="2800" dirty="0"/>
              <a:t> the option to </a:t>
            </a:r>
            <a:r>
              <a:rPr lang="it-IT" sz="2800" dirty="0" err="1"/>
              <a:t>enroll</a:t>
            </a:r>
            <a:r>
              <a:rPr lang="it-IT" sz="2800" dirty="0"/>
              <a:t> in INS-312 </a:t>
            </a:r>
            <a:r>
              <a:rPr lang="it-IT" sz="2800" dirty="0" err="1"/>
              <a:t>at</a:t>
            </a:r>
            <a:r>
              <a:rPr lang="it-IT" sz="2800" dirty="0"/>
              <a:t> </a:t>
            </a:r>
            <a:r>
              <a:rPr lang="it-IT" sz="2800" dirty="0" err="1"/>
              <a:t>month</a:t>
            </a:r>
            <a:r>
              <a:rPr lang="it-IT" sz="2800" dirty="0"/>
              <a:t> 8, an </a:t>
            </a:r>
            <a:r>
              <a:rPr lang="it-IT" sz="2800" dirty="0" err="1"/>
              <a:t>extension</a:t>
            </a:r>
            <a:r>
              <a:rPr lang="it-IT" sz="2800" dirty="0"/>
              <a:t> </a:t>
            </a:r>
            <a:r>
              <a:rPr lang="it-IT" sz="2800" dirty="0" err="1"/>
              <a:t>study</a:t>
            </a:r>
            <a:r>
              <a:rPr lang="it-IT" sz="2800" dirty="0"/>
              <a:t> </a:t>
            </a:r>
            <a:r>
              <a:rPr lang="it-IT" sz="2800" dirty="0" err="1"/>
              <a:t>that</a:t>
            </a:r>
            <a:r>
              <a:rPr lang="it-IT" sz="2800" dirty="0"/>
              <a:t> </a:t>
            </a:r>
            <a:r>
              <a:rPr lang="it-IT" sz="2800" dirty="0" err="1"/>
              <a:t>is</a:t>
            </a:r>
            <a:r>
              <a:rPr lang="it-IT" sz="2800" dirty="0"/>
              <a:t> </a:t>
            </a:r>
            <a:r>
              <a:rPr lang="it-IT" sz="2800" dirty="0" err="1"/>
              <a:t>evaluating</a:t>
            </a:r>
            <a:r>
              <a:rPr lang="it-IT" sz="2800" dirty="0"/>
              <a:t> treatment with ALIS plus GBT for 12 </a:t>
            </a:r>
            <a:r>
              <a:rPr lang="it-IT" sz="2800" dirty="0" err="1"/>
              <a:t>months</a:t>
            </a:r>
            <a:r>
              <a:rPr lang="it-IT" sz="2800" dirty="0" smtClean="0"/>
              <a:t>.</a:t>
            </a:r>
          </a:p>
          <a:p>
            <a:pPr algn="l" defTabSz="1300460" rtl="0" eaLnBrk="1" fontAlgn="base" hangingPunct="1">
              <a:spcBef>
                <a:spcPct val="0"/>
              </a:spcBef>
              <a:spcAft>
                <a:spcPct val="0"/>
              </a:spcAft>
              <a:buNone/>
            </a:pPr>
            <a:endParaRPr lang="it-IT" altLang="en-US" sz="2800" kern="1200" dirty="0">
              <a:solidFill>
                <a:srgbClr val="000000"/>
              </a:solidFill>
              <a:latin typeface="Calibri" charset="0"/>
              <a:ea typeface=""/>
              <a:cs typeface=""/>
            </a:endParaRPr>
          </a:p>
          <a:p>
            <a:pPr algn="l" defTabSz="1300460" rtl="0" eaLnBrk="1" fontAlgn="base" hangingPunct="1">
              <a:spcBef>
                <a:spcPct val="0"/>
              </a:spcBef>
              <a:spcAft>
                <a:spcPct val="0"/>
              </a:spcAft>
              <a:buNone/>
            </a:pPr>
            <a:r>
              <a:rPr lang="it-IT" altLang="en-US" sz="2800" kern="1200" dirty="0" smtClean="0">
                <a:solidFill>
                  <a:srgbClr val="000000"/>
                </a:solidFill>
                <a:latin typeface="Calibri" charset="0"/>
                <a:ea typeface=""/>
                <a:cs typeface=""/>
              </a:rPr>
              <a:t>124 </a:t>
            </a:r>
            <a:r>
              <a:rPr lang="it-IT" altLang="en-US" sz="2800" kern="1200" dirty="0" err="1" smtClean="0">
                <a:solidFill>
                  <a:srgbClr val="000000"/>
                </a:solidFill>
                <a:latin typeface="Calibri" charset="0"/>
                <a:ea typeface=""/>
                <a:cs typeface=""/>
              </a:rPr>
              <a:t>pts</a:t>
            </a:r>
            <a:endParaRPr lang="it-IT" altLang="en-US" sz="2800" kern="1200" dirty="0" smtClean="0">
              <a:solidFill>
                <a:srgbClr val="000000"/>
              </a:solidFill>
              <a:latin typeface="Calibri" charset="0"/>
              <a:ea typeface=""/>
              <a:cs typeface=""/>
            </a:endParaRPr>
          </a:p>
          <a:p>
            <a:pPr marL="457200" indent="-457200" algn="l" defTabSz="1300460" rtl="0" eaLnBrk="1" fontAlgn="base" hangingPunct="1">
              <a:spcBef>
                <a:spcPct val="0"/>
              </a:spcBef>
              <a:spcAft>
                <a:spcPct val="0"/>
              </a:spcAft>
            </a:pPr>
            <a:r>
              <a:rPr lang="it-IT" altLang="en-US" sz="2800" kern="1200" dirty="0" err="1" smtClean="0">
                <a:solidFill>
                  <a:srgbClr val="000000"/>
                </a:solidFill>
                <a:latin typeface="Calibri" charset="0"/>
                <a:ea typeface=""/>
                <a:cs typeface=""/>
              </a:rPr>
              <a:t>Among</a:t>
            </a:r>
            <a:r>
              <a:rPr lang="it-IT" altLang="en-US" sz="2800" kern="1200" dirty="0" smtClean="0">
                <a:solidFill>
                  <a:srgbClr val="000000"/>
                </a:solidFill>
                <a:latin typeface="Calibri" charset="0"/>
                <a:ea typeface=""/>
                <a:cs typeface=""/>
              </a:rPr>
              <a:t> GBT, 28% </a:t>
            </a:r>
            <a:r>
              <a:rPr lang="it-IT" altLang="en-US" sz="2800" kern="1200" dirty="0" err="1" smtClean="0">
                <a:solidFill>
                  <a:srgbClr val="000000"/>
                </a:solidFill>
                <a:latin typeface="Calibri" charset="0"/>
                <a:ea typeface=""/>
                <a:cs typeface=""/>
              </a:rPr>
              <a:t>converted</a:t>
            </a:r>
            <a:endParaRPr lang="it-IT" altLang="en-US" sz="2800" kern="1200" dirty="0" smtClean="0">
              <a:solidFill>
                <a:srgbClr val="000000"/>
              </a:solidFill>
              <a:latin typeface="Calibri" charset="0"/>
              <a:ea typeface=""/>
              <a:cs typeface=""/>
            </a:endParaRPr>
          </a:p>
          <a:p>
            <a:pPr marL="457200" indent="-457200" algn="l" defTabSz="1300460" rtl="0" eaLnBrk="1" fontAlgn="base" hangingPunct="1">
              <a:spcBef>
                <a:spcPct val="0"/>
              </a:spcBef>
              <a:spcAft>
                <a:spcPct val="0"/>
              </a:spcAft>
            </a:pPr>
            <a:r>
              <a:rPr lang="it-IT" altLang="en-US" sz="2800" kern="1200" dirty="0" err="1" smtClean="0">
                <a:solidFill>
                  <a:srgbClr val="000000"/>
                </a:solidFill>
                <a:latin typeface="Calibri" charset="0"/>
                <a:ea typeface=""/>
                <a:cs typeface=""/>
              </a:rPr>
              <a:t>Among</a:t>
            </a:r>
            <a:r>
              <a:rPr lang="it-IT" altLang="en-US" sz="2800" kern="1200" dirty="0" smtClean="0">
                <a:solidFill>
                  <a:srgbClr val="000000"/>
                </a:solidFill>
                <a:latin typeface="Calibri" charset="0"/>
                <a:ea typeface=""/>
                <a:cs typeface=""/>
              </a:rPr>
              <a:t> ALIS, 12% </a:t>
            </a:r>
            <a:r>
              <a:rPr lang="it-IT" altLang="en-US" sz="2800" kern="1200" dirty="0" err="1" smtClean="0">
                <a:solidFill>
                  <a:srgbClr val="000000"/>
                </a:solidFill>
                <a:latin typeface="Calibri" charset="0"/>
                <a:ea typeface=""/>
                <a:cs typeface=""/>
              </a:rPr>
              <a:t>converted</a:t>
            </a:r>
            <a:endParaRPr lang="it-IT" altLang="en-US" sz="2800" kern="1200" dirty="0" smtClean="0">
              <a:solidFill>
                <a:srgbClr val="000000"/>
              </a:solidFill>
              <a:latin typeface="Calibri" charset="0"/>
              <a:ea typeface=""/>
              <a:cs typeface=""/>
            </a:endParaRPr>
          </a:p>
          <a:p>
            <a:pPr algn="l" defTabSz="1300460" rtl="0" eaLnBrk="1" fontAlgn="base" hangingPunct="1">
              <a:spcBef>
                <a:spcPct val="0"/>
              </a:spcBef>
              <a:spcAft>
                <a:spcPct val="0"/>
              </a:spcAft>
              <a:buNone/>
            </a:pPr>
            <a:endParaRPr lang="en-US" altLang="en-US" sz="2844" kern="1200" dirty="0">
              <a:solidFill>
                <a:srgbClr val="000000"/>
              </a:solidFill>
              <a:latin typeface="Calibri" charset="0"/>
              <a:ea typeface=""/>
              <a:cs typeface=""/>
            </a:endParaRPr>
          </a:p>
        </p:txBody>
      </p:sp>
    </p:spTree>
    <p:extLst>
      <p:ext uri="{BB962C8B-B14F-4D97-AF65-F5344CB8AC3E}">
        <p14:creationId xmlns:p14="http://schemas.microsoft.com/office/powerpoint/2010/main" val="187806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1" y="200090"/>
            <a:ext cx="12142950" cy="1143000"/>
          </a:xfrm>
          <a:prstGeom prst="rect">
            <a:avLst/>
          </a:prstGeom>
        </p:spPr>
        <p:txBody>
          <a:bodyPr vert="horz" lIns="129453" tIns="64727" rIns="129453" bIns="64727"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6000" dirty="0">
                <a:solidFill>
                  <a:srgbClr val="002060"/>
                </a:solidFill>
                <a:cs typeface="Calibri"/>
              </a:rPr>
              <a:t>Presenter disclosures</a:t>
            </a:r>
          </a:p>
        </p:txBody>
      </p:sp>
      <p:sp>
        <p:nvSpPr>
          <p:cNvPr id="7" name="Content Placeholder 2"/>
          <p:cNvSpPr>
            <a:spLocks noGrp="1"/>
          </p:cNvSpPr>
          <p:nvPr>
            <p:ph idx="1"/>
          </p:nvPr>
        </p:nvSpPr>
        <p:spPr>
          <a:xfrm>
            <a:off x="1616928" y="2106397"/>
            <a:ext cx="10270272" cy="4525963"/>
          </a:xfrm>
        </p:spPr>
        <p:txBody>
          <a:bodyPr>
            <a:noAutofit/>
          </a:bodyPr>
          <a:lstStyle/>
          <a:p>
            <a:pPr marL="0" indent="0">
              <a:buNone/>
            </a:pPr>
            <a:r>
              <a:rPr lang="en-GB" sz="3200" dirty="0">
                <a:solidFill>
                  <a:srgbClr val="0000FF"/>
                </a:solidFill>
                <a:latin typeface="Calibri"/>
                <a:cs typeface="Calibri"/>
              </a:rPr>
              <a:t>Clinical Trials</a:t>
            </a:r>
          </a:p>
          <a:p>
            <a:pPr marL="0" indent="0">
              <a:buNone/>
            </a:pPr>
            <a:r>
              <a:rPr lang="en-GB" sz="3200" dirty="0" err="1" smtClean="0">
                <a:latin typeface="Calibri"/>
                <a:cs typeface="Calibri"/>
              </a:rPr>
              <a:t>Aradigm</a:t>
            </a:r>
            <a:r>
              <a:rPr lang="en-GB" sz="3200" dirty="0" smtClean="0">
                <a:latin typeface="Calibri"/>
                <a:cs typeface="Calibri"/>
              </a:rPr>
              <a:t>; </a:t>
            </a:r>
            <a:r>
              <a:rPr lang="en-GB" sz="3200" dirty="0" err="1" smtClean="0">
                <a:latin typeface="Calibri"/>
                <a:cs typeface="Calibri"/>
              </a:rPr>
              <a:t>Zambon</a:t>
            </a:r>
            <a:r>
              <a:rPr lang="en-GB" sz="3200" dirty="0" smtClean="0">
                <a:latin typeface="Calibri"/>
                <a:cs typeface="Calibri"/>
              </a:rPr>
              <a:t>; Novartis; </a:t>
            </a:r>
            <a:r>
              <a:rPr lang="en-GB" sz="3200" dirty="0" err="1" smtClean="0">
                <a:latin typeface="Calibri"/>
                <a:cs typeface="Calibri"/>
              </a:rPr>
              <a:t>Insmed</a:t>
            </a:r>
            <a:endParaRPr lang="en-GB" sz="3200" dirty="0">
              <a:latin typeface="Calibri"/>
              <a:cs typeface="Calibri"/>
            </a:endParaRPr>
          </a:p>
          <a:p>
            <a:pPr marL="0" indent="0">
              <a:buNone/>
            </a:pPr>
            <a:endParaRPr lang="en-GB" sz="3200" dirty="0">
              <a:latin typeface="Calibri"/>
              <a:cs typeface="Calibri"/>
            </a:endParaRPr>
          </a:p>
          <a:p>
            <a:pPr marL="0" indent="0">
              <a:buNone/>
            </a:pPr>
            <a:r>
              <a:rPr lang="en-GB" sz="3200" dirty="0">
                <a:solidFill>
                  <a:srgbClr val="0000FF"/>
                </a:solidFill>
                <a:latin typeface="Calibri"/>
                <a:cs typeface="Calibri"/>
              </a:rPr>
              <a:t>Research Grant Support</a:t>
            </a:r>
          </a:p>
          <a:p>
            <a:pPr marL="0" indent="0">
              <a:buNone/>
            </a:pPr>
            <a:r>
              <a:rPr lang="en-GB" sz="3200" dirty="0">
                <a:latin typeface="Calibri"/>
                <a:cs typeface="Calibri"/>
              </a:rPr>
              <a:t>EU Innovative Medicines Initiative, European Respiratory Society, Bayer Healthcare, </a:t>
            </a:r>
            <a:r>
              <a:rPr lang="en-GB" sz="3200" dirty="0" err="1">
                <a:latin typeface="Calibri"/>
                <a:cs typeface="Calibri"/>
              </a:rPr>
              <a:t>Aradigm</a:t>
            </a:r>
            <a:r>
              <a:rPr lang="en-GB" sz="3200" dirty="0">
                <a:latin typeface="Calibri"/>
                <a:cs typeface="Calibri"/>
              </a:rPr>
              <a:t> Corporation, </a:t>
            </a:r>
            <a:r>
              <a:rPr lang="en-GB" sz="3200" dirty="0" err="1" smtClean="0">
                <a:latin typeface="Calibri"/>
                <a:cs typeface="Calibri"/>
              </a:rPr>
              <a:t>Grifols</a:t>
            </a:r>
            <a:r>
              <a:rPr lang="en-GB" sz="3200" dirty="0">
                <a:cs typeface="Calibri"/>
              </a:rPr>
              <a:t>, </a:t>
            </a:r>
            <a:r>
              <a:rPr lang="en-GB" sz="3200" dirty="0" err="1">
                <a:cs typeface="Calibri"/>
              </a:rPr>
              <a:t>Regione</a:t>
            </a:r>
            <a:r>
              <a:rPr lang="en-GB" sz="3200" dirty="0">
                <a:cs typeface="Calibri"/>
              </a:rPr>
              <a:t> </a:t>
            </a:r>
            <a:r>
              <a:rPr lang="en-GB" sz="3200" dirty="0" err="1" smtClean="0">
                <a:cs typeface="Calibri"/>
              </a:rPr>
              <a:t>Lombardia</a:t>
            </a:r>
            <a:r>
              <a:rPr lang="en-GB" sz="3200" dirty="0" smtClean="0">
                <a:cs typeface="Calibri"/>
              </a:rPr>
              <a:t>; </a:t>
            </a:r>
            <a:r>
              <a:rPr lang="en-GB" sz="3200" dirty="0" err="1" smtClean="0">
                <a:cs typeface="Calibri"/>
              </a:rPr>
              <a:t>Insmed</a:t>
            </a:r>
            <a:endParaRPr lang="en-GB" sz="3200" dirty="0">
              <a:latin typeface="Calibri"/>
              <a:cs typeface="Calibri"/>
            </a:endParaRPr>
          </a:p>
          <a:p>
            <a:pPr marL="0" indent="0">
              <a:buNone/>
            </a:pPr>
            <a:endParaRPr lang="en-GB" sz="3200" dirty="0">
              <a:latin typeface="Calibri"/>
              <a:cs typeface="Calibri"/>
            </a:endParaRPr>
          </a:p>
          <a:p>
            <a:pPr marL="0" indent="0">
              <a:buNone/>
            </a:pPr>
            <a:r>
              <a:rPr lang="en-GB" sz="3200" dirty="0">
                <a:solidFill>
                  <a:srgbClr val="0000FF"/>
                </a:solidFill>
                <a:latin typeface="Calibri"/>
                <a:cs typeface="Calibri"/>
              </a:rPr>
              <a:t>Consultancy</a:t>
            </a:r>
          </a:p>
          <a:p>
            <a:pPr marL="0" indent="0">
              <a:buNone/>
            </a:pPr>
            <a:r>
              <a:rPr lang="en-GB" sz="3200" dirty="0">
                <a:latin typeface="Calibri"/>
                <a:cs typeface="Calibri"/>
              </a:rPr>
              <a:t>Bayer Healthcare;  </a:t>
            </a:r>
            <a:r>
              <a:rPr lang="en-GB" sz="3200" dirty="0" err="1">
                <a:latin typeface="Calibri"/>
                <a:cs typeface="Calibri"/>
              </a:rPr>
              <a:t>Astrazeneca</a:t>
            </a:r>
            <a:r>
              <a:rPr lang="en-GB" sz="3200" dirty="0">
                <a:latin typeface="Calibri"/>
                <a:cs typeface="Calibri"/>
              </a:rPr>
              <a:t>, </a:t>
            </a:r>
            <a:r>
              <a:rPr lang="en-GB" sz="3200" dirty="0" err="1" smtClean="0">
                <a:latin typeface="Calibri"/>
                <a:cs typeface="Calibri"/>
              </a:rPr>
              <a:t>Grifols</a:t>
            </a:r>
            <a:r>
              <a:rPr lang="en-GB" sz="3200" dirty="0">
                <a:latin typeface="Calibri"/>
                <a:cs typeface="Calibri"/>
              </a:rPr>
              <a:t>; </a:t>
            </a:r>
            <a:r>
              <a:rPr lang="en-GB" sz="3200" dirty="0" err="1">
                <a:latin typeface="Calibri"/>
                <a:cs typeface="Calibri"/>
              </a:rPr>
              <a:t>Aradigm</a:t>
            </a:r>
            <a:r>
              <a:rPr lang="en-GB" sz="3200" dirty="0">
                <a:latin typeface="Calibri"/>
                <a:cs typeface="Calibri"/>
              </a:rPr>
              <a:t> Corporation; </a:t>
            </a:r>
            <a:r>
              <a:rPr lang="en-GB" sz="3200" dirty="0" err="1">
                <a:latin typeface="Calibri"/>
                <a:cs typeface="Calibri"/>
              </a:rPr>
              <a:t>Basilea</a:t>
            </a:r>
            <a:r>
              <a:rPr lang="en-GB" sz="3200" dirty="0">
                <a:latin typeface="Calibri"/>
                <a:cs typeface="Calibri"/>
              </a:rPr>
              <a:t>; </a:t>
            </a:r>
            <a:r>
              <a:rPr lang="en-GB" sz="3200" dirty="0" err="1">
                <a:latin typeface="Calibri"/>
                <a:cs typeface="Calibri"/>
              </a:rPr>
              <a:t>Zambon</a:t>
            </a:r>
            <a:r>
              <a:rPr lang="en-GB" sz="3200" dirty="0">
                <a:latin typeface="Calibri"/>
                <a:cs typeface="Calibri"/>
              </a:rPr>
              <a:t>; Novartis; </a:t>
            </a:r>
            <a:r>
              <a:rPr lang="en-GB" sz="3200" dirty="0" smtClean="0">
                <a:latin typeface="Calibri"/>
                <a:cs typeface="Calibri"/>
              </a:rPr>
              <a:t>Horizon; Actavis</a:t>
            </a:r>
            <a:endParaRPr lang="en-GB" sz="3200" dirty="0">
              <a:latin typeface="Calibri"/>
              <a:cs typeface="Calibri"/>
            </a:endParaRPr>
          </a:p>
        </p:txBody>
      </p:sp>
    </p:spTree>
    <p:extLst>
      <p:ext uri="{BB962C8B-B14F-4D97-AF65-F5344CB8AC3E}">
        <p14:creationId xmlns:p14="http://schemas.microsoft.com/office/powerpoint/2010/main" val="1054369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49086" y="-42574"/>
            <a:ext cx="12855713" cy="8536357"/>
          </a:xfrm>
          <a:prstGeom prst="rect">
            <a:avLst/>
          </a:prstGeom>
        </p:spPr>
      </p:pic>
      <p:sp>
        <p:nvSpPr>
          <p:cNvPr id="2" name="Rettangolo 1"/>
          <p:cNvSpPr/>
          <p:nvPr/>
        </p:nvSpPr>
        <p:spPr>
          <a:xfrm>
            <a:off x="0" y="-42574"/>
            <a:ext cx="13482918" cy="1708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3"/>
          <p:cNvSpPr txBox="1"/>
          <p:nvPr/>
        </p:nvSpPr>
        <p:spPr>
          <a:xfrm>
            <a:off x="0" y="147457"/>
            <a:ext cx="13004800" cy="923330"/>
          </a:xfrm>
          <a:prstGeom prst="rect">
            <a:avLst/>
          </a:prstGeom>
          <a:noFill/>
          <a:ln>
            <a:noFill/>
          </a:ln>
        </p:spPr>
        <p:txBody>
          <a:bodyPr>
            <a:spAutoFit/>
          </a:bodyPr>
          <a:lstStyle/>
          <a:p>
            <a:pPr algn="ctr" defTabSz="1300460" rtl="0" fontAlgn="base">
              <a:spcBef>
                <a:spcPct val="0"/>
              </a:spcBef>
              <a:spcAft>
                <a:spcPct val="0"/>
              </a:spcAft>
              <a:defRPr/>
            </a:pPr>
            <a:r>
              <a:rPr lang="en-GB" sz="5400" kern="1200" dirty="0" smtClean="0">
                <a:solidFill>
                  <a:srgbClr val="002060"/>
                </a:solidFill>
                <a:latin typeface="Calibri" pitchFamily="34" charset="0"/>
                <a:ea typeface=""/>
                <a:cs typeface="Calibri" pitchFamily="34" charset="0"/>
              </a:rPr>
              <a:t>A multidisciplinary approach </a:t>
            </a:r>
            <a:r>
              <a:rPr lang="en-GB" sz="5400" kern="1200" smtClean="0">
                <a:solidFill>
                  <a:srgbClr val="002060"/>
                </a:solidFill>
                <a:latin typeface="Calibri" pitchFamily="34" charset="0"/>
                <a:ea typeface=""/>
                <a:cs typeface="Calibri" pitchFamily="34" charset="0"/>
              </a:rPr>
              <a:t>is required</a:t>
            </a:r>
            <a:endParaRPr lang="en-GB" sz="5400" kern="1200" dirty="0">
              <a:solidFill>
                <a:srgbClr val="002060"/>
              </a:solidFill>
              <a:latin typeface="Calibri" pitchFamily="34" charset="0"/>
              <a:ea typeface=""/>
              <a:cs typeface="Calibri" pitchFamily="34" charset="0"/>
            </a:endParaRPr>
          </a:p>
        </p:txBody>
      </p:sp>
    </p:spTree>
    <p:extLst>
      <p:ext uri="{BB962C8B-B14F-4D97-AF65-F5344CB8AC3E}">
        <p14:creationId xmlns:p14="http://schemas.microsoft.com/office/powerpoint/2010/main" val="1967145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311"/>
          <p:cNvSpPr/>
          <p:nvPr/>
        </p:nvSpPr>
        <p:spPr>
          <a:xfrm>
            <a:off x="20782" y="515214"/>
            <a:ext cx="13004800" cy="1107761"/>
          </a:xfrm>
          <a:prstGeom prst="rect">
            <a:avLst/>
          </a:prstGeom>
          <a:ln w="12700">
            <a:miter lim="400000"/>
          </a:ln>
          <a:extLst>
            <a:ext uri="{C572A759-6A51-4108-AA02-DFA0A04FC94B}">
              <ma14:wrappingTextBoxFlag xmlns:ma14="http://schemas.microsoft.com/office/mac/drawingml/2011/main" val="1"/>
            </a:ext>
          </a:extLst>
        </p:spPr>
        <p:txBody>
          <a:bodyPr wrap="square" lIns="45604" tIns="45604" rIns="45604" bIns="45604">
            <a:spAutoFit/>
          </a:bodyPr>
          <a:lstStyle>
            <a:lvl1pPr algn="ctr" defTabSz="914400">
              <a:defRPr sz="4500">
                <a:solidFill>
                  <a:srgbClr val="971817"/>
                </a:solidFill>
                <a:latin typeface="Verdana Bold"/>
                <a:ea typeface="Verdana Bold"/>
                <a:cs typeface="Verdana Bold"/>
                <a:sym typeface="Verdana Bold"/>
              </a:defRPr>
            </a:lvl1pPr>
          </a:lstStyle>
          <a:p>
            <a:pPr>
              <a:defRPr sz="1800">
                <a:solidFill>
                  <a:srgbClr val="000000"/>
                </a:solidFill>
              </a:defRPr>
            </a:pPr>
            <a:r>
              <a:rPr lang="en-US" sz="6600" dirty="0" smtClean="0">
                <a:solidFill>
                  <a:srgbClr val="002060"/>
                </a:solidFill>
                <a:latin typeface="Calibri"/>
                <a:cs typeface="Calibri"/>
              </a:rPr>
              <a:t>Plan</a:t>
            </a:r>
            <a:endParaRPr lang="en-US" sz="6600" dirty="0">
              <a:solidFill>
                <a:srgbClr val="002060"/>
              </a:solidFill>
              <a:latin typeface="Calibri"/>
              <a:cs typeface="Calibri"/>
            </a:endParaRPr>
          </a:p>
        </p:txBody>
      </p:sp>
      <p:sp>
        <p:nvSpPr>
          <p:cNvPr id="3" name="CasellaDiTesto 2"/>
          <p:cNvSpPr txBox="1"/>
          <p:nvPr/>
        </p:nvSpPr>
        <p:spPr>
          <a:xfrm>
            <a:off x="2697018" y="2244438"/>
            <a:ext cx="9892146" cy="6186309"/>
          </a:xfrm>
          <a:prstGeom prst="rect">
            <a:avLst/>
          </a:prstGeom>
          <a:noFill/>
        </p:spPr>
        <p:txBody>
          <a:bodyPr wrap="square" rtlCol="0">
            <a:spAutoFit/>
          </a:bodyPr>
          <a:lstStyle/>
          <a:p>
            <a:pPr marL="514350" indent="-514350">
              <a:buFont typeface="+mj-lt"/>
              <a:buAutoNum type="arabicPeriod"/>
            </a:pPr>
            <a:r>
              <a:rPr lang="en-US" sz="3600" dirty="0" smtClean="0">
                <a:solidFill>
                  <a:schemeClr val="bg1">
                    <a:lumMod val="85000"/>
                  </a:schemeClr>
                </a:solidFill>
                <a:latin typeface="+mn-lt"/>
              </a:rPr>
              <a:t>Why should we care of NTM?</a:t>
            </a:r>
          </a:p>
          <a:p>
            <a:pPr marL="514350" indent="-514350">
              <a:buFont typeface="+mj-lt"/>
              <a:buAutoNum type="arabicPeriod"/>
            </a:pPr>
            <a:endParaRPr lang="en-US" sz="3600" dirty="0" smtClean="0">
              <a:latin typeface="+mn-lt"/>
            </a:endParaRPr>
          </a:p>
          <a:p>
            <a:pPr marL="514350" indent="-514350">
              <a:buFont typeface="+mj-lt"/>
              <a:buAutoNum type="arabicPeriod"/>
            </a:pPr>
            <a:endParaRPr lang="en-US" sz="3600" dirty="0" smtClean="0">
              <a:solidFill>
                <a:schemeClr val="bg1">
                  <a:lumMod val="95000"/>
                </a:schemeClr>
              </a:solidFill>
              <a:latin typeface="+mn-lt"/>
            </a:endParaRPr>
          </a:p>
          <a:p>
            <a:pPr marL="514350" indent="-514350">
              <a:buFont typeface="+mj-lt"/>
              <a:buAutoNum type="arabicPeriod"/>
            </a:pPr>
            <a:r>
              <a:rPr lang="en-US" sz="3600" dirty="0" smtClean="0">
                <a:solidFill>
                  <a:schemeClr val="bg1">
                    <a:lumMod val="95000"/>
                  </a:schemeClr>
                </a:solidFill>
                <a:latin typeface="+mn-lt"/>
              </a:rPr>
              <a:t>What are the major challenges in the management of NTM?</a:t>
            </a: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r>
              <a:rPr lang="en-US" sz="3600" dirty="0" smtClean="0">
                <a:solidFill>
                  <a:schemeClr val="bg1">
                    <a:lumMod val="95000"/>
                  </a:schemeClr>
                </a:solidFill>
                <a:latin typeface="+mn-lt"/>
              </a:rPr>
              <a:t>What should I do?</a:t>
            </a: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r>
              <a:rPr lang="en-US" sz="3600" dirty="0">
                <a:solidFill>
                  <a:schemeClr val="tx1"/>
                </a:solidFill>
                <a:latin typeface="+mn-lt"/>
              </a:rPr>
              <a:t>What can we do in Italy?</a:t>
            </a:r>
          </a:p>
        </p:txBody>
      </p:sp>
    </p:spTree>
    <p:extLst>
      <p:ext uri="{BB962C8B-B14F-4D97-AF65-F5344CB8AC3E}">
        <p14:creationId xmlns:p14="http://schemas.microsoft.com/office/powerpoint/2010/main" val="244894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3"/>
          <a:stretch>
            <a:fillRect/>
          </a:stretch>
        </p:blipFill>
        <p:spPr>
          <a:xfrm>
            <a:off x="2308506" y="1749286"/>
            <a:ext cx="8907502" cy="6363173"/>
          </a:xfrm>
          <a:prstGeom prst="rect">
            <a:avLst/>
          </a:prstGeom>
        </p:spPr>
      </p:pic>
      <p:sp>
        <p:nvSpPr>
          <p:cNvPr id="7" name="CasellaDiTesto 6"/>
          <p:cNvSpPr txBox="1"/>
          <p:nvPr/>
        </p:nvSpPr>
        <p:spPr>
          <a:xfrm>
            <a:off x="32326" y="9321797"/>
            <a:ext cx="4717473" cy="461665"/>
          </a:xfrm>
          <a:prstGeom prst="rect">
            <a:avLst/>
          </a:prstGeom>
          <a:noFill/>
        </p:spPr>
        <p:txBody>
          <a:bodyPr wrap="square" rtlCol="0">
            <a:spAutoFit/>
          </a:bodyPr>
          <a:lstStyle/>
          <a:p>
            <a:r>
              <a:rPr lang="it-IT" sz="2400" dirty="0" err="1" smtClean="0">
                <a:solidFill>
                  <a:srgbClr val="002060"/>
                </a:solidFill>
                <a:latin typeface="Calibri"/>
              </a:rPr>
              <a:t>irene@policlinico.mi.it</a:t>
            </a:r>
            <a:endParaRPr lang="it-IT" sz="2400" dirty="0">
              <a:solidFill>
                <a:srgbClr val="002060"/>
              </a:solidFill>
              <a:latin typeface="Calibri"/>
            </a:endParaRPr>
          </a:p>
        </p:txBody>
      </p:sp>
      <p:sp>
        <p:nvSpPr>
          <p:cNvPr id="8" name="Rettangolo 7"/>
          <p:cNvSpPr/>
          <p:nvPr/>
        </p:nvSpPr>
        <p:spPr>
          <a:xfrm>
            <a:off x="9907631" y="9329063"/>
            <a:ext cx="4383551" cy="461665"/>
          </a:xfrm>
          <a:prstGeom prst="rect">
            <a:avLst/>
          </a:prstGeom>
        </p:spPr>
        <p:txBody>
          <a:bodyPr wrap="square">
            <a:spAutoFit/>
          </a:bodyPr>
          <a:lstStyle/>
          <a:p>
            <a:pPr algn="l"/>
            <a:r>
              <a:rPr lang="it-IT" sz="2400" dirty="0" smtClean="0">
                <a:solidFill>
                  <a:srgbClr val="002060"/>
                </a:solidFill>
                <a:latin typeface="Calibri"/>
              </a:rPr>
              <a:t>      @</a:t>
            </a:r>
            <a:r>
              <a:rPr lang="it-IT" sz="2400" dirty="0" err="1" smtClean="0">
                <a:solidFill>
                  <a:srgbClr val="002060"/>
                </a:solidFill>
                <a:latin typeface="Calibri"/>
              </a:rPr>
              <a:t>registro_irene</a:t>
            </a:r>
            <a:endParaRPr lang="it-IT" sz="2400" dirty="0">
              <a:solidFill>
                <a:srgbClr val="002060"/>
              </a:solidFill>
              <a:latin typeface="Calibri"/>
            </a:endParaRPr>
          </a:p>
        </p:txBody>
      </p:sp>
      <p:pic>
        <p:nvPicPr>
          <p:cNvPr id="9" name="Immagine 8"/>
          <p:cNvPicPr>
            <a:picLocks noChangeAspect="1"/>
          </p:cNvPicPr>
          <p:nvPr/>
        </p:nvPicPr>
        <p:blipFill>
          <a:blip r:embed="rId4"/>
          <a:stretch>
            <a:fillRect/>
          </a:stretch>
        </p:blipFill>
        <p:spPr>
          <a:xfrm>
            <a:off x="12427528" y="9261772"/>
            <a:ext cx="531863" cy="531863"/>
          </a:xfrm>
          <a:prstGeom prst="rect">
            <a:avLst/>
          </a:prstGeom>
        </p:spPr>
      </p:pic>
      <p:sp>
        <p:nvSpPr>
          <p:cNvPr id="11" name="Rettangolo 10"/>
          <p:cNvSpPr/>
          <p:nvPr/>
        </p:nvSpPr>
        <p:spPr>
          <a:xfrm>
            <a:off x="272225" y="9346727"/>
            <a:ext cx="12848801" cy="461665"/>
          </a:xfrm>
          <a:prstGeom prst="rect">
            <a:avLst/>
          </a:prstGeom>
        </p:spPr>
        <p:txBody>
          <a:bodyPr wrap="square">
            <a:spAutoFit/>
          </a:bodyPr>
          <a:lstStyle/>
          <a:p>
            <a:pPr algn="ctr"/>
            <a:r>
              <a:rPr lang="is-IS" sz="2400" dirty="0" smtClean="0">
                <a:solidFill>
                  <a:srgbClr val="002060"/>
                </a:solidFill>
                <a:latin typeface="Calibri" charset="0"/>
                <a:ea typeface="Calibri" charset="0"/>
                <a:cs typeface="Calibri" charset="0"/>
              </a:rPr>
              <a:t>NCT03339063                      www.registroirene.it</a:t>
            </a:r>
            <a:endParaRPr lang="it-IT" sz="2400" dirty="0">
              <a:solidFill>
                <a:srgbClr val="002060"/>
              </a:solidFill>
              <a:latin typeface="Calibri" charset="0"/>
              <a:ea typeface="Calibri" charset="0"/>
              <a:cs typeface="Calibri" charset="0"/>
            </a:endParaRPr>
          </a:p>
        </p:txBody>
      </p:sp>
    </p:spTree>
    <p:extLst>
      <p:ext uri="{BB962C8B-B14F-4D97-AF65-F5344CB8AC3E}">
        <p14:creationId xmlns:p14="http://schemas.microsoft.com/office/powerpoint/2010/main" val="715800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Down Arrow 5"/>
          <p:cNvSpPr/>
          <p:nvPr/>
        </p:nvSpPr>
        <p:spPr>
          <a:xfrm rot="18596782">
            <a:off x="8123207" y="6518364"/>
            <a:ext cx="478991" cy="1065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sp>
        <p:nvSpPr>
          <p:cNvPr id="55" name="TextBox 6"/>
          <p:cNvSpPr txBox="1"/>
          <p:nvPr/>
        </p:nvSpPr>
        <p:spPr>
          <a:xfrm>
            <a:off x="5342886" y="8099966"/>
            <a:ext cx="2604702" cy="1631216"/>
          </a:xfrm>
          <a:prstGeom prst="rect">
            <a:avLst/>
          </a:prstGeom>
          <a:noFill/>
        </p:spPr>
        <p:txBody>
          <a:bodyPr wrap="square" rtlCol="0">
            <a:spAutoFit/>
          </a:bodyPr>
          <a:lstStyle/>
          <a:p>
            <a:pPr algn="ctr"/>
            <a:r>
              <a:rPr lang="en-GB" sz="2800" b="1" dirty="0" err="1">
                <a:latin typeface="Calibri"/>
              </a:rPr>
              <a:t>Registro</a:t>
            </a:r>
            <a:r>
              <a:rPr lang="en-GB" sz="2800" b="1" dirty="0">
                <a:latin typeface="Calibri"/>
              </a:rPr>
              <a:t> IRENE</a:t>
            </a:r>
          </a:p>
          <a:p>
            <a:pPr algn="ctr"/>
            <a:r>
              <a:rPr lang="en-GB" sz="2400" b="1" dirty="0">
                <a:solidFill>
                  <a:srgbClr val="9D1307"/>
                </a:solidFill>
                <a:latin typeface="Calibri"/>
              </a:rPr>
              <a:t>+ Biobank</a:t>
            </a:r>
          </a:p>
          <a:p>
            <a:pPr algn="ctr"/>
            <a:r>
              <a:rPr lang="en-GB" sz="2400" b="1" dirty="0">
                <a:solidFill>
                  <a:srgbClr val="9D1307"/>
                </a:solidFill>
                <a:latin typeface="Calibri"/>
              </a:rPr>
              <a:t>+ Chest CT Repository</a:t>
            </a:r>
          </a:p>
        </p:txBody>
      </p:sp>
      <p:sp>
        <p:nvSpPr>
          <p:cNvPr id="56" name="Down Arrow 7"/>
          <p:cNvSpPr/>
          <p:nvPr/>
        </p:nvSpPr>
        <p:spPr>
          <a:xfrm rot="3331071">
            <a:off x="4596554" y="6452132"/>
            <a:ext cx="478991" cy="1065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0">
              <a:solidFill>
                <a:prstClr val="white"/>
              </a:solidFill>
            </a:endParaRPr>
          </a:p>
        </p:txBody>
      </p:sp>
      <p:sp>
        <p:nvSpPr>
          <p:cNvPr id="57" name="Down Arrow 10"/>
          <p:cNvSpPr/>
          <p:nvPr/>
        </p:nvSpPr>
        <p:spPr>
          <a:xfrm rot="4261133">
            <a:off x="3713664" y="5518442"/>
            <a:ext cx="478991" cy="1065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sp>
        <p:nvSpPr>
          <p:cNvPr id="58" name="Down Arrow 12"/>
          <p:cNvSpPr/>
          <p:nvPr/>
        </p:nvSpPr>
        <p:spPr>
          <a:xfrm rot="10800000">
            <a:off x="6310224" y="2195718"/>
            <a:ext cx="573242" cy="1065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0">
              <a:solidFill>
                <a:prstClr val="white"/>
              </a:solidFill>
            </a:endParaRPr>
          </a:p>
        </p:txBody>
      </p:sp>
      <p:sp>
        <p:nvSpPr>
          <p:cNvPr id="59" name="Down Arrow 14"/>
          <p:cNvSpPr/>
          <p:nvPr/>
        </p:nvSpPr>
        <p:spPr>
          <a:xfrm rot="14978340">
            <a:off x="8761966" y="3958039"/>
            <a:ext cx="610643" cy="1134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sp>
        <p:nvSpPr>
          <p:cNvPr id="60" name="Down Arrow 15"/>
          <p:cNvSpPr/>
          <p:nvPr/>
        </p:nvSpPr>
        <p:spPr>
          <a:xfrm rot="6250805">
            <a:off x="3886545" y="3833956"/>
            <a:ext cx="502596" cy="11994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0">
              <a:solidFill>
                <a:prstClr val="white"/>
              </a:solidFill>
            </a:endParaRPr>
          </a:p>
        </p:txBody>
      </p:sp>
      <p:sp>
        <p:nvSpPr>
          <p:cNvPr id="61" name="TextBox 16"/>
          <p:cNvSpPr txBox="1"/>
          <p:nvPr/>
        </p:nvSpPr>
        <p:spPr>
          <a:xfrm>
            <a:off x="9868155" y="3602222"/>
            <a:ext cx="2604744" cy="1261884"/>
          </a:xfrm>
          <a:prstGeom prst="rect">
            <a:avLst/>
          </a:prstGeom>
          <a:noFill/>
        </p:spPr>
        <p:txBody>
          <a:bodyPr wrap="square" rtlCol="0">
            <a:spAutoFit/>
          </a:bodyPr>
          <a:lstStyle/>
          <a:p>
            <a:pPr algn="ctr"/>
            <a:r>
              <a:rPr lang="en-GB" sz="2400" b="1" dirty="0">
                <a:latin typeface="Calibri"/>
              </a:rPr>
              <a:t>NTM Consilium</a:t>
            </a:r>
          </a:p>
          <a:p>
            <a:pPr algn="ctr"/>
            <a:r>
              <a:rPr lang="it-IT" sz="2800" dirty="0">
                <a:solidFill>
                  <a:prstClr val="black"/>
                </a:solidFill>
                <a:latin typeface="Calibri"/>
              </a:rPr>
              <a:t>Attivo </a:t>
            </a:r>
            <a:r>
              <a:rPr lang="it-IT" sz="2800" dirty="0" smtClean="0">
                <a:solidFill>
                  <a:prstClr val="black"/>
                </a:solidFill>
                <a:latin typeface="Calibri"/>
              </a:rPr>
              <a:t>dal </a:t>
            </a:r>
            <a:r>
              <a:rPr lang="it-IT" sz="2800" dirty="0">
                <a:solidFill>
                  <a:prstClr val="black"/>
                </a:solidFill>
                <a:latin typeface="Calibri"/>
              </a:rPr>
              <a:t>1.6.18</a:t>
            </a:r>
          </a:p>
          <a:p>
            <a:pPr algn="ctr"/>
            <a:endParaRPr lang="en-GB" sz="2400" b="1" dirty="0">
              <a:latin typeface="Calibri"/>
            </a:endParaRPr>
          </a:p>
        </p:txBody>
      </p:sp>
      <p:sp>
        <p:nvSpPr>
          <p:cNvPr id="62" name="TextBox 17"/>
          <p:cNvSpPr txBox="1"/>
          <p:nvPr/>
        </p:nvSpPr>
        <p:spPr>
          <a:xfrm>
            <a:off x="9689095" y="6154022"/>
            <a:ext cx="2883374" cy="830997"/>
          </a:xfrm>
          <a:prstGeom prst="rect">
            <a:avLst/>
          </a:prstGeom>
          <a:noFill/>
        </p:spPr>
        <p:txBody>
          <a:bodyPr wrap="square" rtlCol="0">
            <a:spAutoFit/>
          </a:bodyPr>
          <a:lstStyle/>
          <a:p>
            <a:pPr algn="ctr"/>
            <a:r>
              <a:rPr lang="en-GB" sz="2400" b="1" dirty="0">
                <a:latin typeface="Calibri"/>
              </a:rPr>
              <a:t>CF </a:t>
            </a:r>
            <a:r>
              <a:rPr lang="en-GB" sz="2400" b="1">
                <a:latin typeface="Calibri"/>
              </a:rPr>
              <a:t>NTM microbiome project</a:t>
            </a:r>
            <a:endParaRPr lang="en-GB" sz="2400" b="1" dirty="0">
              <a:latin typeface="Calibri"/>
            </a:endParaRPr>
          </a:p>
        </p:txBody>
      </p:sp>
      <p:sp>
        <p:nvSpPr>
          <p:cNvPr id="63" name="TextBox 20"/>
          <p:cNvSpPr txBox="1"/>
          <p:nvPr/>
        </p:nvSpPr>
        <p:spPr>
          <a:xfrm>
            <a:off x="9067287" y="7601405"/>
            <a:ext cx="2880418" cy="830997"/>
          </a:xfrm>
          <a:prstGeom prst="rect">
            <a:avLst/>
          </a:prstGeom>
          <a:noFill/>
        </p:spPr>
        <p:txBody>
          <a:bodyPr wrap="square" rtlCol="0">
            <a:spAutoFit/>
          </a:bodyPr>
          <a:lstStyle/>
          <a:p>
            <a:pPr algn="ctr"/>
            <a:r>
              <a:rPr lang="en-GB" sz="2400" b="1" dirty="0" err="1">
                <a:latin typeface="Calibri"/>
              </a:rPr>
              <a:t>Pubblicazione</a:t>
            </a:r>
            <a:r>
              <a:rPr lang="en-GB" sz="2400" b="1" dirty="0">
                <a:latin typeface="Calibri"/>
              </a:rPr>
              <a:t> </a:t>
            </a:r>
            <a:r>
              <a:rPr lang="en-GB" sz="2400" b="1" dirty="0" err="1">
                <a:latin typeface="Calibri"/>
              </a:rPr>
              <a:t>Protocollo</a:t>
            </a:r>
            <a:r>
              <a:rPr lang="en-GB" sz="2400" b="1" dirty="0">
                <a:latin typeface="Calibri"/>
              </a:rPr>
              <a:t> IRENE</a:t>
            </a:r>
            <a:endParaRPr lang="en-GB" sz="2800" dirty="0">
              <a:latin typeface="Calibri"/>
            </a:endParaRPr>
          </a:p>
        </p:txBody>
      </p:sp>
      <p:sp>
        <p:nvSpPr>
          <p:cNvPr id="64" name="TextBox 21"/>
          <p:cNvSpPr txBox="1"/>
          <p:nvPr/>
        </p:nvSpPr>
        <p:spPr>
          <a:xfrm>
            <a:off x="445229" y="6024559"/>
            <a:ext cx="2880418" cy="830997"/>
          </a:xfrm>
          <a:prstGeom prst="rect">
            <a:avLst/>
          </a:prstGeom>
          <a:noFill/>
        </p:spPr>
        <p:txBody>
          <a:bodyPr wrap="square" rtlCol="0">
            <a:spAutoFit/>
          </a:bodyPr>
          <a:lstStyle/>
          <a:p>
            <a:pPr algn="ctr"/>
            <a:r>
              <a:rPr lang="en-GB" sz="2400" b="1" dirty="0">
                <a:latin typeface="Calibri"/>
              </a:rPr>
              <a:t>Database </a:t>
            </a:r>
          </a:p>
          <a:p>
            <a:pPr algn="ctr"/>
            <a:r>
              <a:rPr lang="en-GB" sz="2400" b="1" dirty="0">
                <a:latin typeface="Calibri"/>
              </a:rPr>
              <a:t>LAI</a:t>
            </a:r>
          </a:p>
        </p:txBody>
      </p:sp>
      <p:sp>
        <p:nvSpPr>
          <p:cNvPr id="65" name="TextBox 23"/>
          <p:cNvSpPr txBox="1"/>
          <p:nvPr/>
        </p:nvSpPr>
        <p:spPr>
          <a:xfrm>
            <a:off x="637209" y="3771268"/>
            <a:ext cx="3126172" cy="1200329"/>
          </a:xfrm>
          <a:prstGeom prst="rect">
            <a:avLst/>
          </a:prstGeom>
          <a:noFill/>
        </p:spPr>
        <p:txBody>
          <a:bodyPr wrap="square" rtlCol="0">
            <a:spAutoFit/>
          </a:bodyPr>
          <a:lstStyle/>
          <a:p>
            <a:pPr algn="ctr"/>
            <a:r>
              <a:rPr lang="en-GB" sz="2400" b="1" dirty="0">
                <a:latin typeface="Calibri"/>
              </a:rPr>
              <a:t>Villa </a:t>
            </a:r>
            <a:r>
              <a:rPr lang="en-GB" sz="2400" b="1" dirty="0" err="1">
                <a:latin typeface="Calibri"/>
              </a:rPr>
              <a:t>Marelli</a:t>
            </a:r>
            <a:r>
              <a:rPr lang="en-GB" sz="2400" b="1" dirty="0">
                <a:latin typeface="Calibri"/>
              </a:rPr>
              <a:t> retrospective </a:t>
            </a:r>
          </a:p>
          <a:p>
            <a:pPr algn="ctr"/>
            <a:r>
              <a:rPr lang="en-GB" sz="2400" b="1" dirty="0">
                <a:latin typeface="Calibri"/>
              </a:rPr>
              <a:t>study</a:t>
            </a:r>
          </a:p>
        </p:txBody>
      </p:sp>
      <p:sp>
        <p:nvSpPr>
          <p:cNvPr id="66" name="TextBox 24"/>
          <p:cNvSpPr txBox="1"/>
          <p:nvPr/>
        </p:nvSpPr>
        <p:spPr>
          <a:xfrm>
            <a:off x="5069331" y="1039835"/>
            <a:ext cx="3126172" cy="1097865"/>
          </a:xfrm>
          <a:prstGeom prst="rect">
            <a:avLst/>
          </a:prstGeom>
          <a:noFill/>
        </p:spPr>
        <p:txBody>
          <a:bodyPr wrap="square" rtlCol="0">
            <a:spAutoFit/>
          </a:bodyPr>
          <a:lstStyle/>
          <a:p>
            <a:pPr algn="ctr"/>
            <a:r>
              <a:rPr lang="en-GB" sz="2400" b="1" dirty="0">
                <a:latin typeface="Calibri"/>
              </a:rPr>
              <a:t>NTM Day - LOMBARDIA</a:t>
            </a:r>
          </a:p>
          <a:p>
            <a:pPr algn="ctr"/>
            <a:r>
              <a:rPr lang="en-GB" sz="1734" dirty="0" smtClean="0">
                <a:latin typeface="Calibri"/>
              </a:rPr>
              <a:t>28</a:t>
            </a:r>
            <a:r>
              <a:rPr lang="en-GB" sz="1734" dirty="0" smtClean="0">
                <a:latin typeface="Calibri"/>
              </a:rPr>
              <a:t>-29 </a:t>
            </a:r>
            <a:r>
              <a:rPr lang="en-GB" sz="1734" dirty="0" err="1">
                <a:latin typeface="Calibri"/>
              </a:rPr>
              <a:t>Giugno</a:t>
            </a:r>
            <a:r>
              <a:rPr lang="en-GB" sz="1734" dirty="0">
                <a:latin typeface="Calibri"/>
              </a:rPr>
              <a:t> 2018</a:t>
            </a:r>
          </a:p>
        </p:txBody>
      </p:sp>
      <p:sp>
        <p:nvSpPr>
          <p:cNvPr id="67" name="Down Arrow 32"/>
          <p:cNvSpPr/>
          <p:nvPr/>
        </p:nvSpPr>
        <p:spPr>
          <a:xfrm>
            <a:off x="6321946" y="6951129"/>
            <a:ext cx="561520" cy="1065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0">
              <a:solidFill>
                <a:prstClr val="white"/>
              </a:solidFill>
            </a:endParaRPr>
          </a:p>
        </p:txBody>
      </p:sp>
      <p:sp>
        <p:nvSpPr>
          <p:cNvPr id="68" name="TextBox 33"/>
          <p:cNvSpPr txBox="1"/>
          <p:nvPr/>
        </p:nvSpPr>
        <p:spPr>
          <a:xfrm>
            <a:off x="1459646" y="7623910"/>
            <a:ext cx="2880418" cy="1200329"/>
          </a:xfrm>
          <a:prstGeom prst="rect">
            <a:avLst/>
          </a:prstGeom>
          <a:noFill/>
        </p:spPr>
        <p:txBody>
          <a:bodyPr wrap="square" rtlCol="0">
            <a:spAutoFit/>
          </a:bodyPr>
          <a:lstStyle/>
          <a:p>
            <a:pPr algn="ctr"/>
            <a:r>
              <a:rPr lang="en-GB" sz="2400" b="1" dirty="0" err="1">
                <a:latin typeface="Calibri"/>
              </a:rPr>
              <a:t>Congressi</a:t>
            </a:r>
            <a:r>
              <a:rPr lang="en-GB" sz="2400" b="1" dirty="0">
                <a:latin typeface="Calibri"/>
              </a:rPr>
              <a:t> </a:t>
            </a:r>
            <a:r>
              <a:rPr lang="en-GB" sz="2400" b="1" dirty="0" err="1">
                <a:latin typeface="Calibri"/>
              </a:rPr>
              <a:t>nazionali</a:t>
            </a:r>
            <a:endParaRPr lang="en-GB" sz="2400" b="1" dirty="0">
              <a:latin typeface="Calibri"/>
            </a:endParaRPr>
          </a:p>
          <a:p>
            <a:pPr algn="ctr"/>
            <a:r>
              <a:rPr lang="en-GB" sz="2400" dirty="0">
                <a:latin typeface="Calibri"/>
              </a:rPr>
              <a:t>4 </a:t>
            </a:r>
            <a:r>
              <a:rPr lang="en-GB" sz="2400" dirty="0" err="1">
                <a:latin typeface="Calibri"/>
              </a:rPr>
              <a:t>giornate</a:t>
            </a:r>
            <a:r>
              <a:rPr lang="en-GB" sz="2400" dirty="0">
                <a:latin typeface="Calibri"/>
              </a:rPr>
              <a:t> </a:t>
            </a:r>
            <a:r>
              <a:rPr lang="en-GB" sz="2400" dirty="0" err="1">
                <a:latin typeface="Calibri"/>
              </a:rPr>
              <a:t>bronchiettasie</a:t>
            </a:r>
            <a:r>
              <a:rPr lang="en-GB" sz="2400" dirty="0">
                <a:latin typeface="Calibri"/>
              </a:rPr>
              <a:t> </a:t>
            </a:r>
          </a:p>
        </p:txBody>
      </p:sp>
      <p:pic>
        <p:nvPicPr>
          <p:cNvPr id="69" name="Immagine 68"/>
          <p:cNvPicPr>
            <a:picLocks noChangeAspect="1"/>
          </p:cNvPicPr>
          <p:nvPr/>
        </p:nvPicPr>
        <p:blipFill>
          <a:blip r:embed="rId2"/>
          <a:stretch>
            <a:fillRect/>
          </a:stretch>
        </p:blipFill>
        <p:spPr>
          <a:xfrm>
            <a:off x="5013862" y="4118926"/>
            <a:ext cx="3252558" cy="2323502"/>
          </a:xfrm>
          <a:prstGeom prst="rect">
            <a:avLst/>
          </a:prstGeom>
          <a:ln>
            <a:noFill/>
          </a:ln>
        </p:spPr>
      </p:pic>
      <p:sp>
        <p:nvSpPr>
          <p:cNvPr id="70" name="Down Arrow 10"/>
          <p:cNvSpPr/>
          <p:nvPr/>
        </p:nvSpPr>
        <p:spPr>
          <a:xfrm rot="6481126" flipV="1">
            <a:off x="8763295" y="5631888"/>
            <a:ext cx="525207" cy="1015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sp>
        <p:nvSpPr>
          <p:cNvPr id="19" name="TextBox 16"/>
          <p:cNvSpPr txBox="1"/>
          <p:nvPr/>
        </p:nvSpPr>
        <p:spPr>
          <a:xfrm>
            <a:off x="8920979" y="1861152"/>
            <a:ext cx="3173034" cy="892552"/>
          </a:xfrm>
          <a:prstGeom prst="rect">
            <a:avLst/>
          </a:prstGeom>
          <a:noFill/>
        </p:spPr>
        <p:txBody>
          <a:bodyPr wrap="square" rtlCol="0">
            <a:spAutoFit/>
          </a:bodyPr>
          <a:lstStyle/>
          <a:p>
            <a:pPr algn="ctr"/>
            <a:r>
              <a:rPr lang="en-GB" sz="2400" b="1" dirty="0">
                <a:latin typeface="Calibri"/>
              </a:rPr>
              <a:t>Ca’ Granda Seminar</a:t>
            </a:r>
          </a:p>
          <a:p>
            <a:pPr algn="ctr"/>
            <a:r>
              <a:rPr lang="it-IT" sz="2800" dirty="0">
                <a:latin typeface="Calibri"/>
              </a:rPr>
              <a:t>26 Marzo 2018</a:t>
            </a:r>
          </a:p>
        </p:txBody>
      </p:sp>
      <p:sp>
        <p:nvSpPr>
          <p:cNvPr id="20" name="Down Arrow 14"/>
          <p:cNvSpPr/>
          <p:nvPr/>
        </p:nvSpPr>
        <p:spPr>
          <a:xfrm rot="13894051">
            <a:off x="8368488" y="2719313"/>
            <a:ext cx="610643" cy="1134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sp>
        <p:nvSpPr>
          <p:cNvPr id="21" name="Down Arrow 15"/>
          <p:cNvSpPr/>
          <p:nvPr/>
        </p:nvSpPr>
        <p:spPr>
          <a:xfrm rot="7522952">
            <a:off x="4299905" y="2677128"/>
            <a:ext cx="502596" cy="11994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0">
              <a:solidFill>
                <a:prstClr val="white"/>
              </a:solidFill>
            </a:endParaRPr>
          </a:p>
        </p:txBody>
      </p:sp>
      <p:sp>
        <p:nvSpPr>
          <p:cNvPr id="22" name="TextBox 16"/>
          <p:cNvSpPr txBox="1"/>
          <p:nvPr/>
        </p:nvSpPr>
        <p:spPr>
          <a:xfrm>
            <a:off x="1150534" y="1877831"/>
            <a:ext cx="3173034" cy="2000548"/>
          </a:xfrm>
          <a:prstGeom prst="rect">
            <a:avLst/>
          </a:prstGeom>
          <a:noFill/>
        </p:spPr>
        <p:txBody>
          <a:bodyPr wrap="square" rtlCol="0">
            <a:spAutoFit/>
          </a:bodyPr>
          <a:lstStyle/>
          <a:p>
            <a:pPr algn="ctr"/>
            <a:r>
              <a:rPr lang="it-IT" sz="2400" b="1" dirty="0">
                <a:latin typeface="Calibri"/>
              </a:rPr>
              <a:t>IRENE </a:t>
            </a:r>
            <a:r>
              <a:rPr lang="it-IT" sz="2400" b="1" dirty="0" err="1">
                <a:latin typeface="Calibri"/>
              </a:rPr>
              <a:t>Clinical</a:t>
            </a:r>
            <a:r>
              <a:rPr lang="it-IT" sz="2400" b="1" dirty="0">
                <a:latin typeface="Calibri"/>
              </a:rPr>
              <a:t> </a:t>
            </a:r>
            <a:r>
              <a:rPr lang="it-IT" sz="2400" b="1" dirty="0" smtClean="0">
                <a:latin typeface="Calibri"/>
              </a:rPr>
              <a:t>Fellowship</a:t>
            </a:r>
          </a:p>
          <a:p>
            <a:pPr algn="ctr"/>
            <a:r>
              <a:rPr lang="it-IT" sz="2400" dirty="0" smtClean="0">
                <a:latin typeface="Calibri"/>
              </a:rPr>
              <a:t>Ottobre 2018</a:t>
            </a:r>
            <a:endParaRPr lang="it-IT" sz="2800" dirty="0">
              <a:latin typeface="Calibri"/>
            </a:endParaRPr>
          </a:p>
          <a:p>
            <a:pPr algn="ctr"/>
            <a:endParaRPr lang="en-GB" sz="2400" b="1" dirty="0">
              <a:latin typeface="Calibri"/>
            </a:endParaRPr>
          </a:p>
          <a:p>
            <a:pPr algn="ctr"/>
            <a:endParaRPr lang="en-GB" sz="2400" b="1" dirty="0">
              <a:latin typeface="Calibri"/>
            </a:endParaRPr>
          </a:p>
        </p:txBody>
      </p:sp>
      <p:sp>
        <p:nvSpPr>
          <p:cNvPr id="23" name="Rettangolo 22"/>
          <p:cNvSpPr/>
          <p:nvPr/>
        </p:nvSpPr>
        <p:spPr>
          <a:xfrm>
            <a:off x="0" y="-24846"/>
            <a:ext cx="13004800" cy="769441"/>
          </a:xfrm>
          <a:prstGeom prst="rect">
            <a:avLst/>
          </a:prstGeom>
        </p:spPr>
        <p:txBody>
          <a:bodyPr wrap="square">
            <a:spAutoFit/>
          </a:bodyPr>
          <a:lstStyle/>
          <a:p>
            <a:pPr algn="ctr">
              <a:spcAft>
                <a:spcPts val="1000"/>
              </a:spcAft>
            </a:pPr>
            <a:r>
              <a:rPr lang="it-IT" sz="4400" smtClean="0">
                <a:solidFill>
                  <a:srgbClr val="002060"/>
                </a:solidFill>
                <a:latin typeface="Calibri" charset="0"/>
                <a:ea typeface="MS Mincho" charset="-128"/>
                <a:cs typeface="Times New Roman" charset="0"/>
              </a:rPr>
              <a:t>IRENE </a:t>
            </a:r>
            <a:r>
              <a:rPr lang="it-IT" sz="4400" dirty="0" smtClean="0">
                <a:solidFill>
                  <a:srgbClr val="002060"/>
                </a:solidFill>
                <a:latin typeface="Calibri" charset="0"/>
                <a:ea typeface="MS Mincho" charset="-128"/>
                <a:cs typeface="Times New Roman" charset="0"/>
              </a:rPr>
              <a:t>2018</a:t>
            </a:r>
            <a:endParaRPr lang="it-IT" sz="2800" dirty="0">
              <a:solidFill>
                <a:srgbClr val="002060"/>
              </a:solidFill>
              <a:latin typeface="Cambria" charset="0"/>
              <a:ea typeface="MS Mincho" charset="-128"/>
              <a:cs typeface="Times New Roman" charset="0"/>
            </a:endParaRPr>
          </a:p>
        </p:txBody>
      </p:sp>
      <p:sp>
        <p:nvSpPr>
          <p:cNvPr id="24" name="Rettangolo 23"/>
          <p:cNvSpPr/>
          <p:nvPr/>
        </p:nvSpPr>
        <p:spPr>
          <a:xfrm>
            <a:off x="5315074" y="8046275"/>
            <a:ext cx="2601192" cy="1678965"/>
          </a:xfrm>
          <a:prstGeom prst="rect">
            <a:avLst/>
          </a:prstGeom>
          <a:noFill/>
          <a:ln w="57150">
            <a:solidFill>
              <a:srgbClr val="8F1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25" name="Immagin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1401" y="100462"/>
            <a:ext cx="1716426" cy="1401891"/>
          </a:xfrm>
          <a:prstGeom prst="rect">
            <a:avLst/>
          </a:prstGeom>
        </p:spPr>
      </p:pic>
      <p:pic>
        <p:nvPicPr>
          <p:cNvPr id="26" name="Immagine 25"/>
          <p:cNvPicPr>
            <a:picLocks noChangeAspect="1"/>
          </p:cNvPicPr>
          <p:nvPr/>
        </p:nvPicPr>
        <p:blipFill>
          <a:blip r:embed="rId2"/>
          <a:stretch>
            <a:fillRect/>
          </a:stretch>
        </p:blipFill>
        <p:spPr>
          <a:xfrm>
            <a:off x="69025" y="38117"/>
            <a:ext cx="1832076" cy="1308764"/>
          </a:xfrm>
          <a:prstGeom prst="rect">
            <a:avLst/>
          </a:prstGeom>
        </p:spPr>
      </p:pic>
    </p:spTree>
    <p:extLst>
      <p:ext uri="{BB962C8B-B14F-4D97-AF65-F5344CB8AC3E}">
        <p14:creationId xmlns:p14="http://schemas.microsoft.com/office/powerpoint/2010/main" val="1784233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420200" y="2387208"/>
            <a:ext cx="6604053" cy="5693866"/>
          </a:xfrm>
          <a:prstGeom prst="rect">
            <a:avLst/>
          </a:prstGeom>
        </p:spPr>
        <p:txBody>
          <a:bodyPr wrap="square">
            <a:spAutoFit/>
          </a:bodyPr>
          <a:lstStyle/>
          <a:p>
            <a:pPr marL="342900" indent="-342900">
              <a:buFont typeface="Arial" charset="0"/>
              <a:buChar char="•"/>
            </a:pPr>
            <a:r>
              <a:rPr lang="it-IT" sz="2800" dirty="0" smtClean="0">
                <a:latin typeface="Calibri" charset="0"/>
                <a:ea typeface="Calibri" charset="0"/>
                <a:cs typeface="Calibri" charset="0"/>
              </a:rPr>
              <a:t>Centri di Pneumologia, Malattie Infettive, Fibrosi Cistica, Medicina Interna e Ex-dispensari</a:t>
            </a:r>
          </a:p>
          <a:p>
            <a:pPr marL="342900" indent="-342900">
              <a:buFont typeface="Arial" charset="0"/>
              <a:buChar char="•"/>
            </a:pPr>
            <a:endParaRPr lang="it-IT" sz="2800" dirty="0">
              <a:latin typeface="Calibri" charset="0"/>
              <a:ea typeface="Calibri" charset="0"/>
              <a:cs typeface="Calibri" charset="0"/>
            </a:endParaRPr>
          </a:p>
          <a:p>
            <a:pPr marL="342900" indent="-342900">
              <a:buFont typeface="Arial" charset="0"/>
              <a:buChar char="•"/>
            </a:pPr>
            <a:r>
              <a:rPr lang="it-IT" sz="2800" dirty="0" smtClean="0">
                <a:latin typeface="Calibri" charset="0"/>
                <a:ea typeface="Calibri" charset="0"/>
                <a:cs typeface="Calibri" charset="0"/>
              </a:rPr>
              <a:t>20 centri con approvazione comitato etico locale</a:t>
            </a:r>
          </a:p>
          <a:p>
            <a:pPr marL="342900" indent="-342900">
              <a:buFont typeface="Arial" charset="0"/>
              <a:buChar char="•"/>
            </a:pPr>
            <a:r>
              <a:rPr lang="it-IT" sz="2800" dirty="0" smtClean="0">
                <a:latin typeface="Calibri" charset="0"/>
                <a:ea typeface="Calibri" charset="0"/>
                <a:cs typeface="Calibri" charset="0"/>
              </a:rPr>
              <a:t>22 centri in attesa di risposta da comitato etico locale</a:t>
            </a:r>
          </a:p>
          <a:p>
            <a:pPr marL="342900" indent="-342900">
              <a:buFont typeface="Arial" charset="0"/>
              <a:buChar char="•"/>
            </a:pPr>
            <a:r>
              <a:rPr lang="it-IT" sz="2800" dirty="0" smtClean="0">
                <a:latin typeface="Calibri" charset="0"/>
                <a:ea typeface="Calibri" charset="0"/>
                <a:cs typeface="Calibri" charset="0"/>
              </a:rPr>
              <a:t>10 centri in procinto di presentare i documenti al comitato etico locale</a:t>
            </a:r>
          </a:p>
          <a:p>
            <a:pPr marL="342900" indent="-342900">
              <a:buFont typeface="Arial" charset="0"/>
              <a:buChar char="•"/>
            </a:pPr>
            <a:endParaRPr lang="it-IT" sz="2800" dirty="0">
              <a:latin typeface="Calibri" charset="0"/>
              <a:ea typeface="Calibri" charset="0"/>
              <a:cs typeface="Calibri" charset="0"/>
            </a:endParaRPr>
          </a:p>
          <a:p>
            <a:pPr marL="342900" indent="-342900">
              <a:buFont typeface="Arial" charset="0"/>
              <a:buChar char="•"/>
            </a:pPr>
            <a:r>
              <a:rPr lang="it-IT" sz="2800" dirty="0" smtClean="0">
                <a:latin typeface="Calibri" charset="0"/>
                <a:ea typeface="Calibri" charset="0"/>
                <a:cs typeface="Calibri" charset="0"/>
              </a:rPr>
              <a:t>120 </a:t>
            </a:r>
            <a:r>
              <a:rPr lang="it-IT" sz="2800" dirty="0" smtClean="0">
                <a:latin typeface="Calibri" charset="0"/>
                <a:ea typeface="Calibri" charset="0"/>
                <a:cs typeface="Calibri" charset="0"/>
              </a:rPr>
              <a:t>pazienti arruolati ad oggi</a:t>
            </a:r>
          </a:p>
          <a:p>
            <a:pPr marL="342900" indent="-342900">
              <a:buFont typeface="Arial" charset="0"/>
              <a:buChar char="•"/>
            </a:pPr>
            <a:endParaRPr lang="it-IT" sz="2800" dirty="0">
              <a:latin typeface="Calibri" charset="0"/>
              <a:ea typeface="Calibri" charset="0"/>
              <a:cs typeface="Calibri" charset="0"/>
            </a:endParaRPr>
          </a:p>
        </p:txBody>
      </p:sp>
      <p:pic>
        <p:nvPicPr>
          <p:cNvPr id="13" name="Immagine 12"/>
          <p:cNvPicPr>
            <a:picLocks noChangeAspect="1"/>
          </p:cNvPicPr>
          <p:nvPr/>
        </p:nvPicPr>
        <p:blipFill>
          <a:blip r:embed="rId2"/>
          <a:stretch>
            <a:fillRect/>
          </a:stretch>
        </p:blipFill>
        <p:spPr>
          <a:xfrm>
            <a:off x="7213421" y="1999707"/>
            <a:ext cx="5439445" cy="6081367"/>
          </a:xfrm>
          <a:prstGeom prst="rect">
            <a:avLst/>
          </a:prstGeom>
        </p:spPr>
      </p:pic>
      <p:pic>
        <p:nvPicPr>
          <p:cNvPr id="14" name="Immagin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1401" y="100462"/>
            <a:ext cx="1716426" cy="1401891"/>
          </a:xfrm>
          <a:prstGeom prst="rect">
            <a:avLst/>
          </a:prstGeom>
        </p:spPr>
      </p:pic>
      <p:pic>
        <p:nvPicPr>
          <p:cNvPr id="16" name="Immagine 15"/>
          <p:cNvPicPr>
            <a:picLocks noChangeAspect="1"/>
          </p:cNvPicPr>
          <p:nvPr/>
        </p:nvPicPr>
        <p:blipFill>
          <a:blip r:embed="rId4"/>
          <a:stretch>
            <a:fillRect/>
          </a:stretch>
        </p:blipFill>
        <p:spPr>
          <a:xfrm>
            <a:off x="69025" y="38117"/>
            <a:ext cx="1832076" cy="1308764"/>
          </a:xfrm>
          <a:prstGeom prst="rect">
            <a:avLst/>
          </a:prstGeom>
        </p:spPr>
      </p:pic>
      <p:sp>
        <p:nvSpPr>
          <p:cNvPr id="11" name="Rettangolo 10"/>
          <p:cNvSpPr/>
          <p:nvPr/>
        </p:nvSpPr>
        <p:spPr>
          <a:xfrm>
            <a:off x="-20782" y="332925"/>
            <a:ext cx="13004800" cy="830997"/>
          </a:xfrm>
          <a:prstGeom prst="rect">
            <a:avLst/>
          </a:prstGeom>
        </p:spPr>
        <p:txBody>
          <a:bodyPr wrap="square">
            <a:spAutoFit/>
          </a:bodyPr>
          <a:lstStyle/>
          <a:p>
            <a:pPr algn="ctr">
              <a:spcAft>
                <a:spcPts val="1000"/>
              </a:spcAft>
            </a:pPr>
            <a:r>
              <a:rPr lang="it-IT" sz="4800" dirty="0" smtClean="0">
                <a:solidFill>
                  <a:srgbClr val="002060"/>
                </a:solidFill>
                <a:latin typeface="Calibri" charset="0"/>
                <a:ea typeface="MS Mincho" charset="-128"/>
                <a:cs typeface="Times New Roman" charset="0"/>
              </a:rPr>
              <a:t>OSSERVATORIO </a:t>
            </a:r>
            <a:r>
              <a:rPr lang="it-IT" sz="4800" smtClean="0">
                <a:solidFill>
                  <a:srgbClr val="002060"/>
                </a:solidFill>
                <a:latin typeface="Calibri" charset="0"/>
                <a:ea typeface="MS Mincho" charset="-128"/>
                <a:cs typeface="Times New Roman" charset="0"/>
              </a:rPr>
              <a:t>NAZIONALE NTM-PD</a:t>
            </a:r>
            <a:endParaRPr lang="it-IT" sz="3200" dirty="0">
              <a:solidFill>
                <a:srgbClr val="002060"/>
              </a:solidFill>
              <a:latin typeface="Cambria" charset="0"/>
              <a:ea typeface="MS Mincho" charset="-128"/>
              <a:cs typeface="Times New Roman" charset="0"/>
            </a:endParaRPr>
          </a:p>
        </p:txBody>
      </p:sp>
      <p:sp>
        <p:nvSpPr>
          <p:cNvPr id="15" name="CasellaDiTesto 14"/>
          <p:cNvSpPr txBox="1"/>
          <p:nvPr/>
        </p:nvSpPr>
        <p:spPr>
          <a:xfrm>
            <a:off x="32326" y="9321797"/>
            <a:ext cx="4717473" cy="461665"/>
          </a:xfrm>
          <a:prstGeom prst="rect">
            <a:avLst/>
          </a:prstGeom>
          <a:noFill/>
        </p:spPr>
        <p:txBody>
          <a:bodyPr wrap="square" rtlCol="0">
            <a:spAutoFit/>
          </a:bodyPr>
          <a:lstStyle/>
          <a:p>
            <a:r>
              <a:rPr lang="it-IT" sz="2400" dirty="0" err="1" smtClean="0">
                <a:solidFill>
                  <a:srgbClr val="002060"/>
                </a:solidFill>
                <a:latin typeface="Calibri"/>
              </a:rPr>
              <a:t>irene@policlinico.mi.it</a:t>
            </a:r>
            <a:endParaRPr lang="it-IT" sz="2400" dirty="0">
              <a:solidFill>
                <a:srgbClr val="002060"/>
              </a:solidFill>
              <a:latin typeface="Calibri"/>
            </a:endParaRPr>
          </a:p>
        </p:txBody>
      </p:sp>
      <p:sp>
        <p:nvSpPr>
          <p:cNvPr id="19" name="Rettangolo 18"/>
          <p:cNvSpPr/>
          <p:nvPr/>
        </p:nvSpPr>
        <p:spPr>
          <a:xfrm>
            <a:off x="9907631" y="9329063"/>
            <a:ext cx="4383551" cy="461665"/>
          </a:xfrm>
          <a:prstGeom prst="rect">
            <a:avLst/>
          </a:prstGeom>
        </p:spPr>
        <p:txBody>
          <a:bodyPr wrap="square">
            <a:spAutoFit/>
          </a:bodyPr>
          <a:lstStyle/>
          <a:p>
            <a:pPr algn="l"/>
            <a:r>
              <a:rPr lang="it-IT" sz="2400" dirty="0" smtClean="0">
                <a:solidFill>
                  <a:srgbClr val="002060"/>
                </a:solidFill>
                <a:latin typeface="Calibri"/>
              </a:rPr>
              <a:t>      @</a:t>
            </a:r>
            <a:r>
              <a:rPr lang="it-IT" sz="2400" dirty="0" err="1" smtClean="0">
                <a:solidFill>
                  <a:srgbClr val="002060"/>
                </a:solidFill>
                <a:latin typeface="Calibri"/>
              </a:rPr>
              <a:t>registro_irene</a:t>
            </a:r>
            <a:endParaRPr lang="it-IT" sz="2400" dirty="0">
              <a:solidFill>
                <a:srgbClr val="002060"/>
              </a:solidFill>
              <a:latin typeface="Calibri"/>
            </a:endParaRPr>
          </a:p>
        </p:txBody>
      </p:sp>
      <p:pic>
        <p:nvPicPr>
          <p:cNvPr id="20" name="Immagine 19"/>
          <p:cNvPicPr>
            <a:picLocks noChangeAspect="1"/>
          </p:cNvPicPr>
          <p:nvPr/>
        </p:nvPicPr>
        <p:blipFill>
          <a:blip r:embed="rId5"/>
          <a:stretch>
            <a:fillRect/>
          </a:stretch>
        </p:blipFill>
        <p:spPr>
          <a:xfrm>
            <a:off x="12427528" y="9261772"/>
            <a:ext cx="531863" cy="531863"/>
          </a:xfrm>
          <a:prstGeom prst="rect">
            <a:avLst/>
          </a:prstGeom>
        </p:spPr>
      </p:pic>
      <p:sp>
        <p:nvSpPr>
          <p:cNvPr id="21" name="Rettangolo 20"/>
          <p:cNvSpPr/>
          <p:nvPr/>
        </p:nvSpPr>
        <p:spPr>
          <a:xfrm>
            <a:off x="272225" y="9346727"/>
            <a:ext cx="12848801" cy="461665"/>
          </a:xfrm>
          <a:prstGeom prst="rect">
            <a:avLst/>
          </a:prstGeom>
        </p:spPr>
        <p:txBody>
          <a:bodyPr wrap="square">
            <a:spAutoFit/>
          </a:bodyPr>
          <a:lstStyle/>
          <a:p>
            <a:pPr algn="ctr"/>
            <a:r>
              <a:rPr lang="is-IS" sz="2400" dirty="0" smtClean="0">
                <a:solidFill>
                  <a:srgbClr val="002060"/>
                </a:solidFill>
                <a:latin typeface="Calibri" charset="0"/>
                <a:ea typeface="Calibri" charset="0"/>
                <a:cs typeface="Calibri" charset="0"/>
              </a:rPr>
              <a:t>NCT03339063                      www.registroirene.it</a:t>
            </a:r>
            <a:endParaRPr lang="it-IT" sz="2400" dirty="0">
              <a:solidFill>
                <a:srgbClr val="002060"/>
              </a:solidFill>
              <a:latin typeface="Calibri" charset="0"/>
              <a:ea typeface="Calibri" charset="0"/>
              <a:cs typeface="Calibri" charset="0"/>
            </a:endParaRPr>
          </a:p>
        </p:txBody>
      </p:sp>
    </p:spTree>
    <p:extLst>
      <p:ext uri="{BB962C8B-B14F-4D97-AF65-F5344CB8AC3E}">
        <p14:creationId xmlns:p14="http://schemas.microsoft.com/office/powerpoint/2010/main" val="20349568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2"/>
          <a:stretch>
            <a:fillRect/>
          </a:stretch>
        </p:blipFill>
        <p:spPr>
          <a:xfrm>
            <a:off x="953455" y="1687788"/>
            <a:ext cx="2325040" cy="1886177"/>
          </a:xfrm>
          <a:prstGeom prst="rect">
            <a:avLst/>
          </a:prstGeom>
        </p:spPr>
      </p:pic>
      <p:pic>
        <p:nvPicPr>
          <p:cNvPr id="12" name="Immagine 11"/>
          <p:cNvPicPr>
            <a:picLocks noChangeAspect="1"/>
          </p:cNvPicPr>
          <p:nvPr/>
        </p:nvPicPr>
        <p:blipFill>
          <a:blip r:embed="rId3"/>
          <a:stretch>
            <a:fillRect/>
          </a:stretch>
        </p:blipFill>
        <p:spPr>
          <a:xfrm>
            <a:off x="292047" y="4262754"/>
            <a:ext cx="2861243" cy="2143170"/>
          </a:xfrm>
          <a:prstGeom prst="rect">
            <a:avLst/>
          </a:prstGeom>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923" y="2315565"/>
            <a:ext cx="3483439" cy="986350"/>
          </a:xfrm>
          <a:prstGeom prst="rect">
            <a:avLst/>
          </a:prstGeom>
        </p:spPr>
      </p:pic>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8719" y="4038556"/>
            <a:ext cx="3568700" cy="2273300"/>
          </a:xfrm>
          <a:prstGeom prst="rect">
            <a:avLst/>
          </a:prstGeom>
        </p:spPr>
      </p:pic>
      <p:pic>
        <p:nvPicPr>
          <p:cNvPr id="13" name="Immagin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5768" y="6986095"/>
            <a:ext cx="2966537" cy="1821557"/>
          </a:xfrm>
          <a:prstGeom prst="rect">
            <a:avLst/>
          </a:prstGeom>
        </p:spPr>
      </p:pic>
      <p:pic>
        <p:nvPicPr>
          <p:cNvPr id="14" name="Immagin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7463" y="4597336"/>
            <a:ext cx="2529488" cy="1967908"/>
          </a:xfrm>
          <a:prstGeom prst="rect">
            <a:avLst/>
          </a:prstGeom>
        </p:spPr>
      </p:pic>
      <p:pic>
        <p:nvPicPr>
          <p:cNvPr id="16" name="Immagin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0174" y="2160660"/>
            <a:ext cx="1470802" cy="1451321"/>
          </a:xfrm>
          <a:prstGeom prst="rect">
            <a:avLst/>
          </a:prstGeom>
        </p:spPr>
      </p:pic>
      <p:pic>
        <p:nvPicPr>
          <p:cNvPr id="18" name="Immagine 17"/>
          <p:cNvPicPr>
            <a:picLocks noChangeAspect="1"/>
          </p:cNvPicPr>
          <p:nvPr/>
        </p:nvPicPr>
        <p:blipFill>
          <a:blip r:embed="rId9"/>
          <a:stretch>
            <a:fillRect/>
          </a:stretch>
        </p:blipFill>
        <p:spPr>
          <a:xfrm>
            <a:off x="10785992" y="2160660"/>
            <a:ext cx="1907467" cy="1898989"/>
          </a:xfrm>
          <a:prstGeom prst="rect">
            <a:avLst/>
          </a:prstGeom>
        </p:spPr>
      </p:pic>
      <p:pic>
        <p:nvPicPr>
          <p:cNvPr id="19" name="Immagin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47472" y="4581249"/>
            <a:ext cx="1921573" cy="1357881"/>
          </a:xfrm>
          <a:prstGeom prst="rect">
            <a:avLst/>
          </a:prstGeom>
        </p:spPr>
      </p:pic>
      <p:pic>
        <p:nvPicPr>
          <p:cNvPr id="6" name="Immagine 5"/>
          <p:cNvPicPr>
            <a:picLocks noChangeAspect="1"/>
          </p:cNvPicPr>
          <p:nvPr/>
        </p:nvPicPr>
        <p:blipFill>
          <a:blip r:embed="rId11"/>
          <a:stretch>
            <a:fillRect/>
          </a:stretch>
        </p:blipFill>
        <p:spPr>
          <a:xfrm>
            <a:off x="1340413" y="7020749"/>
            <a:ext cx="3072510" cy="1498087"/>
          </a:xfrm>
          <a:prstGeom prst="rect">
            <a:avLst/>
          </a:prstGeom>
        </p:spPr>
      </p:pic>
      <p:pic>
        <p:nvPicPr>
          <p:cNvPr id="15" name="Immagin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01401" y="100462"/>
            <a:ext cx="1716426" cy="1401891"/>
          </a:xfrm>
          <a:prstGeom prst="rect">
            <a:avLst/>
          </a:prstGeom>
        </p:spPr>
      </p:pic>
      <p:pic>
        <p:nvPicPr>
          <p:cNvPr id="21" name="Immagine 20"/>
          <p:cNvPicPr>
            <a:picLocks noChangeAspect="1"/>
          </p:cNvPicPr>
          <p:nvPr/>
        </p:nvPicPr>
        <p:blipFill>
          <a:blip r:embed="rId13"/>
          <a:stretch>
            <a:fillRect/>
          </a:stretch>
        </p:blipFill>
        <p:spPr>
          <a:xfrm>
            <a:off x="69025" y="38117"/>
            <a:ext cx="1832076" cy="1308764"/>
          </a:xfrm>
          <a:prstGeom prst="rect">
            <a:avLst/>
          </a:prstGeom>
        </p:spPr>
      </p:pic>
      <p:sp>
        <p:nvSpPr>
          <p:cNvPr id="26" name="Rettangolo 25"/>
          <p:cNvSpPr/>
          <p:nvPr/>
        </p:nvSpPr>
        <p:spPr>
          <a:xfrm>
            <a:off x="-20782" y="332925"/>
            <a:ext cx="13004800" cy="830997"/>
          </a:xfrm>
          <a:prstGeom prst="rect">
            <a:avLst/>
          </a:prstGeom>
        </p:spPr>
        <p:txBody>
          <a:bodyPr wrap="square">
            <a:spAutoFit/>
          </a:bodyPr>
          <a:lstStyle/>
          <a:p>
            <a:pPr algn="ctr">
              <a:spcAft>
                <a:spcPts val="1000"/>
              </a:spcAft>
            </a:pPr>
            <a:r>
              <a:rPr lang="it-IT" sz="4800" dirty="0" smtClean="0">
                <a:solidFill>
                  <a:srgbClr val="002060"/>
                </a:solidFill>
                <a:latin typeface="Calibri" charset="0"/>
                <a:ea typeface="MS Mincho" charset="-128"/>
                <a:cs typeface="Times New Roman" charset="0"/>
              </a:rPr>
              <a:t>OSSERVATORIO </a:t>
            </a:r>
            <a:r>
              <a:rPr lang="it-IT" sz="4800" smtClean="0">
                <a:solidFill>
                  <a:srgbClr val="002060"/>
                </a:solidFill>
                <a:latin typeface="Calibri" charset="0"/>
                <a:ea typeface="MS Mincho" charset="-128"/>
                <a:cs typeface="Times New Roman" charset="0"/>
              </a:rPr>
              <a:t>NAZIONALE NTM-PD</a:t>
            </a:r>
            <a:endParaRPr lang="it-IT" sz="3200" dirty="0">
              <a:solidFill>
                <a:srgbClr val="002060"/>
              </a:solidFill>
              <a:latin typeface="Cambria" charset="0"/>
              <a:ea typeface="MS Mincho" charset="-128"/>
              <a:cs typeface="Times New Roman" charset="0"/>
            </a:endParaRPr>
          </a:p>
        </p:txBody>
      </p:sp>
      <p:sp>
        <p:nvSpPr>
          <p:cNvPr id="22" name="CasellaDiTesto 21"/>
          <p:cNvSpPr txBox="1"/>
          <p:nvPr/>
        </p:nvSpPr>
        <p:spPr>
          <a:xfrm>
            <a:off x="32326" y="9321797"/>
            <a:ext cx="4717473" cy="461665"/>
          </a:xfrm>
          <a:prstGeom prst="rect">
            <a:avLst/>
          </a:prstGeom>
          <a:noFill/>
        </p:spPr>
        <p:txBody>
          <a:bodyPr wrap="square" rtlCol="0">
            <a:spAutoFit/>
          </a:bodyPr>
          <a:lstStyle/>
          <a:p>
            <a:r>
              <a:rPr lang="it-IT" sz="2400" dirty="0" err="1" smtClean="0">
                <a:solidFill>
                  <a:srgbClr val="002060"/>
                </a:solidFill>
                <a:latin typeface="Calibri"/>
              </a:rPr>
              <a:t>irene@policlinico.mi.it</a:t>
            </a:r>
            <a:endParaRPr lang="it-IT" sz="2400" dirty="0">
              <a:solidFill>
                <a:srgbClr val="002060"/>
              </a:solidFill>
              <a:latin typeface="Calibri"/>
            </a:endParaRPr>
          </a:p>
        </p:txBody>
      </p:sp>
      <p:sp>
        <p:nvSpPr>
          <p:cNvPr id="23" name="Rettangolo 22"/>
          <p:cNvSpPr/>
          <p:nvPr/>
        </p:nvSpPr>
        <p:spPr>
          <a:xfrm>
            <a:off x="9907631" y="9329063"/>
            <a:ext cx="4383551" cy="461665"/>
          </a:xfrm>
          <a:prstGeom prst="rect">
            <a:avLst/>
          </a:prstGeom>
        </p:spPr>
        <p:txBody>
          <a:bodyPr wrap="square">
            <a:spAutoFit/>
          </a:bodyPr>
          <a:lstStyle/>
          <a:p>
            <a:pPr algn="l"/>
            <a:r>
              <a:rPr lang="it-IT" sz="2400" dirty="0" smtClean="0">
                <a:solidFill>
                  <a:srgbClr val="002060"/>
                </a:solidFill>
                <a:latin typeface="Calibri"/>
              </a:rPr>
              <a:t>      @</a:t>
            </a:r>
            <a:r>
              <a:rPr lang="it-IT" sz="2400" dirty="0" err="1" smtClean="0">
                <a:solidFill>
                  <a:srgbClr val="002060"/>
                </a:solidFill>
                <a:latin typeface="Calibri"/>
              </a:rPr>
              <a:t>registro_irene</a:t>
            </a:r>
            <a:endParaRPr lang="it-IT" sz="2400" dirty="0">
              <a:solidFill>
                <a:srgbClr val="002060"/>
              </a:solidFill>
              <a:latin typeface="Calibri"/>
            </a:endParaRPr>
          </a:p>
        </p:txBody>
      </p:sp>
      <p:pic>
        <p:nvPicPr>
          <p:cNvPr id="24" name="Immagine 23"/>
          <p:cNvPicPr>
            <a:picLocks noChangeAspect="1"/>
          </p:cNvPicPr>
          <p:nvPr/>
        </p:nvPicPr>
        <p:blipFill>
          <a:blip r:embed="rId14"/>
          <a:stretch>
            <a:fillRect/>
          </a:stretch>
        </p:blipFill>
        <p:spPr>
          <a:xfrm>
            <a:off x="12427528" y="9261772"/>
            <a:ext cx="531863" cy="531863"/>
          </a:xfrm>
          <a:prstGeom prst="rect">
            <a:avLst/>
          </a:prstGeom>
        </p:spPr>
      </p:pic>
      <p:sp>
        <p:nvSpPr>
          <p:cNvPr id="25" name="Rettangolo 24"/>
          <p:cNvSpPr/>
          <p:nvPr/>
        </p:nvSpPr>
        <p:spPr>
          <a:xfrm>
            <a:off x="272225" y="9346727"/>
            <a:ext cx="12848801" cy="461665"/>
          </a:xfrm>
          <a:prstGeom prst="rect">
            <a:avLst/>
          </a:prstGeom>
        </p:spPr>
        <p:txBody>
          <a:bodyPr wrap="square">
            <a:spAutoFit/>
          </a:bodyPr>
          <a:lstStyle/>
          <a:p>
            <a:pPr algn="ctr"/>
            <a:r>
              <a:rPr lang="is-IS" sz="2400" dirty="0" smtClean="0">
                <a:solidFill>
                  <a:srgbClr val="002060"/>
                </a:solidFill>
                <a:latin typeface="Calibri" charset="0"/>
                <a:ea typeface="Calibri" charset="0"/>
                <a:cs typeface="Calibri" charset="0"/>
              </a:rPr>
              <a:t>NCT03339063                      www.registroirene.it</a:t>
            </a:r>
            <a:endParaRPr lang="it-IT" sz="2400" dirty="0">
              <a:solidFill>
                <a:srgbClr val="002060"/>
              </a:solidFill>
              <a:latin typeface="Calibri" charset="0"/>
              <a:ea typeface="Calibri" charset="0"/>
              <a:cs typeface="Calibri" charset="0"/>
            </a:endParaRPr>
          </a:p>
        </p:txBody>
      </p:sp>
      <p:pic>
        <p:nvPicPr>
          <p:cNvPr id="2" name="Immagine 1"/>
          <p:cNvPicPr>
            <a:picLocks noChangeAspect="1"/>
          </p:cNvPicPr>
          <p:nvPr/>
        </p:nvPicPr>
        <p:blipFill>
          <a:blip r:embed="rId15"/>
          <a:stretch>
            <a:fillRect/>
          </a:stretch>
        </p:blipFill>
        <p:spPr>
          <a:xfrm>
            <a:off x="9415253" y="7383998"/>
            <a:ext cx="2644361" cy="890588"/>
          </a:xfrm>
          <a:prstGeom prst="rect">
            <a:avLst/>
          </a:prstGeom>
        </p:spPr>
      </p:pic>
    </p:spTree>
    <p:extLst>
      <p:ext uri="{BB962C8B-B14F-4D97-AF65-F5344CB8AC3E}">
        <p14:creationId xmlns:p14="http://schemas.microsoft.com/office/powerpoint/2010/main" val="5550343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3" y="2145004"/>
            <a:ext cx="10379635" cy="6677956"/>
          </a:xfrm>
          <a:prstGeom prst="rect">
            <a:avLst/>
          </a:prstGeom>
          <a:ln>
            <a:solidFill>
              <a:schemeClr val="bg1">
                <a:lumMod val="75000"/>
              </a:schemeClr>
            </a:solidFill>
          </a:ln>
        </p:spPr>
      </p:pic>
      <p:sp>
        <p:nvSpPr>
          <p:cNvPr id="5" name="Rettangolo 4"/>
          <p:cNvSpPr/>
          <p:nvPr/>
        </p:nvSpPr>
        <p:spPr>
          <a:xfrm>
            <a:off x="0" y="1270138"/>
            <a:ext cx="13004800" cy="769441"/>
          </a:xfrm>
          <a:prstGeom prst="rect">
            <a:avLst/>
          </a:prstGeom>
        </p:spPr>
        <p:txBody>
          <a:bodyPr wrap="square">
            <a:spAutoFit/>
          </a:bodyPr>
          <a:lstStyle/>
          <a:p>
            <a:pPr algn="ctr">
              <a:spcAft>
                <a:spcPts val="1000"/>
              </a:spcAft>
            </a:pPr>
            <a:r>
              <a:rPr lang="it-IT" sz="4400" b="1" smtClean="0">
                <a:solidFill>
                  <a:srgbClr val="9D1307"/>
                </a:solidFill>
                <a:latin typeface="Calibri" charset="0"/>
                <a:ea typeface="MS Mincho" charset="-128"/>
                <a:cs typeface="Times New Roman" charset="0"/>
              </a:rPr>
              <a:t>www.registroirene.it</a:t>
            </a:r>
            <a:endParaRPr lang="it-IT" sz="2800" b="1" dirty="0">
              <a:solidFill>
                <a:srgbClr val="9D1307"/>
              </a:solidFill>
              <a:latin typeface="Cambria" charset="0"/>
              <a:ea typeface="MS Mincho" charset="-128"/>
              <a:cs typeface="Times New Roman" charset="0"/>
            </a:endParaRPr>
          </a:p>
        </p:txBody>
      </p:sp>
      <p:sp>
        <p:nvSpPr>
          <p:cNvPr id="6" name="Ovale 5"/>
          <p:cNvSpPr/>
          <p:nvPr/>
        </p:nvSpPr>
        <p:spPr>
          <a:xfrm>
            <a:off x="8892988" y="3198357"/>
            <a:ext cx="1613647" cy="681317"/>
          </a:xfrm>
          <a:prstGeom prst="ellipse">
            <a:avLst/>
          </a:prstGeom>
          <a:noFill/>
          <a:ln w="76200">
            <a:solidFill>
              <a:srgbClr val="9D1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8" name="Immagine 7"/>
          <p:cNvPicPr>
            <a:picLocks noChangeAspect="1"/>
          </p:cNvPicPr>
          <p:nvPr/>
        </p:nvPicPr>
        <p:blipFill>
          <a:blip r:embed="rId3"/>
          <a:stretch>
            <a:fillRect/>
          </a:stretch>
        </p:blipFill>
        <p:spPr>
          <a:xfrm>
            <a:off x="175295" y="15518"/>
            <a:ext cx="1832076" cy="1308764"/>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1401" y="100462"/>
            <a:ext cx="1716426" cy="1401891"/>
          </a:xfrm>
          <a:prstGeom prst="rect">
            <a:avLst/>
          </a:prstGeom>
        </p:spPr>
      </p:pic>
      <p:pic>
        <p:nvPicPr>
          <p:cNvPr id="11" name="Immagine 10"/>
          <p:cNvPicPr>
            <a:picLocks noChangeAspect="1"/>
          </p:cNvPicPr>
          <p:nvPr/>
        </p:nvPicPr>
        <p:blipFill>
          <a:blip r:embed="rId3"/>
          <a:stretch>
            <a:fillRect/>
          </a:stretch>
        </p:blipFill>
        <p:spPr>
          <a:xfrm>
            <a:off x="69025" y="38117"/>
            <a:ext cx="1832076" cy="1308764"/>
          </a:xfrm>
          <a:prstGeom prst="rect">
            <a:avLst/>
          </a:prstGeom>
        </p:spPr>
      </p:pic>
      <p:sp>
        <p:nvSpPr>
          <p:cNvPr id="16" name="Rettangolo 15"/>
          <p:cNvSpPr/>
          <p:nvPr/>
        </p:nvSpPr>
        <p:spPr>
          <a:xfrm>
            <a:off x="-20782" y="332925"/>
            <a:ext cx="13004800" cy="830997"/>
          </a:xfrm>
          <a:prstGeom prst="rect">
            <a:avLst/>
          </a:prstGeom>
        </p:spPr>
        <p:txBody>
          <a:bodyPr wrap="square">
            <a:spAutoFit/>
          </a:bodyPr>
          <a:lstStyle/>
          <a:p>
            <a:pPr algn="ctr">
              <a:spcAft>
                <a:spcPts val="1000"/>
              </a:spcAft>
            </a:pPr>
            <a:r>
              <a:rPr lang="it-IT" sz="4800" dirty="0" smtClean="0">
                <a:solidFill>
                  <a:srgbClr val="002060"/>
                </a:solidFill>
                <a:latin typeface="Calibri" charset="0"/>
                <a:ea typeface="MS Mincho" charset="-128"/>
                <a:cs typeface="Times New Roman" charset="0"/>
              </a:rPr>
              <a:t>OSSERVATORIO </a:t>
            </a:r>
            <a:r>
              <a:rPr lang="it-IT" sz="4800" smtClean="0">
                <a:solidFill>
                  <a:srgbClr val="002060"/>
                </a:solidFill>
                <a:latin typeface="Calibri" charset="0"/>
                <a:ea typeface="MS Mincho" charset="-128"/>
                <a:cs typeface="Times New Roman" charset="0"/>
              </a:rPr>
              <a:t>NAZIONALE NTM-PD</a:t>
            </a:r>
            <a:endParaRPr lang="it-IT" sz="3200" dirty="0">
              <a:solidFill>
                <a:srgbClr val="002060"/>
              </a:solidFill>
              <a:latin typeface="Cambria" charset="0"/>
              <a:ea typeface="MS Mincho" charset="-128"/>
              <a:cs typeface="Times New Roman" charset="0"/>
            </a:endParaRPr>
          </a:p>
        </p:txBody>
      </p:sp>
      <p:sp>
        <p:nvSpPr>
          <p:cNvPr id="17" name="CasellaDiTesto 16"/>
          <p:cNvSpPr txBox="1"/>
          <p:nvPr/>
        </p:nvSpPr>
        <p:spPr>
          <a:xfrm>
            <a:off x="32326" y="9321797"/>
            <a:ext cx="4717473" cy="461665"/>
          </a:xfrm>
          <a:prstGeom prst="rect">
            <a:avLst/>
          </a:prstGeom>
          <a:noFill/>
        </p:spPr>
        <p:txBody>
          <a:bodyPr wrap="square" rtlCol="0">
            <a:spAutoFit/>
          </a:bodyPr>
          <a:lstStyle/>
          <a:p>
            <a:r>
              <a:rPr lang="it-IT" sz="2400" dirty="0" err="1" smtClean="0">
                <a:solidFill>
                  <a:srgbClr val="002060"/>
                </a:solidFill>
                <a:latin typeface="Calibri"/>
              </a:rPr>
              <a:t>irene@policlinico.mi.it</a:t>
            </a:r>
            <a:endParaRPr lang="it-IT" sz="2400" dirty="0">
              <a:solidFill>
                <a:srgbClr val="002060"/>
              </a:solidFill>
              <a:latin typeface="Calibri"/>
            </a:endParaRPr>
          </a:p>
        </p:txBody>
      </p:sp>
      <p:sp>
        <p:nvSpPr>
          <p:cNvPr id="18" name="Rettangolo 17"/>
          <p:cNvSpPr/>
          <p:nvPr/>
        </p:nvSpPr>
        <p:spPr>
          <a:xfrm>
            <a:off x="9907631" y="9329063"/>
            <a:ext cx="4383551" cy="461665"/>
          </a:xfrm>
          <a:prstGeom prst="rect">
            <a:avLst/>
          </a:prstGeom>
        </p:spPr>
        <p:txBody>
          <a:bodyPr wrap="square">
            <a:spAutoFit/>
          </a:bodyPr>
          <a:lstStyle/>
          <a:p>
            <a:pPr algn="l"/>
            <a:r>
              <a:rPr lang="it-IT" sz="2400" dirty="0" smtClean="0">
                <a:solidFill>
                  <a:srgbClr val="002060"/>
                </a:solidFill>
                <a:latin typeface="Calibri"/>
              </a:rPr>
              <a:t>      @</a:t>
            </a:r>
            <a:r>
              <a:rPr lang="it-IT" sz="2400" dirty="0" err="1" smtClean="0">
                <a:solidFill>
                  <a:srgbClr val="002060"/>
                </a:solidFill>
                <a:latin typeface="Calibri"/>
              </a:rPr>
              <a:t>registro_irene</a:t>
            </a:r>
            <a:endParaRPr lang="it-IT" sz="2400" dirty="0">
              <a:solidFill>
                <a:srgbClr val="002060"/>
              </a:solidFill>
              <a:latin typeface="Calibri"/>
            </a:endParaRPr>
          </a:p>
        </p:txBody>
      </p:sp>
      <p:pic>
        <p:nvPicPr>
          <p:cNvPr id="19" name="Immagine 18"/>
          <p:cNvPicPr>
            <a:picLocks noChangeAspect="1"/>
          </p:cNvPicPr>
          <p:nvPr/>
        </p:nvPicPr>
        <p:blipFill>
          <a:blip r:embed="rId5"/>
          <a:stretch>
            <a:fillRect/>
          </a:stretch>
        </p:blipFill>
        <p:spPr>
          <a:xfrm>
            <a:off x="12427528" y="9261772"/>
            <a:ext cx="531863" cy="531863"/>
          </a:xfrm>
          <a:prstGeom prst="rect">
            <a:avLst/>
          </a:prstGeom>
        </p:spPr>
      </p:pic>
      <p:sp>
        <p:nvSpPr>
          <p:cNvPr id="20" name="Rettangolo 19"/>
          <p:cNvSpPr/>
          <p:nvPr/>
        </p:nvSpPr>
        <p:spPr>
          <a:xfrm>
            <a:off x="272225" y="9346727"/>
            <a:ext cx="12848801" cy="461665"/>
          </a:xfrm>
          <a:prstGeom prst="rect">
            <a:avLst/>
          </a:prstGeom>
        </p:spPr>
        <p:txBody>
          <a:bodyPr wrap="square">
            <a:spAutoFit/>
          </a:bodyPr>
          <a:lstStyle/>
          <a:p>
            <a:pPr algn="ctr"/>
            <a:r>
              <a:rPr lang="is-IS" sz="2400" dirty="0" smtClean="0">
                <a:solidFill>
                  <a:srgbClr val="002060"/>
                </a:solidFill>
                <a:latin typeface="Calibri" charset="0"/>
                <a:ea typeface="Calibri" charset="0"/>
                <a:cs typeface="Calibri" charset="0"/>
              </a:rPr>
              <a:t>NCT03339063                      www.registroirene.it</a:t>
            </a:r>
            <a:endParaRPr lang="it-IT" sz="2400" dirty="0">
              <a:solidFill>
                <a:srgbClr val="002060"/>
              </a:solidFill>
              <a:latin typeface="Calibri" charset="0"/>
              <a:ea typeface="Calibri" charset="0"/>
              <a:cs typeface="Calibri" charset="0"/>
            </a:endParaRPr>
          </a:p>
        </p:txBody>
      </p:sp>
    </p:spTree>
    <p:extLst>
      <p:ext uri="{BB962C8B-B14F-4D97-AF65-F5344CB8AC3E}">
        <p14:creationId xmlns:p14="http://schemas.microsoft.com/office/powerpoint/2010/main" val="1105960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311"/>
          <p:cNvSpPr/>
          <p:nvPr/>
        </p:nvSpPr>
        <p:spPr>
          <a:xfrm>
            <a:off x="20782" y="256796"/>
            <a:ext cx="13004800" cy="1107761"/>
          </a:xfrm>
          <a:prstGeom prst="rect">
            <a:avLst/>
          </a:prstGeom>
          <a:ln w="12700">
            <a:miter lim="400000"/>
          </a:ln>
          <a:extLst>
            <a:ext uri="{C572A759-6A51-4108-AA02-DFA0A04FC94B}">
              <ma14:wrappingTextBoxFlag xmlns:ma14="http://schemas.microsoft.com/office/mac/drawingml/2011/main" val="1"/>
            </a:ext>
          </a:extLst>
        </p:spPr>
        <p:txBody>
          <a:bodyPr wrap="square" lIns="45604" tIns="45604" rIns="45604" bIns="45604">
            <a:spAutoFit/>
          </a:bodyPr>
          <a:lstStyle>
            <a:lvl1pPr algn="ctr" defTabSz="914400">
              <a:defRPr sz="4500">
                <a:solidFill>
                  <a:srgbClr val="971817"/>
                </a:solidFill>
                <a:latin typeface="Verdana Bold"/>
                <a:ea typeface="Verdana Bold"/>
                <a:cs typeface="Verdana Bold"/>
                <a:sym typeface="Verdana Bold"/>
              </a:defRPr>
            </a:lvl1pPr>
          </a:lstStyle>
          <a:p>
            <a:pPr>
              <a:defRPr sz="1800">
                <a:solidFill>
                  <a:srgbClr val="000000"/>
                </a:solidFill>
              </a:defRPr>
            </a:pPr>
            <a:r>
              <a:rPr lang="en-US" sz="6600" dirty="0" smtClean="0">
                <a:solidFill>
                  <a:srgbClr val="002060"/>
                </a:solidFill>
                <a:latin typeface="Calibri"/>
                <a:cs typeface="Calibri"/>
              </a:rPr>
              <a:t>Conclusions</a:t>
            </a:r>
            <a:endParaRPr lang="en-US" sz="6600" dirty="0">
              <a:solidFill>
                <a:srgbClr val="002060"/>
              </a:solidFill>
              <a:latin typeface="Calibri"/>
              <a:cs typeface="Calibri"/>
            </a:endParaRPr>
          </a:p>
        </p:txBody>
      </p:sp>
      <p:sp>
        <p:nvSpPr>
          <p:cNvPr id="3" name="CasellaDiTesto 2"/>
          <p:cNvSpPr txBox="1"/>
          <p:nvPr/>
        </p:nvSpPr>
        <p:spPr>
          <a:xfrm>
            <a:off x="1663348" y="1986020"/>
            <a:ext cx="9892146" cy="6186309"/>
          </a:xfrm>
          <a:prstGeom prst="rect">
            <a:avLst/>
          </a:prstGeom>
          <a:noFill/>
        </p:spPr>
        <p:txBody>
          <a:bodyPr wrap="square" rtlCol="0">
            <a:spAutoFit/>
          </a:bodyPr>
          <a:lstStyle/>
          <a:p>
            <a:pPr marL="514350" indent="-514350">
              <a:buFont typeface="+mj-lt"/>
              <a:buAutoNum type="arabicPeriod"/>
            </a:pPr>
            <a:r>
              <a:rPr lang="en-US" sz="3600" dirty="0" smtClean="0">
                <a:solidFill>
                  <a:schemeClr val="tx1"/>
                </a:solidFill>
                <a:latin typeface="+mn-lt"/>
              </a:rPr>
              <a:t>Why should we care of NTM?</a:t>
            </a:r>
          </a:p>
          <a:p>
            <a:pPr marL="514350" indent="-514350">
              <a:buFont typeface="+mj-lt"/>
              <a:buAutoNum type="arabicPeriod"/>
            </a:pPr>
            <a:endParaRPr lang="en-US" sz="3600" dirty="0" smtClean="0">
              <a:solidFill>
                <a:schemeClr val="tx1"/>
              </a:solidFill>
              <a:latin typeface="+mn-lt"/>
            </a:endParaRPr>
          </a:p>
          <a:p>
            <a:pPr marL="514350" indent="-514350">
              <a:buFont typeface="+mj-lt"/>
              <a:buAutoNum type="arabicPeriod"/>
            </a:pPr>
            <a:endParaRPr lang="en-US" sz="3600" dirty="0" smtClean="0">
              <a:solidFill>
                <a:schemeClr val="tx1"/>
              </a:solidFill>
              <a:latin typeface="+mn-lt"/>
            </a:endParaRPr>
          </a:p>
          <a:p>
            <a:pPr marL="514350" indent="-514350">
              <a:buFont typeface="+mj-lt"/>
              <a:buAutoNum type="arabicPeriod"/>
            </a:pPr>
            <a:r>
              <a:rPr lang="en-US" sz="3600" dirty="0" smtClean="0">
                <a:solidFill>
                  <a:schemeClr val="tx1"/>
                </a:solidFill>
                <a:latin typeface="+mn-lt"/>
              </a:rPr>
              <a:t>What are the major challenges in the management of NTM?</a:t>
            </a:r>
          </a:p>
          <a:p>
            <a:pPr marL="514350" indent="-514350">
              <a:buFont typeface="+mj-lt"/>
              <a:buAutoNum type="arabicPeriod"/>
            </a:pPr>
            <a:endParaRPr lang="en-US" sz="3600" dirty="0" smtClean="0">
              <a:solidFill>
                <a:schemeClr val="tx1"/>
              </a:solidFill>
              <a:latin typeface="+mn-lt"/>
            </a:endParaRPr>
          </a:p>
          <a:p>
            <a:pPr marL="514350" indent="-514350">
              <a:buFont typeface="+mj-lt"/>
              <a:buAutoNum type="arabicPeriod"/>
            </a:pPr>
            <a:endParaRPr lang="en-US" sz="3600" dirty="0" smtClean="0">
              <a:solidFill>
                <a:schemeClr val="tx1"/>
              </a:solidFill>
              <a:latin typeface="+mn-lt"/>
            </a:endParaRPr>
          </a:p>
          <a:p>
            <a:pPr marL="514350" indent="-514350">
              <a:buFont typeface="+mj-lt"/>
              <a:buAutoNum type="arabicPeriod"/>
            </a:pPr>
            <a:r>
              <a:rPr lang="en-US" sz="3600" dirty="0" smtClean="0">
                <a:solidFill>
                  <a:schemeClr val="tx1"/>
                </a:solidFill>
                <a:latin typeface="+mn-lt"/>
              </a:rPr>
              <a:t>What should I do?</a:t>
            </a:r>
          </a:p>
          <a:p>
            <a:pPr marL="514350" indent="-514350">
              <a:buFont typeface="+mj-lt"/>
              <a:buAutoNum type="arabicPeriod"/>
            </a:pPr>
            <a:endParaRPr lang="en-US" sz="3600" dirty="0" smtClean="0">
              <a:solidFill>
                <a:schemeClr val="tx1"/>
              </a:solidFill>
              <a:latin typeface="+mn-lt"/>
            </a:endParaRPr>
          </a:p>
          <a:p>
            <a:pPr marL="514350" indent="-514350">
              <a:buFont typeface="+mj-lt"/>
              <a:buAutoNum type="arabicPeriod"/>
            </a:pPr>
            <a:endParaRPr lang="en-US" sz="3600" dirty="0" smtClean="0">
              <a:solidFill>
                <a:schemeClr val="tx1"/>
              </a:solidFill>
              <a:latin typeface="+mn-lt"/>
            </a:endParaRPr>
          </a:p>
          <a:p>
            <a:pPr marL="514350" indent="-514350">
              <a:buFont typeface="+mj-lt"/>
              <a:buAutoNum type="arabicPeriod"/>
            </a:pPr>
            <a:r>
              <a:rPr lang="en-US" sz="3600" dirty="0" smtClean="0">
                <a:solidFill>
                  <a:schemeClr val="tx1"/>
                </a:solidFill>
                <a:latin typeface="+mn-lt"/>
              </a:rPr>
              <a:t>What </a:t>
            </a:r>
            <a:r>
              <a:rPr lang="en-US" sz="3600" dirty="0" smtClean="0">
                <a:solidFill>
                  <a:schemeClr val="tx1"/>
                </a:solidFill>
                <a:latin typeface="+mn-lt"/>
              </a:rPr>
              <a:t>can we do in Italy?</a:t>
            </a:r>
            <a:endParaRPr lang="en-US" sz="3600" dirty="0">
              <a:solidFill>
                <a:schemeClr val="tx1"/>
              </a:solidFill>
              <a:latin typeface="+mn-lt"/>
            </a:endParaRPr>
          </a:p>
        </p:txBody>
      </p:sp>
      <p:sp>
        <p:nvSpPr>
          <p:cNvPr id="4" name="CasellaDiTesto 3"/>
          <p:cNvSpPr txBox="1"/>
          <p:nvPr/>
        </p:nvSpPr>
        <p:spPr>
          <a:xfrm>
            <a:off x="2206487" y="2663686"/>
            <a:ext cx="10873408" cy="646331"/>
          </a:xfrm>
          <a:prstGeom prst="rect">
            <a:avLst/>
          </a:prstGeom>
          <a:noFill/>
        </p:spPr>
        <p:txBody>
          <a:bodyPr wrap="square" rtlCol="0">
            <a:spAutoFit/>
          </a:bodyPr>
          <a:lstStyle/>
          <a:p>
            <a:r>
              <a:rPr lang="en-US" sz="3600" dirty="0" smtClean="0">
                <a:solidFill>
                  <a:srgbClr val="8F1002"/>
                </a:solidFill>
                <a:latin typeface="+mn-lt"/>
              </a:rPr>
              <a:t>Impact on quality of life and attributable mortality</a:t>
            </a:r>
            <a:endParaRPr lang="en-US" sz="3600" dirty="0">
              <a:solidFill>
                <a:srgbClr val="8F1002"/>
              </a:solidFill>
              <a:latin typeface="+mn-lt"/>
            </a:endParaRPr>
          </a:p>
        </p:txBody>
      </p:sp>
      <p:sp>
        <p:nvSpPr>
          <p:cNvPr id="6" name="CasellaDiTesto 5"/>
          <p:cNvSpPr txBox="1"/>
          <p:nvPr/>
        </p:nvSpPr>
        <p:spPr>
          <a:xfrm>
            <a:off x="2206487" y="4771676"/>
            <a:ext cx="10873408" cy="646331"/>
          </a:xfrm>
          <a:prstGeom prst="rect">
            <a:avLst/>
          </a:prstGeom>
          <a:noFill/>
        </p:spPr>
        <p:txBody>
          <a:bodyPr wrap="square" rtlCol="0">
            <a:spAutoFit/>
          </a:bodyPr>
          <a:lstStyle/>
          <a:p>
            <a:r>
              <a:rPr lang="en-US" sz="3600" dirty="0" smtClean="0">
                <a:solidFill>
                  <a:srgbClr val="8F1002"/>
                </a:solidFill>
                <a:latin typeface="+mn-lt"/>
              </a:rPr>
              <a:t>When to start treatment / outcome recognition</a:t>
            </a:r>
            <a:endParaRPr lang="en-US" sz="3600" dirty="0">
              <a:solidFill>
                <a:srgbClr val="8F1002"/>
              </a:solidFill>
              <a:latin typeface="+mn-lt"/>
            </a:endParaRPr>
          </a:p>
        </p:txBody>
      </p:sp>
      <p:sp>
        <p:nvSpPr>
          <p:cNvPr id="7" name="CasellaDiTesto 6"/>
          <p:cNvSpPr txBox="1"/>
          <p:nvPr/>
        </p:nvSpPr>
        <p:spPr>
          <a:xfrm>
            <a:off x="2206487" y="6472002"/>
            <a:ext cx="10873408" cy="646331"/>
          </a:xfrm>
          <a:prstGeom prst="rect">
            <a:avLst/>
          </a:prstGeom>
          <a:noFill/>
        </p:spPr>
        <p:txBody>
          <a:bodyPr wrap="square" rtlCol="0">
            <a:spAutoFit/>
          </a:bodyPr>
          <a:lstStyle/>
          <a:p>
            <a:r>
              <a:rPr lang="en-US" sz="3600" dirty="0" smtClean="0">
                <a:solidFill>
                  <a:srgbClr val="8F1002"/>
                </a:solidFill>
                <a:latin typeface="+mn-lt"/>
              </a:rPr>
              <a:t>Go for a multidisciplinary care and discussion</a:t>
            </a:r>
            <a:endParaRPr lang="en-US" sz="3600" dirty="0">
              <a:solidFill>
                <a:srgbClr val="8F1002"/>
              </a:solidFill>
              <a:latin typeface="+mn-lt"/>
            </a:endParaRPr>
          </a:p>
        </p:txBody>
      </p:sp>
      <p:pic>
        <p:nvPicPr>
          <p:cNvPr id="8" name="Immagine 7"/>
          <p:cNvPicPr>
            <a:picLocks noChangeAspect="1"/>
          </p:cNvPicPr>
          <p:nvPr/>
        </p:nvPicPr>
        <p:blipFill>
          <a:blip r:embed="rId2"/>
          <a:stretch>
            <a:fillRect/>
          </a:stretch>
        </p:blipFill>
        <p:spPr>
          <a:xfrm>
            <a:off x="2206487" y="8139410"/>
            <a:ext cx="1832076" cy="1308764"/>
          </a:xfrm>
          <a:prstGeom prst="rect">
            <a:avLst/>
          </a:prstGeom>
        </p:spPr>
      </p:pic>
      <p:sp>
        <p:nvSpPr>
          <p:cNvPr id="10" name="CasellaDiTesto 9"/>
          <p:cNvSpPr txBox="1"/>
          <p:nvPr/>
        </p:nvSpPr>
        <p:spPr>
          <a:xfrm>
            <a:off x="4287078" y="8406424"/>
            <a:ext cx="10873408" cy="646331"/>
          </a:xfrm>
          <a:prstGeom prst="rect">
            <a:avLst/>
          </a:prstGeom>
          <a:noFill/>
        </p:spPr>
        <p:txBody>
          <a:bodyPr wrap="square" rtlCol="0">
            <a:spAutoFit/>
          </a:bodyPr>
          <a:lstStyle/>
          <a:p>
            <a:r>
              <a:rPr lang="en-US" sz="3600" dirty="0" err="1" smtClean="0">
                <a:solidFill>
                  <a:srgbClr val="8F1002"/>
                </a:solidFill>
                <a:latin typeface="+mn-lt"/>
              </a:rPr>
              <a:t>www.registroirene.it</a:t>
            </a:r>
            <a:endParaRPr lang="en-US" sz="3600" dirty="0">
              <a:solidFill>
                <a:srgbClr val="8F1002"/>
              </a:solidFill>
              <a:latin typeface="+mn-lt"/>
            </a:endParaRPr>
          </a:p>
        </p:txBody>
      </p:sp>
    </p:spTree>
    <p:extLst>
      <p:ext uri="{BB962C8B-B14F-4D97-AF65-F5344CB8AC3E}">
        <p14:creationId xmlns:p14="http://schemas.microsoft.com/office/powerpoint/2010/main" val="29977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92533" y="-394689"/>
            <a:ext cx="11704320" cy="1625601"/>
          </a:xfrm>
        </p:spPr>
        <p:txBody>
          <a:bodyPr/>
          <a:lstStyle/>
          <a:p>
            <a:pPr eaLnBrk="1" hangingPunct="1"/>
            <a:r>
              <a:rPr lang="en-GB" dirty="0" smtClean="0">
                <a:solidFill>
                  <a:srgbClr val="002060"/>
                </a:solidFill>
              </a:rPr>
              <a:t>Acknowledgements</a:t>
            </a:r>
          </a:p>
        </p:txBody>
      </p:sp>
      <p:sp>
        <p:nvSpPr>
          <p:cNvPr id="4" name="TextBox 3"/>
          <p:cNvSpPr txBox="1"/>
          <p:nvPr/>
        </p:nvSpPr>
        <p:spPr>
          <a:xfrm>
            <a:off x="5973952" y="6278762"/>
            <a:ext cx="6042271" cy="531426"/>
          </a:xfrm>
          <a:prstGeom prst="rect">
            <a:avLst/>
          </a:prstGeom>
          <a:noFill/>
        </p:spPr>
        <p:txBody>
          <a:bodyPr wrap="square" lIns="129770" tIns="64885" rIns="129770" bIns="64885" rtlCol="0">
            <a:spAutoFit/>
          </a:bodyPr>
          <a:lstStyle/>
          <a:p>
            <a:pPr algn="l" defTabSz="1297728" rtl="0"/>
            <a:endParaRPr lang="en-GB" sz="2600" kern="1200" dirty="0">
              <a:solidFill>
                <a:prstClr val="black"/>
              </a:solidFill>
              <a:latin typeface="Calibri"/>
              <a:ea typeface=""/>
              <a:cs typeface=""/>
            </a:endParaRPr>
          </a:p>
        </p:txBody>
      </p:sp>
      <p:sp>
        <p:nvSpPr>
          <p:cNvPr id="12" name="TextBox 11"/>
          <p:cNvSpPr txBox="1"/>
          <p:nvPr/>
        </p:nvSpPr>
        <p:spPr>
          <a:xfrm>
            <a:off x="4159127" y="9192501"/>
            <a:ext cx="4390774" cy="531426"/>
          </a:xfrm>
          <a:prstGeom prst="rect">
            <a:avLst/>
          </a:prstGeom>
          <a:noFill/>
        </p:spPr>
        <p:txBody>
          <a:bodyPr wrap="square" lIns="129770" tIns="64885" rIns="129770" bIns="64885" rtlCol="0">
            <a:spAutoFit/>
          </a:bodyPr>
          <a:lstStyle/>
          <a:p>
            <a:pPr algn="ctr" defTabSz="1297728" rtl="0"/>
            <a:r>
              <a:rPr lang="en-GB" sz="2600" i="1" kern="1200" dirty="0" err="1" smtClean="0">
                <a:solidFill>
                  <a:srgbClr val="FF0000"/>
                </a:solidFill>
                <a:latin typeface="Calibri"/>
                <a:ea typeface=""/>
                <a:cs typeface=""/>
              </a:rPr>
              <a:t>www.registroirene.it</a:t>
            </a:r>
            <a:endParaRPr lang="en-GB" sz="2600" i="1" kern="1200" dirty="0">
              <a:solidFill>
                <a:srgbClr val="FF0000"/>
              </a:solidFill>
              <a:latin typeface="Calibri"/>
              <a:ea typeface=""/>
              <a:cs typeface=""/>
            </a:endParaRPr>
          </a:p>
        </p:txBody>
      </p:sp>
      <p:sp>
        <p:nvSpPr>
          <p:cNvPr id="2" name="TextBox 1"/>
          <p:cNvSpPr txBox="1"/>
          <p:nvPr/>
        </p:nvSpPr>
        <p:spPr>
          <a:xfrm>
            <a:off x="93210" y="918339"/>
            <a:ext cx="4287066" cy="8933447"/>
          </a:xfrm>
          <a:prstGeom prst="rect">
            <a:avLst/>
          </a:prstGeom>
          <a:noFill/>
        </p:spPr>
        <p:txBody>
          <a:bodyPr wrap="square" lIns="129770" tIns="64885" rIns="129770" bIns="64885" rtlCol="0">
            <a:spAutoFit/>
          </a:bodyPr>
          <a:lstStyle/>
          <a:p>
            <a:pPr algn="l" defTabSz="1297728" rtl="0"/>
            <a:r>
              <a:rPr lang="en-GB" sz="2600" b="1" u="sng" kern="1200" dirty="0" smtClean="0">
                <a:solidFill>
                  <a:prstClr val="black"/>
                </a:solidFill>
                <a:latin typeface="Calibri"/>
                <a:ea typeface=""/>
                <a:cs typeface=""/>
              </a:rPr>
              <a:t>IRENE Executive </a:t>
            </a:r>
            <a:r>
              <a:rPr lang="en-GB" sz="2600" b="1" u="sng" kern="1200" dirty="0">
                <a:solidFill>
                  <a:prstClr val="black"/>
                </a:solidFill>
                <a:latin typeface="Calibri"/>
                <a:ea typeface=""/>
                <a:cs typeface=""/>
              </a:rPr>
              <a:t>group</a:t>
            </a:r>
          </a:p>
          <a:p>
            <a:pPr algn="l" defTabSz="1297728" rtl="0"/>
            <a:r>
              <a:rPr lang="en-GB" sz="2600" kern="1200" dirty="0" smtClean="0">
                <a:solidFill>
                  <a:prstClr val="black"/>
                </a:solidFill>
                <a:latin typeface="Calibri"/>
                <a:ea typeface=""/>
                <a:cs typeface=""/>
              </a:rPr>
              <a:t>Francesco </a:t>
            </a:r>
            <a:r>
              <a:rPr lang="en-GB" sz="2600" kern="1200" dirty="0" err="1" smtClean="0">
                <a:solidFill>
                  <a:prstClr val="black"/>
                </a:solidFill>
                <a:latin typeface="Calibri"/>
                <a:ea typeface=""/>
                <a:cs typeface=""/>
              </a:rPr>
              <a:t>Blasi</a:t>
            </a:r>
            <a:endParaRPr lang="en-GB" sz="2600" kern="1200" dirty="0" smtClean="0">
              <a:solidFill>
                <a:prstClr val="black"/>
              </a:solidFill>
              <a:latin typeface="Calibri"/>
              <a:ea typeface=""/>
              <a:cs typeface=""/>
            </a:endParaRPr>
          </a:p>
          <a:p>
            <a:pPr algn="l" defTabSz="1297728" rtl="0"/>
            <a:r>
              <a:rPr lang="en-GB" sz="2600" kern="1200" dirty="0" smtClean="0">
                <a:solidFill>
                  <a:prstClr val="black"/>
                </a:solidFill>
                <a:latin typeface="Calibri"/>
                <a:ea typeface=""/>
                <a:cs typeface=""/>
              </a:rPr>
              <a:t>Luigi </a:t>
            </a:r>
            <a:r>
              <a:rPr lang="en-GB" sz="2600" kern="1200" dirty="0" err="1" smtClean="0">
                <a:solidFill>
                  <a:prstClr val="black"/>
                </a:solidFill>
                <a:latin typeface="Calibri"/>
                <a:ea typeface=""/>
                <a:cs typeface=""/>
              </a:rPr>
              <a:t>Codecasa</a:t>
            </a:r>
            <a:endParaRPr lang="en-GB" sz="2600" kern="1200" dirty="0" smtClean="0">
              <a:solidFill>
                <a:prstClr val="black"/>
              </a:solidFill>
              <a:latin typeface="Calibri"/>
              <a:ea typeface=""/>
              <a:cs typeface=""/>
            </a:endParaRPr>
          </a:p>
          <a:p>
            <a:pPr algn="l" defTabSz="1297728" rtl="0"/>
            <a:r>
              <a:rPr lang="en-GB" sz="2600" kern="1200" dirty="0" smtClean="0">
                <a:solidFill>
                  <a:prstClr val="black"/>
                </a:solidFill>
                <a:latin typeface="Calibri"/>
                <a:ea typeface=""/>
                <a:cs typeface=""/>
              </a:rPr>
              <a:t>Andrea Gori</a:t>
            </a:r>
          </a:p>
          <a:p>
            <a:pPr algn="l" defTabSz="1297728" rtl="0"/>
            <a:endParaRPr lang="en-GB" sz="2600" b="1" kern="1200" dirty="0">
              <a:solidFill>
                <a:prstClr val="black"/>
              </a:solidFill>
              <a:latin typeface="Calibri"/>
              <a:ea typeface=""/>
              <a:cs typeface=""/>
            </a:endParaRPr>
          </a:p>
          <a:p>
            <a:pPr algn="l" defTabSz="1297728" rtl="0"/>
            <a:r>
              <a:rPr lang="en-GB" sz="2600" b="1" u="sng" kern="1200" dirty="0" smtClean="0">
                <a:solidFill>
                  <a:prstClr val="black"/>
                </a:solidFill>
                <a:latin typeface="Calibri"/>
                <a:ea typeface=""/>
                <a:cs typeface=""/>
              </a:rPr>
              <a:t>IRENE Study Manger</a:t>
            </a:r>
          </a:p>
          <a:p>
            <a:pPr algn="l" defTabSz="1297728" rtl="0"/>
            <a:r>
              <a:rPr lang="en-GB" sz="2600" kern="1200" dirty="0" smtClean="0">
                <a:solidFill>
                  <a:prstClr val="black"/>
                </a:solidFill>
                <a:latin typeface="Calibri"/>
                <a:ea typeface=""/>
                <a:cs typeface=""/>
              </a:rPr>
              <a:t>Maura </a:t>
            </a:r>
            <a:r>
              <a:rPr lang="en-GB" sz="2600" kern="1200" dirty="0" err="1" smtClean="0">
                <a:solidFill>
                  <a:prstClr val="black"/>
                </a:solidFill>
                <a:latin typeface="Calibri"/>
                <a:ea typeface=""/>
                <a:cs typeface=""/>
              </a:rPr>
              <a:t>Spotti</a:t>
            </a:r>
            <a:endParaRPr lang="en-GB" sz="2600" kern="1200" dirty="0" smtClean="0">
              <a:solidFill>
                <a:prstClr val="black"/>
              </a:solidFill>
              <a:latin typeface="Calibri"/>
              <a:ea typeface=""/>
              <a:cs typeface=""/>
            </a:endParaRPr>
          </a:p>
          <a:p>
            <a:pPr algn="l" defTabSz="1297728" rtl="0"/>
            <a:endParaRPr lang="en-GB" sz="2600" b="1" u="sng" kern="1200" dirty="0">
              <a:solidFill>
                <a:prstClr val="black"/>
              </a:solidFill>
              <a:latin typeface="Calibri"/>
              <a:ea typeface=""/>
              <a:cs typeface=""/>
            </a:endParaRPr>
          </a:p>
          <a:p>
            <a:pPr algn="l" defTabSz="1297728" rtl="0"/>
            <a:r>
              <a:rPr lang="en-GB" sz="2600" b="1" u="sng" kern="1200" dirty="0" smtClean="0">
                <a:solidFill>
                  <a:prstClr val="black"/>
                </a:solidFill>
                <a:latin typeface="Calibri"/>
                <a:ea typeface=""/>
                <a:cs typeface=""/>
              </a:rPr>
              <a:t>IRENE Steering </a:t>
            </a:r>
            <a:r>
              <a:rPr lang="en-GB" sz="2600" b="1" u="sng" kern="1200" dirty="0">
                <a:solidFill>
                  <a:prstClr val="black"/>
                </a:solidFill>
                <a:latin typeface="Calibri"/>
                <a:ea typeface=""/>
                <a:cs typeface=""/>
              </a:rPr>
              <a:t>committee</a:t>
            </a:r>
          </a:p>
          <a:p>
            <a:pPr algn="l" defTabSz="1297728" rtl="0"/>
            <a:r>
              <a:rPr lang="en-GB" sz="2600" kern="1200" dirty="0" smtClean="0">
                <a:solidFill>
                  <a:prstClr val="black"/>
                </a:solidFill>
                <a:latin typeface="Calibri"/>
                <a:ea typeface=""/>
                <a:cs typeface=""/>
              </a:rPr>
              <a:t>Giovanni </a:t>
            </a:r>
            <a:r>
              <a:rPr lang="en-GB" sz="2600" kern="1200" dirty="0" err="1" smtClean="0">
                <a:solidFill>
                  <a:prstClr val="black"/>
                </a:solidFill>
                <a:latin typeface="Calibri"/>
                <a:ea typeface=""/>
                <a:cs typeface=""/>
              </a:rPr>
              <a:t>Sotgiu</a:t>
            </a:r>
            <a:endParaRPr lang="en-GB" sz="2600" kern="1200" dirty="0" smtClean="0">
              <a:solidFill>
                <a:prstClr val="black"/>
              </a:solidFill>
              <a:latin typeface="Calibri"/>
              <a:ea typeface=""/>
              <a:cs typeface=""/>
            </a:endParaRPr>
          </a:p>
          <a:p>
            <a:pPr algn="l" defTabSz="1297728" rtl="0"/>
            <a:r>
              <a:rPr lang="en-GB" sz="2600" kern="1200" dirty="0" err="1" smtClean="0">
                <a:solidFill>
                  <a:prstClr val="black"/>
                </a:solidFill>
                <a:latin typeface="Calibri"/>
                <a:ea typeface=""/>
                <a:cs typeface=""/>
              </a:rPr>
              <a:t>Saverio</a:t>
            </a:r>
            <a:r>
              <a:rPr lang="en-GB" sz="2600" kern="1200" dirty="0" smtClean="0">
                <a:solidFill>
                  <a:prstClr val="black"/>
                </a:solidFill>
                <a:latin typeface="Calibri"/>
                <a:ea typeface=""/>
                <a:cs typeface=""/>
              </a:rPr>
              <a:t> De Lorenzo</a:t>
            </a:r>
          </a:p>
          <a:p>
            <a:pPr algn="l" defTabSz="1297728" rtl="0"/>
            <a:r>
              <a:rPr lang="en-GB" sz="2600" kern="1200" dirty="0" smtClean="0">
                <a:solidFill>
                  <a:prstClr val="black"/>
                </a:solidFill>
                <a:latin typeface="Calibri"/>
                <a:ea typeface=""/>
                <a:cs typeface=""/>
              </a:rPr>
              <a:t>Bruno Del Prato</a:t>
            </a:r>
          </a:p>
          <a:p>
            <a:pPr algn="l" defTabSz="1297728" rtl="0"/>
            <a:r>
              <a:rPr lang="en-GB" sz="2600" kern="1200" dirty="0" smtClean="0">
                <a:solidFill>
                  <a:prstClr val="black"/>
                </a:solidFill>
                <a:latin typeface="Calibri"/>
                <a:ea typeface=""/>
                <a:cs typeface=""/>
              </a:rPr>
              <a:t>Benny </a:t>
            </a:r>
            <a:r>
              <a:rPr lang="en-GB" sz="2600" kern="1200" dirty="0" err="1" smtClean="0">
                <a:solidFill>
                  <a:prstClr val="black"/>
                </a:solidFill>
                <a:latin typeface="Calibri"/>
                <a:ea typeface=""/>
                <a:cs typeface=""/>
              </a:rPr>
              <a:t>Assael</a:t>
            </a:r>
            <a:endParaRPr lang="en-GB" sz="2600" kern="1200" dirty="0" smtClean="0">
              <a:solidFill>
                <a:prstClr val="black"/>
              </a:solidFill>
              <a:latin typeface="Calibri"/>
              <a:ea typeface=""/>
              <a:cs typeface=""/>
            </a:endParaRPr>
          </a:p>
          <a:p>
            <a:pPr algn="l" defTabSz="1297728" rtl="0"/>
            <a:r>
              <a:rPr lang="en-GB" sz="2600" kern="1200" dirty="0" smtClean="0">
                <a:solidFill>
                  <a:prstClr val="black"/>
                </a:solidFill>
                <a:latin typeface="Calibri"/>
                <a:ea typeface=""/>
                <a:cs typeface=""/>
              </a:rPr>
              <a:t>Giorgio Besozzi</a:t>
            </a:r>
          </a:p>
          <a:p>
            <a:pPr algn="l" defTabSz="1297728" rtl="0"/>
            <a:r>
              <a:rPr lang="en-GB" sz="2600" kern="1200" dirty="0" smtClean="0">
                <a:solidFill>
                  <a:prstClr val="black"/>
                </a:solidFill>
                <a:latin typeface="Calibri"/>
                <a:ea typeface=""/>
                <a:cs typeface=""/>
              </a:rPr>
              <a:t>Andrea Calcagno</a:t>
            </a:r>
          </a:p>
          <a:p>
            <a:pPr algn="l" defTabSz="1297728" rtl="0"/>
            <a:r>
              <a:rPr lang="en-GB" sz="2600" kern="1200" dirty="0" smtClean="0">
                <a:solidFill>
                  <a:prstClr val="black"/>
                </a:solidFill>
                <a:latin typeface="Calibri"/>
                <a:ea typeface=""/>
                <a:cs typeface=""/>
              </a:rPr>
              <a:t>Antonio Di </a:t>
            </a:r>
            <a:r>
              <a:rPr lang="en-GB" sz="2600" kern="1200" dirty="0" err="1" smtClean="0">
                <a:solidFill>
                  <a:prstClr val="black"/>
                </a:solidFill>
                <a:latin typeface="Calibri"/>
                <a:ea typeface=""/>
                <a:cs typeface=""/>
              </a:rPr>
              <a:t>Biagio</a:t>
            </a:r>
            <a:endParaRPr lang="en-GB" sz="2600" kern="1200" dirty="0" smtClean="0">
              <a:solidFill>
                <a:prstClr val="black"/>
              </a:solidFill>
              <a:latin typeface="Calibri"/>
              <a:ea typeface=""/>
              <a:cs typeface=""/>
            </a:endParaRPr>
          </a:p>
          <a:p>
            <a:pPr algn="l" defTabSz="1297728" rtl="0"/>
            <a:r>
              <a:rPr lang="en-GB" sz="2600" kern="1200" dirty="0" smtClean="0">
                <a:solidFill>
                  <a:prstClr val="black"/>
                </a:solidFill>
                <a:latin typeface="Calibri"/>
                <a:ea typeface=""/>
                <a:cs typeface=""/>
              </a:rPr>
              <a:t>Enrico Girardi</a:t>
            </a:r>
          </a:p>
          <a:p>
            <a:pPr algn="l" defTabSz="1297728" rtl="0"/>
            <a:r>
              <a:rPr lang="en-GB" sz="2600" kern="1200" dirty="0" smtClean="0">
                <a:solidFill>
                  <a:prstClr val="black"/>
                </a:solidFill>
                <a:latin typeface="Calibri"/>
                <a:ea typeface=""/>
                <a:cs typeface=""/>
              </a:rPr>
              <a:t>Alberto </a:t>
            </a:r>
            <a:r>
              <a:rPr lang="en-GB" sz="2600" kern="1200" dirty="0" err="1" smtClean="0">
                <a:solidFill>
                  <a:prstClr val="black"/>
                </a:solidFill>
                <a:latin typeface="Calibri"/>
                <a:ea typeface=""/>
                <a:cs typeface=""/>
              </a:rPr>
              <a:t>Matteelli</a:t>
            </a:r>
            <a:endParaRPr lang="en-GB" sz="2600" kern="1200" dirty="0" smtClean="0">
              <a:solidFill>
                <a:prstClr val="black"/>
              </a:solidFill>
              <a:latin typeface="Calibri"/>
              <a:ea typeface=""/>
              <a:cs typeface=""/>
            </a:endParaRPr>
          </a:p>
          <a:p>
            <a:pPr algn="l" defTabSz="1297728" rtl="0"/>
            <a:r>
              <a:rPr lang="en-GB" sz="2600" kern="1200" dirty="0" smtClean="0">
                <a:solidFill>
                  <a:prstClr val="black"/>
                </a:solidFill>
                <a:latin typeface="Calibri"/>
                <a:ea typeface=""/>
                <a:cs typeface=""/>
              </a:rPr>
              <a:t>Stefano </a:t>
            </a:r>
            <a:r>
              <a:rPr lang="en-GB" sz="2600" kern="1200" dirty="0" err="1" smtClean="0">
                <a:solidFill>
                  <a:prstClr val="black"/>
                </a:solidFill>
                <a:latin typeface="Calibri"/>
                <a:ea typeface=""/>
                <a:cs typeface=""/>
              </a:rPr>
              <a:t>Nardini</a:t>
            </a:r>
            <a:endParaRPr lang="en-GB" sz="2600" kern="1200" dirty="0" smtClean="0">
              <a:solidFill>
                <a:prstClr val="black"/>
              </a:solidFill>
              <a:latin typeface="Calibri"/>
              <a:ea typeface=""/>
              <a:cs typeface=""/>
            </a:endParaRPr>
          </a:p>
          <a:p>
            <a:pPr algn="l" defTabSz="1297728" rtl="0"/>
            <a:r>
              <a:rPr lang="en-GB" sz="2600" kern="1200" dirty="0" smtClean="0">
                <a:solidFill>
                  <a:prstClr val="black"/>
                </a:solidFill>
                <a:latin typeface="Calibri"/>
                <a:ea typeface=""/>
                <a:cs typeface=""/>
              </a:rPr>
              <a:t>Giuliana </a:t>
            </a:r>
            <a:r>
              <a:rPr lang="en-GB" sz="2600" kern="1200" dirty="0" err="1" smtClean="0">
                <a:solidFill>
                  <a:prstClr val="black"/>
                </a:solidFill>
                <a:latin typeface="Calibri"/>
                <a:ea typeface=""/>
                <a:cs typeface=""/>
              </a:rPr>
              <a:t>Previdi</a:t>
            </a:r>
            <a:endParaRPr lang="en-GB" sz="2600" kern="1200" dirty="0" smtClean="0">
              <a:solidFill>
                <a:prstClr val="black"/>
              </a:solidFill>
              <a:latin typeface="Calibri"/>
              <a:ea typeface=""/>
              <a:cs typeface=""/>
            </a:endParaRPr>
          </a:p>
          <a:p>
            <a:pPr algn="l" defTabSz="1297728" rtl="0"/>
            <a:r>
              <a:rPr lang="en-GB" sz="2600" kern="1200" dirty="0" smtClean="0">
                <a:solidFill>
                  <a:prstClr val="black"/>
                </a:solidFill>
                <a:latin typeface="Calibri"/>
                <a:ea typeface=""/>
                <a:cs typeface=""/>
              </a:rPr>
              <a:t>Nicola </a:t>
            </a:r>
            <a:r>
              <a:rPr lang="en-GB" sz="2600" kern="1200" dirty="0" err="1" smtClean="0">
                <a:solidFill>
                  <a:prstClr val="black"/>
                </a:solidFill>
                <a:latin typeface="Calibri"/>
                <a:ea typeface=""/>
                <a:cs typeface=""/>
              </a:rPr>
              <a:t>Sverzellati</a:t>
            </a:r>
            <a:endParaRPr lang="en-GB" sz="2600" kern="1200" dirty="0" smtClean="0">
              <a:solidFill>
                <a:prstClr val="black"/>
              </a:solidFill>
              <a:latin typeface="Calibri"/>
              <a:ea typeface=""/>
              <a:cs typeface=""/>
            </a:endParaRPr>
          </a:p>
          <a:p>
            <a:pPr algn="l" defTabSz="1297728" rtl="0"/>
            <a:r>
              <a:rPr lang="en-GB" sz="2600" kern="1200" dirty="0" smtClean="0">
                <a:solidFill>
                  <a:prstClr val="black"/>
                </a:solidFill>
                <a:latin typeface="Calibri"/>
                <a:ea typeface=""/>
                <a:cs typeface=""/>
              </a:rPr>
              <a:t>Enrico </a:t>
            </a:r>
            <a:r>
              <a:rPr lang="en-GB" sz="2600" kern="1200" dirty="0" err="1" smtClean="0">
                <a:solidFill>
                  <a:prstClr val="black"/>
                </a:solidFill>
                <a:latin typeface="Calibri"/>
                <a:ea typeface=""/>
                <a:cs typeface=""/>
              </a:rPr>
              <a:t>Tortoli</a:t>
            </a:r>
            <a:endParaRPr lang="en-GB" sz="2600" kern="1200" dirty="0" smtClean="0">
              <a:solidFill>
                <a:prstClr val="black"/>
              </a:solidFill>
              <a:latin typeface="Calibri"/>
              <a:ea typeface=""/>
              <a:cs typeface=""/>
            </a:endParaRPr>
          </a:p>
        </p:txBody>
      </p:sp>
      <p:sp>
        <p:nvSpPr>
          <p:cNvPr id="18" name="TextBox 17"/>
          <p:cNvSpPr txBox="1"/>
          <p:nvPr/>
        </p:nvSpPr>
        <p:spPr>
          <a:xfrm>
            <a:off x="9911422" y="958152"/>
            <a:ext cx="3084754" cy="7333009"/>
          </a:xfrm>
          <a:prstGeom prst="rect">
            <a:avLst/>
          </a:prstGeom>
          <a:noFill/>
        </p:spPr>
        <p:txBody>
          <a:bodyPr wrap="square" lIns="129770" tIns="64885" rIns="129770" bIns="64885" rtlCol="0">
            <a:spAutoFit/>
          </a:bodyPr>
          <a:lstStyle/>
          <a:p>
            <a:pPr algn="l" defTabSz="1297728" rtl="0"/>
            <a:r>
              <a:rPr lang="en-GB" sz="2600" b="1" u="sng" kern="1200" dirty="0" smtClean="0">
                <a:solidFill>
                  <a:prstClr val="black"/>
                </a:solidFill>
                <a:latin typeface="Calibri"/>
                <a:ea typeface=""/>
                <a:cs typeface=""/>
              </a:rPr>
              <a:t>Villa </a:t>
            </a:r>
            <a:r>
              <a:rPr lang="en-GB" sz="2600" b="1" u="sng" kern="1200" dirty="0" err="1" smtClean="0">
                <a:solidFill>
                  <a:prstClr val="black"/>
                </a:solidFill>
                <a:latin typeface="Calibri"/>
                <a:ea typeface=""/>
                <a:cs typeface=""/>
              </a:rPr>
              <a:t>Marelli</a:t>
            </a:r>
            <a:r>
              <a:rPr lang="en-GB" sz="2600" b="1" u="sng" kern="1200" dirty="0" smtClean="0">
                <a:solidFill>
                  <a:prstClr val="black"/>
                </a:solidFill>
                <a:latin typeface="Calibri"/>
                <a:ea typeface=""/>
                <a:cs typeface=""/>
              </a:rPr>
              <a:t> team</a:t>
            </a:r>
            <a:endParaRPr lang="en-GB" sz="2600" b="1" u="sng" kern="1200" dirty="0">
              <a:solidFill>
                <a:prstClr val="black"/>
              </a:solidFill>
              <a:latin typeface="Calibri"/>
              <a:ea typeface=""/>
              <a:cs typeface=""/>
            </a:endParaRPr>
          </a:p>
          <a:p>
            <a:pPr algn="l" defTabSz="1297728" rtl="0"/>
            <a:r>
              <a:rPr lang="en-GB" sz="2600" kern="1200" dirty="0" smtClean="0">
                <a:solidFill>
                  <a:prstClr val="black"/>
                </a:solidFill>
                <a:latin typeface="Calibri"/>
                <a:ea typeface=""/>
                <a:cs typeface=""/>
              </a:rPr>
              <a:t>Luigi </a:t>
            </a:r>
            <a:r>
              <a:rPr lang="en-GB" sz="2600" kern="1200" dirty="0" err="1" smtClean="0">
                <a:solidFill>
                  <a:prstClr val="black"/>
                </a:solidFill>
                <a:latin typeface="Calibri"/>
                <a:ea typeface=""/>
                <a:cs typeface=""/>
              </a:rPr>
              <a:t>Codecasa</a:t>
            </a:r>
            <a:endParaRPr lang="en-GB" sz="2600" kern="1200" dirty="0" smtClean="0">
              <a:solidFill>
                <a:prstClr val="black"/>
              </a:solidFill>
              <a:latin typeface="Calibri"/>
              <a:ea typeface=""/>
              <a:cs typeface=""/>
            </a:endParaRPr>
          </a:p>
          <a:p>
            <a:pPr algn="l" defTabSz="1297728" rtl="0"/>
            <a:r>
              <a:rPr lang="en-GB" sz="2600" kern="1200" dirty="0" smtClean="0">
                <a:solidFill>
                  <a:prstClr val="black"/>
                </a:solidFill>
                <a:latin typeface="Calibri"/>
                <a:ea typeface=""/>
                <a:cs typeface=""/>
              </a:rPr>
              <a:t>Maurizio Ferrarese</a:t>
            </a:r>
          </a:p>
          <a:p>
            <a:pPr algn="l" defTabSz="1297728" rtl="0"/>
            <a:r>
              <a:rPr lang="en-GB" sz="2600" kern="1200" dirty="0" smtClean="0">
                <a:solidFill>
                  <a:prstClr val="black"/>
                </a:solidFill>
                <a:latin typeface="Calibri"/>
                <a:ea typeface=""/>
                <a:cs typeface=""/>
              </a:rPr>
              <a:t>Paola </a:t>
            </a:r>
            <a:r>
              <a:rPr lang="en-GB" sz="2600" kern="1200" dirty="0" err="1" smtClean="0">
                <a:solidFill>
                  <a:prstClr val="black"/>
                </a:solidFill>
                <a:latin typeface="Calibri"/>
                <a:ea typeface=""/>
                <a:cs typeface=""/>
              </a:rPr>
              <a:t>Castellotti</a:t>
            </a:r>
            <a:endParaRPr lang="en-GB" sz="2600" kern="1200" dirty="0">
              <a:solidFill>
                <a:prstClr val="black"/>
              </a:solidFill>
              <a:latin typeface="Calibri"/>
              <a:ea typeface=""/>
              <a:cs typeface=""/>
            </a:endParaRPr>
          </a:p>
          <a:p>
            <a:pPr algn="l" defTabSz="1297728" rtl="0"/>
            <a:endParaRPr lang="en-GB" sz="2600" b="1" kern="1200" dirty="0">
              <a:solidFill>
                <a:prstClr val="black"/>
              </a:solidFill>
              <a:latin typeface="Calibri"/>
              <a:ea typeface=""/>
              <a:cs typeface=""/>
            </a:endParaRPr>
          </a:p>
          <a:p>
            <a:pPr algn="l" defTabSz="1297728" rtl="0"/>
            <a:r>
              <a:rPr lang="en-GB" sz="2600" b="1" u="sng" kern="1200" dirty="0" smtClean="0">
                <a:solidFill>
                  <a:prstClr val="black"/>
                </a:solidFill>
                <a:latin typeface="Calibri"/>
                <a:ea typeface=""/>
                <a:cs typeface=""/>
              </a:rPr>
              <a:t>Policlinico team</a:t>
            </a:r>
            <a:endParaRPr lang="en-GB" sz="2600" b="1" u="sng" kern="1200" dirty="0">
              <a:solidFill>
                <a:prstClr val="black"/>
              </a:solidFill>
              <a:latin typeface="Calibri"/>
              <a:ea typeface=""/>
              <a:cs typeface=""/>
            </a:endParaRPr>
          </a:p>
          <a:p>
            <a:pPr algn="l" defTabSz="1297728" rtl="0"/>
            <a:r>
              <a:rPr lang="en-GB" sz="2600" kern="1200" dirty="0" smtClean="0">
                <a:solidFill>
                  <a:prstClr val="black"/>
                </a:solidFill>
                <a:latin typeface="Calibri"/>
                <a:ea typeface=""/>
                <a:cs typeface=""/>
              </a:rPr>
              <a:t>Francesco </a:t>
            </a:r>
            <a:r>
              <a:rPr lang="en-GB" sz="2600" kern="1200" dirty="0" err="1" smtClean="0">
                <a:solidFill>
                  <a:prstClr val="black"/>
                </a:solidFill>
                <a:latin typeface="Calibri"/>
                <a:ea typeface=""/>
                <a:cs typeface=""/>
              </a:rPr>
              <a:t>Blasi</a:t>
            </a:r>
            <a:endParaRPr lang="en-GB" sz="2600" kern="1200" dirty="0" smtClean="0">
              <a:solidFill>
                <a:prstClr val="black"/>
              </a:solidFill>
              <a:latin typeface="Calibri"/>
              <a:ea typeface=""/>
              <a:cs typeface=""/>
            </a:endParaRPr>
          </a:p>
          <a:p>
            <a:pPr algn="l" defTabSz="1297728" rtl="0"/>
            <a:r>
              <a:rPr lang="en-GB" sz="2600" kern="1200" dirty="0" err="1" smtClean="0">
                <a:solidFill>
                  <a:prstClr val="black"/>
                </a:solidFill>
                <a:latin typeface="Calibri"/>
                <a:ea typeface=""/>
                <a:cs typeface=""/>
              </a:rPr>
              <a:t>Nicolò</a:t>
            </a:r>
            <a:r>
              <a:rPr lang="en-GB" sz="2600" kern="1200" dirty="0" smtClean="0">
                <a:solidFill>
                  <a:prstClr val="black"/>
                </a:solidFill>
                <a:latin typeface="Calibri"/>
                <a:ea typeface=""/>
                <a:cs typeface=""/>
              </a:rPr>
              <a:t> </a:t>
            </a:r>
            <a:r>
              <a:rPr lang="en-GB" sz="2600" kern="1200" dirty="0" err="1" smtClean="0">
                <a:solidFill>
                  <a:prstClr val="black"/>
                </a:solidFill>
                <a:latin typeface="Calibri"/>
                <a:ea typeface=""/>
                <a:cs typeface=""/>
              </a:rPr>
              <a:t>Vanoni</a:t>
            </a:r>
            <a:endParaRPr lang="en-GB" sz="2600" kern="1200" dirty="0" smtClean="0">
              <a:solidFill>
                <a:prstClr val="black"/>
              </a:solidFill>
              <a:latin typeface="Calibri"/>
              <a:ea typeface=""/>
              <a:cs typeface=""/>
            </a:endParaRPr>
          </a:p>
          <a:p>
            <a:pPr algn="l" defTabSz="1297728" rtl="0"/>
            <a:r>
              <a:rPr lang="en-GB" sz="2600" kern="1200" dirty="0" err="1" smtClean="0">
                <a:solidFill>
                  <a:prstClr val="black"/>
                </a:solidFill>
                <a:latin typeface="Calibri"/>
                <a:ea typeface=""/>
                <a:cs typeface=""/>
              </a:rPr>
              <a:t>Fabrizio</a:t>
            </a:r>
            <a:r>
              <a:rPr lang="en-GB" sz="2600" kern="1200" dirty="0" smtClean="0">
                <a:solidFill>
                  <a:prstClr val="black"/>
                </a:solidFill>
                <a:latin typeface="Calibri"/>
                <a:ea typeface=""/>
                <a:cs typeface=""/>
              </a:rPr>
              <a:t> Nava</a:t>
            </a:r>
          </a:p>
          <a:p>
            <a:pPr algn="l" defTabSz="1297728" rtl="0"/>
            <a:r>
              <a:rPr lang="en-GB" sz="2600" kern="1200" dirty="0" smtClean="0">
                <a:solidFill>
                  <a:prstClr val="black"/>
                </a:solidFill>
                <a:latin typeface="Calibri"/>
                <a:ea typeface=""/>
                <a:cs typeface=""/>
              </a:rPr>
              <a:t>Bronchiectasis Program</a:t>
            </a:r>
          </a:p>
          <a:p>
            <a:pPr algn="l" defTabSz="1297728" rtl="0"/>
            <a:endParaRPr lang="en-GB" sz="2600" b="1" u="sng" kern="1200" dirty="0" smtClean="0">
              <a:solidFill>
                <a:prstClr val="black"/>
              </a:solidFill>
              <a:latin typeface="Calibri"/>
              <a:ea typeface=""/>
              <a:cs typeface=""/>
            </a:endParaRPr>
          </a:p>
          <a:p>
            <a:pPr algn="l" defTabSz="1297728" rtl="0"/>
            <a:r>
              <a:rPr lang="en-GB" sz="2600" b="1" u="sng" kern="1200" dirty="0" smtClean="0">
                <a:solidFill>
                  <a:prstClr val="black"/>
                </a:solidFill>
                <a:latin typeface="Calibri"/>
                <a:ea typeface=""/>
                <a:cs typeface=""/>
              </a:rPr>
              <a:t>International AB</a:t>
            </a:r>
          </a:p>
          <a:p>
            <a:pPr algn="l" defTabSz="1297728" rtl="0"/>
            <a:r>
              <a:rPr lang="en-GB" sz="2600" kern="1200" dirty="0" smtClean="0">
                <a:solidFill>
                  <a:prstClr val="black"/>
                </a:solidFill>
                <a:latin typeface="Calibri"/>
                <a:ea typeface=""/>
                <a:cs typeface=""/>
              </a:rPr>
              <a:t>James D Chalmers</a:t>
            </a:r>
          </a:p>
          <a:p>
            <a:pPr algn="l" defTabSz="1297728" rtl="0"/>
            <a:r>
              <a:rPr lang="en-GB" sz="2600" kern="1200" dirty="0" smtClean="0">
                <a:solidFill>
                  <a:prstClr val="black"/>
                </a:solidFill>
                <a:latin typeface="Calibri"/>
                <a:ea typeface=""/>
                <a:cs typeface=""/>
              </a:rPr>
              <a:t>Michael </a:t>
            </a:r>
            <a:r>
              <a:rPr lang="en-GB" sz="2600" kern="1200" dirty="0" err="1" smtClean="0">
                <a:solidFill>
                  <a:prstClr val="black"/>
                </a:solidFill>
                <a:latin typeface="Calibri"/>
                <a:ea typeface=""/>
                <a:cs typeface=""/>
              </a:rPr>
              <a:t>Loebinger</a:t>
            </a:r>
            <a:endParaRPr lang="en-GB" sz="2600" kern="1200" dirty="0" smtClean="0">
              <a:solidFill>
                <a:prstClr val="black"/>
              </a:solidFill>
              <a:latin typeface="Calibri"/>
              <a:ea typeface=""/>
              <a:cs typeface=""/>
            </a:endParaRPr>
          </a:p>
          <a:p>
            <a:pPr algn="l" defTabSz="1297728" rtl="0"/>
            <a:r>
              <a:rPr lang="en-GB" sz="2600" kern="1200" dirty="0">
                <a:solidFill>
                  <a:prstClr val="black"/>
                </a:solidFill>
                <a:latin typeface="Calibri"/>
                <a:ea typeface=""/>
                <a:cs typeface=""/>
              </a:rPr>
              <a:t>Mehdi </a:t>
            </a:r>
            <a:r>
              <a:rPr lang="en-GB" sz="2600" kern="1200" dirty="0" err="1">
                <a:solidFill>
                  <a:prstClr val="black"/>
                </a:solidFill>
                <a:latin typeface="Calibri"/>
                <a:ea typeface=""/>
                <a:cs typeface=""/>
              </a:rPr>
              <a:t>Mirsaeidi</a:t>
            </a:r>
            <a:endParaRPr lang="en-GB" sz="2600" kern="1200" dirty="0">
              <a:solidFill>
                <a:prstClr val="black"/>
              </a:solidFill>
              <a:latin typeface="Calibri"/>
              <a:ea typeface=""/>
              <a:cs typeface=""/>
            </a:endParaRPr>
          </a:p>
          <a:p>
            <a:pPr algn="l" defTabSz="1297728" rtl="0"/>
            <a:r>
              <a:rPr lang="en-GB" sz="2600" kern="1200" dirty="0" err="1" smtClean="0">
                <a:solidFill>
                  <a:prstClr val="black"/>
                </a:solidFill>
                <a:latin typeface="Calibri"/>
                <a:ea typeface=""/>
                <a:cs typeface=""/>
              </a:rPr>
              <a:t>Jakko</a:t>
            </a:r>
            <a:r>
              <a:rPr lang="en-GB" sz="2600" kern="1200" dirty="0" smtClean="0">
                <a:solidFill>
                  <a:prstClr val="black"/>
                </a:solidFill>
                <a:latin typeface="Calibri"/>
                <a:ea typeface=""/>
                <a:cs typeface=""/>
              </a:rPr>
              <a:t> van Ingen</a:t>
            </a:r>
          </a:p>
          <a:p>
            <a:pPr algn="l" defTabSz="1297728" rtl="0"/>
            <a:r>
              <a:rPr lang="en-GB" sz="2600" kern="1200" dirty="0" smtClean="0">
                <a:solidFill>
                  <a:prstClr val="black"/>
                </a:solidFill>
                <a:latin typeface="Calibri"/>
                <a:ea typeface=""/>
                <a:cs typeface=""/>
              </a:rPr>
              <a:t>Dirk Wagner</a:t>
            </a:r>
            <a:endParaRPr lang="en-GB" sz="2600" kern="1200" dirty="0">
              <a:solidFill>
                <a:prstClr val="black"/>
              </a:solidFill>
              <a:latin typeface="Calibri"/>
              <a:ea typeface=""/>
              <a:cs typeface=""/>
            </a:endParaRPr>
          </a:p>
        </p:txBody>
      </p:sp>
      <p:pic>
        <p:nvPicPr>
          <p:cNvPr id="33" name="Immagine 32"/>
          <p:cNvPicPr>
            <a:picLocks noChangeAspect="1"/>
          </p:cNvPicPr>
          <p:nvPr/>
        </p:nvPicPr>
        <p:blipFill>
          <a:blip r:embed="rId3"/>
          <a:stretch>
            <a:fillRect/>
          </a:stretch>
        </p:blipFill>
        <p:spPr>
          <a:xfrm>
            <a:off x="4380276" y="2865700"/>
            <a:ext cx="1472123" cy="1194252"/>
          </a:xfrm>
          <a:prstGeom prst="rect">
            <a:avLst/>
          </a:prstGeom>
        </p:spPr>
      </p:pic>
      <p:pic>
        <p:nvPicPr>
          <p:cNvPr id="34" name="Immagine 33"/>
          <p:cNvPicPr>
            <a:picLocks noChangeAspect="1"/>
          </p:cNvPicPr>
          <p:nvPr/>
        </p:nvPicPr>
        <p:blipFill>
          <a:blip r:embed="rId4"/>
          <a:stretch>
            <a:fillRect/>
          </a:stretch>
        </p:blipFill>
        <p:spPr>
          <a:xfrm>
            <a:off x="3812731" y="5484890"/>
            <a:ext cx="1811625" cy="1356970"/>
          </a:xfrm>
          <a:prstGeom prst="rect">
            <a:avLst/>
          </a:prstGeom>
        </p:spPr>
      </p:pic>
      <p:pic>
        <p:nvPicPr>
          <p:cNvPr id="35" name="Immagin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4579" y="3057499"/>
            <a:ext cx="2813906" cy="796769"/>
          </a:xfrm>
          <a:prstGeom prst="rect">
            <a:avLst/>
          </a:prstGeom>
        </p:spPr>
      </p:pic>
      <p:pic>
        <p:nvPicPr>
          <p:cNvPr id="36" name="Immagin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3349" y="4061007"/>
            <a:ext cx="2259559" cy="1439363"/>
          </a:xfrm>
          <a:prstGeom prst="rect">
            <a:avLst/>
          </a:prstGeom>
        </p:spPr>
      </p:pic>
      <p:pic>
        <p:nvPicPr>
          <p:cNvPr id="37" name="Immagin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0267" y="7218182"/>
            <a:ext cx="1878293" cy="1153337"/>
          </a:xfrm>
          <a:prstGeom prst="rect">
            <a:avLst/>
          </a:prstGeom>
        </p:spPr>
      </p:pic>
      <p:pic>
        <p:nvPicPr>
          <p:cNvPr id="38" name="Immagin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6914" y="6841860"/>
            <a:ext cx="1601571" cy="1246001"/>
          </a:xfrm>
          <a:prstGeom prst="rect">
            <a:avLst/>
          </a:prstGeom>
        </p:spPr>
      </p:pic>
      <p:pic>
        <p:nvPicPr>
          <p:cNvPr id="39" name="Immagin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2723" y="7840369"/>
            <a:ext cx="1328395" cy="1310800"/>
          </a:xfrm>
          <a:prstGeom prst="rect">
            <a:avLst/>
          </a:prstGeom>
        </p:spPr>
      </p:pic>
      <p:pic>
        <p:nvPicPr>
          <p:cNvPr id="40" name="Immagine 39"/>
          <p:cNvPicPr>
            <a:picLocks noChangeAspect="1"/>
          </p:cNvPicPr>
          <p:nvPr/>
        </p:nvPicPr>
        <p:blipFill>
          <a:blip r:embed="rId10"/>
          <a:stretch>
            <a:fillRect/>
          </a:stretch>
        </p:blipFill>
        <p:spPr>
          <a:xfrm>
            <a:off x="6959836" y="1383173"/>
            <a:ext cx="1207732" cy="1202364"/>
          </a:xfrm>
          <a:prstGeom prst="rect">
            <a:avLst/>
          </a:prstGeom>
        </p:spPr>
      </p:pic>
      <p:pic>
        <p:nvPicPr>
          <p:cNvPr id="41" name="Immagin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53491" y="4379563"/>
            <a:ext cx="1216663" cy="859756"/>
          </a:xfrm>
          <a:prstGeom prst="rect">
            <a:avLst/>
          </a:prstGeom>
        </p:spPr>
      </p:pic>
      <p:pic>
        <p:nvPicPr>
          <p:cNvPr id="42" name="Immagine 41"/>
          <p:cNvPicPr>
            <a:picLocks noChangeAspect="1"/>
          </p:cNvPicPr>
          <p:nvPr/>
        </p:nvPicPr>
        <p:blipFill>
          <a:blip r:embed="rId12"/>
          <a:stretch>
            <a:fillRect/>
          </a:stretch>
        </p:blipFill>
        <p:spPr>
          <a:xfrm>
            <a:off x="6547138" y="5621335"/>
            <a:ext cx="1945391" cy="948529"/>
          </a:xfrm>
          <a:prstGeom prst="rect">
            <a:avLst/>
          </a:prstGeom>
        </p:spPr>
      </p:pic>
      <p:pic>
        <p:nvPicPr>
          <p:cNvPr id="43" name="Immagine 4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91589" y="1294196"/>
            <a:ext cx="1716426" cy="1401891"/>
          </a:xfrm>
          <a:prstGeom prst="rect">
            <a:avLst/>
          </a:prstGeom>
        </p:spPr>
      </p:pic>
      <p:pic>
        <p:nvPicPr>
          <p:cNvPr id="3" name="Immagine 2"/>
          <p:cNvPicPr>
            <a:picLocks noChangeAspect="1"/>
          </p:cNvPicPr>
          <p:nvPr/>
        </p:nvPicPr>
        <p:blipFill>
          <a:blip r:embed="rId14"/>
          <a:stretch>
            <a:fillRect/>
          </a:stretch>
        </p:blipFill>
        <p:spPr>
          <a:xfrm>
            <a:off x="5375255" y="6677063"/>
            <a:ext cx="2115157" cy="799703"/>
          </a:xfrm>
          <a:prstGeom prst="rect">
            <a:avLst/>
          </a:prstGeom>
        </p:spPr>
      </p:pic>
    </p:spTree>
    <p:extLst>
      <p:ext uri="{BB962C8B-B14F-4D97-AF65-F5344CB8AC3E}">
        <p14:creationId xmlns:p14="http://schemas.microsoft.com/office/powerpoint/2010/main" val="1605839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685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311"/>
          <p:cNvSpPr/>
          <p:nvPr/>
        </p:nvSpPr>
        <p:spPr>
          <a:xfrm>
            <a:off x="20782" y="515214"/>
            <a:ext cx="13004800" cy="1107761"/>
          </a:xfrm>
          <a:prstGeom prst="rect">
            <a:avLst/>
          </a:prstGeom>
          <a:ln w="12700">
            <a:miter lim="400000"/>
          </a:ln>
          <a:extLst>
            <a:ext uri="{C572A759-6A51-4108-AA02-DFA0A04FC94B}">
              <ma14:wrappingTextBoxFlag xmlns:ma14="http://schemas.microsoft.com/office/mac/drawingml/2011/main" val="1"/>
            </a:ext>
          </a:extLst>
        </p:spPr>
        <p:txBody>
          <a:bodyPr wrap="square" lIns="45604" tIns="45604" rIns="45604" bIns="45604">
            <a:spAutoFit/>
          </a:bodyPr>
          <a:lstStyle>
            <a:lvl1pPr algn="ctr" defTabSz="914400">
              <a:defRPr sz="4500">
                <a:solidFill>
                  <a:srgbClr val="971817"/>
                </a:solidFill>
                <a:latin typeface="Verdana Bold"/>
                <a:ea typeface="Verdana Bold"/>
                <a:cs typeface="Verdana Bold"/>
                <a:sym typeface="Verdana Bold"/>
              </a:defRPr>
            </a:lvl1pPr>
          </a:lstStyle>
          <a:p>
            <a:pPr>
              <a:defRPr sz="1800">
                <a:solidFill>
                  <a:srgbClr val="000000"/>
                </a:solidFill>
              </a:defRPr>
            </a:pPr>
            <a:r>
              <a:rPr lang="en-US" sz="6600" dirty="0" smtClean="0">
                <a:solidFill>
                  <a:srgbClr val="002060"/>
                </a:solidFill>
                <a:latin typeface="Calibri"/>
                <a:cs typeface="Calibri"/>
              </a:rPr>
              <a:t>Plan</a:t>
            </a:r>
            <a:endParaRPr lang="en-US" sz="6600" dirty="0">
              <a:solidFill>
                <a:srgbClr val="002060"/>
              </a:solidFill>
              <a:latin typeface="Calibri"/>
              <a:cs typeface="Calibri"/>
            </a:endParaRPr>
          </a:p>
        </p:txBody>
      </p:sp>
      <p:sp>
        <p:nvSpPr>
          <p:cNvPr id="3" name="CasellaDiTesto 2"/>
          <p:cNvSpPr txBox="1"/>
          <p:nvPr/>
        </p:nvSpPr>
        <p:spPr>
          <a:xfrm>
            <a:off x="2697018" y="2244438"/>
            <a:ext cx="9892146" cy="6740307"/>
          </a:xfrm>
          <a:prstGeom prst="rect">
            <a:avLst/>
          </a:prstGeom>
          <a:noFill/>
        </p:spPr>
        <p:txBody>
          <a:bodyPr wrap="square" rtlCol="0">
            <a:spAutoFit/>
          </a:bodyPr>
          <a:lstStyle/>
          <a:p>
            <a:pPr marL="514350" indent="-514350">
              <a:buFont typeface="+mj-lt"/>
              <a:buAutoNum type="arabicPeriod"/>
            </a:pPr>
            <a:r>
              <a:rPr lang="en-US" sz="3600" dirty="0" smtClean="0">
                <a:latin typeface="+mn-lt"/>
              </a:rPr>
              <a:t>Why should we care of NTM?</a:t>
            </a:r>
          </a:p>
          <a:p>
            <a:pPr marL="514350" indent="-514350">
              <a:buFont typeface="+mj-lt"/>
              <a:buAutoNum type="arabicPeriod"/>
            </a:pPr>
            <a:endParaRPr lang="en-US" sz="3600" dirty="0" smtClean="0">
              <a:latin typeface="+mn-lt"/>
            </a:endParaRPr>
          </a:p>
          <a:p>
            <a:pPr marL="514350" indent="-514350">
              <a:buFont typeface="+mj-lt"/>
              <a:buAutoNum type="arabicPeriod"/>
            </a:pPr>
            <a:endParaRPr lang="en-US" sz="3600" dirty="0" smtClean="0">
              <a:latin typeface="+mn-lt"/>
            </a:endParaRPr>
          </a:p>
          <a:p>
            <a:pPr marL="514350" indent="-514350">
              <a:buFont typeface="+mj-lt"/>
              <a:buAutoNum type="arabicPeriod"/>
            </a:pPr>
            <a:r>
              <a:rPr lang="en-US" sz="3600" dirty="0" smtClean="0">
                <a:latin typeface="+mn-lt"/>
              </a:rPr>
              <a:t>What are the major challenges in the management of NTM?</a:t>
            </a:r>
          </a:p>
          <a:p>
            <a:pPr marL="514350" indent="-514350">
              <a:buFont typeface="+mj-lt"/>
              <a:buAutoNum type="arabicPeriod"/>
            </a:pPr>
            <a:endParaRPr lang="en-US" sz="3600" dirty="0" smtClean="0">
              <a:latin typeface="+mn-lt"/>
            </a:endParaRPr>
          </a:p>
          <a:p>
            <a:pPr marL="514350" indent="-514350">
              <a:buFont typeface="+mj-lt"/>
              <a:buAutoNum type="arabicPeriod"/>
            </a:pPr>
            <a:endParaRPr lang="en-US" sz="3600" dirty="0" smtClean="0">
              <a:latin typeface="+mn-lt"/>
            </a:endParaRPr>
          </a:p>
          <a:p>
            <a:pPr marL="514350" indent="-514350">
              <a:buFont typeface="+mj-lt"/>
              <a:buAutoNum type="arabicPeriod"/>
            </a:pPr>
            <a:r>
              <a:rPr lang="en-US" sz="3600" dirty="0" smtClean="0">
                <a:latin typeface="+mn-lt"/>
              </a:rPr>
              <a:t>What should we do?</a:t>
            </a:r>
          </a:p>
          <a:p>
            <a:pPr marL="514350" indent="-514350">
              <a:buFont typeface="+mj-lt"/>
              <a:buAutoNum type="arabicPeriod"/>
            </a:pPr>
            <a:endParaRPr lang="en-US" sz="3600" dirty="0" smtClean="0">
              <a:latin typeface="+mn-lt"/>
            </a:endParaRPr>
          </a:p>
          <a:p>
            <a:pPr marL="514350" indent="-514350">
              <a:buFont typeface="+mj-lt"/>
              <a:buAutoNum type="arabicPeriod"/>
            </a:pPr>
            <a:endParaRPr lang="en-US" sz="3600" dirty="0" smtClean="0">
              <a:latin typeface="+mn-lt"/>
            </a:endParaRPr>
          </a:p>
          <a:p>
            <a:pPr marL="514350" indent="-514350">
              <a:buFont typeface="+mj-lt"/>
              <a:buAutoNum type="arabicPeriod"/>
            </a:pPr>
            <a:r>
              <a:rPr lang="en-US" sz="3600" dirty="0">
                <a:latin typeface="+mn-lt"/>
              </a:rPr>
              <a:t>What is the Italian response?</a:t>
            </a:r>
          </a:p>
          <a:p>
            <a:pPr marL="514350" indent="-514350">
              <a:buFont typeface="+mj-lt"/>
              <a:buAutoNum type="arabicPeriod"/>
            </a:pPr>
            <a:endParaRPr lang="en-US" sz="3600" dirty="0" smtClean="0">
              <a:latin typeface="+mn-lt"/>
            </a:endParaRPr>
          </a:p>
        </p:txBody>
      </p:sp>
    </p:spTree>
    <p:extLst>
      <p:ext uri="{BB962C8B-B14F-4D97-AF65-F5344CB8AC3E}">
        <p14:creationId xmlns:p14="http://schemas.microsoft.com/office/powerpoint/2010/main" val="10800502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2809" y="418751"/>
            <a:ext cx="11520000" cy="758613"/>
          </a:xfrm>
        </p:spPr>
        <p:txBody>
          <a:bodyPr>
            <a:normAutofit fontScale="90000"/>
          </a:bodyPr>
          <a:lstStyle/>
          <a:p>
            <a:r>
              <a:rPr lang="nl-NL" dirty="0" err="1" smtClean="0"/>
              <a:t>Fibro</a:t>
            </a:r>
            <a:r>
              <a:rPr lang="nl-NL" dirty="0" smtClean="0"/>
              <a:t>-cavitary NTM-PD</a:t>
            </a:r>
            <a:endParaRPr lang="nl-NL" dirty="0"/>
          </a:p>
        </p:txBody>
      </p:sp>
      <p:sp>
        <p:nvSpPr>
          <p:cNvPr id="4" name="Tijdelijke aanduiding voor tekst 3"/>
          <p:cNvSpPr>
            <a:spLocks noGrp="1"/>
          </p:cNvSpPr>
          <p:nvPr>
            <p:ph type="body" sz="quarter" idx="14"/>
          </p:nvPr>
        </p:nvSpPr>
        <p:spPr>
          <a:xfrm>
            <a:off x="742809" y="2350080"/>
            <a:ext cx="6066825" cy="5867520"/>
          </a:xfrm>
        </p:spPr>
        <p:txBody>
          <a:bodyPr>
            <a:normAutofit fontScale="55000" lnSpcReduction="20000"/>
          </a:bodyPr>
          <a:lstStyle/>
          <a:p>
            <a:pPr marL="0" indent="0">
              <a:buNone/>
            </a:pPr>
            <a:r>
              <a:rPr lang="nl-NL" dirty="0" err="1" smtClean="0"/>
              <a:t>Epidemiology</a:t>
            </a:r>
            <a:endParaRPr lang="nl-NL" dirty="0" smtClean="0"/>
          </a:p>
          <a:p>
            <a:r>
              <a:rPr lang="nl-NL" dirty="0" err="1" smtClean="0"/>
              <a:t>Mostly</a:t>
            </a:r>
            <a:r>
              <a:rPr lang="nl-NL" dirty="0" smtClean="0"/>
              <a:t> </a:t>
            </a:r>
            <a:r>
              <a:rPr lang="nl-NL" dirty="0" err="1" smtClean="0"/>
              <a:t>males</a:t>
            </a:r>
            <a:endParaRPr lang="nl-NL" dirty="0" smtClean="0"/>
          </a:p>
          <a:p>
            <a:r>
              <a:rPr lang="nl-NL" dirty="0" err="1" smtClean="0"/>
              <a:t>Middle-aged</a:t>
            </a:r>
            <a:r>
              <a:rPr lang="nl-NL" dirty="0" smtClean="0"/>
              <a:t> (50-70 </a:t>
            </a:r>
            <a:r>
              <a:rPr lang="nl-NL" dirty="0" err="1" smtClean="0"/>
              <a:t>yrs</a:t>
            </a:r>
            <a:r>
              <a:rPr lang="nl-NL" dirty="0" smtClean="0"/>
              <a:t> </a:t>
            </a:r>
            <a:r>
              <a:rPr lang="nl-NL" dirty="0" err="1" smtClean="0"/>
              <a:t>old</a:t>
            </a:r>
            <a:r>
              <a:rPr lang="nl-NL" dirty="0" smtClean="0"/>
              <a:t>)</a:t>
            </a:r>
          </a:p>
          <a:p>
            <a:r>
              <a:rPr lang="nl-NL" dirty="0" smtClean="0"/>
              <a:t>Pre-</a:t>
            </a:r>
            <a:r>
              <a:rPr lang="nl-NL" dirty="0" err="1" smtClean="0"/>
              <a:t>existing</a:t>
            </a:r>
            <a:r>
              <a:rPr lang="nl-NL" dirty="0" smtClean="0"/>
              <a:t> COPD, </a:t>
            </a:r>
            <a:r>
              <a:rPr lang="nl-NL" dirty="0" err="1" smtClean="0"/>
              <a:t>silicosis</a:t>
            </a:r>
            <a:r>
              <a:rPr lang="nl-NL" dirty="0" smtClean="0"/>
              <a:t>, fibrosis</a:t>
            </a:r>
          </a:p>
          <a:p>
            <a:endParaRPr lang="nl-NL" dirty="0"/>
          </a:p>
          <a:p>
            <a:pPr marL="0" indent="0">
              <a:buNone/>
            </a:pPr>
            <a:r>
              <a:rPr lang="nl-NL" dirty="0" err="1" smtClean="0"/>
              <a:t>Clinical</a:t>
            </a:r>
            <a:r>
              <a:rPr lang="nl-NL" dirty="0" smtClean="0"/>
              <a:t> course</a:t>
            </a:r>
          </a:p>
          <a:p>
            <a:r>
              <a:rPr lang="nl-NL" dirty="0" smtClean="0"/>
              <a:t>TB-</a:t>
            </a:r>
            <a:r>
              <a:rPr lang="nl-NL" dirty="0" err="1" smtClean="0"/>
              <a:t>like</a:t>
            </a:r>
            <a:r>
              <a:rPr lang="nl-NL" dirty="0" smtClean="0"/>
              <a:t>, but slower</a:t>
            </a:r>
          </a:p>
          <a:p>
            <a:endParaRPr lang="nl-NL" dirty="0"/>
          </a:p>
          <a:p>
            <a:pPr marL="0" indent="0">
              <a:buNone/>
            </a:pPr>
            <a:r>
              <a:rPr lang="nl-NL" dirty="0" err="1" smtClean="0"/>
              <a:t>Microbiology</a:t>
            </a:r>
            <a:endParaRPr lang="nl-NL" dirty="0" smtClean="0"/>
          </a:p>
          <a:p>
            <a:r>
              <a:rPr lang="nl-NL" dirty="0" err="1" smtClean="0"/>
              <a:t>Often</a:t>
            </a:r>
            <a:r>
              <a:rPr lang="nl-NL" dirty="0"/>
              <a:t> </a:t>
            </a:r>
            <a:r>
              <a:rPr lang="nl-NL" dirty="0" smtClean="0"/>
              <a:t>Ziehl-Neelsen </a:t>
            </a:r>
            <a:r>
              <a:rPr lang="nl-NL" dirty="0" err="1" smtClean="0"/>
              <a:t>positive</a:t>
            </a:r>
            <a:r>
              <a:rPr lang="nl-NL" dirty="0" smtClean="0"/>
              <a:t> sputum</a:t>
            </a:r>
          </a:p>
          <a:p>
            <a:r>
              <a:rPr lang="nl-NL" dirty="0" smtClean="0"/>
              <a:t>High </a:t>
            </a:r>
            <a:r>
              <a:rPr lang="nl-NL" dirty="0" err="1" smtClean="0"/>
              <a:t>yield</a:t>
            </a:r>
            <a:r>
              <a:rPr lang="nl-NL" dirty="0" smtClean="0"/>
              <a:t> of culture</a:t>
            </a:r>
          </a:p>
          <a:p>
            <a:endParaRPr lang="nl-NL" dirty="0"/>
          </a:p>
          <a:p>
            <a:pPr marL="0" indent="0">
              <a:buNone/>
            </a:pPr>
            <a:r>
              <a:rPr lang="nl-NL" dirty="0" err="1" smtClean="0"/>
              <a:t>Radiology</a:t>
            </a:r>
            <a:endParaRPr lang="nl-NL" dirty="0"/>
          </a:p>
          <a:p>
            <a:r>
              <a:rPr lang="nl-NL" dirty="0" err="1" smtClean="0"/>
              <a:t>Fibro</a:t>
            </a:r>
            <a:r>
              <a:rPr lang="nl-NL" dirty="0" smtClean="0"/>
              <a:t>-cavitary </a:t>
            </a:r>
            <a:r>
              <a:rPr lang="nl-NL" dirty="0" err="1" smtClean="0"/>
              <a:t>lesions</a:t>
            </a:r>
            <a:r>
              <a:rPr lang="nl-NL" dirty="0" smtClean="0"/>
              <a:t>, </a:t>
            </a:r>
            <a:r>
              <a:rPr lang="nl-NL" dirty="0" err="1" smtClean="0"/>
              <a:t>upper</a:t>
            </a:r>
            <a:r>
              <a:rPr lang="nl-NL" dirty="0" smtClean="0"/>
              <a:t> </a:t>
            </a:r>
            <a:r>
              <a:rPr lang="nl-NL" dirty="0" err="1" smtClean="0"/>
              <a:t>lobes</a:t>
            </a:r>
            <a:endParaRPr lang="nl-NL" dirty="0"/>
          </a:p>
        </p:txBody>
      </p:sp>
      <p:pic>
        <p:nvPicPr>
          <p:cNvPr id="8" name="Afbeelding 7"/>
          <p:cNvPicPr>
            <a:picLocks noChangeAspect="1"/>
          </p:cNvPicPr>
          <p:nvPr/>
        </p:nvPicPr>
        <p:blipFill rotWithShape="1">
          <a:blip r:embed="rId2" cstate="print">
            <a:extLst>
              <a:ext uri="{28A0092B-C50C-407E-A947-70E740481C1C}">
                <a14:useLocalDpi xmlns:a14="http://schemas.microsoft.com/office/drawing/2010/main" val="0"/>
              </a:ext>
            </a:extLst>
          </a:blip>
          <a:srcRect t="17450" b="3801"/>
          <a:stretch/>
        </p:blipFill>
        <p:spPr>
          <a:xfrm>
            <a:off x="8448216" y="5674329"/>
            <a:ext cx="3891632" cy="3064617"/>
          </a:xfrm>
          <a:prstGeom prst="rect">
            <a:avLst/>
          </a:prstGeom>
        </p:spPr>
      </p:pic>
      <p:pic>
        <p:nvPicPr>
          <p:cNvPr id="9" name="Afbeelding 8"/>
          <p:cNvPicPr>
            <a:picLocks noChangeAspect="1"/>
          </p:cNvPicPr>
          <p:nvPr/>
        </p:nvPicPr>
        <p:blipFill rotWithShape="1">
          <a:blip r:embed="rId3" cstate="print">
            <a:extLst>
              <a:ext uri="{28A0092B-C50C-407E-A947-70E740481C1C}">
                <a14:useLocalDpi xmlns:a14="http://schemas.microsoft.com/office/drawing/2010/main" val="0"/>
              </a:ext>
            </a:extLst>
          </a:blip>
          <a:srcRect l="7490" r="4479" b="18919"/>
          <a:stretch/>
        </p:blipFill>
        <p:spPr>
          <a:xfrm>
            <a:off x="8448216" y="1823841"/>
            <a:ext cx="3891632" cy="3584398"/>
          </a:xfrm>
          <a:prstGeom prst="rect">
            <a:avLst/>
          </a:prstGeom>
        </p:spPr>
      </p:pic>
    </p:spTree>
    <p:extLst>
      <p:ext uri="{BB962C8B-B14F-4D97-AF65-F5344CB8AC3E}">
        <p14:creationId xmlns:p14="http://schemas.microsoft.com/office/powerpoint/2010/main" val="8389795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2809" y="531677"/>
            <a:ext cx="11520000" cy="758613"/>
          </a:xfrm>
        </p:spPr>
        <p:txBody>
          <a:bodyPr>
            <a:normAutofit fontScale="90000"/>
          </a:bodyPr>
          <a:lstStyle/>
          <a:p>
            <a:r>
              <a:rPr lang="nl-NL" dirty="0" err="1" smtClean="0"/>
              <a:t>Nodular</a:t>
            </a:r>
            <a:r>
              <a:rPr lang="nl-NL" dirty="0" smtClean="0"/>
              <a:t>-Bronchiectatic NTM-PD</a:t>
            </a:r>
            <a:endParaRPr lang="nl-NL" dirty="0"/>
          </a:p>
        </p:txBody>
      </p:sp>
      <p:sp>
        <p:nvSpPr>
          <p:cNvPr id="4" name="Tijdelijke aanduiding voor tekst 3"/>
          <p:cNvSpPr>
            <a:spLocks noGrp="1"/>
          </p:cNvSpPr>
          <p:nvPr>
            <p:ph type="body" sz="quarter" idx="14"/>
          </p:nvPr>
        </p:nvSpPr>
        <p:spPr>
          <a:xfrm>
            <a:off x="742809" y="2350080"/>
            <a:ext cx="6374059" cy="5867520"/>
          </a:xfrm>
        </p:spPr>
        <p:txBody>
          <a:bodyPr>
            <a:normAutofit fontScale="55000" lnSpcReduction="20000"/>
          </a:bodyPr>
          <a:lstStyle/>
          <a:p>
            <a:pPr marL="0" indent="0">
              <a:buNone/>
            </a:pPr>
            <a:r>
              <a:rPr lang="nl-NL" dirty="0" err="1" smtClean="0"/>
              <a:t>Epidemiology</a:t>
            </a:r>
            <a:endParaRPr lang="nl-NL" dirty="0" smtClean="0"/>
          </a:p>
          <a:p>
            <a:r>
              <a:rPr lang="nl-NL" dirty="0" err="1"/>
              <a:t>Elderly</a:t>
            </a:r>
            <a:r>
              <a:rPr lang="nl-NL" dirty="0"/>
              <a:t> (&gt;60 </a:t>
            </a:r>
            <a:r>
              <a:rPr lang="nl-NL" dirty="0" err="1"/>
              <a:t>yrs</a:t>
            </a:r>
            <a:r>
              <a:rPr lang="nl-NL" dirty="0"/>
              <a:t> </a:t>
            </a:r>
            <a:r>
              <a:rPr lang="nl-NL" dirty="0" err="1"/>
              <a:t>old</a:t>
            </a:r>
            <a:r>
              <a:rPr lang="nl-NL" dirty="0"/>
              <a:t>) </a:t>
            </a:r>
            <a:r>
              <a:rPr lang="nl-NL" dirty="0" err="1"/>
              <a:t>females</a:t>
            </a:r>
            <a:endParaRPr lang="nl-NL" dirty="0"/>
          </a:p>
          <a:p>
            <a:r>
              <a:rPr lang="nl-NL" dirty="0" err="1" smtClean="0"/>
              <a:t>Scoliosis</a:t>
            </a:r>
            <a:r>
              <a:rPr lang="nl-NL" dirty="0" smtClean="0"/>
              <a:t>, </a:t>
            </a:r>
            <a:r>
              <a:rPr lang="nl-NL" dirty="0" err="1" smtClean="0"/>
              <a:t>mitral</a:t>
            </a:r>
            <a:r>
              <a:rPr lang="nl-NL" dirty="0" smtClean="0"/>
              <a:t> </a:t>
            </a:r>
            <a:r>
              <a:rPr lang="nl-NL" dirty="0" err="1" smtClean="0"/>
              <a:t>valve</a:t>
            </a:r>
            <a:r>
              <a:rPr lang="nl-NL" dirty="0" smtClean="0"/>
              <a:t> </a:t>
            </a:r>
            <a:r>
              <a:rPr lang="nl-NL" dirty="0" err="1" smtClean="0"/>
              <a:t>prolapse</a:t>
            </a:r>
            <a:r>
              <a:rPr lang="nl-NL" dirty="0" smtClean="0"/>
              <a:t>, low BMI</a:t>
            </a:r>
          </a:p>
          <a:p>
            <a:r>
              <a:rPr lang="nl-NL" dirty="0" smtClean="0"/>
              <a:t>No pre-</a:t>
            </a:r>
            <a:r>
              <a:rPr lang="nl-NL" dirty="0" err="1" smtClean="0"/>
              <a:t>existing</a:t>
            </a:r>
            <a:r>
              <a:rPr lang="nl-NL" dirty="0" smtClean="0"/>
              <a:t> </a:t>
            </a:r>
            <a:r>
              <a:rPr lang="nl-NL" dirty="0" err="1" smtClean="0"/>
              <a:t>lung</a:t>
            </a:r>
            <a:r>
              <a:rPr lang="nl-NL" dirty="0" smtClean="0"/>
              <a:t> </a:t>
            </a:r>
            <a:r>
              <a:rPr lang="nl-NL" dirty="0" err="1" smtClean="0"/>
              <a:t>disease</a:t>
            </a:r>
            <a:r>
              <a:rPr lang="nl-NL" dirty="0" smtClean="0"/>
              <a:t>, CFTR </a:t>
            </a:r>
            <a:r>
              <a:rPr lang="nl-NL" dirty="0" err="1" smtClean="0"/>
              <a:t>mut</a:t>
            </a:r>
            <a:r>
              <a:rPr lang="nl-NL" dirty="0" smtClean="0"/>
              <a:t>.</a:t>
            </a:r>
          </a:p>
          <a:p>
            <a:endParaRPr lang="nl-NL" dirty="0"/>
          </a:p>
          <a:p>
            <a:pPr marL="0" indent="0">
              <a:buNone/>
            </a:pPr>
            <a:r>
              <a:rPr lang="nl-NL" dirty="0" err="1" smtClean="0"/>
              <a:t>Clinical</a:t>
            </a:r>
            <a:r>
              <a:rPr lang="nl-NL" dirty="0" smtClean="0"/>
              <a:t> course</a:t>
            </a:r>
          </a:p>
          <a:p>
            <a:r>
              <a:rPr lang="nl-NL" dirty="0" err="1" smtClean="0"/>
              <a:t>Prolonged</a:t>
            </a:r>
            <a:r>
              <a:rPr lang="nl-NL" dirty="0" smtClean="0"/>
              <a:t> </a:t>
            </a:r>
            <a:r>
              <a:rPr lang="nl-NL" dirty="0" err="1" smtClean="0"/>
              <a:t>cough</a:t>
            </a:r>
            <a:r>
              <a:rPr lang="nl-NL" dirty="0" smtClean="0"/>
              <a:t>, </a:t>
            </a:r>
            <a:r>
              <a:rPr lang="nl-NL" dirty="0" err="1" smtClean="0"/>
              <a:t>fatigue</a:t>
            </a:r>
            <a:r>
              <a:rPr lang="nl-NL" dirty="0" smtClean="0"/>
              <a:t>, </a:t>
            </a:r>
            <a:r>
              <a:rPr lang="nl-NL" dirty="0" err="1" smtClean="0"/>
              <a:t>weight</a:t>
            </a:r>
            <a:r>
              <a:rPr lang="nl-NL" dirty="0" smtClean="0"/>
              <a:t> </a:t>
            </a:r>
            <a:r>
              <a:rPr lang="nl-NL" dirty="0" err="1" smtClean="0"/>
              <a:t>loss</a:t>
            </a:r>
            <a:endParaRPr lang="nl-NL" dirty="0" smtClean="0"/>
          </a:p>
          <a:p>
            <a:endParaRPr lang="nl-NL" dirty="0"/>
          </a:p>
          <a:p>
            <a:pPr marL="0" indent="0">
              <a:buNone/>
            </a:pPr>
            <a:r>
              <a:rPr lang="nl-NL" dirty="0" err="1" smtClean="0"/>
              <a:t>Microbiology</a:t>
            </a:r>
            <a:endParaRPr lang="nl-NL" dirty="0" smtClean="0"/>
          </a:p>
          <a:p>
            <a:r>
              <a:rPr lang="nl-NL" dirty="0" smtClean="0"/>
              <a:t>Low </a:t>
            </a:r>
            <a:r>
              <a:rPr lang="nl-NL" dirty="0" err="1" smtClean="0"/>
              <a:t>yield</a:t>
            </a:r>
            <a:r>
              <a:rPr lang="nl-NL" dirty="0" smtClean="0"/>
              <a:t> of ZN &amp;culture, </a:t>
            </a:r>
            <a:r>
              <a:rPr lang="nl-NL" dirty="0" err="1" smtClean="0"/>
              <a:t>repeat</a:t>
            </a:r>
            <a:r>
              <a:rPr lang="nl-NL" dirty="0" smtClean="0"/>
              <a:t> or BAL</a:t>
            </a:r>
          </a:p>
          <a:p>
            <a:endParaRPr lang="nl-NL" dirty="0"/>
          </a:p>
          <a:p>
            <a:pPr marL="0" indent="0">
              <a:buNone/>
            </a:pPr>
            <a:r>
              <a:rPr lang="nl-NL" dirty="0" err="1" smtClean="0"/>
              <a:t>Radiology</a:t>
            </a:r>
            <a:endParaRPr lang="nl-NL" dirty="0"/>
          </a:p>
          <a:p>
            <a:r>
              <a:rPr lang="nl-NL" dirty="0" err="1" smtClean="0"/>
              <a:t>Bronchiectasis</a:t>
            </a:r>
            <a:r>
              <a:rPr lang="nl-NL" dirty="0" smtClean="0"/>
              <a:t> w/ </a:t>
            </a:r>
            <a:r>
              <a:rPr lang="nl-NL" dirty="0" err="1" smtClean="0"/>
              <a:t>nodules</a:t>
            </a:r>
            <a:r>
              <a:rPr lang="nl-NL" dirty="0" smtClean="0"/>
              <a:t>, tree-in-</a:t>
            </a:r>
            <a:r>
              <a:rPr lang="nl-NL" dirty="0" err="1" smtClean="0"/>
              <a:t>bud</a:t>
            </a:r>
            <a:endParaRPr lang="nl-NL" dirty="0" smtClean="0"/>
          </a:p>
          <a:p>
            <a:r>
              <a:rPr lang="nl-NL" dirty="0" err="1" smtClean="0"/>
              <a:t>Middle</a:t>
            </a:r>
            <a:r>
              <a:rPr lang="nl-NL" dirty="0" smtClean="0"/>
              <a:t> </a:t>
            </a:r>
            <a:r>
              <a:rPr lang="nl-NL" dirty="0" err="1" smtClean="0"/>
              <a:t>lobe</a:t>
            </a:r>
            <a:r>
              <a:rPr lang="nl-NL" dirty="0" smtClean="0"/>
              <a:t> </a:t>
            </a:r>
            <a:r>
              <a:rPr lang="nl-NL" dirty="0" err="1" smtClean="0"/>
              <a:t>and</a:t>
            </a:r>
            <a:r>
              <a:rPr lang="nl-NL" dirty="0" smtClean="0"/>
              <a:t> lingula worst </a:t>
            </a:r>
            <a:r>
              <a:rPr lang="nl-NL" dirty="0" err="1" smtClean="0"/>
              <a:t>affected</a:t>
            </a:r>
            <a:endParaRPr lang="nl-NL" dirty="0"/>
          </a:p>
        </p:txBody>
      </p:sp>
      <p:sp>
        <p:nvSpPr>
          <p:cNvPr id="3" name="Tekstvak 2"/>
          <p:cNvSpPr txBox="1"/>
          <p:nvPr/>
        </p:nvSpPr>
        <p:spPr>
          <a:xfrm>
            <a:off x="7424103" y="8217601"/>
            <a:ext cx="5981125" cy="530017"/>
          </a:xfrm>
          <a:prstGeom prst="rect">
            <a:avLst/>
          </a:prstGeom>
          <a:noFill/>
        </p:spPr>
        <p:txBody>
          <a:bodyPr wrap="none" rtlCol="0">
            <a:spAutoFit/>
          </a:bodyPr>
          <a:lstStyle/>
          <a:p>
            <a:r>
              <a:rPr lang="nl-NL" sz="2844" dirty="0"/>
              <a:t>LADY WINDERMERE SYNDROME</a:t>
            </a:r>
          </a:p>
        </p:txBody>
      </p:sp>
      <p:pic>
        <p:nvPicPr>
          <p:cNvPr id="5" name="Afbeelding 4"/>
          <p:cNvPicPr>
            <a:picLocks noChangeAspect="1"/>
          </p:cNvPicPr>
          <p:nvPr/>
        </p:nvPicPr>
        <p:blipFill rotWithShape="1">
          <a:blip r:embed="rId2">
            <a:extLst>
              <a:ext uri="{28A0092B-C50C-407E-A947-70E740481C1C}">
                <a14:useLocalDpi xmlns:a14="http://schemas.microsoft.com/office/drawing/2010/main" val="0"/>
              </a:ext>
            </a:extLst>
          </a:blip>
          <a:srcRect t="11671" b="10434"/>
          <a:stretch/>
        </p:blipFill>
        <p:spPr>
          <a:xfrm>
            <a:off x="7956376" y="2134813"/>
            <a:ext cx="3964841" cy="3067493"/>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5339407"/>
            <a:ext cx="3964841" cy="2913057"/>
          </a:xfrm>
          <a:prstGeom prst="rect">
            <a:avLst/>
          </a:prstGeom>
        </p:spPr>
      </p:pic>
    </p:spTree>
    <p:extLst>
      <p:ext uri="{BB962C8B-B14F-4D97-AF65-F5344CB8AC3E}">
        <p14:creationId xmlns:p14="http://schemas.microsoft.com/office/powerpoint/2010/main" val="35125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8677"/>
            <a:ext cx="13004800" cy="617541"/>
          </a:xfrm>
          <a:prstGeom prst="rect">
            <a:avLst/>
          </a:prstGeom>
          <a:solidFill>
            <a:schemeClr val="bg1">
              <a:lumMod val="85000"/>
            </a:schemeClr>
          </a:solidFill>
          <a:ln>
            <a:noFill/>
          </a:ln>
        </p:spPr>
        <p:txBody>
          <a:bodyPr>
            <a:spAutoFit/>
          </a:bodyPr>
          <a:lstStyle/>
          <a:p>
            <a:pPr algn="l" defTabSz="1300460" rtl="0" fontAlgn="base">
              <a:spcBef>
                <a:spcPct val="0"/>
              </a:spcBef>
              <a:spcAft>
                <a:spcPct val="0"/>
              </a:spcAft>
              <a:defRPr/>
            </a:pPr>
            <a:r>
              <a:rPr lang="en-GB" sz="3413" kern="1200" dirty="0">
                <a:solidFill>
                  <a:srgbClr val="000000"/>
                </a:solidFill>
                <a:latin typeface="Calibri" pitchFamily="34" charset="0"/>
                <a:ea typeface=""/>
                <a:cs typeface="Calibri" pitchFamily="34" charset="0"/>
              </a:rPr>
              <a:t>Present strategies – treatment - MAC</a:t>
            </a:r>
          </a:p>
        </p:txBody>
      </p:sp>
      <p:graphicFrame>
        <p:nvGraphicFramePr>
          <p:cNvPr id="6" name="Table 5"/>
          <p:cNvGraphicFramePr>
            <a:graphicFrameLocks noGrp="1"/>
          </p:cNvGraphicFramePr>
          <p:nvPr/>
        </p:nvGraphicFramePr>
        <p:xfrm>
          <a:off x="675076" y="1986845"/>
          <a:ext cx="11704320" cy="6599724"/>
        </p:xfrm>
        <a:graphic>
          <a:graphicData uri="http://schemas.openxmlformats.org/drawingml/2006/table">
            <a:tbl>
              <a:tblPr/>
              <a:tblGrid>
                <a:gridCol w="5852160"/>
                <a:gridCol w="5852160"/>
              </a:tblGrid>
              <a:tr h="52606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1" i="0" u="none" strike="noStrike" cap="none" normalizeH="0" baseline="0">
                          <a:ln>
                            <a:noFill/>
                          </a:ln>
                          <a:solidFill>
                            <a:srgbClr val="FFFFFF"/>
                          </a:solidFill>
                          <a:effectLst/>
                          <a:latin typeface="Arial" charset="0"/>
                        </a:rPr>
                        <a:t>Severe MAC-pulmonary disease:</a:t>
                      </a:r>
                    </a:p>
                  </a:txBody>
                  <a:tcPr marL="130048" marR="130048" marT="64971" marB="6497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2600" b="1" i="0" u="none" strike="noStrike" cap="none" normalizeH="0" baseline="0">
                          <a:ln>
                            <a:noFill/>
                          </a:ln>
                          <a:solidFill>
                            <a:srgbClr val="FFFFFF"/>
                          </a:solidFill>
                          <a:effectLst/>
                          <a:latin typeface="Arial" charset="0"/>
                        </a:rPr>
                        <a:t>Antibiotic regimen:</a:t>
                      </a:r>
                    </a:p>
                  </a:txBody>
                  <a:tcPr marL="130048" marR="130048" marT="64971" marB="6497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592516">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AFB smear positive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Radiological evidence of cavitation / severe infection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Severe symptoms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Signs of systemic illness</a:t>
                      </a:r>
                    </a:p>
                  </a:txBody>
                  <a:tcPr marL="130048" marR="130048" marT="64971" marB="6497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Rifampicin 600mg daily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and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Ethambutol 15mg/kg daily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and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Azithromycin 250mg daily or Clarithromycin 500mg twice daily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2600" b="0"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And consider intravenous amikacin for up to 3 months or nebulised amikacin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2600" b="0"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2600" b="0" i="0" u="none" strike="noStrike" cap="none" normalizeH="0" baseline="0">
                          <a:ln>
                            <a:noFill/>
                          </a:ln>
                          <a:solidFill>
                            <a:srgbClr val="000000"/>
                          </a:solidFill>
                          <a:effectLst/>
                          <a:latin typeface="Arial" charset="0"/>
                        </a:rPr>
                        <a:t>Antibiotic treatment should continue for a minimum of 12 months after culture conversion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x-none" sz="2600" b="0" i="0" u="none" strike="noStrike" cap="none" normalizeH="0" baseline="0">
                        <a:ln>
                          <a:noFill/>
                        </a:ln>
                        <a:solidFill>
                          <a:srgbClr val="000000"/>
                        </a:solidFill>
                        <a:effectLst/>
                        <a:latin typeface="Arial" charset="0"/>
                      </a:endParaRPr>
                    </a:p>
                  </a:txBody>
                  <a:tcPr marL="130048" marR="130048" marT="64971" marB="6497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12302" name="Rectangle 1"/>
          <p:cNvSpPr>
            <a:spLocks noChangeArrowheads="1"/>
          </p:cNvSpPr>
          <p:nvPr/>
        </p:nvSpPr>
        <p:spPr bwMode="auto">
          <a:xfrm>
            <a:off x="8550206" y="9076267"/>
            <a:ext cx="274940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1300460" rtl="0" eaLnBrk="1" fontAlgn="base" hangingPunct="1">
              <a:spcBef>
                <a:spcPct val="0"/>
              </a:spcBef>
              <a:spcAft>
                <a:spcPct val="0"/>
              </a:spcAft>
              <a:buNone/>
            </a:pPr>
            <a:r>
              <a:rPr lang="en-GB" altLang="en-US" sz="2560" i="1" kern="1200">
                <a:solidFill>
                  <a:srgbClr val="000000"/>
                </a:solidFill>
                <a:latin typeface="Calibri" charset="0"/>
                <a:ea typeface=""/>
                <a:cs typeface=""/>
              </a:rPr>
              <a:t>Haworth et al 2017</a:t>
            </a:r>
            <a:endParaRPr lang="en-GB" altLang="en-US" sz="2560" kern="1200">
              <a:solidFill>
                <a:srgbClr val="000000"/>
              </a:solidFill>
              <a:ea typeface=""/>
              <a:cs typeface=""/>
            </a:endParaRPr>
          </a:p>
        </p:txBody>
      </p:sp>
    </p:spTree>
    <p:extLst>
      <p:ext uri="{BB962C8B-B14F-4D97-AF65-F5344CB8AC3E}">
        <p14:creationId xmlns:p14="http://schemas.microsoft.com/office/powerpoint/2010/main" val="407699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8677"/>
            <a:ext cx="13004800" cy="617541"/>
          </a:xfrm>
          <a:prstGeom prst="rect">
            <a:avLst/>
          </a:prstGeom>
          <a:solidFill>
            <a:schemeClr val="bg1">
              <a:lumMod val="85000"/>
            </a:schemeClr>
          </a:solidFill>
          <a:ln>
            <a:noFill/>
          </a:ln>
        </p:spPr>
        <p:txBody>
          <a:bodyPr>
            <a:spAutoFit/>
          </a:bodyPr>
          <a:lstStyle/>
          <a:p>
            <a:pPr algn="l" defTabSz="1300460" rtl="0" fontAlgn="base">
              <a:spcBef>
                <a:spcPct val="0"/>
              </a:spcBef>
              <a:spcAft>
                <a:spcPct val="0"/>
              </a:spcAft>
              <a:defRPr/>
            </a:pPr>
            <a:r>
              <a:rPr lang="en-GB" sz="3413" kern="1200" dirty="0">
                <a:solidFill>
                  <a:srgbClr val="000000"/>
                </a:solidFill>
                <a:latin typeface="Calibri" pitchFamily="34" charset="0"/>
                <a:ea typeface=""/>
                <a:cs typeface="Calibri" pitchFamily="34" charset="0"/>
              </a:rPr>
              <a:t>Present strategies – treatment - </a:t>
            </a:r>
            <a:r>
              <a:rPr lang="en-GB" sz="3413" kern="1200" dirty="0" err="1">
                <a:solidFill>
                  <a:srgbClr val="000000"/>
                </a:solidFill>
                <a:latin typeface="Calibri" pitchFamily="34" charset="0"/>
                <a:ea typeface=""/>
                <a:cs typeface="Calibri" pitchFamily="34" charset="0"/>
              </a:rPr>
              <a:t>Mabs</a:t>
            </a:r>
            <a:endParaRPr lang="en-GB" sz="3413" kern="1200" dirty="0">
              <a:solidFill>
                <a:srgbClr val="000000"/>
              </a:solidFill>
              <a:latin typeface="Calibri" pitchFamily="34" charset="0"/>
              <a:ea typeface=""/>
              <a:cs typeface="Calibri" pitchFamily="34" charset="0"/>
            </a:endParaRPr>
          </a:p>
        </p:txBody>
      </p:sp>
      <p:graphicFrame>
        <p:nvGraphicFramePr>
          <p:cNvPr id="5" name="Table 4"/>
          <p:cNvGraphicFramePr>
            <a:graphicFrameLocks noGrp="1"/>
          </p:cNvGraphicFramePr>
          <p:nvPr/>
        </p:nvGraphicFramePr>
        <p:xfrm>
          <a:off x="684107" y="1295964"/>
          <a:ext cx="11695288" cy="8184812"/>
        </p:xfrm>
        <a:graphic>
          <a:graphicData uri="http://schemas.openxmlformats.org/drawingml/2006/table">
            <a:tbl>
              <a:tblPr/>
              <a:tblGrid>
                <a:gridCol w="5847644"/>
                <a:gridCol w="5847644"/>
              </a:tblGrid>
              <a:tr h="520149">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chemeClr val="bg1"/>
                          </a:solidFill>
                          <a:effectLst/>
                          <a:latin typeface="Arial" charset="0"/>
                        </a:rPr>
                        <a:t>Initial Phase </a:t>
                      </a:r>
                      <a:r>
                        <a:rPr kumimoji="0" lang="en-GB" altLang="en-US" sz="2600" b="1" i="0" u="none" strike="noStrike" cap="none" normalizeH="0" baseline="0">
                          <a:ln>
                            <a:noFill/>
                          </a:ln>
                          <a:solidFill>
                            <a:schemeClr val="bg1"/>
                          </a:solidFill>
                          <a:effectLst/>
                          <a:latin typeface="Arial" charset="0"/>
                        </a:rPr>
                        <a:t>≥</a:t>
                      </a:r>
                      <a:r>
                        <a:rPr kumimoji="0" lang="en-US" altLang="en-US" sz="2600" b="1" i="0" u="none" strike="noStrike" cap="none" normalizeH="0" baseline="0">
                          <a:ln>
                            <a:noFill/>
                          </a:ln>
                          <a:solidFill>
                            <a:schemeClr val="bg1"/>
                          </a:solidFill>
                          <a:effectLst/>
                          <a:latin typeface="Arial" charset="0"/>
                        </a:rPr>
                        <a:t> 1 month</a:t>
                      </a:r>
                      <a:r>
                        <a:rPr kumimoji="0" lang="en-US" altLang="en-US" sz="2600" b="1" i="0" u="none" strike="noStrike" cap="none" normalizeH="0" baseline="30000">
                          <a:ln>
                            <a:noFill/>
                          </a:ln>
                          <a:solidFill>
                            <a:schemeClr val="bg1"/>
                          </a:solidFill>
                          <a:effectLst/>
                          <a:latin typeface="Arial" charset="0"/>
                        </a:rPr>
                        <a:t>a</a:t>
                      </a:r>
                      <a:r>
                        <a:rPr kumimoji="0" lang="en-US" altLang="en-US" sz="2600" b="1" i="0" u="none" strike="noStrike" cap="none" normalizeH="0" baseline="0">
                          <a:ln>
                            <a:noFill/>
                          </a:ln>
                          <a:solidFill>
                            <a:schemeClr val="bg1"/>
                          </a:solidFill>
                          <a:effectLst/>
                          <a:latin typeface="Arial" charset="0"/>
                        </a:rPr>
                        <a:t> </a:t>
                      </a:r>
                    </a:p>
                  </a:txBody>
                  <a:tcPr marL="130048" marR="130048" marT="65003" marB="65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FFFFFF"/>
                          </a:solidFill>
                          <a:effectLst/>
                          <a:latin typeface="Arial" charset="0"/>
                        </a:rPr>
                        <a:t>Continuation Phase</a:t>
                      </a:r>
                    </a:p>
                  </a:txBody>
                  <a:tcPr marL="130048" marR="130048" marT="65003" marB="65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543236">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600" b="0"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charset="0"/>
                        </a:rPr>
                        <a:t>iv amikacin </a:t>
                      </a:r>
                      <a:r>
                        <a:rPr kumimoji="0" lang="en-US" altLang="en-US" sz="2600" b="0" i="0" u="none" strike="noStrike" cap="none" normalizeH="0" baseline="0">
                          <a:ln>
                            <a:noFill/>
                          </a:ln>
                          <a:solidFill>
                            <a:srgbClr val="000000"/>
                          </a:solidFill>
                          <a:effectLst/>
                          <a:latin typeface="Arial" charset="0"/>
                        </a:rPr>
                        <a:t>15mg/kg daily or 3x / week</a:t>
                      </a:r>
                      <a:r>
                        <a:rPr kumimoji="0" lang="en-US" altLang="en-US" sz="2600" b="0" i="0" u="none" strike="noStrike" cap="none" normalizeH="0" baseline="30000">
                          <a:ln>
                            <a:noFill/>
                          </a:ln>
                          <a:solidFill>
                            <a:srgbClr val="000000"/>
                          </a:solidFill>
                          <a:effectLst/>
                          <a:latin typeface="Arial" charset="0"/>
                        </a:rPr>
                        <a:t>b</a:t>
                      </a:r>
                      <a:endParaRPr kumimoji="0" lang="en-US" altLang="en-US" sz="2600" b="0"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charset="0"/>
                        </a:rPr>
                        <a:t>iv tigecycline </a:t>
                      </a:r>
                      <a:r>
                        <a:rPr kumimoji="0" lang="en-US" altLang="en-US" sz="2600" b="0" i="0" u="none" strike="noStrike" cap="none" normalizeH="0" baseline="0">
                          <a:ln>
                            <a:noFill/>
                          </a:ln>
                          <a:solidFill>
                            <a:srgbClr val="000000"/>
                          </a:solidFill>
                          <a:effectLst/>
                          <a:latin typeface="Arial" charset="0"/>
                        </a:rPr>
                        <a:t>50mg bd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600" b="0"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charset="0"/>
                        </a:rPr>
                        <a:t>and where tolerated: iv imipenem 1g bd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600" b="1"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charset="0"/>
                        </a:rPr>
                        <a:t>and where tolerated: oral macrolide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600" b="0"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600" b="0"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600" b="0"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600" b="0"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600" b="0"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0" i="0" u="none" strike="noStrike" cap="none" normalizeH="0" baseline="30000">
                          <a:ln>
                            <a:noFill/>
                          </a:ln>
                          <a:solidFill>
                            <a:srgbClr val="000000"/>
                          </a:solidFill>
                          <a:effectLst/>
                          <a:latin typeface="Arial" charset="0"/>
                        </a:rPr>
                        <a:t>a</a:t>
                      </a:r>
                      <a:r>
                        <a:rPr kumimoji="0" lang="en-US" altLang="en-US" sz="2600" b="0" i="0" u="none" strike="noStrike" cap="none" normalizeH="0" baseline="0">
                          <a:ln>
                            <a:noFill/>
                          </a:ln>
                          <a:solidFill>
                            <a:srgbClr val="000000"/>
                          </a:solidFill>
                          <a:effectLst/>
                          <a:latin typeface="Arial" charset="0"/>
                        </a:rPr>
                        <a:t>patients with clarithromycin resistant isolates may benefit from longer duration iv antibiotic treatment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600" b="0" i="0" u="none" strike="noStrike" cap="none" normalizeH="0" baseline="0">
                        <a:ln>
                          <a:noFill/>
                        </a:ln>
                        <a:solidFill>
                          <a:srgbClr val="000000"/>
                        </a:solidFill>
                        <a:effectLst/>
                        <a:latin typeface="Arial" charset="0"/>
                      </a:endParaRPr>
                    </a:p>
                  </a:txBody>
                  <a:tcPr marL="130048" marR="130048" marT="65003" marB="65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600" b="0"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charset="0"/>
                        </a:rPr>
                        <a:t>nebulised amikacin</a:t>
                      </a:r>
                      <a:r>
                        <a:rPr kumimoji="0" lang="en-US" altLang="en-US" sz="2600" b="1" i="0" u="none" strike="noStrike" cap="none" normalizeH="0" baseline="30000">
                          <a:ln>
                            <a:noFill/>
                          </a:ln>
                          <a:solidFill>
                            <a:srgbClr val="000000"/>
                          </a:solidFill>
                          <a:effectLst/>
                          <a:latin typeface="Arial" charset="0"/>
                        </a:rPr>
                        <a:t>b</a:t>
                      </a:r>
                      <a:r>
                        <a:rPr kumimoji="0" lang="en-US" altLang="en-US" sz="2600" b="1" i="0" u="none" strike="noStrike" cap="none" normalizeH="0" baseline="0">
                          <a:ln>
                            <a:noFill/>
                          </a:ln>
                          <a:solidFill>
                            <a:srgbClr val="000000"/>
                          </a:solidFill>
                          <a:effectLst/>
                          <a:latin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charset="0"/>
                        </a:rPr>
                        <a:t>oral macrolide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600" b="0"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charset="0"/>
                        </a:rPr>
                        <a:t>and 1-3 oral antibiotics </a:t>
                      </a:r>
                      <a:r>
                        <a:rPr kumimoji="0" lang="en-US" altLang="en-US" sz="2600" b="0" i="0" u="none" strike="noStrike" cap="none" normalizeH="0" baseline="0">
                          <a:ln>
                            <a:noFill/>
                          </a:ln>
                          <a:solidFill>
                            <a:srgbClr val="000000"/>
                          </a:solidFill>
                          <a:effectLst/>
                          <a:latin typeface="Arial" charset="0"/>
                        </a:rPr>
                        <a:t>guided by drug susceptibility and patient tolerance: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charset="0"/>
                        </a:rPr>
                        <a:t>clofazimine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charset="0"/>
                        </a:rPr>
                        <a:t>linezolid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charset="0"/>
                        </a:rPr>
                        <a:t>minocycline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charset="0"/>
                        </a:rPr>
                        <a:t>moxifloxacin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charset="0"/>
                        </a:rPr>
                        <a:t>cotrimoxazole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600" b="0"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600" b="0" i="0" u="none" strike="noStrike" cap="none" normalizeH="0" baseline="0">
                        <a:ln>
                          <a:noFill/>
                        </a:ln>
                        <a:solidFill>
                          <a:srgbClr val="00000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600" b="0" i="0" u="none" strike="noStrike" cap="none" normalizeH="0" baseline="30000">
                          <a:ln>
                            <a:noFill/>
                          </a:ln>
                          <a:solidFill>
                            <a:srgbClr val="000000"/>
                          </a:solidFill>
                          <a:effectLst/>
                          <a:latin typeface="Arial" charset="0"/>
                        </a:rPr>
                        <a:t>b</a:t>
                      </a:r>
                      <a:r>
                        <a:rPr kumimoji="0" lang="en-US" altLang="en-US" sz="2600" b="0" i="0" u="none" strike="noStrike" cap="none" normalizeH="0" baseline="0">
                          <a:ln>
                            <a:noFill/>
                          </a:ln>
                          <a:solidFill>
                            <a:srgbClr val="000000"/>
                          </a:solidFill>
                          <a:effectLst/>
                          <a:latin typeface="Arial" charset="0"/>
                        </a:rPr>
                        <a:t>substitute iv / nebulised amikacin for an alternative antibiotic if </a:t>
                      </a:r>
                      <a:r>
                        <a:rPr kumimoji="0" lang="en-US" altLang="en-US" sz="2600" b="0" i="1" u="none" strike="noStrike" cap="none" normalizeH="0" baseline="0">
                          <a:ln>
                            <a:noFill/>
                          </a:ln>
                          <a:solidFill>
                            <a:srgbClr val="000000"/>
                          </a:solidFill>
                          <a:effectLst/>
                          <a:latin typeface="Arial" charset="0"/>
                        </a:rPr>
                        <a:t>M. abscessus </a:t>
                      </a:r>
                      <a:r>
                        <a:rPr kumimoji="0" lang="en-US" altLang="en-US" sz="2600" b="0" i="0" u="none" strike="noStrike" cap="none" normalizeH="0" baseline="0">
                          <a:ln>
                            <a:noFill/>
                          </a:ln>
                          <a:solidFill>
                            <a:srgbClr val="000000"/>
                          </a:solidFill>
                          <a:effectLst/>
                          <a:latin typeface="Arial" charset="0"/>
                        </a:rPr>
                        <a:t>is resistant to amikacin (MIC &gt;64mg/L or known to have a 16S rRNA gene mutation)</a:t>
                      </a:r>
                    </a:p>
                  </a:txBody>
                  <a:tcPr marL="130048" marR="130048" marT="65003" marB="650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13326" name="Rectangle 5"/>
          <p:cNvSpPr>
            <a:spLocks noChangeArrowheads="1"/>
          </p:cNvSpPr>
          <p:nvPr/>
        </p:nvSpPr>
        <p:spPr bwMode="auto">
          <a:xfrm>
            <a:off x="8577299" y="9263664"/>
            <a:ext cx="274940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1300460" rtl="0" eaLnBrk="1" fontAlgn="base" hangingPunct="1">
              <a:spcBef>
                <a:spcPct val="0"/>
              </a:spcBef>
              <a:spcAft>
                <a:spcPct val="0"/>
              </a:spcAft>
              <a:buNone/>
            </a:pPr>
            <a:r>
              <a:rPr lang="en-GB" altLang="en-US" sz="2560" i="1" kern="1200">
                <a:solidFill>
                  <a:srgbClr val="000000"/>
                </a:solidFill>
                <a:latin typeface="Calibri" charset="0"/>
                <a:ea typeface=""/>
                <a:cs typeface=""/>
              </a:rPr>
              <a:t>Haworth et al 2017</a:t>
            </a:r>
            <a:endParaRPr lang="en-GB" altLang="en-US" sz="2560" kern="1200">
              <a:solidFill>
                <a:srgbClr val="000000"/>
              </a:solidFill>
              <a:ea typeface=""/>
              <a:cs typeface=""/>
            </a:endParaRPr>
          </a:p>
        </p:txBody>
      </p:sp>
    </p:spTree>
    <p:extLst>
      <p:ext uri="{BB962C8B-B14F-4D97-AF65-F5344CB8AC3E}">
        <p14:creationId xmlns:p14="http://schemas.microsoft.com/office/powerpoint/2010/main" val="17334861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68677"/>
            <a:ext cx="13004800" cy="617541"/>
          </a:xfrm>
          <a:prstGeom prst="rect">
            <a:avLst/>
          </a:prstGeom>
          <a:solidFill>
            <a:schemeClr val="bg1">
              <a:lumMod val="85000"/>
            </a:schemeClr>
          </a:solidFill>
          <a:ln>
            <a:noFill/>
          </a:ln>
        </p:spPr>
        <p:txBody>
          <a:bodyPr>
            <a:spAutoFit/>
          </a:bodyPr>
          <a:lstStyle/>
          <a:p>
            <a:pPr algn="l" defTabSz="1300460" rtl="0" fontAlgn="base">
              <a:spcBef>
                <a:spcPct val="0"/>
              </a:spcBef>
              <a:spcAft>
                <a:spcPct val="0"/>
              </a:spcAft>
              <a:defRPr/>
            </a:pPr>
            <a:r>
              <a:rPr lang="en-GB" sz="3413" kern="1200" dirty="0">
                <a:solidFill>
                  <a:srgbClr val="000000"/>
                </a:solidFill>
                <a:latin typeface="Calibri" pitchFamily="34" charset="0"/>
                <a:ea typeface=""/>
                <a:cs typeface="Calibri" pitchFamily="34" charset="0"/>
              </a:rPr>
              <a:t>New strategies - better antibiotics</a:t>
            </a:r>
          </a:p>
        </p:txBody>
      </p:sp>
      <p:sp>
        <p:nvSpPr>
          <p:cNvPr id="7" name="Rectangle 3"/>
          <p:cNvSpPr txBox="1">
            <a:spLocks noChangeArrowheads="1"/>
          </p:cNvSpPr>
          <p:nvPr/>
        </p:nvSpPr>
        <p:spPr bwMode="auto">
          <a:xfrm>
            <a:off x="650240" y="1300480"/>
            <a:ext cx="11704320" cy="357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1300460" eaLnBrk="1" hangingPunct="1">
              <a:defRPr/>
            </a:pPr>
            <a:r>
              <a:rPr lang="en-GB" altLang="en-US" sz="2844" dirty="0" err="1">
                <a:solidFill>
                  <a:srgbClr val="000000"/>
                </a:solidFill>
                <a:latin typeface="Calibri" pitchFamily="34" charset="0"/>
              </a:rPr>
              <a:t>Clofazimine</a:t>
            </a:r>
            <a:r>
              <a:rPr lang="en-GB" altLang="en-US" sz="2844" dirty="0">
                <a:solidFill>
                  <a:srgbClr val="000000"/>
                </a:solidFill>
                <a:latin typeface="Calibri" pitchFamily="34" charset="0"/>
              </a:rPr>
              <a:t> </a:t>
            </a:r>
            <a:r>
              <a:rPr lang="en-GB" altLang="en-US" sz="2276" i="1" dirty="0">
                <a:solidFill>
                  <a:srgbClr val="000000"/>
                </a:solidFill>
                <a:latin typeface="Calibri" pitchFamily="34" charset="0"/>
              </a:rPr>
              <a:t>(</a:t>
            </a:r>
            <a:r>
              <a:rPr lang="en-GB" altLang="en-US" sz="2276" i="1" dirty="0" err="1">
                <a:solidFill>
                  <a:srgbClr val="000000"/>
                </a:solidFill>
                <a:latin typeface="Calibri" pitchFamily="34" charset="0"/>
              </a:rPr>
              <a:t>Jarand</a:t>
            </a:r>
            <a:r>
              <a:rPr lang="en-GB" altLang="en-US" sz="2276" i="1" dirty="0">
                <a:solidFill>
                  <a:srgbClr val="000000"/>
                </a:solidFill>
                <a:latin typeface="Calibri" pitchFamily="34" charset="0"/>
              </a:rPr>
              <a:t> et al Chest 2016, van </a:t>
            </a:r>
            <a:r>
              <a:rPr lang="en-GB" altLang="en-US" sz="2276" i="1" dirty="0" err="1">
                <a:solidFill>
                  <a:srgbClr val="000000"/>
                </a:solidFill>
                <a:latin typeface="Calibri" pitchFamily="34" charset="0"/>
              </a:rPr>
              <a:t>Ingen</a:t>
            </a:r>
            <a:r>
              <a:rPr lang="en-GB" altLang="en-US" sz="2276" i="1" dirty="0">
                <a:solidFill>
                  <a:srgbClr val="000000"/>
                </a:solidFill>
                <a:latin typeface="Calibri" pitchFamily="34" charset="0"/>
              </a:rPr>
              <a:t> 2012)</a:t>
            </a:r>
          </a:p>
          <a:p>
            <a:pPr defTabSz="1300460" eaLnBrk="1" hangingPunct="1">
              <a:defRPr/>
            </a:pPr>
            <a:endParaRPr lang="en-GB" altLang="en-US" sz="2844" dirty="0">
              <a:solidFill>
                <a:srgbClr val="000000"/>
              </a:solidFill>
              <a:latin typeface="Calibri" pitchFamily="34" charset="0"/>
            </a:endParaRPr>
          </a:p>
          <a:p>
            <a:pPr marL="0" lvl="1" indent="0" defTabSz="1300460" eaLnBrk="1" hangingPunct="1">
              <a:buNone/>
              <a:defRPr/>
            </a:pPr>
            <a:r>
              <a:rPr lang="en-GB" altLang="en-US" sz="1991" dirty="0">
                <a:solidFill>
                  <a:srgbClr val="000000"/>
                </a:solidFill>
                <a:latin typeface="Calibri" pitchFamily="34" charset="0"/>
                <a:ea typeface=""/>
                <a:cs typeface=""/>
              </a:rPr>
              <a:t>	</a:t>
            </a:r>
            <a:endParaRPr lang="en-GB" altLang="en-US" sz="2560" i="1" dirty="0">
              <a:solidFill>
                <a:srgbClr val="000000"/>
              </a:solidFill>
              <a:latin typeface="Calibri" pitchFamily="34" charset="0"/>
              <a:ea typeface=""/>
              <a:cs typeface=""/>
            </a:endParaRPr>
          </a:p>
          <a:p>
            <a:pPr defTabSz="1300460" eaLnBrk="1" hangingPunct="1">
              <a:buSzPct val="45000"/>
              <a:buNone/>
              <a:defRPr/>
            </a:pPr>
            <a:endParaRPr lang="en-GB" altLang="en-US" sz="2844" dirty="0">
              <a:solidFill>
                <a:srgbClr val="000000"/>
              </a:solidFill>
            </a:endParaRPr>
          </a:p>
          <a:p>
            <a:pPr defTabSz="1300460" eaLnBrk="1" hangingPunct="1">
              <a:defRPr/>
            </a:pPr>
            <a:endParaRPr lang="en-GB" altLang="en-US" sz="2844" dirty="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13601" y="2111024"/>
            <a:ext cx="5177084" cy="430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09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68677"/>
            <a:ext cx="13004800" cy="617541"/>
          </a:xfrm>
          <a:prstGeom prst="rect">
            <a:avLst/>
          </a:prstGeom>
          <a:solidFill>
            <a:schemeClr val="bg1">
              <a:lumMod val="85000"/>
            </a:schemeClr>
          </a:solidFill>
          <a:ln>
            <a:noFill/>
          </a:ln>
        </p:spPr>
        <p:txBody>
          <a:bodyPr>
            <a:spAutoFit/>
          </a:bodyPr>
          <a:lstStyle/>
          <a:p>
            <a:pPr algn="l" defTabSz="1300460" rtl="0" fontAlgn="base">
              <a:spcBef>
                <a:spcPct val="0"/>
              </a:spcBef>
              <a:spcAft>
                <a:spcPct val="0"/>
              </a:spcAft>
              <a:defRPr/>
            </a:pPr>
            <a:r>
              <a:rPr lang="en-GB" sz="3413" kern="1200" dirty="0">
                <a:solidFill>
                  <a:srgbClr val="000000"/>
                </a:solidFill>
                <a:latin typeface="Calibri" pitchFamily="34" charset="0"/>
                <a:ea typeface=""/>
                <a:cs typeface="Calibri" pitchFamily="34" charset="0"/>
              </a:rPr>
              <a:t>New strategies - better antibiotics</a:t>
            </a:r>
          </a:p>
        </p:txBody>
      </p:sp>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04" y="5393832"/>
            <a:ext cx="8737600" cy="3386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txBox="1">
            <a:spLocks noChangeArrowheads="1"/>
          </p:cNvSpPr>
          <p:nvPr/>
        </p:nvSpPr>
        <p:spPr bwMode="auto">
          <a:xfrm>
            <a:off x="650240" y="1300480"/>
            <a:ext cx="11704320" cy="357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1300460" eaLnBrk="1" hangingPunct="1">
              <a:defRPr/>
            </a:pPr>
            <a:r>
              <a:rPr lang="en-GB" altLang="en-US" sz="2844" dirty="0" err="1">
                <a:solidFill>
                  <a:srgbClr val="000000"/>
                </a:solidFill>
                <a:latin typeface="Calibri" pitchFamily="34" charset="0"/>
              </a:rPr>
              <a:t>Clofazimine</a:t>
            </a:r>
            <a:r>
              <a:rPr lang="en-GB" altLang="en-US" sz="2844" dirty="0">
                <a:solidFill>
                  <a:srgbClr val="000000"/>
                </a:solidFill>
                <a:latin typeface="Calibri" pitchFamily="34" charset="0"/>
              </a:rPr>
              <a:t> </a:t>
            </a:r>
            <a:r>
              <a:rPr lang="en-GB" altLang="en-US" sz="2276" i="1" dirty="0">
                <a:solidFill>
                  <a:srgbClr val="000000"/>
                </a:solidFill>
                <a:latin typeface="Calibri" pitchFamily="34" charset="0"/>
              </a:rPr>
              <a:t>(</a:t>
            </a:r>
            <a:r>
              <a:rPr lang="en-GB" altLang="en-US" sz="2276" i="1" dirty="0" err="1">
                <a:solidFill>
                  <a:srgbClr val="000000"/>
                </a:solidFill>
                <a:latin typeface="Calibri" pitchFamily="34" charset="0"/>
              </a:rPr>
              <a:t>Jarand</a:t>
            </a:r>
            <a:r>
              <a:rPr lang="en-GB" altLang="en-US" sz="2276" i="1" dirty="0">
                <a:solidFill>
                  <a:srgbClr val="000000"/>
                </a:solidFill>
                <a:latin typeface="Calibri" pitchFamily="34" charset="0"/>
              </a:rPr>
              <a:t> et al Chest 2016, van </a:t>
            </a:r>
            <a:r>
              <a:rPr lang="en-GB" altLang="en-US" sz="2276" i="1" dirty="0" err="1">
                <a:solidFill>
                  <a:srgbClr val="000000"/>
                </a:solidFill>
                <a:latin typeface="Calibri" pitchFamily="34" charset="0"/>
              </a:rPr>
              <a:t>Ingen</a:t>
            </a:r>
            <a:r>
              <a:rPr lang="en-GB" altLang="en-US" sz="2276" i="1" dirty="0">
                <a:solidFill>
                  <a:srgbClr val="000000"/>
                </a:solidFill>
                <a:latin typeface="Calibri" pitchFamily="34" charset="0"/>
              </a:rPr>
              <a:t> 2012)</a:t>
            </a:r>
          </a:p>
          <a:p>
            <a:pPr defTabSz="1300460" eaLnBrk="1" hangingPunct="1">
              <a:defRPr/>
            </a:pPr>
            <a:endParaRPr lang="en-GB" altLang="en-US" sz="2844" dirty="0">
              <a:solidFill>
                <a:srgbClr val="000000"/>
              </a:solidFill>
              <a:latin typeface="Calibri" pitchFamily="34" charset="0"/>
            </a:endParaRPr>
          </a:p>
          <a:p>
            <a:pPr defTabSz="1300460" eaLnBrk="1" hangingPunct="1">
              <a:defRPr/>
            </a:pPr>
            <a:r>
              <a:rPr lang="en-GB" altLang="en-US" sz="2844" dirty="0" err="1">
                <a:solidFill>
                  <a:srgbClr val="000000"/>
                </a:solidFill>
                <a:latin typeface="Calibri" pitchFamily="34" charset="0"/>
              </a:rPr>
              <a:t>Bedaquiline</a:t>
            </a:r>
            <a:r>
              <a:rPr lang="en-GB" altLang="en-US" sz="2844" dirty="0">
                <a:solidFill>
                  <a:srgbClr val="000000"/>
                </a:solidFill>
                <a:latin typeface="Calibri" pitchFamily="34" charset="0"/>
              </a:rPr>
              <a:t> </a:t>
            </a:r>
            <a:r>
              <a:rPr lang="en-GB" altLang="en-US" sz="2276" i="1" dirty="0">
                <a:solidFill>
                  <a:srgbClr val="000000"/>
                </a:solidFill>
                <a:latin typeface="Calibri" pitchFamily="34" charset="0"/>
              </a:rPr>
              <a:t>(</a:t>
            </a:r>
            <a:r>
              <a:rPr lang="en-GB" altLang="en-US" sz="2276" i="1" dirty="0" err="1">
                <a:solidFill>
                  <a:srgbClr val="000000"/>
                </a:solidFill>
                <a:latin typeface="Calibri" pitchFamily="34" charset="0"/>
              </a:rPr>
              <a:t>Philley</a:t>
            </a:r>
            <a:r>
              <a:rPr lang="en-GB" altLang="en-US" sz="2276" i="1" dirty="0">
                <a:solidFill>
                  <a:srgbClr val="000000"/>
                </a:solidFill>
                <a:latin typeface="Calibri" pitchFamily="34" charset="0"/>
              </a:rPr>
              <a:t> et al Chest 2015)</a:t>
            </a:r>
          </a:p>
          <a:p>
            <a:pPr marL="650230" lvl="1" indent="0" defTabSz="1300460" eaLnBrk="1" hangingPunct="1">
              <a:buNone/>
              <a:defRPr/>
            </a:pPr>
            <a:r>
              <a:rPr lang="en-GB" altLang="en-US" sz="2560" dirty="0">
                <a:solidFill>
                  <a:srgbClr val="000000"/>
                </a:solidFill>
                <a:latin typeface="Calibri" pitchFamily="34" charset="0"/>
                <a:ea typeface=""/>
                <a:cs typeface=""/>
              </a:rPr>
              <a:t>	10 </a:t>
            </a:r>
            <a:r>
              <a:rPr lang="en-GB" altLang="en-US" sz="2560" dirty="0" err="1">
                <a:solidFill>
                  <a:srgbClr val="000000"/>
                </a:solidFill>
                <a:latin typeface="Calibri" pitchFamily="34" charset="0"/>
                <a:ea typeface=""/>
                <a:cs typeface=""/>
              </a:rPr>
              <a:t>pt</a:t>
            </a:r>
            <a:r>
              <a:rPr lang="en-GB" altLang="en-US" sz="2560" dirty="0">
                <a:solidFill>
                  <a:srgbClr val="000000"/>
                </a:solidFill>
                <a:latin typeface="Calibri" pitchFamily="34" charset="0"/>
                <a:ea typeface=""/>
                <a:cs typeface=""/>
              </a:rPr>
              <a:t> (6 MAC, 4 </a:t>
            </a:r>
            <a:r>
              <a:rPr lang="en-GB" altLang="en-US" sz="2560" dirty="0" err="1">
                <a:solidFill>
                  <a:srgbClr val="000000"/>
                </a:solidFill>
                <a:latin typeface="Calibri" pitchFamily="34" charset="0"/>
                <a:ea typeface=""/>
                <a:cs typeface=""/>
              </a:rPr>
              <a:t>MAb</a:t>
            </a:r>
            <a:r>
              <a:rPr lang="en-GB" altLang="en-US" sz="2560" dirty="0">
                <a:solidFill>
                  <a:srgbClr val="000000"/>
                </a:solidFill>
                <a:latin typeface="Calibri" pitchFamily="34" charset="0"/>
                <a:ea typeface=""/>
                <a:cs typeface=""/>
              </a:rPr>
              <a:t>)</a:t>
            </a:r>
          </a:p>
          <a:p>
            <a:pPr marL="650230" lvl="1" indent="0" defTabSz="1300460" eaLnBrk="1" hangingPunct="1">
              <a:buNone/>
              <a:defRPr/>
            </a:pPr>
            <a:r>
              <a:rPr lang="en-GB" altLang="en-US" sz="2560" dirty="0">
                <a:solidFill>
                  <a:srgbClr val="000000"/>
                </a:solidFill>
                <a:latin typeface="Calibri" pitchFamily="34" charset="0"/>
                <a:ea typeface=""/>
                <a:cs typeface=""/>
              </a:rPr>
              <a:t>	9/10 symptomatic ↑, 4/10 ↓, 4/10↑ </a:t>
            </a:r>
            <a:r>
              <a:rPr lang="en-GB" altLang="en-US" sz="2560" dirty="0" err="1">
                <a:solidFill>
                  <a:srgbClr val="000000"/>
                </a:solidFill>
                <a:latin typeface="Calibri" pitchFamily="34" charset="0"/>
                <a:ea typeface=""/>
                <a:cs typeface=""/>
              </a:rPr>
              <a:t>radiol</a:t>
            </a:r>
            <a:endParaRPr lang="en-GB" altLang="en-US" sz="2560" dirty="0">
              <a:solidFill>
                <a:srgbClr val="000000"/>
              </a:solidFill>
              <a:latin typeface="Calibri" pitchFamily="34" charset="0"/>
              <a:ea typeface=""/>
              <a:cs typeface=""/>
            </a:endParaRPr>
          </a:p>
          <a:p>
            <a:pPr marL="650230" lvl="1" indent="0" defTabSz="1300460" eaLnBrk="1" hangingPunct="1">
              <a:buNone/>
              <a:defRPr/>
            </a:pPr>
            <a:endParaRPr lang="en-GB" altLang="en-US" sz="2560" dirty="0">
              <a:solidFill>
                <a:srgbClr val="000000"/>
              </a:solidFill>
              <a:latin typeface="Calibri" pitchFamily="34" charset="0"/>
              <a:ea typeface=""/>
              <a:cs typeface=""/>
            </a:endParaRPr>
          </a:p>
          <a:p>
            <a:pPr marL="487672" lvl="1" indent="-487672" defTabSz="1300460" eaLnBrk="1" hangingPunct="1">
              <a:buFontTx/>
              <a:buChar char="•"/>
              <a:defRPr/>
            </a:pPr>
            <a:r>
              <a:rPr lang="en-GB" altLang="en-US" sz="2844" dirty="0">
                <a:solidFill>
                  <a:srgbClr val="000000"/>
                </a:solidFill>
                <a:latin typeface="Calibri" pitchFamily="34" charset="0"/>
                <a:ea typeface=""/>
                <a:cs typeface=""/>
              </a:rPr>
              <a:t>Linezolid</a:t>
            </a:r>
            <a:r>
              <a:rPr lang="en-GB" altLang="en-US" sz="2276" dirty="0">
                <a:solidFill>
                  <a:srgbClr val="000000"/>
                </a:solidFill>
                <a:latin typeface="Calibri" pitchFamily="34" charset="0"/>
                <a:ea typeface=""/>
                <a:cs typeface=""/>
              </a:rPr>
              <a:t> </a:t>
            </a:r>
            <a:r>
              <a:rPr lang="en-GB" altLang="en-US" sz="2276" i="1" dirty="0">
                <a:solidFill>
                  <a:srgbClr val="000000"/>
                </a:solidFill>
                <a:latin typeface="Calibri" pitchFamily="34" charset="0"/>
                <a:ea typeface=""/>
                <a:cs typeface=""/>
              </a:rPr>
              <a:t>(Winthrop et al ERJ 2015) </a:t>
            </a:r>
          </a:p>
          <a:p>
            <a:pPr marL="0" lvl="1" indent="0" defTabSz="1300460" eaLnBrk="1" hangingPunct="1">
              <a:buNone/>
              <a:defRPr/>
            </a:pPr>
            <a:r>
              <a:rPr lang="en-GB" altLang="en-US" sz="1991" dirty="0">
                <a:solidFill>
                  <a:srgbClr val="000000"/>
                </a:solidFill>
                <a:latin typeface="Calibri" pitchFamily="34" charset="0"/>
                <a:ea typeface=""/>
                <a:cs typeface=""/>
              </a:rPr>
              <a:t>	</a:t>
            </a:r>
            <a:r>
              <a:rPr lang="en-GB" altLang="en-US" sz="2560" dirty="0">
                <a:solidFill>
                  <a:srgbClr val="000000"/>
                </a:solidFill>
                <a:latin typeface="Calibri" pitchFamily="34" charset="0"/>
                <a:ea typeface=""/>
                <a:cs typeface=""/>
              </a:rPr>
              <a:t>Tolerance not efficacy</a:t>
            </a:r>
            <a:endParaRPr lang="en-GB" altLang="en-US" sz="2844" dirty="0">
              <a:solidFill>
                <a:srgbClr val="000000"/>
              </a:solidFill>
              <a:ea typeface=""/>
              <a:cs typeface=""/>
            </a:endParaRPr>
          </a:p>
          <a:p>
            <a:pPr defTabSz="1300460" eaLnBrk="1" hangingPunct="1">
              <a:defRPr/>
            </a:pPr>
            <a:endParaRPr lang="en-GB" altLang="en-US" sz="2844" dirty="0">
              <a:solidFill>
                <a:srgbClr val="000000"/>
              </a:solidFill>
            </a:endParaRPr>
          </a:p>
        </p:txBody>
      </p:sp>
      <p:pic>
        <p:nvPicPr>
          <p:cNvPr id="737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4916" y="4775201"/>
            <a:ext cx="5834098" cy="4626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8907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7373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3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68677"/>
            <a:ext cx="13004800" cy="617541"/>
          </a:xfrm>
          <a:prstGeom prst="rect">
            <a:avLst/>
          </a:prstGeom>
          <a:solidFill>
            <a:schemeClr val="bg1">
              <a:lumMod val="85000"/>
            </a:schemeClr>
          </a:solidFill>
          <a:ln>
            <a:noFill/>
          </a:ln>
        </p:spPr>
        <p:txBody>
          <a:bodyPr>
            <a:spAutoFit/>
          </a:bodyPr>
          <a:lstStyle/>
          <a:p>
            <a:pPr algn="l" defTabSz="1300460" rtl="0" fontAlgn="base">
              <a:spcBef>
                <a:spcPct val="0"/>
              </a:spcBef>
              <a:spcAft>
                <a:spcPct val="0"/>
              </a:spcAft>
              <a:defRPr/>
            </a:pPr>
            <a:r>
              <a:rPr lang="en-GB" sz="3413" kern="1200" dirty="0">
                <a:solidFill>
                  <a:srgbClr val="000000"/>
                </a:solidFill>
                <a:latin typeface="Calibri" pitchFamily="34" charset="0"/>
                <a:ea typeface=""/>
                <a:cs typeface="Calibri" pitchFamily="34" charset="0"/>
              </a:rPr>
              <a:t>New strategies - better antibiotics</a:t>
            </a:r>
          </a:p>
        </p:txBody>
      </p:sp>
      <p:sp>
        <p:nvSpPr>
          <p:cNvPr id="7" name="Rectangle 3"/>
          <p:cNvSpPr txBox="1">
            <a:spLocks noChangeArrowheads="1"/>
          </p:cNvSpPr>
          <p:nvPr/>
        </p:nvSpPr>
        <p:spPr bwMode="auto">
          <a:xfrm>
            <a:off x="650240" y="1300480"/>
            <a:ext cx="11704320" cy="357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1300460" eaLnBrk="1" hangingPunct="1">
              <a:defRPr/>
            </a:pPr>
            <a:r>
              <a:rPr lang="en-GB" altLang="en-US" sz="2844" dirty="0" err="1">
                <a:solidFill>
                  <a:srgbClr val="000000"/>
                </a:solidFill>
                <a:latin typeface="Calibri" pitchFamily="34" charset="0"/>
              </a:rPr>
              <a:t>Clofazimine</a:t>
            </a:r>
            <a:r>
              <a:rPr lang="en-GB" altLang="en-US" sz="2844" dirty="0">
                <a:solidFill>
                  <a:srgbClr val="000000"/>
                </a:solidFill>
                <a:latin typeface="Calibri" pitchFamily="34" charset="0"/>
              </a:rPr>
              <a:t> </a:t>
            </a:r>
            <a:r>
              <a:rPr lang="en-GB" altLang="en-US" sz="2276" i="1" dirty="0">
                <a:solidFill>
                  <a:srgbClr val="000000"/>
                </a:solidFill>
                <a:latin typeface="Calibri" pitchFamily="34" charset="0"/>
              </a:rPr>
              <a:t>(</a:t>
            </a:r>
            <a:r>
              <a:rPr lang="en-GB" altLang="en-US" sz="2276" i="1" dirty="0" err="1">
                <a:solidFill>
                  <a:srgbClr val="000000"/>
                </a:solidFill>
                <a:latin typeface="Calibri" pitchFamily="34" charset="0"/>
              </a:rPr>
              <a:t>Jarand</a:t>
            </a:r>
            <a:r>
              <a:rPr lang="en-GB" altLang="en-US" sz="2276" i="1" dirty="0">
                <a:solidFill>
                  <a:srgbClr val="000000"/>
                </a:solidFill>
                <a:latin typeface="Calibri" pitchFamily="34" charset="0"/>
              </a:rPr>
              <a:t> et al Chest 2016, van </a:t>
            </a:r>
            <a:r>
              <a:rPr lang="en-GB" altLang="en-US" sz="2276" i="1" dirty="0" err="1">
                <a:solidFill>
                  <a:srgbClr val="000000"/>
                </a:solidFill>
                <a:latin typeface="Calibri" pitchFamily="34" charset="0"/>
              </a:rPr>
              <a:t>Ingen</a:t>
            </a:r>
            <a:r>
              <a:rPr lang="en-GB" altLang="en-US" sz="2276" i="1" dirty="0">
                <a:solidFill>
                  <a:srgbClr val="000000"/>
                </a:solidFill>
                <a:latin typeface="Calibri" pitchFamily="34" charset="0"/>
              </a:rPr>
              <a:t> 2012)</a:t>
            </a:r>
          </a:p>
          <a:p>
            <a:pPr defTabSz="1300460" eaLnBrk="1" hangingPunct="1">
              <a:defRPr/>
            </a:pPr>
            <a:endParaRPr lang="en-GB" altLang="en-US" sz="2844" dirty="0">
              <a:solidFill>
                <a:srgbClr val="000000"/>
              </a:solidFill>
              <a:latin typeface="Calibri" pitchFamily="34" charset="0"/>
            </a:endParaRPr>
          </a:p>
          <a:p>
            <a:pPr defTabSz="1300460" eaLnBrk="1" hangingPunct="1">
              <a:defRPr/>
            </a:pPr>
            <a:r>
              <a:rPr lang="en-GB" altLang="en-US" sz="2844" dirty="0" err="1">
                <a:solidFill>
                  <a:srgbClr val="000000"/>
                </a:solidFill>
                <a:latin typeface="Calibri" pitchFamily="34" charset="0"/>
              </a:rPr>
              <a:t>Bedaquiline</a:t>
            </a:r>
            <a:r>
              <a:rPr lang="en-GB" altLang="en-US" sz="2844" dirty="0">
                <a:solidFill>
                  <a:srgbClr val="000000"/>
                </a:solidFill>
                <a:latin typeface="Calibri" pitchFamily="34" charset="0"/>
              </a:rPr>
              <a:t> </a:t>
            </a:r>
            <a:r>
              <a:rPr lang="en-GB" altLang="en-US" sz="2276" i="1" dirty="0">
                <a:solidFill>
                  <a:srgbClr val="000000"/>
                </a:solidFill>
                <a:latin typeface="Calibri" pitchFamily="34" charset="0"/>
              </a:rPr>
              <a:t>(</a:t>
            </a:r>
            <a:r>
              <a:rPr lang="en-GB" altLang="en-US" sz="2276" i="1" dirty="0" err="1">
                <a:solidFill>
                  <a:srgbClr val="000000"/>
                </a:solidFill>
                <a:latin typeface="Calibri" pitchFamily="34" charset="0"/>
              </a:rPr>
              <a:t>Philley</a:t>
            </a:r>
            <a:r>
              <a:rPr lang="en-GB" altLang="en-US" sz="2276" i="1" dirty="0">
                <a:solidFill>
                  <a:srgbClr val="000000"/>
                </a:solidFill>
                <a:latin typeface="Calibri" pitchFamily="34" charset="0"/>
              </a:rPr>
              <a:t> et al Chest 2015)</a:t>
            </a:r>
          </a:p>
          <a:p>
            <a:pPr marL="650230" lvl="1" indent="0" defTabSz="1300460" eaLnBrk="1" hangingPunct="1">
              <a:buNone/>
              <a:defRPr/>
            </a:pPr>
            <a:r>
              <a:rPr lang="en-GB" altLang="en-US" sz="2560" dirty="0">
                <a:solidFill>
                  <a:srgbClr val="000000"/>
                </a:solidFill>
                <a:latin typeface="Calibri" pitchFamily="34" charset="0"/>
                <a:ea typeface=""/>
                <a:cs typeface=""/>
              </a:rPr>
              <a:t>	10 </a:t>
            </a:r>
            <a:r>
              <a:rPr lang="en-GB" altLang="en-US" sz="2560" dirty="0" err="1">
                <a:solidFill>
                  <a:srgbClr val="000000"/>
                </a:solidFill>
                <a:latin typeface="Calibri" pitchFamily="34" charset="0"/>
                <a:ea typeface=""/>
                <a:cs typeface=""/>
              </a:rPr>
              <a:t>pt</a:t>
            </a:r>
            <a:r>
              <a:rPr lang="en-GB" altLang="en-US" sz="2560" dirty="0">
                <a:solidFill>
                  <a:srgbClr val="000000"/>
                </a:solidFill>
                <a:latin typeface="Calibri" pitchFamily="34" charset="0"/>
                <a:ea typeface=""/>
                <a:cs typeface=""/>
              </a:rPr>
              <a:t> (6 MAC, 4 </a:t>
            </a:r>
            <a:r>
              <a:rPr lang="en-GB" altLang="en-US" sz="2560" dirty="0" err="1">
                <a:solidFill>
                  <a:srgbClr val="000000"/>
                </a:solidFill>
                <a:latin typeface="Calibri" pitchFamily="34" charset="0"/>
                <a:ea typeface=""/>
                <a:cs typeface=""/>
              </a:rPr>
              <a:t>MAb</a:t>
            </a:r>
            <a:r>
              <a:rPr lang="en-GB" altLang="en-US" sz="2560" dirty="0">
                <a:solidFill>
                  <a:srgbClr val="000000"/>
                </a:solidFill>
                <a:latin typeface="Calibri" pitchFamily="34" charset="0"/>
                <a:ea typeface=""/>
                <a:cs typeface=""/>
              </a:rPr>
              <a:t>)</a:t>
            </a:r>
          </a:p>
          <a:p>
            <a:pPr marL="650230" lvl="1" indent="0" defTabSz="1300460" eaLnBrk="1" hangingPunct="1">
              <a:buNone/>
              <a:defRPr/>
            </a:pPr>
            <a:r>
              <a:rPr lang="en-GB" altLang="en-US" sz="2560" dirty="0">
                <a:solidFill>
                  <a:srgbClr val="000000"/>
                </a:solidFill>
                <a:latin typeface="Calibri" pitchFamily="34" charset="0"/>
                <a:ea typeface=""/>
                <a:cs typeface=""/>
              </a:rPr>
              <a:t>	9/10 symptomatic ↑, 4/10 ↓, 4/10↑ </a:t>
            </a:r>
            <a:r>
              <a:rPr lang="en-GB" altLang="en-US" sz="2560" dirty="0" err="1">
                <a:solidFill>
                  <a:srgbClr val="000000"/>
                </a:solidFill>
                <a:latin typeface="Calibri" pitchFamily="34" charset="0"/>
                <a:ea typeface=""/>
                <a:cs typeface=""/>
              </a:rPr>
              <a:t>radiol</a:t>
            </a:r>
            <a:endParaRPr lang="en-GB" altLang="en-US" sz="2560" dirty="0">
              <a:solidFill>
                <a:srgbClr val="000000"/>
              </a:solidFill>
              <a:latin typeface="Calibri" pitchFamily="34" charset="0"/>
              <a:ea typeface=""/>
              <a:cs typeface=""/>
            </a:endParaRPr>
          </a:p>
          <a:p>
            <a:pPr marL="650230" lvl="1" indent="0" defTabSz="1300460" eaLnBrk="1" hangingPunct="1">
              <a:buNone/>
              <a:defRPr/>
            </a:pPr>
            <a:endParaRPr lang="en-GB" altLang="en-US" sz="2560" dirty="0">
              <a:solidFill>
                <a:srgbClr val="000000"/>
              </a:solidFill>
              <a:latin typeface="Calibri" pitchFamily="34" charset="0"/>
              <a:ea typeface=""/>
              <a:cs typeface=""/>
            </a:endParaRPr>
          </a:p>
          <a:p>
            <a:pPr marL="487672" lvl="1" indent="-487672" defTabSz="1300460" eaLnBrk="1" hangingPunct="1">
              <a:buFontTx/>
              <a:buChar char="•"/>
              <a:defRPr/>
            </a:pPr>
            <a:r>
              <a:rPr lang="en-GB" altLang="en-US" sz="2844" dirty="0">
                <a:solidFill>
                  <a:srgbClr val="000000"/>
                </a:solidFill>
                <a:latin typeface="Calibri" pitchFamily="34" charset="0"/>
                <a:ea typeface=""/>
                <a:cs typeface=""/>
              </a:rPr>
              <a:t>Linezolid </a:t>
            </a:r>
            <a:r>
              <a:rPr lang="en-GB" altLang="en-US" sz="2276" i="1" dirty="0">
                <a:solidFill>
                  <a:srgbClr val="000000"/>
                </a:solidFill>
                <a:latin typeface="Calibri" pitchFamily="34" charset="0"/>
                <a:ea typeface=""/>
                <a:cs typeface=""/>
              </a:rPr>
              <a:t>(Winthrop et al ERJ 2015 )</a:t>
            </a:r>
          </a:p>
          <a:p>
            <a:pPr marL="0" lvl="1" indent="0" defTabSz="1300460" eaLnBrk="1" hangingPunct="1">
              <a:buNone/>
              <a:defRPr/>
            </a:pPr>
            <a:r>
              <a:rPr lang="en-GB" altLang="en-US" sz="2560" dirty="0">
                <a:solidFill>
                  <a:srgbClr val="000000"/>
                </a:solidFill>
                <a:latin typeface="Calibri" pitchFamily="34" charset="0"/>
                <a:ea typeface=""/>
                <a:cs typeface=""/>
              </a:rPr>
              <a:t>	Tolerance not efficacy</a:t>
            </a:r>
          </a:p>
          <a:p>
            <a:pPr marL="487672" lvl="1" indent="-487672" defTabSz="1300460" eaLnBrk="1" hangingPunct="1">
              <a:buFontTx/>
              <a:buChar char="•"/>
              <a:defRPr/>
            </a:pPr>
            <a:endParaRPr lang="en-GB" altLang="en-US" sz="2844" dirty="0">
              <a:solidFill>
                <a:srgbClr val="000000"/>
              </a:solidFill>
              <a:latin typeface="Calibri" pitchFamily="34" charset="0"/>
              <a:ea typeface=""/>
              <a:cs typeface=""/>
            </a:endParaRPr>
          </a:p>
          <a:p>
            <a:pPr marL="487672" lvl="1" indent="-487672" defTabSz="1300460" eaLnBrk="1" hangingPunct="1">
              <a:buFontTx/>
              <a:buChar char="•"/>
              <a:defRPr/>
            </a:pPr>
            <a:r>
              <a:rPr lang="en-GB" altLang="en-US" sz="2844" dirty="0" err="1">
                <a:solidFill>
                  <a:srgbClr val="000000"/>
                </a:solidFill>
                <a:latin typeface="Calibri" pitchFamily="34" charset="0"/>
                <a:ea typeface=""/>
                <a:cs typeface=""/>
              </a:rPr>
              <a:t>Amikacin</a:t>
            </a:r>
            <a:r>
              <a:rPr lang="en-GB" altLang="en-US" sz="2844" dirty="0">
                <a:solidFill>
                  <a:srgbClr val="000000"/>
                </a:solidFill>
                <a:latin typeface="Calibri" pitchFamily="34" charset="0"/>
                <a:ea typeface=""/>
                <a:cs typeface=""/>
              </a:rPr>
              <a:t> nebulised </a:t>
            </a:r>
            <a:r>
              <a:rPr lang="en-GB" altLang="en-US" sz="2844" i="1" dirty="0">
                <a:solidFill>
                  <a:srgbClr val="000000"/>
                </a:solidFill>
                <a:latin typeface="Calibri" pitchFamily="34" charset="0"/>
                <a:ea typeface=""/>
                <a:cs typeface=""/>
              </a:rPr>
              <a:t>(</a:t>
            </a:r>
            <a:r>
              <a:rPr lang="en-GB" altLang="en-US" sz="2276" i="1" dirty="0">
                <a:solidFill>
                  <a:srgbClr val="000000"/>
                </a:solidFill>
                <a:latin typeface="Calibri" pitchFamily="34" charset="0"/>
                <a:ea typeface=""/>
                <a:cs typeface=""/>
              </a:rPr>
              <a:t>Olivier </a:t>
            </a:r>
            <a:r>
              <a:rPr lang="en-GB" altLang="en-US" sz="2276" i="1" dirty="0" err="1">
                <a:solidFill>
                  <a:srgbClr val="000000"/>
                </a:solidFill>
                <a:latin typeface="Calibri" pitchFamily="34" charset="0"/>
                <a:ea typeface=""/>
                <a:cs typeface=""/>
              </a:rPr>
              <a:t>AnnAts</a:t>
            </a:r>
            <a:r>
              <a:rPr lang="en-GB" altLang="en-US" sz="2276" i="1" dirty="0">
                <a:solidFill>
                  <a:srgbClr val="000000"/>
                </a:solidFill>
                <a:latin typeface="Calibri" pitchFamily="34" charset="0"/>
                <a:ea typeface=""/>
                <a:cs typeface=""/>
              </a:rPr>
              <a:t> 2014)</a:t>
            </a:r>
          </a:p>
          <a:p>
            <a:pPr marL="1219181" lvl="3" indent="0" defTabSz="1300460" eaLnBrk="1" hangingPunct="1">
              <a:buNone/>
              <a:defRPr/>
            </a:pPr>
            <a:r>
              <a:rPr lang="en-GB" altLang="en-US" sz="2560" dirty="0">
                <a:solidFill>
                  <a:srgbClr val="000000"/>
                </a:solidFill>
                <a:latin typeface="Calibri" pitchFamily="34" charset="0"/>
                <a:ea typeface=""/>
                <a:cs typeface=""/>
              </a:rPr>
              <a:t>15 </a:t>
            </a:r>
            <a:r>
              <a:rPr lang="en-GB" altLang="en-US" sz="2560" dirty="0" err="1">
                <a:solidFill>
                  <a:srgbClr val="000000"/>
                </a:solidFill>
                <a:latin typeface="Calibri" pitchFamily="34" charset="0"/>
                <a:ea typeface=""/>
                <a:cs typeface=""/>
              </a:rPr>
              <a:t>Mab</a:t>
            </a:r>
            <a:r>
              <a:rPr lang="en-GB" altLang="en-US" sz="2560" dirty="0">
                <a:solidFill>
                  <a:srgbClr val="000000"/>
                </a:solidFill>
                <a:latin typeface="Calibri" pitchFamily="34" charset="0"/>
                <a:ea typeface=""/>
                <a:cs typeface=""/>
              </a:rPr>
              <a:t>, 5MAC – 5 –</a:t>
            </a:r>
            <a:r>
              <a:rPr lang="en-GB" altLang="en-US" sz="2560" dirty="0" err="1">
                <a:solidFill>
                  <a:srgbClr val="000000"/>
                </a:solidFill>
                <a:latin typeface="Calibri" pitchFamily="34" charset="0"/>
                <a:ea typeface=""/>
                <a:cs typeface=""/>
              </a:rPr>
              <a:t>ve</a:t>
            </a:r>
            <a:r>
              <a:rPr lang="en-GB" altLang="en-US" sz="2560" dirty="0">
                <a:solidFill>
                  <a:srgbClr val="000000"/>
                </a:solidFill>
                <a:latin typeface="Calibri" pitchFamily="34" charset="0"/>
                <a:ea typeface=""/>
                <a:cs typeface=""/>
              </a:rPr>
              <a:t>, no CT </a:t>
            </a:r>
            <a:r>
              <a:rPr lang="en-GB" altLang="en-US" sz="2560" dirty="0" err="1">
                <a:solidFill>
                  <a:srgbClr val="000000"/>
                </a:solidFill>
                <a:latin typeface="Calibri" pitchFamily="34" charset="0"/>
                <a:ea typeface=""/>
                <a:cs typeface=""/>
              </a:rPr>
              <a:t>correl</a:t>
            </a:r>
            <a:endParaRPr lang="en-GB" altLang="en-US" sz="2560" dirty="0">
              <a:solidFill>
                <a:srgbClr val="000000"/>
              </a:solidFill>
              <a:latin typeface="Calibri" pitchFamily="34" charset="0"/>
              <a:ea typeface=""/>
              <a:cs typeface=""/>
            </a:endParaRPr>
          </a:p>
          <a:p>
            <a:pPr defTabSz="1300460" eaLnBrk="1" hangingPunct="1">
              <a:defRPr/>
            </a:pPr>
            <a:endParaRPr lang="en-GB" altLang="en-US" sz="2844" dirty="0">
              <a:solidFill>
                <a:srgbClr val="000000"/>
              </a:solidFill>
            </a:endParaRPr>
          </a:p>
        </p:txBody>
      </p:sp>
      <p:pic>
        <p:nvPicPr>
          <p:cNvPr id="194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917" y="4468144"/>
            <a:ext cx="5892800" cy="491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5564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68677"/>
            <a:ext cx="13004800" cy="617541"/>
          </a:xfrm>
          <a:prstGeom prst="rect">
            <a:avLst/>
          </a:prstGeom>
          <a:solidFill>
            <a:schemeClr val="bg1">
              <a:lumMod val="85000"/>
            </a:schemeClr>
          </a:solidFill>
          <a:ln>
            <a:noFill/>
          </a:ln>
        </p:spPr>
        <p:txBody>
          <a:bodyPr>
            <a:spAutoFit/>
          </a:bodyPr>
          <a:lstStyle/>
          <a:p>
            <a:pPr algn="l" defTabSz="1300460" rtl="0" fontAlgn="base">
              <a:spcBef>
                <a:spcPct val="0"/>
              </a:spcBef>
              <a:spcAft>
                <a:spcPct val="0"/>
              </a:spcAft>
              <a:defRPr/>
            </a:pPr>
            <a:r>
              <a:rPr lang="en-GB" sz="3413" kern="1200" dirty="0">
                <a:solidFill>
                  <a:srgbClr val="000000"/>
                </a:solidFill>
                <a:latin typeface="Calibri" pitchFamily="34" charset="0"/>
                <a:ea typeface=""/>
                <a:cs typeface="Calibri" pitchFamily="34" charset="0"/>
              </a:rPr>
              <a:t>New strategies - better antibiotics</a:t>
            </a:r>
          </a:p>
        </p:txBody>
      </p:sp>
      <p:pic>
        <p:nvPicPr>
          <p:cNvPr id="2048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 y="5454791"/>
            <a:ext cx="8193475" cy="4298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44409"/>
            <a:ext cx="9965831" cy="464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5" name="TextBox 3"/>
          <p:cNvSpPr txBox="1">
            <a:spLocks noChangeArrowheads="1"/>
          </p:cNvSpPr>
          <p:nvPr/>
        </p:nvSpPr>
        <p:spPr bwMode="auto">
          <a:xfrm>
            <a:off x="8195734" y="9195931"/>
            <a:ext cx="4531361"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1300460" rtl="0" eaLnBrk="1" fontAlgn="base" hangingPunct="1">
              <a:spcBef>
                <a:spcPct val="0"/>
              </a:spcBef>
              <a:spcAft>
                <a:spcPct val="0"/>
              </a:spcAft>
              <a:buNone/>
            </a:pPr>
            <a:r>
              <a:rPr lang="en-GB" altLang="en-US" sz="2276" i="1" kern="1200">
                <a:solidFill>
                  <a:srgbClr val="000000"/>
                </a:solidFill>
                <a:latin typeface="Calibri" charset="0"/>
                <a:ea typeface=""/>
                <a:cs typeface=""/>
              </a:rPr>
              <a:t>Olivier et al 2017</a:t>
            </a:r>
          </a:p>
        </p:txBody>
      </p:sp>
    </p:spTree>
    <p:extLst>
      <p:ext uri="{BB962C8B-B14F-4D97-AF65-F5344CB8AC3E}">
        <p14:creationId xmlns:p14="http://schemas.microsoft.com/office/powerpoint/2010/main" val="5879178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68677"/>
            <a:ext cx="13004800" cy="617541"/>
          </a:xfrm>
          <a:prstGeom prst="rect">
            <a:avLst/>
          </a:prstGeom>
          <a:solidFill>
            <a:schemeClr val="bg1">
              <a:lumMod val="85000"/>
            </a:schemeClr>
          </a:solidFill>
          <a:ln>
            <a:noFill/>
          </a:ln>
        </p:spPr>
        <p:txBody>
          <a:bodyPr>
            <a:spAutoFit/>
          </a:bodyPr>
          <a:lstStyle/>
          <a:p>
            <a:pPr algn="l" defTabSz="1300460" rtl="0" fontAlgn="base">
              <a:spcBef>
                <a:spcPct val="0"/>
              </a:spcBef>
              <a:spcAft>
                <a:spcPct val="0"/>
              </a:spcAft>
              <a:defRPr/>
            </a:pPr>
            <a:r>
              <a:rPr lang="en-GB" sz="3413" kern="1200" dirty="0">
                <a:solidFill>
                  <a:srgbClr val="000000"/>
                </a:solidFill>
                <a:latin typeface="Calibri" pitchFamily="34" charset="0"/>
                <a:ea typeface=""/>
                <a:cs typeface="Calibri" pitchFamily="34" charset="0"/>
              </a:rPr>
              <a:t>New strategies - better antibiotics</a:t>
            </a:r>
          </a:p>
        </p:txBody>
      </p:sp>
      <p:sp>
        <p:nvSpPr>
          <p:cNvPr id="21507" name="Rectangle 1"/>
          <p:cNvSpPr>
            <a:spLocks noChangeArrowheads="1"/>
          </p:cNvSpPr>
          <p:nvPr/>
        </p:nvSpPr>
        <p:spPr bwMode="auto">
          <a:xfrm>
            <a:off x="460587" y="6208889"/>
            <a:ext cx="11469511" cy="315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1300460" rtl="0" eaLnBrk="1" fontAlgn="base" hangingPunct="1">
              <a:spcBef>
                <a:spcPct val="0"/>
              </a:spcBef>
              <a:spcAft>
                <a:spcPct val="0"/>
              </a:spcAft>
              <a:buNone/>
            </a:pPr>
            <a:r>
              <a:rPr lang="en-US" altLang="en-US" sz="2844" kern="1200">
                <a:solidFill>
                  <a:srgbClr val="000000"/>
                </a:solidFill>
                <a:latin typeface="Calibri" charset="0"/>
                <a:ea typeface=""/>
                <a:cs typeface=""/>
              </a:rPr>
              <a:t>The CONVERT study enrolled 336 adult patients with NTM lung disease caused by MAC who were refractory to at least six months of GBT. </a:t>
            </a:r>
            <a:endParaRPr lang="en-GB" altLang="en-US" sz="2844" kern="1200">
              <a:solidFill>
                <a:srgbClr val="000000"/>
              </a:solidFill>
              <a:latin typeface="Calibri" charset="0"/>
              <a:ea typeface=""/>
              <a:cs typeface=""/>
            </a:endParaRPr>
          </a:p>
          <a:p>
            <a:pPr algn="l" defTabSz="1300460" rtl="0" eaLnBrk="1" fontAlgn="base" hangingPunct="1">
              <a:spcBef>
                <a:spcPct val="0"/>
              </a:spcBef>
              <a:spcAft>
                <a:spcPct val="0"/>
              </a:spcAft>
              <a:buNone/>
            </a:pPr>
            <a:endParaRPr lang="en-GB" altLang="en-US" sz="2844" kern="1200">
              <a:solidFill>
                <a:srgbClr val="000000"/>
              </a:solidFill>
              <a:latin typeface="Calibri" charset="0"/>
              <a:ea typeface=""/>
              <a:cs typeface=""/>
            </a:endParaRPr>
          </a:p>
          <a:p>
            <a:pPr algn="l" defTabSz="1300460" rtl="0" eaLnBrk="1" fontAlgn="base" hangingPunct="1">
              <a:spcBef>
                <a:spcPct val="0"/>
              </a:spcBef>
              <a:spcAft>
                <a:spcPct val="0"/>
              </a:spcAft>
              <a:buNone/>
            </a:pPr>
            <a:r>
              <a:rPr lang="en-US" altLang="en-US" sz="2844" kern="1200">
                <a:solidFill>
                  <a:srgbClr val="000000"/>
                </a:solidFill>
                <a:latin typeface="Calibri" charset="0"/>
                <a:ea typeface=""/>
                <a:cs typeface=""/>
              </a:rPr>
              <a:t>ALI 29% culture convert (3 consecutive –ve) sputa Month 6 </a:t>
            </a:r>
          </a:p>
          <a:p>
            <a:pPr algn="l" defTabSz="1300460" rtl="0" eaLnBrk="1" fontAlgn="base" hangingPunct="1">
              <a:spcBef>
                <a:spcPct val="0"/>
              </a:spcBef>
              <a:spcAft>
                <a:spcPct val="0"/>
              </a:spcAft>
              <a:buNone/>
            </a:pPr>
            <a:r>
              <a:rPr lang="en-US" altLang="en-US" sz="2844" kern="1200">
                <a:solidFill>
                  <a:srgbClr val="000000"/>
                </a:solidFill>
                <a:latin typeface="Calibri" charset="0"/>
                <a:ea typeface=""/>
                <a:cs typeface=""/>
              </a:rPr>
              <a:t>No ALI 9% (p &lt;0.0001). </a:t>
            </a:r>
          </a:p>
          <a:p>
            <a:pPr algn="l" defTabSz="1300460" rtl="0" eaLnBrk="1" fontAlgn="base" hangingPunct="1">
              <a:spcBef>
                <a:spcPct val="0"/>
              </a:spcBef>
              <a:spcAft>
                <a:spcPct val="0"/>
              </a:spcAft>
              <a:buNone/>
            </a:pPr>
            <a:endParaRPr lang="en-US" altLang="en-US" sz="2844" kern="1200">
              <a:solidFill>
                <a:srgbClr val="000000"/>
              </a:solidFill>
              <a:latin typeface="Calibri" charset="0"/>
              <a:ea typeface=""/>
              <a:cs typeface=""/>
            </a:endParaRPr>
          </a:p>
          <a:p>
            <a:pPr algn="l" defTabSz="1300460" rtl="0" eaLnBrk="1" fontAlgn="base" hangingPunct="1">
              <a:spcBef>
                <a:spcPct val="0"/>
              </a:spcBef>
              <a:spcAft>
                <a:spcPct val="0"/>
              </a:spcAft>
              <a:buNone/>
            </a:pPr>
            <a:r>
              <a:rPr lang="en-US" altLang="en-US" sz="2844" kern="1200">
                <a:solidFill>
                  <a:srgbClr val="000000"/>
                </a:solidFill>
                <a:latin typeface="Calibri" charset="0"/>
                <a:ea typeface=""/>
                <a:cs typeface=""/>
              </a:rPr>
              <a:t>Use in refractory disease – other uses?</a:t>
            </a:r>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30" y="925689"/>
            <a:ext cx="8859520" cy="4809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8266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68677"/>
            <a:ext cx="13004800" cy="617541"/>
          </a:xfrm>
          <a:prstGeom prst="rect">
            <a:avLst/>
          </a:prstGeom>
          <a:solidFill>
            <a:schemeClr val="bg1">
              <a:lumMod val="85000"/>
            </a:schemeClr>
          </a:solidFill>
          <a:ln>
            <a:noFill/>
          </a:ln>
        </p:spPr>
        <p:txBody>
          <a:bodyPr>
            <a:spAutoFit/>
          </a:bodyPr>
          <a:lstStyle/>
          <a:p>
            <a:pPr algn="l" defTabSz="1300460" rtl="0" fontAlgn="base">
              <a:spcBef>
                <a:spcPct val="0"/>
              </a:spcBef>
              <a:spcAft>
                <a:spcPct val="0"/>
              </a:spcAft>
              <a:defRPr/>
            </a:pPr>
            <a:r>
              <a:rPr lang="en-GB" sz="3413" kern="1200" dirty="0">
                <a:solidFill>
                  <a:srgbClr val="000000"/>
                </a:solidFill>
                <a:latin typeface="Calibri" pitchFamily="34" charset="0"/>
                <a:ea typeface=""/>
                <a:cs typeface="Calibri" pitchFamily="34" charset="0"/>
              </a:rPr>
              <a:t>New strategies - better antibiotics</a:t>
            </a:r>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l="6847"/>
          <a:stretch>
            <a:fillRect/>
          </a:stretch>
        </p:blipFill>
        <p:spPr bwMode="auto">
          <a:xfrm>
            <a:off x="158044" y="1225975"/>
            <a:ext cx="8444089" cy="594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1203396" y="1207912"/>
            <a:ext cx="2149404" cy="819573"/>
          </a:xfrm>
          <a:prstGeom prst="roundRect">
            <a:avLst/>
          </a:prstGeom>
          <a:solidFill>
            <a:srgbClr val="F4BAAA">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460" rtl="0" fontAlgn="base">
              <a:spcBef>
                <a:spcPct val="0"/>
              </a:spcBef>
              <a:spcAft>
                <a:spcPct val="0"/>
              </a:spcAft>
              <a:defRPr/>
            </a:pPr>
            <a:endParaRPr lang="en-GB" sz="2560" kern="1200">
              <a:solidFill>
                <a:srgbClr val="FFFFFF"/>
              </a:solidFill>
            </a:endParaRPr>
          </a:p>
        </p:txBody>
      </p:sp>
      <p:sp>
        <p:nvSpPr>
          <p:cNvPr id="8" name="Rounded Rectangle 7"/>
          <p:cNvSpPr/>
          <p:nvPr/>
        </p:nvSpPr>
        <p:spPr>
          <a:xfrm>
            <a:off x="6604001" y="2628054"/>
            <a:ext cx="1844604" cy="1025031"/>
          </a:xfrm>
          <a:prstGeom prst="roundRect">
            <a:avLst/>
          </a:prstGeom>
          <a:solidFill>
            <a:srgbClr val="F4BAAA">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460" rtl="0" fontAlgn="base">
              <a:spcBef>
                <a:spcPct val="0"/>
              </a:spcBef>
              <a:spcAft>
                <a:spcPct val="0"/>
              </a:spcAft>
              <a:defRPr/>
            </a:pPr>
            <a:endParaRPr lang="en-GB" sz="2560" kern="1200">
              <a:solidFill>
                <a:srgbClr val="FFFFFF"/>
              </a:solidFill>
            </a:endParaRPr>
          </a:p>
        </p:txBody>
      </p:sp>
      <p:sp>
        <p:nvSpPr>
          <p:cNvPr id="9" name="Rounded Rectangle 8"/>
          <p:cNvSpPr/>
          <p:nvPr/>
        </p:nvSpPr>
        <p:spPr>
          <a:xfrm>
            <a:off x="792481" y="5940214"/>
            <a:ext cx="2151662" cy="1126630"/>
          </a:xfrm>
          <a:prstGeom prst="roundRect">
            <a:avLst/>
          </a:prstGeom>
          <a:solidFill>
            <a:srgbClr val="BBFAA4">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460" rtl="0" fontAlgn="base">
              <a:spcBef>
                <a:spcPct val="0"/>
              </a:spcBef>
              <a:spcAft>
                <a:spcPct val="0"/>
              </a:spcAft>
              <a:defRPr/>
            </a:pPr>
            <a:endParaRPr lang="en-GB" sz="2560" kern="1200">
              <a:solidFill>
                <a:srgbClr val="FFFFFF"/>
              </a:solidFill>
            </a:endParaRPr>
          </a:p>
        </p:txBody>
      </p:sp>
      <p:sp>
        <p:nvSpPr>
          <p:cNvPr id="10" name="Rounded Rectangle 9"/>
          <p:cNvSpPr/>
          <p:nvPr/>
        </p:nvSpPr>
        <p:spPr>
          <a:xfrm>
            <a:off x="4479432" y="1189849"/>
            <a:ext cx="2253262" cy="857956"/>
          </a:xfrm>
          <a:prstGeom prst="roundRect">
            <a:avLst/>
          </a:prstGeom>
          <a:solidFill>
            <a:srgbClr val="BBFAA4">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460" rtl="0" fontAlgn="base">
              <a:spcBef>
                <a:spcPct val="0"/>
              </a:spcBef>
              <a:spcAft>
                <a:spcPct val="0"/>
              </a:spcAft>
              <a:defRPr/>
            </a:pPr>
            <a:endParaRPr lang="en-GB" sz="2560" kern="1200">
              <a:solidFill>
                <a:srgbClr val="FFFFFF"/>
              </a:solidFill>
            </a:endParaRPr>
          </a:p>
        </p:txBody>
      </p:sp>
      <p:sp>
        <p:nvSpPr>
          <p:cNvPr id="11" name="Rounded Rectangle 10"/>
          <p:cNvSpPr/>
          <p:nvPr/>
        </p:nvSpPr>
        <p:spPr>
          <a:xfrm>
            <a:off x="2993813" y="5836357"/>
            <a:ext cx="2151663" cy="1230488"/>
          </a:xfrm>
          <a:prstGeom prst="roundRect">
            <a:avLst/>
          </a:prstGeom>
          <a:solidFill>
            <a:srgbClr val="F4BAAA">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460" rtl="0" fontAlgn="base">
              <a:spcBef>
                <a:spcPct val="0"/>
              </a:spcBef>
              <a:spcAft>
                <a:spcPct val="0"/>
              </a:spcAft>
              <a:defRPr/>
            </a:pPr>
            <a:endParaRPr lang="en-GB" sz="2560" kern="1200">
              <a:solidFill>
                <a:srgbClr val="FFFFFF"/>
              </a:solidFill>
            </a:endParaRPr>
          </a:p>
        </p:txBody>
      </p:sp>
      <p:sp>
        <p:nvSpPr>
          <p:cNvPr id="12" name="Rounded Rectangle 11"/>
          <p:cNvSpPr/>
          <p:nvPr/>
        </p:nvSpPr>
        <p:spPr>
          <a:xfrm>
            <a:off x="6425636" y="4199467"/>
            <a:ext cx="1510454" cy="1126632"/>
          </a:xfrm>
          <a:prstGeom prst="roundRect">
            <a:avLst/>
          </a:prstGeom>
          <a:solidFill>
            <a:srgbClr val="BBFAA4">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460" rtl="0" fontAlgn="base">
              <a:spcBef>
                <a:spcPct val="0"/>
              </a:spcBef>
              <a:spcAft>
                <a:spcPct val="0"/>
              </a:spcAft>
              <a:defRPr/>
            </a:pPr>
            <a:endParaRPr lang="en-GB" sz="2560" kern="1200">
              <a:solidFill>
                <a:srgbClr val="FFFFFF"/>
              </a:solidFill>
            </a:endParaRPr>
          </a:p>
        </p:txBody>
      </p:sp>
      <p:pic>
        <p:nvPicPr>
          <p:cNvPr id="72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1174" y="5082258"/>
            <a:ext cx="4504266" cy="229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045" y="7172961"/>
            <a:ext cx="4529102" cy="228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ounded Rectangle 14"/>
          <p:cNvSpPr/>
          <p:nvPr/>
        </p:nvSpPr>
        <p:spPr>
          <a:xfrm>
            <a:off x="5197405" y="5989886"/>
            <a:ext cx="2149404" cy="1025031"/>
          </a:xfrm>
          <a:prstGeom prst="roundRect">
            <a:avLst/>
          </a:prstGeom>
          <a:solidFill>
            <a:srgbClr val="F4BAAA">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0460" rtl="0" fontAlgn="base">
              <a:spcBef>
                <a:spcPct val="0"/>
              </a:spcBef>
              <a:spcAft>
                <a:spcPct val="0"/>
              </a:spcAft>
              <a:defRPr/>
            </a:pPr>
            <a:endParaRPr lang="en-GB" sz="2560" kern="1200">
              <a:solidFill>
                <a:srgbClr val="FFFFFF"/>
              </a:solidFill>
            </a:endParaRPr>
          </a:p>
        </p:txBody>
      </p:sp>
      <p:pic>
        <p:nvPicPr>
          <p:cNvPr id="727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2134" y="200943"/>
            <a:ext cx="4350738" cy="4560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1175" y="7644836"/>
            <a:ext cx="4384604" cy="1641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43" name="TextBox 3"/>
          <p:cNvSpPr txBox="1">
            <a:spLocks noChangeArrowheads="1"/>
          </p:cNvSpPr>
          <p:nvPr/>
        </p:nvSpPr>
        <p:spPr bwMode="auto">
          <a:xfrm>
            <a:off x="4915183" y="9227539"/>
            <a:ext cx="4531359"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1300460" rtl="0" eaLnBrk="1" fontAlgn="base" hangingPunct="1">
              <a:spcBef>
                <a:spcPct val="0"/>
              </a:spcBef>
              <a:spcAft>
                <a:spcPct val="0"/>
              </a:spcAft>
              <a:buNone/>
            </a:pPr>
            <a:r>
              <a:rPr lang="en-GB" altLang="en-US" sz="1991" i="1" kern="1200">
                <a:solidFill>
                  <a:srgbClr val="000000"/>
                </a:solidFill>
                <a:latin typeface="Calibri" charset="0"/>
                <a:ea typeface=""/>
                <a:cs typeface=""/>
              </a:rPr>
              <a:t>Soni et al J Med Micro 2016</a:t>
            </a:r>
          </a:p>
        </p:txBody>
      </p:sp>
    </p:spTree>
    <p:extLst>
      <p:ext uri="{BB962C8B-B14F-4D97-AF65-F5344CB8AC3E}">
        <p14:creationId xmlns:p14="http://schemas.microsoft.com/office/powerpoint/2010/main" val="1908886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270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270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27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2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311"/>
          <p:cNvSpPr/>
          <p:nvPr/>
        </p:nvSpPr>
        <p:spPr>
          <a:xfrm>
            <a:off x="20782" y="515214"/>
            <a:ext cx="13004800" cy="1107761"/>
          </a:xfrm>
          <a:prstGeom prst="rect">
            <a:avLst/>
          </a:prstGeom>
          <a:ln w="12700">
            <a:miter lim="400000"/>
          </a:ln>
          <a:extLst>
            <a:ext uri="{C572A759-6A51-4108-AA02-DFA0A04FC94B}">
              <ma14:wrappingTextBoxFlag xmlns:ma14="http://schemas.microsoft.com/office/mac/drawingml/2011/main" val="1"/>
            </a:ext>
          </a:extLst>
        </p:spPr>
        <p:txBody>
          <a:bodyPr wrap="square" lIns="45604" tIns="45604" rIns="45604" bIns="45604">
            <a:spAutoFit/>
          </a:bodyPr>
          <a:lstStyle>
            <a:lvl1pPr algn="ctr" defTabSz="914400">
              <a:defRPr sz="4500">
                <a:solidFill>
                  <a:srgbClr val="971817"/>
                </a:solidFill>
                <a:latin typeface="Verdana Bold"/>
                <a:ea typeface="Verdana Bold"/>
                <a:cs typeface="Verdana Bold"/>
                <a:sym typeface="Verdana Bold"/>
              </a:defRPr>
            </a:lvl1pPr>
          </a:lstStyle>
          <a:p>
            <a:pPr>
              <a:defRPr sz="1800">
                <a:solidFill>
                  <a:srgbClr val="000000"/>
                </a:solidFill>
              </a:defRPr>
            </a:pPr>
            <a:r>
              <a:rPr lang="en-US" sz="6600" dirty="0" smtClean="0">
                <a:solidFill>
                  <a:srgbClr val="002060"/>
                </a:solidFill>
                <a:latin typeface="Calibri"/>
                <a:cs typeface="Calibri"/>
              </a:rPr>
              <a:t>Plan</a:t>
            </a:r>
            <a:endParaRPr lang="en-US" sz="6600" dirty="0">
              <a:solidFill>
                <a:srgbClr val="002060"/>
              </a:solidFill>
              <a:latin typeface="Calibri"/>
              <a:cs typeface="Calibri"/>
            </a:endParaRPr>
          </a:p>
        </p:txBody>
      </p:sp>
      <p:sp>
        <p:nvSpPr>
          <p:cNvPr id="3" name="CasellaDiTesto 2"/>
          <p:cNvSpPr txBox="1"/>
          <p:nvPr/>
        </p:nvSpPr>
        <p:spPr>
          <a:xfrm>
            <a:off x="2697018" y="2244438"/>
            <a:ext cx="9892146" cy="6186309"/>
          </a:xfrm>
          <a:prstGeom prst="rect">
            <a:avLst/>
          </a:prstGeom>
          <a:noFill/>
        </p:spPr>
        <p:txBody>
          <a:bodyPr wrap="square" rtlCol="0">
            <a:spAutoFit/>
          </a:bodyPr>
          <a:lstStyle/>
          <a:p>
            <a:pPr marL="514350" indent="-514350">
              <a:buFont typeface="+mj-lt"/>
              <a:buAutoNum type="arabicPeriod"/>
            </a:pPr>
            <a:r>
              <a:rPr lang="en-US" sz="3600" dirty="0" smtClean="0">
                <a:latin typeface="+mn-lt"/>
              </a:rPr>
              <a:t>Why should we care of NTM?</a:t>
            </a:r>
          </a:p>
          <a:p>
            <a:pPr marL="514350" indent="-514350">
              <a:buFont typeface="+mj-lt"/>
              <a:buAutoNum type="arabicPeriod"/>
            </a:pPr>
            <a:endParaRPr lang="en-US" sz="3600" dirty="0" smtClean="0">
              <a:latin typeface="+mn-lt"/>
            </a:endParaRPr>
          </a:p>
          <a:p>
            <a:pPr marL="514350" indent="-514350">
              <a:buFont typeface="+mj-lt"/>
              <a:buAutoNum type="arabicPeriod"/>
            </a:pPr>
            <a:endParaRPr lang="en-US" sz="3600" dirty="0" smtClean="0">
              <a:latin typeface="+mn-lt"/>
            </a:endParaRPr>
          </a:p>
          <a:p>
            <a:pPr marL="514350" indent="-514350">
              <a:buFont typeface="+mj-lt"/>
              <a:buAutoNum type="arabicPeriod"/>
            </a:pPr>
            <a:r>
              <a:rPr lang="en-US" sz="3600" dirty="0" smtClean="0">
                <a:solidFill>
                  <a:schemeClr val="bg1">
                    <a:lumMod val="85000"/>
                  </a:schemeClr>
                </a:solidFill>
                <a:latin typeface="+mn-lt"/>
              </a:rPr>
              <a:t>What are the major challenges in the management of NTM?</a:t>
            </a: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r>
              <a:rPr lang="en-US" sz="3600" dirty="0" smtClean="0">
                <a:solidFill>
                  <a:schemeClr val="bg1">
                    <a:lumMod val="85000"/>
                  </a:schemeClr>
                </a:solidFill>
                <a:latin typeface="+mn-lt"/>
              </a:rPr>
              <a:t>What should we do?</a:t>
            </a: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r>
              <a:rPr lang="en-US" sz="3600" dirty="0">
                <a:solidFill>
                  <a:schemeClr val="bg1">
                    <a:lumMod val="85000"/>
                  </a:schemeClr>
                </a:solidFill>
                <a:latin typeface="+mn-lt"/>
              </a:rPr>
              <a:t>What is the Italian response?</a:t>
            </a:r>
          </a:p>
        </p:txBody>
      </p:sp>
    </p:spTree>
    <p:extLst>
      <p:ext uri="{BB962C8B-B14F-4D97-AF65-F5344CB8AC3E}">
        <p14:creationId xmlns:p14="http://schemas.microsoft.com/office/powerpoint/2010/main" val="3182877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76303" y="1600766"/>
            <a:ext cx="5642186" cy="3517618"/>
          </a:xfrm>
          <a:noFill/>
        </p:spPr>
      </p:pic>
      <p:sp>
        <p:nvSpPr>
          <p:cNvPr id="5" name="TextBox 4"/>
          <p:cNvSpPr txBox="1"/>
          <p:nvPr/>
        </p:nvSpPr>
        <p:spPr>
          <a:xfrm>
            <a:off x="0" y="268677"/>
            <a:ext cx="13004800" cy="617541"/>
          </a:xfrm>
          <a:prstGeom prst="rect">
            <a:avLst/>
          </a:prstGeom>
          <a:solidFill>
            <a:schemeClr val="bg1">
              <a:lumMod val="85000"/>
            </a:schemeClr>
          </a:solidFill>
          <a:ln>
            <a:noFill/>
          </a:ln>
        </p:spPr>
        <p:txBody>
          <a:bodyPr>
            <a:spAutoFit/>
          </a:bodyPr>
          <a:lstStyle/>
          <a:p>
            <a:pPr algn="l" defTabSz="1300460" rtl="0" fontAlgn="base">
              <a:spcBef>
                <a:spcPct val="0"/>
              </a:spcBef>
              <a:spcAft>
                <a:spcPct val="0"/>
              </a:spcAft>
              <a:defRPr/>
            </a:pPr>
            <a:r>
              <a:rPr lang="en-GB" sz="3413" kern="1200" dirty="0">
                <a:solidFill>
                  <a:srgbClr val="000000"/>
                </a:solidFill>
                <a:latin typeface="Calibri" pitchFamily="34" charset="0"/>
                <a:ea typeface=""/>
                <a:cs typeface="Calibri" pitchFamily="34" charset="0"/>
              </a:rPr>
              <a:t>New strategies - better antibiotics</a:t>
            </a:r>
          </a:p>
        </p:txBody>
      </p:sp>
      <p:sp>
        <p:nvSpPr>
          <p:cNvPr id="23556" name="TextBox 3"/>
          <p:cNvSpPr txBox="1">
            <a:spLocks noChangeArrowheads="1"/>
          </p:cNvSpPr>
          <p:nvPr/>
        </p:nvSpPr>
        <p:spPr bwMode="auto">
          <a:xfrm>
            <a:off x="1280161" y="6105032"/>
            <a:ext cx="768096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1300460" rtl="0" eaLnBrk="1" fontAlgn="base" hangingPunct="1">
              <a:spcBef>
                <a:spcPct val="0"/>
              </a:spcBef>
              <a:spcAft>
                <a:spcPct val="0"/>
              </a:spcAft>
            </a:pPr>
            <a:r>
              <a:rPr lang="en-GB" altLang="en-US" sz="2560" kern="1200">
                <a:solidFill>
                  <a:srgbClr val="000000"/>
                </a:solidFill>
                <a:ea typeface=""/>
                <a:cs typeface=""/>
              </a:rPr>
              <a:t>B lactam and avibactam</a:t>
            </a:r>
          </a:p>
        </p:txBody>
      </p:sp>
    </p:spTree>
    <p:extLst>
      <p:ext uri="{BB962C8B-B14F-4D97-AF65-F5344CB8AC3E}">
        <p14:creationId xmlns:p14="http://schemas.microsoft.com/office/powerpoint/2010/main" val="10741690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Treatment </a:t>
            </a:r>
            <a:r>
              <a:rPr lang="nl-NL" dirty="0" err="1" smtClean="0"/>
              <a:t>recommendations</a:t>
            </a:r>
            <a:endParaRPr lang="nl-NL" dirty="0"/>
          </a:p>
        </p:txBody>
      </p:sp>
      <p:sp>
        <p:nvSpPr>
          <p:cNvPr id="3" name="Tijdelijke aanduiding voor inhoud 2"/>
          <p:cNvSpPr>
            <a:spLocks noGrp="1"/>
          </p:cNvSpPr>
          <p:nvPr>
            <p:ph idx="1"/>
          </p:nvPr>
        </p:nvSpPr>
        <p:spPr/>
        <p:txBody>
          <a:bodyPr/>
          <a:lstStyle/>
          <a:p>
            <a:pPr>
              <a:buNone/>
            </a:pPr>
            <a:r>
              <a:rPr lang="nl-NL" dirty="0"/>
              <a:t>American </a:t>
            </a:r>
            <a:r>
              <a:rPr lang="nl-NL" dirty="0" err="1"/>
              <a:t>Thoracic</a:t>
            </a:r>
            <a:r>
              <a:rPr lang="nl-NL" dirty="0"/>
              <a:t> Society</a:t>
            </a:r>
          </a:p>
          <a:p>
            <a:r>
              <a:rPr lang="nl-NL" i="1" dirty="0"/>
              <a:t>M. avium </a:t>
            </a:r>
            <a:r>
              <a:rPr lang="nl-NL" dirty="0"/>
              <a:t>complex	RIF-EMB-macrolide (+/- aminoglycoside) &gt;12 </a:t>
            </a:r>
            <a:r>
              <a:rPr lang="nl-NL" dirty="0" smtClean="0"/>
              <a:t>mo</a:t>
            </a:r>
            <a:endParaRPr lang="nl-NL" dirty="0"/>
          </a:p>
          <a:p>
            <a:r>
              <a:rPr lang="nl-NL" i="1" dirty="0" smtClean="0"/>
              <a:t>M</a:t>
            </a:r>
            <a:r>
              <a:rPr lang="nl-NL" i="1" dirty="0"/>
              <a:t>. kansasii</a:t>
            </a:r>
            <a:r>
              <a:rPr lang="nl-NL" dirty="0"/>
              <a:t>		INH-RIF-EMB 12 </a:t>
            </a:r>
            <a:r>
              <a:rPr lang="nl-NL" dirty="0" smtClean="0"/>
              <a:t>mo</a:t>
            </a:r>
            <a:endParaRPr lang="nl-NL" dirty="0"/>
          </a:p>
          <a:p>
            <a:r>
              <a:rPr lang="nl-NL" i="1" dirty="0" smtClean="0"/>
              <a:t>M. xenopi		</a:t>
            </a:r>
            <a:r>
              <a:rPr lang="nl-NL" dirty="0" smtClean="0"/>
              <a:t>RIF-EMB-macrolide-moxifloxacin?</a:t>
            </a:r>
            <a:endParaRPr lang="nl-NL" dirty="0"/>
          </a:p>
          <a:p>
            <a:r>
              <a:rPr lang="nl-NL" i="1" dirty="0" smtClean="0"/>
              <a:t>M. </a:t>
            </a:r>
            <a:r>
              <a:rPr lang="nl-NL" i="1" dirty="0" err="1" smtClean="0"/>
              <a:t>simiae</a:t>
            </a:r>
            <a:r>
              <a:rPr lang="nl-NL" i="1" dirty="0"/>
              <a:t>	</a:t>
            </a:r>
            <a:r>
              <a:rPr lang="nl-NL" i="1" dirty="0" smtClean="0"/>
              <a:t>	</a:t>
            </a:r>
            <a:r>
              <a:rPr lang="nl-NL" dirty="0" smtClean="0"/>
              <a:t>Macrolide-moxifloxacin-</a:t>
            </a:r>
            <a:r>
              <a:rPr lang="nl-NL" dirty="0" err="1" smtClean="0"/>
              <a:t>cotrimoxazole</a:t>
            </a:r>
            <a:r>
              <a:rPr lang="nl-NL" dirty="0" smtClean="0"/>
              <a:t>-…?</a:t>
            </a:r>
            <a:endParaRPr lang="nl-NL" dirty="0"/>
          </a:p>
          <a:p>
            <a:r>
              <a:rPr lang="nl-NL" i="1" dirty="0"/>
              <a:t>M. abscessus</a:t>
            </a:r>
            <a:r>
              <a:rPr lang="nl-NL" dirty="0"/>
              <a:t>		3-4 </a:t>
            </a:r>
            <a:r>
              <a:rPr lang="nl-NL" dirty="0" smtClean="0"/>
              <a:t>of amikacin, cefoxitin/imipenem, macrolide*, 			linezolid, tigecycline</a:t>
            </a:r>
          </a:p>
          <a:p>
            <a:endParaRPr lang="nl-NL" dirty="0" smtClean="0"/>
          </a:p>
          <a:p>
            <a:r>
              <a:rPr lang="nl-NL" dirty="0" err="1" smtClean="0"/>
              <a:t>With</a:t>
            </a:r>
            <a:r>
              <a:rPr lang="nl-NL" dirty="0" smtClean="0"/>
              <a:t> </a:t>
            </a:r>
            <a:r>
              <a:rPr lang="nl-NL" b="1" dirty="0" err="1" smtClean="0"/>
              <a:t>surgical</a:t>
            </a:r>
            <a:r>
              <a:rPr lang="nl-NL" b="1" dirty="0" smtClean="0"/>
              <a:t> debulking </a:t>
            </a:r>
            <a:r>
              <a:rPr lang="nl-NL" dirty="0" err="1" smtClean="0"/>
              <a:t>whenever</a:t>
            </a:r>
            <a:r>
              <a:rPr lang="nl-NL" dirty="0" smtClean="0"/>
              <a:t> </a:t>
            </a:r>
            <a:r>
              <a:rPr lang="nl-NL" dirty="0" err="1" smtClean="0"/>
              <a:t>feasible</a:t>
            </a:r>
            <a:endParaRPr lang="nl-NL" dirty="0" smtClean="0"/>
          </a:p>
          <a:p>
            <a:endParaRPr lang="nl-NL" dirty="0"/>
          </a:p>
          <a:p>
            <a:pPr marL="0" indent="0">
              <a:buNone/>
            </a:pPr>
            <a:r>
              <a:rPr lang="nl-NL" b="1" dirty="0" smtClean="0"/>
              <a:t>Treatment </a:t>
            </a:r>
            <a:r>
              <a:rPr lang="nl-NL" b="1" dirty="0" err="1" smtClean="0"/>
              <a:t>duration</a:t>
            </a:r>
            <a:endParaRPr lang="nl-NL" b="1" dirty="0" smtClean="0"/>
          </a:p>
          <a:p>
            <a:r>
              <a:rPr lang="nl-NL" dirty="0" err="1" smtClean="0"/>
              <a:t>Pulmonary</a:t>
            </a:r>
            <a:r>
              <a:rPr lang="nl-NL" dirty="0" smtClean="0"/>
              <a:t> </a:t>
            </a:r>
            <a:r>
              <a:rPr lang="nl-NL" dirty="0" err="1" smtClean="0"/>
              <a:t>disease</a:t>
            </a:r>
            <a:r>
              <a:rPr lang="nl-NL" dirty="0" smtClean="0"/>
              <a:t>: 12 </a:t>
            </a:r>
            <a:r>
              <a:rPr lang="nl-NL" dirty="0" err="1" smtClean="0"/>
              <a:t>months</a:t>
            </a:r>
            <a:r>
              <a:rPr lang="nl-NL" dirty="0" smtClean="0"/>
              <a:t> </a:t>
            </a:r>
            <a:r>
              <a:rPr lang="nl-NL" dirty="0" err="1" smtClean="0"/>
              <a:t>after</a:t>
            </a:r>
            <a:r>
              <a:rPr lang="nl-NL" dirty="0" smtClean="0"/>
              <a:t> culture </a:t>
            </a:r>
            <a:r>
              <a:rPr lang="nl-NL" dirty="0" err="1" smtClean="0"/>
              <a:t>conversion</a:t>
            </a:r>
            <a:endParaRPr lang="nl-NL" dirty="0" smtClean="0"/>
          </a:p>
          <a:p>
            <a:endParaRPr lang="nl-NL" dirty="0"/>
          </a:p>
        </p:txBody>
      </p:sp>
      <p:sp>
        <p:nvSpPr>
          <p:cNvPr id="4" name="Tekstvak 3"/>
          <p:cNvSpPr txBox="1"/>
          <p:nvPr/>
        </p:nvSpPr>
        <p:spPr>
          <a:xfrm>
            <a:off x="562540" y="9149997"/>
            <a:ext cx="5266250" cy="398699"/>
          </a:xfrm>
          <a:prstGeom prst="rect">
            <a:avLst/>
          </a:prstGeom>
          <a:noFill/>
        </p:spPr>
        <p:txBody>
          <a:bodyPr wrap="none" rtlCol="0">
            <a:spAutoFit/>
          </a:bodyPr>
          <a:lstStyle/>
          <a:p>
            <a:pPr algn="l" defTabSz="1300460" rtl="0"/>
            <a:r>
              <a:rPr lang="nl-NL" sz="1991" kern="1200" dirty="0">
                <a:solidFill>
                  <a:srgbClr val="000000"/>
                </a:solidFill>
                <a:latin typeface="Calibri"/>
                <a:ea typeface=""/>
                <a:cs typeface=""/>
              </a:rPr>
              <a:t>Griffith DE, et al., </a:t>
            </a:r>
            <a:r>
              <a:rPr lang="nl-NL" sz="1991" i="1" kern="1200" dirty="0">
                <a:solidFill>
                  <a:srgbClr val="000000"/>
                </a:solidFill>
                <a:latin typeface="Calibri"/>
                <a:ea typeface=""/>
                <a:cs typeface=""/>
              </a:rPr>
              <a:t>Am J </a:t>
            </a:r>
            <a:r>
              <a:rPr lang="nl-NL" sz="1991" i="1" kern="1200" dirty="0" err="1">
                <a:solidFill>
                  <a:srgbClr val="000000"/>
                </a:solidFill>
                <a:latin typeface="Calibri"/>
                <a:ea typeface=""/>
                <a:cs typeface=""/>
              </a:rPr>
              <a:t>Respir</a:t>
            </a:r>
            <a:r>
              <a:rPr lang="nl-NL" sz="1991" i="1" kern="1200" dirty="0">
                <a:solidFill>
                  <a:srgbClr val="000000"/>
                </a:solidFill>
                <a:latin typeface="Calibri"/>
                <a:ea typeface=""/>
                <a:cs typeface=""/>
              </a:rPr>
              <a:t> </a:t>
            </a:r>
            <a:r>
              <a:rPr lang="nl-NL" sz="1991" i="1" kern="1200" dirty="0" err="1">
                <a:solidFill>
                  <a:srgbClr val="000000"/>
                </a:solidFill>
                <a:latin typeface="Calibri"/>
                <a:ea typeface=""/>
                <a:cs typeface=""/>
              </a:rPr>
              <a:t>Crit</a:t>
            </a:r>
            <a:r>
              <a:rPr lang="nl-NL" sz="1991" i="1" kern="1200" dirty="0">
                <a:solidFill>
                  <a:srgbClr val="000000"/>
                </a:solidFill>
                <a:latin typeface="Calibri"/>
                <a:ea typeface=""/>
                <a:cs typeface=""/>
              </a:rPr>
              <a:t> Care </a:t>
            </a:r>
            <a:r>
              <a:rPr lang="nl-NL" sz="1991" i="1" kern="1200" dirty="0" err="1">
                <a:solidFill>
                  <a:srgbClr val="000000"/>
                </a:solidFill>
                <a:latin typeface="Calibri"/>
                <a:ea typeface=""/>
                <a:cs typeface=""/>
              </a:rPr>
              <a:t>Med</a:t>
            </a:r>
            <a:r>
              <a:rPr lang="nl-NL" sz="1991" i="1" kern="1200" dirty="0">
                <a:solidFill>
                  <a:srgbClr val="000000"/>
                </a:solidFill>
                <a:latin typeface="Calibri"/>
                <a:ea typeface=""/>
                <a:cs typeface=""/>
              </a:rPr>
              <a:t> </a:t>
            </a:r>
            <a:r>
              <a:rPr lang="nl-NL" sz="1991" kern="1200" dirty="0">
                <a:solidFill>
                  <a:srgbClr val="000000"/>
                </a:solidFill>
                <a:latin typeface="Calibri"/>
                <a:ea typeface=""/>
                <a:cs typeface=""/>
              </a:rPr>
              <a:t>2007</a:t>
            </a:r>
          </a:p>
        </p:txBody>
      </p:sp>
      <p:sp>
        <p:nvSpPr>
          <p:cNvPr id="5" name="Rettangolo 4"/>
          <p:cNvSpPr/>
          <p:nvPr/>
        </p:nvSpPr>
        <p:spPr>
          <a:xfrm>
            <a:off x="9810750" y="8801100"/>
            <a:ext cx="3194050"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838885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Case series </a:t>
            </a:r>
            <a:r>
              <a:rPr lang="nl-NL" dirty="0" err="1" smtClean="0"/>
              <a:t>on</a:t>
            </a:r>
            <a:r>
              <a:rPr lang="nl-NL" dirty="0" smtClean="0"/>
              <a:t> MAC-PD</a:t>
            </a:r>
            <a:endParaRPr lang="nl-NL" dirty="0"/>
          </a:p>
        </p:txBody>
      </p:sp>
      <p:sp>
        <p:nvSpPr>
          <p:cNvPr id="3" name="Tijdelijke aanduiding voor inhoud 2"/>
          <p:cNvSpPr>
            <a:spLocks noGrp="1"/>
          </p:cNvSpPr>
          <p:nvPr>
            <p:ph idx="1"/>
          </p:nvPr>
        </p:nvSpPr>
        <p:spPr/>
        <p:txBody>
          <a:bodyPr/>
          <a:lstStyle/>
          <a:p>
            <a:r>
              <a:rPr lang="nl-NL" dirty="0" err="1" smtClean="0"/>
              <a:t>Prolonged</a:t>
            </a:r>
            <a:r>
              <a:rPr lang="nl-NL" dirty="0" smtClean="0"/>
              <a:t> culture </a:t>
            </a:r>
            <a:r>
              <a:rPr lang="nl-NL" dirty="0" err="1" smtClean="0"/>
              <a:t>conversion</a:t>
            </a:r>
            <a:r>
              <a:rPr lang="nl-NL" dirty="0" smtClean="0"/>
              <a:t>: </a:t>
            </a:r>
          </a:p>
          <a:p>
            <a:pPr lvl="1"/>
            <a:r>
              <a:rPr lang="nl-NL" dirty="0" smtClean="0"/>
              <a:t>RIF-EMB-macrolide </a:t>
            </a:r>
            <a:r>
              <a:rPr lang="nl-NL" dirty="0" err="1" smtClean="0"/>
              <a:t>based</a:t>
            </a:r>
            <a:r>
              <a:rPr lang="nl-NL" dirty="0" smtClean="0"/>
              <a:t> </a:t>
            </a:r>
            <a:r>
              <a:rPr lang="nl-NL" dirty="0" err="1" smtClean="0"/>
              <a:t>regimen</a:t>
            </a:r>
            <a:r>
              <a:rPr lang="nl-NL" dirty="0" smtClean="0"/>
              <a:t>: </a:t>
            </a:r>
            <a:r>
              <a:rPr lang="nl-NL" dirty="0"/>
              <a:t>333/478 (70%)</a:t>
            </a:r>
          </a:p>
          <a:p>
            <a:pPr lvl="1"/>
            <a:r>
              <a:rPr lang="nl-NL" dirty="0"/>
              <a:t>Clofazimine-macrolide  </a:t>
            </a:r>
            <a:r>
              <a:rPr lang="nl-NL" dirty="0" err="1" smtClean="0"/>
              <a:t>based</a:t>
            </a:r>
            <a:r>
              <a:rPr lang="nl-NL" dirty="0" smtClean="0"/>
              <a:t> </a:t>
            </a:r>
            <a:r>
              <a:rPr lang="nl-NL" dirty="0" err="1" smtClean="0"/>
              <a:t>regimen</a:t>
            </a:r>
            <a:r>
              <a:rPr lang="nl-NL" dirty="0" smtClean="0"/>
              <a:t>: 34/52 (65%)</a:t>
            </a:r>
          </a:p>
          <a:p>
            <a:pPr lvl="1"/>
            <a:r>
              <a:rPr lang="nl-NL" dirty="0" smtClean="0"/>
              <a:t>Macrolide </a:t>
            </a:r>
            <a:r>
              <a:rPr lang="nl-NL" dirty="0" err="1" smtClean="0"/>
              <a:t>resistance</a:t>
            </a:r>
            <a:r>
              <a:rPr lang="nl-NL" dirty="0" smtClean="0"/>
              <a:t> </a:t>
            </a:r>
            <a:r>
              <a:rPr lang="nl-NL" i="1" dirty="0" smtClean="0"/>
              <a:t>in vitro</a:t>
            </a:r>
            <a:r>
              <a:rPr lang="nl-NL" dirty="0" smtClean="0"/>
              <a:t> is a risk factor </a:t>
            </a:r>
            <a:r>
              <a:rPr lang="nl-NL" dirty="0" err="1" smtClean="0"/>
              <a:t>for</a:t>
            </a:r>
            <a:r>
              <a:rPr lang="nl-NL" dirty="0" smtClean="0"/>
              <a:t> treatment failure</a:t>
            </a:r>
          </a:p>
          <a:p>
            <a:pPr lvl="1"/>
            <a:r>
              <a:rPr lang="nl-NL" dirty="0" err="1" smtClean="0"/>
              <a:t>Fibro</a:t>
            </a:r>
            <a:r>
              <a:rPr lang="nl-NL" dirty="0" smtClean="0"/>
              <a:t>-cavitary </a:t>
            </a:r>
            <a:r>
              <a:rPr lang="nl-NL" dirty="0" err="1" smtClean="0"/>
              <a:t>disease</a:t>
            </a:r>
            <a:r>
              <a:rPr lang="nl-NL" dirty="0" smtClean="0"/>
              <a:t> is a risk factor </a:t>
            </a:r>
            <a:r>
              <a:rPr lang="nl-NL" dirty="0" err="1" smtClean="0"/>
              <a:t>for</a:t>
            </a:r>
            <a:r>
              <a:rPr lang="nl-NL" dirty="0" smtClean="0"/>
              <a:t> treatment failure</a:t>
            </a:r>
          </a:p>
          <a:p>
            <a:endParaRPr lang="nl-NL" dirty="0" smtClean="0"/>
          </a:p>
          <a:p>
            <a:r>
              <a:rPr lang="nl-NL" dirty="0" err="1" smtClean="0"/>
              <a:t>Differences</a:t>
            </a:r>
            <a:r>
              <a:rPr lang="nl-NL" dirty="0" smtClean="0"/>
              <a:t> in exact </a:t>
            </a:r>
            <a:r>
              <a:rPr lang="nl-NL" dirty="0" err="1" smtClean="0"/>
              <a:t>regimens</a:t>
            </a:r>
            <a:endParaRPr lang="nl-NL" dirty="0" smtClean="0"/>
          </a:p>
          <a:p>
            <a:pPr lvl="1"/>
            <a:r>
              <a:rPr lang="nl-NL" dirty="0" err="1" smtClean="0"/>
              <a:t>Adjunctive</a:t>
            </a:r>
            <a:r>
              <a:rPr lang="nl-NL" dirty="0" smtClean="0"/>
              <a:t> aminoglycosides</a:t>
            </a:r>
          </a:p>
          <a:p>
            <a:pPr lvl="1"/>
            <a:r>
              <a:rPr lang="nl-NL" dirty="0" err="1" smtClean="0"/>
              <a:t>Adjunctive</a:t>
            </a:r>
            <a:r>
              <a:rPr lang="nl-NL" dirty="0" smtClean="0"/>
              <a:t> quinolones</a:t>
            </a:r>
          </a:p>
          <a:p>
            <a:endParaRPr lang="nl-NL" dirty="0" smtClean="0"/>
          </a:p>
          <a:p>
            <a:endParaRPr lang="nl-NL" dirty="0"/>
          </a:p>
        </p:txBody>
      </p:sp>
      <p:sp>
        <p:nvSpPr>
          <p:cNvPr id="5" name="Tekstvak 4"/>
          <p:cNvSpPr txBox="1"/>
          <p:nvPr/>
        </p:nvSpPr>
        <p:spPr>
          <a:xfrm>
            <a:off x="742400" y="8842206"/>
            <a:ext cx="5120569" cy="880434"/>
          </a:xfrm>
          <a:prstGeom prst="rect">
            <a:avLst/>
          </a:prstGeom>
          <a:noFill/>
        </p:spPr>
        <p:txBody>
          <a:bodyPr wrap="square" rtlCol="0">
            <a:spAutoFit/>
          </a:bodyPr>
          <a:lstStyle/>
          <a:p>
            <a:pPr algn="l" defTabSz="1300460" rtl="0"/>
            <a:r>
              <a:rPr lang="nl-NL" sz="1707" kern="1200" dirty="0">
                <a:solidFill>
                  <a:srgbClr val="000000"/>
                </a:solidFill>
                <a:latin typeface="Calibri"/>
                <a:ea typeface=""/>
                <a:cs typeface=""/>
              </a:rPr>
              <a:t>Field S, et al., </a:t>
            </a:r>
            <a:r>
              <a:rPr lang="nl-NL" sz="1707" i="1" kern="1200" dirty="0" err="1">
                <a:solidFill>
                  <a:srgbClr val="000000"/>
                </a:solidFill>
                <a:latin typeface="Calibri"/>
                <a:ea typeface=""/>
                <a:cs typeface=""/>
              </a:rPr>
              <a:t>Chest</a:t>
            </a:r>
            <a:r>
              <a:rPr lang="nl-NL" sz="1707" i="1" kern="1200" dirty="0">
                <a:solidFill>
                  <a:srgbClr val="000000"/>
                </a:solidFill>
                <a:latin typeface="Calibri"/>
                <a:ea typeface=""/>
                <a:cs typeface=""/>
              </a:rPr>
              <a:t> </a:t>
            </a:r>
            <a:r>
              <a:rPr lang="nl-NL" sz="1707" kern="1200" dirty="0">
                <a:solidFill>
                  <a:srgbClr val="000000"/>
                </a:solidFill>
                <a:latin typeface="Calibri"/>
                <a:ea typeface=""/>
                <a:cs typeface=""/>
              </a:rPr>
              <a:t>2003</a:t>
            </a:r>
          </a:p>
          <a:p>
            <a:pPr algn="l" defTabSz="1300460" rtl="0"/>
            <a:r>
              <a:rPr lang="nl-NL" sz="1707" kern="1200" dirty="0">
                <a:solidFill>
                  <a:srgbClr val="000000"/>
                </a:solidFill>
                <a:latin typeface="Calibri"/>
                <a:ea typeface=""/>
                <a:cs typeface=""/>
              </a:rPr>
              <a:t>van Ingen J, et al. </a:t>
            </a:r>
            <a:r>
              <a:rPr lang="nl-NL" sz="1707" i="1" kern="1200" dirty="0">
                <a:solidFill>
                  <a:srgbClr val="000000"/>
                </a:solidFill>
                <a:latin typeface="Calibri"/>
                <a:ea typeface=""/>
                <a:cs typeface=""/>
              </a:rPr>
              <a:t>Expert </a:t>
            </a:r>
            <a:r>
              <a:rPr lang="nl-NL" sz="1707" i="1" kern="1200" dirty="0" err="1">
                <a:solidFill>
                  <a:srgbClr val="000000"/>
                </a:solidFill>
                <a:latin typeface="Calibri"/>
                <a:ea typeface=""/>
                <a:cs typeface=""/>
              </a:rPr>
              <a:t>Rev</a:t>
            </a:r>
            <a:r>
              <a:rPr lang="nl-NL" sz="1707" i="1" kern="1200" dirty="0">
                <a:solidFill>
                  <a:srgbClr val="000000"/>
                </a:solidFill>
                <a:latin typeface="Calibri"/>
                <a:ea typeface=""/>
                <a:cs typeface=""/>
              </a:rPr>
              <a:t> Anti Infect </a:t>
            </a:r>
            <a:r>
              <a:rPr lang="nl-NL" sz="1707" i="1" kern="1200" dirty="0" err="1">
                <a:solidFill>
                  <a:srgbClr val="000000"/>
                </a:solidFill>
                <a:latin typeface="Calibri"/>
                <a:ea typeface=""/>
                <a:cs typeface=""/>
              </a:rPr>
              <a:t>Ther</a:t>
            </a:r>
            <a:r>
              <a:rPr lang="nl-NL" sz="1707" i="1" kern="1200" dirty="0">
                <a:solidFill>
                  <a:srgbClr val="000000"/>
                </a:solidFill>
                <a:latin typeface="Calibri"/>
                <a:ea typeface=""/>
                <a:cs typeface=""/>
              </a:rPr>
              <a:t> </a:t>
            </a:r>
            <a:r>
              <a:rPr lang="nl-NL" sz="1707" kern="1200" dirty="0">
                <a:solidFill>
                  <a:srgbClr val="000000"/>
                </a:solidFill>
                <a:latin typeface="Calibri"/>
                <a:ea typeface=""/>
                <a:cs typeface=""/>
              </a:rPr>
              <a:t>2013</a:t>
            </a:r>
          </a:p>
          <a:p>
            <a:pPr algn="l" defTabSz="1300460" rtl="0"/>
            <a:r>
              <a:rPr lang="nl-NL" sz="1707" kern="1200" dirty="0">
                <a:solidFill>
                  <a:srgbClr val="000000"/>
                </a:solidFill>
                <a:latin typeface="Calibri"/>
                <a:ea typeface=""/>
                <a:cs typeface=""/>
              </a:rPr>
              <a:t>Lam PK et al.,  </a:t>
            </a:r>
            <a:r>
              <a:rPr lang="nl-NL" sz="1707" i="1" kern="1200" dirty="0">
                <a:solidFill>
                  <a:srgbClr val="000000"/>
                </a:solidFill>
                <a:latin typeface="Calibri"/>
                <a:ea typeface=""/>
                <a:cs typeface=""/>
              </a:rPr>
              <a:t>Am J </a:t>
            </a:r>
            <a:r>
              <a:rPr lang="nl-NL" sz="1707" i="1" kern="1200" dirty="0" err="1">
                <a:solidFill>
                  <a:srgbClr val="000000"/>
                </a:solidFill>
                <a:latin typeface="Calibri"/>
                <a:ea typeface=""/>
                <a:cs typeface=""/>
              </a:rPr>
              <a:t>Respir</a:t>
            </a:r>
            <a:r>
              <a:rPr lang="nl-NL" sz="1707" i="1" kern="1200" dirty="0">
                <a:solidFill>
                  <a:srgbClr val="000000"/>
                </a:solidFill>
                <a:latin typeface="Calibri"/>
                <a:ea typeface=""/>
                <a:cs typeface=""/>
              </a:rPr>
              <a:t> </a:t>
            </a:r>
            <a:r>
              <a:rPr lang="nl-NL" sz="1707" i="1" kern="1200" dirty="0" err="1">
                <a:solidFill>
                  <a:srgbClr val="000000"/>
                </a:solidFill>
                <a:latin typeface="Calibri"/>
                <a:ea typeface=""/>
                <a:cs typeface=""/>
              </a:rPr>
              <a:t>Crit</a:t>
            </a:r>
            <a:r>
              <a:rPr lang="nl-NL" sz="1707" i="1" kern="1200" dirty="0">
                <a:solidFill>
                  <a:srgbClr val="000000"/>
                </a:solidFill>
                <a:latin typeface="Calibri"/>
                <a:ea typeface=""/>
                <a:cs typeface=""/>
              </a:rPr>
              <a:t> Care </a:t>
            </a:r>
            <a:r>
              <a:rPr lang="nl-NL" sz="1707" i="1" kern="1200" dirty="0" err="1">
                <a:solidFill>
                  <a:srgbClr val="000000"/>
                </a:solidFill>
                <a:latin typeface="Calibri"/>
                <a:ea typeface=""/>
                <a:cs typeface=""/>
              </a:rPr>
              <a:t>Med</a:t>
            </a:r>
            <a:r>
              <a:rPr lang="nl-NL" sz="1707" i="1" kern="1200" dirty="0">
                <a:solidFill>
                  <a:srgbClr val="000000"/>
                </a:solidFill>
                <a:latin typeface="Calibri"/>
                <a:ea typeface=""/>
                <a:cs typeface=""/>
              </a:rPr>
              <a:t> </a:t>
            </a:r>
            <a:r>
              <a:rPr lang="nl-NL" sz="1707" kern="1200" dirty="0">
                <a:solidFill>
                  <a:srgbClr val="000000"/>
                </a:solidFill>
                <a:latin typeface="Calibri"/>
                <a:ea typeface=""/>
                <a:cs typeface=""/>
              </a:rPr>
              <a:t>2006</a:t>
            </a:r>
          </a:p>
        </p:txBody>
      </p:sp>
      <p:graphicFrame>
        <p:nvGraphicFramePr>
          <p:cNvPr id="7" name="Grafiek 6"/>
          <p:cNvGraphicFramePr>
            <a:graphicFrameLocks/>
          </p:cNvGraphicFramePr>
          <p:nvPr>
            <p:extLst/>
          </p:nvPr>
        </p:nvGraphicFramePr>
        <p:xfrm>
          <a:off x="5862969" y="4876800"/>
          <a:ext cx="6834597" cy="4171611"/>
        </p:xfrm>
        <a:graphic>
          <a:graphicData uri="http://schemas.openxmlformats.org/drawingml/2006/chart">
            <c:chart xmlns:c="http://schemas.openxmlformats.org/drawingml/2006/chart" xmlns:r="http://schemas.openxmlformats.org/officeDocument/2006/relationships" r:id="rId2"/>
          </a:graphicData>
        </a:graphic>
      </p:graphicFrame>
      <p:sp>
        <p:nvSpPr>
          <p:cNvPr id="6" name="Rettangolo 5"/>
          <p:cNvSpPr/>
          <p:nvPr/>
        </p:nvSpPr>
        <p:spPr>
          <a:xfrm>
            <a:off x="9810750" y="9124950"/>
            <a:ext cx="3194050"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877042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Rationale </a:t>
            </a:r>
            <a:r>
              <a:rPr lang="nl-NL" dirty="0" err="1" smtClean="0"/>
              <a:t>for</a:t>
            </a:r>
            <a:r>
              <a:rPr lang="nl-NL" dirty="0" smtClean="0"/>
              <a:t> </a:t>
            </a:r>
            <a:r>
              <a:rPr lang="nl-NL" dirty="0" err="1" smtClean="0"/>
              <a:t>regimens</a:t>
            </a:r>
            <a:r>
              <a:rPr lang="nl-NL" dirty="0" smtClean="0"/>
              <a:t> - MAC</a:t>
            </a:r>
            <a:endParaRPr lang="nl-NL" dirty="0"/>
          </a:p>
        </p:txBody>
      </p:sp>
      <p:sp>
        <p:nvSpPr>
          <p:cNvPr id="6" name="Tijdelijke aanduiding voor tekst 5"/>
          <p:cNvSpPr>
            <a:spLocks noGrp="1"/>
          </p:cNvSpPr>
          <p:nvPr>
            <p:ph type="body" sz="quarter" idx="14"/>
          </p:nvPr>
        </p:nvSpPr>
        <p:spPr>
          <a:xfrm>
            <a:off x="742809" y="2350080"/>
            <a:ext cx="6066825" cy="5867520"/>
          </a:xfrm>
        </p:spPr>
        <p:txBody>
          <a:bodyPr/>
          <a:lstStyle/>
          <a:p>
            <a:r>
              <a:rPr lang="nl-NL" dirty="0" smtClean="0"/>
              <a:t>RIF-EMB: a </a:t>
            </a:r>
            <a:r>
              <a:rPr lang="nl-NL" dirty="0" err="1" smtClean="0"/>
              <a:t>legacy</a:t>
            </a:r>
            <a:r>
              <a:rPr lang="nl-NL" dirty="0" smtClean="0"/>
              <a:t> </a:t>
            </a:r>
            <a:r>
              <a:rPr lang="nl-NL" dirty="0" err="1" smtClean="0"/>
              <a:t>from</a:t>
            </a:r>
            <a:r>
              <a:rPr lang="nl-NL" dirty="0" smtClean="0"/>
              <a:t> TB</a:t>
            </a:r>
          </a:p>
          <a:p>
            <a:pPr lvl="1"/>
            <a:r>
              <a:rPr lang="nl-NL" dirty="0" smtClean="0"/>
              <a:t>But </a:t>
            </a:r>
            <a:r>
              <a:rPr lang="nl-NL" dirty="0" err="1" smtClean="0"/>
              <a:t>hardly</a:t>
            </a:r>
            <a:r>
              <a:rPr lang="nl-NL" dirty="0" smtClean="0"/>
              <a:t> </a:t>
            </a:r>
            <a:r>
              <a:rPr lang="nl-NL" dirty="0" err="1" smtClean="0"/>
              <a:t>active</a:t>
            </a:r>
            <a:endParaRPr lang="nl-NL" dirty="0" smtClean="0"/>
          </a:p>
          <a:p>
            <a:pPr lvl="1"/>
            <a:r>
              <a:rPr lang="nl-NL" dirty="0" err="1" smtClean="0"/>
              <a:t>Synergistic</a:t>
            </a:r>
            <a:r>
              <a:rPr lang="nl-NL" dirty="0" smtClean="0"/>
              <a:t>, relevant?</a:t>
            </a:r>
          </a:p>
          <a:p>
            <a:pPr lvl="1"/>
            <a:r>
              <a:rPr lang="nl-NL" dirty="0" smtClean="0"/>
              <a:t>BTS trial: RE 27% cure </a:t>
            </a:r>
            <a:r>
              <a:rPr lang="nl-NL" dirty="0" err="1" smtClean="0"/>
              <a:t>rate</a:t>
            </a:r>
            <a:endParaRPr lang="nl-NL" dirty="0" smtClean="0"/>
          </a:p>
          <a:p>
            <a:pPr lvl="1"/>
            <a:endParaRPr lang="nl-NL" dirty="0" smtClean="0"/>
          </a:p>
          <a:p>
            <a:r>
              <a:rPr lang="nl-NL" dirty="0" smtClean="0"/>
              <a:t>The </a:t>
            </a:r>
            <a:r>
              <a:rPr lang="nl-NL" dirty="0" err="1" smtClean="0"/>
              <a:t>macrolides</a:t>
            </a:r>
            <a:r>
              <a:rPr lang="nl-NL" dirty="0" smtClean="0"/>
              <a:t> matter most</a:t>
            </a:r>
          </a:p>
          <a:p>
            <a:endParaRPr lang="nl-NL" dirty="0" smtClean="0"/>
          </a:p>
          <a:p>
            <a:r>
              <a:rPr lang="nl-NL" dirty="0" smtClean="0"/>
              <a:t>But are </a:t>
            </a:r>
            <a:r>
              <a:rPr lang="nl-NL" dirty="0" err="1" smtClean="0"/>
              <a:t>weak</a:t>
            </a:r>
            <a:r>
              <a:rPr lang="nl-NL" dirty="0" smtClean="0"/>
              <a:t> </a:t>
            </a:r>
            <a:r>
              <a:rPr lang="nl-NL" dirty="0" err="1" smtClean="0"/>
              <a:t>bacteriostatic</a:t>
            </a:r>
            <a:r>
              <a:rPr lang="nl-NL" dirty="0" smtClean="0"/>
              <a:t> drugs</a:t>
            </a:r>
          </a:p>
          <a:p>
            <a:endParaRPr lang="nl-NL" dirty="0" smtClean="0"/>
          </a:p>
          <a:p>
            <a:endParaRPr lang="nl-NL" dirty="0"/>
          </a:p>
          <a:p>
            <a:r>
              <a:rPr lang="nl-NL" dirty="0" smtClean="0"/>
              <a:t>Amikacin </a:t>
            </a:r>
            <a:r>
              <a:rPr lang="nl-NL" dirty="0" err="1" smtClean="0"/>
              <a:t>works</a:t>
            </a:r>
            <a:r>
              <a:rPr lang="nl-NL" dirty="0" smtClean="0"/>
              <a:t> in vitro, </a:t>
            </a:r>
            <a:r>
              <a:rPr lang="nl-NL" dirty="0" err="1" smtClean="0"/>
              <a:t>for</a:t>
            </a:r>
            <a:r>
              <a:rPr lang="nl-NL" dirty="0" smtClean="0"/>
              <a:t> a </a:t>
            </a:r>
            <a:r>
              <a:rPr lang="nl-NL" dirty="0" err="1" smtClean="0"/>
              <a:t>while</a:t>
            </a:r>
            <a:endParaRPr lang="nl-NL" dirty="0" smtClean="0"/>
          </a:p>
          <a:p>
            <a:r>
              <a:rPr lang="nl-NL" dirty="0" err="1" smtClean="0"/>
              <a:t>And</a:t>
            </a:r>
            <a:r>
              <a:rPr lang="nl-NL" dirty="0" smtClean="0"/>
              <a:t> no </a:t>
            </a:r>
            <a:r>
              <a:rPr lang="nl-NL" dirty="0" err="1" smtClean="0"/>
              <a:t>influence</a:t>
            </a:r>
            <a:r>
              <a:rPr lang="nl-NL" dirty="0" smtClean="0"/>
              <a:t> on </a:t>
            </a:r>
            <a:r>
              <a:rPr lang="nl-NL" dirty="0" err="1" smtClean="0"/>
              <a:t>outcome</a:t>
            </a:r>
            <a:r>
              <a:rPr lang="nl-NL" dirty="0" smtClean="0"/>
              <a:t> in vivo</a:t>
            </a:r>
          </a:p>
          <a:p>
            <a:pPr lvl="1"/>
            <a:r>
              <a:rPr lang="nl-NL" dirty="0" err="1" smtClean="0"/>
              <a:t>If</a:t>
            </a:r>
            <a:r>
              <a:rPr lang="nl-NL" dirty="0" smtClean="0"/>
              <a:t> </a:t>
            </a:r>
            <a:r>
              <a:rPr lang="nl-NL" dirty="0" err="1" smtClean="0"/>
              <a:t>given</a:t>
            </a:r>
            <a:r>
              <a:rPr lang="nl-NL" dirty="0" smtClean="0"/>
              <a:t> iv…</a:t>
            </a:r>
          </a:p>
          <a:p>
            <a:endParaRPr lang="nl-NL" dirty="0"/>
          </a:p>
          <a:p>
            <a:endParaRPr lang="nl-NL" dirty="0"/>
          </a:p>
        </p:txBody>
      </p:sp>
      <p:sp>
        <p:nvSpPr>
          <p:cNvPr id="9" name="Rectangle 2"/>
          <p:cNvSpPr>
            <a:spLocks noChangeArrowheads="1"/>
          </p:cNvSpPr>
          <p:nvPr/>
        </p:nvSpPr>
        <p:spPr bwMode="auto">
          <a:xfrm flipV="1">
            <a:off x="8386129" y="3724972"/>
            <a:ext cx="9261020" cy="52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048" tIns="65024" rIns="130048" bIns="65024" numCol="1" anchor="ctr" anchorCtr="0" compatLnSpc="1">
            <a:prstTxWarp prst="textNoShape">
              <a:avLst/>
            </a:prstTxWarp>
            <a:spAutoFit/>
          </a:bodyPr>
          <a:lstStyle/>
          <a:p>
            <a:pPr algn="l" defTabSz="1300460" rtl="0"/>
            <a:endParaRPr lang="nl-NL" sz="2560" kern="1200">
              <a:solidFill>
                <a:srgbClr val="000000"/>
              </a:solidFill>
              <a:latin typeface="Calibri"/>
              <a:ea typeface=""/>
              <a:cs typeface=""/>
            </a:endParaRPr>
          </a:p>
        </p:txBody>
      </p:sp>
      <p:graphicFrame>
        <p:nvGraphicFramePr>
          <p:cNvPr id="10" name="Object 9"/>
          <p:cNvGraphicFramePr>
            <a:graphicFrameLocks noChangeAspect="1"/>
          </p:cNvGraphicFramePr>
          <p:nvPr>
            <p:extLst/>
          </p:nvPr>
        </p:nvGraphicFramePr>
        <p:xfrm>
          <a:off x="6427358" y="2048228"/>
          <a:ext cx="6731782" cy="7129850"/>
        </p:xfrm>
        <a:graphic>
          <a:graphicData uri="http://schemas.openxmlformats.org/presentationml/2006/ole">
            <mc:AlternateContent xmlns:mc="http://schemas.openxmlformats.org/markup-compatibility/2006">
              <mc:Choice xmlns:v="urn:schemas-microsoft-com:vml" Requires="v">
                <p:oleObj spid="_x0000_s171046" r:id="rId3" imgW="6007680" imgH="6310800" progId="Prism5.Document">
                  <p:embed/>
                </p:oleObj>
              </mc:Choice>
              <mc:Fallback>
                <p:oleObj r:id="rId3" imgW="6007680" imgH="6310800" progId="Prism5.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358" y="2048228"/>
                        <a:ext cx="6731782" cy="7129850"/>
                      </a:xfrm>
                      <a:prstGeom prst="rect">
                        <a:avLst/>
                      </a:prstGeom>
                      <a:noFill/>
                    </p:spPr>
                  </p:pic>
                </p:oleObj>
              </mc:Fallback>
            </mc:AlternateContent>
          </a:graphicData>
        </a:graphic>
      </p:graphicFrame>
      <p:sp>
        <p:nvSpPr>
          <p:cNvPr id="12" name="Tekstvak 11"/>
          <p:cNvSpPr txBox="1"/>
          <p:nvPr/>
        </p:nvSpPr>
        <p:spPr>
          <a:xfrm>
            <a:off x="562541" y="8844414"/>
            <a:ext cx="5706049" cy="705065"/>
          </a:xfrm>
          <a:prstGeom prst="rect">
            <a:avLst/>
          </a:prstGeom>
          <a:noFill/>
        </p:spPr>
        <p:txBody>
          <a:bodyPr wrap="none" rtlCol="0">
            <a:spAutoFit/>
          </a:bodyPr>
          <a:lstStyle/>
          <a:p>
            <a:pPr algn="l" defTabSz="1300460" rtl="0"/>
            <a:r>
              <a:rPr lang="nl-NL" sz="1991" kern="1200" dirty="0">
                <a:solidFill>
                  <a:srgbClr val="000000"/>
                </a:solidFill>
                <a:latin typeface="Calibri"/>
                <a:ea typeface=""/>
                <a:cs typeface=""/>
              </a:rPr>
              <a:t>Van Ingen J et al., Expert </a:t>
            </a:r>
            <a:r>
              <a:rPr lang="nl-NL" sz="1991" kern="1200" dirty="0" err="1">
                <a:solidFill>
                  <a:srgbClr val="000000"/>
                </a:solidFill>
                <a:latin typeface="Calibri"/>
                <a:ea typeface=""/>
                <a:cs typeface=""/>
              </a:rPr>
              <a:t>Rev</a:t>
            </a:r>
            <a:r>
              <a:rPr lang="nl-NL" sz="1991" kern="1200" dirty="0">
                <a:solidFill>
                  <a:srgbClr val="000000"/>
                </a:solidFill>
                <a:latin typeface="Calibri"/>
                <a:ea typeface=""/>
                <a:cs typeface=""/>
              </a:rPr>
              <a:t> Anti Infect </a:t>
            </a:r>
            <a:r>
              <a:rPr lang="nl-NL" sz="1991" kern="1200" dirty="0" err="1">
                <a:solidFill>
                  <a:srgbClr val="000000"/>
                </a:solidFill>
                <a:latin typeface="Calibri"/>
                <a:ea typeface=""/>
                <a:cs typeface=""/>
              </a:rPr>
              <a:t>Ther</a:t>
            </a:r>
            <a:r>
              <a:rPr lang="nl-NL" sz="1991" kern="1200" dirty="0">
                <a:solidFill>
                  <a:srgbClr val="000000"/>
                </a:solidFill>
                <a:latin typeface="Calibri"/>
                <a:ea typeface=""/>
                <a:cs typeface=""/>
              </a:rPr>
              <a:t> 2013</a:t>
            </a:r>
            <a:br>
              <a:rPr lang="nl-NL" sz="1991" kern="1200" dirty="0">
                <a:solidFill>
                  <a:srgbClr val="000000"/>
                </a:solidFill>
                <a:latin typeface="Calibri"/>
                <a:ea typeface=""/>
                <a:cs typeface=""/>
              </a:rPr>
            </a:br>
            <a:r>
              <a:rPr lang="nl-NL" sz="1991" kern="1200" dirty="0" err="1">
                <a:solidFill>
                  <a:srgbClr val="000000"/>
                </a:solidFill>
                <a:latin typeface="Calibri"/>
                <a:ea typeface=""/>
                <a:cs typeface=""/>
              </a:rPr>
              <a:t>Ferro</a:t>
            </a:r>
            <a:r>
              <a:rPr lang="nl-NL" sz="1991" kern="1200" dirty="0">
                <a:solidFill>
                  <a:srgbClr val="000000"/>
                </a:solidFill>
                <a:latin typeface="Calibri"/>
                <a:ea typeface=""/>
                <a:cs typeface=""/>
              </a:rPr>
              <a:t> BE &amp; van Ingen J. J </a:t>
            </a:r>
            <a:r>
              <a:rPr lang="nl-NL" sz="1991" kern="1200" dirty="0" err="1">
                <a:solidFill>
                  <a:srgbClr val="000000"/>
                </a:solidFill>
                <a:latin typeface="Calibri"/>
                <a:ea typeface=""/>
                <a:cs typeface=""/>
              </a:rPr>
              <a:t>Antimicrob</a:t>
            </a:r>
            <a:r>
              <a:rPr lang="nl-NL" sz="1991" kern="1200" dirty="0">
                <a:solidFill>
                  <a:srgbClr val="000000"/>
                </a:solidFill>
                <a:latin typeface="Calibri"/>
                <a:ea typeface=""/>
                <a:cs typeface=""/>
              </a:rPr>
              <a:t> </a:t>
            </a:r>
            <a:r>
              <a:rPr lang="nl-NL" sz="1991" kern="1200" dirty="0" err="1">
                <a:solidFill>
                  <a:srgbClr val="000000"/>
                </a:solidFill>
                <a:latin typeface="Calibri"/>
                <a:ea typeface=""/>
                <a:cs typeface=""/>
              </a:rPr>
              <a:t>Chemother</a:t>
            </a:r>
            <a:r>
              <a:rPr lang="nl-NL" sz="1991" kern="1200" dirty="0">
                <a:solidFill>
                  <a:srgbClr val="000000"/>
                </a:solidFill>
                <a:latin typeface="Calibri"/>
                <a:ea typeface=""/>
                <a:cs typeface=""/>
              </a:rPr>
              <a:t> 2015</a:t>
            </a:r>
          </a:p>
        </p:txBody>
      </p:sp>
      <p:sp>
        <p:nvSpPr>
          <p:cNvPr id="7" name="Rettangolo 6"/>
          <p:cNvSpPr/>
          <p:nvPr/>
        </p:nvSpPr>
        <p:spPr>
          <a:xfrm>
            <a:off x="9791700" y="9086850"/>
            <a:ext cx="3194050"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62510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Focus on </a:t>
            </a:r>
            <a:r>
              <a:rPr lang="nl-NL" i="1" dirty="0" smtClean="0"/>
              <a:t>M. abscessus</a:t>
            </a:r>
            <a:endParaRPr lang="nl-NL" dirty="0"/>
          </a:p>
        </p:txBody>
      </p:sp>
      <p:sp>
        <p:nvSpPr>
          <p:cNvPr id="3" name="Tijdelijke aanduiding voor inhoud 2"/>
          <p:cNvSpPr>
            <a:spLocks noGrp="1"/>
          </p:cNvSpPr>
          <p:nvPr>
            <p:ph idx="1"/>
          </p:nvPr>
        </p:nvSpPr>
        <p:spPr/>
        <p:txBody>
          <a:bodyPr/>
          <a:lstStyle/>
          <a:p>
            <a:r>
              <a:rPr lang="nl-NL" dirty="0" smtClean="0"/>
              <a:t>Regimens </a:t>
            </a:r>
            <a:r>
              <a:rPr lang="nl-NL" dirty="0" err="1" smtClean="0"/>
              <a:t>developed</a:t>
            </a:r>
            <a:r>
              <a:rPr lang="nl-NL" dirty="0" smtClean="0"/>
              <a:t> </a:t>
            </a:r>
            <a:r>
              <a:rPr lang="nl-NL" dirty="0" err="1" smtClean="0"/>
              <a:t>from</a:t>
            </a:r>
            <a:r>
              <a:rPr lang="nl-NL" dirty="0" smtClean="0"/>
              <a:t> </a:t>
            </a:r>
            <a:r>
              <a:rPr lang="nl-NL" dirty="0" err="1" smtClean="0"/>
              <a:t>susceptibility</a:t>
            </a:r>
            <a:r>
              <a:rPr lang="nl-NL" dirty="0" smtClean="0"/>
              <a:t> data!</a:t>
            </a:r>
          </a:p>
          <a:p>
            <a:endParaRPr lang="nl-NL" dirty="0"/>
          </a:p>
          <a:p>
            <a:r>
              <a:rPr lang="nl-NL" dirty="0" err="1" smtClean="0"/>
              <a:t>Jarand</a:t>
            </a:r>
            <a:r>
              <a:rPr lang="nl-NL" dirty="0" smtClean="0"/>
              <a:t> et al, CID 2011</a:t>
            </a:r>
          </a:p>
          <a:p>
            <a:r>
              <a:rPr lang="nl-NL" dirty="0" smtClean="0"/>
              <a:t>69 </a:t>
            </a:r>
            <a:r>
              <a:rPr lang="nl-NL" dirty="0" err="1" smtClean="0"/>
              <a:t>pt</a:t>
            </a:r>
            <a:r>
              <a:rPr lang="nl-NL" dirty="0" smtClean="0"/>
              <a:t>, 48% culture </a:t>
            </a:r>
            <a:r>
              <a:rPr lang="nl-NL" dirty="0" err="1" smtClean="0"/>
              <a:t>conversion</a:t>
            </a:r>
            <a:endParaRPr lang="nl-NL" dirty="0" smtClean="0"/>
          </a:p>
          <a:p>
            <a:pPr lvl="1"/>
            <a:r>
              <a:rPr lang="nl-NL" u="sng" dirty="0" err="1" smtClean="0"/>
              <a:t>Initial</a:t>
            </a:r>
            <a:r>
              <a:rPr lang="nl-NL" u="sng" dirty="0" smtClean="0"/>
              <a:t> </a:t>
            </a:r>
            <a:r>
              <a:rPr lang="nl-NL" dirty="0" err="1" smtClean="0"/>
              <a:t>regimens</a:t>
            </a:r>
            <a:r>
              <a:rPr lang="nl-NL" dirty="0" smtClean="0"/>
              <a:t> </a:t>
            </a:r>
            <a:r>
              <a:rPr lang="nl-NL" dirty="0" err="1" smtClean="0"/>
              <a:t>based</a:t>
            </a:r>
            <a:r>
              <a:rPr lang="nl-NL" dirty="0" smtClean="0"/>
              <a:t> on </a:t>
            </a:r>
            <a:r>
              <a:rPr lang="nl-NL" dirty="0" err="1" smtClean="0"/>
              <a:t>susceptibilities</a:t>
            </a:r>
            <a:endParaRPr lang="nl-NL" dirty="0" smtClean="0"/>
          </a:p>
          <a:p>
            <a:pPr lvl="1"/>
            <a:r>
              <a:rPr lang="nl-NL" dirty="0" smtClean="0"/>
              <a:t>Amikacin, imipenem, </a:t>
            </a:r>
            <a:r>
              <a:rPr lang="nl-NL" dirty="0" err="1" smtClean="0"/>
              <a:t>clarithromycin</a:t>
            </a:r>
            <a:r>
              <a:rPr lang="nl-NL" dirty="0" smtClean="0"/>
              <a:t>, ...</a:t>
            </a:r>
          </a:p>
          <a:p>
            <a:endParaRPr lang="nl-NL" dirty="0" smtClean="0"/>
          </a:p>
          <a:p>
            <a:r>
              <a:rPr lang="nl-NL" dirty="0" err="1" smtClean="0"/>
              <a:t>Jeon</a:t>
            </a:r>
            <a:r>
              <a:rPr lang="nl-NL" dirty="0" smtClean="0"/>
              <a:t> et al, AJRCCM 2009</a:t>
            </a:r>
          </a:p>
          <a:p>
            <a:r>
              <a:rPr lang="nl-NL" dirty="0" smtClean="0"/>
              <a:t>65pt, 58% culture </a:t>
            </a:r>
            <a:r>
              <a:rPr lang="nl-NL" dirty="0" err="1" smtClean="0"/>
              <a:t>conversion</a:t>
            </a:r>
            <a:endParaRPr lang="nl-NL" dirty="0" smtClean="0"/>
          </a:p>
          <a:p>
            <a:pPr lvl="1"/>
            <a:r>
              <a:rPr lang="nl-NL" dirty="0" smtClean="0"/>
              <a:t>4wk cefoxitin-amikacin (</a:t>
            </a:r>
            <a:r>
              <a:rPr lang="nl-NL" dirty="0" err="1" smtClean="0"/>
              <a:t>cefox</a:t>
            </a:r>
            <a:r>
              <a:rPr lang="nl-NL" dirty="0" smtClean="0"/>
              <a:t> </a:t>
            </a:r>
            <a:r>
              <a:rPr lang="nl-NL" dirty="0" err="1" smtClean="0"/>
              <a:t>often</a:t>
            </a:r>
            <a:r>
              <a:rPr lang="nl-NL" dirty="0" smtClean="0"/>
              <a:t> </a:t>
            </a:r>
            <a:r>
              <a:rPr lang="nl-NL" dirty="0" err="1" smtClean="0"/>
              <a:t>interrupted</a:t>
            </a:r>
            <a:r>
              <a:rPr lang="nl-NL" dirty="0" smtClean="0"/>
              <a:t>)</a:t>
            </a:r>
          </a:p>
          <a:p>
            <a:pPr lvl="1"/>
            <a:r>
              <a:rPr lang="nl-NL" dirty="0" err="1" smtClean="0"/>
              <a:t>cont</a:t>
            </a:r>
            <a:r>
              <a:rPr lang="nl-NL" dirty="0" smtClean="0"/>
              <a:t> w/ </a:t>
            </a:r>
            <a:r>
              <a:rPr lang="nl-NL" dirty="0" err="1" smtClean="0"/>
              <a:t>ciprofloxacin</a:t>
            </a:r>
            <a:r>
              <a:rPr lang="nl-NL" dirty="0" smtClean="0"/>
              <a:t>-doxycycline-</a:t>
            </a:r>
            <a:r>
              <a:rPr lang="nl-NL" dirty="0" err="1" smtClean="0"/>
              <a:t>clarithromycin</a:t>
            </a:r>
            <a:endParaRPr lang="nl-NL" dirty="0" smtClean="0"/>
          </a:p>
          <a:p>
            <a:endParaRPr lang="nl-NL" dirty="0" smtClean="0"/>
          </a:p>
          <a:p>
            <a:pPr lvl="1"/>
            <a:endParaRPr lang="nl-NL" dirty="0" smtClean="0"/>
          </a:p>
          <a:p>
            <a:endParaRPr lang="nl-NL" dirty="0"/>
          </a:p>
        </p:txBody>
      </p:sp>
      <p:graphicFrame>
        <p:nvGraphicFramePr>
          <p:cNvPr id="5" name="Tijdelijke aanduiding voor afbeelding 11"/>
          <p:cNvGraphicFramePr>
            <a:graphicFrameLocks/>
          </p:cNvGraphicFramePr>
          <p:nvPr>
            <p:extLst/>
          </p:nvPr>
        </p:nvGraphicFramePr>
        <p:xfrm>
          <a:off x="8960273" y="3135807"/>
          <a:ext cx="3891632" cy="4085556"/>
        </p:xfrm>
        <a:graphic>
          <a:graphicData uri="http://schemas.openxmlformats.org/drawingml/2006/table">
            <a:tbl>
              <a:tblPr/>
              <a:tblGrid>
                <a:gridCol w="2525693"/>
                <a:gridCol w="1365939"/>
              </a:tblGrid>
              <a:tr h="446555">
                <a:tc gridSpan="2">
                  <a:txBody>
                    <a:bodyPr/>
                    <a:lstStyle/>
                    <a:p>
                      <a:pPr algn="ctr" fontAlgn="t"/>
                      <a:r>
                        <a:rPr lang="nl-NL" sz="1700" b="1" dirty="0">
                          <a:solidFill>
                            <a:srgbClr val="000000"/>
                          </a:solidFill>
                          <a:latin typeface="Arial"/>
                        </a:rPr>
                        <a:t>MYCOBACTERIUM </a:t>
                      </a:r>
                      <a:r>
                        <a:rPr lang="nl-NL" sz="1700" b="1" dirty="0" smtClean="0">
                          <a:solidFill>
                            <a:srgbClr val="000000"/>
                          </a:solidFill>
                          <a:latin typeface="Arial"/>
                        </a:rPr>
                        <a:t>ABSCESSUS</a:t>
                      </a:r>
                      <a:endParaRPr lang="nl-NL" sz="1700" b="1" dirty="0">
                        <a:solidFill>
                          <a:srgbClr val="000000"/>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86B293"/>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c hMerge="1">
                  <a:txBody>
                    <a:bodyPr/>
                    <a:lstStyle/>
                    <a:p>
                      <a:endParaRPr lang="nl-NL"/>
                    </a:p>
                  </a:txBody>
                  <a:tcPr/>
                </a:tc>
              </a:tr>
              <a:tr h="294955">
                <a:tc>
                  <a:txBody>
                    <a:bodyPr/>
                    <a:lstStyle/>
                    <a:p>
                      <a:pPr algn="ctr" fontAlgn="t"/>
                      <a:r>
                        <a:rPr lang="nl-NL" sz="1700" dirty="0" smtClean="0">
                          <a:solidFill>
                            <a:srgbClr val="3C3C3C"/>
                          </a:solidFill>
                          <a:latin typeface="Arial"/>
                        </a:rPr>
                        <a:t>AMIKACIN</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c>
                  <a:txBody>
                    <a:bodyPr/>
                    <a:lstStyle/>
                    <a:p>
                      <a:pPr algn="ctr" fontAlgn="t"/>
                      <a:r>
                        <a:rPr lang="nl-NL" sz="1700" dirty="0" smtClean="0">
                          <a:solidFill>
                            <a:srgbClr val="3C3C3C"/>
                          </a:solidFill>
                          <a:latin typeface="Arial"/>
                        </a:rPr>
                        <a:t>S</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r>
              <a:tr h="294955">
                <a:tc>
                  <a:txBody>
                    <a:bodyPr/>
                    <a:lstStyle/>
                    <a:p>
                      <a:pPr algn="ctr" fontAlgn="t"/>
                      <a:r>
                        <a:rPr lang="nl-NL" sz="1700" dirty="0" smtClean="0">
                          <a:solidFill>
                            <a:srgbClr val="3C3C3C"/>
                          </a:solidFill>
                          <a:latin typeface="Arial"/>
                        </a:rPr>
                        <a:t>CEFOXITIN</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c>
                  <a:txBody>
                    <a:bodyPr/>
                    <a:lstStyle/>
                    <a:p>
                      <a:pPr algn="ctr" fontAlgn="t"/>
                      <a:r>
                        <a:rPr lang="nl-NL" sz="1700" dirty="0" smtClean="0">
                          <a:solidFill>
                            <a:srgbClr val="3C3C3C"/>
                          </a:solidFill>
                          <a:latin typeface="Arial"/>
                        </a:rPr>
                        <a:t>I</a:t>
                      </a: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r>
              <a:tr h="294955">
                <a:tc>
                  <a:txBody>
                    <a:bodyPr/>
                    <a:lstStyle/>
                    <a:p>
                      <a:pPr algn="ctr" fontAlgn="t"/>
                      <a:r>
                        <a:rPr lang="nl-NL" sz="1700" dirty="0" smtClean="0">
                          <a:solidFill>
                            <a:srgbClr val="3C3C3C"/>
                          </a:solidFill>
                          <a:latin typeface="Arial"/>
                        </a:rPr>
                        <a:t>IMIPENEM</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c>
                  <a:txBody>
                    <a:bodyPr/>
                    <a:lstStyle/>
                    <a:p>
                      <a:pPr algn="ctr" fontAlgn="t"/>
                      <a:r>
                        <a:rPr lang="nl-NL" sz="1700" dirty="0" smtClean="0">
                          <a:solidFill>
                            <a:srgbClr val="3C3C3C"/>
                          </a:solidFill>
                          <a:latin typeface="Arial"/>
                        </a:rPr>
                        <a:t>I</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r>
              <a:tr h="294955">
                <a:tc>
                  <a:txBody>
                    <a:bodyPr/>
                    <a:lstStyle/>
                    <a:p>
                      <a:pPr algn="ctr" fontAlgn="t"/>
                      <a:r>
                        <a:rPr lang="nl-NL" sz="1700" dirty="0" smtClean="0">
                          <a:solidFill>
                            <a:srgbClr val="3C3C3C"/>
                          </a:solidFill>
                          <a:latin typeface="Arial"/>
                        </a:rPr>
                        <a:t>CLARITROMYCIN</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c>
                  <a:txBody>
                    <a:bodyPr/>
                    <a:lstStyle/>
                    <a:p>
                      <a:pPr algn="ctr" fontAlgn="t"/>
                      <a:r>
                        <a:rPr lang="nl-NL" sz="1700" dirty="0" smtClean="0">
                          <a:solidFill>
                            <a:srgbClr val="3C3C3C"/>
                          </a:solidFill>
                          <a:latin typeface="Arial"/>
                        </a:rPr>
                        <a:t>S=&gt;R</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r>
              <a:tr h="294955">
                <a:tc>
                  <a:txBody>
                    <a:bodyPr/>
                    <a:lstStyle/>
                    <a:p>
                      <a:pPr algn="ctr" fontAlgn="t"/>
                      <a:r>
                        <a:rPr lang="nl-NL" sz="1700" dirty="0" smtClean="0">
                          <a:solidFill>
                            <a:srgbClr val="3C3C3C"/>
                          </a:solidFill>
                          <a:latin typeface="Arial"/>
                        </a:rPr>
                        <a:t>CO-</a:t>
                      </a:r>
                      <a:r>
                        <a:rPr lang="nl-NL" sz="1700" dirty="0" err="1" smtClean="0">
                          <a:solidFill>
                            <a:srgbClr val="3C3C3C"/>
                          </a:solidFill>
                          <a:latin typeface="Arial"/>
                        </a:rPr>
                        <a:t>TRIMOXAZOLe</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c>
                  <a:txBody>
                    <a:bodyPr/>
                    <a:lstStyle/>
                    <a:p>
                      <a:pPr algn="ctr" fontAlgn="t"/>
                      <a:r>
                        <a:rPr lang="nl-NL" sz="1700" dirty="0" smtClean="0">
                          <a:solidFill>
                            <a:srgbClr val="3C3C3C"/>
                          </a:solidFill>
                          <a:latin typeface="Arial"/>
                        </a:rPr>
                        <a:t>R</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r>
              <a:tr h="294955">
                <a:tc>
                  <a:txBody>
                    <a:bodyPr/>
                    <a:lstStyle/>
                    <a:p>
                      <a:pPr algn="ctr" fontAlgn="t"/>
                      <a:r>
                        <a:rPr lang="nl-NL" sz="1700" dirty="0" smtClean="0">
                          <a:solidFill>
                            <a:srgbClr val="3C3C3C"/>
                          </a:solidFill>
                          <a:latin typeface="Arial"/>
                        </a:rPr>
                        <a:t>DOXYCYCLINE</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c>
                  <a:txBody>
                    <a:bodyPr/>
                    <a:lstStyle/>
                    <a:p>
                      <a:pPr algn="ctr" fontAlgn="t"/>
                      <a:r>
                        <a:rPr lang="nl-NL" sz="1700" dirty="0" smtClean="0">
                          <a:solidFill>
                            <a:srgbClr val="3C3C3C"/>
                          </a:solidFill>
                          <a:latin typeface="Arial"/>
                        </a:rPr>
                        <a:t>R</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r>
              <a:tr h="294955">
                <a:tc>
                  <a:txBody>
                    <a:bodyPr/>
                    <a:lstStyle/>
                    <a:p>
                      <a:pPr algn="ctr" fontAlgn="t"/>
                      <a:r>
                        <a:rPr lang="nl-NL" sz="1700" dirty="0" smtClean="0">
                          <a:solidFill>
                            <a:srgbClr val="3C3C3C"/>
                          </a:solidFill>
                          <a:latin typeface="Arial"/>
                        </a:rPr>
                        <a:t>CIPROFLOXACIN</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c>
                  <a:txBody>
                    <a:bodyPr/>
                    <a:lstStyle/>
                    <a:p>
                      <a:pPr algn="ctr" fontAlgn="t"/>
                      <a:r>
                        <a:rPr lang="nl-NL" sz="1700" dirty="0" smtClean="0">
                          <a:solidFill>
                            <a:srgbClr val="3C3C3C"/>
                          </a:solidFill>
                          <a:latin typeface="Arial"/>
                        </a:rPr>
                        <a:t>R</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r>
              <a:tr h="393579">
                <a:tc>
                  <a:txBody>
                    <a:bodyPr/>
                    <a:lstStyle/>
                    <a:p>
                      <a:pPr algn="ctr" fontAlgn="t"/>
                      <a:r>
                        <a:rPr lang="nl-NL" sz="1700" dirty="0" smtClean="0">
                          <a:solidFill>
                            <a:srgbClr val="3C3C3C"/>
                          </a:solidFill>
                          <a:latin typeface="Arial"/>
                        </a:rPr>
                        <a:t>MOXIFLOXACIN</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c>
                  <a:txBody>
                    <a:bodyPr/>
                    <a:lstStyle/>
                    <a:p>
                      <a:pPr algn="ctr" fontAlgn="t"/>
                      <a:r>
                        <a:rPr lang="nl-NL" sz="1700" dirty="0" smtClean="0">
                          <a:solidFill>
                            <a:srgbClr val="3C3C3C"/>
                          </a:solidFill>
                          <a:latin typeface="Arial"/>
                        </a:rPr>
                        <a:t>R</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r>
              <a:tr h="393579">
                <a:tc>
                  <a:txBody>
                    <a:bodyPr/>
                    <a:lstStyle/>
                    <a:p>
                      <a:pPr algn="ctr" fontAlgn="t"/>
                      <a:r>
                        <a:rPr lang="nl-NL" sz="1700" dirty="0">
                          <a:solidFill>
                            <a:srgbClr val="3C3C3C"/>
                          </a:solidFill>
                          <a:latin typeface="Arial"/>
                        </a:rPr>
                        <a:t>LINEZOLID</a:t>
                      </a: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c>
                  <a:txBody>
                    <a:bodyPr/>
                    <a:lstStyle/>
                    <a:p>
                      <a:pPr algn="ctr" fontAlgn="t"/>
                      <a:r>
                        <a:rPr lang="nl-NL" sz="1700" dirty="0" smtClean="0">
                          <a:solidFill>
                            <a:srgbClr val="3C3C3C"/>
                          </a:solidFill>
                          <a:latin typeface="Arial"/>
                        </a:rPr>
                        <a:t>R</a:t>
                      </a:r>
                      <a:endParaRPr lang="nl-NL" sz="1700" dirty="0">
                        <a:solidFill>
                          <a:srgbClr val="3C3C3C"/>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r>
              <a:tr h="393579">
                <a:tc>
                  <a:txBody>
                    <a:bodyPr/>
                    <a:lstStyle/>
                    <a:p>
                      <a:pPr algn="ctr" fontAlgn="t"/>
                      <a:r>
                        <a:rPr lang="nl-NL" sz="1700" dirty="0" smtClean="0">
                          <a:solidFill>
                            <a:schemeClr val="bg1">
                              <a:lumMod val="50000"/>
                            </a:schemeClr>
                          </a:solidFill>
                          <a:latin typeface="Arial"/>
                        </a:rPr>
                        <a:t>TIGECYCLINE</a:t>
                      </a:r>
                      <a:endParaRPr lang="nl-NL" sz="1700" dirty="0">
                        <a:solidFill>
                          <a:schemeClr val="bg1">
                            <a:lumMod val="50000"/>
                          </a:schemeClr>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c>
                  <a:txBody>
                    <a:bodyPr/>
                    <a:lstStyle/>
                    <a:p>
                      <a:pPr algn="ctr" fontAlgn="t"/>
                      <a:r>
                        <a:rPr lang="nl-NL" sz="1700" dirty="0" smtClean="0">
                          <a:solidFill>
                            <a:schemeClr val="bg1">
                              <a:lumMod val="50000"/>
                            </a:schemeClr>
                          </a:solidFill>
                          <a:latin typeface="Arial"/>
                        </a:rPr>
                        <a:t>MIC 0.125</a:t>
                      </a:r>
                      <a:endParaRPr lang="nl-NL" sz="1700" dirty="0">
                        <a:solidFill>
                          <a:schemeClr val="bg1">
                            <a:lumMod val="50000"/>
                          </a:schemeClr>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r>
              <a:tr h="393579">
                <a:tc>
                  <a:txBody>
                    <a:bodyPr/>
                    <a:lstStyle/>
                    <a:p>
                      <a:pPr algn="ctr" fontAlgn="t"/>
                      <a:r>
                        <a:rPr lang="nl-NL" sz="1700" dirty="0">
                          <a:solidFill>
                            <a:schemeClr val="bg1">
                              <a:lumMod val="50000"/>
                            </a:schemeClr>
                          </a:solidFill>
                          <a:latin typeface="Arial"/>
                        </a:rPr>
                        <a:t>CLOFAZIMINE</a:t>
                      </a: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c>
                  <a:txBody>
                    <a:bodyPr/>
                    <a:lstStyle/>
                    <a:p>
                      <a:pPr algn="ctr" fontAlgn="t"/>
                      <a:r>
                        <a:rPr lang="nl-NL" sz="1700" dirty="0">
                          <a:solidFill>
                            <a:schemeClr val="bg1">
                              <a:lumMod val="50000"/>
                            </a:schemeClr>
                          </a:solidFill>
                          <a:latin typeface="Arial"/>
                        </a:rPr>
                        <a:t>    </a:t>
                      </a:r>
                      <a:r>
                        <a:rPr lang="nl-NL" sz="1700" dirty="0" smtClean="0">
                          <a:solidFill>
                            <a:schemeClr val="bg1">
                              <a:lumMod val="50000"/>
                            </a:schemeClr>
                          </a:solidFill>
                          <a:latin typeface="Arial"/>
                        </a:rPr>
                        <a:t>MIC 0.25</a:t>
                      </a:r>
                      <a:endParaRPr lang="nl-NL" sz="1700" dirty="0">
                        <a:solidFill>
                          <a:schemeClr val="bg1">
                            <a:lumMod val="50000"/>
                          </a:schemeClr>
                        </a:solidFill>
                        <a:latin typeface="Arial"/>
                      </a:endParaRPr>
                    </a:p>
                  </a:txBody>
                  <a:tcPr marL="46480" marR="46480" marT="17429" marB="17429">
                    <a:lnL w="12700" cap="flat" cmpd="sng" algn="ctr">
                      <a:solidFill>
                        <a:srgbClr val="86B293"/>
                      </a:solidFill>
                      <a:prstDash val="solid"/>
                      <a:round/>
                      <a:headEnd type="none" w="med" len="med"/>
                      <a:tailEnd type="none" w="med" len="med"/>
                    </a:lnL>
                    <a:lnR w="12700" cap="flat" cmpd="sng" algn="ctr">
                      <a:solidFill>
                        <a:srgbClr val="86B293"/>
                      </a:solidFill>
                      <a:prstDash val="solid"/>
                      <a:round/>
                      <a:headEnd type="none" w="med" len="med"/>
                      <a:tailEnd type="none" w="med" len="med"/>
                    </a:lnR>
                    <a:lnT w="12700" cap="flat" cmpd="sng" algn="ctr">
                      <a:solidFill>
                        <a:srgbClr val="DCDCDC"/>
                      </a:solidFill>
                      <a:prstDash val="solid"/>
                      <a:round/>
                      <a:headEnd type="none" w="med" len="med"/>
                      <a:tailEnd type="none" w="med" len="med"/>
                    </a:lnT>
                    <a:lnB w="12700" cap="flat" cmpd="sng" algn="ctr">
                      <a:solidFill>
                        <a:srgbClr val="DCDCDC"/>
                      </a:solidFill>
                      <a:prstDash val="solid"/>
                      <a:round/>
                      <a:headEnd type="none" w="med" len="med"/>
                      <a:tailEnd type="none" w="med" len="med"/>
                    </a:lnB>
                    <a:solidFill>
                      <a:srgbClr val="FFFFFF"/>
                    </a:solidFill>
                  </a:tcPr>
                </a:tc>
              </a:tr>
            </a:tbl>
          </a:graphicData>
        </a:graphic>
      </p:graphicFrame>
      <p:sp>
        <p:nvSpPr>
          <p:cNvPr id="6" name="Tekstvak 5"/>
          <p:cNvSpPr txBox="1"/>
          <p:nvPr/>
        </p:nvSpPr>
        <p:spPr>
          <a:xfrm>
            <a:off x="562541" y="8844414"/>
            <a:ext cx="5347361" cy="1011431"/>
          </a:xfrm>
          <a:prstGeom prst="rect">
            <a:avLst/>
          </a:prstGeom>
          <a:noFill/>
        </p:spPr>
        <p:txBody>
          <a:bodyPr wrap="none" rtlCol="0">
            <a:spAutoFit/>
          </a:bodyPr>
          <a:lstStyle/>
          <a:p>
            <a:pPr algn="l" defTabSz="1300460" rtl="0"/>
            <a:r>
              <a:rPr lang="nl-NL" sz="1991" kern="1200" dirty="0">
                <a:solidFill>
                  <a:srgbClr val="000000"/>
                </a:solidFill>
                <a:latin typeface="Calibri"/>
                <a:ea typeface=""/>
                <a:cs typeface=""/>
              </a:rPr>
              <a:t>Van Ingen J et al., </a:t>
            </a:r>
            <a:r>
              <a:rPr lang="nl-NL" sz="1991" i="1" kern="1200" dirty="0">
                <a:solidFill>
                  <a:srgbClr val="000000"/>
                </a:solidFill>
                <a:latin typeface="Calibri"/>
                <a:ea typeface=""/>
                <a:cs typeface=""/>
              </a:rPr>
              <a:t>Expert </a:t>
            </a:r>
            <a:r>
              <a:rPr lang="nl-NL" sz="1991" i="1" kern="1200" dirty="0" err="1">
                <a:solidFill>
                  <a:srgbClr val="000000"/>
                </a:solidFill>
                <a:latin typeface="Calibri"/>
                <a:ea typeface=""/>
                <a:cs typeface=""/>
              </a:rPr>
              <a:t>Rev</a:t>
            </a:r>
            <a:r>
              <a:rPr lang="nl-NL" sz="1991" i="1" kern="1200" dirty="0">
                <a:solidFill>
                  <a:srgbClr val="000000"/>
                </a:solidFill>
                <a:latin typeface="Calibri"/>
                <a:ea typeface=""/>
                <a:cs typeface=""/>
              </a:rPr>
              <a:t> Anti Infect </a:t>
            </a:r>
            <a:r>
              <a:rPr lang="nl-NL" sz="1991" i="1" kern="1200" dirty="0" err="1">
                <a:solidFill>
                  <a:srgbClr val="000000"/>
                </a:solidFill>
                <a:latin typeface="Calibri"/>
                <a:ea typeface=""/>
                <a:cs typeface=""/>
              </a:rPr>
              <a:t>Ther</a:t>
            </a:r>
            <a:r>
              <a:rPr lang="nl-NL" sz="1991" i="1" kern="1200" dirty="0">
                <a:solidFill>
                  <a:srgbClr val="000000"/>
                </a:solidFill>
                <a:latin typeface="Calibri"/>
                <a:ea typeface=""/>
                <a:cs typeface=""/>
              </a:rPr>
              <a:t> </a:t>
            </a:r>
            <a:r>
              <a:rPr lang="nl-NL" sz="1991" kern="1200" dirty="0">
                <a:solidFill>
                  <a:srgbClr val="000000"/>
                </a:solidFill>
                <a:latin typeface="Calibri"/>
                <a:ea typeface=""/>
                <a:cs typeface=""/>
              </a:rPr>
              <a:t>2013</a:t>
            </a:r>
            <a:br>
              <a:rPr lang="nl-NL" sz="1991" kern="1200" dirty="0">
                <a:solidFill>
                  <a:srgbClr val="000000"/>
                </a:solidFill>
                <a:latin typeface="Calibri"/>
                <a:ea typeface=""/>
                <a:cs typeface=""/>
              </a:rPr>
            </a:br>
            <a:r>
              <a:rPr lang="nl-NL" sz="1991" kern="1200" dirty="0" err="1">
                <a:solidFill>
                  <a:srgbClr val="000000"/>
                </a:solidFill>
                <a:latin typeface="Calibri"/>
                <a:ea typeface=""/>
                <a:cs typeface=""/>
              </a:rPr>
              <a:t>Jeon</a:t>
            </a:r>
            <a:r>
              <a:rPr lang="nl-NL" sz="1991" kern="1200" dirty="0">
                <a:solidFill>
                  <a:srgbClr val="000000"/>
                </a:solidFill>
                <a:latin typeface="Calibri"/>
                <a:ea typeface=""/>
                <a:cs typeface=""/>
              </a:rPr>
              <a:t> K et al., </a:t>
            </a:r>
            <a:r>
              <a:rPr lang="nl-NL" sz="1991" i="1" kern="1200" dirty="0">
                <a:solidFill>
                  <a:srgbClr val="000000"/>
                </a:solidFill>
                <a:latin typeface="Calibri"/>
                <a:ea typeface=""/>
                <a:cs typeface=""/>
              </a:rPr>
              <a:t>Am J </a:t>
            </a:r>
            <a:r>
              <a:rPr lang="nl-NL" sz="1991" i="1" kern="1200" dirty="0" err="1">
                <a:solidFill>
                  <a:srgbClr val="000000"/>
                </a:solidFill>
                <a:latin typeface="Calibri"/>
                <a:ea typeface=""/>
                <a:cs typeface=""/>
              </a:rPr>
              <a:t>Respir</a:t>
            </a:r>
            <a:r>
              <a:rPr lang="nl-NL" sz="1991" i="1" kern="1200" dirty="0">
                <a:solidFill>
                  <a:srgbClr val="000000"/>
                </a:solidFill>
                <a:latin typeface="Calibri"/>
                <a:ea typeface=""/>
                <a:cs typeface=""/>
              </a:rPr>
              <a:t> </a:t>
            </a:r>
            <a:r>
              <a:rPr lang="nl-NL" sz="1991" i="1" kern="1200" dirty="0" err="1">
                <a:solidFill>
                  <a:srgbClr val="000000"/>
                </a:solidFill>
                <a:latin typeface="Calibri"/>
                <a:ea typeface=""/>
                <a:cs typeface=""/>
              </a:rPr>
              <a:t>Crit</a:t>
            </a:r>
            <a:r>
              <a:rPr lang="nl-NL" sz="1991" i="1" kern="1200" dirty="0">
                <a:solidFill>
                  <a:srgbClr val="000000"/>
                </a:solidFill>
                <a:latin typeface="Calibri"/>
                <a:ea typeface=""/>
                <a:cs typeface=""/>
              </a:rPr>
              <a:t> Care </a:t>
            </a:r>
            <a:r>
              <a:rPr lang="nl-NL" sz="1991" i="1" kern="1200" dirty="0" err="1">
                <a:solidFill>
                  <a:srgbClr val="000000"/>
                </a:solidFill>
                <a:latin typeface="Calibri"/>
                <a:ea typeface=""/>
                <a:cs typeface=""/>
              </a:rPr>
              <a:t>Med</a:t>
            </a:r>
            <a:r>
              <a:rPr lang="nl-NL" sz="1991" i="1" kern="1200" dirty="0">
                <a:solidFill>
                  <a:srgbClr val="000000"/>
                </a:solidFill>
                <a:latin typeface="Calibri"/>
                <a:ea typeface=""/>
                <a:cs typeface=""/>
              </a:rPr>
              <a:t> </a:t>
            </a:r>
            <a:r>
              <a:rPr lang="nl-NL" sz="1991" kern="1200" dirty="0">
                <a:solidFill>
                  <a:srgbClr val="000000"/>
                </a:solidFill>
                <a:latin typeface="Calibri"/>
                <a:ea typeface=""/>
                <a:cs typeface=""/>
              </a:rPr>
              <a:t>2009</a:t>
            </a:r>
          </a:p>
          <a:p>
            <a:pPr algn="l" defTabSz="1300460" rtl="0"/>
            <a:r>
              <a:rPr lang="nl-NL" sz="1991" kern="1200" dirty="0" err="1">
                <a:solidFill>
                  <a:srgbClr val="000000"/>
                </a:solidFill>
                <a:latin typeface="Calibri"/>
                <a:ea typeface=""/>
                <a:cs typeface=""/>
              </a:rPr>
              <a:t>Jarand</a:t>
            </a:r>
            <a:r>
              <a:rPr lang="nl-NL" sz="1991" kern="1200" dirty="0">
                <a:solidFill>
                  <a:srgbClr val="000000"/>
                </a:solidFill>
                <a:latin typeface="Calibri"/>
                <a:ea typeface=""/>
                <a:cs typeface=""/>
              </a:rPr>
              <a:t> J, et al. </a:t>
            </a:r>
            <a:r>
              <a:rPr lang="nl-NL" sz="1991" i="1" kern="1200" dirty="0" err="1">
                <a:solidFill>
                  <a:srgbClr val="000000"/>
                </a:solidFill>
                <a:latin typeface="Calibri"/>
                <a:ea typeface=""/>
                <a:cs typeface=""/>
              </a:rPr>
              <a:t>Clin</a:t>
            </a:r>
            <a:r>
              <a:rPr lang="nl-NL" sz="1991" i="1" kern="1200" dirty="0">
                <a:solidFill>
                  <a:srgbClr val="000000"/>
                </a:solidFill>
                <a:latin typeface="Calibri"/>
                <a:ea typeface=""/>
                <a:cs typeface=""/>
              </a:rPr>
              <a:t> Infect Dis</a:t>
            </a:r>
            <a:r>
              <a:rPr lang="nl-NL" sz="1991" kern="1200" dirty="0">
                <a:solidFill>
                  <a:srgbClr val="000000"/>
                </a:solidFill>
                <a:latin typeface="Calibri"/>
                <a:ea typeface=""/>
                <a:cs typeface=""/>
              </a:rPr>
              <a:t> 2010</a:t>
            </a:r>
          </a:p>
        </p:txBody>
      </p:sp>
      <p:sp>
        <p:nvSpPr>
          <p:cNvPr id="7" name="Rettangolo 6"/>
          <p:cNvSpPr/>
          <p:nvPr/>
        </p:nvSpPr>
        <p:spPr>
          <a:xfrm>
            <a:off x="9810750" y="8763000"/>
            <a:ext cx="3194050"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240851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p:cNvPicPr>
            <a:picLocks noChangeAspect="1" noChangeArrowheads="1"/>
          </p:cNvPicPr>
          <p:nvPr/>
        </p:nvPicPr>
        <p:blipFill>
          <a:blip r:embed="rId3">
            <a:extLst>
              <a:ext uri="{28A0092B-C50C-407E-A947-70E740481C1C}">
                <a14:useLocalDpi xmlns:a14="http://schemas.microsoft.com/office/drawing/2010/main" val="0"/>
              </a:ext>
            </a:extLst>
          </a:blip>
          <a:srcRect t="7257" r="37062"/>
          <a:stretch>
            <a:fillRect/>
          </a:stretch>
        </p:blipFill>
        <p:spPr bwMode="auto">
          <a:xfrm>
            <a:off x="0" y="984392"/>
            <a:ext cx="6809458" cy="525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extBox 3"/>
          <p:cNvSpPr txBox="1"/>
          <p:nvPr/>
        </p:nvSpPr>
        <p:spPr>
          <a:xfrm>
            <a:off x="0" y="268677"/>
            <a:ext cx="13004800" cy="617541"/>
          </a:xfrm>
          <a:prstGeom prst="rect">
            <a:avLst/>
          </a:prstGeom>
          <a:solidFill>
            <a:schemeClr val="bg1">
              <a:lumMod val="85000"/>
            </a:schemeClr>
          </a:solidFill>
          <a:ln>
            <a:noFill/>
          </a:ln>
        </p:spPr>
        <p:txBody>
          <a:bodyPr>
            <a:spAutoFit/>
          </a:bodyPr>
          <a:lstStyle/>
          <a:p>
            <a:pPr algn="l" defTabSz="1300460" rtl="0" fontAlgn="base">
              <a:spcBef>
                <a:spcPct val="0"/>
              </a:spcBef>
              <a:spcAft>
                <a:spcPct val="0"/>
              </a:spcAft>
              <a:defRPr/>
            </a:pPr>
            <a:r>
              <a:rPr lang="en-GB" sz="3413" kern="1200" dirty="0">
                <a:solidFill>
                  <a:srgbClr val="000000"/>
                </a:solidFill>
                <a:latin typeface="Calibri" pitchFamily="34" charset="0"/>
                <a:ea typeface=""/>
                <a:cs typeface="Calibri" pitchFamily="34" charset="0"/>
              </a:rPr>
              <a:t>Other modifiable targets - host</a:t>
            </a:r>
          </a:p>
        </p:txBody>
      </p:sp>
      <p:sp>
        <p:nvSpPr>
          <p:cNvPr id="26628" name="Text Box 5"/>
          <p:cNvSpPr txBox="1">
            <a:spLocks noChangeArrowheads="1"/>
          </p:cNvSpPr>
          <p:nvPr/>
        </p:nvSpPr>
        <p:spPr bwMode="auto">
          <a:xfrm>
            <a:off x="153530" y="6676251"/>
            <a:ext cx="12596143" cy="3200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indent="0" algn="l" defTabSz="1300460" rtl="0" eaLnBrk="1" fontAlgn="base" hangingPunct="1">
              <a:spcBef>
                <a:spcPct val="0"/>
              </a:spcBef>
              <a:spcAft>
                <a:spcPct val="0"/>
              </a:spcAft>
              <a:buFontTx/>
              <a:buChar char="•"/>
            </a:pPr>
            <a:r>
              <a:rPr lang="en-GB" altLang="en-US" sz="2560" kern="1200">
                <a:solidFill>
                  <a:srgbClr val="000000"/>
                </a:solidFill>
                <a:latin typeface="Calibri" charset="0"/>
                <a:ea typeface="Arial" charset="0"/>
                <a:cs typeface="Arial" charset="0"/>
              </a:rPr>
              <a:t> Oestrogen /Leptin </a:t>
            </a:r>
            <a:r>
              <a:rPr lang="en-GB" altLang="en-US" sz="1991" i="1" kern="1200">
                <a:solidFill>
                  <a:srgbClr val="000000"/>
                </a:solidFill>
                <a:latin typeface="Calibri" charset="0"/>
                <a:ea typeface="Arial" charset="0"/>
                <a:cs typeface="Arial" charset="0"/>
              </a:rPr>
              <a:t>Tsuyuguchi 2001 Ordway 2008</a:t>
            </a:r>
          </a:p>
          <a:p>
            <a:pPr algn="l" defTabSz="1300460" rtl="0" eaLnBrk="1" fontAlgn="base" hangingPunct="1">
              <a:spcBef>
                <a:spcPct val="0"/>
              </a:spcBef>
              <a:spcAft>
                <a:spcPct val="0"/>
              </a:spcAft>
              <a:buNone/>
            </a:pPr>
            <a:endParaRPr lang="en-GB" altLang="en-US" sz="2560" kern="1200">
              <a:solidFill>
                <a:srgbClr val="000000"/>
              </a:solidFill>
              <a:latin typeface="Calibri" charset="0"/>
              <a:ea typeface="Arial" charset="0"/>
              <a:cs typeface="Arial" charset="0"/>
            </a:endParaRPr>
          </a:p>
          <a:p>
            <a:pPr lvl="1" indent="0" algn="l" defTabSz="1300460" rtl="0" eaLnBrk="1" fontAlgn="base" hangingPunct="1">
              <a:spcBef>
                <a:spcPct val="0"/>
              </a:spcBef>
              <a:spcAft>
                <a:spcPct val="0"/>
              </a:spcAft>
              <a:buFontTx/>
              <a:buChar char="•"/>
            </a:pPr>
            <a:r>
              <a:rPr lang="en-GB" altLang="en-US" sz="2560" kern="1200">
                <a:solidFill>
                  <a:srgbClr val="000000"/>
                </a:solidFill>
                <a:latin typeface="Calibri" charset="0"/>
                <a:ea typeface="Arial" charset="0"/>
                <a:cs typeface="Arial" charset="0"/>
              </a:rPr>
              <a:t>Mucociliary clearance↓</a:t>
            </a:r>
            <a:r>
              <a:rPr lang="en-GB" altLang="en-US" sz="2560" kern="1200">
                <a:solidFill>
                  <a:srgbClr val="000000"/>
                </a:solidFill>
                <a:latin typeface="Calibri" charset="0"/>
                <a:ea typeface=""/>
                <a:cs typeface=""/>
              </a:rPr>
              <a:t>CBF + NO </a:t>
            </a:r>
            <a:r>
              <a:rPr lang="en-GB" altLang="en-US" sz="1991" i="1" kern="1200">
                <a:solidFill>
                  <a:srgbClr val="000000"/>
                </a:solidFill>
                <a:latin typeface="Calibri" charset="0"/>
                <a:ea typeface=""/>
                <a:cs typeface=""/>
              </a:rPr>
              <a:t>Fowler 2013</a:t>
            </a:r>
            <a:endParaRPr lang="en-GB" altLang="en-US" sz="1991" kern="1200">
              <a:solidFill>
                <a:srgbClr val="000000"/>
              </a:solidFill>
              <a:latin typeface="Calibri" charset="0"/>
              <a:ea typeface=""/>
              <a:cs typeface=""/>
            </a:endParaRPr>
          </a:p>
          <a:p>
            <a:pPr lvl="1" indent="0" algn="l" defTabSz="1300460" rtl="0" eaLnBrk="1" fontAlgn="base" hangingPunct="1">
              <a:spcBef>
                <a:spcPct val="0"/>
              </a:spcBef>
              <a:spcAft>
                <a:spcPct val="0"/>
              </a:spcAft>
              <a:buNone/>
            </a:pPr>
            <a:endParaRPr lang="en-GB" altLang="en-US" sz="2560" kern="1200">
              <a:solidFill>
                <a:srgbClr val="000000"/>
              </a:solidFill>
              <a:latin typeface="Calibri" charset="0"/>
              <a:ea typeface=""/>
              <a:cs typeface=""/>
            </a:endParaRPr>
          </a:p>
          <a:p>
            <a:pPr lvl="1" indent="0" algn="l" defTabSz="1300460" rtl="0" eaLnBrk="1" fontAlgn="base" hangingPunct="1">
              <a:spcBef>
                <a:spcPct val="0"/>
              </a:spcBef>
              <a:spcAft>
                <a:spcPct val="0"/>
              </a:spcAft>
              <a:buFontTx/>
              <a:buChar char="•"/>
            </a:pPr>
            <a:r>
              <a:rPr lang="en-GB" altLang="en-US" sz="2560" i="1" kern="1200">
                <a:solidFill>
                  <a:srgbClr val="000000"/>
                </a:solidFill>
                <a:latin typeface="Calibri" charset="0"/>
                <a:ea typeface=""/>
                <a:cs typeface=""/>
              </a:rPr>
              <a:t> </a:t>
            </a:r>
            <a:r>
              <a:rPr lang="en-GB" altLang="en-US" sz="2560" kern="1200">
                <a:solidFill>
                  <a:srgbClr val="000000"/>
                </a:solidFill>
                <a:latin typeface="Calibri" charset="0"/>
                <a:ea typeface=""/>
                <a:cs typeface=""/>
              </a:rPr>
              <a:t>Burden of immune, CFTR, cilia, con tissue variants  </a:t>
            </a:r>
            <a:r>
              <a:rPr lang="en-GB" altLang="en-US" sz="1991" i="1" kern="1200">
                <a:solidFill>
                  <a:srgbClr val="000000"/>
                </a:solidFill>
                <a:latin typeface="Calibri" charset="0"/>
                <a:ea typeface=""/>
                <a:cs typeface=""/>
              </a:rPr>
              <a:t>Szymanski 2015</a:t>
            </a:r>
            <a:endParaRPr lang="en-GB" altLang="en-US" sz="2560" i="1" kern="1200">
              <a:solidFill>
                <a:srgbClr val="000000"/>
              </a:solidFill>
              <a:latin typeface="Calibri" charset="0"/>
              <a:ea typeface=""/>
              <a:cs typeface=""/>
            </a:endParaRPr>
          </a:p>
          <a:p>
            <a:pPr lvl="1" indent="0" algn="l" defTabSz="1300460" rtl="0" eaLnBrk="1" fontAlgn="base" hangingPunct="1">
              <a:spcBef>
                <a:spcPct val="0"/>
              </a:spcBef>
              <a:spcAft>
                <a:spcPct val="0"/>
              </a:spcAft>
              <a:buFontTx/>
              <a:buChar char="•"/>
            </a:pPr>
            <a:endParaRPr lang="en-GB" altLang="en-US" sz="2276" i="1" kern="1200">
              <a:solidFill>
                <a:srgbClr val="000000"/>
              </a:solidFill>
              <a:latin typeface="Calibri" charset="0"/>
              <a:ea typeface=""/>
              <a:cs typeface=""/>
            </a:endParaRPr>
          </a:p>
          <a:p>
            <a:pPr lvl="1" indent="0" algn="l" defTabSz="1300460" rtl="0" eaLnBrk="1" fontAlgn="base" hangingPunct="1">
              <a:spcBef>
                <a:spcPct val="0"/>
              </a:spcBef>
              <a:spcAft>
                <a:spcPct val="0"/>
              </a:spcAft>
              <a:buFontTx/>
              <a:buChar char="•"/>
            </a:pPr>
            <a:r>
              <a:rPr lang="en-GB" altLang="en-US" sz="2560" kern="1200">
                <a:solidFill>
                  <a:srgbClr val="000000"/>
                </a:solidFill>
                <a:latin typeface="Calibri" charset="0"/>
                <a:ea typeface=""/>
                <a:cs typeface=""/>
              </a:rPr>
              <a:t> Candidiate genes eg TTK protein kinase gene DNA damage repair </a:t>
            </a:r>
            <a:r>
              <a:rPr lang="en-GB" altLang="en-US" sz="1991" i="1" kern="1200">
                <a:solidFill>
                  <a:srgbClr val="000000"/>
                </a:solidFill>
                <a:latin typeface="Calibri" charset="0"/>
                <a:ea typeface=""/>
                <a:cs typeface=""/>
              </a:rPr>
              <a:t>Chen 2017</a:t>
            </a:r>
          </a:p>
          <a:p>
            <a:pPr algn="l" defTabSz="1300460" rtl="0" eaLnBrk="1" fontAlgn="base" hangingPunct="1">
              <a:spcBef>
                <a:spcPct val="0"/>
              </a:spcBef>
              <a:spcAft>
                <a:spcPct val="0"/>
              </a:spcAft>
            </a:pPr>
            <a:endParaRPr lang="en-GB" altLang="en-US" sz="2560" kern="1200">
              <a:solidFill>
                <a:srgbClr val="000000"/>
              </a:solidFill>
              <a:latin typeface="Calibri" charset="0"/>
              <a:ea typeface=""/>
              <a:cs typeface=""/>
            </a:endParaRPr>
          </a:p>
        </p:txBody>
      </p:sp>
      <p:pic>
        <p:nvPicPr>
          <p:cNvPr id="266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0846" y="268677"/>
            <a:ext cx="4194951"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630" name="Text Box 9"/>
          <p:cNvSpPr txBox="1">
            <a:spLocks noChangeArrowheads="1"/>
          </p:cNvSpPr>
          <p:nvPr/>
        </p:nvSpPr>
        <p:spPr bwMode="auto">
          <a:xfrm>
            <a:off x="4967111" y="6208889"/>
            <a:ext cx="1842347" cy="44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1300460" rtl="0" eaLnBrk="1" fontAlgn="base" hangingPunct="1">
              <a:spcBef>
                <a:spcPct val="50000"/>
              </a:spcBef>
              <a:spcAft>
                <a:spcPct val="0"/>
              </a:spcAft>
              <a:buNone/>
            </a:pPr>
            <a:r>
              <a:rPr lang="en-GB" altLang="en-US" sz="2276" i="1" kern="1200">
                <a:solidFill>
                  <a:srgbClr val="000000"/>
                </a:solidFill>
                <a:latin typeface="Calibri" charset="0"/>
                <a:ea typeface=""/>
                <a:cs typeface=""/>
              </a:rPr>
              <a:t>Sexton 2008</a:t>
            </a:r>
          </a:p>
        </p:txBody>
      </p:sp>
      <p:pic>
        <p:nvPicPr>
          <p:cNvPr id="2458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6116" y="3637281"/>
            <a:ext cx="5296747" cy="447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3918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8677"/>
            <a:ext cx="13004800" cy="617541"/>
          </a:xfrm>
          <a:prstGeom prst="rect">
            <a:avLst/>
          </a:prstGeom>
          <a:solidFill>
            <a:schemeClr val="bg1">
              <a:lumMod val="85000"/>
            </a:schemeClr>
          </a:solidFill>
          <a:ln>
            <a:noFill/>
          </a:ln>
        </p:spPr>
        <p:txBody>
          <a:bodyPr>
            <a:spAutoFit/>
          </a:bodyPr>
          <a:lstStyle/>
          <a:p>
            <a:pPr algn="l" defTabSz="1300460" rtl="0" fontAlgn="base">
              <a:spcBef>
                <a:spcPct val="0"/>
              </a:spcBef>
              <a:spcAft>
                <a:spcPct val="0"/>
              </a:spcAft>
              <a:defRPr/>
            </a:pPr>
            <a:r>
              <a:rPr lang="en-GB" sz="3413" kern="1200" dirty="0">
                <a:solidFill>
                  <a:srgbClr val="000000"/>
                </a:solidFill>
                <a:latin typeface="Calibri" pitchFamily="34" charset="0"/>
                <a:ea typeface=""/>
                <a:cs typeface="Calibri" pitchFamily="34" charset="0"/>
              </a:rPr>
              <a:t>Other modifiable targets - host</a:t>
            </a:r>
          </a:p>
        </p:txBody>
      </p:sp>
      <p:grpSp>
        <p:nvGrpSpPr>
          <p:cNvPr id="27651" name="Group 18"/>
          <p:cNvGrpSpPr>
            <a:grpSpLocks/>
          </p:cNvGrpSpPr>
          <p:nvPr/>
        </p:nvGrpSpPr>
        <p:grpSpPr bwMode="auto">
          <a:xfrm>
            <a:off x="690880" y="1490133"/>
            <a:ext cx="11444676" cy="7877387"/>
            <a:chOff x="2090917" y="1127800"/>
            <a:chExt cx="8046992" cy="5538630"/>
          </a:xfrm>
        </p:grpSpPr>
        <p:sp>
          <p:nvSpPr>
            <p:cNvPr id="20" name="Oval 19"/>
            <p:cNvSpPr>
              <a:spLocks noChangeArrowheads="1"/>
            </p:cNvSpPr>
            <p:nvPr/>
          </p:nvSpPr>
          <p:spPr bwMode="auto">
            <a:xfrm>
              <a:off x="2090917" y="1127800"/>
              <a:ext cx="8046992" cy="5538630"/>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300460" rtl="0" eaLnBrk="1" fontAlgn="base" hangingPunct="1">
                <a:spcBef>
                  <a:spcPct val="0"/>
                </a:spcBef>
                <a:spcAft>
                  <a:spcPct val="0"/>
                </a:spcAft>
              </a:pPr>
              <a:endParaRPr lang="en-US" altLang="x-none" sz="2560" kern="1200">
                <a:solidFill>
                  <a:srgbClr val="000000"/>
                </a:solidFill>
                <a:ea typeface=""/>
                <a:cs typeface=""/>
              </a:endParaRPr>
            </a:p>
          </p:txBody>
        </p:sp>
        <p:sp>
          <p:nvSpPr>
            <p:cNvPr id="21" name="Oval 20"/>
            <p:cNvSpPr>
              <a:spLocks noChangeAspect="1"/>
            </p:cNvSpPr>
            <p:nvPr/>
          </p:nvSpPr>
          <p:spPr>
            <a:xfrm>
              <a:off x="3727621" y="1167487"/>
              <a:ext cx="3449617" cy="3449539"/>
            </a:xfrm>
            <a:prstGeom prst="ellipse">
              <a:avLst/>
            </a:prstGeom>
            <a:solidFill>
              <a:srgbClr val="0099FF">
                <a:alpha val="80000"/>
              </a:srgbClr>
            </a:solidFill>
            <a:ln w="12700" cmpd="sng">
              <a:solidFill>
                <a:srgbClr val="00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300460" rtl="0">
                <a:defRPr/>
              </a:pPr>
              <a:endParaRPr lang="en-US" sz="2560">
                <a:solidFill>
                  <a:sysClr val="windowText" lastClr="000000"/>
                </a:solidFill>
              </a:endParaRPr>
            </a:p>
          </p:txBody>
        </p:sp>
        <p:sp>
          <p:nvSpPr>
            <p:cNvPr id="22" name="Oval 21"/>
            <p:cNvSpPr>
              <a:spLocks noChangeAspect="1"/>
            </p:cNvSpPr>
            <p:nvPr/>
          </p:nvSpPr>
          <p:spPr>
            <a:xfrm>
              <a:off x="5905658" y="1588162"/>
              <a:ext cx="2978133" cy="2979653"/>
            </a:xfrm>
            <a:prstGeom prst="ellipse">
              <a:avLst/>
            </a:prstGeom>
            <a:solidFill>
              <a:srgbClr val="CC00FF">
                <a:alpha val="62353"/>
              </a:srgbClr>
            </a:solidFill>
            <a:ln w="12700" cmpd="sng">
              <a:solidFill>
                <a:srgbClr val="00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300460" rtl="0">
                <a:defRPr/>
              </a:pPr>
              <a:endParaRPr lang="en-US" sz="2560" dirty="0">
                <a:solidFill>
                  <a:sysClr val="windowText" lastClr="000000"/>
                </a:solidFill>
              </a:endParaRPr>
            </a:p>
          </p:txBody>
        </p:sp>
        <p:sp>
          <p:nvSpPr>
            <p:cNvPr id="23" name="Oval 22"/>
            <p:cNvSpPr>
              <a:spLocks noChangeAspect="1"/>
            </p:cNvSpPr>
            <p:nvPr/>
          </p:nvSpPr>
          <p:spPr>
            <a:xfrm>
              <a:off x="5513547" y="3356586"/>
              <a:ext cx="3173395" cy="3173322"/>
            </a:xfrm>
            <a:prstGeom prst="ellipse">
              <a:avLst/>
            </a:prstGeom>
            <a:solidFill>
              <a:srgbClr val="00CC00">
                <a:alpha val="45882"/>
              </a:srgbClr>
            </a:solidFill>
            <a:ln w="12700" cmpd="sng">
              <a:solidFill>
                <a:srgbClr val="00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300460" rtl="0">
                <a:defRPr/>
              </a:pPr>
              <a:endParaRPr lang="en-US" sz="2560">
                <a:solidFill>
                  <a:sysClr val="windowText" lastClr="000000"/>
                </a:solidFill>
              </a:endParaRPr>
            </a:p>
          </p:txBody>
        </p:sp>
        <p:sp>
          <p:nvSpPr>
            <p:cNvPr id="24" name="Oval 23"/>
            <p:cNvSpPr>
              <a:spLocks noChangeAspect="1"/>
            </p:cNvSpPr>
            <p:nvPr/>
          </p:nvSpPr>
          <p:spPr>
            <a:xfrm>
              <a:off x="3945106" y="3481996"/>
              <a:ext cx="2979721" cy="2979652"/>
            </a:xfrm>
            <a:prstGeom prst="ellipse">
              <a:avLst/>
            </a:prstGeom>
            <a:solidFill>
              <a:srgbClr val="FFFF00">
                <a:alpha val="61000"/>
              </a:srgbClr>
            </a:solidFill>
            <a:ln w="12700" cmpd="sng">
              <a:solidFill>
                <a:srgbClr val="00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300460" rtl="0">
                <a:defRPr/>
              </a:pPr>
              <a:endParaRPr lang="en-US" sz="2560" dirty="0">
                <a:solidFill>
                  <a:sysClr val="windowText" lastClr="000000"/>
                </a:solidFill>
              </a:endParaRPr>
            </a:p>
          </p:txBody>
        </p:sp>
        <p:sp>
          <p:nvSpPr>
            <p:cNvPr id="25" name="Rectangle 24"/>
            <p:cNvSpPr/>
            <p:nvPr/>
          </p:nvSpPr>
          <p:spPr>
            <a:xfrm>
              <a:off x="4227680" y="1923115"/>
              <a:ext cx="1392230" cy="1449875"/>
            </a:xfrm>
            <a:prstGeom prst="rect">
              <a:avLst/>
            </a:prstGeom>
          </p:spPr>
          <p:txBody>
            <a:bodyPr>
              <a:spAutoFit/>
            </a:bodyPr>
            <a:lstStyle/>
            <a:p>
              <a:pPr algn="l" defTabSz="1300460" rtl="0">
                <a:defRPr/>
              </a:pPr>
              <a:r>
                <a:rPr lang="en-US" sz="2560" b="1" dirty="0">
                  <a:solidFill>
                    <a:srgbClr val="000000"/>
                  </a:solidFill>
                  <a:latin typeface="Arial"/>
                  <a:ea typeface=""/>
                  <a:cs typeface=""/>
                </a:rPr>
                <a:t>Cilia</a:t>
              </a:r>
              <a:r>
                <a:rPr lang="en-US" sz="2560" dirty="0">
                  <a:solidFill>
                    <a:srgbClr val="000000"/>
                  </a:solidFill>
                  <a:latin typeface="Arial"/>
                  <a:ea typeface=""/>
                  <a:cs typeface=""/>
                </a:rPr>
                <a:t> </a:t>
              </a:r>
              <a:r>
                <a:rPr lang="en-US" sz="2560" b="1" dirty="0">
                  <a:solidFill>
                    <a:srgbClr val="000000"/>
                  </a:solidFill>
                  <a:latin typeface="Arial"/>
                  <a:ea typeface=""/>
                  <a:cs typeface=""/>
                </a:rPr>
                <a:t>variants</a:t>
              </a:r>
              <a:r>
                <a:rPr lang="en-US" sz="2560" dirty="0">
                  <a:solidFill>
                    <a:srgbClr val="000000"/>
                  </a:solidFill>
                  <a:latin typeface="Arial"/>
                  <a:ea typeface=""/>
                  <a:cs typeface=""/>
                </a:rPr>
                <a:t> – Motility enhancer:</a:t>
              </a:r>
            </a:p>
            <a:p>
              <a:pPr algn="l" defTabSz="1300460" rtl="0">
                <a:defRPr/>
              </a:pPr>
              <a:r>
                <a:rPr lang="en-US" sz="2560" dirty="0">
                  <a:solidFill>
                    <a:srgbClr val="000000"/>
                  </a:solidFill>
                  <a:latin typeface="Arial"/>
                  <a:ea typeface=""/>
                  <a:cs typeface=""/>
                </a:rPr>
                <a:t>?Sildenafil</a:t>
              </a:r>
            </a:p>
          </p:txBody>
        </p:sp>
        <p:sp>
          <p:nvSpPr>
            <p:cNvPr id="26" name="Rectangle 25"/>
            <p:cNvSpPr/>
            <p:nvPr/>
          </p:nvSpPr>
          <p:spPr>
            <a:xfrm>
              <a:off x="7216926" y="2121547"/>
              <a:ext cx="1487478" cy="1449875"/>
            </a:xfrm>
            <a:prstGeom prst="rect">
              <a:avLst/>
            </a:prstGeom>
          </p:spPr>
          <p:txBody>
            <a:bodyPr>
              <a:spAutoFit/>
            </a:bodyPr>
            <a:lstStyle/>
            <a:p>
              <a:pPr algn="l" defTabSz="1300460" rtl="0">
                <a:defRPr/>
              </a:pPr>
              <a:r>
                <a:rPr lang="en-US" sz="2560" b="1" dirty="0">
                  <a:solidFill>
                    <a:srgbClr val="000000"/>
                  </a:solidFill>
                  <a:latin typeface="Arial"/>
                  <a:ea typeface=""/>
                  <a:cs typeface=""/>
                </a:rPr>
                <a:t>Immune</a:t>
              </a:r>
              <a:r>
                <a:rPr lang="en-US" sz="2560" dirty="0">
                  <a:solidFill>
                    <a:srgbClr val="000000"/>
                  </a:solidFill>
                  <a:latin typeface="Arial"/>
                  <a:ea typeface=""/>
                  <a:cs typeface=""/>
                </a:rPr>
                <a:t> </a:t>
              </a:r>
              <a:r>
                <a:rPr lang="en-US" sz="2560" b="1" dirty="0">
                  <a:solidFill>
                    <a:srgbClr val="000000"/>
                  </a:solidFill>
                  <a:latin typeface="Arial"/>
                  <a:ea typeface=""/>
                  <a:cs typeface=""/>
                </a:rPr>
                <a:t>variants</a:t>
              </a:r>
              <a:r>
                <a:rPr lang="en-US" sz="2560" dirty="0">
                  <a:solidFill>
                    <a:srgbClr val="000000"/>
                  </a:solidFill>
                  <a:latin typeface="Arial"/>
                  <a:ea typeface=""/>
                  <a:cs typeface=""/>
                </a:rPr>
                <a:t> – </a:t>
              </a:r>
            </a:p>
            <a:p>
              <a:pPr algn="l" defTabSz="1300460" rtl="0">
                <a:defRPr/>
              </a:pPr>
              <a:r>
                <a:rPr lang="en-US" sz="2560" dirty="0">
                  <a:solidFill>
                    <a:srgbClr val="000000"/>
                  </a:solidFill>
                  <a:latin typeface="Arial"/>
                  <a:ea typeface=""/>
                  <a:cs typeface=""/>
                </a:rPr>
                <a:t>Immune</a:t>
              </a:r>
            </a:p>
            <a:p>
              <a:pPr algn="l" defTabSz="1300460" rtl="0">
                <a:defRPr/>
              </a:pPr>
              <a:r>
                <a:rPr lang="en-US" sz="2560" dirty="0">
                  <a:solidFill>
                    <a:srgbClr val="000000"/>
                  </a:solidFill>
                  <a:latin typeface="Arial"/>
                  <a:ea typeface=""/>
                  <a:cs typeface=""/>
                </a:rPr>
                <a:t>modulator:</a:t>
              </a:r>
            </a:p>
            <a:p>
              <a:pPr algn="l" defTabSz="1300460" rtl="0">
                <a:defRPr/>
              </a:pPr>
              <a:r>
                <a:rPr lang="en-US" sz="2560" dirty="0">
                  <a:solidFill>
                    <a:srgbClr val="000000"/>
                  </a:solidFill>
                  <a:latin typeface="Arial"/>
                  <a:ea typeface=""/>
                  <a:cs typeface=""/>
                </a:rPr>
                <a:t>            IFN</a:t>
              </a:r>
              <a:r>
                <a:rPr lang="el-GR" sz="2560" dirty="0">
                  <a:solidFill>
                    <a:srgbClr val="000000"/>
                  </a:solidFill>
                  <a:latin typeface="Arial"/>
                  <a:ea typeface=""/>
                  <a:cs typeface=""/>
                </a:rPr>
                <a:t>γ</a:t>
              </a:r>
              <a:endParaRPr lang="en-US" sz="2560" dirty="0">
                <a:solidFill>
                  <a:srgbClr val="000000"/>
                </a:solidFill>
                <a:latin typeface="Arial"/>
                <a:ea typeface=""/>
                <a:cs typeface=""/>
              </a:endParaRPr>
            </a:p>
          </p:txBody>
        </p:sp>
        <p:sp>
          <p:nvSpPr>
            <p:cNvPr id="27" name="Rectangle 26"/>
            <p:cNvSpPr/>
            <p:nvPr/>
          </p:nvSpPr>
          <p:spPr>
            <a:xfrm>
              <a:off x="6996264" y="4612264"/>
              <a:ext cx="1519229" cy="1726866"/>
            </a:xfrm>
            <a:prstGeom prst="rect">
              <a:avLst/>
            </a:prstGeom>
          </p:spPr>
          <p:txBody>
            <a:bodyPr>
              <a:spAutoFit/>
            </a:bodyPr>
            <a:lstStyle/>
            <a:p>
              <a:pPr algn="l" defTabSz="1300460" rtl="0">
                <a:defRPr/>
              </a:pPr>
              <a:r>
                <a:rPr lang="en-US" sz="2560" b="1" dirty="0">
                  <a:solidFill>
                    <a:srgbClr val="000000"/>
                  </a:solidFill>
                  <a:latin typeface="Arial"/>
                  <a:ea typeface=""/>
                  <a:cs typeface=""/>
                </a:rPr>
                <a:t>Connective Tissue Variants </a:t>
              </a:r>
              <a:r>
                <a:rPr lang="en-US" sz="2560" dirty="0">
                  <a:solidFill>
                    <a:srgbClr val="000000"/>
                  </a:solidFill>
                  <a:latin typeface="Arial"/>
                  <a:ea typeface=""/>
                  <a:cs typeface=""/>
                </a:rPr>
                <a:t>- TGF-</a:t>
              </a:r>
              <a:r>
                <a:rPr lang="el-GR" sz="2560" dirty="0">
                  <a:solidFill>
                    <a:srgbClr val="000000"/>
                  </a:solidFill>
                  <a:latin typeface="Arial"/>
                  <a:ea typeface=""/>
                  <a:cs typeface=""/>
                </a:rPr>
                <a:t>β</a:t>
              </a:r>
              <a:r>
                <a:rPr lang="en-US" sz="2560" dirty="0">
                  <a:solidFill>
                    <a:srgbClr val="000000"/>
                  </a:solidFill>
                  <a:latin typeface="Arial"/>
                  <a:ea typeface=""/>
                  <a:cs typeface=""/>
                </a:rPr>
                <a:t> attenuator: Losartan</a:t>
              </a:r>
            </a:p>
          </p:txBody>
        </p:sp>
        <p:sp>
          <p:nvSpPr>
            <p:cNvPr id="28" name="Rectangle 27"/>
            <p:cNvSpPr/>
            <p:nvPr/>
          </p:nvSpPr>
          <p:spPr>
            <a:xfrm>
              <a:off x="5332573" y="3512157"/>
              <a:ext cx="1622416" cy="557318"/>
            </a:xfrm>
            <a:prstGeom prst="rect">
              <a:avLst/>
            </a:prstGeom>
            <a:solidFill>
              <a:schemeClr val="bg1"/>
            </a:solidFill>
          </p:spPr>
          <p:txBody>
            <a:bodyPr>
              <a:spAutoFit/>
            </a:bodyPr>
            <a:lstStyle/>
            <a:p>
              <a:pPr algn="l" defTabSz="1300460" rtl="0">
                <a:defRPr/>
              </a:pPr>
              <a:r>
                <a:rPr lang="en-US" sz="4551" b="1" dirty="0">
                  <a:solidFill>
                    <a:srgbClr val="000000"/>
                  </a:solidFill>
                  <a:latin typeface="Arial"/>
                  <a:ea typeface=""/>
                  <a:cs typeface=""/>
                </a:rPr>
                <a:t> PNTM</a:t>
              </a:r>
              <a:endParaRPr lang="en-US" sz="4551" dirty="0">
                <a:solidFill>
                  <a:srgbClr val="000000"/>
                </a:solidFill>
                <a:latin typeface="Arial"/>
                <a:ea typeface=""/>
                <a:cs typeface=""/>
              </a:endParaRPr>
            </a:p>
          </p:txBody>
        </p:sp>
        <p:sp>
          <p:nvSpPr>
            <p:cNvPr id="29" name="Rectangle 28"/>
            <p:cNvSpPr/>
            <p:nvPr/>
          </p:nvSpPr>
          <p:spPr>
            <a:xfrm>
              <a:off x="4153068" y="4470980"/>
              <a:ext cx="1555741" cy="1172884"/>
            </a:xfrm>
            <a:prstGeom prst="rect">
              <a:avLst/>
            </a:prstGeom>
          </p:spPr>
          <p:txBody>
            <a:bodyPr>
              <a:spAutoFit/>
            </a:bodyPr>
            <a:lstStyle/>
            <a:p>
              <a:pPr algn="l" defTabSz="1300460" rtl="0">
                <a:defRPr/>
              </a:pPr>
              <a:r>
                <a:rPr lang="en-US" sz="2560" b="1" dirty="0">
                  <a:solidFill>
                    <a:srgbClr val="000000"/>
                  </a:solidFill>
                  <a:latin typeface="Arial"/>
                  <a:ea typeface=""/>
                  <a:cs typeface=""/>
                </a:rPr>
                <a:t>CF </a:t>
              </a:r>
            </a:p>
            <a:p>
              <a:pPr algn="l" defTabSz="1300460" rtl="0">
                <a:defRPr/>
              </a:pPr>
              <a:r>
                <a:rPr lang="en-US" sz="2560" b="1" dirty="0">
                  <a:solidFill>
                    <a:srgbClr val="000000"/>
                  </a:solidFill>
                  <a:latin typeface="Arial"/>
                  <a:ea typeface=""/>
                  <a:cs typeface=""/>
                </a:rPr>
                <a:t>variants </a:t>
              </a:r>
              <a:r>
                <a:rPr lang="en-US" sz="2560" dirty="0">
                  <a:solidFill>
                    <a:srgbClr val="000000"/>
                  </a:solidFill>
                  <a:latin typeface="Arial"/>
                  <a:ea typeface=""/>
                  <a:cs typeface=""/>
                </a:rPr>
                <a:t>– CFTR </a:t>
              </a:r>
            </a:p>
            <a:p>
              <a:pPr algn="l" defTabSz="1300460" rtl="0">
                <a:defRPr/>
              </a:pPr>
              <a:r>
                <a:rPr lang="en-US" sz="2560" dirty="0">
                  <a:solidFill>
                    <a:srgbClr val="000000"/>
                  </a:solidFill>
                  <a:latin typeface="Arial"/>
                  <a:ea typeface=""/>
                  <a:cs typeface=""/>
                </a:rPr>
                <a:t>modulators</a:t>
              </a:r>
            </a:p>
          </p:txBody>
        </p:sp>
        <p:sp>
          <p:nvSpPr>
            <p:cNvPr id="30" name="Rectangle 29"/>
            <p:cNvSpPr/>
            <p:nvPr/>
          </p:nvSpPr>
          <p:spPr>
            <a:xfrm>
              <a:off x="2209979" y="3705826"/>
              <a:ext cx="1746240" cy="895893"/>
            </a:xfrm>
            <a:prstGeom prst="rect">
              <a:avLst/>
            </a:prstGeom>
          </p:spPr>
          <p:txBody>
            <a:bodyPr>
              <a:spAutoFit/>
            </a:bodyPr>
            <a:lstStyle/>
            <a:p>
              <a:pPr algn="l" defTabSz="1300460" rtl="0">
                <a:defRPr/>
              </a:pPr>
              <a:r>
                <a:rPr lang="en-US" sz="2560" b="1" dirty="0">
                  <a:solidFill>
                    <a:srgbClr val="000000"/>
                  </a:solidFill>
                  <a:latin typeface="Arial"/>
                  <a:ea typeface=""/>
                  <a:cs typeface=""/>
                </a:rPr>
                <a:t>Environment - </a:t>
              </a:r>
              <a:r>
                <a:rPr lang="en-US" sz="2560" dirty="0">
                  <a:solidFill>
                    <a:srgbClr val="000000"/>
                  </a:solidFill>
                  <a:latin typeface="Arial"/>
                  <a:ea typeface=""/>
                  <a:cs typeface=""/>
                </a:rPr>
                <a:t>Behavioral</a:t>
              </a:r>
            </a:p>
            <a:p>
              <a:pPr algn="l" defTabSz="1300460" rtl="0">
                <a:defRPr/>
              </a:pPr>
              <a:r>
                <a:rPr lang="en-US" sz="2560" dirty="0">
                  <a:solidFill>
                    <a:srgbClr val="000000"/>
                  </a:solidFill>
                  <a:latin typeface="Arial"/>
                  <a:ea typeface=""/>
                  <a:cs typeface=""/>
                </a:rPr>
                <a:t>modification</a:t>
              </a:r>
            </a:p>
          </p:txBody>
        </p:sp>
        <p:sp>
          <p:nvSpPr>
            <p:cNvPr id="31" name="Rectangle 30"/>
            <p:cNvSpPr/>
            <p:nvPr/>
          </p:nvSpPr>
          <p:spPr>
            <a:xfrm>
              <a:off x="8696467" y="3726464"/>
              <a:ext cx="1438267" cy="895893"/>
            </a:xfrm>
            <a:prstGeom prst="rect">
              <a:avLst/>
            </a:prstGeom>
          </p:spPr>
          <p:txBody>
            <a:bodyPr>
              <a:spAutoFit/>
            </a:bodyPr>
            <a:lstStyle/>
            <a:p>
              <a:pPr algn="l" defTabSz="1300460" rtl="0">
                <a:defRPr/>
              </a:pPr>
              <a:r>
                <a:rPr lang="en-US" sz="2560" b="1" dirty="0">
                  <a:solidFill>
                    <a:srgbClr val="000000"/>
                  </a:solidFill>
                  <a:latin typeface="Arial"/>
                  <a:ea typeface=""/>
                  <a:cs typeface=""/>
                </a:rPr>
                <a:t>Pathogen - </a:t>
              </a:r>
            </a:p>
            <a:p>
              <a:pPr algn="l" defTabSz="1300460" rtl="0">
                <a:defRPr/>
              </a:pPr>
              <a:r>
                <a:rPr lang="en-US" sz="2560" dirty="0">
                  <a:solidFill>
                    <a:srgbClr val="000000"/>
                  </a:solidFill>
                  <a:latin typeface="Arial"/>
                  <a:ea typeface=""/>
                  <a:cs typeface=""/>
                </a:rPr>
                <a:t>Novel anti-</a:t>
              </a:r>
            </a:p>
            <a:p>
              <a:pPr algn="l" defTabSz="1300460" rtl="0">
                <a:defRPr/>
              </a:pPr>
              <a:r>
                <a:rPr lang="en-US" sz="2560" dirty="0" err="1">
                  <a:solidFill>
                    <a:srgbClr val="000000"/>
                  </a:solidFill>
                  <a:latin typeface="Arial"/>
                  <a:ea typeface=""/>
                  <a:cs typeface=""/>
                </a:rPr>
                <a:t>microbials</a:t>
              </a:r>
              <a:endParaRPr lang="en-US" sz="2560" dirty="0">
                <a:solidFill>
                  <a:srgbClr val="000000"/>
                </a:solidFill>
                <a:latin typeface="Arial"/>
                <a:ea typeface=""/>
                <a:cs typeface=""/>
              </a:endParaRPr>
            </a:p>
          </p:txBody>
        </p:sp>
      </p:grpSp>
      <p:sp>
        <p:nvSpPr>
          <p:cNvPr id="27652" name="Text Box 9"/>
          <p:cNvSpPr txBox="1">
            <a:spLocks noChangeArrowheads="1"/>
          </p:cNvSpPr>
          <p:nvPr/>
        </p:nvSpPr>
        <p:spPr bwMode="auto">
          <a:xfrm>
            <a:off x="10087751" y="9083041"/>
            <a:ext cx="2456462" cy="44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defTabSz="1300460" rtl="0" eaLnBrk="1" fontAlgn="base" hangingPunct="1">
              <a:spcBef>
                <a:spcPct val="50000"/>
              </a:spcBef>
              <a:spcAft>
                <a:spcPct val="0"/>
              </a:spcAft>
              <a:buNone/>
            </a:pPr>
            <a:r>
              <a:rPr lang="en-GB" altLang="en-US" sz="2276" i="1" kern="1200">
                <a:solidFill>
                  <a:srgbClr val="000000"/>
                </a:solidFill>
                <a:latin typeface="Calibri" charset="0"/>
                <a:ea typeface=""/>
                <a:cs typeface=""/>
              </a:rPr>
              <a:t>From K. Olivier </a:t>
            </a:r>
          </a:p>
        </p:txBody>
      </p:sp>
    </p:spTree>
    <p:extLst>
      <p:ext uri="{BB962C8B-B14F-4D97-AF65-F5344CB8AC3E}">
        <p14:creationId xmlns:p14="http://schemas.microsoft.com/office/powerpoint/2010/main" val="15369460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p:cNvSpPr/>
          <p:nvPr/>
        </p:nvSpPr>
        <p:spPr>
          <a:xfrm rot="18596782">
            <a:off x="8123207" y="6289766"/>
            <a:ext cx="478991" cy="1065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sp>
        <p:nvSpPr>
          <p:cNvPr id="8" name="Down Arrow 7"/>
          <p:cNvSpPr/>
          <p:nvPr/>
        </p:nvSpPr>
        <p:spPr>
          <a:xfrm rot="3331071">
            <a:off x="4596554" y="6223534"/>
            <a:ext cx="478991" cy="1065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0">
              <a:solidFill>
                <a:prstClr val="white"/>
              </a:solidFill>
            </a:endParaRPr>
          </a:p>
        </p:txBody>
      </p:sp>
      <p:sp>
        <p:nvSpPr>
          <p:cNvPr id="9" name="Down Arrow 10"/>
          <p:cNvSpPr/>
          <p:nvPr/>
        </p:nvSpPr>
        <p:spPr>
          <a:xfrm rot="4261133">
            <a:off x="3713664" y="5289844"/>
            <a:ext cx="478991" cy="1065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sp>
        <p:nvSpPr>
          <p:cNvPr id="10" name="Down Arrow 12"/>
          <p:cNvSpPr/>
          <p:nvPr/>
        </p:nvSpPr>
        <p:spPr>
          <a:xfrm rot="10800000">
            <a:off x="6310224" y="1967120"/>
            <a:ext cx="573242" cy="1065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0">
              <a:solidFill>
                <a:prstClr val="white"/>
              </a:solidFill>
            </a:endParaRPr>
          </a:p>
        </p:txBody>
      </p:sp>
      <p:sp>
        <p:nvSpPr>
          <p:cNvPr id="11" name="Down Arrow 14"/>
          <p:cNvSpPr/>
          <p:nvPr/>
        </p:nvSpPr>
        <p:spPr>
          <a:xfrm rot="14978340">
            <a:off x="8761966" y="3729441"/>
            <a:ext cx="610643" cy="1134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sp>
        <p:nvSpPr>
          <p:cNvPr id="12" name="Down Arrow 15"/>
          <p:cNvSpPr/>
          <p:nvPr/>
        </p:nvSpPr>
        <p:spPr>
          <a:xfrm rot="6250805">
            <a:off x="3886545" y="3605358"/>
            <a:ext cx="502596" cy="11994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0">
              <a:solidFill>
                <a:prstClr val="white"/>
              </a:solidFill>
            </a:endParaRPr>
          </a:p>
        </p:txBody>
      </p:sp>
      <p:sp>
        <p:nvSpPr>
          <p:cNvPr id="13" name="TextBox 16"/>
          <p:cNvSpPr txBox="1"/>
          <p:nvPr/>
        </p:nvSpPr>
        <p:spPr>
          <a:xfrm>
            <a:off x="9868155" y="3373624"/>
            <a:ext cx="2604744" cy="1261884"/>
          </a:xfrm>
          <a:prstGeom prst="rect">
            <a:avLst/>
          </a:prstGeom>
          <a:noFill/>
        </p:spPr>
        <p:txBody>
          <a:bodyPr wrap="square" rtlCol="0">
            <a:spAutoFit/>
          </a:bodyPr>
          <a:lstStyle/>
          <a:p>
            <a:pPr algn="ctr"/>
            <a:r>
              <a:rPr lang="en-GB" sz="2400" b="1" dirty="0">
                <a:latin typeface="Calibri"/>
              </a:rPr>
              <a:t>NTM Consilium</a:t>
            </a:r>
          </a:p>
          <a:p>
            <a:pPr algn="ctr"/>
            <a:r>
              <a:rPr lang="it-IT" sz="2800" dirty="0">
                <a:solidFill>
                  <a:prstClr val="black"/>
                </a:solidFill>
                <a:latin typeface="Calibri"/>
              </a:rPr>
              <a:t>Attivo il 1.6.18</a:t>
            </a:r>
          </a:p>
          <a:p>
            <a:pPr algn="ctr"/>
            <a:endParaRPr lang="en-GB" sz="2400" b="1" dirty="0">
              <a:latin typeface="Calibri"/>
            </a:endParaRPr>
          </a:p>
        </p:txBody>
      </p:sp>
      <p:sp>
        <p:nvSpPr>
          <p:cNvPr id="14" name="TextBox 17"/>
          <p:cNvSpPr txBox="1"/>
          <p:nvPr/>
        </p:nvSpPr>
        <p:spPr>
          <a:xfrm>
            <a:off x="9589525" y="5733886"/>
            <a:ext cx="2883374" cy="830997"/>
          </a:xfrm>
          <a:prstGeom prst="rect">
            <a:avLst/>
          </a:prstGeom>
          <a:noFill/>
        </p:spPr>
        <p:txBody>
          <a:bodyPr wrap="square" rtlCol="0">
            <a:spAutoFit/>
          </a:bodyPr>
          <a:lstStyle/>
          <a:p>
            <a:pPr algn="ctr"/>
            <a:r>
              <a:rPr lang="en-GB" sz="2400" b="1" dirty="0">
                <a:latin typeface="Calibri"/>
              </a:rPr>
              <a:t>CF </a:t>
            </a:r>
            <a:r>
              <a:rPr lang="en-GB" sz="2400" b="1">
                <a:latin typeface="Calibri"/>
              </a:rPr>
              <a:t>NTM microbiome project</a:t>
            </a:r>
            <a:endParaRPr lang="en-GB" sz="2400" b="1" dirty="0">
              <a:latin typeface="Calibri"/>
            </a:endParaRPr>
          </a:p>
        </p:txBody>
      </p:sp>
      <p:sp>
        <p:nvSpPr>
          <p:cNvPr id="15" name="TextBox 20"/>
          <p:cNvSpPr txBox="1"/>
          <p:nvPr/>
        </p:nvSpPr>
        <p:spPr>
          <a:xfrm>
            <a:off x="9067287" y="7372807"/>
            <a:ext cx="2880418" cy="830997"/>
          </a:xfrm>
          <a:prstGeom prst="rect">
            <a:avLst/>
          </a:prstGeom>
          <a:noFill/>
        </p:spPr>
        <p:txBody>
          <a:bodyPr wrap="square" rtlCol="0">
            <a:spAutoFit/>
          </a:bodyPr>
          <a:lstStyle/>
          <a:p>
            <a:pPr algn="ctr"/>
            <a:r>
              <a:rPr lang="en-GB" sz="2400" b="1" dirty="0" err="1">
                <a:latin typeface="Calibri"/>
              </a:rPr>
              <a:t>Pubblicazione</a:t>
            </a:r>
            <a:r>
              <a:rPr lang="en-GB" sz="2400" b="1" dirty="0">
                <a:latin typeface="Calibri"/>
              </a:rPr>
              <a:t> </a:t>
            </a:r>
            <a:r>
              <a:rPr lang="en-GB" sz="2400" b="1" dirty="0" err="1">
                <a:latin typeface="Calibri"/>
              </a:rPr>
              <a:t>Protocollo</a:t>
            </a:r>
            <a:r>
              <a:rPr lang="en-GB" sz="2400" b="1" dirty="0">
                <a:latin typeface="Calibri"/>
              </a:rPr>
              <a:t> IRENE</a:t>
            </a:r>
            <a:endParaRPr lang="en-GB" sz="2800" dirty="0">
              <a:latin typeface="Calibri"/>
            </a:endParaRPr>
          </a:p>
        </p:txBody>
      </p:sp>
      <p:sp>
        <p:nvSpPr>
          <p:cNvPr id="16" name="TextBox 21"/>
          <p:cNvSpPr txBox="1"/>
          <p:nvPr/>
        </p:nvSpPr>
        <p:spPr>
          <a:xfrm>
            <a:off x="731678" y="5651760"/>
            <a:ext cx="2880418" cy="830997"/>
          </a:xfrm>
          <a:prstGeom prst="rect">
            <a:avLst/>
          </a:prstGeom>
          <a:noFill/>
        </p:spPr>
        <p:txBody>
          <a:bodyPr wrap="square" rtlCol="0">
            <a:spAutoFit/>
          </a:bodyPr>
          <a:lstStyle/>
          <a:p>
            <a:pPr algn="ctr"/>
            <a:r>
              <a:rPr lang="en-GB" sz="2400" b="1" dirty="0">
                <a:latin typeface="Calibri"/>
              </a:rPr>
              <a:t>Database </a:t>
            </a:r>
          </a:p>
          <a:p>
            <a:pPr algn="ctr"/>
            <a:r>
              <a:rPr lang="en-GB" sz="2400" b="1" dirty="0">
                <a:latin typeface="Calibri"/>
              </a:rPr>
              <a:t>LAI</a:t>
            </a:r>
          </a:p>
        </p:txBody>
      </p:sp>
      <p:sp>
        <p:nvSpPr>
          <p:cNvPr id="17" name="TextBox 23"/>
          <p:cNvSpPr txBox="1"/>
          <p:nvPr/>
        </p:nvSpPr>
        <p:spPr>
          <a:xfrm>
            <a:off x="637209" y="3542670"/>
            <a:ext cx="3126172" cy="830997"/>
          </a:xfrm>
          <a:prstGeom prst="rect">
            <a:avLst/>
          </a:prstGeom>
          <a:noFill/>
        </p:spPr>
        <p:txBody>
          <a:bodyPr wrap="square" rtlCol="0">
            <a:spAutoFit/>
          </a:bodyPr>
          <a:lstStyle/>
          <a:p>
            <a:pPr algn="ctr"/>
            <a:r>
              <a:rPr lang="en-GB" sz="2400" b="1" dirty="0">
                <a:latin typeface="Calibri"/>
              </a:rPr>
              <a:t>Villa </a:t>
            </a:r>
            <a:r>
              <a:rPr lang="en-GB" sz="2400" b="1" dirty="0" err="1">
                <a:latin typeface="Calibri"/>
              </a:rPr>
              <a:t>Marelli</a:t>
            </a:r>
            <a:r>
              <a:rPr lang="en-GB" sz="2400" b="1" dirty="0">
                <a:latin typeface="Calibri"/>
              </a:rPr>
              <a:t> </a:t>
            </a:r>
          </a:p>
          <a:p>
            <a:pPr algn="ctr"/>
            <a:r>
              <a:rPr lang="en-GB" sz="2400" b="1" dirty="0" smtClean="0">
                <a:latin typeface="Calibri"/>
              </a:rPr>
              <a:t>Cohort Study</a:t>
            </a:r>
            <a:endParaRPr lang="en-GB" sz="2400" b="1" dirty="0">
              <a:latin typeface="Calibri"/>
            </a:endParaRPr>
          </a:p>
        </p:txBody>
      </p:sp>
      <p:sp>
        <p:nvSpPr>
          <p:cNvPr id="18" name="TextBox 24"/>
          <p:cNvSpPr txBox="1"/>
          <p:nvPr/>
        </p:nvSpPr>
        <p:spPr>
          <a:xfrm>
            <a:off x="5069331" y="811237"/>
            <a:ext cx="3126172" cy="1097865"/>
          </a:xfrm>
          <a:prstGeom prst="rect">
            <a:avLst/>
          </a:prstGeom>
          <a:noFill/>
        </p:spPr>
        <p:txBody>
          <a:bodyPr wrap="square" rtlCol="0">
            <a:spAutoFit/>
          </a:bodyPr>
          <a:lstStyle/>
          <a:p>
            <a:pPr algn="ctr"/>
            <a:r>
              <a:rPr lang="en-GB" sz="2400" b="1" dirty="0">
                <a:latin typeface="Calibri"/>
              </a:rPr>
              <a:t>NTM Day - LOMBARDIA</a:t>
            </a:r>
          </a:p>
          <a:p>
            <a:pPr algn="ctr"/>
            <a:r>
              <a:rPr lang="en-GB" sz="1734" dirty="0" smtClean="0">
                <a:latin typeface="Calibri"/>
              </a:rPr>
              <a:t>28-29 </a:t>
            </a:r>
            <a:r>
              <a:rPr lang="en-GB" sz="1734" dirty="0" err="1" smtClean="0">
                <a:latin typeface="Calibri"/>
              </a:rPr>
              <a:t>Giugno</a:t>
            </a:r>
            <a:r>
              <a:rPr lang="en-GB" sz="1734" dirty="0" smtClean="0">
                <a:latin typeface="Calibri"/>
              </a:rPr>
              <a:t> </a:t>
            </a:r>
            <a:r>
              <a:rPr lang="en-GB" sz="1734" dirty="0">
                <a:latin typeface="Calibri"/>
              </a:rPr>
              <a:t>2018</a:t>
            </a:r>
          </a:p>
        </p:txBody>
      </p:sp>
      <p:sp>
        <p:nvSpPr>
          <p:cNvPr id="19" name="Down Arrow 32"/>
          <p:cNvSpPr/>
          <p:nvPr/>
        </p:nvSpPr>
        <p:spPr>
          <a:xfrm>
            <a:off x="6321946" y="6722531"/>
            <a:ext cx="561520" cy="1065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0">
              <a:solidFill>
                <a:prstClr val="white"/>
              </a:solidFill>
            </a:endParaRPr>
          </a:p>
        </p:txBody>
      </p:sp>
      <p:sp>
        <p:nvSpPr>
          <p:cNvPr id="20" name="TextBox 33"/>
          <p:cNvSpPr txBox="1"/>
          <p:nvPr/>
        </p:nvSpPr>
        <p:spPr>
          <a:xfrm>
            <a:off x="1459646" y="7395312"/>
            <a:ext cx="2880418" cy="1200329"/>
          </a:xfrm>
          <a:prstGeom prst="rect">
            <a:avLst/>
          </a:prstGeom>
          <a:noFill/>
        </p:spPr>
        <p:txBody>
          <a:bodyPr wrap="square" rtlCol="0">
            <a:spAutoFit/>
          </a:bodyPr>
          <a:lstStyle/>
          <a:p>
            <a:pPr algn="ctr"/>
            <a:r>
              <a:rPr lang="en-GB" sz="2400" b="1" dirty="0" err="1">
                <a:latin typeface="Calibri"/>
              </a:rPr>
              <a:t>Congressi</a:t>
            </a:r>
            <a:r>
              <a:rPr lang="en-GB" sz="2400" b="1" dirty="0">
                <a:latin typeface="Calibri"/>
              </a:rPr>
              <a:t> </a:t>
            </a:r>
            <a:r>
              <a:rPr lang="en-GB" sz="2400" b="1" dirty="0" err="1">
                <a:latin typeface="Calibri"/>
              </a:rPr>
              <a:t>nazionali</a:t>
            </a:r>
            <a:endParaRPr lang="en-GB" sz="2400" b="1" dirty="0">
              <a:latin typeface="Calibri"/>
            </a:endParaRPr>
          </a:p>
          <a:p>
            <a:pPr algn="ctr"/>
            <a:r>
              <a:rPr lang="en-GB" sz="2400" dirty="0">
                <a:latin typeface="Calibri"/>
              </a:rPr>
              <a:t>4 </a:t>
            </a:r>
            <a:r>
              <a:rPr lang="en-GB" sz="2400" dirty="0" err="1">
                <a:latin typeface="Calibri"/>
              </a:rPr>
              <a:t>giornate</a:t>
            </a:r>
            <a:r>
              <a:rPr lang="en-GB" sz="2400" dirty="0">
                <a:latin typeface="Calibri"/>
              </a:rPr>
              <a:t> </a:t>
            </a:r>
            <a:r>
              <a:rPr lang="en-GB" sz="2400" dirty="0" err="1">
                <a:latin typeface="Calibri"/>
              </a:rPr>
              <a:t>bronchiettasie</a:t>
            </a:r>
            <a:r>
              <a:rPr lang="en-GB" sz="2400" dirty="0">
                <a:latin typeface="Calibri"/>
              </a:rPr>
              <a:t> </a:t>
            </a:r>
          </a:p>
        </p:txBody>
      </p:sp>
      <p:pic>
        <p:nvPicPr>
          <p:cNvPr id="21" name="Immagine 20"/>
          <p:cNvPicPr>
            <a:picLocks noChangeAspect="1"/>
          </p:cNvPicPr>
          <p:nvPr/>
        </p:nvPicPr>
        <p:blipFill>
          <a:blip r:embed="rId2"/>
          <a:stretch>
            <a:fillRect/>
          </a:stretch>
        </p:blipFill>
        <p:spPr>
          <a:xfrm>
            <a:off x="5013862" y="3890328"/>
            <a:ext cx="3252558" cy="2323502"/>
          </a:xfrm>
          <a:prstGeom prst="rect">
            <a:avLst/>
          </a:prstGeom>
          <a:ln>
            <a:noFill/>
          </a:ln>
        </p:spPr>
      </p:pic>
      <p:sp>
        <p:nvSpPr>
          <p:cNvPr id="22" name="Down Arrow 10"/>
          <p:cNvSpPr/>
          <p:nvPr/>
        </p:nvSpPr>
        <p:spPr>
          <a:xfrm rot="5837426" flipV="1">
            <a:off x="8728117" y="5304147"/>
            <a:ext cx="525207" cy="9412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sp>
        <p:nvSpPr>
          <p:cNvPr id="23" name="TextBox 16"/>
          <p:cNvSpPr txBox="1"/>
          <p:nvPr/>
        </p:nvSpPr>
        <p:spPr>
          <a:xfrm>
            <a:off x="8920979" y="1632554"/>
            <a:ext cx="3173034" cy="892552"/>
          </a:xfrm>
          <a:prstGeom prst="rect">
            <a:avLst/>
          </a:prstGeom>
          <a:noFill/>
        </p:spPr>
        <p:txBody>
          <a:bodyPr wrap="square" rtlCol="0">
            <a:spAutoFit/>
          </a:bodyPr>
          <a:lstStyle/>
          <a:p>
            <a:pPr algn="ctr"/>
            <a:r>
              <a:rPr lang="en-GB" sz="2400" b="1" dirty="0">
                <a:latin typeface="Calibri"/>
              </a:rPr>
              <a:t>Ca’ Granda Seminar</a:t>
            </a:r>
          </a:p>
          <a:p>
            <a:pPr algn="ctr"/>
            <a:r>
              <a:rPr lang="it-IT" sz="2800" dirty="0">
                <a:latin typeface="Calibri"/>
              </a:rPr>
              <a:t>26 Marzo 2018</a:t>
            </a:r>
          </a:p>
        </p:txBody>
      </p:sp>
      <p:sp>
        <p:nvSpPr>
          <p:cNvPr id="24" name="Down Arrow 14"/>
          <p:cNvSpPr/>
          <p:nvPr/>
        </p:nvSpPr>
        <p:spPr>
          <a:xfrm rot="13894051">
            <a:off x="8368488" y="2490715"/>
            <a:ext cx="610643" cy="1134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sp>
        <p:nvSpPr>
          <p:cNvPr id="25" name="Down Arrow 15"/>
          <p:cNvSpPr/>
          <p:nvPr/>
        </p:nvSpPr>
        <p:spPr>
          <a:xfrm rot="7522952">
            <a:off x="4299905" y="2448530"/>
            <a:ext cx="502596" cy="11994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0">
              <a:solidFill>
                <a:prstClr val="white"/>
              </a:solidFill>
            </a:endParaRPr>
          </a:p>
        </p:txBody>
      </p:sp>
      <p:sp>
        <p:nvSpPr>
          <p:cNvPr id="26" name="TextBox 16"/>
          <p:cNvSpPr txBox="1"/>
          <p:nvPr/>
        </p:nvSpPr>
        <p:spPr>
          <a:xfrm>
            <a:off x="1150534" y="1649233"/>
            <a:ext cx="3173034" cy="2000548"/>
          </a:xfrm>
          <a:prstGeom prst="rect">
            <a:avLst/>
          </a:prstGeom>
          <a:noFill/>
        </p:spPr>
        <p:txBody>
          <a:bodyPr wrap="square" rtlCol="0">
            <a:spAutoFit/>
          </a:bodyPr>
          <a:lstStyle/>
          <a:p>
            <a:pPr algn="ctr"/>
            <a:r>
              <a:rPr lang="it-IT" sz="2400" b="1" dirty="0">
                <a:latin typeface="Calibri"/>
              </a:rPr>
              <a:t>IRENE </a:t>
            </a:r>
            <a:r>
              <a:rPr lang="it-IT" sz="2400" b="1" dirty="0" err="1">
                <a:latin typeface="Calibri"/>
              </a:rPr>
              <a:t>Clinical</a:t>
            </a:r>
            <a:r>
              <a:rPr lang="it-IT" sz="2400" b="1" dirty="0">
                <a:latin typeface="Calibri"/>
              </a:rPr>
              <a:t> </a:t>
            </a:r>
            <a:r>
              <a:rPr lang="it-IT" sz="2400" b="1" dirty="0" smtClean="0">
                <a:latin typeface="Calibri"/>
              </a:rPr>
              <a:t>Fellowship</a:t>
            </a:r>
          </a:p>
          <a:p>
            <a:pPr algn="ctr"/>
            <a:r>
              <a:rPr lang="it-IT" sz="2400" dirty="0" smtClean="0">
                <a:latin typeface="Calibri"/>
              </a:rPr>
              <a:t>Ottobre 2018</a:t>
            </a:r>
            <a:endParaRPr lang="it-IT" sz="2800" dirty="0">
              <a:latin typeface="Calibri"/>
            </a:endParaRPr>
          </a:p>
          <a:p>
            <a:pPr algn="ctr"/>
            <a:endParaRPr lang="en-GB" sz="2400" b="1" dirty="0">
              <a:latin typeface="Calibri"/>
            </a:endParaRPr>
          </a:p>
          <a:p>
            <a:pPr algn="ctr"/>
            <a:endParaRPr lang="en-GB" sz="2400" b="1" dirty="0">
              <a:latin typeface="Calibri"/>
            </a:endParaRPr>
          </a:p>
        </p:txBody>
      </p:sp>
      <p:sp>
        <p:nvSpPr>
          <p:cNvPr id="2" name="Rettangolo 1"/>
          <p:cNvSpPr/>
          <p:nvPr/>
        </p:nvSpPr>
        <p:spPr>
          <a:xfrm>
            <a:off x="893618" y="3435971"/>
            <a:ext cx="2601192" cy="1103424"/>
          </a:xfrm>
          <a:prstGeom prst="rect">
            <a:avLst/>
          </a:prstGeom>
          <a:noFill/>
          <a:ln w="57150">
            <a:solidFill>
              <a:srgbClr val="8F1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7" name="TextBox 6"/>
          <p:cNvSpPr txBox="1"/>
          <p:nvPr/>
        </p:nvSpPr>
        <p:spPr>
          <a:xfrm>
            <a:off x="5342886" y="8120750"/>
            <a:ext cx="2604702" cy="954107"/>
          </a:xfrm>
          <a:prstGeom prst="rect">
            <a:avLst/>
          </a:prstGeom>
          <a:noFill/>
        </p:spPr>
        <p:txBody>
          <a:bodyPr wrap="square" rtlCol="0">
            <a:spAutoFit/>
          </a:bodyPr>
          <a:lstStyle/>
          <a:p>
            <a:pPr algn="ctr"/>
            <a:r>
              <a:rPr lang="en-GB" sz="2800" b="1" smtClean="0">
                <a:latin typeface="Calibri"/>
              </a:rPr>
              <a:t>Osservatorio</a:t>
            </a:r>
            <a:r>
              <a:rPr lang="en-GB" sz="2800" b="1" dirty="0" smtClean="0">
                <a:latin typeface="Calibri"/>
              </a:rPr>
              <a:t> IRENE</a:t>
            </a:r>
            <a:endParaRPr lang="en-GB" sz="2800" b="1" dirty="0">
              <a:latin typeface="Calibri"/>
            </a:endParaRPr>
          </a:p>
        </p:txBody>
      </p:sp>
    </p:spTree>
    <p:extLst>
      <p:ext uri="{BB962C8B-B14F-4D97-AF65-F5344CB8AC3E}">
        <p14:creationId xmlns:p14="http://schemas.microsoft.com/office/powerpoint/2010/main" val="11432357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xmlns="" id="{BB94A457-A2DA-4950-BE15-04790304A22D}"/>
              </a:ext>
            </a:extLst>
          </p:cNvPr>
          <p:cNvSpPr>
            <a:spLocks noGrp="1"/>
          </p:cNvSpPr>
          <p:nvPr>
            <p:ph type="body" idx="1"/>
          </p:nvPr>
        </p:nvSpPr>
        <p:spPr>
          <a:xfrm>
            <a:off x="894080" y="1993769"/>
            <a:ext cx="11216640" cy="1559920"/>
          </a:xfrm>
        </p:spPr>
        <p:txBody>
          <a:bodyPr/>
          <a:lstStyle/>
          <a:p>
            <a:pPr marL="0" indent="0" algn="just">
              <a:buNone/>
            </a:pPr>
            <a:r>
              <a:rPr lang="it-IT" sz="3000" smtClean="0">
                <a:latin typeface="Times New Roman" pitchFamily="18" charset="0"/>
                <a:ea typeface="Calibri" pitchFamily="34" charset="0"/>
                <a:cs typeface="Times New Roman" pitchFamily="18" charset="0"/>
                <a:sym typeface="Wingdings"/>
              </a:rPr>
              <a:t> </a:t>
            </a:r>
            <a:r>
              <a:rPr lang="it-IT" sz="3000" smtClean="0">
                <a:latin typeface="Times New Roman" pitchFamily="18" charset="0"/>
                <a:ea typeface="Calibri" pitchFamily="34" charset="0"/>
                <a:cs typeface="Times New Roman" pitchFamily="18" charset="0"/>
                <a:sym typeface="Calibri" pitchFamily="34" charset="0"/>
              </a:rPr>
              <a:t>Valutare </a:t>
            </a:r>
            <a:r>
              <a:rPr lang="it-IT" sz="3000" dirty="0">
                <a:latin typeface="Times New Roman" pitchFamily="18" charset="0"/>
                <a:ea typeface="Calibri" pitchFamily="34" charset="0"/>
                <a:cs typeface="Times New Roman" pitchFamily="18" charset="0"/>
                <a:sym typeface="Calibri" pitchFamily="34" charset="0"/>
              </a:rPr>
              <a:t>la prevalenza e i fattori di rischio di outcome sfavorevole (persistenza, recidiva, reinfezione, decesso) in pazienti adulti affetti da </a:t>
            </a:r>
            <a:r>
              <a:rPr lang="it-IT" sz="3000" dirty="0" smtClean="0">
                <a:latin typeface="Times New Roman" pitchFamily="18" charset="0"/>
                <a:ea typeface="Calibri" pitchFamily="34" charset="0"/>
                <a:cs typeface="Times New Roman" pitchFamily="18" charset="0"/>
                <a:sym typeface="Calibri" pitchFamily="34" charset="0"/>
              </a:rPr>
              <a:t>NTM-PD</a:t>
            </a:r>
            <a:endParaRPr lang="it-IT" sz="3000" dirty="0">
              <a:latin typeface="Times New Roman" pitchFamily="18" charset="0"/>
              <a:ea typeface="Calibri" pitchFamily="34" charset="0"/>
              <a:cs typeface="Times New Roman" pitchFamily="18" charset="0"/>
              <a:sym typeface="Calibri" pitchFamily="34" charset="0"/>
            </a:endParaRPr>
          </a:p>
          <a:p>
            <a:pPr algn="just"/>
            <a:endParaRPr lang="it-IT" sz="3000" dirty="0">
              <a:latin typeface="Times New Roman" pitchFamily="18" charset="0"/>
              <a:ea typeface="Calibri" pitchFamily="34" charset="0"/>
              <a:cs typeface="Times New Roman" pitchFamily="18" charset="0"/>
              <a:sym typeface="Calibri" pitchFamily="34" charset="0"/>
            </a:endParaRPr>
          </a:p>
          <a:p>
            <a:endParaRPr lang="it-IT" sz="3000" dirty="0"/>
          </a:p>
        </p:txBody>
      </p:sp>
      <p:pic>
        <p:nvPicPr>
          <p:cNvPr id="4" name="Immagine 3"/>
          <p:cNvPicPr>
            <a:picLocks noChangeAspect="1"/>
          </p:cNvPicPr>
          <p:nvPr/>
        </p:nvPicPr>
        <p:blipFill>
          <a:blip r:embed="rId3"/>
          <a:stretch>
            <a:fillRect/>
          </a:stretch>
        </p:blipFill>
        <p:spPr>
          <a:xfrm>
            <a:off x="10993582" y="117978"/>
            <a:ext cx="1693950" cy="1210092"/>
          </a:xfrm>
          <a:prstGeom prst="rect">
            <a:avLst/>
          </a:prstGeom>
        </p:spPr>
      </p:pic>
      <p:pic>
        <p:nvPicPr>
          <p:cNvPr id="9" name="Immagine 8"/>
          <p:cNvPicPr>
            <a:picLocks noChangeAspect="1"/>
          </p:cNvPicPr>
          <p:nvPr/>
        </p:nvPicPr>
        <p:blipFill>
          <a:blip r:embed="rId4"/>
          <a:stretch>
            <a:fillRect/>
          </a:stretch>
        </p:blipFill>
        <p:spPr>
          <a:xfrm>
            <a:off x="83128" y="0"/>
            <a:ext cx="1953491" cy="1314706"/>
          </a:xfrm>
          <a:prstGeom prst="rect">
            <a:avLst/>
          </a:prstGeom>
        </p:spPr>
      </p:pic>
      <p:sp>
        <p:nvSpPr>
          <p:cNvPr id="11" name="Segnaposto contenuto 2">
            <a:extLst/>
          </p:cNvPr>
          <p:cNvSpPr txBox="1">
            <a:spLocks/>
          </p:cNvSpPr>
          <p:nvPr/>
        </p:nvSpPr>
        <p:spPr bwMode="auto">
          <a:xfrm>
            <a:off x="540788" y="3891075"/>
            <a:ext cx="7231611" cy="618857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243848" indent="-243848" algn="l" rtl="0" fontAlgn="base">
              <a:lnSpc>
                <a:spcPct val="90000"/>
              </a:lnSpc>
              <a:spcBef>
                <a:spcPts val="825"/>
              </a:spcBef>
              <a:spcAft>
                <a:spcPct val="0"/>
              </a:spcAft>
              <a:buClr>
                <a:srgbClr val="000000"/>
              </a:buClr>
              <a:buFont typeface="Arial"/>
              <a:buChar char="•"/>
              <a:defRPr sz="2987" kern="1200">
                <a:solidFill>
                  <a:schemeClr val="tx1"/>
                </a:solidFill>
                <a:latin typeface="Calibri"/>
                <a:ea typeface="Calibri"/>
                <a:cs typeface="Calibri"/>
                <a:sym typeface="Calibri"/>
              </a:defRPr>
            </a:lvl1pPr>
            <a:lvl2pPr marL="586285" indent="-213797" algn="l" rtl="0" fontAlgn="base">
              <a:lnSpc>
                <a:spcPct val="90000"/>
              </a:lnSpc>
              <a:spcBef>
                <a:spcPts val="533"/>
              </a:spcBef>
              <a:spcAft>
                <a:spcPct val="0"/>
              </a:spcAft>
              <a:buClr>
                <a:srgbClr val="000000"/>
              </a:buClr>
              <a:buFont typeface="Arial"/>
              <a:buChar char="–"/>
              <a:defRPr sz="2850" kern="1200">
                <a:solidFill>
                  <a:schemeClr val="tx1"/>
                </a:solidFill>
                <a:latin typeface="Calibri"/>
                <a:ea typeface="Calibri"/>
                <a:cs typeface="Calibri"/>
                <a:sym typeface="Calibri"/>
              </a:defRPr>
            </a:lvl2pPr>
            <a:lvl3pPr marL="885588" indent="-171040" algn="l" rtl="0" fontAlgn="base">
              <a:lnSpc>
                <a:spcPct val="90000"/>
              </a:lnSpc>
              <a:spcBef>
                <a:spcPts val="599"/>
              </a:spcBef>
              <a:spcAft>
                <a:spcPct val="0"/>
              </a:spcAft>
              <a:buClr>
                <a:srgbClr val="000000"/>
              </a:buClr>
              <a:buFont typeface="Arial"/>
              <a:buChar char="•"/>
              <a:defRPr sz="2550" kern="1200">
                <a:solidFill>
                  <a:schemeClr val="tx1"/>
                </a:solidFill>
                <a:latin typeface="Calibri"/>
                <a:ea typeface="Calibri"/>
                <a:cs typeface="Calibri"/>
                <a:sym typeface="Calibri"/>
              </a:defRPr>
            </a:lvl3pPr>
            <a:lvl4pPr marL="1227666" indent="-171040" algn="l" rtl="0" fontAlgn="base">
              <a:lnSpc>
                <a:spcPct val="90000"/>
              </a:lnSpc>
              <a:spcBef>
                <a:spcPts val="450"/>
              </a:spcBef>
              <a:spcAft>
                <a:spcPct val="0"/>
              </a:spcAft>
              <a:buClr>
                <a:srgbClr val="000000"/>
              </a:buClr>
              <a:buFont typeface="Arial"/>
              <a:buChar char="–"/>
              <a:defRPr sz="2100" kern="1200">
                <a:solidFill>
                  <a:schemeClr val="tx1"/>
                </a:solidFill>
                <a:latin typeface="Calibri"/>
                <a:ea typeface="Calibri"/>
                <a:cs typeface="Calibri"/>
                <a:sym typeface="Calibri"/>
              </a:defRPr>
            </a:lvl4pPr>
            <a:lvl5pPr marL="1569728" indent="-171040" algn="l" rtl="0" fontAlgn="base">
              <a:lnSpc>
                <a:spcPct val="90000"/>
              </a:lnSpc>
              <a:spcBef>
                <a:spcPts val="450"/>
              </a:spcBef>
              <a:spcAft>
                <a:spcPct val="0"/>
              </a:spcAft>
              <a:buClr>
                <a:srgbClr val="000000"/>
              </a:buClr>
              <a:buFont typeface="Arial"/>
              <a:buChar char="»"/>
              <a:defRPr sz="2100" kern="1200">
                <a:solidFill>
                  <a:schemeClr val="tx1"/>
                </a:solidFill>
                <a:latin typeface="Calibri"/>
                <a:ea typeface="Calibri"/>
                <a:cs typeface="Calibri"/>
                <a:sym typeface="Calibri"/>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a:lstStyle>
          <a:p>
            <a:pPr defTabSz="914400" fontAlgn="auto">
              <a:spcAft>
                <a:spcPts val="0"/>
              </a:spcAft>
              <a:buFont typeface="Arial" panose="020B0604020202020204" pitchFamily="34" charset="0"/>
              <a:buChar char="•"/>
              <a:defRPr/>
            </a:pPr>
            <a:r>
              <a:rPr lang="it-IT" sz="3000" dirty="0" smtClean="0">
                <a:solidFill>
                  <a:prstClr val="black"/>
                </a:solidFill>
              </a:rPr>
              <a:t>Studio retrospettivo monocentrico </a:t>
            </a:r>
          </a:p>
          <a:p>
            <a:pPr defTabSz="914400" fontAlgn="auto">
              <a:spcAft>
                <a:spcPts val="0"/>
              </a:spcAft>
              <a:buFont typeface="Arial" panose="020B0604020202020204" pitchFamily="34" charset="0"/>
              <a:buChar char="•"/>
              <a:defRPr/>
            </a:pPr>
            <a:r>
              <a:rPr lang="it-IT" sz="3000" dirty="0" smtClean="0">
                <a:solidFill>
                  <a:prstClr val="black"/>
                </a:solidFill>
              </a:rPr>
              <a:t>2010-2015</a:t>
            </a:r>
          </a:p>
          <a:p>
            <a:pPr defTabSz="914400" fontAlgn="auto">
              <a:spcAft>
                <a:spcPts val="0"/>
              </a:spcAft>
              <a:buFont typeface="Arial" panose="020B0604020202020204" pitchFamily="34" charset="0"/>
              <a:buChar char="•"/>
              <a:defRPr/>
            </a:pPr>
            <a:endParaRPr lang="it-IT" sz="3000" dirty="0" smtClean="0">
              <a:solidFill>
                <a:prstClr val="black"/>
              </a:solidFill>
            </a:endParaRPr>
          </a:p>
          <a:p>
            <a:pPr defTabSz="914400" fontAlgn="auto">
              <a:spcAft>
                <a:spcPts val="0"/>
              </a:spcAft>
              <a:buFont typeface="Arial" panose="020B0604020202020204" pitchFamily="34" charset="0"/>
              <a:buChar char="•"/>
              <a:defRPr/>
            </a:pPr>
            <a:r>
              <a:rPr lang="it-IT" sz="3000" dirty="0" smtClean="0">
                <a:solidFill>
                  <a:prstClr val="black"/>
                </a:solidFill>
              </a:rPr>
              <a:t>Pazienti adulti consecutivi afferenti presso gli ambulatori di Villa Marelli dell’ospedale Niguarda Ca’ Granda, Milano</a:t>
            </a:r>
          </a:p>
          <a:p>
            <a:pPr defTabSz="914400" fontAlgn="auto">
              <a:spcAft>
                <a:spcPts val="0"/>
              </a:spcAft>
              <a:buFont typeface="Arial" panose="020B0604020202020204" pitchFamily="34" charset="0"/>
              <a:buChar char="•"/>
              <a:defRPr/>
            </a:pPr>
            <a:endParaRPr lang="it-IT" sz="3000" dirty="0" smtClean="0">
              <a:solidFill>
                <a:prstClr val="black"/>
              </a:solidFill>
            </a:endParaRPr>
          </a:p>
          <a:p>
            <a:pPr defTabSz="914400" fontAlgn="auto">
              <a:spcAft>
                <a:spcPts val="0"/>
              </a:spcAft>
              <a:buFont typeface="Arial" panose="020B0604020202020204" pitchFamily="34" charset="0"/>
              <a:buChar char="•"/>
              <a:defRPr/>
            </a:pPr>
            <a:r>
              <a:rPr lang="it-IT" sz="3000" dirty="0" smtClean="0">
                <a:solidFill>
                  <a:prstClr val="black"/>
                </a:solidFill>
              </a:rPr>
              <a:t>Criteri di inclusione: Qualsiasi sesso; Età &gt;= 18 anni; Qualsiasi etnia; Pazienti affetti da NTM-PD secondo i criteri ATS/IDSA 2007</a:t>
            </a:r>
          </a:p>
          <a:p>
            <a:pPr defTabSz="914400" fontAlgn="auto">
              <a:spcAft>
                <a:spcPts val="0"/>
              </a:spcAft>
              <a:buFont typeface="Arial" panose="020B0604020202020204" pitchFamily="34" charset="0"/>
              <a:buChar char="•"/>
              <a:defRPr/>
            </a:pPr>
            <a:r>
              <a:rPr lang="it-IT" sz="3000" dirty="0" smtClean="0">
                <a:solidFill>
                  <a:prstClr val="black"/>
                </a:solidFill>
              </a:rPr>
              <a:t>Criterio di esclusione: pazienti affetti da fibrosi cistica</a:t>
            </a:r>
          </a:p>
          <a:p>
            <a:pPr defTabSz="914400" fontAlgn="auto">
              <a:spcAft>
                <a:spcPts val="0"/>
              </a:spcAft>
              <a:buFont typeface="Arial" panose="020B0604020202020204" pitchFamily="34" charset="0"/>
              <a:buChar char="•"/>
              <a:defRPr/>
            </a:pPr>
            <a:endParaRPr lang="it-IT" sz="3000" dirty="0" smtClean="0">
              <a:solidFill>
                <a:prstClr val="black"/>
              </a:solidFill>
            </a:endParaRPr>
          </a:p>
          <a:p>
            <a:pPr defTabSz="914400" fontAlgn="auto">
              <a:spcAft>
                <a:spcPts val="0"/>
              </a:spcAft>
              <a:buFont typeface="Arial" panose="020B0604020202020204" pitchFamily="34" charset="0"/>
              <a:buChar char="•"/>
              <a:defRPr/>
            </a:pPr>
            <a:endParaRPr lang="it-IT" sz="3000" dirty="0" smtClean="0">
              <a:solidFill>
                <a:prstClr val="black"/>
              </a:solidFill>
            </a:endParaRPr>
          </a:p>
          <a:p>
            <a:pPr defTabSz="914400" fontAlgn="auto">
              <a:spcAft>
                <a:spcPts val="0"/>
              </a:spcAft>
              <a:buFont typeface="Arial" panose="020B0604020202020204" pitchFamily="34" charset="0"/>
              <a:buChar char="•"/>
              <a:defRPr/>
            </a:pPr>
            <a:endParaRPr lang="it-IT" sz="3000" dirty="0" smtClean="0">
              <a:solidFill>
                <a:prstClr val="black"/>
              </a:solidFill>
            </a:endParaRPr>
          </a:p>
          <a:p>
            <a:pPr defTabSz="914400" fontAlgn="auto">
              <a:spcAft>
                <a:spcPts val="0"/>
              </a:spcAft>
              <a:buFont typeface="Arial" panose="020B0604020202020204" pitchFamily="34" charset="0"/>
              <a:buChar char="•"/>
              <a:defRPr/>
            </a:pPr>
            <a:endParaRPr lang="it-IT" sz="3000" dirty="0">
              <a:solidFill>
                <a:prstClr val="black"/>
              </a:solidFill>
            </a:endParaRPr>
          </a:p>
        </p:txBody>
      </p:sp>
      <p:sp>
        <p:nvSpPr>
          <p:cNvPr id="12" name="Segnaposto contenuto 2">
            <a:extLst>
              <a:ext uri="{FF2B5EF4-FFF2-40B4-BE49-F238E27FC236}">
                <a16:creationId xmlns:a16="http://schemas.microsoft.com/office/drawing/2014/main" xmlns="" id="{2A554B42-5E19-4B53-B82A-84C785BAA214}"/>
              </a:ext>
            </a:extLst>
          </p:cNvPr>
          <p:cNvSpPr txBox="1">
            <a:spLocks/>
          </p:cNvSpPr>
          <p:nvPr/>
        </p:nvSpPr>
        <p:spPr bwMode="auto">
          <a:xfrm>
            <a:off x="9336578" y="3967012"/>
            <a:ext cx="5839229" cy="46414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43848" indent="-243848" algn="l" rtl="0" fontAlgn="base">
              <a:lnSpc>
                <a:spcPct val="90000"/>
              </a:lnSpc>
              <a:spcBef>
                <a:spcPts val="825"/>
              </a:spcBef>
              <a:spcAft>
                <a:spcPct val="0"/>
              </a:spcAft>
              <a:buClr>
                <a:srgbClr val="000000"/>
              </a:buClr>
              <a:buFont typeface="Arial"/>
              <a:buChar char="•"/>
              <a:defRPr sz="2987" kern="1200">
                <a:solidFill>
                  <a:schemeClr val="tx1"/>
                </a:solidFill>
                <a:latin typeface="Calibri"/>
                <a:ea typeface="Calibri"/>
                <a:cs typeface="Calibri"/>
                <a:sym typeface="Calibri"/>
              </a:defRPr>
            </a:lvl1pPr>
            <a:lvl2pPr marL="586285" indent="-213797" algn="l" rtl="0" fontAlgn="base">
              <a:lnSpc>
                <a:spcPct val="90000"/>
              </a:lnSpc>
              <a:spcBef>
                <a:spcPts val="533"/>
              </a:spcBef>
              <a:spcAft>
                <a:spcPct val="0"/>
              </a:spcAft>
              <a:buClr>
                <a:srgbClr val="000000"/>
              </a:buClr>
              <a:buFont typeface="Arial"/>
              <a:buChar char="–"/>
              <a:defRPr sz="2850" kern="1200">
                <a:solidFill>
                  <a:schemeClr val="tx1"/>
                </a:solidFill>
                <a:latin typeface="Calibri"/>
                <a:ea typeface="Calibri"/>
                <a:cs typeface="Calibri"/>
                <a:sym typeface="Calibri"/>
              </a:defRPr>
            </a:lvl2pPr>
            <a:lvl3pPr marL="885588" indent="-171040" algn="l" rtl="0" fontAlgn="base">
              <a:lnSpc>
                <a:spcPct val="90000"/>
              </a:lnSpc>
              <a:spcBef>
                <a:spcPts val="599"/>
              </a:spcBef>
              <a:spcAft>
                <a:spcPct val="0"/>
              </a:spcAft>
              <a:buClr>
                <a:srgbClr val="000000"/>
              </a:buClr>
              <a:buFont typeface="Arial"/>
              <a:buChar char="•"/>
              <a:defRPr sz="2550" kern="1200">
                <a:solidFill>
                  <a:schemeClr val="tx1"/>
                </a:solidFill>
                <a:latin typeface="Calibri"/>
                <a:ea typeface="Calibri"/>
                <a:cs typeface="Calibri"/>
                <a:sym typeface="Calibri"/>
              </a:defRPr>
            </a:lvl3pPr>
            <a:lvl4pPr marL="1227666" indent="-171040" algn="l" rtl="0" fontAlgn="base">
              <a:lnSpc>
                <a:spcPct val="90000"/>
              </a:lnSpc>
              <a:spcBef>
                <a:spcPts val="450"/>
              </a:spcBef>
              <a:spcAft>
                <a:spcPct val="0"/>
              </a:spcAft>
              <a:buClr>
                <a:srgbClr val="000000"/>
              </a:buClr>
              <a:buFont typeface="Arial"/>
              <a:buChar char="–"/>
              <a:defRPr sz="2100" kern="1200">
                <a:solidFill>
                  <a:schemeClr val="tx1"/>
                </a:solidFill>
                <a:latin typeface="Calibri"/>
                <a:ea typeface="Calibri"/>
                <a:cs typeface="Calibri"/>
                <a:sym typeface="Calibri"/>
              </a:defRPr>
            </a:lvl4pPr>
            <a:lvl5pPr marL="1569728" indent="-171040" algn="l" rtl="0" fontAlgn="base">
              <a:lnSpc>
                <a:spcPct val="90000"/>
              </a:lnSpc>
              <a:spcBef>
                <a:spcPts val="450"/>
              </a:spcBef>
              <a:spcAft>
                <a:spcPct val="0"/>
              </a:spcAft>
              <a:buClr>
                <a:srgbClr val="000000"/>
              </a:buClr>
              <a:buFont typeface="Arial"/>
              <a:buChar char="»"/>
              <a:defRPr sz="2100" kern="1200">
                <a:solidFill>
                  <a:schemeClr val="tx1"/>
                </a:solidFill>
                <a:latin typeface="Calibri"/>
                <a:ea typeface="Calibri"/>
                <a:cs typeface="Calibri"/>
                <a:sym typeface="Calibri"/>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a:lstStyle>
          <a:p>
            <a:pPr marL="0" indent="0" algn="just" defTabSz="914400">
              <a:buFont typeface="Arial"/>
              <a:buNone/>
            </a:pPr>
            <a:r>
              <a:rPr lang="it-IT" sz="3000" dirty="0" smtClean="0">
                <a:solidFill>
                  <a:prstClr val="black"/>
                </a:solidFill>
                <a:cs typeface="Times New Roman" panose="02020603050405020304" pitchFamily="18" charset="0"/>
              </a:rPr>
              <a:t>Outcome</a:t>
            </a:r>
          </a:p>
          <a:p>
            <a:pPr marL="0" indent="0" algn="just" defTabSz="914400">
              <a:buFont typeface="Arial"/>
              <a:buNone/>
            </a:pPr>
            <a:endParaRPr lang="it-IT" sz="3000" dirty="0">
              <a:solidFill>
                <a:prstClr val="black"/>
              </a:solidFill>
              <a:cs typeface="Times New Roman" panose="02020603050405020304" pitchFamily="18" charset="0"/>
            </a:endParaRPr>
          </a:p>
          <a:p>
            <a:pPr algn="just" defTabSz="914400"/>
            <a:r>
              <a:rPr lang="it-IT" sz="3000" dirty="0" smtClean="0">
                <a:solidFill>
                  <a:prstClr val="black"/>
                </a:solidFill>
                <a:cs typeface="Times New Roman" panose="02020603050405020304" pitchFamily="18" charset="0"/>
              </a:rPr>
              <a:t>Recidiva </a:t>
            </a:r>
            <a:endParaRPr lang="it-IT" sz="3000" dirty="0">
              <a:solidFill>
                <a:prstClr val="black"/>
              </a:solidFill>
              <a:cs typeface="Times New Roman" panose="02020603050405020304" pitchFamily="18" charset="0"/>
            </a:endParaRPr>
          </a:p>
          <a:p>
            <a:pPr algn="just" defTabSz="914400"/>
            <a:r>
              <a:rPr lang="it-IT" sz="3000" dirty="0" smtClean="0">
                <a:solidFill>
                  <a:prstClr val="black"/>
                </a:solidFill>
                <a:cs typeface="Times New Roman" panose="02020603050405020304" pitchFamily="18" charset="0"/>
              </a:rPr>
              <a:t>Reinfezione </a:t>
            </a:r>
            <a:endParaRPr lang="it-IT" sz="3000" dirty="0">
              <a:solidFill>
                <a:prstClr val="black"/>
              </a:solidFill>
              <a:cs typeface="Times New Roman" panose="02020603050405020304" pitchFamily="18" charset="0"/>
            </a:endParaRPr>
          </a:p>
          <a:p>
            <a:pPr algn="just" defTabSz="914400"/>
            <a:r>
              <a:rPr lang="it-IT" sz="3000" dirty="0" smtClean="0">
                <a:solidFill>
                  <a:prstClr val="black"/>
                </a:solidFill>
                <a:cs typeface="Times New Roman" panose="02020603050405020304" pitchFamily="18" charset="0"/>
              </a:rPr>
              <a:t>Persistenza</a:t>
            </a:r>
            <a:endParaRPr lang="it-IT" sz="3000" dirty="0">
              <a:solidFill>
                <a:prstClr val="black"/>
              </a:solidFill>
              <a:cs typeface="Times New Roman" panose="02020603050405020304" pitchFamily="18" charset="0"/>
            </a:endParaRPr>
          </a:p>
          <a:p>
            <a:pPr algn="just" defTabSz="914400"/>
            <a:r>
              <a:rPr lang="it-IT" sz="3000" dirty="0" smtClean="0">
                <a:solidFill>
                  <a:prstClr val="black"/>
                </a:solidFill>
                <a:cs typeface="Times New Roman" panose="02020603050405020304" pitchFamily="18" charset="0"/>
              </a:rPr>
              <a:t>Decesso</a:t>
            </a:r>
            <a:endParaRPr lang="it-IT" sz="3000" dirty="0">
              <a:solidFill>
                <a:prstClr val="black"/>
              </a:solidFill>
            </a:endParaRPr>
          </a:p>
          <a:p>
            <a:pPr defTabSz="914400"/>
            <a:endParaRPr lang="it-IT" sz="3000" dirty="0">
              <a:solidFill>
                <a:prstClr val="black"/>
              </a:solidFill>
            </a:endParaRPr>
          </a:p>
        </p:txBody>
      </p:sp>
      <p:sp>
        <p:nvSpPr>
          <p:cNvPr id="13" name="Title 1"/>
          <p:cNvSpPr>
            <a:spLocks noGrp="1"/>
          </p:cNvSpPr>
          <p:nvPr>
            <p:ph type="title"/>
          </p:nvPr>
        </p:nvSpPr>
        <p:spPr>
          <a:xfrm>
            <a:off x="0" y="-112252"/>
            <a:ext cx="13004800" cy="1625600"/>
          </a:xfrm>
        </p:spPr>
        <p:txBody>
          <a:bodyPr>
            <a:noAutofit/>
          </a:bodyPr>
          <a:lstStyle/>
          <a:p>
            <a:pPr algn="ctr"/>
            <a:r>
              <a:rPr lang="en-GB" sz="5400" smtClean="0">
                <a:solidFill>
                  <a:srgbClr val="002060"/>
                </a:solidFill>
                <a:latin typeface="+mn-lt"/>
              </a:rPr>
              <a:t>Metodologia</a:t>
            </a:r>
            <a:endParaRPr lang="en-GB" sz="5400" dirty="0">
              <a:solidFill>
                <a:srgbClr val="002060"/>
              </a:solidFill>
              <a:latin typeface="+mn-lt"/>
            </a:endParaRPr>
          </a:p>
        </p:txBody>
      </p:sp>
      <p:sp>
        <p:nvSpPr>
          <p:cNvPr id="14" name="CasellaDiTesto 13"/>
          <p:cNvSpPr txBox="1"/>
          <p:nvPr/>
        </p:nvSpPr>
        <p:spPr>
          <a:xfrm>
            <a:off x="8813801" y="8623518"/>
            <a:ext cx="4190999" cy="1015663"/>
          </a:xfrm>
          <a:prstGeom prst="rect">
            <a:avLst/>
          </a:prstGeom>
          <a:noFill/>
        </p:spPr>
        <p:txBody>
          <a:bodyPr wrap="square" rtlCol="0">
            <a:spAutoFit/>
          </a:bodyPr>
          <a:lstStyle/>
          <a:p>
            <a:r>
              <a:rPr lang="it-IT" sz="2000" i="1" dirty="0" err="1" smtClean="0">
                <a:latin typeface="Calibri"/>
              </a:rPr>
              <a:t>Thanks</a:t>
            </a:r>
            <a:r>
              <a:rPr lang="it-IT" sz="2000" i="1" dirty="0" smtClean="0">
                <a:latin typeface="Calibri"/>
              </a:rPr>
              <a:t> to Luigi </a:t>
            </a:r>
            <a:r>
              <a:rPr lang="it-IT" sz="2000" i="1" dirty="0" err="1" smtClean="0">
                <a:latin typeface="Calibri"/>
              </a:rPr>
              <a:t>Codecasa</a:t>
            </a:r>
            <a:r>
              <a:rPr lang="it-IT" sz="2000" i="1" dirty="0" smtClean="0">
                <a:latin typeface="Calibri"/>
              </a:rPr>
              <a:t>, Maurizio Ferrarese, </a:t>
            </a:r>
            <a:r>
              <a:rPr lang="it-IT" sz="2000" i="1" dirty="0">
                <a:latin typeface="Calibri"/>
              </a:rPr>
              <a:t>P</a:t>
            </a:r>
            <a:r>
              <a:rPr lang="it-IT" sz="2000" i="1" dirty="0" smtClean="0">
                <a:latin typeface="Calibri"/>
              </a:rPr>
              <a:t>aola </a:t>
            </a:r>
            <a:r>
              <a:rPr lang="it-IT" sz="2000" i="1" dirty="0" err="1" smtClean="0">
                <a:latin typeface="Calibri"/>
              </a:rPr>
              <a:t>Castellotti</a:t>
            </a:r>
            <a:r>
              <a:rPr lang="it-IT" sz="2000" i="1" dirty="0">
                <a:latin typeface="Calibri"/>
              </a:rPr>
              <a:t>, Ana </a:t>
            </a:r>
            <a:r>
              <a:rPr lang="it-IT" sz="2000" i="1" dirty="0" err="1" smtClean="0">
                <a:latin typeface="Calibri"/>
              </a:rPr>
              <a:t>Pasat</a:t>
            </a:r>
            <a:r>
              <a:rPr lang="it-IT" sz="2000" i="1" dirty="0" smtClean="0">
                <a:latin typeface="Calibri"/>
              </a:rPr>
              <a:t> and </a:t>
            </a:r>
            <a:r>
              <a:rPr lang="it-IT" sz="2000" i="1" dirty="0">
                <a:latin typeface="Calibri"/>
              </a:rPr>
              <a:t>Lisa </a:t>
            </a:r>
            <a:r>
              <a:rPr lang="it-IT" sz="2000" i="1" dirty="0" smtClean="0">
                <a:latin typeface="Calibri"/>
              </a:rPr>
              <a:t>Pancini </a:t>
            </a:r>
            <a:endParaRPr lang="it-IT" sz="2000" i="1" dirty="0">
              <a:latin typeface="Calibri"/>
            </a:endParaRPr>
          </a:p>
        </p:txBody>
      </p:sp>
    </p:spTree>
    <p:extLst>
      <p:ext uri="{BB962C8B-B14F-4D97-AF65-F5344CB8AC3E}">
        <p14:creationId xmlns:p14="http://schemas.microsoft.com/office/powerpoint/2010/main" val="1500914382"/>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10993582" y="117978"/>
            <a:ext cx="1693950" cy="1210092"/>
          </a:xfrm>
          <a:prstGeom prst="rect">
            <a:avLst/>
          </a:prstGeom>
        </p:spPr>
      </p:pic>
      <p:pic>
        <p:nvPicPr>
          <p:cNvPr id="7" name="Immagine 6"/>
          <p:cNvPicPr>
            <a:picLocks noChangeAspect="1"/>
          </p:cNvPicPr>
          <p:nvPr/>
        </p:nvPicPr>
        <p:blipFill>
          <a:blip r:embed="rId3"/>
          <a:stretch>
            <a:fillRect/>
          </a:stretch>
        </p:blipFill>
        <p:spPr>
          <a:xfrm>
            <a:off x="83128" y="0"/>
            <a:ext cx="1953491" cy="1314706"/>
          </a:xfrm>
          <a:prstGeom prst="rect">
            <a:avLst/>
          </a:prstGeom>
        </p:spPr>
      </p:pic>
      <p:sp>
        <p:nvSpPr>
          <p:cNvPr id="8" name="Title 1"/>
          <p:cNvSpPr txBox="1">
            <a:spLocks/>
          </p:cNvSpPr>
          <p:nvPr/>
        </p:nvSpPr>
        <p:spPr bwMode="auto">
          <a:xfrm>
            <a:off x="0" y="-112252"/>
            <a:ext cx="13004800" cy="1625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fontAlgn="base">
              <a:lnSpc>
                <a:spcPct val="90000"/>
              </a:lnSpc>
              <a:spcBef>
                <a:spcPct val="0"/>
              </a:spcBef>
              <a:spcAft>
                <a:spcPct val="0"/>
              </a:spcAft>
              <a:defRPr sz="4693" kern="1200">
                <a:solidFill>
                  <a:schemeClr val="tx1"/>
                </a:solidFill>
                <a:latin typeface="+mj-lt"/>
                <a:ea typeface="+mj-ea"/>
                <a:cs typeface="+mj-cs"/>
              </a:defRPr>
            </a:lvl1pPr>
            <a:lvl2pPr algn="l" rtl="0" fontAlgn="base">
              <a:lnSpc>
                <a:spcPct val="90000"/>
              </a:lnSpc>
              <a:spcBef>
                <a:spcPct val="0"/>
              </a:spcBef>
              <a:spcAft>
                <a:spcPct val="0"/>
              </a:spcAft>
              <a:defRPr sz="4693">
                <a:solidFill>
                  <a:schemeClr val="tx1"/>
                </a:solidFill>
                <a:latin typeface="Calibri Light" pitchFamily="34" charset="0"/>
              </a:defRPr>
            </a:lvl2pPr>
            <a:lvl3pPr algn="l" rtl="0" fontAlgn="base">
              <a:lnSpc>
                <a:spcPct val="90000"/>
              </a:lnSpc>
              <a:spcBef>
                <a:spcPct val="0"/>
              </a:spcBef>
              <a:spcAft>
                <a:spcPct val="0"/>
              </a:spcAft>
              <a:defRPr sz="4693">
                <a:solidFill>
                  <a:schemeClr val="tx1"/>
                </a:solidFill>
                <a:latin typeface="Calibri Light" pitchFamily="34" charset="0"/>
              </a:defRPr>
            </a:lvl3pPr>
            <a:lvl4pPr algn="l" rtl="0" fontAlgn="base">
              <a:lnSpc>
                <a:spcPct val="90000"/>
              </a:lnSpc>
              <a:spcBef>
                <a:spcPct val="0"/>
              </a:spcBef>
              <a:spcAft>
                <a:spcPct val="0"/>
              </a:spcAft>
              <a:defRPr sz="4693">
                <a:solidFill>
                  <a:schemeClr val="tx1"/>
                </a:solidFill>
                <a:latin typeface="Calibri Light" pitchFamily="34" charset="0"/>
              </a:defRPr>
            </a:lvl4pPr>
            <a:lvl5pPr algn="l" rtl="0" fontAlgn="base">
              <a:lnSpc>
                <a:spcPct val="90000"/>
              </a:lnSpc>
              <a:spcBef>
                <a:spcPct val="0"/>
              </a:spcBef>
              <a:spcAft>
                <a:spcPct val="0"/>
              </a:spcAft>
              <a:defRPr sz="4693">
                <a:solidFill>
                  <a:schemeClr val="tx1"/>
                </a:solidFill>
                <a:latin typeface="Calibri Light" pitchFamily="34" charset="0"/>
              </a:defRPr>
            </a:lvl5pPr>
            <a:lvl6pPr marL="487695" algn="l" rtl="0" fontAlgn="base">
              <a:lnSpc>
                <a:spcPct val="90000"/>
              </a:lnSpc>
              <a:spcBef>
                <a:spcPct val="0"/>
              </a:spcBef>
              <a:spcAft>
                <a:spcPct val="0"/>
              </a:spcAft>
              <a:defRPr sz="4693">
                <a:solidFill>
                  <a:schemeClr val="tx1"/>
                </a:solidFill>
                <a:latin typeface="Calibri Light" pitchFamily="34" charset="0"/>
              </a:defRPr>
            </a:lvl6pPr>
            <a:lvl7pPr marL="975390" algn="l" rtl="0" fontAlgn="base">
              <a:lnSpc>
                <a:spcPct val="90000"/>
              </a:lnSpc>
              <a:spcBef>
                <a:spcPct val="0"/>
              </a:spcBef>
              <a:spcAft>
                <a:spcPct val="0"/>
              </a:spcAft>
              <a:defRPr sz="4693">
                <a:solidFill>
                  <a:schemeClr val="tx1"/>
                </a:solidFill>
                <a:latin typeface="Calibri Light" pitchFamily="34" charset="0"/>
              </a:defRPr>
            </a:lvl7pPr>
            <a:lvl8pPr marL="1463086" algn="l" rtl="0" fontAlgn="base">
              <a:lnSpc>
                <a:spcPct val="90000"/>
              </a:lnSpc>
              <a:spcBef>
                <a:spcPct val="0"/>
              </a:spcBef>
              <a:spcAft>
                <a:spcPct val="0"/>
              </a:spcAft>
              <a:defRPr sz="4693">
                <a:solidFill>
                  <a:schemeClr val="tx1"/>
                </a:solidFill>
                <a:latin typeface="Calibri Light" pitchFamily="34" charset="0"/>
              </a:defRPr>
            </a:lvl8pPr>
            <a:lvl9pPr marL="1950781" algn="l" rtl="0" fontAlgn="base">
              <a:lnSpc>
                <a:spcPct val="90000"/>
              </a:lnSpc>
              <a:spcBef>
                <a:spcPct val="0"/>
              </a:spcBef>
              <a:spcAft>
                <a:spcPct val="0"/>
              </a:spcAft>
              <a:defRPr sz="4693">
                <a:solidFill>
                  <a:schemeClr val="tx1"/>
                </a:solidFill>
                <a:latin typeface="Calibri Light" pitchFamily="34" charset="0"/>
              </a:defRPr>
            </a:lvl9pPr>
          </a:lstStyle>
          <a:p>
            <a:pPr algn="ctr" defTabSz="914400"/>
            <a:r>
              <a:rPr lang="en-GB" sz="5000" smtClean="0">
                <a:solidFill>
                  <a:srgbClr val="002060"/>
                </a:solidFill>
                <a:latin typeface="Calibri"/>
              </a:rPr>
              <a:t>Clinica-Radiologia-Microbiologia</a:t>
            </a:r>
            <a:endParaRPr lang="en-GB" sz="5000" dirty="0">
              <a:solidFill>
                <a:srgbClr val="002060"/>
              </a:solidFill>
              <a:latin typeface="Calibri"/>
            </a:endParaRPr>
          </a:p>
        </p:txBody>
      </p:sp>
      <p:graphicFrame>
        <p:nvGraphicFramePr>
          <p:cNvPr id="10" name="Segnaposto contenuto 3">
            <a:extLst>
              <a:ext uri="{FF2B5EF4-FFF2-40B4-BE49-F238E27FC236}">
                <a16:creationId xmlns:a16="http://schemas.microsoft.com/office/drawing/2014/main" xmlns="" id="{945F28CE-DC60-4D72-870B-9E0FFA3577E9}"/>
              </a:ext>
            </a:extLst>
          </p:cNvPr>
          <p:cNvGraphicFramePr>
            <a:graphicFrameLocks noGrp="1"/>
          </p:cNvGraphicFramePr>
          <p:nvPr>
            <p:ph idx="1"/>
            <p:extLst/>
          </p:nvPr>
        </p:nvGraphicFramePr>
        <p:xfrm>
          <a:off x="356862" y="2579856"/>
          <a:ext cx="3466993" cy="7035778"/>
        </p:xfrm>
        <a:graphic>
          <a:graphicData uri="http://schemas.openxmlformats.org/drawingml/2006/table">
            <a:tbl>
              <a:tblPr firstRow="1" firstCol="1" bandRow="1">
                <a:tableStyleId>{5C22544A-7EE6-4342-B048-85BDC9FD1C3A}</a:tableStyleId>
              </a:tblPr>
              <a:tblGrid>
                <a:gridCol w="2006151">
                  <a:extLst>
                    <a:ext uri="{9D8B030D-6E8A-4147-A177-3AD203B41FA5}">
                      <a16:colId xmlns:a16="http://schemas.microsoft.com/office/drawing/2014/main" xmlns="" val="3863432892"/>
                    </a:ext>
                  </a:extLst>
                </a:gridCol>
                <a:gridCol w="1460842">
                  <a:extLst>
                    <a:ext uri="{9D8B030D-6E8A-4147-A177-3AD203B41FA5}">
                      <a16:colId xmlns:a16="http://schemas.microsoft.com/office/drawing/2014/main" xmlns="" val="1311812987"/>
                    </a:ext>
                  </a:extLst>
                </a:gridCol>
              </a:tblGrid>
              <a:tr h="487680">
                <a:tc gridSpan="2">
                  <a:txBody>
                    <a:bodyPr/>
                    <a:lstStyle/>
                    <a:p>
                      <a:pPr algn="ctr">
                        <a:lnSpc>
                          <a:spcPct val="150000"/>
                        </a:lnSpc>
                        <a:spcAft>
                          <a:spcPts val="800"/>
                        </a:spcAft>
                      </a:pPr>
                      <a:r>
                        <a:rPr lang="it-IT" sz="2800" dirty="0" smtClean="0">
                          <a:solidFill>
                            <a:srgbClr val="0070C0"/>
                          </a:solidFill>
                          <a:effectLst/>
                          <a:latin typeface="+mn-lt"/>
                        </a:rPr>
                        <a:t>Segni/Sintomi</a:t>
                      </a:r>
                    </a:p>
                    <a:p>
                      <a:pPr algn="ctr">
                        <a:lnSpc>
                          <a:spcPct val="150000"/>
                        </a:lnSpc>
                        <a:spcAft>
                          <a:spcPts val="800"/>
                        </a:spcAft>
                      </a:pPr>
                      <a:endParaRPr lang="it-IT" sz="1900" dirty="0">
                        <a:solidFill>
                          <a:srgbClr val="0070C0"/>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hMerge="1">
                  <a:txBody>
                    <a:bodyPr/>
                    <a:lstStyle/>
                    <a:p>
                      <a:pPr algn="just">
                        <a:lnSpc>
                          <a:spcPct val="150000"/>
                        </a:lnSpc>
                        <a:spcAft>
                          <a:spcPts val="800"/>
                        </a:spcAft>
                      </a:pP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2696873704"/>
                  </a:ext>
                </a:extLst>
              </a:tr>
              <a:tr h="500610">
                <a:tc>
                  <a:txBody>
                    <a:bodyPr/>
                    <a:lstStyle/>
                    <a:p>
                      <a:pPr algn="just">
                        <a:lnSpc>
                          <a:spcPct val="150000"/>
                        </a:lnSpc>
                        <a:spcAft>
                          <a:spcPts val="800"/>
                        </a:spcAft>
                      </a:pPr>
                      <a:r>
                        <a:rPr lang="it-IT" sz="2100" dirty="0">
                          <a:solidFill>
                            <a:schemeClr val="tx1"/>
                          </a:solidFill>
                          <a:effectLst/>
                          <a:latin typeface="+mn-lt"/>
                        </a:rPr>
                        <a:t>Tosse</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a:solidFill>
                            <a:schemeClr val="tx1"/>
                          </a:solidFill>
                          <a:effectLst/>
                          <a:latin typeface="+mn-lt"/>
                        </a:rPr>
                        <a:t>77 (80%)</a:t>
                      </a:r>
                      <a:endParaRPr lang="it-IT" sz="190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11693603"/>
                  </a:ext>
                </a:extLst>
              </a:tr>
              <a:tr h="487680">
                <a:tc>
                  <a:txBody>
                    <a:bodyPr/>
                    <a:lstStyle/>
                    <a:p>
                      <a:pPr algn="just">
                        <a:lnSpc>
                          <a:spcPct val="150000"/>
                        </a:lnSpc>
                        <a:spcAft>
                          <a:spcPts val="800"/>
                        </a:spcAft>
                      </a:pPr>
                      <a:r>
                        <a:rPr lang="it-IT" sz="2100" dirty="0">
                          <a:solidFill>
                            <a:schemeClr val="tx1"/>
                          </a:solidFill>
                          <a:effectLst/>
                          <a:latin typeface="+mn-lt"/>
                        </a:rPr>
                        <a:t>Astenia</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42 (44%)</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03797187"/>
                  </a:ext>
                </a:extLst>
              </a:tr>
              <a:tr h="487680">
                <a:tc>
                  <a:txBody>
                    <a:bodyPr/>
                    <a:lstStyle/>
                    <a:p>
                      <a:pPr algn="just">
                        <a:lnSpc>
                          <a:spcPct val="150000"/>
                        </a:lnSpc>
                        <a:spcAft>
                          <a:spcPts val="800"/>
                        </a:spcAft>
                      </a:pPr>
                      <a:r>
                        <a:rPr lang="it-IT" sz="2100" dirty="0">
                          <a:solidFill>
                            <a:schemeClr val="tx1"/>
                          </a:solidFill>
                          <a:effectLst/>
                          <a:latin typeface="+mn-lt"/>
                        </a:rPr>
                        <a:t>Frequenti riacutizzazioni</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42 (44%)</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017035254"/>
                  </a:ext>
                </a:extLst>
              </a:tr>
              <a:tr h="512828">
                <a:tc>
                  <a:txBody>
                    <a:bodyPr/>
                    <a:lstStyle/>
                    <a:p>
                      <a:pPr algn="just">
                        <a:lnSpc>
                          <a:spcPct val="150000"/>
                        </a:lnSpc>
                        <a:spcAft>
                          <a:spcPts val="800"/>
                        </a:spcAft>
                      </a:pPr>
                      <a:r>
                        <a:rPr lang="it-IT" sz="2100" dirty="0" smtClean="0">
                          <a:solidFill>
                            <a:schemeClr val="tx1"/>
                          </a:solidFill>
                          <a:effectLst/>
                          <a:latin typeface="+mn-lt"/>
                        </a:rPr>
                        <a:t>Sputo</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35 (36%)</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859622245"/>
                  </a:ext>
                </a:extLst>
              </a:tr>
              <a:tr h="487680">
                <a:tc>
                  <a:txBody>
                    <a:bodyPr/>
                    <a:lstStyle/>
                    <a:p>
                      <a:pPr algn="just">
                        <a:lnSpc>
                          <a:spcPct val="150000"/>
                        </a:lnSpc>
                        <a:spcAft>
                          <a:spcPts val="800"/>
                        </a:spcAft>
                      </a:pPr>
                      <a:r>
                        <a:rPr lang="it-IT" sz="2100" dirty="0" smtClean="0">
                          <a:solidFill>
                            <a:schemeClr val="tx1"/>
                          </a:solidFill>
                          <a:effectLst/>
                          <a:latin typeface="+mn-lt"/>
                        </a:rPr>
                        <a:t>Febbre</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28 (29%)</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357154698"/>
                  </a:ext>
                </a:extLst>
              </a:tr>
              <a:tr h="487680">
                <a:tc>
                  <a:txBody>
                    <a:bodyPr/>
                    <a:lstStyle/>
                    <a:p>
                      <a:pPr algn="just">
                        <a:lnSpc>
                          <a:spcPct val="150000"/>
                        </a:lnSpc>
                        <a:spcAft>
                          <a:spcPts val="800"/>
                        </a:spcAft>
                      </a:pPr>
                      <a:r>
                        <a:rPr lang="it-IT" sz="2100" dirty="0">
                          <a:solidFill>
                            <a:schemeClr val="tx1"/>
                          </a:solidFill>
                          <a:effectLst/>
                          <a:latin typeface="+mn-lt"/>
                        </a:rPr>
                        <a:t>Emottisi</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20 (21%)</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293580828"/>
                  </a:ext>
                </a:extLst>
              </a:tr>
              <a:tr h="487680">
                <a:tc>
                  <a:txBody>
                    <a:bodyPr/>
                    <a:lstStyle/>
                    <a:p>
                      <a:pPr algn="just">
                        <a:lnSpc>
                          <a:spcPct val="150000"/>
                        </a:lnSpc>
                        <a:spcAft>
                          <a:spcPts val="800"/>
                        </a:spcAft>
                      </a:pPr>
                      <a:r>
                        <a:rPr lang="it-IT" sz="2100">
                          <a:solidFill>
                            <a:schemeClr val="tx1"/>
                          </a:solidFill>
                          <a:effectLst/>
                          <a:latin typeface="+mn-lt"/>
                        </a:rPr>
                        <a:t>Dispnea</a:t>
                      </a:r>
                      <a:endParaRPr lang="it-IT" sz="190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14 (15%)</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628103294"/>
                  </a:ext>
                </a:extLst>
              </a:tr>
              <a:tr h="487680">
                <a:tc>
                  <a:txBody>
                    <a:bodyPr/>
                    <a:lstStyle/>
                    <a:p>
                      <a:pPr algn="just">
                        <a:lnSpc>
                          <a:spcPct val="150000"/>
                        </a:lnSpc>
                        <a:spcAft>
                          <a:spcPts val="800"/>
                        </a:spcAft>
                      </a:pPr>
                      <a:r>
                        <a:rPr lang="it-IT" sz="2100">
                          <a:solidFill>
                            <a:schemeClr val="tx1"/>
                          </a:solidFill>
                          <a:effectLst/>
                          <a:latin typeface="+mn-lt"/>
                        </a:rPr>
                        <a:t>Perdita di peso</a:t>
                      </a:r>
                      <a:endParaRPr lang="it-IT" sz="190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12 (13%)</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804453055"/>
                  </a:ext>
                </a:extLst>
              </a:tr>
              <a:tr h="487680">
                <a:tc>
                  <a:txBody>
                    <a:bodyPr/>
                    <a:lstStyle/>
                    <a:p>
                      <a:pPr algn="just">
                        <a:lnSpc>
                          <a:spcPct val="150000"/>
                        </a:lnSpc>
                        <a:spcAft>
                          <a:spcPts val="800"/>
                        </a:spcAft>
                      </a:pPr>
                      <a:r>
                        <a:rPr lang="it-IT" sz="2100">
                          <a:solidFill>
                            <a:schemeClr val="tx1"/>
                          </a:solidFill>
                          <a:effectLst/>
                          <a:latin typeface="+mn-lt"/>
                        </a:rPr>
                        <a:t>Sudorazioni notturne</a:t>
                      </a:r>
                      <a:endParaRPr lang="it-IT" sz="190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10 (10%)</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520289964"/>
                  </a:ext>
                </a:extLst>
              </a:tr>
              <a:tr h="487680">
                <a:tc>
                  <a:txBody>
                    <a:bodyPr/>
                    <a:lstStyle/>
                    <a:p>
                      <a:pPr algn="just">
                        <a:lnSpc>
                          <a:spcPct val="150000"/>
                        </a:lnSpc>
                        <a:spcAft>
                          <a:spcPts val="800"/>
                        </a:spcAft>
                      </a:pPr>
                      <a:r>
                        <a:rPr lang="it-IT" sz="2100">
                          <a:solidFill>
                            <a:schemeClr val="tx1"/>
                          </a:solidFill>
                          <a:effectLst/>
                          <a:latin typeface="+mn-lt"/>
                        </a:rPr>
                        <a:t>Dolore toracico </a:t>
                      </a:r>
                      <a:endParaRPr lang="it-IT" sz="190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8 (8%)</a:t>
                      </a:r>
                      <a:endParaRPr lang="it-IT" sz="19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558065749"/>
                  </a:ext>
                </a:extLst>
              </a:tr>
            </a:tbl>
          </a:graphicData>
        </a:graphic>
      </p:graphicFrame>
      <p:graphicFrame>
        <p:nvGraphicFramePr>
          <p:cNvPr id="12" name="Segnaposto contenuto 3">
            <a:extLst>
              <a:ext uri="{FF2B5EF4-FFF2-40B4-BE49-F238E27FC236}">
                <a16:creationId xmlns:a16="http://schemas.microsoft.com/office/drawing/2014/main" xmlns="" id="{BCE72116-AE58-491A-B22D-351069B5021C}"/>
              </a:ext>
            </a:extLst>
          </p:cNvPr>
          <p:cNvGraphicFramePr>
            <a:graphicFrameLocks/>
          </p:cNvGraphicFramePr>
          <p:nvPr>
            <p:extLst/>
          </p:nvPr>
        </p:nvGraphicFramePr>
        <p:xfrm>
          <a:off x="4485192" y="2579856"/>
          <a:ext cx="3535656" cy="5903468"/>
        </p:xfrm>
        <a:graphic>
          <a:graphicData uri="http://schemas.openxmlformats.org/drawingml/2006/table">
            <a:tbl>
              <a:tblPr firstRow="1" firstCol="1" bandRow="1">
                <a:tableStyleId>{5C22544A-7EE6-4342-B048-85BDC9FD1C3A}</a:tableStyleId>
              </a:tblPr>
              <a:tblGrid>
                <a:gridCol w="2143274">
                  <a:extLst>
                    <a:ext uri="{9D8B030D-6E8A-4147-A177-3AD203B41FA5}">
                      <a16:colId xmlns:a16="http://schemas.microsoft.com/office/drawing/2014/main" xmlns="" val="430661766"/>
                    </a:ext>
                  </a:extLst>
                </a:gridCol>
                <a:gridCol w="1392382">
                  <a:extLst>
                    <a:ext uri="{9D8B030D-6E8A-4147-A177-3AD203B41FA5}">
                      <a16:colId xmlns:a16="http://schemas.microsoft.com/office/drawing/2014/main" xmlns="" val="1432975823"/>
                    </a:ext>
                  </a:extLst>
                </a:gridCol>
              </a:tblGrid>
              <a:tr h="780288">
                <a:tc gridSpan="2">
                  <a:txBody>
                    <a:bodyPr/>
                    <a:lstStyle/>
                    <a:p>
                      <a:pPr algn="ctr">
                        <a:lnSpc>
                          <a:spcPct val="150000"/>
                        </a:lnSpc>
                        <a:spcAft>
                          <a:spcPts val="800"/>
                        </a:spcAft>
                      </a:pPr>
                      <a:r>
                        <a:rPr lang="it-IT" sz="2800" dirty="0" smtClean="0">
                          <a:solidFill>
                            <a:srgbClr val="0070C0"/>
                          </a:solidFill>
                          <a:effectLst/>
                        </a:rPr>
                        <a:t>Radiologia</a:t>
                      </a:r>
                    </a:p>
                    <a:p>
                      <a:pPr algn="ctr">
                        <a:lnSpc>
                          <a:spcPct val="150000"/>
                        </a:lnSpc>
                        <a:spcAft>
                          <a:spcPts val="800"/>
                        </a:spcAft>
                      </a:pPr>
                      <a:endParaRPr lang="it-IT" sz="2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hMerge="1">
                  <a:txBody>
                    <a:bodyPr/>
                    <a:lstStyle/>
                    <a:p>
                      <a:pPr algn="just">
                        <a:lnSpc>
                          <a:spcPct val="150000"/>
                        </a:lnSpc>
                        <a:spcAft>
                          <a:spcPts val="800"/>
                        </a:spcAft>
                      </a:pP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981994543"/>
                  </a:ext>
                </a:extLst>
              </a:tr>
              <a:tr h="780288">
                <a:tc>
                  <a:txBody>
                    <a:bodyPr/>
                    <a:lstStyle/>
                    <a:p>
                      <a:pPr algn="just">
                        <a:lnSpc>
                          <a:spcPct val="150000"/>
                        </a:lnSpc>
                        <a:spcAft>
                          <a:spcPts val="800"/>
                        </a:spcAft>
                      </a:pPr>
                      <a:r>
                        <a:rPr lang="it-IT" sz="2100" dirty="0">
                          <a:solidFill>
                            <a:schemeClr val="tx1"/>
                          </a:solidFill>
                          <a:effectLst/>
                        </a:rPr>
                        <a:t>Noduli </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rPr>
                        <a:t>68 (71%)</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4088485778"/>
                  </a:ext>
                </a:extLst>
              </a:tr>
              <a:tr h="780288">
                <a:tc>
                  <a:txBody>
                    <a:bodyPr/>
                    <a:lstStyle/>
                    <a:p>
                      <a:pPr algn="just">
                        <a:lnSpc>
                          <a:spcPct val="150000"/>
                        </a:lnSpc>
                        <a:spcAft>
                          <a:spcPts val="800"/>
                        </a:spcAft>
                      </a:pPr>
                      <a:r>
                        <a:rPr lang="it-IT" sz="2100" dirty="0">
                          <a:solidFill>
                            <a:schemeClr val="tx1"/>
                          </a:solidFill>
                          <a:effectLst/>
                        </a:rPr>
                        <a:t>Bronchiettasie </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rPr>
                        <a:t>57 (59%)</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2056200741"/>
                  </a:ext>
                </a:extLst>
              </a:tr>
              <a:tr h="780288">
                <a:tc>
                  <a:txBody>
                    <a:bodyPr/>
                    <a:lstStyle/>
                    <a:p>
                      <a:pPr algn="just">
                        <a:lnSpc>
                          <a:spcPct val="150000"/>
                        </a:lnSpc>
                        <a:spcAft>
                          <a:spcPts val="800"/>
                        </a:spcAft>
                      </a:pPr>
                      <a:r>
                        <a:rPr lang="it-IT" sz="2100" dirty="0">
                          <a:solidFill>
                            <a:schemeClr val="tx1"/>
                          </a:solidFill>
                          <a:effectLst/>
                        </a:rPr>
                        <a:t>Consolidamento</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a:solidFill>
                            <a:schemeClr val="tx1"/>
                          </a:solidFill>
                          <a:effectLst/>
                        </a:rPr>
                        <a:t>36 (38%)</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709940337"/>
                  </a:ext>
                </a:extLst>
              </a:tr>
              <a:tr h="780288">
                <a:tc>
                  <a:txBody>
                    <a:bodyPr/>
                    <a:lstStyle/>
                    <a:p>
                      <a:pPr algn="just">
                        <a:lnSpc>
                          <a:spcPct val="150000"/>
                        </a:lnSpc>
                        <a:spcAft>
                          <a:spcPts val="800"/>
                        </a:spcAft>
                      </a:pPr>
                      <a:r>
                        <a:rPr lang="it-IT" sz="2100" dirty="0">
                          <a:solidFill>
                            <a:schemeClr val="tx1"/>
                          </a:solidFill>
                          <a:effectLst/>
                        </a:rPr>
                        <a:t>Albero-in-fiore</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rPr>
                        <a:t>19 (20%)</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2335618843"/>
                  </a:ext>
                </a:extLst>
              </a:tr>
              <a:tr h="780288">
                <a:tc>
                  <a:txBody>
                    <a:bodyPr/>
                    <a:lstStyle/>
                    <a:p>
                      <a:pPr algn="just">
                        <a:lnSpc>
                          <a:spcPct val="150000"/>
                        </a:lnSpc>
                        <a:spcAft>
                          <a:spcPts val="800"/>
                        </a:spcAft>
                      </a:pPr>
                      <a:r>
                        <a:rPr lang="it-IT" sz="2100" dirty="0">
                          <a:solidFill>
                            <a:schemeClr val="tx1"/>
                          </a:solidFill>
                          <a:effectLst/>
                        </a:rPr>
                        <a:t>Noduli cavitati</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rPr>
                        <a:t>19 (20%)</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926572424"/>
                  </a:ext>
                </a:extLst>
              </a:tr>
              <a:tr h="780288">
                <a:tc>
                  <a:txBody>
                    <a:bodyPr/>
                    <a:lstStyle/>
                    <a:p>
                      <a:pPr algn="just">
                        <a:lnSpc>
                          <a:spcPct val="150000"/>
                        </a:lnSpc>
                        <a:spcAft>
                          <a:spcPts val="800"/>
                        </a:spcAft>
                      </a:pPr>
                      <a:r>
                        <a:rPr lang="it-IT" sz="2100">
                          <a:solidFill>
                            <a:schemeClr val="tx1"/>
                          </a:solidFill>
                          <a:effectLst/>
                        </a:rPr>
                        <a:t>Cavità</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marL="0" lvl="0" indent="0" algn="just">
                        <a:lnSpc>
                          <a:spcPct val="150000"/>
                        </a:lnSpc>
                        <a:spcAft>
                          <a:spcPts val="600"/>
                        </a:spcAft>
                        <a:buFont typeface="+mj-lt"/>
                        <a:buNone/>
                      </a:pPr>
                      <a:r>
                        <a:rPr lang="it-IT" sz="2100" dirty="0">
                          <a:solidFill>
                            <a:schemeClr val="tx1"/>
                          </a:solidFill>
                          <a:effectLst/>
                        </a:rPr>
                        <a:t>4 (4%)</a:t>
                      </a:r>
                      <a:endParaRPr lang="it-IT"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777366286"/>
                  </a:ext>
                </a:extLst>
              </a:tr>
            </a:tbl>
          </a:graphicData>
        </a:graphic>
      </p:graphicFrame>
      <p:graphicFrame>
        <p:nvGraphicFramePr>
          <p:cNvPr id="13" name="Segnaposto contenuto 3">
            <a:extLst>
              <a:ext uri="{FF2B5EF4-FFF2-40B4-BE49-F238E27FC236}">
                <a16:creationId xmlns:a16="http://schemas.microsoft.com/office/drawing/2014/main" xmlns="" id="{C1FBF4F8-8288-4F68-81BE-79CB02EE58E1}"/>
              </a:ext>
            </a:extLst>
          </p:cNvPr>
          <p:cNvGraphicFramePr>
            <a:graphicFrameLocks/>
          </p:cNvGraphicFramePr>
          <p:nvPr>
            <p:extLst/>
          </p:nvPr>
        </p:nvGraphicFramePr>
        <p:xfrm>
          <a:off x="8654522" y="2606005"/>
          <a:ext cx="4033010" cy="7073900"/>
        </p:xfrm>
        <a:graphic>
          <a:graphicData uri="http://schemas.openxmlformats.org/drawingml/2006/table">
            <a:tbl>
              <a:tblPr firstRow="1" firstCol="1" bandRow="1">
                <a:tableStyleId>{5C22544A-7EE6-4342-B048-85BDC9FD1C3A}</a:tableStyleId>
              </a:tblPr>
              <a:tblGrid>
                <a:gridCol w="2744537">
                  <a:extLst>
                    <a:ext uri="{9D8B030D-6E8A-4147-A177-3AD203B41FA5}">
                      <a16:colId xmlns:a16="http://schemas.microsoft.com/office/drawing/2014/main" xmlns="" val="91995719"/>
                    </a:ext>
                  </a:extLst>
                </a:gridCol>
                <a:gridCol w="1288473">
                  <a:extLst>
                    <a:ext uri="{9D8B030D-6E8A-4147-A177-3AD203B41FA5}">
                      <a16:colId xmlns:a16="http://schemas.microsoft.com/office/drawing/2014/main" xmlns="" val="4254451861"/>
                    </a:ext>
                  </a:extLst>
                </a:gridCol>
              </a:tblGrid>
              <a:tr h="611853">
                <a:tc gridSpan="2">
                  <a:txBody>
                    <a:bodyPr/>
                    <a:lstStyle/>
                    <a:p>
                      <a:pPr algn="ctr">
                        <a:lnSpc>
                          <a:spcPct val="150000"/>
                        </a:lnSpc>
                        <a:spcAft>
                          <a:spcPts val="800"/>
                        </a:spcAft>
                      </a:pPr>
                      <a:r>
                        <a:rPr lang="it-IT" sz="3200" dirty="0">
                          <a:solidFill>
                            <a:srgbClr val="8F1002"/>
                          </a:solidFill>
                          <a:effectLst/>
                          <a:latin typeface="+mn-lt"/>
                        </a:rPr>
                        <a:t>Specie di </a:t>
                      </a:r>
                      <a:r>
                        <a:rPr lang="it-IT" sz="3200" dirty="0" smtClean="0">
                          <a:solidFill>
                            <a:srgbClr val="8F1002"/>
                          </a:solidFill>
                          <a:effectLst/>
                          <a:latin typeface="+mn-lt"/>
                        </a:rPr>
                        <a:t>NTM</a:t>
                      </a:r>
                    </a:p>
                    <a:p>
                      <a:pPr algn="ctr">
                        <a:lnSpc>
                          <a:spcPct val="150000"/>
                        </a:lnSpc>
                        <a:spcAft>
                          <a:spcPts val="800"/>
                        </a:spcAft>
                      </a:pPr>
                      <a:endParaRPr lang="it-IT" sz="2100" dirty="0">
                        <a:solidFill>
                          <a:srgbClr val="8F1002"/>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hMerge="1">
                  <a:txBody>
                    <a:bodyPr/>
                    <a:lstStyle/>
                    <a:p>
                      <a:pPr algn="just">
                        <a:lnSpc>
                          <a:spcPct val="150000"/>
                        </a:lnSpc>
                        <a:spcAft>
                          <a:spcPts val="800"/>
                        </a:spcAft>
                      </a:pP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565879448"/>
                  </a:ext>
                </a:extLst>
              </a:tr>
              <a:tr h="438912">
                <a:tc>
                  <a:txBody>
                    <a:bodyPr/>
                    <a:lstStyle/>
                    <a:p>
                      <a:pPr algn="just">
                        <a:lnSpc>
                          <a:spcPct val="150000"/>
                        </a:lnSpc>
                        <a:spcAft>
                          <a:spcPts val="800"/>
                        </a:spcAft>
                      </a:pPr>
                      <a:r>
                        <a:rPr lang="it-IT" sz="2100" dirty="0">
                          <a:solidFill>
                            <a:schemeClr val="tx1"/>
                          </a:solidFill>
                          <a:effectLst/>
                          <a:latin typeface="+mn-lt"/>
                        </a:rPr>
                        <a:t>MAC</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a:solidFill>
                            <a:schemeClr val="tx1"/>
                          </a:solidFill>
                          <a:effectLst/>
                          <a:latin typeface="+mn-lt"/>
                        </a:rPr>
                        <a:t>61 (59%)</a:t>
                      </a:r>
                      <a:endParaRPr lang="it-IT" sz="210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2447036307"/>
                  </a:ext>
                </a:extLst>
              </a:tr>
              <a:tr h="438912">
                <a:tc>
                  <a:txBody>
                    <a:bodyPr/>
                    <a:lstStyle/>
                    <a:p>
                      <a:pPr algn="just">
                        <a:lnSpc>
                          <a:spcPct val="150000"/>
                        </a:lnSpc>
                        <a:spcAft>
                          <a:spcPts val="800"/>
                        </a:spcAft>
                      </a:pPr>
                      <a:r>
                        <a:rPr lang="it-IT" sz="2100" dirty="0">
                          <a:solidFill>
                            <a:schemeClr val="tx1"/>
                          </a:solidFill>
                          <a:effectLst/>
                          <a:latin typeface="+mn-lt"/>
                        </a:rPr>
                        <a:t>        M. avium</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36 (38%)</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297388856"/>
                  </a:ext>
                </a:extLst>
              </a:tr>
              <a:tr h="438912">
                <a:tc>
                  <a:txBody>
                    <a:bodyPr/>
                    <a:lstStyle/>
                    <a:p>
                      <a:pPr algn="just">
                        <a:lnSpc>
                          <a:spcPct val="150000"/>
                        </a:lnSpc>
                        <a:spcAft>
                          <a:spcPts val="800"/>
                        </a:spcAft>
                      </a:pPr>
                      <a:r>
                        <a:rPr lang="it-IT" sz="2100" dirty="0">
                          <a:solidFill>
                            <a:schemeClr val="tx1"/>
                          </a:solidFill>
                          <a:effectLst/>
                          <a:latin typeface="+mn-lt"/>
                        </a:rPr>
                        <a:t>        M. intracellulare  </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25 (26%)</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2770987420"/>
                  </a:ext>
                </a:extLst>
              </a:tr>
              <a:tr h="438912">
                <a:tc>
                  <a:txBody>
                    <a:bodyPr/>
                    <a:lstStyle/>
                    <a:p>
                      <a:pPr algn="just">
                        <a:lnSpc>
                          <a:spcPct val="150000"/>
                        </a:lnSpc>
                        <a:spcAft>
                          <a:spcPts val="800"/>
                        </a:spcAft>
                      </a:pPr>
                      <a:r>
                        <a:rPr lang="it-IT" sz="2100" dirty="0">
                          <a:solidFill>
                            <a:schemeClr val="tx1"/>
                          </a:solidFill>
                          <a:effectLst/>
                          <a:latin typeface="+mn-lt"/>
                        </a:rPr>
                        <a:t>M. kansasii</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13 (14%)</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182274749"/>
                  </a:ext>
                </a:extLst>
              </a:tr>
              <a:tr h="438912">
                <a:tc>
                  <a:txBody>
                    <a:bodyPr/>
                    <a:lstStyle/>
                    <a:p>
                      <a:pPr algn="just">
                        <a:lnSpc>
                          <a:spcPct val="150000"/>
                        </a:lnSpc>
                        <a:spcAft>
                          <a:spcPts val="800"/>
                        </a:spcAft>
                      </a:pPr>
                      <a:r>
                        <a:rPr lang="it-IT" sz="2100">
                          <a:solidFill>
                            <a:schemeClr val="tx1"/>
                          </a:solidFill>
                          <a:effectLst/>
                          <a:latin typeface="+mn-lt"/>
                        </a:rPr>
                        <a:t>M. xenopi</a:t>
                      </a:r>
                      <a:endParaRPr lang="it-IT" sz="210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8 (9%)</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923474638"/>
                  </a:ext>
                </a:extLst>
              </a:tr>
              <a:tr h="438912">
                <a:tc>
                  <a:txBody>
                    <a:bodyPr/>
                    <a:lstStyle/>
                    <a:p>
                      <a:pPr algn="just">
                        <a:lnSpc>
                          <a:spcPct val="150000"/>
                        </a:lnSpc>
                        <a:spcAft>
                          <a:spcPts val="800"/>
                        </a:spcAft>
                      </a:pPr>
                      <a:r>
                        <a:rPr lang="it-IT" sz="2100">
                          <a:solidFill>
                            <a:schemeClr val="tx1"/>
                          </a:solidFill>
                          <a:effectLst/>
                          <a:latin typeface="+mn-lt"/>
                        </a:rPr>
                        <a:t>M. abscessus</a:t>
                      </a:r>
                      <a:endParaRPr lang="it-IT" sz="210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3 (3%)</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022130020"/>
                  </a:ext>
                </a:extLst>
              </a:tr>
              <a:tr h="438912">
                <a:tc>
                  <a:txBody>
                    <a:bodyPr/>
                    <a:lstStyle/>
                    <a:p>
                      <a:pPr algn="just">
                        <a:lnSpc>
                          <a:spcPct val="150000"/>
                        </a:lnSpc>
                        <a:spcAft>
                          <a:spcPts val="800"/>
                        </a:spcAft>
                      </a:pPr>
                      <a:r>
                        <a:rPr lang="it-IT" sz="2100" dirty="0">
                          <a:solidFill>
                            <a:schemeClr val="tx1"/>
                          </a:solidFill>
                          <a:effectLst/>
                          <a:latin typeface="+mn-lt"/>
                        </a:rPr>
                        <a:t>M. chelonae</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3 (3%)</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347941505"/>
                  </a:ext>
                </a:extLst>
              </a:tr>
              <a:tr h="438912">
                <a:tc>
                  <a:txBody>
                    <a:bodyPr/>
                    <a:lstStyle/>
                    <a:p>
                      <a:pPr algn="just">
                        <a:lnSpc>
                          <a:spcPct val="150000"/>
                        </a:lnSpc>
                        <a:spcAft>
                          <a:spcPts val="800"/>
                        </a:spcAft>
                      </a:pPr>
                      <a:r>
                        <a:rPr lang="it-IT" sz="2100">
                          <a:solidFill>
                            <a:schemeClr val="tx1"/>
                          </a:solidFill>
                          <a:effectLst/>
                          <a:latin typeface="+mn-lt"/>
                        </a:rPr>
                        <a:t>M. scrofulaceum</a:t>
                      </a:r>
                      <a:endParaRPr lang="it-IT" sz="210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2 (2%)</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065043955"/>
                  </a:ext>
                </a:extLst>
              </a:tr>
              <a:tr h="438912">
                <a:tc>
                  <a:txBody>
                    <a:bodyPr/>
                    <a:lstStyle/>
                    <a:p>
                      <a:pPr algn="just">
                        <a:lnSpc>
                          <a:spcPct val="150000"/>
                        </a:lnSpc>
                        <a:spcAft>
                          <a:spcPts val="800"/>
                        </a:spcAft>
                      </a:pPr>
                      <a:r>
                        <a:rPr lang="it-IT" sz="2100">
                          <a:solidFill>
                            <a:schemeClr val="tx1"/>
                          </a:solidFill>
                          <a:effectLst/>
                          <a:latin typeface="+mn-lt"/>
                        </a:rPr>
                        <a:t>M. gordonae</a:t>
                      </a:r>
                      <a:endParaRPr lang="it-IT" sz="210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1 (1%)</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004047812"/>
                  </a:ext>
                </a:extLst>
              </a:tr>
              <a:tr h="438912">
                <a:tc>
                  <a:txBody>
                    <a:bodyPr/>
                    <a:lstStyle/>
                    <a:p>
                      <a:pPr algn="just">
                        <a:lnSpc>
                          <a:spcPct val="150000"/>
                        </a:lnSpc>
                        <a:spcAft>
                          <a:spcPts val="800"/>
                        </a:spcAft>
                      </a:pPr>
                      <a:r>
                        <a:rPr lang="it-IT" sz="2100">
                          <a:solidFill>
                            <a:schemeClr val="tx1"/>
                          </a:solidFill>
                          <a:effectLst/>
                          <a:latin typeface="+mn-lt"/>
                        </a:rPr>
                        <a:t>M. simiae</a:t>
                      </a:r>
                      <a:endParaRPr lang="it-IT" sz="210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1 (1%)</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521626700"/>
                  </a:ext>
                </a:extLst>
              </a:tr>
              <a:tr h="438912">
                <a:tc>
                  <a:txBody>
                    <a:bodyPr/>
                    <a:lstStyle/>
                    <a:p>
                      <a:pPr algn="just">
                        <a:lnSpc>
                          <a:spcPct val="150000"/>
                        </a:lnSpc>
                        <a:spcAft>
                          <a:spcPts val="800"/>
                        </a:spcAft>
                      </a:pPr>
                      <a:r>
                        <a:rPr lang="it-IT" sz="2100">
                          <a:solidFill>
                            <a:schemeClr val="tx1"/>
                          </a:solidFill>
                          <a:effectLst/>
                          <a:latin typeface="+mn-lt"/>
                        </a:rPr>
                        <a:t>M. triplex</a:t>
                      </a:r>
                      <a:endParaRPr lang="it-IT" sz="210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1 (1%)</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799832194"/>
                  </a:ext>
                </a:extLst>
              </a:tr>
              <a:tr h="438912">
                <a:tc>
                  <a:txBody>
                    <a:bodyPr/>
                    <a:lstStyle/>
                    <a:p>
                      <a:pPr algn="just">
                        <a:lnSpc>
                          <a:spcPct val="150000"/>
                        </a:lnSpc>
                        <a:spcAft>
                          <a:spcPts val="800"/>
                        </a:spcAft>
                      </a:pPr>
                      <a:r>
                        <a:rPr lang="it-IT" sz="2100" dirty="0">
                          <a:solidFill>
                            <a:schemeClr val="tx1"/>
                          </a:solidFill>
                          <a:effectLst/>
                          <a:latin typeface="+mn-lt"/>
                        </a:rPr>
                        <a:t>M. </a:t>
                      </a:r>
                      <a:r>
                        <a:rPr lang="it-IT" sz="2100" dirty="0" err="1">
                          <a:solidFill>
                            <a:schemeClr val="tx1"/>
                          </a:solidFill>
                          <a:effectLst/>
                          <a:latin typeface="+mn-lt"/>
                        </a:rPr>
                        <a:t>lentiflavum</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100" dirty="0">
                          <a:solidFill>
                            <a:schemeClr val="tx1"/>
                          </a:solidFill>
                          <a:effectLst/>
                          <a:latin typeface="+mn-lt"/>
                        </a:rPr>
                        <a:t>1 (1%)</a:t>
                      </a:r>
                      <a:endParaRPr lang="it-IT" sz="2100" dirty="0">
                        <a:solidFill>
                          <a:schemeClr val="tx1"/>
                        </a:solidFill>
                        <a:effectLst/>
                        <a:latin typeface="+mn-lt"/>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461935216"/>
                  </a:ext>
                </a:extLst>
              </a:tr>
            </a:tbl>
          </a:graphicData>
        </a:graphic>
      </p:graphicFrame>
      <p:sp>
        <p:nvSpPr>
          <p:cNvPr id="9" name="Titolo 1"/>
          <p:cNvSpPr>
            <a:spLocks noGrp="1"/>
          </p:cNvSpPr>
          <p:nvPr>
            <p:ph type="title"/>
          </p:nvPr>
        </p:nvSpPr>
        <p:spPr>
          <a:xfrm>
            <a:off x="0" y="1068650"/>
            <a:ext cx="13004800" cy="1885245"/>
          </a:xfrm>
        </p:spPr>
        <p:txBody>
          <a:bodyPr/>
          <a:lstStyle/>
          <a:p>
            <a:pPr algn="ctr"/>
            <a:r>
              <a:rPr lang="it-IT" sz="3200" dirty="0" smtClean="0">
                <a:latin typeface="Times New Roman" panose="02020603050405020304" pitchFamily="18" charset="0"/>
                <a:ea typeface="Tahoma" panose="020B0604030504040204" pitchFamily="34" charset="0"/>
                <a:cs typeface="Times New Roman" panose="02020603050405020304" pitchFamily="18" charset="0"/>
              </a:rPr>
              <a:t>96 pazienti</a:t>
            </a:r>
            <a:r>
              <a:rPr lang="it-IT" sz="2560" dirty="0">
                <a:latin typeface="Times New Roman" panose="02020603050405020304" pitchFamily="18" charset="0"/>
                <a:ea typeface="Tahoma" panose="020B0604030504040204" pitchFamily="34" charset="0"/>
                <a:cs typeface="Times New Roman" panose="02020603050405020304" pitchFamily="18" charset="0"/>
              </a:rPr>
              <a:t/>
            </a:r>
            <a:br>
              <a:rPr lang="it-IT" sz="2560" dirty="0">
                <a:latin typeface="Times New Roman" panose="02020603050405020304" pitchFamily="18" charset="0"/>
                <a:ea typeface="Tahoma" panose="020B0604030504040204" pitchFamily="34" charset="0"/>
                <a:cs typeface="Times New Roman" panose="02020603050405020304" pitchFamily="18" charset="0"/>
              </a:rPr>
            </a:br>
            <a:r>
              <a:rPr lang="it-IT" sz="2560" dirty="0">
                <a:latin typeface="Times New Roman" panose="02020603050405020304" pitchFamily="18" charset="0"/>
                <a:cs typeface="Times New Roman" panose="02020603050405020304" pitchFamily="18" charset="0"/>
              </a:rPr>
              <a:t>Femmine: 65 (68</a:t>
            </a:r>
            <a:r>
              <a:rPr lang="it-IT" sz="2560" dirty="0" smtClean="0">
                <a:latin typeface="Times New Roman" panose="02020603050405020304" pitchFamily="18" charset="0"/>
                <a:cs typeface="Times New Roman" panose="02020603050405020304" pitchFamily="18" charset="0"/>
              </a:rPr>
              <a:t>%); Età </a:t>
            </a:r>
            <a:r>
              <a:rPr lang="it-IT" sz="2560" dirty="0">
                <a:latin typeface="Times New Roman" panose="02020603050405020304" pitchFamily="18" charset="0"/>
                <a:cs typeface="Times New Roman" panose="02020603050405020304" pitchFamily="18" charset="0"/>
              </a:rPr>
              <a:t>mediana </a:t>
            </a:r>
            <a:r>
              <a:rPr lang="it-IT" sz="2560" dirty="0" smtClean="0">
                <a:latin typeface="Times New Roman" panose="02020603050405020304" pitchFamily="18" charset="0"/>
                <a:cs typeface="Times New Roman" panose="02020603050405020304" pitchFamily="18" charset="0"/>
              </a:rPr>
              <a:t>(IQR): </a:t>
            </a:r>
            <a:r>
              <a:rPr lang="it-IT" sz="2560" dirty="0">
                <a:latin typeface="Times New Roman" panose="02020603050405020304" pitchFamily="18" charset="0"/>
                <a:cs typeface="Times New Roman" panose="02020603050405020304" pitchFamily="18" charset="0"/>
              </a:rPr>
              <a:t>68 (55-76) anni</a:t>
            </a:r>
            <a:br>
              <a:rPr lang="it-IT" sz="2560" dirty="0">
                <a:latin typeface="Times New Roman" panose="02020603050405020304" pitchFamily="18" charset="0"/>
                <a:cs typeface="Times New Roman" panose="02020603050405020304" pitchFamily="18" charset="0"/>
              </a:rPr>
            </a:br>
            <a:endParaRPr lang="it-IT" sz="256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5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4294967295"/>
          </p:nvPr>
        </p:nvSpPr>
        <p:spPr>
          <a:xfrm>
            <a:off x="666045" y="1644487"/>
            <a:ext cx="5487105" cy="2149404"/>
          </a:xfrm>
        </p:spPr>
        <p:txBody>
          <a:bodyPr/>
          <a:lstStyle/>
          <a:p>
            <a:pPr eaLnBrk="1" hangingPunct="1">
              <a:defRPr/>
            </a:pPr>
            <a:r>
              <a:rPr lang="en-GB" altLang="en-US" sz="2844" dirty="0">
                <a:latin typeface="Calibri" pitchFamily="34" charset="0"/>
              </a:rPr>
              <a:t>2</a:t>
            </a:r>
            <a:r>
              <a:rPr lang="en-GB" altLang="en-US" sz="2844" dirty="0" smtClean="0">
                <a:latin typeface="Calibri" pitchFamily="34" charset="0"/>
              </a:rPr>
              <a:t> </a:t>
            </a:r>
            <a:r>
              <a:rPr lang="en-GB" altLang="en-US" sz="2844" dirty="0">
                <a:latin typeface="Calibri" pitchFamily="34" charset="0"/>
              </a:rPr>
              <a:t>- </a:t>
            </a:r>
            <a:r>
              <a:rPr lang="en-GB" altLang="en-US" sz="2844" dirty="0" smtClean="0">
                <a:latin typeface="Calibri" pitchFamily="34" charset="0"/>
              </a:rPr>
              <a:t>22</a:t>
            </a:r>
            <a:r>
              <a:rPr lang="en-GB" altLang="en-US" sz="2844" dirty="0" smtClean="0">
                <a:latin typeface="Calibri" pitchFamily="34" charset="0"/>
              </a:rPr>
              <a:t>/100,000 </a:t>
            </a:r>
            <a:endParaRPr lang="en-GB" altLang="en-US" sz="2844" dirty="0">
              <a:latin typeface="Calibri" pitchFamily="34" charset="0"/>
            </a:endParaRPr>
          </a:p>
          <a:p>
            <a:pPr eaLnBrk="1" hangingPunct="1">
              <a:defRPr/>
            </a:pPr>
            <a:r>
              <a:rPr lang="en-GB" altLang="en-US" sz="2844" dirty="0" smtClean="0">
                <a:latin typeface="Calibri" pitchFamily="34" charset="0"/>
              </a:rPr>
              <a:t>Increasing </a:t>
            </a:r>
            <a:r>
              <a:rPr lang="en-GB" altLang="en-US" sz="2844" dirty="0">
                <a:latin typeface="Calibri" pitchFamily="34" charset="0"/>
              </a:rPr>
              <a:t>incidence worldwide </a:t>
            </a:r>
          </a:p>
          <a:p>
            <a:pPr eaLnBrk="1" hangingPunct="1">
              <a:defRPr/>
            </a:pPr>
            <a:r>
              <a:rPr lang="en-GB" altLang="en-US" sz="2844" dirty="0">
                <a:latin typeface="Calibri" pitchFamily="34" charset="0"/>
              </a:rPr>
              <a:t>Annual increase 2.9- 8.2% per </a:t>
            </a:r>
            <a:r>
              <a:rPr lang="en-GB" altLang="en-US" sz="2844" dirty="0" err="1" smtClean="0">
                <a:latin typeface="Calibri" pitchFamily="34" charset="0"/>
              </a:rPr>
              <a:t>yr</a:t>
            </a:r>
            <a:endParaRPr lang="en-GB" altLang="en-US" sz="2844" dirty="0" smtClean="0">
              <a:latin typeface="Calibri" pitchFamily="34" charset="0"/>
            </a:endParaRPr>
          </a:p>
          <a:p>
            <a:pPr eaLnBrk="1" hangingPunct="1">
              <a:defRPr/>
            </a:pPr>
            <a:r>
              <a:rPr lang="en-GB" altLang="en-US" sz="2844" dirty="0" smtClean="0">
                <a:latin typeface="Calibri" pitchFamily="34" charset="0"/>
              </a:rPr>
              <a:t>Hospital </a:t>
            </a:r>
            <a:r>
              <a:rPr lang="en-GB" altLang="en-US" sz="2844" dirty="0">
                <a:latin typeface="Calibri" pitchFamily="34" charset="0"/>
              </a:rPr>
              <a:t>admissions ↑</a:t>
            </a:r>
          </a:p>
          <a:p>
            <a:pPr eaLnBrk="1" hangingPunct="1">
              <a:defRPr/>
            </a:pPr>
            <a:r>
              <a:rPr lang="en-GB" altLang="en-US" sz="2844" dirty="0">
                <a:latin typeface="Calibri" pitchFamily="34" charset="0"/>
              </a:rPr>
              <a:t>Cost </a:t>
            </a:r>
            <a:r>
              <a:rPr lang="en-GB" altLang="en-US" sz="2844" dirty="0" smtClean="0">
                <a:latin typeface="Calibri" pitchFamily="34" charset="0"/>
              </a:rPr>
              <a:t>↑</a:t>
            </a:r>
          </a:p>
          <a:p>
            <a:pPr eaLnBrk="1" hangingPunct="1">
              <a:defRPr/>
            </a:pPr>
            <a:endParaRPr lang="en-GB" altLang="en-US" sz="2844" dirty="0" smtClean="0">
              <a:latin typeface="Calibri" pitchFamily="34" charset="0"/>
            </a:endParaRPr>
          </a:p>
          <a:p>
            <a:pPr marL="0" indent="0" eaLnBrk="1" hangingPunct="1">
              <a:buNone/>
              <a:defRPr/>
            </a:pPr>
            <a:endParaRPr lang="en-GB" altLang="en-US" sz="2844" dirty="0">
              <a:latin typeface="Calibri" pitchFamily="34" charset="0"/>
            </a:endParaRPr>
          </a:p>
          <a:p>
            <a:pPr marL="0" indent="0" eaLnBrk="1" hangingPunct="1">
              <a:buNone/>
              <a:defRPr/>
            </a:pPr>
            <a:endParaRPr lang="en-GB" altLang="en-US" sz="2844" dirty="0">
              <a:latin typeface="Calibri" pitchFamily="34" charset="0"/>
            </a:endParaRPr>
          </a:p>
          <a:p>
            <a:pPr marL="0" indent="0" eaLnBrk="1" hangingPunct="1">
              <a:buNone/>
              <a:defRPr/>
            </a:pPr>
            <a:endParaRPr lang="en-GB" altLang="en-US" sz="3982" dirty="0">
              <a:latin typeface="Calibri" pitchFamily="34" charset="0"/>
            </a:endParaRPr>
          </a:p>
          <a:p>
            <a:pPr eaLnBrk="1" hangingPunct="1">
              <a:defRPr/>
            </a:pPr>
            <a:endParaRPr lang="en-GB" altLang="en-US" sz="3982" dirty="0"/>
          </a:p>
        </p:txBody>
      </p:sp>
      <p:sp>
        <p:nvSpPr>
          <p:cNvPr id="6149" name="TextBox 1"/>
          <p:cNvSpPr txBox="1">
            <a:spLocks noChangeArrowheads="1"/>
          </p:cNvSpPr>
          <p:nvPr/>
        </p:nvSpPr>
        <p:spPr bwMode="auto">
          <a:xfrm>
            <a:off x="1" y="9118733"/>
            <a:ext cx="13004800" cy="140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rtl="0" eaLnBrk="1" hangingPunct="1">
              <a:spcBef>
                <a:spcPct val="0"/>
              </a:spcBef>
              <a:buFontTx/>
              <a:buNone/>
            </a:pPr>
            <a:r>
              <a:rPr lang="en-GB" altLang="en-US" sz="1991" dirty="0" err="1" smtClean="0">
                <a:solidFill>
                  <a:srgbClr val="000000"/>
                </a:solidFill>
                <a:latin typeface="Calibri" charset="0"/>
              </a:rPr>
              <a:t>Arend</a:t>
            </a:r>
            <a:r>
              <a:rPr lang="en-GB" altLang="en-US" sz="1991" dirty="0" smtClean="0">
                <a:solidFill>
                  <a:srgbClr val="000000"/>
                </a:solidFill>
                <a:latin typeface="Calibri" charset="0"/>
              </a:rPr>
              <a:t> </a:t>
            </a:r>
            <a:r>
              <a:rPr lang="en-GB" altLang="en-US" sz="1991" dirty="0" smtClean="0">
                <a:solidFill>
                  <a:srgbClr val="000000"/>
                </a:solidFill>
                <a:latin typeface="Calibri" charset="0"/>
              </a:rPr>
              <a:t>2009</a:t>
            </a:r>
            <a:r>
              <a:rPr lang="en-GB" altLang="en-US" sz="1991" dirty="0" smtClean="0">
                <a:solidFill>
                  <a:srgbClr val="000000"/>
                </a:solidFill>
                <a:latin typeface="Calibri" charset="0"/>
              </a:rPr>
              <a:t>, </a:t>
            </a:r>
            <a:r>
              <a:rPr lang="en-GB" altLang="en-US" sz="1991" dirty="0" err="1" smtClean="0">
                <a:solidFill>
                  <a:srgbClr val="000000"/>
                </a:solidFill>
                <a:latin typeface="Calibri" charset="0"/>
              </a:rPr>
              <a:t>Iseman</a:t>
            </a:r>
            <a:r>
              <a:rPr lang="en-GB" altLang="en-US" sz="1991" dirty="0" smtClean="0">
                <a:solidFill>
                  <a:srgbClr val="000000"/>
                </a:solidFill>
                <a:latin typeface="Calibri" charset="0"/>
              </a:rPr>
              <a:t> </a:t>
            </a:r>
            <a:r>
              <a:rPr lang="en-GB" altLang="en-US" sz="1991" dirty="0" smtClean="0">
                <a:solidFill>
                  <a:srgbClr val="000000"/>
                </a:solidFill>
                <a:latin typeface="Calibri" charset="0"/>
              </a:rPr>
              <a:t>2008</a:t>
            </a:r>
            <a:r>
              <a:rPr lang="en-GB" altLang="en-US" sz="1991" dirty="0">
                <a:solidFill>
                  <a:srgbClr val="000000"/>
                </a:solidFill>
                <a:latin typeface="Calibri" charset="0"/>
              </a:rPr>
              <a:t>, </a:t>
            </a:r>
            <a:r>
              <a:rPr lang="en-GB" altLang="en-US" sz="1991" dirty="0" err="1">
                <a:solidFill>
                  <a:srgbClr val="000000"/>
                </a:solidFill>
                <a:latin typeface="Calibri" charset="0"/>
              </a:rPr>
              <a:t>Adjemian</a:t>
            </a:r>
            <a:r>
              <a:rPr lang="en-GB" altLang="en-US" sz="1991" dirty="0">
                <a:solidFill>
                  <a:srgbClr val="000000"/>
                </a:solidFill>
                <a:latin typeface="Calibri" charset="0"/>
              </a:rPr>
              <a:t> </a:t>
            </a:r>
            <a:r>
              <a:rPr lang="en-GB" altLang="en-US" sz="1991" dirty="0" smtClean="0">
                <a:solidFill>
                  <a:srgbClr val="000000"/>
                </a:solidFill>
                <a:latin typeface="Calibri" charset="0"/>
              </a:rPr>
              <a:t>2012</a:t>
            </a:r>
            <a:r>
              <a:rPr lang="en-GB" altLang="en-US" sz="1991" dirty="0">
                <a:solidFill>
                  <a:srgbClr val="000000"/>
                </a:solidFill>
                <a:latin typeface="Calibri" charset="0"/>
              </a:rPr>
              <a:t>, </a:t>
            </a:r>
            <a:r>
              <a:rPr lang="en-GB" altLang="en-US" sz="1991" dirty="0" err="1">
                <a:solidFill>
                  <a:srgbClr val="000000"/>
                </a:solidFill>
                <a:latin typeface="Calibri" charset="0"/>
              </a:rPr>
              <a:t>Prevots</a:t>
            </a:r>
            <a:r>
              <a:rPr lang="en-GB" altLang="en-US" sz="1991" dirty="0">
                <a:solidFill>
                  <a:srgbClr val="000000"/>
                </a:solidFill>
                <a:latin typeface="Calibri" charset="0"/>
              </a:rPr>
              <a:t> </a:t>
            </a:r>
            <a:r>
              <a:rPr lang="en-GB" altLang="en-US" sz="1991" dirty="0" smtClean="0">
                <a:solidFill>
                  <a:srgbClr val="000000"/>
                </a:solidFill>
                <a:latin typeface="Calibri" charset="0"/>
              </a:rPr>
              <a:t>2010</a:t>
            </a:r>
            <a:r>
              <a:rPr lang="en-GB" altLang="en-US" sz="1991" dirty="0">
                <a:solidFill>
                  <a:srgbClr val="000000"/>
                </a:solidFill>
                <a:latin typeface="Calibri" charset="0"/>
              </a:rPr>
              <a:t>, </a:t>
            </a:r>
            <a:r>
              <a:rPr lang="en-GB" altLang="en-US" sz="1991" dirty="0" err="1">
                <a:solidFill>
                  <a:srgbClr val="000000"/>
                </a:solidFill>
                <a:latin typeface="Calibri" charset="0"/>
              </a:rPr>
              <a:t>Ringshausen</a:t>
            </a:r>
            <a:r>
              <a:rPr lang="en-GB" altLang="en-US" sz="1991" dirty="0">
                <a:solidFill>
                  <a:srgbClr val="000000"/>
                </a:solidFill>
                <a:latin typeface="Calibri" charset="0"/>
              </a:rPr>
              <a:t> </a:t>
            </a:r>
            <a:r>
              <a:rPr lang="en-GB" altLang="en-US" sz="1991" dirty="0" smtClean="0">
                <a:solidFill>
                  <a:srgbClr val="000000"/>
                </a:solidFill>
                <a:latin typeface="Calibri" charset="0"/>
              </a:rPr>
              <a:t>2016</a:t>
            </a:r>
            <a:r>
              <a:rPr lang="en-GB" altLang="en-US" sz="1991" dirty="0">
                <a:solidFill>
                  <a:srgbClr val="000000"/>
                </a:solidFill>
                <a:latin typeface="Calibri" charset="0"/>
              </a:rPr>
              <a:t>, </a:t>
            </a:r>
            <a:r>
              <a:rPr lang="en-GB" altLang="en-US" sz="1991" dirty="0" err="1" smtClean="0">
                <a:solidFill>
                  <a:srgbClr val="000000"/>
                </a:solidFill>
                <a:latin typeface="Calibri" charset="0"/>
              </a:rPr>
              <a:t>Namkoon</a:t>
            </a:r>
            <a:r>
              <a:rPr lang="en-GB" altLang="en-US" sz="1991" dirty="0" smtClean="0">
                <a:solidFill>
                  <a:srgbClr val="000000"/>
                </a:solidFill>
                <a:latin typeface="Calibri" charset="0"/>
              </a:rPr>
              <a:t> </a:t>
            </a:r>
            <a:r>
              <a:rPr lang="en-GB" altLang="en-US" sz="1991" dirty="0" smtClean="0">
                <a:solidFill>
                  <a:srgbClr val="000000"/>
                </a:solidFill>
                <a:latin typeface="Calibri" charset="0"/>
              </a:rPr>
              <a:t>2016</a:t>
            </a:r>
            <a:r>
              <a:rPr lang="en-GB" altLang="en-US" sz="1991" dirty="0" smtClean="0">
                <a:solidFill>
                  <a:srgbClr val="000000"/>
                </a:solidFill>
                <a:latin typeface="Calibri" charset="0"/>
              </a:rPr>
              <a:t>, Cowman </a:t>
            </a:r>
            <a:r>
              <a:rPr lang="en-GB" altLang="en-US" sz="1991" dirty="0" smtClean="0">
                <a:solidFill>
                  <a:srgbClr val="000000"/>
                </a:solidFill>
                <a:latin typeface="Calibri" charset="0"/>
              </a:rPr>
              <a:t>16, </a:t>
            </a:r>
            <a:r>
              <a:rPr lang="en-GB" altLang="en-US" sz="1991" kern="1200" dirty="0" err="1" smtClean="0">
                <a:solidFill>
                  <a:srgbClr val="000000"/>
                </a:solidFill>
                <a:latin typeface="Calibri" charset="0"/>
                <a:ea typeface=""/>
                <a:cs typeface=""/>
              </a:rPr>
              <a:t>Ringshausen</a:t>
            </a:r>
            <a:r>
              <a:rPr lang="en-GB" altLang="en-US" sz="1991" kern="1200" dirty="0" smtClean="0">
                <a:solidFill>
                  <a:srgbClr val="000000"/>
                </a:solidFill>
                <a:latin typeface="Calibri" charset="0"/>
                <a:ea typeface=""/>
                <a:cs typeface=""/>
              </a:rPr>
              <a:t> </a:t>
            </a:r>
            <a:r>
              <a:rPr lang="en-GB" altLang="en-US" sz="1991" kern="1200" dirty="0">
                <a:solidFill>
                  <a:srgbClr val="000000"/>
                </a:solidFill>
                <a:latin typeface="Calibri" charset="0"/>
                <a:ea typeface=""/>
                <a:cs typeface=""/>
              </a:rPr>
              <a:t>2013, </a:t>
            </a:r>
            <a:r>
              <a:rPr lang="en-GB" altLang="en-US" sz="1991" kern="1200" dirty="0" err="1">
                <a:solidFill>
                  <a:srgbClr val="000000"/>
                </a:solidFill>
                <a:latin typeface="Calibri" charset="0"/>
                <a:ea typeface=""/>
                <a:cs typeface=""/>
              </a:rPr>
              <a:t>Mirsaedi</a:t>
            </a:r>
            <a:r>
              <a:rPr lang="en-GB" altLang="en-US" sz="1991" kern="1200" dirty="0">
                <a:solidFill>
                  <a:srgbClr val="000000"/>
                </a:solidFill>
                <a:latin typeface="Calibri" charset="0"/>
                <a:ea typeface=""/>
                <a:cs typeface=""/>
              </a:rPr>
              <a:t> 2015, Morimoto 2014</a:t>
            </a:r>
            <a:endParaRPr lang="en-GB" altLang="en-US" sz="2560" kern="1200" dirty="0">
              <a:solidFill>
                <a:srgbClr val="000000"/>
              </a:solidFill>
              <a:ea typeface=""/>
              <a:cs typeface=""/>
            </a:endParaRPr>
          </a:p>
          <a:p>
            <a:pPr algn="r" eaLnBrk="1" hangingPunct="1">
              <a:spcBef>
                <a:spcPct val="0"/>
              </a:spcBef>
              <a:buFontTx/>
              <a:buNone/>
            </a:pPr>
            <a:endParaRPr lang="en-GB" altLang="en-US" sz="1991" dirty="0" smtClean="0">
              <a:solidFill>
                <a:srgbClr val="000000"/>
              </a:solidFill>
              <a:latin typeface="Calibri" charset="0"/>
            </a:endParaRPr>
          </a:p>
          <a:p>
            <a:pPr algn="r" eaLnBrk="1" hangingPunct="1">
              <a:spcBef>
                <a:spcPct val="0"/>
              </a:spcBef>
              <a:buFontTx/>
              <a:buNone/>
            </a:pPr>
            <a:endParaRPr lang="en-GB" altLang="en-US" sz="2560" dirty="0">
              <a:solidFill>
                <a:srgbClr val="000000"/>
              </a:solidFill>
            </a:endParaRPr>
          </a:p>
        </p:txBody>
      </p:sp>
      <p:pic>
        <p:nvPicPr>
          <p:cNvPr id="61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42" y="5181533"/>
            <a:ext cx="4886408" cy="3252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hape 311"/>
          <p:cNvSpPr/>
          <p:nvPr/>
        </p:nvSpPr>
        <p:spPr>
          <a:xfrm>
            <a:off x="0" y="-28959"/>
            <a:ext cx="13004800" cy="923101"/>
          </a:xfrm>
          <a:prstGeom prst="rect">
            <a:avLst/>
          </a:prstGeom>
          <a:ln w="12700">
            <a:miter lim="400000"/>
          </a:ln>
          <a:extLst>
            <a:ext uri="{C572A759-6A51-4108-AA02-DFA0A04FC94B}">
              <ma14:wrappingTextBoxFlag xmlns:ma14="http://schemas.microsoft.com/office/mac/drawingml/2011/main" val="1"/>
            </a:ext>
          </a:extLst>
        </p:spPr>
        <p:txBody>
          <a:bodyPr wrap="square" lIns="45607" tIns="45607" rIns="45607" bIns="45607">
            <a:spAutoFit/>
          </a:bodyPr>
          <a:lstStyle>
            <a:lvl1pPr algn="ctr" defTabSz="914400">
              <a:defRPr sz="4500">
                <a:solidFill>
                  <a:srgbClr val="971817"/>
                </a:solidFill>
                <a:latin typeface="Verdana Bold"/>
                <a:ea typeface="Verdana Bold"/>
                <a:cs typeface="Verdana Bold"/>
                <a:sym typeface="Verdana Bold"/>
              </a:defRPr>
            </a:lvl1pPr>
          </a:lstStyle>
          <a:p>
            <a:pPr>
              <a:defRPr sz="1800">
                <a:solidFill>
                  <a:srgbClr val="000000"/>
                </a:solidFill>
              </a:defRPr>
            </a:pPr>
            <a:r>
              <a:rPr lang="en-US" sz="5400" dirty="0" smtClean="0">
                <a:solidFill>
                  <a:srgbClr val="002060"/>
                </a:solidFill>
                <a:latin typeface="Calibri"/>
                <a:cs typeface="Calibri"/>
              </a:rPr>
              <a:t>Burden of disease</a:t>
            </a:r>
            <a:endParaRPr lang="en-US" sz="5400" dirty="0">
              <a:solidFill>
                <a:srgbClr val="002060"/>
              </a:solidFill>
              <a:latin typeface="Calibri"/>
              <a:cs typeface="Calibri"/>
            </a:endParaRPr>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t="52003"/>
          <a:stretch>
            <a:fillRect/>
          </a:stretch>
        </p:blipFill>
        <p:spPr bwMode="auto">
          <a:xfrm>
            <a:off x="7069460" y="5197761"/>
            <a:ext cx="5675189" cy="3539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rot="16200000">
            <a:off x="5858197" y="6514774"/>
            <a:ext cx="2051195" cy="338554"/>
          </a:xfrm>
          <a:prstGeom prst="rect">
            <a:avLst/>
          </a:prstGeom>
          <a:noFill/>
        </p:spPr>
        <p:txBody>
          <a:bodyPr wrap="square" rtlCol="0">
            <a:spAutoFit/>
          </a:bodyPr>
          <a:lstStyle/>
          <a:p>
            <a:r>
              <a:rPr lang="it-IT" sz="1600" smtClean="0">
                <a:solidFill>
                  <a:schemeClr val="bg1">
                    <a:lumMod val="50000"/>
                  </a:schemeClr>
                </a:solidFill>
              </a:rPr>
              <a:t>Hospitalizations</a:t>
            </a:r>
            <a:endParaRPr lang="it-IT" sz="1600" dirty="0">
              <a:solidFill>
                <a:schemeClr val="bg1">
                  <a:lumMod val="50000"/>
                </a:schemeClr>
              </a:solidFill>
            </a:endParaRPr>
          </a:p>
        </p:txBody>
      </p:sp>
      <p:pic>
        <p:nvPicPr>
          <p:cNvPr id="9" name="Immagine 8"/>
          <p:cNvPicPr>
            <a:picLocks noChangeAspect="1"/>
          </p:cNvPicPr>
          <p:nvPr/>
        </p:nvPicPr>
        <p:blipFill>
          <a:blip r:embed="rId5"/>
          <a:stretch>
            <a:fillRect/>
          </a:stretch>
        </p:blipFill>
        <p:spPr>
          <a:xfrm>
            <a:off x="6977578" y="1293140"/>
            <a:ext cx="5683344" cy="3853973"/>
          </a:xfrm>
          <a:prstGeom prst="rect">
            <a:avLst/>
          </a:prstGeom>
        </p:spPr>
      </p:pic>
    </p:spTree>
    <p:extLst>
      <p:ext uri="{BB962C8B-B14F-4D97-AF65-F5344CB8AC3E}">
        <p14:creationId xmlns:p14="http://schemas.microsoft.com/office/powerpoint/2010/main" val="1954095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xmlns="" id="{F35D1241-F739-499D-84B7-8FC8378B8A05}"/>
              </a:ext>
            </a:extLst>
          </p:cNvPr>
          <p:cNvGraphicFramePr>
            <a:graphicFrameLocks noGrp="1"/>
          </p:cNvGraphicFramePr>
          <p:nvPr>
            <p:ph idx="1"/>
            <p:extLst/>
          </p:nvPr>
        </p:nvGraphicFramePr>
        <p:xfrm>
          <a:off x="843378" y="2160157"/>
          <a:ext cx="11567426" cy="5853143"/>
        </p:xfrm>
        <a:graphic>
          <a:graphicData uri="http://schemas.openxmlformats.org/drawingml/2006/table">
            <a:tbl>
              <a:tblPr firstRow="1" firstCol="1" bandRow="1">
                <a:tableStyleId>{5C22544A-7EE6-4342-B048-85BDC9FD1C3A}</a:tableStyleId>
              </a:tblPr>
              <a:tblGrid>
                <a:gridCol w="9226179">
                  <a:extLst>
                    <a:ext uri="{9D8B030D-6E8A-4147-A177-3AD203B41FA5}">
                      <a16:colId xmlns:a16="http://schemas.microsoft.com/office/drawing/2014/main" xmlns="" val="3285141871"/>
                    </a:ext>
                  </a:extLst>
                </a:gridCol>
                <a:gridCol w="2341247">
                  <a:extLst>
                    <a:ext uri="{9D8B030D-6E8A-4147-A177-3AD203B41FA5}">
                      <a16:colId xmlns:a16="http://schemas.microsoft.com/office/drawing/2014/main" xmlns="" val="622473226"/>
                    </a:ext>
                  </a:extLst>
                </a:gridCol>
              </a:tblGrid>
              <a:tr h="818863">
                <a:tc>
                  <a:txBody>
                    <a:bodyPr/>
                    <a:lstStyle/>
                    <a:p>
                      <a:pPr algn="just">
                        <a:lnSpc>
                          <a:spcPct val="150000"/>
                        </a:lnSpc>
                        <a:spcAft>
                          <a:spcPts val="800"/>
                        </a:spcAft>
                      </a:pP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504843766"/>
                  </a:ext>
                </a:extLst>
              </a:tr>
              <a:tr h="818863">
                <a:tc>
                  <a:txBody>
                    <a:bodyPr/>
                    <a:lstStyle/>
                    <a:p>
                      <a:pPr algn="just">
                        <a:lnSpc>
                          <a:spcPct val="150000"/>
                        </a:lnSpc>
                        <a:spcAft>
                          <a:spcPts val="800"/>
                        </a:spcAft>
                      </a:pPr>
                      <a:r>
                        <a:rPr lang="it-IT" sz="2600" dirty="0">
                          <a:solidFill>
                            <a:schemeClr val="tx1"/>
                          </a:solidFill>
                          <a:effectLst/>
                        </a:rPr>
                        <a:t>Presenza del macrolide nello schema terapeutico</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dirty="0">
                          <a:solidFill>
                            <a:schemeClr val="tx1"/>
                          </a:solidFill>
                          <a:effectLst/>
                        </a:rPr>
                        <a:t>84 (88</a:t>
                      </a:r>
                      <a:r>
                        <a:rPr lang="it-IT" sz="2600" dirty="0" smtClean="0">
                          <a:solidFill>
                            <a:schemeClr val="tx1"/>
                          </a:solidFill>
                          <a:effectLst/>
                        </a:rPr>
                        <a:t>%)</a:t>
                      </a:r>
                    </a:p>
                    <a:p>
                      <a:pPr algn="just">
                        <a:lnSpc>
                          <a:spcPct val="150000"/>
                        </a:lnSpc>
                        <a:spcAft>
                          <a:spcPts val="800"/>
                        </a:spcAft>
                      </a:pP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498102921"/>
                  </a:ext>
                </a:extLst>
              </a:tr>
              <a:tr h="2665984">
                <a:tc>
                  <a:txBody>
                    <a:bodyPr/>
                    <a:lstStyle/>
                    <a:p>
                      <a:pPr algn="just">
                        <a:lnSpc>
                          <a:spcPct val="150000"/>
                        </a:lnSpc>
                        <a:spcAft>
                          <a:spcPts val="800"/>
                        </a:spcAft>
                      </a:pPr>
                      <a:r>
                        <a:rPr lang="it-IT" sz="2600" dirty="0" err="1">
                          <a:solidFill>
                            <a:schemeClr val="tx1"/>
                          </a:solidFill>
                          <a:effectLst/>
                        </a:rPr>
                        <a:t>Somministrazone</a:t>
                      </a:r>
                      <a:r>
                        <a:rPr lang="it-IT" sz="2600" dirty="0">
                          <a:solidFill>
                            <a:schemeClr val="tx1"/>
                          </a:solidFill>
                          <a:effectLst/>
                        </a:rPr>
                        <a:t> dei tre farmaci in associazione:</a:t>
                      </a:r>
                      <a:endParaRPr lang="it-IT" sz="2100" dirty="0">
                        <a:solidFill>
                          <a:schemeClr val="tx1"/>
                        </a:solidFill>
                        <a:effectLst/>
                      </a:endParaRPr>
                    </a:p>
                    <a:p>
                      <a:pPr algn="just">
                        <a:lnSpc>
                          <a:spcPct val="150000"/>
                        </a:lnSpc>
                        <a:spcAft>
                          <a:spcPts val="800"/>
                        </a:spcAft>
                      </a:pPr>
                      <a:r>
                        <a:rPr lang="it-IT" sz="2600" dirty="0" err="1">
                          <a:solidFill>
                            <a:schemeClr val="tx1"/>
                          </a:solidFill>
                          <a:effectLst/>
                        </a:rPr>
                        <a:t>Rifabutina</a:t>
                      </a:r>
                      <a:r>
                        <a:rPr lang="it-IT" sz="2600" dirty="0">
                          <a:solidFill>
                            <a:schemeClr val="tx1"/>
                          </a:solidFill>
                          <a:effectLst/>
                        </a:rPr>
                        <a:t> o Rifampicina  +</a:t>
                      </a:r>
                      <a:endParaRPr lang="it-IT" sz="2100" dirty="0">
                        <a:solidFill>
                          <a:schemeClr val="tx1"/>
                        </a:solidFill>
                        <a:effectLst/>
                      </a:endParaRPr>
                    </a:p>
                    <a:p>
                      <a:pPr algn="just">
                        <a:lnSpc>
                          <a:spcPct val="150000"/>
                        </a:lnSpc>
                        <a:spcAft>
                          <a:spcPts val="800"/>
                        </a:spcAft>
                      </a:pPr>
                      <a:r>
                        <a:rPr lang="it-IT" sz="2600" dirty="0" err="1">
                          <a:solidFill>
                            <a:schemeClr val="tx1"/>
                          </a:solidFill>
                          <a:effectLst/>
                        </a:rPr>
                        <a:t>Etambutolo</a:t>
                      </a:r>
                      <a:r>
                        <a:rPr lang="it-IT" sz="2600" dirty="0">
                          <a:solidFill>
                            <a:schemeClr val="tx1"/>
                          </a:solidFill>
                          <a:effectLst/>
                        </a:rPr>
                        <a:t>   +</a:t>
                      </a:r>
                      <a:endParaRPr lang="it-IT" sz="2100" dirty="0">
                        <a:solidFill>
                          <a:schemeClr val="tx1"/>
                        </a:solidFill>
                        <a:effectLst/>
                      </a:endParaRPr>
                    </a:p>
                    <a:p>
                      <a:pPr algn="just">
                        <a:lnSpc>
                          <a:spcPct val="150000"/>
                        </a:lnSpc>
                        <a:spcAft>
                          <a:spcPts val="800"/>
                        </a:spcAft>
                      </a:pPr>
                      <a:r>
                        <a:rPr lang="it-IT" sz="2600" dirty="0">
                          <a:solidFill>
                            <a:schemeClr val="tx1"/>
                          </a:solidFill>
                          <a:effectLst/>
                        </a:rPr>
                        <a:t>Azitromicina o </a:t>
                      </a:r>
                      <a:r>
                        <a:rPr lang="it-IT" sz="2600" dirty="0" smtClean="0">
                          <a:solidFill>
                            <a:schemeClr val="tx1"/>
                          </a:solidFill>
                          <a:effectLst/>
                        </a:rPr>
                        <a:t>Claritromicina</a:t>
                      </a:r>
                    </a:p>
                    <a:p>
                      <a:pPr algn="just">
                        <a:lnSpc>
                          <a:spcPct val="150000"/>
                        </a:lnSpc>
                        <a:spcAft>
                          <a:spcPts val="800"/>
                        </a:spcAft>
                      </a:pP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dirty="0">
                          <a:solidFill>
                            <a:schemeClr val="tx1"/>
                          </a:solidFill>
                          <a:effectLst/>
                        </a:rPr>
                        <a:t>80 (83%)</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302674322"/>
                  </a:ext>
                </a:extLst>
              </a:tr>
              <a:tr h="585216">
                <a:tc>
                  <a:txBody>
                    <a:bodyPr/>
                    <a:lstStyle/>
                    <a:p>
                      <a:pPr algn="just">
                        <a:lnSpc>
                          <a:spcPct val="150000"/>
                        </a:lnSpc>
                        <a:spcAft>
                          <a:spcPts val="800"/>
                        </a:spcAft>
                      </a:pPr>
                      <a:r>
                        <a:rPr lang="it-IT" sz="2600" dirty="0">
                          <a:solidFill>
                            <a:schemeClr val="tx1"/>
                          </a:solidFill>
                          <a:effectLst/>
                        </a:rPr>
                        <a:t>Trattamento iniziato per TBC poi modificato per NTM-PD</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dirty="0">
                          <a:solidFill>
                            <a:schemeClr val="tx1"/>
                          </a:solidFill>
                          <a:effectLst/>
                        </a:rPr>
                        <a:t>5 (5%)</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950028401"/>
                  </a:ext>
                </a:extLst>
              </a:tr>
            </a:tbl>
          </a:graphicData>
        </a:graphic>
      </p:graphicFrame>
      <p:sp>
        <p:nvSpPr>
          <p:cNvPr id="5" name="Rectangle 1">
            <a:extLst>
              <a:ext uri="{FF2B5EF4-FFF2-40B4-BE49-F238E27FC236}">
                <a16:creationId xmlns:a16="http://schemas.microsoft.com/office/drawing/2014/main" xmlns="" id="{BB829B65-516A-4D8A-A2B1-43C4B34FF377}"/>
              </a:ext>
            </a:extLst>
          </p:cNvPr>
          <p:cNvSpPr>
            <a:spLocks noChangeArrowheads="1"/>
          </p:cNvSpPr>
          <p:nvPr/>
        </p:nvSpPr>
        <p:spPr bwMode="auto">
          <a:xfrm>
            <a:off x="-3569908" y="1212900"/>
            <a:ext cx="17878330" cy="295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36" tIns="48768" rIns="97536" bIns="48768" numCol="1" anchor="ctr" anchorCtr="0" compatLnSpc="1">
            <a:prstTxWarp prst="textNoShape">
              <a:avLst/>
            </a:prstTxWarp>
            <a:spAutoFit/>
          </a:bodyPr>
          <a:lstStyle/>
          <a:p>
            <a:pPr algn="l" defTabSz="975390" rtl="0" eaLnBrk="0" fontAlgn="base" hangingPunct="0">
              <a:spcBef>
                <a:spcPct val="0"/>
              </a:spcBef>
              <a:spcAft>
                <a:spcPct val="0"/>
              </a:spcAft>
            </a:pPr>
            <a:r>
              <a:rPr lang="it-IT" altLang="it-IT" sz="1280" b="1" kern="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Schemi di trattamento</a:t>
            </a:r>
            <a:endParaRPr lang="it-IT" altLang="it-IT" sz="1920" kern="1200" dirty="0">
              <a:solidFill>
                <a:prstClr val="black"/>
              </a:solidFill>
              <a:latin typeface="Arial" panose="020B0604020202020204" pitchFamily="34" charset="0"/>
              <a:ea typeface=""/>
              <a:cs typeface="Arial" charset="0"/>
            </a:endParaRPr>
          </a:p>
        </p:txBody>
      </p:sp>
      <p:pic>
        <p:nvPicPr>
          <p:cNvPr id="6" name="Immagine 5"/>
          <p:cNvPicPr>
            <a:picLocks noChangeAspect="1"/>
          </p:cNvPicPr>
          <p:nvPr/>
        </p:nvPicPr>
        <p:blipFill>
          <a:blip r:embed="rId2"/>
          <a:stretch>
            <a:fillRect/>
          </a:stretch>
        </p:blipFill>
        <p:spPr>
          <a:xfrm>
            <a:off x="10993582" y="117978"/>
            <a:ext cx="1693950" cy="1210092"/>
          </a:xfrm>
          <a:prstGeom prst="rect">
            <a:avLst/>
          </a:prstGeom>
        </p:spPr>
      </p:pic>
      <p:pic>
        <p:nvPicPr>
          <p:cNvPr id="7" name="Immagine 6"/>
          <p:cNvPicPr>
            <a:picLocks noChangeAspect="1"/>
          </p:cNvPicPr>
          <p:nvPr/>
        </p:nvPicPr>
        <p:blipFill>
          <a:blip r:embed="rId3"/>
          <a:stretch>
            <a:fillRect/>
          </a:stretch>
        </p:blipFill>
        <p:spPr>
          <a:xfrm>
            <a:off x="83128" y="0"/>
            <a:ext cx="1953491" cy="1314706"/>
          </a:xfrm>
          <a:prstGeom prst="rect">
            <a:avLst/>
          </a:prstGeom>
        </p:spPr>
      </p:pic>
      <p:sp>
        <p:nvSpPr>
          <p:cNvPr id="8" name="Title 1"/>
          <p:cNvSpPr txBox="1">
            <a:spLocks/>
          </p:cNvSpPr>
          <p:nvPr/>
        </p:nvSpPr>
        <p:spPr bwMode="auto">
          <a:xfrm>
            <a:off x="0" y="-112252"/>
            <a:ext cx="13004800" cy="1625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fontAlgn="base">
              <a:lnSpc>
                <a:spcPct val="90000"/>
              </a:lnSpc>
              <a:spcBef>
                <a:spcPct val="0"/>
              </a:spcBef>
              <a:spcAft>
                <a:spcPct val="0"/>
              </a:spcAft>
              <a:defRPr sz="4693" kern="1200">
                <a:solidFill>
                  <a:schemeClr val="tx1"/>
                </a:solidFill>
                <a:latin typeface="+mj-lt"/>
                <a:ea typeface="+mj-ea"/>
                <a:cs typeface="+mj-cs"/>
              </a:defRPr>
            </a:lvl1pPr>
            <a:lvl2pPr algn="l" rtl="0" fontAlgn="base">
              <a:lnSpc>
                <a:spcPct val="90000"/>
              </a:lnSpc>
              <a:spcBef>
                <a:spcPct val="0"/>
              </a:spcBef>
              <a:spcAft>
                <a:spcPct val="0"/>
              </a:spcAft>
              <a:defRPr sz="4693">
                <a:solidFill>
                  <a:schemeClr val="tx1"/>
                </a:solidFill>
                <a:latin typeface="Calibri Light" pitchFamily="34" charset="0"/>
              </a:defRPr>
            </a:lvl2pPr>
            <a:lvl3pPr algn="l" rtl="0" fontAlgn="base">
              <a:lnSpc>
                <a:spcPct val="90000"/>
              </a:lnSpc>
              <a:spcBef>
                <a:spcPct val="0"/>
              </a:spcBef>
              <a:spcAft>
                <a:spcPct val="0"/>
              </a:spcAft>
              <a:defRPr sz="4693">
                <a:solidFill>
                  <a:schemeClr val="tx1"/>
                </a:solidFill>
                <a:latin typeface="Calibri Light" pitchFamily="34" charset="0"/>
              </a:defRPr>
            </a:lvl3pPr>
            <a:lvl4pPr algn="l" rtl="0" fontAlgn="base">
              <a:lnSpc>
                <a:spcPct val="90000"/>
              </a:lnSpc>
              <a:spcBef>
                <a:spcPct val="0"/>
              </a:spcBef>
              <a:spcAft>
                <a:spcPct val="0"/>
              </a:spcAft>
              <a:defRPr sz="4693">
                <a:solidFill>
                  <a:schemeClr val="tx1"/>
                </a:solidFill>
                <a:latin typeface="Calibri Light" pitchFamily="34" charset="0"/>
              </a:defRPr>
            </a:lvl4pPr>
            <a:lvl5pPr algn="l" rtl="0" fontAlgn="base">
              <a:lnSpc>
                <a:spcPct val="90000"/>
              </a:lnSpc>
              <a:spcBef>
                <a:spcPct val="0"/>
              </a:spcBef>
              <a:spcAft>
                <a:spcPct val="0"/>
              </a:spcAft>
              <a:defRPr sz="4693">
                <a:solidFill>
                  <a:schemeClr val="tx1"/>
                </a:solidFill>
                <a:latin typeface="Calibri Light" pitchFamily="34" charset="0"/>
              </a:defRPr>
            </a:lvl5pPr>
            <a:lvl6pPr marL="487695" algn="l" rtl="0" fontAlgn="base">
              <a:lnSpc>
                <a:spcPct val="90000"/>
              </a:lnSpc>
              <a:spcBef>
                <a:spcPct val="0"/>
              </a:spcBef>
              <a:spcAft>
                <a:spcPct val="0"/>
              </a:spcAft>
              <a:defRPr sz="4693">
                <a:solidFill>
                  <a:schemeClr val="tx1"/>
                </a:solidFill>
                <a:latin typeface="Calibri Light" pitchFamily="34" charset="0"/>
              </a:defRPr>
            </a:lvl6pPr>
            <a:lvl7pPr marL="975390" algn="l" rtl="0" fontAlgn="base">
              <a:lnSpc>
                <a:spcPct val="90000"/>
              </a:lnSpc>
              <a:spcBef>
                <a:spcPct val="0"/>
              </a:spcBef>
              <a:spcAft>
                <a:spcPct val="0"/>
              </a:spcAft>
              <a:defRPr sz="4693">
                <a:solidFill>
                  <a:schemeClr val="tx1"/>
                </a:solidFill>
                <a:latin typeface="Calibri Light" pitchFamily="34" charset="0"/>
              </a:defRPr>
            </a:lvl7pPr>
            <a:lvl8pPr marL="1463086" algn="l" rtl="0" fontAlgn="base">
              <a:lnSpc>
                <a:spcPct val="90000"/>
              </a:lnSpc>
              <a:spcBef>
                <a:spcPct val="0"/>
              </a:spcBef>
              <a:spcAft>
                <a:spcPct val="0"/>
              </a:spcAft>
              <a:defRPr sz="4693">
                <a:solidFill>
                  <a:schemeClr val="tx1"/>
                </a:solidFill>
                <a:latin typeface="Calibri Light" pitchFamily="34" charset="0"/>
              </a:defRPr>
            </a:lvl8pPr>
            <a:lvl9pPr marL="1950781" algn="l" rtl="0" fontAlgn="base">
              <a:lnSpc>
                <a:spcPct val="90000"/>
              </a:lnSpc>
              <a:spcBef>
                <a:spcPct val="0"/>
              </a:spcBef>
              <a:spcAft>
                <a:spcPct val="0"/>
              </a:spcAft>
              <a:defRPr sz="4693">
                <a:solidFill>
                  <a:schemeClr val="tx1"/>
                </a:solidFill>
                <a:latin typeface="Calibri Light" pitchFamily="34" charset="0"/>
              </a:defRPr>
            </a:lvl9pPr>
          </a:lstStyle>
          <a:p>
            <a:pPr algn="ctr" defTabSz="914400"/>
            <a:r>
              <a:rPr lang="en-GB" sz="5000" dirty="0" err="1" smtClean="0">
                <a:solidFill>
                  <a:srgbClr val="002060"/>
                </a:solidFill>
                <a:latin typeface="Calibri"/>
              </a:rPr>
              <a:t>Trattamento</a:t>
            </a:r>
            <a:endParaRPr lang="en-GB" sz="5000" dirty="0">
              <a:solidFill>
                <a:srgbClr val="002060"/>
              </a:solidFill>
              <a:latin typeface="Calibri"/>
            </a:endParaRPr>
          </a:p>
        </p:txBody>
      </p:sp>
    </p:spTree>
    <p:extLst>
      <p:ext uri="{BB962C8B-B14F-4D97-AF65-F5344CB8AC3E}">
        <p14:creationId xmlns:p14="http://schemas.microsoft.com/office/powerpoint/2010/main" val="4257798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p:cNvPr>
          <p:cNvGraphicFramePr>
            <a:graphicFrameLocks noGrp="1"/>
          </p:cNvGraphicFramePr>
          <p:nvPr>
            <p:ph idx="1"/>
            <p:extLst/>
          </p:nvPr>
        </p:nvGraphicFramePr>
        <p:xfrm>
          <a:off x="1059873" y="1743578"/>
          <a:ext cx="11216640" cy="7014464"/>
        </p:xfrm>
        <a:graphic>
          <a:graphicData uri="http://schemas.openxmlformats.org/drawingml/2006/table">
            <a:tbl>
              <a:tblPr firstRow="1" firstCol="1" bandRow="1">
                <a:tableStyleId>{5C22544A-7EE6-4342-B048-85BDC9FD1C3A}</a:tableStyleId>
              </a:tblPr>
              <a:tblGrid>
                <a:gridCol w="7804539">
                  <a:extLst>
                    <a:ext uri="{9D8B030D-6E8A-4147-A177-3AD203B41FA5}">
                      <a16:colId xmlns:a16="http://schemas.microsoft.com/office/drawing/2014/main" xmlns="" val="20000"/>
                    </a:ext>
                  </a:extLst>
                </a:gridCol>
                <a:gridCol w="3412101">
                  <a:extLst>
                    <a:ext uri="{9D8B030D-6E8A-4147-A177-3AD203B41FA5}">
                      <a16:colId xmlns:a16="http://schemas.microsoft.com/office/drawing/2014/main" xmlns="" val="20001"/>
                    </a:ext>
                  </a:extLst>
                </a:gridCol>
              </a:tblGrid>
              <a:tr h="877824">
                <a:tc>
                  <a:txBody>
                    <a:bodyPr/>
                    <a:lstStyle/>
                    <a:p>
                      <a:pPr algn="just">
                        <a:lnSpc>
                          <a:spcPct val="150000"/>
                        </a:lnSpc>
                        <a:spcAft>
                          <a:spcPts val="800"/>
                        </a:spcAft>
                      </a:pPr>
                      <a:endParaRPr lang="it-IT" sz="3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endParaRPr lang="it-IT" sz="3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0000"/>
                  </a:ext>
                </a:extLst>
              </a:tr>
              <a:tr h="877824">
                <a:tc>
                  <a:txBody>
                    <a:bodyPr/>
                    <a:lstStyle/>
                    <a:p>
                      <a:pPr algn="just">
                        <a:lnSpc>
                          <a:spcPct val="150000"/>
                        </a:lnSpc>
                        <a:spcAft>
                          <a:spcPts val="800"/>
                        </a:spcAft>
                      </a:pPr>
                      <a:r>
                        <a:rPr lang="it-IT" sz="3800" dirty="0">
                          <a:solidFill>
                            <a:schemeClr val="tx1"/>
                          </a:solidFill>
                          <a:effectLst/>
                        </a:rPr>
                        <a:t>Successo terapeutico</a:t>
                      </a:r>
                      <a:endParaRPr lang="it-IT" sz="3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3800" dirty="0">
                          <a:solidFill>
                            <a:schemeClr val="tx1"/>
                          </a:solidFill>
                          <a:effectLst/>
                        </a:rPr>
                        <a:t>66 (77</a:t>
                      </a:r>
                      <a:r>
                        <a:rPr lang="it-IT" sz="3800" dirty="0" smtClean="0">
                          <a:solidFill>
                            <a:schemeClr val="tx1"/>
                          </a:solidFill>
                          <a:effectLst/>
                        </a:rPr>
                        <a:t>%)</a:t>
                      </a:r>
                    </a:p>
                    <a:p>
                      <a:pPr algn="just">
                        <a:lnSpc>
                          <a:spcPct val="150000"/>
                        </a:lnSpc>
                        <a:spcAft>
                          <a:spcPts val="800"/>
                        </a:spcAft>
                      </a:pPr>
                      <a:endParaRPr lang="it-IT" sz="3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0001"/>
                  </a:ext>
                </a:extLst>
              </a:tr>
              <a:tr h="877824">
                <a:tc>
                  <a:txBody>
                    <a:bodyPr/>
                    <a:lstStyle/>
                    <a:p>
                      <a:pPr algn="just">
                        <a:lnSpc>
                          <a:spcPct val="150000"/>
                        </a:lnSpc>
                        <a:spcAft>
                          <a:spcPts val="800"/>
                        </a:spcAft>
                      </a:pPr>
                      <a:r>
                        <a:rPr lang="it-IT" sz="3800" dirty="0">
                          <a:solidFill>
                            <a:schemeClr val="tx1"/>
                          </a:solidFill>
                          <a:effectLst/>
                        </a:rPr>
                        <a:t>Fallimento terapeutico</a:t>
                      </a:r>
                      <a:endParaRPr lang="it-IT" sz="3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3800">
                          <a:solidFill>
                            <a:schemeClr val="tx1"/>
                          </a:solidFill>
                          <a:effectLst/>
                        </a:rPr>
                        <a:t>20 (23%)</a:t>
                      </a:r>
                      <a:endParaRPr lang="it-IT" sz="3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0002"/>
                  </a:ext>
                </a:extLst>
              </a:tr>
              <a:tr h="877824">
                <a:tc>
                  <a:txBody>
                    <a:bodyPr/>
                    <a:lstStyle/>
                    <a:p>
                      <a:pPr algn="just">
                        <a:lnSpc>
                          <a:spcPct val="150000"/>
                        </a:lnSpc>
                        <a:spcAft>
                          <a:spcPts val="800"/>
                        </a:spcAft>
                      </a:pPr>
                      <a:r>
                        <a:rPr lang="it-IT" sz="3800" dirty="0">
                          <a:solidFill>
                            <a:schemeClr val="tx1"/>
                          </a:solidFill>
                          <a:effectLst/>
                        </a:rPr>
                        <a:t>          Persistenza</a:t>
                      </a:r>
                      <a:endParaRPr lang="it-IT" sz="3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3800">
                          <a:solidFill>
                            <a:schemeClr val="tx1"/>
                          </a:solidFill>
                          <a:effectLst/>
                        </a:rPr>
                        <a:t>8 </a:t>
                      </a:r>
                      <a:endParaRPr lang="it-IT" sz="3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0003"/>
                  </a:ext>
                </a:extLst>
              </a:tr>
              <a:tr h="877824">
                <a:tc>
                  <a:txBody>
                    <a:bodyPr/>
                    <a:lstStyle/>
                    <a:p>
                      <a:pPr algn="just">
                        <a:lnSpc>
                          <a:spcPct val="150000"/>
                        </a:lnSpc>
                        <a:spcAft>
                          <a:spcPts val="800"/>
                        </a:spcAft>
                      </a:pPr>
                      <a:r>
                        <a:rPr lang="it-IT" sz="3800" dirty="0">
                          <a:solidFill>
                            <a:schemeClr val="tx1"/>
                          </a:solidFill>
                          <a:effectLst/>
                        </a:rPr>
                        <a:t>          Recidiva</a:t>
                      </a:r>
                      <a:endParaRPr lang="it-IT" sz="3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3800" dirty="0">
                          <a:solidFill>
                            <a:schemeClr val="tx1"/>
                          </a:solidFill>
                          <a:effectLst/>
                        </a:rPr>
                        <a:t>7</a:t>
                      </a:r>
                      <a:endParaRPr lang="it-IT" sz="3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0004"/>
                  </a:ext>
                </a:extLst>
              </a:tr>
              <a:tr h="877824">
                <a:tc>
                  <a:txBody>
                    <a:bodyPr/>
                    <a:lstStyle/>
                    <a:p>
                      <a:pPr algn="just">
                        <a:lnSpc>
                          <a:spcPct val="150000"/>
                        </a:lnSpc>
                        <a:spcAft>
                          <a:spcPts val="800"/>
                        </a:spcAft>
                      </a:pPr>
                      <a:r>
                        <a:rPr lang="it-IT" sz="3800">
                          <a:solidFill>
                            <a:schemeClr val="tx1"/>
                          </a:solidFill>
                          <a:effectLst/>
                        </a:rPr>
                        <a:t>          Decesso</a:t>
                      </a:r>
                      <a:endParaRPr lang="it-IT" sz="3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3800" dirty="0">
                          <a:solidFill>
                            <a:schemeClr val="tx1"/>
                          </a:solidFill>
                          <a:effectLst/>
                        </a:rPr>
                        <a:t>3 </a:t>
                      </a:r>
                      <a:endParaRPr lang="it-IT" sz="3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0005"/>
                  </a:ext>
                </a:extLst>
              </a:tr>
              <a:tr h="877824">
                <a:tc>
                  <a:txBody>
                    <a:bodyPr/>
                    <a:lstStyle/>
                    <a:p>
                      <a:pPr algn="just">
                        <a:lnSpc>
                          <a:spcPct val="150000"/>
                        </a:lnSpc>
                        <a:spcAft>
                          <a:spcPts val="800"/>
                        </a:spcAft>
                      </a:pPr>
                      <a:r>
                        <a:rPr lang="it-IT" sz="3800">
                          <a:solidFill>
                            <a:schemeClr val="tx1"/>
                          </a:solidFill>
                          <a:effectLst/>
                        </a:rPr>
                        <a:t>          Reinfezione</a:t>
                      </a:r>
                      <a:endParaRPr lang="it-IT" sz="3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3800" dirty="0">
                          <a:solidFill>
                            <a:schemeClr val="tx1"/>
                          </a:solidFill>
                          <a:effectLst/>
                        </a:rPr>
                        <a:t>2 </a:t>
                      </a:r>
                      <a:endParaRPr lang="it-IT" sz="3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0006"/>
                  </a:ext>
                </a:extLst>
              </a:tr>
            </a:tbl>
          </a:graphicData>
        </a:graphic>
      </p:graphicFrame>
      <p:pic>
        <p:nvPicPr>
          <p:cNvPr id="6" name="Immagine 5"/>
          <p:cNvPicPr>
            <a:picLocks noChangeAspect="1"/>
          </p:cNvPicPr>
          <p:nvPr/>
        </p:nvPicPr>
        <p:blipFill>
          <a:blip r:embed="rId2"/>
          <a:stretch>
            <a:fillRect/>
          </a:stretch>
        </p:blipFill>
        <p:spPr>
          <a:xfrm>
            <a:off x="10993582" y="117978"/>
            <a:ext cx="1693950" cy="1210092"/>
          </a:xfrm>
          <a:prstGeom prst="rect">
            <a:avLst/>
          </a:prstGeom>
        </p:spPr>
      </p:pic>
      <p:pic>
        <p:nvPicPr>
          <p:cNvPr id="7" name="Immagine 6"/>
          <p:cNvPicPr>
            <a:picLocks noChangeAspect="1"/>
          </p:cNvPicPr>
          <p:nvPr/>
        </p:nvPicPr>
        <p:blipFill>
          <a:blip r:embed="rId3"/>
          <a:stretch>
            <a:fillRect/>
          </a:stretch>
        </p:blipFill>
        <p:spPr>
          <a:xfrm>
            <a:off x="83128" y="0"/>
            <a:ext cx="1953491" cy="1314706"/>
          </a:xfrm>
          <a:prstGeom prst="rect">
            <a:avLst/>
          </a:prstGeom>
        </p:spPr>
      </p:pic>
      <p:sp>
        <p:nvSpPr>
          <p:cNvPr id="8" name="Title 1"/>
          <p:cNvSpPr txBox="1">
            <a:spLocks/>
          </p:cNvSpPr>
          <p:nvPr/>
        </p:nvSpPr>
        <p:spPr bwMode="auto">
          <a:xfrm>
            <a:off x="0" y="-112252"/>
            <a:ext cx="13004800" cy="1625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fontAlgn="base">
              <a:lnSpc>
                <a:spcPct val="90000"/>
              </a:lnSpc>
              <a:spcBef>
                <a:spcPct val="0"/>
              </a:spcBef>
              <a:spcAft>
                <a:spcPct val="0"/>
              </a:spcAft>
              <a:defRPr sz="4693" kern="1200">
                <a:solidFill>
                  <a:schemeClr val="tx1"/>
                </a:solidFill>
                <a:latin typeface="+mj-lt"/>
                <a:ea typeface="+mj-ea"/>
                <a:cs typeface="+mj-cs"/>
              </a:defRPr>
            </a:lvl1pPr>
            <a:lvl2pPr algn="l" rtl="0" fontAlgn="base">
              <a:lnSpc>
                <a:spcPct val="90000"/>
              </a:lnSpc>
              <a:spcBef>
                <a:spcPct val="0"/>
              </a:spcBef>
              <a:spcAft>
                <a:spcPct val="0"/>
              </a:spcAft>
              <a:defRPr sz="4693">
                <a:solidFill>
                  <a:schemeClr val="tx1"/>
                </a:solidFill>
                <a:latin typeface="Calibri Light" pitchFamily="34" charset="0"/>
              </a:defRPr>
            </a:lvl2pPr>
            <a:lvl3pPr algn="l" rtl="0" fontAlgn="base">
              <a:lnSpc>
                <a:spcPct val="90000"/>
              </a:lnSpc>
              <a:spcBef>
                <a:spcPct val="0"/>
              </a:spcBef>
              <a:spcAft>
                <a:spcPct val="0"/>
              </a:spcAft>
              <a:defRPr sz="4693">
                <a:solidFill>
                  <a:schemeClr val="tx1"/>
                </a:solidFill>
                <a:latin typeface="Calibri Light" pitchFamily="34" charset="0"/>
              </a:defRPr>
            </a:lvl3pPr>
            <a:lvl4pPr algn="l" rtl="0" fontAlgn="base">
              <a:lnSpc>
                <a:spcPct val="90000"/>
              </a:lnSpc>
              <a:spcBef>
                <a:spcPct val="0"/>
              </a:spcBef>
              <a:spcAft>
                <a:spcPct val="0"/>
              </a:spcAft>
              <a:defRPr sz="4693">
                <a:solidFill>
                  <a:schemeClr val="tx1"/>
                </a:solidFill>
                <a:latin typeface="Calibri Light" pitchFamily="34" charset="0"/>
              </a:defRPr>
            </a:lvl4pPr>
            <a:lvl5pPr algn="l" rtl="0" fontAlgn="base">
              <a:lnSpc>
                <a:spcPct val="90000"/>
              </a:lnSpc>
              <a:spcBef>
                <a:spcPct val="0"/>
              </a:spcBef>
              <a:spcAft>
                <a:spcPct val="0"/>
              </a:spcAft>
              <a:defRPr sz="4693">
                <a:solidFill>
                  <a:schemeClr val="tx1"/>
                </a:solidFill>
                <a:latin typeface="Calibri Light" pitchFamily="34" charset="0"/>
              </a:defRPr>
            </a:lvl5pPr>
            <a:lvl6pPr marL="487695" algn="l" rtl="0" fontAlgn="base">
              <a:lnSpc>
                <a:spcPct val="90000"/>
              </a:lnSpc>
              <a:spcBef>
                <a:spcPct val="0"/>
              </a:spcBef>
              <a:spcAft>
                <a:spcPct val="0"/>
              </a:spcAft>
              <a:defRPr sz="4693">
                <a:solidFill>
                  <a:schemeClr val="tx1"/>
                </a:solidFill>
                <a:latin typeface="Calibri Light" pitchFamily="34" charset="0"/>
              </a:defRPr>
            </a:lvl6pPr>
            <a:lvl7pPr marL="975390" algn="l" rtl="0" fontAlgn="base">
              <a:lnSpc>
                <a:spcPct val="90000"/>
              </a:lnSpc>
              <a:spcBef>
                <a:spcPct val="0"/>
              </a:spcBef>
              <a:spcAft>
                <a:spcPct val="0"/>
              </a:spcAft>
              <a:defRPr sz="4693">
                <a:solidFill>
                  <a:schemeClr val="tx1"/>
                </a:solidFill>
                <a:latin typeface="Calibri Light" pitchFamily="34" charset="0"/>
              </a:defRPr>
            </a:lvl7pPr>
            <a:lvl8pPr marL="1463086" algn="l" rtl="0" fontAlgn="base">
              <a:lnSpc>
                <a:spcPct val="90000"/>
              </a:lnSpc>
              <a:spcBef>
                <a:spcPct val="0"/>
              </a:spcBef>
              <a:spcAft>
                <a:spcPct val="0"/>
              </a:spcAft>
              <a:defRPr sz="4693">
                <a:solidFill>
                  <a:schemeClr val="tx1"/>
                </a:solidFill>
                <a:latin typeface="Calibri Light" pitchFamily="34" charset="0"/>
              </a:defRPr>
            </a:lvl8pPr>
            <a:lvl9pPr marL="1950781" algn="l" rtl="0" fontAlgn="base">
              <a:lnSpc>
                <a:spcPct val="90000"/>
              </a:lnSpc>
              <a:spcBef>
                <a:spcPct val="0"/>
              </a:spcBef>
              <a:spcAft>
                <a:spcPct val="0"/>
              </a:spcAft>
              <a:defRPr sz="4693">
                <a:solidFill>
                  <a:schemeClr val="tx1"/>
                </a:solidFill>
                <a:latin typeface="Calibri Light" pitchFamily="34" charset="0"/>
              </a:defRPr>
            </a:lvl9pPr>
          </a:lstStyle>
          <a:p>
            <a:pPr algn="ctr" defTabSz="914400"/>
            <a:r>
              <a:rPr lang="en-GB" sz="5000" smtClean="0">
                <a:solidFill>
                  <a:srgbClr val="002060"/>
                </a:solidFill>
                <a:latin typeface="Calibri"/>
              </a:rPr>
              <a:t>Outcome</a:t>
            </a:r>
            <a:endParaRPr lang="en-GB" sz="5000" dirty="0">
              <a:solidFill>
                <a:srgbClr val="002060"/>
              </a:solidFill>
              <a:latin typeface="Calibri"/>
            </a:endParaRPr>
          </a:p>
        </p:txBody>
      </p:sp>
    </p:spTree>
    <p:extLst>
      <p:ext uri="{BB962C8B-B14F-4D97-AF65-F5344CB8AC3E}">
        <p14:creationId xmlns:p14="http://schemas.microsoft.com/office/powerpoint/2010/main" val="6659397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xmlns="" id="{0526E73D-C62F-4E40-9AEF-2D37B34EAB9E}"/>
              </a:ext>
            </a:extLst>
          </p:cNvPr>
          <p:cNvGraphicFramePr>
            <a:graphicFrameLocks noGrp="1"/>
          </p:cNvGraphicFramePr>
          <p:nvPr>
            <p:ph idx="1"/>
            <p:extLst/>
          </p:nvPr>
        </p:nvGraphicFramePr>
        <p:xfrm>
          <a:off x="336131" y="2542795"/>
          <a:ext cx="12491451" cy="5266510"/>
        </p:xfrm>
        <a:graphic>
          <a:graphicData uri="http://schemas.openxmlformats.org/drawingml/2006/table">
            <a:tbl>
              <a:tblPr firstRow="1" firstCol="1" bandRow="1">
                <a:tableStyleId>{5C22544A-7EE6-4342-B048-85BDC9FD1C3A}</a:tableStyleId>
              </a:tblPr>
              <a:tblGrid>
                <a:gridCol w="4591858">
                  <a:extLst>
                    <a:ext uri="{9D8B030D-6E8A-4147-A177-3AD203B41FA5}">
                      <a16:colId xmlns:a16="http://schemas.microsoft.com/office/drawing/2014/main" xmlns="" val="1450508279"/>
                    </a:ext>
                  </a:extLst>
                </a:gridCol>
                <a:gridCol w="2800583">
                  <a:extLst>
                    <a:ext uri="{9D8B030D-6E8A-4147-A177-3AD203B41FA5}">
                      <a16:colId xmlns:a16="http://schemas.microsoft.com/office/drawing/2014/main" xmlns="" val="415369819"/>
                    </a:ext>
                  </a:extLst>
                </a:gridCol>
                <a:gridCol w="2550755">
                  <a:extLst>
                    <a:ext uri="{9D8B030D-6E8A-4147-A177-3AD203B41FA5}">
                      <a16:colId xmlns:a16="http://schemas.microsoft.com/office/drawing/2014/main" xmlns="" val="2100095992"/>
                    </a:ext>
                  </a:extLst>
                </a:gridCol>
                <a:gridCol w="2548255">
                  <a:extLst>
                    <a:ext uri="{9D8B030D-6E8A-4147-A177-3AD203B41FA5}">
                      <a16:colId xmlns:a16="http://schemas.microsoft.com/office/drawing/2014/main" xmlns="" val="4029794550"/>
                    </a:ext>
                  </a:extLst>
                </a:gridCol>
              </a:tblGrid>
              <a:tr h="1755648">
                <a:tc>
                  <a:txBody>
                    <a:bodyPr/>
                    <a:lstStyle/>
                    <a:p>
                      <a:pPr algn="just">
                        <a:lnSpc>
                          <a:spcPct val="150000"/>
                        </a:lnSpc>
                        <a:spcAft>
                          <a:spcPts val="800"/>
                        </a:spcAft>
                      </a:pPr>
                      <a:endParaRPr lang="it-IT" sz="2600" dirty="0" smtClean="0">
                        <a:solidFill>
                          <a:schemeClr val="tx1"/>
                        </a:solidFill>
                        <a:effectLst/>
                      </a:endParaRPr>
                    </a:p>
                  </a:txBody>
                  <a:tcPr marL="73152" marR="73152" marT="0" marB="0">
                    <a:solidFill>
                      <a:schemeClr val="bg1"/>
                    </a:solidFill>
                  </a:tcPr>
                </a:tc>
                <a:tc>
                  <a:txBody>
                    <a:bodyPr/>
                    <a:lstStyle/>
                    <a:p>
                      <a:pPr algn="ctr">
                        <a:lnSpc>
                          <a:spcPct val="150000"/>
                        </a:lnSpc>
                        <a:spcAft>
                          <a:spcPts val="0"/>
                        </a:spcAft>
                      </a:pPr>
                      <a:r>
                        <a:rPr lang="it-IT" sz="2600" dirty="0">
                          <a:solidFill>
                            <a:schemeClr val="tx1"/>
                          </a:solidFill>
                          <a:effectLst/>
                        </a:rPr>
                        <a:t>Fallimento terapeutico</a:t>
                      </a:r>
                      <a:endParaRPr lang="it-IT" sz="2100" dirty="0">
                        <a:solidFill>
                          <a:schemeClr val="tx1"/>
                        </a:solidFill>
                        <a:effectLst/>
                      </a:endParaRPr>
                    </a:p>
                    <a:p>
                      <a:pPr algn="ctr">
                        <a:lnSpc>
                          <a:spcPct val="150000"/>
                        </a:lnSpc>
                        <a:spcAft>
                          <a:spcPts val="0"/>
                        </a:spcAft>
                      </a:pPr>
                      <a:r>
                        <a:rPr lang="it-IT" sz="2600" dirty="0">
                          <a:solidFill>
                            <a:schemeClr val="tx1"/>
                          </a:solidFill>
                          <a:effectLst/>
                        </a:rPr>
                        <a:t>(</a:t>
                      </a:r>
                      <a:r>
                        <a:rPr lang="it-IT" sz="2600" dirty="0" err="1">
                          <a:solidFill>
                            <a:schemeClr val="tx1"/>
                          </a:solidFill>
                          <a:effectLst/>
                        </a:rPr>
                        <a:t>n</a:t>
                      </a:r>
                      <a:r>
                        <a:rPr lang="it-IT" sz="2600" dirty="0">
                          <a:solidFill>
                            <a:schemeClr val="tx1"/>
                          </a:solidFill>
                          <a:effectLst/>
                        </a:rPr>
                        <a:t>=20)</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ctr">
                        <a:lnSpc>
                          <a:spcPct val="150000"/>
                        </a:lnSpc>
                        <a:spcAft>
                          <a:spcPts val="800"/>
                        </a:spcAft>
                      </a:pPr>
                      <a:r>
                        <a:rPr lang="it-IT" sz="2600" dirty="0">
                          <a:solidFill>
                            <a:schemeClr val="tx1"/>
                          </a:solidFill>
                          <a:effectLst/>
                        </a:rPr>
                        <a:t>Successo terapeutico (</a:t>
                      </a:r>
                      <a:r>
                        <a:rPr lang="it-IT" sz="2600" dirty="0" err="1">
                          <a:solidFill>
                            <a:schemeClr val="tx1"/>
                          </a:solidFill>
                          <a:effectLst/>
                        </a:rPr>
                        <a:t>n</a:t>
                      </a:r>
                      <a:r>
                        <a:rPr lang="it-IT" sz="2600" dirty="0">
                          <a:solidFill>
                            <a:schemeClr val="tx1"/>
                          </a:solidFill>
                          <a:effectLst/>
                        </a:rPr>
                        <a:t>=66)</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ctr">
                        <a:lnSpc>
                          <a:spcPct val="150000"/>
                        </a:lnSpc>
                        <a:spcAft>
                          <a:spcPts val="800"/>
                        </a:spcAft>
                      </a:pPr>
                      <a:r>
                        <a:rPr lang="it-IT" sz="2600">
                          <a:solidFill>
                            <a:schemeClr val="tx1"/>
                          </a:solidFill>
                          <a:effectLst/>
                        </a:rPr>
                        <a:t>p-value</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335411827"/>
                  </a:ext>
                </a:extLst>
              </a:tr>
              <a:tr h="696686">
                <a:tc>
                  <a:txBody>
                    <a:bodyPr/>
                    <a:lstStyle/>
                    <a:p>
                      <a:pPr algn="just">
                        <a:lnSpc>
                          <a:spcPct val="150000"/>
                        </a:lnSpc>
                        <a:spcAft>
                          <a:spcPts val="800"/>
                        </a:spcAft>
                      </a:pPr>
                      <a:r>
                        <a:rPr lang="it-IT" sz="2600">
                          <a:solidFill>
                            <a:schemeClr val="tx1"/>
                          </a:solidFill>
                          <a:effectLst/>
                        </a:rPr>
                        <a:t>Astenia</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a:solidFill>
                            <a:schemeClr val="tx1"/>
                          </a:solidFill>
                          <a:effectLst/>
                        </a:rPr>
                        <a:t>10 (50%)</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dirty="0">
                          <a:solidFill>
                            <a:schemeClr val="tx1"/>
                          </a:solidFill>
                          <a:effectLst/>
                        </a:rPr>
                        <a:t>20 (30%)</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a:solidFill>
                            <a:schemeClr val="tx1"/>
                          </a:solidFill>
                          <a:effectLst/>
                        </a:rPr>
                        <a:t>0.027</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173822243"/>
                  </a:ext>
                </a:extLst>
              </a:tr>
              <a:tr h="696686">
                <a:tc>
                  <a:txBody>
                    <a:bodyPr/>
                    <a:lstStyle/>
                    <a:p>
                      <a:pPr algn="just">
                        <a:lnSpc>
                          <a:spcPct val="150000"/>
                        </a:lnSpc>
                        <a:spcAft>
                          <a:spcPts val="800"/>
                        </a:spcAft>
                      </a:pPr>
                      <a:r>
                        <a:rPr lang="it-IT" sz="2600">
                          <a:solidFill>
                            <a:schemeClr val="tx1"/>
                          </a:solidFill>
                          <a:effectLst/>
                        </a:rPr>
                        <a:t>Microscopia positiva (BAAR+)</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a:solidFill>
                            <a:schemeClr val="tx1"/>
                          </a:solidFill>
                          <a:effectLst/>
                        </a:rPr>
                        <a:t>15 (75%)</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dirty="0">
                          <a:solidFill>
                            <a:schemeClr val="tx1"/>
                          </a:solidFill>
                          <a:effectLst/>
                        </a:rPr>
                        <a:t>44 (67%)</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a:solidFill>
                            <a:schemeClr val="tx1"/>
                          </a:solidFill>
                          <a:effectLst/>
                        </a:rPr>
                        <a:t>0.050</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1098058901"/>
                  </a:ext>
                </a:extLst>
              </a:tr>
              <a:tr h="696686">
                <a:tc>
                  <a:txBody>
                    <a:bodyPr/>
                    <a:lstStyle/>
                    <a:p>
                      <a:pPr algn="just">
                        <a:lnSpc>
                          <a:spcPct val="150000"/>
                        </a:lnSpc>
                        <a:spcAft>
                          <a:spcPts val="800"/>
                        </a:spcAft>
                      </a:pPr>
                      <a:r>
                        <a:rPr lang="it-IT" sz="2600">
                          <a:solidFill>
                            <a:schemeClr val="tx1"/>
                          </a:solidFill>
                          <a:effectLst/>
                        </a:rPr>
                        <a:t>3 o più colture positive</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a:solidFill>
                            <a:schemeClr val="tx1"/>
                          </a:solidFill>
                          <a:effectLst/>
                        </a:rPr>
                        <a:t>8 (40%)</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a:solidFill>
                            <a:schemeClr val="tx1"/>
                          </a:solidFill>
                          <a:effectLst/>
                        </a:rPr>
                        <a:t>5 (8%)</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dirty="0">
                          <a:solidFill>
                            <a:schemeClr val="tx1"/>
                          </a:solidFill>
                          <a:effectLst/>
                        </a:rPr>
                        <a:t>&lt;0.001</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846726872"/>
                  </a:ext>
                </a:extLst>
              </a:tr>
              <a:tr h="696686">
                <a:tc>
                  <a:txBody>
                    <a:bodyPr/>
                    <a:lstStyle/>
                    <a:p>
                      <a:pPr algn="just">
                        <a:lnSpc>
                          <a:spcPct val="150000"/>
                        </a:lnSpc>
                        <a:spcAft>
                          <a:spcPts val="800"/>
                        </a:spcAft>
                      </a:pPr>
                      <a:r>
                        <a:rPr lang="it-IT" sz="2600">
                          <a:solidFill>
                            <a:schemeClr val="tx1"/>
                          </a:solidFill>
                          <a:effectLst/>
                        </a:rPr>
                        <a:t>Patologia neoplastica attiva</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a:solidFill>
                            <a:schemeClr val="tx1"/>
                          </a:solidFill>
                          <a:effectLst/>
                        </a:rPr>
                        <a:t>3 (15%)</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a:solidFill>
                            <a:schemeClr val="tx1"/>
                          </a:solidFill>
                          <a:effectLst/>
                        </a:rPr>
                        <a:t>0 (0.0%)</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dirty="0">
                          <a:solidFill>
                            <a:schemeClr val="tx1"/>
                          </a:solidFill>
                          <a:effectLst/>
                        </a:rPr>
                        <a:t>0.007</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3695630379"/>
                  </a:ext>
                </a:extLst>
              </a:tr>
              <a:tr h="696686">
                <a:tc>
                  <a:txBody>
                    <a:bodyPr/>
                    <a:lstStyle/>
                    <a:p>
                      <a:pPr algn="just">
                        <a:lnSpc>
                          <a:spcPct val="150000"/>
                        </a:lnSpc>
                        <a:spcAft>
                          <a:spcPts val="800"/>
                        </a:spcAft>
                      </a:pPr>
                      <a:r>
                        <a:rPr lang="it-IT" sz="2600">
                          <a:solidFill>
                            <a:schemeClr val="tx1"/>
                          </a:solidFill>
                          <a:effectLst/>
                        </a:rPr>
                        <a:t>Aspergillosi cronica</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a:solidFill>
                            <a:schemeClr val="tx1"/>
                          </a:solidFill>
                          <a:effectLst/>
                        </a:rPr>
                        <a:t>3 (15%)</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a:solidFill>
                            <a:schemeClr val="tx1"/>
                          </a:solidFill>
                          <a:effectLst/>
                        </a:rPr>
                        <a:t>0 (0.0%)</a:t>
                      </a:r>
                      <a:endParaRPr lang="it-IT" sz="2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tc>
                  <a:txBody>
                    <a:bodyPr/>
                    <a:lstStyle/>
                    <a:p>
                      <a:pPr algn="just">
                        <a:lnSpc>
                          <a:spcPct val="150000"/>
                        </a:lnSpc>
                        <a:spcAft>
                          <a:spcPts val="800"/>
                        </a:spcAft>
                      </a:pPr>
                      <a:r>
                        <a:rPr lang="it-IT" sz="2600" dirty="0">
                          <a:solidFill>
                            <a:schemeClr val="tx1"/>
                          </a:solidFill>
                          <a:effectLst/>
                        </a:rPr>
                        <a:t>0.007</a:t>
                      </a:r>
                      <a:endParaRPr lang="it-IT" sz="2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3152" marR="73152" marT="0" marB="0">
                    <a:solidFill>
                      <a:schemeClr val="bg1"/>
                    </a:solidFill>
                  </a:tcPr>
                </a:tc>
                <a:extLst>
                  <a:ext uri="{0D108BD9-81ED-4DB2-BD59-A6C34878D82A}">
                    <a16:rowId xmlns:a16="http://schemas.microsoft.com/office/drawing/2014/main" xmlns="" val="2169503833"/>
                  </a:ext>
                </a:extLst>
              </a:tr>
            </a:tbl>
          </a:graphicData>
        </a:graphic>
      </p:graphicFrame>
      <p:pic>
        <p:nvPicPr>
          <p:cNvPr id="5" name="Immagine 4"/>
          <p:cNvPicPr>
            <a:picLocks noChangeAspect="1"/>
          </p:cNvPicPr>
          <p:nvPr/>
        </p:nvPicPr>
        <p:blipFill>
          <a:blip r:embed="rId2"/>
          <a:stretch>
            <a:fillRect/>
          </a:stretch>
        </p:blipFill>
        <p:spPr>
          <a:xfrm>
            <a:off x="10993582" y="117978"/>
            <a:ext cx="1693950" cy="1210092"/>
          </a:xfrm>
          <a:prstGeom prst="rect">
            <a:avLst/>
          </a:prstGeom>
        </p:spPr>
      </p:pic>
      <p:pic>
        <p:nvPicPr>
          <p:cNvPr id="6" name="Immagine 5"/>
          <p:cNvPicPr>
            <a:picLocks noChangeAspect="1"/>
          </p:cNvPicPr>
          <p:nvPr/>
        </p:nvPicPr>
        <p:blipFill>
          <a:blip r:embed="rId3"/>
          <a:stretch>
            <a:fillRect/>
          </a:stretch>
        </p:blipFill>
        <p:spPr>
          <a:xfrm>
            <a:off x="83128" y="0"/>
            <a:ext cx="1953491" cy="1314706"/>
          </a:xfrm>
          <a:prstGeom prst="rect">
            <a:avLst/>
          </a:prstGeom>
        </p:spPr>
      </p:pic>
      <p:sp>
        <p:nvSpPr>
          <p:cNvPr id="7" name="Title 1"/>
          <p:cNvSpPr txBox="1">
            <a:spLocks/>
          </p:cNvSpPr>
          <p:nvPr/>
        </p:nvSpPr>
        <p:spPr bwMode="auto">
          <a:xfrm>
            <a:off x="0" y="-112252"/>
            <a:ext cx="13004800" cy="1625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fontAlgn="base">
              <a:lnSpc>
                <a:spcPct val="90000"/>
              </a:lnSpc>
              <a:spcBef>
                <a:spcPct val="0"/>
              </a:spcBef>
              <a:spcAft>
                <a:spcPct val="0"/>
              </a:spcAft>
              <a:defRPr sz="4693" kern="1200">
                <a:solidFill>
                  <a:schemeClr val="tx1"/>
                </a:solidFill>
                <a:latin typeface="+mj-lt"/>
                <a:ea typeface="+mj-ea"/>
                <a:cs typeface="+mj-cs"/>
              </a:defRPr>
            </a:lvl1pPr>
            <a:lvl2pPr algn="l" rtl="0" fontAlgn="base">
              <a:lnSpc>
                <a:spcPct val="90000"/>
              </a:lnSpc>
              <a:spcBef>
                <a:spcPct val="0"/>
              </a:spcBef>
              <a:spcAft>
                <a:spcPct val="0"/>
              </a:spcAft>
              <a:defRPr sz="4693">
                <a:solidFill>
                  <a:schemeClr val="tx1"/>
                </a:solidFill>
                <a:latin typeface="Calibri Light" pitchFamily="34" charset="0"/>
              </a:defRPr>
            </a:lvl2pPr>
            <a:lvl3pPr algn="l" rtl="0" fontAlgn="base">
              <a:lnSpc>
                <a:spcPct val="90000"/>
              </a:lnSpc>
              <a:spcBef>
                <a:spcPct val="0"/>
              </a:spcBef>
              <a:spcAft>
                <a:spcPct val="0"/>
              </a:spcAft>
              <a:defRPr sz="4693">
                <a:solidFill>
                  <a:schemeClr val="tx1"/>
                </a:solidFill>
                <a:latin typeface="Calibri Light" pitchFamily="34" charset="0"/>
              </a:defRPr>
            </a:lvl3pPr>
            <a:lvl4pPr algn="l" rtl="0" fontAlgn="base">
              <a:lnSpc>
                <a:spcPct val="90000"/>
              </a:lnSpc>
              <a:spcBef>
                <a:spcPct val="0"/>
              </a:spcBef>
              <a:spcAft>
                <a:spcPct val="0"/>
              </a:spcAft>
              <a:defRPr sz="4693">
                <a:solidFill>
                  <a:schemeClr val="tx1"/>
                </a:solidFill>
                <a:latin typeface="Calibri Light" pitchFamily="34" charset="0"/>
              </a:defRPr>
            </a:lvl4pPr>
            <a:lvl5pPr algn="l" rtl="0" fontAlgn="base">
              <a:lnSpc>
                <a:spcPct val="90000"/>
              </a:lnSpc>
              <a:spcBef>
                <a:spcPct val="0"/>
              </a:spcBef>
              <a:spcAft>
                <a:spcPct val="0"/>
              </a:spcAft>
              <a:defRPr sz="4693">
                <a:solidFill>
                  <a:schemeClr val="tx1"/>
                </a:solidFill>
                <a:latin typeface="Calibri Light" pitchFamily="34" charset="0"/>
              </a:defRPr>
            </a:lvl5pPr>
            <a:lvl6pPr marL="487695" algn="l" rtl="0" fontAlgn="base">
              <a:lnSpc>
                <a:spcPct val="90000"/>
              </a:lnSpc>
              <a:spcBef>
                <a:spcPct val="0"/>
              </a:spcBef>
              <a:spcAft>
                <a:spcPct val="0"/>
              </a:spcAft>
              <a:defRPr sz="4693">
                <a:solidFill>
                  <a:schemeClr val="tx1"/>
                </a:solidFill>
                <a:latin typeface="Calibri Light" pitchFamily="34" charset="0"/>
              </a:defRPr>
            </a:lvl6pPr>
            <a:lvl7pPr marL="975390" algn="l" rtl="0" fontAlgn="base">
              <a:lnSpc>
                <a:spcPct val="90000"/>
              </a:lnSpc>
              <a:spcBef>
                <a:spcPct val="0"/>
              </a:spcBef>
              <a:spcAft>
                <a:spcPct val="0"/>
              </a:spcAft>
              <a:defRPr sz="4693">
                <a:solidFill>
                  <a:schemeClr val="tx1"/>
                </a:solidFill>
                <a:latin typeface="Calibri Light" pitchFamily="34" charset="0"/>
              </a:defRPr>
            </a:lvl7pPr>
            <a:lvl8pPr marL="1463086" algn="l" rtl="0" fontAlgn="base">
              <a:lnSpc>
                <a:spcPct val="90000"/>
              </a:lnSpc>
              <a:spcBef>
                <a:spcPct val="0"/>
              </a:spcBef>
              <a:spcAft>
                <a:spcPct val="0"/>
              </a:spcAft>
              <a:defRPr sz="4693">
                <a:solidFill>
                  <a:schemeClr val="tx1"/>
                </a:solidFill>
                <a:latin typeface="Calibri Light" pitchFamily="34" charset="0"/>
              </a:defRPr>
            </a:lvl8pPr>
            <a:lvl9pPr marL="1950781" algn="l" rtl="0" fontAlgn="base">
              <a:lnSpc>
                <a:spcPct val="90000"/>
              </a:lnSpc>
              <a:spcBef>
                <a:spcPct val="0"/>
              </a:spcBef>
              <a:spcAft>
                <a:spcPct val="0"/>
              </a:spcAft>
              <a:defRPr sz="4693">
                <a:solidFill>
                  <a:schemeClr val="tx1"/>
                </a:solidFill>
                <a:latin typeface="Calibri Light" pitchFamily="34" charset="0"/>
              </a:defRPr>
            </a:lvl9pPr>
          </a:lstStyle>
          <a:p>
            <a:pPr algn="ctr" defTabSz="914400"/>
            <a:r>
              <a:rPr lang="en-GB" sz="5000" smtClean="0">
                <a:solidFill>
                  <a:srgbClr val="002060"/>
                </a:solidFill>
                <a:latin typeface="Calibri"/>
              </a:rPr>
              <a:t>Outcome</a:t>
            </a:r>
            <a:endParaRPr lang="en-GB" sz="5000" dirty="0">
              <a:solidFill>
                <a:srgbClr val="002060"/>
              </a:solidFill>
              <a:latin typeface="Calibri"/>
            </a:endParaRPr>
          </a:p>
        </p:txBody>
      </p:sp>
    </p:spTree>
    <p:extLst>
      <p:ext uri="{BB962C8B-B14F-4D97-AF65-F5344CB8AC3E}">
        <p14:creationId xmlns:p14="http://schemas.microsoft.com/office/powerpoint/2010/main" val="1911976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87681" y="477238"/>
            <a:ext cx="11702063" cy="632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5079" rIns="0" bIns="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638942" eaLnBrk="1" hangingPunct="1">
              <a:spcBef>
                <a:spcPts val="1138"/>
              </a:spcBef>
              <a:buFontTx/>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endParaRPr lang="en-GB" altLang="en-US" sz="2844" dirty="0">
              <a:solidFill>
                <a:srgbClr val="000000"/>
              </a:solidFill>
              <a:latin typeface="Calibri" pitchFamily="34" charset="0"/>
            </a:endParaRPr>
          </a:p>
          <a:p>
            <a:pPr marL="0" indent="0" defTabSz="638942" eaLnBrk="1" hangingPunct="1">
              <a:spcBef>
                <a:spcPts val="1138"/>
              </a:spcBef>
              <a:buFontTx/>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endParaRPr lang="en-GB" altLang="en-US" sz="2844" b="1" dirty="0">
              <a:solidFill>
                <a:srgbClr val="000000"/>
              </a:solidFill>
              <a:latin typeface="Calibri" pitchFamily="34" charset="0"/>
            </a:endParaRPr>
          </a:p>
          <a:p>
            <a:pPr defTabSz="638942" eaLnBrk="1" hangingPunct="1">
              <a:spcBef>
                <a:spcPts val="1138"/>
              </a:spcBef>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GB" altLang="en-US" sz="2844" dirty="0" smtClean="0">
                <a:solidFill>
                  <a:srgbClr val="000000"/>
                </a:solidFill>
                <a:latin typeface="Calibri" pitchFamily="34" charset="0"/>
              </a:rPr>
              <a:t>5-year all-cause </a:t>
            </a:r>
            <a:r>
              <a:rPr lang="en-GB" altLang="en-US" sz="2844" dirty="0">
                <a:solidFill>
                  <a:srgbClr val="000000"/>
                </a:solidFill>
                <a:latin typeface="Calibri" pitchFamily="34" charset="0"/>
              </a:rPr>
              <a:t>mortality 40.1% </a:t>
            </a:r>
            <a:r>
              <a:rPr lang="en-GB" altLang="en-US" sz="2276" dirty="0">
                <a:solidFill>
                  <a:srgbClr val="000000"/>
                </a:solidFill>
                <a:latin typeface="Calibri" pitchFamily="34" charset="0"/>
              </a:rPr>
              <a:t>(</a:t>
            </a:r>
            <a:r>
              <a:rPr lang="en-GB" altLang="en-US" sz="2276" i="1" dirty="0" err="1">
                <a:solidFill>
                  <a:srgbClr val="000000"/>
                </a:solidFill>
                <a:latin typeface="Calibri" pitchFamily="34" charset="0"/>
              </a:rPr>
              <a:t>Andrejak</a:t>
            </a:r>
            <a:r>
              <a:rPr lang="en-GB" altLang="en-US" sz="2276" i="1" dirty="0">
                <a:solidFill>
                  <a:srgbClr val="000000"/>
                </a:solidFill>
                <a:latin typeface="Calibri" pitchFamily="34" charset="0"/>
              </a:rPr>
              <a:t> 2010 – Denmark)</a:t>
            </a:r>
          </a:p>
          <a:p>
            <a:pPr defTabSz="638942" eaLnBrk="1" hangingPunct="1">
              <a:spcBef>
                <a:spcPts val="1138"/>
              </a:spcBef>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GB" altLang="en-US" sz="2844" dirty="0">
                <a:solidFill>
                  <a:srgbClr val="000000"/>
                </a:solidFill>
                <a:latin typeface="Calibri" pitchFamily="34" charset="0"/>
              </a:rPr>
              <a:t>Similar from BTS RCT </a:t>
            </a:r>
            <a:r>
              <a:rPr lang="en-GB" altLang="en-US" sz="2276" dirty="0">
                <a:solidFill>
                  <a:srgbClr val="000000"/>
                </a:solidFill>
                <a:latin typeface="Calibri" pitchFamily="34" charset="0"/>
              </a:rPr>
              <a:t>(38.8% MAC, 48.5% Malmo, 38.2% </a:t>
            </a:r>
            <a:r>
              <a:rPr lang="en-GB" altLang="en-US" sz="2276" dirty="0" err="1">
                <a:solidFill>
                  <a:srgbClr val="000000"/>
                </a:solidFill>
                <a:latin typeface="Calibri" pitchFamily="34" charset="0"/>
              </a:rPr>
              <a:t>Xenopi</a:t>
            </a:r>
            <a:r>
              <a:rPr lang="en-GB" altLang="en-US" sz="2276" dirty="0">
                <a:solidFill>
                  <a:srgbClr val="000000"/>
                </a:solidFill>
                <a:latin typeface="Calibri" pitchFamily="34" charset="0"/>
              </a:rPr>
              <a:t>)</a:t>
            </a:r>
          </a:p>
          <a:p>
            <a:pPr defTabSz="638942" eaLnBrk="1" hangingPunct="1">
              <a:spcBef>
                <a:spcPts val="1138"/>
              </a:spcBef>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GB" altLang="en-US" sz="2844" dirty="0" err="1">
                <a:solidFill>
                  <a:srgbClr val="000000"/>
                </a:solidFill>
                <a:latin typeface="Calibri" pitchFamily="34" charset="0"/>
              </a:rPr>
              <a:t>Xenopi</a:t>
            </a:r>
            <a:r>
              <a:rPr lang="en-GB" altLang="en-US" sz="2844" dirty="0">
                <a:solidFill>
                  <a:srgbClr val="000000"/>
                </a:solidFill>
                <a:latin typeface="Calibri" pitchFamily="34" charset="0"/>
              </a:rPr>
              <a:t> 69.1% </a:t>
            </a:r>
            <a:r>
              <a:rPr lang="en-GB" altLang="en-US" sz="2844" dirty="0" smtClean="0">
                <a:solidFill>
                  <a:srgbClr val="000000"/>
                </a:solidFill>
                <a:latin typeface="Calibri" pitchFamily="34" charset="0"/>
              </a:rPr>
              <a:t>5-year </a:t>
            </a:r>
            <a:r>
              <a:rPr lang="en-GB" altLang="en-US" sz="2844" dirty="0">
                <a:solidFill>
                  <a:srgbClr val="000000"/>
                </a:solidFill>
                <a:latin typeface="Calibri" pitchFamily="34" charset="0"/>
              </a:rPr>
              <a:t>mortality </a:t>
            </a:r>
            <a:r>
              <a:rPr lang="en-GB" altLang="en-US" sz="2276" i="1" dirty="0">
                <a:solidFill>
                  <a:srgbClr val="000000"/>
                </a:solidFill>
                <a:latin typeface="Calibri" pitchFamily="34" charset="0"/>
              </a:rPr>
              <a:t>(</a:t>
            </a:r>
            <a:r>
              <a:rPr lang="en-GB" altLang="en-US" sz="2276" i="1" dirty="0" err="1">
                <a:solidFill>
                  <a:srgbClr val="000000"/>
                </a:solidFill>
                <a:latin typeface="Calibri" pitchFamily="34" charset="0"/>
              </a:rPr>
              <a:t>Andrejak</a:t>
            </a:r>
            <a:r>
              <a:rPr lang="en-GB" altLang="en-US" sz="2276" i="1" dirty="0">
                <a:solidFill>
                  <a:srgbClr val="000000"/>
                </a:solidFill>
                <a:latin typeface="Calibri" pitchFamily="34" charset="0"/>
              </a:rPr>
              <a:t> 2009)</a:t>
            </a:r>
          </a:p>
          <a:p>
            <a:pPr defTabSz="638942" eaLnBrk="1" hangingPunct="1">
              <a:spcBef>
                <a:spcPts val="1138"/>
              </a:spcBef>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GB" altLang="en-US" sz="2844" dirty="0">
                <a:solidFill>
                  <a:srgbClr val="000000"/>
                </a:solidFill>
                <a:latin typeface="Calibri" pitchFamily="34" charset="0"/>
              </a:rPr>
              <a:t>MAC – 23.9% </a:t>
            </a:r>
            <a:r>
              <a:rPr lang="en-GB" altLang="en-US" sz="2844" dirty="0" smtClean="0">
                <a:solidFill>
                  <a:srgbClr val="000000"/>
                </a:solidFill>
                <a:latin typeface="Calibri" pitchFamily="34" charset="0"/>
              </a:rPr>
              <a:t>5-year </a:t>
            </a:r>
            <a:r>
              <a:rPr lang="en-GB" altLang="en-US" sz="2844" dirty="0">
                <a:solidFill>
                  <a:srgbClr val="000000"/>
                </a:solidFill>
                <a:latin typeface="Calibri" pitchFamily="34" charset="0"/>
              </a:rPr>
              <a:t>mortality (</a:t>
            </a:r>
            <a:r>
              <a:rPr lang="en-GB" altLang="en-US" sz="2276" i="1" dirty="0">
                <a:solidFill>
                  <a:srgbClr val="000000"/>
                </a:solidFill>
                <a:latin typeface="Calibri" pitchFamily="34" charset="0"/>
              </a:rPr>
              <a:t>Hayashi 2012)</a:t>
            </a:r>
            <a:endParaRPr lang="en-GB" altLang="en-US" sz="2844" dirty="0">
              <a:solidFill>
                <a:srgbClr val="000000"/>
              </a:solidFill>
              <a:latin typeface="Calibri" pitchFamily="34" charset="0"/>
            </a:endParaRPr>
          </a:p>
          <a:p>
            <a:pPr defTabSz="638942" eaLnBrk="1" hangingPunct="1">
              <a:spcBef>
                <a:spcPts val="1138"/>
              </a:spcBef>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GB" altLang="en-US" sz="2844" dirty="0">
                <a:solidFill>
                  <a:srgbClr val="000000"/>
                </a:solidFill>
                <a:latin typeface="Calibri" pitchFamily="34" charset="0"/>
              </a:rPr>
              <a:t>In </a:t>
            </a:r>
            <a:r>
              <a:rPr lang="en-GB" altLang="en-US" sz="2844" dirty="0" err="1">
                <a:solidFill>
                  <a:srgbClr val="000000"/>
                </a:solidFill>
                <a:latin typeface="Calibri" pitchFamily="34" charset="0"/>
              </a:rPr>
              <a:t>clari</a:t>
            </a:r>
            <a:r>
              <a:rPr lang="en-GB" altLang="en-US" sz="2844" dirty="0">
                <a:solidFill>
                  <a:srgbClr val="000000"/>
                </a:solidFill>
                <a:latin typeface="Calibri" pitchFamily="34" charset="0"/>
              </a:rPr>
              <a:t> res </a:t>
            </a:r>
            <a:r>
              <a:rPr lang="en-GB" altLang="en-US" sz="2844" dirty="0" smtClean="0">
                <a:solidFill>
                  <a:srgbClr val="000000"/>
                </a:solidFill>
                <a:latin typeface="Calibri" pitchFamily="34" charset="0"/>
              </a:rPr>
              <a:t>1-year </a:t>
            </a:r>
            <a:r>
              <a:rPr lang="en-GB" altLang="en-US" sz="2844" dirty="0">
                <a:solidFill>
                  <a:srgbClr val="000000"/>
                </a:solidFill>
                <a:latin typeface="Calibri" pitchFamily="34" charset="0"/>
              </a:rPr>
              <a:t>mortality rate 34% </a:t>
            </a:r>
            <a:r>
              <a:rPr lang="en-GB" altLang="en-US" sz="2276" i="1" dirty="0">
                <a:solidFill>
                  <a:srgbClr val="000000"/>
                </a:solidFill>
                <a:latin typeface="Calibri" pitchFamily="34" charset="0"/>
              </a:rPr>
              <a:t>(Griffith 2006 AJRCCM)</a:t>
            </a:r>
          </a:p>
          <a:p>
            <a:pPr defTabSz="638942" eaLnBrk="1" hangingPunct="1">
              <a:spcBef>
                <a:spcPts val="1138"/>
              </a:spcBef>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endParaRPr lang="en-GB" altLang="en-US" sz="2844" dirty="0">
              <a:solidFill>
                <a:srgbClr val="000000"/>
              </a:solidFill>
              <a:latin typeface="Calibri" pitchFamily="34" charset="0"/>
            </a:endParaRPr>
          </a:p>
          <a:p>
            <a:pPr marL="0" indent="0" defTabSz="638942" eaLnBrk="1" hangingPunct="1">
              <a:spcBef>
                <a:spcPts val="1138"/>
              </a:spcBef>
              <a:buFontTx/>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endParaRPr lang="en-GB" altLang="en-US" sz="2844" dirty="0">
              <a:solidFill>
                <a:srgbClr val="000000"/>
              </a:solidFill>
              <a:latin typeface="Calibri" pitchFamily="34" charset="0"/>
            </a:endParaRPr>
          </a:p>
          <a:p>
            <a:pPr marL="0" indent="0" defTabSz="638942" eaLnBrk="1" hangingPunct="1">
              <a:spcBef>
                <a:spcPts val="1138"/>
              </a:spcBef>
              <a:buFontTx/>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GB" altLang="en-US" sz="2844" i="1" dirty="0">
                <a:solidFill>
                  <a:srgbClr val="000000"/>
                </a:solidFill>
                <a:latin typeface="Calibri" pitchFamily="34" charset="0"/>
              </a:rPr>
              <a:t>                                       </a:t>
            </a:r>
            <a:endParaRPr lang="en-GB" altLang="en-US" sz="2844" i="1" dirty="0" smtClean="0">
              <a:solidFill>
                <a:srgbClr val="000000"/>
              </a:solidFill>
              <a:latin typeface="Calibri" pitchFamily="34" charset="0"/>
            </a:endParaRPr>
          </a:p>
          <a:p>
            <a:pPr marL="0" indent="0" defTabSz="638942" eaLnBrk="1" hangingPunct="1">
              <a:spcBef>
                <a:spcPts val="1138"/>
              </a:spcBef>
              <a:buFontTx/>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GB" altLang="en-US" sz="2844" i="1" dirty="0">
                <a:solidFill>
                  <a:srgbClr val="000000"/>
                </a:solidFill>
                <a:latin typeface="Calibri" pitchFamily="34" charset="0"/>
              </a:rPr>
              <a:t>	</a:t>
            </a:r>
            <a:r>
              <a:rPr lang="en-GB" altLang="en-US" sz="2844" i="1" dirty="0" smtClean="0">
                <a:solidFill>
                  <a:srgbClr val="000000"/>
                </a:solidFill>
                <a:latin typeface="Calibri" pitchFamily="34" charset="0"/>
              </a:rPr>
              <a:t>				 </a:t>
            </a:r>
            <a:r>
              <a:rPr lang="en-GB" altLang="en-US" sz="2276" i="1" dirty="0">
                <a:solidFill>
                  <a:srgbClr val="000000"/>
                </a:solidFill>
                <a:latin typeface="Calibri" pitchFamily="34" charset="0"/>
              </a:rPr>
              <a:t>(Diel unpublished)</a:t>
            </a:r>
          </a:p>
          <a:p>
            <a:pPr defTabSz="638942" eaLnBrk="1" hangingPunct="1">
              <a:spcBef>
                <a:spcPts val="1138"/>
              </a:spcBef>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endParaRPr lang="en-GB" altLang="en-US" sz="2844" dirty="0">
              <a:solidFill>
                <a:srgbClr val="000000"/>
              </a:solidFill>
              <a:latin typeface="Calibri" pitchFamily="34" charset="0"/>
            </a:endParaRPr>
          </a:p>
          <a:p>
            <a:pPr defTabSz="638942" eaLnBrk="1" hangingPunct="1">
              <a:spcBef>
                <a:spcPts val="1138"/>
              </a:spcBef>
              <a:buFontTx/>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r>
              <a:rPr lang="en-GB" altLang="en-US" sz="2844" dirty="0">
                <a:solidFill>
                  <a:srgbClr val="000000"/>
                </a:solidFill>
                <a:latin typeface="Calibri" pitchFamily="34" charset="0"/>
              </a:rPr>
              <a:t>	</a:t>
            </a:r>
            <a:endParaRPr lang="en-GB" altLang="en-US" sz="2844" i="1" dirty="0">
              <a:solidFill>
                <a:srgbClr val="000000"/>
              </a:solidFill>
              <a:latin typeface="Calibri" pitchFamily="34" charset="0"/>
            </a:endParaRPr>
          </a:p>
          <a:p>
            <a:pPr defTabSz="638942" eaLnBrk="1" hangingPunct="1">
              <a:spcBef>
                <a:spcPts val="1138"/>
              </a:spcBef>
              <a:buFontTx/>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endParaRPr lang="en-GB" altLang="en-US" sz="2560" i="1" dirty="0">
              <a:solidFill>
                <a:srgbClr val="000000"/>
              </a:solidFill>
              <a:cs typeface="Arial" charset="0"/>
            </a:endParaRPr>
          </a:p>
          <a:p>
            <a:pPr defTabSz="638942" eaLnBrk="1" hangingPunct="1">
              <a:spcBef>
                <a:spcPts val="1138"/>
              </a:spcBef>
              <a:buFontTx/>
              <a:buNone/>
              <a:tabLst>
                <a:tab pos="487672" algn="l"/>
                <a:tab pos="636683" algn="l"/>
                <a:tab pos="1275625" algn="l"/>
                <a:tab pos="1914566" algn="l"/>
                <a:tab pos="2553507" algn="l"/>
                <a:tab pos="3192448" algn="l"/>
                <a:tab pos="3831390" algn="l"/>
                <a:tab pos="4470330" algn="l"/>
                <a:tab pos="5109272" algn="l"/>
                <a:tab pos="5748212" algn="l"/>
                <a:tab pos="6387154" algn="l"/>
                <a:tab pos="7026095" algn="l"/>
                <a:tab pos="7665036" algn="l"/>
                <a:tab pos="8303977" algn="l"/>
                <a:tab pos="8942919" algn="l"/>
                <a:tab pos="9581859" algn="l"/>
                <a:tab pos="10220801" algn="l"/>
                <a:tab pos="10859741" algn="l"/>
                <a:tab pos="11498683" algn="l"/>
                <a:tab pos="12137624" algn="l"/>
                <a:tab pos="12776566" algn="l"/>
              </a:tabLst>
              <a:defRPr/>
            </a:pPr>
            <a:endParaRPr lang="en-GB" altLang="en-US" sz="5120" dirty="0">
              <a:solidFill>
                <a:srgbClr val="000000"/>
              </a:solidFill>
              <a:cs typeface="Arial" charset="0"/>
            </a:endParaRPr>
          </a:p>
        </p:txBody>
      </p:sp>
      <p:pic>
        <p:nvPicPr>
          <p:cNvPr id="14340" name="Picture 4" descr="C:\Users\ml917\AppData\Local\Microsoft\Windows\Temporary Internet Files\Content.Outlook\Q0AHL70P\Diel et al Manuscript Figure 2_300dpi.tif"/>
          <p:cNvPicPr>
            <a:picLocks noChangeAspect="1" noChangeArrowheads="1"/>
          </p:cNvPicPr>
          <p:nvPr/>
        </p:nvPicPr>
        <p:blipFill>
          <a:blip r:embed="rId3">
            <a:extLst>
              <a:ext uri="{28A0092B-C50C-407E-A947-70E740481C1C}">
                <a14:useLocalDpi xmlns:a14="http://schemas.microsoft.com/office/drawing/2010/main" val="0"/>
              </a:ext>
            </a:extLst>
          </a:blip>
          <a:srcRect l="1666" t="3452" r="51431" b="48653"/>
          <a:stretch>
            <a:fillRect/>
          </a:stretch>
        </p:blipFill>
        <p:spPr bwMode="auto">
          <a:xfrm>
            <a:off x="6057901" y="4957375"/>
            <a:ext cx="6748216" cy="4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11"/>
          <p:cNvSpPr/>
          <p:nvPr/>
        </p:nvSpPr>
        <p:spPr>
          <a:xfrm>
            <a:off x="0" y="18980"/>
            <a:ext cx="13004800" cy="923101"/>
          </a:xfrm>
          <a:prstGeom prst="rect">
            <a:avLst/>
          </a:prstGeom>
          <a:ln w="12700">
            <a:miter lim="400000"/>
          </a:ln>
          <a:extLst>
            <a:ext uri="{C572A759-6A51-4108-AA02-DFA0A04FC94B}">
              <ma14:wrappingTextBoxFlag xmlns:ma14="http://schemas.microsoft.com/office/mac/drawingml/2011/main" val="1"/>
            </a:ext>
          </a:extLst>
        </p:spPr>
        <p:txBody>
          <a:bodyPr wrap="square" lIns="45607" tIns="45607" rIns="45607" bIns="45607">
            <a:spAutoFit/>
          </a:bodyPr>
          <a:lstStyle>
            <a:lvl1pPr algn="ctr" defTabSz="914400">
              <a:defRPr sz="4500">
                <a:solidFill>
                  <a:srgbClr val="971817"/>
                </a:solidFill>
                <a:latin typeface="Verdana Bold"/>
                <a:ea typeface="Verdana Bold"/>
                <a:cs typeface="Verdana Bold"/>
                <a:sym typeface="Verdana Bold"/>
              </a:defRPr>
            </a:lvl1pPr>
          </a:lstStyle>
          <a:p>
            <a:pPr>
              <a:defRPr sz="1800">
                <a:solidFill>
                  <a:srgbClr val="000000"/>
                </a:solidFill>
              </a:defRPr>
            </a:pPr>
            <a:r>
              <a:rPr lang="en-US" sz="5400" dirty="0">
                <a:solidFill>
                  <a:srgbClr val="002060"/>
                </a:solidFill>
                <a:latin typeface="Calibri"/>
                <a:cs typeface="Calibri"/>
              </a:rPr>
              <a:t>M</a:t>
            </a:r>
            <a:r>
              <a:rPr lang="en-US" sz="5400" dirty="0" smtClean="0">
                <a:solidFill>
                  <a:srgbClr val="002060"/>
                </a:solidFill>
                <a:latin typeface="Calibri"/>
                <a:cs typeface="Calibri"/>
              </a:rPr>
              <a:t>ortality</a:t>
            </a:r>
            <a:endParaRPr lang="en-US" sz="5400" dirty="0">
              <a:solidFill>
                <a:srgbClr val="002060"/>
              </a:solidFill>
              <a:latin typeface="Calibri"/>
              <a:cs typeface="Calibri"/>
            </a:endParaRPr>
          </a:p>
        </p:txBody>
      </p:sp>
    </p:spTree>
    <p:extLst>
      <p:ext uri="{BB962C8B-B14F-4D97-AF65-F5344CB8AC3E}">
        <p14:creationId xmlns:p14="http://schemas.microsoft.com/office/powerpoint/2010/main" val="823913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311"/>
          <p:cNvSpPr/>
          <p:nvPr/>
        </p:nvSpPr>
        <p:spPr>
          <a:xfrm>
            <a:off x="20782" y="515214"/>
            <a:ext cx="13004800" cy="1107761"/>
          </a:xfrm>
          <a:prstGeom prst="rect">
            <a:avLst/>
          </a:prstGeom>
          <a:ln w="12700">
            <a:miter lim="400000"/>
          </a:ln>
          <a:extLst>
            <a:ext uri="{C572A759-6A51-4108-AA02-DFA0A04FC94B}">
              <ma14:wrappingTextBoxFlag xmlns:ma14="http://schemas.microsoft.com/office/mac/drawingml/2011/main" val="1"/>
            </a:ext>
          </a:extLst>
        </p:spPr>
        <p:txBody>
          <a:bodyPr wrap="square" lIns="45604" tIns="45604" rIns="45604" bIns="45604">
            <a:spAutoFit/>
          </a:bodyPr>
          <a:lstStyle>
            <a:lvl1pPr algn="ctr" defTabSz="914400">
              <a:defRPr sz="4500">
                <a:solidFill>
                  <a:srgbClr val="971817"/>
                </a:solidFill>
                <a:latin typeface="Verdana Bold"/>
                <a:ea typeface="Verdana Bold"/>
                <a:cs typeface="Verdana Bold"/>
                <a:sym typeface="Verdana Bold"/>
              </a:defRPr>
            </a:lvl1pPr>
          </a:lstStyle>
          <a:p>
            <a:pPr>
              <a:defRPr sz="1800">
                <a:solidFill>
                  <a:srgbClr val="000000"/>
                </a:solidFill>
              </a:defRPr>
            </a:pPr>
            <a:r>
              <a:rPr lang="en-US" sz="6600" dirty="0" smtClean="0">
                <a:solidFill>
                  <a:srgbClr val="002060"/>
                </a:solidFill>
                <a:latin typeface="Calibri"/>
                <a:cs typeface="Calibri"/>
              </a:rPr>
              <a:t>Plan</a:t>
            </a:r>
            <a:endParaRPr lang="en-US" sz="6600" dirty="0">
              <a:solidFill>
                <a:srgbClr val="002060"/>
              </a:solidFill>
              <a:latin typeface="Calibri"/>
              <a:cs typeface="Calibri"/>
            </a:endParaRPr>
          </a:p>
        </p:txBody>
      </p:sp>
      <p:sp>
        <p:nvSpPr>
          <p:cNvPr id="3" name="CasellaDiTesto 2"/>
          <p:cNvSpPr txBox="1"/>
          <p:nvPr/>
        </p:nvSpPr>
        <p:spPr>
          <a:xfrm>
            <a:off x="2697018" y="2244438"/>
            <a:ext cx="9892146" cy="6186309"/>
          </a:xfrm>
          <a:prstGeom prst="rect">
            <a:avLst/>
          </a:prstGeom>
          <a:noFill/>
        </p:spPr>
        <p:txBody>
          <a:bodyPr wrap="square" rtlCol="0">
            <a:spAutoFit/>
          </a:bodyPr>
          <a:lstStyle/>
          <a:p>
            <a:pPr marL="514350" indent="-514350">
              <a:buFont typeface="+mj-lt"/>
              <a:buAutoNum type="arabicPeriod"/>
            </a:pPr>
            <a:r>
              <a:rPr lang="en-US" sz="3600" dirty="0" smtClean="0">
                <a:solidFill>
                  <a:schemeClr val="bg1">
                    <a:lumMod val="85000"/>
                  </a:schemeClr>
                </a:solidFill>
                <a:latin typeface="+mn-lt"/>
              </a:rPr>
              <a:t>Why should we care of NTM?</a:t>
            </a:r>
          </a:p>
          <a:p>
            <a:pPr marL="514350" indent="-514350">
              <a:buFont typeface="+mj-lt"/>
              <a:buAutoNum type="arabicPeriod"/>
            </a:pPr>
            <a:endParaRPr lang="en-US" sz="3600" dirty="0" smtClean="0">
              <a:latin typeface="+mn-lt"/>
            </a:endParaRPr>
          </a:p>
          <a:p>
            <a:pPr marL="514350" indent="-514350">
              <a:buFont typeface="+mj-lt"/>
              <a:buAutoNum type="arabicPeriod"/>
            </a:pPr>
            <a:endParaRPr lang="en-US" sz="3600" dirty="0" smtClean="0">
              <a:latin typeface="+mn-lt"/>
            </a:endParaRPr>
          </a:p>
          <a:p>
            <a:pPr marL="514350" indent="-514350">
              <a:buFont typeface="+mj-lt"/>
              <a:buAutoNum type="arabicPeriod"/>
            </a:pPr>
            <a:r>
              <a:rPr lang="en-US" sz="3600" dirty="0" smtClean="0">
                <a:solidFill>
                  <a:schemeClr val="tx1"/>
                </a:solidFill>
                <a:latin typeface="+mn-lt"/>
              </a:rPr>
              <a:t>What are the major challenges in the management of NTM?</a:t>
            </a: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r>
              <a:rPr lang="en-US" sz="3600" dirty="0" smtClean="0">
                <a:solidFill>
                  <a:schemeClr val="bg1">
                    <a:lumMod val="85000"/>
                  </a:schemeClr>
                </a:solidFill>
                <a:latin typeface="+mn-lt"/>
              </a:rPr>
              <a:t>What should we do?</a:t>
            </a: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endParaRPr lang="en-US" sz="3600" dirty="0" smtClean="0">
              <a:solidFill>
                <a:schemeClr val="bg1">
                  <a:lumMod val="85000"/>
                </a:schemeClr>
              </a:solidFill>
              <a:latin typeface="+mn-lt"/>
            </a:endParaRPr>
          </a:p>
          <a:p>
            <a:pPr marL="514350" indent="-514350">
              <a:buFont typeface="+mj-lt"/>
              <a:buAutoNum type="arabicPeriod"/>
            </a:pPr>
            <a:r>
              <a:rPr lang="en-US" sz="3600" dirty="0">
                <a:solidFill>
                  <a:schemeClr val="bg1">
                    <a:lumMod val="85000"/>
                  </a:schemeClr>
                </a:solidFill>
                <a:latin typeface="+mn-lt"/>
              </a:rPr>
              <a:t>What can we do in Italy?</a:t>
            </a:r>
          </a:p>
        </p:txBody>
      </p:sp>
    </p:spTree>
    <p:extLst>
      <p:ext uri="{BB962C8B-B14F-4D97-AF65-F5344CB8AC3E}">
        <p14:creationId xmlns:p14="http://schemas.microsoft.com/office/powerpoint/2010/main" val="80718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11"/>
          <p:cNvSpPr/>
          <p:nvPr/>
        </p:nvSpPr>
        <p:spPr>
          <a:xfrm>
            <a:off x="173836" y="320294"/>
            <a:ext cx="6738730" cy="646103"/>
          </a:xfrm>
          <a:prstGeom prst="rect">
            <a:avLst/>
          </a:prstGeom>
          <a:ln w="12700">
            <a:miter lim="400000"/>
          </a:ln>
          <a:extLst>
            <a:ext uri="{C572A759-6A51-4108-AA02-DFA0A04FC94B}">
              <ma14:wrappingTextBoxFlag xmlns:ma14="http://schemas.microsoft.com/office/mac/drawingml/2011/main" val="1"/>
            </a:ext>
          </a:extLst>
        </p:spPr>
        <p:txBody>
          <a:bodyPr wrap="square" lIns="45607" tIns="45607" rIns="45607" bIns="45607">
            <a:spAutoFit/>
          </a:bodyPr>
          <a:lstStyle>
            <a:lvl1pPr algn="ctr" defTabSz="914400">
              <a:defRPr sz="4500">
                <a:solidFill>
                  <a:srgbClr val="971817"/>
                </a:solidFill>
                <a:latin typeface="Verdana Bold"/>
                <a:ea typeface="Verdana Bold"/>
                <a:cs typeface="Verdana Bold"/>
                <a:sym typeface="Verdana Bold"/>
              </a:defRPr>
            </a:lvl1pPr>
          </a:lstStyle>
          <a:p>
            <a:pPr>
              <a:defRPr sz="1800">
                <a:solidFill>
                  <a:srgbClr val="000000"/>
                </a:solidFill>
              </a:defRPr>
            </a:pPr>
            <a:r>
              <a:rPr lang="en-US" sz="3600" dirty="0" smtClean="0">
                <a:solidFill>
                  <a:srgbClr val="002060"/>
                </a:solidFill>
                <a:latin typeface="Calibri"/>
                <a:cs typeface="Calibri"/>
              </a:rPr>
              <a:t>The heterogeneity of the disease</a:t>
            </a:r>
            <a:endParaRPr lang="en-US" sz="3600" dirty="0">
              <a:solidFill>
                <a:srgbClr val="002060"/>
              </a:solidFill>
              <a:latin typeface="Calibri"/>
              <a:cs typeface="Calibri"/>
            </a:endParaRPr>
          </a:p>
        </p:txBody>
      </p:sp>
      <p:pic>
        <p:nvPicPr>
          <p:cNvPr id="3" name="Immagine 2"/>
          <p:cNvPicPr>
            <a:picLocks noChangeAspect="1"/>
          </p:cNvPicPr>
          <p:nvPr/>
        </p:nvPicPr>
        <p:blipFill>
          <a:blip r:embed="rId2"/>
          <a:stretch>
            <a:fillRect/>
          </a:stretch>
        </p:blipFill>
        <p:spPr>
          <a:xfrm>
            <a:off x="587691" y="1266514"/>
            <a:ext cx="5967068" cy="2236895"/>
          </a:xfrm>
          <a:prstGeom prst="rect">
            <a:avLst/>
          </a:prstGeom>
        </p:spPr>
      </p:pic>
      <p:pic>
        <p:nvPicPr>
          <p:cNvPr id="9" name="Immagine 8"/>
          <p:cNvPicPr>
            <a:picLocks noChangeAspect="1"/>
          </p:cNvPicPr>
          <p:nvPr/>
        </p:nvPicPr>
        <p:blipFill>
          <a:blip r:embed="rId3"/>
          <a:stretch>
            <a:fillRect/>
          </a:stretch>
        </p:blipFill>
        <p:spPr>
          <a:xfrm>
            <a:off x="7096540" y="5300345"/>
            <a:ext cx="5616436" cy="3740328"/>
          </a:xfrm>
          <a:prstGeom prst="rect">
            <a:avLst/>
          </a:prstGeom>
        </p:spPr>
      </p:pic>
      <p:sp>
        <p:nvSpPr>
          <p:cNvPr id="10" name="Shape 311"/>
          <p:cNvSpPr/>
          <p:nvPr/>
        </p:nvSpPr>
        <p:spPr>
          <a:xfrm>
            <a:off x="7200348" y="4397176"/>
            <a:ext cx="5804452" cy="646103"/>
          </a:xfrm>
          <a:prstGeom prst="rect">
            <a:avLst/>
          </a:prstGeom>
          <a:ln w="12700">
            <a:miter lim="400000"/>
          </a:ln>
          <a:extLst>
            <a:ext uri="{C572A759-6A51-4108-AA02-DFA0A04FC94B}">
              <ma14:wrappingTextBoxFlag xmlns:ma14="http://schemas.microsoft.com/office/mac/drawingml/2011/main" val="1"/>
            </a:ext>
          </a:extLst>
        </p:spPr>
        <p:txBody>
          <a:bodyPr wrap="square" lIns="45607" tIns="45607" rIns="45607" bIns="45607">
            <a:spAutoFit/>
          </a:bodyPr>
          <a:lstStyle>
            <a:lvl1pPr algn="ctr" defTabSz="914400">
              <a:defRPr sz="4500">
                <a:solidFill>
                  <a:srgbClr val="971817"/>
                </a:solidFill>
                <a:latin typeface="Verdana Bold"/>
                <a:ea typeface="Verdana Bold"/>
                <a:cs typeface="Verdana Bold"/>
                <a:sym typeface="Verdana Bold"/>
              </a:defRPr>
            </a:lvl1pPr>
          </a:lstStyle>
          <a:p>
            <a:pPr>
              <a:defRPr sz="1800">
                <a:solidFill>
                  <a:srgbClr val="000000"/>
                </a:solidFill>
              </a:defRPr>
            </a:pPr>
            <a:r>
              <a:rPr lang="en-US" sz="3600" dirty="0" smtClean="0">
                <a:solidFill>
                  <a:srgbClr val="002060"/>
                </a:solidFill>
                <a:latin typeface="Calibri"/>
                <a:cs typeface="Calibri"/>
              </a:rPr>
              <a:t>Diagnostic delay</a:t>
            </a:r>
            <a:endParaRPr lang="en-US" sz="3600" dirty="0">
              <a:solidFill>
                <a:srgbClr val="002060"/>
              </a:solidFill>
              <a:latin typeface="Calibri"/>
              <a:cs typeface="Calibri"/>
            </a:endParaRPr>
          </a:p>
        </p:txBody>
      </p:sp>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3050" y="824344"/>
            <a:ext cx="3761131" cy="2962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Shape 311"/>
          <p:cNvSpPr/>
          <p:nvPr/>
        </p:nvSpPr>
        <p:spPr>
          <a:xfrm>
            <a:off x="7368242" y="212635"/>
            <a:ext cx="5804452" cy="646103"/>
          </a:xfrm>
          <a:prstGeom prst="rect">
            <a:avLst/>
          </a:prstGeom>
          <a:ln w="12700">
            <a:miter lim="400000"/>
          </a:ln>
          <a:extLst>
            <a:ext uri="{C572A759-6A51-4108-AA02-DFA0A04FC94B}">
              <ma14:wrappingTextBoxFlag xmlns:ma14="http://schemas.microsoft.com/office/mac/drawingml/2011/main" val="1"/>
            </a:ext>
          </a:extLst>
        </p:spPr>
        <p:txBody>
          <a:bodyPr wrap="square" lIns="45607" tIns="45607" rIns="45607" bIns="45607">
            <a:spAutoFit/>
          </a:bodyPr>
          <a:lstStyle>
            <a:lvl1pPr algn="ctr" defTabSz="914400">
              <a:defRPr sz="4500">
                <a:solidFill>
                  <a:srgbClr val="971817"/>
                </a:solidFill>
                <a:latin typeface="Verdana Bold"/>
                <a:ea typeface="Verdana Bold"/>
                <a:cs typeface="Verdana Bold"/>
                <a:sym typeface="Verdana Bold"/>
              </a:defRPr>
            </a:lvl1pPr>
          </a:lstStyle>
          <a:p>
            <a:pPr>
              <a:defRPr sz="1800">
                <a:solidFill>
                  <a:srgbClr val="000000"/>
                </a:solidFill>
              </a:defRPr>
            </a:pPr>
            <a:r>
              <a:rPr lang="en-US" sz="3600" smtClean="0">
                <a:solidFill>
                  <a:srgbClr val="002060"/>
                </a:solidFill>
                <a:latin typeface="Calibri"/>
                <a:cs typeface="Calibri"/>
              </a:rPr>
              <a:t>Different e</a:t>
            </a:r>
            <a:r>
              <a:rPr lang="en-US" sz="3600" smtClean="0">
                <a:solidFill>
                  <a:srgbClr val="002060"/>
                </a:solidFill>
                <a:latin typeface="Calibri"/>
                <a:cs typeface="Calibri"/>
              </a:rPr>
              <a:t>xposure</a:t>
            </a:r>
            <a:endParaRPr lang="en-US" sz="3600" dirty="0">
              <a:solidFill>
                <a:srgbClr val="002060"/>
              </a:solidFill>
              <a:latin typeface="Calibri"/>
              <a:cs typeface="Calibri"/>
            </a:endParaRPr>
          </a:p>
        </p:txBody>
      </p:sp>
      <p:pic>
        <p:nvPicPr>
          <p:cNvPr id="13" name="Immagine 12"/>
          <p:cNvPicPr>
            <a:picLocks noChangeAspect="1"/>
          </p:cNvPicPr>
          <p:nvPr/>
        </p:nvPicPr>
        <p:blipFill>
          <a:blip r:embed="rId5"/>
          <a:stretch>
            <a:fillRect/>
          </a:stretch>
        </p:blipFill>
        <p:spPr>
          <a:xfrm>
            <a:off x="64473" y="5699679"/>
            <a:ext cx="7008415" cy="3280090"/>
          </a:xfrm>
          <a:prstGeom prst="rect">
            <a:avLst/>
          </a:prstGeom>
        </p:spPr>
      </p:pic>
      <p:sp>
        <p:nvSpPr>
          <p:cNvPr id="15" name="Shape 311"/>
          <p:cNvSpPr/>
          <p:nvPr/>
        </p:nvSpPr>
        <p:spPr>
          <a:xfrm>
            <a:off x="-8679" y="4429623"/>
            <a:ext cx="6877878" cy="1200100"/>
          </a:xfrm>
          <a:prstGeom prst="rect">
            <a:avLst/>
          </a:prstGeom>
          <a:ln w="12700">
            <a:miter lim="400000"/>
          </a:ln>
          <a:extLst>
            <a:ext uri="{C572A759-6A51-4108-AA02-DFA0A04FC94B}">
              <ma14:wrappingTextBoxFlag xmlns:ma14="http://schemas.microsoft.com/office/mac/drawingml/2011/main" val="1"/>
            </a:ext>
          </a:extLst>
        </p:spPr>
        <p:txBody>
          <a:bodyPr wrap="square" lIns="45607" tIns="45607" rIns="45607" bIns="45607">
            <a:spAutoFit/>
          </a:bodyPr>
          <a:lstStyle>
            <a:lvl1pPr algn="ctr" defTabSz="914400">
              <a:defRPr sz="4500">
                <a:solidFill>
                  <a:srgbClr val="971817"/>
                </a:solidFill>
                <a:latin typeface="Verdana Bold"/>
                <a:ea typeface="Verdana Bold"/>
                <a:cs typeface="Verdana Bold"/>
                <a:sym typeface="Verdana Bold"/>
              </a:defRPr>
            </a:lvl1pPr>
          </a:lstStyle>
          <a:p>
            <a:pPr>
              <a:defRPr sz="1800">
                <a:solidFill>
                  <a:srgbClr val="000000"/>
                </a:solidFill>
              </a:defRPr>
            </a:pPr>
            <a:r>
              <a:rPr lang="en-US" sz="3600" dirty="0" smtClean="0">
                <a:solidFill>
                  <a:srgbClr val="002060"/>
                </a:solidFill>
                <a:latin typeface="Calibri"/>
                <a:cs typeface="Calibri"/>
              </a:rPr>
              <a:t>Different NTM species give </a:t>
            </a:r>
            <a:r>
              <a:rPr lang="en-US" sz="3600" smtClean="0">
                <a:solidFill>
                  <a:srgbClr val="002060"/>
                </a:solidFill>
                <a:latin typeface="Calibri"/>
                <a:cs typeface="Calibri"/>
              </a:rPr>
              <a:t>different clinical pictures</a:t>
            </a:r>
            <a:endParaRPr lang="en-US" sz="3600" dirty="0">
              <a:solidFill>
                <a:srgbClr val="002060"/>
              </a:solidFill>
              <a:latin typeface="Calibri"/>
              <a:cs typeface="Calibri"/>
            </a:endParaRPr>
          </a:p>
        </p:txBody>
      </p:sp>
      <p:sp>
        <p:nvSpPr>
          <p:cNvPr id="16" name="Rettangolo 15"/>
          <p:cNvSpPr/>
          <p:nvPr/>
        </p:nvSpPr>
        <p:spPr>
          <a:xfrm>
            <a:off x="1350622" y="8982541"/>
            <a:ext cx="3429144" cy="369332"/>
          </a:xfrm>
          <a:prstGeom prst="rect">
            <a:avLst/>
          </a:prstGeom>
        </p:spPr>
        <p:txBody>
          <a:bodyPr wrap="none">
            <a:spAutoFit/>
          </a:bodyPr>
          <a:lstStyle/>
          <a:p>
            <a:r>
              <a:rPr lang="it-IT" sz="1800" dirty="0" err="1">
                <a:solidFill>
                  <a:schemeClr val="tx1"/>
                </a:solidFill>
                <a:latin typeface="+mn-lt"/>
              </a:rPr>
              <a:t>Schönfeld</a:t>
            </a:r>
            <a:r>
              <a:rPr lang="it-IT" sz="1800" dirty="0">
                <a:solidFill>
                  <a:schemeClr val="tx1"/>
                </a:solidFill>
                <a:latin typeface="+mn-lt"/>
              </a:rPr>
              <a:t> </a:t>
            </a:r>
            <a:r>
              <a:rPr lang="it-IT" sz="1800" dirty="0" err="1" smtClean="0">
                <a:solidFill>
                  <a:schemeClr val="tx1"/>
                </a:solidFill>
                <a:latin typeface="+mn-lt"/>
              </a:rPr>
              <a:t>N</a:t>
            </a:r>
            <a:r>
              <a:rPr lang="it-IT" sz="1800" dirty="0" smtClean="0">
                <a:solidFill>
                  <a:schemeClr val="tx1"/>
                </a:solidFill>
                <a:latin typeface="+mn-lt"/>
              </a:rPr>
              <a:t> </a:t>
            </a:r>
            <a:r>
              <a:rPr lang="it-IT" sz="1800" dirty="0">
                <a:solidFill>
                  <a:schemeClr val="tx1"/>
                </a:solidFill>
                <a:latin typeface="+mn-lt"/>
              </a:rPr>
              <a:t>Pneumologie </a:t>
            </a:r>
            <a:r>
              <a:rPr lang="it-IT" sz="1800" dirty="0" smtClean="0">
                <a:solidFill>
                  <a:schemeClr val="tx1"/>
                </a:solidFill>
                <a:latin typeface="+mn-lt"/>
              </a:rPr>
              <a:t>2013</a:t>
            </a:r>
            <a:endParaRPr lang="it-IT" sz="1800" dirty="0">
              <a:solidFill>
                <a:schemeClr val="tx1"/>
              </a:solidFill>
              <a:effectLst/>
              <a:latin typeface="+mn-lt"/>
            </a:endParaRPr>
          </a:p>
        </p:txBody>
      </p:sp>
      <p:sp>
        <p:nvSpPr>
          <p:cNvPr id="17" name="CasellaDiTesto 16"/>
          <p:cNvSpPr txBox="1"/>
          <p:nvPr/>
        </p:nvSpPr>
        <p:spPr>
          <a:xfrm>
            <a:off x="7223313" y="8985513"/>
            <a:ext cx="5727700" cy="369332"/>
          </a:xfrm>
          <a:prstGeom prst="rect">
            <a:avLst/>
          </a:prstGeom>
          <a:noFill/>
        </p:spPr>
        <p:txBody>
          <a:bodyPr wrap="square" rtlCol="0">
            <a:spAutoFit/>
          </a:bodyPr>
          <a:lstStyle/>
          <a:p>
            <a:pPr algn="r"/>
            <a:r>
              <a:rPr lang="it-IT" sz="1800" dirty="0" err="1" smtClean="0">
                <a:latin typeface="Calibri" charset="0"/>
                <a:ea typeface="Calibri" charset="0"/>
                <a:cs typeface="Calibri" charset="0"/>
              </a:rPr>
              <a:t>Mirsaeidi</a:t>
            </a:r>
            <a:r>
              <a:rPr lang="it-IT" sz="1800" dirty="0" smtClean="0">
                <a:latin typeface="Calibri" charset="0"/>
                <a:ea typeface="Calibri" charset="0"/>
                <a:cs typeface="Calibri" charset="0"/>
              </a:rPr>
              <a:t> M. </a:t>
            </a:r>
            <a:r>
              <a:rPr lang="it-IT" sz="1800" dirty="0" err="1" smtClean="0">
                <a:latin typeface="Calibri" charset="0"/>
                <a:ea typeface="Calibri" charset="0"/>
                <a:cs typeface="Calibri" charset="0"/>
              </a:rPr>
              <a:t>Int</a:t>
            </a:r>
            <a:r>
              <a:rPr lang="it-IT" sz="1800" dirty="0" smtClean="0">
                <a:latin typeface="Calibri" charset="0"/>
                <a:ea typeface="Calibri" charset="0"/>
                <a:cs typeface="Calibri" charset="0"/>
              </a:rPr>
              <a:t> </a:t>
            </a:r>
            <a:r>
              <a:rPr lang="it-IT" sz="1800" dirty="0" err="1" smtClean="0">
                <a:latin typeface="Calibri" charset="0"/>
                <a:ea typeface="Calibri" charset="0"/>
                <a:cs typeface="Calibri" charset="0"/>
              </a:rPr>
              <a:t>J</a:t>
            </a:r>
            <a:r>
              <a:rPr lang="it-IT" sz="1800" dirty="0" smtClean="0">
                <a:latin typeface="Calibri" charset="0"/>
                <a:ea typeface="Calibri" charset="0"/>
                <a:cs typeface="Calibri" charset="0"/>
              </a:rPr>
              <a:t> </a:t>
            </a:r>
            <a:r>
              <a:rPr lang="it-IT" sz="1800" dirty="0" err="1" smtClean="0">
                <a:latin typeface="Calibri" charset="0"/>
                <a:ea typeface="Calibri" charset="0"/>
                <a:cs typeface="Calibri" charset="0"/>
              </a:rPr>
              <a:t>Infect</a:t>
            </a:r>
            <a:r>
              <a:rPr lang="it-IT" sz="1800" dirty="0" smtClean="0">
                <a:latin typeface="Calibri" charset="0"/>
                <a:ea typeface="Calibri" charset="0"/>
                <a:cs typeface="Calibri" charset="0"/>
              </a:rPr>
              <a:t> </a:t>
            </a:r>
            <a:r>
              <a:rPr lang="it-IT" sz="1800" dirty="0" err="1" smtClean="0">
                <a:latin typeface="Calibri" charset="0"/>
                <a:ea typeface="Calibri" charset="0"/>
                <a:cs typeface="Calibri" charset="0"/>
              </a:rPr>
              <a:t>Dis</a:t>
            </a:r>
            <a:r>
              <a:rPr lang="it-IT" sz="1800" dirty="0" smtClean="0">
                <a:latin typeface="Calibri" charset="0"/>
                <a:ea typeface="Calibri" charset="0"/>
                <a:cs typeface="Calibri" charset="0"/>
              </a:rPr>
              <a:t> 2013</a:t>
            </a:r>
            <a:endParaRPr lang="it-IT" sz="1800" dirty="0">
              <a:latin typeface="Calibri" charset="0"/>
              <a:ea typeface="Calibri" charset="0"/>
              <a:cs typeface="Calibri" charset="0"/>
            </a:endParaRPr>
          </a:p>
        </p:txBody>
      </p:sp>
      <p:sp>
        <p:nvSpPr>
          <p:cNvPr id="18" name="Rectangle 1"/>
          <p:cNvSpPr>
            <a:spLocks noChangeArrowheads="1"/>
          </p:cNvSpPr>
          <p:nvPr/>
        </p:nvSpPr>
        <p:spPr bwMode="auto">
          <a:xfrm>
            <a:off x="10347880" y="3974443"/>
            <a:ext cx="1620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latin typeface="Calibri" charset="0"/>
              </a:rPr>
              <a:t>Hoefsloot</a:t>
            </a:r>
            <a:r>
              <a:rPr lang="en-GB" altLang="en-US" sz="1800" dirty="0">
                <a:latin typeface="Calibri" charset="0"/>
              </a:rPr>
              <a:t> 2013</a:t>
            </a:r>
            <a:endParaRPr lang="en-GB" altLang="en-US" sz="1800" dirty="0"/>
          </a:p>
        </p:txBody>
      </p:sp>
    </p:spTree>
    <p:extLst>
      <p:ext uri="{BB962C8B-B14F-4D97-AF65-F5344CB8AC3E}">
        <p14:creationId xmlns:p14="http://schemas.microsoft.com/office/powerpoint/2010/main" val="17409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0352" y="1361777"/>
            <a:ext cx="7358097" cy="741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68" name="Rectangle 4"/>
          <p:cNvSpPr>
            <a:spLocks noChangeArrowheads="1"/>
          </p:cNvSpPr>
          <p:nvPr/>
        </p:nvSpPr>
        <p:spPr bwMode="auto">
          <a:xfrm>
            <a:off x="8550205" y="9076267"/>
            <a:ext cx="2534668"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560" i="1">
                <a:latin typeface="Calibri" charset="0"/>
              </a:rPr>
              <a:t>Griffith et al 2007</a:t>
            </a:r>
            <a:endParaRPr lang="en-GB" altLang="en-US" sz="2560"/>
          </a:p>
        </p:txBody>
      </p:sp>
      <p:sp>
        <p:nvSpPr>
          <p:cNvPr id="5" name="Shape 311"/>
          <p:cNvSpPr/>
          <p:nvPr/>
        </p:nvSpPr>
        <p:spPr>
          <a:xfrm>
            <a:off x="0" y="295619"/>
            <a:ext cx="13004800" cy="769213"/>
          </a:xfrm>
          <a:prstGeom prst="rect">
            <a:avLst/>
          </a:prstGeom>
          <a:ln w="12700">
            <a:miter lim="400000"/>
          </a:ln>
          <a:extLst>
            <a:ext uri="{C572A759-6A51-4108-AA02-DFA0A04FC94B}">
              <ma14:wrappingTextBoxFlag xmlns:ma14="http://schemas.microsoft.com/office/mac/drawingml/2011/main" val="1"/>
            </a:ext>
          </a:extLst>
        </p:spPr>
        <p:txBody>
          <a:bodyPr wrap="square" lIns="45607" tIns="45607" rIns="45607" bIns="45607">
            <a:spAutoFit/>
          </a:bodyPr>
          <a:lstStyle>
            <a:lvl1pPr algn="ctr" defTabSz="914400">
              <a:defRPr sz="4500">
                <a:solidFill>
                  <a:srgbClr val="971817"/>
                </a:solidFill>
                <a:latin typeface="Verdana Bold"/>
                <a:ea typeface="Verdana Bold"/>
                <a:cs typeface="Verdana Bold"/>
                <a:sym typeface="Verdana Bold"/>
              </a:defRPr>
            </a:lvl1pPr>
          </a:lstStyle>
          <a:p>
            <a:pPr>
              <a:defRPr sz="1800">
                <a:solidFill>
                  <a:srgbClr val="000000"/>
                </a:solidFill>
              </a:defRPr>
            </a:pPr>
            <a:r>
              <a:rPr lang="en-US" sz="4400" dirty="0" smtClean="0">
                <a:solidFill>
                  <a:srgbClr val="002060"/>
                </a:solidFill>
                <a:latin typeface="Calibri"/>
                <a:cs typeface="Calibri"/>
              </a:rPr>
              <a:t>Diagnosis</a:t>
            </a:r>
            <a:endParaRPr lang="en-US" sz="4400" dirty="0">
              <a:solidFill>
                <a:srgbClr val="002060"/>
              </a:solidFill>
              <a:latin typeface="Calibri"/>
              <a:cs typeface="Calibri"/>
            </a:endParaRPr>
          </a:p>
        </p:txBody>
      </p:sp>
    </p:spTree>
    <p:extLst>
      <p:ext uri="{BB962C8B-B14F-4D97-AF65-F5344CB8AC3E}">
        <p14:creationId xmlns:p14="http://schemas.microsoft.com/office/powerpoint/2010/main" val="1748881693"/>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Arial"/>
        <a:ea typeface="Arial"/>
        <a:cs typeface="Arial"/>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Theme">
  <a:themeElements>
    <a:clrScheme name="Radboudumc">
      <a:dk1>
        <a:srgbClr val="000000"/>
      </a:dk1>
      <a:lt1>
        <a:sysClr val="window" lastClr="FFFFFF"/>
      </a:lt1>
      <a:dk2>
        <a:srgbClr val="00AFDC"/>
      </a:dk2>
      <a:lt2>
        <a:srgbClr val="FFFFFF"/>
      </a:lt2>
      <a:accent1>
        <a:srgbClr val="006991"/>
      </a:accent1>
      <a:accent2>
        <a:srgbClr val="7FB4C8"/>
      </a:accent2>
      <a:accent3>
        <a:srgbClr val="00AFDC"/>
      </a:accent3>
      <a:accent4>
        <a:srgbClr val="7FD7ED"/>
      </a:accent4>
      <a:accent5>
        <a:srgbClr val="CCCCCC"/>
      </a:accent5>
      <a:accent6>
        <a:srgbClr val="E6E6E6"/>
      </a:accent6>
      <a:hlink>
        <a:srgbClr val="000000"/>
      </a:hlink>
      <a:folHlink>
        <a:srgbClr val="00AFDC"/>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7589</TotalTime>
  <Words>3659</Words>
  <Application>Microsoft Macintosh PowerPoint</Application>
  <PresentationFormat>Personalizzato</PresentationFormat>
  <Paragraphs>833</Paragraphs>
  <Slides>52</Slides>
  <Notes>18</Notes>
  <HiddenSlides>0</HiddenSlides>
  <MMClips>0</MMClips>
  <ScaleCrop>false</ScaleCrop>
  <HeadingPairs>
    <vt:vector size="8" baseType="variant">
      <vt:variant>
        <vt:lpstr>Caratteri utilizzati</vt:lpstr>
      </vt:variant>
      <vt:variant>
        <vt:i4>12</vt:i4>
      </vt:variant>
      <vt:variant>
        <vt:lpstr>Tema</vt:lpstr>
      </vt:variant>
      <vt:variant>
        <vt:i4>9</vt:i4>
      </vt:variant>
      <vt:variant>
        <vt:lpstr>Server OLE incorporati</vt:lpstr>
      </vt:variant>
      <vt:variant>
        <vt:i4>1</vt:i4>
      </vt:variant>
      <vt:variant>
        <vt:lpstr>Titoli diapositive</vt:lpstr>
      </vt:variant>
      <vt:variant>
        <vt:i4>52</vt:i4>
      </vt:variant>
    </vt:vector>
  </HeadingPairs>
  <TitlesOfParts>
    <vt:vector size="74" baseType="lpstr">
      <vt:lpstr>Calibri Light</vt:lpstr>
      <vt:lpstr>Cambria</vt:lpstr>
      <vt:lpstr>Gill Sans</vt:lpstr>
      <vt:lpstr>Helvetica</vt:lpstr>
      <vt:lpstr>Lucida Grande</vt:lpstr>
      <vt:lpstr>MS Mincho</vt:lpstr>
      <vt:lpstr>Tahoma</vt:lpstr>
      <vt:lpstr>Verdana Bold</vt:lpstr>
      <vt:lpstr>Arial</vt:lpstr>
      <vt:lpstr>Calibri</vt:lpstr>
      <vt:lpstr>Times New Roman</vt:lpstr>
      <vt:lpstr>Wingdings</vt:lpstr>
      <vt:lpstr>Office Theme</vt:lpstr>
      <vt:lpstr>Default Design</vt:lpstr>
      <vt:lpstr>1_Default Design</vt:lpstr>
      <vt:lpstr>3_Default Design</vt:lpstr>
      <vt:lpstr>4_Default Design</vt:lpstr>
      <vt:lpstr>5_Default Design</vt:lpstr>
      <vt:lpstr>Default Theme</vt:lpstr>
      <vt:lpstr>4_Office Theme</vt:lpstr>
      <vt:lpstr>1_Tema di Office</vt:lpstr>
      <vt:lpstr>Prism5.Document</vt:lpstr>
      <vt:lpstr>TRATTAMENTO MEDICO ATTUALE DELLE MICOBATTERIOSI NON-TUBERCOLARI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Very complex and long treatment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Acknowledgements</vt:lpstr>
      <vt:lpstr>Presentazione di PowerPoint</vt:lpstr>
      <vt:lpstr>Fibro-cavitary NTM-PD</vt:lpstr>
      <vt:lpstr>Nodular-Bronchiectatic NTM-PD</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Treatment recommendations</vt:lpstr>
      <vt:lpstr>Case series on MAC-PD</vt:lpstr>
      <vt:lpstr>Rationale for regimens - MAC</vt:lpstr>
      <vt:lpstr>Focus on M. abscessus</vt:lpstr>
      <vt:lpstr>Presentazione di PowerPoint</vt:lpstr>
      <vt:lpstr>Presentazione di PowerPoint</vt:lpstr>
      <vt:lpstr>Presentazione di PowerPoint</vt:lpstr>
      <vt:lpstr>Metodologia</vt:lpstr>
      <vt:lpstr>96 pazienti Femmine: 65 (68%); Età mediana (IQR): 68 (55-76) anni </vt:lpstr>
      <vt:lpstr>Presentazione di PowerPoint</vt:lpstr>
      <vt:lpstr>Presentazione di PowerPoint</vt:lpstr>
      <vt:lpstr>Presentazione di PowerPoint</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BRONCHIECTASIE   </dc:title>
  <cp:lastModifiedBy>Utente di Microsoft Office</cp:lastModifiedBy>
  <cp:revision>478</cp:revision>
  <dcterms:modified xsi:type="dcterms:W3CDTF">2018-04-16T16:50:58Z</dcterms:modified>
</cp:coreProperties>
</file>