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57" r:id="rId6"/>
    <p:sldId id="258" r:id="rId7"/>
    <p:sldId id="267" r:id="rId8"/>
    <p:sldId id="259" r:id="rId9"/>
    <p:sldId id="260" r:id="rId10"/>
    <p:sldId id="292" r:id="rId11"/>
    <p:sldId id="275" r:id="rId12"/>
    <p:sldId id="261" r:id="rId13"/>
    <p:sldId id="262" r:id="rId14"/>
    <p:sldId id="277" r:id="rId15"/>
    <p:sldId id="265" r:id="rId16"/>
    <p:sldId id="263" r:id="rId17"/>
    <p:sldId id="264" r:id="rId18"/>
    <p:sldId id="294" r:id="rId19"/>
    <p:sldId id="290" r:id="rId20"/>
    <p:sldId id="266" r:id="rId21"/>
    <p:sldId id="278" r:id="rId22"/>
    <p:sldId id="284" r:id="rId23"/>
    <p:sldId id="285" r:id="rId24"/>
    <p:sldId id="286" r:id="rId25"/>
    <p:sldId id="288" r:id="rId26"/>
    <p:sldId id="289" r:id="rId27"/>
    <p:sldId id="274" r:id="rId28"/>
    <p:sldId id="269" r:id="rId29"/>
    <p:sldId id="271" r:id="rId30"/>
    <p:sldId id="272" r:id="rId31"/>
    <p:sldId id="273" r:id="rId32"/>
    <p:sldId id="280" r:id="rId33"/>
    <p:sldId id="291" r:id="rId34"/>
    <p:sldId id="268" r:id="rId35"/>
    <p:sldId id="282" r:id="rId36"/>
    <p:sldId id="28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85B32"/>
    <a:srgbClr val="2F5597"/>
    <a:srgbClr val="2E4DFF"/>
    <a:srgbClr val="F2643F"/>
    <a:srgbClr val="FDE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6" autoAdjust="0"/>
    <p:restoredTop sz="86496"/>
  </p:normalViewPr>
  <p:slideViewPr>
    <p:cSldViewPr snapToGrid="0">
      <p:cViewPr varScale="1">
        <p:scale>
          <a:sx n="80" d="100"/>
          <a:sy n="80" d="100"/>
        </p:scale>
        <p:origin x="136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5375F2-EA58-EC49-9BF3-8960266E73A0}" type="doc">
      <dgm:prSet loTypeId="urn:microsoft.com/office/officeart/2005/8/layout/matrix1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61F4473-E5DF-274F-A2D4-487B2DA49DB0}">
      <dgm:prSet custT="1"/>
      <dgm:spPr/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  <a:latin typeface="Avenir Roman" panose="02000503020000020003" pitchFamily="2" charset="0"/>
            </a:rPr>
            <a:t>VOLUME</a:t>
          </a:r>
        </a:p>
      </dgm:t>
    </dgm:pt>
    <dgm:pt modelId="{AC5490C3-CE16-B94D-B163-A17380FF8059}" type="parTrans" cxnId="{E2F93C94-C552-1246-A6C6-2AA5EBDBCDEA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92F7747E-6820-094D-9F7B-2CEBC2AC60AC}" type="sibTrans" cxnId="{E2F93C94-C552-1246-A6C6-2AA5EBDBCDEA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778B7ACC-3ED6-7C44-B70F-557F35421549}">
      <dgm:prSet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  <a:latin typeface="Avenir Roman" panose="02000503020000020003" pitchFamily="2" charset="0"/>
            </a:rPr>
            <a:t>The size of data goes beyond the ability of common hardware/software</a:t>
          </a:r>
        </a:p>
      </dgm:t>
    </dgm:pt>
    <dgm:pt modelId="{39FD3ED9-EE2E-374A-8400-760770B6FB9A}" type="parTrans" cxnId="{C017FE3F-3685-2044-9316-EBFE3E463FCE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B39EC1AE-1F4D-2345-8B82-3D8F1BFF772F}" type="sibTrans" cxnId="{C017FE3F-3685-2044-9316-EBFE3E463FCE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6F9C889B-97DF-6D4F-AA63-72EAFFAFD1D3}">
      <dgm:prSet/>
      <dgm:spPr/>
      <dgm:t>
        <a:bodyPr/>
        <a:lstStyle/>
        <a:p>
          <a:pPr algn="ctr"/>
          <a:r>
            <a:rPr lang="en-US" sz="1800" dirty="0">
              <a:solidFill>
                <a:schemeClr val="tx1"/>
              </a:solidFill>
              <a:latin typeface="Avenir Roman" panose="02000503020000020003" pitchFamily="2" charset="0"/>
            </a:rPr>
            <a:t>Healthcare volume </a:t>
          </a:r>
          <a:r>
            <a:rPr lang="en-US" sz="1800" dirty="0">
              <a:solidFill>
                <a:schemeClr val="tx1"/>
              </a:solidFill>
              <a:latin typeface="Avenir Roman" panose="02000503020000020003" pitchFamily="2" charset="0"/>
              <a:sym typeface="Wingdings" pitchFamily="2" charset="2"/>
            </a:rPr>
            <a:t></a:t>
          </a:r>
          <a:r>
            <a:rPr lang="en-US" sz="1800" dirty="0">
              <a:solidFill>
                <a:schemeClr val="tx1"/>
              </a:solidFill>
              <a:latin typeface="Avenir Roman" panose="02000503020000020003" pitchFamily="2" charset="0"/>
            </a:rPr>
            <a:t> zettabyte (10</a:t>
          </a:r>
          <a:r>
            <a:rPr lang="en-US" sz="1800" baseline="30000" dirty="0">
              <a:solidFill>
                <a:schemeClr val="tx1"/>
              </a:solidFill>
              <a:latin typeface="Avenir Roman" panose="02000503020000020003" pitchFamily="2" charset="0"/>
            </a:rPr>
            <a:t>21</a:t>
          </a:r>
          <a:r>
            <a:rPr lang="en-US" sz="1800" dirty="0">
              <a:solidFill>
                <a:schemeClr val="tx1"/>
              </a:solidFill>
              <a:latin typeface="Avenir Roman" panose="02000503020000020003" pitchFamily="2" charset="0"/>
            </a:rPr>
            <a:t>) to yottabyte (10</a:t>
          </a:r>
          <a:r>
            <a:rPr lang="en-US" sz="1800" baseline="30000" dirty="0">
              <a:solidFill>
                <a:schemeClr val="tx1"/>
              </a:solidFill>
              <a:latin typeface="Avenir Roman" panose="02000503020000020003" pitchFamily="2" charset="0"/>
            </a:rPr>
            <a:t>24</a:t>
          </a:r>
          <a:r>
            <a:rPr lang="en-US" sz="1800" dirty="0">
              <a:solidFill>
                <a:schemeClr val="tx1"/>
              </a:solidFill>
              <a:latin typeface="Avenir Roman" panose="02000503020000020003" pitchFamily="2" charset="0"/>
            </a:rPr>
            <a:t>)</a:t>
          </a:r>
        </a:p>
      </dgm:t>
    </dgm:pt>
    <dgm:pt modelId="{D0D9CFC1-C32E-884C-B83E-E1E09BC2DE90}" type="parTrans" cxnId="{E1695B04-14B2-7B4F-A803-DCB7B4FB254C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A5A416D6-B930-DA4D-BE2D-C94CDC0AC89B}" type="sibTrans" cxnId="{E1695B04-14B2-7B4F-A803-DCB7B4FB254C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094BA723-E187-7D46-A6CB-B19FA9D14EBA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  <a:latin typeface="Avenir Roman" panose="02000503020000020003" pitchFamily="2" charset="0"/>
            </a:rPr>
            <a:t>VELOCITY</a:t>
          </a:r>
        </a:p>
      </dgm:t>
    </dgm:pt>
    <dgm:pt modelId="{649D3D6F-BCD4-AA46-8281-7B775EA5666E}" type="parTrans" cxnId="{3A242183-00C8-1042-AF2B-4DD9C61B5A1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756F78CE-6775-FD48-A247-A854ECBC37C1}" type="sibTrans" cxnId="{3A242183-00C8-1042-AF2B-4DD9C61B5A1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A1F1D9F3-5D7F-E943-BB2D-51AE39099B39}">
      <dgm:prSet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Avenir Roman" panose="02000503020000020003" pitchFamily="2" charset="0"/>
            </a:rPr>
            <a:t>The rate of growth is very fast</a:t>
          </a:r>
        </a:p>
      </dgm:t>
    </dgm:pt>
    <dgm:pt modelId="{07BD1CDE-636C-C54B-B679-6E31D4F4D1A3}" type="parTrans" cxnId="{8D00FCB2-09D3-4A4B-8012-554A87C4C59A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623ECEA2-71A3-3B42-A141-DBE7C10FBED2}" type="sibTrans" cxnId="{8D00FCB2-09D3-4A4B-8012-554A87C4C59A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5B100175-6074-3140-B8E9-6826C54DF666}">
      <dgm:prSet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Avenir Roman" panose="02000503020000020003" pitchFamily="2" charset="0"/>
            </a:rPr>
            <a:t>There is a constant flow of data often in real time</a:t>
          </a:r>
        </a:p>
      </dgm:t>
    </dgm:pt>
    <dgm:pt modelId="{91BE8FD2-1AF2-4846-9C85-B6258DD4C4C7}" type="parTrans" cxnId="{8603AB2C-7BE2-074F-8CD8-432ECCE1B1C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D8D027F6-B358-5844-8953-EAC5F015CF9F}" type="sibTrans" cxnId="{8603AB2C-7BE2-074F-8CD8-432ECCE1B1C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9B9391B4-7EE5-6945-AF39-874A46C61E94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  <a:latin typeface="Avenir Roman" panose="02000503020000020003" pitchFamily="2" charset="0"/>
            </a:rPr>
            <a:t>VARIETY</a:t>
          </a:r>
        </a:p>
      </dgm:t>
    </dgm:pt>
    <dgm:pt modelId="{B0205EBF-E3C6-2247-8EF7-1D695D5F9620}" type="parTrans" cxnId="{704EB512-D2BF-9C4B-BC7C-12658CA7F98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0B4357E6-9B17-134A-8DEF-E59EFC8590A0}" type="sibTrans" cxnId="{704EB512-D2BF-9C4B-BC7C-12658CA7F987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A427B6DF-6106-8144-BDDD-D80AA401D987}">
      <dgm:prSet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Avenir Roman" panose="02000503020000020003" pitchFamily="2" charset="0"/>
            </a:rPr>
            <a:t>Heterogeneous data (structured, unstructured, semi-structured) </a:t>
          </a:r>
        </a:p>
      </dgm:t>
    </dgm:pt>
    <dgm:pt modelId="{5FD8421F-30B6-5740-A426-9C90C2B6E632}" type="parTrans" cxnId="{D46D5B9E-178F-0841-B22E-94936245F232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E24F5E0B-6FFB-6C47-8589-BCA502222815}" type="sibTrans" cxnId="{D46D5B9E-178F-0841-B22E-94936245F232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FB51F0C8-DBD1-B144-8322-2AD8EC341EE3}">
      <dgm:prSet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Avenir Roman" panose="02000503020000020003" pitchFamily="2" charset="0"/>
            </a:rPr>
            <a:t>Different data types</a:t>
          </a:r>
        </a:p>
      </dgm:t>
    </dgm:pt>
    <dgm:pt modelId="{A2FFDC18-E461-834F-B0B9-CCE335FAB7EE}" type="parTrans" cxnId="{CDA10F22-443C-6942-A64E-D5642C8AB513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FB46A332-5ED5-CC4C-8C24-8E5B7B6118A0}" type="sibTrans" cxnId="{CDA10F22-443C-6942-A64E-D5642C8AB513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C87E2788-21F9-4A4F-A129-10A8B8F40273}">
      <dgm:prSet/>
      <dgm:spPr/>
      <dgm:t>
        <a:bodyPr/>
        <a:lstStyle/>
        <a:p>
          <a:pPr algn="ctr"/>
          <a:r>
            <a:rPr lang="en-US" b="1" dirty="0">
              <a:solidFill>
                <a:schemeClr val="tx1"/>
              </a:solidFill>
              <a:latin typeface="Avenir Roman" panose="02000503020000020003" pitchFamily="2" charset="0"/>
            </a:rPr>
            <a:t>VERACITY</a:t>
          </a:r>
        </a:p>
      </dgm:t>
    </dgm:pt>
    <dgm:pt modelId="{66877777-C8F9-0145-8808-C8885F7213B4}" type="parTrans" cxnId="{D7AE0E02-EC97-E04D-A6A2-E389EEEC0733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C329D036-8B5C-8648-9BA9-AD4A4F8C5582}" type="sibTrans" cxnId="{D7AE0E02-EC97-E04D-A6A2-E389EEEC0733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817ADACB-82AC-9C45-8505-CBB9AD36CE31}">
      <dgm:prSet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Avenir Roman" panose="02000503020000020003" pitchFamily="2" charset="0"/>
            </a:rPr>
            <a:t>Errors and inaccuracies are possible</a:t>
          </a:r>
        </a:p>
      </dgm:t>
    </dgm:pt>
    <dgm:pt modelId="{046FD4A5-9C91-3643-BDF4-EFE34369C1A8}" type="parTrans" cxnId="{3D06B423-2B6B-2049-B87C-D156126B72CB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F43B4686-AF91-D140-B0F8-CF00CDD8ADBC}" type="sibTrans" cxnId="{3D06B423-2B6B-2049-B87C-D156126B72CB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145C3DC3-BF8E-BE4C-BA0F-89C90440F3E6}">
      <dgm:prSet/>
      <dgm:spPr/>
      <dgm:t>
        <a:bodyPr/>
        <a:lstStyle/>
        <a:p>
          <a:pPr algn="ctr"/>
          <a:r>
            <a:rPr lang="en-US" dirty="0">
              <a:solidFill>
                <a:schemeClr val="tx1"/>
              </a:solidFill>
              <a:latin typeface="Avenir Roman" panose="02000503020000020003" pitchFamily="2" charset="0"/>
            </a:rPr>
            <a:t>Error free outcomes are the goal</a:t>
          </a:r>
        </a:p>
      </dgm:t>
    </dgm:pt>
    <dgm:pt modelId="{272CC4D7-89D0-8148-8E41-C13231FAFB69}" type="parTrans" cxnId="{83E9EAD8-F23B-834A-82B6-EF5CE9C5DC8E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41FA8DF4-68B6-9C43-959E-E56599B9908D}" type="sibTrans" cxnId="{83E9EAD8-F23B-834A-82B6-EF5CE9C5DC8E}">
      <dgm:prSet/>
      <dgm:spPr/>
      <dgm:t>
        <a:bodyPr/>
        <a:lstStyle/>
        <a:p>
          <a:pPr algn="ctr"/>
          <a:endParaRPr lang="en-US">
            <a:solidFill>
              <a:schemeClr val="tx1"/>
            </a:solidFill>
            <a:latin typeface="Avenir Roman" panose="02000503020000020003" pitchFamily="2" charset="0"/>
          </a:endParaRPr>
        </a:p>
      </dgm:t>
    </dgm:pt>
    <dgm:pt modelId="{C1364BA2-DAA6-6641-9242-7148717A783B}">
      <dgm:prSet custT="1"/>
      <dgm:spPr/>
      <dgm:t>
        <a:bodyPr/>
        <a:lstStyle/>
        <a:p>
          <a:pPr algn="ctr"/>
          <a:r>
            <a:rPr lang="en-US" sz="2700" b="1" dirty="0">
              <a:solidFill>
                <a:schemeClr val="tx1"/>
              </a:solidFill>
              <a:latin typeface="Avenir Roman" panose="02000503020000020003" pitchFamily="2" charset="0"/>
            </a:rPr>
            <a:t>THE BIG DATA 4Vs</a:t>
          </a:r>
        </a:p>
      </dgm:t>
    </dgm:pt>
    <dgm:pt modelId="{F355C3CE-7F22-7D40-81A1-DF1D79CA8350}" type="parTrans" cxnId="{638FDD8D-F949-0447-99DF-BD33F53248AA}">
      <dgm:prSet/>
      <dgm:spPr/>
      <dgm:t>
        <a:bodyPr/>
        <a:lstStyle/>
        <a:p>
          <a:endParaRPr lang="en-US"/>
        </a:p>
      </dgm:t>
    </dgm:pt>
    <dgm:pt modelId="{D2451835-83F8-DC43-9849-1E7D127646B5}" type="sibTrans" cxnId="{638FDD8D-F949-0447-99DF-BD33F53248AA}">
      <dgm:prSet/>
      <dgm:spPr/>
      <dgm:t>
        <a:bodyPr/>
        <a:lstStyle/>
        <a:p>
          <a:endParaRPr lang="en-US"/>
        </a:p>
      </dgm:t>
    </dgm:pt>
    <dgm:pt modelId="{E109E365-98EE-3A4F-BF93-5E90BF355C71}" type="pres">
      <dgm:prSet presAssocID="{485375F2-EA58-EC49-9BF3-8960266E73A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EF0443-53D2-A54A-B78B-16519F7973BB}" type="pres">
      <dgm:prSet presAssocID="{485375F2-EA58-EC49-9BF3-8960266E73A0}" presName="matrix" presStyleCnt="0"/>
      <dgm:spPr/>
    </dgm:pt>
    <dgm:pt modelId="{A6B3BFD4-F0B2-B744-A8F5-D0A99A011F42}" type="pres">
      <dgm:prSet presAssocID="{485375F2-EA58-EC49-9BF3-8960266E73A0}" presName="tile1" presStyleLbl="node1" presStyleIdx="0" presStyleCnt="4"/>
      <dgm:spPr/>
    </dgm:pt>
    <dgm:pt modelId="{42DB27FC-D0D3-9A45-B139-9CB0AD79997F}" type="pres">
      <dgm:prSet presAssocID="{485375F2-EA58-EC49-9BF3-8960266E73A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3943A4E-C445-2C4C-ADF5-2041CCF851C9}" type="pres">
      <dgm:prSet presAssocID="{485375F2-EA58-EC49-9BF3-8960266E73A0}" presName="tile2" presStyleLbl="node1" presStyleIdx="1" presStyleCnt="4"/>
      <dgm:spPr/>
    </dgm:pt>
    <dgm:pt modelId="{232A0846-3EA8-0A41-B829-41F58750272E}" type="pres">
      <dgm:prSet presAssocID="{485375F2-EA58-EC49-9BF3-8960266E73A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FEA364D-54A9-8B46-A405-1BEDCD6817C1}" type="pres">
      <dgm:prSet presAssocID="{485375F2-EA58-EC49-9BF3-8960266E73A0}" presName="tile3" presStyleLbl="node1" presStyleIdx="2" presStyleCnt="4"/>
      <dgm:spPr/>
    </dgm:pt>
    <dgm:pt modelId="{B2A00251-424B-714D-B251-F878B84A00C8}" type="pres">
      <dgm:prSet presAssocID="{485375F2-EA58-EC49-9BF3-8960266E73A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40687BA-978F-834B-A21A-08D773B4B763}" type="pres">
      <dgm:prSet presAssocID="{485375F2-EA58-EC49-9BF3-8960266E73A0}" presName="tile4" presStyleLbl="node1" presStyleIdx="3" presStyleCnt="4" custLinFactNeighborX="-930" custLinFactNeighborY="4770"/>
      <dgm:spPr/>
    </dgm:pt>
    <dgm:pt modelId="{21A5A25E-AB9B-4E48-A95E-DE07BA9E00B9}" type="pres">
      <dgm:prSet presAssocID="{485375F2-EA58-EC49-9BF3-8960266E73A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030AC81-D01A-8145-93DF-351A7E22322D}" type="pres">
      <dgm:prSet presAssocID="{485375F2-EA58-EC49-9BF3-8960266E73A0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D7AE0E02-EC97-E04D-A6A2-E389EEEC0733}" srcId="{C1364BA2-DAA6-6641-9242-7148717A783B}" destId="{C87E2788-21F9-4A4F-A129-10A8B8F40273}" srcOrd="3" destOrd="0" parTransId="{66877777-C8F9-0145-8808-C8885F7213B4}" sibTransId="{C329D036-8B5C-8648-9BA9-AD4A4F8C5582}"/>
    <dgm:cxn modelId="{246FDF02-4E9B-8144-8C1E-9D1806808F68}" type="presOf" srcId="{C87E2788-21F9-4A4F-A129-10A8B8F40273}" destId="{340687BA-978F-834B-A21A-08D773B4B763}" srcOrd="0" destOrd="0" presId="urn:microsoft.com/office/officeart/2005/8/layout/matrix1"/>
    <dgm:cxn modelId="{424C2404-634C-504A-8226-04A5441A5B46}" type="presOf" srcId="{6F9C889B-97DF-6D4F-AA63-72EAFFAFD1D3}" destId="{A6B3BFD4-F0B2-B744-A8F5-D0A99A011F42}" srcOrd="0" destOrd="2" presId="urn:microsoft.com/office/officeart/2005/8/layout/matrix1"/>
    <dgm:cxn modelId="{E1695B04-14B2-7B4F-A803-DCB7B4FB254C}" srcId="{561F4473-E5DF-274F-A2D4-487B2DA49DB0}" destId="{6F9C889B-97DF-6D4F-AA63-72EAFFAFD1D3}" srcOrd="1" destOrd="0" parTransId="{D0D9CFC1-C32E-884C-B83E-E1E09BC2DE90}" sibTransId="{A5A416D6-B930-DA4D-BE2D-C94CDC0AC89B}"/>
    <dgm:cxn modelId="{704EB512-D2BF-9C4B-BC7C-12658CA7F987}" srcId="{C1364BA2-DAA6-6641-9242-7148717A783B}" destId="{9B9391B4-7EE5-6945-AF39-874A46C61E94}" srcOrd="2" destOrd="0" parTransId="{B0205EBF-E3C6-2247-8EF7-1D695D5F9620}" sibTransId="{0B4357E6-9B17-134A-8DEF-E59EFC8590A0}"/>
    <dgm:cxn modelId="{CDA10F22-443C-6942-A64E-D5642C8AB513}" srcId="{9B9391B4-7EE5-6945-AF39-874A46C61E94}" destId="{FB51F0C8-DBD1-B144-8322-2AD8EC341EE3}" srcOrd="1" destOrd="0" parTransId="{A2FFDC18-E461-834F-B0B9-CCE335FAB7EE}" sibTransId="{FB46A332-5ED5-CC4C-8C24-8E5B7B6118A0}"/>
    <dgm:cxn modelId="{3D06B423-2B6B-2049-B87C-D156126B72CB}" srcId="{C87E2788-21F9-4A4F-A129-10A8B8F40273}" destId="{817ADACB-82AC-9C45-8505-CBB9AD36CE31}" srcOrd="0" destOrd="0" parTransId="{046FD4A5-9C91-3643-BDF4-EFE34369C1A8}" sibTransId="{F43B4686-AF91-D140-B0F8-CF00CDD8ADBC}"/>
    <dgm:cxn modelId="{BF81B824-FB0E-2846-B825-BC0787E344FD}" type="presOf" srcId="{FB51F0C8-DBD1-B144-8322-2AD8EC341EE3}" destId="{6FEA364D-54A9-8B46-A405-1BEDCD6817C1}" srcOrd="0" destOrd="2" presId="urn:microsoft.com/office/officeart/2005/8/layout/matrix1"/>
    <dgm:cxn modelId="{8603AB2C-7BE2-074F-8CD8-432ECCE1B1C7}" srcId="{094BA723-E187-7D46-A6CB-B19FA9D14EBA}" destId="{5B100175-6074-3140-B8E9-6826C54DF666}" srcOrd="1" destOrd="0" parTransId="{91BE8FD2-1AF2-4846-9C85-B6258DD4C4C7}" sibTransId="{D8D027F6-B358-5844-8953-EAC5F015CF9F}"/>
    <dgm:cxn modelId="{C017FE3F-3685-2044-9316-EBFE3E463FCE}" srcId="{561F4473-E5DF-274F-A2D4-487B2DA49DB0}" destId="{778B7ACC-3ED6-7C44-B70F-557F35421549}" srcOrd="0" destOrd="0" parTransId="{39FD3ED9-EE2E-374A-8400-760770B6FB9A}" sibTransId="{B39EC1AE-1F4D-2345-8B82-3D8F1BFF772F}"/>
    <dgm:cxn modelId="{31631141-3FF1-A34B-A598-3D109B192713}" type="presOf" srcId="{561F4473-E5DF-274F-A2D4-487B2DA49DB0}" destId="{42DB27FC-D0D3-9A45-B139-9CB0AD79997F}" srcOrd="1" destOrd="0" presId="urn:microsoft.com/office/officeart/2005/8/layout/matrix1"/>
    <dgm:cxn modelId="{A78E0C4D-B29A-8E40-BF3C-4A54D1BA94B1}" type="presOf" srcId="{A427B6DF-6106-8144-BDDD-D80AA401D987}" destId="{6FEA364D-54A9-8B46-A405-1BEDCD6817C1}" srcOrd="0" destOrd="1" presId="urn:microsoft.com/office/officeart/2005/8/layout/matrix1"/>
    <dgm:cxn modelId="{53C1C555-4F4D-9346-9C4D-3C65611AEC72}" type="presOf" srcId="{817ADACB-82AC-9C45-8505-CBB9AD36CE31}" destId="{21A5A25E-AB9B-4E48-A95E-DE07BA9E00B9}" srcOrd="1" destOrd="1" presId="urn:microsoft.com/office/officeart/2005/8/layout/matrix1"/>
    <dgm:cxn modelId="{714F8B71-9953-314F-9663-3EB4D6A427E4}" type="presOf" srcId="{145C3DC3-BF8E-BE4C-BA0F-89C90440F3E6}" destId="{340687BA-978F-834B-A21A-08D773B4B763}" srcOrd="0" destOrd="2" presId="urn:microsoft.com/office/officeart/2005/8/layout/matrix1"/>
    <dgm:cxn modelId="{F176817A-27EB-B246-8963-8EECC4E3302E}" type="presOf" srcId="{C1364BA2-DAA6-6641-9242-7148717A783B}" destId="{E030AC81-D01A-8145-93DF-351A7E22322D}" srcOrd="0" destOrd="0" presId="urn:microsoft.com/office/officeart/2005/8/layout/matrix1"/>
    <dgm:cxn modelId="{D6CFE87B-3E28-3A47-91A9-CF3FBFEA5591}" type="presOf" srcId="{A1F1D9F3-5D7F-E943-BB2D-51AE39099B39}" destId="{232A0846-3EA8-0A41-B829-41F58750272E}" srcOrd="1" destOrd="1" presId="urn:microsoft.com/office/officeart/2005/8/layout/matrix1"/>
    <dgm:cxn modelId="{3A242183-00C8-1042-AF2B-4DD9C61B5A17}" srcId="{C1364BA2-DAA6-6641-9242-7148717A783B}" destId="{094BA723-E187-7D46-A6CB-B19FA9D14EBA}" srcOrd="1" destOrd="0" parTransId="{649D3D6F-BCD4-AA46-8281-7B775EA5666E}" sibTransId="{756F78CE-6775-FD48-A247-A854ECBC37C1}"/>
    <dgm:cxn modelId="{1D001C8A-8790-E940-970A-D98588DCB5C4}" type="presOf" srcId="{A427B6DF-6106-8144-BDDD-D80AA401D987}" destId="{B2A00251-424B-714D-B251-F878B84A00C8}" srcOrd="1" destOrd="1" presId="urn:microsoft.com/office/officeart/2005/8/layout/matrix1"/>
    <dgm:cxn modelId="{0B24428A-2265-FD4C-887C-CC61193B59E2}" type="presOf" srcId="{C87E2788-21F9-4A4F-A129-10A8B8F40273}" destId="{21A5A25E-AB9B-4E48-A95E-DE07BA9E00B9}" srcOrd="1" destOrd="0" presId="urn:microsoft.com/office/officeart/2005/8/layout/matrix1"/>
    <dgm:cxn modelId="{638FDD8D-F949-0447-99DF-BD33F53248AA}" srcId="{485375F2-EA58-EC49-9BF3-8960266E73A0}" destId="{C1364BA2-DAA6-6641-9242-7148717A783B}" srcOrd="0" destOrd="0" parTransId="{F355C3CE-7F22-7D40-81A1-DF1D79CA8350}" sibTransId="{D2451835-83F8-DC43-9849-1E7D127646B5}"/>
    <dgm:cxn modelId="{E2F93C94-C552-1246-A6C6-2AA5EBDBCDEA}" srcId="{C1364BA2-DAA6-6641-9242-7148717A783B}" destId="{561F4473-E5DF-274F-A2D4-487B2DA49DB0}" srcOrd="0" destOrd="0" parTransId="{AC5490C3-CE16-B94D-B163-A17380FF8059}" sibTransId="{92F7747E-6820-094D-9F7B-2CEBC2AC60AC}"/>
    <dgm:cxn modelId="{67F5BA98-E6A1-3548-81AC-FBF145D9ADC7}" type="presOf" srcId="{778B7ACC-3ED6-7C44-B70F-557F35421549}" destId="{42DB27FC-D0D3-9A45-B139-9CB0AD79997F}" srcOrd="1" destOrd="1" presId="urn:microsoft.com/office/officeart/2005/8/layout/matrix1"/>
    <dgm:cxn modelId="{97637B9C-47DD-2546-8B60-40FDC70CC12B}" type="presOf" srcId="{778B7ACC-3ED6-7C44-B70F-557F35421549}" destId="{A6B3BFD4-F0B2-B744-A8F5-D0A99A011F42}" srcOrd="0" destOrd="1" presId="urn:microsoft.com/office/officeart/2005/8/layout/matrix1"/>
    <dgm:cxn modelId="{C40BA19C-C5A5-3340-B250-D6CDAF824409}" type="presOf" srcId="{145C3DC3-BF8E-BE4C-BA0F-89C90440F3E6}" destId="{21A5A25E-AB9B-4E48-A95E-DE07BA9E00B9}" srcOrd="1" destOrd="2" presId="urn:microsoft.com/office/officeart/2005/8/layout/matrix1"/>
    <dgm:cxn modelId="{D46D5B9E-178F-0841-B22E-94936245F232}" srcId="{9B9391B4-7EE5-6945-AF39-874A46C61E94}" destId="{A427B6DF-6106-8144-BDDD-D80AA401D987}" srcOrd="0" destOrd="0" parTransId="{5FD8421F-30B6-5740-A426-9C90C2B6E632}" sibTransId="{E24F5E0B-6FFB-6C47-8589-BCA502222815}"/>
    <dgm:cxn modelId="{8D05CCA1-2F38-A84D-BEB2-FA75284733E5}" type="presOf" srcId="{A1F1D9F3-5D7F-E943-BB2D-51AE39099B39}" destId="{73943A4E-C445-2C4C-ADF5-2041CCF851C9}" srcOrd="0" destOrd="1" presId="urn:microsoft.com/office/officeart/2005/8/layout/matrix1"/>
    <dgm:cxn modelId="{E91E1FA2-4131-0C44-832E-5821A63A41FB}" type="presOf" srcId="{817ADACB-82AC-9C45-8505-CBB9AD36CE31}" destId="{340687BA-978F-834B-A21A-08D773B4B763}" srcOrd="0" destOrd="1" presId="urn:microsoft.com/office/officeart/2005/8/layout/matrix1"/>
    <dgm:cxn modelId="{7281EBAA-F837-CD44-B2A5-597B0FE3CC30}" type="presOf" srcId="{094BA723-E187-7D46-A6CB-B19FA9D14EBA}" destId="{73943A4E-C445-2C4C-ADF5-2041CCF851C9}" srcOrd="0" destOrd="0" presId="urn:microsoft.com/office/officeart/2005/8/layout/matrix1"/>
    <dgm:cxn modelId="{F75D0EAF-31A8-DE45-892D-BAAF5C61421A}" type="presOf" srcId="{485375F2-EA58-EC49-9BF3-8960266E73A0}" destId="{E109E365-98EE-3A4F-BF93-5E90BF355C71}" srcOrd="0" destOrd="0" presId="urn:microsoft.com/office/officeart/2005/8/layout/matrix1"/>
    <dgm:cxn modelId="{F60793B1-183A-AF47-A963-D51A8153A252}" type="presOf" srcId="{561F4473-E5DF-274F-A2D4-487B2DA49DB0}" destId="{A6B3BFD4-F0B2-B744-A8F5-D0A99A011F42}" srcOrd="0" destOrd="0" presId="urn:microsoft.com/office/officeart/2005/8/layout/matrix1"/>
    <dgm:cxn modelId="{8D00FCB2-09D3-4A4B-8012-554A87C4C59A}" srcId="{094BA723-E187-7D46-A6CB-B19FA9D14EBA}" destId="{A1F1D9F3-5D7F-E943-BB2D-51AE39099B39}" srcOrd="0" destOrd="0" parTransId="{07BD1CDE-636C-C54B-B679-6E31D4F4D1A3}" sibTransId="{623ECEA2-71A3-3B42-A141-DBE7C10FBED2}"/>
    <dgm:cxn modelId="{0FAB22BF-8D1D-B64E-BF57-CD40824C083C}" type="presOf" srcId="{5B100175-6074-3140-B8E9-6826C54DF666}" destId="{232A0846-3EA8-0A41-B829-41F58750272E}" srcOrd="1" destOrd="2" presId="urn:microsoft.com/office/officeart/2005/8/layout/matrix1"/>
    <dgm:cxn modelId="{E9648FC3-C204-0E44-A6D4-F8E51106CE54}" type="presOf" srcId="{094BA723-E187-7D46-A6CB-B19FA9D14EBA}" destId="{232A0846-3EA8-0A41-B829-41F58750272E}" srcOrd="1" destOrd="0" presId="urn:microsoft.com/office/officeart/2005/8/layout/matrix1"/>
    <dgm:cxn modelId="{5C6464C4-B393-604E-B5D8-AA6B8209F456}" type="presOf" srcId="{9B9391B4-7EE5-6945-AF39-874A46C61E94}" destId="{6FEA364D-54A9-8B46-A405-1BEDCD6817C1}" srcOrd="0" destOrd="0" presId="urn:microsoft.com/office/officeart/2005/8/layout/matrix1"/>
    <dgm:cxn modelId="{5987CDCA-D0D4-D14C-BDA8-83E3F2F691D9}" type="presOf" srcId="{FB51F0C8-DBD1-B144-8322-2AD8EC341EE3}" destId="{B2A00251-424B-714D-B251-F878B84A00C8}" srcOrd="1" destOrd="2" presId="urn:microsoft.com/office/officeart/2005/8/layout/matrix1"/>
    <dgm:cxn modelId="{83E9EAD8-F23B-834A-82B6-EF5CE9C5DC8E}" srcId="{C87E2788-21F9-4A4F-A129-10A8B8F40273}" destId="{145C3DC3-BF8E-BE4C-BA0F-89C90440F3E6}" srcOrd="1" destOrd="0" parTransId="{272CC4D7-89D0-8148-8E41-C13231FAFB69}" sibTransId="{41FA8DF4-68B6-9C43-959E-E56599B9908D}"/>
    <dgm:cxn modelId="{C08E34DC-F710-C84F-BB0C-468EB81FFE2F}" type="presOf" srcId="{6F9C889B-97DF-6D4F-AA63-72EAFFAFD1D3}" destId="{42DB27FC-D0D3-9A45-B139-9CB0AD79997F}" srcOrd="1" destOrd="2" presId="urn:microsoft.com/office/officeart/2005/8/layout/matrix1"/>
    <dgm:cxn modelId="{85BCEBF3-787D-714A-9044-F1F4E6384587}" type="presOf" srcId="{5B100175-6074-3140-B8E9-6826C54DF666}" destId="{73943A4E-C445-2C4C-ADF5-2041CCF851C9}" srcOrd="0" destOrd="2" presId="urn:microsoft.com/office/officeart/2005/8/layout/matrix1"/>
    <dgm:cxn modelId="{2E659CF6-2E47-0F47-825D-F323F5ADC666}" type="presOf" srcId="{9B9391B4-7EE5-6945-AF39-874A46C61E94}" destId="{B2A00251-424B-714D-B251-F878B84A00C8}" srcOrd="1" destOrd="0" presId="urn:microsoft.com/office/officeart/2005/8/layout/matrix1"/>
    <dgm:cxn modelId="{06A6178C-10F5-1747-B451-0B3E20EB640B}" type="presParOf" srcId="{E109E365-98EE-3A4F-BF93-5E90BF355C71}" destId="{F0EF0443-53D2-A54A-B78B-16519F7973BB}" srcOrd="0" destOrd="0" presId="urn:microsoft.com/office/officeart/2005/8/layout/matrix1"/>
    <dgm:cxn modelId="{598AD6AD-178A-A24D-897B-8671B68A11A3}" type="presParOf" srcId="{F0EF0443-53D2-A54A-B78B-16519F7973BB}" destId="{A6B3BFD4-F0B2-B744-A8F5-D0A99A011F42}" srcOrd="0" destOrd="0" presId="urn:microsoft.com/office/officeart/2005/8/layout/matrix1"/>
    <dgm:cxn modelId="{AAEE34AE-FB65-8746-A18F-535F74E3246C}" type="presParOf" srcId="{F0EF0443-53D2-A54A-B78B-16519F7973BB}" destId="{42DB27FC-D0D3-9A45-B139-9CB0AD79997F}" srcOrd="1" destOrd="0" presId="urn:microsoft.com/office/officeart/2005/8/layout/matrix1"/>
    <dgm:cxn modelId="{76580D11-E122-4644-9D14-1F68EA2DDBB0}" type="presParOf" srcId="{F0EF0443-53D2-A54A-B78B-16519F7973BB}" destId="{73943A4E-C445-2C4C-ADF5-2041CCF851C9}" srcOrd="2" destOrd="0" presId="urn:microsoft.com/office/officeart/2005/8/layout/matrix1"/>
    <dgm:cxn modelId="{BB0A24D9-D868-E64F-8E3F-787233B587F8}" type="presParOf" srcId="{F0EF0443-53D2-A54A-B78B-16519F7973BB}" destId="{232A0846-3EA8-0A41-B829-41F58750272E}" srcOrd="3" destOrd="0" presId="urn:microsoft.com/office/officeart/2005/8/layout/matrix1"/>
    <dgm:cxn modelId="{02CB59E3-FC55-BF4E-9BB8-9ADB406DE990}" type="presParOf" srcId="{F0EF0443-53D2-A54A-B78B-16519F7973BB}" destId="{6FEA364D-54A9-8B46-A405-1BEDCD6817C1}" srcOrd="4" destOrd="0" presId="urn:microsoft.com/office/officeart/2005/8/layout/matrix1"/>
    <dgm:cxn modelId="{B90E6004-3957-4640-8651-D12BEB375B6C}" type="presParOf" srcId="{F0EF0443-53D2-A54A-B78B-16519F7973BB}" destId="{B2A00251-424B-714D-B251-F878B84A00C8}" srcOrd="5" destOrd="0" presId="urn:microsoft.com/office/officeart/2005/8/layout/matrix1"/>
    <dgm:cxn modelId="{E96BBD77-9426-E94B-86B1-575A2BCD1F9E}" type="presParOf" srcId="{F0EF0443-53D2-A54A-B78B-16519F7973BB}" destId="{340687BA-978F-834B-A21A-08D773B4B763}" srcOrd="6" destOrd="0" presId="urn:microsoft.com/office/officeart/2005/8/layout/matrix1"/>
    <dgm:cxn modelId="{B456636D-C281-F742-A098-AB690214AC34}" type="presParOf" srcId="{F0EF0443-53D2-A54A-B78B-16519F7973BB}" destId="{21A5A25E-AB9B-4E48-A95E-DE07BA9E00B9}" srcOrd="7" destOrd="0" presId="urn:microsoft.com/office/officeart/2005/8/layout/matrix1"/>
    <dgm:cxn modelId="{F82413AB-AAEA-3E44-A64C-5F08B3BD9718}" type="presParOf" srcId="{E109E365-98EE-3A4F-BF93-5E90BF355C71}" destId="{E030AC81-D01A-8145-93DF-351A7E22322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3BFD4-F0B2-B744-A8F5-D0A99A011F42}">
      <dsp:nvSpPr>
        <dsp:cNvPr id="0" name=""/>
        <dsp:cNvSpPr/>
      </dsp:nvSpPr>
      <dsp:spPr>
        <a:xfrm rot="16200000">
          <a:off x="1415821" y="-1415821"/>
          <a:ext cx="2686841" cy="5518484"/>
        </a:xfrm>
        <a:prstGeom prst="round1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Avenir Roman" panose="02000503020000020003" pitchFamily="2" charset="0"/>
            </a:rPr>
            <a:t>VOLUME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  <a:latin typeface="Avenir Roman" panose="02000503020000020003" pitchFamily="2" charset="0"/>
            </a:rPr>
            <a:t>The size of data goes beyond the ability of common hardware/software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  <a:latin typeface="Avenir Roman" panose="02000503020000020003" pitchFamily="2" charset="0"/>
            </a:rPr>
            <a:t>Healthcare volume </a:t>
          </a:r>
          <a:r>
            <a:rPr lang="en-US" sz="1800" kern="1200" dirty="0">
              <a:solidFill>
                <a:schemeClr val="tx1"/>
              </a:solidFill>
              <a:latin typeface="Avenir Roman" panose="02000503020000020003" pitchFamily="2" charset="0"/>
              <a:sym typeface="Wingdings" pitchFamily="2" charset="2"/>
            </a:rPr>
            <a:t></a:t>
          </a:r>
          <a:r>
            <a:rPr lang="en-US" sz="1800" kern="1200" dirty="0">
              <a:solidFill>
                <a:schemeClr val="tx1"/>
              </a:solidFill>
              <a:latin typeface="Avenir Roman" panose="02000503020000020003" pitchFamily="2" charset="0"/>
            </a:rPr>
            <a:t> zettabyte (10</a:t>
          </a:r>
          <a:r>
            <a:rPr lang="en-US" sz="1800" kern="1200" baseline="30000" dirty="0">
              <a:solidFill>
                <a:schemeClr val="tx1"/>
              </a:solidFill>
              <a:latin typeface="Avenir Roman" panose="02000503020000020003" pitchFamily="2" charset="0"/>
            </a:rPr>
            <a:t>21</a:t>
          </a:r>
          <a:r>
            <a:rPr lang="en-US" sz="1800" kern="1200" dirty="0">
              <a:solidFill>
                <a:schemeClr val="tx1"/>
              </a:solidFill>
              <a:latin typeface="Avenir Roman" panose="02000503020000020003" pitchFamily="2" charset="0"/>
            </a:rPr>
            <a:t>) to yottabyte (10</a:t>
          </a:r>
          <a:r>
            <a:rPr lang="en-US" sz="1800" kern="1200" baseline="30000" dirty="0">
              <a:solidFill>
                <a:schemeClr val="tx1"/>
              </a:solidFill>
              <a:latin typeface="Avenir Roman" panose="02000503020000020003" pitchFamily="2" charset="0"/>
            </a:rPr>
            <a:t>24</a:t>
          </a:r>
          <a:r>
            <a:rPr lang="en-US" sz="1800" kern="1200" dirty="0">
              <a:solidFill>
                <a:schemeClr val="tx1"/>
              </a:solidFill>
              <a:latin typeface="Avenir Roman" panose="02000503020000020003" pitchFamily="2" charset="0"/>
            </a:rPr>
            <a:t>)</a:t>
          </a:r>
        </a:p>
      </dsp:txBody>
      <dsp:txXfrm rot="5400000">
        <a:off x="0" y="0"/>
        <a:ext cx="5518484" cy="2015131"/>
      </dsp:txXfrm>
    </dsp:sp>
    <dsp:sp modelId="{73943A4E-C445-2C4C-ADF5-2041CCF851C9}">
      <dsp:nvSpPr>
        <dsp:cNvPr id="0" name=""/>
        <dsp:cNvSpPr/>
      </dsp:nvSpPr>
      <dsp:spPr>
        <a:xfrm>
          <a:off x="5518484" y="0"/>
          <a:ext cx="5518484" cy="2686841"/>
        </a:xfrm>
        <a:prstGeom prst="round1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1"/>
              </a:solidFill>
              <a:latin typeface="Avenir Roman" panose="02000503020000020003" pitchFamily="2" charset="0"/>
            </a:rPr>
            <a:t>VELOCITY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  <a:latin typeface="Avenir Roman" panose="02000503020000020003" pitchFamily="2" charset="0"/>
            </a:rPr>
            <a:t>The rate of growth is very fast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  <a:latin typeface="Avenir Roman" panose="02000503020000020003" pitchFamily="2" charset="0"/>
            </a:rPr>
            <a:t>There is a constant flow of data often in real time</a:t>
          </a:r>
        </a:p>
      </dsp:txBody>
      <dsp:txXfrm>
        <a:off x="5518484" y="0"/>
        <a:ext cx="5518484" cy="2015131"/>
      </dsp:txXfrm>
    </dsp:sp>
    <dsp:sp modelId="{6FEA364D-54A9-8B46-A405-1BEDCD6817C1}">
      <dsp:nvSpPr>
        <dsp:cNvPr id="0" name=""/>
        <dsp:cNvSpPr/>
      </dsp:nvSpPr>
      <dsp:spPr>
        <a:xfrm rot="10800000">
          <a:off x="0" y="2686841"/>
          <a:ext cx="5518484" cy="2686841"/>
        </a:xfrm>
        <a:prstGeom prst="round1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1"/>
              </a:solidFill>
              <a:latin typeface="Avenir Roman" panose="02000503020000020003" pitchFamily="2" charset="0"/>
            </a:rPr>
            <a:t>VARIETY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  <a:latin typeface="Avenir Roman" panose="02000503020000020003" pitchFamily="2" charset="0"/>
            </a:rPr>
            <a:t>Heterogeneous data (structured, unstructured, semi-structured) 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  <a:latin typeface="Avenir Roman" panose="02000503020000020003" pitchFamily="2" charset="0"/>
            </a:rPr>
            <a:t>Different data types</a:t>
          </a:r>
        </a:p>
      </dsp:txBody>
      <dsp:txXfrm rot="10800000">
        <a:off x="0" y="3358551"/>
        <a:ext cx="5518484" cy="2015131"/>
      </dsp:txXfrm>
    </dsp:sp>
    <dsp:sp modelId="{340687BA-978F-834B-A21A-08D773B4B763}">
      <dsp:nvSpPr>
        <dsp:cNvPr id="0" name=""/>
        <dsp:cNvSpPr/>
      </dsp:nvSpPr>
      <dsp:spPr>
        <a:xfrm rot="5400000">
          <a:off x="6882983" y="1271020"/>
          <a:ext cx="2686841" cy="5518484"/>
        </a:xfrm>
        <a:prstGeom prst="round1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1"/>
              </a:solidFill>
              <a:latin typeface="Avenir Roman" panose="02000503020000020003" pitchFamily="2" charset="0"/>
            </a:rPr>
            <a:t>VERACITY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  <a:latin typeface="Avenir Roman" panose="02000503020000020003" pitchFamily="2" charset="0"/>
            </a:rPr>
            <a:t>Errors and inaccuracies are possible</a:t>
          </a:r>
        </a:p>
        <a:p>
          <a:pPr marL="228600" lvl="1" indent="-228600" algn="ct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tx1"/>
              </a:solidFill>
              <a:latin typeface="Avenir Roman" panose="02000503020000020003" pitchFamily="2" charset="0"/>
            </a:rPr>
            <a:t>Error free outcomes are the goal</a:t>
          </a:r>
        </a:p>
      </dsp:txBody>
      <dsp:txXfrm rot="-5400000">
        <a:off x="5467162" y="3358551"/>
        <a:ext cx="5518484" cy="2015131"/>
      </dsp:txXfrm>
    </dsp:sp>
    <dsp:sp modelId="{E030AC81-D01A-8145-93DF-351A7E22322D}">
      <dsp:nvSpPr>
        <dsp:cNvPr id="0" name=""/>
        <dsp:cNvSpPr/>
      </dsp:nvSpPr>
      <dsp:spPr>
        <a:xfrm>
          <a:off x="3862938" y="2015131"/>
          <a:ext cx="3311090" cy="1343420"/>
        </a:xfrm>
        <a:prstGeom prst="round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1"/>
              </a:solidFill>
              <a:latin typeface="Avenir Roman" panose="02000503020000020003" pitchFamily="2" charset="0"/>
            </a:rPr>
            <a:t>THE BIG DATA 4Vs</a:t>
          </a:r>
        </a:p>
      </dsp:txBody>
      <dsp:txXfrm>
        <a:off x="3928518" y="2080711"/>
        <a:ext cx="3179930" cy="1212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979C0-205A-4F12-B82E-3642B59977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23A40-423A-4098-80C6-C5D586724D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6109D-B21F-41B5-B3B7-0E96A61EE116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41AA6-DFB4-4020-8B3F-45D8F28CD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Confidential material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C4F9F-F522-41DC-860A-F63ECB689C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04224-CEC3-4097-8567-19A52CD1A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5358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CEC41-1BFD-4D60-B41E-C6DFFD553D34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Confidential material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0B528-D797-465D-BE79-C46433F0A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8173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material</a:t>
            </a:r>
          </a:p>
        </p:txBody>
      </p:sp>
    </p:spTree>
    <p:extLst>
      <p:ext uri="{BB962C8B-B14F-4D97-AF65-F5344CB8AC3E}">
        <p14:creationId xmlns:p14="http://schemas.microsoft.com/office/powerpoint/2010/main" val="3395933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1337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9BFA1-EDF3-40B0-BA8C-3785B195D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435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CC6EC-CEA4-4904-88EA-81362363A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403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8DA164-3E78-4D74-8424-2371F6214C20}"/>
              </a:ext>
            </a:extLst>
          </p:cNvPr>
          <p:cNvCxnSpPr>
            <a:cxnSpLocks/>
          </p:cNvCxnSpPr>
          <p:nvPr userDrawn="1"/>
        </p:nvCxnSpPr>
        <p:spPr>
          <a:xfrm>
            <a:off x="114609" y="5862974"/>
            <a:ext cx="11887200" cy="0"/>
          </a:xfrm>
          <a:prstGeom prst="line">
            <a:avLst/>
          </a:prstGeom>
          <a:ln w="762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rgbClr val="2E4DFF"/>
                </a:gs>
                <a:gs pos="48000">
                  <a:srgbClr val="7B91F6"/>
                </a:gs>
                <a:gs pos="28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  <a:effectLst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75A9FC7-5965-8E45-9068-C7D1F092B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09" y="5984385"/>
            <a:ext cx="3448862" cy="8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2657B-A753-4F9A-9217-6223BC0D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68FA5-CAC1-4D09-9914-3AC903C7A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4DFB6-53E4-4DFC-A495-B9734DBE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D52B6-CB1D-45CE-8E24-E193348AA520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4A577-281F-4EBD-A753-AD61F0E3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88C21-1FC5-42DD-819D-1144668A9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F59CB-2B7D-4066-B1BD-BF65C7F02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05015-EB5A-4461-839F-086F8705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4D8FD-9E08-40DB-B183-EC664C75949A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D3A3D-E80F-4C6E-92EF-CCA6605C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3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22BB-AACB-4164-8999-C0A25622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258445"/>
            <a:ext cx="10515600" cy="961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45D10-856D-4604-B9F5-335CE978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60" y="1612265"/>
            <a:ext cx="10515600" cy="45829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1C6A-07BF-4037-9FDD-DA3260A2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99C2-24E0-4F79-A40A-D121EEC07243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384DC-2BC8-4718-92A2-4002A47F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3965D-D374-40BE-BF40-73B9ACD2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5EE1E-73F7-459F-B586-88C80958D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6C21A-0D25-4B6F-82FD-83D73313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A6855-8A31-44A2-BAA3-3058E009C652}" type="datetime1">
              <a:rPr lang="en-US" smtClean="0"/>
              <a:t>4/16/18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6403D-84F6-42F7-A927-12AC3C8C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6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9D4D-F35B-4C99-82F0-092BD192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7EA6B-CC00-4BCD-9617-B45C21FD1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B4241-377D-4A73-80A7-961E83A5D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C870F-7EC6-41BD-9D55-42870B247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FD6DB-B2F5-4238-99F2-68EAB3CCEDBA}" type="datetime1">
              <a:rPr lang="en-US" smtClean="0"/>
              <a:t>4/16/18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6A458-A8C7-4717-AC74-E45C03AC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27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0DF6-6F90-406E-B67F-46597AFD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285"/>
            <a:ext cx="10515600" cy="11131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4A24B-AA2F-4624-B438-F11F0BEC7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9304E-9621-4146-9FC8-18503010A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92894C-42C8-4955-B193-31241E2D3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8AD27-6437-4992-A4D5-5F912328F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71483C-FC3B-428E-9C72-9A0699C2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855F0-8129-4BA3-AF2F-BC01E8E688C3}" type="datetime1">
              <a:rPr lang="en-US" smtClean="0"/>
              <a:t>4/16/18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6A6C69-5D9D-4EE0-B611-CF344F606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7F7A3-4B1F-4E39-8148-78A87ED6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258445"/>
            <a:ext cx="10515600" cy="961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E3B61-91C6-4488-A258-F3D4FD8F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9F506-77B7-408A-AC8E-FD350E36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3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F75B3C-9CD4-4008-A227-E48DC5A1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F2BDA-23EA-49D0-8737-3F89D1AA2AE7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706FB-3DD2-4B2E-8864-C15C261D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B6BDD-0D91-4498-8D59-7FEBDFCC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5918D-4143-482D-968A-7BF292974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3332E-00DF-466F-A2E8-E03F2E2A0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87FAD-FCB2-4041-9CA3-D06D46D3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4BC9-6975-416D-BFA9-3B262ACDB492}" type="datetime1">
              <a:rPr lang="en-US" smtClean="0"/>
              <a:t>4/16/18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75C55-CD79-4130-B9BC-F2595053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99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2FB9-2704-4DEF-93D7-72D287ED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98B24-51D3-41D0-8952-DBA79CDF7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6F15B-3A1C-479F-AA19-2415105E6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C596EE-272A-451F-B1E2-2BF8379A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BB8F-C525-452F-A8E2-A0CDD01925F4}" type="datetime1">
              <a:rPr lang="en-US" smtClean="0"/>
              <a:t>4/16/18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D01EF-2E81-4756-A052-C53D2E31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62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08D9CB-60C1-4A84-9C63-A43D6874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0" y="258445"/>
            <a:ext cx="10515600" cy="961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107F0-EF83-41A0-BF0E-15B2054D5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2265"/>
            <a:ext cx="10515600" cy="4582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0650E-9EE5-4A6E-B897-C8906C608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9F35A35E-71B4-4E18-9830-E6C4CFA31C1D}" type="datetime1">
              <a:rPr lang="en-US" smtClean="0"/>
              <a:pPr/>
              <a:t>4/16/18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892F1-75D2-4E81-9894-796D6F899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E1069D12-914D-4293-B51E-31884B56E1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8DA164-3E78-4D74-8424-2371F6214C20}"/>
              </a:ext>
            </a:extLst>
          </p:cNvPr>
          <p:cNvCxnSpPr>
            <a:cxnSpLocks/>
          </p:cNvCxnSpPr>
          <p:nvPr userDrawn="1"/>
        </p:nvCxnSpPr>
        <p:spPr>
          <a:xfrm>
            <a:off x="132252" y="1274042"/>
            <a:ext cx="11887200" cy="0"/>
          </a:xfrm>
          <a:prstGeom prst="line">
            <a:avLst/>
          </a:prstGeom>
          <a:ln w="762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rgbClr val="2E4DFF"/>
                </a:gs>
                <a:gs pos="48000">
                  <a:srgbClr val="7B91F6"/>
                </a:gs>
                <a:gs pos="28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  <a:effectLst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8DA164-3E78-4D74-8424-2371F6214C20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444"/>
            <a:ext cx="0" cy="1257598"/>
          </a:xfrm>
          <a:prstGeom prst="line">
            <a:avLst/>
          </a:prstGeom>
          <a:ln w="762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9000">
                  <a:schemeClr val="accent1">
                    <a:lumMod val="45000"/>
                    <a:lumOff val="55000"/>
                  </a:schemeClr>
                </a:gs>
                <a:gs pos="100000">
                  <a:srgbClr val="2E4DFF"/>
                </a:gs>
                <a:gs pos="25000">
                  <a:srgbClr val="7B91F6"/>
                </a:gs>
                <a:gs pos="1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/>
          <a:scene3d>
            <a:camera prst="orthographicFron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20"/>
          <a:stretch/>
        </p:blipFill>
        <p:spPr>
          <a:xfrm>
            <a:off x="136546" y="325725"/>
            <a:ext cx="619932" cy="6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tiff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lbortolussi@units.it" TargetMode="External"/><Relationship Id="rId2" Type="http://schemas.openxmlformats.org/officeDocument/2006/relationships/hyperlink" Target="mailto:smarceglia@units.it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png"/><Relationship Id="rId7" Type="http://schemas.openxmlformats.org/officeDocument/2006/relationships/image" Target="../media/image31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png"/><Relationship Id="rId9" Type="http://schemas.openxmlformats.org/officeDocument/2006/relationships/image" Target="../media/image3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B54D-9AD1-4626-AEEA-16223A243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964" y="1130400"/>
            <a:ext cx="5303431" cy="2387600"/>
          </a:xfrm>
        </p:spPr>
        <p:txBody>
          <a:bodyPr>
            <a:normAutofit/>
          </a:bodyPr>
          <a:lstStyle/>
          <a:p>
            <a:r>
              <a:rPr lang="en-US" sz="4100" dirty="0" err="1"/>
              <a:t>L’analisi</a:t>
            </a:r>
            <a:r>
              <a:rPr lang="en-US" sz="4100" dirty="0"/>
              <a:t> </a:t>
            </a:r>
            <a:r>
              <a:rPr lang="en-US" sz="4100" dirty="0" err="1"/>
              <a:t>dei</a:t>
            </a:r>
            <a:r>
              <a:rPr lang="en-US" sz="4100" dirty="0"/>
              <a:t> Big Data </a:t>
            </a:r>
            <a:r>
              <a:rPr lang="en-US" sz="4100" dirty="0" err="1"/>
              <a:t>è</a:t>
            </a:r>
            <a:r>
              <a:rPr lang="en-US" sz="4100" dirty="0"/>
              <a:t> utile </a:t>
            </a:r>
            <a:r>
              <a:rPr lang="en-US" sz="4100" dirty="0" err="1"/>
              <a:t>alla</a:t>
            </a:r>
            <a:r>
              <a:rPr lang="en-US" sz="4100" dirty="0"/>
              <a:t> </a:t>
            </a:r>
            <a:r>
              <a:rPr lang="en-US" sz="4100" dirty="0" err="1"/>
              <a:t>pratica</a:t>
            </a:r>
            <a:r>
              <a:rPr lang="en-US" sz="4100" dirty="0"/>
              <a:t> </a:t>
            </a:r>
            <a:r>
              <a:rPr lang="en-US" sz="4100" dirty="0" err="1"/>
              <a:t>medica</a:t>
            </a:r>
            <a:r>
              <a:rPr lang="en-US" sz="4100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8D4F1-B166-4B4D-93AB-6A2C970000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1069D12-914D-4293-B51E-31884B56E1E3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92395" y="3939007"/>
            <a:ext cx="595657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300" b="1" i="1" dirty="0">
                <a:latin typeface="Avenir Book" charset="0"/>
                <a:ea typeface="Avenir Book" charset="0"/>
                <a:cs typeface="Avenir Book" charset="0"/>
              </a:rPr>
              <a:t>Sara </a:t>
            </a:r>
            <a:r>
              <a:rPr lang="it-IT" sz="3300" b="1" i="1" dirty="0" err="1">
                <a:latin typeface="Avenir Book" charset="0"/>
                <a:ea typeface="Avenir Book" charset="0"/>
                <a:cs typeface="Avenir Book" charset="0"/>
              </a:rPr>
              <a:t>Marceglia</a:t>
            </a:r>
            <a:endParaRPr lang="it-IT" sz="3300" b="1" i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it-IT" sz="3700" b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it-IT" sz="2100" b="1" dirty="0">
                <a:latin typeface="Avenir Book" charset="0"/>
                <a:ea typeface="Avenir Book" charset="0"/>
                <a:cs typeface="Avenir Book" charset="0"/>
              </a:rPr>
              <a:t>Dipartimento di Ingegneria e Architettura</a:t>
            </a:r>
          </a:p>
          <a:p>
            <a:pPr algn="ctr"/>
            <a:r>
              <a:rPr lang="it-IT" sz="2100" b="1" dirty="0">
                <a:latin typeface="Avenir Book" charset="0"/>
                <a:ea typeface="Avenir Book" charset="0"/>
                <a:cs typeface="Avenir Book" charset="0"/>
              </a:rPr>
              <a:t>Università degli Studi di Trieste</a:t>
            </a:r>
            <a:endParaRPr lang="en-US" sz="21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5A33D-8673-4745-93DA-72229A574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82076" cy="3501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C6EF3E-3A1A-DF47-A63E-3848FB136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6" y="3518000"/>
            <a:ext cx="3795963" cy="22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4C683-5675-1D40-A600-383723DD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for Health scenarios (2)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47EC3-1743-594B-BF52-A22FBB9C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B0AEE-242F-DD40-ACEE-19B1C320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41F809-ACF1-EF4E-97DB-2128439D4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63" y="1408843"/>
            <a:ext cx="6782866" cy="5449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400BF3-E962-974E-92BA-8325DCCC706B}"/>
              </a:ext>
            </a:extLst>
          </p:cNvPr>
          <p:cNvSpPr txBox="1"/>
          <p:nvPr/>
        </p:nvSpPr>
        <p:spPr>
          <a:xfrm>
            <a:off x="8436429" y="2188028"/>
            <a:ext cx="35160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Avenir Roman" panose="02000503020000020003" pitchFamily="2" charset="0"/>
              </a:rPr>
              <a:t>SUPPORTING PERSONAL CHOICES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0DC56-8F45-1441-9F35-42A64CABCF66}"/>
              </a:ext>
            </a:extLst>
          </p:cNvPr>
          <p:cNvSpPr txBox="1"/>
          <p:nvPr/>
        </p:nvSpPr>
        <p:spPr>
          <a:xfrm>
            <a:off x="8436429" y="4887685"/>
            <a:ext cx="35160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Avenir Roman" panose="02000503020000020003" pitchFamily="2" charset="0"/>
              </a:rPr>
              <a:t>SUPPORTING STAKEHOLDERS</a:t>
            </a:r>
          </a:p>
        </p:txBody>
      </p:sp>
    </p:spTree>
    <p:extLst>
      <p:ext uri="{BB962C8B-B14F-4D97-AF65-F5344CB8AC3E}">
        <p14:creationId xmlns:p14="http://schemas.microsoft.com/office/powerpoint/2010/main" val="2493342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392590E-69A2-6649-B8BF-A17311D4A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444794"/>
            <a:ext cx="4710669" cy="27308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C7934-4740-3543-AFBA-699D668C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from Big Data in Healthcare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25AC9-E36D-7440-986E-5996F930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06871-FCAB-D94F-A9A3-9CAD02C5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881D8-FCA0-8546-A187-606FE479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3" y="5948546"/>
            <a:ext cx="2342669" cy="812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5E7AD6-312F-E441-8EE6-937929838561}"/>
              </a:ext>
            </a:extLst>
          </p:cNvPr>
          <p:cNvSpPr txBox="1"/>
          <p:nvPr/>
        </p:nvSpPr>
        <p:spPr>
          <a:xfrm>
            <a:off x="1209143" y="1438496"/>
            <a:ext cx="4170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IMPROVING CLINICAL OUTCOMES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Comparative effectiveness research to identify the most cost-effective ways to diagnose/treat patients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4CD34-8F4F-484B-BF78-8E5F6891655F}"/>
              </a:ext>
            </a:extLst>
          </p:cNvPr>
          <p:cNvSpPr txBox="1"/>
          <p:nvPr/>
        </p:nvSpPr>
        <p:spPr>
          <a:xfrm>
            <a:off x="7897096" y="4520393"/>
            <a:ext cx="41702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FRAUD ANALYSIS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Automatic analysis of claim requests to reduce frauds, waste, and abuse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CF14F-749A-6140-850D-4EA03FDC5B96}"/>
              </a:ext>
            </a:extLst>
          </p:cNvPr>
          <p:cNvSpPr txBox="1"/>
          <p:nvPr/>
        </p:nvSpPr>
        <p:spPr>
          <a:xfrm>
            <a:off x="319" y="2675626"/>
            <a:ext cx="41702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TELEMONITORING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Real-time monitoring at home and in-hospital to prevent acute episodes and adverse 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80AECF-3746-1546-8EDE-706A38878250}"/>
              </a:ext>
            </a:extLst>
          </p:cNvPr>
          <p:cNvSpPr txBox="1"/>
          <p:nvPr/>
        </p:nvSpPr>
        <p:spPr>
          <a:xfrm>
            <a:off x="2607302" y="5366307"/>
            <a:ext cx="4170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PATIENT PROFILING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Segmentation, predictive modeling, to suggest lifestyle changes, and to evaluate risk profiles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69D65-E11D-6349-B64B-484435160F96}"/>
              </a:ext>
            </a:extLst>
          </p:cNvPr>
          <p:cNvSpPr txBox="1"/>
          <p:nvPr/>
        </p:nvSpPr>
        <p:spPr>
          <a:xfrm>
            <a:off x="8252766" y="3422675"/>
            <a:ext cx="4170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CLINICAL RESEARCH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Improve clinical trial design, and improve data analysis to discover hidden information, e.g., adverse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BB8792-95F2-9F4F-B332-782D6C5D9DAC}"/>
              </a:ext>
            </a:extLst>
          </p:cNvPr>
          <p:cNvSpPr txBox="1"/>
          <p:nvPr/>
        </p:nvSpPr>
        <p:spPr>
          <a:xfrm>
            <a:off x="319" y="3882169"/>
            <a:ext cx="41702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PUBLIC HEALTH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Analyze disease patterns to improve public health surveillance, faster development of targeted vaccines, identify needs and provide targeted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B6ADF-D730-AA44-BA2E-ABABB55DEC4C}"/>
              </a:ext>
            </a:extLst>
          </p:cNvPr>
          <p:cNvSpPr txBox="1"/>
          <p:nvPr/>
        </p:nvSpPr>
        <p:spPr>
          <a:xfrm>
            <a:off x="6891006" y="5540742"/>
            <a:ext cx="41702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EVIDENCE-BASED MEDICINE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Extract valuable information from available heterogeneous clinical data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A56DB-22AC-E541-AA9D-170CD28081B0}"/>
              </a:ext>
            </a:extLst>
          </p:cNvPr>
          <p:cNvSpPr txBox="1"/>
          <p:nvPr/>
        </p:nvSpPr>
        <p:spPr>
          <a:xfrm>
            <a:off x="5379346" y="1387218"/>
            <a:ext cx="41702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DRUG DISCOVERY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Predictive modeling to identify candidate new drugs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C941D-643E-7F47-B6FF-C40DBBE03B8C}"/>
              </a:ext>
            </a:extLst>
          </p:cNvPr>
          <p:cNvSpPr txBox="1"/>
          <p:nvPr/>
        </p:nvSpPr>
        <p:spPr>
          <a:xfrm>
            <a:off x="7702947" y="2079669"/>
            <a:ext cx="41702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GENOMIC ANALYTICS</a:t>
            </a:r>
          </a:p>
          <a:p>
            <a:pPr algn="ctr"/>
            <a:r>
              <a:rPr lang="en-US" sz="1500" dirty="0">
                <a:latin typeface="Avenir Roman" panose="02000503020000020003" pitchFamily="2" charset="0"/>
              </a:rPr>
              <a:t>More efficient sequencing and analysis to make genomic analysis part of the regular medical decision making process</a:t>
            </a:r>
          </a:p>
        </p:txBody>
      </p:sp>
    </p:spTree>
    <p:extLst>
      <p:ext uri="{BB962C8B-B14F-4D97-AF65-F5344CB8AC3E}">
        <p14:creationId xmlns:p14="http://schemas.microsoft.com/office/powerpoint/2010/main" val="4054112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20A9-44CC-004C-9BF6-446DFCF0E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Big Data in reality: the 4Vs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B82C7AF-B7BC-E646-B913-34A4DE905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603804"/>
              </p:ext>
            </p:extLst>
          </p:nvPr>
        </p:nvGraphicFramePr>
        <p:xfrm>
          <a:off x="689811" y="1380043"/>
          <a:ext cx="11036968" cy="5373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6E2FE-19F8-114F-8FCD-091AF294D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8F6A5-04A8-8A48-9BB1-8EDCA9F8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9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7D00C-8B6F-D74E-9E0B-276AAC13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Big Data in reality: heterogeneity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6D9FE-3CC0-EB45-9E9D-D27B8668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C4A65-5F94-3F45-AAB2-977BBF2B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13</a:t>
            </a:fld>
            <a:endParaRPr lang="en-US"/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FFF273AA-6A93-314B-BDE6-E42F9B83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77" y="1491915"/>
            <a:ext cx="3777018" cy="5188211"/>
          </a:xfrm>
          <a:prstGeom prst="rect">
            <a:avLst/>
          </a:prstGeom>
        </p:spPr>
      </p:pic>
      <p:pic>
        <p:nvPicPr>
          <p:cNvPr id="7" name="Immagine 3">
            <a:extLst>
              <a:ext uri="{FF2B5EF4-FFF2-40B4-BE49-F238E27FC236}">
                <a16:creationId xmlns:a16="http://schemas.microsoft.com/office/drawing/2014/main" id="{CC3189F3-4F7B-5142-9F03-888B650DE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9"/>
          <a:stretch/>
        </p:blipFill>
        <p:spPr>
          <a:xfrm>
            <a:off x="5263758" y="1491915"/>
            <a:ext cx="6064279" cy="3758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359160-D388-264D-9C68-1A5B764246CC}"/>
              </a:ext>
            </a:extLst>
          </p:cNvPr>
          <p:cNvSpPr txBox="1"/>
          <p:nvPr/>
        </p:nvSpPr>
        <p:spPr>
          <a:xfrm>
            <a:off x="5791199" y="5618594"/>
            <a:ext cx="5325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Avenir Roman" panose="02000503020000020003" pitchFamily="2" charset="0"/>
              </a:rPr>
              <a:t>STRUCTURED vs UNSTRUCTURED DOCUMENTS</a:t>
            </a:r>
          </a:p>
        </p:txBody>
      </p:sp>
    </p:spTree>
    <p:extLst>
      <p:ext uri="{BB962C8B-B14F-4D97-AF65-F5344CB8AC3E}">
        <p14:creationId xmlns:p14="http://schemas.microsoft.com/office/powerpoint/2010/main" val="17164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FE73-2A15-CC4E-B1E5-27BB27CCF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Big Data in reality: data silos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C1B3D-9233-3C41-BD61-76C951A5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A0FC1-9706-4E4B-8434-309D6893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61E39-37AE-FF4D-BC41-A8E939E95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81" b="4752"/>
          <a:stretch/>
        </p:blipFill>
        <p:spPr>
          <a:xfrm>
            <a:off x="99687" y="2041027"/>
            <a:ext cx="7870076" cy="4525311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179B7E77-8E9F-D648-8962-5F9F2BEAF3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4863" y="2294119"/>
            <a:ext cx="3819484" cy="366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BF0F8-1969-AE41-96C2-4B53417A25F6}"/>
              </a:ext>
            </a:extLst>
          </p:cNvPr>
          <p:cNvSpPr txBox="1"/>
          <p:nvPr/>
        </p:nvSpPr>
        <p:spPr>
          <a:xfrm>
            <a:off x="837398" y="1483095"/>
            <a:ext cx="62532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venir Roman" panose="02000503020000020003" pitchFamily="2" charset="0"/>
              </a:rPr>
              <a:t>Healthcare data are stored in isolated “silos”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B3B75-C5EF-C146-9C10-C85CFA307DAD}"/>
              </a:ext>
            </a:extLst>
          </p:cNvPr>
          <p:cNvSpPr txBox="1"/>
          <p:nvPr/>
        </p:nvSpPr>
        <p:spPr>
          <a:xfrm>
            <a:off x="8056892" y="1483095"/>
            <a:ext cx="3749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venir Roman" panose="02000503020000020003" pitchFamily="2" charset="0"/>
              </a:rPr>
              <a:t>Interoperability is envisaged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A11D29-2FDB-AE47-838B-FEF63593E2C1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7090611" y="1690844"/>
            <a:ext cx="96628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06101BE-717B-A749-8FD6-6816992C1F3A}"/>
              </a:ext>
            </a:extLst>
          </p:cNvPr>
          <p:cNvSpPr/>
          <p:nvPr/>
        </p:nvSpPr>
        <p:spPr>
          <a:xfrm>
            <a:off x="4525751" y="646435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err="1">
                <a:latin typeface="Avenir Roman" panose="02000503020000020003" pitchFamily="2" charset="0"/>
              </a:rPr>
              <a:t>Marceglia</a:t>
            </a:r>
            <a:r>
              <a:rPr lang="en-US" i="1" dirty="0">
                <a:latin typeface="Avenir Roman" panose="02000503020000020003" pitchFamily="2" charset="0"/>
              </a:rPr>
              <a:t> et al, JAMIA, 2015</a:t>
            </a:r>
          </a:p>
        </p:txBody>
      </p:sp>
    </p:spTree>
    <p:extLst>
      <p:ext uri="{BB962C8B-B14F-4D97-AF65-F5344CB8AC3E}">
        <p14:creationId xmlns:p14="http://schemas.microsoft.com/office/powerpoint/2010/main" val="502710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5996-241A-FF45-9BC3-3868C13D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Big Data in reality: analytics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1AB08-A49C-254C-B18E-BDC39931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76F05-6489-1E4F-850E-60120E07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4FEE0C-98A3-F94D-8990-684A8723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26"/>
          <a:stretch/>
        </p:blipFill>
        <p:spPr>
          <a:xfrm>
            <a:off x="853440" y="1333451"/>
            <a:ext cx="7779013" cy="5388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A4E368-CC6A-244F-851C-F8C4FAAFE976}"/>
              </a:ext>
            </a:extLst>
          </p:cNvPr>
          <p:cNvSpPr txBox="1"/>
          <p:nvPr/>
        </p:nvSpPr>
        <p:spPr>
          <a:xfrm>
            <a:off x="8730343" y="2579915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Roman" panose="02000503020000020003" pitchFamily="2" charset="0"/>
              </a:rPr>
              <a:t>Four-step process:</a:t>
            </a:r>
          </a:p>
          <a:p>
            <a:r>
              <a:rPr lang="en-US" b="1" dirty="0">
                <a:latin typeface="Avenir Roman" panose="02000503020000020003" pitchFamily="2" charset="0"/>
              </a:rPr>
              <a:t>1- Data collection</a:t>
            </a:r>
          </a:p>
          <a:p>
            <a:r>
              <a:rPr lang="en-US" b="1" dirty="0">
                <a:latin typeface="Avenir Roman" panose="02000503020000020003" pitchFamily="2" charset="0"/>
              </a:rPr>
              <a:t>2- Data aggregation</a:t>
            </a:r>
          </a:p>
          <a:p>
            <a:r>
              <a:rPr lang="en-US" b="1" dirty="0">
                <a:latin typeface="Avenir Roman" panose="02000503020000020003" pitchFamily="2" charset="0"/>
              </a:rPr>
              <a:t>3- Data analysis</a:t>
            </a:r>
          </a:p>
          <a:p>
            <a:r>
              <a:rPr lang="en-US" b="1" dirty="0">
                <a:latin typeface="Avenir Roman" panose="02000503020000020003" pitchFamily="2" charset="0"/>
              </a:rPr>
              <a:t>4- Information extraction</a:t>
            </a:r>
          </a:p>
          <a:p>
            <a:endParaRPr lang="en-US" b="1" dirty="0">
              <a:latin typeface="Avenir Roman" panose="02000503020000020003" pitchFamily="2" charset="0"/>
            </a:endParaRPr>
          </a:p>
          <a:p>
            <a:endParaRPr lang="en-US" b="1" dirty="0">
              <a:latin typeface="Avenir Roman" panose="02000503020000020003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E34F4-0934-4E49-899D-ED498D08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055" y="4762442"/>
            <a:ext cx="3102429" cy="14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2C14-C246-D847-9780-87AA158C8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Computing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06565-D2F2-0046-9CD5-ED873245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B8C34-4F45-6446-A970-DF5553CA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6666C-F278-DE40-9D8A-529F87F0B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06" y="1445390"/>
            <a:ext cx="9625263" cy="3440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2078CA-714F-234E-8392-765F0CC86D24}"/>
              </a:ext>
            </a:extLst>
          </p:cNvPr>
          <p:cNvSpPr txBox="1"/>
          <p:nvPr/>
        </p:nvSpPr>
        <p:spPr>
          <a:xfrm>
            <a:off x="7391398" y="4967149"/>
            <a:ext cx="3135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Understanding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Reasoning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Learning</a:t>
            </a:r>
          </a:p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Interacting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33336-D2E9-E74F-BC36-131A6A0F0794}"/>
              </a:ext>
            </a:extLst>
          </p:cNvPr>
          <p:cNvSpPr txBox="1"/>
          <p:nvPr/>
        </p:nvSpPr>
        <p:spPr>
          <a:xfrm>
            <a:off x="2061754" y="5382647"/>
            <a:ext cx="404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Cognitive computing characteristics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37D248-C173-E44D-B555-3098DDA8B41F}"/>
              </a:ext>
            </a:extLst>
          </p:cNvPr>
          <p:cNvCxnSpPr>
            <a:stCxn id="8" idx="3"/>
            <a:endCxn id="7" idx="1"/>
          </p:cNvCxnSpPr>
          <p:nvPr/>
        </p:nvCxnSpPr>
        <p:spPr>
          <a:xfrm>
            <a:off x="6111240" y="5844312"/>
            <a:ext cx="128015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11C9DF-4080-934F-9C28-A3A451ED3A4D}"/>
              </a:ext>
            </a:extLst>
          </p:cNvPr>
          <p:cNvSpPr txBox="1"/>
          <p:nvPr/>
        </p:nvSpPr>
        <p:spPr>
          <a:xfrm>
            <a:off x="1511968" y="6448683"/>
            <a:ext cx="2069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>
                <a:latin typeface="Avenir Roman" panose="02000503020000020003" pitchFamily="2" charset="0"/>
              </a:rPr>
              <a:t>Courtesy of IBM</a:t>
            </a:r>
          </a:p>
        </p:txBody>
      </p:sp>
    </p:spTree>
    <p:extLst>
      <p:ext uri="{BB962C8B-B14F-4D97-AF65-F5344CB8AC3E}">
        <p14:creationId xmlns:p14="http://schemas.microsoft.com/office/powerpoint/2010/main" val="3345621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5996-241A-FF45-9BC3-3868C13D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Big Data in reality: hardware infrastructures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1AB08-A49C-254C-B18E-BDC39931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76F05-6489-1E4F-850E-60120E07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5EEBE-97B0-4B4C-98B8-A4591E91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6" y="1476637"/>
            <a:ext cx="3067331" cy="2039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3C6A87-6AD7-0048-BF2D-AA920FC57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211" y="1741714"/>
            <a:ext cx="8382052" cy="4614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C3CD65-098A-C648-ABB1-C585F9DF6D9F}"/>
              </a:ext>
            </a:extLst>
          </p:cNvPr>
          <p:cNvSpPr txBox="1"/>
          <p:nvPr/>
        </p:nvSpPr>
        <p:spPr>
          <a:xfrm>
            <a:off x="413656" y="4049031"/>
            <a:ext cx="2993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Big Data require a technological infrastructure that goes beyond the classical stand-alone system: nodes, distributed processing, high performance computing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E71499-5074-AC42-A184-9AECD94229FA}"/>
              </a:ext>
            </a:extLst>
          </p:cNvPr>
          <p:cNvSpPr/>
          <p:nvPr/>
        </p:nvSpPr>
        <p:spPr>
          <a:xfrm>
            <a:off x="5435038" y="6488668"/>
            <a:ext cx="225311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Avenir Roman" panose="02000503020000020003" pitchFamily="2" charset="0"/>
              </a:rPr>
              <a:t>http://</a:t>
            </a:r>
            <a:r>
              <a:rPr lang="en-US" sz="1500" dirty="0" err="1">
                <a:latin typeface="Avenir Roman" panose="02000503020000020003" pitchFamily="2" charset="0"/>
              </a:rPr>
              <a:t>www.rosebt.com</a:t>
            </a:r>
            <a:r>
              <a:rPr lang="en-US" sz="1500" dirty="0">
                <a:latin typeface="Avenir Roman" panose="02000503020000020003" pitchFamily="2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36306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4ABB-631F-3342-836D-F1CF8CD8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are: Decision Support Systems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75ACE-9F5C-654E-964D-C9F2F12F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5DAE0-C763-2546-99FA-F9F49E7B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029DF-8E07-0042-9848-9694C1499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6" y="1385079"/>
            <a:ext cx="5550568" cy="193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3CB2C-EDFB-FC4C-87B4-EF74CD22B596}"/>
              </a:ext>
            </a:extLst>
          </p:cNvPr>
          <p:cNvSpPr txBox="1"/>
          <p:nvPr/>
        </p:nvSpPr>
        <p:spPr>
          <a:xfrm>
            <a:off x="6589294" y="6356350"/>
            <a:ext cx="157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77% accuracy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11B2F-D588-4448-8366-42F6D6473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11" y="1471407"/>
            <a:ext cx="6020478" cy="4884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6BF81-FF94-1147-8C79-76970679A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116" y="3679706"/>
            <a:ext cx="3324724" cy="304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9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2703-BE98-754B-ABA7-9A582EBA3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are: Building Brain Computers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A54B4-A036-CB4F-B9C1-31E448468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47D17-1A8C-A840-9F4E-8AD48E184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633EC-9BEA-2844-8BAB-2661924F7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46" y="1513233"/>
            <a:ext cx="6423527" cy="5344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67480-8DBF-E44A-AC1A-208160FB36B4}"/>
              </a:ext>
            </a:extLst>
          </p:cNvPr>
          <p:cNvSpPr txBox="1"/>
          <p:nvPr/>
        </p:nvSpPr>
        <p:spPr>
          <a:xfrm>
            <a:off x="7571873" y="1785868"/>
            <a:ext cx="41422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sz="21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Closed loop systems for brain stimulation </a:t>
            </a:r>
            <a:r>
              <a:rPr lang="en-US" sz="21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  <a:sym typeface="Wingdings"/>
              </a:rPr>
              <a:t></a:t>
            </a:r>
            <a:r>
              <a:rPr lang="en-US" sz="21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stimulation parameters are changed moment-by-moment according to the patient’s clinical state</a:t>
            </a:r>
          </a:p>
          <a:p>
            <a:pPr marL="285750" lvl="0" indent="-285750">
              <a:buFont typeface="Arial" charset="0"/>
              <a:buChar char="•"/>
            </a:pPr>
            <a:endParaRPr lang="en-US" sz="21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285750" lvl="0" indent="-285750">
              <a:buFont typeface="Arial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The patient’s clinical state is evaluated through the</a:t>
            </a:r>
            <a:r>
              <a:rPr lang="en-US" sz="21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real-time analysis of local neuronal activity </a:t>
            </a:r>
            <a:r>
              <a:rPr lang="en-US" sz="21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(local field potentials, LFPs) captured from the DBS electrodes while stimulation is on.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EE33D-2546-4044-A507-B442849EED60}"/>
              </a:ext>
            </a:extLst>
          </p:cNvPr>
          <p:cNvSpPr txBox="1"/>
          <p:nvPr/>
        </p:nvSpPr>
        <p:spPr>
          <a:xfrm>
            <a:off x="7026443" y="6372225"/>
            <a:ext cx="398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Avenir Roman" panose="02000503020000020003" pitchFamily="2" charset="0"/>
              </a:rPr>
              <a:t>Arlotti</a:t>
            </a:r>
            <a:r>
              <a:rPr lang="en-US" i="1" dirty="0">
                <a:latin typeface="Avenir Roman" panose="02000503020000020003" pitchFamily="2" charset="0"/>
              </a:rPr>
              <a:t> et al, Neurology 2018</a:t>
            </a:r>
          </a:p>
        </p:txBody>
      </p:sp>
    </p:spTree>
    <p:extLst>
      <p:ext uri="{BB962C8B-B14F-4D97-AF65-F5344CB8AC3E}">
        <p14:creationId xmlns:p14="http://schemas.microsoft.com/office/powerpoint/2010/main" val="415013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1E6-6CD0-8B4D-BDEB-49D7520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Disruption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D127-6D4B-8746-9CE3-8627B97B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499C2-24E0-4F79-A40A-D121EEC07243}" type="datetime1">
              <a:rPr lang="en-US" smtClean="0"/>
              <a:t>4/16/18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3FA3D-39DA-C94D-A526-EE91290A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27196-2CED-964F-9627-F9136801D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49" y="1378572"/>
            <a:ext cx="9529011" cy="5342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958EB-1CF9-8847-B6F8-5E09DE31B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668" y="3215640"/>
            <a:ext cx="3287486" cy="2301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9F4C01-D549-F742-B987-335F28596541}"/>
              </a:ext>
            </a:extLst>
          </p:cNvPr>
          <p:cNvSpPr txBox="1"/>
          <p:nvPr/>
        </p:nvSpPr>
        <p:spPr>
          <a:xfrm>
            <a:off x="8858794" y="5163235"/>
            <a:ext cx="32613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Cambria" panose="02040503050406030204" pitchFamily="18" charset="0"/>
              </a:rPr>
              <a:t>There is a currency with no money</a:t>
            </a:r>
          </a:p>
        </p:txBody>
      </p:sp>
    </p:spTree>
    <p:extLst>
      <p:ext uri="{BB962C8B-B14F-4D97-AF65-F5344CB8AC3E}">
        <p14:creationId xmlns:p14="http://schemas.microsoft.com/office/powerpoint/2010/main" val="2020472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0627A9-8423-0B4C-87C9-7673B2B8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831" y="3383280"/>
            <a:ext cx="9171737" cy="3391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ACEB4-A5C5-4143-AACD-235655BE4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are: Reading PubMed papers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F7DF9-16C0-D549-84B5-A45EA467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FEF92-F1E0-9841-BC68-6FC94DE5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88E56-9C36-BD4C-A737-4065F9A9F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1410826"/>
            <a:ext cx="4770119" cy="21443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008B03-8EF7-2E40-AB4C-DA760E3EA4B3}"/>
              </a:ext>
            </a:extLst>
          </p:cNvPr>
          <p:cNvSpPr/>
          <p:nvPr/>
        </p:nvSpPr>
        <p:spPr>
          <a:xfrm>
            <a:off x="4951030" y="1456318"/>
            <a:ext cx="7134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venir Roman" panose="02000503020000020003" pitchFamily="2" charset="0"/>
              </a:rPr>
              <a:t>Automatic system that mines published literature to identify new protein kinases that phosphorylate the protein tumor suppressor p53.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latin typeface="Avenir Roman" panose="02000503020000020003" pitchFamily="2" charset="0"/>
              </a:rPr>
              <a:t>Proof of principle for automated hypothesis generation and discovery based on text mining of the scientific literature.</a:t>
            </a:r>
            <a:endParaRPr lang="en-US" sz="2100" dirty="0">
              <a:effectLst/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634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0642-B019-D14C-BAAA-31009DF26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are: Better use of resources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B47CB-D7EA-6744-910E-96B90A02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F82D4-6FA5-5D40-9B70-41FF616F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E7588-F2FF-BA4E-9730-7732490D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29894"/>
            <a:ext cx="10772503" cy="13166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8BF3E7-9B89-3D49-9F49-AFCB77BAEF38}"/>
              </a:ext>
            </a:extLst>
          </p:cNvPr>
          <p:cNvSpPr/>
          <p:nvPr/>
        </p:nvSpPr>
        <p:spPr>
          <a:xfrm>
            <a:off x="1735182" y="3014530"/>
            <a:ext cx="938348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Avenir Roman" panose="02000503020000020003" pitchFamily="2" charset="0"/>
              </a:rPr>
              <a:t>Big Data and machine learning systems used to forecast admission rates in order to improve the deployment of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latin typeface="Avenir Roman" panose="02000503020000020003" pitchFamily="2" charset="0"/>
              </a:rPr>
              <a:t>Input: 10 years’ worth of hospital admissions records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>
                <a:latin typeface="Avenir Roman" panose="02000503020000020003" pitchFamily="2" charset="0"/>
              </a:rPr>
              <a:t>Output: day and hour-level predictions of the number of patients expected through the doors.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86710-F418-7F4F-A199-BDCFA7441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3" y="5502275"/>
            <a:ext cx="2514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16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B6C81-13DA-7441-9043-D41DB713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are: Personalized Medicine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2E09C-A43A-E246-A903-58DC5CBF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E7705-7D20-7940-B0F0-B4CC6757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6DF16-5F9B-AA4D-BADD-4B21868B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86" y="1449311"/>
            <a:ext cx="7192736" cy="5272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CEE7DC-83B0-D944-8ABF-959D546AD84C}"/>
              </a:ext>
            </a:extLst>
          </p:cNvPr>
          <p:cNvSpPr/>
          <p:nvPr/>
        </p:nvSpPr>
        <p:spPr>
          <a:xfrm>
            <a:off x="7053256" y="1624858"/>
            <a:ext cx="492973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rgbClr val="333333"/>
                </a:solidFill>
                <a:latin typeface="Avenir Roman" panose="02000503020000020003" pitchFamily="2" charset="0"/>
              </a:rPr>
              <a:t>Asthmapolis</a:t>
            </a:r>
            <a:r>
              <a:rPr lang="en-US" sz="2100" b="1" dirty="0">
                <a:solidFill>
                  <a:srgbClr val="333333"/>
                </a:solidFill>
                <a:latin typeface="Avenir Roman" panose="02000503020000020003" pitchFamily="2" charset="0"/>
              </a:rPr>
              <a:t> system</a:t>
            </a:r>
            <a:r>
              <a:rPr lang="en-US" sz="2100" dirty="0">
                <a:solidFill>
                  <a:srgbClr val="333333"/>
                </a:solidFill>
                <a:latin typeface="Avenir Roman" panose="02000503020000020003" pitchFamily="2" charset="0"/>
                <a:sym typeface="Wingdings" pitchFamily="2" charset="2"/>
              </a:rPr>
              <a:t>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333333"/>
                </a:solidFill>
                <a:latin typeface="Avenir Roman" panose="02000503020000020003" pitchFamily="2" charset="0"/>
              </a:rPr>
              <a:t>Bluetooth-enabled sensors that track how often people are using their inhalers (along with location and time-of-day)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333333"/>
                </a:solidFill>
                <a:latin typeface="Avenir Roman" panose="02000503020000020003" pitchFamily="2" charset="0"/>
              </a:rPr>
              <a:t>Analytics and mobile apps for iOS and Android to help patients visualize and understand their triggers and trends while receiving personalized feedback.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333333"/>
                </a:solidFill>
                <a:latin typeface="Avenir Roman" panose="02000503020000020003" pitchFamily="2" charset="0"/>
              </a:rPr>
              <a:t>Doctors can review data and identify patients who are risk or need more help </a:t>
            </a:r>
            <a:r>
              <a:rPr lang="en-US" sz="2100" dirty="0">
                <a:solidFill>
                  <a:srgbClr val="333333"/>
                </a:solidFill>
                <a:latin typeface="Avenir Roman" panose="02000503020000020003" pitchFamily="2" charset="0"/>
                <a:sym typeface="Wingdings" pitchFamily="2" charset="2"/>
              </a:rPr>
              <a:t> 50% reduction uncontrolled asthma</a:t>
            </a:r>
            <a:endParaRPr lang="en-US" sz="21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82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74A5-176F-BB43-9C27-8E8E8A5A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are: Identifying risk factors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91E4F-BCCF-BD4C-A20A-F3291FAA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FA64A-343B-C14F-A6EE-8DBC00E5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81EAB-65BE-214A-B7E4-7548B878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55120"/>
            <a:ext cx="12001500" cy="147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82B50B-4FEC-6E40-8412-BE35A1F5CB5C}"/>
              </a:ext>
            </a:extLst>
          </p:cNvPr>
          <p:cNvSpPr/>
          <p:nvPr/>
        </p:nvSpPr>
        <p:spPr>
          <a:xfrm>
            <a:off x="609600" y="3078530"/>
            <a:ext cx="1100328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Avenir Roman" panose="02000503020000020003" pitchFamily="2" charset="0"/>
              </a:rPr>
              <a:t>Target </a:t>
            </a:r>
            <a:r>
              <a:rPr lang="en-US" sz="2300" dirty="0">
                <a:solidFill>
                  <a:srgbClr val="000000"/>
                </a:solidFill>
                <a:latin typeface="Avenir Roman" panose="02000503020000020003" pitchFamily="2" charset="0"/>
                <a:sym typeface="Wingdings" pitchFamily="2" charset="2"/>
              </a:rPr>
              <a:t> preventing opioid abuse in US</a:t>
            </a:r>
          </a:p>
          <a:p>
            <a:endParaRPr lang="en-US" sz="23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Avenir Roman" panose="02000503020000020003" pitchFamily="2" charset="0"/>
              </a:rPr>
              <a:t>The project used years’ worth of pharmacy data, along with claims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Avenir Roman" panose="02000503020000020003" pitchFamily="2" charset="0"/>
              </a:rPr>
              <a:t>Analysts were able </a:t>
            </a:r>
            <a:r>
              <a:rPr lang="en-US" sz="2300" b="1" dirty="0">
                <a:solidFill>
                  <a:srgbClr val="000000"/>
                </a:solidFill>
                <a:latin typeface="Avenir Roman" panose="02000503020000020003" pitchFamily="2" charset="0"/>
              </a:rPr>
              <a:t>to highlight risk factors that could indicate whether a person could be in danger of developing an opioid abuse problem</a:t>
            </a:r>
            <a:r>
              <a:rPr lang="en-US" sz="2300" dirty="0">
                <a:solidFill>
                  <a:srgbClr val="000000"/>
                </a:solidFill>
                <a:latin typeface="Avenir Roman" panose="02000503020000020003" pitchFamily="2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Avenir Roman" panose="02000503020000020003" pitchFamily="2" charset="0"/>
              </a:rPr>
              <a:t>Predictions can be made with “something like 85% accuracy.”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Avenir Roman" panose="02000503020000020003" pitchFamily="2" charset="0"/>
              </a:rPr>
              <a:t>Doctors and other specialists can identify patients at risk and offer preventative care before the problem gets out of hand.</a:t>
            </a:r>
            <a:endParaRPr lang="en-US" sz="2300" dirty="0">
              <a:latin typeface="Avenir Roman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C3891-70DE-1849-B632-0BBC1E12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06" y="2551413"/>
            <a:ext cx="1860970" cy="9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03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EBBD-A504-C541-848A-809EE917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we are: Drug Discovery and Precision Medicine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DD897-70FA-1F48-B79E-413396250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C6EA0-A765-2F44-866D-C361FE67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9C4BCA-67BD-7A48-A9E5-C8D541AE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926" y="1456891"/>
            <a:ext cx="3938931" cy="5088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441F5-84EE-2B46-8038-C373C4842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547" y="1456891"/>
            <a:ext cx="2511407" cy="1435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F03D-A425-B242-A418-C90DF53D4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21" y="1456891"/>
            <a:ext cx="3837546" cy="2777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A68F0B-18C7-0B43-95C8-1E2687C1E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467" y="3316821"/>
            <a:ext cx="4299459" cy="3465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0D1198-CD5A-0B43-91CE-6E5C03BEEA84}"/>
              </a:ext>
            </a:extLst>
          </p:cNvPr>
          <p:cNvSpPr txBox="1"/>
          <p:nvPr/>
        </p:nvSpPr>
        <p:spPr>
          <a:xfrm>
            <a:off x="221082" y="4514448"/>
            <a:ext cx="343991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venir Roman" panose="02000503020000020003" pitchFamily="2" charset="0"/>
              </a:rPr>
              <a:t>Big omics data analysis together with literature analysis can speed up the process of identifying new candidate drugs</a:t>
            </a:r>
          </a:p>
        </p:txBody>
      </p:sp>
    </p:spTree>
    <p:extLst>
      <p:ext uri="{BB962C8B-B14F-4D97-AF65-F5344CB8AC3E}">
        <p14:creationId xmlns:p14="http://schemas.microsoft.com/office/powerpoint/2010/main" val="3364772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CF17-C88B-4343-B2E7-C40A3F59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Watson and Watson Health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90557-F4B4-3D4F-94DF-8EA8A90B6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0A99E-083D-364C-B330-E12E768A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5100A2-4323-5547-A537-0C406FDAD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144" y="1831053"/>
            <a:ext cx="3810000" cy="2311400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3012BE45-DDC9-A24D-B304-6B3964048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429" y="1831053"/>
            <a:ext cx="3359524" cy="133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FC172-DB31-4946-AA62-DC837DFF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93" y="1457424"/>
            <a:ext cx="4225951" cy="4430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BCFC59-06D0-5246-BC6E-9A9D47F5A033}"/>
              </a:ext>
            </a:extLst>
          </p:cNvPr>
          <p:cNvSpPr txBox="1"/>
          <p:nvPr/>
        </p:nvSpPr>
        <p:spPr>
          <a:xfrm>
            <a:off x="1469571" y="5887683"/>
            <a:ext cx="14804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Avenir Roman" panose="02000503020000020003" pitchFamily="2" charset="0"/>
              </a:rPr>
              <a:t>2011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B630F-4DD8-C748-9C28-430F55578A9E}"/>
              </a:ext>
            </a:extLst>
          </p:cNvPr>
          <p:cNvSpPr txBox="1"/>
          <p:nvPr/>
        </p:nvSpPr>
        <p:spPr>
          <a:xfrm>
            <a:off x="4974770" y="4408714"/>
            <a:ext cx="28629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latin typeface="Avenir Roman" panose="02000503020000020003" pitchFamily="2" charset="0"/>
              </a:rPr>
              <a:t>Watson is a platform of services to implement solutions based on cognitive computing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63194-D3A7-0F4C-BCAD-F077C84DE239}"/>
              </a:ext>
            </a:extLst>
          </p:cNvPr>
          <p:cNvSpPr txBox="1"/>
          <p:nvPr/>
        </p:nvSpPr>
        <p:spPr>
          <a:xfrm>
            <a:off x="8684719" y="3337645"/>
            <a:ext cx="286294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err="1">
                <a:latin typeface="Avenir Roman" panose="02000503020000020003" pitchFamily="2" charset="0"/>
              </a:rPr>
              <a:t>WatsonHealth</a:t>
            </a:r>
            <a:r>
              <a:rPr lang="en-US" sz="1900" dirty="0">
                <a:latin typeface="Avenir Roman" panose="02000503020000020003" pitchFamily="2" charset="0"/>
              </a:rPr>
              <a:t> is a development of Watson to support health and life science</a:t>
            </a:r>
          </a:p>
          <a:p>
            <a:pPr algn="ctr"/>
            <a:r>
              <a:rPr lang="en-US" sz="1900" dirty="0">
                <a:latin typeface="Avenir Roman" panose="02000503020000020003" pitchFamily="2" charset="0"/>
              </a:rPr>
              <a:t>It is based on medical literature, patents, genomics, chemical and pharmacological data, medical terminologies, electronic health records, and bioimages</a:t>
            </a:r>
          </a:p>
        </p:txBody>
      </p:sp>
      <p:sp>
        <p:nvSpPr>
          <p:cNvPr id="13" name="Notched Right Arrow 12">
            <a:extLst>
              <a:ext uri="{FF2B5EF4-FFF2-40B4-BE49-F238E27FC236}">
                <a16:creationId xmlns:a16="http://schemas.microsoft.com/office/drawing/2014/main" id="{9B119157-1F30-114A-9367-76B1362CA604}"/>
              </a:ext>
            </a:extLst>
          </p:cNvPr>
          <p:cNvSpPr/>
          <p:nvPr/>
        </p:nvSpPr>
        <p:spPr>
          <a:xfrm>
            <a:off x="3797035" y="5874898"/>
            <a:ext cx="1262742" cy="533400"/>
          </a:xfrm>
          <a:prstGeom prst="notched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4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F812-9738-164C-A291-F0F1D6CA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Watson for nutrition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5CA80-CF67-DA4F-972D-2BF1364C0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B3A41-800C-FD48-ADA1-9E8FE7BE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A7140-82F5-8147-854B-6F8D680E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30" y="2775869"/>
            <a:ext cx="7007800" cy="4082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C9909B-13FB-6246-AA2C-C8337C0B9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42" y="1340261"/>
            <a:ext cx="11997811" cy="177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59635-1D94-ED43-8C7C-EFA0122A06D7}"/>
              </a:ext>
            </a:extLst>
          </p:cNvPr>
          <p:cNvSpPr txBox="1"/>
          <p:nvPr/>
        </p:nvSpPr>
        <p:spPr>
          <a:xfrm>
            <a:off x="8325852" y="3834063"/>
            <a:ext cx="30431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venir Roman" panose="02000503020000020003" pitchFamily="2" charset="0"/>
              </a:rPr>
              <a:t>Watson Chef can be the basis for giving smart tips on food and nutrition to patients and citizens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4BD997-EE6D-334B-906D-AE817A22E100}"/>
              </a:ext>
            </a:extLst>
          </p:cNvPr>
          <p:cNvSpPr/>
          <p:nvPr/>
        </p:nvSpPr>
        <p:spPr>
          <a:xfrm>
            <a:off x="7846000" y="6171684"/>
            <a:ext cx="344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www.ibmchefwatson.com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02418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F889-9DC3-734D-BBFF-1DEAD5CC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Watson for Oncology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FD80F-EC24-CC4F-9762-10B0B88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65ACD-5E10-1D43-B13E-03513F47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27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61C9661-28E6-904A-B911-9BFD0516DCFB}"/>
              </a:ext>
            </a:extLst>
          </p:cNvPr>
          <p:cNvSpPr txBox="1">
            <a:spLocks/>
          </p:cNvSpPr>
          <p:nvPr/>
        </p:nvSpPr>
        <p:spPr>
          <a:xfrm>
            <a:off x="108379" y="6443700"/>
            <a:ext cx="697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D739-72FB-7F4C-B85F-CC87BB8B778D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E98E5-0006-7E4E-A63B-86596DA59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25" y="1535007"/>
            <a:ext cx="7357659" cy="187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E59816-A42A-BA4F-90D1-A405D9D46D4C}"/>
              </a:ext>
            </a:extLst>
          </p:cNvPr>
          <p:cNvSpPr txBox="1"/>
          <p:nvPr/>
        </p:nvSpPr>
        <p:spPr>
          <a:xfrm>
            <a:off x="725525" y="3575824"/>
            <a:ext cx="470154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>
                <a:latin typeface="Avenir Roman" panose="02000503020000020003" pitchFamily="2" charset="0"/>
                <a:ea typeface="Verdana" charset="0"/>
                <a:cs typeface="Verdana" charset="0"/>
              </a:rPr>
              <a:t>362 cancer cases at the Memorial Sloan Kettering Cancer Center (New York, USA) 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>
                <a:latin typeface="Avenir Roman" panose="02000503020000020003" pitchFamily="2" charset="0"/>
                <a:ea typeface="Verdana" charset="0"/>
                <a:cs typeface="Verdana" charset="0"/>
              </a:rPr>
              <a:t>Treatment recommendations concordant in 96.4% of lung, 81.0% of colon and 92.7% of rectal cancer cases.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3CBA6C-29B6-364C-B6B9-68C3F6ED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70" y="3639843"/>
            <a:ext cx="6585857" cy="28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13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5C0D-0C56-0A4D-B247-2E5439AF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Watson for Drug Discovery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CBD646-D36A-B940-A102-202F5EAA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18261-D85F-5F41-A313-7F32A40CA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381C6-5693-4946-9A8D-1B76A70B2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361" y="3204255"/>
            <a:ext cx="5603724" cy="3152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F0253-AB88-2141-9656-06C8E0FF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14" y="1499507"/>
            <a:ext cx="5094514" cy="2865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C4D20-23B9-E546-B8DB-0AA1EB33E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128" y="4589812"/>
            <a:ext cx="3770086" cy="1856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59D5F5-A28C-2B4E-B43A-84A78D8E549A}"/>
              </a:ext>
            </a:extLst>
          </p:cNvPr>
          <p:cNvSpPr txBox="1"/>
          <p:nvPr/>
        </p:nvSpPr>
        <p:spPr>
          <a:xfrm>
            <a:off x="6111240" y="1685844"/>
            <a:ext cx="5791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venir Roman" panose="02000503020000020003" pitchFamily="2" charset="0"/>
              </a:rPr>
              <a:t>Searches scientific abstracts for genes, proteins, target chemical compounds, or interesting conditions and provides dynamic mapping of the links between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venir Roman" panose="02000503020000020003" pitchFamily="2" charset="0"/>
              </a:rPr>
              <a:t>Explore predictions for new entity relationships by applying predictive algorithms to existing relationship networks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CFEC4-3CAA-154C-85BE-EA9CCD54A924}"/>
              </a:ext>
            </a:extLst>
          </p:cNvPr>
          <p:cNvSpPr/>
          <p:nvPr/>
        </p:nvSpPr>
        <p:spPr>
          <a:xfrm>
            <a:off x="4378692" y="6536809"/>
            <a:ext cx="6990348" cy="321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latin typeface="Avenir Roman" panose="02000503020000020003" pitchFamily="2" charset="0"/>
              </a:rPr>
              <a:t>https://</a:t>
            </a:r>
            <a:r>
              <a:rPr lang="en-US" sz="1500" i="1" dirty="0" err="1">
                <a:latin typeface="Avenir Roman" panose="02000503020000020003" pitchFamily="2" charset="0"/>
              </a:rPr>
              <a:t>www.ibm.com</a:t>
            </a:r>
            <a:r>
              <a:rPr lang="en-US" sz="1500" i="1" dirty="0">
                <a:latin typeface="Avenir Roman" panose="02000503020000020003" pitchFamily="2" charset="0"/>
              </a:rPr>
              <a:t>/us-</a:t>
            </a:r>
            <a:r>
              <a:rPr lang="en-US" sz="1500" i="1" dirty="0" err="1">
                <a:latin typeface="Avenir Roman" panose="02000503020000020003" pitchFamily="2" charset="0"/>
              </a:rPr>
              <a:t>en</a:t>
            </a:r>
            <a:r>
              <a:rPr lang="en-US" sz="1500" i="1" dirty="0">
                <a:latin typeface="Avenir Roman" panose="02000503020000020003" pitchFamily="2" charset="0"/>
              </a:rPr>
              <a:t>/marketplace/</a:t>
            </a:r>
            <a:r>
              <a:rPr lang="en-US" sz="1500" i="1" dirty="0" err="1">
                <a:latin typeface="Avenir Roman" panose="02000503020000020003" pitchFamily="2" charset="0"/>
              </a:rPr>
              <a:t>ibm</a:t>
            </a:r>
            <a:r>
              <a:rPr lang="en-US" sz="1500" i="1" dirty="0">
                <a:latin typeface="Avenir Roman" panose="02000503020000020003" pitchFamily="2" charset="0"/>
              </a:rPr>
              <a:t>-</a:t>
            </a:r>
            <a:r>
              <a:rPr lang="en-US" sz="1500" i="1" dirty="0" err="1">
                <a:latin typeface="Avenir Roman" panose="02000503020000020003" pitchFamily="2" charset="0"/>
              </a:rPr>
              <a:t>watson</a:t>
            </a:r>
            <a:r>
              <a:rPr lang="en-US" sz="1500" i="1" dirty="0">
                <a:latin typeface="Avenir Roman" panose="02000503020000020003" pitchFamily="2" charset="0"/>
              </a:rPr>
              <a:t>-for-drug-discovery</a:t>
            </a:r>
          </a:p>
        </p:txBody>
      </p:sp>
    </p:spTree>
    <p:extLst>
      <p:ext uri="{BB962C8B-B14F-4D97-AF65-F5344CB8AC3E}">
        <p14:creationId xmlns:p14="http://schemas.microsoft.com/office/powerpoint/2010/main" val="2414895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099F-7D95-794E-AB6B-B15B7166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Caveats: data privacy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E08FD-99F9-5745-B6BC-35BBA121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9C1B2-749C-CC4A-83A1-C7437D02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2" descr="D:\Computer backup\My Documents\My Pictures\Medical informatics\E72B566A-08FE-7AE0-310BF6B482F4F42A_1.jpg">
            <a:extLst>
              <a:ext uri="{FF2B5EF4-FFF2-40B4-BE49-F238E27FC236}">
                <a16:creationId xmlns:a16="http://schemas.microsoft.com/office/drawing/2014/main" id="{DC8E69B8-0D1E-A649-B617-6C67E667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5202" y="1752599"/>
            <a:ext cx="1801433" cy="18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5783F7D-1596-C54F-99CB-73EFD8FD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9769" y="258444"/>
            <a:ext cx="1856866" cy="149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E7D72E7-9D8F-8C4C-B1C6-AA6DC775A7ED}"/>
              </a:ext>
            </a:extLst>
          </p:cNvPr>
          <p:cNvSpPr txBox="1">
            <a:spLocks/>
          </p:cNvSpPr>
          <p:nvPr/>
        </p:nvSpPr>
        <p:spPr>
          <a:xfrm>
            <a:off x="665747" y="1473684"/>
            <a:ext cx="9083879" cy="4525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300" dirty="0" err="1"/>
              <a:t>Individuals</a:t>
            </a:r>
            <a:r>
              <a:rPr lang="it-IT" sz="2300" dirty="0"/>
              <a:t> </a:t>
            </a:r>
            <a:r>
              <a:rPr lang="it-IT" sz="2300" dirty="0" err="1"/>
              <a:t>may</a:t>
            </a:r>
            <a:r>
              <a:rPr lang="it-IT" sz="2300" dirty="0"/>
              <a:t> </a:t>
            </a:r>
            <a:r>
              <a:rPr lang="it-IT" sz="2300" dirty="0" err="1"/>
              <a:t>have</a:t>
            </a:r>
            <a:r>
              <a:rPr lang="it-IT" sz="2300" dirty="0"/>
              <a:t> </a:t>
            </a:r>
            <a:r>
              <a:rPr lang="it-IT" sz="2300" b="1" dirty="0"/>
              <a:t>a </a:t>
            </a:r>
            <a:r>
              <a:rPr lang="it-IT" sz="2300" b="1" dirty="0" err="1"/>
              <a:t>limited</a:t>
            </a:r>
            <a:r>
              <a:rPr lang="it-IT" sz="2300" b="1" dirty="0"/>
              <a:t> or </a:t>
            </a:r>
            <a:r>
              <a:rPr lang="it-IT" sz="2300" b="1" dirty="0" err="1"/>
              <a:t>incorrect</a:t>
            </a:r>
            <a:r>
              <a:rPr lang="it-IT" sz="2300" b="1" dirty="0"/>
              <a:t> </a:t>
            </a:r>
            <a:r>
              <a:rPr lang="it-IT" sz="2300" b="1" dirty="0" err="1"/>
              <a:t>understanding</a:t>
            </a:r>
            <a:r>
              <a:rPr lang="it-IT" sz="2300" b="1" dirty="0"/>
              <a:t> of </a:t>
            </a:r>
            <a:r>
              <a:rPr lang="it-IT" sz="2300" b="1" dirty="0" err="1"/>
              <a:t>when</a:t>
            </a:r>
            <a:r>
              <a:rPr lang="it-IT" sz="2300" b="1" dirty="0"/>
              <a:t> data </a:t>
            </a:r>
            <a:r>
              <a:rPr lang="it-IT" sz="2300" b="1" dirty="0" err="1"/>
              <a:t>about</a:t>
            </a:r>
            <a:r>
              <a:rPr lang="it-IT" sz="2300" b="1" dirty="0"/>
              <a:t> </a:t>
            </a:r>
            <a:r>
              <a:rPr lang="it-IT" sz="2300" b="1" dirty="0" err="1"/>
              <a:t>their</a:t>
            </a:r>
            <a:r>
              <a:rPr lang="it-IT" sz="2300" b="1" dirty="0"/>
              <a:t> </a:t>
            </a:r>
            <a:r>
              <a:rPr lang="it-IT" sz="2300" b="1" dirty="0" err="1"/>
              <a:t>health</a:t>
            </a:r>
            <a:r>
              <a:rPr lang="it-IT" sz="2300" b="1" dirty="0"/>
              <a:t> </a:t>
            </a:r>
            <a:r>
              <a:rPr lang="it-IT" sz="2300" b="1" dirty="0" err="1"/>
              <a:t>is</a:t>
            </a:r>
            <a:r>
              <a:rPr lang="it-IT" sz="2300" b="1" dirty="0"/>
              <a:t> </a:t>
            </a:r>
            <a:r>
              <a:rPr lang="it-IT" sz="2300" b="1" dirty="0" err="1"/>
              <a:t>protected</a:t>
            </a:r>
            <a:r>
              <a:rPr lang="it-IT" sz="2300" b="1" dirty="0"/>
              <a:t> by law, and </a:t>
            </a:r>
            <a:r>
              <a:rPr lang="it-IT" sz="2300" b="1" dirty="0" err="1"/>
              <a:t>when</a:t>
            </a:r>
            <a:r>
              <a:rPr lang="it-IT" sz="2300" b="1" dirty="0"/>
              <a:t> </a:t>
            </a:r>
            <a:r>
              <a:rPr lang="it-IT" sz="2300" b="1" dirty="0" err="1"/>
              <a:t>it</a:t>
            </a:r>
            <a:r>
              <a:rPr lang="it-IT" sz="2300" b="1" dirty="0"/>
              <a:t> </a:t>
            </a:r>
            <a:r>
              <a:rPr lang="it-IT" sz="2300" b="1" dirty="0" err="1"/>
              <a:t>is</a:t>
            </a:r>
            <a:r>
              <a:rPr lang="it-IT" sz="2300" b="1" dirty="0"/>
              <a:t> </a:t>
            </a:r>
            <a:r>
              <a:rPr lang="it-IT" sz="2300" b="1" dirty="0" err="1"/>
              <a:t>not</a:t>
            </a:r>
            <a:r>
              <a:rPr lang="it-IT" sz="2300" b="1" dirty="0"/>
              <a:t> </a:t>
            </a:r>
            <a:r>
              <a:rPr lang="it-IT" sz="2300" dirty="0">
                <a:sym typeface="Wingdings"/>
              </a:rPr>
              <a:t> some </a:t>
            </a:r>
            <a:r>
              <a:rPr lang="it-IT" sz="2300" dirty="0" err="1">
                <a:sym typeface="Wingdings"/>
              </a:rPr>
              <a:t>health-related</a:t>
            </a:r>
            <a:r>
              <a:rPr lang="it-IT" sz="2300" dirty="0">
                <a:sym typeface="Wingdings"/>
              </a:rPr>
              <a:t> information are </a:t>
            </a:r>
            <a:r>
              <a:rPr lang="it-IT" sz="2300" dirty="0" err="1">
                <a:sym typeface="Wingdings"/>
              </a:rPr>
              <a:t>stored</a:t>
            </a:r>
            <a:r>
              <a:rPr lang="it-IT" sz="2300" dirty="0">
                <a:sym typeface="Wingdings"/>
              </a:rPr>
              <a:t> in </a:t>
            </a:r>
            <a:r>
              <a:rPr lang="it-IT" sz="2300" dirty="0" err="1">
                <a:sym typeface="Wingdings"/>
              </a:rPr>
              <a:t>places</a:t>
            </a:r>
            <a:r>
              <a:rPr lang="it-IT" sz="2300" dirty="0">
                <a:sym typeface="Wingdings"/>
              </a:rPr>
              <a:t> </a:t>
            </a:r>
            <a:r>
              <a:rPr lang="it-IT" sz="2300" dirty="0" err="1">
                <a:sym typeface="Wingdings"/>
              </a:rPr>
              <a:t>that</a:t>
            </a:r>
            <a:r>
              <a:rPr lang="it-IT" sz="2300" dirty="0">
                <a:sym typeface="Wingdings"/>
              </a:rPr>
              <a:t> </a:t>
            </a:r>
            <a:r>
              <a:rPr lang="it-IT" sz="2300" dirty="0" err="1">
                <a:sym typeface="Wingdings"/>
              </a:rPr>
              <a:t>usually</a:t>
            </a:r>
            <a:r>
              <a:rPr lang="it-IT" sz="2300" dirty="0">
                <a:sym typeface="Wingdings"/>
              </a:rPr>
              <a:t> </a:t>
            </a:r>
            <a:r>
              <a:rPr lang="it-IT" sz="2300" dirty="0" err="1">
                <a:sym typeface="Wingdings"/>
              </a:rPr>
              <a:t>treat</a:t>
            </a:r>
            <a:r>
              <a:rPr lang="it-IT" sz="2300" dirty="0">
                <a:sym typeface="Wingdings"/>
              </a:rPr>
              <a:t> non-</a:t>
            </a:r>
            <a:r>
              <a:rPr lang="it-IT" sz="2300" dirty="0" err="1">
                <a:sym typeface="Wingdings"/>
              </a:rPr>
              <a:t>health</a:t>
            </a:r>
            <a:r>
              <a:rPr lang="it-IT" sz="2300" dirty="0">
                <a:sym typeface="Wingdings"/>
              </a:rPr>
              <a:t> information (e.g., </a:t>
            </a:r>
            <a:r>
              <a:rPr lang="it-IT" sz="2300" dirty="0" err="1">
                <a:sym typeface="Wingdings"/>
              </a:rPr>
              <a:t>Twitter</a:t>
            </a:r>
            <a:r>
              <a:rPr lang="it-IT" sz="2300" dirty="0">
                <a:sym typeface="Wingdings"/>
              </a:rPr>
              <a:t>, </a:t>
            </a:r>
            <a:r>
              <a:rPr lang="it-IT" sz="2300" dirty="0" err="1">
                <a:sym typeface="Wingdings"/>
              </a:rPr>
              <a:t>Facebook</a:t>
            </a:r>
            <a:r>
              <a:rPr lang="it-IT" sz="2300" dirty="0">
                <a:sym typeface="Wingdings"/>
              </a:rPr>
              <a:t>, </a:t>
            </a:r>
            <a:r>
              <a:rPr lang="it-IT" sz="2300" dirty="0" err="1">
                <a:sym typeface="Wingdings"/>
              </a:rPr>
              <a:t>etc</a:t>
            </a:r>
            <a:r>
              <a:rPr lang="it-IT" sz="2300" dirty="0">
                <a:sym typeface="Wingdings"/>
              </a:rPr>
              <a:t>)  HIPAA </a:t>
            </a:r>
            <a:r>
              <a:rPr lang="it-IT" sz="2300" dirty="0" err="1">
                <a:sym typeface="Wingdings"/>
              </a:rPr>
              <a:t>rule</a:t>
            </a:r>
            <a:r>
              <a:rPr lang="it-IT" sz="2300" dirty="0">
                <a:sym typeface="Wingdings"/>
              </a:rPr>
              <a:t> </a:t>
            </a:r>
            <a:r>
              <a:rPr lang="it-IT" sz="2300" dirty="0" err="1">
                <a:sym typeface="Wingdings"/>
              </a:rPr>
              <a:t>does</a:t>
            </a:r>
            <a:r>
              <a:rPr lang="it-IT" sz="2300" dirty="0">
                <a:sym typeface="Wingdings"/>
              </a:rPr>
              <a:t> </a:t>
            </a:r>
            <a:r>
              <a:rPr lang="it-IT" sz="2300" dirty="0" err="1">
                <a:sym typeface="Wingdings"/>
              </a:rPr>
              <a:t>not</a:t>
            </a:r>
            <a:r>
              <a:rPr lang="it-IT" sz="2300" dirty="0">
                <a:sym typeface="Wingdings"/>
              </a:rPr>
              <a:t> </a:t>
            </a:r>
            <a:r>
              <a:rPr lang="it-IT" sz="2300" dirty="0" err="1">
                <a:sym typeface="Wingdings"/>
              </a:rPr>
              <a:t>apply</a:t>
            </a:r>
            <a:endParaRPr lang="it-IT" sz="2300" dirty="0">
              <a:sym typeface="Wingdings"/>
            </a:endParaRPr>
          </a:p>
          <a:p>
            <a:endParaRPr lang="it-IT" sz="2300" dirty="0"/>
          </a:p>
          <a:p>
            <a:r>
              <a:rPr lang="it-IT" sz="2300" dirty="0" err="1"/>
              <a:t>Health</a:t>
            </a:r>
            <a:r>
              <a:rPr lang="it-IT" sz="2300" dirty="0"/>
              <a:t> information </a:t>
            </a:r>
            <a:r>
              <a:rPr lang="it-IT" sz="2300" dirty="0" err="1"/>
              <a:t>collected</a:t>
            </a:r>
            <a:r>
              <a:rPr lang="it-IT" sz="2300" dirty="0"/>
              <a:t> in </a:t>
            </a:r>
            <a:r>
              <a:rPr lang="it-IT" sz="2300" b="1" dirty="0" err="1"/>
              <a:t>different</a:t>
            </a:r>
            <a:r>
              <a:rPr lang="it-IT" sz="2300" b="1" dirty="0"/>
              <a:t> </a:t>
            </a:r>
            <a:r>
              <a:rPr lang="it-IT" sz="2300" b="1" dirty="0" err="1"/>
              <a:t>places</a:t>
            </a:r>
            <a:r>
              <a:rPr lang="it-IT" sz="2300" b="1" dirty="0"/>
              <a:t> </a:t>
            </a:r>
            <a:r>
              <a:rPr lang="it-IT" sz="2300" b="1" dirty="0" err="1"/>
              <a:t>without</a:t>
            </a:r>
            <a:r>
              <a:rPr lang="it-IT" sz="2300" b="1" dirty="0"/>
              <a:t> </a:t>
            </a:r>
            <a:r>
              <a:rPr lang="it-IT" sz="2300" b="1" dirty="0" err="1"/>
              <a:t>consistent</a:t>
            </a:r>
            <a:r>
              <a:rPr lang="it-IT" sz="2300" b="1" dirty="0"/>
              <a:t> security </a:t>
            </a:r>
            <a:r>
              <a:rPr lang="it-IT" sz="2300" b="1" dirty="0" err="1"/>
              <a:t>standards</a:t>
            </a:r>
            <a:r>
              <a:rPr lang="it-IT" sz="2300" dirty="0"/>
              <a:t> </a:t>
            </a:r>
            <a:r>
              <a:rPr lang="it-IT" sz="2300" dirty="0" err="1"/>
              <a:t>may</a:t>
            </a:r>
            <a:r>
              <a:rPr lang="it-IT" sz="2300" dirty="0"/>
              <a:t> pose a </a:t>
            </a:r>
            <a:r>
              <a:rPr lang="it-IT" sz="2300" dirty="0" err="1"/>
              <a:t>cybersecurity</a:t>
            </a:r>
            <a:r>
              <a:rPr lang="it-IT" sz="2300" dirty="0"/>
              <a:t> </a:t>
            </a:r>
            <a:r>
              <a:rPr lang="it-IT" sz="2300" dirty="0" err="1"/>
              <a:t>threat</a:t>
            </a:r>
            <a:r>
              <a:rPr lang="it-IT" sz="2300" dirty="0"/>
              <a:t> (of </a:t>
            </a:r>
            <a:r>
              <a:rPr lang="it-IT" sz="2300" dirty="0" err="1"/>
              <a:t>which</a:t>
            </a:r>
            <a:r>
              <a:rPr lang="it-IT" sz="2300" dirty="0"/>
              <a:t> </a:t>
            </a:r>
            <a:r>
              <a:rPr lang="it-IT" sz="2300" dirty="0" err="1"/>
              <a:t>individuals</a:t>
            </a:r>
            <a:r>
              <a:rPr lang="it-IT" sz="2300" dirty="0"/>
              <a:t> </a:t>
            </a:r>
            <a:r>
              <a:rPr lang="it-IT" sz="2300" dirty="0" err="1"/>
              <a:t>may</a:t>
            </a:r>
            <a:r>
              <a:rPr lang="it-IT" sz="2300" dirty="0"/>
              <a:t> be </a:t>
            </a:r>
            <a:r>
              <a:rPr lang="it-IT" sz="2300" dirty="0" err="1"/>
              <a:t>unaware</a:t>
            </a:r>
            <a:r>
              <a:rPr lang="it-IT" sz="2300" dirty="0"/>
              <a:t>) </a:t>
            </a:r>
          </a:p>
          <a:p>
            <a:endParaRPr lang="it-IT" sz="2300" dirty="0"/>
          </a:p>
          <a:p>
            <a:r>
              <a:rPr lang="en-US" sz="2300" dirty="0"/>
              <a:t>Medical device manufacturers may not be covered entities or business associates under HIPAA. This leaves a </a:t>
            </a:r>
            <a:r>
              <a:rPr lang="en-US" sz="2300" b="1" dirty="0"/>
              <a:t>health care provider using a medical device with potentially greater responsibility for assuring privacy and security protections </a:t>
            </a:r>
            <a:r>
              <a:rPr lang="en-US" sz="2300" dirty="0"/>
              <a:t>for health information created and shared by the device</a:t>
            </a:r>
            <a:endParaRPr lang="it-IT" sz="2300" dirty="0"/>
          </a:p>
          <a:p>
            <a:endParaRPr lang="it-IT" sz="2300" dirty="0"/>
          </a:p>
        </p:txBody>
      </p:sp>
    </p:spTree>
    <p:extLst>
      <p:ext uri="{BB962C8B-B14F-4D97-AF65-F5344CB8AC3E}">
        <p14:creationId xmlns:p14="http://schemas.microsoft.com/office/powerpoint/2010/main" val="2828486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80F638-3C64-3549-A434-9ECA7F5E4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458" y="2755571"/>
            <a:ext cx="3868819" cy="2804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71159-A007-0346-8769-3F6E4BBE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in healthcare: clinical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E64B-D88B-C345-AB8F-B3851F1C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8588-1D21-4540-82E3-CED14AFF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3</a:t>
            </a:fld>
            <a:endParaRPr lang="en-US"/>
          </a:p>
        </p:txBody>
      </p:sp>
      <p:pic>
        <p:nvPicPr>
          <p:cNvPr id="6" name="Immagine 17">
            <a:extLst>
              <a:ext uri="{FF2B5EF4-FFF2-40B4-BE49-F238E27FC236}">
                <a16:creationId xmlns:a16="http://schemas.microsoft.com/office/drawing/2014/main" id="{84AC0DC2-B6CF-C144-A48A-4FC44234D4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06" y="4847167"/>
            <a:ext cx="1134492" cy="1582318"/>
          </a:xfrm>
          <a:prstGeom prst="rect">
            <a:avLst/>
          </a:prstGeom>
        </p:spPr>
      </p:pic>
      <p:pic>
        <p:nvPicPr>
          <p:cNvPr id="9" name="Immagine 4" descr="BRAIN_MR.jpg">
            <a:extLst>
              <a:ext uri="{FF2B5EF4-FFF2-40B4-BE49-F238E27FC236}">
                <a16:creationId xmlns:a16="http://schemas.microsoft.com/office/drawing/2014/main" id="{4D0FAC9A-AA7A-EE4F-8165-401C4A84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08" y="1396686"/>
            <a:ext cx="1780444" cy="2030331"/>
          </a:xfrm>
          <a:prstGeom prst="rect">
            <a:avLst/>
          </a:prstGeom>
        </p:spPr>
      </p:pic>
      <p:pic>
        <p:nvPicPr>
          <p:cNvPr id="10" name="Immagine 5" descr="tac_siemens_adattabile.jpg">
            <a:extLst>
              <a:ext uri="{FF2B5EF4-FFF2-40B4-BE49-F238E27FC236}">
                <a16:creationId xmlns:a16="http://schemas.microsoft.com/office/drawing/2014/main" id="{97B7C9E6-6412-BE49-AD9F-F57576CEAB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r="16137"/>
          <a:stretch/>
        </p:blipFill>
        <p:spPr>
          <a:xfrm>
            <a:off x="109036" y="1426379"/>
            <a:ext cx="2458448" cy="3312368"/>
          </a:xfrm>
          <a:prstGeom prst="rect">
            <a:avLst/>
          </a:prstGeom>
        </p:spPr>
      </p:pic>
      <p:pic>
        <p:nvPicPr>
          <p:cNvPr id="11" name="Immagine 3">
            <a:extLst>
              <a:ext uri="{FF2B5EF4-FFF2-40B4-BE49-F238E27FC236}">
                <a16:creationId xmlns:a16="http://schemas.microsoft.com/office/drawing/2014/main" id="{0A2493CA-9813-2345-A32F-65817C7F76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84" y="1304404"/>
            <a:ext cx="4418654" cy="301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5">
            <a:extLst>
              <a:ext uri="{FF2B5EF4-FFF2-40B4-BE49-F238E27FC236}">
                <a16:creationId xmlns:a16="http://schemas.microsoft.com/office/drawing/2014/main" id="{9357E99B-948B-8F4D-939D-13088FCFD0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450" y="1366678"/>
            <a:ext cx="1799811" cy="1224136"/>
          </a:xfrm>
          <a:prstGeom prst="rect">
            <a:avLst/>
          </a:prstGeom>
        </p:spPr>
      </p:pic>
      <p:pic>
        <p:nvPicPr>
          <p:cNvPr id="8" name="Immagine 3" descr="ANGIOGRAMMA.jpg">
            <a:extLst>
              <a:ext uri="{FF2B5EF4-FFF2-40B4-BE49-F238E27FC236}">
                <a16:creationId xmlns:a16="http://schemas.microsoft.com/office/drawing/2014/main" id="{314F2C95-1B77-5B4E-AFC7-CF2B3CF37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38" y="3165975"/>
            <a:ext cx="1882302" cy="1965960"/>
          </a:xfrm>
          <a:prstGeom prst="rect">
            <a:avLst/>
          </a:prstGeom>
        </p:spPr>
      </p:pic>
      <p:pic>
        <p:nvPicPr>
          <p:cNvPr id="7" name="Immagine 16">
            <a:extLst>
              <a:ext uri="{FF2B5EF4-FFF2-40B4-BE49-F238E27FC236}">
                <a16:creationId xmlns:a16="http://schemas.microsoft.com/office/drawing/2014/main" id="{714C09CF-A8BB-3245-87DA-97B109939F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260" y="4835846"/>
            <a:ext cx="2070922" cy="1593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3627DA-A91B-2B4B-AC5D-CCFC79C0E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333" y="4261156"/>
            <a:ext cx="3079367" cy="2460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D4DF36-84C0-6641-82D4-F0F874CB8001}"/>
              </a:ext>
            </a:extLst>
          </p:cNvPr>
          <p:cNvSpPr txBox="1"/>
          <p:nvPr/>
        </p:nvSpPr>
        <p:spPr>
          <a:xfrm>
            <a:off x="5834668" y="1426379"/>
            <a:ext cx="16329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PERSONAL HEALTH RECORD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FB56C-644F-E74D-9867-6900A6E6FAC2}"/>
              </a:ext>
            </a:extLst>
          </p:cNvPr>
          <p:cNvSpPr txBox="1"/>
          <p:nvPr/>
        </p:nvSpPr>
        <p:spPr>
          <a:xfrm>
            <a:off x="10382406" y="5121149"/>
            <a:ext cx="16329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ELECTRONICHEALTH RECORD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30162-2228-0F48-93AA-58B4FD747565}"/>
              </a:ext>
            </a:extLst>
          </p:cNvPr>
          <p:cNvSpPr txBox="1"/>
          <p:nvPr/>
        </p:nvSpPr>
        <p:spPr>
          <a:xfrm>
            <a:off x="3955732" y="5632665"/>
            <a:ext cx="16329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Avenir Roman" panose="02000503020000020003" pitchFamily="2" charset="0"/>
              </a:rPr>
              <a:t>BIODATA, BIOSIGNALS, BIOIMAGES</a:t>
            </a:r>
          </a:p>
        </p:txBody>
      </p:sp>
    </p:spTree>
    <p:extLst>
      <p:ext uri="{BB962C8B-B14F-4D97-AF65-F5344CB8AC3E}">
        <p14:creationId xmlns:p14="http://schemas.microsoft.com/office/powerpoint/2010/main" val="4274609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1CB2B6-F822-184F-A386-4E99C0FE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81" y="1741129"/>
            <a:ext cx="6558794" cy="2243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1A8D6-55F2-624B-A690-0AB0DF56D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Caveats: regulations for automated DSS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B3AF8-585C-5549-AA81-EF333491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132F9-5661-C44E-B9F7-3F18F822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A78266-F4DF-F544-9872-BF3FBD58E2E9}"/>
              </a:ext>
            </a:extLst>
          </p:cNvPr>
          <p:cNvSpPr/>
          <p:nvPr/>
        </p:nvSpPr>
        <p:spPr>
          <a:xfrm>
            <a:off x="6614161" y="1708729"/>
            <a:ext cx="533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Avenir Roman" panose="02000503020000020003" pitchFamily="2" charset="0"/>
              </a:rPr>
              <a:t>Regulated devices based on the degree of human involvement, as opposed to doing so based on risk.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Avenir Roman" panose="02000503020000020003" pitchFamily="2" charset="0"/>
              </a:rPr>
              <a:t>CDS won't be regulated if the physician can independently review and understand the basis of the software's decision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</a:rPr>
              <a:t>even low-risk products would be subject to FDA regulation if they are all automatic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F7337-9D8C-A84E-9E07-5A3AE8026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574" y="4800342"/>
            <a:ext cx="7526466" cy="1921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7EA60-FDF3-214C-A776-7602BFD02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697" y="5834843"/>
            <a:ext cx="2664769" cy="70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11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3C6C-BE6C-8343-A4BC-D34C92B4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Caveats: regulations for automated DSS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F1DDC-0E20-0548-A8DF-FA0F9A9DF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43065-A425-774F-BB36-5885A043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152F7-0178-3146-B064-755CAA57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7" y="1897345"/>
            <a:ext cx="8793480" cy="1500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14183-0506-8540-80A9-6F07149D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5" y="4075292"/>
            <a:ext cx="8219224" cy="916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0E1B5B-DA80-0F40-834C-831A2BE7F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609" y="1380926"/>
            <a:ext cx="3491096" cy="5638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2A609-FC0E-A34E-947B-2629EDC6CEA5}"/>
              </a:ext>
            </a:extLst>
          </p:cNvPr>
          <p:cNvSpPr txBox="1"/>
          <p:nvPr/>
        </p:nvSpPr>
        <p:spPr>
          <a:xfrm>
            <a:off x="2472528" y="6339777"/>
            <a:ext cx="373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Avenir Roman" panose="02000503020000020003" pitchFamily="2" charset="0"/>
              </a:rPr>
              <a:t>www.mobilehealthnews.com</a:t>
            </a:r>
            <a:endParaRPr lang="en-US" i="1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87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3E96-5696-D649-B055-815828E3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F8F243-EB61-0344-B1C2-1A65DEE9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543AF-C0DB-1942-97E6-4309C073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D3BA1-FA15-124E-AC96-B2728A7A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711" y="1796143"/>
            <a:ext cx="4401996" cy="4158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7A3392-C100-AA41-853F-220ABE65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78" y="4355193"/>
            <a:ext cx="3136262" cy="1762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79AAAB-806F-EB44-8FB8-DCCC91E6F29C}"/>
              </a:ext>
            </a:extLst>
          </p:cNvPr>
          <p:cNvSpPr txBox="1"/>
          <p:nvPr/>
        </p:nvSpPr>
        <p:spPr>
          <a:xfrm>
            <a:off x="457200" y="2033355"/>
            <a:ext cx="644434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Avenir Roman" panose="02000503020000020003" pitchFamily="2" charset="0"/>
              </a:rPr>
              <a:t>Big Data for Healthcare are a reality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Avenir Roman" panose="02000503020000020003" pitchFamily="2" charset="0"/>
              </a:rPr>
              <a:t>They have the potential to improve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latin typeface="Avenir Roman" panose="02000503020000020003" pitchFamily="2" charset="0"/>
              </a:rPr>
              <a:t>There are challenges that should be addressed with multidisciplinary approaches</a:t>
            </a:r>
          </a:p>
        </p:txBody>
      </p:sp>
    </p:spTree>
    <p:extLst>
      <p:ext uri="{BB962C8B-B14F-4D97-AF65-F5344CB8AC3E}">
        <p14:creationId xmlns:p14="http://schemas.microsoft.com/office/powerpoint/2010/main" val="2777075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CC083-3A6D-8741-ABD5-FE5D29D8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1D7A3-AC34-8E4C-8FAB-2A5D18A9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F076A-57CD-7A49-AF08-91205E57E737}"/>
              </a:ext>
            </a:extLst>
          </p:cNvPr>
          <p:cNvSpPr txBox="1"/>
          <p:nvPr/>
        </p:nvSpPr>
        <p:spPr>
          <a:xfrm>
            <a:off x="838200" y="5736771"/>
            <a:ext cx="7587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  <a:hlinkClick r:id="rId2"/>
              </a:rPr>
              <a:t>smarceglia@units.it</a:t>
            </a:r>
            <a:endParaRPr lang="en-US" sz="2700" dirty="0">
              <a:solidFill>
                <a:schemeClr val="accent1">
                  <a:lumMod val="75000"/>
                </a:schemeClr>
              </a:solidFill>
              <a:latin typeface="Avenir Roman" panose="02000503020000020003" pitchFamily="2" charset="0"/>
            </a:endParaRPr>
          </a:p>
          <a:p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  <a:hlinkClick r:id="rId3"/>
              </a:rPr>
              <a:t>lbortolussi@units.it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614E1B2-D2A3-FD43-8D95-FAA21A36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THANK YOU FOR YOUR ATTENTION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14074-CAD7-5F46-A7A6-872830D1F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845" y="4252912"/>
            <a:ext cx="609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9A2E2-270C-9E48-AE65-2F6C38555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29" y="1608333"/>
            <a:ext cx="6401108" cy="2538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A0286-76CE-1F46-9FFB-57B31217DF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244"/>
          <a:stretch/>
        </p:blipFill>
        <p:spPr>
          <a:xfrm>
            <a:off x="6725254" y="1848430"/>
            <a:ext cx="5466746" cy="222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70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1159-A007-0346-8769-3F6E4BBE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in healthcare: evidence-based medicine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E64B-D88B-C345-AB8F-B3851F1C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8588-1D21-4540-82E3-CED14AFF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4</a:t>
            </a:fld>
            <a:endParaRPr lang="en-US"/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D485E4EA-8DE0-BF4F-86D8-5E0494DB3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82" y="4344987"/>
            <a:ext cx="6934956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67548-39FA-9740-B511-F6409842C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361834"/>
            <a:ext cx="6775681" cy="2570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014718-A4A8-6149-90A4-D9D529EFF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728" y="2050764"/>
            <a:ext cx="5848152" cy="37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7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3F538C-67BF-3342-8C83-D64FA9EB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081" y="3555835"/>
            <a:ext cx="3870054" cy="1723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06608A-49E8-A742-A7BB-96BF49146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0" r="35489"/>
          <a:stretch/>
        </p:blipFill>
        <p:spPr>
          <a:xfrm>
            <a:off x="20743" y="3926324"/>
            <a:ext cx="5710464" cy="2612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471159-A007-0346-8769-3F6E4BBE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in healthcare: omics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E64B-D88B-C345-AB8F-B3851F1C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8588-1D21-4540-82E3-CED14AFF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z="2100" smtClean="0">
                <a:latin typeface="Avenir Roman" panose="02000503020000020003" pitchFamily="2" charset="0"/>
              </a:rPr>
              <a:t>5</a:t>
            </a:fld>
            <a:endParaRPr lang="en-US" sz="2100">
              <a:latin typeface="Avenir Roman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6E64C-A54A-1546-9AFB-2C9BF44E7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954" y="1982297"/>
            <a:ext cx="3595717" cy="2021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A5963-992E-A343-84DE-6516E8820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373" y="1693871"/>
            <a:ext cx="3336897" cy="18758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5B94D-7B28-8D4B-922B-3F6AD19564DA}"/>
              </a:ext>
            </a:extLst>
          </p:cNvPr>
          <p:cNvSpPr/>
          <p:nvPr/>
        </p:nvSpPr>
        <p:spPr>
          <a:xfrm>
            <a:off x="8783904" y="1340980"/>
            <a:ext cx="21761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i="1" dirty="0" err="1">
                <a:solidFill>
                  <a:srgbClr val="333333"/>
                </a:solidFill>
                <a:latin typeface="Avenir Roman" panose="02000503020000020003" pitchFamily="2" charset="0"/>
              </a:rPr>
              <a:t>Toxicogenomics</a:t>
            </a:r>
            <a:endParaRPr lang="en-US" sz="2100" b="1" i="1" dirty="0">
              <a:solidFill>
                <a:srgbClr val="333333"/>
              </a:solidFill>
              <a:effectLst/>
              <a:latin typeface="Avenir Roman" panose="0200050302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B0F85-4DD8-E649-9129-3DA4FB171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472" y="4535001"/>
            <a:ext cx="3542406" cy="19914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71F3E0-6A32-DD4E-B3FA-0967AC2CBF44}"/>
              </a:ext>
            </a:extLst>
          </p:cNvPr>
          <p:cNvSpPr/>
          <p:nvPr/>
        </p:nvSpPr>
        <p:spPr>
          <a:xfrm>
            <a:off x="6401616" y="6478968"/>
            <a:ext cx="15888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i="1" dirty="0">
                <a:solidFill>
                  <a:srgbClr val="333333"/>
                </a:solidFill>
                <a:latin typeface="Avenir Roman" panose="02000503020000020003" pitchFamily="2" charset="0"/>
              </a:rPr>
              <a:t>Proteomics</a:t>
            </a:r>
            <a:endParaRPr lang="en-US" sz="2100" b="1" i="1" dirty="0">
              <a:solidFill>
                <a:srgbClr val="333333"/>
              </a:solidFill>
              <a:effectLst/>
              <a:latin typeface="Avenir Roman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458D89-5C23-4643-8792-46C04571DD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139" y="2793924"/>
            <a:ext cx="3030829" cy="1892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E31694-4E93-4F43-9DE1-3DD139AF781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44" y="1511459"/>
            <a:ext cx="2307592" cy="2307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04CB86-D0C8-D64D-865C-4F9EC9A740A9}"/>
              </a:ext>
            </a:extLst>
          </p:cNvPr>
          <p:cNvSpPr/>
          <p:nvPr/>
        </p:nvSpPr>
        <p:spPr>
          <a:xfrm>
            <a:off x="478359" y="6305977"/>
            <a:ext cx="1959191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100" b="1" i="1" dirty="0">
                <a:solidFill>
                  <a:srgbClr val="333333"/>
                </a:solidFill>
                <a:latin typeface="Avenir Roman" panose="02000503020000020003" pitchFamily="2" charset="0"/>
              </a:rPr>
              <a:t>Metabolomics</a:t>
            </a:r>
            <a:endParaRPr lang="en-US" sz="2100" b="1" i="1" dirty="0">
              <a:solidFill>
                <a:srgbClr val="333333"/>
              </a:solidFill>
              <a:effectLst/>
              <a:latin typeface="Avenir Roman" panose="02000503020000020003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35357E-BC66-AB43-9F85-16A07730568E}"/>
              </a:ext>
            </a:extLst>
          </p:cNvPr>
          <p:cNvSpPr/>
          <p:nvPr/>
        </p:nvSpPr>
        <p:spPr>
          <a:xfrm>
            <a:off x="2311919" y="1539129"/>
            <a:ext cx="14205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i="1" dirty="0">
                <a:solidFill>
                  <a:srgbClr val="333333"/>
                </a:solidFill>
                <a:latin typeface="Avenir Roman" panose="02000503020000020003" pitchFamily="2" charset="0"/>
              </a:rPr>
              <a:t>Genomics</a:t>
            </a:r>
            <a:endParaRPr lang="en-US" sz="2100" b="1" i="1" dirty="0">
              <a:solidFill>
                <a:srgbClr val="333333"/>
              </a:solidFill>
              <a:effectLst/>
              <a:latin typeface="Avenir Roman" panose="0200050302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AC28D7-9577-D743-89E6-A65C8536B98B}"/>
              </a:ext>
            </a:extLst>
          </p:cNvPr>
          <p:cNvSpPr/>
          <p:nvPr/>
        </p:nvSpPr>
        <p:spPr>
          <a:xfrm>
            <a:off x="2773623" y="4110887"/>
            <a:ext cx="1154516" cy="297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D94E3E-AC36-3442-9032-EB14CE2E4154}"/>
              </a:ext>
            </a:extLst>
          </p:cNvPr>
          <p:cNvSpPr/>
          <p:nvPr/>
        </p:nvSpPr>
        <p:spPr>
          <a:xfrm>
            <a:off x="8924625" y="5369105"/>
            <a:ext cx="22037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i="1" dirty="0">
                <a:solidFill>
                  <a:srgbClr val="333333"/>
                </a:solidFill>
                <a:latin typeface="Avenir Roman" panose="02000503020000020003" pitchFamily="2" charset="0"/>
              </a:rPr>
              <a:t>Transcriptomics</a:t>
            </a:r>
            <a:endParaRPr lang="en-US" sz="2100" b="1" i="1" dirty="0">
              <a:solidFill>
                <a:srgbClr val="333333"/>
              </a:solidFill>
              <a:effectLst/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9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71159-A007-0346-8769-3F6E4BBE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data in healthcare: wearables and implantable devices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CDE64B-D88B-C345-AB8F-B3851F1C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8588-1D21-4540-82E3-CED14AFF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6</a:t>
            </a:fld>
            <a:endParaRPr lang="en-US"/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185A0FE6-99BE-9447-84E3-EB517A87B0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73" y="1426208"/>
            <a:ext cx="2709773" cy="1965022"/>
          </a:xfrm>
          <a:prstGeom prst="rect">
            <a:avLst/>
          </a:prstGeom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32E3CAAD-5E7F-AF48-B44D-E9A15222BC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20" y="3339937"/>
            <a:ext cx="2247758" cy="1689610"/>
          </a:xfrm>
          <a:prstGeom prst="rect">
            <a:avLst/>
          </a:prstGeom>
        </p:spPr>
      </p:pic>
      <p:sp>
        <p:nvSpPr>
          <p:cNvPr id="8" name="CasellaDiTesto 8">
            <a:extLst>
              <a:ext uri="{FF2B5EF4-FFF2-40B4-BE49-F238E27FC236}">
                <a16:creationId xmlns:a16="http://schemas.microsoft.com/office/drawing/2014/main" id="{A5D88D70-733C-D246-858A-5E217D37D31F}"/>
              </a:ext>
            </a:extLst>
          </p:cNvPr>
          <p:cNvSpPr txBox="1"/>
          <p:nvPr/>
        </p:nvSpPr>
        <p:spPr>
          <a:xfrm>
            <a:off x="3203406" y="1530531"/>
            <a:ext cx="48339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latin typeface="Avenir Roman" panose="02000503020000020003" pitchFamily="2" charset="0"/>
                <a:cs typeface="Verdana"/>
              </a:rPr>
              <a:t>The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number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of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devices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connected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to the Internet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was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12.5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billion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in 2010,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making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the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number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of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connected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devices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per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person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&gt;1 (1.84) for the first time in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history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.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Now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they</a:t>
            </a:r>
            <a:r>
              <a:rPr lang="it-IT" sz="2100" b="1" dirty="0">
                <a:latin typeface="Avenir Roman" panose="02000503020000020003" pitchFamily="2" charset="0"/>
                <a:cs typeface="Verdana"/>
              </a:rPr>
              <a:t> are 25 </a:t>
            </a:r>
            <a:r>
              <a:rPr lang="it-IT" sz="2100" b="1" dirty="0" err="1">
                <a:latin typeface="Avenir Roman" panose="02000503020000020003" pitchFamily="2" charset="0"/>
                <a:cs typeface="Verdana"/>
              </a:rPr>
              <a:t>billions</a:t>
            </a:r>
            <a:endParaRPr lang="it-IT" sz="2100" b="1" dirty="0">
              <a:latin typeface="Avenir Roman" panose="02000503020000020003" pitchFamily="2" charset="0"/>
              <a:cs typeface="Verdana"/>
            </a:endParaRPr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A47BD2EE-E74B-7F48-A9E7-C7CC20C5B9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20" y="5064460"/>
            <a:ext cx="2625278" cy="1793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6C33F9-837D-6649-9F08-336CBA2195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99"/>
          <a:stretch/>
        </p:blipFill>
        <p:spPr>
          <a:xfrm>
            <a:off x="2890546" y="3940053"/>
            <a:ext cx="1383338" cy="18424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BABCAF-C9F2-0148-914D-94D0B9C4D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015" y="7286969"/>
            <a:ext cx="3193774" cy="3239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FF0E71-0860-174B-B97D-9A37A449A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454" y="5973420"/>
            <a:ext cx="3660458" cy="328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2E99D3-817E-3248-B42D-4F81D5FC3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8432" y="4056501"/>
            <a:ext cx="3072338" cy="1726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842084-8CAF-4847-8C18-AE007F9DE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318" y="1691364"/>
            <a:ext cx="4594100" cy="316992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FCD8EF-89CC-C145-B3C2-155F3740ECE9}"/>
              </a:ext>
            </a:extLst>
          </p:cNvPr>
          <p:cNvSpPr/>
          <p:nvPr/>
        </p:nvSpPr>
        <p:spPr>
          <a:xfrm>
            <a:off x="8189493" y="4593159"/>
            <a:ext cx="391026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solidFill>
                  <a:srgbClr val="333333"/>
                </a:solidFill>
                <a:latin typeface="Avenir Roman" panose="02000503020000020003" pitchFamily="2" charset="0"/>
                <a:ea typeface="Verdana" charset="0"/>
                <a:cs typeface="Verdana" charset="0"/>
              </a:rPr>
              <a:t>Medtronic implantable device for treating chronic pain by delivering neurostimulation at the spinal cord is connected to a Samsung Galaxy Tab S2, to allow data capturing and IPG controlling</a:t>
            </a:r>
            <a:endParaRPr lang="en-US" sz="17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0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CFEE-046B-E943-B96A-48D0E281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Data in healthcare: mobile health apps and social media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BB66C-BE18-C64B-9E7D-7EB631B7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631E-620F-C346-BD0A-710C320A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7</a:t>
            </a:fld>
            <a:endParaRPr lang="en-US"/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id="{3AE37762-0079-EE45-AAEE-FA65E01D7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3" t="2806" r="4650" b="4120"/>
          <a:stretch/>
        </p:blipFill>
        <p:spPr>
          <a:xfrm>
            <a:off x="8168367" y="4698441"/>
            <a:ext cx="3247229" cy="2023034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973DD-CE0E-384E-B592-6C25D48D6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3591"/>
            <a:ext cx="2108521" cy="3015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EEB18-582E-6D4A-9C2A-EF1B29834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48" y="3477119"/>
            <a:ext cx="1848127" cy="924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E2B00-AC06-4C4F-A2C1-0D1E883C5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362" y="2860317"/>
            <a:ext cx="1449848" cy="2331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94202-662A-F94D-8863-09853886E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3" y="1484127"/>
            <a:ext cx="4879716" cy="1199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EC09E9-37E0-1C42-A8F4-D41F3C69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5247" y="3929148"/>
            <a:ext cx="2112863" cy="2568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03B19F-3CF0-FA4A-8DB5-AAF8BD32E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1891" y="1543263"/>
            <a:ext cx="1618520" cy="2482891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FA01B71-1E97-0B46-9036-9A4CC4E5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248" y="5129337"/>
            <a:ext cx="2921825" cy="153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338599-BADC-AB41-B1C5-5BFFDB8F5C56}"/>
              </a:ext>
            </a:extLst>
          </p:cNvPr>
          <p:cNvSpPr/>
          <p:nvPr/>
        </p:nvSpPr>
        <p:spPr>
          <a:xfrm>
            <a:off x="7452360" y="1484127"/>
            <a:ext cx="47396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1900" dirty="0" err="1">
                <a:latin typeface="Avenir Roman" panose="02000503020000020003" pitchFamily="2" charset="0"/>
                <a:cs typeface="Verdana"/>
              </a:rPr>
              <a:t>There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are more mobile </a:t>
            </a:r>
            <a:r>
              <a:rPr lang="it-IT" sz="1900" dirty="0" err="1">
                <a:latin typeface="Avenir Roman" panose="02000503020000020003" pitchFamily="2" charset="0"/>
                <a:cs typeface="Verdana"/>
              </a:rPr>
              <a:t>connections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dirty="0" err="1">
                <a:latin typeface="Avenir Roman" panose="02000503020000020003" pitchFamily="2" charset="0"/>
                <a:cs typeface="Verdana"/>
              </a:rPr>
              <a:t>than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dirty="0" err="1">
                <a:latin typeface="Avenir Roman" panose="02000503020000020003" pitchFamily="2" charset="0"/>
                <a:cs typeface="Verdana"/>
              </a:rPr>
              <a:t>people</a:t>
            </a:r>
            <a:endParaRPr lang="it-IT" sz="1900" dirty="0">
              <a:latin typeface="Avenir Roman" panose="02000503020000020003" pitchFamily="2" charset="0"/>
              <a:cs typeface="Verdana"/>
            </a:endParaRPr>
          </a:p>
          <a:p>
            <a:pPr marL="342900" indent="-342900">
              <a:buFont typeface="Arial"/>
              <a:buChar char="•"/>
            </a:pPr>
            <a:r>
              <a:rPr lang="it-IT" sz="1900" dirty="0">
                <a:latin typeface="Avenir Roman" panose="02000503020000020003" pitchFamily="2" charset="0"/>
                <a:cs typeface="Verdana"/>
              </a:rPr>
              <a:t>Internet </a:t>
            </a:r>
            <a:r>
              <a:rPr lang="it-IT" sz="1900" dirty="0" err="1">
                <a:latin typeface="Avenir Roman" panose="02000503020000020003" pitchFamily="2" charset="0"/>
                <a:cs typeface="Verdana"/>
              </a:rPr>
              <a:t>search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dirty="0" err="1">
                <a:latin typeface="Avenir Roman" panose="02000503020000020003" pitchFamily="2" charset="0"/>
                <a:cs typeface="Verdana"/>
              </a:rPr>
              <a:t>engines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dirty="0" err="1">
                <a:latin typeface="Avenir Roman" panose="02000503020000020003" pitchFamily="2" charset="0"/>
                <a:cs typeface="Verdana"/>
              </a:rPr>
              <a:t>like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Google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are the 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3rd  source of information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(51,4%), </a:t>
            </a:r>
            <a:r>
              <a:rPr lang="it-IT" sz="1900" b="1" dirty="0" err="1">
                <a:latin typeface="Avenir Roman" panose="02000503020000020003" pitchFamily="2" charset="0"/>
                <a:cs typeface="Verdana"/>
              </a:rPr>
              <a:t>Facebook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dirty="0" err="1">
                <a:latin typeface="Avenir Roman" panose="02000503020000020003" pitchFamily="2" charset="0"/>
                <a:cs typeface="Verdana"/>
              </a:rPr>
              <a:t>is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the </a:t>
            </a:r>
            <a:r>
              <a:rPr lang="it-IT" sz="1900" b="1" dirty="0" err="1">
                <a:latin typeface="Avenir Roman" panose="02000503020000020003" pitchFamily="2" charset="0"/>
                <a:cs typeface="Verdana"/>
              </a:rPr>
              <a:t>fifth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(43,7%).</a:t>
            </a:r>
          </a:p>
          <a:p>
            <a:endParaRPr lang="it-IT" sz="1900" dirty="0">
              <a:latin typeface="Avenir Roman" panose="02000503020000020003" pitchFamily="2" charset="0"/>
              <a:cs typeface="Verdana"/>
            </a:endParaRPr>
          </a:p>
          <a:p>
            <a:pPr marL="342900" indent="-342900">
              <a:buFont typeface="Arial"/>
              <a:buChar char="•"/>
            </a:pPr>
            <a:r>
              <a:rPr lang="it-IT" sz="1900" dirty="0" err="1">
                <a:latin typeface="Avenir Roman" panose="02000503020000020003" pitchFamily="2" charset="0"/>
                <a:cs typeface="Verdana"/>
              </a:rPr>
              <a:t>Among</a:t>
            </a:r>
            <a:r>
              <a:rPr lang="it-IT" sz="1900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b="1" dirty="0" err="1">
                <a:latin typeface="Avenir Roman" panose="02000503020000020003" pitchFamily="2" charset="0"/>
                <a:cs typeface="Verdana"/>
              </a:rPr>
              <a:t>younger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 </a:t>
            </a:r>
            <a:r>
              <a:rPr lang="it-IT" sz="1900" b="1" dirty="0" err="1">
                <a:latin typeface="Avenir Roman" panose="02000503020000020003" pitchFamily="2" charset="0"/>
                <a:cs typeface="Verdana"/>
              </a:rPr>
              <a:t>people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: </a:t>
            </a:r>
          </a:p>
          <a:p>
            <a:pPr marL="800100" lvl="1" indent="-342900">
              <a:buFont typeface="Arial"/>
              <a:buChar char="•"/>
            </a:pPr>
            <a:r>
              <a:rPr lang="it-IT" sz="1900" b="1" dirty="0">
                <a:latin typeface="Avenir Roman" panose="02000503020000020003" pitchFamily="2" charset="0"/>
                <a:cs typeface="Verdana"/>
              </a:rPr>
              <a:t>First: </a:t>
            </a:r>
            <a:r>
              <a:rPr lang="it-IT" sz="1900" b="1" dirty="0" err="1">
                <a:latin typeface="Avenir Roman" panose="02000503020000020003" pitchFamily="2" charset="0"/>
                <a:cs typeface="Verdana"/>
              </a:rPr>
              <a:t>Facebook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 (71,1%)</a:t>
            </a:r>
          </a:p>
          <a:p>
            <a:pPr marL="800100" lvl="1" indent="-342900">
              <a:buFont typeface="Arial"/>
              <a:buChar char="•"/>
            </a:pPr>
            <a:r>
              <a:rPr lang="it-IT" sz="1900" b="1" dirty="0">
                <a:latin typeface="Avenir Roman" panose="02000503020000020003" pitchFamily="2" charset="0"/>
                <a:cs typeface="Verdana"/>
              </a:rPr>
              <a:t>Second: Google (68,7%)</a:t>
            </a:r>
          </a:p>
          <a:p>
            <a:pPr marL="800100" lvl="1" indent="-342900">
              <a:buFont typeface="Arial"/>
              <a:buChar char="•"/>
            </a:pPr>
            <a:r>
              <a:rPr lang="it-IT" sz="1900" b="1" dirty="0" err="1">
                <a:latin typeface="Avenir Roman" panose="02000503020000020003" pitchFamily="2" charset="0"/>
                <a:cs typeface="Verdana"/>
              </a:rPr>
              <a:t>Fourth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: </a:t>
            </a:r>
            <a:r>
              <a:rPr lang="it-IT" sz="1900" b="1" dirty="0" err="1">
                <a:latin typeface="Avenir Roman" panose="02000503020000020003" pitchFamily="2" charset="0"/>
                <a:cs typeface="Verdana"/>
              </a:rPr>
              <a:t>YouTube</a:t>
            </a:r>
            <a:r>
              <a:rPr lang="it-IT" sz="1900" b="1" dirty="0">
                <a:latin typeface="Avenir Roman" panose="02000503020000020003" pitchFamily="2" charset="0"/>
                <a:cs typeface="Verdana"/>
              </a:rPr>
              <a:t> (53,6%)</a:t>
            </a:r>
          </a:p>
        </p:txBody>
      </p:sp>
    </p:spTree>
    <p:extLst>
      <p:ext uri="{BB962C8B-B14F-4D97-AF65-F5344CB8AC3E}">
        <p14:creationId xmlns:p14="http://schemas.microsoft.com/office/powerpoint/2010/main" val="234137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D3EC-1782-D441-8C17-B57999D9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Health Things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A7438-5012-B141-A8D6-2710250FC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1ACA7-F825-8347-892A-78B244E7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EEB171-FCB0-F543-940E-C2184896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77" y="1370591"/>
            <a:ext cx="9573126" cy="535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64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CF3D-9DCA-204F-AFCA-9B0D61ABA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for Health scenarios (1)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FA2D31-18E8-334B-BD01-73DAE01A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857A5-870E-4D08-8D2C-B6EBA73F6439}" type="datetime1">
              <a:rPr lang="en-US" smtClean="0"/>
              <a:t>4/16/18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5813C-6B4D-E743-A155-4AC35949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9D12-914D-4293-B51E-31884B56E1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BE815-5D74-E347-B896-1AE17E137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4" t="14737" r="13346" b="13918"/>
          <a:stretch/>
        </p:blipFill>
        <p:spPr>
          <a:xfrm>
            <a:off x="275924" y="1646069"/>
            <a:ext cx="8710863" cy="4892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77A2F8-AA30-4A46-9474-3A5D1804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34" t="31345" r="26972" b="24210"/>
          <a:stretch/>
        </p:blipFill>
        <p:spPr>
          <a:xfrm>
            <a:off x="8986787" y="4272004"/>
            <a:ext cx="2805005" cy="2358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4ED0E-24E0-F045-ADB8-9B5C6A9A2E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7" t="32982" r="20568" b="32632"/>
          <a:stretch/>
        </p:blipFill>
        <p:spPr>
          <a:xfrm>
            <a:off x="6266883" y="1646069"/>
            <a:ext cx="5664398" cy="1905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2B3E3C-0DD0-D246-BD5C-6AFADCFFC9E0}"/>
              </a:ext>
            </a:extLst>
          </p:cNvPr>
          <p:cNvSpPr txBox="1"/>
          <p:nvPr/>
        </p:nvSpPr>
        <p:spPr>
          <a:xfrm>
            <a:off x="7972925" y="6538912"/>
            <a:ext cx="19892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err="1">
                <a:latin typeface="Avenir Roman" panose="02000503020000020003" pitchFamily="2" charset="0"/>
              </a:rPr>
              <a:t>www.ibm.com</a:t>
            </a:r>
            <a:endParaRPr lang="en-US" sz="1500" i="1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89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58622CF468D4C97A90C51579BC2C4" ma:contentTypeVersion="0" ma:contentTypeDescription="Create a new document." ma:contentTypeScope="" ma:versionID="725003f893873000f22ad28ef2bb323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80407D-89EA-4188-B8FE-C17FF19AE6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F42E7F6-9A41-42F7-B48E-AFC77C861544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CA1A456-7E9A-4503-B3C8-79FB5A02C3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11948</TotalTime>
  <Words>1391</Words>
  <Application>Microsoft Macintosh PowerPoint</Application>
  <PresentationFormat>Widescreen</PresentationFormat>
  <Paragraphs>220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Avenir Book</vt:lpstr>
      <vt:lpstr>Avenir Roman</vt:lpstr>
      <vt:lpstr>Calibri</vt:lpstr>
      <vt:lpstr>Cambria</vt:lpstr>
      <vt:lpstr>Verdana</vt:lpstr>
      <vt:lpstr>Wingdings</vt:lpstr>
      <vt:lpstr>Office Theme</vt:lpstr>
      <vt:lpstr>L’analisi dei Big Data è utile alla pratica medica?</vt:lpstr>
      <vt:lpstr>Big Data Disruption</vt:lpstr>
      <vt:lpstr>Big data in healthcare: clinical data</vt:lpstr>
      <vt:lpstr>Big data in healthcare: evidence-based medicine</vt:lpstr>
      <vt:lpstr>Big data in healthcare: omics</vt:lpstr>
      <vt:lpstr>Big data in healthcare: wearables and implantable devices</vt:lpstr>
      <vt:lpstr>Big Data in healthcare: mobile health apps and social media</vt:lpstr>
      <vt:lpstr>Internet of Health Things</vt:lpstr>
      <vt:lpstr>Big Data for Health scenarios (1)</vt:lpstr>
      <vt:lpstr>Big Data for Health scenarios (2)</vt:lpstr>
      <vt:lpstr>Expectations from Big Data in Healthcare</vt:lpstr>
      <vt:lpstr>Health Big Data in reality: the 4Vs</vt:lpstr>
      <vt:lpstr>Health Big Data in reality: heterogeneity</vt:lpstr>
      <vt:lpstr>Health Big Data in reality: data silos</vt:lpstr>
      <vt:lpstr>Health Big Data in reality: analytics</vt:lpstr>
      <vt:lpstr>Cognitive Computing</vt:lpstr>
      <vt:lpstr>Health Big Data in reality: hardware infrastructures</vt:lpstr>
      <vt:lpstr>Where we are: Decision Support Systems</vt:lpstr>
      <vt:lpstr>Where we are: Building Brain Computers</vt:lpstr>
      <vt:lpstr>Where we are: Reading PubMed papers</vt:lpstr>
      <vt:lpstr>Where we are: Better use of resources</vt:lpstr>
      <vt:lpstr>Where we are: Personalized Medicine</vt:lpstr>
      <vt:lpstr>Where we are: Identifying risk factors</vt:lpstr>
      <vt:lpstr>Where we are: Drug Discovery and Precision Medicine</vt:lpstr>
      <vt:lpstr>IBM Watson and Watson Health</vt:lpstr>
      <vt:lpstr>Watson for nutrition</vt:lpstr>
      <vt:lpstr>Watson for Oncology</vt:lpstr>
      <vt:lpstr>Watson for Drug Discovery</vt:lpstr>
      <vt:lpstr>Caveats: data privacy</vt:lpstr>
      <vt:lpstr>Caveats: regulations for automated DSS</vt:lpstr>
      <vt:lpstr>Caveats: regulations for automated DSS</vt:lpstr>
      <vt:lpstr>Conclusions</vt:lpstr>
      <vt:lpstr>THANK YOU FOR YOUR ATTENTION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 Rossi</dc:creator>
  <cp:lastModifiedBy>Sara Marceglia</cp:lastModifiedBy>
  <cp:revision>332</cp:revision>
  <dcterms:created xsi:type="dcterms:W3CDTF">2017-07-27T19:28:54Z</dcterms:created>
  <dcterms:modified xsi:type="dcterms:W3CDTF">2018-04-16T13:58:09Z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0x01010081258622CF468D4C97A90C51579BC2C4</vt:lpwstr>
  </property>
</Properties>
</file>