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handoutMasterIdLst>
    <p:handoutMasterId r:id="rId37"/>
  </p:handoutMasterIdLst>
  <p:sldIdLst>
    <p:sldId id="2086" r:id="rId2"/>
    <p:sldId id="2150" r:id="rId3"/>
    <p:sldId id="2182" r:id="rId4"/>
    <p:sldId id="2202" r:id="rId5"/>
    <p:sldId id="2203" r:id="rId6"/>
    <p:sldId id="2190" r:id="rId7"/>
    <p:sldId id="2151" r:id="rId8"/>
    <p:sldId id="2165" r:id="rId9"/>
    <p:sldId id="2194" r:id="rId10"/>
    <p:sldId id="2187" r:id="rId11"/>
    <p:sldId id="2183" r:id="rId12"/>
    <p:sldId id="2152" r:id="rId13"/>
    <p:sldId id="2184" r:id="rId14"/>
    <p:sldId id="2167" r:id="rId15"/>
    <p:sldId id="2185" r:id="rId16"/>
    <p:sldId id="2186" r:id="rId17"/>
    <p:sldId id="2053" r:id="rId18"/>
    <p:sldId id="2169" r:id="rId19"/>
    <p:sldId id="2175" r:id="rId20"/>
    <p:sldId id="2163" r:id="rId21"/>
    <p:sldId id="2178" r:id="rId22"/>
    <p:sldId id="2197" r:id="rId23"/>
    <p:sldId id="2200" r:id="rId24"/>
    <p:sldId id="2179" r:id="rId25"/>
    <p:sldId id="2180" r:id="rId26"/>
    <p:sldId id="2192" r:id="rId27"/>
    <p:sldId id="2191" r:id="rId28"/>
    <p:sldId id="2195" r:id="rId29"/>
    <p:sldId id="2174" r:id="rId30"/>
    <p:sldId id="2193" r:id="rId31"/>
    <p:sldId id="2196" r:id="rId32"/>
    <p:sldId id="2201" r:id="rId33"/>
    <p:sldId id="2076" r:id="rId34"/>
    <p:sldId id="2034" r:id="rId35"/>
  </p:sldIdLst>
  <p:sldSz cx="9144000" cy="6858000" type="screen4x3"/>
  <p:notesSz cx="6881813" cy="9296400"/>
  <p:defaultTextStyle>
    <a:defPPr>
      <a:defRPr lang="en-US"/>
    </a:defPPr>
    <a:lvl1pPr algn="l" rtl="0" eaLnBrk="0" fontAlgn="base" hangingPunct="0">
      <a:spcBef>
        <a:spcPct val="0"/>
      </a:spcBef>
      <a:spcAft>
        <a:spcPct val="0"/>
      </a:spcAft>
      <a:defRPr sz="1600" b="1" kern="1200">
        <a:solidFill>
          <a:schemeClr val="tx1"/>
        </a:solidFill>
        <a:latin typeface="Helvetica" charset="0"/>
        <a:ea typeface="MS PGothic" charset="0"/>
        <a:cs typeface="MS PGothic" charset="0"/>
      </a:defRPr>
    </a:lvl1pPr>
    <a:lvl2pPr marL="457200" algn="l" rtl="0" eaLnBrk="0" fontAlgn="base" hangingPunct="0">
      <a:spcBef>
        <a:spcPct val="0"/>
      </a:spcBef>
      <a:spcAft>
        <a:spcPct val="0"/>
      </a:spcAft>
      <a:defRPr sz="1600" b="1" kern="1200">
        <a:solidFill>
          <a:schemeClr val="tx1"/>
        </a:solidFill>
        <a:latin typeface="Helvetica" charset="0"/>
        <a:ea typeface="MS PGothic" charset="0"/>
        <a:cs typeface="MS PGothic" charset="0"/>
      </a:defRPr>
    </a:lvl2pPr>
    <a:lvl3pPr marL="914400" algn="l" rtl="0" eaLnBrk="0" fontAlgn="base" hangingPunct="0">
      <a:spcBef>
        <a:spcPct val="0"/>
      </a:spcBef>
      <a:spcAft>
        <a:spcPct val="0"/>
      </a:spcAft>
      <a:defRPr sz="1600" b="1" kern="1200">
        <a:solidFill>
          <a:schemeClr val="tx1"/>
        </a:solidFill>
        <a:latin typeface="Helvetica" charset="0"/>
        <a:ea typeface="MS PGothic" charset="0"/>
        <a:cs typeface="MS PGothic" charset="0"/>
      </a:defRPr>
    </a:lvl3pPr>
    <a:lvl4pPr marL="1371600" algn="l" rtl="0" eaLnBrk="0" fontAlgn="base" hangingPunct="0">
      <a:spcBef>
        <a:spcPct val="0"/>
      </a:spcBef>
      <a:spcAft>
        <a:spcPct val="0"/>
      </a:spcAft>
      <a:defRPr sz="1600" b="1" kern="1200">
        <a:solidFill>
          <a:schemeClr val="tx1"/>
        </a:solidFill>
        <a:latin typeface="Helvetica" charset="0"/>
        <a:ea typeface="MS PGothic" charset="0"/>
        <a:cs typeface="MS PGothic" charset="0"/>
      </a:defRPr>
    </a:lvl4pPr>
    <a:lvl5pPr marL="1828800" algn="l" rtl="0" eaLnBrk="0" fontAlgn="base" hangingPunct="0">
      <a:spcBef>
        <a:spcPct val="0"/>
      </a:spcBef>
      <a:spcAft>
        <a:spcPct val="0"/>
      </a:spcAft>
      <a:defRPr sz="1600" b="1" kern="1200">
        <a:solidFill>
          <a:schemeClr val="tx1"/>
        </a:solidFill>
        <a:latin typeface="Helvetica" charset="0"/>
        <a:ea typeface="MS PGothic" charset="0"/>
        <a:cs typeface="MS PGothic" charset="0"/>
      </a:defRPr>
    </a:lvl5pPr>
    <a:lvl6pPr marL="2286000" algn="l" defTabSz="457200" rtl="0" eaLnBrk="1" latinLnBrk="0" hangingPunct="1">
      <a:defRPr sz="1600" b="1" kern="1200">
        <a:solidFill>
          <a:schemeClr val="tx1"/>
        </a:solidFill>
        <a:latin typeface="Helvetica" charset="0"/>
        <a:ea typeface="MS PGothic" charset="0"/>
        <a:cs typeface="MS PGothic" charset="0"/>
      </a:defRPr>
    </a:lvl6pPr>
    <a:lvl7pPr marL="2743200" algn="l" defTabSz="457200" rtl="0" eaLnBrk="1" latinLnBrk="0" hangingPunct="1">
      <a:defRPr sz="1600" b="1" kern="1200">
        <a:solidFill>
          <a:schemeClr val="tx1"/>
        </a:solidFill>
        <a:latin typeface="Helvetica" charset="0"/>
        <a:ea typeface="MS PGothic" charset="0"/>
        <a:cs typeface="MS PGothic" charset="0"/>
      </a:defRPr>
    </a:lvl7pPr>
    <a:lvl8pPr marL="3200400" algn="l" defTabSz="457200" rtl="0" eaLnBrk="1" latinLnBrk="0" hangingPunct="1">
      <a:defRPr sz="1600" b="1" kern="1200">
        <a:solidFill>
          <a:schemeClr val="tx1"/>
        </a:solidFill>
        <a:latin typeface="Helvetica" charset="0"/>
        <a:ea typeface="MS PGothic" charset="0"/>
        <a:cs typeface="MS PGothic" charset="0"/>
      </a:defRPr>
    </a:lvl8pPr>
    <a:lvl9pPr marL="3657600" algn="l" defTabSz="457200" rtl="0" eaLnBrk="1" latinLnBrk="0" hangingPunct="1">
      <a:defRPr sz="1600" b="1" kern="1200">
        <a:solidFill>
          <a:schemeClr val="tx1"/>
        </a:solidFill>
        <a:latin typeface="Helvetica" charset="0"/>
        <a:ea typeface="MS PGothic" charset="0"/>
        <a:cs typeface="MS PGothic" charset="0"/>
      </a:defRPr>
    </a:lvl9pPr>
  </p:defaultTextStyle>
  <p:extLst>
    <p:ext uri="{EFAFB233-063F-42B5-8137-9DF3F51BA10A}">
      <p15:sldGuideLst xmlns:p15="http://schemas.microsoft.com/office/powerpoint/2012/main">
        <p15:guide id="1" orient="horz" pos="244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40507"/>
    <a:srgbClr val="020607"/>
    <a:srgbClr val="10100D"/>
    <a:srgbClr val="00FE00"/>
    <a:srgbClr val="F900F9"/>
    <a:srgbClr val="FF0000"/>
    <a:srgbClr val="000000"/>
    <a:srgbClr val="3D4762"/>
    <a:srgbClr val="3C46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79661" autoAdjust="0"/>
  </p:normalViewPr>
  <p:slideViewPr>
    <p:cSldViewPr>
      <p:cViewPr varScale="1">
        <p:scale>
          <a:sx n="93" d="100"/>
          <a:sy n="93" d="100"/>
        </p:scale>
        <p:origin x="1878" y="72"/>
      </p:cViewPr>
      <p:guideLst>
        <p:guide orient="horz" pos="2448"/>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62" name="Rectangle 2"/>
          <p:cNvSpPr>
            <a:spLocks noGrp="1" noChangeArrowheads="1"/>
          </p:cNvSpPr>
          <p:nvPr>
            <p:ph type="hdr" sz="quarter"/>
          </p:nvPr>
        </p:nvSpPr>
        <p:spPr bwMode="auto">
          <a:xfrm>
            <a:off x="0" y="0"/>
            <a:ext cx="2982119"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b="0">
                <a:latin typeface="Helvetica" charset="0"/>
                <a:ea typeface="ＭＳ Ｐゴシック" charset="0"/>
                <a:cs typeface="+mn-cs"/>
              </a:defRPr>
            </a:lvl1pPr>
          </a:lstStyle>
          <a:p>
            <a:pPr>
              <a:defRPr/>
            </a:pPr>
            <a:endParaRPr lang="en-US"/>
          </a:p>
        </p:txBody>
      </p:sp>
      <p:sp>
        <p:nvSpPr>
          <p:cNvPr id="1013763" name="Rectangle 3"/>
          <p:cNvSpPr>
            <a:spLocks noGrp="1" noChangeArrowheads="1"/>
          </p:cNvSpPr>
          <p:nvPr>
            <p:ph type="dt" sz="quarter" idx="1"/>
          </p:nvPr>
        </p:nvSpPr>
        <p:spPr bwMode="auto">
          <a:xfrm>
            <a:off x="3899694" y="0"/>
            <a:ext cx="2982119"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b="0">
                <a:latin typeface="Helvetica" charset="0"/>
                <a:ea typeface="ＭＳ Ｐゴシック" charset="0"/>
                <a:cs typeface="+mn-cs"/>
              </a:defRPr>
            </a:lvl1pPr>
          </a:lstStyle>
          <a:p>
            <a:pPr>
              <a:defRPr/>
            </a:pPr>
            <a:endParaRPr lang="en-US"/>
          </a:p>
        </p:txBody>
      </p:sp>
      <p:sp>
        <p:nvSpPr>
          <p:cNvPr id="1013764" name="Rectangle 4"/>
          <p:cNvSpPr>
            <a:spLocks noGrp="1" noChangeArrowheads="1"/>
          </p:cNvSpPr>
          <p:nvPr>
            <p:ph type="ftr" sz="quarter" idx="2"/>
          </p:nvPr>
        </p:nvSpPr>
        <p:spPr bwMode="auto">
          <a:xfrm>
            <a:off x="0" y="8831580"/>
            <a:ext cx="2982119"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b="0">
                <a:latin typeface="Helvetica" charset="0"/>
                <a:ea typeface="ＭＳ Ｐゴシック" charset="0"/>
                <a:cs typeface="+mn-cs"/>
              </a:defRPr>
            </a:lvl1pPr>
          </a:lstStyle>
          <a:p>
            <a:pPr>
              <a:defRPr/>
            </a:pPr>
            <a:endParaRPr lang="en-US"/>
          </a:p>
        </p:txBody>
      </p:sp>
      <p:sp>
        <p:nvSpPr>
          <p:cNvPr id="1013765" name="Rectangle 5"/>
          <p:cNvSpPr>
            <a:spLocks noGrp="1" noChangeArrowheads="1"/>
          </p:cNvSpPr>
          <p:nvPr>
            <p:ph type="sldNum" sz="quarter" idx="3"/>
          </p:nvPr>
        </p:nvSpPr>
        <p:spPr bwMode="auto">
          <a:xfrm>
            <a:off x="3899694" y="8831580"/>
            <a:ext cx="2982119"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b="0"/>
            </a:lvl1pPr>
          </a:lstStyle>
          <a:p>
            <a:fld id="{DFE53EAA-B628-B74C-B20D-962922F84E87}" type="slidenum">
              <a:rPr lang="en-US"/>
              <a:pPr/>
              <a:t>‹#›</a:t>
            </a:fld>
            <a:endParaRPr lang="en-US"/>
          </a:p>
        </p:txBody>
      </p:sp>
    </p:spTree>
    <p:extLst>
      <p:ext uri="{BB962C8B-B14F-4D97-AF65-F5344CB8AC3E}">
        <p14:creationId xmlns:p14="http://schemas.microsoft.com/office/powerpoint/2010/main" val="75210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82119"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10243" name="Rectangle 3"/>
          <p:cNvSpPr>
            <a:spLocks noGrp="1" noChangeArrowheads="1"/>
          </p:cNvSpPr>
          <p:nvPr>
            <p:ph type="dt" idx="1"/>
          </p:nvPr>
        </p:nvSpPr>
        <p:spPr bwMode="auto">
          <a:xfrm>
            <a:off x="3899694" y="0"/>
            <a:ext cx="2982119"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b="0">
                <a:latin typeface="Times" charset="0"/>
                <a:ea typeface="ＭＳ Ｐゴシック" charset="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7575" y="4415790"/>
            <a:ext cx="5046663" cy="4183380"/>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580"/>
            <a:ext cx="2982119"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99694" y="8831580"/>
            <a:ext cx="2982119"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b="0">
                <a:latin typeface="Times" charset="0"/>
              </a:defRPr>
            </a:lvl1pPr>
          </a:lstStyle>
          <a:p>
            <a:fld id="{5A1CD021-2B62-824D-95FF-90D182EF1C56}" type="slidenum">
              <a:rPr lang="en-US"/>
              <a:pPr/>
              <a:t>‹#›</a:t>
            </a:fld>
            <a:endParaRPr lang="en-US"/>
          </a:p>
        </p:txBody>
      </p:sp>
    </p:spTree>
    <p:extLst>
      <p:ext uri="{BB962C8B-B14F-4D97-AF65-F5344CB8AC3E}">
        <p14:creationId xmlns:p14="http://schemas.microsoft.com/office/powerpoint/2010/main" val="3253009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MS PGothic" charset="0"/>
                <a:cs typeface="Arial" charset="0"/>
              </a:rPr>
              <a:t>Names</a:t>
            </a:r>
          </a:p>
          <a:p>
            <a:endParaRPr lang="en-US" dirty="0" smtClean="0">
              <a:latin typeface="Arial" charset="0"/>
              <a:ea typeface="MS PGothic" charset="0"/>
              <a:cs typeface="Arial" charset="0"/>
            </a:endParaRPr>
          </a:p>
          <a:p>
            <a:r>
              <a:rPr lang="en-US" dirty="0" err="1" smtClean="0">
                <a:latin typeface="Arial" charset="0"/>
                <a:ea typeface="MS PGothic" charset="0"/>
                <a:cs typeface="Arial" charset="0"/>
              </a:rPr>
              <a:t>LabSSS</a:t>
            </a:r>
            <a:endParaRPr lang="en-US" dirty="0" smtClean="0">
              <a:latin typeface="Arial" charset="0"/>
              <a:ea typeface="MS PGothic" charset="0"/>
              <a:cs typeface="Arial" charset="0"/>
            </a:endParaRPr>
          </a:p>
          <a:p>
            <a:endParaRPr lang="en-US" dirty="0" smtClean="0">
              <a:latin typeface="Arial" charset="0"/>
              <a:ea typeface="MS PGothic" charset="0"/>
              <a:cs typeface="Arial" charset="0"/>
            </a:endParaRPr>
          </a:p>
          <a:p>
            <a:r>
              <a:rPr lang="en-US" dirty="0" smtClean="0">
                <a:latin typeface="Arial" charset="0"/>
                <a:ea typeface="MS PGothic" charset="0"/>
                <a:cs typeface="Arial" charset="0"/>
              </a:rPr>
              <a:t>Title: </a:t>
            </a:r>
          </a:p>
          <a:p>
            <a:endParaRPr lang="en-US" dirty="0" smtClean="0">
              <a:latin typeface="Arial" charset="0"/>
              <a:ea typeface="MS PGothic" charset="0"/>
              <a:cs typeface="Arial" charset="0"/>
            </a:endParaRPr>
          </a:p>
          <a:p>
            <a:r>
              <a:rPr lang="en-US" dirty="0" smtClean="0">
                <a:latin typeface="Arial" charset="0"/>
                <a:ea typeface="MS PGothic" charset="0"/>
                <a:cs typeface="Arial" charset="0"/>
              </a:rPr>
              <a:t>20 </a:t>
            </a:r>
            <a:r>
              <a:rPr lang="en-US" dirty="0" err="1" smtClean="0">
                <a:latin typeface="Arial" charset="0"/>
                <a:ea typeface="MS PGothic" charset="0"/>
                <a:cs typeface="Arial" charset="0"/>
              </a:rPr>
              <a:t>secs</a:t>
            </a:r>
            <a:endParaRPr lang="en-US" dirty="0"/>
          </a:p>
        </p:txBody>
      </p:sp>
      <p:sp>
        <p:nvSpPr>
          <p:cNvPr id="4" name="Slide Number Placeholder 3"/>
          <p:cNvSpPr>
            <a:spLocks noGrp="1"/>
          </p:cNvSpPr>
          <p:nvPr>
            <p:ph type="sldNum" sz="quarter" idx="10"/>
          </p:nvPr>
        </p:nvSpPr>
        <p:spPr/>
        <p:txBody>
          <a:bodyPr/>
          <a:lstStyle/>
          <a:p>
            <a:fld id="{5A1CD021-2B62-824D-95FF-90D182EF1C56}" type="slidenum">
              <a:rPr lang="en-US" smtClean="0"/>
              <a:pPr/>
              <a:t>1</a:t>
            </a:fld>
            <a:endParaRPr lang="en-US"/>
          </a:p>
        </p:txBody>
      </p:sp>
    </p:spTree>
    <p:extLst>
      <p:ext uri="{BB962C8B-B14F-4D97-AF65-F5344CB8AC3E}">
        <p14:creationId xmlns:p14="http://schemas.microsoft.com/office/powerpoint/2010/main" val="89227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Our attention turned to Wnt pathway activation as a marker of AT2 stem cells, and we were interested in this pathway because: it marks stem cells in other tissues, </a:t>
            </a:r>
          </a:p>
          <a:p>
            <a:endParaRPr lang="en-US">
              <a:ea typeface="MS PGothic" charset="0"/>
            </a:endParaRPr>
          </a:p>
          <a:p>
            <a:endParaRPr lang="en-US">
              <a:ea typeface="MS PGothic" charset="0"/>
            </a:endParaRPr>
          </a:p>
          <a:p>
            <a:r>
              <a:rPr lang="en-US">
                <a:ea typeface="MS PGothic" charset="0"/>
              </a:rPr>
              <a:t>Describe Wnt</a:t>
            </a:r>
          </a:p>
          <a:p>
            <a:r>
              <a:rPr lang="en-US">
                <a:ea typeface="MS PGothic" charset="0"/>
              </a:rPr>
              <a:t>Ligand, unbound,bound,beta catenin, target genes </a:t>
            </a:r>
          </a:p>
          <a:p>
            <a:r>
              <a:rPr lang="en-US">
                <a:ea typeface="MS PGothic" charset="0"/>
              </a:rPr>
              <a:t>Among these is Axin2, which is thought to be a universal target of the Wnt transcriptional program and is used as a proxy for Wnt activation</a:t>
            </a:r>
          </a:p>
          <a:p>
            <a:endParaRPr lang="en-US">
              <a:ea typeface="MS PGothic" charset="0"/>
            </a:endParaRPr>
          </a:p>
          <a:p>
            <a:r>
              <a:rPr lang="en-US">
                <a:ea typeface="MS PGothic" charset="0"/>
              </a:rPr>
              <a:t>In classical systems, such as the gut, this marker is exclusive to stem cells and not found in physiologically functional cells. </a:t>
            </a:r>
          </a:p>
          <a:p>
            <a:endParaRPr lang="en-US">
              <a:ea typeface="MS PGothic" charset="0"/>
            </a:endParaRPr>
          </a:p>
          <a:p>
            <a:r>
              <a:rPr lang="en-US">
                <a:ea typeface="MS PGothic" charset="0"/>
              </a:rPr>
              <a:t>However, we reasoned that our bifunctional stem cells, will share the expression of stem cells marker along with physiological markers, because they share physiological and stem cell function</a:t>
            </a: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0C2953D5-BF6B-1B42-8BC4-C8EF289E6E68}" type="slidenum">
              <a:rPr lang="en-US" sz="1200" b="0">
                <a:latin typeface="Times" charset="0"/>
              </a:rPr>
              <a:pPr/>
              <a:t>10</a:t>
            </a:fld>
            <a:endParaRPr lang="en-US" sz="1200" b="0">
              <a:latin typeface="Times" charset="0"/>
            </a:endParaRPr>
          </a:p>
        </p:txBody>
      </p:sp>
    </p:spTree>
    <p:extLst>
      <p:ext uri="{BB962C8B-B14F-4D97-AF65-F5344CB8AC3E}">
        <p14:creationId xmlns:p14="http://schemas.microsoft.com/office/powerpoint/2010/main" val="142627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MS PGothic" charset="0"/>
              </a:rPr>
              <a:t>When </a:t>
            </a:r>
            <a:r>
              <a:rPr lang="en-US" dirty="0">
                <a:ea typeface="MS PGothic" charset="0"/>
              </a:rPr>
              <a:t>we pulse label, Indeed we found that subsets of our AT2 cells expressed Axin2, and in situ and </a:t>
            </a:r>
            <a:r>
              <a:rPr lang="en-US" dirty="0" err="1">
                <a:ea typeface="MS PGothic" charset="0"/>
              </a:rPr>
              <a:t>facs</a:t>
            </a:r>
            <a:r>
              <a:rPr lang="en-US" dirty="0">
                <a:ea typeface="MS PGothic" charset="0"/>
              </a:rPr>
              <a:t> quantification revealed that about 1% of total AT2 population was Wnt </a:t>
            </a:r>
            <a:r>
              <a:rPr lang="en-US" dirty="0" smtClean="0">
                <a:ea typeface="MS PGothic" charset="0"/>
              </a:rPr>
              <a:t>responsive</a:t>
            </a:r>
          </a:p>
          <a:p>
            <a:endParaRPr lang="en-US" dirty="0" smtClean="0">
              <a:ea typeface="MS PGothic" charset="0"/>
            </a:endParaRPr>
          </a:p>
          <a:p>
            <a:endParaRPr lang="en-US" dirty="0">
              <a:ea typeface="MS PGothic" charset="0"/>
            </a:endParaRPr>
          </a:p>
        </p:txBody>
      </p:sp>
      <p:sp>
        <p:nvSpPr>
          <p:cNvPr id="1843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3900C74C-22B6-2748-B483-0EC03D733D8A}" type="slidenum">
              <a:rPr lang="en-US" sz="1200" b="0">
                <a:latin typeface="Times" charset="0"/>
              </a:rPr>
              <a:pPr/>
              <a:t>11</a:t>
            </a:fld>
            <a:endParaRPr lang="en-US" sz="1200" b="0">
              <a:latin typeface="Times" charset="0"/>
            </a:endParaRPr>
          </a:p>
        </p:txBody>
      </p:sp>
    </p:spTree>
    <p:extLst>
      <p:ext uri="{BB962C8B-B14F-4D97-AF65-F5344CB8AC3E}">
        <p14:creationId xmlns:p14="http://schemas.microsoft.com/office/powerpoint/2010/main" val="351999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MS PGothic" charset="0"/>
              </a:rPr>
              <a:t>When </a:t>
            </a:r>
            <a:r>
              <a:rPr lang="en-US" dirty="0">
                <a:ea typeface="MS PGothic" charset="0"/>
              </a:rPr>
              <a:t>we pulse label, Indeed we found that subsets of our AT2 cells expressed Axin2, and in situ and </a:t>
            </a:r>
            <a:r>
              <a:rPr lang="en-US" dirty="0" err="1">
                <a:ea typeface="MS PGothic" charset="0"/>
              </a:rPr>
              <a:t>facs</a:t>
            </a:r>
            <a:r>
              <a:rPr lang="en-US" dirty="0">
                <a:ea typeface="MS PGothic" charset="0"/>
              </a:rPr>
              <a:t> quantification revealed that about 1% of total AT2 population was Wnt </a:t>
            </a:r>
            <a:r>
              <a:rPr lang="en-US" dirty="0" smtClean="0">
                <a:ea typeface="MS PGothic" charset="0"/>
              </a:rPr>
              <a:t>responsive</a:t>
            </a:r>
          </a:p>
          <a:p>
            <a:endParaRPr lang="en-US" dirty="0" smtClean="0">
              <a:ea typeface="MS PGothic" charset="0"/>
            </a:endParaRPr>
          </a:p>
          <a:p>
            <a:endParaRPr lang="en-US" dirty="0">
              <a:ea typeface="MS PGothic" charset="0"/>
            </a:endParaRPr>
          </a:p>
        </p:txBody>
      </p:sp>
      <p:sp>
        <p:nvSpPr>
          <p:cNvPr id="1843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3900C74C-22B6-2748-B483-0EC03D733D8A}" type="slidenum">
              <a:rPr lang="en-US" sz="1200" b="0">
                <a:latin typeface="Times" charset="0"/>
              </a:rPr>
              <a:pPr/>
              <a:t>12</a:t>
            </a:fld>
            <a:endParaRPr lang="en-US" sz="1200" b="0">
              <a:latin typeface="Times" charset="0"/>
            </a:endParaRPr>
          </a:p>
        </p:txBody>
      </p:sp>
    </p:spTree>
    <p:extLst>
      <p:ext uri="{BB962C8B-B14F-4D97-AF65-F5344CB8AC3E}">
        <p14:creationId xmlns:p14="http://schemas.microsoft.com/office/powerpoint/2010/main" val="541807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MS PGothic" charset="0"/>
              </a:rPr>
              <a:t>When </a:t>
            </a:r>
            <a:r>
              <a:rPr lang="en-US" dirty="0">
                <a:ea typeface="MS PGothic" charset="0"/>
              </a:rPr>
              <a:t>we pulse label, Indeed we found that subsets of our AT2 cells expressed Axin2, and in situ and </a:t>
            </a:r>
            <a:r>
              <a:rPr lang="en-US" dirty="0" err="1">
                <a:ea typeface="MS PGothic" charset="0"/>
              </a:rPr>
              <a:t>facs</a:t>
            </a:r>
            <a:r>
              <a:rPr lang="en-US" dirty="0">
                <a:ea typeface="MS PGothic" charset="0"/>
              </a:rPr>
              <a:t> quantification revealed that about 1% of total AT2 population was Wnt </a:t>
            </a:r>
            <a:r>
              <a:rPr lang="en-US" dirty="0" smtClean="0">
                <a:ea typeface="MS PGothic" charset="0"/>
              </a:rPr>
              <a:t>responsive</a:t>
            </a:r>
          </a:p>
          <a:p>
            <a:endParaRPr lang="en-US" dirty="0" smtClean="0">
              <a:ea typeface="MS PGothic" charset="0"/>
            </a:endParaRPr>
          </a:p>
          <a:p>
            <a:endParaRPr lang="en-US" dirty="0">
              <a:ea typeface="MS PGothic" charset="0"/>
            </a:endParaRPr>
          </a:p>
        </p:txBody>
      </p:sp>
      <p:sp>
        <p:nvSpPr>
          <p:cNvPr id="1843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3900C74C-22B6-2748-B483-0EC03D733D8A}" type="slidenum">
              <a:rPr lang="en-US" sz="1200" b="0">
                <a:latin typeface="Times" charset="0"/>
              </a:rPr>
              <a:pPr/>
              <a:t>13</a:t>
            </a:fld>
            <a:endParaRPr lang="en-US" sz="1200" b="0">
              <a:latin typeface="Times" charset="0"/>
            </a:endParaRPr>
          </a:p>
        </p:txBody>
      </p:sp>
    </p:spTree>
    <p:extLst>
      <p:ext uri="{BB962C8B-B14F-4D97-AF65-F5344CB8AC3E}">
        <p14:creationId xmlns:p14="http://schemas.microsoft.com/office/powerpoint/2010/main" val="4262761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MS PGothic" charset="0"/>
              </a:rPr>
              <a:t>To determine if this</a:t>
            </a:r>
            <a:r>
              <a:rPr lang="en-US" baseline="0" dirty="0" smtClean="0">
                <a:ea typeface="MS PGothic" charset="0"/>
              </a:rPr>
              <a:t> subpopulation exhibits stem cell activity, we first labeled single Axin2+ At2 cells using low doses of tamoxifen and a multicolor reporter</a:t>
            </a:r>
          </a:p>
          <a:p>
            <a:endParaRPr lang="en-US" baseline="0" dirty="0" smtClean="0">
              <a:ea typeface="MS PGothic" charset="0"/>
            </a:endParaRPr>
          </a:p>
          <a:p>
            <a:r>
              <a:rPr lang="en-US" baseline="0" dirty="0" smtClean="0">
                <a:ea typeface="MS PGothic" charset="0"/>
              </a:rPr>
              <a:t>We found that indeed, these clones do expand and proliferate once every 2-3 </a:t>
            </a:r>
            <a:r>
              <a:rPr lang="en-US" baseline="0" dirty="0" err="1" smtClean="0">
                <a:ea typeface="MS PGothic" charset="0"/>
              </a:rPr>
              <a:t>montsh</a:t>
            </a:r>
            <a:r>
              <a:rPr lang="en-US" baseline="0" dirty="0" smtClean="0">
                <a:ea typeface="MS PGothic" charset="0"/>
              </a:rPr>
              <a:t>; remember in general, only 1% of AT2 cells proliferate after a year</a:t>
            </a:r>
          </a:p>
          <a:p>
            <a:endParaRPr lang="en-US" baseline="0" dirty="0" smtClean="0">
              <a:ea typeface="MS PGothic" charset="0"/>
            </a:endParaRPr>
          </a:p>
          <a:p>
            <a:r>
              <a:rPr lang="en-US" baseline="0" dirty="0" smtClean="0">
                <a:ea typeface="MS PGothic" charset="0"/>
              </a:rPr>
              <a:t>We also did this quantification in a different way, were we calculated the % of AT2 cells carrying the axin2 lineage mark and found that over the period of a year the increase as a fraction of the population from 1 to6 %. Meaning they proliferating faster and slowly taking over the lung</a:t>
            </a:r>
          </a:p>
          <a:p>
            <a:endParaRPr lang="en-US" baseline="0" dirty="0" smtClean="0">
              <a:ea typeface="MS PGothic" charset="0"/>
            </a:endParaRPr>
          </a:p>
          <a:p>
            <a:endParaRPr lang="en-US" baseline="0" dirty="0" smtClean="0">
              <a:ea typeface="MS PGothic" charset="0"/>
            </a:endParaRPr>
          </a:p>
          <a:p>
            <a:r>
              <a:rPr lang="en-US" baseline="0" dirty="0" smtClean="0">
                <a:ea typeface="MS PGothic" charset="0"/>
              </a:rPr>
              <a:t>Lastly, we co-stained for AT1 markers and found that we now see lineage labeled AT1 cells that are </a:t>
            </a:r>
            <a:r>
              <a:rPr lang="en-US" baseline="0" dirty="0" err="1" smtClean="0">
                <a:ea typeface="MS PGothic" charset="0"/>
              </a:rPr>
              <a:t>contigious</a:t>
            </a:r>
            <a:r>
              <a:rPr lang="en-US" baseline="0" dirty="0" smtClean="0">
                <a:ea typeface="MS PGothic" charset="0"/>
              </a:rPr>
              <a:t> with what we presume to be their parent AT2 cells, indicating that these cells had proliferate and one </a:t>
            </a:r>
            <a:endParaRPr lang="en-US" dirty="0">
              <a:ea typeface="MS PGothic" charset="0"/>
            </a:endParaRPr>
          </a:p>
          <a:p>
            <a:endParaRPr lang="en-US" dirty="0">
              <a:ea typeface="MS PGothic" charset="0"/>
            </a:endParaRPr>
          </a:p>
        </p:txBody>
      </p:sp>
      <p:sp>
        <p:nvSpPr>
          <p:cNvPr id="2253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EC904E8A-C106-2540-9D85-280FB93C9307}" type="slidenum">
              <a:rPr lang="en-US" sz="1200" b="0">
                <a:latin typeface="Times" charset="0"/>
              </a:rPr>
              <a:pPr/>
              <a:t>14</a:t>
            </a:fld>
            <a:endParaRPr lang="en-US" sz="1200" b="0">
              <a:latin typeface="Times" charset="0"/>
            </a:endParaRPr>
          </a:p>
        </p:txBody>
      </p:sp>
    </p:spTree>
    <p:extLst>
      <p:ext uri="{BB962C8B-B14F-4D97-AF65-F5344CB8AC3E}">
        <p14:creationId xmlns:p14="http://schemas.microsoft.com/office/powerpoint/2010/main" val="255254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MS PGothic" charset="0"/>
              </a:rPr>
              <a:t>To determine if this</a:t>
            </a:r>
            <a:r>
              <a:rPr lang="en-US" baseline="0" dirty="0" smtClean="0">
                <a:ea typeface="MS PGothic" charset="0"/>
              </a:rPr>
              <a:t> subpopulation exhibits stem cell activity, we first labeled single Axin2+ At2 cells using low doses of tamoxifen and a multicolor reporter</a:t>
            </a:r>
          </a:p>
          <a:p>
            <a:endParaRPr lang="en-US" baseline="0" dirty="0" smtClean="0">
              <a:ea typeface="MS PGothic" charset="0"/>
            </a:endParaRPr>
          </a:p>
          <a:p>
            <a:r>
              <a:rPr lang="en-US" baseline="0" dirty="0" smtClean="0">
                <a:ea typeface="MS PGothic" charset="0"/>
              </a:rPr>
              <a:t>We found that indeed, these clones do expand and proliferate once every 2-3 </a:t>
            </a:r>
            <a:r>
              <a:rPr lang="en-US" baseline="0" dirty="0" err="1" smtClean="0">
                <a:ea typeface="MS PGothic" charset="0"/>
              </a:rPr>
              <a:t>montsh</a:t>
            </a:r>
            <a:r>
              <a:rPr lang="en-US" baseline="0" dirty="0" smtClean="0">
                <a:ea typeface="MS PGothic" charset="0"/>
              </a:rPr>
              <a:t>; remember in general, only 1% of AT2 cells proliferate after a year</a:t>
            </a:r>
          </a:p>
          <a:p>
            <a:endParaRPr lang="en-US" baseline="0" dirty="0" smtClean="0">
              <a:ea typeface="MS PGothic" charset="0"/>
            </a:endParaRPr>
          </a:p>
          <a:p>
            <a:r>
              <a:rPr lang="en-US" baseline="0" dirty="0" smtClean="0">
                <a:ea typeface="MS PGothic" charset="0"/>
              </a:rPr>
              <a:t>We also did this quantification in a different way, were we calculated the % of AT2 cells carrying the axin2 lineage mark and found that over the period of a year the increase as a fraction of the population from 1 to6 %. Meaning they proliferating faster and slowly taking over the lung</a:t>
            </a:r>
          </a:p>
          <a:p>
            <a:endParaRPr lang="en-US" baseline="0" dirty="0" smtClean="0">
              <a:ea typeface="MS PGothic" charset="0"/>
            </a:endParaRPr>
          </a:p>
          <a:p>
            <a:endParaRPr lang="en-US" baseline="0" dirty="0" smtClean="0">
              <a:ea typeface="MS PGothic" charset="0"/>
            </a:endParaRPr>
          </a:p>
          <a:p>
            <a:r>
              <a:rPr lang="en-US" baseline="0" dirty="0" smtClean="0">
                <a:ea typeface="MS PGothic" charset="0"/>
              </a:rPr>
              <a:t>Lastly, we co-stained for AT1 markers and found that we now see lineage labeled AT1 cells that are </a:t>
            </a:r>
            <a:r>
              <a:rPr lang="en-US" baseline="0" dirty="0" err="1" smtClean="0">
                <a:ea typeface="MS PGothic" charset="0"/>
              </a:rPr>
              <a:t>contigious</a:t>
            </a:r>
            <a:r>
              <a:rPr lang="en-US" baseline="0" dirty="0" smtClean="0">
                <a:ea typeface="MS PGothic" charset="0"/>
              </a:rPr>
              <a:t> with what we presume to be their parent AT2 cells, indicating that these cells had proliferate and one </a:t>
            </a:r>
            <a:endParaRPr lang="en-US" dirty="0">
              <a:ea typeface="MS PGothic" charset="0"/>
            </a:endParaRPr>
          </a:p>
          <a:p>
            <a:endParaRPr lang="en-US" dirty="0">
              <a:ea typeface="MS PGothic" charset="0"/>
            </a:endParaRPr>
          </a:p>
        </p:txBody>
      </p:sp>
      <p:sp>
        <p:nvSpPr>
          <p:cNvPr id="2253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EC904E8A-C106-2540-9D85-280FB93C9307}" type="slidenum">
              <a:rPr lang="en-US" sz="1200" b="0">
                <a:latin typeface="Times" charset="0"/>
              </a:rPr>
              <a:pPr/>
              <a:t>15</a:t>
            </a:fld>
            <a:endParaRPr lang="en-US" sz="1200" b="0">
              <a:latin typeface="Times" charset="0"/>
            </a:endParaRPr>
          </a:p>
        </p:txBody>
      </p:sp>
    </p:spTree>
    <p:extLst>
      <p:ext uri="{BB962C8B-B14F-4D97-AF65-F5344CB8AC3E}">
        <p14:creationId xmlns:p14="http://schemas.microsoft.com/office/powerpoint/2010/main" val="76151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MS PGothic" charset="0"/>
              </a:rPr>
              <a:t>To determine if this</a:t>
            </a:r>
            <a:r>
              <a:rPr lang="en-US" baseline="0" dirty="0" smtClean="0">
                <a:ea typeface="MS PGothic" charset="0"/>
              </a:rPr>
              <a:t> subpopulation exhibits stem cell activity, we first labeled single Axin2+ At2 cells using low doses of tamoxifen and a multicolor reporter</a:t>
            </a:r>
          </a:p>
          <a:p>
            <a:endParaRPr lang="en-US" baseline="0" dirty="0" smtClean="0">
              <a:ea typeface="MS PGothic" charset="0"/>
            </a:endParaRPr>
          </a:p>
          <a:p>
            <a:r>
              <a:rPr lang="en-US" baseline="0" dirty="0" smtClean="0">
                <a:ea typeface="MS PGothic" charset="0"/>
              </a:rPr>
              <a:t>We found that indeed, these clones do expand and proliferate once every 2-3 </a:t>
            </a:r>
            <a:r>
              <a:rPr lang="en-US" baseline="0" dirty="0" err="1" smtClean="0">
                <a:ea typeface="MS PGothic" charset="0"/>
              </a:rPr>
              <a:t>montsh</a:t>
            </a:r>
            <a:r>
              <a:rPr lang="en-US" baseline="0" dirty="0" smtClean="0">
                <a:ea typeface="MS PGothic" charset="0"/>
              </a:rPr>
              <a:t>; remember in general, only 1% of AT2 cells proliferate after a year</a:t>
            </a:r>
          </a:p>
          <a:p>
            <a:endParaRPr lang="en-US" baseline="0" dirty="0" smtClean="0">
              <a:ea typeface="MS PGothic" charset="0"/>
            </a:endParaRPr>
          </a:p>
          <a:p>
            <a:r>
              <a:rPr lang="en-US" baseline="0" dirty="0" smtClean="0">
                <a:ea typeface="MS PGothic" charset="0"/>
              </a:rPr>
              <a:t>We also did this quantification in a different way, were we calculated the % of AT2 cells carrying the axin2 lineage mark and found that over the period of a year the increase as a fraction of the population from 1 to6 %. Meaning they proliferating faster and slowly taking over the lung</a:t>
            </a:r>
          </a:p>
          <a:p>
            <a:endParaRPr lang="en-US" baseline="0" dirty="0" smtClean="0">
              <a:ea typeface="MS PGothic" charset="0"/>
            </a:endParaRPr>
          </a:p>
          <a:p>
            <a:endParaRPr lang="en-US" baseline="0" dirty="0" smtClean="0">
              <a:ea typeface="MS PGothic" charset="0"/>
            </a:endParaRPr>
          </a:p>
          <a:p>
            <a:r>
              <a:rPr lang="en-US" baseline="0" dirty="0" smtClean="0">
                <a:ea typeface="MS PGothic" charset="0"/>
              </a:rPr>
              <a:t>Lastly, we co-stained for AT1 markers and found that we now see lineage labeled AT1 cells that are </a:t>
            </a:r>
            <a:r>
              <a:rPr lang="en-US" baseline="0" dirty="0" err="1" smtClean="0">
                <a:ea typeface="MS PGothic" charset="0"/>
              </a:rPr>
              <a:t>contigious</a:t>
            </a:r>
            <a:r>
              <a:rPr lang="en-US" baseline="0" dirty="0" smtClean="0">
                <a:ea typeface="MS PGothic" charset="0"/>
              </a:rPr>
              <a:t> with what we presume to be their parent AT2 cells, indicating that these cells had proliferate and one </a:t>
            </a:r>
            <a:endParaRPr lang="en-US" dirty="0">
              <a:ea typeface="MS PGothic" charset="0"/>
            </a:endParaRPr>
          </a:p>
          <a:p>
            <a:endParaRPr lang="en-US" dirty="0">
              <a:ea typeface="MS PGothic" charset="0"/>
            </a:endParaRPr>
          </a:p>
        </p:txBody>
      </p:sp>
      <p:sp>
        <p:nvSpPr>
          <p:cNvPr id="2253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EC904E8A-C106-2540-9D85-280FB93C9307}" type="slidenum">
              <a:rPr lang="en-US" sz="1200" b="0">
                <a:latin typeface="Times" charset="0"/>
              </a:rPr>
              <a:pPr/>
              <a:t>16</a:t>
            </a:fld>
            <a:endParaRPr lang="en-US" sz="1200" b="0">
              <a:latin typeface="Times" charset="0"/>
            </a:endParaRPr>
          </a:p>
        </p:txBody>
      </p:sp>
    </p:spTree>
    <p:extLst>
      <p:ext uri="{BB962C8B-B14F-4D97-AF65-F5344CB8AC3E}">
        <p14:creationId xmlns:p14="http://schemas.microsoft.com/office/powerpoint/2010/main" val="300909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28EBE40E-7EA8-7540-8FFA-07BCA7D0BFE9}" type="slidenum">
              <a:rPr lang="en-US" sz="1200" b="0">
                <a:latin typeface="Times" charset="0"/>
              </a:rPr>
              <a:pPr/>
              <a:t>17</a:t>
            </a:fld>
            <a:endParaRPr lang="en-US" sz="1200" b="0">
              <a:latin typeface="Times"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Arial" charset="0"/>
                <a:ea typeface="MS PGothic" charset="0"/>
                <a:cs typeface="Arial" charset="0"/>
              </a:rPr>
              <a:t>So now we can begin to refine our model, as we have found a marker for cells that carry out this activity. </a:t>
            </a:r>
          </a:p>
          <a:p>
            <a:endParaRPr lang="en-US">
              <a:latin typeface="Arial" charset="0"/>
              <a:ea typeface="MS PGothic" charset="0"/>
              <a:cs typeface="Arial" charset="0"/>
            </a:endParaRPr>
          </a:p>
          <a:p>
            <a:r>
              <a:rPr lang="en-US">
                <a:latin typeface="Arial" charset="0"/>
                <a:ea typeface="MS PGothic" charset="0"/>
                <a:cs typeface="Arial" charset="0"/>
              </a:rPr>
              <a:t>This ofcourse raise the immediate question of , where is thWnt ligand coming from? WE know that it has to come from somewhere really close because its membrane bound</a:t>
            </a:r>
          </a:p>
        </p:txBody>
      </p:sp>
    </p:spTree>
    <p:extLst>
      <p:ext uri="{BB962C8B-B14F-4D97-AF65-F5344CB8AC3E}">
        <p14:creationId xmlns:p14="http://schemas.microsoft.com/office/powerpoint/2010/main" val="838559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MS PGothic" charset="0"/>
              </a:rPr>
              <a:t>Reiterate the ligand has to be really close </a:t>
            </a:r>
          </a:p>
          <a:p>
            <a:endParaRPr lang="en-US" dirty="0">
              <a:ea typeface="MS PGothic" charset="0"/>
            </a:endParaRPr>
          </a:p>
          <a:p>
            <a:r>
              <a:rPr lang="en-US" dirty="0">
                <a:ea typeface="MS PGothic" charset="0"/>
              </a:rPr>
              <a:t>Around the time we were thinking about, DB in the lab had begun </a:t>
            </a:r>
            <a:r>
              <a:rPr lang="en-US" dirty="0" err="1">
                <a:ea typeface="MS PGothic" charset="0"/>
              </a:rPr>
              <a:t>scRNA</a:t>
            </a:r>
            <a:r>
              <a:rPr lang="en-US" dirty="0">
                <a:ea typeface="MS PGothic" charset="0"/>
              </a:rPr>
              <a:t> sequencing of various cell types in the alveolar epithelium</a:t>
            </a:r>
          </a:p>
          <a:p>
            <a:endParaRPr lang="en-US" dirty="0">
              <a:ea typeface="MS PGothic" charset="0"/>
            </a:endParaRPr>
          </a:p>
          <a:p>
            <a:r>
              <a:rPr lang="en-US" dirty="0">
                <a:ea typeface="MS PGothic" charset="0"/>
              </a:rPr>
              <a:t>we found that none of the AT2 cells expressed any of the 18 Wnt ligand  genes, thus ruling out an </a:t>
            </a:r>
            <a:r>
              <a:rPr lang="en-US" dirty="0" err="1">
                <a:ea typeface="MS PGothic" charset="0"/>
              </a:rPr>
              <a:t>autocrine</a:t>
            </a:r>
            <a:r>
              <a:rPr lang="en-US" dirty="0">
                <a:ea typeface="MS PGothic" charset="0"/>
              </a:rPr>
              <a:t> signaling mechanism</a:t>
            </a:r>
          </a:p>
          <a:p>
            <a:endParaRPr lang="en-US" dirty="0">
              <a:ea typeface="MS PGothic" charset="0"/>
            </a:endParaRPr>
          </a:p>
          <a:p>
            <a:r>
              <a:rPr lang="en-US" dirty="0">
                <a:ea typeface="MS PGothic" charset="0"/>
              </a:rPr>
              <a:t>The only cells type we found that had robust Wnt expression in the alveolus were </a:t>
            </a:r>
            <a:r>
              <a:rPr lang="en-US" dirty="0" err="1">
                <a:ea typeface="MS PGothic" charset="0"/>
              </a:rPr>
              <a:t>fibroplasts</a:t>
            </a:r>
            <a:r>
              <a:rPr lang="en-US" dirty="0">
                <a:ea typeface="MS PGothic" charset="0"/>
              </a:rPr>
              <a:t>, the had robust expression of 3 Wnt ligand genes, and Wnt5a was the most robustly expressed </a:t>
            </a:r>
          </a:p>
          <a:p>
            <a:endParaRPr lang="en-US" dirty="0">
              <a:ea typeface="MS PGothic" charset="0"/>
            </a:endParaRPr>
          </a:p>
          <a:p>
            <a:r>
              <a:rPr lang="en-US" dirty="0">
                <a:ea typeface="MS PGothic" charset="0"/>
              </a:rPr>
              <a:t>To this end we using a new RNA in situ method to </a:t>
            </a:r>
            <a:r>
              <a:rPr lang="en-US" dirty="0" err="1">
                <a:ea typeface="MS PGothic" charset="0"/>
              </a:rPr>
              <a:t>to</a:t>
            </a:r>
            <a:r>
              <a:rPr lang="en-US" dirty="0">
                <a:ea typeface="MS PGothic" charset="0"/>
              </a:rPr>
              <a:t> visualize these players, the ligand, AT2 cells and Axin2 expression, and indeed we observed that AT2 cells near a niche cell are enriched </a:t>
            </a:r>
          </a:p>
          <a:p>
            <a:endParaRPr lang="en-US" dirty="0">
              <a:ea typeface="MS PGothic" charset="0"/>
            </a:endParaRPr>
          </a:p>
          <a:p>
            <a:r>
              <a:rPr lang="en-US" dirty="0" err="1">
                <a:ea typeface="MS PGothic" charset="0"/>
              </a:rPr>
              <a:t>Descirbe</a:t>
            </a:r>
            <a:r>
              <a:rPr lang="en-US" dirty="0">
                <a:ea typeface="MS PGothic" charset="0"/>
              </a:rPr>
              <a:t> image/describe graph</a:t>
            </a:r>
          </a:p>
          <a:p>
            <a:endParaRPr lang="en-US" dirty="0">
              <a:ea typeface="MS PGothic" charset="0"/>
            </a:endParaRPr>
          </a:p>
          <a:p>
            <a:r>
              <a:rPr lang="en-US" dirty="0">
                <a:ea typeface="MS PGothic" charset="0"/>
              </a:rPr>
              <a:t>To prove that this associate is causative, we wanted to remove the Wnt emanating from the fibroblasts and see if </a:t>
            </a:r>
            <a:r>
              <a:rPr lang="en-US" dirty="0" err="1">
                <a:ea typeface="MS PGothic" charset="0"/>
              </a:rPr>
              <a:t>theres</a:t>
            </a:r>
            <a:r>
              <a:rPr lang="en-US" dirty="0">
                <a:ea typeface="MS PGothic" charset="0"/>
              </a:rPr>
              <a:t> a corresponding depletion of </a:t>
            </a:r>
            <a:r>
              <a:rPr lang="en-US" dirty="0" err="1">
                <a:ea typeface="MS PGothic" charset="0"/>
              </a:rPr>
              <a:t>wnt</a:t>
            </a:r>
            <a:r>
              <a:rPr lang="en-US" dirty="0">
                <a:ea typeface="MS PGothic" charset="0"/>
              </a:rPr>
              <a:t> signaling in the AT2 cells . </a:t>
            </a:r>
          </a:p>
        </p:txBody>
      </p:sp>
      <p:sp>
        <p:nvSpPr>
          <p:cNvPr id="2662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ED0A95D8-1FB3-6041-8531-6CE8B3FE051E}" type="slidenum">
              <a:rPr lang="en-US" sz="1200" b="0">
                <a:latin typeface="Times" charset="0"/>
              </a:rPr>
              <a:pPr/>
              <a:t>18</a:t>
            </a:fld>
            <a:endParaRPr lang="en-US" sz="1200" b="0">
              <a:latin typeface="Times" charset="0"/>
            </a:endParaRPr>
          </a:p>
        </p:txBody>
      </p:sp>
    </p:spTree>
    <p:extLst>
      <p:ext uri="{BB962C8B-B14F-4D97-AF65-F5344CB8AC3E}">
        <p14:creationId xmlns:p14="http://schemas.microsoft.com/office/powerpoint/2010/main" val="76555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MS PGothic" charset="0"/>
              </a:rPr>
              <a:t>Reiterate the ligand has to be really close </a:t>
            </a:r>
          </a:p>
          <a:p>
            <a:endParaRPr lang="en-US" dirty="0">
              <a:ea typeface="MS PGothic" charset="0"/>
            </a:endParaRPr>
          </a:p>
          <a:p>
            <a:r>
              <a:rPr lang="en-US" dirty="0">
                <a:ea typeface="MS PGothic" charset="0"/>
              </a:rPr>
              <a:t>Around the time we were thinking about, DB in the lab had begun </a:t>
            </a:r>
            <a:r>
              <a:rPr lang="en-US" dirty="0" err="1">
                <a:ea typeface="MS PGothic" charset="0"/>
              </a:rPr>
              <a:t>scRNA</a:t>
            </a:r>
            <a:r>
              <a:rPr lang="en-US" dirty="0">
                <a:ea typeface="MS PGothic" charset="0"/>
              </a:rPr>
              <a:t> sequencing of various cell types in the alveolar epithelium</a:t>
            </a:r>
          </a:p>
          <a:p>
            <a:endParaRPr lang="en-US" dirty="0">
              <a:ea typeface="MS PGothic" charset="0"/>
            </a:endParaRPr>
          </a:p>
          <a:p>
            <a:r>
              <a:rPr lang="en-US" dirty="0">
                <a:ea typeface="MS PGothic" charset="0"/>
              </a:rPr>
              <a:t>we found that none of the AT2 cells expressed any of the 18 Wnt ligand  genes, thus ruling out an </a:t>
            </a:r>
            <a:r>
              <a:rPr lang="en-US" dirty="0" err="1">
                <a:ea typeface="MS PGothic" charset="0"/>
              </a:rPr>
              <a:t>autocrine</a:t>
            </a:r>
            <a:r>
              <a:rPr lang="en-US" dirty="0">
                <a:ea typeface="MS PGothic" charset="0"/>
              </a:rPr>
              <a:t> signaling mechanism</a:t>
            </a:r>
          </a:p>
          <a:p>
            <a:endParaRPr lang="en-US" dirty="0">
              <a:ea typeface="MS PGothic" charset="0"/>
            </a:endParaRPr>
          </a:p>
          <a:p>
            <a:r>
              <a:rPr lang="en-US" dirty="0">
                <a:ea typeface="MS PGothic" charset="0"/>
              </a:rPr>
              <a:t>The only cells type we found that had robust Wnt expression in the alveolus were </a:t>
            </a:r>
            <a:r>
              <a:rPr lang="en-US" dirty="0" err="1">
                <a:ea typeface="MS PGothic" charset="0"/>
              </a:rPr>
              <a:t>fibroplasts</a:t>
            </a:r>
            <a:r>
              <a:rPr lang="en-US" dirty="0">
                <a:ea typeface="MS PGothic" charset="0"/>
              </a:rPr>
              <a:t>, the had robust expression of 3 Wnt ligand genes, and Wnt5a was the most robustly expressed </a:t>
            </a:r>
          </a:p>
          <a:p>
            <a:endParaRPr lang="en-US" dirty="0">
              <a:ea typeface="MS PGothic" charset="0"/>
            </a:endParaRPr>
          </a:p>
          <a:p>
            <a:r>
              <a:rPr lang="en-US" dirty="0">
                <a:ea typeface="MS PGothic" charset="0"/>
              </a:rPr>
              <a:t>To this end we using a new RNA in situ method to </a:t>
            </a:r>
            <a:r>
              <a:rPr lang="en-US" dirty="0" err="1">
                <a:ea typeface="MS PGothic" charset="0"/>
              </a:rPr>
              <a:t>to</a:t>
            </a:r>
            <a:r>
              <a:rPr lang="en-US" dirty="0">
                <a:ea typeface="MS PGothic" charset="0"/>
              </a:rPr>
              <a:t> visualize these players, the ligand, AT2 cells and Axin2 expression, and indeed we observed that AT2 cells near a niche cell are enriched </a:t>
            </a:r>
          </a:p>
          <a:p>
            <a:endParaRPr lang="en-US" dirty="0">
              <a:ea typeface="MS PGothic" charset="0"/>
            </a:endParaRPr>
          </a:p>
          <a:p>
            <a:r>
              <a:rPr lang="en-US" dirty="0" err="1">
                <a:ea typeface="MS PGothic" charset="0"/>
              </a:rPr>
              <a:t>Descirbe</a:t>
            </a:r>
            <a:r>
              <a:rPr lang="en-US" dirty="0">
                <a:ea typeface="MS PGothic" charset="0"/>
              </a:rPr>
              <a:t> image/describe graph</a:t>
            </a:r>
          </a:p>
          <a:p>
            <a:endParaRPr lang="en-US" dirty="0">
              <a:ea typeface="MS PGothic" charset="0"/>
            </a:endParaRPr>
          </a:p>
          <a:p>
            <a:r>
              <a:rPr lang="en-US" dirty="0">
                <a:ea typeface="MS PGothic" charset="0"/>
              </a:rPr>
              <a:t>To prove that this associate is causative, we wanted to remove the Wnt emanating from the fibroblasts and see if </a:t>
            </a:r>
            <a:r>
              <a:rPr lang="en-US" dirty="0" err="1">
                <a:ea typeface="MS PGothic" charset="0"/>
              </a:rPr>
              <a:t>theres</a:t>
            </a:r>
            <a:r>
              <a:rPr lang="en-US" dirty="0">
                <a:ea typeface="MS PGothic" charset="0"/>
              </a:rPr>
              <a:t> a corresponding depletion of </a:t>
            </a:r>
            <a:r>
              <a:rPr lang="en-US" dirty="0" err="1">
                <a:ea typeface="MS PGothic" charset="0"/>
              </a:rPr>
              <a:t>wnt</a:t>
            </a:r>
            <a:r>
              <a:rPr lang="en-US" dirty="0">
                <a:ea typeface="MS PGothic" charset="0"/>
              </a:rPr>
              <a:t> signaling in the AT2 cells . </a:t>
            </a:r>
          </a:p>
        </p:txBody>
      </p:sp>
      <p:sp>
        <p:nvSpPr>
          <p:cNvPr id="2662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ED0A95D8-1FB3-6041-8531-6CE8B3FE051E}" type="slidenum">
              <a:rPr lang="en-US" sz="1200" b="0">
                <a:latin typeface="Times" charset="0"/>
              </a:rPr>
              <a:pPr/>
              <a:t>19</a:t>
            </a:fld>
            <a:endParaRPr lang="en-US" sz="1200" b="0">
              <a:latin typeface="Times" charset="0"/>
            </a:endParaRPr>
          </a:p>
        </p:txBody>
      </p:sp>
    </p:spTree>
    <p:extLst>
      <p:ext uri="{BB962C8B-B14F-4D97-AF65-F5344CB8AC3E}">
        <p14:creationId xmlns:p14="http://schemas.microsoft.com/office/powerpoint/2010/main" val="412565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MS PGothic" charset="0"/>
              </a:rPr>
              <a:t>Alveolar stem cells maintain the alveolar epithelium</a:t>
            </a:r>
          </a:p>
          <a:p>
            <a:endParaRPr lang="en-US" dirty="0" smtClean="0">
              <a:ea typeface="MS PGothic" charset="0"/>
            </a:endParaRPr>
          </a:p>
          <a:p>
            <a:r>
              <a:rPr lang="en-US" dirty="0" smtClean="0">
                <a:ea typeface="MS PGothic" charset="0"/>
              </a:rPr>
              <a:t>Its</a:t>
            </a:r>
            <a:r>
              <a:rPr lang="en-US" baseline="0" dirty="0" smtClean="0">
                <a:ea typeface="MS PGothic" charset="0"/>
              </a:rPr>
              <a:t> compromised of </a:t>
            </a:r>
          </a:p>
          <a:p>
            <a:endParaRPr lang="en-US" baseline="0" dirty="0" smtClean="0">
              <a:ea typeface="MS PGothic" charset="0"/>
            </a:endParaRPr>
          </a:p>
          <a:p>
            <a:r>
              <a:rPr lang="en-US" baseline="0" dirty="0" smtClean="0">
                <a:ea typeface="MS PGothic" charset="0"/>
              </a:rPr>
              <a:t>Here’s an image</a:t>
            </a:r>
          </a:p>
          <a:p>
            <a:endParaRPr lang="en-US" baseline="0" dirty="0" smtClean="0">
              <a:ea typeface="MS PGothic" charset="0"/>
            </a:endParaRPr>
          </a:p>
          <a:p>
            <a:r>
              <a:rPr lang="en-US" baseline="0" dirty="0" smtClean="0">
                <a:ea typeface="MS PGothic" charset="0"/>
              </a:rPr>
              <a:t>Beneath this epithelial barrier </a:t>
            </a:r>
          </a:p>
          <a:p>
            <a:endParaRPr lang="en-US" baseline="0" dirty="0" smtClean="0">
              <a:ea typeface="MS PGothic" charset="0"/>
            </a:endParaRPr>
          </a:p>
          <a:p>
            <a:r>
              <a:rPr lang="en-US" baseline="0" dirty="0" smtClean="0">
                <a:ea typeface="MS PGothic" charset="0"/>
              </a:rPr>
              <a:t>1 minute</a:t>
            </a:r>
            <a:endParaRPr lang="en-US" dirty="0" smtClean="0">
              <a:ea typeface="MS PGothic" charset="0"/>
            </a:endParaRPr>
          </a:p>
          <a:p>
            <a:endParaRPr lang="en-US" dirty="0" smtClean="0">
              <a:ea typeface="MS PGothic" charset="0"/>
            </a:endParaRPr>
          </a:p>
        </p:txBody>
      </p:sp>
      <p:sp>
        <p:nvSpPr>
          <p:cNvPr id="819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F41B5AE3-4011-3940-82D2-9258C8578826}" type="slidenum">
              <a:rPr lang="en-US" sz="1200" b="0">
                <a:latin typeface="Times" charset="0"/>
              </a:rPr>
              <a:pPr/>
              <a:t>2</a:t>
            </a:fld>
            <a:endParaRPr lang="en-US" sz="1200" b="0">
              <a:latin typeface="Times" charset="0"/>
            </a:endParaRPr>
          </a:p>
        </p:txBody>
      </p:sp>
    </p:spTree>
    <p:extLst>
      <p:ext uri="{BB962C8B-B14F-4D97-AF65-F5344CB8AC3E}">
        <p14:creationId xmlns:p14="http://schemas.microsoft.com/office/powerpoint/2010/main" val="191918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again this is our model, inhibition of Wnt secretion</a:t>
            </a:r>
            <a:r>
              <a:rPr lang="en-US" baseline="0" dirty="0" smtClean="0"/>
              <a:t> from these fibroblasts </a:t>
            </a:r>
            <a:r>
              <a:rPr lang="en-US" baseline="0" dirty="0" err="1" smtClean="0"/>
              <a:t>depeletes</a:t>
            </a:r>
            <a:r>
              <a:rPr lang="en-US" baseline="0" dirty="0" smtClean="0"/>
              <a:t> the Axin2+ AT2 population; thus confirming this hypothesis</a:t>
            </a:r>
          </a:p>
          <a:p>
            <a:endParaRPr lang="en-US" baseline="0" dirty="0" smtClean="0"/>
          </a:p>
          <a:p>
            <a:r>
              <a:rPr lang="en-US" dirty="0" smtClean="0"/>
              <a:t>So now when</a:t>
            </a:r>
            <a:r>
              <a:rPr lang="en-US" baseline="0" dirty="0" smtClean="0"/>
              <a:t> we activate Wnt signaling in adult AT2 cells, they don’t just start to proliferate indicating that the </a:t>
            </a:r>
            <a:r>
              <a:rPr lang="en-US" baseline="0" dirty="0" err="1" smtClean="0"/>
              <a:t>mitogentic</a:t>
            </a:r>
            <a:r>
              <a:rPr lang="en-US" baseline="0" dirty="0" smtClean="0"/>
              <a:t> signals is not Wnt</a:t>
            </a:r>
          </a:p>
          <a:p>
            <a:endParaRPr lang="en-US" baseline="0" dirty="0" smtClean="0"/>
          </a:p>
          <a:p>
            <a:r>
              <a:rPr lang="en-US" baseline="0" dirty="0" smtClean="0"/>
              <a:t>However, we found that </a:t>
            </a:r>
            <a:r>
              <a:rPr lang="en-US" baseline="0" dirty="0" err="1" smtClean="0"/>
              <a:t>wnt</a:t>
            </a:r>
            <a:r>
              <a:rPr lang="en-US" baseline="0" dirty="0" smtClean="0"/>
              <a:t> inhibited the differentiation of AT2 cells and inhibiting the signaling pathway was sufficient to promote AT2&gt;AT1 differentiation. So this was our model.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1CD021-2B62-824D-95FF-90D182EF1C56}" type="slidenum">
              <a:rPr lang="en-US" smtClean="0"/>
              <a:pPr/>
              <a:t>20</a:t>
            </a:fld>
            <a:endParaRPr lang="en-US"/>
          </a:p>
        </p:txBody>
      </p:sp>
    </p:spTree>
    <p:extLst>
      <p:ext uri="{BB962C8B-B14F-4D97-AF65-F5344CB8AC3E}">
        <p14:creationId xmlns:p14="http://schemas.microsoft.com/office/powerpoint/2010/main" val="3153307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again this is our model, inhibition of Wnt secretion</a:t>
            </a:r>
            <a:r>
              <a:rPr lang="en-US" baseline="0" dirty="0" smtClean="0"/>
              <a:t> from these fibroblasts </a:t>
            </a:r>
            <a:r>
              <a:rPr lang="en-US" baseline="0" dirty="0" err="1" smtClean="0"/>
              <a:t>depeletes</a:t>
            </a:r>
            <a:r>
              <a:rPr lang="en-US" baseline="0" dirty="0" smtClean="0"/>
              <a:t> the Axin2+ AT2 population; thus confirming this hypothesis</a:t>
            </a:r>
          </a:p>
          <a:p>
            <a:endParaRPr lang="en-US" baseline="0" dirty="0" smtClean="0"/>
          </a:p>
          <a:p>
            <a:r>
              <a:rPr lang="en-US" dirty="0" smtClean="0"/>
              <a:t>So now when</a:t>
            </a:r>
            <a:r>
              <a:rPr lang="en-US" baseline="0" dirty="0" smtClean="0"/>
              <a:t> we activate Wnt signaling in adult AT2 cells, they don’t just start to proliferate indicating that the </a:t>
            </a:r>
            <a:r>
              <a:rPr lang="en-US" baseline="0" dirty="0" err="1" smtClean="0"/>
              <a:t>mitogentic</a:t>
            </a:r>
            <a:r>
              <a:rPr lang="en-US" baseline="0" dirty="0" smtClean="0"/>
              <a:t> signals is not Wnt</a:t>
            </a:r>
          </a:p>
          <a:p>
            <a:endParaRPr lang="en-US" baseline="0" dirty="0" smtClean="0"/>
          </a:p>
          <a:p>
            <a:r>
              <a:rPr lang="en-US" baseline="0" dirty="0" smtClean="0"/>
              <a:t>However, we found that </a:t>
            </a:r>
            <a:r>
              <a:rPr lang="en-US" baseline="0" dirty="0" err="1" smtClean="0"/>
              <a:t>wnt</a:t>
            </a:r>
            <a:r>
              <a:rPr lang="en-US" baseline="0" dirty="0" smtClean="0"/>
              <a:t> inhibited the differentiation of AT2 cells and inhibiting the signaling pathway was sufficient to promote AT2&gt;AT1 differentiation. So this was our model.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1CD021-2B62-824D-95FF-90D182EF1C56}" type="slidenum">
              <a:rPr lang="en-US" smtClean="0"/>
              <a:pPr/>
              <a:t>21</a:t>
            </a:fld>
            <a:endParaRPr lang="en-US"/>
          </a:p>
        </p:txBody>
      </p:sp>
    </p:spTree>
    <p:extLst>
      <p:ext uri="{BB962C8B-B14F-4D97-AF65-F5344CB8AC3E}">
        <p14:creationId xmlns:p14="http://schemas.microsoft.com/office/powerpoint/2010/main" val="3102964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ea typeface="MS PGothic" charset="0"/>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9B4C8407-230D-7241-BF46-9E9B1CC888B8}" type="slidenum">
              <a:rPr lang="en-US" sz="1200" b="0">
                <a:latin typeface="Times" charset="0"/>
              </a:rPr>
              <a:pPr/>
              <a:t>22</a:t>
            </a:fld>
            <a:endParaRPr lang="en-US" sz="1200" b="0">
              <a:latin typeface="Times" charset="0"/>
            </a:endParaRPr>
          </a:p>
        </p:txBody>
      </p:sp>
    </p:spTree>
    <p:extLst>
      <p:ext uri="{BB962C8B-B14F-4D97-AF65-F5344CB8AC3E}">
        <p14:creationId xmlns:p14="http://schemas.microsoft.com/office/powerpoint/2010/main" val="457483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ea typeface="MS PGothic" charset="0"/>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9B4C8407-230D-7241-BF46-9E9B1CC888B8}" type="slidenum">
              <a:rPr lang="en-US" sz="1200" b="0">
                <a:latin typeface="Times" charset="0"/>
              </a:rPr>
              <a:pPr/>
              <a:t>23</a:t>
            </a:fld>
            <a:endParaRPr lang="en-US" sz="1200" b="0">
              <a:latin typeface="Times" charset="0"/>
            </a:endParaRPr>
          </a:p>
        </p:txBody>
      </p:sp>
    </p:spTree>
    <p:extLst>
      <p:ext uri="{BB962C8B-B14F-4D97-AF65-F5344CB8AC3E}">
        <p14:creationId xmlns:p14="http://schemas.microsoft.com/office/powerpoint/2010/main" val="3672043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again this is our model, inhibition of Wnt secretion</a:t>
            </a:r>
            <a:r>
              <a:rPr lang="en-US" baseline="0" dirty="0" smtClean="0"/>
              <a:t> from these fibroblasts </a:t>
            </a:r>
            <a:r>
              <a:rPr lang="en-US" baseline="0" dirty="0" err="1" smtClean="0"/>
              <a:t>depeletes</a:t>
            </a:r>
            <a:r>
              <a:rPr lang="en-US" baseline="0" dirty="0" smtClean="0"/>
              <a:t> the Axin2+ AT2 population; thus confirming this hypothesis</a:t>
            </a:r>
          </a:p>
          <a:p>
            <a:endParaRPr lang="en-US" baseline="0" dirty="0" smtClean="0"/>
          </a:p>
          <a:p>
            <a:r>
              <a:rPr lang="en-US" dirty="0" smtClean="0"/>
              <a:t>So now when</a:t>
            </a:r>
            <a:r>
              <a:rPr lang="en-US" baseline="0" dirty="0" smtClean="0"/>
              <a:t> we activate Wnt signaling in adult AT2 cells, they don’t just start to proliferate indicating that the </a:t>
            </a:r>
            <a:r>
              <a:rPr lang="en-US" baseline="0" dirty="0" err="1" smtClean="0"/>
              <a:t>mitogentic</a:t>
            </a:r>
            <a:r>
              <a:rPr lang="en-US" baseline="0" dirty="0" smtClean="0"/>
              <a:t> signals is not Wnt</a:t>
            </a:r>
          </a:p>
          <a:p>
            <a:endParaRPr lang="en-US" baseline="0" dirty="0" smtClean="0"/>
          </a:p>
          <a:p>
            <a:r>
              <a:rPr lang="en-US" baseline="0" dirty="0" smtClean="0"/>
              <a:t>However, we found that </a:t>
            </a:r>
            <a:r>
              <a:rPr lang="en-US" baseline="0" dirty="0" err="1" smtClean="0"/>
              <a:t>wnt</a:t>
            </a:r>
            <a:r>
              <a:rPr lang="en-US" baseline="0" dirty="0" smtClean="0"/>
              <a:t> inhibited the differentiation of AT2 cells and inhibiting the signaling pathway was sufficient to promote AT2&gt;AT1 differentiation. So this was our model.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1CD021-2B62-824D-95FF-90D182EF1C56}" type="slidenum">
              <a:rPr lang="en-US" smtClean="0"/>
              <a:pPr/>
              <a:t>24</a:t>
            </a:fld>
            <a:endParaRPr lang="en-US"/>
          </a:p>
        </p:txBody>
      </p:sp>
    </p:spTree>
    <p:extLst>
      <p:ext uri="{BB962C8B-B14F-4D97-AF65-F5344CB8AC3E}">
        <p14:creationId xmlns:p14="http://schemas.microsoft.com/office/powerpoint/2010/main" val="2391388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again this is our model, inhibition of Wnt secretion</a:t>
            </a:r>
            <a:r>
              <a:rPr lang="en-US" baseline="0" dirty="0" smtClean="0"/>
              <a:t> from these fibroblasts </a:t>
            </a:r>
            <a:r>
              <a:rPr lang="en-US" baseline="0" dirty="0" err="1" smtClean="0"/>
              <a:t>depeletes</a:t>
            </a:r>
            <a:r>
              <a:rPr lang="en-US" baseline="0" dirty="0" smtClean="0"/>
              <a:t> the Axin2+ AT2 population; thus confirming this hypothesis</a:t>
            </a:r>
          </a:p>
          <a:p>
            <a:endParaRPr lang="en-US" baseline="0" dirty="0" smtClean="0"/>
          </a:p>
          <a:p>
            <a:r>
              <a:rPr lang="en-US" dirty="0" smtClean="0"/>
              <a:t>So now when</a:t>
            </a:r>
            <a:r>
              <a:rPr lang="en-US" baseline="0" dirty="0" smtClean="0"/>
              <a:t> we activate Wnt signaling in adult AT2 cells, they don’t just start to proliferate indicating that the </a:t>
            </a:r>
            <a:r>
              <a:rPr lang="en-US" baseline="0" dirty="0" err="1" smtClean="0"/>
              <a:t>mitogentic</a:t>
            </a:r>
            <a:r>
              <a:rPr lang="en-US" baseline="0" dirty="0" smtClean="0"/>
              <a:t> signals is not Wnt</a:t>
            </a:r>
          </a:p>
          <a:p>
            <a:endParaRPr lang="en-US" baseline="0" dirty="0" smtClean="0"/>
          </a:p>
          <a:p>
            <a:r>
              <a:rPr lang="en-US" baseline="0" dirty="0" smtClean="0"/>
              <a:t>However, we found that </a:t>
            </a:r>
            <a:r>
              <a:rPr lang="en-US" baseline="0" dirty="0" err="1" smtClean="0"/>
              <a:t>wnt</a:t>
            </a:r>
            <a:r>
              <a:rPr lang="en-US" baseline="0" dirty="0" smtClean="0"/>
              <a:t> inhibited the differentiation of AT2 cells and inhibiting the signaling pathway was sufficient to promote AT2&gt;AT1 differentiation. So this was our model.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1CD021-2B62-824D-95FF-90D182EF1C56}" type="slidenum">
              <a:rPr lang="en-US" smtClean="0"/>
              <a:pPr/>
              <a:t>25</a:t>
            </a:fld>
            <a:endParaRPr lang="en-US"/>
          </a:p>
        </p:txBody>
      </p:sp>
    </p:spTree>
    <p:extLst>
      <p:ext uri="{BB962C8B-B14F-4D97-AF65-F5344CB8AC3E}">
        <p14:creationId xmlns:p14="http://schemas.microsoft.com/office/powerpoint/2010/main" val="2112229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again this is our model, inhibition of Wnt secretion</a:t>
            </a:r>
            <a:r>
              <a:rPr lang="en-US" baseline="0" dirty="0" smtClean="0"/>
              <a:t> from these fibroblasts </a:t>
            </a:r>
            <a:r>
              <a:rPr lang="en-US" baseline="0" dirty="0" err="1" smtClean="0"/>
              <a:t>depeletes</a:t>
            </a:r>
            <a:r>
              <a:rPr lang="en-US" baseline="0" dirty="0" smtClean="0"/>
              <a:t> the Axin2+ AT2 population; thus confirming this hypothesis</a:t>
            </a:r>
          </a:p>
          <a:p>
            <a:endParaRPr lang="en-US" baseline="0" dirty="0" smtClean="0"/>
          </a:p>
          <a:p>
            <a:r>
              <a:rPr lang="en-US" dirty="0" smtClean="0"/>
              <a:t>So now when</a:t>
            </a:r>
            <a:r>
              <a:rPr lang="en-US" baseline="0" dirty="0" smtClean="0"/>
              <a:t> we activate Wnt signaling in adult AT2 cells, they don’t just start to proliferate indicating that the </a:t>
            </a:r>
            <a:r>
              <a:rPr lang="en-US" baseline="0" dirty="0" err="1" smtClean="0"/>
              <a:t>mitogentic</a:t>
            </a:r>
            <a:r>
              <a:rPr lang="en-US" baseline="0" dirty="0" smtClean="0"/>
              <a:t> signals is not Wnt</a:t>
            </a:r>
          </a:p>
          <a:p>
            <a:endParaRPr lang="en-US" baseline="0" dirty="0" smtClean="0"/>
          </a:p>
          <a:p>
            <a:r>
              <a:rPr lang="en-US" baseline="0" dirty="0" smtClean="0"/>
              <a:t>However, we found that </a:t>
            </a:r>
            <a:r>
              <a:rPr lang="en-US" baseline="0" dirty="0" err="1" smtClean="0"/>
              <a:t>wnt</a:t>
            </a:r>
            <a:r>
              <a:rPr lang="en-US" baseline="0" dirty="0" smtClean="0"/>
              <a:t> inhibited the differentiation of AT2 cells and inhibiting the signaling pathway was sufficient to promote AT2&gt;AT1 differentiation. So this was our model.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1CD021-2B62-824D-95FF-90D182EF1C56}" type="slidenum">
              <a:rPr lang="en-US" smtClean="0"/>
              <a:pPr/>
              <a:t>26</a:t>
            </a:fld>
            <a:endParaRPr lang="en-US"/>
          </a:p>
        </p:txBody>
      </p:sp>
    </p:spTree>
    <p:extLst>
      <p:ext uri="{BB962C8B-B14F-4D97-AF65-F5344CB8AC3E}">
        <p14:creationId xmlns:p14="http://schemas.microsoft.com/office/powerpoint/2010/main" val="251115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a:buNone/>
            </a:pPr>
            <a:r>
              <a:rPr lang="en-US" sz="1200" dirty="0" smtClean="0"/>
              <a:t>So. Q#2</a:t>
            </a:r>
            <a:r>
              <a:rPr lang="en-US" sz="1200" baseline="0" dirty="0" smtClean="0"/>
              <a:t> ; what is Wnt doing?</a:t>
            </a:r>
          </a:p>
          <a:p>
            <a:pPr marL="0" indent="0">
              <a:buNone/>
            </a:pPr>
            <a:r>
              <a:rPr lang="en-US" sz="1200" dirty="0" smtClean="0"/>
              <a:t>During homeostasis , alveolar stem cell activity is rare and transient, so a genetic injury is use to induce robust, synchronized AT2 stem cells activity. </a:t>
            </a:r>
          </a:p>
          <a:p>
            <a:pPr marL="0" indent="0">
              <a:buNone/>
            </a:pPr>
            <a:r>
              <a:rPr lang="en-US" sz="1200" dirty="0" smtClean="0"/>
              <a:t>This raised several questions:</a:t>
            </a:r>
          </a:p>
          <a:p>
            <a:pPr marL="0" indent="0">
              <a:buNone/>
            </a:pPr>
            <a:r>
              <a:rPr lang="en-US" sz="1200" dirty="0" smtClean="0"/>
              <a:t>Which cells?</a:t>
            </a:r>
          </a:p>
          <a:p>
            <a:pPr marL="0" indent="0">
              <a:buNone/>
            </a:pPr>
            <a:r>
              <a:rPr lang="en-US" sz="1200" dirty="0" smtClean="0"/>
              <a:t>Does Wnt also mark stem cells? </a:t>
            </a:r>
          </a:p>
          <a:p>
            <a:pPr marL="0" indent="0">
              <a:buNone/>
            </a:pPr>
            <a:r>
              <a:rPr lang="en-US" sz="1200" dirty="0" smtClean="0"/>
              <a:t>Is Wnt also important? </a:t>
            </a:r>
          </a:p>
          <a:p>
            <a:pPr marL="0" indent="0">
              <a:buNone/>
            </a:pPr>
            <a:endParaRPr lang="en-US" sz="1200" dirty="0" smtClean="0"/>
          </a:p>
          <a:p>
            <a:pPr marL="0" indent="0">
              <a:buNone/>
            </a:pPr>
            <a:r>
              <a:rPr lang="en-US" sz="1200" dirty="0" smtClean="0"/>
              <a:t>Ancillary stem cells are recruited during acute injury. They are also Wnt+. </a:t>
            </a:r>
          </a:p>
          <a:p>
            <a:pPr marL="0" indent="0">
              <a:buNone/>
            </a:pPr>
            <a:r>
              <a:rPr lang="en-US" sz="1200" dirty="0" smtClean="0"/>
              <a:t>During injury, Wnt signaling is expanded in ancillary stem cells and is required for ancillary recruitment. </a:t>
            </a:r>
          </a:p>
          <a:p>
            <a:pPr marL="0" indent="0">
              <a:buNone/>
            </a:pPr>
            <a:r>
              <a:rPr lang="en-US" sz="1200" dirty="0" smtClean="0"/>
              <a:t>Activation of Wnt signaling inhibited differentiated but did NOT induce proliferation. </a:t>
            </a:r>
          </a:p>
          <a:p>
            <a:endParaRPr lang="en-US" sz="1200" dirty="0"/>
          </a:p>
        </p:txBody>
      </p:sp>
      <p:sp>
        <p:nvSpPr>
          <p:cNvPr id="3686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B65E7F62-24C1-1445-8F3D-86933CD2F5D7}" type="slidenum">
              <a:rPr lang="en-US" sz="1200" b="0">
                <a:latin typeface="Times" charset="0"/>
              </a:rPr>
              <a:pPr/>
              <a:t>27</a:t>
            </a:fld>
            <a:endParaRPr lang="en-US" sz="1200" b="0">
              <a:latin typeface="Times" charset="0"/>
            </a:endParaRPr>
          </a:p>
        </p:txBody>
      </p:sp>
    </p:spTree>
    <p:extLst>
      <p:ext uri="{BB962C8B-B14F-4D97-AF65-F5344CB8AC3E}">
        <p14:creationId xmlns:p14="http://schemas.microsoft.com/office/powerpoint/2010/main" val="159548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a:buNone/>
            </a:pPr>
            <a:r>
              <a:rPr lang="en-US" sz="1200" dirty="0" smtClean="0"/>
              <a:t>So. Q#2</a:t>
            </a:r>
            <a:r>
              <a:rPr lang="en-US" sz="1200" baseline="0" dirty="0" smtClean="0"/>
              <a:t> ; what is Wnt doing?</a:t>
            </a:r>
          </a:p>
          <a:p>
            <a:pPr marL="0" indent="0">
              <a:buNone/>
            </a:pPr>
            <a:r>
              <a:rPr lang="en-US" sz="1200" dirty="0" smtClean="0"/>
              <a:t>During homeostasis , alveolar stem cell activity is rare and transient, so a genetic injury is use to induce robust, synchronized AT2 stem cells activity. </a:t>
            </a:r>
          </a:p>
          <a:p>
            <a:pPr marL="0" indent="0">
              <a:buNone/>
            </a:pPr>
            <a:r>
              <a:rPr lang="en-US" sz="1200" dirty="0" smtClean="0"/>
              <a:t>This raised several questions:</a:t>
            </a:r>
          </a:p>
          <a:p>
            <a:pPr marL="0" indent="0">
              <a:buNone/>
            </a:pPr>
            <a:r>
              <a:rPr lang="en-US" sz="1200" dirty="0" smtClean="0"/>
              <a:t>Which cells?</a:t>
            </a:r>
          </a:p>
          <a:p>
            <a:pPr marL="0" indent="0">
              <a:buNone/>
            </a:pPr>
            <a:r>
              <a:rPr lang="en-US" sz="1200" dirty="0" smtClean="0"/>
              <a:t>Does Wnt also mark stem cells? </a:t>
            </a:r>
          </a:p>
          <a:p>
            <a:pPr marL="0" indent="0">
              <a:buNone/>
            </a:pPr>
            <a:r>
              <a:rPr lang="en-US" sz="1200" dirty="0" smtClean="0"/>
              <a:t>Is Wnt also important? </a:t>
            </a:r>
          </a:p>
          <a:p>
            <a:pPr marL="0" indent="0">
              <a:buNone/>
            </a:pPr>
            <a:endParaRPr lang="en-US" sz="1200" dirty="0" smtClean="0"/>
          </a:p>
          <a:p>
            <a:pPr marL="0" indent="0">
              <a:buNone/>
            </a:pPr>
            <a:r>
              <a:rPr lang="en-US" sz="1200" dirty="0" smtClean="0"/>
              <a:t>Ancillary stem cells are recruited during acute injury. They are also Wnt+. </a:t>
            </a:r>
          </a:p>
          <a:p>
            <a:pPr marL="0" indent="0">
              <a:buNone/>
            </a:pPr>
            <a:r>
              <a:rPr lang="en-US" sz="1200" dirty="0" smtClean="0"/>
              <a:t>During injury, Wnt signaling is expanded in ancillary stem cells and is required for ancillary recruitment. </a:t>
            </a:r>
          </a:p>
          <a:p>
            <a:pPr marL="0" indent="0">
              <a:buNone/>
            </a:pPr>
            <a:r>
              <a:rPr lang="en-US" sz="1200" dirty="0" smtClean="0"/>
              <a:t>Activation of Wnt signaling inhibited differentiated but did NOT induce proliferation. </a:t>
            </a:r>
          </a:p>
          <a:p>
            <a:endParaRPr lang="en-US" sz="1200" dirty="0"/>
          </a:p>
        </p:txBody>
      </p:sp>
      <p:sp>
        <p:nvSpPr>
          <p:cNvPr id="3686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B65E7F62-24C1-1445-8F3D-86933CD2F5D7}" type="slidenum">
              <a:rPr lang="en-US" sz="1200" b="0">
                <a:latin typeface="Times" charset="0"/>
              </a:rPr>
              <a:pPr/>
              <a:t>28</a:t>
            </a:fld>
            <a:endParaRPr lang="en-US" sz="1200" b="0">
              <a:latin typeface="Times" charset="0"/>
            </a:endParaRPr>
          </a:p>
        </p:txBody>
      </p:sp>
    </p:spTree>
    <p:extLst>
      <p:ext uri="{BB962C8B-B14F-4D97-AF65-F5344CB8AC3E}">
        <p14:creationId xmlns:p14="http://schemas.microsoft.com/office/powerpoint/2010/main" val="2714825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a:buNone/>
            </a:pPr>
            <a:r>
              <a:rPr lang="en-US" sz="1200" dirty="0" smtClean="0"/>
              <a:t>So. Q#2</a:t>
            </a:r>
            <a:r>
              <a:rPr lang="en-US" sz="1200" baseline="0" dirty="0" smtClean="0"/>
              <a:t> ; what is Wnt doing?</a:t>
            </a:r>
          </a:p>
          <a:p>
            <a:pPr marL="0" indent="0">
              <a:buNone/>
            </a:pPr>
            <a:r>
              <a:rPr lang="en-US" sz="1200" dirty="0" smtClean="0"/>
              <a:t>During homeostasis , alveolar stem cell activity is rare and transient, so a genetic injury is use to induce robust, synchronized AT2 stem cells activity. </a:t>
            </a:r>
          </a:p>
          <a:p>
            <a:pPr marL="0" indent="0">
              <a:buNone/>
            </a:pPr>
            <a:r>
              <a:rPr lang="en-US" sz="1200" dirty="0" smtClean="0"/>
              <a:t>This raised several questions:</a:t>
            </a:r>
          </a:p>
          <a:p>
            <a:pPr marL="0" indent="0">
              <a:buNone/>
            </a:pPr>
            <a:r>
              <a:rPr lang="en-US" sz="1200" dirty="0" smtClean="0"/>
              <a:t>Which cells?</a:t>
            </a:r>
          </a:p>
          <a:p>
            <a:pPr marL="0" indent="0">
              <a:buNone/>
            </a:pPr>
            <a:r>
              <a:rPr lang="en-US" sz="1200" dirty="0" smtClean="0"/>
              <a:t>Does Wnt also mark stem cells? </a:t>
            </a:r>
          </a:p>
          <a:p>
            <a:pPr marL="0" indent="0">
              <a:buNone/>
            </a:pPr>
            <a:r>
              <a:rPr lang="en-US" sz="1200" dirty="0" smtClean="0"/>
              <a:t>Is Wnt also important? </a:t>
            </a:r>
          </a:p>
          <a:p>
            <a:pPr marL="0" indent="0">
              <a:buNone/>
            </a:pPr>
            <a:endParaRPr lang="en-US" sz="1200" dirty="0" smtClean="0"/>
          </a:p>
          <a:p>
            <a:pPr marL="0" indent="0">
              <a:buNone/>
            </a:pPr>
            <a:r>
              <a:rPr lang="en-US" sz="1200" dirty="0" smtClean="0"/>
              <a:t>Ancillary stem cells are recruited during acute injury. They are also Wnt+. </a:t>
            </a:r>
          </a:p>
          <a:p>
            <a:pPr marL="0" indent="0">
              <a:buNone/>
            </a:pPr>
            <a:r>
              <a:rPr lang="en-US" sz="1200" dirty="0" smtClean="0"/>
              <a:t>During injury, Wnt signaling is expanded in ancillary stem cells and is required for ancillary recruitment. </a:t>
            </a:r>
          </a:p>
          <a:p>
            <a:pPr marL="0" indent="0">
              <a:buNone/>
            </a:pPr>
            <a:r>
              <a:rPr lang="en-US" sz="1200" dirty="0" smtClean="0"/>
              <a:t>Activation of Wnt signaling inhibited differentiated but did NOT induce proliferation. </a:t>
            </a:r>
          </a:p>
          <a:p>
            <a:endParaRPr lang="en-US" sz="1200" dirty="0"/>
          </a:p>
        </p:txBody>
      </p:sp>
      <p:sp>
        <p:nvSpPr>
          <p:cNvPr id="3686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B65E7F62-24C1-1445-8F3D-86933CD2F5D7}" type="slidenum">
              <a:rPr lang="en-US" sz="1200" b="0">
                <a:latin typeface="Times" charset="0"/>
              </a:rPr>
              <a:pPr/>
              <a:t>29</a:t>
            </a:fld>
            <a:endParaRPr lang="en-US" sz="1200" b="0">
              <a:latin typeface="Times" charset="0"/>
            </a:endParaRPr>
          </a:p>
        </p:txBody>
      </p:sp>
    </p:spTree>
    <p:extLst>
      <p:ext uri="{BB962C8B-B14F-4D97-AF65-F5344CB8AC3E}">
        <p14:creationId xmlns:p14="http://schemas.microsoft.com/office/powerpoint/2010/main" val="239124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MS PGothic" charset="0"/>
              </a:rPr>
              <a:t>Alveolar stem cells maintain the alveolar epithelium</a:t>
            </a:r>
          </a:p>
          <a:p>
            <a:endParaRPr lang="en-US" dirty="0" smtClean="0">
              <a:ea typeface="MS PGothic" charset="0"/>
            </a:endParaRPr>
          </a:p>
          <a:p>
            <a:r>
              <a:rPr lang="en-US" dirty="0" smtClean="0">
                <a:ea typeface="MS PGothic" charset="0"/>
              </a:rPr>
              <a:t>Its</a:t>
            </a:r>
            <a:r>
              <a:rPr lang="en-US" baseline="0" dirty="0" smtClean="0">
                <a:ea typeface="MS PGothic" charset="0"/>
              </a:rPr>
              <a:t> compromised of </a:t>
            </a:r>
          </a:p>
          <a:p>
            <a:endParaRPr lang="en-US" baseline="0" dirty="0" smtClean="0">
              <a:ea typeface="MS PGothic" charset="0"/>
            </a:endParaRPr>
          </a:p>
          <a:p>
            <a:r>
              <a:rPr lang="en-US" baseline="0" dirty="0" smtClean="0">
                <a:ea typeface="MS PGothic" charset="0"/>
              </a:rPr>
              <a:t>Here’s an image</a:t>
            </a:r>
          </a:p>
          <a:p>
            <a:endParaRPr lang="en-US" baseline="0" dirty="0" smtClean="0">
              <a:ea typeface="MS PGothic" charset="0"/>
            </a:endParaRPr>
          </a:p>
          <a:p>
            <a:r>
              <a:rPr lang="en-US" baseline="0" dirty="0" smtClean="0">
                <a:ea typeface="MS PGothic" charset="0"/>
              </a:rPr>
              <a:t>Beneath this epithelial barrier </a:t>
            </a:r>
          </a:p>
          <a:p>
            <a:endParaRPr lang="en-US" baseline="0" dirty="0" smtClean="0">
              <a:ea typeface="MS PGothic" charset="0"/>
            </a:endParaRPr>
          </a:p>
          <a:p>
            <a:r>
              <a:rPr lang="en-US" baseline="0" dirty="0" smtClean="0">
                <a:ea typeface="MS PGothic" charset="0"/>
              </a:rPr>
              <a:t>1 minute</a:t>
            </a:r>
            <a:endParaRPr lang="en-US" dirty="0" smtClean="0">
              <a:ea typeface="MS PGothic" charset="0"/>
            </a:endParaRPr>
          </a:p>
          <a:p>
            <a:endParaRPr lang="en-US" dirty="0" smtClean="0">
              <a:ea typeface="MS PGothic" charset="0"/>
            </a:endParaRPr>
          </a:p>
        </p:txBody>
      </p:sp>
      <p:sp>
        <p:nvSpPr>
          <p:cNvPr id="819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F41B5AE3-4011-3940-82D2-9258C8578826}" type="slidenum">
              <a:rPr lang="en-US" sz="1200" b="0">
                <a:latin typeface="Times" charset="0"/>
              </a:rPr>
              <a:pPr/>
              <a:t>3</a:t>
            </a:fld>
            <a:endParaRPr lang="en-US" sz="1200" b="0">
              <a:latin typeface="Times" charset="0"/>
            </a:endParaRPr>
          </a:p>
        </p:txBody>
      </p:sp>
    </p:spTree>
    <p:extLst>
      <p:ext uri="{BB962C8B-B14F-4D97-AF65-F5344CB8AC3E}">
        <p14:creationId xmlns:p14="http://schemas.microsoft.com/office/powerpoint/2010/main" val="1028969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a:buNone/>
            </a:pPr>
            <a:r>
              <a:rPr lang="en-US" sz="1200" dirty="0" smtClean="0"/>
              <a:t>So. Q#2</a:t>
            </a:r>
            <a:r>
              <a:rPr lang="en-US" sz="1200" baseline="0" dirty="0" smtClean="0"/>
              <a:t> ; what is Wnt doing?</a:t>
            </a:r>
          </a:p>
          <a:p>
            <a:pPr marL="0" indent="0">
              <a:buNone/>
            </a:pPr>
            <a:r>
              <a:rPr lang="en-US" sz="1200" dirty="0" smtClean="0"/>
              <a:t>During homeostasis , alveolar stem cell activity is rare and transient, so a genetic injury is use to induce robust, synchronized AT2 stem cells activity. </a:t>
            </a:r>
          </a:p>
          <a:p>
            <a:pPr marL="0" indent="0">
              <a:buNone/>
            </a:pPr>
            <a:r>
              <a:rPr lang="en-US" sz="1200" dirty="0" smtClean="0"/>
              <a:t>This raised several questions:</a:t>
            </a:r>
          </a:p>
          <a:p>
            <a:pPr marL="0" indent="0">
              <a:buNone/>
            </a:pPr>
            <a:r>
              <a:rPr lang="en-US" sz="1200" dirty="0" smtClean="0"/>
              <a:t>Which cells?</a:t>
            </a:r>
          </a:p>
          <a:p>
            <a:pPr marL="0" indent="0">
              <a:buNone/>
            </a:pPr>
            <a:r>
              <a:rPr lang="en-US" sz="1200" dirty="0" smtClean="0"/>
              <a:t>Does Wnt also mark stem cells? </a:t>
            </a:r>
          </a:p>
          <a:p>
            <a:pPr marL="0" indent="0">
              <a:buNone/>
            </a:pPr>
            <a:r>
              <a:rPr lang="en-US" sz="1200" dirty="0" smtClean="0"/>
              <a:t>Is Wnt also important? </a:t>
            </a:r>
          </a:p>
          <a:p>
            <a:pPr marL="0" indent="0">
              <a:buNone/>
            </a:pPr>
            <a:endParaRPr lang="en-US" sz="1200" dirty="0" smtClean="0"/>
          </a:p>
          <a:p>
            <a:pPr marL="0" indent="0">
              <a:buNone/>
            </a:pPr>
            <a:r>
              <a:rPr lang="en-US" sz="1200" dirty="0" smtClean="0"/>
              <a:t>Ancillary stem cells are recruited during acute injury. They are also Wnt+. </a:t>
            </a:r>
          </a:p>
          <a:p>
            <a:pPr marL="0" indent="0">
              <a:buNone/>
            </a:pPr>
            <a:r>
              <a:rPr lang="en-US" sz="1200" dirty="0" smtClean="0"/>
              <a:t>During injury, Wnt signaling is expanded in ancillary stem cells and is required for ancillary recruitment. </a:t>
            </a:r>
          </a:p>
          <a:p>
            <a:pPr marL="0" indent="0">
              <a:buNone/>
            </a:pPr>
            <a:r>
              <a:rPr lang="en-US" sz="1200" dirty="0" smtClean="0"/>
              <a:t>Activation of Wnt signaling inhibited differentiated but did NOT induce proliferation. </a:t>
            </a:r>
          </a:p>
          <a:p>
            <a:endParaRPr lang="en-US" sz="1200" dirty="0"/>
          </a:p>
        </p:txBody>
      </p:sp>
      <p:sp>
        <p:nvSpPr>
          <p:cNvPr id="3686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B65E7F62-24C1-1445-8F3D-86933CD2F5D7}" type="slidenum">
              <a:rPr lang="en-US" sz="1200" b="0">
                <a:latin typeface="Times" charset="0"/>
              </a:rPr>
              <a:pPr/>
              <a:t>30</a:t>
            </a:fld>
            <a:endParaRPr lang="en-US" sz="1200" b="0">
              <a:latin typeface="Times" charset="0"/>
            </a:endParaRPr>
          </a:p>
        </p:txBody>
      </p:sp>
    </p:spTree>
    <p:extLst>
      <p:ext uri="{BB962C8B-B14F-4D97-AF65-F5344CB8AC3E}">
        <p14:creationId xmlns:p14="http://schemas.microsoft.com/office/powerpoint/2010/main" val="2813393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a:buNone/>
            </a:pPr>
            <a:r>
              <a:rPr lang="en-US" sz="1200" dirty="0" smtClean="0"/>
              <a:t>So. Q#2</a:t>
            </a:r>
            <a:r>
              <a:rPr lang="en-US" sz="1200" baseline="0" dirty="0" smtClean="0"/>
              <a:t> ; what is Wnt doing?</a:t>
            </a:r>
          </a:p>
          <a:p>
            <a:pPr marL="0" indent="0">
              <a:buNone/>
            </a:pPr>
            <a:r>
              <a:rPr lang="en-US" sz="1200" dirty="0" smtClean="0"/>
              <a:t>During homeostasis , alveolar stem cell activity is rare and transient, so a genetic injury is use to induce robust, synchronized AT2 stem cells activity. </a:t>
            </a:r>
          </a:p>
          <a:p>
            <a:pPr marL="0" indent="0">
              <a:buNone/>
            </a:pPr>
            <a:r>
              <a:rPr lang="en-US" sz="1200" dirty="0" smtClean="0"/>
              <a:t>This raised several questions:</a:t>
            </a:r>
          </a:p>
          <a:p>
            <a:pPr marL="0" indent="0">
              <a:buNone/>
            </a:pPr>
            <a:r>
              <a:rPr lang="en-US" sz="1200" dirty="0" smtClean="0"/>
              <a:t>Which cells?</a:t>
            </a:r>
          </a:p>
          <a:p>
            <a:pPr marL="0" indent="0">
              <a:buNone/>
            </a:pPr>
            <a:r>
              <a:rPr lang="en-US" sz="1200" dirty="0" smtClean="0"/>
              <a:t>Does Wnt also mark stem cells? </a:t>
            </a:r>
          </a:p>
          <a:p>
            <a:pPr marL="0" indent="0">
              <a:buNone/>
            </a:pPr>
            <a:r>
              <a:rPr lang="en-US" sz="1200" dirty="0" smtClean="0"/>
              <a:t>Is Wnt also important? </a:t>
            </a:r>
          </a:p>
          <a:p>
            <a:pPr marL="0" indent="0">
              <a:buNone/>
            </a:pPr>
            <a:endParaRPr lang="en-US" sz="1200" dirty="0" smtClean="0"/>
          </a:p>
          <a:p>
            <a:pPr marL="0" indent="0">
              <a:buNone/>
            </a:pPr>
            <a:r>
              <a:rPr lang="en-US" sz="1200" dirty="0" smtClean="0"/>
              <a:t>Ancillary stem cells are recruited during acute injury. They are also Wnt+. </a:t>
            </a:r>
          </a:p>
          <a:p>
            <a:pPr marL="0" indent="0">
              <a:buNone/>
            </a:pPr>
            <a:r>
              <a:rPr lang="en-US" sz="1200" dirty="0" smtClean="0"/>
              <a:t>During injury, Wnt signaling is expanded in ancillary stem cells and is required for ancillary recruitment. </a:t>
            </a:r>
          </a:p>
          <a:p>
            <a:pPr marL="0" indent="0">
              <a:buNone/>
            </a:pPr>
            <a:r>
              <a:rPr lang="en-US" sz="1200" dirty="0" smtClean="0"/>
              <a:t>Activation of Wnt signaling inhibited differentiated but did NOT induce proliferation. </a:t>
            </a:r>
          </a:p>
          <a:p>
            <a:endParaRPr lang="en-US" sz="1200" dirty="0"/>
          </a:p>
        </p:txBody>
      </p:sp>
      <p:sp>
        <p:nvSpPr>
          <p:cNvPr id="3686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B65E7F62-24C1-1445-8F3D-86933CD2F5D7}" type="slidenum">
              <a:rPr lang="en-US" sz="1200" b="0">
                <a:latin typeface="Times" charset="0"/>
              </a:rPr>
              <a:pPr/>
              <a:t>31</a:t>
            </a:fld>
            <a:endParaRPr lang="en-US" sz="1200" b="0">
              <a:latin typeface="Times" charset="0"/>
            </a:endParaRPr>
          </a:p>
        </p:txBody>
      </p:sp>
    </p:spTree>
    <p:extLst>
      <p:ext uri="{BB962C8B-B14F-4D97-AF65-F5344CB8AC3E}">
        <p14:creationId xmlns:p14="http://schemas.microsoft.com/office/powerpoint/2010/main" val="1426537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a:buNone/>
            </a:pPr>
            <a:r>
              <a:rPr lang="en-US" sz="1200" dirty="0" smtClean="0"/>
              <a:t>So. Q#2</a:t>
            </a:r>
            <a:r>
              <a:rPr lang="en-US" sz="1200" baseline="0" dirty="0" smtClean="0"/>
              <a:t> ; what is Wnt doing?</a:t>
            </a:r>
          </a:p>
          <a:p>
            <a:pPr marL="0" indent="0">
              <a:buNone/>
            </a:pPr>
            <a:r>
              <a:rPr lang="en-US" sz="1200" dirty="0" smtClean="0"/>
              <a:t>During homeostasis , alveolar stem cell activity is rare and transient, so a genetic injury is use to induce robust, synchronized AT2 stem cells activity. </a:t>
            </a:r>
          </a:p>
          <a:p>
            <a:pPr marL="0" indent="0">
              <a:buNone/>
            </a:pPr>
            <a:r>
              <a:rPr lang="en-US" sz="1200" dirty="0" smtClean="0"/>
              <a:t>This raised several questions:</a:t>
            </a:r>
          </a:p>
          <a:p>
            <a:pPr marL="0" indent="0">
              <a:buNone/>
            </a:pPr>
            <a:r>
              <a:rPr lang="en-US" sz="1200" dirty="0" smtClean="0"/>
              <a:t>Which cells?</a:t>
            </a:r>
          </a:p>
          <a:p>
            <a:pPr marL="0" indent="0">
              <a:buNone/>
            </a:pPr>
            <a:r>
              <a:rPr lang="en-US" sz="1200" dirty="0" smtClean="0"/>
              <a:t>Does Wnt also mark stem cells? </a:t>
            </a:r>
          </a:p>
          <a:p>
            <a:pPr marL="0" indent="0">
              <a:buNone/>
            </a:pPr>
            <a:r>
              <a:rPr lang="en-US" sz="1200" dirty="0" smtClean="0"/>
              <a:t>Is Wnt also important? </a:t>
            </a:r>
          </a:p>
          <a:p>
            <a:pPr marL="0" indent="0">
              <a:buNone/>
            </a:pPr>
            <a:endParaRPr lang="en-US" sz="1200" dirty="0" smtClean="0"/>
          </a:p>
          <a:p>
            <a:pPr marL="0" indent="0">
              <a:buNone/>
            </a:pPr>
            <a:r>
              <a:rPr lang="en-US" sz="1200" dirty="0" smtClean="0"/>
              <a:t>Ancillary stem cells are recruited during acute injury. They are also Wnt+. </a:t>
            </a:r>
          </a:p>
          <a:p>
            <a:pPr marL="0" indent="0">
              <a:buNone/>
            </a:pPr>
            <a:r>
              <a:rPr lang="en-US" sz="1200" dirty="0" smtClean="0"/>
              <a:t>During injury, Wnt signaling is expanded in ancillary stem cells and is required for ancillary recruitment. </a:t>
            </a:r>
          </a:p>
          <a:p>
            <a:pPr marL="0" indent="0">
              <a:buNone/>
            </a:pPr>
            <a:r>
              <a:rPr lang="en-US" sz="1200" dirty="0" smtClean="0"/>
              <a:t>Activation of Wnt signaling inhibited differentiated but did NOT induce proliferation. </a:t>
            </a:r>
          </a:p>
          <a:p>
            <a:endParaRPr lang="en-US" sz="1200" dirty="0"/>
          </a:p>
        </p:txBody>
      </p:sp>
      <p:sp>
        <p:nvSpPr>
          <p:cNvPr id="3686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B65E7F62-24C1-1445-8F3D-86933CD2F5D7}" type="slidenum">
              <a:rPr lang="en-US" sz="1200" b="0">
                <a:latin typeface="Times" charset="0"/>
              </a:rPr>
              <a:pPr/>
              <a:t>32</a:t>
            </a:fld>
            <a:endParaRPr lang="en-US" sz="1200" b="0">
              <a:latin typeface="Times" charset="0"/>
            </a:endParaRPr>
          </a:p>
        </p:txBody>
      </p:sp>
    </p:spTree>
    <p:extLst>
      <p:ext uri="{BB962C8B-B14F-4D97-AF65-F5344CB8AC3E}">
        <p14:creationId xmlns:p14="http://schemas.microsoft.com/office/powerpoint/2010/main" val="2135254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DEE4D2D7-1E8E-9B4B-8665-9CEC55AFAEE4}" type="slidenum">
              <a:rPr lang="en-US" sz="1200" b="0">
                <a:latin typeface="Times" charset="0"/>
              </a:rPr>
              <a:pPr/>
              <a:t>33</a:t>
            </a:fld>
            <a:endParaRPr lang="en-US" sz="1200" b="0">
              <a:latin typeface="Times"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dirty="0" smtClean="0">
                <a:latin typeface="Arial" charset="0"/>
                <a:ea typeface="MS PGothic" charset="0"/>
                <a:cs typeface="Arial" charset="0"/>
              </a:rPr>
              <a:t>Write out full citation</a:t>
            </a:r>
            <a:endParaRPr lang="en-US" dirty="0">
              <a:latin typeface="Arial" charset="0"/>
              <a:ea typeface="MS PGothic" charset="0"/>
              <a:cs typeface="Arial" charset="0"/>
            </a:endParaRPr>
          </a:p>
        </p:txBody>
      </p:sp>
    </p:spTree>
    <p:extLst>
      <p:ext uri="{BB962C8B-B14F-4D97-AF65-F5344CB8AC3E}">
        <p14:creationId xmlns:p14="http://schemas.microsoft.com/office/powerpoint/2010/main" val="2795926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54CF346D-9AF4-AC4A-9274-ED6F3BB8BE0B}" type="slidenum">
              <a:rPr lang="en-US" sz="1200" b="0">
                <a:latin typeface="Times" charset="0"/>
              </a:rPr>
              <a:pPr/>
              <a:t>34</a:t>
            </a:fld>
            <a:endParaRPr lang="en-US" sz="1200" b="0">
              <a:latin typeface="Times"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24125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80921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MS PGothic" charset="0"/>
              </a:rPr>
              <a:t>Alveolar stem cells maintain the alveolar epithelium</a:t>
            </a:r>
          </a:p>
          <a:p>
            <a:endParaRPr lang="en-US" dirty="0">
              <a:ea typeface="MS PGothic" charset="0"/>
            </a:endParaRPr>
          </a:p>
          <a:p>
            <a:r>
              <a:rPr lang="en-US" dirty="0">
                <a:ea typeface="MS PGothic" charset="0"/>
              </a:rPr>
              <a:t>Its</a:t>
            </a:r>
            <a:r>
              <a:rPr lang="en-US" baseline="0" dirty="0">
                <a:ea typeface="MS PGothic" charset="0"/>
              </a:rPr>
              <a:t> compromised of </a:t>
            </a:r>
          </a:p>
          <a:p>
            <a:endParaRPr lang="en-US" baseline="0" dirty="0">
              <a:ea typeface="MS PGothic" charset="0"/>
            </a:endParaRPr>
          </a:p>
          <a:p>
            <a:r>
              <a:rPr lang="en-US" baseline="0" dirty="0">
                <a:ea typeface="MS PGothic" charset="0"/>
              </a:rPr>
              <a:t>Here’s an image</a:t>
            </a:r>
          </a:p>
          <a:p>
            <a:endParaRPr lang="en-US" baseline="0" dirty="0">
              <a:ea typeface="MS PGothic" charset="0"/>
            </a:endParaRPr>
          </a:p>
          <a:p>
            <a:r>
              <a:rPr lang="en-US" baseline="0" dirty="0">
                <a:ea typeface="MS PGothic" charset="0"/>
              </a:rPr>
              <a:t>Beneath this epithelial barrier </a:t>
            </a:r>
          </a:p>
          <a:p>
            <a:endParaRPr lang="en-US" baseline="0" dirty="0">
              <a:ea typeface="MS PGothic" charset="0"/>
            </a:endParaRPr>
          </a:p>
          <a:p>
            <a:r>
              <a:rPr lang="en-US" baseline="0" dirty="0">
                <a:ea typeface="MS PGothic" charset="0"/>
              </a:rPr>
              <a:t>1 minute</a:t>
            </a:r>
            <a:endParaRPr lang="en-US" dirty="0">
              <a:ea typeface="MS PGothic" charset="0"/>
            </a:endParaRPr>
          </a:p>
          <a:p>
            <a:endParaRPr lang="en-US" dirty="0">
              <a:ea typeface="MS PGothic" charset="0"/>
            </a:endParaRPr>
          </a:p>
        </p:txBody>
      </p:sp>
      <p:sp>
        <p:nvSpPr>
          <p:cNvPr id="819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F41B5AE3-4011-3940-82D2-9258C8578826}" type="slidenum">
              <a:rPr lang="en-US" sz="1200" b="0">
                <a:latin typeface="Times" charset="0"/>
              </a:rPr>
              <a:pPr/>
              <a:t>4</a:t>
            </a:fld>
            <a:endParaRPr lang="en-US" sz="1200" b="0">
              <a:latin typeface="Times" charset="0"/>
            </a:endParaRPr>
          </a:p>
        </p:txBody>
      </p:sp>
    </p:spTree>
    <p:extLst>
      <p:ext uri="{BB962C8B-B14F-4D97-AF65-F5344CB8AC3E}">
        <p14:creationId xmlns:p14="http://schemas.microsoft.com/office/powerpoint/2010/main" val="23194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MS PGothic" charset="0"/>
              </a:rPr>
              <a:t>Alveolar stem cells maintain the alveolar epithelium</a:t>
            </a:r>
          </a:p>
          <a:p>
            <a:endParaRPr lang="en-US" dirty="0">
              <a:ea typeface="MS PGothic" charset="0"/>
            </a:endParaRPr>
          </a:p>
          <a:p>
            <a:r>
              <a:rPr lang="en-US" dirty="0">
                <a:ea typeface="MS PGothic" charset="0"/>
              </a:rPr>
              <a:t>Its</a:t>
            </a:r>
            <a:r>
              <a:rPr lang="en-US" baseline="0" dirty="0">
                <a:ea typeface="MS PGothic" charset="0"/>
              </a:rPr>
              <a:t> compromised of </a:t>
            </a:r>
          </a:p>
          <a:p>
            <a:endParaRPr lang="en-US" baseline="0" dirty="0">
              <a:ea typeface="MS PGothic" charset="0"/>
            </a:endParaRPr>
          </a:p>
          <a:p>
            <a:r>
              <a:rPr lang="en-US" baseline="0" dirty="0">
                <a:ea typeface="MS PGothic" charset="0"/>
              </a:rPr>
              <a:t>Here’s an image</a:t>
            </a:r>
          </a:p>
          <a:p>
            <a:endParaRPr lang="en-US" baseline="0" dirty="0">
              <a:ea typeface="MS PGothic" charset="0"/>
            </a:endParaRPr>
          </a:p>
          <a:p>
            <a:r>
              <a:rPr lang="en-US" baseline="0" dirty="0">
                <a:ea typeface="MS PGothic" charset="0"/>
              </a:rPr>
              <a:t>Beneath this epithelial barrier </a:t>
            </a:r>
          </a:p>
          <a:p>
            <a:endParaRPr lang="en-US" baseline="0" dirty="0">
              <a:ea typeface="MS PGothic" charset="0"/>
            </a:endParaRPr>
          </a:p>
          <a:p>
            <a:r>
              <a:rPr lang="en-US" baseline="0" dirty="0">
                <a:ea typeface="MS PGothic" charset="0"/>
              </a:rPr>
              <a:t>1 minute</a:t>
            </a:r>
            <a:endParaRPr lang="en-US" dirty="0">
              <a:ea typeface="MS PGothic" charset="0"/>
            </a:endParaRPr>
          </a:p>
          <a:p>
            <a:endParaRPr lang="en-US" dirty="0">
              <a:ea typeface="MS PGothic" charset="0"/>
            </a:endParaRPr>
          </a:p>
        </p:txBody>
      </p:sp>
      <p:sp>
        <p:nvSpPr>
          <p:cNvPr id="819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F41B5AE3-4011-3940-82D2-9258C8578826}" type="slidenum">
              <a:rPr lang="en-US" sz="1200" b="0">
                <a:latin typeface="Times" charset="0"/>
              </a:rPr>
              <a:pPr/>
              <a:t>5</a:t>
            </a:fld>
            <a:endParaRPr lang="en-US" sz="1200" b="0">
              <a:latin typeface="Times" charset="0"/>
            </a:endParaRPr>
          </a:p>
        </p:txBody>
      </p:sp>
    </p:spTree>
    <p:extLst>
      <p:ext uri="{BB962C8B-B14F-4D97-AF65-F5344CB8AC3E}">
        <p14:creationId xmlns:p14="http://schemas.microsoft.com/office/powerpoint/2010/main" val="385535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14476D92-9372-B84D-A856-6DD6F47CC865}" type="slidenum">
              <a:rPr lang="en-US" sz="1200" b="0">
                <a:latin typeface="Times" charset="0"/>
              </a:rPr>
              <a:pPr/>
              <a:t>6</a:t>
            </a:fld>
            <a:endParaRPr lang="en-US" sz="1200" b="0">
              <a:latin typeface="Times" charset="0"/>
            </a:endParaRPr>
          </a:p>
        </p:txBody>
      </p:sp>
      <p:sp>
        <p:nvSpPr>
          <p:cNvPr id="6147" name="Rectangle 2"/>
          <p:cNvSpPr>
            <a:spLocks noGrp="1" noRot="1" noChangeAspect="1" noChangeArrowheads="1" noTextEdit="1"/>
          </p:cNvSpPr>
          <p:nvPr>
            <p:ph type="sldImg"/>
          </p:nvPr>
        </p:nvSpPr>
        <p:spPr>
          <a:solidFill>
            <a:srgbClr val="FFFFFF"/>
          </a:solidFill>
          <a:ln/>
        </p:spPr>
      </p:sp>
      <p:sp>
        <p:nvSpPr>
          <p:cNvPr id="6148"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smtClean="0">
                <a:latin typeface="Arial" charset="0"/>
                <a:ea typeface="MS PGothic" charset="0"/>
                <a:cs typeface="Arial" charset="0"/>
              </a:rPr>
              <a:t> point out</a:t>
            </a:r>
            <a:r>
              <a:rPr lang="en-US" baseline="0" dirty="0" smtClean="0">
                <a:latin typeface="Arial" charset="0"/>
                <a:ea typeface="MS PGothic" charset="0"/>
                <a:cs typeface="Arial" charset="0"/>
              </a:rPr>
              <a:t> nature of fixed tissue</a:t>
            </a:r>
            <a:endParaRPr lang="en-US" dirty="0" smtClean="0">
              <a:latin typeface="Arial" charset="0"/>
              <a:ea typeface="MS PGothic" charset="0"/>
              <a:cs typeface="Arial" charset="0"/>
            </a:endParaRPr>
          </a:p>
          <a:p>
            <a:r>
              <a:rPr lang="en-US" dirty="0" smtClean="0">
                <a:latin typeface="Arial" charset="0"/>
                <a:ea typeface="MS PGothic" charset="0"/>
                <a:cs typeface="Arial" charset="0"/>
              </a:rPr>
              <a:t>The alveolar stem cell performs both of these two functions, BUT, unlike there classical counterparts, alveolar stem cells are in the thick of the physiological function of the tissue while simultaneously serving its progenitor function</a:t>
            </a:r>
          </a:p>
          <a:p>
            <a:endParaRPr lang="en-US" dirty="0" smtClean="0">
              <a:latin typeface="Arial" charset="0"/>
              <a:ea typeface="MS PGothic" charset="0"/>
              <a:cs typeface="Arial" charset="0"/>
            </a:endParaRPr>
          </a:p>
          <a:p>
            <a:r>
              <a:rPr lang="en-US" dirty="0" err="1" smtClean="0">
                <a:latin typeface="Arial" charset="0"/>
                <a:ea typeface="MS PGothic" charset="0"/>
                <a:cs typeface="Arial" charset="0"/>
              </a:rPr>
              <a:t>Bifunctional</a:t>
            </a:r>
            <a:r>
              <a:rPr lang="en-US" dirty="0" smtClean="0">
                <a:latin typeface="Arial" charset="0"/>
                <a:ea typeface="MS PGothic" charset="0"/>
                <a:cs typeface="Arial" charset="0"/>
              </a:rPr>
              <a:t> stem cells are being observed in other tissues with slow turnover, such as the liver, and so it seems that the system an organ employs depends on its needs high prof&gt;special/dedicated stem cells….tissues with low turn over, need from stem cell function is </a:t>
            </a:r>
            <a:r>
              <a:rPr lang="en-US" dirty="0" err="1" smtClean="0">
                <a:latin typeface="Arial" charset="0"/>
                <a:ea typeface="MS PGothic" charset="0"/>
                <a:cs typeface="Arial" charset="0"/>
              </a:rPr>
              <a:t>intermettient</a:t>
            </a:r>
            <a:r>
              <a:rPr lang="en-US" dirty="0" smtClean="0">
                <a:latin typeface="Arial" charset="0"/>
                <a:ea typeface="MS PGothic" charset="0"/>
                <a:cs typeface="Arial" charset="0"/>
              </a:rPr>
              <a:t> and so the stem cells do </a:t>
            </a:r>
            <a:r>
              <a:rPr lang="en-US" dirty="0" err="1" smtClean="0">
                <a:latin typeface="Arial" charset="0"/>
                <a:ea typeface="MS PGothic" charset="0"/>
                <a:cs typeface="Arial" charset="0"/>
              </a:rPr>
              <a:t>othe</a:t>
            </a:r>
            <a:r>
              <a:rPr lang="en-US" dirty="0" smtClean="0">
                <a:latin typeface="Arial" charset="0"/>
                <a:ea typeface="MS PGothic" charset="0"/>
                <a:cs typeface="Arial" charset="0"/>
              </a:rPr>
              <a:t> jobs. </a:t>
            </a:r>
          </a:p>
          <a:p>
            <a:endParaRPr lang="en-US" dirty="0" smtClean="0">
              <a:latin typeface="Arial" charset="0"/>
              <a:ea typeface="MS PGothic" charset="0"/>
              <a:cs typeface="Arial" charset="0"/>
            </a:endParaRPr>
          </a:p>
          <a:p>
            <a:r>
              <a:rPr lang="en-US" dirty="0" smtClean="0">
                <a:latin typeface="Arial" charset="0"/>
                <a:ea typeface="MS PGothic" charset="0"/>
                <a:cs typeface="Arial" charset="0"/>
              </a:rPr>
              <a:t>So now, before I tell you about our efforts to under the cellular mechanisms and molecular signals regulating these  cells, I’ll introduce the tissue where they reside </a:t>
            </a:r>
          </a:p>
          <a:p>
            <a:endParaRPr lang="en-US" dirty="0" smtClean="0">
              <a:latin typeface="Arial" charset="0"/>
              <a:ea typeface="MS PGothic" charset="0"/>
              <a:cs typeface="Arial" charset="0"/>
            </a:endParaRPr>
          </a:p>
          <a:p>
            <a:endParaRPr lang="en-US" dirty="0">
              <a:latin typeface="Arial" charset="0"/>
              <a:ea typeface="MS PGothic" charset="0"/>
              <a:cs typeface="Arial" charset="0"/>
            </a:endParaRPr>
          </a:p>
        </p:txBody>
      </p:sp>
    </p:spTree>
    <p:extLst>
      <p:ext uri="{BB962C8B-B14F-4D97-AF65-F5344CB8AC3E}">
        <p14:creationId xmlns:p14="http://schemas.microsoft.com/office/powerpoint/2010/main" val="4941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FDBFF220-07A3-3045-9113-32D2BC32EBCA}" type="slidenum">
              <a:rPr lang="en-US" sz="1200" b="0">
                <a:latin typeface="Times" charset="0"/>
              </a:rPr>
              <a:pPr/>
              <a:t>7</a:t>
            </a:fld>
            <a:endParaRPr lang="en-US" sz="1200" b="0">
              <a:latin typeface="Times" charset="0"/>
            </a:endParaRPr>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dirty="0">
              <a:latin typeface="Arial" charset="0"/>
              <a:ea typeface="MS PGothic" charset="0"/>
              <a:cs typeface="Arial" charset="0"/>
            </a:endParaRPr>
          </a:p>
          <a:p>
            <a:r>
              <a:rPr lang="en-US" dirty="0">
                <a:latin typeface="Arial" charset="0"/>
                <a:ea typeface="MS PGothic" charset="0"/>
                <a:cs typeface="Arial" charset="0"/>
              </a:rPr>
              <a:t>Tushar </a:t>
            </a:r>
            <a:r>
              <a:rPr lang="en-US" dirty="0" err="1">
                <a:latin typeface="Arial" charset="0"/>
                <a:ea typeface="MS PGothic" charset="0"/>
                <a:cs typeface="Arial" charset="0"/>
              </a:rPr>
              <a:t>desai</a:t>
            </a:r>
            <a:r>
              <a:rPr lang="en-US" dirty="0">
                <a:latin typeface="Arial" charset="0"/>
                <a:ea typeface="MS PGothic" charset="0"/>
                <a:cs typeface="Arial" charset="0"/>
              </a:rPr>
              <a:t>, carried out a clonal </a:t>
            </a:r>
            <a:r>
              <a:rPr lang="en-US" dirty="0" err="1" smtClean="0">
                <a:latin typeface="Arial" charset="0"/>
                <a:ea typeface="MS PGothic" charset="0"/>
                <a:cs typeface="Arial" charset="0"/>
              </a:rPr>
              <a:t>analysisand</a:t>
            </a:r>
            <a:r>
              <a:rPr lang="en-US" dirty="0" smtClean="0">
                <a:latin typeface="Arial" charset="0"/>
                <a:ea typeface="MS PGothic" charset="0"/>
                <a:cs typeface="Arial" charset="0"/>
              </a:rPr>
              <a:t> </a:t>
            </a:r>
            <a:r>
              <a:rPr lang="en-US" dirty="0">
                <a:latin typeface="Arial" charset="0"/>
                <a:ea typeface="MS PGothic" charset="0"/>
                <a:cs typeface="Arial" charset="0"/>
              </a:rPr>
              <a:t>again to form these growing renewal foci that highlight the heterogeneity among AT2 cells during aging . </a:t>
            </a:r>
            <a:endParaRPr lang="en-US" dirty="0" smtClean="0">
              <a:latin typeface="Arial" charset="0"/>
              <a:ea typeface="MS PGothic" charset="0"/>
              <a:cs typeface="Arial" charset="0"/>
            </a:endParaRPr>
          </a:p>
          <a:p>
            <a:endParaRPr lang="en-US" dirty="0" smtClean="0">
              <a:latin typeface="Arial" charset="0"/>
              <a:ea typeface="MS PGothic" charset="0"/>
              <a:cs typeface="Arial" charset="0"/>
            </a:endParaRPr>
          </a:p>
          <a:p>
            <a:r>
              <a:rPr lang="en-US" dirty="0" smtClean="0">
                <a:latin typeface="Arial" charset="0"/>
                <a:ea typeface="MS PGothic" charset="0"/>
                <a:cs typeface="Arial" charset="0"/>
              </a:rPr>
              <a:t>110 sec min</a:t>
            </a:r>
            <a:endParaRPr lang="en-US" dirty="0">
              <a:latin typeface="Arial" charset="0"/>
              <a:ea typeface="MS PGothic" charset="0"/>
              <a:cs typeface="Arial" charset="0"/>
            </a:endParaRPr>
          </a:p>
          <a:p>
            <a:endParaRPr lang="en-US" dirty="0">
              <a:latin typeface="Arial" charset="0"/>
              <a:ea typeface="MS PGothic" charset="0"/>
              <a:cs typeface="Arial" charset="0"/>
            </a:endParaRPr>
          </a:p>
          <a:p>
            <a:endParaRPr lang="en-US" dirty="0">
              <a:latin typeface="Arial" charset="0"/>
              <a:ea typeface="MS PGothic" charset="0"/>
              <a:cs typeface="Arial" charset="0"/>
            </a:endParaRPr>
          </a:p>
          <a:p>
            <a:r>
              <a:rPr lang="en-US" dirty="0">
                <a:latin typeface="Arial" charset="0"/>
                <a:ea typeface="MS PGothic" charset="0"/>
                <a:cs typeface="Arial" charset="0"/>
              </a:rPr>
              <a:t> </a:t>
            </a:r>
          </a:p>
        </p:txBody>
      </p:sp>
    </p:spTree>
    <p:extLst>
      <p:ext uri="{BB962C8B-B14F-4D97-AF65-F5344CB8AC3E}">
        <p14:creationId xmlns:p14="http://schemas.microsoft.com/office/powerpoint/2010/main" val="151442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57066" indent="-291179">
              <a:defRPr sz="1600" b="1">
                <a:solidFill>
                  <a:schemeClr val="tx1"/>
                </a:solidFill>
                <a:latin typeface="Helvetica" charset="0"/>
                <a:ea typeface="MS PGothic" charset="0"/>
                <a:cs typeface="MS PGothic" charset="0"/>
              </a:defRPr>
            </a:lvl2pPr>
            <a:lvl3pPr marL="1164717" indent="-232943">
              <a:defRPr sz="1600" b="1">
                <a:solidFill>
                  <a:schemeClr val="tx1"/>
                </a:solidFill>
                <a:latin typeface="Helvetica" charset="0"/>
                <a:ea typeface="MS PGothic" charset="0"/>
                <a:cs typeface="MS PGothic" charset="0"/>
              </a:defRPr>
            </a:lvl3pPr>
            <a:lvl4pPr marL="1630604" indent="-232943">
              <a:defRPr sz="1600" b="1">
                <a:solidFill>
                  <a:schemeClr val="tx1"/>
                </a:solidFill>
                <a:latin typeface="Helvetica" charset="0"/>
                <a:ea typeface="MS PGothic" charset="0"/>
                <a:cs typeface="MS PGothic" charset="0"/>
              </a:defRPr>
            </a:lvl4pPr>
            <a:lvl5pPr marL="2096491" indent="-232943">
              <a:defRPr sz="1600" b="1">
                <a:solidFill>
                  <a:schemeClr val="tx1"/>
                </a:solidFill>
                <a:latin typeface="Helvetica" charset="0"/>
                <a:ea typeface="MS PGothic" charset="0"/>
                <a:cs typeface="MS PGothic" charset="0"/>
              </a:defRPr>
            </a:lvl5pPr>
            <a:lvl6pPr marL="2562377" indent="-232943"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3028264" indent="-232943"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94151" indent="-232943"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960038" indent="-232943"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FDBFF220-07A3-3045-9113-32D2BC32EBCA}" type="slidenum">
              <a:rPr lang="en-US" sz="1200" b="0">
                <a:latin typeface="Times" charset="0"/>
              </a:rPr>
              <a:pPr/>
              <a:t>8</a:t>
            </a:fld>
            <a:endParaRPr lang="en-US" sz="1200" b="0">
              <a:latin typeface="Times" charset="0"/>
            </a:endParaRPr>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dirty="0">
              <a:latin typeface="Arial" charset="0"/>
              <a:ea typeface="MS PGothic" charset="0"/>
              <a:cs typeface="Arial" charset="0"/>
            </a:endParaRPr>
          </a:p>
          <a:p>
            <a:r>
              <a:rPr lang="en-US" dirty="0">
                <a:latin typeface="Arial" charset="0"/>
                <a:ea typeface="MS PGothic" charset="0"/>
                <a:cs typeface="Arial" charset="0"/>
              </a:rPr>
              <a:t>Tushar </a:t>
            </a:r>
            <a:r>
              <a:rPr lang="en-US" dirty="0" err="1">
                <a:latin typeface="Arial" charset="0"/>
                <a:ea typeface="MS PGothic" charset="0"/>
                <a:cs typeface="Arial" charset="0"/>
              </a:rPr>
              <a:t>desai</a:t>
            </a:r>
            <a:r>
              <a:rPr lang="en-US" dirty="0">
                <a:latin typeface="Arial" charset="0"/>
                <a:ea typeface="MS PGothic" charset="0"/>
                <a:cs typeface="Arial" charset="0"/>
              </a:rPr>
              <a:t>, carried out a clonal </a:t>
            </a:r>
            <a:r>
              <a:rPr lang="en-US" dirty="0" err="1" smtClean="0">
                <a:latin typeface="Arial" charset="0"/>
                <a:ea typeface="MS PGothic" charset="0"/>
                <a:cs typeface="Arial" charset="0"/>
              </a:rPr>
              <a:t>analysisand</a:t>
            </a:r>
            <a:r>
              <a:rPr lang="en-US" dirty="0" smtClean="0">
                <a:latin typeface="Arial" charset="0"/>
                <a:ea typeface="MS PGothic" charset="0"/>
                <a:cs typeface="Arial" charset="0"/>
              </a:rPr>
              <a:t> </a:t>
            </a:r>
            <a:r>
              <a:rPr lang="en-US" dirty="0">
                <a:latin typeface="Arial" charset="0"/>
                <a:ea typeface="MS PGothic" charset="0"/>
                <a:cs typeface="Arial" charset="0"/>
              </a:rPr>
              <a:t>again to form these growing renewal foci that highlight the heterogeneity among AT2 cells during aging . </a:t>
            </a:r>
            <a:endParaRPr lang="en-US" dirty="0" smtClean="0">
              <a:latin typeface="Arial" charset="0"/>
              <a:ea typeface="MS PGothic" charset="0"/>
              <a:cs typeface="Arial" charset="0"/>
            </a:endParaRPr>
          </a:p>
          <a:p>
            <a:endParaRPr lang="en-US" dirty="0" smtClean="0">
              <a:latin typeface="Arial" charset="0"/>
              <a:ea typeface="MS PGothic" charset="0"/>
              <a:cs typeface="Arial" charset="0"/>
            </a:endParaRPr>
          </a:p>
          <a:p>
            <a:r>
              <a:rPr lang="en-US" dirty="0" smtClean="0">
                <a:latin typeface="Arial" charset="0"/>
                <a:ea typeface="MS PGothic" charset="0"/>
                <a:cs typeface="Arial" charset="0"/>
              </a:rPr>
              <a:t>110 sec min</a:t>
            </a:r>
            <a:endParaRPr lang="en-US" dirty="0">
              <a:latin typeface="Arial" charset="0"/>
              <a:ea typeface="MS PGothic" charset="0"/>
              <a:cs typeface="Arial" charset="0"/>
            </a:endParaRPr>
          </a:p>
          <a:p>
            <a:endParaRPr lang="en-US" dirty="0">
              <a:latin typeface="Arial" charset="0"/>
              <a:ea typeface="MS PGothic" charset="0"/>
              <a:cs typeface="Arial" charset="0"/>
            </a:endParaRPr>
          </a:p>
          <a:p>
            <a:endParaRPr lang="en-US" dirty="0">
              <a:latin typeface="Arial" charset="0"/>
              <a:ea typeface="MS PGothic" charset="0"/>
              <a:cs typeface="Arial" charset="0"/>
            </a:endParaRPr>
          </a:p>
          <a:p>
            <a:r>
              <a:rPr lang="en-US" dirty="0">
                <a:latin typeface="Arial" charset="0"/>
                <a:ea typeface="MS PGothic" charset="0"/>
                <a:cs typeface="Arial" charset="0"/>
              </a:rPr>
              <a:t> </a:t>
            </a:r>
          </a:p>
        </p:txBody>
      </p:sp>
    </p:spTree>
    <p:extLst>
      <p:ext uri="{BB962C8B-B14F-4D97-AF65-F5344CB8AC3E}">
        <p14:creationId xmlns:p14="http://schemas.microsoft.com/office/powerpoint/2010/main" val="122376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Our attention turned to Wnt pathway activation as a marker of AT2 stem cells, and we were interested in this pathway because: it marks stem cells in other tissues, </a:t>
            </a:r>
          </a:p>
          <a:p>
            <a:endParaRPr lang="en-US">
              <a:ea typeface="MS PGothic" charset="0"/>
            </a:endParaRPr>
          </a:p>
          <a:p>
            <a:endParaRPr lang="en-US">
              <a:ea typeface="MS PGothic" charset="0"/>
            </a:endParaRPr>
          </a:p>
          <a:p>
            <a:r>
              <a:rPr lang="en-US">
                <a:ea typeface="MS PGothic" charset="0"/>
              </a:rPr>
              <a:t>Describe Wnt</a:t>
            </a:r>
          </a:p>
          <a:p>
            <a:r>
              <a:rPr lang="en-US">
                <a:ea typeface="MS PGothic" charset="0"/>
              </a:rPr>
              <a:t>Ligand, unbound,bound,beta catenin, target genes </a:t>
            </a:r>
          </a:p>
          <a:p>
            <a:r>
              <a:rPr lang="en-US">
                <a:ea typeface="MS PGothic" charset="0"/>
              </a:rPr>
              <a:t>Among these is Axin2, which is thought to be a universal target of the Wnt transcriptional program and is used as a proxy for Wnt activation</a:t>
            </a:r>
          </a:p>
          <a:p>
            <a:endParaRPr lang="en-US">
              <a:ea typeface="MS PGothic" charset="0"/>
            </a:endParaRPr>
          </a:p>
          <a:p>
            <a:r>
              <a:rPr lang="en-US">
                <a:ea typeface="MS PGothic" charset="0"/>
              </a:rPr>
              <a:t>In classical systems, such as the gut, this marker is exclusive to stem cells and not found in physiologically functional cells. </a:t>
            </a:r>
          </a:p>
          <a:p>
            <a:endParaRPr lang="en-US">
              <a:ea typeface="MS PGothic" charset="0"/>
            </a:endParaRPr>
          </a:p>
          <a:p>
            <a:r>
              <a:rPr lang="en-US">
                <a:ea typeface="MS PGothic" charset="0"/>
              </a:rPr>
              <a:t>However, we reasoned that our bifunctional stem cells, will share the expression of stem cells marker along with physiological markers, because they share physiological and stem cell function</a:t>
            </a: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fld id="{0C2953D5-BF6B-1B42-8BC4-C8EF289E6E68}" type="slidenum">
              <a:rPr lang="en-US" sz="1200" b="0">
                <a:latin typeface="Times" charset="0"/>
              </a:rPr>
              <a:pPr/>
              <a:t>9</a:t>
            </a:fld>
            <a:endParaRPr lang="en-US" sz="1200" b="0">
              <a:latin typeface="Times" charset="0"/>
            </a:endParaRPr>
          </a:p>
        </p:txBody>
      </p:sp>
    </p:spTree>
    <p:extLst>
      <p:ext uri="{BB962C8B-B14F-4D97-AF65-F5344CB8AC3E}">
        <p14:creationId xmlns:p14="http://schemas.microsoft.com/office/powerpoint/2010/main" val="131593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4557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16455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77DED5-149A-7243-8994-45094C3A7E13}" type="slidenum">
              <a:rPr lang="en-US"/>
              <a:pPr/>
              <a:t>‹#›</a:t>
            </a:fld>
            <a:endParaRPr lang="en-US"/>
          </a:p>
        </p:txBody>
      </p:sp>
    </p:spTree>
    <p:extLst>
      <p:ext uri="{BB962C8B-B14F-4D97-AF65-F5344CB8AC3E}">
        <p14:creationId xmlns:p14="http://schemas.microsoft.com/office/powerpoint/2010/main" val="191666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4E3F6B-0702-404A-8077-C8DD3DB63C2C}" type="slidenum">
              <a:rPr lang="en-US"/>
              <a:pPr/>
              <a:t>‹#›</a:t>
            </a:fld>
            <a:endParaRPr lang="en-US"/>
          </a:p>
        </p:txBody>
      </p:sp>
    </p:spTree>
    <p:extLst>
      <p:ext uri="{BB962C8B-B14F-4D97-AF65-F5344CB8AC3E}">
        <p14:creationId xmlns:p14="http://schemas.microsoft.com/office/powerpoint/2010/main" val="266062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C720B9-5CCF-574B-B909-23C7AF6D43BC}" type="slidenum">
              <a:rPr lang="en-US"/>
              <a:pPr/>
              <a:t>‹#›</a:t>
            </a:fld>
            <a:endParaRPr lang="en-US"/>
          </a:p>
        </p:txBody>
      </p:sp>
    </p:spTree>
    <p:extLst>
      <p:ext uri="{BB962C8B-B14F-4D97-AF65-F5344CB8AC3E}">
        <p14:creationId xmlns:p14="http://schemas.microsoft.com/office/powerpoint/2010/main" val="249234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44B87D-5FEC-FE4E-8774-E54615DA20E9}" type="slidenum">
              <a:rPr lang="en-US"/>
              <a:pPr/>
              <a:t>‹#›</a:t>
            </a:fld>
            <a:endParaRPr lang="en-US"/>
          </a:p>
        </p:txBody>
      </p:sp>
    </p:spTree>
    <p:extLst>
      <p:ext uri="{BB962C8B-B14F-4D97-AF65-F5344CB8AC3E}">
        <p14:creationId xmlns:p14="http://schemas.microsoft.com/office/powerpoint/2010/main" val="419514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11B99D2-D305-B34C-AA13-442C2F46D376}" type="slidenum">
              <a:rPr lang="en-US"/>
              <a:pPr/>
              <a:t>‹#›</a:t>
            </a:fld>
            <a:endParaRPr lang="en-US"/>
          </a:p>
        </p:txBody>
      </p:sp>
    </p:spTree>
    <p:extLst>
      <p:ext uri="{BB962C8B-B14F-4D97-AF65-F5344CB8AC3E}">
        <p14:creationId xmlns:p14="http://schemas.microsoft.com/office/powerpoint/2010/main" val="393555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AC6C70E-7DD4-F54D-BFD0-BC4C2B11A94B}" type="slidenum">
              <a:rPr lang="en-US"/>
              <a:pPr/>
              <a:t>‹#›</a:t>
            </a:fld>
            <a:endParaRPr lang="en-US"/>
          </a:p>
        </p:txBody>
      </p:sp>
    </p:spTree>
    <p:extLst>
      <p:ext uri="{BB962C8B-B14F-4D97-AF65-F5344CB8AC3E}">
        <p14:creationId xmlns:p14="http://schemas.microsoft.com/office/powerpoint/2010/main" val="294305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8280452-EE3F-FB45-BEBC-1740E75090C9}" type="slidenum">
              <a:rPr lang="en-US"/>
              <a:pPr/>
              <a:t>‹#›</a:t>
            </a:fld>
            <a:endParaRPr lang="en-US"/>
          </a:p>
        </p:txBody>
      </p:sp>
    </p:spTree>
    <p:extLst>
      <p:ext uri="{BB962C8B-B14F-4D97-AF65-F5344CB8AC3E}">
        <p14:creationId xmlns:p14="http://schemas.microsoft.com/office/powerpoint/2010/main" val="217515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170A3FB-DC9A-C24B-BC6F-DEC79F718A8D}" type="slidenum">
              <a:rPr lang="en-US"/>
              <a:pPr/>
              <a:t>‹#›</a:t>
            </a:fld>
            <a:endParaRPr lang="en-US"/>
          </a:p>
        </p:txBody>
      </p:sp>
    </p:spTree>
    <p:extLst>
      <p:ext uri="{BB962C8B-B14F-4D97-AF65-F5344CB8AC3E}">
        <p14:creationId xmlns:p14="http://schemas.microsoft.com/office/powerpoint/2010/main" val="24601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A76FAAE-2816-7149-A172-5A21A2E428D3}" type="slidenum">
              <a:rPr lang="en-US"/>
              <a:pPr/>
              <a:t>‹#›</a:t>
            </a:fld>
            <a:endParaRPr lang="en-US"/>
          </a:p>
        </p:txBody>
      </p:sp>
    </p:spTree>
    <p:extLst>
      <p:ext uri="{BB962C8B-B14F-4D97-AF65-F5344CB8AC3E}">
        <p14:creationId xmlns:p14="http://schemas.microsoft.com/office/powerpoint/2010/main" val="292875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7594A0-004B-8048-B06A-FAE4D78625FA}" type="slidenum">
              <a:rPr lang="en-US"/>
              <a:pPr/>
              <a:t>‹#›</a:t>
            </a:fld>
            <a:endParaRPr lang="en-US"/>
          </a:p>
        </p:txBody>
      </p:sp>
    </p:spTree>
    <p:extLst>
      <p:ext uri="{BB962C8B-B14F-4D97-AF65-F5344CB8AC3E}">
        <p14:creationId xmlns:p14="http://schemas.microsoft.com/office/powerpoint/2010/main" val="211933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37CC43-89C3-C448-A72B-C525F080AB76}" type="slidenum">
              <a:rPr lang="en-US"/>
              <a:pPr/>
              <a:t>‹#›</a:t>
            </a:fld>
            <a:endParaRPr lang="en-US"/>
          </a:p>
        </p:txBody>
      </p:sp>
    </p:spTree>
    <p:extLst>
      <p:ext uri="{BB962C8B-B14F-4D97-AF65-F5344CB8AC3E}">
        <p14:creationId xmlns:p14="http://schemas.microsoft.com/office/powerpoint/2010/main" val="323821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454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atin typeface="+mn-lt"/>
                <a:ea typeface="+mn-ea"/>
                <a:cs typeface="+mn-cs"/>
              </a:defRPr>
            </a:lvl1pPr>
          </a:lstStyle>
          <a:p>
            <a:pPr>
              <a:defRPr/>
            </a:pPr>
            <a:endParaRPr lang="en-US"/>
          </a:p>
        </p:txBody>
      </p:sp>
      <p:sp>
        <p:nvSpPr>
          <p:cNvPr id="164454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atin typeface="+mn-lt"/>
                <a:ea typeface="+mn-ea"/>
                <a:cs typeface="+mn-cs"/>
              </a:defRPr>
            </a:lvl1pPr>
          </a:lstStyle>
          <a:p>
            <a:pPr>
              <a:defRPr/>
            </a:pPr>
            <a:endParaRPr lang="en-US"/>
          </a:p>
        </p:txBody>
      </p:sp>
      <p:sp>
        <p:nvSpPr>
          <p:cNvPr id="164455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Arial" charset="0"/>
                <a:ea typeface="Osaka" charset="0"/>
                <a:cs typeface="Osaka" charset="0"/>
              </a:defRPr>
            </a:lvl1pPr>
          </a:lstStyle>
          <a:p>
            <a:fld id="{30173CC3-F48C-BD49-84C7-22D1CAE8FE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tmp"/><Relationship Id="rId5" Type="http://schemas.openxmlformats.org/officeDocument/2006/relationships/image" Target="../media/image20.tmp"/><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tm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tmp"/><Relationship Id="rId5" Type="http://schemas.openxmlformats.org/officeDocument/2006/relationships/image" Target="../media/image20.tmp"/><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22.tmp"/><Relationship Id="rId3" Type="http://schemas.openxmlformats.org/officeDocument/2006/relationships/image" Target="../media/image23.png"/><Relationship Id="rId7" Type="http://schemas.openxmlformats.org/officeDocument/2006/relationships/image" Target="../media/image21.tm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tmp"/><Relationship Id="rId5" Type="http://schemas.microsoft.com/office/2007/relationships/hdphoto" Target="../media/hdphoto2.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tmp"/><Relationship Id="rId5" Type="http://schemas.openxmlformats.org/officeDocument/2006/relationships/image" Target="../media/image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8.png"/><Relationship Id="rId4" Type="http://schemas.microsoft.com/office/2007/relationships/hdphoto" Target="../media/hdphoto4.wdp"/><Relationship Id="rId9" Type="http://schemas.openxmlformats.org/officeDocument/2006/relationships/image" Target="../media/image30.tm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tmp"/><Relationship Id="rId5" Type="http://schemas.openxmlformats.org/officeDocument/2006/relationships/image" Target="../media/image34.tmp"/><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219200" y="1143000"/>
            <a:ext cx="6781800" cy="1143000"/>
          </a:xfrm>
        </p:spPr>
        <p:txBody>
          <a:bodyPr/>
          <a:lstStyle/>
          <a:p>
            <a:r>
              <a:rPr lang="en-US" sz="2800" dirty="0"/>
              <a:t>Single-cell Wnt signaling niches maintain </a:t>
            </a:r>
            <a:r>
              <a:rPr lang="en-US" sz="2800" dirty="0" err="1"/>
              <a:t>stemness</a:t>
            </a:r>
            <a:r>
              <a:rPr lang="en-US" sz="2800" dirty="0"/>
              <a:t> of alveolar type 2 cells</a:t>
            </a:r>
            <a:endParaRPr lang="en-US" sz="2800" dirty="0">
              <a:latin typeface="Arial" charset="0"/>
              <a:ea typeface="Osaka" charset="0"/>
              <a:cs typeface="Osaka" charset="0"/>
            </a:endParaRPr>
          </a:p>
        </p:txBody>
      </p:sp>
      <p:sp>
        <p:nvSpPr>
          <p:cNvPr id="4099" name="Subtitle 2"/>
          <p:cNvSpPr>
            <a:spLocks noGrp="1"/>
          </p:cNvSpPr>
          <p:nvPr>
            <p:ph type="subTitle" idx="1"/>
          </p:nvPr>
        </p:nvSpPr>
        <p:spPr>
          <a:xfrm>
            <a:off x="1371600" y="4648200"/>
            <a:ext cx="6400800" cy="762000"/>
          </a:xfrm>
        </p:spPr>
        <p:txBody>
          <a:bodyPr/>
          <a:lstStyle/>
          <a:p>
            <a:r>
              <a:rPr lang="en-US" sz="1800" dirty="0">
                <a:latin typeface="Arial" charset="0"/>
                <a:ea typeface="Osaka" charset="0"/>
                <a:cs typeface="Osaka" charset="0"/>
              </a:rPr>
              <a:t>Ahmad </a:t>
            </a:r>
            <a:r>
              <a:rPr lang="en-US" sz="1800" dirty="0" smtClean="0">
                <a:latin typeface="Arial" charset="0"/>
                <a:ea typeface="Osaka" charset="0"/>
                <a:cs typeface="Osaka" charset="0"/>
              </a:rPr>
              <a:t>Nabhan</a:t>
            </a:r>
          </a:p>
          <a:p>
            <a:r>
              <a:rPr lang="en-US" sz="1800" dirty="0" smtClean="0">
                <a:latin typeface="Arial" charset="0"/>
                <a:ea typeface="Osaka" charset="0"/>
                <a:cs typeface="Osaka" charset="0"/>
              </a:rPr>
              <a:t>Department of Biochemistry, Stanford University</a:t>
            </a:r>
            <a:endParaRPr lang="en-US" sz="1800" dirty="0">
              <a:latin typeface="Arial" charset="0"/>
              <a:ea typeface="Osaka" charset="0"/>
              <a:cs typeface="Osaka" charset="0"/>
            </a:endParaRPr>
          </a:p>
          <a:p>
            <a:r>
              <a:rPr lang="en-US" sz="1800" dirty="0" smtClean="0">
                <a:latin typeface="Arial" charset="0"/>
                <a:ea typeface="Osaka" charset="0"/>
                <a:cs typeface="Osaka" charset="0"/>
              </a:rPr>
              <a:t>Tushar Desai and Mark Krasnow Labs</a:t>
            </a:r>
            <a:endParaRPr lang="en-US" sz="1800" dirty="0">
              <a:latin typeface="Arial" charset="0"/>
              <a:ea typeface="Osaka" charset="0"/>
              <a:cs typeface="Osaka" charset="0"/>
            </a:endParaRPr>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32219" t="7956" b="10610"/>
          <a:stretch/>
        </p:blipFill>
        <p:spPr>
          <a:xfrm>
            <a:off x="2339493" y="2244957"/>
            <a:ext cx="4648794" cy="2339589"/>
          </a:xfrm>
          <a:prstGeom prst="rect">
            <a:avLst/>
          </a:prstGeom>
        </p:spPr>
      </p:pic>
      <p:sp>
        <p:nvSpPr>
          <p:cNvPr id="6" name="Rectangle 5"/>
          <p:cNvSpPr/>
          <p:nvPr/>
        </p:nvSpPr>
        <p:spPr bwMode="auto">
          <a:xfrm>
            <a:off x="2362200" y="2286000"/>
            <a:ext cx="152400" cy="304800"/>
          </a:xfrm>
          <a:prstGeom prst="rect">
            <a:avLst/>
          </a:prstGeom>
          <a:solidFill>
            <a:srgbClr val="04050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00" b="0" i="0" u="none" strike="noStrike" cap="none" normalizeH="0" baseline="0" dirty="0" smtClean="0">
                <a:ln>
                  <a:noFill/>
                </a:ln>
                <a:solidFill>
                  <a:srgbClr val="000000"/>
                </a:solidFill>
                <a:effectLst/>
                <a:latin typeface="Helvetica" charset="0"/>
                <a:ea typeface="ＭＳ Ｐゴシック" charset="0"/>
              </a:rPr>
              <a:t>v</a:t>
            </a:r>
            <a:endParaRPr kumimoji="0" lang="en-US" sz="300" b="0" i="0" u="none" strike="noStrike" cap="none" normalizeH="0" baseline="0" dirty="0">
              <a:ln>
                <a:noFill/>
              </a:ln>
              <a:solidFill>
                <a:srgbClr val="000000"/>
              </a:solidFill>
              <a:effectLst/>
              <a:latin typeface="Helvetica" charset="0"/>
              <a:ea typeface="ＭＳ Ｐゴシック" charset="0"/>
            </a:endParaRPr>
          </a:p>
        </p:txBody>
      </p:sp>
      <p:sp>
        <p:nvSpPr>
          <p:cNvPr id="13" name="Rectangle 12"/>
          <p:cNvSpPr/>
          <p:nvPr/>
        </p:nvSpPr>
        <p:spPr bwMode="auto">
          <a:xfrm>
            <a:off x="4724400" y="2326794"/>
            <a:ext cx="152400" cy="304800"/>
          </a:xfrm>
          <a:prstGeom prst="rect">
            <a:avLst/>
          </a:prstGeom>
          <a:solidFill>
            <a:srgbClr val="04050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00" b="0" i="0" u="none" strike="noStrike" cap="none" normalizeH="0" baseline="0" dirty="0" smtClean="0">
                <a:ln>
                  <a:noFill/>
                </a:ln>
                <a:solidFill>
                  <a:srgbClr val="000000"/>
                </a:solidFill>
                <a:effectLst/>
                <a:latin typeface="Helvetica" charset="0"/>
                <a:ea typeface="ＭＳ Ｐゴシック" charset="0"/>
              </a:rPr>
              <a:t>v</a:t>
            </a:r>
            <a:endParaRPr kumimoji="0" lang="en-US" sz="300" b="0" i="0" u="none" strike="noStrike" cap="none" normalizeH="0" baseline="0" dirty="0">
              <a:ln>
                <a:noFill/>
              </a:ln>
              <a:solidFill>
                <a:srgbClr val="000000"/>
              </a:solidFill>
              <a:effectLst/>
              <a:latin typeface="Helvetica" charset="0"/>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2117"/>
    </mc:Choice>
    <mc:Fallback xmlns="">
      <p:transition spd="slow" advTm="2211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8"/>
          <p:cNvSpPr txBox="1">
            <a:spLocks noChangeAspect="1" noChangeArrowheads="1"/>
          </p:cNvSpPr>
          <p:nvPr/>
        </p:nvSpPr>
        <p:spPr bwMode="auto">
          <a:xfrm>
            <a:off x="0" y="457200"/>
            <a:ext cx="9220200" cy="79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b="0" dirty="0">
                <a:latin typeface="Helvetica" charset="0"/>
                <a:ea typeface="MS PGothic" charset="0"/>
                <a:cs typeface="MS PGothic" charset="0"/>
              </a:rPr>
              <a:t>Wnt signaling </a:t>
            </a:r>
            <a:r>
              <a:rPr lang="en-US" sz="2200" b="0" dirty="0" smtClean="0">
                <a:latin typeface="Helvetica" charset="0"/>
                <a:ea typeface="MS PGothic" charset="0"/>
                <a:cs typeface="MS PGothic" charset="0"/>
              </a:rPr>
              <a:t>is an exclusive marker of classic stem </a:t>
            </a:r>
            <a:r>
              <a:rPr lang="en-US" sz="2200" b="0" dirty="0">
                <a:latin typeface="Helvetica" charset="0"/>
                <a:ea typeface="MS PGothic" charset="0"/>
                <a:cs typeface="MS PGothic" charset="0"/>
              </a:rPr>
              <a:t>cells in adult tissues</a:t>
            </a:r>
          </a:p>
        </p:txBody>
      </p:sp>
      <p:pic>
        <p:nvPicPr>
          <p:cNvPr id="11267" name="Picture 2" descr="http://www.sciencemag.org/content/346/6205/1248012/F2.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39875"/>
            <a:ext cx="2178050" cy="246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268" name="Group 11"/>
          <p:cNvGrpSpPr>
            <a:grpSpLocks/>
          </p:cNvGrpSpPr>
          <p:nvPr/>
        </p:nvGrpSpPr>
        <p:grpSpPr bwMode="auto">
          <a:xfrm>
            <a:off x="2635250" y="1371600"/>
            <a:ext cx="1905000" cy="2619375"/>
            <a:chOff x="5799259" y="2866760"/>
            <a:chExt cx="1905000" cy="2619207"/>
          </a:xfrm>
        </p:grpSpPr>
        <p:pic>
          <p:nvPicPr>
            <p:cNvPr id="11269" name="Picture 2" descr="http://www.sciencemag.org/content/346/6205/1248012/F2.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259" y="2866760"/>
              <a:ext cx="1905000" cy="2619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270" name="Straight Connector 9"/>
            <p:cNvCxnSpPr>
              <a:cxnSpLocks noChangeShapeType="1"/>
            </p:cNvCxnSpPr>
            <p:nvPr/>
          </p:nvCxnSpPr>
          <p:spPr bwMode="auto">
            <a:xfrm>
              <a:off x="6870552" y="4020151"/>
              <a:ext cx="365760" cy="952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cxnSp>
      </p:grpSp>
      <p:pic>
        <p:nvPicPr>
          <p:cNvPr id="1028" name="Picture 4" descr="Embedd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t="-1" r="72500" b="52514"/>
          <a:stretch/>
        </p:blipFill>
        <p:spPr bwMode="auto">
          <a:xfrm>
            <a:off x="5046775" y="1639824"/>
            <a:ext cx="1180228" cy="16367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mbedd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t="49805" r="72500"/>
          <a:stretch/>
        </p:blipFill>
        <p:spPr bwMode="auto">
          <a:xfrm>
            <a:off x="6280039" y="1572749"/>
            <a:ext cx="1162315" cy="1703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3005" y="4006850"/>
            <a:ext cx="1786066" cy="307777"/>
          </a:xfrm>
          <a:prstGeom prst="rect">
            <a:avLst/>
          </a:prstGeom>
          <a:noFill/>
        </p:spPr>
        <p:txBody>
          <a:bodyPr wrap="none" rtlCol="0">
            <a:spAutoFit/>
          </a:bodyPr>
          <a:lstStyle/>
          <a:p>
            <a:r>
              <a:rPr lang="en-US" sz="1400" b="0" dirty="0" err="1" smtClean="0"/>
              <a:t>Clevers</a:t>
            </a:r>
            <a:r>
              <a:rPr lang="en-US" sz="1400" b="0" dirty="0" smtClean="0"/>
              <a:t> et al., 2015</a:t>
            </a:r>
            <a:endParaRPr lang="en-US" sz="1400" b="0" dirty="0"/>
          </a:p>
        </p:txBody>
      </p:sp>
      <p:pic>
        <p:nvPicPr>
          <p:cNvPr id="11" name="Picture 4" descr="Embedd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73144" t="50116" r="-644" b="-311"/>
          <a:stretch/>
        </p:blipFill>
        <p:spPr bwMode="auto">
          <a:xfrm>
            <a:off x="7495389" y="1583024"/>
            <a:ext cx="1161401" cy="170251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572000" y="3454400"/>
            <a:ext cx="4446588" cy="1754326"/>
          </a:xfrm>
          <a:prstGeom prst="rect">
            <a:avLst/>
          </a:prstGeom>
        </p:spPr>
        <p:txBody>
          <a:bodyPr>
            <a:spAutoFit/>
          </a:bodyPr>
          <a:lstStyle/>
          <a:p>
            <a:pPr algn="ctr">
              <a:defRPr/>
            </a:pPr>
            <a:r>
              <a:rPr lang="en-US" sz="1800" b="0" kern="0" dirty="0" smtClean="0">
                <a:latin typeface="Helvetica" panose="020B0604020202020204" pitchFamily="34" charset="0"/>
                <a:ea typeface="MS PGothic" panose="020B0600070205080204" pitchFamily="34" charset="-128"/>
                <a:cs typeface="+mn-cs"/>
              </a:rPr>
              <a:t>Do </a:t>
            </a:r>
            <a:r>
              <a:rPr lang="en-US" sz="1800" b="0" kern="0" dirty="0" err="1" smtClean="0">
                <a:latin typeface="Helvetica" panose="020B0604020202020204" pitchFamily="34" charset="0"/>
                <a:ea typeface="MS PGothic" panose="020B0600070205080204" pitchFamily="34" charset="-128"/>
                <a:cs typeface="+mn-cs"/>
              </a:rPr>
              <a:t>bifunctional</a:t>
            </a:r>
            <a:r>
              <a:rPr lang="en-US" sz="1800" b="0" kern="0" dirty="0" smtClean="0">
                <a:latin typeface="Helvetica" panose="020B0604020202020204" pitchFamily="34" charset="0"/>
                <a:ea typeface="MS PGothic" panose="020B0600070205080204" pitchFamily="34" charset="-128"/>
                <a:cs typeface="+mn-cs"/>
              </a:rPr>
              <a:t> stem cells co express physiological and stem cell markers?</a:t>
            </a:r>
          </a:p>
          <a:p>
            <a:pPr algn="ctr">
              <a:defRPr/>
            </a:pPr>
            <a:endParaRPr lang="en-US" sz="1800" b="0" kern="0" dirty="0">
              <a:latin typeface="Helvetica" panose="020B0604020202020204" pitchFamily="34" charset="0"/>
              <a:ea typeface="MS PGothic" panose="020B0600070205080204" pitchFamily="34" charset="-128"/>
              <a:cs typeface="+mn-cs"/>
            </a:endParaRPr>
          </a:p>
          <a:p>
            <a:pPr algn="ctr">
              <a:defRPr/>
            </a:pPr>
            <a:r>
              <a:rPr lang="en-US" sz="1800" b="0" kern="0" dirty="0">
                <a:latin typeface="Helvetica" panose="020B0604020202020204" pitchFamily="34" charset="0"/>
                <a:ea typeface="MS PGothic" panose="020B0600070205080204" pitchFamily="34" charset="-128"/>
              </a:rPr>
              <a:t>Axin2-CreER &gt; GFP</a:t>
            </a:r>
          </a:p>
          <a:p>
            <a:pPr algn="ctr">
              <a:defRPr/>
            </a:pPr>
            <a:r>
              <a:rPr lang="en-US" sz="1800" b="0" kern="0" dirty="0">
                <a:latin typeface="Helvetica" panose="020B0604020202020204" pitchFamily="34" charset="0"/>
                <a:ea typeface="MS PGothic" panose="020B0600070205080204" pitchFamily="34" charset="-128"/>
              </a:rPr>
              <a:t>(Wnt pathway reporter</a:t>
            </a:r>
            <a:endParaRPr lang="en-US" sz="1800" b="0" kern="0" dirty="0">
              <a:latin typeface="Helvetica" panose="020B0604020202020204" pitchFamily="34" charset="0"/>
              <a:ea typeface="MS PGothic" panose="020B0600070205080204" pitchFamily="34" charset="-128"/>
              <a:cs typeface="+mn-cs"/>
            </a:endParaRPr>
          </a:p>
          <a:p>
            <a:pPr algn="ctr">
              <a:defRPr/>
            </a:pPr>
            <a:endParaRPr lang="en-US" sz="1800" b="0" kern="0" dirty="0">
              <a:latin typeface="Helvetica"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19988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152400" y="712788"/>
            <a:ext cx="8610600" cy="4302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b="0">
                <a:latin typeface="Helvetica" charset="0"/>
                <a:ea typeface="MS PGothic" charset="0"/>
                <a:cs typeface="MS PGothic" charset="0"/>
              </a:rPr>
              <a:t>A rare subpopulation of AT2 cells is marked by high Wnt signaling </a:t>
            </a:r>
          </a:p>
        </p:txBody>
      </p:sp>
      <p:sp>
        <p:nvSpPr>
          <p:cNvPr id="17411" name="Text Box 24"/>
          <p:cNvSpPr txBox="1">
            <a:spLocks noChangeAspect="1" noChangeArrowheads="1"/>
          </p:cNvSpPr>
          <p:nvPr/>
        </p:nvSpPr>
        <p:spPr bwMode="auto">
          <a:xfrm>
            <a:off x="685800" y="4799807"/>
            <a:ext cx="1371600" cy="273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endParaRPr lang="en-US" sz="1400" b="0">
              <a:solidFill>
                <a:srgbClr val="00FF00"/>
              </a:solidFill>
              <a:latin typeface="Helvetica" charset="0"/>
              <a:ea typeface="MS PGothic" charset="0"/>
              <a:cs typeface="MS PGothic" charset="0"/>
            </a:endParaRPr>
          </a:p>
        </p:txBody>
      </p:sp>
      <p:pic>
        <p:nvPicPr>
          <p:cNvPr id="5" name="Picture 4" descr="Screen Clippi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22000"/>
          <a:stretch/>
        </p:blipFill>
        <p:spPr>
          <a:xfrm>
            <a:off x="450273" y="2191502"/>
            <a:ext cx="6483927" cy="2328760"/>
          </a:xfrm>
          <a:prstGeom prst="rect">
            <a:avLst/>
          </a:prstGeom>
        </p:spPr>
      </p:pic>
      <p:sp>
        <p:nvSpPr>
          <p:cNvPr id="6" name="Rectangle 5"/>
          <p:cNvSpPr/>
          <p:nvPr/>
        </p:nvSpPr>
        <p:spPr bwMode="auto">
          <a:xfrm>
            <a:off x="533400" y="2402999"/>
            <a:ext cx="152400" cy="152400"/>
          </a:xfrm>
          <a:prstGeom prst="rect">
            <a:avLst/>
          </a:prstGeom>
          <a:solidFill>
            <a:srgbClr val="10100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30" name="Rectangle 29"/>
          <p:cNvSpPr/>
          <p:nvPr/>
        </p:nvSpPr>
        <p:spPr bwMode="auto">
          <a:xfrm>
            <a:off x="2659380" y="2429669"/>
            <a:ext cx="152400" cy="152400"/>
          </a:xfrm>
          <a:prstGeom prst="rect">
            <a:avLst/>
          </a:prstGeom>
          <a:solidFill>
            <a:srgbClr val="10100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31" name="Rectangle 30"/>
          <p:cNvSpPr/>
          <p:nvPr/>
        </p:nvSpPr>
        <p:spPr bwMode="auto">
          <a:xfrm>
            <a:off x="4796790" y="2410619"/>
            <a:ext cx="152400" cy="152400"/>
          </a:xfrm>
          <a:prstGeom prst="rect">
            <a:avLst/>
          </a:prstGeom>
          <a:solidFill>
            <a:srgbClr val="10100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7" name="Rectangle 6"/>
          <p:cNvSpPr/>
          <p:nvPr/>
        </p:nvSpPr>
        <p:spPr bwMode="auto">
          <a:xfrm>
            <a:off x="6986359" y="2555399"/>
            <a:ext cx="101422" cy="14097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34" name="TextBox 8"/>
          <p:cNvSpPr txBox="1">
            <a:spLocks noChangeArrowheads="1"/>
          </p:cNvSpPr>
          <p:nvPr/>
        </p:nvSpPr>
        <p:spPr bwMode="auto">
          <a:xfrm>
            <a:off x="515206" y="2027615"/>
            <a:ext cx="2036135" cy="33855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Axin2 </a:t>
            </a:r>
            <a:r>
              <a:rPr lang="en-US" sz="1600" b="0" dirty="0" err="1" smtClean="0">
                <a:latin typeface="Helvetica" charset="0"/>
                <a:ea typeface="MS PGothic" charset="0"/>
                <a:cs typeface="MS PGothic" charset="0"/>
              </a:rPr>
              <a:t>Cre</a:t>
            </a:r>
            <a:r>
              <a:rPr lang="en-US" sz="1600" b="0" dirty="0" smtClean="0">
                <a:latin typeface="Helvetica" charset="0"/>
                <a:ea typeface="MS PGothic" charset="0"/>
                <a:cs typeface="MS PGothic" charset="0"/>
              </a:rPr>
              <a:t>-ER&gt; GFP</a:t>
            </a:r>
            <a:endParaRPr lang="en-US" sz="1600" b="0" dirty="0">
              <a:latin typeface="Helvetica" charset="0"/>
              <a:ea typeface="MS PGothic" charset="0"/>
              <a:cs typeface="MS PGothic" charset="0"/>
            </a:endParaRPr>
          </a:p>
        </p:txBody>
      </p:sp>
      <p:sp>
        <p:nvSpPr>
          <p:cNvPr id="35" name="TextBox 8"/>
          <p:cNvSpPr txBox="1">
            <a:spLocks noChangeArrowheads="1"/>
          </p:cNvSpPr>
          <p:nvPr/>
        </p:nvSpPr>
        <p:spPr bwMode="auto">
          <a:xfrm>
            <a:off x="2735580" y="2027615"/>
            <a:ext cx="1935786" cy="33855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“Bulk” AT2 (Axin2 </a:t>
            </a:r>
            <a:r>
              <a:rPr lang="en-US" sz="1600" b="0" baseline="30000" dirty="0" smtClean="0">
                <a:latin typeface="Helvetica" charset="0"/>
                <a:ea typeface="MS PGothic" charset="0"/>
                <a:cs typeface="MS PGothic" charset="0"/>
              </a:rPr>
              <a:t>-</a:t>
            </a:r>
            <a:r>
              <a:rPr lang="en-US" sz="1600" b="0" dirty="0" smtClean="0">
                <a:latin typeface="Helvetica" charset="0"/>
                <a:ea typeface="MS PGothic" charset="0"/>
                <a:cs typeface="MS PGothic" charset="0"/>
              </a:rPr>
              <a:t>)</a:t>
            </a:r>
            <a:endParaRPr lang="en-US" sz="1600" b="0" dirty="0">
              <a:latin typeface="Helvetica" charset="0"/>
              <a:ea typeface="MS PGothic" charset="0"/>
              <a:cs typeface="MS PGothic" charset="0"/>
            </a:endParaRPr>
          </a:p>
        </p:txBody>
      </p:sp>
      <p:sp>
        <p:nvSpPr>
          <p:cNvPr id="36" name="TextBox 8"/>
          <p:cNvSpPr txBox="1">
            <a:spLocks noChangeArrowheads="1"/>
          </p:cNvSpPr>
          <p:nvPr/>
        </p:nvSpPr>
        <p:spPr bwMode="auto">
          <a:xfrm>
            <a:off x="5029201" y="2022056"/>
            <a:ext cx="1644560" cy="33855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Axin2</a:t>
            </a:r>
            <a:r>
              <a:rPr lang="en-US" sz="1600" b="0" baseline="30000" dirty="0" smtClean="0">
                <a:latin typeface="Helvetica" charset="0"/>
                <a:ea typeface="MS PGothic" charset="0"/>
                <a:cs typeface="MS PGothic" charset="0"/>
              </a:rPr>
              <a:t>+ </a:t>
            </a:r>
            <a:r>
              <a:rPr lang="en-US" sz="1600" b="0" dirty="0" smtClean="0">
                <a:latin typeface="Helvetica" charset="0"/>
                <a:ea typeface="MS PGothic" charset="0"/>
                <a:cs typeface="MS PGothic" charset="0"/>
              </a:rPr>
              <a:t>AT2</a:t>
            </a:r>
            <a:endParaRPr lang="en-US" sz="1600" b="0" dirty="0">
              <a:latin typeface="Helvetica" charset="0"/>
              <a:ea typeface="MS PGothic" charset="0"/>
              <a:cs typeface="MS PGothic" charset="0"/>
            </a:endParaRPr>
          </a:p>
        </p:txBody>
      </p:sp>
      <p:sp>
        <p:nvSpPr>
          <p:cNvPr id="14" name="TextBox 8"/>
          <p:cNvSpPr txBox="1">
            <a:spLocks noChangeArrowheads="1"/>
          </p:cNvSpPr>
          <p:nvPr/>
        </p:nvSpPr>
        <p:spPr bwMode="auto">
          <a:xfrm rot="16200000">
            <a:off x="-496278" y="3315678"/>
            <a:ext cx="1726755" cy="27699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200" b="0" dirty="0" smtClean="0">
                <a:latin typeface="Helvetica" charset="0"/>
                <a:ea typeface="MS PGothic" charset="0"/>
                <a:cs typeface="MS PGothic" charset="0"/>
              </a:rPr>
              <a:t>Axin2 </a:t>
            </a:r>
            <a:r>
              <a:rPr lang="en-US" sz="1200" b="0" dirty="0" err="1" smtClean="0">
                <a:latin typeface="Helvetica" charset="0"/>
                <a:ea typeface="MS PGothic" charset="0"/>
                <a:cs typeface="MS PGothic" charset="0"/>
              </a:rPr>
              <a:t>Cre</a:t>
            </a:r>
            <a:r>
              <a:rPr lang="en-US" sz="1200" b="0" dirty="0" smtClean="0">
                <a:latin typeface="Helvetica" charset="0"/>
                <a:ea typeface="MS PGothic" charset="0"/>
                <a:cs typeface="MS PGothic" charset="0"/>
              </a:rPr>
              <a:t>-ER&gt; </a:t>
            </a:r>
            <a:r>
              <a:rPr lang="en-US" sz="1200" b="0" dirty="0" err="1" smtClean="0">
                <a:latin typeface="Helvetica" charset="0"/>
                <a:ea typeface="MS PGothic" charset="0"/>
                <a:cs typeface="MS PGothic" charset="0"/>
              </a:rPr>
              <a:t>mTmG</a:t>
            </a:r>
            <a:endParaRPr lang="en-US" sz="1200" b="0" dirty="0">
              <a:latin typeface="Helvetica" charset="0"/>
              <a:ea typeface="MS PGothic" charset="0"/>
              <a:cs typeface="MS PGothic" charset="0"/>
            </a:endParaRPr>
          </a:p>
        </p:txBody>
      </p:sp>
    </p:spTree>
    <p:extLst>
      <p:ext uri="{BB962C8B-B14F-4D97-AF65-F5344CB8AC3E}">
        <p14:creationId xmlns:p14="http://schemas.microsoft.com/office/powerpoint/2010/main" val="260963803"/>
      </p:ext>
    </p:extLst>
  </p:cSld>
  <p:clrMapOvr>
    <a:masterClrMapping/>
  </p:clrMapOvr>
  <mc:AlternateContent xmlns:mc="http://schemas.openxmlformats.org/markup-compatibility/2006" xmlns:p14="http://schemas.microsoft.com/office/powerpoint/2010/main">
    <mc:Choice Requires="p14">
      <p:transition spd="slow" p14:dur="2000" advTm="76319"/>
    </mc:Choice>
    <mc:Fallback xmlns="">
      <p:transition spd="slow" advTm="7631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152400" y="712788"/>
            <a:ext cx="8610600" cy="4302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b="0">
                <a:latin typeface="Helvetica" charset="0"/>
                <a:ea typeface="MS PGothic" charset="0"/>
                <a:cs typeface="MS PGothic" charset="0"/>
              </a:rPr>
              <a:t>A rare subpopulation of AT2 cells is marked by high Wnt signaling </a:t>
            </a:r>
          </a:p>
        </p:txBody>
      </p:sp>
      <p:sp>
        <p:nvSpPr>
          <p:cNvPr id="17411" name="Text Box 24"/>
          <p:cNvSpPr txBox="1">
            <a:spLocks noChangeAspect="1" noChangeArrowheads="1"/>
          </p:cNvSpPr>
          <p:nvPr/>
        </p:nvSpPr>
        <p:spPr bwMode="auto">
          <a:xfrm>
            <a:off x="685800" y="4799807"/>
            <a:ext cx="1371600" cy="273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endParaRPr lang="en-US" sz="1400" b="0">
              <a:solidFill>
                <a:srgbClr val="00FF00"/>
              </a:solidFill>
              <a:latin typeface="Helvetica" charset="0"/>
              <a:ea typeface="MS PGothic" charset="0"/>
              <a:cs typeface="MS PGothic" charset="0"/>
            </a:endParaRPr>
          </a:p>
        </p:txBody>
      </p:sp>
      <p:pic>
        <p:nvPicPr>
          <p:cNvPr id="5" name="Picture 4" descr="Screen Clippi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22000"/>
          <a:stretch/>
        </p:blipFill>
        <p:spPr>
          <a:xfrm>
            <a:off x="450273" y="2191502"/>
            <a:ext cx="6483927" cy="2328760"/>
          </a:xfrm>
          <a:prstGeom prst="rect">
            <a:avLst/>
          </a:prstGeom>
        </p:spPr>
      </p:pic>
      <p:pic>
        <p:nvPicPr>
          <p:cNvPr id="28" name="Picture 27" descr="Screen Clipping"/>
          <p:cNvPicPr>
            <a:picLocks noChangeAspect="1"/>
          </p:cNvPicPr>
          <p:nvPr/>
        </p:nvPicPr>
        <p:blipFill rotWithShape="1">
          <a:blip r:embed="rId5">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78917"/>
          <a:stretch/>
        </p:blipFill>
        <p:spPr>
          <a:xfrm>
            <a:off x="6934200" y="2315369"/>
            <a:ext cx="1752600" cy="2328760"/>
          </a:xfrm>
          <a:prstGeom prst="rect">
            <a:avLst/>
          </a:prstGeom>
        </p:spPr>
      </p:pic>
      <p:sp>
        <p:nvSpPr>
          <p:cNvPr id="6" name="Rectangle 5"/>
          <p:cNvSpPr/>
          <p:nvPr/>
        </p:nvSpPr>
        <p:spPr bwMode="auto">
          <a:xfrm>
            <a:off x="533400" y="2402999"/>
            <a:ext cx="152400" cy="152400"/>
          </a:xfrm>
          <a:prstGeom prst="rect">
            <a:avLst/>
          </a:prstGeom>
          <a:solidFill>
            <a:srgbClr val="10100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30" name="Rectangle 29"/>
          <p:cNvSpPr/>
          <p:nvPr/>
        </p:nvSpPr>
        <p:spPr bwMode="auto">
          <a:xfrm>
            <a:off x="2659380" y="2429669"/>
            <a:ext cx="152400" cy="152400"/>
          </a:xfrm>
          <a:prstGeom prst="rect">
            <a:avLst/>
          </a:prstGeom>
          <a:solidFill>
            <a:srgbClr val="10100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31" name="Rectangle 30"/>
          <p:cNvSpPr/>
          <p:nvPr/>
        </p:nvSpPr>
        <p:spPr bwMode="auto">
          <a:xfrm>
            <a:off x="4796790" y="2410619"/>
            <a:ext cx="152400" cy="152400"/>
          </a:xfrm>
          <a:prstGeom prst="rect">
            <a:avLst/>
          </a:prstGeom>
          <a:solidFill>
            <a:srgbClr val="10100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7" name="Rectangle 6"/>
          <p:cNvSpPr/>
          <p:nvPr/>
        </p:nvSpPr>
        <p:spPr bwMode="auto">
          <a:xfrm>
            <a:off x="6986359" y="2555399"/>
            <a:ext cx="101422" cy="14097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34" name="TextBox 8"/>
          <p:cNvSpPr txBox="1">
            <a:spLocks noChangeArrowheads="1"/>
          </p:cNvSpPr>
          <p:nvPr/>
        </p:nvSpPr>
        <p:spPr bwMode="auto">
          <a:xfrm>
            <a:off x="515206" y="2027615"/>
            <a:ext cx="2036135" cy="33855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Axin2 </a:t>
            </a:r>
            <a:r>
              <a:rPr lang="en-US" sz="1600" b="0" dirty="0" err="1" smtClean="0">
                <a:latin typeface="Helvetica" charset="0"/>
                <a:ea typeface="MS PGothic" charset="0"/>
                <a:cs typeface="MS PGothic" charset="0"/>
              </a:rPr>
              <a:t>Cre</a:t>
            </a:r>
            <a:r>
              <a:rPr lang="en-US" sz="1600" b="0" dirty="0" smtClean="0">
                <a:latin typeface="Helvetica" charset="0"/>
                <a:ea typeface="MS PGothic" charset="0"/>
                <a:cs typeface="MS PGothic" charset="0"/>
              </a:rPr>
              <a:t>-ER&gt; GFP</a:t>
            </a:r>
            <a:endParaRPr lang="en-US" sz="1600" b="0" dirty="0">
              <a:latin typeface="Helvetica" charset="0"/>
              <a:ea typeface="MS PGothic" charset="0"/>
              <a:cs typeface="MS PGothic" charset="0"/>
            </a:endParaRPr>
          </a:p>
        </p:txBody>
      </p:sp>
      <p:sp>
        <p:nvSpPr>
          <p:cNvPr id="35" name="TextBox 8"/>
          <p:cNvSpPr txBox="1">
            <a:spLocks noChangeArrowheads="1"/>
          </p:cNvSpPr>
          <p:nvPr/>
        </p:nvSpPr>
        <p:spPr bwMode="auto">
          <a:xfrm>
            <a:off x="2735580" y="2027615"/>
            <a:ext cx="1935786" cy="33855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“Bulk” AT2 (Axin2 </a:t>
            </a:r>
            <a:r>
              <a:rPr lang="en-US" sz="1600" b="0" baseline="30000" dirty="0" smtClean="0">
                <a:latin typeface="Helvetica" charset="0"/>
                <a:ea typeface="MS PGothic" charset="0"/>
                <a:cs typeface="MS PGothic" charset="0"/>
              </a:rPr>
              <a:t>-</a:t>
            </a:r>
            <a:r>
              <a:rPr lang="en-US" sz="1600" b="0" dirty="0" smtClean="0">
                <a:latin typeface="Helvetica" charset="0"/>
                <a:ea typeface="MS PGothic" charset="0"/>
                <a:cs typeface="MS PGothic" charset="0"/>
              </a:rPr>
              <a:t>)</a:t>
            </a:r>
            <a:endParaRPr lang="en-US" sz="1600" b="0" dirty="0">
              <a:latin typeface="Helvetica" charset="0"/>
              <a:ea typeface="MS PGothic" charset="0"/>
              <a:cs typeface="MS PGothic" charset="0"/>
            </a:endParaRPr>
          </a:p>
        </p:txBody>
      </p:sp>
      <p:sp>
        <p:nvSpPr>
          <p:cNvPr id="36" name="TextBox 8"/>
          <p:cNvSpPr txBox="1">
            <a:spLocks noChangeArrowheads="1"/>
          </p:cNvSpPr>
          <p:nvPr/>
        </p:nvSpPr>
        <p:spPr bwMode="auto">
          <a:xfrm>
            <a:off x="5029201" y="2022056"/>
            <a:ext cx="1644560" cy="33855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Axin2</a:t>
            </a:r>
            <a:r>
              <a:rPr lang="en-US" sz="1600" b="0" baseline="30000" dirty="0" smtClean="0">
                <a:latin typeface="Helvetica" charset="0"/>
                <a:ea typeface="MS PGothic" charset="0"/>
                <a:cs typeface="MS PGothic" charset="0"/>
              </a:rPr>
              <a:t>+ </a:t>
            </a:r>
            <a:r>
              <a:rPr lang="en-US" sz="1600" b="0" dirty="0" smtClean="0">
                <a:latin typeface="Helvetica" charset="0"/>
                <a:ea typeface="MS PGothic" charset="0"/>
                <a:cs typeface="MS PGothic" charset="0"/>
              </a:rPr>
              <a:t>AT2</a:t>
            </a:r>
            <a:endParaRPr lang="en-US" sz="1600" b="0" dirty="0">
              <a:latin typeface="Helvetica" charset="0"/>
              <a:ea typeface="MS PGothic" charset="0"/>
              <a:cs typeface="MS PGothic" charset="0"/>
            </a:endParaRPr>
          </a:p>
        </p:txBody>
      </p:sp>
      <p:sp>
        <p:nvSpPr>
          <p:cNvPr id="14" name="TextBox 8"/>
          <p:cNvSpPr txBox="1">
            <a:spLocks noChangeArrowheads="1"/>
          </p:cNvSpPr>
          <p:nvPr/>
        </p:nvSpPr>
        <p:spPr bwMode="auto">
          <a:xfrm rot="16200000">
            <a:off x="-496278" y="3315678"/>
            <a:ext cx="1726755" cy="27699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200" b="0" dirty="0" smtClean="0">
                <a:latin typeface="Helvetica" charset="0"/>
                <a:ea typeface="MS PGothic" charset="0"/>
                <a:cs typeface="MS PGothic" charset="0"/>
              </a:rPr>
              <a:t>Axin2 </a:t>
            </a:r>
            <a:r>
              <a:rPr lang="en-US" sz="1200" b="0" dirty="0" err="1" smtClean="0">
                <a:latin typeface="Helvetica" charset="0"/>
                <a:ea typeface="MS PGothic" charset="0"/>
                <a:cs typeface="MS PGothic" charset="0"/>
              </a:rPr>
              <a:t>Cre</a:t>
            </a:r>
            <a:r>
              <a:rPr lang="en-US" sz="1200" b="0" dirty="0" smtClean="0">
                <a:latin typeface="Helvetica" charset="0"/>
                <a:ea typeface="MS PGothic" charset="0"/>
                <a:cs typeface="MS PGothic" charset="0"/>
              </a:rPr>
              <a:t>-ER&gt; </a:t>
            </a:r>
            <a:r>
              <a:rPr lang="en-US" sz="1200" b="0" dirty="0" err="1" smtClean="0">
                <a:latin typeface="Helvetica" charset="0"/>
                <a:ea typeface="MS PGothic" charset="0"/>
                <a:cs typeface="MS PGothic" charset="0"/>
              </a:rPr>
              <a:t>mTmG</a:t>
            </a:r>
            <a:endParaRPr lang="en-US" sz="1200" b="0" dirty="0">
              <a:latin typeface="Helvetica" charset="0"/>
              <a:ea typeface="MS PGothic" charset="0"/>
              <a:cs typeface="MS PGothic" charset="0"/>
            </a:endParaRPr>
          </a:p>
        </p:txBody>
      </p:sp>
    </p:spTree>
    <p:extLst>
      <p:ext uri="{BB962C8B-B14F-4D97-AF65-F5344CB8AC3E}">
        <p14:creationId xmlns:p14="http://schemas.microsoft.com/office/powerpoint/2010/main" val="1932143371"/>
      </p:ext>
    </p:extLst>
  </p:cSld>
  <p:clrMapOvr>
    <a:masterClrMapping/>
  </p:clrMapOvr>
  <mc:AlternateContent xmlns:mc="http://schemas.openxmlformats.org/markup-compatibility/2006" xmlns:p14="http://schemas.microsoft.com/office/powerpoint/2010/main">
    <mc:Choice Requires="p14">
      <p:transition spd="slow" p14:dur="2000" advTm="76319"/>
    </mc:Choice>
    <mc:Fallback xmlns="">
      <p:transition spd="slow" advTm="7631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152400" y="712788"/>
            <a:ext cx="8610600" cy="4302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b="0">
                <a:latin typeface="Helvetica" charset="0"/>
                <a:ea typeface="MS PGothic" charset="0"/>
                <a:cs typeface="MS PGothic" charset="0"/>
              </a:rPr>
              <a:t>A rare subpopulation of AT2 cells is marked by high Wnt signaling </a:t>
            </a:r>
          </a:p>
        </p:txBody>
      </p:sp>
      <p:sp>
        <p:nvSpPr>
          <p:cNvPr id="17411" name="Text Box 24"/>
          <p:cNvSpPr txBox="1">
            <a:spLocks noChangeAspect="1" noChangeArrowheads="1"/>
          </p:cNvSpPr>
          <p:nvPr/>
        </p:nvSpPr>
        <p:spPr bwMode="auto">
          <a:xfrm>
            <a:off x="685800" y="4799807"/>
            <a:ext cx="1371600" cy="273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endParaRPr lang="en-US" sz="1400" b="0">
              <a:solidFill>
                <a:srgbClr val="00FF00"/>
              </a:solidFill>
              <a:latin typeface="Helvetica" charset="0"/>
              <a:ea typeface="MS PGothic" charset="0"/>
              <a:cs typeface="MS PGothic" charset="0"/>
            </a:endParaRPr>
          </a:p>
        </p:txBody>
      </p:sp>
      <p:sp>
        <p:nvSpPr>
          <p:cNvPr id="20" name="TextBox 7"/>
          <p:cNvSpPr txBox="1">
            <a:spLocks noChangeArrowheads="1"/>
          </p:cNvSpPr>
          <p:nvPr/>
        </p:nvSpPr>
        <p:spPr bwMode="auto">
          <a:xfrm>
            <a:off x="3013579" y="4767263"/>
            <a:ext cx="318611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a:latin typeface="Helvetica" charset="0"/>
                <a:ea typeface="MS PGothic" charset="0"/>
                <a:cs typeface="MS PGothic" charset="0"/>
              </a:rPr>
              <a:t>GFP</a:t>
            </a:r>
            <a:r>
              <a:rPr lang="en-US" sz="1600" b="0" baseline="30000" dirty="0">
                <a:latin typeface="Helvetica" charset="0"/>
                <a:ea typeface="MS PGothic" charset="0"/>
                <a:cs typeface="MS PGothic" charset="0"/>
              </a:rPr>
              <a:t>+</a:t>
            </a:r>
            <a:r>
              <a:rPr lang="en-US" sz="1600" b="0" dirty="0">
                <a:latin typeface="Helvetica" charset="0"/>
                <a:ea typeface="MS PGothic" charset="0"/>
                <a:cs typeface="MS PGothic" charset="0"/>
              </a:rPr>
              <a:t> AT1 cells  never observed </a:t>
            </a:r>
          </a:p>
        </p:txBody>
      </p:sp>
      <p:pic>
        <p:nvPicPr>
          <p:cNvPr id="5" name="Picture 4" descr="Screen Clippi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22000"/>
          <a:stretch/>
        </p:blipFill>
        <p:spPr>
          <a:xfrm>
            <a:off x="450273" y="2191502"/>
            <a:ext cx="6483927" cy="2328760"/>
          </a:xfrm>
          <a:prstGeom prst="rect">
            <a:avLst/>
          </a:prstGeom>
        </p:spPr>
      </p:pic>
      <p:pic>
        <p:nvPicPr>
          <p:cNvPr id="28" name="Picture 27" descr="Screen Clipping"/>
          <p:cNvPicPr>
            <a:picLocks noChangeAspect="1"/>
          </p:cNvPicPr>
          <p:nvPr/>
        </p:nvPicPr>
        <p:blipFill rotWithShape="1">
          <a:blip r:embed="rId5">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78917"/>
          <a:stretch/>
        </p:blipFill>
        <p:spPr>
          <a:xfrm>
            <a:off x="6934200" y="2315369"/>
            <a:ext cx="1752600" cy="2328760"/>
          </a:xfrm>
          <a:prstGeom prst="rect">
            <a:avLst/>
          </a:prstGeom>
        </p:spPr>
      </p:pic>
      <p:sp>
        <p:nvSpPr>
          <p:cNvPr id="6" name="Rectangle 5"/>
          <p:cNvSpPr/>
          <p:nvPr/>
        </p:nvSpPr>
        <p:spPr bwMode="auto">
          <a:xfrm>
            <a:off x="533400" y="2402999"/>
            <a:ext cx="152400" cy="152400"/>
          </a:xfrm>
          <a:prstGeom prst="rect">
            <a:avLst/>
          </a:prstGeom>
          <a:solidFill>
            <a:srgbClr val="10100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30" name="Rectangle 29"/>
          <p:cNvSpPr/>
          <p:nvPr/>
        </p:nvSpPr>
        <p:spPr bwMode="auto">
          <a:xfrm>
            <a:off x="2659380" y="2429669"/>
            <a:ext cx="152400" cy="152400"/>
          </a:xfrm>
          <a:prstGeom prst="rect">
            <a:avLst/>
          </a:prstGeom>
          <a:solidFill>
            <a:srgbClr val="10100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31" name="Rectangle 30"/>
          <p:cNvSpPr/>
          <p:nvPr/>
        </p:nvSpPr>
        <p:spPr bwMode="auto">
          <a:xfrm>
            <a:off x="4796790" y="2410619"/>
            <a:ext cx="152400" cy="152400"/>
          </a:xfrm>
          <a:prstGeom prst="rect">
            <a:avLst/>
          </a:prstGeom>
          <a:solidFill>
            <a:srgbClr val="10100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7" name="Rectangle 6"/>
          <p:cNvSpPr/>
          <p:nvPr/>
        </p:nvSpPr>
        <p:spPr bwMode="auto">
          <a:xfrm>
            <a:off x="6986359" y="2555399"/>
            <a:ext cx="101422" cy="14097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34" name="TextBox 8"/>
          <p:cNvSpPr txBox="1">
            <a:spLocks noChangeArrowheads="1"/>
          </p:cNvSpPr>
          <p:nvPr/>
        </p:nvSpPr>
        <p:spPr bwMode="auto">
          <a:xfrm>
            <a:off x="515206" y="2027615"/>
            <a:ext cx="2036135" cy="33855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Axin2 </a:t>
            </a:r>
            <a:r>
              <a:rPr lang="en-US" sz="1600" b="0" dirty="0" err="1" smtClean="0">
                <a:latin typeface="Helvetica" charset="0"/>
                <a:ea typeface="MS PGothic" charset="0"/>
                <a:cs typeface="MS PGothic" charset="0"/>
              </a:rPr>
              <a:t>Cre</a:t>
            </a:r>
            <a:r>
              <a:rPr lang="en-US" sz="1600" b="0" dirty="0" smtClean="0">
                <a:latin typeface="Helvetica" charset="0"/>
                <a:ea typeface="MS PGothic" charset="0"/>
                <a:cs typeface="MS PGothic" charset="0"/>
              </a:rPr>
              <a:t>-ER&gt; GFP</a:t>
            </a:r>
            <a:endParaRPr lang="en-US" sz="1600" b="0" dirty="0">
              <a:latin typeface="Helvetica" charset="0"/>
              <a:ea typeface="MS PGothic" charset="0"/>
              <a:cs typeface="MS PGothic" charset="0"/>
            </a:endParaRPr>
          </a:p>
        </p:txBody>
      </p:sp>
      <p:sp>
        <p:nvSpPr>
          <p:cNvPr id="35" name="TextBox 8"/>
          <p:cNvSpPr txBox="1">
            <a:spLocks noChangeArrowheads="1"/>
          </p:cNvSpPr>
          <p:nvPr/>
        </p:nvSpPr>
        <p:spPr bwMode="auto">
          <a:xfrm>
            <a:off x="2735580" y="2027615"/>
            <a:ext cx="1935786" cy="33855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“Bulk” AT2 (Axin2 </a:t>
            </a:r>
            <a:r>
              <a:rPr lang="en-US" sz="1600" b="0" baseline="30000" dirty="0" smtClean="0">
                <a:latin typeface="Helvetica" charset="0"/>
                <a:ea typeface="MS PGothic" charset="0"/>
                <a:cs typeface="MS PGothic" charset="0"/>
              </a:rPr>
              <a:t>-</a:t>
            </a:r>
            <a:r>
              <a:rPr lang="en-US" sz="1600" b="0" dirty="0" smtClean="0">
                <a:latin typeface="Helvetica" charset="0"/>
                <a:ea typeface="MS PGothic" charset="0"/>
                <a:cs typeface="MS PGothic" charset="0"/>
              </a:rPr>
              <a:t>)</a:t>
            </a:r>
            <a:endParaRPr lang="en-US" sz="1600" b="0" dirty="0">
              <a:latin typeface="Helvetica" charset="0"/>
              <a:ea typeface="MS PGothic" charset="0"/>
              <a:cs typeface="MS PGothic" charset="0"/>
            </a:endParaRPr>
          </a:p>
        </p:txBody>
      </p:sp>
      <p:sp>
        <p:nvSpPr>
          <p:cNvPr id="36" name="TextBox 8"/>
          <p:cNvSpPr txBox="1">
            <a:spLocks noChangeArrowheads="1"/>
          </p:cNvSpPr>
          <p:nvPr/>
        </p:nvSpPr>
        <p:spPr bwMode="auto">
          <a:xfrm>
            <a:off x="5029201" y="2022056"/>
            <a:ext cx="1644560" cy="33855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Axin2</a:t>
            </a:r>
            <a:r>
              <a:rPr lang="en-US" sz="1600" b="0" baseline="30000" dirty="0" smtClean="0">
                <a:latin typeface="Helvetica" charset="0"/>
                <a:ea typeface="MS PGothic" charset="0"/>
                <a:cs typeface="MS PGothic" charset="0"/>
              </a:rPr>
              <a:t>+ </a:t>
            </a:r>
            <a:r>
              <a:rPr lang="en-US" sz="1600" b="0" dirty="0" smtClean="0">
                <a:latin typeface="Helvetica" charset="0"/>
                <a:ea typeface="MS PGothic" charset="0"/>
                <a:cs typeface="MS PGothic" charset="0"/>
              </a:rPr>
              <a:t>AT2</a:t>
            </a:r>
            <a:endParaRPr lang="en-US" sz="1600" b="0" dirty="0">
              <a:latin typeface="Helvetica" charset="0"/>
              <a:ea typeface="MS PGothic" charset="0"/>
              <a:cs typeface="MS PGothic" charset="0"/>
            </a:endParaRPr>
          </a:p>
        </p:txBody>
      </p:sp>
      <p:sp>
        <p:nvSpPr>
          <p:cNvPr id="14" name="TextBox 8"/>
          <p:cNvSpPr txBox="1">
            <a:spLocks noChangeArrowheads="1"/>
          </p:cNvSpPr>
          <p:nvPr/>
        </p:nvSpPr>
        <p:spPr bwMode="auto">
          <a:xfrm rot="16200000">
            <a:off x="-496278" y="3315678"/>
            <a:ext cx="1726755" cy="27699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200" b="0" dirty="0" smtClean="0">
                <a:latin typeface="Helvetica" charset="0"/>
                <a:ea typeface="MS PGothic" charset="0"/>
                <a:cs typeface="MS PGothic" charset="0"/>
              </a:rPr>
              <a:t>Axin2 </a:t>
            </a:r>
            <a:r>
              <a:rPr lang="en-US" sz="1200" b="0" dirty="0" err="1" smtClean="0">
                <a:latin typeface="Helvetica" charset="0"/>
                <a:ea typeface="MS PGothic" charset="0"/>
                <a:cs typeface="MS PGothic" charset="0"/>
              </a:rPr>
              <a:t>Cre</a:t>
            </a:r>
            <a:r>
              <a:rPr lang="en-US" sz="1200" b="0" dirty="0" smtClean="0">
                <a:latin typeface="Helvetica" charset="0"/>
                <a:ea typeface="MS PGothic" charset="0"/>
                <a:cs typeface="MS PGothic" charset="0"/>
              </a:rPr>
              <a:t>-ER&gt; </a:t>
            </a:r>
            <a:r>
              <a:rPr lang="en-US" sz="1200" b="0" dirty="0" err="1" smtClean="0">
                <a:latin typeface="Helvetica" charset="0"/>
                <a:ea typeface="MS PGothic" charset="0"/>
                <a:cs typeface="MS PGothic" charset="0"/>
              </a:rPr>
              <a:t>mTmG</a:t>
            </a:r>
            <a:endParaRPr lang="en-US" sz="1200" b="0" dirty="0">
              <a:latin typeface="Helvetica" charset="0"/>
              <a:ea typeface="MS PGothic" charset="0"/>
              <a:cs typeface="MS PGothic" charset="0"/>
            </a:endParaRPr>
          </a:p>
        </p:txBody>
      </p:sp>
    </p:spTree>
    <p:extLst>
      <p:ext uri="{BB962C8B-B14F-4D97-AF65-F5344CB8AC3E}">
        <p14:creationId xmlns:p14="http://schemas.microsoft.com/office/powerpoint/2010/main" val="3434043790"/>
      </p:ext>
    </p:extLst>
  </p:cSld>
  <p:clrMapOvr>
    <a:masterClrMapping/>
  </p:clrMapOvr>
  <mc:AlternateContent xmlns:mc="http://schemas.openxmlformats.org/markup-compatibility/2006" xmlns:p14="http://schemas.microsoft.com/office/powerpoint/2010/main">
    <mc:Choice Requires="p14">
      <p:transition spd="slow" p14:dur="2000" advTm="76319"/>
    </mc:Choice>
    <mc:Fallback xmlns="">
      <p:transition spd="slow" advTm="7631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152400"/>
            <a:ext cx="7772400" cy="1143000"/>
          </a:xfrm>
        </p:spPr>
        <p:txBody>
          <a:bodyPr/>
          <a:lstStyle/>
          <a:p>
            <a:r>
              <a:rPr lang="en-US" sz="2200">
                <a:latin typeface="Helvetica" charset="0"/>
                <a:ea typeface="Osaka" charset="0"/>
                <a:cs typeface="Osaka" charset="0"/>
              </a:rPr>
              <a:t>Wnt-active (Axin2</a:t>
            </a:r>
            <a:r>
              <a:rPr lang="en-US" sz="2200" baseline="30000">
                <a:latin typeface="Helvetica" charset="0"/>
                <a:ea typeface="Osaka" charset="0"/>
                <a:cs typeface="Osaka" charset="0"/>
              </a:rPr>
              <a:t>+</a:t>
            </a:r>
            <a:r>
              <a:rPr lang="en-US" sz="2200">
                <a:latin typeface="Helvetica" charset="0"/>
                <a:ea typeface="Osaka" charset="0"/>
                <a:cs typeface="Osaka" charset="0"/>
              </a:rPr>
              <a:t>) AT2 cells are alveolar stem cells</a:t>
            </a:r>
          </a:p>
        </p:txBody>
      </p:sp>
      <p:sp>
        <p:nvSpPr>
          <p:cNvPr id="21517" name="TextBox 7"/>
          <p:cNvSpPr txBox="1">
            <a:spLocks noChangeArrowheads="1"/>
          </p:cNvSpPr>
          <p:nvPr/>
        </p:nvSpPr>
        <p:spPr bwMode="auto">
          <a:xfrm rot="16200000">
            <a:off x="358392" y="3344410"/>
            <a:ext cx="24101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Axin2-CreER&gt;</a:t>
            </a:r>
            <a:r>
              <a:rPr lang="en-US" sz="1600" b="0" dirty="0" err="1" smtClean="0">
                <a:latin typeface="Helvetica" charset="0"/>
                <a:ea typeface="MS PGothic" charset="0"/>
                <a:cs typeface="MS PGothic" charset="0"/>
              </a:rPr>
              <a:t>mTmG</a:t>
            </a:r>
            <a:endParaRPr lang="en-US" sz="1600" b="0" dirty="0">
              <a:latin typeface="Helvetica" charset="0"/>
              <a:ea typeface="MS PGothic" charset="0"/>
              <a:cs typeface="MS PGothic" charset="0"/>
            </a:endParaRPr>
          </a:p>
        </p:txBody>
      </p:sp>
      <p:grpSp>
        <p:nvGrpSpPr>
          <p:cNvPr id="22" name="Group 21"/>
          <p:cNvGrpSpPr/>
          <p:nvPr/>
        </p:nvGrpSpPr>
        <p:grpSpPr>
          <a:xfrm>
            <a:off x="381000" y="1951964"/>
            <a:ext cx="4298896" cy="2729273"/>
            <a:chOff x="1210845" y="3910583"/>
            <a:chExt cx="4298896" cy="2729273"/>
          </a:xfrm>
        </p:grpSpPr>
        <p:pic>
          <p:nvPicPr>
            <p:cNvPr id="25" name="Picture 24" descr="Screen Clipping"/>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762" t="-984" r="-3688" b="11184"/>
            <a:stretch/>
          </p:blipFill>
          <p:spPr>
            <a:xfrm>
              <a:off x="1565824" y="3910583"/>
              <a:ext cx="3943917" cy="2729273"/>
            </a:xfrm>
            <a:prstGeom prst="rect">
              <a:avLst/>
            </a:prstGeom>
          </p:spPr>
        </p:pic>
        <p:pic>
          <p:nvPicPr>
            <p:cNvPr id="26" name="Picture 25" descr="Screen Clipping"/>
            <p:cNvPicPr>
              <a:picLocks noChangeAspect="1"/>
            </p:cNvPicPr>
            <p:nvPr/>
          </p:nvPicPr>
          <p:blipFill rotWithShape="1">
            <a:blip r:embed="rId5">
              <a:extLst>
                <a:ext uri="{28A0092B-C50C-407E-A947-70E740481C1C}">
                  <a14:useLocalDpi xmlns:a14="http://schemas.microsoft.com/office/drawing/2010/main" val="0"/>
                </a:ext>
              </a:extLst>
            </a:blip>
            <a:srcRect l="30291" t="45433" r="51129" b="46194"/>
            <a:stretch/>
          </p:blipFill>
          <p:spPr>
            <a:xfrm>
              <a:off x="1575466" y="6400800"/>
              <a:ext cx="457200" cy="228600"/>
            </a:xfrm>
            <a:prstGeom prst="rect">
              <a:avLst/>
            </a:prstGeom>
          </p:spPr>
        </p:pic>
        <p:pic>
          <p:nvPicPr>
            <p:cNvPr id="27" name="Picture 26" descr="Screen Clipping"/>
            <p:cNvPicPr>
              <a:picLocks noChangeAspect="1"/>
            </p:cNvPicPr>
            <p:nvPr/>
          </p:nvPicPr>
          <p:blipFill rotWithShape="1">
            <a:blip r:embed="rId6">
              <a:extLst>
                <a:ext uri="{28A0092B-C50C-407E-A947-70E740481C1C}">
                  <a14:useLocalDpi xmlns:a14="http://schemas.microsoft.com/office/drawing/2010/main" val="0"/>
                </a:ext>
              </a:extLst>
            </a:blip>
            <a:srcRect l="14729" t="92827" r="63842" b="890"/>
            <a:stretch/>
          </p:blipFill>
          <p:spPr>
            <a:xfrm>
              <a:off x="1575466" y="5181600"/>
              <a:ext cx="746505" cy="168816"/>
            </a:xfrm>
            <a:prstGeom prst="rect">
              <a:avLst/>
            </a:prstGeom>
          </p:spPr>
        </p:pic>
        <p:sp>
          <p:nvSpPr>
            <p:cNvPr id="28" name="TextBox 7"/>
            <p:cNvSpPr txBox="1">
              <a:spLocks noChangeArrowheads="1"/>
            </p:cNvSpPr>
            <p:nvPr/>
          </p:nvSpPr>
          <p:spPr bwMode="auto">
            <a:xfrm rot="16200000">
              <a:off x="175064" y="5265521"/>
              <a:ext cx="24101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Axin2-CreER&gt;Rainbow</a:t>
              </a:r>
              <a:endParaRPr lang="en-US" sz="1600" b="0" dirty="0">
                <a:latin typeface="Helvetica" charset="0"/>
                <a:ea typeface="MS PGothic" charset="0"/>
                <a:cs typeface="MS PGothic" charset="0"/>
              </a:endParaRPr>
            </a:p>
          </p:txBody>
        </p:sp>
      </p:grpSp>
      <p:sp>
        <p:nvSpPr>
          <p:cNvPr id="36" name="TextBox 8"/>
          <p:cNvSpPr txBox="1">
            <a:spLocks noChangeArrowheads="1"/>
          </p:cNvSpPr>
          <p:nvPr/>
        </p:nvSpPr>
        <p:spPr bwMode="auto">
          <a:xfrm>
            <a:off x="1796078" y="1529922"/>
            <a:ext cx="175400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Clonal </a:t>
            </a:r>
            <a:r>
              <a:rPr lang="en-US" sz="1600" b="0" dirty="0">
                <a:latin typeface="Helvetica" charset="0"/>
                <a:ea typeface="MS PGothic" charset="0"/>
                <a:cs typeface="MS PGothic" charset="0"/>
              </a:rPr>
              <a:t>expansion</a:t>
            </a:r>
          </a:p>
        </p:txBody>
      </p:sp>
      <p:sp>
        <p:nvSpPr>
          <p:cNvPr id="15" name="Rectangle 14"/>
          <p:cNvSpPr/>
          <p:nvPr/>
        </p:nvSpPr>
        <p:spPr bwMode="auto">
          <a:xfrm>
            <a:off x="745621" y="2271121"/>
            <a:ext cx="244979" cy="319679"/>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18" name="Rectangle 17"/>
          <p:cNvSpPr/>
          <p:nvPr/>
        </p:nvSpPr>
        <p:spPr bwMode="auto">
          <a:xfrm>
            <a:off x="2045970" y="2271121"/>
            <a:ext cx="76200" cy="243479"/>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19" name="Rectangle 18"/>
          <p:cNvSpPr/>
          <p:nvPr/>
        </p:nvSpPr>
        <p:spPr bwMode="auto">
          <a:xfrm>
            <a:off x="3276600" y="1951964"/>
            <a:ext cx="152400" cy="356665"/>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cxnSp>
        <p:nvCxnSpPr>
          <p:cNvPr id="4" name="Straight Connector 3"/>
          <p:cNvCxnSpPr/>
          <p:nvPr/>
        </p:nvCxnSpPr>
        <p:spPr bwMode="auto">
          <a:xfrm>
            <a:off x="380999" y="1831163"/>
            <a:ext cx="411480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696741103"/>
      </p:ext>
    </p:extLst>
  </p:cSld>
  <p:clrMapOvr>
    <a:masterClrMapping/>
  </p:clrMapOvr>
  <mc:AlternateContent xmlns:mc="http://schemas.openxmlformats.org/markup-compatibility/2006" xmlns:p14="http://schemas.microsoft.com/office/powerpoint/2010/main">
    <mc:Choice Requires="p14">
      <p:transition spd="slow" p14:dur="2000" advTm="60376"/>
    </mc:Choice>
    <mc:Fallback xmlns="">
      <p:transition spd="slow" advTm="6037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152400"/>
            <a:ext cx="7772400" cy="1143000"/>
          </a:xfrm>
        </p:spPr>
        <p:txBody>
          <a:bodyPr/>
          <a:lstStyle/>
          <a:p>
            <a:r>
              <a:rPr lang="en-US" sz="2200">
                <a:latin typeface="Helvetica" charset="0"/>
                <a:ea typeface="Osaka" charset="0"/>
                <a:cs typeface="Osaka" charset="0"/>
              </a:rPr>
              <a:t>Wnt-active (Axin2</a:t>
            </a:r>
            <a:r>
              <a:rPr lang="en-US" sz="2200" baseline="30000">
                <a:latin typeface="Helvetica" charset="0"/>
                <a:ea typeface="Osaka" charset="0"/>
                <a:cs typeface="Osaka" charset="0"/>
              </a:rPr>
              <a:t>+</a:t>
            </a:r>
            <a:r>
              <a:rPr lang="en-US" sz="2200">
                <a:latin typeface="Helvetica" charset="0"/>
                <a:ea typeface="Osaka" charset="0"/>
                <a:cs typeface="Osaka" charset="0"/>
              </a:rPr>
              <a:t>) AT2 cells are alveolar stem cells</a:t>
            </a:r>
          </a:p>
        </p:txBody>
      </p:sp>
      <p:sp>
        <p:nvSpPr>
          <p:cNvPr id="21514" name="TextBox 8"/>
          <p:cNvSpPr txBox="1">
            <a:spLocks noChangeArrowheads="1"/>
          </p:cNvSpPr>
          <p:nvPr/>
        </p:nvSpPr>
        <p:spPr bwMode="auto">
          <a:xfrm>
            <a:off x="4538355" y="1529922"/>
            <a:ext cx="190308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Lineage </a:t>
            </a:r>
            <a:r>
              <a:rPr lang="en-US" sz="1600" b="0" dirty="0">
                <a:latin typeface="Helvetica" charset="0"/>
                <a:ea typeface="MS PGothic" charset="0"/>
                <a:cs typeface="MS PGothic" charset="0"/>
              </a:rPr>
              <a:t>expansion</a:t>
            </a:r>
          </a:p>
        </p:txBody>
      </p:sp>
      <p:sp>
        <p:nvSpPr>
          <p:cNvPr id="21517" name="TextBox 7"/>
          <p:cNvSpPr txBox="1">
            <a:spLocks noChangeArrowheads="1"/>
          </p:cNvSpPr>
          <p:nvPr/>
        </p:nvSpPr>
        <p:spPr bwMode="auto">
          <a:xfrm rot="16200000">
            <a:off x="358392" y="3344410"/>
            <a:ext cx="24101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Axin2-CreER&gt;</a:t>
            </a:r>
            <a:r>
              <a:rPr lang="en-US" sz="1600" b="0" dirty="0" err="1" smtClean="0">
                <a:latin typeface="Helvetica" charset="0"/>
                <a:ea typeface="MS PGothic" charset="0"/>
                <a:cs typeface="MS PGothic" charset="0"/>
              </a:rPr>
              <a:t>mTmG</a:t>
            </a:r>
            <a:endParaRPr lang="en-US" sz="1600" b="0" dirty="0">
              <a:latin typeface="Helvetica" charset="0"/>
              <a:ea typeface="MS PGothic" charset="0"/>
              <a:cs typeface="MS PGothic" charset="0"/>
            </a:endParaRPr>
          </a:p>
        </p:txBody>
      </p:sp>
      <p:grpSp>
        <p:nvGrpSpPr>
          <p:cNvPr id="22" name="Group 21"/>
          <p:cNvGrpSpPr/>
          <p:nvPr/>
        </p:nvGrpSpPr>
        <p:grpSpPr>
          <a:xfrm>
            <a:off x="381000" y="1951964"/>
            <a:ext cx="4298896" cy="2729273"/>
            <a:chOff x="1210845" y="3910583"/>
            <a:chExt cx="4298896" cy="2729273"/>
          </a:xfrm>
        </p:grpSpPr>
        <p:pic>
          <p:nvPicPr>
            <p:cNvPr id="25" name="Picture 24" descr="Screen Clipping"/>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762" t="-984" r="-3688" b="11184"/>
            <a:stretch/>
          </p:blipFill>
          <p:spPr>
            <a:xfrm>
              <a:off x="1565824" y="3910583"/>
              <a:ext cx="3943917" cy="2729273"/>
            </a:xfrm>
            <a:prstGeom prst="rect">
              <a:avLst/>
            </a:prstGeom>
          </p:spPr>
        </p:pic>
        <p:pic>
          <p:nvPicPr>
            <p:cNvPr id="26" name="Picture 25" descr="Screen Clipping"/>
            <p:cNvPicPr>
              <a:picLocks noChangeAspect="1"/>
            </p:cNvPicPr>
            <p:nvPr/>
          </p:nvPicPr>
          <p:blipFill rotWithShape="1">
            <a:blip r:embed="rId5">
              <a:extLst>
                <a:ext uri="{28A0092B-C50C-407E-A947-70E740481C1C}">
                  <a14:useLocalDpi xmlns:a14="http://schemas.microsoft.com/office/drawing/2010/main" val="0"/>
                </a:ext>
              </a:extLst>
            </a:blip>
            <a:srcRect l="30291" t="45433" r="51129" b="46194"/>
            <a:stretch/>
          </p:blipFill>
          <p:spPr>
            <a:xfrm>
              <a:off x="1575466" y="6400800"/>
              <a:ext cx="457200" cy="228600"/>
            </a:xfrm>
            <a:prstGeom prst="rect">
              <a:avLst/>
            </a:prstGeom>
          </p:spPr>
        </p:pic>
        <p:pic>
          <p:nvPicPr>
            <p:cNvPr id="27" name="Picture 26" descr="Screen Clipping"/>
            <p:cNvPicPr>
              <a:picLocks noChangeAspect="1"/>
            </p:cNvPicPr>
            <p:nvPr/>
          </p:nvPicPr>
          <p:blipFill rotWithShape="1">
            <a:blip r:embed="rId6">
              <a:extLst>
                <a:ext uri="{28A0092B-C50C-407E-A947-70E740481C1C}">
                  <a14:useLocalDpi xmlns:a14="http://schemas.microsoft.com/office/drawing/2010/main" val="0"/>
                </a:ext>
              </a:extLst>
            </a:blip>
            <a:srcRect l="14729" t="92827" r="63842" b="890"/>
            <a:stretch/>
          </p:blipFill>
          <p:spPr>
            <a:xfrm>
              <a:off x="1575466" y="5181600"/>
              <a:ext cx="746505" cy="168816"/>
            </a:xfrm>
            <a:prstGeom prst="rect">
              <a:avLst/>
            </a:prstGeom>
          </p:spPr>
        </p:pic>
        <p:sp>
          <p:nvSpPr>
            <p:cNvPr id="28" name="TextBox 7"/>
            <p:cNvSpPr txBox="1">
              <a:spLocks noChangeArrowheads="1"/>
            </p:cNvSpPr>
            <p:nvPr/>
          </p:nvSpPr>
          <p:spPr bwMode="auto">
            <a:xfrm rot="16200000">
              <a:off x="175064" y="5265521"/>
              <a:ext cx="24101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Axin2-CreER&gt;Rainbow</a:t>
              </a:r>
              <a:endParaRPr lang="en-US" sz="1600" b="0" dirty="0">
                <a:latin typeface="Helvetica" charset="0"/>
                <a:ea typeface="MS PGothic" charset="0"/>
                <a:cs typeface="MS PGothic" charset="0"/>
              </a:endParaRPr>
            </a:p>
          </p:txBody>
        </p:sp>
      </p:grpSp>
      <p:pic>
        <p:nvPicPr>
          <p:cNvPr id="6" name="Picture 5" descr="Figure 1 draft 10.ai* @ 819.64% (CMYK/Preview) "/>
          <p:cNvPicPr>
            <a:picLocks noChangeAspect="1"/>
          </p:cNvPicPr>
          <p:nvPr/>
        </p:nvPicPr>
        <p:blipFill rotWithShape="1">
          <a:blip r:embed="rId7">
            <a:extLst>
              <a:ext uri="{28A0092B-C50C-407E-A947-70E740481C1C}">
                <a14:useLocalDpi xmlns:a14="http://schemas.microsoft.com/office/drawing/2010/main" val="0"/>
              </a:ext>
            </a:extLst>
          </a:blip>
          <a:srcRect l="36667" t="11168" r="38333" b="4955"/>
          <a:stretch/>
        </p:blipFill>
        <p:spPr>
          <a:xfrm>
            <a:off x="4752775" y="2236203"/>
            <a:ext cx="1419425" cy="2554967"/>
          </a:xfrm>
          <a:prstGeom prst="rect">
            <a:avLst/>
          </a:prstGeom>
        </p:spPr>
      </p:pic>
      <p:sp>
        <p:nvSpPr>
          <p:cNvPr id="36" name="TextBox 8"/>
          <p:cNvSpPr txBox="1">
            <a:spLocks noChangeArrowheads="1"/>
          </p:cNvSpPr>
          <p:nvPr/>
        </p:nvSpPr>
        <p:spPr bwMode="auto">
          <a:xfrm>
            <a:off x="1796078" y="1529922"/>
            <a:ext cx="175400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Clonal </a:t>
            </a:r>
            <a:r>
              <a:rPr lang="en-US" sz="1600" b="0" dirty="0">
                <a:latin typeface="Helvetica" charset="0"/>
                <a:ea typeface="MS PGothic" charset="0"/>
                <a:cs typeface="MS PGothic" charset="0"/>
              </a:rPr>
              <a:t>expansion</a:t>
            </a:r>
          </a:p>
        </p:txBody>
      </p:sp>
      <p:sp>
        <p:nvSpPr>
          <p:cNvPr id="15" name="Rectangle 14"/>
          <p:cNvSpPr/>
          <p:nvPr/>
        </p:nvSpPr>
        <p:spPr bwMode="auto">
          <a:xfrm>
            <a:off x="745621" y="2271121"/>
            <a:ext cx="244979" cy="319679"/>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18" name="Rectangle 17"/>
          <p:cNvSpPr/>
          <p:nvPr/>
        </p:nvSpPr>
        <p:spPr bwMode="auto">
          <a:xfrm>
            <a:off x="2045970" y="2271121"/>
            <a:ext cx="76200" cy="243479"/>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19" name="Rectangle 18"/>
          <p:cNvSpPr/>
          <p:nvPr/>
        </p:nvSpPr>
        <p:spPr bwMode="auto">
          <a:xfrm>
            <a:off x="3276600" y="1951964"/>
            <a:ext cx="152400" cy="356665"/>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cxnSp>
        <p:nvCxnSpPr>
          <p:cNvPr id="4" name="Straight Connector 3"/>
          <p:cNvCxnSpPr/>
          <p:nvPr/>
        </p:nvCxnSpPr>
        <p:spPr bwMode="auto">
          <a:xfrm>
            <a:off x="380999" y="1831163"/>
            <a:ext cx="411480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p:nvPr/>
        </p:nvCxnSpPr>
        <p:spPr bwMode="auto">
          <a:xfrm>
            <a:off x="4648200" y="1831163"/>
            <a:ext cx="1745077"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485946206"/>
      </p:ext>
    </p:extLst>
  </p:cSld>
  <p:clrMapOvr>
    <a:masterClrMapping/>
  </p:clrMapOvr>
  <mc:AlternateContent xmlns:mc="http://schemas.openxmlformats.org/markup-compatibility/2006" xmlns:p14="http://schemas.microsoft.com/office/powerpoint/2010/main">
    <mc:Choice Requires="p14">
      <p:transition spd="slow" p14:dur="2000" advTm="60376"/>
    </mc:Choice>
    <mc:Fallback xmlns="">
      <p:transition spd="slow" advTm="6037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152400"/>
            <a:ext cx="7772400" cy="1143000"/>
          </a:xfrm>
        </p:spPr>
        <p:txBody>
          <a:bodyPr/>
          <a:lstStyle/>
          <a:p>
            <a:r>
              <a:rPr lang="en-US" sz="2200">
                <a:latin typeface="Helvetica" charset="0"/>
                <a:ea typeface="Osaka" charset="0"/>
                <a:cs typeface="Osaka" charset="0"/>
              </a:rPr>
              <a:t>Wnt-active (Axin2</a:t>
            </a:r>
            <a:r>
              <a:rPr lang="en-US" sz="2200" baseline="30000">
                <a:latin typeface="Helvetica" charset="0"/>
                <a:ea typeface="Osaka" charset="0"/>
                <a:cs typeface="Osaka" charset="0"/>
              </a:rPr>
              <a:t>+</a:t>
            </a:r>
            <a:r>
              <a:rPr lang="en-US" sz="2200">
                <a:latin typeface="Helvetica" charset="0"/>
                <a:ea typeface="Osaka" charset="0"/>
                <a:cs typeface="Osaka" charset="0"/>
              </a:rPr>
              <a:t>) AT2 cells are alveolar stem cells</a:t>
            </a:r>
          </a:p>
        </p:txBody>
      </p:sp>
      <p:sp>
        <p:nvSpPr>
          <p:cNvPr id="21514" name="TextBox 8"/>
          <p:cNvSpPr txBox="1">
            <a:spLocks noChangeArrowheads="1"/>
          </p:cNvSpPr>
          <p:nvPr/>
        </p:nvSpPr>
        <p:spPr bwMode="auto">
          <a:xfrm>
            <a:off x="4538355" y="1529922"/>
            <a:ext cx="190308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Lineage </a:t>
            </a:r>
            <a:r>
              <a:rPr lang="en-US" sz="1600" b="0" dirty="0">
                <a:latin typeface="Helvetica" charset="0"/>
                <a:ea typeface="MS PGothic" charset="0"/>
                <a:cs typeface="MS PGothic" charset="0"/>
              </a:rPr>
              <a:t>expansion</a:t>
            </a:r>
          </a:p>
        </p:txBody>
      </p:sp>
      <p:sp>
        <p:nvSpPr>
          <p:cNvPr id="21517" name="TextBox 7"/>
          <p:cNvSpPr txBox="1">
            <a:spLocks noChangeArrowheads="1"/>
          </p:cNvSpPr>
          <p:nvPr/>
        </p:nvSpPr>
        <p:spPr bwMode="auto">
          <a:xfrm rot="16200000">
            <a:off x="358392" y="3344410"/>
            <a:ext cx="24101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Axin2-CreER&gt;</a:t>
            </a:r>
            <a:r>
              <a:rPr lang="en-US" sz="1600" b="0" dirty="0" err="1" smtClean="0">
                <a:latin typeface="Helvetica" charset="0"/>
                <a:ea typeface="MS PGothic" charset="0"/>
                <a:cs typeface="MS PGothic" charset="0"/>
              </a:rPr>
              <a:t>mTmG</a:t>
            </a:r>
            <a:endParaRPr lang="en-US" sz="1600" b="0" dirty="0">
              <a:latin typeface="Helvetica" charset="0"/>
              <a:ea typeface="MS PGothic" charset="0"/>
              <a:cs typeface="MS PGothic" charset="0"/>
            </a:endParaRPr>
          </a:p>
        </p:txBody>
      </p:sp>
      <p:sp>
        <p:nvSpPr>
          <p:cNvPr id="16" name="TextBox 7"/>
          <p:cNvSpPr txBox="1">
            <a:spLocks noChangeArrowheads="1"/>
          </p:cNvSpPr>
          <p:nvPr/>
        </p:nvSpPr>
        <p:spPr bwMode="auto">
          <a:xfrm>
            <a:off x="7046259" y="1529922"/>
            <a:ext cx="132090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a:latin typeface="Helvetica" charset="0"/>
                <a:ea typeface="MS PGothic" charset="0"/>
                <a:cs typeface="MS PGothic" charset="0"/>
              </a:rPr>
              <a:t>AT2 </a:t>
            </a:r>
            <a:r>
              <a:rPr lang="en-US" sz="1600" b="0" dirty="0" smtClean="0">
                <a:latin typeface="Helvetica" charset="0"/>
                <a:ea typeface="MS PGothic" charset="0"/>
                <a:cs typeface="MS PGothic" charset="0"/>
                <a:sym typeface="Wingdings" panose="05000000000000000000" pitchFamily="2" charset="2"/>
              </a:rPr>
              <a:t></a:t>
            </a:r>
            <a:r>
              <a:rPr lang="en-US" sz="1600" b="0" dirty="0" smtClean="0">
                <a:latin typeface="Helvetica" charset="0"/>
                <a:ea typeface="MS PGothic" charset="0"/>
                <a:cs typeface="MS PGothic" charset="0"/>
              </a:rPr>
              <a:t> </a:t>
            </a:r>
            <a:r>
              <a:rPr lang="en-US" sz="1600" b="0" dirty="0">
                <a:latin typeface="Helvetica" charset="0"/>
                <a:ea typeface="MS PGothic" charset="0"/>
                <a:cs typeface="MS PGothic" charset="0"/>
              </a:rPr>
              <a:t>AT1</a:t>
            </a:r>
          </a:p>
        </p:txBody>
      </p:sp>
      <p:pic>
        <p:nvPicPr>
          <p:cNvPr id="17" name="Picture 16" descr="Screen Clipping"/>
          <p:cNvPicPr>
            <a:picLocks noChangeAspect="1"/>
          </p:cNvPicPr>
          <p:nvPr/>
        </p:nvPicPr>
        <p:blipFill rotWithShape="1">
          <a:blip r:embed="rId3">
            <a:extLst>
              <a:ext uri="{28A0092B-C50C-407E-A947-70E740481C1C}">
                <a14:useLocalDpi xmlns:a14="http://schemas.microsoft.com/office/drawing/2010/main" val="0"/>
              </a:ext>
            </a:extLst>
          </a:blip>
          <a:srcRect l="555" t="10591" b="1851"/>
          <a:stretch/>
        </p:blipFill>
        <p:spPr>
          <a:xfrm>
            <a:off x="6448888" y="2152549"/>
            <a:ext cx="2466512" cy="2465173"/>
          </a:xfrm>
          <a:prstGeom prst="rect">
            <a:avLst/>
          </a:prstGeom>
        </p:spPr>
      </p:pic>
      <p:grpSp>
        <p:nvGrpSpPr>
          <p:cNvPr id="22" name="Group 21"/>
          <p:cNvGrpSpPr/>
          <p:nvPr/>
        </p:nvGrpSpPr>
        <p:grpSpPr>
          <a:xfrm>
            <a:off x="381000" y="1951964"/>
            <a:ext cx="4298896" cy="2729273"/>
            <a:chOff x="1210845" y="3910583"/>
            <a:chExt cx="4298896" cy="2729273"/>
          </a:xfrm>
        </p:grpSpPr>
        <p:pic>
          <p:nvPicPr>
            <p:cNvPr id="25" name="Picture 24" descr="Screen Clipping"/>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762" t="-984" r="-3688" b="11184"/>
            <a:stretch/>
          </p:blipFill>
          <p:spPr>
            <a:xfrm>
              <a:off x="1565824" y="3910583"/>
              <a:ext cx="3943917" cy="2729273"/>
            </a:xfrm>
            <a:prstGeom prst="rect">
              <a:avLst/>
            </a:prstGeom>
          </p:spPr>
        </p:pic>
        <p:pic>
          <p:nvPicPr>
            <p:cNvPr id="26" name="Picture 25" descr="Screen Clipping"/>
            <p:cNvPicPr>
              <a:picLocks noChangeAspect="1"/>
            </p:cNvPicPr>
            <p:nvPr/>
          </p:nvPicPr>
          <p:blipFill rotWithShape="1">
            <a:blip r:embed="rId6">
              <a:extLst>
                <a:ext uri="{28A0092B-C50C-407E-A947-70E740481C1C}">
                  <a14:useLocalDpi xmlns:a14="http://schemas.microsoft.com/office/drawing/2010/main" val="0"/>
                </a:ext>
              </a:extLst>
            </a:blip>
            <a:srcRect l="30291" t="45433" r="51129" b="46194"/>
            <a:stretch/>
          </p:blipFill>
          <p:spPr>
            <a:xfrm>
              <a:off x="1575466" y="6400800"/>
              <a:ext cx="457200" cy="228600"/>
            </a:xfrm>
            <a:prstGeom prst="rect">
              <a:avLst/>
            </a:prstGeom>
          </p:spPr>
        </p:pic>
        <p:pic>
          <p:nvPicPr>
            <p:cNvPr id="27" name="Picture 26" descr="Screen Clipping"/>
            <p:cNvPicPr>
              <a:picLocks noChangeAspect="1"/>
            </p:cNvPicPr>
            <p:nvPr/>
          </p:nvPicPr>
          <p:blipFill rotWithShape="1">
            <a:blip r:embed="rId7">
              <a:extLst>
                <a:ext uri="{28A0092B-C50C-407E-A947-70E740481C1C}">
                  <a14:useLocalDpi xmlns:a14="http://schemas.microsoft.com/office/drawing/2010/main" val="0"/>
                </a:ext>
              </a:extLst>
            </a:blip>
            <a:srcRect l="14729" t="92827" r="63842" b="890"/>
            <a:stretch/>
          </p:blipFill>
          <p:spPr>
            <a:xfrm>
              <a:off x="1575466" y="5181600"/>
              <a:ext cx="746505" cy="168816"/>
            </a:xfrm>
            <a:prstGeom prst="rect">
              <a:avLst/>
            </a:prstGeom>
          </p:spPr>
        </p:pic>
        <p:sp>
          <p:nvSpPr>
            <p:cNvPr id="28" name="TextBox 7"/>
            <p:cNvSpPr txBox="1">
              <a:spLocks noChangeArrowheads="1"/>
            </p:cNvSpPr>
            <p:nvPr/>
          </p:nvSpPr>
          <p:spPr bwMode="auto">
            <a:xfrm rot="16200000">
              <a:off x="175064" y="5265521"/>
              <a:ext cx="24101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Axin2-CreER&gt;Rainbow</a:t>
              </a:r>
              <a:endParaRPr lang="en-US" sz="1600" b="0" dirty="0">
                <a:latin typeface="Helvetica" charset="0"/>
                <a:ea typeface="MS PGothic" charset="0"/>
                <a:cs typeface="MS PGothic" charset="0"/>
              </a:endParaRPr>
            </a:p>
          </p:txBody>
        </p:sp>
      </p:grpSp>
      <p:pic>
        <p:nvPicPr>
          <p:cNvPr id="6" name="Picture 5" descr="Figure 1 draft 10.ai* @ 819.64% (CMYK/Preview) "/>
          <p:cNvPicPr>
            <a:picLocks noChangeAspect="1"/>
          </p:cNvPicPr>
          <p:nvPr/>
        </p:nvPicPr>
        <p:blipFill rotWithShape="1">
          <a:blip r:embed="rId8">
            <a:extLst>
              <a:ext uri="{28A0092B-C50C-407E-A947-70E740481C1C}">
                <a14:useLocalDpi xmlns:a14="http://schemas.microsoft.com/office/drawing/2010/main" val="0"/>
              </a:ext>
            </a:extLst>
          </a:blip>
          <a:srcRect l="36667" t="11168" r="38333" b="4955"/>
          <a:stretch/>
        </p:blipFill>
        <p:spPr>
          <a:xfrm>
            <a:off x="4752775" y="2236203"/>
            <a:ext cx="1419425" cy="2554967"/>
          </a:xfrm>
          <a:prstGeom prst="rect">
            <a:avLst/>
          </a:prstGeom>
        </p:spPr>
      </p:pic>
      <p:sp>
        <p:nvSpPr>
          <p:cNvPr id="36" name="TextBox 8"/>
          <p:cNvSpPr txBox="1">
            <a:spLocks noChangeArrowheads="1"/>
          </p:cNvSpPr>
          <p:nvPr/>
        </p:nvSpPr>
        <p:spPr bwMode="auto">
          <a:xfrm>
            <a:off x="1796078" y="1529922"/>
            <a:ext cx="175400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dirty="0" smtClean="0">
                <a:latin typeface="Helvetica" charset="0"/>
                <a:ea typeface="MS PGothic" charset="0"/>
                <a:cs typeface="MS PGothic" charset="0"/>
              </a:rPr>
              <a:t>Clonal </a:t>
            </a:r>
            <a:r>
              <a:rPr lang="en-US" sz="1600" b="0" dirty="0">
                <a:latin typeface="Helvetica" charset="0"/>
                <a:ea typeface="MS PGothic" charset="0"/>
                <a:cs typeface="MS PGothic" charset="0"/>
              </a:rPr>
              <a:t>expansion</a:t>
            </a:r>
          </a:p>
        </p:txBody>
      </p:sp>
      <p:sp>
        <p:nvSpPr>
          <p:cNvPr id="15" name="Rectangle 14"/>
          <p:cNvSpPr/>
          <p:nvPr/>
        </p:nvSpPr>
        <p:spPr bwMode="auto">
          <a:xfrm>
            <a:off x="745621" y="2271121"/>
            <a:ext cx="244979" cy="319679"/>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18" name="Rectangle 17"/>
          <p:cNvSpPr/>
          <p:nvPr/>
        </p:nvSpPr>
        <p:spPr bwMode="auto">
          <a:xfrm>
            <a:off x="2045970" y="2271121"/>
            <a:ext cx="76200" cy="243479"/>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19" name="Rectangle 18"/>
          <p:cNvSpPr/>
          <p:nvPr/>
        </p:nvSpPr>
        <p:spPr bwMode="auto">
          <a:xfrm>
            <a:off x="3276600" y="1951964"/>
            <a:ext cx="152400" cy="356665"/>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20" name="Rectangle 19"/>
          <p:cNvSpPr/>
          <p:nvPr/>
        </p:nvSpPr>
        <p:spPr bwMode="auto">
          <a:xfrm>
            <a:off x="6492240" y="2175243"/>
            <a:ext cx="244979" cy="319679"/>
          </a:xfrm>
          <a:prstGeom prst="rect">
            <a:avLst/>
          </a:prstGeom>
          <a:solidFill>
            <a:srgbClr val="10100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cxnSp>
        <p:nvCxnSpPr>
          <p:cNvPr id="4" name="Straight Connector 3"/>
          <p:cNvCxnSpPr/>
          <p:nvPr/>
        </p:nvCxnSpPr>
        <p:spPr bwMode="auto">
          <a:xfrm>
            <a:off x="380999" y="1831163"/>
            <a:ext cx="411480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p:nvPr/>
        </p:nvCxnSpPr>
        <p:spPr bwMode="auto">
          <a:xfrm>
            <a:off x="4648200" y="1831163"/>
            <a:ext cx="1745077"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p:cNvCxnSpPr/>
          <p:nvPr/>
        </p:nvCxnSpPr>
        <p:spPr bwMode="auto">
          <a:xfrm>
            <a:off x="6516502" y="1831163"/>
            <a:ext cx="232269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68989368"/>
      </p:ext>
    </p:extLst>
  </p:cSld>
  <p:clrMapOvr>
    <a:masterClrMapping/>
  </p:clrMapOvr>
  <mc:AlternateContent xmlns:mc="http://schemas.openxmlformats.org/markup-compatibility/2006" xmlns:p14="http://schemas.microsoft.com/office/powerpoint/2010/main">
    <mc:Choice Requires="p14">
      <p:transition spd="slow" p14:dur="2000" advTm="60376"/>
    </mc:Choice>
    <mc:Fallback xmlns="">
      <p:transition spd="slow" advTm="6037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Freeform 6"/>
          <p:cNvSpPr>
            <a:spLocks/>
          </p:cNvSpPr>
          <p:nvPr/>
        </p:nvSpPr>
        <p:spPr bwMode="auto">
          <a:xfrm rot="5392962">
            <a:off x="3457575" y="2130425"/>
            <a:ext cx="168275" cy="1298575"/>
          </a:xfrm>
          <a:custGeom>
            <a:avLst/>
            <a:gdLst>
              <a:gd name="T0" fmla="*/ 2147483646 w 201"/>
              <a:gd name="T1" fmla="*/ 2147483646 h 216"/>
              <a:gd name="T2" fmla="*/ 2147483646 w 201"/>
              <a:gd name="T3" fmla="*/ 0 h 216"/>
              <a:gd name="T4" fmla="*/ 2147483646 w 201"/>
              <a:gd name="T5" fmla="*/ 2147483646 h 216"/>
              <a:gd name="T6" fmla="*/ 2147483646 w 201"/>
              <a:gd name="T7" fmla="*/ 2147483646 h 216"/>
              <a:gd name="T8" fmla="*/ 2147483646 w 201"/>
              <a:gd name="T9" fmla="*/ 2147483646 h 216"/>
              <a:gd name="T10" fmla="*/ 2147483646 w 201"/>
              <a:gd name="T11" fmla="*/ 2147483646 h 216"/>
              <a:gd name="T12" fmla="*/ 2147483646 w 201"/>
              <a:gd name="T13" fmla="*/ 2147483646 h 216"/>
              <a:gd name="T14" fmla="*/ 2147483646 w 201"/>
              <a:gd name="T15" fmla="*/ 2147483646 h 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 h="216">
                <a:moveTo>
                  <a:pt x="11" y="160"/>
                </a:moveTo>
                <a:cubicBezTo>
                  <a:pt x="12" y="113"/>
                  <a:pt x="0" y="20"/>
                  <a:pt x="63" y="0"/>
                </a:cubicBezTo>
                <a:cubicBezTo>
                  <a:pt x="89" y="1"/>
                  <a:pt x="116" y="0"/>
                  <a:pt x="143" y="4"/>
                </a:cubicBezTo>
                <a:cubicBezTo>
                  <a:pt x="155" y="5"/>
                  <a:pt x="179" y="16"/>
                  <a:pt x="179" y="16"/>
                </a:cubicBezTo>
                <a:cubicBezTo>
                  <a:pt x="186" y="26"/>
                  <a:pt x="195" y="52"/>
                  <a:pt x="195" y="52"/>
                </a:cubicBezTo>
                <a:cubicBezTo>
                  <a:pt x="193" y="74"/>
                  <a:pt x="201" y="199"/>
                  <a:pt x="151" y="216"/>
                </a:cubicBezTo>
                <a:cubicBezTo>
                  <a:pt x="105" y="213"/>
                  <a:pt x="71" y="213"/>
                  <a:pt x="31" y="200"/>
                </a:cubicBezTo>
                <a:cubicBezTo>
                  <a:pt x="25" y="182"/>
                  <a:pt x="11" y="181"/>
                  <a:pt x="11" y="160"/>
                </a:cubicBezTo>
                <a:close/>
              </a:path>
            </a:pathLst>
          </a:custGeom>
          <a:solidFill>
            <a:srgbClr val="00FF00"/>
          </a:solidFill>
          <a:ln w="9525">
            <a:solidFill>
              <a:schemeClr val="tx1"/>
            </a:solidFill>
            <a:round/>
            <a:headEnd/>
            <a:tailEnd/>
          </a:ln>
        </p:spPr>
        <p:txBody>
          <a:bodyPr wrap="none" anchor="ctr"/>
          <a:lstStyle/>
          <a:p>
            <a:endParaRPr lang="en-US"/>
          </a:p>
        </p:txBody>
      </p:sp>
      <p:sp>
        <p:nvSpPr>
          <p:cNvPr id="23557" name="Freeform 7"/>
          <p:cNvSpPr>
            <a:spLocks noChangeAspect="1"/>
          </p:cNvSpPr>
          <p:nvPr/>
        </p:nvSpPr>
        <p:spPr bwMode="auto">
          <a:xfrm rot="-5074933">
            <a:off x="3479801" y="2705100"/>
            <a:ext cx="88900" cy="168275"/>
          </a:xfrm>
          <a:custGeom>
            <a:avLst/>
            <a:gdLst>
              <a:gd name="T0" fmla="*/ 2147483646 w 201"/>
              <a:gd name="T1" fmla="*/ 2147483646 h 216"/>
              <a:gd name="T2" fmla="*/ 2147483646 w 201"/>
              <a:gd name="T3" fmla="*/ 0 h 216"/>
              <a:gd name="T4" fmla="*/ 2147483646 w 201"/>
              <a:gd name="T5" fmla="*/ 2147483646 h 216"/>
              <a:gd name="T6" fmla="*/ 2147483646 w 201"/>
              <a:gd name="T7" fmla="*/ 2147483646 h 216"/>
              <a:gd name="T8" fmla="*/ 2147483646 w 201"/>
              <a:gd name="T9" fmla="*/ 2147483646 h 216"/>
              <a:gd name="T10" fmla="*/ 2147483646 w 201"/>
              <a:gd name="T11" fmla="*/ 2147483646 h 216"/>
              <a:gd name="T12" fmla="*/ 2147483646 w 201"/>
              <a:gd name="T13" fmla="*/ 2147483646 h 216"/>
              <a:gd name="T14" fmla="*/ 2147483646 w 201"/>
              <a:gd name="T15" fmla="*/ 2147483646 h 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 h="216">
                <a:moveTo>
                  <a:pt x="11" y="160"/>
                </a:moveTo>
                <a:cubicBezTo>
                  <a:pt x="12" y="113"/>
                  <a:pt x="0" y="20"/>
                  <a:pt x="63" y="0"/>
                </a:cubicBezTo>
                <a:cubicBezTo>
                  <a:pt x="89" y="1"/>
                  <a:pt x="116" y="0"/>
                  <a:pt x="143" y="4"/>
                </a:cubicBezTo>
                <a:cubicBezTo>
                  <a:pt x="155" y="5"/>
                  <a:pt x="179" y="16"/>
                  <a:pt x="179" y="16"/>
                </a:cubicBezTo>
                <a:cubicBezTo>
                  <a:pt x="186" y="26"/>
                  <a:pt x="195" y="52"/>
                  <a:pt x="195" y="52"/>
                </a:cubicBezTo>
                <a:cubicBezTo>
                  <a:pt x="193" y="74"/>
                  <a:pt x="201" y="199"/>
                  <a:pt x="151" y="216"/>
                </a:cubicBezTo>
                <a:cubicBezTo>
                  <a:pt x="105" y="213"/>
                  <a:pt x="71" y="213"/>
                  <a:pt x="31" y="200"/>
                </a:cubicBezTo>
                <a:cubicBezTo>
                  <a:pt x="25" y="182"/>
                  <a:pt x="11" y="181"/>
                  <a:pt x="11" y="160"/>
                </a:cubicBezTo>
                <a:close/>
              </a:path>
            </a:pathLst>
          </a:custGeom>
          <a:solidFill>
            <a:srgbClr val="001A00">
              <a:alpha val="89803"/>
            </a:srgbClr>
          </a:solidFill>
          <a:ln w="9525">
            <a:solidFill>
              <a:schemeClr val="tx1"/>
            </a:solidFill>
            <a:round/>
            <a:headEnd/>
            <a:tailEnd/>
          </a:ln>
        </p:spPr>
        <p:txBody>
          <a:bodyPr wrap="none" anchor="ctr"/>
          <a:lstStyle/>
          <a:p>
            <a:endParaRPr lang="en-US"/>
          </a:p>
        </p:txBody>
      </p:sp>
      <p:grpSp>
        <p:nvGrpSpPr>
          <p:cNvPr id="23560" name="Group 1"/>
          <p:cNvGrpSpPr>
            <a:grpSpLocks noChangeAspect="1"/>
          </p:cNvGrpSpPr>
          <p:nvPr/>
        </p:nvGrpSpPr>
        <p:grpSpPr bwMode="auto">
          <a:xfrm>
            <a:off x="4818063" y="2535238"/>
            <a:ext cx="350837" cy="373062"/>
            <a:chOff x="4703763" y="2687638"/>
            <a:chExt cx="606425" cy="646112"/>
          </a:xfrm>
        </p:grpSpPr>
        <p:sp>
          <p:nvSpPr>
            <p:cNvPr id="23574" name="Freeform 10"/>
            <p:cNvSpPr>
              <a:spLocks noChangeAspect="1"/>
            </p:cNvSpPr>
            <p:nvPr/>
          </p:nvSpPr>
          <p:spPr bwMode="auto">
            <a:xfrm rot="-256205">
              <a:off x="4703763" y="2687638"/>
              <a:ext cx="606425" cy="646112"/>
            </a:xfrm>
            <a:custGeom>
              <a:avLst/>
              <a:gdLst>
                <a:gd name="T0" fmla="*/ 2147483646 w 201"/>
                <a:gd name="T1" fmla="*/ 2147483646 h 216"/>
                <a:gd name="T2" fmla="*/ 2147483646 w 201"/>
                <a:gd name="T3" fmla="*/ 0 h 216"/>
                <a:gd name="T4" fmla="*/ 2147483646 w 201"/>
                <a:gd name="T5" fmla="*/ 2147483646 h 216"/>
                <a:gd name="T6" fmla="*/ 2147483646 w 201"/>
                <a:gd name="T7" fmla="*/ 2147483646 h 216"/>
                <a:gd name="T8" fmla="*/ 2147483646 w 201"/>
                <a:gd name="T9" fmla="*/ 2147483646 h 216"/>
                <a:gd name="T10" fmla="*/ 2147483646 w 201"/>
                <a:gd name="T11" fmla="*/ 2147483646 h 216"/>
                <a:gd name="T12" fmla="*/ 2147483646 w 201"/>
                <a:gd name="T13" fmla="*/ 2147483646 h 216"/>
                <a:gd name="T14" fmla="*/ 2147483646 w 201"/>
                <a:gd name="T15" fmla="*/ 2147483646 h 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 h="216">
                  <a:moveTo>
                    <a:pt x="11" y="160"/>
                  </a:moveTo>
                  <a:cubicBezTo>
                    <a:pt x="12" y="113"/>
                    <a:pt x="0" y="20"/>
                    <a:pt x="63" y="0"/>
                  </a:cubicBezTo>
                  <a:cubicBezTo>
                    <a:pt x="89" y="1"/>
                    <a:pt x="116" y="0"/>
                    <a:pt x="143" y="4"/>
                  </a:cubicBezTo>
                  <a:cubicBezTo>
                    <a:pt x="155" y="5"/>
                    <a:pt x="179" y="16"/>
                    <a:pt x="179" y="16"/>
                  </a:cubicBezTo>
                  <a:cubicBezTo>
                    <a:pt x="186" y="26"/>
                    <a:pt x="195" y="52"/>
                    <a:pt x="195" y="52"/>
                  </a:cubicBezTo>
                  <a:cubicBezTo>
                    <a:pt x="193" y="74"/>
                    <a:pt x="201" y="199"/>
                    <a:pt x="151" y="216"/>
                  </a:cubicBezTo>
                  <a:cubicBezTo>
                    <a:pt x="105" y="213"/>
                    <a:pt x="71" y="213"/>
                    <a:pt x="31" y="200"/>
                  </a:cubicBezTo>
                  <a:cubicBezTo>
                    <a:pt x="25" y="182"/>
                    <a:pt x="11" y="181"/>
                    <a:pt x="11" y="160"/>
                  </a:cubicBezTo>
                  <a:close/>
                </a:path>
              </a:pathLst>
            </a:custGeom>
            <a:solidFill>
              <a:srgbClr val="FF0000"/>
            </a:solidFill>
            <a:ln w="9525">
              <a:solidFill>
                <a:schemeClr val="tx1"/>
              </a:solidFill>
              <a:round/>
              <a:headEnd/>
              <a:tailEnd/>
            </a:ln>
          </p:spPr>
          <p:txBody>
            <a:bodyPr wrap="none" anchor="ctr"/>
            <a:lstStyle/>
            <a:p>
              <a:endParaRPr lang="en-US"/>
            </a:p>
          </p:txBody>
        </p:sp>
        <p:sp>
          <p:nvSpPr>
            <p:cNvPr id="23575" name="Freeform 11"/>
            <p:cNvSpPr>
              <a:spLocks noChangeAspect="1"/>
            </p:cNvSpPr>
            <p:nvPr/>
          </p:nvSpPr>
          <p:spPr bwMode="auto">
            <a:xfrm rot="-959712">
              <a:off x="4959350" y="2908300"/>
              <a:ext cx="101600" cy="203200"/>
            </a:xfrm>
            <a:custGeom>
              <a:avLst/>
              <a:gdLst>
                <a:gd name="T0" fmla="*/ 2147483646 w 201"/>
                <a:gd name="T1" fmla="*/ 2147483646 h 216"/>
                <a:gd name="T2" fmla="*/ 2147483646 w 201"/>
                <a:gd name="T3" fmla="*/ 0 h 216"/>
                <a:gd name="T4" fmla="*/ 2147483646 w 201"/>
                <a:gd name="T5" fmla="*/ 2147483646 h 216"/>
                <a:gd name="T6" fmla="*/ 2147483646 w 201"/>
                <a:gd name="T7" fmla="*/ 2147483646 h 216"/>
                <a:gd name="T8" fmla="*/ 2147483646 w 201"/>
                <a:gd name="T9" fmla="*/ 2147483646 h 216"/>
                <a:gd name="T10" fmla="*/ 2147483646 w 201"/>
                <a:gd name="T11" fmla="*/ 2147483646 h 216"/>
                <a:gd name="T12" fmla="*/ 2147483646 w 201"/>
                <a:gd name="T13" fmla="*/ 2147483646 h 216"/>
                <a:gd name="T14" fmla="*/ 2147483646 w 201"/>
                <a:gd name="T15" fmla="*/ 2147483646 h 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 h="216">
                  <a:moveTo>
                    <a:pt x="11" y="160"/>
                  </a:moveTo>
                  <a:cubicBezTo>
                    <a:pt x="12" y="113"/>
                    <a:pt x="0" y="20"/>
                    <a:pt x="63" y="0"/>
                  </a:cubicBezTo>
                  <a:cubicBezTo>
                    <a:pt x="89" y="1"/>
                    <a:pt x="116" y="0"/>
                    <a:pt x="143" y="4"/>
                  </a:cubicBezTo>
                  <a:cubicBezTo>
                    <a:pt x="155" y="5"/>
                    <a:pt x="179" y="16"/>
                    <a:pt x="179" y="16"/>
                  </a:cubicBezTo>
                  <a:cubicBezTo>
                    <a:pt x="186" y="26"/>
                    <a:pt x="195" y="52"/>
                    <a:pt x="195" y="52"/>
                  </a:cubicBezTo>
                  <a:cubicBezTo>
                    <a:pt x="193" y="74"/>
                    <a:pt x="201" y="199"/>
                    <a:pt x="151" y="216"/>
                  </a:cubicBezTo>
                  <a:cubicBezTo>
                    <a:pt x="105" y="213"/>
                    <a:pt x="71" y="213"/>
                    <a:pt x="31" y="200"/>
                  </a:cubicBezTo>
                  <a:cubicBezTo>
                    <a:pt x="25" y="182"/>
                    <a:pt x="11" y="181"/>
                    <a:pt x="11" y="160"/>
                  </a:cubicBezTo>
                  <a:close/>
                </a:path>
              </a:pathLst>
            </a:custGeom>
            <a:solidFill>
              <a:schemeClr val="tx1">
                <a:alpha val="89803"/>
              </a:schemeClr>
            </a:solidFill>
            <a:ln w="9525">
              <a:solidFill>
                <a:schemeClr val="tx1"/>
              </a:solidFill>
              <a:round/>
              <a:headEnd/>
              <a:tailEnd/>
            </a:ln>
          </p:spPr>
          <p:txBody>
            <a:bodyPr wrap="none" anchor="ctr"/>
            <a:lstStyle/>
            <a:p>
              <a:endParaRPr lang="en-US"/>
            </a:p>
          </p:txBody>
        </p:sp>
      </p:grpSp>
      <p:sp>
        <p:nvSpPr>
          <p:cNvPr id="23561" name="Text Box 14"/>
          <p:cNvSpPr txBox="1">
            <a:spLocks noChangeAspect="1" noChangeArrowheads="1"/>
          </p:cNvSpPr>
          <p:nvPr/>
        </p:nvSpPr>
        <p:spPr bwMode="auto">
          <a:xfrm>
            <a:off x="2266950" y="2565400"/>
            <a:ext cx="619125" cy="3635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800" b="0">
                <a:latin typeface="Helvetica" charset="0"/>
                <a:ea typeface="MS PGothic" charset="0"/>
                <a:cs typeface="MS PGothic" charset="0"/>
              </a:rPr>
              <a:t>AT1</a:t>
            </a:r>
          </a:p>
        </p:txBody>
      </p:sp>
      <p:sp>
        <p:nvSpPr>
          <p:cNvPr id="23562" name="Text Box 15"/>
          <p:cNvSpPr txBox="1">
            <a:spLocks noChangeAspect="1" noChangeArrowheads="1"/>
          </p:cNvSpPr>
          <p:nvPr/>
        </p:nvSpPr>
        <p:spPr bwMode="auto">
          <a:xfrm>
            <a:off x="2794000" y="4302125"/>
            <a:ext cx="1524000" cy="606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a:latin typeface="Helvetica" charset="0"/>
                <a:ea typeface="MS PGothic" charset="0"/>
                <a:cs typeface="MS PGothic" charset="0"/>
              </a:rPr>
              <a:t>AT1</a:t>
            </a:r>
          </a:p>
          <a:p>
            <a:pPr algn="ctr"/>
            <a:r>
              <a:rPr lang="en-US" sz="1600" b="0">
                <a:latin typeface="Helvetica" charset="0"/>
                <a:ea typeface="MS PGothic" charset="0"/>
                <a:cs typeface="MS PGothic" charset="0"/>
              </a:rPr>
              <a:t>replenishment</a:t>
            </a:r>
          </a:p>
        </p:txBody>
      </p:sp>
      <p:sp>
        <p:nvSpPr>
          <p:cNvPr id="23563" name="Text Box 20"/>
          <p:cNvSpPr txBox="1">
            <a:spLocks noChangeAspect="1" noChangeArrowheads="1"/>
          </p:cNvSpPr>
          <p:nvPr/>
        </p:nvSpPr>
        <p:spPr bwMode="auto">
          <a:xfrm>
            <a:off x="5194300" y="2540000"/>
            <a:ext cx="708025" cy="3635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800" b="0">
                <a:latin typeface="Helvetica" charset="0"/>
                <a:ea typeface="MS PGothic" charset="0"/>
                <a:cs typeface="MS PGothic" charset="0"/>
              </a:rPr>
              <a:t>AT2</a:t>
            </a:r>
          </a:p>
        </p:txBody>
      </p:sp>
      <p:sp>
        <p:nvSpPr>
          <p:cNvPr id="23564" name="Arc 21"/>
          <p:cNvSpPr>
            <a:spLocks/>
          </p:cNvSpPr>
          <p:nvPr/>
        </p:nvSpPr>
        <p:spPr bwMode="auto">
          <a:xfrm rot="-2472550" flipH="1" flipV="1">
            <a:off x="2476500" y="2838450"/>
            <a:ext cx="1795463" cy="2473325"/>
          </a:xfrm>
          <a:custGeom>
            <a:avLst/>
            <a:gdLst>
              <a:gd name="T0" fmla="*/ 0 w 28362"/>
              <a:gd name="T1" fmla="*/ 2147483646 h 42827"/>
              <a:gd name="T2" fmla="*/ 2147483646 w 28362"/>
              <a:gd name="T3" fmla="*/ 2147483646 h 42827"/>
              <a:gd name="T4" fmla="*/ 2147483646 w 28362"/>
              <a:gd name="T5" fmla="*/ 2147483646 h 42827"/>
              <a:gd name="T6" fmla="*/ 0 60000 65536"/>
              <a:gd name="T7" fmla="*/ 0 60000 65536"/>
              <a:gd name="T8" fmla="*/ 0 60000 65536"/>
            </a:gdLst>
            <a:ahLst/>
            <a:cxnLst>
              <a:cxn ang="T6">
                <a:pos x="T0" y="T1"/>
              </a:cxn>
              <a:cxn ang="T7">
                <a:pos x="T2" y="T3"/>
              </a:cxn>
              <a:cxn ang="T8">
                <a:pos x="T4" y="T5"/>
              </a:cxn>
            </a:cxnLst>
            <a:rect l="0" t="0" r="r" b="b"/>
            <a:pathLst>
              <a:path w="28362" h="42827" fill="none" extrusionOk="0">
                <a:moveTo>
                  <a:pt x="-1" y="1085"/>
                </a:moveTo>
                <a:cubicBezTo>
                  <a:pt x="2181" y="366"/>
                  <a:pt x="4464" y="-1"/>
                  <a:pt x="6762" y="-1"/>
                </a:cubicBezTo>
                <a:cubicBezTo>
                  <a:pt x="18691" y="0"/>
                  <a:pt x="28362" y="9670"/>
                  <a:pt x="28362" y="21600"/>
                </a:cubicBezTo>
                <a:cubicBezTo>
                  <a:pt x="28362" y="31989"/>
                  <a:pt x="20965" y="40907"/>
                  <a:pt x="10755" y="42827"/>
                </a:cubicBezTo>
              </a:path>
              <a:path w="28362" h="42827" stroke="0" extrusionOk="0">
                <a:moveTo>
                  <a:pt x="-1" y="1085"/>
                </a:moveTo>
                <a:cubicBezTo>
                  <a:pt x="2181" y="366"/>
                  <a:pt x="4464" y="-1"/>
                  <a:pt x="6762" y="-1"/>
                </a:cubicBezTo>
                <a:cubicBezTo>
                  <a:pt x="18691" y="0"/>
                  <a:pt x="28362" y="9670"/>
                  <a:pt x="28362" y="21600"/>
                </a:cubicBezTo>
                <a:cubicBezTo>
                  <a:pt x="28362" y="31989"/>
                  <a:pt x="20965" y="40907"/>
                  <a:pt x="10755" y="42827"/>
                </a:cubicBezTo>
                <a:lnTo>
                  <a:pt x="6762" y="21600"/>
                </a:lnTo>
                <a:lnTo>
                  <a:pt x="-1" y="1085"/>
                </a:lnTo>
                <a:close/>
              </a:path>
            </a:pathLst>
          </a:custGeom>
          <a:noFill/>
          <a:ln w="15875">
            <a:solidFill>
              <a:schemeClr val="tx1"/>
            </a:solidFill>
            <a:round/>
            <a:headEnd/>
            <a:tailEnd type="triangle" w="med" len="lg"/>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23565" name="Arc 22"/>
          <p:cNvSpPr>
            <a:spLocks noChangeAspect="1"/>
          </p:cNvSpPr>
          <p:nvPr/>
        </p:nvSpPr>
        <p:spPr bwMode="auto">
          <a:xfrm rot="2472550" flipV="1">
            <a:off x="5645150" y="2938463"/>
            <a:ext cx="1641475" cy="2279650"/>
          </a:xfrm>
          <a:custGeom>
            <a:avLst/>
            <a:gdLst>
              <a:gd name="T0" fmla="*/ 0 w 28362"/>
              <a:gd name="T1" fmla="*/ 2147483646 h 43181"/>
              <a:gd name="T2" fmla="*/ 2147483646 w 28362"/>
              <a:gd name="T3" fmla="*/ 2147483646 h 43181"/>
              <a:gd name="T4" fmla="*/ 2147483646 w 28362"/>
              <a:gd name="T5" fmla="*/ 2147483646 h 43181"/>
              <a:gd name="T6" fmla="*/ 0 60000 65536"/>
              <a:gd name="T7" fmla="*/ 0 60000 65536"/>
              <a:gd name="T8" fmla="*/ 0 60000 65536"/>
            </a:gdLst>
            <a:ahLst/>
            <a:cxnLst>
              <a:cxn ang="T6">
                <a:pos x="T0" y="T1"/>
              </a:cxn>
              <a:cxn ang="T7">
                <a:pos x="T2" y="T3"/>
              </a:cxn>
              <a:cxn ang="T8">
                <a:pos x="T4" y="T5"/>
              </a:cxn>
            </a:cxnLst>
            <a:rect l="0" t="0" r="r" b="b"/>
            <a:pathLst>
              <a:path w="28362" h="43181" fill="none" extrusionOk="0">
                <a:moveTo>
                  <a:pt x="-1" y="1085"/>
                </a:moveTo>
                <a:cubicBezTo>
                  <a:pt x="2181" y="366"/>
                  <a:pt x="4464" y="-1"/>
                  <a:pt x="6762" y="-1"/>
                </a:cubicBezTo>
                <a:cubicBezTo>
                  <a:pt x="18691" y="0"/>
                  <a:pt x="28362" y="9670"/>
                  <a:pt x="28362" y="21600"/>
                </a:cubicBezTo>
                <a:cubicBezTo>
                  <a:pt x="28362" y="33181"/>
                  <a:pt x="19227" y="42702"/>
                  <a:pt x="7656" y="43181"/>
                </a:cubicBezTo>
              </a:path>
              <a:path w="28362" h="43181" stroke="0" extrusionOk="0">
                <a:moveTo>
                  <a:pt x="-1" y="1085"/>
                </a:moveTo>
                <a:cubicBezTo>
                  <a:pt x="2181" y="366"/>
                  <a:pt x="4464" y="-1"/>
                  <a:pt x="6762" y="-1"/>
                </a:cubicBezTo>
                <a:cubicBezTo>
                  <a:pt x="18691" y="0"/>
                  <a:pt x="28362" y="9670"/>
                  <a:pt x="28362" y="21600"/>
                </a:cubicBezTo>
                <a:cubicBezTo>
                  <a:pt x="28362" y="33181"/>
                  <a:pt x="19227" y="42702"/>
                  <a:pt x="7656" y="43181"/>
                </a:cubicBezTo>
                <a:lnTo>
                  <a:pt x="6762" y="21600"/>
                </a:lnTo>
                <a:lnTo>
                  <a:pt x="-1" y="1085"/>
                </a:lnTo>
                <a:close/>
              </a:path>
            </a:pathLst>
          </a:custGeom>
          <a:noFill/>
          <a:ln w="15875">
            <a:solidFill>
              <a:schemeClr val="tx1"/>
            </a:solidFill>
            <a:prstDash val="solid"/>
            <a:round/>
            <a:headEnd/>
            <a:tailEnd type="triangle" w="med" len="lg"/>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23568" name="Line 19"/>
          <p:cNvSpPr>
            <a:spLocks noChangeShapeType="1"/>
          </p:cNvSpPr>
          <p:nvPr/>
        </p:nvSpPr>
        <p:spPr bwMode="auto">
          <a:xfrm>
            <a:off x="5016500" y="3836988"/>
            <a:ext cx="7938" cy="315912"/>
          </a:xfrm>
          <a:prstGeom prst="line">
            <a:avLst/>
          </a:prstGeom>
          <a:noFill/>
          <a:ln w="15875">
            <a:solidFill>
              <a:schemeClr val="tx1"/>
            </a:solidFill>
            <a:round/>
            <a:headEnd/>
            <a:tailEnd type="triangle"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23569" name="Line 19"/>
          <p:cNvSpPr>
            <a:spLocks noChangeShapeType="1"/>
          </p:cNvSpPr>
          <p:nvPr/>
        </p:nvSpPr>
        <p:spPr bwMode="auto">
          <a:xfrm>
            <a:off x="4991100" y="2984500"/>
            <a:ext cx="7938" cy="508000"/>
          </a:xfrm>
          <a:prstGeom prst="line">
            <a:avLst/>
          </a:prstGeom>
          <a:noFill/>
          <a:ln w="15875">
            <a:solidFill>
              <a:schemeClr val="tx1"/>
            </a:solidFill>
            <a:round/>
            <a:headEnd/>
            <a:tailEnd type="triangle"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23570" name="Text Box 20"/>
          <p:cNvSpPr txBox="1">
            <a:spLocks noChangeAspect="1" noChangeArrowheads="1"/>
          </p:cNvSpPr>
          <p:nvPr/>
        </p:nvSpPr>
        <p:spPr bwMode="auto">
          <a:xfrm>
            <a:off x="4711700" y="3446463"/>
            <a:ext cx="708025" cy="3635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800" b="0">
                <a:latin typeface="Helvetica" charset="0"/>
                <a:ea typeface="MS PGothic" charset="0"/>
                <a:cs typeface="MS PGothic" charset="0"/>
              </a:rPr>
              <a:t>AT2*</a:t>
            </a:r>
          </a:p>
        </p:txBody>
      </p:sp>
      <p:sp>
        <p:nvSpPr>
          <p:cNvPr id="23571" name="Text Box 17"/>
          <p:cNvSpPr txBox="1">
            <a:spLocks noChangeAspect="1" noChangeArrowheads="1"/>
          </p:cNvSpPr>
          <p:nvPr/>
        </p:nvSpPr>
        <p:spPr bwMode="auto">
          <a:xfrm>
            <a:off x="5784850" y="4327525"/>
            <a:ext cx="1111250" cy="606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a:latin typeface="Helvetica" charset="0"/>
                <a:ea typeface="MS PGothic" charset="0"/>
                <a:cs typeface="MS PGothic" charset="0"/>
              </a:rPr>
              <a:t>AT2* self</a:t>
            </a:r>
          </a:p>
          <a:p>
            <a:r>
              <a:rPr lang="en-US" sz="1600" b="0">
                <a:latin typeface="Helvetica" charset="0"/>
                <a:ea typeface="MS PGothic" charset="0"/>
                <a:cs typeface="MS PGothic" charset="0"/>
              </a:rPr>
              <a:t>renewal</a:t>
            </a:r>
          </a:p>
        </p:txBody>
      </p:sp>
      <p:sp>
        <p:nvSpPr>
          <p:cNvPr id="23572" name="Text Box 18"/>
          <p:cNvSpPr txBox="1">
            <a:spLocks noChangeAspect="1" noChangeArrowheads="1"/>
          </p:cNvSpPr>
          <p:nvPr/>
        </p:nvSpPr>
        <p:spPr bwMode="auto">
          <a:xfrm>
            <a:off x="609600" y="276225"/>
            <a:ext cx="7924800" cy="790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b="0" dirty="0">
                <a:latin typeface="Helvetica" charset="0"/>
                <a:ea typeface="MS PGothic" charset="0"/>
                <a:cs typeface="MS PGothic" charset="0"/>
              </a:rPr>
              <a:t>Wnt signaling </a:t>
            </a:r>
            <a:r>
              <a:rPr lang="en-US" sz="2200" b="0" dirty="0" smtClean="0">
                <a:latin typeface="Helvetica" charset="0"/>
                <a:ea typeface="MS PGothic" charset="0"/>
                <a:cs typeface="MS PGothic" charset="0"/>
              </a:rPr>
              <a:t>marks </a:t>
            </a:r>
            <a:r>
              <a:rPr lang="en-US" altLang="ja-JP" sz="2200" b="0" dirty="0" smtClean="0">
                <a:latin typeface="Helvetica" charset="0"/>
                <a:ea typeface="MS PGothic" charset="0"/>
                <a:cs typeface="MS PGothic" charset="0"/>
              </a:rPr>
              <a:t>AT2 </a:t>
            </a:r>
            <a:r>
              <a:rPr lang="en-US" altLang="ja-JP" sz="2200" b="0" dirty="0">
                <a:latin typeface="Helvetica" charset="0"/>
                <a:ea typeface="MS PGothic" charset="0"/>
                <a:cs typeface="MS PGothic" charset="0"/>
              </a:rPr>
              <a:t>stem cells</a:t>
            </a:r>
            <a:endParaRPr lang="en-US" sz="2200" b="0" dirty="0">
              <a:latin typeface="Helvetica" charset="0"/>
              <a:ea typeface="MS PGothic" charset="0"/>
              <a:cs typeface="MS PGothic" charset="0"/>
            </a:endParaRPr>
          </a:p>
        </p:txBody>
      </p:sp>
      <p:sp>
        <p:nvSpPr>
          <p:cNvPr id="23573" name="TextBox 1"/>
          <p:cNvSpPr txBox="1">
            <a:spLocks noChangeArrowheads="1"/>
          </p:cNvSpPr>
          <p:nvPr/>
        </p:nvSpPr>
        <p:spPr bwMode="auto">
          <a:xfrm>
            <a:off x="4448175" y="3054350"/>
            <a:ext cx="573088"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a:latin typeface="Helvetica" charset="0"/>
                <a:ea typeface="MS PGothic" charset="0"/>
                <a:cs typeface="MS PGothic" charset="0"/>
              </a:rPr>
              <a:t>Wnt</a:t>
            </a:r>
          </a:p>
        </p:txBody>
      </p:sp>
    </p:spTree>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685800" y="-152400"/>
            <a:ext cx="8001000" cy="1143000"/>
          </a:xfrm>
        </p:spPr>
        <p:txBody>
          <a:bodyPr/>
          <a:lstStyle/>
          <a:p>
            <a:r>
              <a:rPr lang="en-US" sz="2200">
                <a:latin typeface="Arial" charset="0"/>
                <a:ea typeface="Osaka" charset="0"/>
                <a:cs typeface="Osaka" charset="0"/>
              </a:rPr>
              <a:t>AT2* cells lie near single fibroblasts that express a Wnt ligand</a:t>
            </a:r>
          </a:p>
        </p:txBody>
      </p:sp>
      <p:sp>
        <p:nvSpPr>
          <p:cNvPr id="25605" name="Content Placeholder 2"/>
          <p:cNvSpPr>
            <a:spLocks noGrp="1"/>
          </p:cNvSpPr>
          <p:nvPr>
            <p:ph idx="1"/>
          </p:nvPr>
        </p:nvSpPr>
        <p:spPr>
          <a:xfrm>
            <a:off x="1143000" y="990600"/>
            <a:ext cx="6777038" cy="533400"/>
          </a:xfrm>
        </p:spPr>
        <p:txBody>
          <a:bodyPr/>
          <a:lstStyle/>
          <a:p>
            <a:pPr marL="0" indent="0" algn="ctr">
              <a:spcBef>
                <a:spcPct val="0"/>
              </a:spcBef>
              <a:buFontTx/>
              <a:buNone/>
            </a:pPr>
            <a:r>
              <a:rPr lang="en-US" sz="1600" dirty="0">
                <a:latin typeface="Helvetica" charset="0"/>
                <a:ea typeface="Osaka" charset="0"/>
                <a:cs typeface="Osaka" charset="0"/>
              </a:rPr>
              <a:t>Single cell </a:t>
            </a:r>
            <a:r>
              <a:rPr lang="en-US" sz="1600" dirty="0" err="1">
                <a:latin typeface="Helvetica" charset="0"/>
                <a:ea typeface="Osaka" charset="0"/>
                <a:cs typeface="Osaka" charset="0"/>
              </a:rPr>
              <a:t>RNAseq</a:t>
            </a:r>
            <a:r>
              <a:rPr lang="en-US" sz="1600" dirty="0">
                <a:latin typeface="Helvetica" charset="0"/>
                <a:ea typeface="Osaka" charset="0"/>
                <a:cs typeface="Osaka" charset="0"/>
              </a:rPr>
              <a:t> shows that a subset of alveolar fibroblasts </a:t>
            </a:r>
          </a:p>
          <a:p>
            <a:pPr marL="0" indent="0" algn="ctr">
              <a:spcBef>
                <a:spcPct val="0"/>
              </a:spcBef>
              <a:buFontTx/>
              <a:buNone/>
            </a:pPr>
            <a:r>
              <a:rPr lang="en-US" sz="1600" dirty="0">
                <a:latin typeface="Helvetica" charset="0"/>
                <a:ea typeface="Osaka" charset="0"/>
                <a:cs typeface="Osaka" charset="0"/>
              </a:rPr>
              <a:t>express Wnt5a and two other </a:t>
            </a:r>
            <a:r>
              <a:rPr lang="en-US" sz="1600" dirty="0" err="1">
                <a:latin typeface="Helvetica" charset="0"/>
                <a:ea typeface="Osaka" charset="0"/>
                <a:cs typeface="Osaka" charset="0"/>
              </a:rPr>
              <a:t>Wnts</a:t>
            </a:r>
            <a:r>
              <a:rPr lang="en-US" sz="1600" dirty="0">
                <a:latin typeface="Helvetica" charset="0"/>
                <a:ea typeface="Osaka" charset="0"/>
                <a:cs typeface="Osaka" charset="0"/>
              </a:rPr>
              <a:t> (Doug Brownfield)</a:t>
            </a:r>
          </a:p>
        </p:txBody>
      </p:sp>
    </p:spTree>
    <p:extLst>
      <p:ext uri="{BB962C8B-B14F-4D97-AF65-F5344CB8AC3E}">
        <p14:creationId xmlns:p14="http://schemas.microsoft.com/office/powerpoint/2010/main" val="3306168471"/>
      </p:ext>
    </p:extLst>
  </p:cSld>
  <p:clrMapOvr>
    <a:masterClrMapping/>
  </p:clrMapOvr>
  <mc:AlternateContent xmlns:mc="http://schemas.openxmlformats.org/markup-compatibility/2006" xmlns:p14="http://schemas.microsoft.com/office/powerpoint/2010/main">
    <mc:Choice Requires="p14">
      <p:transition spd="slow" p14:dur="2000" advTm="76192"/>
    </mc:Choice>
    <mc:Fallback xmlns="">
      <p:transition spd="slow" advTm="7619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19880"/>
            <a:ext cx="6858594" cy="2872989"/>
          </a:xfrm>
          <a:prstGeom prst="rect">
            <a:avLst/>
          </a:prstGeom>
        </p:spPr>
      </p:pic>
      <p:sp>
        <p:nvSpPr>
          <p:cNvPr id="25604" name="Title 1"/>
          <p:cNvSpPr>
            <a:spLocks noGrp="1"/>
          </p:cNvSpPr>
          <p:nvPr>
            <p:ph type="title"/>
          </p:nvPr>
        </p:nvSpPr>
        <p:spPr>
          <a:xfrm>
            <a:off x="685800" y="-152400"/>
            <a:ext cx="8001000" cy="1143000"/>
          </a:xfrm>
        </p:spPr>
        <p:txBody>
          <a:bodyPr/>
          <a:lstStyle/>
          <a:p>
            <a:r>
              <a:rPr lang="en-US" sz="2200">
                <a:latin typeface="Arial" charset="0"/>
                <a:ea typeface="Osaka" charset="0"/>
                <a:cs typeface="Osaka" charset="0"/>
              </a:rPr>
              <a:t>AT2* cells lie near single fibroblasts that express a Wnt ligand</a:t>
            </a:r>
          </a:p>
        </p:txBody>
      </p:sp>
      <p:sp>
        <p:nvSpPr>
          <p:cNvPr id="25605" name="Content Placeholder 2"/>
          <p:cNvSpPr>
            <a:spLocks noGrp="1"/>
          </p:cNvSpPr>
          <p:nvPr>
            <p:ph idx="1"/>
          </p:nvPr>
        </p:nvSpPr>
        <p:spPr>
          <a:xfrm>
            <a:off x="1143000" y="990600"/>
            <a:ext cx="6777038" cy="533400"/>
          </a:xfrm>
        </p:spPr>
        <p:txBody>
          <a:bodyPr/>
          <a:lstStyle/>
          <a:p>
            <a:pPr marL="0" indent="0" algn="ctr">
              <a:spcBef>
                <a:spcPct val="0"/>
              </a:spcBef>
              <a:buFontTx/>
              <a:buNone/>
            </a:pPr>
            <a:r>
              <a:rPr lang="en-US" sz="1600" dirty="0">
                <a:latin typeface="Helvetica" charset="0"/>
                <a:ea typeface="Osaka" charset="0"/>
                <a:cs typeface="Osaka" charset="0"/>
              </a:rPr>
              <a:t>Single cell </a:t>
            </a:r>
            <a:r>
              <a:rPr lang="en-US" sz="1600" dirty="0" err="1">
                <a:latin typeface="Helvetica" charset="0"/>
                <a:ea typeface="Osaka" charset="0"/>
                <a:cs typeface="Osaka" charset="0"/>
              </a:rPr>
              <a:t>RNAseq</a:t>
            </a:r>
            <a:r>
              <a:rPr lang="en-US" sz="1600" dirty="0">
                <a:latin typeface="Helvetica" charset="0"/>
                <a:ea typeface="Osaka" charset="0"/>
                <a:cs typeface="Osaka" charset="0"/>
              </a:rPr>
              <a:t> shows that a subset of alveolar fibroblasts </a:t>
            </a:r>
          </a:p>
          <a:p>
            <a:pPr marL="0" indent="0" algn="ctr">
              <a:spcBef>
                <a:spcPct val="0"/>
              </a:spcBef>
              <a:buFontTx/>
              <a:buNone/>
            </a:pPr>
            <a:r>
              <a:rPr lang="en-US" sz="1600" dirty="0">
                <a:latin typeface="Helvetica" charset="0"/>
                <a:ea typeface="Osaka" charset="0"/>
                <a:cs typeface="Osaka" charset="0"/>
              </a:rPr>
              <a:t>express Wnt5a and two other </a:t>
            </a:r>
            <a:r>
              <a:rPr lang="en-US" sz="1600" dirty="0" err="1">
                <a:latin typeface="Helvetica" charset="0"/>
                <a:ea typeface="Osaka" charset="0"/>
                <a:cs typeface="Osaka" charset="0"/>
              </a:rPr>
              <a:t>Wnts</a:t>
            </a:r>
            <a:r>
              <a:rPr lang="en-US" sz="1600" dirty="0">
                <a:latin typeface="Helvetica" charset="0"/>
                <a:ea typeface="Osaka" charset="0"/>
                <a:cs typeface="Osaka" charset="0"/>
              </a:rPr>
              <a:t> (Doug Brownfield)</a:t>
            </a:r>
          </a:p>
        </p:txBody>
      </p:sp>
      <p:sp>
        <p:nvSpPr>
          <p:cNvPr id="25637" name="Rectangle 7"/>
          <p:cNvSpPr>
            <a:spLocks noChangeArrowheads="1"/>
          </p:cNvSpPr>
          <p:nvPr/>
        </p:nvSpPr>
        <p:spPr bwMode="auto">
          <a:xfrm>
            <a:off x="7404100" y="2036763"/>
            <a:ext cx="76200" cy="2306637"/>
          </a:xfrm>
          <a:prstGeom prst="rect">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300" b="0">
              <a:solidFill>
                <a:srgbClr val="000000"/>
              </a:solidFill>
            </a:endParaRPr>
          </a:p>
        </p:txBody>
      </p:sp>
      <p:pic>
        <p:nvPicPr>
          <p:cNvPr id="64" name="Picture 23" descr="Mail - Ahmad N Nabhan - Outlook - Google Chrome"/>
          <p:cNvPicPr>
            <a:picLocks noChangeAspect="1"/>
          </p:cNvPicPr>
          <p:nvPr/>
        </p:nvPicPr>
        <p:blipFill rotWithShape="1">
          <a:blip r:embed="rId4" cstate="print">
            <a:extLst>
              <a:ext uri="{28A0092B-C50C-407E-A947-70E740481C1C}">
                <a14:useLocalDpi xmlns:a14="http://schemas.microsoft.com/office/drawing/2010/main"/>
              </a:ext>
            </a:extLst>
          </a:blip>
          <a:srcRect l="8635" t="28471" r="62844" b="25275"/>
          <a:stretch/>
        </p:blipFill>
        <p:spPr bwMode="auto">
          <a:xfrm>
            <a:off x="4953000" y="4572000"/>
            <a:ext cx="1870364"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 name="Rectangle 7"/>
          <p:cNvSpPr>
            <a:spLocks noChangeArrowheads="1"/>
          </p:cNvSpPr>
          <p:nvPr/>
        </p:nvSpPr>
        <p:spPr bwMode="auto">
          <a:xfrm>
            <a:off x="7308850" y="2095500"/>
            <a:ext cx="76200" cy="2306637"/>
          </a:xfrm>
          <a:prstGeom prst="rect">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300" b="0">
              <a:solidFill>
                <a:srgbClr val="000000"/>
              </a:solidFill>
            </a:endParaRPr>
          </a:p>
        </p:txBody>
      </p:sp>
      <p:pic>
        <p:nvPicPr>
          <p:cNvPr id="94" name="Picture 93" descr="Screen Shot 2016-10-27 at 1.42.01 PM.png"/>
          <p:cNvPicPr>
            <a:picLocks noChangeAspect="1"/>
          </p:cNvPicPr>
          <p:nvPr/>
        </p:nvPicPr>
        <p:blipFill rotWithShape="1">
          <a:blip r:embed="rId5">
            <a:extLst>
              <a:ext uri="{28A0092B-C50C-407E-A947-70E740481C1C}">
                <a14:useLocalDpi xmlns:a14="http://schemas.microsoft.com/office/drawing/2010/main" val="0"/>
              </a:ext>
            </a:extLst>
          </a:blip>
          <a:srcRect l="8233" t="60895" r="68550" b="14561"/>
          <a:stretch/>
        </p:blipFill>
        <p:spPr>
          <a:xfrm>
            <a:off x="2768600" y="4514122"/>
            <a:ext cx="1651000" cy="1353278"/>
          </a:xfrm>
          <a:prstGeom prst="rect">
            <a:avLst/>
          </a:prstGeom>
        </p:spPr>
      </p:pic>
      <p:pic>
        <p:nvPicPr>
          <p:cNvPr id="95" name="Picture 94" descr="Screen Shot 2016-10-27 at 1.42.01 PM.png"/>
          <p:cNvPicPr>
            <a:picLocks noChangeAspect="1"/>
          </p:cNvPicPr>
          <p:nvPr/>
        </p:nvPicPr>
        <p:blipFill rotWithShape="1">
          <a:blip r:embed="rId5">
            <a:extLst>
              <a:ext uri="{28A0092B-C50C-407E-A947-70E740481C1C}">
                <a14:useLocalDpi xmlns:a14="http://schemas.microsoft.com/office/drawing/2010/main" val="0"/>
              </a:ext>
            </a:extLst>
          </a:blip>
          <a:srcRect l="72365" t="89164" r="6042" b="6020"/>
          <a:stretch/>
        </p:blipFill>
        <p:spPr>
          <a:xfrm>
            <a:off x="6831013" y="5005554"/>
            <a:ext cx="1689100" cy="292100"/>
          </a:xfrm>
          <a:prstGeom prst="rect">
            <a:avLst/>
          </a:prstGeom>
        </p:spPr>
      </p:pic>
      <p:pic>
        <p:nvPicPr>
          <p:cNvPr id="2" name="Picture 1" descr="Screen Clipping"/>
          <p:cNvPicPr>
            <a:picLocks noChangeAspect="1"/>
          </p:cNvPicPr>
          <p:nvPr/>
        </p:nvPicPr>
        <p:blipFill rotWithShape="1">
          <a:blip r:embed="rId6">
            <a:extLst>
              <a:ext uri="{28A0092B-C50C-407E-A947-70E740481C1C}">
                <a14:useLocalDpi xmlns:a14="http://schemas.microsoft.com/office/drawing/2010/main" val="0"/>
              </a:ext>
            </a:extLst>
          </a:blip>
          <a:srcRect l="66473" t="51537" r="20000"/>
          <a:stretch/>
        </p:blipFill>
        <p:spPr>
          <a:xfrm>
            <a:off x="7364412" y="1919880"/>
            <a:ext cx="1360572" cy="2643193"/>
          </a:xfrm>
          <a:prstGeom prst="rect">
            <a:avLst/>
          </a:prstGeom>
        </p:spPr>
      </p:pic>
      <p:sp>
        <p:nvSpPr>
          <p:cNvPr id="3" name="Rectangle 2"/>
          <p:cNvSpPr/>
          <p:nvPr/>
        </p:nvSpPr>
        <p:spPr bwMode="auto">
          <a:xfrm>
            <a:off x="7308850" y="2066925"/>
            <a:ext cx="95250" cy="257175"/>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9" name="Rectangle 8"/>
          <p:cNvSpPr/>
          <p:nvPr/>
        </p:nvSpPr>
        <p:spPr bwMode="auto">
          <a:xfrm>
            <a:off x="510990" y="2195512"/>
            <a:ext cx="228600" cy="242888"/>
          </a:xfrm>
          <a:prstGeom prst="rect">
            <a:avLst/>
          </a:prstGeom>
          <a:solidFill>
            <a:srgbClr val="02060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78" name="Rectangle 77"/>
          <p:cNvSpPr/>
          <p:nvPr/>
        </p:nvSpPr>
        <p:spPr bwMode="auto">
          <a:xfrm>
            <a:off x="2714810" y="2210392"/>
            <a:ext cx="228600" cy="242888"/>
          </a:xfrm>
          <a:prstGeom prst="rect">
            <a:avLst/>
          </a:prstGeom>
          <a:solidFill>
            <a:srgbClr val="02060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79" name="Rectangle 78"/>
          <p:cNvSpPr/>
          <p:nvPr/>
        </p:nvSpPr>
        <p:spPr bwMode="auto">
          <a:xfrm>
            <a:off x="5054446" y="2210928"/>
            <a:ext cx="228600" cy="242888"/>
          </a:xfrm>
          <a:prstGeom prst="rect">
            <a:avLst/>
          </a:prstGeom>
          <a:solidFill>
            <a:srgbClr val="02060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Tree>
    <p:extLst>
      <p:ext uri="{BB962C8B-B14F-4D97-AF65-F5344CB8AC3E}">
        <p14:creationId xmlns:p14="http://schemas.microsoft.com/office/powerpoint/2010/main" val="633380811"/>
      </p:ext>
    </p:extLst>
  </p:cSld>
  <p:clrMapOvr>
    <a:masterClrMapping/>
  </p:clrMapOvr>
  <mc:AlternateContent xmlns:mc="http://schemas.openxmlformats.org/markup-compatibility/2006" xmlns:p14="http://schemas.microsoft.com/office/powerpoint/2010/main">
    <mc:Choice Requires="p14">
      <p:transition spd="slow" p14:dur="2000" advTm="76192"/>
    </mc:Choice>
    <mc:Fallback xmlns="">
      <p:transition spd="slow" advTm="7619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8600"/>
            <a:ext cx="9220200" cy="533400"/>
          </a:xfrm>
        </p:spPr>
        <p:txBody>
          <a:bodyPr/>
          <a:lstStyle/>
          <a:p>
            <a:r>
              <a:rPr lang="en-US" sz="2200" dirty="0">
                <a:latin typeface="Arial" charset="0"/>
                <a:ea typeface="Osaka" charset="0"/>
                <a:cs typeface="Osaka" charset="0"/>
              </a:rPr>
              <a:t>Alveolar type 1 (AT1) and 2 (AT2) cells comprise the alveolar epithelium</a:t>
            </a:r>
          </a:p>
        </p:txBody>
      </p:sp>
      <p:sp>
        <p:nvSpPr>
          <p:cNvPr id="7171" name="AutoShape 2" descr="http://ajplung.physiology.org/content/ajplung/304/6/L383/F1.medium.gif"/>
          <p:cNvSpPr>
            <a:spLocks noChangeAspect="1" noChangeArrowheads="1"/>
          </p:cNvSpPr>
          <p:nvPr/>
        </p:nvSpPr>
        <p:spPr bwMode="auto">
          <a:xfrm>
            <a:off x="155575" y="-8382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2" name="Picture 1" descr="Screen Shot 2016-10-27 at 2.05.53 PM.png"/>
          <p:cNvPicPr>
            <a:picLocks noChangeAspect="1"/>
          </p:cNvPicPr>
          <p:nvPr/>
        </p:nvPicPr>
        <p:blipFill rotWithShape="1">
          <a:blip r:embed="rId3">
            <a:extLst>
              <a:ext uri="{28A0092B-C50C-407E-A947-70E740481C1C}">
                <a14:useLocalDpi xmlns:a14="http://schemas.microsoft.com/office/drawing/2010/main" val="0"/>
              </a:ext>
            </a:extLst>
          </a:blip>
          <a:srcRect l="7657" t="3549"/>
          <a:stretch/>
        </p:blipFill>
        <p:spPr>
          <a:xfrm>
            <a:off x="457200" y="2286000"/>
            <a:ext cx="2959585" cy="1905000"/>
          </a:xfrm>
          <a:prstGeom prst="rect">
            <a:avLst/>
          </a:prstGeom>
        </p:spPr>
      </p:pic>
      <p:pic>
        <p:nvPicPr>
          <p:cNvPr id="9" name="Picture 19" descr="Image 4_Maximum intensity projection-1.czi"/>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70391" y="2299063"/>
            <a:ext cx="1274762" cy="14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0" descr="Image 3_Average.lsm (150%)"/>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73390" y="2302872"/>
            <a:ext cx="1271016" cy="140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23"/>
          <p:cNvSpPr txBox="1">
            <a:spLocks noChangeArrowheads="1"/>
          </p:cNvSpPr>
          <p:nvPr/>
        </p:nvSpPr>
        <p:spPr bwMode="auto">
          <a:xfrm>
            <a:off x="7615403" y="3430951"/>
            <a:ext cx="5556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b="0" dirty="0">
                <a:solidFill>
                  <a:srgbClr val="FF0000"/>
                </a:solidFill>
              </a:rPr>
              <a:t>AT2</a:t>
            </a:r>
          </a:p>
        </p:txBody>
      </p:sp>
      <p:sp>
        <p:nvSpPr>
          <p:cNvPr id="13" name="TextBox 34"/>
          <p:cNvSpPr txBox="1">
            <a:spLocks noChangeArrowheads="1"/>
          </p:cNvSpPr>
          <p:nvPr/>
        </p:nvSpPr>
        <p:spPr bwMode="auto">
          <a:xfrm>
            <a:off x="6311653" y="3430951"/>
            <a:ext cx="5556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b="0" dirty="0">
                <a:solidFill>
                  <a:schemeClr val="bg1"/>
                </a:solidFill>
              </a:rPr>
              <a:t>AT1</a:t>
            </a:r>
          </a:p>
        </p:txBody>
      </p:sp>
      <p:sp>
        <p:nvSpPr>
          <p:cNvPr id="16" name="TextBox 15"/>
          <p:cNvSpPr txBox="1">
            <a:spLocks noChangeArrowheads="1"/>
          </p:cNvSpPr>
          <p:nvPr/>
        </p:nvSpPr>
        <p:spPr bwMode="auto">
          <a:xfrm>
            <a:off x="4378626" y="4114800"/>
            <a:ext cx="96021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b="0" dirty="0" smtClean="0"/>
              <a:t>Alveolus</a:t>
            </a:r>
            <a:endParaRPr lang="en-US" b="0" dirty="0"/>
          </a:p>
        </p:txBody>
      </p:sp>
      <p:pic>
        <p:nvPicPr>
          <p:cNvPr id="17" name="Picture 4" descr="Screen Clipping"/>
          <p:cNvPicPr>
            <a:picLocks noChangeAspect="1"/>
          </p:cNvPicPr>
          <p:nvPr/>
        </p:nvPicPr>
        <p:blipFill rotWithShape="1">
          <a:blip r:embed="rId6" cstate="print">
            <a:extLst>
              <a:ext uri="{28A0092B-C50C-407E-A947-70E740481C1C}">
                <a14:useLocalDpi xmlns:a14="http://schemas.microsoft.com/office/drawing/2010/main"/>
              </a:ext>
            </a:extLst>
          </a:blip>
          <a:srcRect t="15859"/>
          <a:stretch/>
        </p:blipFill>
        <p:spPr bwMode="auto">
          <a:xfrm>
            <a:off x="6370391" y="3757741"/>
            <a:ext cx="2573634" cy="2213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Screen Shot 2016-10-27 at 1.42.01 PM.png"/>
          <p:cNvPicPr>
            <a:picLocks noChangeAspect="1"/>
          </p:cNvPicPr>
          <p:nvPr/>
        </p:nvPicPr>
        <p:blipFill rotWithShape="1">
          <a:blip r:embed="rId7">
            <a:extLst>
              <a:ext uri="{28A0092B-C50C-407E-A947-70E740481C1C}">
                <a14:useLocalDpi xmlns:a14="http://schemas.microsoft.com/office/drawing/2010/main" val="0"/>
              </a:ext>
            </a:extLst>
          </a:blip>
          <a:srcRect l="9294" t="61771" r="69184" b="12238"/>
          <a:stretch/>
        </p:blipFill>
        <p:spPr>
          <a:xfrm>
            <a:off x="3886200" y="2438400"/>
            <a:ext cx="1862668" cy="1744133"/>
          </a:xfrm>
          <a:prstGeom prst="rect">
            <a:avLst/>
          </a:prstGeom>
        </p:spPr>
      </p:pic>
      <p:sp>
        <p:nvSpPr>
          <p:cNvPr id="24" name="TextBox 34"/>
          <p:cNvSpPr txBox="1">
            <a:spLocks noChangeArrowheads="1"/>
          </p:cNvSpPr>
          <p:nvPr/>
        </p:nvSpPr>
        <p:spPr bwMode="auto">
          <a:xfrm>
            <a:off x="3733800" y="3810000"/>
            <a:ext cx="50069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sz="1400" b="0" dirty="0"/>
              <a:t>AT1</a:t>
            </a:r>
          </a:p>
        </p:txBody>
      </p:sp>
    </p:spTree>
    <p:extLst>
      <p:ext uri="{BB962C8B-B14F-4D97-AF65-F5344CB8AC3E}">
        <p14:creationId xmlns:p14="http://schemas.microsoft.com/office/powerpoint/2010/main" val="2743505586"/>
      </p:ext>
    </p:extLst>
  </p:cSld>
  <p:clrMapOvr>
    <a:masterClrMapping/>
  </p:clrMapOvr>
  <p:transition spd="slow" advTm="4291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6-10-27 at 1.42.01 PM.png"/>
          <p:cNvPicPr>
            <a:picLocks noChangeAspect="1"/>
          </p:cNvPicPr>
          <p:nvPr/>
        </p:nvPicPr>
        <p:blipFill rotWithShape="1">
          <a:blip r:embed="rId3">
            <a:extLst>
              <a:ext uri="{28A0092B-C50C-407E-A947-70E740481C1C}">
                <a14:useLocalDpi xmlns:a14="http://schemas.microsoft.com/office/drawing/2010/main" val="0"/>
              </a:ext>
            </a:extLst>
          </a:blip>
          <a:srcRect l="7738" t="4541" r="6859" b="52308"/>
          <a:stretch/>
        </p:blipFill>
        <p:spPr>
          <a:xfrm>
            <a:off x="914400" y="1219200"/>
            <a:ext cx="7391400" cy="2895600"/>
          </a:xfrm>
          <a:prstGeom prst="rect">
            <a:avLst/>
          </a:prstGeom>
        </p:spPr>
      </p:pic>
      <p:sp>
        <p:nvSpPr>
          <p:cNvPr id="2" name="Title 1"/>
          <p:cNvSpPr>
            <a:spLocks noGrp="1"/>
          </p:cNvSpPr>
          <p:nvPr>
            <p:ph type="title"/>
          </p:nvPr>
        </p:nvSpPr>
        <p:spPr>
          <a:xfrm>
            <a:off x="685800" y="228600"/>
            <a:ext cx="7772400" cy="1143000"/>
          </a:xfrm>
        </p:spPr>
        <p:txBody>
          <a:bodyPr/>
          <a:lstStyle/>
          <a:p>
            <a:r>
              <a:rPr lang="en-US" dirty="0" smtClean="0"/>
              <a:t>Each AT2 stem cell has a private single cell niche</a:t>
            </a:r>
            <a:endParaRPr lang="en-US" dirty="0"/>
          </a:p>
        </p:txBody>
      </p:sp>
      <p:sp>
        <p:nvSpPr>
          <p:cNvPr id="8" name="Rectangle 7"/>
          <p:cNvSpPr/>
          <p:nvPr/>
        </p:nvSpPr>
        <p:spPr bwMode="auto">
          <a:xfrm>
            <a:off x="3200400" y="1447800"/>
            <a:ext cx="6553200" cy="28194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5" name="TextBox 4"/>
          <p:cNvSpPr txBox="1"/>
          <p:nvPr/>
        </p:nvSpPr>
        <p:spPr>
          <a:xfrm>
            <a:off x="1162798" y="4495800"/>
            <a:ext cx="6818405" cy="830997"/>
          </a:xfrm>
          <a:prstGeom prst="rect">
            <a:avLst/>
          </a:prstGeom>
          <a:noFill/>
        </p:spPr>
        <p:txBody>
          <a:bodyPr wrap="none" rtlCol="0">
            <a:spAutoFit/>
          </a:bodyPr>
          <a:lstStyle/>
          <a:p>
            <a:pPr marL="285750" indent="-285750">
              <a:buFont typeface="Arial" panose="020B0604020202020204" pitchFamily="34" charset="0"/>
              <a:buChar char="•"/>
            </a:pPr>
            <a:r>
              <a:rPr lang="en-US" b="0" dirty="0" smtClean="0"/>
              <a:t>Genetic inhibition of fibroblast Wnt secretion depletes Axin2</a:t>
            </a:r>
            <a:r>
              <a:rPr lang="en-US" b="0" baseline="30000" dirty="0" smtClean="0"/>
              <a:t>+</a:t>
            </a:r>
            <a:r>
              <a:rPr lang="en-US" b="0" dirty="0" smtClean="0"/>
              <a:t> AT2 cells</a:t>
            </a:r>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endParaRPr lang="en-US" b="0" dirty="0" smtClean="0"/>
          </a:p>
        </p:txBody>
      </p:sp>
    </p:spTree>
    <p:extLst>
      <p:ext uri="{BB962C8B-B14F-4D97-AF65-F5344CB8AC3E}">
        <p14:creationId xmlns:p14="http://schemas.microsoft.com/office/powerpoint/2010/main" val="2263528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10-27 at 1.42.01 PM.png"/>
          <p:cNvPicPr>
            <a:picLocks noChangeAspect="1"/>
          </p:cNvPicPr>
          <p:nvPr/>
        </p:nvPicPr>
        <p:blipFill rotWithShape="1">
          <a:blip r:embed="rId3">
            <a:extLst>
              <a:ext uri="{28A0092B-C50C-407E-A947-70E740481C1C}">
                <a14:useLocalDpi xmlns:a14="http://schemas.microsoft.com/office/drawing/2010/main" val="0"/>
              </a:ext>
            </a:extLst>
          </a:blip>
          <a:srcRect l="7738" t="4541" r="6859" b="52308"/>
          <a:stretch/>
        </p:blipFill>
        <p:spPr>
          <a:xfrm>
            <a:off x="914400" y="1219200"/>
            <a:ext cx="7391400" cy="2895600"/>
          </a:xfrm>
          <a:prstGeom prst="rect">
            <a:avLst/>
          </a:prstGeom>
        </p:spPr>
      </p:pic>
      <p:sp>
        <p:nvSpPr>
          <p:cNvPr id="7" name="TextBox 6"/>
          <p:cNvSpPr txBox="1"/>
          <p:nvPr/>
        </p:nvSpPr>
        <p:spPr>
          <a:xfrm>
            <a:off x="1162798" y="4495800"/>
            <a:ext cx="6818405" cy="1323439"/>
          </a:xfrm>
          <a:prstGeom prst="rect">
            <a:avLst/>
          </a:prstGeom>
          <a:noFill/>
        </p:spPr>
        <p:txBody>
          <a:bodyPr wrap="none" rtlCol="0">
            <a:spAutoFit/>
          </a:bodyPr>
          <a:lstStyle/>
          <a:p>
            <a:pPr marL="285750" indent="-285750">
              <a:buFont typeface="Arial" panose="020B0604020202020204" pitchFamily="34" charset="0"/>
              <a:buChar char="•"/>
            </a:pPr>
            <a:r>
              <a:rPr lang="en-US" b="0" dirty="0" smtClean="0"/>
              <a:t>Genetic inhibition of fibroblast Wnt secretion depletes Axin2</a:t>
            </a:r>
            <a:r>
              <a:rPr lang="en-US" b="0" baseline="30000" dirty="0" smtClean="0"/>
              <a:t>+</a:t>
            </a:r>
            <a:r>
              <a:rPr lang="en-US" b="0" dirty="0" smtClean="0"/>
              <a:t> AT2 cells</a:t>
            </a:r>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r>
              <a:rPr lang="en-US" b="0" dirty="0" smtClean="0"/>
              <a:t>What is the consequence of Wnt inhibition?</a:t>
            </a: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smtClean="0"/>
          </a:p>
        </p:txBody>
      </p:sp>
      <p:sp>
        <p:nvSpPr>
          <p:cNvPr id="5" name="Rectangle 4"/>
          <p:cNvSpPr/>
          <p:nvPr/>
        </p:nvSpPr>
        <p:spPr bwMode="auto">
          <a:xfrm>
            <a:off x="3200400" y="1295400"/>
            <a:ext cx="6553200" cy="29718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8" name="Title 1"/>
          <p:cNvSpPr txBox="1">
            <a:spLocks/>
          </p:cNvSpPr>
          <p:nvPr/>
        </p:nvSpPr>
        <p:spPr bwMode="auto">
          <a:xfrm>
            <a:off x="685800" y="76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a:lstStyle>
          <a:p>
            <a:r>
              <a:rPr lang="en-US" b="0" kern="0" smtClean="0"/>
              <a:t>Wnt niche maintains AT2 stem cell identity</a:t>
            </a:r>
            <a:endParaRPr lang="en-US" b="0" kern="0" dirty="0"/>
          </a:p>
        </p:txBody>
      </p:sp>
    </p:spTree>
    <p:extLst>
      <p:ext uri="{BB962C8B-B14F-4D97-AF65-F5344CB8AC3E}">
        <p14:creationId xmlns:p14="http://schemas.microsoft.com/office/powerpoint/2010/main" val="4217369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0" y="-224766"/>
            <a:ext cx="9143998" cy="1143000"/>
          </a:xfrm>
        </p:spPr>
        <p:txBody>
          <a:bodyPr>
            <a:normAutofit/>
          </a:bodyPr>
          <a:lstStyle/>
          <a:p>
            <a:r>
              <a:rPr lang="en-US" dirty="0" err="1"/>
              <a:t>Wnt</a:t>
            </a:r>
            <a:r>
              <a:rPr lang="en-US" dirty="0"/>
              <a:t> actively maintains AT2 (stem) cell state</a:t>
            </a:r>
          </a:p>
        </p:txBody>
      </p:sp>
      <p:grpSp>
        <p:nvGrpSpPr>
          <p:cNvPr id="16" name="Group 15"/>
          <p:cNvGrpSpPr/>
          <p:nvPr/>
        </p:nvGrpSpPr>
        <p:grpSpPr>
          <a:xfrm>
            <a:off x="457200" y="2390001"/>
            <a:ext cx="2312027" cy="2791599"/>
            <a:chOff x="457200" y="2390001"/>
            <a:chExt cx="2312027" cy="2791599"/>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457200" y="2411746"/>
              <a:ext cx="2312027" cy="2769854"/>
            </a:xfrm>
            <a:prstGeom prst="rect">
              <a:avLst/>
            </a:prstGeom>
          </p:spPr>
        </p:pic>
        <p:sp>
          <p:nvSpPr>
            <p:cNvPr id="15" name="TextBox 14"/>
            <p:cNvSpPr txBox="1"/>
            <p:nvPr/>
          </p:nvSpPr>
          <p:spPr>
            <a:xfrm>
              <a:off x="914400" y="2390001"/>
              <a:ext cx="1447800" cy="276999"/>
            </a:xfrm>
            <a:prstGeom prst="rect">
              <a:avLst/>
            </a:prstGeom>
            <a:solidFill>
              <a:srgbClr val="FFFFFF"/>
            </a:solidFill>
            <a:ln>
              <a:noFill/>
            </a:ln>
          </p:spPr>
          <p:txBody>
            <a:bodyPr wrap="square" rtlCol="0">
              <a:spAutoFit/>
            </a:bodyPr>
            <a:lstStyle/>
            <a:p>
              <a:r>
                <a:rPr lang="en-US" sz="1200" dirty="0"/>
                <a:t>AT2-Cre &gt; GFP</a:t>
              </a:r>
            </a:p>
          </p:txBody>
        </p:sp>
      </p:grpSp>
    </p:spTree>
    <p:extLst>
      <p:ext uri="{BB962C8B-B14F-4D97-AF65-F5344CB8AC3E}">
        <p14:creationId xmlns:p14="http://schemas.microsoft.com/office/powerpoint/2010/main" val="878540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0" y="-224766"/>
            <a:ext cx="9143998" cy="1143000"/>
          </a:xfrm>
        </p:spPr>
        <p:txBody>
          <a:bodyPr>
            <a:normAutofit/>
          </a:bodyPr>
          <a:lstStyle/>
          <a:p>
            <a:r>
              <a:rPr lang="en-US" dirty="0" err="1"/>
              <a:t>Wnt</a:t>
            </a:r>
            <a:r>
              <a:rPr lang="en-US" dirty="0"/>
              <a:t> actively maintains AT2 (stem) cell state</a:t>
            </a:r>
          </a:p>
        </p:txBody>
      </p:sp>
      <p:grpSp>
        <p:nvGrpSpPr>
          <p:cNvPr id="12" name="Group 11"/>
          <p:cNvGrpSpPr/>
          <p:nvPr/>
        </p:nvGrpSpPr>
        <p:grpSpPr>
          <a:xfrm>
            <a:off x="3581400" y="742872"/>
            <a:ext cx="2289135" cy="2838528"/>
            <a:chOff x="4114800" y="685800"/>
            <a:chExt cx="2540000" cy="314960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4114800" y="762000"/>
              <a:ext cx="2540000" cy="3073400"/>
            </a:xfrm>
            <a:prstGeom prst="rect">
              <a:avLst/>
            </a:prstGeom>
          </p:spPr>
        </p:pic>
        <p:sp>
          <p:nvSpPr>
            <p:cNvPr id="10" name="TextBox 9"/>
            <p:cNvSpPr txBox="1"/>
            <p:nvPr/>
          </p:nvSpPr>
          <p:spPr>
            <a:xfrm>
              <a:off x="4114800" y="685800"/>
              <a:ext cx="2438400" cy="307355"/>
            </a:xfrm>
            <a:prstGeom prst="rect">
              <a:avLst/>
            </a:prstGeom>
            <a:solidFill>
              <a:schemeClr val="bg1"/>
            </a:solidFill>
            <a:ln>
              <a:noFill/>
            </a:ln>
          </p:spPr>
          <p:txBody>
            <a:bodyPr wrap="square" rtlCol="0">
              <a:spAutoFit/>
            </a:bodyPr>
            <a:lstStyle/>
            <a:p>
              <a:pPr algn="ctr"/>
              <a:r>
                <a:rPr lang="en-US" sz="1200" dirty="0" smtClean="0"/>
                <a:t>Inhibit Wnt</a:t>
              </a:r>
              <a:endParaRPr lang="en-US" sz="1200" dirty="0"/>
            </a:p>
          </p:txBody>
        </p:sp>
      </p:grpSp>
      <p:grpSp>
        <p:nvGrpSpPr>
          <p:cNvPr id="11" name="Group 10"/>
          <p:cNvGrpSpPr/>
          <p:nvPr/>
        </p:nvGrpSpPr>
        <p:grpSpPr>
          <a:xfrm>
            <a:off x="3657600" y="3733800"/>
            <a:ext cx="2312027" cy="2781300"/>
            <a:chOff x="4114800" y="3771900"/>
            <a:chExt cx="2565400" cy="3086100"/>
          </a:xfrm>
        </p:grpSpPr>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114800" y="3810000"/>
              <a:ext cx="2565400" cy="3048000"/>
            </a:xfrm>
            <a:prstGeom prst="rect">
              <a:avLst/>
            </a:prstGeom>
          </p:spPr>
        </p:pic>
        <p:sp>
          <p:nvSpPr>
            <p:cNvPr id="31" name="TextBox 30"/>
            <p:cNvSpPr txBox="1"/>
            <p:nvPr/>
          </p:nvSpPr>
          <p:spPr>
            <a:xfrm>
              <a:off x="4191000" y="3771900"/>
              <a:ext cx="2438400" cy="307355"/>
            </a:xfrm>
            <a:prstGeom prst="rect">
              <a:avLst/>
            </a:prstGeom>
            <a:solidFill>
              <a:schemeClr val="bg1"/>
            </a:solidFill>
            <a:ln>
              <a:noFill/>
            </a:ln>
          </p:spPr>
          <p:txBody>
            <a:bodyPr wrap="square" rtlCol="0">
              <a:spAutoFit/>
            </a:bodyPr>
            <a:lstStyle/>
            <a:p>
              <a:pPr algn="ctr"/>
              <a:r>
                <a:rPr lang="en-US" sz="1200" dirty="0" smtClean="0"/>
                <a:t>Activate Wnt</a:t>
              </a:r>
              <a:endParaRPr lang="en-US" sz="1200" dirty="0"/>
            </a:p>
          </p:txBody>
        </p:sp>
      </p:grpSp>
      <p:cxnSp>
        <p:nvCxnSpPr>
          <p:cNvPr id="14" name="Straight Arrow Connector 13"/>
          <p:cNvCxnSpPr/>
          <p:nvPr/>
        </p:nvCxnSpPr>
        <p:spPr bwMode="auto">
          <a:xfrm flipV="1">
            <a:off x="2895600" y="2209800"/>
            <a:ext cx="533400" cy="1295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 name="Straight Arrow Connector 33"/>
          <p:cNvCxnSpPr/>
          <p:nvPr/>
        </p:nvCxnSpPr>
        <p:spPr bwMode="auto">
          <a:xfrm>
            <a:off x="2895600" y="3733800"/>
            <a:ext cx="533400" cy="1295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6" name="Group 15"/>
          <p:cNvGrpSpPr/>
          <p:nvPr/>
        </p:nvGrpSpPr>
        <p:grpSpPr>
          <a:xfrm>
            <a:off x="457200" y="2390001"/>
            <a:ext cx="2312027" cy="2791599"/>
            <a:chOff x="457200" y="2390001"/>
            <a:chExt cx="2312027" cy="2791599"/>
          </a:xfrm>
        </p:grpSpPr>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457200" y="2411746"/>
              <a:ext cx="2312027" cy="2769854"/>
            </a:xfrm>
            <a:prstGeom prst="rect">
              <a:avLst/>
            </a:prstGeom>
          </p:spPr>
        </p:pic>
        <p:sp>
          <p:nvSpPr>
            <p:cNvPr id="15" name="TextBox 14"/>
            <p:cNvSpPr txBox="1"/>
            <p:nvPr/>
          </p:nvSpPr>
          <p:spPr>
            <a:xfrm>
              <a:off x="914400" y="2390001"/>
              <a:ext cx="1447800" cy="276999"/>
            </a:xfrm>
            <a:prstGeom prst="rect">
              <a:avLst/>
            </a:prstGeom>
            <a:solidFill>
              <a:srgbClr val="FFFFFF"/>
            </a:solidFill>
            <a:ln>
              <a:noFill/>
            </a:ln>
          </p:spPr>
          <p:txBody>
            <a:bodyPr wrap="square" rtlCol="0">
              <a:spAutoFit/>
            </a:bodyPr>
            <a:lstStyle/>
            <a:p>
              <a:r>
                <a:rPr lang="en-US" sz="1200" dirty="0"/>
                <a:t>AT2-Cre &gt; GFP</a:t>
              </a:r>
            </a:p>
          </p:txBody>
        </p:sp>
      </p:grpSp>
      <p:pic>
        <p:nvPicPr>
          <p:cNvPr id="17" name="Picture 16"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0800" y="2528500"/>
            <a:ext cx="1944631" cy="2842153"/>
          </a:xfrm>
          <a:prstGeom prst="rect">
            <a:avLst/>
          </a:prstGeom>
        </p:spPr>
      </p:pic>
    </p:spTree>
    <p:extLst>
      <p:ext uri="{BB962C8B-B14F-4D97-AF65-F5344CB8AC3E}">
        <p14:creationId xmlns:p14="http://schemas.microsoft.com/office/powerpoint/2010/main" val="49520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10-27 at 1.42.01 PM.png"/>
          <p:cNvPicPr>
            <a:picLocks noChangeAspect="1"/>
          </p:cNvPicPr>
          <p:nvPr/>
        </p:nvPicPr>
        <p:blipFill rotWithShape="1">
          <a:blip r:embed="rId3">
            <a:extLst>
              <a:ext uri="{28A0092B-C50C-407E-A947-70E740481C1C}">
                <a14:useLocalDpi xmlns:a14="http://schemas.microsoft.com/office/drawing/2010/main" val="0"/>
              </a:ext>
            </a:extLst>
          </a:blip>
          <a:srcRect l="7738" t="4541" r="6859" b="52308"/>
          <a:stretch/>
        </p:blipFill>
        <p:spPr>
          <a:xfrm>
            <a:off x="914400" y="1219200"/>
            <a:ext cx="7391400" cy="2895600"/>
          </a:xfrm>
          <a:prstGeom prst="rect">
            <a:avLst/>
          </a:prstGeom>
        </p:spPr>
      </p:pic>
      <p:sp>
        <p:nvSpPr>
          <p:cNvPr id="7" name="TextBox 6"/>
          <p:cNvSpPr txBox="1"/>
          <p:nvPr/>
        </p:nvSpPr>
        <p:spPr>
          <a:xfrm>
            <a:off x="1162798" y="4495800"/>
            <a:ext cx="7524002" cy="1815882"/>
          </a:xfrm>
          <a:prstGeom prst="rect">
            <a:avLst/>
          </a:prstGeom>
          <a:noFill/>
        </p:spPr>
        <p:txBody>
          <a:bodyPr wrap="square" rtlCol="0">
            <a:spAutoFit/>
          </a:bodyPr>
          <a:lstStyle/>
          <a:p>
            <a:pPr marL="285750" indent="-285750">
              <a:buFont typeface="Arial" panose="020B0604020202020204" pitchFamily="34" charset="0"/>
              <a:buChar char="•"/>
            </a:pPr>
            <a:r>
              <a:rPr lang="en-US" b="0" dirty="0" smtClean="0"/>
              <a:t>Genetic inhibition of fibroblast Wnt secretion depletes Axin2</a:t>
            </a:r>
            <a:r>
              <a:rPr lang="en-US" b="0" baseline="30000" dirty="0" smtClean="0"/>
              <a:t>+</a:t>
            </a:r>
            <a:r>
              <a:rPr lang="en-US" b="0" dirty="0" smtClean="0"/>
              <a:t> AT2 cells</a:t>
            </a:r>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r>
              <a:rPr lang="en-US" b="0" dirty="0"/>
              <a:t>Inhibition of Wnt signaling promoted differentiation of AT2 cells </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smtClean="0"/>
              <a:t>Activation of Wnt signaling in AT2 cells inhibited AT2</a:t>
            </a:r>
            <a:r>
              <a:rPr lang="en-US" b="0" dirty="0" smtClean="0">
                <a:sym typeface="Wingdings" panose="05000000000000000000" pitchFamily="2" charset="2"/>
              </a:rPr>
              <a:t>AT1 but</a:t>
            </a:r>
            <a:r>
              <a:rPr lang="en-US" b="0" dirty="0" smtClean="0"/>
              <a:t> did not induce proliferation</a:t>
            </a:r>
          </a:p>
          <a:p>
            <a:pPr marL="285750" indent="-285750">
              <a:buFont typeface="Arial" panose="020B0604020202020204" pitchFamily="34" charset="0"/>
              <a:buChar char="•"/>
            </a:pPr>
            <a:endParaRPr lang="en-US" b="0" dirty="0" smtClean="0"/>
          </a:p>
        </p:txBody>
      </p:sp>
      <p:sp>
        <p:nvSpPr>
          <p:cNvPr id="5" name="Rectangle 4"/>
          <p:cNvSpPr/>
          <p:nvPr/>
        </p:nvSpPr>
        <p:spPr bwMode="auto">
          <a:xfrm>
            <a:off x="3200400" y="1295400"/>
            <a:ext cx="6553200" cy="29718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
        <p:nvSpPr>
          <p:cNvPr id="8" name="Title 1"/>
          <p:cNvSpPr txBox="1">
            <a:spLocks/>
          </p:cNvSpPr>
          <p:nvPr/>
        </p:nvSpPr>
        <p:spPr bwMode="auto">
          <a:xfrm>
            <a:off x="685800" y="76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a:lstStyle>
          <a:p>
            <a:r>
              <a:rPr lang="en-US" b="0" kern="0" smtClean="0"/>
              <a:t>Wnt niche maintains AT2 stem cell identity</a:t>
            </a:r>
            <a:endParaRPr lang="en-US" b="0" kern="0" dirty="0"/>
          </a:p>
        </p:txBody>
      </p:sp>
    </p:spTree>
    <p:extLst>
      <p:ext uri="{BB962C8B-B14F-4D97-AF65-F5344CB8AC3E}">
        <p14:creationId xmlns:p14="http://schemas.microsoft.com/office/powerpoint/2010/main" val="314523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10-27 at 1.42.01 PM.png"/>
          <p:cNvPicPr>
            <a:picLocks noChangeAspect="1"/>
          </p:cNvPicPr>
          <p:nvPr/>
        </p:nvPicPr>
        <p:blipFill rotWithShape="1">
          <a:blip r:embed="rId3">
            <a:extLst>
              <a:ext uri="{28A0092B-C50C-407E-A947-70E740481C1C}">
                <a14:useLocalDpi xmlns:a14="http://schemas.microsoft.com/office/drawing/2010/main" val="0"/>
              </a:ext>
            </a:extLst>
          </a:blip>
          <a:srcRect l="7738" t="4541" r="6859" b="52308"/>
          <a:stretch/>
        </p:blipFill>
        <p:spPr>
          <a:xfrm>
            <a:off x="914400" y="1219200"/>
            <a:ext cx="7391400" cy="2895600"/>
          </a:xfrm>
          <a:prstGeom prst="rect">
            <a:avLst/>
          </a:prstGeom>
        </p:spPr>
      </p:pic>
      <p:sp>
        <p:nvSpPr>
          <p:cNvPr id="7" name="TextBox 6"/>
          <p:cNvSpPr txBox="1"/>
          <p:nvPr/>
        </p:nvSpPr>
        <p:spPr>
          <a:xfrm>
            <a:off x="1162798" y="4495800"/>
            <a:ext cx="7524002" cy="1815882"/>
          </a:xfrm>
          <a:prstGeom prst="rect">
            <a:avLst/>
          </a:prstGeom>
          <a:noFill/>
        </p:spPr>
        <p:txBody>
          <a:bodyPr wrap="square" rtlCol="0">
            <a:spAutoFit/>
          </a:bodyPr>
          <a:lstStyle/>
          <a:p>
            <a:pPr marL="285750" indent="-285750">
              <a:buFont typeface="Arial" panose="020B0604020202020204" pitchFamily="34" charset="0"/>
              <a:buChar char="•"/>
            </a:pPr>
            <a:r>
              <a:rPr lang="en-US" b="0" dirty="0" smtClean="0"/>
              <a:t>Genetic inhibition of fibroblast Wnt secretion depletes Axin2</a:t>
            </a:r>
            <a:r>
              <a:rPr lang="en-US" b="0" baseline="30000" dirty="0" smtClean="0"/>
              <a:t>+</a:t>
            </a:r>
            <a:r>
              <a:rPr lang="en-US" b="0" dirty="0" smtClean="0"/>
              <a:t> AT2 cells</a:t>
            </a:r>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r>
              <a:rPr lang="en-US" b="0" dirty="0"/>
              <a:t>Inhibition of Wnt signaling promoted differentiation of AT2 cells </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smtClean="0"/>
              <a:t>Activation of Wnt signaling in AT2 cells inhibited AT2</a:t>
            </a:r>
            <a:r>
              <a:rPr lang="en-US" b="0" dirty="0" smtClean="0">
                <a:sym typeface="Wingdings" panose="05000000000000000000" pitchFamily="2" charset="2"/>
              </a:rPr>
              <a:t>AT1 but</a:t>
            </a:r>
            <a:r>
              <a:rPr lang="en-US" b="0" dirty="0" smtClean="0"/>
              <a:t> did not induce proliferation</a:t>
            </a:r>
          </a:p>
          <a:p>
            <a:pPr marL="285750" indent="-285750">
              <a:buFont typeface="Arial" panose="020B0604020202020204" pitchFamily="34" charset="0"/>
              <a:buChar char="•"/>
            </a:pPr>
            <a:endParaRPr lang="en-US" b="0" dirty="0" smtClean="0"/>
          </a:p>
        </p:txBody>
      </p:sp>
      <p:sp>
        <p:nvSpPr>
          <p:cNvPr id="8" name="Title 1"/>
          <p:cNvSpPr txBox="1">
            <a:spLocks/>
          </p:cNvSpPr>
          <p:nvPr/>
        </p:nvSpPr>
        <p:spPr bwMode="auto">
          <a:xfrm>
            <a:off x="685800" y="76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a:lstStyle>
          <a:p>
            <a:r>
              <a:rPr lang="en-US" b="0" kern="0" smtClean="0"/>
              <a:t>Wnt niche maintains AT2 stem cell identity</a:t>
            </a:r>
            <a:endParaRPr lang="en-US" b="0" kern="0" dirty="0"/>
          </a:p>
        </p:txBody>
      </p:sp>
    </p:spTree>
    <p:extLst>
      <p:ext uri="{BB962C8B-B14F-4D97-AF65-F5344CB8AC3E}">
        <p14:creationId xmlns:p14="http://schemas.microsoft.com/office/powerpoint/2010/main" val="1043198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85800" y="76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a:lstStyle>
          <a:p>
            <a:r>
              <a:rPr lang="en-US" b="0" kern="0" dirty="0" smtClean="0"/>
              <a:t>Alveolar regeneration: more of the same?</a:t>
            </a:r>
            <a:endParaRPr lang="en-US" b="0" kern="0" dirty="0"/>
          </a:p>
        </p:txBody>
      </p:sp>
      <p:sp>
        <p:nvSpPr>
          <p:cNvPr id="2" name="Rectangle 1"/>
          <p:cNvSpPr/>
          <p:nvPr/>
        </p:nvSpPr>
        <p:spPr>
          <a:xfrm>
            <a:off x="5258103" y="4537882"/>
            <a:ext cx="2819400" cy="830997"/>
          </a:xfrm>
          <a:prstGeom prst="rect">
            <a:avLst/>
          </a:prstGeom>
        </p:spPr>
        <p:txBody>
          <a:bodyPr wrap="square">
            <a:spAutoFit/>
          </a:bodyPr>
          <a:lstStyle/>
          <a:p>
            <a:pPr algn="ctr"/>
            <a:r>
              <a:rPr lang="en-US" b="0" dirty="0" smtClean="0">
                <a:solidFill>
                  <a:srgbClr val="222222"/>
                </a:solidFill>
                <a:latin typeface="Helvetica" panose="020B0604020202020204" pitchFamily="34" charset="0"/>
                <a:cs typeface="Helvetica" panose="020B0604020202020204" pitchFamily="34" charset="0"/>
              </a:rPr>
              <a:t>Does the same Axin2</a:t>
            </a:r>
            <a:r>
              <a:rPr lang="en-US" b="0" baseline="30000" dirty="0" smtClean="0">
                <a:solidFill>
                  <a:srgbClr val="222222"/>
                </a:solidFill>
                <a:latin typeface="Helvetica" panose="020B0604020202020204" pitchFamily="34" charset="0"/>
                <a:cs typeface="Helvetica" panose="020B0604020202020204" pitchFamily="34" charset="0"/>
              </a:rPr>
              <a:t>+</a:t>
            </a:r>
            <a:r>
              <a:rPr lang="en-US" b="0" dirty="0" smtClean="0">
                <a:solidFill>
                  <a:srgbClr val="222222"/>
                </a:solidFill>
                <a:latin typeface="Helvetica" panose="020B0604020202020204" pitchFamily="34" charset="0"/>
                <a:cs typeface="Helvetica" panose="020B0604020202020204" pitchFamily="34" charset="0"/>
              </a:rPr>
              <a:t> population carry out revolution?</a:t>
            </a:r>
            <a:endParaRPr lang="en-US" dirty="0">
              <a:latin typeface="Helvetica" panose="020B0604020202020204" pitchFamily="34" charset="0"/>
              <a:cs typeface="Helvetica" panose="020B0604020202020204" pitchFamily="34" charset="0"/>
            </a:endParaRPr>
          </a:p>
        </p:txBody>
      </p:sp>
      <p:sp>
        <p:nvSpPr>
          <p:cNvPr id="4" name="TextBox 3"/>
          <p:cNvSpPr txBox="1"/>
          <p:nvPr/>
        </p:nvSpPr>
        <p:spPr>
          <a:xfrm>
            <a:off x="2160976" y="1363947"/>
            <a:ext cx="707245" cy="338554"/>
          </a:xfrm>
          <a:prstGeom prst="rect">
            <a:avLst/>
          </a:prstGeom>
          <a:noFill/>
        </p:spPr>
        <p:txBody>
          <a:bodyPr wrap="none" rtlCol="0">
            <a:spAutoFit/>
          </a:bodyPr>
          <a:lstStyle/>
          <a:p>
            <a:r>
              <a:rPr lang="en-US" b="0" dirty="0" smtClean="0"/>
              <a:t>Aging</a:t>
            </a:r>
            <a:endParaRPr lang="en-US" b="0" dirty="0"/>
          </a:p>
        </p:txBody>
      </p:sp>
      <p:sp>
        <p:nvSpPr>
          <p:cNvPr id="11" name="TextBox 10"/>
          <p:cNvSpPr txBox="1"/>
          <p:nvPr/>
        </p:nvSpPr>
        <p:spPr>
          <a:xfrm>
            <a:off x="1676401" y="4537883"/>
            <a:ext cx="1859803" cy="1815882"/>
          </a:xfrm>
          <a:prstGeom prst="rect">
            <a:avLst/>
          </a:prstGeom>
          <a:noFill/>
        </p:spPr>
        <p:txBody>
          <a:bodyPr wrap="none" rtlCol="0">
            <a:spAutoFit/>
          </a:bodyPr>
          <a:lstStyle/>
          <a:p>
            <a:pPr algn="ctr"/>
            <a:r>
              <a:rPr lang="en-US" b="0" dirty="0" smtClean="0"/>
              <a:t>Hierarchal</a:t>
            </a:r>
          </a:p>
          <a:p>
            <a:pPr algn="ctr"/>
            <a:endParaRPr lang="en-US" b="0" dirty="0" smtClean="0"/>
          </a:p>
          <a:p>
            <a:pPr algn="ctr"/>
            <a:r>
              <a:rPr lang="en-US" b="0" dirty="0" smtClean="0"/>
              <a:t>Spatially restricted</a:t>
            </a:r>
          </a:p>
          <a:p>
            <a:pPr algn="ctr"/>
            <a:endParaRPr lang="en-US" b="0" dirty="0"/>
          </a:p>
          <a:p>
            <a:pPr algn="ctr"/>
            <a:r>
              <a:rPr lang="en-US" b="0" dirty="0" smtClean="0"/>
              <a:t>Axin2</a:t>
            </a:r>
            <a:r>
              <a:rPr lang="en-US" b="0" baseline="30000" dirty="0" smtClean="0"/>
              <a:t>+</a:t>
            </a:r>
            <a:endParaRPr lang="en-US" b="0" dirty="0" smtClean="0"/>
          </a:p>
          <a:p>
            <a:pPr algn="ctr"/>
            <a:endParaRPr lang="en-US" b="0" dirty="0" smtClean="0"/>
          </a:p>
          <a:p>
            <a:pPr algn="ctr"/>
            <a:r>
              <a:rPr lang="en-US" b="0" dirty="0" smtClean="0"/>
              <a:t>fibroblast niche</a:t>
            </a:r>
            <a:endParaRPr lang="en-US" b="0" dirty="0"/>
          </a:p>
        </p:txBody>
      </p:sp>
      <p:sp>
        <p:nvSpPr>
          <p:cNvPr id="12" name="TextBox 11"/>
          <p:cNvSpPr txBox="1"/>
          <p:nvPr/>
        </p:nvSpPr>
        <p:spPr>
          <a:xfrm>
            <a:off x="6324600" y="1397561"/>
            <a:ext cx="686406" cy="338554"/>
          </a:xfrm>
          <a:prstGeom prst="rect">
            <a:avLst/>
          </a:prstGeom>
          <a:noFill/>
        </p:spPr>
        <p:txBody>
          <a:bodyPr wrap="none" rtlCol="0">
            <a:spAutoFit/>
          </a:bodyPr>
          <a:lstStyle/>
          <a:p>
            <a:r>
              <a:rPr lang="en-US" b="0" dirty="0" smtClean="0"/>
              <a:t>Injury</a:t>
            </a:r>
            <a:endParaRPr lang="en-US" b="0" dirty="0"/>
          </a:p>
        </p:txBody>
      </p:sp>
      <p:sp>
        <p:nvSpPr>
          <p:cNvPr id="5" name="TextBox 4"/>
          <p:cNvSpPr txBox="1"/>
          <p:nvPr/>
        </p:nvSpPr>
        <p:spPr>
          <a:xfrm>
            <a:off x="6158501" y="2650003"/>
            <a:ext cx="1031051" cy="646331"/>
          </a:xfrm>
          <a:prstGeom prst="rect">
            <a:avLst/>
          </a:prstGeom>
          <a:noFill/>
        </p:spPr>
        <p:txBody>
          <a:bodyPr wrap="none" rtlCol="0">
            <a:spAutoFit/>
          </a:bodyPr>
          <a:lstStyle/>
          <a:p>
            <a:r>
              <a:rPr lang="en-US" sz="3600" dirty="0" smtClean="0"/>
              <a:t>???</a:t>
            </a:r>
            <a:endParaRPr lang="en-US" sz="3600" dirty="0"/>
          </a:p>
        </p:txBody>
      </p:sp>
      <p:pic>
        <p:nvPicPr>
          <p:cNvPr id="14" name="Picture 13" descr="Screen Shot 2016-10-27 at 1.42.01 PM.png"/>
          <p:cNvPicPr>
            <a:picLocks noChangeAspect="1"/>
          </p:cNvPicPr>
          <p:nvPr/>
        </p:nvPicPr>
        <p:blipFill rotWithShape="1">
          <a:blip r:embed="rId3">
            <a:extLst>
              <a:ext uri="{28A0092B-C50C-407E-A947-70E740481C1C}">
                <a14:useLocalDpi xmlns:a14="http://schemas.microsoft.com/office/drawing/2010/main" val="0"/>
              </a:ext>
            </a:extLst>
          </a:blip>
          <a:srcRect l="7738" t="17278" r="64968" b="58375"/>
          <a:stretch/>
        </p:blipFill>
        <p:spPr>
          <a:xfrm>
            <a:off x="495301" y="2303285"/>
            <a:ext cx="2362200" cy="1633814"/>
          </a:xfrm>
          <a:prstGeom prst="rect">
            <a:avLst/>
          </a:prstGeom>
        </p:spPr>
      </p:pic>
      <p:pic>
        <p:nvPicPr>
          <p:cNvPr id="15" name="Picture 4" descr="LysCre,mT,PN3"/>
          <p:cNvPicPr>
            <a:picLocks noChangeAspect="1" noChangeArrowheads="1"/>
          </p:cNvPicPr>
          <p:nvPr/>
        </p:nvPicPr>
        <p:blipFill rotWithShape="1">
          <a:blip r:embed="rId4">
            <a:extLst>
              <a:ext uri="{28A0092B-C50C-407E-A947-70E740481C1C}">
                <a14:useLocalDpi xmlns:a14="http://schemas.microsoft.com/office/drawing/2010/main" val="0"/>
              </a:ext>
            </a:extLst>
          </a:blip>
          <a:srcRect r="22314" b="31179"/>
          <a:stretch/>
        </p:blipFill>
        <p:spPr bwMode="auto">
          <a:xfrm>
            <a:off x="2857501" y="2240398"/>
            <a:ext cx="1657991" cy="1686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194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itle 1"/>
          <p:cNvSpPr>
            <a:spLocks noGrp="1"/>
          </p:cNvSpPr>
          <p:nvPr>
            <p:ph type="title"/>
          </p:nvPr>
        </p:nvSpPr>
        <p:spPr>
          <a:xfrm>
            <a:off x="1676400" y="1335"/>
            <a:ext cx="5943600" cy="951166"/>
          </a:xfrm>
        </p:spPr>
        <p:txBody>
          <a:bodyPr/>
          <a:lstStyle/>
          <a:p>
            <a:r>
              <a:rPr lang="en-US" sz="2200" dirty="0" smtClean="0">
                <a:latin typeface="Arial" charset="0"/>
                <a:ea typeface="Osaka" charset="0"/>
                <a:cs typeface="Osaka" charset="0"/>
              </a:rPr>
              <a:t>Genetic ablation of alveolar epithelium</a:t>
            </a:r>
            <a:endParaRPr lang="en-US" sz="2200" dirty="0">
              <a:latin typeface="Arial" charset="0"/>
              <a:ea typeface="Osaka" charset="0"/>
              <a:cs typeface="Osaka" charset="0"/>
            </a:endParaRPr>
          </a:p>
        </p:txBody>
      </p:sp>
      <p:sp>
        <p:nvSpPr>
          <p:cNvPr id="3" name="TextBox 2"/>
          <p:cNvSpPr txBox="1"/>
          <p:nvPr/>
        </p:nvSpPr>
        <p:spPr>
          <a:xfrm>
            <a:off x="2667000" y="1219200"/>
            <a:ext cx="4114800" cy="584775"/>
          </a:xfrm>
          <a:prstGeom prst="rect">
            <a:avLst/>
          </a:prstGeom>
          <a:noFill/>
        </p:spPr>
        <p:txBody>
          <a:bodyPr wrap="square" rtlCol="0">
            <a:spAutoFit/>
          </a:bodyPr>
          <a:lstStyle/>
          <a:p>
            <a:pPr algn="ctr"/>
            <a:r>
              <a:rPr lang="en-US" b="0" dirty="0" err="1" smtClean="0"/>
              <a:t>Shh</a:t>
            </a:r>
            <a:r>
              <a:rPr lang="en-US" b="0" dirty="0" smtClean="0"/>
              <a:t> </a:t>
            </a:r>
            <a:r>
              <a:rPr lang="en-US" b="0" dirty="0" err="1" smtClean="0"/>
              <a:t>Cre</a:t>
            </a:r>
            <a:r>
              <a:rPr lang="en-US" b="0" dirty="0"/>
              <a:t> </a:t>
            </a:r>
            <a:r>
              <a:rPr lang="en-US" b="0" dirty="0" smtClean="0">
                <a:sym typeface="Wingdings" panose="05000000000000000000" pitchFamily="2" charset="2"/>
              </a:rPr>
              <a:t> LSL-</a:t>
            </a:r>
            <a:r>
              <a:rPr lang="en-US" b="0" dirty="0" err="1" smtClean="0">
                <a:sym typeface="Wingdings" panose="05000000000000000000" pitchFamily="2" charset="2"/>
              </a:rPr>
              <a:t>Diptheria</a:t>
            </a:r>
            <a:r>
              <a:rPr lang="en-US" b="0" dirty="0" smtClean="0">
                <a:sym typeface="Wingdings" panose="05000000000000000000" pitchFamily="2" charset="2"/>
              </a:rPr>
              <a:t> toxin receptor</a:t>
            </a:r>
          </a:p>
          <a:p>
            <a:pPr algn="ctr"/>
            <a:r>
              <a:rPr lang="en-US" b="0" dirty="0" smtClean="0">
                <a:sym typeface="Wingdings" panose="05000000000000000000" pitchFamily="2" charset="2"/>
              </a:rPr>
              <a:t>150ng DT</a:t>
            </a:r>
            <a:endParaRPr lang="en-US" b="0" dirty="0"/>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t="8336" r="51197"/>
          <a:stretch/>
        </p:blipFill>
        <p:spPr>
          <a:xfrm>
            <a:off x="1447800" y="2514600"/>
            <a:ext cx="3352800" cy="3375502"/>
          </a:xfrm>
          <a:prstGeom prst="rect">
            <a:avLst/>
          </a:prstGeom>
        </p:spPr>
      </p:pic>
      <p:sp>
        <p:nvSpPr>
          <p:cNvPr id="6" name="TextBox 5"/>
          <p:cNvSpPr txBox="1"/>
          <p:nvPr/>
        </p:nvSpPr>
        <p:spPr>
          <a:xfrm>
            <a:off x="3733800" y="2231698"/>
            <a:ext cx="2236381" cy="338554"/>
          </a:xfrm>
          <a:prstGeom prst="rect">
            <a:avLst/>
          </a:prstGeom>
          <a:noFill/>
        </p:spPr>
        <p:txBody>
          <a:bodyPr wrap="none" rtlCol="0">
            <a:spAutoFit/>
          </a:bodyPr>
          <a:lstStyle/>
          <a:p>
            <a:r>
              <a:rPr lang="en-US" b="0" dirty="0" smtClean="0"/>
              <a:t>Time after DT injection</a:t>
            </a:r>
            <a:endParaRPr lang="en-US" b="0" dirty="0"/>
          </a:p>
        </p:txBody>
      </p:sp>
    </p:spTree>
    <p:extLst>
      <p:ext uri="{BB962C8B-B14F-4D97-AF65-F5344CB8AC3E}">
        <p14:creationId xmlns:p14="http://schemas.microsoft.com/office/powerpoint/2010/main" val="1474483852"/>
      </p:ext>
    </p:extLst>
  </p:cSld>
  <p:clrMapOvr>
    <a:masterClrMapping/>
  </p:clrMapOvr>
  <mc:AlternateContent xmlns:mc="http://schemas.openxmlformats.org/markup-compatibility/2006" xmlns:p14="http://schemas.microsoft.com/office/powerpoint/2010/main">
    <mc:Choice Requires="p14">
      <p:transition spd="slow" p14:dur="2000" advTm="8087"/>
    </mc:Choice>
    <mc:Fallback xmlns="">
      <p:transition spd="slow" advTm="808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itle 1"/>
          <p:cNvSpPr>
            <a:spLocks noGrp="1"/>
          </p:cNvSpPr>
          <p:nvPr>
            <p:ph type="title"/>
          </p:nvPr>
        </p:nvSpPr>
        <p:spPr>
          <a:xfrm>
            <a:off x="1676400" y="1335"/>
            <a:ext cx="5943600" cy="951166"/>
          </a:xfrm>
        </p:spPr>
        <p:txBody>
          <a:bodyPr/>
          <a:lstStyle/>
          <a:p>
            <a:r>
              <a:rPr lang="en-US" sz="2200" dirty="0" smtClean="0">
                <a:latin typeface="Arial" charset="0"/>
                <a:ea typeface="Osaka" charset="0"/>
                <a:cs typeface="Osaka" charset="0"/>
              </a:rPr>
              <a:t>Wnt inhibition disrupts alveolar regeneration</a:t>
            </a:r>
            <a:endParaRPr lang="en-US" sz="2200" dirty="0">
              <a:latin typeface="Arial" charset="0"/>
              <a:ea typeface="Osaka" charset="0"/>
              <a:cs typeface="Osaka" charset="0"/>
            </a:endParaRPr>
          </a:p>
        </p:txBody>
      </p:sp>
      <p:sp>
        <p:nvSpPr>
          <p:cNvPr id="3" name="TextBox 2"/>
          <p:cNvSpPr txBox="1"/>
          <p:nvPr/>
        </p:nvSpPr>
        <p:spPr>
          <a:xfrm>
            <a:off x="2667000" y="1219200"/>
            <a:ext cx="4114800" cy="584775"/>
          </a:xfrm>
          <a:prstGeom prst="rect">
            <a:avLst/>
          </a:prstGeom>
          <a:noFill/>
        </p:spPr>
        <p:txBody>
          <a:bodyPr wrap="square" rtlCol="0">
            <a:spAutoFit/>
          </a:bodyPr>
          <a:lstStyle/>
          <a:p>
            <a:pPr algn="ctr"/>
            <a:r>
              <a:rPr lang="en-US" b="0" dirty="0" err="1" smtClean="0"/>
              <a:t>Shh</a:t>
            </a:r>
            <a:r>
              <a:rPr lang="en-US" b="0" dirty="0" smtClean="0"/>
              <a:t> </a:t>
            </a:r>
            <a:r>
              <a:rPr lang="en-US" b="0" dirty="0" err="1" smtClean="0"/>
              <a:t>Cre</a:t>
            </a:r>
            <a:r>
              <a:rPr lang="en-US" b="0" dirty="0"/>
              <a:t> </a:t>
            </a:r>
            <a:r>
              <a:rPr lang="en-US" b="0" dirty="0" smtClean="0">
                <a:sym typeface="Wingdings" panose="05000000000000000000" pitchFamily="2" charset="2"/>
              </a:rPr>
              <a:t> LSL-</a:t>
            </a:r>
            <a:r>
              <a:rPr lang="en-US" b="0" dirty="0" err="1" smtClean="0">
                <a:sym typeface="Wingdings" panose="05000000000000000000" pitchFamily="2" charset="2"/>
              </a:rPr>
              <a:t>Diptheria</a:t>
            </a:r>
            <a:r>
              <a:rPr lang="en-US" b="0" dirty="0" smtClean="0">
                <a:sym typeface="Wingdings" panose="05000000000000000000" pitchFamily="2" charset="2"/>
              </a:rPr>
              <a:t> toxin receptor</a:t>
            </a:r>
          </a:p>
          <a:p>
            <a:pPr algn="ctr"/>
            <a:r>
              <a:rPr lang="en-US" b="0" dirty="0" smtClean="0">
                <a:sym typeface="Wingdings" panose="05000000000000000000" pitchFamily="2" charset="2"/>
              </a:rPr>
              <a:t>150ng DT</a:t>
            </a:r>
            <a:endParaRPr lang="en-US" b="0" dirty="0"/>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1" t="8336" r="175"/>
          <a:stretch/>
        </p:blipFill>
        <p:spPr>
          <a:xfrm>
            <a:off x="1447800" y="2514600"/>
            <a:ext cx="6858000" cy="3375502"/>
          </a:xfrm>
          <a:prstGeom prst="rect">
            <a:avLst/>
          </a:prstGeom>
        </p:spPr>
      </p:pic>
      <p:sp>
        <p:nvSpPr>
          <p:cNvPr id="6" name="TextBox 5"/>
          <p:cNvSpPr txBox="1"/>
          <p:nvPr/>
        </p:nvSpPr>
        <p:spPr>
          <a:xfrm>
            <a:off x="3733800" y="2231698"/>
            <a:ext cx="2236381" cy="338554"/>
          </a:xfrm>
          <a:prstGeom prst="rect">
            <a:avLst/>
          </a:prstGeom>
          <a:noFill/>
        </p:spPr>
        <p:txBody>
          <a:bodyPr wrap="none" rtlCol="0">
            <a:spAutoFit/>
          </a:bodyPr>
          <a:lstStyle/>
          <a:p>
            <a:r>
              <a:rPr lang="en-US" b="0" dirty="0" smtClean="0"/>
              <a:t>Time after DT injection</a:t>
            </a:r>
            <a:endParaRPr lang="en-US" b="0" dirty="0"/>
          </a:p>
        </p:txBody>
      </p:sp>
      <p:sp>
        <p:nvSpPr>
          <p:cNvPr id="2" name="Rectangle 1"/>
          <p:cNvSpPr/>
          <p:nvPr/>
        </p:nvSpPr>
        <p:spPr bwMode="auto">
          <a:xfrm>
            <a:off x="6324600" y="2133600"/>
            <a:ext cx="2133600" cy="375650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spTree>
    <p:extLst>
      <p:ext uri="{BB962C8B-B14F-4D97-AF65-F5344CB8AC3E}">
        <p14:creationId xmlns:p14="http://schemas.microsoft.com/office/powerpoint/2010/main" val="1348255037"/>
      </p:ext>
    </p:extLst>
  </p:cSld>
  <p:clrMapOvr>
    <a:masterClrMapping/>
  </p:clrMapOvr>
  <mc:AlternateContent xmlns:mc="http://schemas.openxmlformats.org/markup-compatibility/2006" xmlns:p14="http://schemas.microsoft.com/office/powerpoint/2010/main">
    <mc:Choice Requires="p14">
      <p:transition spd="slow" p14:dur="2000" advTm="8087"/>
    </mc:Choice>
    <mc:Fallback xmlns="">
      <p:transition spd="slow" advTm="808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Image 3-1.czi"/>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23350" y="3758196"/>
            <a:ext cx="1141412" cy="1141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3" name="Picture 27" descr="MAX_Image 5.czi (200%)"/>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28112" y="2580271"/>
            <a:ext cx="1128713"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4" name="Title 1"/>
          <p:cNvSpPr>
            <a:spLocks noGrp="1"/>
          </p:cNvSpPr>
          <p:nvPr>
            <p:ph type="title"/>
          </p:nvPr>
        </p:nvSpPr>
        <p:spPr>
          <a:xfrm>
            <a:off x="152400" y="1335"/>
            <a:ext cx="8874828" cy="951166"/>
          </a:xfrm>
        </p:spPr>
        <p:txBody>
          <a:bodyPr/>
          <a:lstStyle/>
          <a:p>
            <a:r>
              <a:rPr lang="en-US" sz="2200" dirty="0" err="1" smtClean="0">
                <a:latin typeface="Arial" charset="0"/>
                <a:ea typeface="Osaka" charset="0"/>
                <a:cs typeface="Osaka" charset="0"/>
              </a:rPr>
              <a:t>Queisent</a:t>
            </a:r>
            <a:r>
              <a:rPr lang="en-US" sz="2200" dirty="0" smtClean="0">
                <a:latin typeface="Arial" charset="0"/>
                <a:ea typeface="Osaka" charset="0"/>
                <a:cs typeface="Osaka" charset="0"/>
              </a:rPr>
              <a:t> AT2 cells are recruited during injury as</a:t>
            </a:r>
            <a:br>
              <a:rPr lang="en-US" sz="2200" dirty="0" smtClean="0">
                <a:latin typeface="Arial" charset="0"/>
                <a:ea typeface="Osaka" charset="0"/>
                <a:cs typeface="Osaka" charset="0"/>
              </a:rPr>
            </a:br>
            <a:r>
              <a:rPr lang="en-US" sz="2200" dirty="0" smtClean="0">
                <a:latin typeface="Arial" charset="0"/>
                <a:ea typeface="Osaka" charset="0"/>
                <a:cs typeface="Osaka" charset="0"/>
              </a:rPr>
              <a:t> “emergency stem cell”</a:t>
            </a:r>
            <a:endParaRPr lang="en-US" sz="2200" dirty="0">
              <a:latin typeface="Arial" charset="0"/>
              <a:ea typeface="Osaka" charset="0"/>
              <a:cs typeface="Osaka" charset="0"/>
            </a:endParaRPr>
          </a:p>
        </p:txBody>
      </p:sp>
      <p:sp>
        <p:nvSpPr>
          <p:cNvPr id="35846" name="Rectangle 16"/>
          <p:cNvSpPr>
            <a:spLocks noChangeArrowheads="1"/>
          </p:cNvSpPr>
          <p:nvPr/>
        </p:nvSpPr>
        <p:spPr bwMode="auto">
          <a:xfrm rot="-5400000">
            <a:off x="2192194" y="3337509"/>
            <a:ext cx="1787525" cy="7620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300" b="0">
              <a:solidFill>
                <a:srgbClr val="000000"/>
              </a:solidFill>
            </a:endParaRPr>
          </a:p>
        </p:txBody>
      </p:sp>
      <p:cxnSp>
        <p:nvCxnSpPr>
          <p:cNvPr id="35851" name="Straight Connector 26"/>
          <p:cNvCxnSpPr>
            <a:cxnSpLocks noChangeShapeType="1"/>
          </p:cNvCxnSpPr>
          <p:nvPr/>
        </p:nvCxnSpPr>
        <p:spPr bwMode="auto">
          <a:xfrm>
            <a:off x="1657322" y="2526296"/>
            <a:ext cx="29638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27" name="TextBox 2"/>
          <p:cNvSpPr txBox="1">
            <a:spLocks noChangeArrowheads="1"/>
          </p:cNvSpPr>
          <p:nvPr/>
        </p:nvSpPr>
        <p:spPr bwMode="auto">
          <a:xfrm rot="16200000">
            <a:off x="2323806" y="3526153"/>
            <a:ext cx="1589087"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400" b="0" dirty="0">
                <a:latin typeface="Helvetica" charset="0"/>
                <a:ea typeface="MS PGothic" charset="0"/>
                <a:cs typeface="MS PGothic" charset="0"/>
              </a:rPr>
              <a:t>% AT2 cells Ki67</a:t>
            </a:r>
            <a:r>
              <a:rPr lang="en-US" sz="1400" b="0" baseline="30000" dirty="0">
                <a:latin typeface="Helvetica" charset="0"/>
                <a:ea typeface="MS PGothic" charset="0"/>
                <a:cs typeface="MS PGothic" charset="0"/>
              </a:rPr>
              <a:t>+</a:t>
            </a:r>
            <a:endParaRPr lang="en-US" sz="1400" b="0" dirty="0">
              <a:latin typeface="Helvetica" charset="0"/>
              <a:ea typeface="MS PGothic" charset="0"/>
              <a:cs typeface="MS PGothic" charset="0"/>
            </a:endParaRPr>
          </a:p>
        </p:txBody>
      </p:sp>
      <p:grpSp>
        <p:nvGrpSpPr>
          <p:cNvPr id="4" name="Group 3"/>
          <p:cNvGrpSpPr/>
          <p:nvPr/>
        </p:nvGrpSpPr>
        <p:grpSpPr>
          <a:xfrm>
            <a:off x="2855421" y="2564922"/>
            <a:ext cx="1993392" cy="2107750"/>
            <a:chOff x="1694663" y="228322"/>
            <a:chExt cx="5997997" cy="6401355"/>
          </a:xfrm>
        </p:grpSpPr>
        <p:pic>
          <p:nvPicPr>
            <p:cNvPr id="2" name="Picture 1" descr="Screen Clipping"/>
            <p:cNvPicPr>
              <a:picLocks noChangeAspect="1"/>
            </p:cNvPicPr>
            <p:nvPr/>
          </p:nvPicPr>
          <p:blipFill rotWithShape="1">
            <a:blip r:embed="rId5">
              <a:extLst>
                <a:ext uri="{28A0092B-C50C-407E-A947-70E740481C1C}">
                  <a14:useLocalDpi xmlns:a14="http://schemas.microsoft.com/office/drawing/2010/main" val="0"/>
                </a:ext>
              </a:extLst>
            </a:blip>
            <a:srcRect l="4134"/>
            <a:stretch/>
          </p:blipFill>
          <p:spPr>
            <a:xfrm>
              <a:off x="1709341" y="228322"/>
              <a:ext cx="5983319" cy="6401355"/>
            </a:xfrm>
            <a:prstGeom prst="rect">
              <a:avLst/>
            </a:prstGeom>
          </p:spPr>
        </p:pic>
        <p:sp>
          <p:nvSpPr>
            <p:cNvPr id="3" name="Rectangle 2"/>
            <p:cNvSpPr/>
            <p:nvPr/>
          </p:nvSpPr>
          <p:spPr bwMode="auto">
            <a:xfrm>
              <a:off x="1694663" y="239848"/>
              <a:ext cx="763151" cy="8763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grpSp>
      <p:pic>
        <p:nvPicPr>
          <p:cNvPr id="28" name="Picture 27" descr="Screen Clipping"/>
          <p:cNvPicPr>
            <a:picLocks noChangeAspect="1"/>
          </p:cNvPicPr>
          <p:nvPr/>
        </p:nvPicPr>
        <p:blipFill rotWithShape="1">
          <a:blip r:embed="rId6">
            <a:extLst>
              <a:ext uri="{28A0092B-C50C-407E-A947-70E740481C1C}">
                <a14:useLocalDpi xmlns:a14="http://schemas.microsoft.com/office/drawing/2010/main" val="0"/>
              </a:ext>
            </a:extLst>
          </a:blip>
          <a:srcRect t="82455" b="-2245"/>
          <a:stretch/>
        </p:blipFill>
        <p:spPr>
          <a:xfrm>
            <a:off x="2800322" y="4655496"/>
            <a:ext cx="1962229" cy="457200"/>
          </a:xfrm>
          <a:prstGeom prst="rect">
            <a:avLst/>
          </a:prstGeom>
        </p:spPr>
      </p:pic>
      <p:pic>
        <p:nvPicPr>
          <p:cNvPr id="32" name="Picture 3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2743200"/>
            <a:ext cx="1989891" cy="2310410"/>
          </a:xfrm>
          <a:prstGeom prst="rect">
            <a:avLst/>
          </a:prstGeom>
        </p:spPr>
      </p:pic>
      <p:cxnSp>
        <p:nvCxnSpPr>
          <p:cNvPr id="30" name="Straight Connector 26"/>
          <p:cNvCxnSpPr>
            <a:cxnSpLocks noChangeShapeType="1"/>
          </p:cNvCxnSpPr>
          <p:nvPr/>
        </p:nvCxnSpPr>
        <p:spPr bwMode="auto">
          <a:xfrm>
            <a:off x="5216887" y="2495133"/>
            <a:ext cx="195460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33" name="TextBox 29"/>
          <p:cNvSpPr txBox="1">
            <a:spLocks noChangeArrowheads="1"/>
          </p:cNvSpPr>
          <p:nvPr/>
        </p:nvSpPr>
        <p:spPr bwMode="auto">
          <a:xfrm>
            <a:off x="2203180" y="1987402"/>
            <a:ext cx="199189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Recruitment of</a:t>
            </a:r>
          </a:p>
          <a:p>
            <a:pPr algn="ctr"/>
            <a:r>
              <a:rPr lang="en-US" sz="1600" b="0" dirty="0" smtClean="0">
                <a:latin typeface="Helvetica" charset="0"/>
                <a:ea typeface="MS PGothic" charset="0"/>
                <a:cs typeface="MS PGothic" charset="0"/>
              </a:rPr>
              <a:t>quiescent  AT2 cells</a:t>
            </a:r>
            <a:endParaRPr lang="en-US" sz="1600" b="0" dirty="0">
              <a:latin typeface="Helvetica" charset="0"/>
              <a:ea typeface="MS PGothic" charset="0"/>
              <a:cs typeface="MS PGothic" charset="0"/>
            </a:endParaRPr>
          </a:p>
        </p:txBody>
      </p:sp>
      <p:sp>
        <p:nvSpPr>
          <p:cNvPr id="36" name="TextBox 29"/>
          <p:cNvSpPr txBox="1">
            <a:spLocks noChangeArrowheads="1"/>
          </p:cNvSpPr>
          <p:nvPr/>
        </p:nvSpPr>
        <p:spPr bwMode="auto">
          <a:xfrm>
            <a:off x="5270258" y="1987402"/>
            <a:ext cx="199189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smtClean="0">
                <a:latin typeface="Helvetica" charset="0"/>
                <a:ea typeface="MS PGothic" charset="0"/>
                <a:cs typeface="MS PGothic" charset="0"/>
              </a:rPr>
              <a:t>Induction of Wnt</a:t>
            </a:r>
          </a:p>
          <a:p>
            <a:pPr algn="ctr"/>
            <a:r>
              <a:rPr lang="en-US" sz="1600" b="0" dirty="0" smtClean="0">
                <a:latin typeface="Helvetica" charset="0"/>
                <a:ea typeface="MS PGothic" charset="0"/>
                <a:cs typeface="MS PGothic" charset="0"/>
              </a:rPr>
              <a:t>quiescent  AT2 cells</a:t>
            </a:r>
            <a:endParaRPr lang="en-US" sz="1600" b="0" dirty="0">
              <a:latin typeface="Helvetica" charset="0"/>
              <a:ea typeface="MS PGothic" charset="0"/>
              <a:cs typeface="MS PGothic" charset="0"/>
            </a:endParaRPr>
          </a:p>
        </p:txBody>
      </p:sp>
    </p:spTree>
    <p:extLst>
      <p:ext uri="{BB962C8B-B14F-4D97-AF65-F5344CB8AC3E}">
        <p14:creationId xmlns:p14="http://schemas.microsoft.com/office/powerpoint/2010/main" val="129936390"/>
      </p:ext>
    </p:extLst>
  </p:cSld>
  <p:clrMapOvr>
    <a:masterClrMapping/>
  </p:clrMapOvr>
  <mc:AlternateContent xmlns:mc="http://schemas.openxmlformats.org/markup-compatibility/2006" xmlns:p14="http://schemas.microsoft.com/office/powerpoint/2010/main">
    <mc:Choice Requires="p14">
      <p:transition spd="slow" p14:dur="2000" advTm="8087"/>
    </mc:Choice>
    <mc:Fallback xmlns="">
      <p:transition spd="slow" advTm="808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8600"/>
            <a:ext cx="9220200" cy="533400"/>
          </a:xfrm>
        </p:spPr>
        <p:txBody>
          <a:bodyPr/>
          <a:lstStyle/>
          <a:p>
            <a:r>
              <a:rPr lang="en-US" sz="2200" dirty="0">
                <a:latin typeface="Arial" charset="0"/>
                <a:ea typeface="Osaka" charset="0"/>
                <a:cs typeface="Osaka" charset="0"/>
              </a:rPr>
              <a:t>Alveolar type 1 (AT1) and 2 (AT2) cells comprise the alveolar epithelium</a:t>
            </a:r>
          </a:p>
        </p:txBody>
      </p:sp>
      <p:sp>
        <p:nvSpPr>
          <p:cNvPr id="7171" name="AutoShape 2" descr="http://ajplung.physiology.org/content/ajplung/304/6/L383/F1.medium.gif"/>
          <p:cNvSpPr>
            <a:spLocks noChangeAspect="1" noChangeArrowheads="1"/>
          </p:cNvSpPr>
          <p:nvPr/>
        </p:nvSpPr>
        <p:spPr bwMode="auto">
          <a:xfrm>
            <a:off x="155575" y="-8382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2" name="Picture 1" descr="Screen Shot 2016-10-27 at 2.05.53 PM.png"/>
          <p:cNvPicPr>
            <a:picLocks noChangeAspect="1"/>
          </p:cNvPicPr>
          <p:nvPr/>
        </p:nvPicPr>
        <p:blipFill rotWithShape="1">
          <a:blip r:embed="rId3">
            <a:extLst>
              <a:ext uri="{28A0092B-C50C-407E-A947-70E740481C1C}">
                <a14:useLocalDpi xmlns:a14="http://schemas.microsoft.com/office/drawing/2010/main" val="0"/>
              </a:ext>
            </a:extLst>
          </a:blip>
          <a:srcRect l="7657" t="3549"/>
          <a:stretch/>
        </p:blipFill>
        <p:spPr>
          <a:xfrm>
            <a:off x="457200" y="2286000"/>
            <a:ext cx="2959585" cy="1905000"/>
          </a:xfrm>
          <a:prstGeom prst="rect">
            <a:avLst/>
          </a:prstGeom>
        </p:spPr>
      </p:pic>
      <p:pic>
        <p:nvPicPr>
          <p:cNvPr id="9" name="Picture 19" descr="Image 4_Maximum intensity projection-1.czi"/>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70391" y="2299063"/>
            <a:ext cx="1274762" cy="14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0" descr="Image 3_Average.lsm (150%)"/>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73390" y="2302872"/>
            <a:ext cx="1271016" cy="140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23"/>
          <p:cNvSpPr txBox="1">
            <a:spLocks noChangeArrowheads="1"/>
          </p:cNvSpPr>
          <p:nvPr/>
        </p:nvSpPr>
        <p:spPr bwMode="auto">
          <a:xfrm>
            <a:off x="7615403" y="3430951"/>
            <a:ext cx="5556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b="0" dirty="0">
                <a:solidFill>
                  <a:srgbClr val="FF0000"/>
                </a:solidFill>
              </a:rPr>
              <a:t>AT2</a:t>
            </a:r>
          </a:p>
        </p:txBody>
      </p:sp>
      <p:sp>
        <p:nvSpPr>
          <p:cNvPr id="13" name="TextBox 34"/>
          <p:cNvSpPr txBox="1">
            <a:spLocks noChangeArrowheads="1"/>
          </p:cNvSpPr>
          <p:nvPr/>
        </p:nvSpPr>
        <p:spPr bwMode="auto">
          <a:xfrm>
            <a:off x="6311653" y="3430951"/>
            <a:ext cx="5556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b="0" dirty="0">
                <a:solidFill>
                  <a:schemeClr val="bg1"/>
                </a:solidFill>
              </a:rPr>
              <a:t>AT1</a:t>
            </a:r>
          </a:p>
        </p:txBody>
      </p:sp>
      <p:sp>
        <p:nvSpPr>
          <p:cNvPr id="16" name="TextBox 15"/>
          <p:cNvSpPr txBox="1">
            <a:spLocks noChangeArrowheads="1"/>
          </p:cNvSpPr>
          <p:nvPr/>
        </p:nvSpPr>
        <p:spPr bwMode="auto">
          <a:xfrm>
            <a:off x="4378626" y="4114800"/>
            <a:ext cx="96021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b="0" dirty="0" smtClean="0"/>
              <a:t>Alveolus</a:t>
            </a:r>
            <a:endParaRPr lang="en-US" b="0" dirty="0"/>
          </a:p>
        </p:txBody>
      </p:sp>
      <p:pic>
        <p:nvPicPr>
          <p:cNvPr id="17" name="Picture 4" descr="Screen Clipping"/>
          <p:cNvPicPr>
            <a:picLocks noChangeAspect="1"/>
          </p:cNvPicPr>
          <p:nvPr/>
        </p:nvPicPr>
        <p:blipFill rotWithShape="1">
          <a:blip r:embed="rId6" cstate="print">
            <a:extLst>
              <a:ext uri="{28A0092B-C50C-407E-A947-70E740481C1C}">
                <a14:useLocalDpi xmlns:a14="http://schemas.microsoft.com/office/drawing/2010/main"/>
              </a:ext>
            </a:extLst>
          </a:blip>
          <a:srcRect t="15859"/>
          <a:stretch/>
        </p:blipFill>
        <p:spPr bwMode="auto">
          <a:xfrm>
            <a:off x="6370391" y="3757741"/>
            <a:ext cx="2573634" cy="2213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Screen Shot 2016-10-27 at 1.42.01 PM.png"/>
          <p:cNvPicPr>
            <a:picLocks noChangeAspect="1"/>
          </p:cNvPicPr>
          <p:nvPr/>
        </p:nvPicPr>
        <p:blipFill rotWithShape="1">
          <a:blip r:embed="rId7">
            <a:extLst>
              <a:ext uri="{28A0092B-C50C-407E-A947-70E740481C1C}">
                <a14:useLocalDpi xmlns:a14="http://schemas.microsoft.com/office/drawing/2010/main" val="0"/>
              </a:ext>
            </a:extLst>
          </a:blip>
          <a:srcRect l="9294" t="61771" r="69184" b="12238"/>
          <a:stretch/>
        </p:blipFill>
        <p:spPr>
          <a:xfrm>
            <a:off x="3886200" y="2438400"/>
            <a:ext cx="1862668" cy="1744133"/>
          </a:xfrm>
          <a:prstGeom prst="rect">
            <a:avLst/>
          </a:prstGeom>
        </p:spPr>
      </p:pic>
      <p:sp>
        <p:nvSpPr>
          <p:cNvPr id="24" name="TextBox 34"/>
          <p:cNvSpPr txBox="1">
            <a:spLocks noChangeArrowheads="1"/>
          </p:cNvSpPr>
          <p:nvPr/>
        </p:nvSpPr>
        <p:spPr bwMode="auto">
          <a:xfrm>
            <a:off x="3733800" y="3810000"/>
            <a:ext cx="50069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sz="1400" b="0" dirty="0"/>
              <a:t>AT1</a:t>
            </a:r>
          </a:p>
        </p:txBody>
      </p:sp>
      <p:pic>
        <p:nvPicPr>
          <p:cNvPr id="15" name="Picture 24"/>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7673390" y="979778"/>
            <a:ext cx="1259002" cy="1290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2" descr="MAX_Image 2.lsm"/>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6370391" y="979778"/>
            <a:ext cx="1271016" cy="1290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35"/>
          <p:cNvSpPr txBox="1">
            <a:spLocks noChangeArrowheads="1"/>
          </p:cNvSpPr>
          <p:nvPr/>
        </p:nvSpPr>
        <p:spPr bwMode="auto">
          <a:xfrm>
            <a:off x="6324600" y="1951011"/>
            <a:ext cx="11999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b="0" dirty="0" smtClean="0">
                <a:solidFill>
                  <a:srgbClr val="F900F9"/>
                </a:solidFill>
              </a:rPr>
              <a:t>Endothelial</a:t>
            </a:r>
            <a:endParaRPr lang="en-US" b="0" dirty="0">
              <a:solidFill>
                <a:srgbClr val="F900F9"/>
              </a:solidFill>
            </a:endParaRPr>
          </a:p>
        </p:txBody>
      </p:sp>
      <p:sp>
        <p:nvSpPr>
          <p:cNvPr id="21" name="TextBox 36"/>
          <p:cNvSpPr txBox="1">
            <a:spLocks noChangeArrowheads="1"/>
          </p:cNvSpPr>
          <p:nvPr/>
        </p:nvSpPr>
        <p:spPr bwMode="auto">
          <a:xfrm>
            <a:off x="7636827" y="1952916"/>
            <a:ext cx="108426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b="0" dirty="0">
                <a:solidFill>
                  <a:srgbClr val="00FE00"/>
                </a:solidFill>
              </a:rPr>
              <a:t>Fibroblast</a:t>
            </a:r>
          </a:p>
        </p:txBody>
      </p:sp>
    </p:spTree>
    <p:extLst>
      <p:ext uri="{BB962C8B-B14F-4D97-AF65-F5344CB8AC3E}">
        <p14:creationId xmlns:p14="http://schemas.microsoft.com/office/powerpoint/2010/main" val="3489252595"/>
      </p:ext>
    </p:extLst>
  </p:cSld>
  <p:clrMapOvr>
    <a:masterClrMapping/>
  </p:clrMapOvr>
  <p:transition spd="slow" advTm="42916"/>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219200"/>
            <a:ext cx="4114800" cy="584775"/>
          </a:xfrm>
          <a:prstGeom prst="rect">
            <a:avLst/>
          </a:prstGeom>
          <a:noFill/>
        </p:spPr>
        <p:txBody>
          <a:bodyPr wrap="square" rtlCol="0">
            <a:spAutoFit/>
          </a:bodyPr>
          <a:lstStyle/>
          <a:p>
            <a:pPr algn="ctr"/>
            <a:r>
              <a:rPr lang="en-US" b="0" dirty="0" err="1" smtClean="0"/>
              <a:t>Shh</a:t>
            </a:r>
            <a:r>
              <a:rPr lang="en-US" b="0" dirty="0" smtClean="0"/>
              <a:t> </a:t>
            </a:r>
            <a:r>
              <a:rPr lang="en-US" b="0" dirty="0" err="1" smtClean="0"/>
              <a:t>Cre</a:t>
            </a:r>
            <a:r>
              <a:rPr lang="en-US" b="0" dirty="0"/>
              <a:t> </a:t>
            </a:r>
            <a:r>
              <a:rPr lang="en-US" b="0" dirty="0" smtClean="0">
                <a:sym typeface="Wingdings" panose="05000000000000000000" pitchFamily="2" charset="2"/>
              </a:rPr>
              <a:t> LSL-</a:t>
            </a:r>
            <a:r>
              <a:rPr lang="en-US" b="0" dirty="0" err="1" smtClean="0">
                <a:sym typeface="Wingdings" panose="05000000000000000000" pitchFamily="2" charset="2"/>
              </a:rPr>
              <a:t>Diptheria</a:t>
            </a:r>
            <a:r>
              <a:rPr lang="en-US" b="0" dirty="0" smtClean="0">
                <a:sym typeface="Wingdings" panose="05000000000000000000" pitchFamily="2" charset="2"/>
              </a:rPr>
              <a:t> toxin receptor</a:t>
            </a:r>
          </a:p>
          <a:p>
            <a:pPr algn="ctr"/>
            <a:r>
              <a:rPr lang="en-US" b="0" dirty="0" smtClean="0">
                <a:sym typeface="Wingdings" panose="05000000000000000000" pitchFamily="2" charset="2"/>
              </a:rPr>
              <a:t>150ng DT</a:t>
            </a:r>
            <a:endParaRPr lang="en-US" b="0" dirty="0"/>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1" t="8336" r="175"/>
          <a:stretch/>
        </p:blipFill>
        <p:spPr>
          <a:xfrm>
            <a:off x="1447800" y="2514600"/>
            <a:ext cx="6858000" cy="3375502"/>
          </a:xfrm>
          <a:prstGeom prst="rect">
            <a:avLst/>
          </a:prstGeom>
        </p:spPr>
      </p:pic>
      <p:sp>
        <p:nvSpPr>
          <p:cNvPr id="6" name="TextBox 5"/>
          <p:cNvSpPr txBox="1"/>
          <p:nvPr/>
        </p:nvSpPr>
        <p:spPr>
          <a:xfrm>
            <a:off x="3733800" y="2231698"/>
            <a:ext cx="2236381" cy="338554"/>
          </a:xfrm>
          <a:prstGeom prst="rect">
            <a:avLst/>
          </a:prstGeom>
          <a:noFill/>
        </p:spPr>
        <p:txBody>
          <a:bodyPr wrap="none" rtlCol="0">
            <a:spAutoFit/>
          </a:bodyPr>
          <a:lstStyle/>
          <a:p>
            <a:r>
              <a:rPr lang="en-US" b="0" dirty="0" smtClean="0"/>
              <a:t>Time after DT injection</a:t>
            </a:r>
            <a:endParaRPr lang="en-US" b="0" dirty="0"/>
          </a:p>
        </p:txBody>
      </p:sp>
      <p:sp>
        <p:nvSpPr>
          <p:cNvPr id="8" name="Title 1"/>
          <p:cNvSpPr txBox="1">
            <a:spLocks/>
          </p:cNvSpPr>
          <p:nvPr/>
        </p:nvSpPr>
        <p:spPr bwMode="auto">
          <a:xfrm>
            <a:off x="1676400" y="1335"/>
            <a:ext cx="5943600" cy="951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a:lstStyle>
          <a:p>
            <a:r>
              <a:rPr lang="en-US" sz="2200" b="0" kern="0" smtClean="0">
                <a:latin typeface="Arial" charset="0"/>
                <a:ea typeface="Osaka" charset="0"/>
                <a:cs typeface="Osaka" charset="0"/>
              </a:rPr>
              <a:t>Wnt inhibition disrupts alveolar regeneration</a:t>
            </a:r>
            <a:endParaRPr lang="en-US" sz="2200" b="0" kern="0" dirty="0">
              <a:latin typeface="Arial" charset="0"/>
              <a:ea typeface="Osaka" charset="0"/>
              <a:cs typeface="Osaka" charset="0"/>
            </a:endParaRPr>
          </a:p>
        </p:txBody>
      </p:sp>
    </p:spTree>
    <p:extLst>
      <p:ext uri="{BB962C8B-B14F-4D97-AF65-F5344CB8AC3E}">
        <p14:creationId xmlns:p14="http://schemas.microsoft.com/office/powerpoint/2010/main" val="4240796297"/>
      </p:ext>
    </p:extLst>
  </p:cSld>
  <p:clrMapOvr>
    <a:masterClrMapping/>
  </p:clrMapOvr>
  <mc:AlternateContent xmlns:mc="http://schemas.openxmlformats.org/markup-compatibility/2006" xmlns:p14="http://schemas.microsoft.com/office/powerpoint/2010/main">
    <mc:Choice Requires="p14">
      <p:transition spd="slow" p14:dur="2000" advTm="8087"/>
    </mc:Choice>
    <mc:Fallback xmlns="">
      <p:transition spd="slow" advTm="808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itle 1"/>
          <p:cNvSpPr>
            <a:spLocks noGrp="1"/>
          </p:cNvSpPr>
          <p:nvPr>
            <p:ph type="title"/>
          </p:nvPr>
        </p:nvSpPr>
        <p:spPr>
          <a:xfrm>
            <a:off x="152400" y="1335"/>
            <a:ext cx="8874828" cy="951166"/>
          </a:xfrm>
        </p:spPr>
        <p:txBody>
          <a:bodyPr/>
          <a:lstStyle/>
          <a:p>
            <a:r>
              <a:rPr lang="en-US" sz="2200" dirty="0" smtClean="0">
                <a:latin typeface="Arial" charset="0"/>
                <a:ea typeface="Osaka" charset="0"/>
                <a:cs typeface="Osaka" charset="0"/>
              </a:rPr>
              <a:t>Where does the extra Wnt come from</a:t>
            </a:r>
            <a:endParaRPr lang="en-US" sz="2200" dirty="0">
              <a:latin typeface="Arial" charset="0"/>
              <a:ea typeface="Osaka" charset="0"/>
              <a:cs typeface="Osaka" charset="0"/>
            </a:endParaRPr>
          </a:p>
        </p:txBody>
      </p:sp>
      <p:sp>
        <p:nvSpPr>
          <p:cNvPr id="6" name="TextBox 5"/>
          <p:cNvSpPr txBox="1"/>
          <p:nvPr/>
        </p:nvSpPr>
        <p:spPr>
          <a:xfrm>
            <a:off x="1929470" y="1143000"/>
            <a:ext cx="5320687" cy="338554"/>
          </a:xfrm>
          <a:prstGeom prst="rect">
            <a:avLst/>
          </a:prstGeom>
          <a:noFill/>
        </p:spPr>
        <p:txBody>
          <a:bodyPr wrap="none" rtlCol="0">
            <a:spAutoFit/>
          </a:bodyPr>
          <a:lstStyle/>
          <a:p>
            <a:r>
              <a:rPr lang="en-US" b="0" dirty="0" smtClean="0"/>
              <a:t>Wnt secretion from the fibroblast niche does not change </a:t>
            </a:r>
            <a:endParaRPr lang="en-US" b="0" dirty="0"/>
          </a:p>
        </p:txBody>
      </p:sp>
    </p:spTree>
    <p:extLst>
      <p:ext uri="{BB962C8B-B14F-4D97-AF65-F5344CB8AC3E}">
        <p14:creationId xmlns:p14="http://schemas.microsoft.com/office/powerpoint/2010/main" val="2817000608"/>
      </p:ext>
    </p:extLst>
  </p:cSld>
  <p:clrMapOvr>
    <a:masterClrMapping/>
  </p:clrMapOvr>
  <mc:AlternateContent xmlns:mc="http://schemas.openxmlformats.org/markup-compatibility/2006" xmlns:p14="http://schemas.microsoft.com/office/powerpoint/2010/main">
    <mc:Choice Requires="p14">
      <p:transition spd="slow" p14:dur="2000" advTm="8087"/>
    </mc:Choice>
    <mc:Fallback xmlns="">
      <p:transition spd="slow" advTm="8087"/>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itle 1"/>
          <p:cNvSpPr>
            <a:spLocks noGrp="1"/>
          </p:cNvSpPr>
          <p:nvPr>
            <p:ph type="title"/>
          </p:nvPr>
        </p:nvSpPr>
        <p:spPr>
          <a:xfrm>
            <a:off x="152400" y="1335"/>
            <a:ext cx="8874828" cy="951166"/>
          </a:xfrm>
        </p:spPr>
        <p:txBody>
          <a:bodyPr/>
          <a:lstStyle/>
          <a:p>
            <a:r>
              <a:rPr lang="en-US" sz="2200" dirty="0" smtClean="0">
                <a:latin typeface="Arial" charset="0"/>
                <a:ea typeface="Osaka" charset="0"/>
                <a:cs typeface="Osaka" charset="0"/>
              </a:rPr>
              <a:t>Acute injury induces </a:t>
            </a:r>
            <a:r>
              <a:rPr lang="en-US" sz="2200" dirty="0" err="1" smtClean="0">
                <a:latin typeface="Arial" charset="0"/>
                <a:ea typeface="Osaka" charset="0"/>
                <a:cs typeface="Osaka" charset="0"/>
              </a:rPr>
              <a:t>autocrine</a:t>
            </a:r>
            <a:r>
              <a:rPr lang="en-US" sz="2200" dirty="0" smtClean="0">
                <a:latin typeface="Arial" charset="0"/>
                <a:ea typeface="Osaka" charset="0"/>
                <a:cs typeface="Osaka" charset="0"/>
              </a:rPr>
              <a:t> Wnt expression in “bulk” AT2 cells</a:t>
            </a:r>
            <a:endParaRPr lang="en-US" sz="2200" dirty="0">
              <a:latin typeface="Arial" charset="0"/>
              <a:ea typeface="Osaka" charset="0"/>
              <a:cs typeface="Osaka" charset="0"/>
            </a:endParaRPr>
          </a:p>
        </p:txBody>
      </p:sp>
      <p:sp>
        <p:nvSpPr>
          <p:cNvPr id="34" name="TextBox 33"/>
          <p:cNvSpPr txBox="1">
            <a:spLocks noChangeArrowheads="1"/>
          </p:cNvSpPr>
          <p:nvPr/>
        </p:nvSpPr>
        <p:spPr bwMode="auto">
          <a:xfrm>
            <a:off x="6005265" y="1815035"/>
            <a:ext cx="235032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err="1" smtClean="0">
                <a:latin typeface="Helvetica" charset="0"/>
                <a:ea typeface="MS PGothic" charset="0"/>
                <a:cs typeface="MS PGothic" charset="0"/>
              </a:rPr>
              <a:t>Autocrine</a:t>
            </a:r>
            <a:r>
              <a:rPr lang="en-US" sz="1600" b="0" dirty="0" smtClean="0">
                <a:latin typeface="Helvetica" charset="0"/>
                <a:ea typeface="MS PGothic" charset="0"/>
                <a:cs typeface="MS PGothic" charset="0"/>
              </a:rPr>
              <a:t> </a:t>
            </a:r>
            <a:r>
              <a:rPr lang="en-US" sz="1600" b="0" dirty="0" err="1" smtClean="0">
                <a:latin typeface="Helvetica" charset="0"/>
                <a:ea typeface="MS PGothic" charset="0"/>
                <a:cs typeface="MS PGothic" charset="0"/>
              </a:rPr>
              <a:t>Wnts</a:t>
            </a:r>
            <a:r>
              <a:rPr lang="en-US" sz="1600" b="0" dirty="0" smtClean="0">
                <a:latin typeface="Helvetica" charset="0"/>
                <a:ea typeface="MS PGothic" charset="0"/>
                <a:cs typeface="MS PGothic" charset="0"/>
              </a:rPr>
              <a:t> induced</a:t>
            </a:r>
            <a:endParaRPr lang="en-US" sz="1600" b="0" dirty="0">
              <a:latin typeface="Helvetica" charset="0"/>
              <a:ea typeface="MS PGothic" charset="0"/>
              <a:cs typeface="MS PGothic" charset="0"/>
            </a:endParaRPr>
          </a:p>
        </p:txBody>
      </p:sp>
      <p:cxnSp>
        <p:nvCxnSpPr>
          <p:cNvPr id="35" name="Straight Connector 26"/>
          <p:cNvCxnSpPr>
            <a:cxnSpLocks noChangeShapeType="1"/>
          </p:cNvCxnSpPr>
          <p:nvPr/>
        </p:nvCxnSpPr>
        <p:spPr bwMode="auto">
          <a:xfrm>
            <a:off x="6203125" y="2699337"/>
            <a:ext cx="195460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86000"/>
            <a:ext cx="2207714" cy="3089379"/>
          </a:xfrm>
          <a:prstGeom prst="rect">
            <a:avLst/>
          </a:prstGeom>
        </p:spPr>
      </p:pic>
      <p:sp>
        <p:nvSpPr>
          <p:cNvPr id="5" name="Rectangle 4"/>
          <p:cNvSpPr/>
          <p:nvPr/>
        </p:nvSpPr>
        <p:spPr bwMode="auto">
          <a:xfrm>
            <a:off x="6005265" y="2304406"/>
            <a:ext cx="175550" cy="24411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Helvetica" charset="0"/>
              <a:ea typeface="ＭＳ Ｐゴシック" charset="0"/>
            </a:endParaRPr>
          </a:p>
        </p:txBody>
      </p:sp>
      <p:pic>
        <p:nvPicPr>
          <p:cNvPr id="21" name="Picture 20" descr="Figure S9.ai* @ 282.73% (CMYK/Preview) "/>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21667" t="13049" r="19167" b="5349"/>
          <a:stretch/>
        </p:blipFill>
        <p:spPr>
          <a:xfrm>
            <a:off x="304800" y="1524000"/>
            <a:ext cx="5410200" cy="4038600"/>
          </a:xfrm>
          <a:prstGeom prst="rect">
            <a:avLst/>
          </a:prstGeom>
        </p:spPr>
      </p:pic>
      <p:sp>
        <p:nvSpPr>
          <p:cNvPr id="8" name="TextBox 7"/>
          <p:cNvSpPr txBox="1"/>
          <p:nvPr/>
        </p:nvSpPr>
        <p:spPr>
          <a:xfrm>
            <a:off x="1929470" y="1143000"/>
            <a:ext cx="5320687" cy="338554"/>
          </a:xfrm>
          <a:prstGeom prst="rect">
            <a:avLst/>
          </a:prstGeom>
          <a:noFill/>
        </p:spPr>
        <p:txBody>
          <a:bodyPr wrap="none" rtlCol="0">
            <a:spAutoFit/>
          </a:bodyPr>
          <a:lstStyle/>
          <a:p>
            <a:r>
              <a:rPr lang="en-US" b="0" dirty="0" smtClean="0"/>
              <a:t>Wnt secretion from the fibroblast niche does not change </a:t>
            </a:r>
            <a:endParaRPr lang="en-US" b="0" dirty="0"/>
          </a:p>
        </p:txBody>
      </p:sp>
    </p:spTree>
    <p:extLst>
      <p:ext uri="{BB962C8B-B14F-4D97-AF65-F5344CB8AC3E}">
        <p14:creationId xmlns:p14="http://schemas.microsoft.com/office/powerpoint/2010/main" val="3577455363"/>
      </p:ext>
    </p:extLst>
  </p:cSld>
  <p:clrMapOvr>
    <a:masterClrMapping/>
  </p:clrMapOvr>
  <mc:AlternateContent xmlns:mc="http://schemas.openxmlformats.org/markup-compatibility/2006" xmlns:p14="http://schemas.microsoft.com/office/powerpoint/2010/main">
    <mc:Choice Requires="p14">
      <p:transition spd="slow" p14:dur="2000" advTm="8087"/>
    </mc:Choice>
    <mc:Fallback xmlns="">
      <p:transition spd="slow" advTm="8087"/>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5" name="Text Box 18"/>
          <p:cNvSpPr txBox="1">
            <a:spLocks noChangeAspect="1" noChangeArrowheads="1"/>
          </p:cNvSpPr>
          <p:nvPr/>
        </p:nvSpPr>
        <p:spPr bwMode="auto">
          <a:xfrm>
            <a:off x="609600" y="276225"/>
            <a:ext cx="7924800" cy="790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b="0">
                <a:latin typeface="Helvetica" charset="0"/>
                <a:ea typeface="MS PGothic" charset="0"/>
                <a:cs typeface="MS PGothic" charset="0"/>
              </a:rPr>
              <a:t>Wnt signaling confers “</a:t>
            </a:r>
            <a:r>
              <a:rPr lang="en-US" altLang="ja-JP" sz="2200" b="0">
                <a:latin typeface="Helvetica" charset="0"/>
                <a:ea typeface="MS PGothic" charset="0"/>
                <a:cs typeface="MS PGothic" charset="0"/>
              </a:rPr>
              <a:t>stemness</a:t>
            </a:r>
            <a:r>
              <a:rPr lang="en-US" sz="2200" b="0">
                <a:latin typeface="Helvetica" charset="0"/>
                <a:ea typeface="MS PGothic" charset="0"/>
                <a:cs typeface="MS PGothic" charset="0"/>
              </a:rPr>
              <a:t>”</a:t>
            </a:r>
            <a:r>
              <a:rPr lang="en-US" altLang="ja-JP" sz="2200" b="0">
                <a:latin typeface="Helvetica" charset="0"/>
                <a:ea typeface="MS PGothic" charset="0"/>
                <a:cs typeface="MS PGothic" charset="0"/>
              </a:rPr>
              <a:t> on mature AT2 cells</a:t>
            </a:r>
            <a:endParaRPr lang="en-US" sz="2200" b="0">
              <a:latin typeface="Helvetica" charset="0"/>
              <a:ea typeface="MS PGothic" charset="0"/>
              <a:cs typeface="MS PGothic"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78" y="914400"/>
            <a:ext cx="8573243" cy="54563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452"/>
    </mc:Choice>
    <mc:Fallback xmlns="">
      <p:transition spd="slow" advTm="1045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057400" y="563563"/>
            <a:ext cx="48768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a:latin typeface="Helvetica" charset="0"/>
                <a:ea typeface="MS PGothic" charset="0"/>
                <a:cs typeface="MS PGothic" charset="0"/>
              </a:rPr>
              <a:t>Acknowledgments</a:t>
            </a:r>
            <a:endParaRPr lang="en-US" sz="2200" b="0">
              <a:latin typeface="Helvetica" charset="0"/>
              <a:ea typeface="MS PGothic" charset="0"/>
              <a:cs typeface="MS PGothic" charset="0"/>
            </a:endParaRPr>
          </a:p>
        </p:txBody>
      </p:sp>
      <p:sp>
        <p:nvSpPr>
          <p:cNvPr id="44035" name="Rectangle 15"/>
          <p:cNvSpPr>
            <a:spLocks noChangeArrowheads="1"/>
          </p:cNvSpPr>
          <p:nvPr/>
        </p:nvSpPr>
        <p:spPr bwMode="auto">
          <a:xfrm>
            <a:off x="3505200" y="3124200"/>
            <a:ext cx="220980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extBox 1"/>
          <p:cNvSpPr txBox="1"/>
          <p:nvPr/>
        </p:nvSpPr>
        <p:spPr>
          <a:xfrm>
            <a:off x="3246499" y="1752600"/>
            <a:ext cx="1842471" cy="2800766"/>
          </a:xfrm>
          <a:prstGeom prst="rect">
            <a:avLst/>
          </a:prstGeom>
          <a:noFill/>
        </p:spPr>
        <p:txBody>
          <a:bodyPr wrap="none" rtlCol="0">
            <a:spAutoFit/>
          </a:bodyPr>
          <a:lstStyle/>
          <a:p>
            <a:r>
              <a:rPr lang="en-US" dirty="0" smtClean="0"/>
              <a:t>Krasnow Lab</a:t>
            </a:r>
          </a:p>
          <a:p>
            <a:r>
              <a:rPr lang="en-US" dirty="0" smtClean="0"/>
              <a:t>Doug Brownfield</a:t>
            </a:r>
          </a:p>
          <a:p>
            <a:r>
              <a:rPr lang="en-US" dirty="0"/>
              <a:t>Stephen </a:t>
            </a:r>
            <a:r>
              <a:rPr lang="en-US" dirty="0" smtClean="0"/>
              <a:t>Chang</a:t>
            </a:r>
          </a:p>
          <a:p>
            <a:r>
              <a:rPr lang="en-US" dirty="0" smtClean="0"/>
              <a:t>Alex Diaz</a:t>
            </a:r>
          </a:p>
          <a:p>
            <a:r>
              <a:rPr lang="en-US" dirty="0" err="1" smtClean="0"/>
              <a:t>Hernan</a:t>
            </a:r>
            <a:r>
              <a:rPr lang="en-US" dirty="0" smtClean="0"/>
              <a:t> Espinoza</a:t>
            </a:r>
          </a:p>
          <a:p>
            <a:r>
              <a:rPr lang="en-US" dirty="0" smtClean="0"/>
              <a:t>Astrid </a:t>
            </a:r>
            <a:r>
              <a:rPr lang="en-US" dirty="0" err="1" smtClean="0"/>
              <a:t>Gilich</a:t>
            </a:r>
            <a:endParaRPr lang="en-US" dirty="0" smtClean="0"/>
          </a:p>
          <a:p>
            <a:r>
              <a:rPr lang="en-US" dirty="0" err="1" smtClean="0"/>
              <a:t>Avin</a:t>
            </a:r>
            <a:r>
              <a:rPr lang="en-US" dirty="0" smtClean="0"/>
              <a:t> </a:t>
            </a:r>
            <a:r>
              <a:rPr lang="en-US" dirty="0" err="1" smtClean="0"/>
              <a:t>Veerakumar</a:t>
            </a:r>
            <a:endParaRPr lang="en-US" dirty="0" smtClean="0"/>
          </a:p>
          <a:p>
            <a:r>
              <a:rPr lang="en-US" dirty="0"/>
              <a:t>Yin Liu</a:t>
            </a:r>
          </a:p>
          <a:p>
            <a:r>
              <a:rPr lang="en-US" dirty="0" err="1"/>
              <a:t>Peng</a:t>
            </a:r>
            <a:r>
              <a:rPr lang="en-US" dirty="0"/>
              <a:t> </a:t>
            </a:r>
            <a:r>
              <a:rPr lang="en-US" dirty="0" smtClean="0"/>
              <a:t>Li</a:t>
            </a:r>
          </a:p>
          <a:p>
            <a:r>
              <a:rPr lang="en-US" dirty="0" smtClean="0"/>
              <a:t>Joe </a:t>
            </a:r>
            <a:r>
              <a:rPr lang="en-US" dirty="0" err="1" smtClean="0"/>
              <a:t>Oudah</a:t>
            </a:r>
            <a:endParaRPr lang="en-US" dirty="0" smtClean="0"/>
          </a:p>
          <a:p>
            <a:r>
              <a:rPr lang="en-US" dirty="0" smtClean="0"/>
              <a:t>Kyle </a:t>
            </a:r>
            <a:r>
              <a:rPr lang="en-US" dirty="0" err="1" smtClean="0"/>
              <a:t>Traviglini</a:t>
            </a:r>
            <a:endParaRPr lang="en-US" dirty="0" smtClean="0"/>
          </a:p>
        </p:txBody>
      </p:sp>
      <p:sp>
        <p:nvSpPr>
          <p:cNvPr id="5" name="TextBox 4"/>
          <p:cNvSpPr txBox="1"/>
          <p:nvPr/>
        </p:nvSpPr>
        <p:spPr>
          <a:xfrm>
            <a:off x="838200" y="1752600"/>
            <a:ext cx="2132315" cy="1569660"/>
          </a:xfrm>
          <a:prstGeom prst="rect">
            <a:avLst/>
          </a:prstGeom>
          <a:noFill/>
        </p:spPr>
        <p:txBody>
          <a:bodyPr wrap="none" rtlCol="0">
            <a:spAutoFit/>
          </a:bodyPr>
          <a:lstStyle/>
          <a:p>
            <a:r>
              <a:rPr lang="en-US" dirty="0" smtClean="0"/>
              <a:t>Desai Lab</a:t>
            </a:r>
          </a:p>
          <a:p>
            <a:r>
              <a:rPr lang="en-US" dirty="0" smtClean="0"/>
              <a:t>Monica </a:t>
            </a:r>
            <a:r>
              <a:rPr lang="en-US" dirty="0" err="1" smtClean="0"/>
              <a:t>Nagendraan</a:t>
            </a:r>
            <a:endParaRPr lang="en-US" dirty="0" smtClean="0"/>
          </a:p>
          <a:p>
            <a:r>
              <a:rPr lang="en-US" dirty="0" smtClean="0"/>
              <a:t>Andres </a:t>
            </a:r>
            <a:r>
              <a:rPr lang="en-US" dirty="0" err="1" smtClean="0"/>
              <a:t>Anadalon</a:t>
            </a:r>
            <a:endParaRPr lang="en-US" dirty="0" smtClean="0"/>
          </a:p>
          <a:p>
            <a:r>
              <a:rPr lang="en-US" dirty="0"/>
              <a:t>Yana </a:t>
            </a:r>
            <a:r>
              <a:rPr lang="en-US" dirty="0" err="1" smtClean="0"/>
              <a:t>Kazadaeva</a:t>
            </a:r>
            <a:endParaRPr lang="en-US" dirty="0" smtClean="0"/>
          </a:p>
          <a:p>
            <a:r>
              <a:rPr lang="en-US" dirty="0" smtClean="0"/>
              <a:t>Andres </a:t>
            </a:r>
            <a:r>
              <a:rPr lang="en-US" dirty="0" err="1" smtClean="0"/>
              <a:t>Andruska</a:t>
            </a:r>
            <a:endParaRPr lang="en-US" dirty="0" smtClean="0"/>
          </a:p>
          <a:p>
            <a:r>
              <a:rPr lang="en-US" dirty="0" smtClean="0"/>
              <a:t>Nick </a:t>
            </a:r>
            <a:r>
              <a:rPr lang="en-US" dirty="0" err="1" smtClean="0"/>
              <a:t>Juul</a:t>
            </a:r>
            <a:endParaRPr lang="en-US" dirty="0"/>
          </a:p>
        </p:txBody>
      </p:sp>
      <p:sp>
        <p:nvSpPr>
          <p:cNvPr id="6" name="TextBox 5"/>
          <p:cNvSpPr txBox="1"/>
          <p:nvPr/>
        </p:nvSpPr>
        <p:spPr>
          <a:xfrm>
            <a:off x="5364954" y="1752600"/>
            <a:ext cx="1222310" cy="584776"/>
          </a:xfrm>
          <a:prstGeom prst="rect">
            <a:avLst/>
          </a:prstGeom>
          <a:noFill/>
        </p:spPr>
        <p:txBody>
          <a:bodyPr wrap="none" rtlCol="0">
            <a:spAutoFit/>
          </a:bodyPr>
          <a:lstStyle/>
          <a:p>
            <a:r>
              <a:rPr lang="en-US" dirty="0" err="1" smtClean="0"/>
              <a:t>Nusse</a:t>
            </a:r>
            <a:r>
              <a:rPr lang="en-US" dirty="0" smtClean="0"/>
              <a:t> Lab</a:t>
            </a:r>
          </a:p>
          <a:p>
            <a:r>
              <a:rPr lang="en-US" dirty="0" err="1" smtClean="0"/>
              <a:t>Cati</a:t>
            </a:r>
            <a:r>
              <a:rPr lang="en-US" dirty="0" smtClean="0"/>
              <a:t> </a:t>
            </a:r>
            <a:r>
              <a:rPr lang="en-US" dirty="0" err="1" smtClean="0"/>
              <a:t>logan</a:t>
            </a:r>
            <a:endParaRPr lang="en-US" dirty="0"/>
          </a:p>
        </p:txBody>
      </p:sp>
      <p:sp>
        <p:nvSpPr>
          <p:cNvPr id="7" name="TextBox 6"/>
          <p:cNvSpPr txBox="1"/>
          <p:nvPr/>
        </p:nvSpPr>
        <p:spPr>
          <a:xfrm>
            <a:off x="6825149" y="1752600"/>
            <a:ext cx="1404451" cy="584776"/>
          </a:xfrm>
          <a:prstGeom prst="rect">
            <a:avLst/>
          </a:prstGeom>
          <a:noFill/>
        </p:spPr>
        <p:txBody>
          <a:bodyPr wrap="none" rtlCol="0">
            <a:spAutoFit/>
          </a:bodyPr>
          <a:lstStyle/>
          <a:p>
            <a:r>
              <a:rPr lang="en-US" dirty="0" err="1" smtClean="0"/>
              <a:t>Harbury</a:t>
            </a:r>
            <a:r>
              <a:rPr lang="en-US" dirty="0" smtClean="0"/>
              <a:t> lab</a:t>
            </a:r>
          </a:p>
          <a:p>
            <a:r>
              <a:rPr lang="en-US" dirty="0" smtClean="0"/>
              <a:t>Dan Riordan</a:t>
            </a:r>
            <a:endParaRPr lang="en-US" dirty="0"/>
          </a:p>
        </p:txBody>
      </p:sp>
      <p:sp>
        <p:nvSpPr>
          <p:cNvPr id="3" name="TextBox 2"/>
          <p:cNvSpPr txBox="1"/>
          <p:nvPr/>
        </p:nvSpPr>
        <p:spPr>
          <a:xfrm>
            <a:off x="6705600" y="5718586"/>
            <a:ext cx="2031225" cy="338554"/>
          </a:xfrm>
          <a:prstGeom prst="rect">
            <a:avLst/>
          </a:prstGeom>
          <a:noFill/>
        </p:spPr>
        <p:txBody>
          <a:bodyPr wrap="none" rtlCol="0">
            <a:spAutoFit/>
          </a:bodyPr>
          <a:lstStyle/>
          <a:p>
            <a:r>
              <a:rPr lang="en-US" dirty="0" smtClean="0"/>
              <a:t>CMB training grant</a:t>
            </a:r>
            <a:endParaRPr lang="en-US" dirty="0"/>
          </a:p>
        </p:txBody>
      </p:sp>
      <p:sp>
        <p:nvSpPr>
          <p:cNvPr id="8" name="Rectangle 7"/>
          <p:cNvSpPr/>
          <p:nvPr/>
        </p:nvSpPr>
        <p:spPr>
          <a:xfrm>
            <a:off x="5260118" y="5376446"/>
            <a:ext cx="3502882" cy="338554"/>
          </a:xfrm>
          <a:prstGeom prst="rect">
            <a:avLst/>
          </a:prstGeom>
        </p:spPr>
        <p:txBody>
          <a:bodyPr wrap="none">
            <a:spAutoFit/>
          </a:bodyPr>
          <a:lstStyle/>
          <a:p>
            <a:r>
              <a:rPr lang="en-US" b="0" dirty="0" smtClean="0">
                <a:latin typeface="arial" panose="020B0604020202020204" pitchFamily="34" charset="0"/>
              </a:rPr>
              <a:t>Nabhan et al.</a:t>
            </a:r>
            <a:r>
              <a:rPr lang="en-US" b="0" i="1" dirty="0" smtClean="0">
                <a:latin typeface="arial" panose="020B0604020202020204" pitchFamily="34" charset="0"/>
              </a:rPr>
              <a:t> Science.</a:t>
            </a:r>
            <a:r>
              <a:rPr lang="en-US" b="0" dirty="0">
                <a:latin typeface="arial" panose="020B0604020202020204" pitchFamily="34" charset="0"/>
              </a:rPr>
              <a:t> </a:t>
            </a:r>
            <a:r>
              <a:rPr lang="en-US" b="0" dirty="0" smtClean="0">
                <a:latin typeface="arial" panose="020B0604020202020204" pitchFamily="34" charset="0"/>
              </a:rPr>
              <a:t>Feb 1st 2018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5"/>
    </mc:Choice>
    <mc:Fallback xmlns="">
      <p:transition spd="slow" advTm="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8600"/>
            <a:ext cx="9220200" cy="533400"/>
          </a:xfrm>
        </p:spPr>
        <p:txBody>
          <a:bodyPr/>
          <a:lstStyle/>
          <a:p>
            <a:r>
              <a:rPr lang="en-US" sz="2200" dirty="0">
                <a:latin typeface="Arial" charset="0"/>
                <a:ea typeface="Osaka" charset="0"/>
                <a:cs typeface="Osaka" charset="0"/>
              </a:rPr>
              <a:t>Lung stem cell activity: slow…but steady?</a:t>
            </a:r>
          </a:p>
        </p:txBody>
      </p:sp>
      <p:sp>
        <p:nvSpPr>
          <p:cNvPr id="7171" name="AutoShape 2" descr="http://ajplung.physiology.org/content/ajplung/304/6/L383/F1.medium.gif"/>
          <p:cNvSpPr>
            <a:spLocks noChangeAspect="1" noChangeArrowheads="1"/>
          </p:cNvSpPr>
          <p:nvPr/>
        </p:nvSpPr>
        <p:spPr bwMode="auto">
          <a:xfrm>
            <a:off x="155575" y="-8382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 name="TextBox 2"/>
          <p:cNvSpPr txBox="1"/>
          <p:nvPr/>
        </p:nvSpPr>
        <p:spPr>
          <a:xfrm>
            <a:off x="3129566" y="1202323"/>
            <a:ext cx="2961067" cy="338554"/>
          </a:xfrm>
          <a:prstGeom prst="rect">
            <a:avLst/>
          </a:prstGeom>
          <a:noFill/>
        </p:spPr>
        <p:txBody>
          <a:bodyPr wrap="none" rtlCol="0">
            <a:spAutoFit/>
          </a:bodyPr>
          <a:lstStyle/>
          <a:p>
            <a:r>
              <a:rPr lang="en-US" dirty="0"/>
              <a:t>Lung stem cell activity slow </a:t>
            </a:r>
          </a:p>
        </p:txBody>
      </p:sp>
      <p:pic>
        <p:nvPicPr>
          <p:cNvPr id="1026" name="Picture 2" descr="Image result for tissue turnover organ"/>
          <p:cNvPicPr>
            <a:picLocks noChangeAspect="1" noChangeArrowheads="1"/>
          </p:cNvPicPr>
          <p:nvPr/>
        </p:nvPicPr>
        <p:blipFill rotWithShape="1">
          <a:blip r:embed="rId3">
            <a:extLst>
              <a:ext uri="{28A0092B-C50C-407E-A947-70E740481C1C}">
                <a14:useLocalDpi xmlns:a14="http://schemas.microsoft.com/office/drawing/2010/main" val="0"/>
              </a:ext>
            </a:extLst>
          </a:blip>
          <a:srcRect l="26385" t="2146" r="53569" b="69873"/>
          <a:stretch/>
        </p:blipFill>
        <p:spPr bwMode="auto">
          <a:xfrm>
            <a:off x="1752600" y="1752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tissue turnover organ"/>
          <p:cNvPicPr>
            <a:picLocks noChangeAspect="1" noChangeArrowheads="1"/>
          </p:cNvPicPr>
          <p:nvPr/>
        </p:nvPicPr>
        <p:blipFill rotWithShape="1">
          <a:blip r:embed="rId3">
            <a:extLst>
              <a:ext uri="{28A0092B-C50C-407E-A947-70E740481C1C}">
                <a14:useLocalDpi xmlns:a14="http://schemas.microsoft.com/office/drawing/2010/main" val="0"/>
              </a:ext>
            </a:extLst>
          </a:blip>
          <a:srcRect l="8201" t="61049" r="71753" b="10970"/>
          <a:stretch/>
        </p:blipFill>
        <p:spPr bwMode="auto">
          <a:xfrm>
            <a:off x="5638800" y="17526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3640723"/>
            <a:ext cx="617477" cy="338554"/>
          </a:xfrm>
          <a:prstGeom prst="rect">
            <a:avLst/>
          </a:prstGeom>
          <a:noFill/>
        </p:spPr>
        <p:txBody>
          <a:bodyPr wrap="none" rtlCol="0">
            <a:spAutoFit/>
          </a:bodyPr>
          <a:lstStyle/>
          <a:p>
            <a:r>
              <a:rPr lang="en-US" b="0" dirty="0"/>
              <a:t>days</a:t>
            </a:r>
          </a:p>
        </p:txBody>
      </p:sp>
      <p:sp>
        <p:nvSpPr>
          <p:cNvPr id="21" name="TextBox 20"/>
          <p:cNvSpPr txBox="1"/>
          <p:nvPr/>
        </p:nvSpPr>
        <p:spPr>
          <a:xfrm>
            <a:off x="6168261" y="3640723"/>
            <a:ext cx="701218" cy="338554"/>
          </a:xfrm>
          <a:prstGeom prst="rect">
            <a:avLst/>
          </a:prstGeom>
          <a:noFill/>
        </p:spPr>
        <p:txBody>
          <a:bodyPr wrap="none" rtlCol="0">
            <a:spAutoFit/>
          </a:bodyPr>
          <a:lstStyle/>
          <a:p>
            <a:r>
              <a:rPr lang="en-US" b="0" dirty="0"/>
              <a:t>Years</a:t>
            </a:r>
          </a:p>
        </p:txBody>
      </p:sp>
      <p:sp>
        <p:nvSpPr>
          <p:cNvPr id="22" name="TextBox 21"/>
          <p:cNvSpPr txBox="1"/>
          <p:nvPr/>
        </p:nvSpPr>
        <p:spPr>
          <a:xfrm>
            <a:off x="378182" y="3640723"/>
            <a:ext cx="1443408" cy="338554"/>
          </a:xfrm>
          <a:prstGeom prst="rect">
            <a:avLst/>
          </a:prstGeom>
          <a:noFill/>
        </p:spPr>
        <p:txBody>
          <a:bodyPr wrap="none" rtlCol="0">
            <a:spAutoFit/>
          </a:bodyPr>
          <a:lstStyle/>
          <a:p>
            <a:r>
              <a:rPr lang="en-US" b="0" dirty="0"/>
              <a:t>Turnover time</a:t>
            </a:r>
          </a:p>
        </p:txBody>
      </p:sp>
    </p:spTree>
    <p:extLst>
      <p:ext uri="{BB962C8B-B14F-4D97-AF65-F5344CB8AC3E}">
        <p14:creationId xmlns:p14="http://schemas.microsoft.com/office/powerpoint/2010/main" val="3349622115"/>
      </p:ext>
    </p:extLst>
  </p:cSld>
  <p:clrMapOvr>
    <a:masterClrMapping/>
  </p:clrMapOvr>
  <p:transition spd="slow" advTm="4291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8600"/>
            <a:ext cx="9220200" cy="533400"/>
          </a:xfrm>
        </p:spPr>
        <p:txBody>
          <a:bodyPr/>
          <a:lstStyle/>
          <a:p>
            <a:r>
              <a:rPr lang="en-US" sz="2200" dirty="0">
                <a:latin typeface="Arial" charset="0"/>
                <a:ea typeface="Osaka" charset="0"/>
                <a:cs typeface="Osaka" charset="0"/>
              </a:rPr>
              <a:t>Lung stem cell activity: slow…but steady?</a:t>
            </a:r>
          </a:p>
        </p:txBody>
      </p:sp>
      <p:sp>
        <p:nvSpPr>
          <p:cNvPr id="7171" name="AutoShape 2" descr="http://ajplung.physiology.org/content/ajplung/304/6/L383/F1.medium.gif"/>
          <p:cNvSpPr>
            <a:spLocks noChangeAspect="1" noChangeArrowheads="1"/>
          </p:cNvSpPr>
          <p:nvPr/>
        </p:nvSpPr>
        <p:spPr bwMode="auto">
          <a:xfrm>
            <a:off x="155575" y="-8382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 name="TextBox 2"/>
          <p:cNvSpPr txBox="1"/>
          <p:nvPr/>
        </p:nvSpPr>
        <p:spPr>
          <a:xfrm>
            <a:off x="3129566" y="1202323"/>
            <a:ext cx="2961067" cy="338554"/>
          </a:xfrm>
          <a:prstGeom prst="rect">
            <a:avLst/>
          </a:prstGeom>
          <a:noFill/>
        </p:spPr>
        <p:txBody>
          <a:bodyPr wrap="none" rtlCol="0">
            <a:spAutoFit/>
          </a:bodyPr>
          <a:lstStyle/>
          <a:p>
            <a:r>
              <a:rPr lang="en-US" dirty="0"/>
              <a:t>Lung stem cell activity slow </a:t>
            </a:r>
          </a:p>
        </p:txBody>
      </p:sp>
      <p:pic>
        <p:nvPicPr>
          <p:cNvPr id="1026" name="Picture 2" descr="Image result for tissue turnover organ"/>
          <p:cNvPicPr>
            <a:picLocks noChangeAspect="1" noChangeArrowheads="1"/>
          </p:cNvPicPr>
          <p:nvPr/>
        </p:nvPicPr>
        <p:blipFill rotWithShape="1">
          <a:blip r:embed="rId3">
            <a:extLst>
              <a:ext uri="{28A0092B-C50C-407E-A947-70E740481C1C}">
                <a14:useLocalDpi xmlns:a14="http://schemas.microsoft.com/office/drawing/2010/main" val="0"/>
              </a:ext>
            </a:extLst>
          </a:blip>
          <a:srcRect l="26385" t="2146" r="53569" b="69873"/>
          <a:stretch/>
        </p:blipFill>
        <p:spPr bwMode="auto">
          <a:xfrm>
            <a:off x="1752600" y="1752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tissue turnover organ"/>
          <p:cNvPicPr>
            <a:picLocks noChangeAspect="1" noChangeArrowheads="1"/>
          </p:cNvPicPr>
          <p:nvPr/>
        </p:nvPicPr>
        <p:blipFill rotWithShape="1">
          <a:blip r:embed="rId3">
            <a:extLst>
              <a:ext uri="{28A0092B-C50C-407E-A947-70E740481C1C}">
                <a14:useLocalDpi xmlns:a14="http://schemas.microsoft.com/office/drawing/2010/main" val="0"/>
              </a:ext>
            </a:extLst>
          </a:blip>
          <a:srcRect l="8201" t="61049" r="71753" b="10970"/>
          <a:stretch/>
        </p:blipFill>
        <p:spPr bwMode="auto">
          <a:xfrm>
            <a:off x="5638800" y="17526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3640723"/>
            <a:ext cx="617477" cy="338554"/>
          </a:xfrm>
          <a:prstGeom prst="rect">
            <a:avLst/>
          </a:prstGeom>
          <a:noFill/>
        </p:spPr>
        <p:txBody>
          <a:bodyPr wrap="none" rtlCol="0">
            <a:spAutoFit/>
          </a:bodyPr>
          <a:lstStyle/>
          <a:p>
            <a:r>
              <a:rPr lang="en-US" b="0" dirty="0"/>
              <a:t>days</a:t>
            </a:r>
          </a:p>
        </p:txBody>
      </p:sp>
      <p:sp>
        <p:nvSpPr>
          <p:cNvPr id="21" name="TextBox 20"/>
          <p:cNvSpPr txBox="1"/>
          <p:nvPr/>
        </p:nvSpPr>
        <p:spPr>
          <a:xfrm>
            <a:off x="6168261" y="3640723"/>
            <a:ext cx="701218" cy="338554"/>
          </a:xfrm>
          <a:prstGeom prst="rect">
            <a:avLst/>
          </a:prstGeom>
          <a:noFill/>
        </p:spPr>
        <p:txBody>
          <a:bodyPr wrap="none" rtlCol="0">
            <a:spAutoFit/>
          </a:bodyPr>
          <a:lstStyle/>
          <a:p>
            <a:r>
              <a:rPr lang="en-US" b="0" dirty="0"/>
              <a:t>Years</a:t>
            </a:r>
          </a:p>
        </p:txBody>
      </p:sp>
      <p:sp>
        <p:nvSpPr>
          <p:cNvPr id="22" name="TextBox 21"/>
          <p:cNvSpPr txBox="1"/>
          <p:nvPr/>
        </p:nvSpPr>
        <p:spPr>
          <a:xfrm>
            <a:off x="378182" y="3640723"/>
            <a:ext cx="1443408" cy="338554"/>
          </a:xfrm>
          <a:prstGeom prst="rect">
            <a:avLst/>
          </a:prstGeom>
          <a:noFill/>
        </p:spPr>
        <p:txBody>
          <a:bodyPr wrap="none" rtlCol="0">
            <a:spAutoFit/>
          </a:bodyPr>
          <a:lstStyle/>
          <a:p>
            <a:r>
              <a:rPr lang="en-US" b="0" dirty="0"/>
              <a:t>Turnover time</a:t>
            </a:r>
          </a:p>
        </p:txBody>
      </p:sp>
      <p:sp>
        <p:nvSpPr>
          <p:cNvPr id="10" name="TextBox 9"/>
          <p:cNvSpPr txBox="1"/>
          <p:nvPr/>
        </p:nvSpPr>
        <p:spPr>
          <a:xfrm>
            <a:off x="1446412" y="4191000"/>
            <a:ext cx="6327373" cy="1815882"/>
          </a:xfrm>
          <a:prstGeom prst="rect">
            <a:avLst/>
          </a:prstGeom>
          <a:noFill/>
        </p:spPr>
        <p:txBody>
          <a:bodyPr wrap="none" rtlCol="0">
            <a:spAutoFit/>
          </a:bodyPr>
          <a:lstStyle/>
          <a:p>
            <a:pPr algn="ctr"/>
            <a:r>
              <a:rPr lang="en-US" dirty="0"/>
              <a:t>Lung stem cell activity is </a:t>
            </a:r>
            <a:r>
              <a:rPr lang="en-US" dirty="0" err="1"/>
              <a:t>misregulated</a:t>
            </a:r>
            <a:r>
              <a:rPr lang="en-US" dirty="0"/>
              <a:t> in many major diseases</a:t>
            </a:r>
          </a:p>
          <a:p>
            <a:pPr algn="ctr"/>
            <a:endParaRPr lang="en-US" b="0" dirty="0"/>
          </a:p>
          <a:p>
            <a:pPr algn="ctr"/>
            <a:r>
              <a:rPr lang="en-US" b="0" dirty="0"/>
              <a:t>Lung cancer</a:t>
            </a:r>
          </a:p>
          <a:p>
            <a:pPr algn="ctr"/>
            <a:endParaRPr lang="en-US" b="0" dirty="0"/>
          </a:p>
          <a:p>
            <a:pPr algn="ctr"/>
            <a:r>
              <a:rPr lang="en-US" b="0" dirty="0"/>
              <a:t>Pulmonary fibrosis</a:t>
            </a:r>
          </a:p>
          <a:p>
            <a:pPr algn="ctr"/>
            <a:endParaRPr lang="en-US" b="0" dirty="0"/>
          </a:p>
          <a:p>
            <a:pPr algn="ctr"/>
            <a:r>
              <a:rPr lang="en-US" b="0" dirty="0" err="1"/>
              <a:t>Emphesyma</a:t>
            </a:r>
            <a:endParaRPr lang="en-US" b="0" dirty="0"/>
          </a:p>
        </p:txBody>
      </p:sp>
    </p:spTree>
    <p:extLst>
      <p:ext uri="{BB962C8B-B14F-4D97-AF65-F5344CB8AC3E}">
        <p14:creationId xmlns:p14="http://schemas.microsoft.com/office/powerpoint/2010/main" val="2410555196"/>
      </p:ext>
    </p:extLst>
  </p:cSld>
  <p:clrMapOvr>
    <a:masterClrMapping/>
  </p:clrMapOvr>
  <p:transition spd="slow" advTm="4291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5"/>
          <p:cNvSpPr txBox="1">
            <a:spLocks noChangeAspect="1" noChangeArrowheads="1"/>
          </p:cNvSpPr>
          <p:nvPr/>
        </p:nvSpPr>
        <p:spPr bwMode="auto">
          <a:xfrm>
            <a:off x="609600" y="188913"/>
            <a:ext cx="8001000" cy="420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b="0">
                <a:latin typeface="Helvetica" charset="0"/>
                <a:ea typeface="MS PGothic" charset="0"/>
                <a:cs typeface="MS PGothic" charset="0"/>
              </a:rPr>
              <a:t>Bifunctional stem cells: a new class of stem cells</a:t>
            </a:r>
          </a:p>
        </p:txBody>
      </p:sp>
      <p:sp>
        <p:nvSpPr>
          <p:cNvPr id="5123" name="TextBox 1"/>
          <p:cNvSpPr txBox="1">
            <a:spLocks noChangeArrowheads="1"/>
          </p:cNvSpPr>
          <p:nvPr/>
        </p:nvSpPr>
        <p:spPr bwMode="auto">
          <a:xfrm>
            <a:off x="1143000" y="915988"/>
            <a:ext cx="2895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800">
                <a:latin typeface="Helvetica" charset="0"/>
                <a:ea typeface="MS PGothic" charset="0"/>
                <a:cs typeface="MS PGothic" charset="0"/>
              </a:rPr>
              <a:t>Classic stem cells </a:t>
            </a:r>
          </a:p>
          <a:p>
            <a:pPr algn="ctr"/>
            <a:endParaRPr lang="en-US" sz="1800">
              <a:latin typeface="Helvetica" charset="0"/>
              <a:ea typeface="MS PGothic" charset="0"/>
              <a:cs typeface="MS PGothic" charset="0"/>
            </a:endParaRPr>
          </a:p>
        </p:txBody>
      </p:sp>
      <p:sp>
        <p:nvSpPr>
          <p:cNvPr id="5125" name="TextBox 1"/>
          <p:cNvSpPr txBox="1">
            <a:spLocks noChangeArrowheads="1"/>
          </p:cNvSpPr>
          <p:nvPr/>
        </p:nvSpPr>
        <p:spPr bwMode="auto">
          <a:xfrm>
            <a:off x="838200" y="1328738"/>
            <a:ext cx="3505199"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800" b="0" dirty="0">
                <a:latin typeface="Helvetica" charset="0"/>
                <a:ea typeface="MS PGothic" charset="0"/>
                <a:cs typeface="MS PGothic" charset="0"/>
              </a:rPr>
              <a:t>Self renews &amp; gives rise to other </a:t>
            </a:r>
          </a:p>
          <a:p>
            <a:pPr algn="ctr"/>
            <a:r>
              <a:rPr lang="en-US" sz="1800" b="0" dirty="0">
                <a:latin typeface="Helvetica" charset="0"/>
                <a:ea typeface="MS PGothic" charset="0"/>
                <a:cs typeface="MS PGothic" charset="0"/>
              </a:rPr>
              <a:t>cell types</a:t>
            </a:r>
          </a:p>
          <a:p>
            <a:pPr algn="ctr"/>
            <a:endParaRPr lang="en-US" sz="1800" b="0" dirty="0">
              <a:latin typeface="Helvetica" charset="0"/>
              <a:ea typeface="MS PGothic" charset="0"/>
              <a:cs typeface="MS PGothic" charset="0"/>
            </a:endParaRPr>
          </a:p>
          <a:p>
            <a:pPr algn="ctr"/>
            <a:r>
              <a:rPr lang="en-US" sz="1800" b="0" dirty="0">
                <a:latin typeface="Helvetica" charset="0"/>
                <a:ea typeface="MS PGothic" charset="0"/>
                <a:cs typeface="MS PGothic" charset="0"/>
              </a:rPr>
              <a:t>Dedicated stem cell function</a:t>
            </a:r>
          </a:p>
          <a:p>
            <a:pPr algn="ctr"/>
            <a:endParaRPr lang="en-US" sz="1800" b="0" dirty="0">
              <a:latin typeface="Helvetica" charset="0"/>
              <a:ea typeface="MS PGothic" charset="0"/>
              <a:cs typeface="MS PGothic" charset="0"/>
            </a:endParaRPr>
          </a:p>
          <a:p>
            <a:pPr algn="ctr"/>
            <a:r>
              <a:rPr lang="en-US" sz="1800" b="0" dirty="0">
                <a:latin typeface="Helvetica" charset="0"/>
                <a:ea typeface="MS PGothic" charset="0"/>
                <a:cs typeface="MS PGothic" charset="0"/>
              </a:rPr>
              <a:t>e.g., hematopoietic, intestine, skin, </a:t>
            </a:r>
            <a:r>
              <a:rPr lang="en-US" sz="1800" b="0" dirty="0" smtClean="0">
                <a:latin typeface="Helvetica" charset="0"/>
                <a:ea typeface="MS PGothic" charset="0"/>
                <a:cs typeface="MS PGothic" charset="0"/>
              </a:rPr>
              <a:t>muscle</a:t>
            </a:r>
          </a:p>
          <a:p>
            <a:pPr algn="ctr"/>
            <a:r>
              <a:rPr lang="en-US" sz="1800" b="0" dirty="0" smtClean="0">
                <a:latin typeface="Helvetica" charset="0"/>
                <a:ea typeface="MS PGothic" charset="0"/>
                <a:cs typeface="MS PGothic" charset="0"/>
              </a:rPr>
              <a:t>(tissues with high cell turnover)</a:t>
            </a:r>
            <a:endParaRPr lang="en-US" sz="1800" b="0" dirty="0">
              <a:latin typeface="Helvetica" charset="0"/>
              <a:ea typeface="MS PGothic" charset="0"/>
              <a:cs typeface="MS PGothic" charset="0"/>
            </a:endParaRPr>
          </a:p>
          <a:p>
            <a:pPr algn="ctr"/>
            <a:endParaRPr lang="en-US" sz="1800" b="0" dirty="0">
              <a:latin typeface="Helvetica" charset="0"/>
              <a:ea typeface="MS PGothic" charset="0"/>
              <a:cs typeface="MS PGothic" charset="0"/>
            </a:endParaRPr>
          </a:p>
        </p:txBody>
      </p:sp>
      <p:sp>
        <p:nvSpPr>
          <p:cNvPr id="5126" name="TextBox 1"/>
          <p:cNvSpPr txBox="1">
            <a:spLocks noChangeArrowheads="1"/>
          </p:cNvSpPr>
          <p:nvPr/>
        </p:nvSpPr>
        <p:spPr bwMode="auto">
          <a:xfrm>
            <a:off x="5105400" y="914400"/>
            <a:ext cx="2895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800">
                <a:latin typeface="Helvetica" charset="0"/>
                <a:ea typeface="MS PGothic" charset="0"/>
                <a:cs typeface="MS PGothic" charset="0"/>
              </a:rPr>
              <a:t>Bifunctional stem cells</a:t>
            </a:r>
          </a:p>
          <a:p>
            <a:pPr algn="ctr"/>
            <a:endParaRPr lang="en-US" sz="1800">
              <a:latin typeface="Helvetica" charset="0"/>
              <a:ea typeface="MS PGothic" charset="0"/>
              <a:cs typeface="MS PGothic" charset="0"/>
            </a:endParaRPr>
          </a:p>
        </p:txBody>
      </p:sp>
      <p:sp>
        <p:nvSpPr>
          <p:cNvPr id="5127" name="TextBox 1"/>
          <p:cNvSpPr txBox="1">
            <a:spLocks noChangeArrowheads="1"/>
          </p:cNvSpPr>
          <p:nvPr/>
        </p:nvSpPr>
        <p:spPr bwMode="auto">
          <a:xfrm>
            <a:off x="4800599" y="1295400"/>
            <a:ext cx="3505201"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800" b="0" dirty="0">
                <a:latin typeface="Helvetica" charset="0"/>
                <a:ea typeface="MS PGothic" charset="0"/>
                <a:cs typeface="MS PGothic" charset="0"/>
              </a:rPr>
              <a:t>Self </a:t>
            </a:r>
            <a:r>
              <a:rPr lang="en-US" sz="1800" b="0" dirty="0" smtClean="0">
                <a:latin typeface="Helvetica" charset="0"/>
                <a:ea typeface="MS PGothic" charset="0"/>
                <a:cs typeface="MS PGothic" charset="0"/>
              </a:rPr>
              <a:t>renews &amp; gives </a:t>
            </a:r>
            <a:r>
              <a:rPr lang="en-US" sz="1800" b="0" dirty="0">
                <a:latin typeface="Helvetica" charset="0"/>
                <a:ea typeface="MS PGothic" charset="0"/>
                <a:cs typeface="MS PGothic" charset="0"/>
              </a:rPr>
              <a:t>rise to other </a:t>
            </a:r>
          </a:p>
          <a:p>
            <a:pPr algn="ctr"/>
            <a:r>
              <a:rPr lang="en-US" sz="1800" b="0" dirty="0">
                <a:latin typeface="Helvetica" charset="0"/>
                <a:ea typeface="MS PGothic" charset="0"/>
                <a:cs typeface="MS PGothic" charset="0"/>
              </a:rPr>
              <a:t>cell types</a:t>
            </a:r>
          </a:p>
          <a:p>
            <a:pPr algn="ctr"/>
            <a:endParaRPr lang="en-US" sz="1800" b="0" dirty="0">
              <a:latin typeface="Helvetica" charset="0"/>
              <a:ea typeface="MS PGothic" charset="0"/>
              <a:cs typeface="MS PGothic" charset="0"/>
            </a:endParaRPr>
          </a:p>
          <a:p>
            <a:pPr algn="ctr"/>
            <a:r>
              <a:rPr lang="en-US" sz="1800" b="0" dirty="0">
                <a:latin typeface="Helvetica" charset="0"/>
                <a:ea typeface="MS PGothic" charset="0"/>
                <a:cs typeface="MS PGothic" charset="0"/>
              </a:rPr>
              <a:t>Stem cell &amp; </a:t>
            </a:r>
          </a:p>
          <a:p>
            <a:pPr algn="ctr"/>
            <a:r>
              <a:rPr lang="en-US" sz="1800" b="0" dirty="0">
                <a:latin typeface="Helvetica" charset="0"/>
                <a:ea typeface="MS PGothic" charset="0"/>
                <a:cs typeface="MS PGothic" charset="0"/>
              </a:rPr>
              <a:t>physiological function</a:t>
            </a:r>
          </a:p>
          <a:p>
            <a:pPr algn="ctr"/>
            <a:endParaRPr lang="en-US" sz="1800" b="0" dirty="0">
              <a:latin typeface="Helvetica" charset="0"/>
              <a:ea typeface="MS PGothic" charset="0"/>
              <a:cs typeface="MS PGothic" charset="0"/>
            </a:endParaRPr>
          </a:p>
          <a:p>
            <a:pPr algn="ctr"/>
            <a:r>
              <a:rPr lang="en-US" sz="1800" b="0" dirty="0">
                <a:latin typeface="Helvetica" charset="0"/>
                <a:ea typeface="MS PGothic" charset="0"/>
                <a:cs typeface="MS PGothic" charset="0"/>
              </a:rPr>
              <a:t>e.g., alveolar stem </a:t>
            </a:r>
            <a:r>
              <a:rPr lang="en-US" sz="1800" b="0" dirty="0" smtClean="0">
                <a:latin typeface="Helvetica" charset="0"/>
                <a:ea typeface="MS PGothic" charset="0"/>
                <a:cs typeface="MS PGothic" charset="0"/>
              </a:rPr>
              <a:t>cell</a:t>
            </a:r>
          </a:p>
          <a:p>
            <a:pPr algn="ctr"/>
            <a:r>
              <a:rPr lang="en-US" sz="1800" b="0" dirty="0" smtClean="0">
                <a:latin typeface="Helvetica" charset="0"/>
                <a:ea typeface="MS PGothic" charset="0"/>
                <a:cs typeface="MS PGothic" charset="0"/>
              </a:rPr>
              <a:t>(tissues with slow cell turnover)</a:t>
            </a:r>
            <a:endParaRPr lang="en-US" sz="1800" b="0" dirty="0">
              <a:latin typeface="Helvetica" charset="0"/>
              <a:ea typeface="MS PGothic" charset="0"/>
              <a:cs typeface="MS PGothic"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0398"/>
          <a:stretch/>
        </p:blipFill>
        <p:spPr>
          <a:xfrm>
            <a:off x="1474407" y="3770312"/>
            <a:ext cx="2406374" cy="29972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49738"/>
          <a:stretch/>
        </p:blipFill>
        <p:spPr>
          <a:xfrm>
            <a:off x="5486400" y="3770312"/>
            <a:ext cx="2438400" cy="2997200"/>
          </a:xfrm>
          <a:prstGeom prst="rect">
            <a:avLst/>
          </a:prstGeom>
        </p:spPr>
      </p:pic>
    </p:spTree>
    <p:extLst>
      <p:ext uri="{BB962C8B-B14F-4D97-AF65-F5344CB8AC3E}">
        <p14:creationId xmlns:p14="http://schemas.microsoft.com/office/powerpoint/2010/main" val="14451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5"/>
          <p:cNvSpPr txBox="1">
            <a:spLocks noChangeAspect="1" noChangeArrowheads="1"/>
          </p:cNvSpPr>
          <p:nvPr/>
        </p:nvSpPr>
        <p:spPr bwMode="auto">
          <a:xfrm>
            <a:off x="533400" y="381000"/>
            <a:ext cx="8001000" cy="4206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b="0">
                <a:latin typeface="Helvetica" charset="0"/>
                <a:ea typeface="MS PGothic" charset="0"/>
                <a:cs typeface="MS PGothic" charset="0"/>
              </a:rPr>
              <a:t>~1% of  AT2 cells (called AT2*) act as bifunctional stem cells</a:t>
            </a:r>
          </a:p>
        </p:txBody>
      </p:sp>
      <p:sp>
        <p:nvSpPr>
          <p:cNvPr id="9219" name="Text Box 10"/>
          <p:cNvSpPr txBox="1">
            <a:spLocks noChangeArrowheads="1"/>
          </p:cNvSpPr>
          <p:nvPr/>
        </p:nvSpPr>
        <p:spPr bwMode="auto">
          <a:xfrm>
            <a:off x="2971800" y="6502400"/>
            <a:ext cx="6096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r">
              <a:spcBef>
                <a:spcPct val="50000"/>
              </a:spcBef>
            </a:pPr>
            <a:r>
              <a:rPr lang="en-US" sz="1400" b="0" dirty="0" err="1">
                <a:latin typeface="Helvetica" charset="0"/>
                <a:ea typeface="MS PGothic" charset="0"/>
                <a:cs typeface="MS PGothic" charset="0"/>
              </a:rPr>
              <a:t>Barkauskas</a:t>
            </a:r>
            <a:r>
              <a:rPr lang="en-US" sz="1400" b="0" dirty="0">
                <a:latin typeface="Helvetica" charset="0"/>
                <a:ea typeface="MS PGothic" charset="0"/>
                <a:cs typeface="MS PGothic" charset="0"/>
              </a:rPr>
              <a:t> (2013) </a:t>
            </a:r>
            <a:r>
              <a:rPr lang="en-US" sz="1400" b="0" dirty="0" smtClean="0">
                <a:latin typeface="Helvetica" charset="0"/>
                <a:ea typeface="MS PGothic" charset="0"/>
                <a:cs typeface="MS PGothic" charset="0"/>
              </a:rPr>
              <a:t>;Desai </a:t>
            </a:r>
            <a:r>
              <a:rPr lang="en-US" sz="1400" b="0" dirty="0">
                <a:latin typeface="Helvetica" charset="0"/>
                <a:ea typeface="MS PGothic" charset="0"/>
                <a:cs typeface="MS PGothic" charset="0"/>
              </a:rPr>
              <a:t>et al  (2014</a:t>
            </a:r>
            <a:r>
              <a:rPr lang="en-US" sz="1400" b="0" dirty="0" smtClean="0">
                <a:latin typeface="Helvetica" charset="0"/>
                <a:ea typeface="MS PGothic" charset="0"/>
                <a:cs typeface="MS PGothic" charset="0"/>
              </a:rPr>
              <a:t>)</a:t>
            </a:r>
            <a:endParaRPr lang="en-US" sz="1400" b="0" dirty="0">
              <a:latin typeface="Helvetica" charset="0"/>
              <a:ea typeface="MS PGothic" charset="0"/>
              <a:cs typeface="MS PGothic" charset="0"/>
            </a:endParaRPr>
          </a:p>
        </p:txBody>
      </p:sp>
      <p:sp>
        <p:nvSpPr>
          <p:cNvPr id="9221" name="Text Box 19"/>
          <p:cNvSpPr txBox="1">
            <a:spLocks noChangeArrowheads="1"/>
          </p:cNvSpPr>
          <p:nvPr/>
        </p:nvSpPr>
        <p:spPr bwMode="auto">
          <a:xfrm>
            <a:off x="1077913" y="914400"/>
            <a:ext cx="7145337" cy="338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1600" b="0" dirty="0">
                <a:solidFill>
                  <a:srgbClr val="00B050"/>
                </a:solidFill>
                <a:latin typeface="Helvetica" charset="0"/>
                <a:ea typeface="MS PGothic" charset="0"/>
                <a:cs typeface="MS PGothic" charset="0"/>
              </a:rPr>
              <a:t>AT2 cell lineage trace</a:t>
            </a:r>
          </a:p>
        </p:txBody>
      </p:sp>
      <p:grpSp>
        <p:nvGrpSpPr>
          <p:cNvPr id="9222" name="Group 1"/>
          <p:cNvGrpSpPr>
            <a:grpSpLocks/>
          </p:cNvGrpSpPr>
          <p:nvPr/>
        </p:nvGrpSpPr>
        <p:grpSpPr bwMode="auto">
          <a:xfrm>
            <a:off x="1170504" y="1264237"/>
            <a:ext cx="6982380" cy="2774364"/>
            <a:chOff x="1163638" y="1716088"/>
            <a:chExt cx="6731000" cy="2674462"/>
          </a:xfrm>
        </p:grpSpPr>
        <p:pic>
          <p:nvPicPr>
            <p:cNvPr id="92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716088"/>
              <a:ext cx="20574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42" name="Picture 3" descr="PN8m,Lys,mT,20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338" y="1716088"/>
              <a:ext cx="20574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43" name="Picture 4" descr="LysCre,mT,P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7738" y="1716088"/>
              <a:ext cx="20574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44" name="Text Box 7"/>
            <p:cNvSpPr txBox="1">
              <a:spLocks noChangeAspect="1" noChangeArrowheads="1"/>
            </p:cNvSpPr>
            <p:nvPr/>
          </p:nvSpPr>
          <p:spPr bwMode="auto">
            <a:xfrm>
              <a:off x="3297238" y="4085750"/>
              <a:ext cx="24384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a:latin typeface="Helvetica" charset="0"/>
                  <a:ea typeface="MS PGothic" charset="0"/>
                  <a:cs typeface="MS PGothic" charset="0"/>
                </a:rPr>
                <a:t>3 months</a:t>
              </a:r>
            </a:p>
          </p:txBody>
        </p:sp>
        <p:sp>
          <p:nvSpPr>
            <p:cNvPr id="9245" name="Text Box 9"/>
            <p:cNvSpPr txBox="1">
              <a:spLocks noChangeAspect="1" noChangeArrowheads="1"/>
            </p:cNvSpPr>
            <p:nvPr/>
          </p:nvSpPr>
          <p:spPr bwMode="auto">
            <a:xfrm>
              <a:off x="5456238" y="4085750"/>
              <a:ext cx="24384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a:latin typeface="Helvetica" charset="0"/>
                  <a:ea typeface="MS PGothic" charset="0"/>
                  <a:cs typeface="MS PGothic" charset="0"/>
                </a:rPr>
                <a:t>8 months</a:t>
              </a:r>
            </a:p>
          </p:txBody>
        </p:sp>
        <p:sp>
          <p:nvSpPr>
            <p:cNvPr id="9246" name="Text Box 10"/>
            <p:cNvSpPr txBox="1">
              <a:spLocks noChangeAspect="1" noChangeArrowheads="1"/>
            </p:cNvSpPr>
            <p:nvPr/>
          </p:nvSpPr>
          <p:spPr bwMode="auto">
            <a:xfrm>
              <a:off x="4249738" y="2203450"/>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9247" name="Text Box 11"/>
            <p:cNvSpPr txBox="1">
              <a:spLocks noChangeAspect="1" noChangeArrowheads="1"/>
            </p:cNvSpPr>
            <p:nvPr/>
          </p:nvSpPr>
          <p:spPr bwMode="auto">
            <a:xfrm>
              <a:off x="4021138" y="2432050"/>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9248" name="Text Box 12"/>
            <p:cNvSpPr txBox="1">
              <a:spLocks noChangeAspect="1" noChangeArrowheads="1"/>
            </p:cNvSpPr>
            <p:nvPr/>
          </p:nvSpPr>
          <p:spPr bwMode="auto">
            <a:xfrm>
              <a:off x="6129338" y="21859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9249" name="Text Box 13"/>
            <p:cNvSpPr txBox="1">
              <a:spLocks noChangeAspect="1" noChangeArrowheads="1"/>
            </p:cNvSpPr>
            <p:nvPr/>
          </p:nvSpPr>
          <p:spPr bwMode="auto">
            <a:xfrm>
              <a:off x="6129338" y="24780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9250" name="Text Box 14"/>
            <p:cNvSpPr txBox="1">
              <a:spLocks noChangeAspect="1" noChangeArrowheads="1"/>
            </p:cNvSpPr>
            <p:nvPr/>
          </p:nvSpPr>
          <p:spPr bwMode="auto">
            <a:xfrm>
              <a:off x="6484938" y="26304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9251" name="Text Box 15"/>
            <p:cNvSpPr txBox="1">
              <a:spLocks noChangeAspect="1" noChangeArrowheads="1"/>
            </p:cNvSpPr>
            <p:nvPr/>
          </p:nvSpPr>
          <p:spPr bwMode="auto">
            <a:xfrm>
              <a:off x="6091238" y="28844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9252" name="Text Box 16"/>
            <p:cNvSpPr txBox="1">
              <a:spLocks noChangeAspect="1" noChangeArrowheads="1"/>
            </p:cNvSpPr>
            <p:nvPr/>
          </p:nvSpPr>
          <p:spPr bwMode="auto">
            <a:xfrm>
              <a:off x="6624638" y="23383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9253" name="Text Box 17"/>
            <p:cNvSpPr txBox="1">
              <a:spLocks noChangeAspect="1" noChangeArrowheads="1"/>
            </p:cNvSpPr>
            <p:nvPr/>
          </p:nvSpPr>
          <p:spPr bwMode="auto">
            <a:xfrm>
              <a:off x="6408738" y="21732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9254" name="Line 21"/>
            <p:cNvSpPr>
              <a:spLocks noChangeShapeType="1"/>
            </p:cNvSpPr>
            <p:nvPr/>
          </p:nvSpPr>
          <p:spPr bwMode="auto">
            <a:xfrm>
              <a:off x="7246938" y="3949813"/>
              <a:ext cx="320675" cy="0"/>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55" name="Rectangle 23"/>
            <p:cNvSpPr>
              <a:spLocks noChangeArrowheads="1"/>
            </p:cNvSpPr>
            <p:nvPr/>
          </p:nvSpPr>
          <p:spPr bwMode="auto">
            <a:xfrm>
              <a:off x="2801938" y="3824288"/>
              <a:ext cx="533400" cy="7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56" name="Oval 1"/>
            <p:cNvSpPr>
              <a:spLocks noChangeArrowheads="1"/>
            </p:cNvSpPr>
            <p:nvPr/>
          </p:nvSpPr>
          <p:spPr bwMode="auto">
            <a:xfrm>
              <a:off x="3758683" y="1987024"/>
              <a:ext cx="890587" cy="914400"/>
            </a:xfrm>
            <a:prstGeom prst="ellipse">
              <a:avLst/>
            </a:prstGeom>
            <a:noFill/>
            <a:ln w="19050">
              <a:solidFill>
                <a:schemeClr val="bg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sz="300" b="0">
                <a:solidFill>
                  <a:srgbClr val="000000"/>
                </a:solidFill>
              </a:endParaRPr>
            </a:p>
          </p:txBody>
        </p:sp>
        <p:sp>
          <p:nvSpPr>
            <p:cNvPr id="9257" name="Oval 30"/>
            <p:cNvSpPr>
              <a:spLocks noChangeArrowheads="1"/>
            </p:cNvSpPr>
            <p:nvPr/>
          </p:nvSpPr>
          <p:spPr bwMode="auto">
            <a:xfrm>
              <a:off x="5773738" y="2071688"/>
              <a:ext cx="1143000" cy="1219200"/>
            </a:xfrm>
            <a:prstGeom prst="ellipse">
              <a:avLst/>
            </a:prstGeom>
            <a:noFill/>
            <a:ln w="19050">
              <a:solidFill>
                <a:schemeClr val="bg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sz="300" b="0">
                <a:solidFill>
                  <a:srgbClr val="000000"/>
                </a:solidFill>
              </a:endParaRPr>
            </a:p>
          </p:txBody>
        </p:sp>
        <p:sp>
          <p:nvSpPr>
            <p:cNvPr id="9258" name="Text Box 8"/>
            <p:cNvSpPr txBox="1">
              <a:spLocks noChangeAspect="1" noChangeArrowheads="1"/>
            </p:cNvSpPr>
            <p:nvPr/>
          </p:nvSpPr>
          <p:spPr bwMode="auto">
            <a:xfrm>
              <a:off x="1163638" y="4085750"/>
              <a:ext cx="24384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a:latin typeface="Helvetica" charset="0"/>
                  <a:ea typeface="MS PGothic" charset="0"/>
                  <a:cs typeface="MS PGothic" charset="0"/>
                </a:rPr>
                <a:t>1 month</a:t>
              </a:r>
            </a:p>
          </p:txBody>
        </p:sp>
        <p:sp>
          <p:nvSpPr>
            <p:cNvPr id="9259" name="Oval 1"/>
            <p:cNvSpPr>
              <a:spLocks noChangeArrowheads="1"/>
            </p:cNvSpPr>
            <p:nvPr/>
          </p:nvSpPr>
          <p:spPr bwMode="auto">
            <a:xfrm>
              <a:off x="1919814" y="2200801"/>
              <a:ext cx="296862" cy="304800"/>
            </a:xfrm>
            <a:prstGeom prst="ellipse">
              <a:avLst/>
            </a:prstGeom>
            <a:noFill/>
            <a:ln w="19050">
              <a:solidFill>
                <a:schemeClr val="bg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sz="300" b="0">
                <a:solidFill>
                  <a:srgbClr val="000000"/>
                </a:solidFill>
              </a:endParaRPr>
            </a:p>
          </p:txBody>
        </p:sp>
      </p:grpSp>
      <p:sp>
        <p:nvSpPr>
          <p:cNvPr id="44" name="Text Box 20"/>
          <p:cNvSpPr txBox="1">
            <a:spLocks noChangeAspect="1" noChangeArrowheads="1"/>
          </p:cNvSpPr>
          <p:nvPr/>
        </p:nvSpPr>
        <p:spPr bwMode="auto">
          <a:xfrm>
            <a:off x="2262870" y="1706881"/>
            <a:ext cx="589990" cy="3126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400" b="0" dirty="0">
                <a:solidFill>
                  <a:schemeClr val="bg1"/>
                </a:solidFill>
                <a:latin typeface="Helvetica" charset="0"/>
                <a:ea typeface="MS PGothic" charset="0"/>
                <a:cs typeface="MS PGothic" charset="0"/>
              </a:rPr>
              <a:t>AT2*</a:t>
            </a:r>
          </a:p>
        </p:txBody>
      </p:sp>
    </p:spTree>
    <p:extLst>
      <p:ext uri="{BB962C8B-B14F-4D97-AF65-F5344CB8AC3E}">
        <p14:creationId xmlns:p14="http://schemas.microsoft.com/office/powerpoint/2010/main" val="1897832734"/>
      </p:ext>
    </p:extLst>
  </p:cSld>
  <p:clrMapOvr>
    <a:masterClrMapping/>
  </p:clrMapOvr>
  <mc:AlternateContent xmlns:mc="http://schemas.openxmlformats.org/markup-compatibility/2006" xmlns:p14="http://schemas.microsoft.com/office/powerpoint/2010/main">
    <mc:Choice Requires="p14">
      <p:transition spd="slow" p14:dur="2000" advTm="14"/>
    </mc:Choice>
    <mc:Fallback xmlns="">
      <p:transition spd="slow" advTm="1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5"/>
          <p:cNvSpPr txBox="1">
            <a:spLocks noChangeAspect="1" noChangeArrowheads="1"/>
          </p:cNvSpPr>
          <p:nvPr/>
        </p:nvSpPr>
        <p:spPr bwMode="auto">
          <a:xfrm>
            <a:off x="533400" y="381000"/>
            <a:ext cx="8001000" cy="4206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b="0">
                <a:latin typeface="Helvetica" charset="0"/>
                <a:ea typeface="MS PGothic" charset="0"/>
                <a:cs typeface="MS PGothic" charset="0"/>
              </a:rPr>
              <a:t>~1% of  AT2 cells (called AT2*) act as bifunctional stem cells</a:t>
            </a:r>
          </a:p>
        </p:txBody>
      </p:sp>
      <p:grpSp>
        <p:nvGrpSpPr>
          <p:cNvPr id="9223" name="Group 26"/>
          <p:cNvGrpSpPr>
            <a:grpSpLocks/>
          </p:cNvGrpSpPr>
          <p:nvPr/>
        </p:nvGrpSpPr>
        <p:grpSpPr bwMode="auto">
          <a:xfrm>
            <a:off x="2311840" y="4267200"/>
            <a:ext cx="4817623" cy="2455863"/>
            <a:chOff x="2283265" y="2438400"/>
            <a:chExt cx="4817623" cy="2455863"/>
          </a:xfrm>
        </p:grpSpPr>
        <p:grpSp>
          <p:nvGrpSpPr>
            <p:cNvPr id="9224" name="Group 1"/>
            <p:cNvGrpSpPr>
              <a:grpSpLocks/>
            </p:cNvGrpSpPr>
            <p:nvPr/>
          </p:nvGrpSpPr>
          <p:grpSpPr bwMode="auto">
            <a:xfrm>
              <a:off x="2283265" y="2438400"/>
              <a:ext cx="4817623" cy="2455863"/>
              <a:chOff x="2196368" y="2535238"/>
              <a:chExt cx="5445806" cy="2776537"/>
            </a:xfrm>
          </p:grpSpPr>
          <p:sp>
            <p:nvSpPr>
              <p:cNvPr id="9226" name="Freeform 6"/>
              <p:cNvSpPr>
                <a:spLocks/>
              </p:cNvSpPr>
              <p:nvPr/>
            </p:nvSpPr>
            <p:spPr bwMode="auto">
              <a:xfrm rot="5392962">
                <a:off x="3457575" y="2130425"/>
                <a:ext cx="168275" cy="1298575"/>
              </a:xfrm>
              <a:custGeom>
                <a:avLst/>
                <a:gdLst>
                  <a:gd name="T0" fmla="*/ 2147483646 w 201"/>
                  <a:gd name="T1" fmla="*/ 2147483646 h 216"/>
                  <a:gd name="T2" fmla="*/ 2147483646 w 201"/>
                  <a:gd name="T3" fmla="*/ 0 h 216"/>
                  <a:gd name="T4" fmla="*/ 2147483646 w 201"/>
                  <a:gd name="T5" fmla="*/ 2147483646 h 216"/>
                  <a:gd name="T6" fmla="*/ 2147483646 w 201"/>
                  <a:gd name="T7" fmla="*/ 2147483646 h 216"/>
                  <a:gd name="T8" fmla="*/ 2147483646 w 201"/>
                  <a:gd name="T9" fmla="*/ 2147483646 h 216"/>
                  <a:gd name="T10" fmla="*/ 2147483646 w 201"/>
                  <a:gd name="T11" fmla="*/ 2147483646 h 216"/>
                  <a:gd name="T12" fmla="*/ 2147483646 w 201"/>
                  <a:gd name="T13" fmla="*/ 2147483646 h 216"/>
                  <a:gd name="T14" fmla="*/ 2147483646 w 201"/>
                  <a:gd name="T15" fmla="*/ 2147483646 h 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 h="216">
                    <a:moveTo>
                      <a:pt x="11" y="160"/>
                    </a:moveTo>
                    <a:cubicBezTo>
                      <a:pt x="12" y="113"/>
                      <a:pt x="0" y="20"/>
                      <a:pt x="63" y="0"/>
                    </a:cubicBezTo>
                    <a:cubicBezTo>
                      <a:pt x="89" y="1"/>
                      <a:pt x="116" y="0"/>
                      <a:pt x="143" y="4"/>
                    </a:cubicBezTo>
                    <a:cubicBezTo>
                      <a:pt x="155" y="5"/>
                      <a:pt x="179" y="16"/>
                      <a:pt x="179" y="16"/>
                    </a:cubicBezTo>
                    <a:cubicBezTo>
                      <a:pt x="186" y="26"/>
                      <a:pt x="195" y="52"/>
                      <a:pt x="195" y="52"/>
                    </a:cubicBezTo>
                    <a:cubicBezTo>
                      <a:pt x="193" y="74"/>
                      <a:pt x="201" y="199"/>
                      <a:pt x="151" y="216"/>
                    </a:cubicBezTo>
                    <a:cubicBezTo>
                      <a:pt x="105" y="213"/>
                      <a:pt x="71" y="213"/>
                      <a:pt x="31" y="200"/>
                    </a:cubicBezTo>
                    <a:cubicBezTo>
                      <a:pt x="25" y="182"/>
                      <a:pt x="11" y="181"/>
                      <a:pt x="11" y="160"/>
                    </a:cubicBezTo>
                    <a:close/>
                  </a:path>
                </a:pathLst>
              </a:custGeom>
              <a:solidFill>
                <a:srgbClr val="FF0000"/>
              </a:solidFill>
              <a:ln w="9525">
                <a:solidFill>
                  <a:schemeClr val="tx1"/>
                </a:solidFill>
                <a:round/>
                <a:headEnd/>
                <a:tailEnd/>
              </a:ln>
            </p:spPr>
            <p:txBody>
              <a:bodyPr wrap="none" anchor="ctr"/>
              <a:lstStyle/>
              <a:p>
                <a:endParaRPr lang="en-US"/>
              </a:p>
            </p:txBody>
          </p:sp>
          <p:sp>
            <p:nvSpPr>
              <p:cNvPr id="9227" name="Freeform 7"/>
              <p:cNvSpPr>
                <a:spLocks noChangeAspect="1"/>
              </p:cNvSpPr>
              <p:nvPr/>
            </p:nvSpPr>
            <p:spPr bwMode="auto">
              <a:xfrm rot="-5074933">
                <a:off x="3479801" y="2705100"/>
                <a:ext cx="88900" cy="168275"/>
              </a:xfrm>
              <a:custGeom>
                <a:avLst/>
                <a:gdLst>
                  <a:gd name="T0" fmla="*/ 2147483646 w 201"/>
                  <a:gd name="T1" fmla="*/ 2147483646 h 216"/>
                  <a:gd name="T2" fmla="*/ 2147483646 w 201"/>
                  <a:gd name="T3" fmla="*/ 0 h 216"/>
                  <a:gd name="T4" fmla="*/ 2147483646 w 201"/>
                  <a:gd name="T5" fmla="*/ 2147483646 h 216"/>
                  <a:gd name="T6" fmla="*/ 2147483646 w 201"/>
                  <a:gd name="T7" fmla="*/ 2147483646 h 216"/>
                  <a:gd name="T8" fmla="*/ 2147483646 w 201"/>
                  <a:gd name="T9" fmla="*/ 2147483646 h 216"/>
                  <a:gd name="T10" fmla="*/ 2147483646 w 201"/>
                  <a:gd name="T11" fmla="*/ 2147483646 h 216"/>
                  <a:gd name="T12" fmla="*/ 2147483646 w 201"/>
                  <a:gd name="T13" fmla="*/ 2147483646 h 216"/>
                  <a:gd name="T14" fmla="*/ 2147483646 w 201"/>
                  <a:gd name="T15" fmla="*/ 2147483646 h 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 h="216">
                    <a:moveTo>
                      <a:pt x="11" y="160"/>
                    </a:moveTo>
                    <a:cubicBezTo>
                      <a:pt x="12" y="113"/>
                      <a:pt x="0" y="20"/>
                      <a:pt x="63" y="0"/>
                    </a:cubicBezTo>
                    <a:cubicBezTo>
                      <a:pt x="89" y="1"/>
                      <a:pt x="116" y="0"/>
                      <a:pt x="143" y="4"/>
                    </a:cubicBezTo>
                    <a:cubicBezTo>
                      <a:pt x="155" y="5"/>
                      <a:pt x="179" y="16"/>
                      <a:pt x="179" y="16"/>
                    </a:cubicBezTo>
                    <a:cubicBezTo>
                      <a:pt x="186" y="26"/>
                      <a:pt x="195" y="52"/>
                      <a:pt x="195" y="52"/>
                    </a:cubicBezTo>
                    <a:cubicBezTo>
                      <a:pt x="193" y="74"/>
                      <a:pt x="201" y="199"/>
                      <a:pt x="151" y="216"/>
                    </a:cubicBezTo>
                    <a:cubicBezTo>
                      <a:pt x="105" y="213"/>
                      <a:pt x="71" y="213"/>
                      <a:pt x="31" y="200"/>
                    </a:cubicBezTo>
                    <a:cubicBezTo>
                      <a:pt x="25" y="182"/>
                      <a:pt x="11" y="181"/>
                      <a:pt x="11" y="160"/>
                    </a:cubicBezTo>
                    <a:close/>
                  </a:path>
                </a:pathLst>
              </a:custGeom>
              <a:solidFill>
                <a:srgbClr val="001A00">
                  <a:alpha val="89803"/>
                </a:srgbClr>
              </a:solidFill>
              <a:ln w="9525">
                <a:solidFill>
                  <a:schemeClr val="tx1"/>
                </a:solidFill>
                <a:round/>
                <a:headEnd/>
                <a:tailEnd/>
              </a:ln>
            </p:spPr>
            <p:txBody>
              <a:bodyPr wrap="none" anchor="ctr"/>
              <a:lstStyle/>
              <a:p>
                <a:endParaRPr lang="en-US"/>
              </a:p>
            </p:txBody>
          </p:sp>
          <p:grpSp>
            <p:nvGrpSpPr>
              <p:cNvPr id="9228" name="Group 1"/>
              <p:cNvGrpSpPr>
                <a:grpSpLocks noChangeAspect="1"/>
              </p:cNvGrpSpPr>
              <p:nvPr/>
            </p:nvGrpSpPr>
            <p:grpSpPr bwMode="auto">
              <a:xfrm>
                <a:off x="4814888" y="2535238"/>
                <a:ext cx="350837" cy="373062"/>
                <a:chOff x="4699645" y="2686843"/>
                <a:chExt cx="606425" cy="646112"/>
              </a:xfrm>
            </p:grpSpPr>
            <p:sp>
              <p:nvSpPr>
                <p:cNvPr id="9239" name="Freeform 10"/>
                <p:cNvSpPr>
                  <a:spLocks noChangeAspect="1"/>
                </p:cNvSpPr>
                <p:nvPr/>
              </p:nvSpPr>
              <p:spPr bwMode="auto">
                <a:xfrm rot="-256205">
                  <a:off x="4699645" y="2686843"/>
                  <a:ext cx="606425" cy="646112"/>
                </a:xfrm>
                <a:custGeom>
                  <a:avLst/>
                  <a:gdLst>
                    <a:gd name="T0" fmla="*/ 2147483646 w 201"/>
                    <a:gd name="T1" fmla="*/ 2147483646 h 216"/>
                    <a:gd name="T2" fmla="*/ 2147483646 w 201"/>
                    <a:gd name="T3" fmla="*/ 0 h 216"/>
                    <a:gd name="T4" fmla="*/ 2147483646 w 201"/>
                    <a:gd name="T5" fmla="*/ 2147483646 h 216"/>
                    <a:gd name="T6" fmla="*/ 2147483646 w 201"/>
                    <a:gd name="T7" fmla="*/ 2147483646 h 216"/>
                    <a:gd name="T8" fmla="*/ 2147483646 w 201"/>
                    <a:gd name="T9" fmla="*/ 2147483646 h 216"/>
                    <a:gd name="T10" fmla="*/ 2147483646 w 201"/>
                    <a:gd name="T11" fmla="*/ 2147483646 h 216"/>
                    <a:gd name="T12" fmla="*/ 2147483646 w 201"/>
                    <a:gd name="T13" fmla="*/ 2147483646 h 216"/>
                    <a:gd name="T14" fmla="*/ 2147483646 w 201"/>
                    <a:gd name="T15" fmla="*/ 2147483646 h 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 h="216">
                      <a:moveTo>
                        <a:pt x="11" y="160"/>
                      </a:moveTo>
                      <a:cubicBezTo>
                        <a:pt x="12" y="113"/>
                        <a:pt x="0" y="20"/>
                        <a:pt x="63" y="0"/>
                      </a:cubicBezTo>
                      <a:cubicBezTo>
                        <a:pt x="89" y="1"/>
                        <a:pt x="116" y="0"/>
                        <a:pt x="143" y="4"/>
                      </a:cubicBezTo>
                      <a:cubicBezTo>
                        <a:pt x="155" y="5"/>
                        <a:pt x="179" y="16"/>
                        <a:pt x="179" y="16"/>
                      </a:cubicBezTo>
                      <a:cubicBezTo>
                        <a:pt x="186" y="26"/>
                        <a:pt x="195" y="52"/>
                        <a:pt x="195" y="52"/>
                      </a:cubicBezTo>
                      <a:cubicBezTo>
                        <a:pt x="193" y="74"/>
                        <a:pt x="201" y="199"/>
                        <a:pt x="151" y="216"/>
                      </a:cubicBezTo>
                      <a:cubicBezTo>
                        <a:pt x="105" y="213"/>
                        <a:pt x="71" y="213"/>
                        <a:pt x="31" y="200"/>
                      </a:cubicBezTo>
                      <a:cubicBezTo>
                        <a:pt x="25" y="182"/>
                        <a:pt x="11" y="181"/>
                        <a:pt x="11" y="160"/>
                      </a:cubicBezTo>
                      <a:close/>
                    </a:path>
                  </a:pathLst>
                </a:custGeom>
                <a:solidFill>
                  <a:srgbClr val="00FF00"/>
                </a:solidFill>
                <a:ln w="9525">
                  <a:solidFill>
                    <a:schemeClr val="tx1"/>
                  </a:solidFill>
                  <a:round/>
                  <a:headEnd/>
                  <a:tailEnd/>
                </a:ln>
              </p:spPr>
              <p:txBody>
                <a:bodyPr wrap="none" anchor="ctr"/>
                <a:lstStyle/>
                <a:p>
                  <a:endParaRPr lang="en-US"/>
                </a:p>
              </p:txBody>
            </p:sp>
            <p:sp>
              <p:nvSpPr>
                <p:cNvPr id="9240" name="Freeform 11"/>
                <p:cNvSpPr>
                  <a:spLocks noChangeAspect="1"/>
                </p:cNvSpPr>
                <p:nvPr/>
              </p:nvSpPr>
              <p:spPr bwMode="auto">
                <a:xfrm rot="-959712">
                  <a:off x="4959350" y="2908300"/>
                  <a:ext cx="101600" cy="203200"/>
                </a:xfrm>
                <a:custGeom>
                  <a:avLst/>
                  <a:gdLst>
                    <a:gd name="T0" fmla="*/ 2147483646 w 201"/>
                    <a:gd name="T1" fmla="*/ 2147483646 h 216"/>
                    <a:gd name="T2" fmla="*/ 2147483646 w 201"/>
                    <a:gd name="T3" fmla="*/ 0 h 216"/>
                    <a:gd name="T4" fmla="*/ 2147483646 w 201"/>
                    <a:gd name="T5" fmla="*/ 2147483646 h 216"/>
                    <a:gd name="T6" fmla="*/ 2147483646 w 201"/>
                    <a:gd name="T7" fmla="*/ 2147483646 h 216"/>
                    <a:gd name="T8" fmla="*/ 2147483646 w 201"/>
                    <a:gd name="T9" fmla="*/ 2147483646 h 216"/>
                    <a:gd name="T10" fmla="*/ 2147483646 w 201"/>
                    <a:gd name="T11" fmla="*/ 2147483646 h 216"/>
                    <a:gd name="T12" fmla="*/ 2147483646 w 201"/>
                    <a:gd name="T13" fmla="*/ 2147483646 h 216"/>
                    <a:gd name="T14" fmla="*/ 2147483646 w 201"/>
                    <a:gd name="T15" fmla="*/ 2147483646 h 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 h="216">
                      <a:moveTo>
                        <a:pt x="11" y="160"/>
                      </a:moveTo>
                      <a:cubicBezTo>
                        <a:pt x="12" y="113"/>
                        <a:pt x="0" y="20"/>
                        <a:pt x="63" y="0"/>
                      </a:cubicBezTo>
                      <a:cubicBezTo>
                        <a:pt x="89" y="1"/>
                        <a:pt x="116" y="0"/>
                        <a:pt x="143" y="4"/>
                      </a:cubicBezTo>
                      <a:cubicBezTo>
                        <a:pt x="155" y="5"/>
                        <a:pt x="179" y="16"/>
                        <a:pt x="179" y="16"/>
                      </a:cubicBezTo>
                      <a:cubicBezTo>
                        <a:pt x="186" y="26"/>
                        <a:pt x="195" y="52"/>
                        <a:pt x="195" y="52"/>
                      </a:cubicBezTo>
                      <a:cubicBezTo>
                        <a:pt x="193" y="74"/>
                        <a:pt x="201" y="199"/>
                        <a:pt x="151" y="216"/>
                      </a:cubicBezTo>
                      <a:cubicBezTo>
                        <a:pt x="105" y="213"/>
                        <a:pt x="71" y="213"/>
                        <a:pt x="31" y="200"/>
                      </a:cubicBezTo>
                      <a:cubicBezTo>
                        <a:pt x="25" y="182"/>
                        <a:pt x="11" y="181"/>
                        <a:pt x="11" y="160"/>
                      </a:cubicBezTo>
                      <a:close/>
                    </a:path>
                  </a:pathLst>
                </a:custGeom>
                <a:solidFill>
                  <a:schemeClr val="tx1">
                    <a:alpha val="89803"/>
                  </a:schemeClr>
                </a:solidFill>
                <a:ln w="9525">
                  <a:solidFill>
                    <a:schemeClr val="tx1"/>
                  </a:solidFill>
                  <a:round/>
                  <a:headEnd/>
                  <a:tailEnd/>
                </a:ln>
              </p:spPr>
              <p:txBody>
                <a:bodyPr wrap="none" anchor="ctr"/>
                <a:lstStyle/>
                <a:p>
                  <a:endParaRPr lang="en-US"/>
                </a:p>
              </p:txBody>
            </p:sp>
          </p:grpSp>
          <p:sp>
            <p:nvSpPr>
              <p:cNvPr id="9229" name="Text Box 14"/>
              <p:cNvSpPr txBox="1">
                <a:spLocks noChangeAspect="1" noChangeArrowheads="1"/>
              </p:cNvSpPr>
              <p:nvPr/>
            </p:nvSpPr>
            <p:spPr bwMode="auto">
              <a:xfrm>
                <a:off x="2196368" y="2540000"/>
                <a:ext cx="989237" cy="3635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800" b="0">
                    <a:latin typeface="Helvetica" charset="0"/>
                    <a:ea typeface="MS PGothic" charset="0"/>
                    <a:cs typeface="MS PGothic" charset="0"/>
                  </a:rPr>
                  <a:t>AT1</a:t>
                </a:r>
              </a:p>
            </p:txBody>
          </p:sp>
          <p:sp>
            <p:nvSpPr>
              <p:cNvPr id="9230" name="Text Box 15"/>
              <p:cNvSpPr txBox="1">
                <a:spLocks noChangeAspect="1" noChangeArrowheads="1"/>
              </p:cNvSpPr>
              <p:nvPr/>
            </p:nvSpPr>
            <p:spPr bwMode="auto">
              <a:xfrm>
                <a:off x="2513013" y="3917573"/>
                <a:ext cx="2197100" cy="606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a:latin typeface="Helvetica" charset="0"/>
                    <a:ea typeface="MS PGothic" charset="0"/>
                    <a:cs typeface="MS PGothic" charset="0"/>
                  </a:rPr>
                  <a:t>AT1</a:t>
                </a:r>
              </a:p>
              <a:p>
                <a:pPr algn="ctr"/>
                <a:r>
                  <a:rPr lang="en-US" sz="1600" b="0">
                    <a:latin typeface="Helvetica" charset="0"/>
                    <a:ea typeface="MS PGothic" charset="0"/>
                    <a:cs typeface="MS PGothic" charset="0"/>
                  </a:rPr>
                  <a:t>replenishment</a:t>
                </a:r>
              </a:p>
            </p:txBody>
          </p:sp>
          <p:sp>
            <p:nvSpPr>
              <p:cNvPr id="9231" name="Text Box 20"/>
              <p:cNvSpPr txBox="1">
                <a:spLocks noChangeAspect="1" noChangeArrowheads="1"/>
              </p:cNvSpPr>
              <p:nvPr/>
            </p:nvSpPr>
            <p:spPr bwMode="auto">
              <a:xfrm>
                <a:off x="5194298" y="2540000"/>
                <a:ext cx="1335263" cy="3635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800" b="0">
                    <a:latin typeface="Helvetica" charset="0"/>
                    <a:ea typeface="MS PGothic" charset="0"/>
                    <a:cs typeface="MS PGothic" charset="0"/>
                  </a:rPr>
                  <a:t>AT2</a:t>
                </a:r>
              </a:p>
            </p:txBody>
          </p:sp>
          <p:sp>
            <p:nvSpPr>
              <p:cNvPr id="9232" name="Arc 21"/>
              <p:cNvSpPr>
                <a:spLocks/>
              </p:cNvSpPr>
              <p:nvPr/>
            </p:nvSpPr>
            <p:spPr bwMode="auto">
              <a:xfrm rot="-2472550" flipH="1" flipV="1">
                <a:off x="2476500" y="2838450"/>
                <a:ext cx="1795463" cy="2473325"/>
              </a:xfrm>
              <a:custGeom>
                <a:avLst/>
                <a:gdLst>
                  <a:gd name="T0" fmla="*/ 0 w 28362"/>
                  <a:gd name="T1" fmla="*/ 2147483646 h 42827"/>
                  <a:gd name="T2" fmla="*/ 2147483646 w 28362"/>
                  <a:gd name="T3" fmla="*/ 2147483646 h 42827"/>
                  <a:gd name="T4" fmla="*/ 2147483646 w 28362"/>
                  <a:gd name="T5" fmla="*/ 2147483646 h 42827"/>
                  <a:gd name="T6" fmla="*/ 0 60000 65536"/>
                  <a:gd name="T7" fmla="*/ 0 60000 65536"/>
                  <a:gd name="T8" fmla="*/ 0 60000 65536"/>
                </a:gdLst>
                <a:ahLst/>
                <a:cxnLst>
                  <a:cxn ang="T6">
                    <a:pos x="T0" y="T1"/>
                  </a:cxn>
                  <a:cxn ang="T7">
                    <a:pos x="T2" y="T3"/>
                  </a:cxn>
                  <a:cxn ang="T8">
                    <a:pos x="T4" y="T5"/>
                  </a:cxn>
                </a:cxnLst>
                <a:rect l="0" t="0" r="r" b="b"/>
                <a:pathLst>
                  <a:path w="28362" h="42827" fill="none" extrusionOk="0">
                    <a:moveTo>
                      <a:pt x="-1" y="1085"/>
                    </a:moveTo>
                    <a:cubicBezTo>
                      <a:pt x="2181" y="366"/>
                      <a:pt x="4464" y="-1"/>
                      <a:pt x="6762" y="-1"/>
                    </a:cubicBezTo>
                    <a:cubicBezTo>
                      <a:pt x="18691" y="0"/>
                      <a:pt x="28362" y="9670"/>
                      <a:pt x="28362" y="21600"/>
                    </a:cubicBezTo>
                    <a:cubicBezTo>
                      <a:pt x="28362" y="31989"/>
                      <a:pt x="20965" y="40907"/>
                      <a:pt x="10755" y="42827"/>
                    </a:cubicBezTo>
                  </a:path>
                  <a:path w="28362" h="42827" stroke="0" extrusionOk="0">
                    <a:moveTo>
                      <a:pt x="-1" y="1085"/>
                    </a:moveTo>
                    <a:cubicBezTo>
                      <a:pt x="2181" y="366"/>
                      <a:pt x="4464" y="-1"/>
                      <a:pt x="6762" y="-1"/>
                    </a:cubicBezTo>
                    <a:cubicBezTo>
                      <a:pt x="18691" y="0"/>
                      <a:pt x="28362" y="9670"/>
                      <a:pt x="28362" y="21600"/>
                    </a:cubicBezTo>
                    <a:cubicBezTo>
                      <a:pt x="28362" y="31989"/>
                      <a:pt x="20965" y="40907"/>
                      <a:pt x="10755" y="42827"/>
                    </a:cubicBezTo>
                    <a:lnTo>
                      <a:pt x="6762" y="21600"/>
                    </a:lnTo>
                    <a:lnTo>
                      <a:pt x="-1" y="1085"/>
                    </a:lnTo>
                    <a:close/>
                  </a:path>
                </a:pathLst>
              </a:custGeom>
              <a:noFill/>
              <a:ln w="15875">
                <a:solidFill>
                  <a:schemeClr val="tx1"/>
                </a:solidFill>
                <a:round/>
                <a:headEnd/>
                <a:tailEnd type="triangle" w="med" len="lg"/>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9233" name="Arc 22"/>
              <p:cNvSpPr>
                <a:spLocks noChangeAspect="1"/>
              </p:cNvSpPr>
              <p:nvPr/>
            </p:nvSpPr>
            <p:spPr bwMode="auto">
              <a:xfrm rot="2472550" flipV="1">
                <a:off x="5645150" y="2938463"/>
                <a:ext cx="1641475" cy="2279650"/>
              </a:xfrm>
              <a:custGeom>
                <a:avLst/>
                <a:gdLst>
                  <a:gd name="T0" fmla="*/ 0 w 28362"/>
                  <a:gd name="T1" fmla="*/ 2147483646 h 43181"/>
                  <a:gd name="T2" fmla="*/ 2147483646 w 28362"/>
                  <a:gd name="T3" fmla="*/ 2147483646 h 43181"/>
                  <a:gd name="T4" fmla="*/ 2147483646 w 28362"/>
                  <a:gd name="T5" fmla="*/ 2147483646 h 43181"/>
                  <a:gd name="T6" fmla="*/ 0 60000 65536"/>
                  <a:gd name="T7" fmla="*/ 0 60000 65536"/>
                  <a:gd name="T8" fmla="*/ 0 60000 65536"/>
                </a:gdLst>
                <a:ahLst/>
                <a:cxnLst>
                  <a:cxn ang="T6">
                    <a:pos x="T0" y="T1"/>
                  </a:cxn>
                  <a:cxn ang="T7">
                    <a:pos x="T2" y="T3"/>
                  </a:cxn>
                  <a:cxn ang="T8">
                    <a:pos x="T4" y="T5"/>
                  </a:cxn>
                </a:cxnLst>
                <a:rect l="0" t="0" r="r" b="b"/>
                <a:pathLst>
                  <a:path w="28362" h="43181" fill="none" extrusionOk="0">
                    <a:moveTo>
                      <a:pt x="-1" y="1085"/>
                    </a:moveTo>
                    <a:cubicBezTo>
                      <a:pt x="2181" y="366"/>
                      <a:pt x="4464" y="-1"/>
                      <a:pt x="6762" y="-1"/>
                    </a:cubicBezTo>
                    <a:cubicBezTo>
                      <a:pt x="18691" y="0"/>
                      <a:pt x="28362" y="9670"/>
                      <a:pt x="28362" y="21600"/>
                    </a:cubicBezTo>
                    <a:cubicBezTo>
                      <a:pt x="28362" y="33181"/>
                      <a:pt x="19227" y="42702"/>
                      <a:pt x="7656" y="43181"/>
                    </a:cubicBezTo>
                  </a:path>
                  <a:path w="28362" h="43181" stroke="0" extrusionOk="0">
                    <a:moveTo>
                      <a:pt x="-1" y="1085"/>
                    </a:moveTo>
                    <a:cubicBezTo>
                      <a:pt x="2181" y="366"/>
                      <a:pt x="4464" y="-1"/>
                      <a:pt x="6762" y="-1"/>
                    </a:cubicBezTo>
                    <a:cubicBezTo>
                      <a:pt x="18691" y="0"/>
                      <a:pt x="28362" y="9670"/>
                      <a:pt x="28362" y="21600"/>
                    </a:cubicBezTo>
                    <a:cubicBezTo>
                      <a:pt x="28362" y="33181"/>
                      <a:pt x="19227" y="42702"/>
                      <a:pt x="7656" y="43181"/>
                    </a:cubicBezTo>
                    <a:lnTo>
                      <a:pt x="6762" y="21600"/>
                    </a:lnTo>
                    <a:lnTo>
                      <a:pt x="-1" y="1085"/>
                    </a:lnTo>
                    <a:close/>
                  </a:path>
                </a:pathLst>
              </a:custGeom>
              <a:noFill/>
              <a:ln w="15875">
                <a:solidFill>
                  <a:schemeClr val="tx1"/>
                </a:solidFill>
                <a:prstDash val="solid"/>
                <a:round/>
                <a:headEnd/>
                <a:tailEnd type="triangle" w="med" len="lg"/>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9235" name="Line 19"/>
              <p:cNvSpPr>
                <a:spLocks noChangeShapeType="1"/>
              </p:cNvSpPr>
              <p:nvPr/>
            </p:nvSpPr>
            <p:spPr bwMode="auto">
              <a:xfrm>
                <a:off x="4991101" y="3893792"/>
                <a:ext cx="0" cy="338864"/>
              </a:xfrm>
              <a:prstGeom prst="line">
                <a:avLst/>
              </a:prstGeom>
              <a:noFill/>
              <a:ln w="15875">
                <a:solidFill>
                  <a:schemeClr val="tx1"/>
                </a:solidFill>
                <a:round/>
                <a:headEnd/>
                <a:tailEnd type="triangle"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9236" name="Line 19"/>
              <p:cNvSpPr>
                <a:spLocks noChangeShapeType="1"/>
              </p:cNvSpPr>
              <p:nvPr/>
            </p:nvSpPr>
            <p:spPr bwMode="auto">
              <a:xfrm flipH="1">
                <a:off x="4970746" y="2984500"/>
                <a:ext cx="20353" cy="579198"/>
              </a:xfrm>
              <a:prstGeom prst="line">
                <a:avLst/>
              </a:prstGeom>
              <a:noFill/>
              <a:ln w="15875">
                <a:solidFill>
                  <a:schemeClr val="tx1"/>
                </a:solidFill>
                <a:round/>
                <a:headEnd/>
                <a:tailEnd type="triangle"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9237" name="Text Box 20"/>
              <p:cNvSpPr txBox="1">
                <a:spLocks noChangeAspect="1" noChangeArrowheads="1"/>
              </p:cNvSpPr>
              <p:nvPr/>
            </p:nvSpPr>
            <p:spPr bwMode="auto">
              <a:xfrm>
                <a:off x="4684802" y="3546391"/>
                <a:ext cx="1329013" cy="3635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800" b="0" dirty="0">
                    <a:latin typeface="Helvetica" charset="0"/>
                    <a:ea typeface="MS PGothic" charset="0"/>
                    <a:cs typeface="MS PGothic" charset="0"/>
                  </a:rPr>
                  <a:t>AT2*</a:t>
                </a:r>
              </a:p>
            </p:txBody>
          </p:sp>
          <p:sp>
            <p:nvSpPr>
              <p:cNvPr id="9238" name="Text Box 17"/>
              <p:cNvSpPr txBox="1">
                <a:spLocks noChangeAspect="1" noChangeArrowheads="1"/>
              </p:cNvSpPr>
              <p:nvPr/>
            </p:nvSpPr>
            <p:spPr bwMode="auto">
              <a:xfrm>
                <a:off x="5592759" y="4044324"/>
                <a:ext cx="2049415" cy="606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r>
                  <a:rPr lang="en-US" sz="1600" b="0">
                    <a:latin typeface="Helvetica" charset="0"/>
                    <a:ea typeface="MS PGothic" charset="0"/>
                    <a:cs typeface="MS PGothic" charset="0"/>
                  </a:rPr>
                  <a:t>AT2* self</a:t>
                </a:r>
              </a:p>
              <a:p>
                <a:r>
                  <a:rPr lang="en-US" sz="1600" b="0">
                    <a:latin typeface="Helvetica" charset="0"/>
                    <a:ea typeface="MS PGothic" charset="0"/>
                    <a:cs typeface="MS PGothic" charset="0"/>
                  </a:rPr>
                  <a:t>renewal</a:t>
                </a:r>
              </a:p>
            </p:txBody>
          </p:sp>
        </p:grpSp>
        <p:sp>
          <p:nvSpPr>
            <p:cNvPr id="9225" name="Rectangle 1"/>
            <p:cNvSpPr>
              <a:spLocks noChangeArrowheads="1"/>
            </p:cNvSpPr>
            <p:nvPr/>
          </p:nvSpPr>
          <p:spPr bwMode="auto">
            <a:xfrm>
              <a:off x="4719638" y="2857500"/>
              <a:ext cx="3190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t>?</a:t>
              </a:r>
            </a:p>
          </p:txBody>
        </p:sp>
      </p:grpSp>
      <p:sp>
        <p:nvSpPr>
          <p:cNvPr id="43" name="Text Box 19"/>
          <p:cNvSpPr txBox="1">
            <a:spLocks noChangeArrowheads="1"/>
          </p:cNvSpPr>
          <p:nvPr/>
        </p:nvSpPr>
        <p:spPr bwMode="auto">
          <a:xfrm>
            <a:off x="1077913" y="914400"/>
            <a:ext cx="7145337" cy="338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1600" b="0" dirty="0">
                <a:solidFill>
                  <a:srgbClr val="00B050"/>
                </a:solidFill>
                <a:latin typeface="Helvetica" charset="0"/>
                <a:ea typeface="MS PGothic" charset="0"/>
                <a:cs typeface="MS PGothic" charset="0"/>
              </a:rPr>
              <a:t>AT2 cell lineage trace</a:t>
            </a:r>
          </a:p>
        </p:txBody>
      </p:sp>
      <p:grpSp>
        <p:nvGrpSpPr>
          <p:cNvPr id="45" name="Group 1"/>
          <p:cNvGrpSpPr>
            <a:grpSpLocks/>
          </p:cNvGrpSpPr>
          <p:nvPr/>
        </p:nvGrpSpPr>
        <p:grpSpPr bwMode="auto">
          <a:xfrm>
            <a:off x="1368118" y="1264237"/>
            <a:ext cx="6560802" cy="2450437"/>
            <a:chOff x="1354138" y="1716088"/>
            <a:chExt cx="6324600" cy="2362200"/>
          </a:xfrm>
        </p:grpSpPr>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716088"/>
              <a:ext cx="20574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3" descr="PN8m,Lys,mT,20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338" y="1716088"/>
              <a:ext cx="20574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4" descr="LysCre,mT,P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7738" y="1716088"/>
              <a:ext cx="20574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 name="Text Box 10"/>
            <p:cNvSpPr txBox="1">
              <a:spLocks noChangeAspect="1" noChangeArrowheads="1"/>
            </p:cNvSpPr>
            <p:nvPr/>
          </p:nvSpPr>
          <p:spPr bwMode="auto">
            <a:xfrm>
              <a:off x="4249738" y="2203450"/>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52" name="Text Box 11"/>
            <p:cNvSpPr txBox="1">
              <a:spLocks noChangeAspect="1" noChangeArrowheads="1"/>
            </p:cNvSpPr>
            <p:nvPr/>
          </p:nvSpPr>
          <p:spPr bwMode="auto">
            <a:xfrm>
              <a:off x="4021138" y="2432050"/>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53" name="Text Box 12"/>
            <p:cNvSpPr txBox="1">
              <a:spLocks noChangeAspect="1" noChangeArrowheads="1"/>
            </p:cNvSpPr>
            <p:nvPr/>
          </p:nvSpPr>
          <p:spPr bwMode="auto">
            <a:xfrm>
              <a:off x="6129338" y="21859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54" name="Text Box 13"/>
            <p:cNvSpPr txBox="1">
              <a:spLocks noChangeAspect="1" noChangeArrowheads="1"/>
            </p:cNvSpPr>
            <p:nvPr/>
          </p:nvSpPr>
          <p:spPr bwMode="auto">
            <a:xfrm>
              <a:off x="6129338" y="24780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55" name="Text Box 14"/>
            <p:cNvSpPr txBox="1">
              <a:spLocks noChangeAspect="1" noChangeArrowheads="1"/>
            </p:cNvSpPr>
            <p:nvPr/>
          </p:nvSpPr>
          <p:spPr bwMode="auto">
            <a:xfrm>
              <a:off x="6484938" y="26304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56" name="Text Box 15"/>
            <p:cNvSpPr txBox="1">
              <a:spLocks noChangeAspect="1" noChangeArrowheads="1"/>
            </p:cNvSpPr>
            <p:nvPr/>
          </p:nvSpPr>
          <p:spPr bwMode="auto">
            <a:xfrm>
              <a:off x="6091238" y="28844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57" name="Text Box 16"/>
            <p:cNvSpPr txBox="1">
              <a:spLocks noChangeAspect="1" noChangeArrowheads="1"/>
            </p:cNvSpPr>
            <p:nvPr/>
          </p:nvSpPr>
          <p:spPr bwMode="auto">
            <a:xfrm>
              <a:off x="6624638" y="23383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58" name="Text Box 17"/>
            <p:cNvSpPr txBox="1">
              <a:spLocks noChangeAspect="1" noChangeArrowheads="1"/>
            </p:cNvSpPr>
            <p:nvPr/>
          </p:nvSpPr>
          <p:spPr bwMode="auto">
            <a:xfrm>
              <a:off x="6408738" y="2173288"/>
              <a:ext cx="76200" cy="30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2400">
                  <a:solidFill>
                    <a:schemeClr val="bg1"/>
                  </a:solidFill>
                  <a:latin typeface="Helvetica" charset="0"/>
                  <a:ea typeface="MS PGothic" charset="0"/>
                  <a:cs typeface="MS PGothic" charset="0"/>
                </a:rPr>
                <a:t>*   </a:t>
              </a:r>
            </a:p>
          </p:txBody>
        </p:sp>
        <p:sp>
          <p:nvSpPr>
            <p:cNvPr id="59" name="Line 21"/>
            <p:cNvSpPr>
              <a:spLocks noChangeShapeType="1"/>
            </p:cNvSpPr>
            <p:nvPr/>
          </p:nvSpPr>
          <p:spPr bwMode="auto">
            <a:xfrm>
              <a:off x="7246938" y="3949813"/>
              <a:ext cx="320675" cy="0"/>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0" name="Rectangle 23"/>
            <p:cNvSpPr>
              <a:spLocks noChangeArrowheads="1"/>
            </p:cNvSpPr>
            <p:nvPr/>
          </p:nvSpPr>
          <p:spPr bwMode="auto">
            <a:xfrm>
              <a:off x="2801938" y="3824288"/>
              <a:ext cx="533400" cy="7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 name="Oval 1"/>
            <p:cNvSpPr>
              <a:spLocks noChangeArrowheads="1"/>
            </p:cNvSpPr>
            <p:nvPr/>
          </p:nvSpPr>
          <p:spPr bwMode="auto">
            <a:xfrm>
              <a:off x="3758683" y="1987024"/>
              <a:ext cx="890587" cy="914400"/>
            </a:xfrm>
            <a:prstGeom prst="ellipse">
              <a:avLst/>
            </a:prstGeom>
            <a:noFill/>
            <a:ln w="19050">
              <a:solidFill>
                <a:schemeClr val="bg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sz="300" b="0">
                <a:solidFill>
                  <a:srgbClr val="000000"/>
                </a:solidFill>
              </a:endParaRPr>
            </a:p>
          </p:txBody>
        </p:sp>
        <p:sp>
          <p:nvSpPr>
            <p:cNvPr id="62" name="Oval 30"/>
            <p:cNvSpPr>
              <a:spLocks noChangeArrowheads="1"/>
            </p:cNvSpPr>
            <p:nvPr/>
          </p:nvSpPr>
          <p:spPr bwMode="auto">
            <a:xfrm>
              <a:off x="5773738" y="2071688"/>
              <a:ext cx="1143000" cy="1219200"/>
            </a:xfrm>
            <a:prstGeom prst="ellipse">
              <a:avLst/>
            </a:prstGeom>
            <a:noFill/>
            <a:ln w="19050">
              <a:solidFill>
                <a:schemeClr val="bg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sz="300" b="0">
                <a:solidFill>
                  <a:srgbClr val="000000"/>
                </a:solidFill>
              </a:endParaRPr>
            </a:p>
          </p:txBody>
        </p:sp>
        <p:sp>
          <p:nvSpPr>
            <p:cNvPr id="64" name="Oval 1"/>
            <p:cNvSpPr>
              <a:spLocks noChangeArrowheads="1"/>
            </p:cNvSpPr>
            <p:nvPr/>
          </p:nvSpPr>
          <p:spPr bwMode="auto">
            <a:xfrm>
              <a:off x="1919814" y="2200801"/>
              <a:ext cx="296862" cy="304800"/>
            </a:xfrm>
            <a:prstGeom prst="ellipse">
              <a:avLst/>
            </a:prstGeom>
            <a:noFill/>
            <a:ln w="19050">
              <a:solidFill>
                <a:schemeClr val="bg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sz="300" b="0">
                <a:solidFill>
                  <a:srgbClr val="000000"/>
                </a:solidFill>
              </a:endParaRPr>
            </a:p>
          </p:txBody>
        </p:sp>
      </p:grpSp>
      <p:sp>
        <p:nvSpPr>
          <p:cNvPr id="66" name="Text Box 20"/>
          <p:cNvSpPr txBox="1">
            <a:spLocks noChangeAspect="1" noChangeArrowheads="1"/>
          </p:cNvSpPr>
          <p:nvPr/>
        </p:nvSpPr>
        <p:spPr bwMode="auto">
          <a:xfrm>
            <a:off x="2262870" y="1706881"/>
            <a:ext cx="589990" cy="3126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400" b="0" dirty="0">
                <a:solidFill>
                  <a:schemeClr val="bg1"/>
                </a:solidFill>
                <a:latin typeface="Helvetica" charset="0"/>
                <a:ea typeface="MS PGothic" charset="0"/>
                <a:cs typeface="MS PGothic" charset="0"/>
              </a:rPr>
              <a:t>AT2*</a:t>
            </a:r>
          </a:p>
        </p:txBody>
      </p:sp>
      <p:sp>
        <p:nvSpPr>
          <p:cNvPr id="67" name="Text Box 7"/>
          <p:cNvSpPr txBox="1">
            <a:spLocks noChangeAspect="1" noChangeArrowheads="1"/>
          </p:cNvSpPr>
          <p:nvPr/>
        </p:nvSpPr>
        <p:spPr bwMode="auto">
          <a:xfrm>
            <a:off x="3383787" y="3722415"/>
            <a:ext cx="2529466" cy="3161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a:latin typeface="Helvetica" charset="0"/>
                <a:ea typeface="MS PGothic" charset="0"/>
                <a:cs typeface="MS PGothic" charset="0"/>
              </a:rPr>
              <a:t>3 months</a:t>
            </a:r>
          </a:p>
        </p:txBody>
      </p:sp>
      <p:sp>
        <p:nvSpPr>
          <p:cNvPr id="68" name="Text Box 9"/>
          <p:cNvSpPr txBox="1">
            <a:spLocks noChangeAspect="1" noChangeArrowheads="1"/>
          </p:cNvSpPr>
          <p:nvPr/>
        </p:nvSpPr>
        <p:spPr bwMode="auto">
          <a:xfrm>
            <a:off x="5623418" y="3722415"/>
            <a:ext cx="2529466" cy="3161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a:latin typeface="Helvetica" charset="0"/>
                <a:ea typeface="MS PGothic" charset="0"/>
                <a:cs typeface="MS PGothic" charset="0"/>
              </a:rPr>
              <a:t>8 months</a:t>
            </a:r>
          </a:p>
        </p:txBody>
      </p:sp>
      <p:sp>
        <p:nvSpPr>
          <p:cNvPr id="69" name="Text Box 8"/>
          <p:cNvSpPr txBox="1">
            <a:spLocks noChangeAspect="1" noChangeArrowheads="1"/>
          </p:cNvSpPr>
          <p:nvPr/>
        </p:nvSpPr>
        <p:spPr bwMode="auto">
          <a:xfrm>
            <a:off x="1170504" y="3722415"/>
            <a:ext cx="2529466" cy="3161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r>
              <a:rPr lang="en-US" sz="1600" b="0" dirty="0">
                <a:latin typeface="Helvetica" charset="0"/>
                <a:ea typeface="MS PGothic" charset="0"/>
                <a:cs typeface="MS PGothic" charset="0"/>
              </a:rPr>
              <a:t>1 month</a:t>
            </a:r>
          </a:p>
        </p:txBody>
      </p:sp>
      <p:sp>
        <p:nvSpPr>
          <p:cNvPr id="44" name="Text Box 10"/>
          <p:cNvSpPr txBox="1">
            <a:spLocks noChangeArrowheads="1"/>
          </p:cNvSpPr>
          <p:nvPr/>
        </p:nvSpPr>
        <p:spPr bwMode="auto">
          <a:xfrm>
            <a:off x="2971800" y="6502400"/>
            <a:ext cx="6096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r">
              <a:spcBef>
                <a:spcPct val="50000"/>
              </a:spcBef>
            </a:pPr>
            <a:r>
              <a:rPr lang="en-US" sz="1400" b="0" dirty="0" err="1">
                <a:latin typeface="Helvetica" charset="0"/>
                <a:ea typeface="MS PGothic" charset="0"/>
                <a:cs typeface="MS PGothic" charset="0"/>
              </a:rPr>
              <a:t>Barkauskas</a:t>
            </a:r>
            <a:r>
              <a:rPr lang="en-US" sz="1400" b="0" dirty="0">
                <a:latin typeface="Helvetica" charset="0"/>
                <a:ea typeface="MS PGothic" charset="0"/>
                <a:cs typeface="MS PGothic" charset="0"/>
              </a:rPr>
              <a:t> (2013) </a:t>
            </a:r>
            <a:r>
              <a:rPr lang="en-US" sz="1400" b="0" dirty="0" smtClean="0">
                <a:latin typeface="Helvetica" charset="0"/>
                <a:ea typeface="MS PGothic" charset="0"/>
                <a:cs typeface="MS PGothic" charset="0"/>
              </a:rPr>
              <a:t>;Desai </a:t>
            </a:r>
            <a:r>
              <a:rPr lang="en-US" sz="1400" b="0" dirty="0">
                <a:latin typeface="Helvetica" charset="0"/>
                <a:ea typeface="MS PGothic" charset="0"/>
                <a:cs typeface="MS PGothic" charset="0"/>
              </a:rPr>
              <a:t>et al  (2014</a:t>
            </a:r>
            <a:r>
              <a:rPr lang="en-US" sz="1400" b="0" dirty="0" smtClean="0">
                <a:latin typeface="Helvetica" charset="0"/>
                <a:ea typeface="MS PGothic" charset="0"/>
                <a:cs typeface="MS PGothic" charset="0"/>
              </a:rPr>
              <a:t>)</a:t>
            </a:r>
            <a:endParaRPr lang="en-US" sz="1400" b="0" dirty="0">
              <a:latin typeface="Helvetica" charset="0"/>
              <a:ea typeface="MS PGothic" charset="0"/>
              <a:cs typeface="MS PGothic" charset="0"/>
            </a:endParaRPr>
          </a:p>
        </p:txBody>
      </p:sp>
    </p:spTree>
    <p:extLst>
      <p:ext uri="{BB962C8B-B14F-4D97-AF65-F5344CB8AC3E}">
        <p14:creationId xmlns:p14="http://schemas.microsoft.com/office/powerpoint/2010/main" val="664726062"/>
      </p:ext>
    </p:extLst>
  </p:cSld>
  <p:clrMapOvr>
    <a:masterClrMapping/>
  </p:clrMapOvr>
  <mc:AlternateContent xmlns:mc="http://schemas.openxmlformats.org/markup-compatibility/2006" xmlns:p14="http://schemas.microsoft.com/office/powerpoint/2010/main">
    <mc:Choice Requires="p14">
      <p:transition spd="slow" p14:dur="2000" advTm="14"/>
    </mc:Choice>
    <mc:Fallback xmlns="">
      <p:transition spd="slow" advTm="1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8"/>
          <p:cNvSpPr txBox="1">
            <a:spLocks noChangeAspect="1" noChangeArrowheads="1"/>
          </p:cNvSpPr>
          <p:nvPr/>
        </p:nvSpPr>
        <p:spPr bwMode="auto">
          <a:xfrm>
            <a:off x="0" y="457200"/>
            <a:ext cx="9220200" cy="79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pPr algn="ctr">
              <a:spcBef>
                <a:spcPct val="50000"/>
              </a:spcBef>
            </a:pPr>
            <a:r>
              <a:rPr lang="en-US" sz="2200" b="0" dirty="0">
                <a:latin typeface="Helvetica" charset="0"/>
                <a:ea typeface="MS PGothic" charset="0"/>
                <a:cs typeface="MS PGothic" charset="0"/>
              </a:rPr>
              <a:t>Wnt signaling </a:t>
            </a:r>
            <a:r>
              <a:rPr lang="en-US" sz="2200" b="0" dirty="0" smtClean="0">
                <a:latin typeface="Helvetica" charset="0"/>
                <a:ea typeface="MS PGothic" charset="0"/>
                <a:cs typeface="MS PGothic" charset="0"/>
              </a:rPr>
              <a:t>is an exclusive marker of classic stem </a:t>
            </a:r>
            <a:r>
              <a:rPr lang="en-US" sz="2200" b="0" dirty="0">
                <a:latin typeface="Helvetica" charset="0"/>
                <a:ea typeface="MS PGothic" charset="0"/>
                <a:cs typeface="MS PGothic" charset="0"/>
              </a:rPr>
              <a:t>cells in adult tissues</a:t>
            </a:r>
          </a:p>
        </p:txBody>
      </p:sp>
      <p:pic>
        <p:nvPicPr>
          <p:cNvPr id="11267" name="Picture 2" descr="http://www.sciencemag.org/content/346/6205/1248012/F2.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39875"/>
            <a:ext cx="2178050" cy="246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268" name="Group 11"/>
          <p:cNvGrpSpPr>
            <a:grpSpLocks/>
          </p:cNvGrpSpPr>
          <p:nvPr/>
        </p:nvGrpSpPr>
        <p:grpSpPr bwMode="auto">
          <a:xfrm>
            <a:off x="2635250" y="1371600"/>
            <a:ext cx="1905000" cy="2619375"/>
            <a:chOff x="5799259" y="2866760"/>
            <a:chExt cx="1905000" cy="2619207"/>
          </a:xfrm>
        </p:grpSpPr>
        <p:pic>
          <p:nvPicPr>
            <p:cNvPr id="11269" name="Picture 2" descr="http://www.sciencemag.org/content/346/6205/1248012/F2.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259" y="2866760"/>
              <a:ext cx="1905000" cy="2619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270" name="Straight Connector 9"/>
            <p:cNvCxnSpPr>
              <a:cxnSpLocks noChangeShapeType="1"/>
            </p:cNvCxnSpPr>
            <p:nvPr/>
          </p:nvCxnSpPr>
          <p:spPr bwMode="auto">
            <a:xfrm>
              <a:off x="6870552" y="4020151"/>
              <a:ext cx="365760" cy="952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cxnSp>
      </p:grpSp>
      <p:pic>
        <p:nvPicPr>
          <p:cNvPr id="1028" name="Picture 4" descr="Embedd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t="-1" r="72500" b="52514"/>
          <a:stretch/>
        </p:blipFill>
        <p:spPr bwMode="auto">
          <a:xfrm>
            <a:off x="5046775" y="1639824"/>
            <a:ext cx="1180228" cy="16367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mbedd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t="49805" r="72500"/>
          <a:stretch/>
        </p:blipFill>
        <p:spPr bwMode="auto">
          <a:xfrm>
            <a:off x="6280039" y="1572749"/>
            <a:ext cx="1162315" cy="1703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3005" y="4006850"/>
            <a:ext cx="1786066" cy="307777"/>
          </a:xfrm>
          <a:prstGeom prst="rect">
            <a:avLst/>
          </a:prstGeom>
          <a:noFill/>
        </p:spPr>
        <p:txBody>
          <a:bodyPr wrap="none" rtlCol="0">
            <a:spAutoFit/>
          </a:bodyPr>
          <a:lstStyle/>
          <a:p>
            <a:r>
              <a:rPr lang="en-US" sz="1400" b="0" dirty="0" err="1" smtClean="0"/>
              <a:t>Clevers</a:t>
            </a:r>
            <a:r>
              <a:rPr lang="en-US" sz="1400" b="0" dirty="0" smtClean="0"/>
              <a:t> et al., 2015</a:t>
            </a:r>
            <a:endParaRPr lang="en-US" sz="1400" b="0" dirty="0"/>
          </a:p>
        </p:txBody>
      </p:sp>
      <p:pic>
        <p:nvPicPr>
          <p:cNvPr id="11" name="Picture 4" descr="Embedd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73144" t="50116" r="-644" b="-311"/>
          <a:stretch/>
        </p:blipFill>
        <p:spPr bwMode="auto">
          <a:xfrm>
            <a:off x="7495389" y="1583024"/>
            <a:ext cx="1161401" cy="170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672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a:ln>
              <a:noFill/>
            </a:ln>
            <a:solidFill>
              <a:srgbClr val="000000"/>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a:ln>
              <a:noFill/>
            </a:ln>
            <a:solidFill>
              <a:srgbClr val="000000"/>
            </a:solidFill>
            <a:effectLst/>
            <a:latin typeface="Helvetic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72377</TotalTime>
  <Words>3446</Words>
  <Application>Microsoft Office PowerPoint</Application>
  <PresentationFormat>On-screen Show (4:3)</PresentationFormat>
  <Paragraphs>488</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ＭＳ Ｐゴシック</vt:lpstr>
      <vt:lpstr>arial</vt:lpstr>
      <vt:lpstr>arial</vt:lpstr>
      <vt:lpstr>Helvetica</vt:lpstr>
      <vt:lpstr>Osaka</vt:lpstr>
      <vt:lpstr>Times</vt:lpstr>
      <vt:lpstr>Wingdings</vt:lpstr>
      <vt:lpstr>Blank Presentation</vt:lpstr>
      <vt:lpstr>Single-cell Wnt signaling niches maintain stemness of alveolar type 2 cells</vt:lpstr>
      <vt:lpstr>Alveolar type 1 (AT1) and 2 (AT2) cells comprise the alveolar epithelium</vt:lpstr>
      <vt:lpstr>Alveolar type 1 (AT1) and 2 (AT2) cells comprise the alveolar epithelium</vt:lpstr>
      <vt:lpstr>Lung stem cell activity: slow…but steady?</vt:lpstr>
      <vt:lpstr>Lung stem cell activity: slow…but steady?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Wnt-active (Axin2+) AT2 cells are alveolar stem cells</vt:lpstr>
      <vt:lpstr>Wnt-active (Axin2+) AT2 cells are alveolar stem cells</vt:lpstr>
      <vt:lpstr>Wnt-active (Axin2+) AT2 cells are alveolar stem cells</vt:lpstr>
      <vt:lpstr>PowerPoint Presentation</vt:lpstr>
      <vt:lpstr>AT2* cells lie near single fibroblasts that express a Wnt ligand</vt:lpstr>
      <vt:lpstr>AT2* cells lie near single fibroblasts that express a Wnt ligand</vt:lpstr>
      <vt:lpstr>Each AT2 stem cell has a private single cell niche</vt:lpstr>
      <vt:lpstr>PowerPoint Presentation</vt:lpstr>
      <vt:lpstr>Wnt actively maintains AT2 (stem) cell state</vt:lpstr>
      <vt:lpstr>Wnt actively maintains AT2 (stem) cell state</vt:lpstr>
      <vt:lpstr>PowerPoint Presentation</vt:lpstr>
      <vt:lpstr>PowerPoint Presentation</vt:lpstr>
      <vt:lpstr>PowerPoint Presentation</vt:lpstr>
      <vt:lpstr>Genetic ablation of alveolar epithelium</vt:lpstr>
      <vt:lpstr>Wnt inhibition disrupts alveolar regeneration</vt:lpstr>
      <vt:lpstr>Queisent AT2 cells are recruited during injury as  “emergency stem cell”</vt:lpstr>
      <vt:lpstr>PowerPoint Presentation</vt:lpstr>
      <vt:lpstr>Where does the extra Wnt come from</vt:lpstr>
      <vt:lpstr>Acute injury induces autocrine Wnt expression in “bulk” AT2 cells</vt:lpstr>
      <vt:lpstr>PowerPoint Presentation</vt:lpstr>
      <vt:lpstr>PowerPoint Presentation</vt:lpstr>
    </vt:vector>
  </TitlesOfParts>
  <Company>ML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ML</dc:creator>
  <cp:lastModifiedBy>Ahmad</cp:lastModifiedBy>
  <cp:revision>683</cp:revision>
  <cp:lastPrinted>2018-02-24T19:12:26Z</cp:lastPrinted>
  <dcterms:created xsi:type="dcterms:W3CDTF">2007-06-14T19:43:26Z</dcterms:created>
  <dcterms:modified xsi:type="dcterms:W3CDTF">2018-04-16T12:36:39Z</dcterms:modified>
</cp:coreProperties>
</file>