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69" r:id="rId3"/>
    <p:sldId id="258" r:id="rId4"/>
    <p:sldId id="371" r:id="rId5"/>
    <p:sldId id="372" r:id="rId6"/>
    <p:sldId id="373" r:id="rId7"/>
    <p:sldId id="374" r:id="rId8"/>
    <p:sldId id="382" r:id="rId9"/>
    <p:sldId id="378" r:id="rId10"/>
    <p:sldId id="384" r:id="rId11"/>
    <p:sldId id="380" r:id="rId12"/>
    <p:sldId id="370" r:id="rId13"/>
    <p:sldId id="328" r:id="rId14"/>
    <p:sldId id="335" r:id="rId15"/>
    <p:sldId id="294" r:id="rId16"/>
    <p:sldId id="317" r:id="rId17"/>
    <p:sldId id="339" r:id="rId18"/>
    <p:sldId id="334" r:id="rId19"/>
    <p:sldId id="336" r:id="rId20"/>
    <p:sldId id="338" r:id="rId21"/>
    <p:sldId id="340" r:id="rId22"/>
    <p:sldId id="342" r:id="rId23"/>
    <p:sldId id="344" r:id="rId24"/>
    <p:sldId id="345" r:id="rId25"/>
    <p:sldId id="347" r:id="rId26"/>
    <p:sldId id="346" r:id="rId27"/>
    <p:sldId id="348" r:id="rId28"/>
    <p:sldId id="349" r:id="rId29"/>
    <p:sldId id="350" r:id="rId30"/>
    <p:sldId id="383" r:id="rId31"/>
    <p:sldId id="36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5F84B-5126-41C6-B703-11349861D2E5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6AA52-7E11-4CDC-AC76-9FBA3D6543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5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AA52-7E11-4CDC-AC76-9FBA3D6543E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5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1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6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6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9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8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5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3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53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4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22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09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6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55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25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00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8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21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B51F-FE5D-4682-98E7-BF0869D8B5B4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0853-C9F5-4032-86F6-CAAC8F1793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5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B51F-FE5D-4682-98E7-BF0869D8B5B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16/04/2018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0853-C9F5-4032-86F6-CAAC8F17936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6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3615159"/>
            <a:ext cx="8964488" cy="1902073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PNEUMOCORSO NIV – CASO CLINICO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FALLIMENTO DELLA NIV E STRATEGIE ALTERNATIVE</a:t>
            </a:r>
            <a:endParaRPr lang="it-IT" sz="6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380256"/>
            <a:ext cx="7344816" cy="1752600"/>
          </a:xfrm>
        </p:spPr>
        <p:txBody>
          <a:bodyPr>
            <a:normAutofit/>
          </a:bodyPr>
          <a:lstStyle/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40152" y="602128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16 aprile 2018</a:t>
            </a:r>
            <a:endParaRPr lang="it-IT" sz="2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24107" r="26835" b="23661"/>
          <a:stretch/>
        </p:blipFill>
        <p:spPr bwMode="auto">
          <a:xfrm>
            <a:off x="0" y="-1"/>
            <a:ext cx="5292080" cy="31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37500" r="20760" b="46429"/>
          <a:stretch/>
        </p:blipFill>
        <p:spPr bwMode="auto">
          <a:xfrm>
            <a:off x="3655267" y="-14197"/>
            <a:ext cx="5525245" cy="8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2" t="34140" r="32770" b="28582"/>
          <a:stretch/>
        </p:blipFill>
        <p:spPr bwMode="auto">
          <a:xfrm>
            <a:off x="5292080" y="796068"/>
            <a:ext cx="3851920" cy="231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83568" y="594928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Dr. Francesco Fabiano</a:t>
            </a:r>
          </a:p>
          <a:p>
            <a:r>
              <a:rPr lang="it-IT" sz="20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SC Pneumologia ASUITS</a:t>
            </a:r>
            <a:endParaRPr lang="it-IT" sz="2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341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FALLIMENTO DELLA NIV – PERCHÉ?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036496" cy="5328592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</a:rPr>
              <a:t>Multifattoriale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Gravità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dell’acidosi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respiratoria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iniziale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Paziente</a:t>
            </a:r>
            <a:r>
              <a:rPr lang="en-US" sz="2800" dirty="0" smtClean="0">
                <a:solidFill>
                  <a:schemeClr val="bg1"/>
                </a:solidFill>
              </a:rPr>
              <a:t> con </a:t>
            </a:r>
            <a:r>
              <a:rPr lang="en-US" sz="2800" dirty="0" err="1" smtClean="0">
                <a:solidFill>
                  <a:schemeClr val="bg1"/>
                </a:solidFill>
              </a:rPr>
              <a:t>comorbilità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mediche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 </a:t>
            </a:r>
            <a:r>
              <a:rPr lang="en-US" sz="2800" dirty="0" err="1">
                <a:solidFill>
                  <a:schemeClr val="bg1"/>
                </a:solidFill>
              </a:rPr>
              <a:t>psichiatriche</a:t>
            </a:r>
            <a:r>
              <a:rPr lang="en-US" sz="2800" dirty="0">
                <a:solidFill>
                  <a:schemeClr val="bg1"/>
                </a:solidFill>
              </a:rPr>
              <a:t> =&gt; compliance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Malattia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polmonare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fase</a:t>
            </a:r>
            <a:r>
              <a:rPr lang="en-US" sz="2800" dirty="0" smtClean="0">
                <a:solidFill>
                  <a:schemeClr val="bg1"/>
                </a:solidFill>
              </a:rPr>
              <a:t> molto </a:t>
            </a:r>
            <a:r>
              <a:rPr lang="en-US" sz="2800" dirty="0" err="1" smtClean="0">
                <a:solidFill>
                  <a:schemeClr val="bg1"/>
                </a:solidFill>
              </a:rPr>
              <a:t>avanzata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Probabile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polmonite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nosocomiale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sovrapposta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Stato</a:t>
            </a:r>
            <a:r>
              <a:rPr lang="en-US" sz="2800" dirty="0" smtClean="0">
                <a:solidFill>
                  <a:schemeClr val="bg1"/>
                </a:solidFill>
              </a:rPr>
              <a:t> di </a:t>
            </a:r>
            <a:r>
              <a:rPr lang="en-US" sz="2800" dirty="0" err="1" smtClean="0">
                <a:solidFill>
                  <a:schemeClr val="bg1"/>
                </a:solidFill>
              </a:rPr>
              <a:t>malnutrizione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S</a:t>
            </a:r>
            <a:r>
              <a:rPr lang="en-US" sz="2800" dirty="0" err="1" smtClean="0">
                <a:solidFill>
                  <a:schemeClr val="bg1"/>
                </a:solidFill>
              </a:rPr>
              <a:t>edazione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FALLIMENTO DELLA VENTILAZIONE NON INVASIVA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856984" cy="4464496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</a:rPr>
              <a:t>Fenomeno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relativamente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frequente</a:t>
            </a:r>
            <a:r>
              <a:rPr lang="en-US" sz="4000" dirty="0" smtClean="0">
                <a:solidFill>
                  <a:schemeClr val="bg1"/>
                </a:solidFill>
              </a:rPr>
              <a:t> (</a:t>
            </a:r>
            <a:r>
              <a:rPr lang="en-US" sz="4000" dirty="0" err="1" smtClean="0">
                <a:solidFill>
                  <a:schemeClr val="bg1"/>
                </a:solidFill>
              </a:rPr>
              <a:t>incidenza</a:t>
            </a:r>
            <a:r>
              <a:rPr lang="en-US" sz="4000" dirty="0" smtClean="0">
                <a:solidFill>
                  <a:schemeClr val="bg1"/>
                </a:solidFill>
              </a:rPr>
              <a:t> 5-60% in </a:t>
            </a:r>
            <a:r>
              <a:rPr lang="en-US" sz="4000" dirty="0" err="1" smtClean="0">
                <a:solidFill>
                  <a:schemeClr val="bg1"/>
                </a:solidFill>
              </a:rPr>
              <a:t>vari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studi</a:t>
            </a:r>
            <a:r>
              <a:rPr lang="en-US" sz="4000" dirty="0" smtClean="0">
                <a:solidFill>
                  <a:schemeClr val="bg1"/>
                </a:solidFill>
              </a:rPr>
              <a:t>, a </a:t>
            </a:r>
            <a:r>
              <a:rPr lang="en-US" sz="4000" dirty="0" err="1" smtClean="0">
                <a:solidFill>
                  <a:schemeClr val="bg1"/>
                </a:solidFill>
              </a:rPr>
              <a:t>seconda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della</a:t>
            </a:r>
            <a:r>
              <a:rPr lang="en-US" sz="4000" dirty="0" smtClean="0">
                <a:solidFill>
                  <a:schemeClr val="bg1"/>
                </a:solidFill>
              </a:rPr>
              <a:t> causa di </a:t>
            </a:r>
            <a:r>
              <a:rPr lang="en-US" sz="4000" dirty="0" err="1" smtClean="0">
                <a:solidFill>
                  <a:schemeClr val="bg1"/>
                </a:solidFill>
              </a:rPr>
              <a:t>insufficienza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respiratoria</a:t>
            </a:r>
            <a:r>
              <a:rPr lang="en-US" sz="4000" dirty="0" smtClean="0">
                <a:solidFill>
                  <a:schemeClr val="bg1"/>
                </a:solidFill>
              </a:rPr>
              <a:t> e </a:t>
            </a:r>
            <a:r>
              <a:rPr lang="en-US" sz="4000" dirty="0" err="1" smtClean="0">
                <a:solidFill>
                  <a:schemeClr val="bg1"/>
                </a:solidFill>
              </a:rPr>
              <a:t>fattori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associati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266" name="Picture 2" descr="C:\Users\fabiano\Desktop\62230t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78" y="3861048"/>
            <a:ext cx="5112622" cy="30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395536" y="608400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Confalonieri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Respir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2005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Feb;25(2):348-55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Nava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S, Hill N. Lancet 2009, 374:250-259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0040" y="116632"/>
            <a:ext cx="7772400" cy="893961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FALLIMENTO DELLA VENTILAZIONE NON INVASIVA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856984" cy="4464496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</a:rPr>
              <a:t>Si </a:t>
            </a:r>
            <a:r>
              <a:rPr lang="en-US" sz="4000" dirty="0" err="1" smtClean="0">
                <a:solidFill>
                  <a:schemeClr val="bg1"/>
                </a:solidFill>
              </a:rPr>
              <a:t>caratterizza</a:t>
            </a:r>
            <a:r>
              <a:rPr lang="en-US" sz="4000" dirty="0" smtClean="0">
                <a:solidFill>
                  <a:schemeClr val="bg1"/>
                </a:solidFill>
              </a:rPr>
              <a:t> per: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</a:rPr>
              <a:t>Mancato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miglioramento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clinico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ed</a:t>
            </a:r>
            <a:r>
              <a:rPr lang="en-US" sz="4000" dirty="0" smtClean="0">
                <a:solidFill>
                  <a:schemeClr val="bg1"/>
                </a:solidFill>
              </a:rPr>
              <a:t> EGA  OPPURE </a:t>
            </a:r>
            <a:r>
              <a:rPr lang="en-US" sz="4000" dirty="0" err="1" smtClean="0">
                <a:solidFill>
                  <a:schemeClr val="bg1"/>
                </a:solidFill>
              </a:rPr>
              <a:t>deterioramento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dopo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iniziale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risposta</a:t>
            </a:r>
            <a:r>
              <a:rPr lang="en-US" sz="4000" dirty="0" smtClean="0">
                <a:solidFill>
                  <a:schemeClr val="bg1"/>
                </a:solidFill>
              </a:rPr>
              <a:t>, con </a:t>
            </a:r>
            <a:r>
              <a:rPr lang="en-US" sz="4000" dirty="0" err="1" smtClean="0">
                <a:solidFill>
                  <a:schemeClr val="bg1"/>
                </a:solidFill>
              </a:rPr>
              <a:t>necessità</a:t>
            </a:r>
            <a:r>
              <a:rPr lang="en-US" sz="4000" dirty="0" smtClean="0">
                <a:solidFill>
                  <a:schemeClr val="bg1"/>
                </a:solidFill>
              </a:rPr>
              <a:t> di IOT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</a:rPr>
              <a:t>Aumentata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mortalità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95536" y="628957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Moretti M et al. Thorax 2000;55:819-825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0040" y="116632"/>
            <a:ext cx="7772400" cy="893961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FALLIMENTO DELLA VENTILAZIONE NON INVASIVA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856984" cy="4464496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ifferenti</a:t>
            </a:r>
            <a:r>
              <a:rPr lang="en-US" dirty="0" smtClean="0">
                <a:solidFill>
                  <a:schemeClr val="bg1"/>
                </a:solidFill>
              </a:rPr>
              <a:t> timing: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u="sng" dirty="0" smtClean="0">
                <a:solidFill>
                  <a:schemeClr val="bg1"/>
                </a:solidFill>
              </a:rPr>
              <a:t>IMMEDIATA: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mancata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risposta</a:t>
            </a:r>
            <a:r>
              <a:rPr lang="en-US" dirty="0" smtClean="0">
                <a:solidFill>
                  <a:schemeClr val="bg1"/>
                </a:solidFill>
              </a:rPr>
              <a:t> e/o </a:t>
            </a:r>
            <a:r>
              <a:rPr lang="en-US" dirty="0" err="1" smtClean="0">
                <a:solidFill>
                  <a:schemeClr val="bg1"/>
                </a:solidFill>
              </a:rPr>
              <a:t>deterioramento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rapido</a:t>
            </a:r>
            <a:r>
              <a:rPr lang="en-US" dirty="0" smtClean="0">
                <a:solidFill>
                  <a:schemeClr val="bg1"/>
                </a:solidFill>
              </a:rPr>
              <a:t> (non </a:t>
            </a:r>
            <a:r>
              <a:rPr lang="en-US" dirty="0" err="1" smtClean="0">
                <a:solidFill>
                  <a:schemeClr val="bg1"/>
                </a:solidFill>
              </a:rPr>
              <a:t>oltre</a:t>
            </a:r>
            <a:r>
              <a:rPr lang="en-US" dirty="0" smtClean="0">
                <a:solidFill>
                  <a:schemeClr val="bg1"/>
                </a:solidFill>
              </a:rPr>
              <a:t> la prima h). </a:t>
            </a:r>
            <a:r>
              <a:rPr lang="en-US" dirty="0" err="1" smtClean="0">
                <a:solidFill>
                  <a:schemeClr val="bg1"/>
                </a:solidFill>
              </a:rPr>
              <a:t>Incidenza</a:t>
            </a:r>
            <a:r>
              <a:rPr lang="en-US" dirty="0" smtClean="0">
                <a:solidFill>
                  <a:schemeClr val="bg1"/>
                </a:solidFill>
              </a:rPr>
              <a:t> di circa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15%.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u="sng" dirty="0" smtClean="0">
                <a:solidFill>
                  <a:schemeClr val="bg1"/>
                </a:solidFill>
              </a:rPr>
              <a:t>PRECOCE: </a:t>
            </a:r>
            <a:r>
              <a:rPr lang="en-US" dirty="0" err="1" smtClean="0">
                <a:solidFill>
                  <a:schemeClr val="bg1"/>
                </a:solidFill>
              </a:rPr>
              <a:t>dalla</a:t>
            </a:r>
            <a:r>
              <a:rPr lang="en-US" dirty="0" smtClean="0">
                <a:solidFill>
                  <a:schemeClr val="bg1"/>
                </a:solidFill>
              </a:rPr>
              <a:t> 1a </a:t>
            </a:r>
            <a:r>
              <a:rPr lang="en-US" dirty="0" err="1" smtClean="0">
                <a:solidFill>
                  <a:schemeClr val="bg1"/>
                </a:solidFill>
              </a:rPr>
              <a:t>alla</a:t>
            </a:r>
            <a:r>
              <a:rPr lang="en-US" dirty="0" smtClean="0">
                <a:solidFill>
                  <a:schemeClr val="bg1"/>
                </a:solidFill>
              </a:rPr>
              <a:t> 48a </a:t>
            </a:r>
            <a:r>
              <a:rPr lang="en-US" dirty="0" err="1" smtClean="0">
                <a:solidFill>
                  <a:schemeClr val="bg1"/>
                </a:solidFill>
              </a:rPr>
              <a:t>ora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Incidenza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fino</a:t>
            </a:r>
            <a:r>
              <a:rPr lang="en-US" dirty="0" smtClean="0">
                <a:solidFill>
                  <a:schemeClr val="bg1"/>
                </a:solidFill>
              </a:rPr>
              <a:t> al 65%, </a:t>
            </a:r>
            <a:r>
              <a:rPr lang="en-US" dirty="0" err="1" smtClean="0">
                <a:solidFill>
                  <a:schemeClr val="bg1"/>
                </a:solidFill>
              </a:rPr>
              <a:t>variabile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u="sng" dirty="0" smtClean="0">
                <a:solidFill>
                  <a:schemeClr val="bg1"/>
                </a:solidFill>
              </a:rPr>
              <a:t>TARDIVA: 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 smtClean="0">
                <a:solidFill>
                  <a:schemeClr val="bg1"/>
                </a:solidFill>
              </a:rPr>
              <a:t>distanza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almeno</a:t>
            </a:r>
            <a:r>
              <a:rPr lang="en-US" dirty="0" smtClean="0">
                <a:solidFill>
                  <a:schemeClr val="bg1"/>
                </a:solidFill>
              </a:rPr>
              <a:t> 48 ore da </a:t>
            </a:r>
            <a:r>
              <a:rPr lang="en-US" dirty="0" err="1" smtClean="0">
                <a:solidFill>
                  <a:schemeClr val="bg1"/>
                </a:solidFill>
              </a:rPr>
              <a:t>iniziale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risposta</a:t>
            </a:r>
            <a:r>
              <a:rPr lang="en-US" dirty="0" smtClean="0">
                <a:solidFill>
                  <a:schemeClr val="bg1"/>
                </a:solidFill>
              </a:rPr>
              <a:t> . </a:t>
            </a:r>
            <a:r>
              <a:rPr lang="en-US" dirty="0" err="1" smtClean="0">
                <a:solidFill>
                  <a:schemeClr val="bg1"/>
                </a:solidFill>
              </a:rPr>
              <a:t>Incidenza</a:t>
            </a:r>
            <a:r>
              <a:rPr lang="en-US" dirty="0" smtClean="0">
                <a:solidFill>
                  <a:schemeClr val="bg1"/>
                </a:solidFill>
              </a:rPr>
              <a:t> di circa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15%.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28957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Moretti M et al. Thorax 2000;55:819-825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4680520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</a:rPr>
              <a:t>Evento</a:t>
            </a:r>
            <a:r>
              <a:rPr lang="en-US" sz="3600" dirty="0" smtClean="0">
                <a:solidFill>
                  <a:schemeClr val="bg1"/>
                </a:solidFill>
              </a:rPr>
              <a:t> da: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b="1" u="sng" dirty="0" err="1" smtClean="0">
                <a:solidFill>
                  <a:schemeClr val="bg1"/>
                </a:solidFill>
              </a:rPr>
              <a:t>Prevenire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rispettando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indicazioni</a:t>
            </a:r>
            <a:r>
              <a:rPr lang="en-US" sz="3600" dirty="0" smtClean="0">
                <a:solidFill>
                  <a:schemeClr val="bg1"/>
                </a:solidFill>
              </a:rPr>
              <a:t> e </a:t>
            </a:r>
            <a:r>
              <a:rPr lang="en-US" sz="3600" dirty="0" err="1" smtClean="0">
                <a:solidFill>
                  <a:schemeClr val="bg1"/>
                </a:solidFill>
              </a:rPr>
              <a:t>controindicazioni</a:t>
            </a:r>
            <a:r>
              <a:rPr lang="en-US" sz="3600" dirty="0" smtClean="0">
                <a:solidFill>
                  <a:schemeClr val="bg1"/>
                </a:solidFill>
              </a:rPr>
              <a:t> a NIV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b="1" u="sng" dirty="0" err="1" smtClean="0">
                <a:solidFill>
                  <a:schemeClr val="bg1"/>
                </a:solidFill>
              </a:rPr>
              <a:t>Prevedere</a:t>
            </a:r>
            <a:r>
              <a:rPr lang="en-US" sz="3600" dirty="0" smtClean="0">
                <a:solidFill>
                  <a:schemeClr val="bg1"/>
                </a:solidFill>
              </a:rPr>
              <a:t> in base ad </a:t>
            </a:r>
            <a:r>
              <a:rPr lang="en-US" sz="3600" dirty="0" err="1" smtClean="0">
                <a:solidFill>
                  <a:schemeClr val="bg1"/>
                </a:solidFill>
              </a:rPr>
              <a:t>indici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clinici</a:t>
            </a:r>
            <a:r>
              <a:rPr lang="en-US" sz="3600" dirty="0" smtClean="0">
                <a:solidFill>
                  <a:schemeClr val="bg1"/>
                </a:solidFill>
              </a:rPr>
              <a:t> e </a:t>
            </a:r>
            <a:r>
              <a:rPr lang="en-US" sz="3600" dirty="0" err="1" smtClean="0">
                <a:solidFill>
                  <a:schemeClr val="bg1"/>
                </a:solidFill>
              </a:rPr>
              <a:t>funzionali</a:t>
            </a:r>
            <a:r>
              <a:rPr lang="en-US" sz="3600" dirty="0" smtClean="0">
                <a:solidFill>
                  <a:schemeClr val="bg1"/>
                </a:solidFill>
              </a:rPr>
              <a:t> pre-</a:t>
            </a:r>
            <a:r>
              <a:rPr lang="en-US" sz="3600" dirty="0" err="1" smtClean="0">
                <a:solidFill>
                  <a:schemeClr val="bg1"/>
                </a:solidFill>
              </a:rPr>
              <a:t>trattamento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loro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cambiamento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successivo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600" b="1" u="sng" dirty="0" err="1" smtClean="0">
                <a:solidFill>
                  <a:schemeClr val="bg1"/>
                </a:solidFill>
              </a:rPr>
              <a:t>Riconoscere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intervenire</a:t>
            </a:r>
            <a:r>
              <a:rPr lang="en-US" sz="3600" dirty="0" smtClean="0">
                <a:solidFill>
                  <a:schemeClr val="bg1"/>
                </a:solidFill>
              </a:rPr>
              <a:t> di </a:t>
            </a:r>
            <a:r>
              <a:rPr lang="en-US" sz="3600" dirty="0" err="1" smtClean="0">
                <a:solidFill>
                  <a:schemeClr val="bg1"/>
                </a:solidFill>
              </a:rPr>
              <a:t>conseguenza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FFFF00"/>
                </a:solidFill>
              </a:rPr>
              <a:t>FALLIMENTO DELLA VENTILAZIONE NON INVASIVA</a:t>
            </a:r>
          </a:p>
        </p:txBody>
      </p:sp>
    </p:spTree>
    <p:extLst>
      <p:ext uri="{BB962C8B-B14F-4D97-AF65-F5344CB8AC3E}">
        <p14:creationId xmlns:p14="http://schemas.microsoft.com/office/powerpoint/2010/main" val="14792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484784"/>
            <a:ext cx="8748464" cy="4320480"/>
          </a:xfrm>
        </p:spPr>
        <p:txBody>
          <a:bodyPr>
            <a:noAutofit/>
          </a:bodyPr>
          <a:lstStyle/>
          <a:p>
            <a:pPr algn="just"/>
            <a:r>
              <a:rPr lang="it-IT" sz="3600" b="1" u="sng" dirty="0" smtClean="0">
                <a:solidFill>
                  <a:schemeClr val="bg1"/>
                </a:solidFill>
              </a:rPr>
              <a:t>1) PREVENIRE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La NIV deve essere applicata in un </a:t>
            </a:r>
            <a:r>
              <a:rPr lang="it-IT" sz="3600" dirty="0" err="1" smtClean="0">
                <a:solidFill>
                  <a:schemeClr val="bg1"/>
                </a:solidFill>
              </a:rPr>
              <a:t>setting</a:t>
            </a:r>
            <a:r>
              <a:rPr lang="it-IT" sz="3600" dirty="0" smtClean="0">
                <a:solidFill>
                  <a:schemeClr val="bg1"/>
                </a:solidFill>
              </a:rPr>
              <a:t> idoneo da personale esperto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Fondamentale avere i «giusti» ventilatori e vasta gamma di interfacce cui adattare il pz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Timing corretto (non ritardare l’avvio della NIV, non ritardare IOT se necessaria)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FFFF00"/>
                </a:solidFill>
              </a:rPr>
              <a:t>FALLIMENTO DELLA VENTILAZIONE NON INVASIVA</a:t>
            </a:r>
          </a:p>
        </p:txBody>
      </p:sp>
      <p:pic>
        <p:nvPicPr>
          <p:cNvPr id="13314" name="Picture 2" descr="C:\Users\fabiano\Desktop\F4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0" y="1183029"/>
            <a:ext cx="8684840" cy="56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628800"/>
            <a:ext cx="8748464" cy="4320480"/>
          </a:xfrm>
        </p:spPr>
        <p:txBody>
          <a:bodyPr>
            <a:noAutofit/>
          </a:bodyPr>
          <a:lstStyle/>
          <a:p>
            <a:pPr algn="just"/>
            <a:r>
              <a:rPr lang="it-IT" sz="3600" b="1" u="sng" dirty="0" smtClean="0">
                <a:solidFill>
                  <a:schemeClr val="bg1"/>
                </a:solidFill>
              </a:rPr>
              <a:t>1) PREVENIRE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Non applicare NIV quando è chiaramente controindicata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Se controindicazioni relative stretto monitoraggio e provvedimenti mirati se disponibili</a:t>
            </a:r>
            <a:endParaRPr lang="it-IT" sz="4000" dirty="0" smtClean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FFFF00"/>
                </a:solidFill>
              </a:rPr>
              <a:t>FALLIMENTO DELLA VENTILAZIONE NON INVASIVA</a:t>
            </a:r>
          </a:p>
        </p:txBody>
      </p:sp>
    </p:spTree>
    <p:extLst>
      <p:ext uri="{BB962C8B-B14F-4D97-AF65-F5344CB8AC3E}">
        <p14:creationId xmlns:p14="http://schemas.microsoft.com/office/powerpoint/2010/main" val="16273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340768"/>
            <a:ext cx="8748464" cy="4320480"/>
          </a:xfrm>
        </p:spPr>
        <p:txBody>
          <a:bodyPr>
            <a:noAutofit/>
          </a:bodyPr>
          <a:lstStyle/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Assolute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Arresto cardiorespiratorio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Impossibilità a ventilare adeguatamente in maschera</a:t>
            </a:r>
          </a:p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Relative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Insufficienze d’organo associate (encefalopatia severa con GCS &lt;10, grave sanguinamento GI, instabilità emodinamica o aritmie gravi/instabili)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assenza di riflessi protettivi delle vie aeree e tosse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incapacità ad eliminare le secrezioni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alto rischio di aspirazione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Deformità o recente chirurgia facciale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Ostruzione delle vie aeree superiori</a:t>
            </a:r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FFFF00"/>
                </a:solidFill>
              </a:rPr>
              <a:t>FALLIMENTO DELLA VENTILAZIONE NON </a:t>
            </a:r>
            <a:r>
              <a:rPr lang="it-IT" sz="3600" dirty="0" smtClean="0">
                <a:solidFill>
                  <a:srgbClr val="FFFF00"/>
                </a:solidFill>
              </a:rPr>
              <a:t>INVASIVA - CONTROINDICAZIONI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95536" y="650559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Nava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S, Hill N. Lancet 2009, 374:250-259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412776"/>
            <a:ext cx="8748464" cy="3024336"/>
          </a:xfrm>
        </p:spPr>
        <p:txBody>
          <a:bodyPr>
            <a:noAutofit/>
          </a:bodyPr>
          <a:lstStyle/>
          <a:p>
            <a:pPr algn="just"/>
            <a:r>
              <a:rPr lang="it-IT" b="1" u="sng" dirty="0" smtClean="0">
                <a:solidFill>
                  <a:schemeClr val="bg1"/>
                </a:solidFill>
              </a:rPr>
              <a:t>TOSSE INEFFICACE/ECCESSIVE SECREZIONI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B</a:t>
            </a:r>
            <a:r>
              <a:rPr lang="it-IT" dirty="0" smtClean="0">
                <a:solidFill>
                  <a:schemeClr val="bg1"/>
                </a:solidFill>
              </a:rPr>
              <a:t>roncoscopia </a:t>
            </a:r>
            <a:r>
              <a:rPr lang="it-IT" dirty="0" err="1" smtClean="0">
                <a:solidFill>
                  <a:schemeClr val="bg1"/>
                </a:solidFill>
              </a:rPr>
              <a:t>disostruttiva</a:t>
            </a:r>
            <a:r>
              <a:rPr lang="it-IT" dirty="0" smtClean="0">
                <a:solidFill>
                  <a:schemeClr val="bg1"/>
                </a:solidFill>
              </a:rPr>
              <a:t> precoce</a:t>
            </a:r>
            <a:endParaRPr lang="it-IT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V</a:t>
            </a:r>
            <a:r>
              <a:rPr lang="it-IT" dirty="0" smtClean="0">
                <a:solidFill>
                  <a:schemeClr val="bg1"/>
                </a:solidFill>
              </a:rPr>
              <a:t>entilazione percussiva intrapolmonare (</a:t>
            </a:r>
            <a:r>
              <a:rPr lang="it-IT" dirty="0" err="1" smtClean="0">
                <a:solidFill>
                  <a:schemeClr val="bg1"/>
                </a:solidFill>
              </a:rPr>
              <a:t>Percussionaire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Manovre fisioterapiche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PREVENIRE – NIV FAILURE IMMEDIATA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fabiano\Desktop\01f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7"/>
          <a:stretch/>
        </p:blipFill>
        <p:spPr bwMode="auto">
          <a:xfrm>
            <a:off x="5868144" y="4246358"/>
            <a:ext cx="3279535" cy="26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fabiano\Desktop\What_Is_a_Bronchos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358"/>
            <a:ext cx="2771800" cy="26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fabiano\Desktop\pod_IPV-2C-1-1500x1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246358"/>
            <a:ext cx="3096343" cy="26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1988840"/>
            <a:ext cx="8748464" cy="4320480"/>
          </a:xfrm>
        </p:spPr>
        <p:txBody>
          <a:bodyPr>
            <a:noAutofit/>
          </a:bodyPr>
          <a:lstStyle/>
          <a:p>
            <a:pPr algn="just"/>
            <a:r>
              <a:rPr lang="it-IT" sz="2800" b="1" u="sng" dirty="0" smtClean="0">
                <a:solidFill>
                  <a:schemeClr val="bg1"/>
                </a:solidFill>
              </a:rPr>
              <a:t>INTOLLERANZA ED AGITAZIONE PSICOMOTORIA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</a:rPr>
              <a:t>S</a:t>
            </a:r>
            <a:r>
              <a:rPr lang="it-IT" sz="2800" dirty="0" smtClean="0">
                <a:solidFill>
                  <a:schemeClr val="bg1"/>
                </a:solidFill>
              </a:rPr>
              <a:t>elezione interfaccia e alternanza interfacce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Sedazione controllata: </a:t>
            </a:r>
            <a:r>
              <a:rPr lang="it-IT" sz="2800" b="1" dirty="0" smtClean="0">
                <a:solidFill>
                  <a:schemeClr val="bg1"/>
                </a:solidFill>
              </a:rPr>
              <a:t>superficiale</a:t>
            </a:r>
            <a:r>
              <a:rPr lang="it-IT" sz="2800" dirty="0" smtClean="0">
                <a:solidFill>
                  <a:schemeClr val="bg1"/>
                </a:solidFill>
              </a:rPr>
              <a:t> (paziente rimane sveglio o facilmente risvegliabile)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Vari farmaci disponibili: Benzodiazepine (</a:t>
            </a:r>
            <a:r>
              <a:rPr lang="it-IT" sz="2800" dirty="0" err="1" smtClean="0">
                <a:solidFill>
                  <a:schemeClr val="bg1"/>
                </a:solidFill>
              </a:rPr>
              <a:t>Midazolam</a:t>
            </a:r>
            <a:r>
              <a:rPr lang="it-IT" sz="2800" dirty="0" smtClean="0">
                <a:solidFill>
                  <a:schemeClr val="bg1"/>
                </a:solidFill>
              </a:rPr>
              <a:t>), Oppioidi (</a:t>
            </a:r>
            <a:r>
              <a:rPr lang="it-IT" sz="2800" dirty="0" err="1" smtClean="0">
                <a:solidFill>
                  <a:schemeClr val="bg1"/>
                </a:solidFill>
              </a:rPr>
              <a:t>Remifentanil</a:t>
            </a:r>
            <a:r>
              <a:rPr lang="it-IT" sz="2800" dirty="0" smtClean="0">
                <a:solidFill>
                  <a:schemeClr val="bg1"/>
                </a:solidFill>
              </a:rPr>
              <a:t>, Morfina, </a:t>
            </a:r>
            <a:r>
              <a:rPr lang="it-IT" sz="2800" dirty="0" err="1" smtClean="0">
                <a:solidFill>
                  <a:schemeClr val="bg1"/>
                </a:solidFill>
              </a:rPr>
              <a:t>Fentanil</a:t>
            </a:r>
            <a:r>
              <a:rPr lang="it-IT" sz="2800" dirty="0" smtClean="0">
                <a:solidFill>
                  <a:schemeClr val="bg1"/>
                </a:solidFill>
              </a:rPr>
              <a:t>), </a:t>
            </a:r>
            <a:r>
              <a:rPr lang="it-IT" sz="2800" dirty="0" err="1" smtClean="0">
                <a:solidFill>
                  <a:schemeClr val="bg1"/>
                </a:solidFill>
              </a:rPr>
              <a:t>Propofol</a:t>
            </a:r>
            <a:r>
              <a:rPr lang="it-IT" sz="2800" dirty="0" smtClean="0">
                <a:solidFill>
                  <a:schemeClr val="bg1"/>
                </a:solidFill>
              </a:rPr>
              <a:t>, </a:t>
            </a:r>
            <a:r>
              <a:rPr lang="it-IT" sz="2800" dirty="0" err="1" smtClean="0">
                <a:solidFill>
                  <a:schemeClr val="bg1"/>
                </a:solidFill>
              </a:rPr>
              <a:t>Dexemedetomina</a:t>
            </a:r>
            <a:endParaRPr lang="it-IT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Evitare eccessiva sedazione, stretto monitoraggio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496" y="302791"/>
            <a:ext cx="655272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PREVENIRE – NIV FAILURE IMMEDIATA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Users\fabiano\Desktop\2014-03-23-15-28-52-pumpsjpg-13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2300"/>
            <a:ext cx="2555776" cy="17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688632"/>
          </a:xfrm>
        </p:spPr>
        <p:txBody>
          <a:bodyPr>
            <a:no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MM 68 </a:t>
            </a:r>
            <a:r>
              <a:rPr lang="en-US" sz="2200" dirty="0" err="1" smtClean="0">
                <a:solidFill>
                  <a:schemeClr val="bg1"/>
                </a:solidFill>
              </a:rPr>
              <a:t>anni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tabagista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attivo</a:t>
            </a:r>
            <a:r>
              <a:rPr lang="en-US" sz="2200" dirty="0" smtClean="0">
                <a:solidFill>
                  <a:schemeClr val="bg1"/>
                </a:solidFill>
              </a:rPr>
              <a:t> (60 p/y)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Residente</a:t>
            </a:r>
            <a:r>
              <a:rPr lang="en-US" sz="2200" dirty="0" smtClean="0">
                <a:solidFill>
                  <a:schemeClr val="bg1"/>
                </a:solidFill>
              </a:rPr>
              <a:t> in Casa di </a:t>
            </a:r>
            <a:r>
              <a:rPr lang="en-US" sz="2200" dirty="0" err="1" smtClean="0">
                <a:solidFill>
                  <a:schemeClr val="bg1"/>
                </a:solidFill>
              </a:rPr>
              <a:t>Riposo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bg1"/>
                </a:solidFill>
              </a:rPr>
              <a:t>APR: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bg1"/>
                </a:solidFill>
              </a:rPr>
              <a:t>BPCO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severa</a:t>
            </a:r>
            <a:r>
              <a:rPr lang="en-US" sz="2200" b="1" u="sng" dirty="0">
                <a:solidFill>
                  <a:schemeClr val="bg1"/>
                </a:solidFill>
              </a:rPr>
              <a:t>,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frequenti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ospedalizzazioni</a:t>
            </a:r>
            <a:r>
              <a:rPr lang="en-US" sz="2200" b="1" u="sng" dirty="0" smtClean="0">
                <a:solidFill>
                  <a:schemeClr val="bg1"/>
                </a:solidFill>
              </a:rPr>
              <a:t> per AE,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bronchiectasie</a:t>
            </a:r>
            <a:r>
              <a:rPr lang="en-US" sz="2200" b="1" u="sng" dirty="0" smtClean="0">
                <a:solidFill>
                  <a:schemeClr val="bg1"/>
                </a:solidFill>
              </a:rPr>
              <a:t> da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trazione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LIDx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ed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esiti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cicatriziali</a:t>
            </a:r>
            <a:endParaRPr lang="en-US" sz="2200" b="1" u="sng" dirty="0">
              <a:solidFill>
                <a:schemeClr val="bg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200" b="1" u="sng" dirty="0" err="1" smtClean="0">
                <a:solidFill>
                  <a:schemeClr val="bg1"/>
                </a:solidFill>
              </a:rPr>
              <a:t>Ipogammaglobulinemia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comune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variabile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Sinusite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cronica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200" b="1" u="sng" dirty="0" err="1" smtClean="0">
                <a:solidFill>
                  <a:schemeClr val="bg1"/>
                </a:solidFill>
              </a:rPr>
              <a:t>Schizofrenia</a:t>
            </a:r>
            <a:r>
              <a:rPr lang="en-US" sz="2200" b="1" u="sng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Epilessia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Ipertensione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arteriosa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Diabete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mellito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200" b="1" u="sng" dirty="0" err="1" smtClean="0">
                <a:solidFill>
                  <a:schemeClr val="bg1"/>
                </a:solidFill>
              </a:rPr>
              <a:t>Malnutrizione</a:t>
            </a:r>
            <a:r>
              <a:rPr lang="en-US" sz="2200" b="1" u="sng" dirty="0" smtClean="0">
                <a:solidFill>
                  <a:schemeClr val="bg1"/>
                </a:solidFill>
              </a:rPr>
              <a:t> </a:t>
            </a:r>
            <a:r>
              <a:rPr lang="en-US" sz="2200" b="1" u="sng" dirty="0" err="1" smtClean="0">
                <a:solidFill>
                  <a:schemeClr val="bg1"/>
                </a:solidFill>
              </a:rPr>
              <a:t>proteico-energetica</a:t>
            </a:r>
            <a:r>
              <a:rPr lang="en-US" sz="2200" b="1" u="sng" dirty="0" smtClean="0">
                <a:solidFill>
                  <a:schemeClr val="bg1"/>
                </a:solidFill>
              </a:rPr>
              <a:t> (BMI 19)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Ipovitaminosi</a:t>
            </a:r>
            <a:r>
              <a:rPr lang="en-US" sz="2200" dirty="0" smtClean="0">
                <a:solidFill>
                  <a:schemeClr val="bg1"/>
                </a:solidFill>
              </a:rPr>
              <a:t> 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Recente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ricovero</a:t>
            </a:r>
            <a:r>
              <a:rPr lang="en-US" sz="2200" dirty="0" smtClean="0">
                <a:solidFill>
                  <a:schemeClr val="bg1"/>
                </a:solidFill>
              </a:rPr>
              <a:t> per AECOPD e </a:t>
            </a:r>
            <a:r>
              <a:rPr lang="en-US" sz="2200" dirty="0" err="1" smtClean="0">
                <a:solidFill>
                  <a:schemeClr val="bg1"/>
                </a:solidFill>
              </a:rPr>
              <a:t>acidosi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respiratoria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ciclo</a:t>
            </a:r>
            <a:r>
              <a:rPr lang="en-US" sz="2200" dirty="0" smtClean="0">
                <a:solidFill>
                  <a:schemeClr val="bg1"/>
                </a:solidFill>
              </a:rPr>
              <a:t> di </a:t>
            </a:r>
            <a:r>
              <a:rPr lang="en-US" sz="2200" dirty="0" err="1" smtClean="0">
                <a:solidFill>
                  <a:schemeClr val="bg1"/>
                </a:solidFill>
              </a:rPr>
              <a:t>terapia</a:t>
            </a:r>
            <a:r>
              <a:rPr lang="en-US" sz="2200" dirty="0" smtClean="0">
                <a:solidFill>
                  <a:schemeClr val="bg1"/>
                </a:solidFill>
              </a:rPr>
              <a:t>  e NIV (</a:t>
            </a:r>
            <a:r>
              <a:rPr lang="en-US" sz="2200" dirty="0" err="1" smtClean="0">
                <a:solidFill>
                  <a:schemeClr val="bg1"/>
                </a:solidFill>
              </a:rPr>
              <a:t>poco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tollerata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44531" r="58492" b="33583"/>
          <a:stretch/>
        </p:blipFill>
        <p:spPr bwMode="auto">
          <a:xfrm>
            <a:off x="6680199" y="1202875"/>
            <a:ext cx="2500313" cy="160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2276872"/>
            <a:ext cx="8892480" cy="3240360"/>
          </a:xfrm>
        </p:spPr>
        <p:txBody>
          <a:bodyPr>
            <a:noAutofit/>
          </a:bodyPr>
          <a:lstStyle/>
          <a:p>
            <a:pPr algn="just"/>
            <a:r>
              <a:rPr lang="it-IT" b="1" u="sng" dirty="0" smtClean="0">
                <a:solidFill>
                  <a:schemeClr val="bg1"/>
                </a:solidFill>
              </a:rPr>
              <a:t>ASINCRONISMO VENTILATORE-PAZIENTE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Utilizzo di ventilatori da NIV o con «modulo» NIV e corretto settaggio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Maschere adeguate a favorire tolleranza e minimizzare perdite</a:t>
            </a:r>
            <a:endParaRPr lang="it-IT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Modalità non convenzionali di ventilazione (ASV, NAVA)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19872" y="188640"/>
            <a:ext cx="5480992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PREVENIRE – NIV FAILURE IMMEDIATA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Users\fabiano\Desktop\slide_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 r="3774" b="10495"/>
          <a:stretch/>
        </p:blipFill>
        <p:spPr bwMode="auto">
          <a:xfrm>
            <a:off x="-36512" y="0"/>
            <a:ext cx="3229871" cy="19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268760"/>
            <a:ext cx="8748464" cy="4320480"/>
          </a:xfrm>
        </p:spPr>
        <p:txBody>
          <a:bodyPr>
            <a:noAutofit/>
          </a:bodyPr>
          <a:lstStyle/>
          <a:p>
            <a:pPr algn="just"/>
            <a:r>
              <a:rPr lang="it-IT" sz="3000" b="1" u="sng" dirty="0" smtClean="0">
                <a:solidFill>
                  <a:schemeClr val="bg1"/>
                </a:solidFill>
              </a:rPr>
              <a:t>Insufficienza Respiratoria </a:t>
            </a:r>
            <a:r>
              <a:rPr lang="it-IT" sz="3000" b="1" u="sng" dirty="0" err="1" smtClean="0">
                <a:solidFill>
                  <a:schemeClr val="bg1"/>
                </a:solidFill>
              </a:rPr>
              <a:t>Ipercapnica</a:t>
            </a:r>
            <a:r>
              <a:rPr lang="it-IT" sz="3000" b="1" u="sng" dirty="0" smtClean="0">
                <a:solidFill>
                  <a:schemeClr val="bg1"/>
                </a:solidFill>
              </a:rPr>
              <a:t> – Fattori </a:t>
            </a:r>
            <a:r>
              <a:rPr lang="it-IT" sz="3000" b="1" u="sng" dirty="0" smtClean="0">
                <a:solidFill>
                  <a:schemeClr val="bg1"/>
                </a:solidFill>
              </a:rPr>
              <a:t>Predittivi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BPCO </a:t>
            </a:r>
            <a:r>
              <a:rPr lang="it-IT" sz="3000" dirty="0" smtClean="0">
                <a:solidFill>
                  <a:schemeClr val="bg1"/>
                </a:solidFill>
              </a:rPr>
              <a:t>(maggiormente studiata</a:t>
            </a:r>
            <a:r>
              <a:rPr lang="it-IT" sz="3000" dirty="0" smtClean="0">
                <a:solidFill>
                  <a:schemeClr val="bg1"/>
                </a:solidFill>
              </a:rPr>
              <a:t>). Patologie </a:t>
            </a:r>
            <a:r>
              <a:rPr lang="it-IT" sz="3000" dirty="0" smtClean="0">
                <a:solidFill>
                  <a:schemeClr val="bg1"/>
                </a:solidFill>
              </a:rPr>
              <a:t>con </a:t>
            </a:r>
            <a:r>
              <a:rPr lang="it-IT" sz="3000" dirty="0" err="1" smtClean="0">
                <a:solidFill>
                  <a:schemeClr val="bg1"/>
                </a:solidFill>
              </a:rPr>
              <a:t>ipoventilazione</a:t>
            </a:r>
            <a:r>
              <a:rPr lang="it-IT" sz="3000" dirty="0" smtClean="0">
                <a:solidFill>
                  <a:schemeClr val="bg1"/>
                </a:solidFill>
              </a:rPr>
              <a:t> (NMD, KS, OHS, PID evolute)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u="sng" dirty="0">
                <a:solidFill>
                  <a:schemeClr val="bg1"/>
                </a:solidFill>
              </a:rPr>
              <a:t>EGA </a:t>
            </a:r>
            <a:r>
              <a:rPr lang="it-IT" sz="3000" u="sng" dirty="0" smtClean="0">
                <a:solidFill>
                  <a:schemeClr val="bg1"/>
                </a:solidFill>
              </a:rPr>
              <a:t>basale e in NIV: </a:t>
            </a:r>
            <a:r>
              <a:rPr lang="it-IT" sz="3000" dirty="0">
                <a:solidFill>
                  <a:schemeClr val="bg1"/>
                </a:solidFill>
              </a:rPr>
              <a:t>grave acidosi (</a:t>
            </a:r>
            <a:r>
              <a:rPr lang="it-IT" sz="3000" dirty="0" err="1">
                <a:solidFill>
                  <a:schemeClr val="bg1"/>
                </a:solidFill>
              </a:rPr>
              <a:t>pH</a:t>
            </a:r>
            <a:r>
              <a:rPr lang="it-IT" sz="3000" dirty="0">
                <a:solidFill>
                  <a:schemeClr val="bg1"/>
                </a:solidFill>
              </a:rPr>
              <a:t> &lt;7.25</a:t>
            </a:r>
            <a:r>
              <a:rPr lang="it-IT" sz="3000" dirty="0" smtClean="0">
                <a:solidFill>
                  <a:schemeClr val="bg1"/>
                </a:solidFill>
              </a:rPr>
              <a:t>) iniziale e persistente: ↑ fino al 60%/RR 20 di </a:t>
            </a:r>
            <a:r>
              <a:rPr lang="it-IT" sz="3000" dirty="0" err="1" smtClean="0">
                <a:solidFill>
                  <a:schemeClr val="bg1"/>
                </a:solidFill>
              </a:rPr>
              <a:t>failure</a:t>
            </a:r>
            <a:r>
              <a:rPr lang="it-IT" sz="3000" dirty="0" smtClean="0">
                <a:solidFill>
                  <a:schemeClr val="bg1"/>
                </a:solidFill>
              </a:rPr>
              <a:t> in BPCO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Anche </a:t>
            </a:r>
            <a:r>
              <a:rPr lang="it-IT" sz="3000" u="sng" dirty="0" smtClean="0">
                <a:solidFill>
                  <a:schemeClr val="bg1"/>
                </a:solidFill>
              </a:rPr>
              <a:t>P/F &lt;200 </a:t>
            </a:r>
            <a:r>
              <a:rPr lang="it-IT" sz="3000" dirty="0" smtClean="0">
                <a:solidFill>
                  <a:schemeClr val="bg1"/>
                </a:solidFill>
              </a:rPr>
              <a:t>in NIV predice </a:t>
            </a:r>
            <a:r>
              <a:rPr lang="it-IT" sz="3000" dirty="0" err="1" smtClean="0">
                <a:solidFill>
                  <a:schemeClr val="bg1"/>
                </a:solidFill>
              </a:rPr>
              <a:t>failure</a:t>
            </a:r>
            <a:r>
              <a:rPr lang="it-IT" sz="3000" dirty="0" smtClean="0">
                <a:solidFill>
                  <a:schemeClr val="bg1"/>
                </a:solidFill>
              </a:rPr>
              <a:t> in non BPCO </a:t>
            </a:r>
            <a:r>
              <a:rPr lang="it-IT" sz="3000" dirty="0">
                <a:solidFill>
                  <a:schemeClr val="bg1"/>
                </a:solidFill>
              </a:rPr>
              <a:t>(polmonite severa, asma edema polmonare, NMD, sepsi, bronchiectasie</a:t>
            </a:r>
            <a:r>
              <a:rPr lang="it-IT" sz="3000" dirty="0" smtClean="0">
                <a:solidFill>
                  <a:schemeClr val="bg1"/>
                </a:solidFill>
              </a:rPr>
              <a:t>)</a:t>
            </a:r>
            <a:endParaRPr lang="it-IT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PREVEDERE – NIV FAILURE PRECOCE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464496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Confalonieri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Respir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J. 2005 Feb;25(2):348-55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Brochard L et al. NEJM 1995;333:817-822</a:t>
            </a:r>
          </a:p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 G et al. Intensive Care Med 2002;28;1701-1707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412776"/>
            <a:ext cx="8748464" cy="4824536"/>
          </a:xfrm>
        </p:spPr>
        <p:txBody>
          <a:bodyPr>
            <a:noAutofit/>
          </a:bodyPr>
          <a:lstStyle/>
          <a:p>
            <a:pPr algn="just"/>
            <a:r>
              <a:rPr lang="it-IT" b="1" u="sng" dirty="0">
                <a:solidFill>
                  <a:schemeClr val="bg1"/>
                </a:solidFill>
              </a:rPr>
              <a:t>Insufficienza Respiratoria </a:t>
            </a:r>
            <a:r>
              <a:rPr lang="it-IT" b="1" u="sng" dirty="0" err="1">
                <a:solidFill>
                  <a:schemeClr val="bg1"/>
                </a:solidFill>
              </a:rPr>
              <a:t>Ipercapnica</a:t>
            </a:r>
            <a:r>
              <a:rPr lang="it-IT" b="1" u="sng" dirty="0">
                <a:solidFill>
                  <a:schemeClr val="bg1"/>
                </a:solidFill>
              </a:rPr>
              <a:t> – Fattori Predittivi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u="sng" dirty="0" smtClean="0">
                <a:solidFill>
                  <a:schemeClr val="bg1"/>
                </a:solidFill>
              </a:rPr>
              <a:t>Score di severità: </a:t>
            </a:r>
            <a:r>
              <a:rPr lang="it-IT" sz="3000" dirty="0" smtClean="0">
                <a:solidFill>
                  <a:schemeClr val="bg1"/>
                </a:solidFill>
              </a:rPr>
              <a:t>alti punteggi APACHE II e SAPS II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u="sng" dirty="0" smtClean="0">
                <a:solidFill>
                  <a:schemeClr val="bg1"/>
                </a:solidFill>
              </a:rPr>
              <a:t>Frequenza respiratoria: </a:t>
            </a:r>
            <a:r>
              <a:rPr lang="it-IT" sz="3000" dirty="0" smtClean="0">
                <a:solidFill>
                  <a:schemeClr val="bg1"/>
                </a:solidFill>
              </a:rPr>
              <a:t> &gt;30 </a:t>
            </a:r>
            <a:r>
              <a:rPr lang="it-IT" sz="3000" dirty="0" err="1" smtClean="0">
                <a:solidFill>
                  <a:schemeClr val="bg1"/>
                </a:solidFill>
              </a:rPr>
              <a:t>apm</a:t>
            </a:r>
            <a:r>
              <a:rPr lang="it-IT" sz="3000" dirty="0" smtClean="0">
                <a:solidFill>
                  <a:schemeClr val="bg1"/>
                </a:solidFill>
              </a:rPr>
              <a:t> basali e in NIV -&gt; ↑ esponenziale del rischio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u="sng" dirty="0" smtClean="0">
                <a:solidFill>
                  <a:schemeClr val="bg1"/>
                </a:solidFill>
              </a:rPr>
              <a:t>Glasgow Coma Scale (GCS) </a:t>
            </a:r>
            <a:r>
              <a:rPr lang="it-IT" sz="3000" dirty="0" smtClean="0">
                <a:solidFill>
                  <a:schemeClr val="bg1"/>
                </a:solidFill>
              </a:rPr>
              <a:t>basso (&lt;11)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u="sng" dirty="0" smtClean="0">
                <a:solidFill>
                  <a:schemeClr val="bg1"/>
                </a:solidFill>
              </a:rPr>
              <a:t>Altri indici: </a:t>
            </a:r>
            <a:r>
              <a:rPr lang="it-IT" sz="3000" dirty="0" smtClean="0">
                <a:solidFill>
                  <a:schemeClr val="bg1"/>
                </a:solidFill>
              </a:rPr>
              <a:t>anemia, iperglicemia, elevati indici di flogosi sistemica, stato di malnutrizione, aumentata frequenza cardiaca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PREVEDERE – NIV FAILURE PRECOCE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36504" y="62390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Confalonieri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Respir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J. 2005 Feb;25(2):348-55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Brochard L et al. NEJM 1995;333:817-822</a:t>
            </a:r>
          </a:p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Conti G et al. Intensive Care Med 2002;28;1701-1707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412776"/>
            <a:ext cx="8748464" cy="3816424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PREVEDERE – NIV FAILURE PRECOCE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1211" t="51767" r="37150" b="21224"/>
          <a:stretch/>
        </p:blipFill>
        <p:spPr>
          <a:xfrm>
            <a:off x="1" y="1556792"/>
            <a:ext cx="9180512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084004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Confalonieri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Respir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 2005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Feb;25(2):348-55.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3347864" y="306896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7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196752"/>
            <a:ext cx="8748464" cy="4608512"/>
          </a:xfrm>
        </p:spPr>
        <p:txBody>
          <a:bodyPr>
            <a:noAutofit/>
          </a:bodyPr>
          <a:lstStyle/>
          <a:p>
            <a:pPr algn="just"/>
            <a:r>
              <a:rPr lang="it-IT" sz="3000" b="1" u="sng" dirty="0">
                <a:solidFill>
                  <a:schemeClr val="bg1"/>
                </a:solidFill>
              </a:rPr>
              <a:t>Insufficienza Respiratoria </a:t>
            </a:r>
            <a:r>
              <a:rPr lang="it-IT" sz="3000" b="1" u="sng" dirty="0" err="1" smtClean="0">
                <a:solidFill>
                  <a:schemeClr val="bg1"/>
                </a:solidFill>
              </a:rPr>
              <a:t>Ipossiemica</a:t>
            </a:r>
            <a:endParaRPr lang="it-IT" sz="3000" b="1" u="sng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Efficacia NIV varia in base a patologia (ARDS, polmonite, EPA, </a:t>
            </a:r>
            <a:r>
              <a:rPr lang="it-IT" sz="3000" dirty="0" err="1" smtClean="0">
                <a:solidFill>
                  <a:schemeClr val="bg1"/>
                </a:solidFill>
              </a:rPr>
              <a:t>immunocompromessi</a:t>
            </a:r>
            <a:r>
              <a:rPr lang="it-IT" sz="30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Utilizzo ancora controverso in IRA de novo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Attuare in mani esperte (ARDS, polmonite = tasso di fallimento 50%-100%, EPA, </a:t>
            </a:r>
            <a:r>
              <a:rPr lang="it-IT" sz="3000" dirty="0" err="1" smtClean="0">
                <a:solidFill>
                  <a:schemeClr val="bg1"/>
                </a:solidFill>
              </a:rPr>
              <a:t>immunocompromessi</a:t>
            </a:r>
            <a:r>
              <a:rPr lang="it-IT" sz="3000" dirty="0" smtClean="0">
                <a:solidFill>
                  <a:schemeClr val="bg1"/>
                </a:solidFill>
              </a:rPr>
              <a:t> = tasso di fallimento 0-10%)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MOF, instabilità emodinamica, CAP severa/ARDS + shock settico </a:t>
            </a:r>
            <a:r>
              <a:rPr lang="it-IT" sz="3000" b="1" u="sng" dirty="0" smtClean="0">
                <a:solidFill>
                  <a:schemeClr val="bg1"/>
                </a:solidFill>
              </a:rPr>
              <a:t>controindicano NIV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PREVEDERE – NIV FAILURE PRECOCE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6253862"/>
            <a:ext cx="8352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Antonelli M et al. Intensive Care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2001; 27;1718-1728 - Rana S et al.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Care 2006;10:R79 -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Carron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 et al. J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Care 2010;25:540 -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Masip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 et al. Intensive Care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2003;29:1921-1928 -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Razlaf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 et al.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Respir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2012;106;1509-1516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1572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856984" cy="4608512"/>
          </a:xfrm>
        </p:spPr>
        <p:txBody>
          <a:bodyPr>
            <a:noAutofit/>
          </a:bodyPr>
          <a:lstStyle/>
          <a:p>
            <a:pPr algn="just"/>
            <a:r>
              <a:rPr lang="it-IT" sz="2600" b="1" u="sng" dirty="0" smtClean="0">
                <a:solidFill>
                  <a:schemeClr val="bg1"/>
                </a:solidFill>
              </a:rPr>
              <a:t>Insufficienza Respiratoria </a:t>
            </a:r>
            <a:r>
              <a:rPr lang="it-IT" sz="2600" b="1" u="sng" dirty="0" err="1" smtClean="0">
                <a:solidFill>
                  <a:schemeClr val="bg1"/>
                </a:solidFill>
              </a:rPr>
              <a:t>Ipossiemica</a:t>
            </a:r>
            <a:r>
              <a:rPr lang="it-IT" sz="2600" b="1" u="sng" dirty="0" smtClean="0">
                <a:solidFill>
                  <a:schemeClr val="bg1"/>
                </a:solidFill>
              </a:rPr>
              <a:t> – Fattori predittivi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u="sng" dirty="0" smtClean="0">
                <a:solidFill>
                  <a:schemeClr val="bg1"/>
                </a:solidFill>
              </a:rPr>
              <a:t>EGA basale ed </a:t>
            </a:r>
            <a:r>
              <a:rPr lang="it-IT" sz="2800" u="sng" dirty="0">
                <a:solidFill>
                  <a:schemeClr val="bg1"/>
                </a:solidFill>
              </a:rPr>
              <a:t>a</a:t>
            </a:r>
            <a:r>
              <a:rPr lang="it-IT" sz="2800" u="sng" dirty="0" smtClean="0">
                <a:solidFill>
                  <a:schemeClr val="bg1"/>
                </a:solidFill>
              </a:rPr>
              <a:t> 1h da NIV: </a:t>
            </a:r>
            <a:r>
              <a:rPr lang="it-IT" sz="2800" dirty="0" smtClean="0">
                <a:solidFill>
                  <a:schemeClr val="bg1"/>
                </a:solidFill>
              </a:rPr>
              <a:t> P/F basso (&lt;200 in tutti gli studi ma ancor più se &lt;150) =&gt; in CAP severa e ARDS.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bg1"/>
                </a:solidFill>
              </a:rPr>
              <a:t>Grave acidosi (</a:t>
            </a:r>
            <a:r>
              <a:rPr lang="it-IT" sz="2800" dirty="0" err="1" smtClean="0">
                <a:solidFill>
                  <a:schemeClr val="bg1"/>
                </a:solidFill>
              </a:rPr>
              <a:t>pH</a:t>
            </a:r>
            <a:r>
              <a:rPr lang="it-IT" sz="2800" dirty="0" smtClean="0">
                <a:solidFill>
                  <a:schemeClr val="bg1"/>
                </a:solidFill>
              </a:rPr>
              <a:t> &lt;7.20) e non P/F in EPA e SC acuto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u="sng" dirty="0" smtClean="0">
                <a:solidFill>
                  <a:schemeClr val="bg1"/>
                </a:solidFill>
              </a:rPr>
              <a:t>Score di severità: </a:t>
            </a:r>
            <a:r>
              <a:rPr lang="it-IT" sz="2800" dirty="0" smtClean="0">
                <a:solidFill>
                  <a:schemeClr val="bg1"/>
                </a:solidFill>
              </a:rPr>
              <a:t>alti punteggi (es. SAPS II &gt;=35)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u="sng" dirty="0" smtClean="0">
                <a:solidFill>
                  <a:schemeClr val="bg1"/>
                </a:solidFill>
              </a:rPr>
              <a:t>Frequenza respiratoria: </a:t>
            </a:r>
            <a:r>
              <a:rPr lang="it-IT" sz="2800" dirty="0" smtClean="0">
                <a:solidFill>
                  <a:schemeClr val="bg1"/>
                </a:solidFill>
              </a:rPr>
              <a:t>una FR media &gt;25 </a:t>
            </a:r>
            <a:r>
              <a:rPr lang="it-IT" sz="2800" dirty="0" err="1" smtClean="0">
                <a:solidFill>
                  <a:schemeClr val="bg1"/>
                </a:solidFill>
              </a:rPr>
              <a:t>bpm</a:t>
            </a:r>
            <a:r>
              <a:rPr lang="it-IT" sz="2800" dirty="0" smtClean="0">
                <a:solidFill>
                  <a:schemeClr val="bg1"/>
                </a:solidFill>
              </a:rPr>
              <a:t> e un alto RSBI &gt;105 ad 1h dall’avvio NIV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u="sng" dirty="0" smtClean="0">
                <a:solidFill>
                  <a:schemeClr val="bg1"/>
                </a:solidFill>
              </a:rPr>
              <a:t>Altri fattori: </a:t>
            </a:r>
            <a:r>
              <a:rPr lang="it-IT" sz="2800" dirty="0" smtClean="0">
                <a:solidFill>
                  <a:schemeClr val="bg1"/>
                </a:solidFill>
              </a:rPr>
              <a:t>avvio tardivo e durata </a:t>
            </a:r>
            <a:r>
              <a:rPr lang="it-IT" sz="2800" dirty="0" smtClean="0">
                <a:solidFill>
                  <a:schemeClr val="bg1"/>
                </a:solidFill>
              </a:rPr>
              <a:t>complessiva </a:t>
            </a:r>
            <a:r>
              <a:rPr lang="it-IT" sz="2800" dirty="0" smtClean="0">
                <a:solidFill>
                  <a:schemeClr val="bg1"/>
                </a:solidFill>
              </a:rPr>
              <a:t>NIV, </a:t>
            </a:r>
            <a:r>
              <a:rPr lang="it-IT" sz="2800" dirty="0" smtClean="0">
                <a:solidFill>
                  <a:schemeClr val="bg1"/>
                </a:solidFill>
              </a:rPr>
              <a:t>n.ro </a:t>
            </a:r>
            <a:r>
              <a:rPr lang="it-IT" sz="2800" dirty="0" smtClean="0">
                <a:solidFill>
                  <a:schemeClr val="bg1"/>
                </a:solidFill>
              </a:rPr>
              <a:t>di </a:t>
            </a:r>
            <a:r>
              <a:rPr lang="it-IT" sz="2800" dirty="0" smtClean="0">
                <a:solidFill>
                  <a:schemeClr val="bg1"/>
                </a:solidFill>
              </a:rPr>
              <a:t>broncoscopie, nuovi </a:t>
            </a:r>
            <a:r>
              <a:rPr lang="it-IT" sz="2800" dirty="0" smtClean="0">
                <a:solidFill>
                  <a:schemeClr val="bg1"/>
                </a:solidFill>
              </a:rPr>
              <a:t>infiltrati </a:t>
            </a:r>
            <a:r>
              <a:rPr lang="it-IT" sz="2800" dirty="0" smtClean="0">
                <a:solidFill>
                  <a:schemeClr val="bg1"/>
                </a:solidFill>
              </a:rPr>
              <a:t>a 24 </a:t>
            </a:r>
            <a:r>
              <a:rPr lang="it-IT" sz="2800" dirty="0" smtClean="0">
                <a:solidFill>
                  <a:schemeClr val="bg1"/>
                </a:solidFill>
              </a:rPr>
              <a:t>ore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FF00"/>
                </a:solidFill>
              </a:rPr>
              <a:t>PREVEDERE – NIV FAILURE PRECOCE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6253862"/>
            <a:ext cx="8352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Antonelli M et al. Intensive Care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2001; 27;1718-1728 - Rana S et al.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Care 2006;10:R79 -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Carron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 et al. J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Care 2010;25:540 -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Masip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 et al. Intensive Care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2003;29:1921-1928 -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Razlaf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 et al.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Respir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</a:t>
            </a:r>
            <a:r>
              <a:rPr lang="it-IT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2012;106;1509-1516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39342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412776"/>
            <a:ext cx="8748464" cy="432048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Pochi studi, prevalenti in IR </a:t>
            </a:r>
            <a:r>
              <a:rPr lang="it-IT" sz="3000" dirty="0" err="1" smtClean="0">
                <a:solidFill>
                  <a:schemeClr val="bg1"/>
                </a:solidFill>
              </a:rPr>
              <a:t>ipercapnica</a:t>
            </a:r>
            <a:r>
              <a:rPr lang="it-IT" sz="3000" dirty="0" smtClean="0">
                <a:solidFill>
                  <a:schemeClr val="bg1"/>
                </a:solidFill>
              </a:rPr>
              <a:t> (BPCO)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Correlata a basso </a:t>
            </a:r>
            <a:r>
              <a:rPr lang="it-IT" sz="3000" dirty="0" err="1" smtClean="0">
                <a:solidFill>
                  <a:schemeClr val="bg1"/>
                </a:solidFill>
              </a:rPr>
              <a:t>pH</a:t>
            </a:r>
            <a:r>
              <a:rPr lang="it-IT" sz="3000" dirty="0" smtClean="0">
                <a:solidFill>
                  <a:schemeClr val="bg1"/>
                </a:solidFill>
              </a:rPr>
              <a:t> all’ingresso, limitazioni funzionali </a:t>
            </a:r>
            <a:r>
              <a:rPr lang="it-IT" sz="3000" dirty="0" err="1" smtClean="0">
                <a:solidFill>
                  <a:schemeClr val="bg1"/>
                </a:solidFill>
              </a:rPr>
              <a:t>pre</a:t>
            </a:r>
            <a:r>
              <a:rPr lang="it-IT" sz="3000" dirty="0" smtClean="0">
                <a:solidFill>
                  <a:schemeClr val="bg1"/>
                </a:solidFill>
              </a:rPr>
              <a:t>-ospedalizzazione, iperglicemia non controllata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Complicanze infettive sovrapposte (HAP)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Numerosi/prolungati episodi di delirium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000" dirty="0" smtClean="0">
                <a:solidFill>
                  <a:schemeClr val="bg1"/>
                </a:solidFill>
              </a:rPr>
              <a:t>Alterazioni </a:t>
            </a:r>
            <a:r>
              <a:rPr lang="it-IT" sz="3000" dirty="0" smtClean="0">
                <a:solidFill>
                  <a:schemeClr val="bg1"/>
                </a:solidFill>
              </a:rPr>
              <a:t>ritmo sonno veglia e </a:t>
            </a:r>
            <a:r>
              <a:rPr lang="it-IT" sz="3000" dirty="0" smtClean="0">
                <a:solidFill>
                  <a:schemeClr val="bg1"/>
                </a:solidFill>
              </a:rPr>
              <a:t>pattern </a:t>
            </a:r>
            <a:r>
              <a:rPr lang="it-IT" sz="3000" dirty="0" err="1" smtClean="0">
                <a:solidFill>
                  <a:schemeClr val="bg1"/>
                </a:solidFill>
              </a:rPr>
              <a:t>ipnico</a:t>
            </a:r>
            <a:r>
              <a:rPr lang="it-IT" sz="3000" dirty="0" smtClean="0">
                <a:solidFill>
                  <a:schemeClr val="bg1"/>
                </a:solidFill>
              </a:rPr>
              <a:t> (frammentazione del sonno, riduzione REM)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PREVEDERE – NIV FAILURE TARDIVA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625386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Roche Campo F et al. </a:t>
            </a:r>
            <a:r>
              <a:rPr lang="it-I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Crit</a:t>
            </a:r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Care </a:t>
            </a:r>
            <a:r>
              <a:rPr lang="it-I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</a:t>
            </a:r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2009;38:477-485</a:t>
            </a:r>
          </a:p>
          <a:p>
            <a:r>
              <a:rPr lang="it-I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Chakrabarti</a:t>
            </a:r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 et al. </a:t>
            </a:r>
            <a:r>
              <a:rPr lang="it-IT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Thorax</a:t>
            </a:r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2009;64:857-862</a:t>
            </a:r>
          </a:p>
        </p:txBody>
      </p:sp>
    </p:spTree>
    <p:extLst>
      <p:ext uri="{BB962C8B-B14F-4D97-AF65-F5344CB8AC3E}">
        <p14:creationId xmlns:p14="http://schemas.microsoft.com/office/powerpoint/2010/main" val="6844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9" y="3645024"/>
            <a:ext cx="5377221" cy="317973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124744"/>
            <a:ext cx="8748464" cy="360040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Applichiamo tutto il possibile per minimizzare la probabilità che il ns paziente vada incontro a fallimento della NIV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E se non basta?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12440" y="269032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RICONOSCERE ED INTERVENIRE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Fumetto 4 8"/>
          <p:cNvSpPr/>
          <p:nvPr/>
        </p:nvSpPr>
        <p:spPr>
          <a:xfrm>
            <a:off x="4427984" y="2636912"/>
            <a:ext cx="3680792" cy="154730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4860032" y="2947592"/>
            <a:ext cx="2960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0070C0"/>
                </a:solidFill>
              </a:rPr>
              <a:t>ECCO2R???</a:t>
            </a:r>
            <a:endParaRPr lang="it-IT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9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61678" b="4238"/>
          <a:stretch/>
        </p:blipFill>
        <p:spPr bwMode="auto">
          <a:xfrm>
            <a:off x="2339752" y="1"/>
            <a:ext cx="4536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4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196752"/>
            <a:ext cx="8748464" cy="4896544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Metodica «antica» ma con letteratura ancora «giovane»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Mancanza di indicazioni/controindicazioni e linee guida standardizzate, rischio di trattamenti futili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Mancanza di dati a lungo termine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Applicazioni complesse in associazione a ventilazione non invasiva e invasiva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Requisito «indispensabile» per UTIR sec. Nuovi indirizzi AIPO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3568" y="188640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rgbClr val="FFFF00"/>
                </a:solidFill>
              </a:rPr>
              <a:t>EXTRACORPOREAL LIFE SUPPORT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036496" cy="446449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bg1"/>
                </a:solidFill>
              </a:rPr>
              <a:t>Terapia</a:t>
            </a:r>
            <a:r>
              <a:rPr lang="en-US" sz="2800" b="1" u="sng" dirty="0" smtClean="0">
                <a:solidFill>
                  <a:schemeClr val="bg1"/>
                </a:solidFill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domiciliare</a:t>
            </a:r>
            <a:r>
              <a:rPr lang="en-US" sz="2800" b="1" u="sng" dirty="0" smtClean="0">
                <a:solidFill>
                  <a:schemeClr val="bg1"/>
                </a:solidFill>
              </a:rPr>
              <a:t>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Clorpromazina</a:t>
            </a:r>
            <a:r>
              <a:rPr lang="en-US" sz="2400" dirty="0" smtClean="0">
                <a:solidFill>
                  <a:schemeClr val="bg1"/>
                </a:solidFill>
              </a:rPr>
              <a:t> 50 mg x3/die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Risperidone 2 mg x2/die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Promazina</a:t>
            </a:r>
            <a:r>
              <a:rPr lang="en-US" sz="2400" dirty="0" smtClean="0">
                <a:solidFill>
                  <a:schemeClr val="bg1"/>
                </a:solidFill>
              </a:rPr>
              <a:t> al </a:t>
            </a:r>
            <a:r>
              <a:rPr lang="en-US" sz="2400" dirty="0" err="1" smtClean="0">
                <a:solidFill>
                  <a:schemeClr val="bg1"/>
                </a:solidFill>
              </a:rPr>
              <a:t>bisogno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Diazepam al </a:t>
            </a:r>
            <a:r>
              <a:rPr lang="en-US" sz="2400" dirty="0" err="1" smtClean="0">
                <a:solidFill>
                  <a:schemeClr val="bg1"/>
                </a:solidFill>
              </a:rPr>
              <a:t>bisogno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Aloperidolo</a:t>
            </a:r>
            <a:r>
              <a:rPr lang="en-US" sz="2400" dirty="0" smtClean="0">
                <a:solidFill>
                  <a:schemeClr val="bg1"/>
                </a:solidFill>
              </a:rPr>
              <a:t> 30 </a:t>
            </a:r>
            <a:r>
              <a:rPr lang="en-US" sz="2400" dirty="0" err="1" smtClean="0">
                <a:solidFill>
                  <a:schemeClr val="bg1"/>
                </a:solidFill>
              </a:rPr>
              <a:t>gtt</a:t>
            </a:r>
            <a:r>
              <a:rPr lang="en-US" sz="2400" dirty="0" smtClean="0">
                <a:solidFill>
                  <a:schemeClr val="bg1"/>
                </a:solidFill>
              </a:rPr>
              <a:t>/die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Carbamazepina</a:t>
            </a:r>
            <a:r>
              <a:rPr lang="en-US" sz="2400" dirty="0" smtClean="0">
                <a:solidFill>
                  <a:schemeClr val="bg1"/>
                </a:solidFill>
              </a:rPr>
              <a:t> 400 mg/die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Silodosina</a:t>
            </a:r>
            <a:r>
              <a:rPr lang="en-US" sz="2400" dirty="0" smtClean="0">
                <a:solidFill>
                  <a:schemeClr val="bg1"/>
                </a:solidFill>
              </a:rPr>
              <a:t> 8 mg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DiBase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Aerosol con </a:t>
            </a:r>
            <a:r>
              <a:rPr lang="en-US" sz="2400" dirty="0" err="1" smtClean="0">
                <a:solidFill>
                  <a:schemeClr val="bg1"/>
                </a:solidFill>
              </a:rPr>
              <a:t>Salbutamolo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Ipratropio</a:t>
            </a:r>
            <a:r>
              <a:rPr lang="en-US" sz="2400" dirty="0" smtClean="0">
                <a:solidFill>
                  <a:schemeClr val="bg1"/>
                </a:solidFill>
              </a:rPr>
              <a:t> 10gtt e </a:t>
            </a:r>
            <a:r>
              <a:rPr lang="en-US" sz="2400" dirty="0" err="1" smtClean="0">
                <a:solidFill>
                  <a:schemeClr val="bg1"/>
                </a:solidFill>
              </a:rPr>
              <a:t>Beclometasone</a:t>
            </a:r>
            <a:r>
              <a:rPr lang="en-US" sz="2400" dirty="0" smtClean="0">
                <a:solidFill>
                  <a:schemeClr val="bg1"/>
                </a:solidFill>
              </a:rPr>
              <a:t> 1 fl 3 volte al </a:t>
            </a:r>
            <a:r>
              <a:rPr lang="en-US" sz="2400" dirty="0" err="1" smtClean="0">
                <a:solidFill>
                  <a:schemeClr val="bg1"/>
                </a:solidFill>
              </a:rPr>
              <a:t>giorno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ed</a:t>
            </a:r>
            <a:r>
              <a:rPr lang="en-US" sz="2400" dirty="0" smtClean="0">
                <a:solidFill>
                  <a:schemeClr val="bg1"/>
                </a:solidFill>
              </a:rPr>
              <a:t> al </a:t>
            </a:r>
            <a:r>
              <a:rPr lang="en-US" sz="2400" dirty="0" err="1" smtClean="0">
                <a:solidFill>
                  <a:schemeClr val="bg1"/>
                </a:solidFill>
              </a:rPr>
              <a:t>bisogno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1196752"/>
            <a:ext cx="8748464" cy="432048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95936" y="242088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Eventi avversi in 11/25 pz (44%) con 14 eventi avversi maggiori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fabiano\Desktop\a5c87d3634d5b78c452566a268cd66b0--nurse-humor-nurse-stu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283968" y="0"/>
            <a:ext cx="4860032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655246" y="1658071"/>
            <a:ext cx="488753" cy="3569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8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036496" cy="4464496"/>
          </a:xfrm>
        </p:spPr>
        <p:txBody>
          <a:bodyPr>
            <a:noAutofit/>
          </a:bodyPr>
          <a:lstStyle/>
          <a:p>
            <a:pPr algn="just"/>
            <a:r>
              <a:rPr lang="en-US" sz="2800" b="1" u="sng" dirty="0" smtClean="0">
                <a:solidFill>
                  <a:schemeClr val="bg1"/>
                </a:solidFill>
              </a:rPr>
              <a:t>APP: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</a:rPr>
              <a:t>Accesso</a:t>
            </a:r>
            <a:r>
              <a:rPr lang="en-US" sz="2600" dirty="0" smtClean="0">
                <a:solidFill>
                  <a:schemeClr val="bg1"/>
                </a:solidFill>
              </a:rPr>
              <a:t> in PS per </a:t>
            </a:r>
            <a:r>
              <a:rPr lang="en-US" sz="2600" dirty="0" err="1" smtClean="0">
                <a:solidFill>
                  <a:schemeClr val="bg1"/>
                </a:solidFill>
              </a:rPr>
              <a:t>dispnea</a:t>
            </a:r>
            <a:r>
              <a:rPr lang="en-US" sz="2600" dirty="0" smtClean="0">
                <a:solidFill>
                  <a:schemeClr val="bg1"/>
                </a:solidFill>
              </a:rPr>
              <a:t> e </a:t>
            </a:r>
            <a:r>
              <a:rPr lang="en-US" sz="2600" dirty="0" err="1" smtClean="0">
                <a:solidFill>
                  <a:schemeClr val="bg1"/>
                </a:solidFill>
              </a:rPr>
              <a:t>stato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soporoso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</a:rPr>
              <a:t>Paziente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vigile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tendente</a:t>
            </a:r>
            <a:r>
              <a:rPr lang="en-US" sz="2600" dirty="0" smtClean="0">
                <a:solidFill>
                  <a:schemeClr val="bg1"/>
                </a:solidFill>
              </a:rPr>
              <a:t> al </a:t>
            </a:r>
            <a:r>
              <a:rPr lang="en-US" sz="2600" dirty="0" err="1" smtClean="0">
                <a:solidFill>
                  <a:schemeClr val="bg1"/>
                </a:solidFill>
              </a:rPr>
              <a:t>sopore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rallentato</a:t>
            </a:r>
            <a:r>
              <a:rPr lang="en-US" sz="2600" dirty="0" smtClean="0">
                <a:solidFill>
                  <a:schemeClr val="bg1"/>
                </a:solidFill>
              </a:rPr>
              <a:t> (Kelly 3, GCS 13), FR 24 </a:t>
            </a:r>
            <a:r>
              <a:rPr lang="en-US" sz="2600" dirty="0" err="1" smtClean="0">
                <a:solidFill>
                  <a:schemeClr val="bg1"/>
                </a:solidFill>
              </a:rPr>
              <a:t>atti</a:t>
            </a:r>
            <a:r>
              <a:rPr lang="en-US" sz="2600" dirty="0" smtClean="0">
                <a:solidFill>
                  <a:schemeClr val="bg1"/>
                </a:solidFill>
              </a:rPr>
              <a:t>/min, </a:t>
            </a:r>
            <a:r>
              <a:rPr lang="en-US" sz="2600" dirty="0" err="1" smtClean="0">
                <a:solidFill>
                  <a:schemeClr val="bg1"/>
                </a:solidFill>
              </a:rPr>
              <a:t>emodinamica</a:t>
            </a:r>
            <a:r>
              <a:rPr lang="en-US" sz="2600" dirty="0" smtClean="0">
                <a:solidFill>
                  <a:schemeClr val="bg1"/>
                </a:solidFill>
              </a:rPr>
              <a:t> stabile (PA 110/60/76 mmHg).  APACHE II 21 pt.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EGA in aa </a:t>
            </a:r>
            <a:r>
              <a:rPr lang="en-US" sz="2600" b="1" dirty="0" smtClean="0">
                <a:solidFill>
                  <a:schemeClr val="bg1"/>
                </a:solidFill>
              </a:rPr>
              <a:t>pH 7.22</a:t>
            </a:r>
            <a:r>
              <a:rPr lang="en-US" sz="2600" dirty="0" smtClean="0">
                <a:solidFill>
                  <a:schemeClr val="bg1"/>
                </a:solidFill>
              </a:rPr>
              <a:t>, pCO2 96.8 mmHg, pO2 47.6 mmHg, HCO3- 38.9 </a:t>
            </a:r>
            <a:r>
              <a:rPr lang="en-US" sz="2600" dirty="0" err="1" smtClean="0">
                <a:solidFill>
                  <a:schemeClr val="bg1"/>
                </a:solidFill>
              </a:rPr>
              <a:t>mmol</a:t>
            </a:r>
            <a:r>
              <a:rPr lang="en-US" sz="2600" dirty="0" smtClean="0">
                <a:solidFill>
                  <a:schemeClr val="bg1"/>
                </a:solidFill>
              </a:rPr>
              <a:t>/l, SaO2 72.5%.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</a:rPr>
              <a:t>Agli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ee</a:t>
            </a:r>
            <a:r>
              <a:rPr lang="en-US" sz="2600" dirty="0" smtClean="0">
                <a:solidFill>
                  <a:schemeClr val="bg1"/>
                </a:solidFill>
              </a:rPr>
              <a:t> GB 8.770/</a:t>
            </a:r>
            <a:r>
              <a:rPr lang="en-US" sz="2600" dirty="0" err="1" smtClean="0">
                <a:solidFill>
                  <a:schemeClr val="bg1"/>
                </a:solidFill>
              </a:rPr>
              <a:t>uL</a:t>
            </a:r>
            <a:r>
              <a:rPr lang="en-US" sz="2600" dirty="0" smtClean="0">
                <a:solidFill>
                  <a:schemeClr val="bg1"/>
                </a:solidFill>
              </a:rPr>
              <a:t>, PCR 140.9 mg/dl, </a:t>
            </a:r>
            <a:r>
              <a:rPr lang="en-US" sz="2600" dirty="0" err="1" smtClean="0">
                <a:solidFill>
                  <a:schemeClr val="bg1"/>
                </a:solidFill>
              </a:rPr>
              <a:t>funzione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renale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nella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norma</a:t>
            </a:r>
            <a:r>
              <a:rPr lang="en-US" sz="2600" dirty="0" smtClean="0">
                <a:solidFill>
                  <a:schemeClr val="bg1"/>
                </a:solidFill>
              </a:rPr>
              <a:t>, anemia </a:t>
            </a:r>
            <a:r>
              <a:rPr lang="en-US" sz="2600" dirty="0" err="1" smtClean="0">
                <a:solidFill>
                  <a:schemeClr val="bg1"/>
                </a:solidFill>
              </a:rPr>
              <a:t>macrocitica</a:t>
            </a:r>
            <a:r>
              <a:rPr lang="en-US" sz="2600" dirty="0" smtClean="0">
                <a:solidFill>
                  <a:schemeClr val="bg1"/>
                </a:solidFill>
              </a:rPr>
              <a:t> con </a:t>
            </a:r>
            <a:r>
              <a:rPr lang="en-US" sz="2600" dirty="0" err="1" smtClean="0">
                <a:solidFill>
                  <a:schemeClr val="bg1"/>
                </a:solidFill>
              </a:rPr>
              <a:t>Hb</a:t>
            </a:r>
            <a:r>
              <a:rPr lang="en-US" sz="2600" dirty="0" smtClean="0">
                <a:solidFill>
                  <a:schemeClr val="bg1"/>
                </a:solidFill>
              </a:rPr>
              <a:t> 11.7 g/dl, </a:t>
            </a:r>
            <a:r>
              <a:rPr lang="en-US" sz="2600" dirty="0" err="1" smtClean="0">
                <a:solidFill>
                  <a:schemeClr val="bg1"/>
                </a:solidFill>
              </a:rPr>
              <a:t>Hct</a:t>
            </a:r>
            <a:r>
              <a:rPr lang="en-US" sz="2600" dirty="0" smtClean="0">
                <a:solidFill>
                  <a:schemeClr val="bg1"/>
                </a:solidFill>
              </a:rPr>
              <a:t> 39.6%.</a:t>
            </a:r>
          </a:p>
        </p:txBody>
      </p:sp>
    </p:spTree>
    <p:extLst>
      <p:ext uri="{BB962C8B-B14F-4D97-AF65-F5344CB8AC3E}">
        <p14:creationId xmlns:p14="http://schemas.microsoft.com/office/powerpoint/2010/main" val="118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24399" r="13942" b="12259"/>
          <a:stretch/>
        </p:blipFill>
        <p:spPr bwMode="auto">
          <a:xfrm>
            <a:off x="1403648" y="836711"/>
            <a:ext cx="6264696" cy="60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6" y="2420888"/>
            <a:ext cx="8892480" cy="4032448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</a:rPr>
              <a:t>Ricoverato</a:t>
            </a:r>
            <a:r>
              <a:rPr lang="en-US" sz="2600" dirty="0" smtClean="0">
                <a:solidFill>
                  <a:schemeClr val="bg1"/>
                </a:solidFill>
              </a:rPr>
              <a:t> in </a:t>
            </a:r>
            <a:r>
              <a:rPr lang="en-US" sz="2600" dirty="0" err="1" smtClean="0">
                <a:solidFill>
                  <a:schemeClr val="bg1"/>
                </a:solidFill>
              </a:rPr>
              <a:t>Pneumologia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avvia</a:t>
            </a:r>
            <a:r>
              <a:rPr lang="en-US" sz="2600" dirty="0" smtClean="0">
                <a:solidFill>
                  <a:schemeClr val="bg1"/>
                </a:solidFill>
              </a:rPr>
              <a:t> NIV, </a:t>
            </a:r>
            <a:r>
              <a:rPr lang="en-US" sz="2600" dirty="0" err="1" smtClean="0">
                <a:solidFill>
                  <a:schemeClr val="bg1"/>
                </a:solidFill>
              </a:rPr>
              <a:t>inizialmente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efficace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b="1" u="sng" dirty="0" smtClean="0">
                <a:solidFill>
                  <a:schemeClr val="bg1"/>
                </a:solidFill>
              </a:rPr>
              <a:t>EGA di </a:t>
            </a:r>
            <a:r>
              <a:rPr lang="en-US" sz="2600" b="1" u="sng" dirty="0" err="1" smtClean="0">
                <a:solidFill>
                  <a:schemeClr val="bg1"/>
                </a:solidFill>
              </a:rPr>
              <a:t>controllo</a:t>
            </a:r>
            <a:r>
              <a:rPr lang="en-US" sz="2600" b="1" u="sng" dirty="0" smtClean="0">
                <a:solidFill>
                  <a:schemeClr val="bg1"/>
                </a:solidFill>
              </a:rPr>
              <a:t> a 2h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pH 7.39, pCO2 70 mmHg, pO2 54 mmHg</a:t>
            </a:r>
            <a:r>
              <a:rPr lang="en-US" sz="2600" dirty="0" smtClean="0">
                <a:solidFill>
                  <a:schemeClr val="bg1"/>
                </a:solidFill>
              </a:rPr>
              <a:t>, HCO3- 42.6 </a:t>
            </a:r>
            <a:r>
              <a:rPr lang="en-US" sz="2600" dirty="0" err="1" smtClean="0">
                <a:solidFill>
                  <a:schemeClr val="bg1"/>
                </a:solidFill>
              </a:rPr>
              <a:t>mmol</a:t>
            </a:r>
            <a:r>
              <a:rPr lang="en-US" sz="2600" dirty="0" smtClean="0">
                <a:solidFill>
                  <a:schemeClr val="bg1"/>
                </a:solidFill>
              </a:rPr>
              <a:t>/l, SaO2 86.3%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</a:rPr>
              <a:t>Successivo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peggioramento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paziente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agitato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intollerante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all’interfaccia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bg1"/>
                </a:solidFill>
              </a:rPr>
              <a:t>Tentativi</a:t>
            </a:r>
            <a:r>
              <a:rPr lang="en-US" sz="2600" dirty="0" smtClean="0">
                <a:solidFill>
                  <a:schemeClr val="bg1"/>
                </a:solidFill>
              </a:rPr>
              <a:t> di </a:t>
            </a:r>
            <a:r>
              <a:rPr lang="en-US" sz="2600" dirty="0" err="1" smtClean="0">
                <a:solidFill>
                  <a:schemeClr val="bg1"/>
                </a:solidFill>
              </a:rPr>
              <a:t>ottimizzazione</a:t>
            </a:r>
            <a:r>
              <a:rPr lang="en-US" sz="2600" dirty="0" smtClean="0">
                <a:solidFill>
                  <a:schemeClr val="bg1"/>
                </a:solidFill>
              </a:rPr>
              <a:t> NIV e </a:t>
            </a:r>
            <a:r>
              <a:rPr lang="en-US" sz="2600" dirty="0" err="1" smtClean="0">
                <a:solidFill>
                  <a:schemeClr val="bg1"/>
                </a:solidFill>
              </a:rPr>
              <a:t>sedazione</a:t>
            </a:r>
            <a:r>
              <a:rPr lang="en-US" sz="2600" dirty="0" smtClean="0">
                <a:solidFill>
                  <a:schemeClr val="bg1"/>
                </a:solidFill>
              </a:rPr>
              <a:t> (MDZ), </a:t>
            </a:r>
            <a:r>
              <a:rPr lang="en-US" sz="2600" dirty="0" err="1" smtClean="0">
                <a:solidFill>
                  <a:schemeClr val="bg1"/>
                </a:solidFill>
              </a:rPr>
              <a:t>scarso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successo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EGA in </a:t>
            </a:r>
            <a:r>
              <a:rPr lang="en-US" sz="2600" dirty="0" err="1" smtClean="0">
                <a:solidFill>
                  <a:schemeClr val="bg1"/>
                </a:solidFill>
              </a:rPr>
              <a:t>peggioramento</a:t>
            </a:r>
            <a:r>
              <a:rPr lang="en-US" sz="2600" dirty="0" smtClean="0">
                <a:solidFill>
                  <a:schemeClr val="bg1"/>
                </a:solidFill>
              </a:rPr>
              <a:t> ma </a:t>
            </a:r>
            <a:r>
              <a:rPr lang="en-US" sz="2600" dirty="0" err="1" smtClean="0">
                <a:solidFill>
                  <a:schemeClr val="bg1"/>
                </a:solidFill>
              </a:rPr>
              <a:t>compensato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dirty="0" smtClean="0">
                <a:solidFill>
                  <a:schemeClr val="bg1"/>
                </a:solidFill>
              </a:rPr>
              <a:t>pH </a:t>
            </a:r>
            <a:r>
              <a:rPr lang="en-US" sz="2600" b="1" dirty="0">
                <a:solidFill>
                  <a:schemeClr val="bg1"/>
                </a:solidFill>
              </a:rPr>
              <a:t>7.36, pCO2 84 mmHg, pO2 69 mmHg, HCO3- 44.1 </a:t>
            </a:r>
            <a:r>
              <a:rPr lang="en-US" sz="2600" b="1" dirty="0" err="1">
                <a:solidFill>
                  <a:schemeClr val="bg1"/>
                </a:solidFill>
              </a:rPr>
              <a:t>mmol</a:t>
            </a:r>
            <a:r>
              <a:rPr lang="en-US" sz="2600" b="1" dirty="0">
                <a:solidFill>
                  <a:schemeClr val="bg1"/>
                </a:solidFill>
              </a:rPr>
              <a:t>/l, SaO2 92.3</a:t>
            </a:r>
            <a:r>
              <a:rPr lang="en-US" sz="2600" b="1" dirty="0" smtClean="0">
                <a:solidFill>
                  <a:schemeClr val="bg1"/>
                </a:solidFill>
              </a:rPr>
              <a:t>%).</a:t>
            </a:r>
            <a:endParaRPr lang="en-US" sz="2600" b="1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fabiano\Desktop\objects-00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036496" cy="532859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Il </a:t>
            </a:r>
            <a:r>
              <a:rPr lang="en-US" sz="2800" dirty="0" err="1" smtClean="0">
                <a:solidFill>
                  <a:schemeClr val="bg1"/>
                </a:solidFill>
              </a:rPr>
              <a:t>mattino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seguente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EGA </a:t>
            </a:r>
            <a:r>
              <a:rPr lang="en-US" sz="2800" b="1" dirty="0" smtClean="0">
                <a:solidFill>
                  <a:schemeClr val="bg1"/>
                </a:solidFill>
              </a:rPr>
              <a:t>in RS: </a:t>
            </a:r>
            <a:r>
              <a:rPr lang="en-US" sz="2800" b="1" dirty="0">
                <a:solidFill>
                  <a:schemeClr val="bg1"/>
                </a:solidFill>
              </a:rPr>
              <a:t>pH 7.07, pCO2 131.7 mmHg, pO2 98.6 mmHg</a:t>
            </a:r>
            <a:r>
              <a:rPr lang="en-US" sz="2800" dirty="0">
                <a:solidFill>
                  <a:schemeClr val="bg1"/>
                </a:solidFill>
              </a:rPr>
              <a:t>, HCO3- 39.8 </a:t>
            </a:r>
            <a:r>
              <a:rPr lang="en-US" sz="2800" dirty="0" err="1">
                <a:solidFill>
                  <a:schemeClr val="bg1"/>
                </a:solidFill>
              </a:rPr>
              <a:t>mmol</a:t>
            </a:r>
            <a:r>
              <a:rPr lang="en-US" sz="2800" dirty="0">
                <a:solidFill>
                  <a:schemeClr val="bg1"/>
                </a:solidFill>
              </a:rPr>
              <a:t>/l, SaO2 95.8</a:t>
            </a:r>
            <a:r>
              <a:rPr lang="en-US" sz="2800" dirty="0" smtClean="0">
                <a:solidFill>
                  <a:schemeClr val="bg1"/>
                </a:solidFill>
              </a:rPr>
              <a:t>%.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Riprende</a:t>
            </a:r>
            <a:r>
              <a:rPr lang="en-US" sz="2800" dirty="0" smtClean="0">
                <a:solidFill>
                  <a:schemeClr val="bg1"/>
                </a:solidFill>
              </a:rPr>
              <a:t> NIV, </a:t>
            </a:r>
            <a:r>
              <a:rPr lang="en-US" sz="2800" dirty="0" err="1" smtClean="0">
                <a:solidFill>
                  <a:schemeClr val="bg1"/>
                </a:solidFill>
              </a:rPr>
              <a:t>contattati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Rianimatori</a:t>
            </a:r>
            <a:r>
              <a:rPr lang="en-US" sz="2800" dirty="0" smtClean="0">
                <a:solidFill>
                  <a:schemeClr val="bg1"/>
                </a:solidFill>
              </a:rPr>
              <a:t>: non </a:t>
            </a:r>
            <a:r>
              <a:rPr lang="en-US" sz="2800" dirty="0" err="1" smtClean="0">
                <a:solidFill>
                  <a:schemeClr val="bg1"/>
                </a:solidFill>
              </a:rPr>
              <a:t>indicazione</a:t>
            </a:r>
            <a:r>
              <a:rPr lang="en-US" sz="2800" dirty="0" smtClean="0">
                <a:solidFill>
                  <a:schemeClr val="bg1"/>
                </a:solidFill>
              </a:rPr>
              <a:t> a IOT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Massimizzata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terapia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medica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esegue</a:t>
            </a:r>
            <a:r>
              <a:rPr lang="en-US" sz="2800" dirty="0" smtClean="0">
                <a:solidFill>
                  <a:schemeClr val="bg1"/>
                </a:solidFill>
              </a:rPr>
              <a:t> FBS di toilette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Nessuna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risposta</a:t>
            </a:r>
            <a:r>
              <a:rPr lang="en-US" sz="2800" dirty="0" smtClean="0">
                <a:solidFill>
                  <a:schemeClr val="bg1"/>
                </a:solidFill>
              </a:rPr>
              <a:t>, ultimo EGA in NIV </a:t>
            </a:r>
            <a:r>
              <a:rPr lang="en-US" sz="2800" b="1" dirty="0" smtClean="0">
                <a:solidFill>
                  <a:schemeClr val="bg1"/>
                </a:solidFill>
              </a:rPr>
              <a:t>pH </a:t>
            </a:r>
            <a:r>
              <a:rPr lang="en-US" sz="2800" b="1" dirty="0">
                <a:solidFill>
                  <a:schemeClr val="bg1"/>
                </a:solidFill>
              </a:rPr>
              <a:t>7.18, pCO2 104.8 mmHg, pO2 94.4 mmHg, </a:t>
            </a:r>
            <a:r>
              <a:rPr lang="en-US" sz="2800" dirty="0">
                <a:solidFill>
                  <a:schemeClr val="bg1"/>
                </a:solidFill>
              </a:rPr>
              <a:t>HCO3- 38.3 </a:t>
            </a:r>
            <a:r>
              <a:rPr lang="en-US" sz="2800" dirty="0" err="1">
                <a:solidFill>
                  <a:schemeClr val="bg1"/>
                </a:solidFill>
              </a:rPr>
              <a:t>mmol</a:t>
            </a:r>
            <a:r>
              <a:rPr lang="en-US" sz="2800" dirty="0">
                <a:solidFill>
                  <a:schemeClr val="bg1"/>
                </a:solidFill>
              </a:rPr>
              <a:t>/l, SaO2 94.7%)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 decide di </a:t>
            </a:r>
            <a:r>
              <a:rPr lang="en-US" sz="2800" dirty="0" err="1">
                <a:solidFill>
                  <a:schemeClr val="bg1"/>
                </a:solidFill>
              </a:rPr>
              <a:t>avviare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rimozione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extracorporea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della</a:t>
            </a:r>
            <a:r>
              <a:rPr lang="en-US" sz="2800" dirty="0">
                <a:solidFill>
                  <a:schemeClr val="bg1"/>
                </a:solidFill>
              </a:rPr>
              <a:t> CO2  (ECCO2R)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036496" cy="496855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Il </a:t>
            </a:r>
            <a:r>
              <a:rPr lang="en-US" sz="2800" dirty="0" err="1" smtClean="0">
                <a:solidFill>
                  <a:schemeClr val="bg1"/>
                </a:solidFill>
              </a:rPr>
              <a:t>paziente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contrasta</a:t>
            </a:r>
            <a:r>
              <a:rPr lang="en-US" sz="2800" dirty="0" smtClean="0">
                <a:solidFill>
                  <a:schemeClr val="bg1"/>
                </a:solidFill>
              </a:rPr>
              <a:t> NIV,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sospende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prosegue</a:t>
            </a:r>
            <a:r>
              <a:rPr lang="en-US" sz="2800" dirty="0" smtClean="0">
                <a:solidFill>
                  <a:schemeClr val="bg1"/>
                </a:solidFill>
              </a:rPr>
              <a:t> ECCO2R e O2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bg1"/>
                </a:solidFill>
              </a:rPr>
              <a:t>EGA in ECCO2R e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Venturi</a:t>
            </a:r>
            <a:r>
              <a:rPr lang="en-US" sz="2800" b="1" u="sng" dirty="0" smtClean="0">
                <a:solidFill>
                  <a:schemeClr val="bg1"/>
                </a:solidFill>
              </a:rPr>
              <a:t> 35% a 2 ore </a:t>
            </a:r>
            <a:r>
              <a:rPr lang="en-US" sz="2800" b="1" dirty="0" smtClean="0">
                <a:solidFill>
                  <a:schemeClr val="bg1"/>
                </a:solidFill>
              </a:rPr>
              <a:t>pH 7.26, </a:t>
            </a:r>
            <a:r>
              <a:rPr lang="en-US" sz="2800" b="1" dirty="0">
                <a:solidFill>
                  <a:schemeClr val="bg1"/>
                </a:solidFill>
              </a:rPr>
              <a:t>pCO2 </a:t>
            </a:r>
            <a:r>
              <a:rPr lang="en-US" sz="2800" b="1" dirty="0" smtClean="0">
                <a:solidFill>
                  <a:schemeClr val="bg1"/>
                </a:solidFill>
              </a:rPr>
              <a:t>83.4 </a:t>
            </a:r>
            <a:r>
              <a:rPr lang="en-US" sz="2800" b="1" dirty="0">
                <a:solidFill>
                  <a:schemeClr val="bg1"/>
                </a:solidFill>
              </a:rPr>
              <a:t>mmHg, pO2 </a:t>
            </a:r>
            <a:r>
              <a:rPr lang="en-US" sz="2800" b="1" dirty="0" smtClean="0">
                <a:solidFill>
                  <a:schemeClr val="bg1"/>
                </a:solidFill>
              </a:rPr>
              <a:t>66.8 </a:t>
            </a:r>
            <a:r>
              <a:rPr lang="en-US" sz="2800" b="1" dirty="0">
                <a:solidFill>
                  <a:schemeClr val="bg1"/>
                </a:solidFill>
              </a:rPr>
              <a:t>mmHg</a:t>
            </a:r>
            <a:r>
              <a:rPr lang="en-US" sz="2800" dirty="0">
                <a:solidFill>
                  <a:schemeClr val="bg1"/>
                </a:solidFill>
              </a:rPr>
              <a:t>, HCO3- </a:t>
            </a:r>
            <a:r>
              <a:rPr lang="en-US" sz="2800" dirty="0" smtClean="0">
                <a:solidFill>
                  <a:schemeClr val="bg1"/>
                </a:solidFill>
              </a:rPr>
              <a:t>39.1 </a:t>
            </a:r>
            <a:r>
              <a:rPr lang="en-US" sz="2800" dirty="0" err="1">
                <a:solidFill>
                  <a:schemeClr val="bg1"/>
                </a:solidFill>
              </a:rPr>
              <a:t>mmol</a:t>
            </a:r>
            <a:r>
              <a:rPr lang="en-US" sz="2800" dirty="0">
                <a:solidFill>
                  <a:schemeClr val="bg1"/>
                </a:solidFill>
              </a:rPr>
              <a:t>/l, SaO2 </a:t>
            </a:r>
            <a:r>
              <a:rPr lang="en-US" sz="2800" dirty="0" smtClean="0">
                <a:solidFill>
                  <a:schemeClr val="bg1"/>
                </a:solidFill>
              </a:rPr>
              <a:t>91.8%)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Il </a:t>
            </a:r>
            <a:r>
              <a:rPr lang="en-US" sz="2800" dirty="0" err="1">
                <a:solidFill>
                  <a:schemeClr val="bg1"/>
                </a:solidFill>
              </a:rPr>
              <a:t>giorno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seguente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EGA in </a:t>
            </a:r>
            <a:r>
              <a:rPr lang="en-US" sz="2800" b="1" dirty="0" err="1">
                <a:solidFill>
                  <a:schemeClr val="bg1"/>
                </a:solidFill>
              </a:rPr>
              <a:t>compenso</a:t>
            </a:r>
            <a:r>
              <a:rPr lang="en-US" sz="2800" b="1" dirty="0">
                <a:solidFill>
                  <a:schemeClr val="bg1"/>
                </a:solidFill>
              </a:rPr>
              <a:t> pH 7.41, pCO2 59.4 mmHg, pO2 68.1 mmHg</a:t>
            </a:r>
            <a:r>
              <a:rPr lang="en-US" sz="2800" dirty="0">
                <a:solidFill>
                  <a:schemeClr val="bg1"/>
                </a:solidFill>
              </a:rPr>
              <a:t>, HCO3- 38.7 </a:t>
            </a:r>
            <a:r>
              <a:rPr lang="en-US" sz="2800" dirty="0" err="1">
                <a:solidFill>
                  <a:schemeClr val="bg1"/>
                </a:solidFill>
              </a:rPr>
              <a:t>mmol</a:t>
            </a:r>
            <a:r>
              <a:rPr lang="en-US" sz="2800" dirty="0">
                <a:solidFill>
                  <a:schemeClr val="bg1"/>
                </a:solidFill>
              </a:rPr>
              <a:t>/l, SaO2 93.1%)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</a:rPr>
              <a:t>Prosegue</a:t>
            </a:r>
            <a:r>
              <a:rPr lang="en-US" sz="2800" dirty="0" smtClean="0">
                <a:solidFill>
                  <a:schemeClr val="bg1"/>
                </a:solidFill>
              </a:rPr>
              <a:t> ECCO2R per </a:t>
            </a:r>
            <a:r>
              <a:rPr lang="en-US" sz="2800" dirty="0">
                <a:solidFill>
                  <a:schemeClr val="bg1"/>
                </a:solidFill>
              </a:rPr>
              <a:t>48 ore, </a:t>
            </a:r>
            <a:r>
              <a:rPr lang="en-US" sz="2800" dirty="0" err="1" smtClean="0">
                <a:solidFill>
                  <a:schemeClr val="bg1"/>
                </a:solidFill>
              </a:rPr>
              <a:t>senza</a:t>
            </a:r>
            <a:r>
              <a:rPr lang="en-US" sz="2800" dirty="0" smtClean="0">
                <a:solidFill>
                  <a:schemeClr val="bg1"/>
                </a:solidFill>
              </a:rPr>
              <a:t> NIV </a:t>
            </a:r>
            <a:r>
              <a:rPr lang="en-US" sz="2800" dirty="0">
                <a:solidFill>
                  <a:schemeClr val="bg1"/>
                </a:solidFill>
              </a:rPr>
              <a:t>e </a:t>
            </a:r>
            <a:r>
              <a:rPr lang="en-US" sz="2800" dirty="0" err="1" smtClean="0">
                <a:solidFill>
                  <a:schemeClr val="bg1"/>
                </a:solidFill>
              </a:rPr>
              <a:t>senza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complicanze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42999">
              <a:srgbClr val="0047FF"/>
            </a:gs>
            <a:gs pos="58000">
              <a:srgbClr val="000082"/>
            </a:gs>
            <a:gs pos="87000">
              <a:srgbClr val="000082"/>
            </a:gs>
            <a:gs pos="100000">
              <a:srgbClr val="0047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0593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PNEUMOCORSO NIV – CASO CLINICO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036496" cy="496855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Dimesso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ottava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giornata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degenza</a:t>
            </a:r>
            <a:r>
              <a:rPr lang="en-US" dirty="0">
                <a:solidFill>
                  <a:schemeClr val="bg1"/>
                </a:solidFill>
              </a:rPr>
              <a:t> (72 ore dal </a:t>
            </a:r>
            <a:r>
              <a:rPr lang="en-US" dirty="0" err="1">
                <a:solidFill>
                  <a:schemeClr val="bg1"/>
                </a:solidFill>
              </a:rPr>
              <a:t>termine</a:t>
            </a:r>
            <a:r>
              <a:rPr lang="en-US" dirty="0">
                <a:solidFill>
                  <a:schemeClr val="bg1"/>
                </a:solidFill>
              </a:rPr>
              <a:t> ECCO2R) con </a:t>
            </a:r>
            <a:r>
              <a:rPr lang="en-US" b="1" dirty="0">
                <a:solidFill>
                  <a:schemeClr val="bg1"/>
                </a:solidFill>
              </a:rPr>
              <a:t>EGA in aa pH 7.42, pCO2 45.7 mmHg, pO2 57 mmHg</a:t>
            </a:r>
            <a:r>
              <a:rPr lang="en-US" dirty="0">
                <a:solidFill>
                  <a:schemeClr val="bg1"/>
                </a:solidFill>
              </a:rPr>
              <a:t>, HCO3- 35.2 </a:t>
            </a:r>
            <a:r>
              <a:rPr lang="en-US" dirty="0" err="1">
                <a:solidFill>
                  <a:schemeClr val="bg1"/>
                </a:solidFill>
              </a:rPr>
              <a:t>mmol</a:t>
            </a:r>
            <a:r>
              <a:rPr lang="en-US" dirty="0">
                <a:solidFill>
                  <a:schemeClr val="bg1"/>
                </a:solidFill>
              </a:rPr>
              <a:t>/l, SaO2 88.4%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Circa 30 </a:t>
            </a:r>
            <a:r>
              <a:rPr lang="en-US" dirty="0" err="1">
                <a:solidFill>
                  <a:schemeClr val="bg1"/>
                </a:solidFill>
              </a:rPr>
              <a:t>giorni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dopo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dimissione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nuovo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episodio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difficoltà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respiratoria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>
                <a:solidFill>
                  <a:schemeClr val="bg1"/>
                </a:solidFill>
              </a:rPr>
              <a:t>domicilio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decesso</a:t>
            </a:r>
            <a:r>
              <a:rPr lang="en-US" dirty="0">
                <a:solidFill>
                  <a:schemeClr val="bg1"/>
                </a:solidFill>
              </a:rPr>
              <a:t> prima </a:t>
            </a:r>
            <a:r>
              <a:rPr lang="en-US" dirty="0" err="1">
                <a:solidFill>
                  <a:schemeClr val="bg1"/>
                </a:solidFill>
              </a:rPr>
              <a:t>dell’arrivo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ospedale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rta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14598</TotalTime>
  <Words>1679</Words>
  <Application>Microsoft Office PowerPoint</Application>
  <PresentationFormat>Presentazione su schermo (4:3)</PresentationFormat>
  <Paragraphs>174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1_Tema di Office</vt:lpstr>
      <vt:lpstr>PNEUMOCORSO NIV – CASO CLINICO FALLIMENTO DELLA NIV E STRATEGIE ALTERNATIVE</vt:lpstr>
      <vt:lpstr>PNEUMOCORSO NIV – CASO CLINICO</vt:lpstr>
      <vt:lpstr>PNEUMOCORSO NIV – CASO CLINICO</vt:lpstr>
      <vt:lpstr>PNEUMOCORSO NIV – CASO CLINICO</vt:lpstr>
      <vt:lpstr>PNEUMOCORSO NIV – CASO CLINICO</vt:lpstr>
      <vt:lpstr>PNEUMOCORSO NIV – CASO CLINICO</vt:lpstr>
      <vt:lpstr>PNEUMOCORSO NIV – CASO CLINICO</vt:lpstr>
      <vt:lpstr>PNEUMOCORSO NIV – CASO CLINICO</vt:lpstr>
      <vt:lpstr>PNEUMOCORSO NIV – CASO CLINICO</vt:lpstr>
      <vt:lpstr>FALLIMENTO DELLA NIV – PERCHÉ?</vt:lpstr>
      <vt:lpstr>FALLIMENTO DELLA VENTILAZIONE NON INVASIVA</vt:lpstr>
      <vt:lpstr>FALLIMENTO DELLA VENTILAZIONE NON INVASIVA</vt:lpstr>
      <vt:lpstr>FALLIMENTO DELLA VENTILAZIONE NON INVASIVA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GESTIONE DELLA TRACHEOSTOMIA</dc:title>
  <dc:creator>fabiano</dc:creator>
  <cp:lastModifiedBy>fabiano</cp:lastModifiedBy>
  <cp:revision>302</cp:revision>
  <dcterms:created xsi:type="dcterms:W3CDTF">2016-01-30T14:37:34Z</dcterms:created>
  <dcterms:modified xsi:type="dcterms:W3CDTF">2018-04-16T05:11:42Z</dcterms:modified>
</cp:coreProperties>
</file>