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29.jpeg" ContentType="image/jpeg"/>
  <Override PartName="/ppt/media/image10.png" ContentType="image/png"/>
  <Override PartName="/ppt/media/image57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52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58.jpeg" ContentType="image/jpeg"/>
  <Override PartName="/ppt/media/image21.png" ContentType="image/png"/>
  <Override PartName="/ppt/media/image22.png" ContentType="image/png"/>
  <Override PartName="/ppt/media/image47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62.png" ContentType="image/png"/>
  <Override PartName="/ppt/media/image33.jpeg" ContentType="image/jpeg"/>
  <Override PartName="/ppt/media/image35.png" ContentType="image/png"/>
  <Override PartName="/ppt/media/image36.png" ContentType="image/png"/>
  <Override PartName="/ppt/media/image37.png" ContentType="image/png"/>
  <Override PartName="/ppt/media/image38.jpeg" ContentType="image/jpeg"/>
  <Override PartName="/ppt/media/image61.wmf" ContentType="image/x-wmf"/>
  <Override PartName="/ppt/media/image39.png" ContentType="image/png"/>
  <Override PartName="/ppt/media/image42.jpeg" ContentType="image/jpeg"/>
  <Override PartName="/ppt/media/image40.png" ContentType="image/png"/>
  <Override PartName="/ppt/media/image41.png" ContentType="image/png"/>
  <Override PartName="/ppt/media/image49.jpeg" ContentType="image/jpeg"/>
  <Override PartName="/ppt/media/image43.png" ContentType="image/png"/>
  <Override PartName="/ppt/media/image44.png" ContentType="image/png"/>
  <Override PartName="/ppt/media/image46.wmf" ContentType="image/x-wmf"/>
  <Override PartName="/ppt/media/image48.jpeg" ContentType="image/jpeg"/>
  <Override PartName="/ppt/media/image50.png" ContentType="image/png"/>
  <Override PartName="/ppt/media/image51.png" ContentType="image/png"/>
  <Override PartName="/ppt/media/image53.jpeg" ContentType="image/jpeg"/>
  <Override PartName="/ppt/media/image54.png" ContentType="image/png"/>
  <Override PartName="/ppt/media/image55.png" ContentType="image/png"/>
  <Override PartName="/ppt/media/image56.png" ContentType="image/png"/>
  <Override PartName="/ppt/media/image59.jpeg" ContentType="image/jpeg"/>
  <Override PartName="/ppt/media/image60.wmf" ContentType="image/x-wmf"/>
  <Override PartName="/ppt/media/image63.png" ContentType="image/png"/>
  <Override PartName="/ppt/media/image64.png" ContentType="image/png"/>
  <Override PartName="/ppt/media/image65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97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3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4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PlaceHolder 5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1880" cy="48056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delle note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1" name="PlaceHolder 6"/>
          <p:cNvSpPr>
            <a:spLocks noGrp="1"/>
          </p:cNvSpPr>
          <p:nvPr>
            <p:ph type="hdr"/>
          </p:nvPr>
        </p:nvSpPr>
        <p:spPr>
          <a:xfrm>
            <a:off x="-360" y="0"/>
            <a:ext cx="3274920" cy="528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5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&lt;intestazione&gt;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7"/>
          <p:cNvSpPr>
            <a:spLocks noGrp="1"/>
          </p:cNvSpPr>
          <p:nvPr>
            <p:ph type="dt"/>
          </p:nvPr>
        </p:nvSpPr>
        <p:spPr>
          <a:xfrm>
            <a:off x="4277880" y="0"/>
            <a:ext cx="3274920" cy="5288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5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&lt;data/ora&gt;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PlaceHolder 8"/>
          <p:cNvSpPr>
            <a:spLocks noGrp="1"/>
          </p:cNvSpPr>
          <p:nvPr>
            <p:ph type="ftr"/>
          </p:nvPr>
        </p:nvSpPr>
        <p:spPr>
          <a:xfrm>
            <a:off x="-360" y="10154880"/>
            <a:ext cx="3274920" cy="52884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95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&lt;piè di pagina&gt;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9"/>
          <p:cNvSpPr>
            <a:spLocks noGrp="1"/>
          </p:cNvSpPr>
          <p:nvPr>
            <p:ph type="sldNum"/>
          </p:nvPr>
        </p:nvSpPr>
        <p:spPr>
          <a:xfrm>
            <a:off x="4277880" y="10154880"/>
            <a:ext cx="3274920" cy="52884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7942C3B8-CD9E-43D8-BBD0-D8DE9C8CC6A5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338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395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260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ubTitle"/>
          </p:nvPr>
        </p:nvSpPr>
        <p:spPr>
          <a:xfrm>
            <a:off x="503280" y="72000"/>
            <a:ext cx="9066240" cy="5780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503280" y="3802680"/>
            <a:ext cx="886464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5045760" y="132732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504576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503280" y="3802680"/>
            <a:ext cx="4325760" cy="22600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8" name="" descr=""/>
          <p:cNvPicPr/>
          <p:nvPr/>
        </p:nvPicPr>
        <p:blipFill>
          <a:blip r:embed="rId2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  <p:pic>
        <p:nvPicPr>
          <p:cNvPr id="299" name="" descr=""/>
          <p:cNvPicPr/>
          <p:nvPr/>
        </p:nvPicPr>
        <p:blipFill>
          <a:blip r:embed="rId3"/>
          <a:stretch/>
        </p:blipFill>
        <p:spPr>
          <a:xfrm>
            <a:off x="1965960" y="1326960"/>
            <a:ext cx="5938920" cy="4738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subTitle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0" y="3505320"/>
            <a:ext cx="3986280" cy="3120840"/>
          </a:xfrm>
          <a:custGeom>
            <a:avLst/>
            <a:gdLst/>
            <a:ahLst/>
            <a:rect l="l" t="t" r="r" b="b"/>
            <a:pathLst>
              <a:path w="2515" h="1970">
                <a:moveTo>
                  <a:pt x="624" y="1778"/>
                </a:moveTo>
                <a:lnTo>
                  <a:pt x="744" y="1669"/>
                </a:lnTo>
                <a:lnTo>
                  <a:pt x="834" y="1627"/>
                </a:lnTo>
                <a:lnTo>
                  <a:pt x="852" y="1400"/>
                </a:lnTo>
                <a:lnTo>
                  <a:pt x="834" y="1225"/>
                </a:lnTo>
                <a:lnTo>
                  <a:pt x="876" y="1171"/>
                </a:lnTo>
                <a:lnTo>
                  <a:pt x="901" y="1268"/>
                </a:lnTo>
                <a:lnTo>
                  <a:pt x="979" y="1370"/>
                </a:lnTo>
                <a:lnTo>
                  <a:pt x="1116" y="1519"/>
                </a:lnTo>
                <a:lnTo>
                  <a:pt x="1231" y="1621"/>
                </a:lnTo>
                <a:lnTo>
                  <a:pt x="1353" y="1632"/>
                </a:lnTo>
                <a:lnTo>
                  <a:pt x="1471" y="1693"/>
                </a:lnTo>
                <a:lnTo>
                  <a:pt x="1664" y="1659"/>
                </a:lnTo>
                <a:lnTo>
                  <a:pt x="1819" y="1678"/>
                </a:lnTo>
                <a:lnTo>
                  <a:pt x="1975" y="1632"/>
                </a:lnTo>
                <a:lnTo>
                  <a:pt x="1893" y="1513"/>
                </a:lnTo>
                <a:lnTo>
                  <a:pt x="1920" y="1385"/>
                </a:lnTo>
                <a:lnTo>
                  <a:pt x="1874" y="1285"/>
                </a:lnTo>
                <a:lnTo>
                  <a:pt x="1865" y="1129"/>
                </a:lnTo>
                <a:lnTo>
                  <a:pt x="1783" y="967"/>
                </a:lnTo>
                <a:lnTo>
                  <a:pt x="1527" y="891"/>
                </a:lnTo>
                <a:lnTo>
                  <a:pt x="1289" y="873"/>
                </a:lnTo>
                <a:lnTo>
                  <a:pt x="1393" y="781"/>
                </a:lnTo>
                <a:lnTo>
                  <a:pt x="1549" y="745"/>
                </a:lnTo>
                <a:lnTo>
                  <a:pt x="1620" y="738"/>
                </a:lnTo>
                <a:lnTo>
                  <a:pt x="1753" y="732"/>
                </a:lnTo>
                <a:lnTo>
                  <a:pt x="1933" y="720"/>
                </a:lnTo>
                <a:lnTo>
                  <a:pt x="2107" y="618"/>
                </a:lnTo>
                <a:lnTo>
                  <a:pt x="2227" y="516"/>
                </a:lnTo>
                <a:lnTo>
                  <a:pt x="2377" y="438"/>
                </a:lnTo>
                <a:lnTo>
                  <a:pt x="2515" y="337"/>
                </a:lnTo>
                <a:lnTo>
                  <a:pt x="2420" y="343"/>
                </a:lnTo>
                <a:lnTo>
                  <a:pt x="2191" y="343"/>
                </a:lnTo>
                <a:lnTo>
                  <a:pt x="2077" y="331"/>
                </a:lnTo>
                <a:lnTo>
                  <a:pt x="2053" y="301"/>
                </a:lnTo>
                <a:lnTo>
                  <a:pt x="1951" y="301"/>
                </a:lnTo>
                <a:lnTo>
                  <a:pt x="1795" y="259"/>
                </a:lnTo>
                <a:lnTo>
                  <a:pt x="1645" y="289"/>
                </a:lnTo>
                <a:lnTo>
                  <a:pt x="1447" y="372"/>
                </a:lnTo>
                <a:lnTo>
                  <a:pt x="1297" y="408"/>
                </a:lnTo>
                <a:lnTo>
                  <a:pt x="1153" y="414"/>
                </a:lnTo>
                <a:lnTo>
                  <a:pt x="1308" y="337"/>
                </a:lnTo>
                <a:lnTo>
                  <a:pt x="1465" y="198"/>
                </a:lnTo>
                <a:lnTo>
                  <a:pt x="1453" y="168"/>
                </a:lnTo>
                <a:lnTo>
                  <a:pt x="1465" y="102"/>
                </a:lnTo>
                <a:lnTo>
                  <a:pt x="1477" y="36"/>
                </a:lnTo>
                <a:lnTo>
                  <a:pt x="1453" y="0"/>
                </a:lnTo>
                <a:lnTo>
                  <a:pt x="1417" y="24"/>
                </a:lnTo>
                <a:lnTo>
                  <a:pt x="1356" y="42"/>
                </a:lnTo>
                <a:lnTo>
                  <a:pt x="1189" y="102"/>
                </a:lnTo>
                <a:lnTo>
                  <a:pt x="1098" y="144"/>
                </a:lnTo>
                <a:lnTo>
                  <a:pt x="1026" y="144"/>
                </a:lnTo>
                <a:lnTo>
                  <a:pt x="991" y="168"/>
                </a:lnTo>
                <a:lnTo>
                  <a:pt x="889" y="331"/>
                </a:lnTo>
                <a:lnTo>
                  <a:pt x="852" y="408"/>
                </a:lnTo>
                <a:lnTo>
                  <a:pt x="726" y="480"/>
                </a:lnTo>
                <a:lnTo>
                  <a:pt x="649" y="540"/>
                </a:lnTo>
                <a:lnTo>
                  <a:pt x="643" y="540"/>
                </a:lnTo>
                <a:lnTo>
                  <a:pt x="637" y="534"/>
                </a:lnTo>
                <a:lnTo>
                  <a:pt x="600" y="516"/>
                </a:lnTo>
                <a:lnTo>
                  <a:pt x="564" y="492"/>
                </a:lnTo>
                <a:lnTo>
                  <a:pt x="552" y="486"/>
                </a:lnTo>
                <a:lnTo>
                  <a:pt x="540" y="474"/>
                </a:lnTo>
                <a:lnTo>
                  <a:pt x="528" y="462"/>
                </a:lnTo>
                <a:lnTo>
                  <a:pt x="504" y="444"/>
                </a:lnTo>
                <a:lnTo>
                  <a:pt x="474" y="426"/>
                </a:lnTo>
                <a:lnTo>
                  <a:pt x="444" y="408"/>
                </a:lnTo>
                <a:lnTo>
                  <a:pt x="415" y="390"/>
                </a:lnTo>
                <a:lnTo>
                  <a:pt x="385" y="372"/>
                </a:lnTo>
                <a:lnTo>
                  <a:pt x="366" y="366"/>
                </a:lnTo>
                <a:lnTo>
                  <a:pt x="360" y="360"/>
                </a:lnTo>
                <a:lnTo>
                  <a:pt x="192" y="234"/>
                </a:lnTo>
                <a:lnTo>
                  <a:pt x="210" y="307"/>
                </a:lnTo>
                <a:lnTo>
                  <a:pt x="570" y="564"/>
                </a:lnTo>
                <a:lnTo>
                  <a:pt x="558" y="618"/>
                </a:lnTo>
                <a:lnTo>
                  <a:pt x="444" y="732"/>
                </a:lnTo>
                <a:lnTo>
                  <a:pt x="324" y="787"/>
                </a:lnTo>
                <a:lnTo>
                  <a:pt x="318" y="787"/>
                </a:lnTo>
                <a:lnTo>
                  <a:pt x="258" y="811"/>
                </a:lnTo>
                <a:lnTo>
                  <a:pt x="127" y="853"/>
                </a:lnTo>
                <a:lnTo>
                  <a:pt x="0" y="901"/>
                </a:lnTo>
                <a:lnTo>
                  <a:pt x="0" y="1165"/>
                </a:lnTo>
                <a:lnTo>
                  <a:pt x="78" y="1147"/>
                </a:lnTo>
                <a:lnTo>
                  <a:pt x="372" y="1015"/>
                </a:lnTo>
                <a:lnTo>
                  <a:pt x="336" y="1117"/>
                </a:lnTo>
                <a:lnTo>
                  <a:pt x="222" y="1262"/>
                </a:lnTo>
                <a:lnTo>
                  <a:pt x="145" y="1453"/>
                </a:lnTo>
                <a:lnTo>
                  <a:pt x="139" y="1459"/>
                </a:lnTo>
                <a:lnTo>
                  <a:pt x="133" y="1465"/>
                </a:lnTo>
                <a:lnTo>
                  <a:pt x="102" y="1495"/>
                </a:lnTo>
                <a:lnTo>
                  <a:pt x="90" y="1507"/>
                </a:lnTo>
                <a:lnTo>
                  <a:pt x="84" y="1519"/>
                </a:lnTo>
                <a:lnTo>
                  <a:pt x="84" y="1531"/>
                </a:lnTo>
                <a:lnTo>
                  <a:pt x="96" y="1537"/>
                </a:lnTo>
                <a:lnTo>
                  <a:pt x="114" y="1549"/>
                </a:lnTo>
                <a:lnTo>
                  <a:pt x="127" y="1567"/>
                </a:lnTo>
                <a:lnTo>
                  <a:pt x="139" y="1597"/>
                </a:lnTo>
                <a:lnTo>
                  <a:pt x="145" y="1633"/>
                </a:lnTo>
                <a:lnTo>
                  <a:pt x="150" y="1663"/>
                </a:lnTo>
                <a:lnTo>
                  <a:pt x="156" y="1693"/>
                </a:lnTo>
                <a:lnTo>
                  <a:pt x="162" y="1717"/>
                </a:lnTo>
                <a:lnTo>
                  <a:pt x="162" y="1723"/>
                </a:lnTo>
                <a:lnTo>
                  <a:pt x="216" y="1796"/>
                </a:lnTo>
                <a:lnTo>
                  <a:pt x="216" y="1802"/>
                </a:lnTo>
                <a:lnTo>
                  <a:pt x="222" y="1814"/>
                </a:lnTo>
                <a:lnTo>
                  <a:pt x="228" y="1850"/>
                </a:lnTo>
                <a:lnTo>
                  <a:pt x="234" y="1886"/>
                </a:lnTo>
                <a:lnTo>
                  <a:pt x="240" y="1904"/>
                </a:lnTo>
                <a:lnTo>
                  <a:pt x="240" y="1916"/>
                </a:lnTo>
                <a:lnTo>
                  <a:pt x="246" y="1922"/>
                </a:lnTo>
                <a:lnTo>
                  <a:pt x="252" y="1934"/>
                </a:lnTo>
                <a:lnTo>
                  <a:pt x="258" y="1970"/>
                </a:lnTo>
                <a:lnTo>
                  <a:pt x="438" y="1970"/>
                </a:lnTo>
                <a:lnTo>
                  <a:pt x="462" y="1922"/>
                </a:lnTo>
                <a:lnTo>
                  <a:pt x="624" y="1778"/>
                </a:lnTo>
                <a:lnTo>
                  <a:pt x="624" y="1778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50000">
                <a:srgbClr val="bb5f03"/>
              </a:gs>
              <a:gs pos="100000">
                <a:srgbClr val="993300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2"/>
          <p:cNvSpPr/>
          <p:nvPr/>
        </p:nvSpPr>
        <p:spPr>
          <a:xfrm>
            <a:off x="0" y="3962520"/>
            <a:ext cx="3346560" cy="2539800"/>
          </a:xfrm>
          <a:custGeom>
            <a:avLst/>
            <a:gdLst/>
            <a:ahLst/>
            <a:rect l="l" t="t" r="r" b="b"/>
            <a:pathLst>
              <a:path w="2123" h="1696">
                <a:moveTo>
                  <a:pt x="580" y="1043"/>
                </a:moveTo>
                <a:lnTo>
                  <a:pt x="544" y="683"/>
                </a:lnTo>
                <a:lnTo>
                  <a:pt x="670" y="395"/>
                </a:lnTo>
                <a:lnTo>
                  <a:pt x="927" y="587"/>
                </a:lnTo>
                <a:lnTo>
                  <a:pt x="1214" y="869"/>
                </a:lnTo>
                <a:lnTo>
                  <a:pt x="1483" y="1109"/>
                </a:lnTo>
                <a:lnTo>
                  <a:pt x="1800" y="1360"/>
                </a:lnTo>
                <a:lnTo>
                  <a:pt x="1883" y="1414"/>
                </a:lnTo>
                <a:lnTo>
                  <a:pt x="1836" y="1354"/>
                </a:lnTo>
                <a:lnTo>
                  <a:pt x="1411" y="1001"/>
                </a:lnTo>
                <a:lnTo>
                  <a:pt x="1088" y="683"/>
                </a:lnTo>
                <a:lnTo>
                  <a:pt x="723" y="329"/>
                </a:lnTo>
                <a:lnTo>
                  <a:pt x="999" y="311"/>
                </a:lnTo>
                <a:lnTo>
                  <a:pt x="1286" y="317"/>
                </a:lnTo>
                <a:lnTo>
                  <a:pt x="1614" y="269"/>
                </a:lnTo>
                <a:lnTo>
                  <a:pt x="2123" y="197"/>
                </a:lnTo>
                <a:lnTo>
                  <a:pt x="2075" y="173"/>
                </a:lnTo>
                <a:lnTo>
                  <a:pt x="1543" y="257"/>
                </a:lnTo>
                <a:lnTo>
                  <a:pt x="1208" y="275"/>
                </a:lnTo>
                <a:lnTo>
                  <a:pt x="759" y="257"/>
                </a:lnTo>
                <a:lnTo>
                  <a:pt x="819" y="227"/>
                </a:lnTo>
                <a:lnTo>
                  <a:pt x="1142" y="0"/>
                </a:lnTo>
                <a:lnTo>
                  <a:pt x="1088" y="30"/>
                </a:lnTo>
                <a:lnTo>
                  <a:pt x="1010" y="84"/>
                </a:lnTo>
                <a:lnTo>
                  <a:pt x="855" y="191"/>
                </a:lnTo>
                <a:lnTo>
                  <a:pt x="670" y="281"/>
                </a:lnTo>
                <a:lnTo>
                  <a:pt x="634" y="359"/>
                </a:lnTo>
                <a:lnTo>
                  <a:pt x="305" y="587"/>
                </a:lnTo>
                <a:lnTo>
                  <a:pt x="0" y="725"/>
                </a:lnTo>
                <a:lnTo>
                  <a:pt x="0" y="731"/>
                </a:lnTo>
                <a:lnTo>
                  <a:pt x="0" y="767"/>
                </a:lnTo>
                <a:lnTo>
                  <a:pt x="299" y="635"/>
                </a:lnTo>
                <a:lnTo>
                  <a:pt x="592" y="431"/>
                </a:lnTo>
                <a:lnTo>
                  <a:pt x="508" y="671"/>
                </a:lnTo>
                <a:lnTo>
                  <a:pt x="526" y="995"/>
                </a:lnTo>
                <a:lnTo>
                  <a:pt x="460" y="1168"/>
                </a:lnTo>
                <a:lnTo>
                  <a:pt x="329" y="1480"/>
                </a:lnTo>
                <a:lnTo>
                  <a:pt x="323" y="1696"/>
                </a:lnTo>
                <a:lnTo>
                  <a:pt x="329" y="1696"/>
                </a:lnTo>
                <a:lnTo>
                  <a:pt x="347" y="1552"/>
                </a:lnTo>
                <a:lnTo>
                  <a:pt x="580" y="1043"/>
                </a:lnTo>
                <a:lnTo>
                  <a:pt x="580" y="1043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b76a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3"/>
          <p:cNvSpPr/>
          <p:nvPr/>
        </p:nvSpPr>
        <p:spPr>
          <a:xfrm>
            <a:off x="3321000" y="5132520"/>
            <a:ext cx="5816520" cy="1490400"/>
          </a:xfrm>
          <a:custGeom>
            <a:avLst/>
            <a:gdLst/>
            <a:ahLst/>
            <a:rect l="l" t="t" r="r" b="b"/>
            <a:pathLst>
              <a:path w="3668" h="943">
                <a:moveTo>
                  <a:pt x="3482" y="300"/>
                </a:moveTo>
                <a:lnTo>
                  <a:pt x="3338" y="288"/>
                </a:lnTo>
                <a:lnTo>
                  <a:pt x="3320" y="264"/>
                </a:lnTo>
                <a:lnTo>
                  <a:pt x="3194" y="258"/>
                </a:lnTo>
                <a:lnTo>
                  <a:pt x="3019" y="216"/>
                </a:lnTo>
                <a:lnTo>
                  <a:pt x="2816" y="234"/>
                </a:lnTo>
                <a:lnTo>
                  <a:pt x="2533" y="288"/>
                </a:lnTo>
                <a:lnTo>
                  <a:pt x="2330" y="306"/>
                </a:lnTo>
                <a:lnTo>
                  <a:pt x="2149" y="312"/>
                </a:lnTo>
                <a:lnTo>
                  <a:pt x="2372" y="258"/>
                </a:lnTo>
                <a:lnTo>
                  <a:pt x="2624" y="156"/>
                </a:lnTo>
                <a:lnTo>
                  <a:pt x="2624" y="132"/>
                </a:lnTo>
                <a:lnTo>
                  <a:pt x="2666" y="78"/>
                </a:lnTo>
                <a:lnTo>
                  <a:pt x="2707" y="24"/>
                </a:lnTo>
                <a:lnTo>
                  <a:pt x="2695" y="0"/>
                </a:lnTo>
                <a:lnTo>
                  <a:pt x="2642" y="12"/>
                </a:lnTo>
                <a:lnTo>
                  <a:pt x="2557" y="30"/>
                </a:lnTo>
                <a:lnTo>
                  <a:pt x="2515" y="54"/>
                </a:lnTo>
                <a:lnTo>
                  <a:pt x="2425" y="84"/>
                </a:lnTo>
                <a:lnTo>
                  <a:pt x="2324" y="66"/>
                </a:lnTo>
                <a:lnTo>
                  <a:pt x="2191" y="90"/>
                </a:lnTo>
                <a:lnTo>
                  <a:pt x="2101" y="90"/>
                </a:lnTo>
                <a:lnTo>
                  <a:pt x="2047" y="108"/>
                </a:lnTo>
                <a:lnTo>
                  <a:pt x="1855" y="228"/>
                </a:lnTo>
                <a:lnTo>
                  <a:pt x="1771" y="288"/>
                </a:lnTo>
                <a:lnTo>
                  <a:pt x="1591" y="337"/>
                </a:lnTo>
                <a:lnTo>
                  <a:pt x="1465" y="379"/>
                </a:lnTo>
                <a:lnTo>
                  <a:pt x="1459" y="379"/>
                </a:lnTo>
                <a:lnTo>
                  <a:pt x="1453" y="373"/>
                </a:lnTo>
                <a:lnTo>
                  <a:pt x="1417" y="361"/>
                </a:lnTo>
                <a:lnTo>
                  <a:pt x="1381" y="343"/>
                </a:lnTo>
                <a:lnTo>
                  <a:pt x="1363" y="331"/>
                </a:lnTo>
                <a:lnTo>
                  <a:pt x="1357" y="324"/>
                </a:lnTo>
                <a:lnTo>
                  <a:pt x="1344" y="312"/>
                </a:lnTo>
                <a:lnTo>
                  <a:pt x="1320" y="300"/>
                </a:lnTo>
                <a:lnTo>
                  <a:pt x="1290" y="288"/>
                </a:lnTo>
                <a:lnTo>
                  <a:pt x="1260" y="270"/>
                </a:lnTo>
                <a:lnTo>
                  <a:pt x="1230" y="252"/>
                </a:lnTo>
                <a:lnTo>
                  <a:pt x="1187" y="227"/>
                </a:lnTo>
                <a:lnTo>
                  <a:pt x="1119" y="227"/>
                </a:lnTo>
                <a:lnTo>
                  <a:pt x="1357" y="397"/>
                </a:lnTo>
                <a:lnTo>
                  <a:pt x="1320" y="438"/>
                </a:lnTo>
                <a:lnTo>
                  <a:pt x="1135" y="522"/>
                </a:lnTo>
                <a:lnTo>
                  <a:pt x="960" y="558"/>
                </a:lnTo>
                <a:lnTo>
                  <a:pt x="684" y="600"/>
                </a:lnTo>
                <a:lnTo>
                  <a:pt x="474" y="630"/>
                </a:lnTo>
                <a:lnTo>
                  <a:pt x="390" y="684"/>
                </a:lnTo>
                <a:lnTo>
                  <a:pt x="132" y="781"/>
                </a:lnTo>
                <a:lnTo>
                  <a:pt x="0" y="829"/>
                </a:lnTo>
                <a:lnTo>
                  <a:pt x="234" y="847"/>
                </a:lnTo>
                <a:lnTo>
                  <a:pt x="498" y="829"/>
                </a:lnTo>
                <a:lnTo>
                  <a:pt x="925" y="739"/>
                </a:lnTo>
                <a:lnTo>
                  <a:pt x="840" y="817"/>
                </a:lnTo>
                <a:lnTo>
                  <a:pt x="637" y="925"/>
                </a:lnTo>
                <a:lnTo>
                  <a:pt x="613" y="943"/>
                </a:lnTo>
                <a:lnTo>
                  <a:pt x="1405" y="943"/>
                </a:lnTo>
                <a:lnTo>
                  <a:pt x="1411" y="925"/>
                </a:lnTo>
                <a:lnTo>
                  <a:pt x="1447" y="943"/>
                </a:lnTo>
                <a:lnTo>
                  <a:pt x="2924" y="943"/>
                </a:lnTo>
                <a:lnTo>
                  <a:pt x="2888" y="859"/>
                </a:lnTo>
                <a:lnTo>
                  <a:pt x="2713" y="775"/>
                </a:lnTo>
                <a:lnTo>
                  <a:pt x="2582" y="708"/>
                </a:lnTo>
                <a:lnTo>
                  <a:pt x="2336" y="636"/>
                </a:lnTo>
                <a:lnTo>
                  <a:pt x="2299" y="606"/>
                </a:lnTo>
                <a:lnTo>
                  <a:pt x="2509" y="582"/>
                </a:lnTo>
                <a:lnTo>
                  <a:pt x="2606" y="588"/>
                </a:lnTo>
                <a:lnTo>
                  <a:pt x="2773" y="588"/>
                </a:lnTo>
                <a:lnTo>
                  <a:pt x="3001" y="582"/>
                </a:lnTo>
                <a:lnTo>
                  <a:pt x="3259" y="516"/>
                </a:lnTo>
                <a:lnTo>
                  <a:pt x="3452" y="438"/>
                </a:lnTo>
                <a:lnTo>
                  <a:pt x="3668" y="391"/>
                </a:lnTo>
                <a:lnTo>
                  <a:pt x="3668" y="312"/>
                </a:lnTo>
                <a:lnTo>
                  <a:pt x="3482" y="300"/>
                </a:lnTo>
                <a:lnTo>
                  <a:pt x="3482" y="300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bb5f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4"/>
          <p:cNvSpPr/>
          <p:nvPr/>
        </p:nvSpPr>
        <p:spPr>
          <a:xfrm>
            <a:off x="0" y="831960"/>
            <a:ext cx="1538280" cy="1890720"/>
          </a:xfrm>
          <a:custGeom>
            <a:avLst/>
            <a:gdLst/>
            <a:ahLst/>
            <a:rect l="l" t="t" r="r" b="b"/>
            <a:pathLst>
              <a:path w="969" h="1192">
                <a:moveTo>
                  <a:pt x="323" y="1186"/>
                </a:moveTo>
                <a:lnTo>
                  <a:pt x="490" y="1192"/>
                </a:lnTo>
                <a:lnTo>
                  <a:pt x="580" y="1150"/>
                </a:lnTo>
                <a:lnTo>
                  <a:pt x="813" y="1085"/>
                </a:lnTo>
                <a:lnTo>
                  <a:pt x="933" y="1055"/>
                </a:lnTo>
                <a:lnTo>
                  <a:pt x="759" y="989"/>
                </a:lnTo>
                <a:lnTo>
                  <a:pt x="556" y="953"/>
                </a:lnTo>
                <a:lnTo>
                  <a:pt x="197" y="971"/>
                </a:lnTo>
                <a:lnTo>
                  <a:pt x="299" y="893"/>
                </a:lnTo>
                <a:lnTo>
                  <a:pt x="496" y="803"/>
                </a:lnTo>
                <a:lnTo>
                  <a:pt x="694" y="671"/>
                </a:lnTo>
                <a:lnTo>
                  <a:pt x="700" y="671"/>
                </a:lnTo>
                <a:lnTo>
                  <a:pt x="712" y="665"/>
                </a:lnTo>
                <a:lnTo>
                  <a:pt x="753" y="647"/>
                </a:lnTo>
                <a:lnTo>
                  <a:pt x="777" y="641"/>
                </a:lnTo>
                <a:lnTo>
                  <a:pt x="789" y="629"/>
                </a:lnTo>
                <a:lnTo>
                  <a:pt x="795" y="617"/>
                </a:lnTo>
                <a:lnTo>
                  <a:pt x="789" y="611"/>
                </a:lnTo>
                <a:lnTo>
                  <a:pt x="783" y="599"/>
                </a:lnTo>
                <a:lnTo>
                  <a:pt x="783" y="575"/>
                </a:lnTo>
                <a:lnTo>
                  <a:pt x="795" y="545"/>
                </a:lnTo>
                <a:lnTo>
                  <a:pt x="807" y="515"/>
                </a:lnTo>
                <a:lnTo>
                  <a:pt x="825" y="485"/>
                </a:lnTo>
                <a:lnTo>
                  <a:pt x="837" y="455"/>
                </a:lnTo>
                <a:lnTo>
                  <a:pt x="843" y="437"/>
                </a:lnTo>
                <a:lnTo>
                  <a:pt x="849" y="431"/>
                </a:lnTo>
                <a:lnTo>
                  <a:pt x="849" y="347"/>
                </a:lnTo>
                <a:lnTo>
                  <a:pt x="849" y="341"/>
                </a:lnTo>
                <a:lnTo>
                  <a:pt x="855" y="335"/>
                </a:lnTo>
                <a:lnTo>
                  <a:pt x="873" y="305"/>
                </a:lnTo>
                <a:lnTo>
                  <a:pt x="885" y="269"/>
                </a:lnTo>
                <a:lnTo>
                  <a:pt x="897" y="239"/>
                </a:lnTo>
                <a:lnTo>
                  <a:pt x="903" y="227"/>
                </a:lnTo>
                <a:lnTo>
                  <a:pt x="909" y="215"/>
                </a:lnTo>
                <a:lnTo>
                  <a:pt x="927" y="173"/>
                </a:lnTo>
                <a:lnTo>
                  <a:pt x="945" y="137"/>
                </a:lnTo>
                <a:lnTo>
                  <a:pt x="951" y="125"/>
                </a:lnTo>
                <a:lnTo>
                  <a:pt x="951" y="119"/>
                </a:lnTo>
                <a:lnTo>
                  <a:pt x="969" y="0"/>
                </a:lnTo>
                <a:lnTo>
                  <a:pt x="945" y="47"/>
                </a:lnTo>
                <a:lnTo>
                  <a:pt x="783" y="113"/>
                </a:lnTo>
                <a:lnTo>
                  <a:pt x="706" y="161"/>
                </a:lnTo>
                <a:lnTo>
                  <a:pt x="460" y="233"/>
                </a:lnTo>
                <a:lnTo>
                  <a:pt x="281" y="287"/>
                </a:lnTo>
                <a:lnTo>
                  <a:pt x="173" y="293"/>
                </a:lnTo>
                <a:lnTo>
                  <a:pt x="12" y="485"/>
                </a:lnTo>
                <a:lnTo>
                  <a:pt x="0" y="509"/>
                </a:lnTo>
                <a:lnTo>
                  <a:pt x="0" y="1186"/>
                </a:lnTo>
                <a:lnTo>
                  <a:pt x="96" y="1180"/>
                </a:lnTo>
                <a:lnTo>
                  <a:pt x="323" y="1186"/>
                </a:lnTo>
                <a:lnTo>
                  <a:pt x="323" y="1186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bb5f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5"/>
          <p:cNvSpPr/>
          <p:nvPr/>
        </p:nvSpPr>
        <p:spPr>
          <a:xfrm>
            <a:off x="5060880" y="1440"/>
            <a:ext cx="4073760" cy="3591000"/>
          </a:xfrm>
          <a:custGeom>
            <a:avLst/>
            <a:gdLst/>
            <a:ahLst/>
            <a:rect l="l" t="t" r="r" b="b"/>
            <a:pathLst>
              <a:path w="2570" h="2266">
                <a:moveTo>
                  <a:pt x="756" y="463"/>
                </a:moveTo>
                <a:lnTo>
                  <a:pt x="859" y="612"/>
                </a:lnTo>
                <a:lnTo>
                  <a:pt x="937" y="720"/>
                </a:lnTo>
                <a:lnTo>
                  <a:pt x="1087" y="853"/>
                </a:lnTo>
                <a:lnTo>
                  <a:pt x="1105" y="907"/>
                </a:lnTo>
                <a:lnTo>
                  <a:pt x="961" y="913"/>
                </a:lnTo>
                <a:lnTo>
                  <a:pt x="895" y="901"/>
                </a:lnTo>
                <a:lnTo>
                  <a:pt x="786" y="883"/>
                </a:lnTo>
                <a:lnTo>
                  <a:pt x="637" y="859"/>
                </a:lnTo>
                <a:lnTo>
                  <a:pt x="450" y="931"/>
                </a:lnTo>
                <a:lnTo>
                  <a:pt x="306" y="1021"/>
                </a:lnTo>
                <a:lnTo>
                  <a:pt x="150" y="1075"/>
                </a:lnTo>
                <a:lnTo>
                  <a:pt x="0" y="1153"/>
                </a:lnTo>
                <a:lnTo>
                  <a:pt x="78" y="1165"/>
                </a:lnTo>
                <a:lnTo>
                  <a:pt x="264" y="1220"/>
                </a:lnTo>
                <a:lnTo>
                  <a:pt x="361" y="1256"/>
                </a:lnTo>
                <a:lnTo>
                  <a:pt x="367" y="1298"/>
                </a:lnTo>
                <a:lnTo>
                  <a:pt x="444" y="1316"/>
                </a:lnTo>
                <a:lnTo>
                  <a:pt x="558" y="1400"/>
                </a:lnTo>
                <a:lnTo>
                  <a:pt x="697" y="1400"/>
                </a:lnTo>
                <a:lnTo>
                  <a:pt x="895" y="1346"/>
                </a:lnTo>
                <a:lnTo>
                  <a:pt x="1026" y="1346"/>
                </a:lnTo>
                <a:lnTo>
                  <a:pt x="1147" y="1358"/>
                </a:lnTo>
                <a:lnTo>
                  <a:pt x="991" y="1412"/>
                </a:lnTo>
                <a:lnTo>
                  <a:pt x="804" y="1538"/>
                </a:lnTo>
                <a:lnTo>
                  <a:pt x="804" y="1574"/>
                </a:lnTo>
                <a:lnTo>
                  <a:pt x="762" y="1645"/>
                </a:lnTo>
                <a:lnTo>
                  <a:pt x="726" y="1718"/>
                </a:lnTo>
                <a:lnTo>
                  <a:pt x="732" y="1754"/>
                </a:lnTo>
                <a:lnTo>
                  <a:pt x="768" y="1742"/>
                </a:lnTo>
                <a:lnTo>
                  <a:pt x="829" y="1730"/>
                </a:lnTo>
                <a:lnTo>
                  <a:pt x="865" y="1693"/>
                </a:lnTo>
                <a:lnTo>
                  <a:pt x="925" y="1663"/>
                </a:lnTo>
                <a:lnTo>
                  <a:pt x="991" y="1699"/>
                </a:lnTo>
                <a:lnTo>
                  <a:pt x="1087" y="1675"/>
                </a:lnTo>
                <a:lnTo>
                  <a:pt x="1135" y="1627"/>
                </a:lnTo>
                <a:lnTo>
                  <a:pt x="1147" y="1687"/>
                </a:lnTo>
                <a:lnTo>
                  <a:pt x="1183" y="1669"/>
                </a:lnTo>
                <a:lnTo>
                  <a:pt x="1333" y="1514"/>
                </a:lnTo>
                <a:lnTo>
                  <a:pt x="1399" y="1436"/>
                </a:lnTo>
                <a:lnTo>
                  <a:pt x="1526" y="1382"/>
                </a:lnTo>
                <a:lnTo>
                  <a:pt x="1615" y="1334"/>
                </a:lnTo>
                <a:lnTo>
                  <a:pt x="1627" y="1346"/>
                </a:lnTo>
                <a:lnTo>
                  <a:pt x="1645" y="1370"/>
                </a:lnTo>
                <a:lnTo>
                  <a:pt x="1669" y="1400"/>
                </a:lnTo>
                <a:lnTo>
                  <a:pt x="1681" y="1430"/>
                </a:lnTo>
                <a:lnTo>
                  <a:pt x="1687" y="1448"/>
                </a:lnTo>
                <a:lnTo>
                  <a:pt x="1699" y="1466"/>
                </a:lnTo>
                <a:lnTo>
                  <a:pt x="1729" y="1520"/>
                </a:lnTo>
                <a:lnTo>
                  <a:pt x="1747" y="1550"/>
                </a:lnTo>
                <a:lnTo>
                  <a:pt x="1766" y="1574"/>
                </a:lnTo>
                <a:lnTo>
                  <a:pt x="1772" y="1586"/>
                </a:lnTo>
                <a:lnTo>
                  <a:pt x="1778" y="1592"/>
                </a:lnTo>
                <a:lnTo>
                  <a:pt x="2124" y="2248"/>
                </a:lnTo>
                <a:lnTo>
                  <a:pt x="2215" y="2266"/>
                </a:lnTo>
                <a:lnTo>
                  <a:pt x="1693" y="1322"/>
                </a:lnTo>
                <a:lnTo>
                  <a:pt x="1723" y="1262"/>
                </a:lnTo>
                <a:lnTo>
                  <a:pt x="1861" y="1165"/>
                </a:lnTo>
                <a:lnTo>
                  <a:pt x="1988" y="1129"/>
                </a:lnTo>
                <a:lnTo>
                  <a:pt x="2173" y="1099"/>
                </a:lnTo>
                <a:lnTo>
                  <a:pt x="2318" y="1075"/>
                </a:lnTo>
                <a:lnTo>
                  <a:pt x="2390" y="1009"/>
                </a:lnTo>
                <a:lnTo>
                  <a:pt x="2570" y="895"/>
                </a:lnTo>
                <a:lnTo>
                  <a:pt x="2570" y="805"/>
                </a:lnTo>
                <a:lnTo>
                  <a:pt x="2516" y="787"/>
                </a:lnTo>
                <a:lnTo>
                  <a:pt x="2342" y="781"/>
                </a:lnTo>
                <a:lnTo>
                  <a:pt x="2042" y="871"/>
                </a:lnTo>
                <a:lnTo>
                  <a:pt x="2114" y="763"/>
                </a:lnTo>
                <a:lnTo>
                  <a:pt x="2264" y="624"/>
                </a:lnTo>
                <a:lnTo>
                  <a:pt x="2408" y="433"/>
                </a:lnTo>
                <a:lnTo>
                  <a:pt x="2414" y="433"/>
                </a:lnTo>
                <a:lnTo>
                  <a:pt x="2426" y="421"/>
                </a:lnTo>
                <a:lnTo>
                  <a:pt x="2456" y="397"/>
                </a:lnTo>
                <a:lnTo>
                  <a:pt x="2474" y="379"/>
                </a:lnTo>
                <a:lnTo>
                  <a:pt x="2486" y="367"/>
                </a:lnTo>
                <a:lnTo>
                  <a:pt x="2492" y="355"/>
                </a:lnTo>
                <a:lnTo>
                  <a:pt x="2486" y="349"/>
                </a:lnTo>
                <a:lnTo>
                  <a:pt x="2474" y="337"/>
                </a:lnTo>
                <a:lnTo>
                  <a:pt x="2474" y="307"/>
                </a:lnTo>
                <a:lnTo>
                  <a:pt x="2474" y="271"/>
                </a:lnTo>
                <a:lnTo>
                  <a:pt x="2480" y="228"/>
                </a:lnTo>
                <a:lnTo>
                  <a:pt x="2492" y="192"/>
                </a:lnTo>
                <a:lnTo>
                  <a:pt x="2498" y="156"/>
                </a:lnTo>
                <a:lnTo>
                  <a:pt x="2504" y="132"/>
                </a:lnTo>
                <a:lnTo>
                  <a:pt x="2504" y="126"/>
                </a:lnTo>
                <a:lnTo>
                  <a:pt x="2492" y="36"/>
                </a:lnTo>
                <a:lnTo>
                  <a:pt x="2492" y="36"/>
                </a:lnTo>
                <a:lnTo>
                  <a:pt x="2492" y="24"/>
                </a:lnTo>
                <a:lnTo>
                  <a:pt x="2498" y="0"/>
                </a:lnTo>
                <a:lnTo>
                  <a:pt x="2102" y="0"/>
                </a:lnTo>
                <a:lnTo>
                  <a:pt x="2006" y="60"/>
                </a:lnTo>
                <a:lnTo>
                  <a:pt x="1909" y="90"/>
                </a:lnTo>
                <a:lnTo>
                  <a:pt x="1808" y="337"/>
                </a:lnTo>
                <a:lnTo>
                  <a:pt x="1747" y="535"/>
                </a:lnTo>
                <a:lnTo>
                  <a:pt x="1687" y="588"/>
                </a:lnTo>
                <a:lnTo>
                  <a:pt x="1711" y="469"/>
                </a:lnTo>
                <a:lnTo>
                  <a:pt x="1687" y="343"/>
                </a:lnTo>
                <a:lnTo>
                  <a:pt x="1633" y="144"/>
                </a:lnTo>
                <a:lnTo>
                  <a:pt x="1585" y="12"/>
                </a:lnTo>
                <a:lnTo>
                  <a:pt x="1579" y="0"/>
                </a:lnTo>
                <a:lnTo>
                  <a:pt x="786" y="0"/>
                </a:lnTo>
                <a:lnTo>
                  <a:pt x="738" y="186"/>
                </a:lnTo>
                <a:lnTo>
                  <a:pt x="756" y="463"/>
                </a:lnTo>
                <a:lnTo>
                  <a:pt x="756" y="463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bb5f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6"/>
          <p:cNvSpPr/>
          <p:nvPr/>
        </p:nvSpPr>
        <p:spPr>
          <a:xfrm>
            <a:off x="5595840" y="1440"/>
            <a:ext cx="3462480" cy="2387880"/>
          </a:xfrm>
          <a:custGeom>
            <a:avLst/>
            <a:gdLst/>
            <a:ahLst/>
            <a:rect l="l" t="t" r="r" b="b"/>
            <a:pathLst>
              <a:path w="2176" h="1505">
                <a:moveTo>
                  <a:pt x="1034" y="767"/>
                </a:moveTo>
                <a:lnTo>
                  <a:pt x="1190" y="1235"/>
                </a:lnTo>
                <a:lnTo>
                  <a:pt x="956" y="1193"/>
                </a:lnTo>
                <a:lnTo>
                  <a:pt x="723" y="1127"/>
                </a:lnTo>
                <a:lnTo>
                  <a:pt x="442" y="1109"/>
                </a:lnTo>
                <a:lnTo>
                  <a:pt x="0" y="1079"/>
                </a:lnTo>
                <a:lnTo>
                  <a:pt x="30" y="1115"/>
                </a:lnTo>
                <a:lnTo>
                  <a:pt x="496" y="1133"/>
                </a:lnTo>
                <a:lnTo>
                  <a:pt x="777" y="1187"/>
                </a:lnTo>
                <a:lnTo>
                  <a:pt x="1130" y="1301"/>
                </a:lnTo>
                <a:lnTo>
                  <a:pt x="1070" y="1319"/>
                </a:lnTo>
                <a:lnTo>
                  <a:pt x="711" y="1505"/>
                </a:lnTo>
                <a:lnTo>
                  <a:pt x="765" y="1481"/>
                </a:lnTo>
                <a:lnTo>
                  <a:pt x="861" y="1439"/>
                </a:lnTo>
                <a:lnTo>
                  <a:pt x="1022" y="1355"/>
                </a:lnTo>
                <a:lnTo>
                  <a:pt x="1214" y="1295"/>
                </a:lnTo>
                <a:lnTo>
                  <a:pt x="1267" y="1223"/>
                </a:lnTo>
                <a:lnTo>
                  <a:pt x="1632" y="1043"/>
                </a:lnTo>
                <a:lnTo>
                  <a:pt x="1931" y="953"/>
                </a:lnTo>
                <a:lnTo>
                  <a:pt x="2176" y="821"/>
                </a:lnTo>
                <a:lnTo>
                  <a:pt x="1961" y="911"/>
                </a:lnTo>
                <a:lnTo>
                  <a:pt x="1656" y="989"/>
                </a:lnTo>
                <a:lnTo>
                  <a:pt x="1339" y="1151"/>
                </a:lnTo>
                <a:lnTo>
                  <a:pt x="1501" y="905"/>
                </a:lnTo>
                <a:lnTo>
                  <a:pt x="1620" y="545"/>
                </a:lnTo>
                <a:lnTo>
                  <a:pt x="1740" y="372"/>
                </a:lnTo>
                <a:lnTo>
                  <a:pt x="1979" y="60"/>
                </a:lnTo>
                <a:lnTo>
                  <a:pt x="2003" y="0"/>
                </a:lnTo>
                <a:lnTo>
                  <a:pt x="1973" y="0"/>
                </a:lnTo>
                <a:lnTo>
                  <a:pt x="1596" y="480"/>
                </a:lnTo>
                <a:lnTo>
                  <a:pt x="1477" y="887"/>
                </a:lnTo>
                <a:lnTo>
                  <a:pt x="1255" y="1175"/>
                </a:lnTo>
                <a:lnTo>
                  <a:pt x="1130" y="905"/>
                </a:lnTo>
                <a:lnTo>
                  <a:pt x="1010" y="540"/>
                </a:lnTo>
                <a:lnTo>
                  <a:pt x="885" y="222"/>
                </a:lnTo>
                <a:lnTo>
                  <a:pt x="789" y="0"/>
                </a:lnTo>
                <a:lnTo>
                  <a:pt x="753" y="0"/>
                </a:lnTo>
                <a:lnTo>
                  <a:pt x="903" y="354"/>
                </a:lnTo>
                <a:lnTo>
                  <a:pt x="1034" y="767"/>
                </a:lnTo>
                <a:lnTo>
                  <a:pt x="1034" y="767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b76a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7"/>
          <p:cNvSpPr/>
          <p:nvPr/>
        </p:nvSpPr>
        <p:spPr>
          <a:xfrm>
            <a:off x="0" y="1030320"/>
            <a:ext cx="1289160" cy="1273320"/>
          </a:xfrm>
          <a:custGeom>
            <a:avLst/>
            <a:gdLst/>
            <a:ahLst/>
            <a:rect l="l" t="t" r="r" b="b"/>
            <a:pathLst>
              <a:path w="813" h="804">
                <a:moveTo>
                  <a:pt x="161" y="564"/>
                </a:moveTo>
                <a:lnTo>
                  <a:pt x="329" y="438"/>
                </a:lnTo>
                <a:lnTo>
                  <a:pt x="646" y="216"/>
                </a:lnTo>
                <a:lnTo>
                  <a:pt x="813" y="0"/>
                </a:lnTo>
                <a:lnTo>
                  <a:pt x="676" y="150"/>
                </a:lnTo>
                <a:lnTo>
                  <a:pt x="144" y="504"/>
                </a:lnTo>
                <a:lnTo>
                  <a:pt x="0" y="732"/>
                </a:lnTo>
                <a:lnTo>
                  <a:pt x="0" y="804"/>
                </a:lnTo>
                <a:lnTo>
                  <a:pt x="161" y="564"/>
                </a:lnTo>
                <a:lnTo>
                  <a:pt x="161" y="564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b76a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8"/>
          <p:cNvSpPr/>
          <p:nvPr/>
        </p:nvSpPr>
        <p:spPr>
          <a:xfrm>
            <a:off x="0" y="2452680"/>
            <a:ext cx="1203480" cy="163440"/>
          </a:xfrm>
          <a:custGeom>
            <a:avLst/>
            <a:gdLst/>
            <a:ahLst/>
            <a:rect l="l" t="t" r="r" b="b"/>
            <a:pathLst>
              <a:path w="759" h="107">
                <a:moveTo>
                  <a:pt x="460" y="66"/>
                </a:moveTo>
                <a:lnTo>
                  <a:pt x="759" y="0"/>
                </a:lnTo>
                <a:lnTo>
                  <a:pt x="496" y="36"/>
                </a:lnTo>
                <a:lnTo>
                  <a:pt x="138" y="48"/>
                </a:lnTo>
                <a:lnTo>
                  <a:pt x="0" y="78"/>
                </a:lnTo>
                <a:lnTo>
                  <a:pt x="0" y="107"/>
                </a:lnTo>
                <a:lnTo>
                  <a:pt x="96" y="89"/>
                </a:lnTo>
                <a:lnTo>
                  <a:pt x="460" y="66"/>
                </a:lnTo>
                <a:lnTo>
                  <a:pt x="460" y="66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b76a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9"/>
          <p:cNvSpPr/>
          <p:nvPr/>
        </p:nvSpPr>
        <p:spPr>
          <a:xfrm>
            <a:off x="3673440" y="5446800"/>
            <a:ext cx="5045040" cy="1176120"/>
          </a:xfrm>
          <a:custGeom>
            <a:avLst/>
            <a:gdLst/>
            <a:ahLst/>
            <a:rect l="l" t="t" r="r" b="b"/>
            <a:pathLst>
              <a:path w="3169" h="743">
                <a:moveTo>
                  <a:pt x="1387" y="239"/>
                </a:moveTo>
                <a:lnTo>
                  <a:pt x="1734" y="233"/>
                </a:lnTo>
                <a:lnTo>
                  <a:pt x="2087" y="251"/>
                </a:lnTo>
                <a:lnTo>
                  <a:pt x="2505" y="233"/>
                </a:lnTo>
                <a:lnTo>
                  <a:pt x="3169" y="204"/>
                </a:lnTo>
                <a:lnTo>
                  <a:pt x="3115" y="186"/>
                </a:lnTo>
                <a:lnTo>
                  <a:pt x="2422" y="221"/>
                </a:lnTo>
                <a:lnTo>
                  <a:pt x="2003" y="221"/>
                </a:lnTo>
                <a:lnTo>
                  <a:pt x="1459" y="186"/>
                </a:lnTo>
                <a:lnTo>
                  <a:pt x="1543" y="168"/>
                </a:lnTo>
                <a:lnTo>
                  <a:pt x="2039" y="0"/>
                </a:lnTo>
                <a:lnTo>
                  <a:pt x="1961" y="24"/>
                </a:lnTo>
                <a:lnTo>
                  <a:pt x="1836" y="66"/>
                </a:lnTo>
                <a:lnTo>
                  <a:pt x="1602" y="138"/>
                </a:lnTo>
                <a:lnTo>
                  <a:pt x="1339" y="198"/>
                </a:lnTo>
                <a:lnTo>
                  <a:pt x="1268" y="251"/>
                </a:lnTo>
                <a:lnTo>
                  <a:pt x="765" y="413"/>
                </a:lnTo>
                <a:lnTo>
                  <a:pt x="335" y="503"/>
                </a:lnTo>
                <a:lnTo>
                  <a:pt x="0" y="617"/>
                </a:lnTo>
                <a:lnTo>
                  <a:pt x="299" y="539"/>
                </a:lnTo>
                <a:lnTo>
                  <a:pt x="735" y="449"/>
                </a:lnTo>
                <a:lnTo>
                  <a:pt x="1178" y="311"/>
                </a:lnTo>
                <a:lnTo>
                  <a:pt x="981" y="491"/>
                </a:lnTo>
                <a:lnTo>
                  <a:pt x="867" y="743"/>
                </a:lnTo>
                <a:lnTo>
                  <a:pt x="861" y="743"/>
                </a:lnTo>
                <a:lnTo>
                  <a:pt x="933" y="743"/>
                </a:lnTo>
                <a:lnTo>
                  <a:pt x="1022" y="497"/>
                </a:lnTo>
                <a:lnTo>
                  <a:pt x="1297" y="281"/>
                </a:lnTo>
                <a:lnTo>
                  <a:pt x="1531" y="449"/>
                </a:lnTo>
                <a:lnTo>
                  <a:pt x="1770" y="677"/>
                </a:lnTo>
                <a:lnTo>
                  <a:pt x="1854" y="743"/>
                </a:lnTo>
                <a:lnTo>
                  <a:pt x="1919" y="743"/>
                </a:lnTo>
                <a:lnTo>
                  <a:pt x="1692" y="527"/>
                </a:lnTo>
                <a:lnTo>
                  <a:pt x="1387" y="239"/>
                </a:lnTo>
                <a:lnTo>
                  <a:pt x="1387" y="239"/>
                </a:lnTo>
                <a:close/>
              </a:path>
            </a:pathLst>
          </a:custGeom>
          <a:gradFill>
            <a:gsLst>
              <a:gs pos="0">
                <a:srgbClr val="b76a03"/>
              </a:gs>
              <a:gs pos="100000">
                <a:srgbClr val="993300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10"/>
          <p:cNvSpPr/>
          <p:nvPr/>
        </p:nvSpPr>
        <p:spPr>
          <a:xfrm>
            <a:off x="304920" y="201600"/>
            <a:ext cx="360" cy="360"/>
          </a:xfrm>
          <a:prstGeom prst="rect">
            <a:avLst/>
          </a:prstGeom>
          <a:solidFill>
            <a:srgbClr val="9a1e8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11"/>
          <p:cNvSpPr/>
          <p:nvPr/>
        </p:nvSpPr>
        <p:spPr>
          <a:xfrm>
            <a:off x="324000" y="208080"/>
            <a:ext cx="360" cy="360"/>
          </a:xfrm>
          <a:prstGeom prst="rect">
            <a:avLst/>
          </a:prstGeom>
          <a:solidFill>
            <a:srgbClr val="9a1e8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12"/>
          <p:cNvSpPr/>
          <p:nvPr/>
        </p:nvSpPr>
        <p:spPr>
          <a:xfrm>
            <a:off x="0" y="6400800"/>
            <a:ext cx="9137520" cy="450720"/>
          </a:xfrm>
          <a:custGeom>
            <a:avLst/>
            <a:gdLst/>
            <a:ahLst/>
            <a:rect l="l" t="t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>
            <a:gsLst>
              <a:gs pos="0">
                <a:srgbClr val="471800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13"/>
          <p:cNvSpPr/>
          <p:nvPr/>
        </p:nvSpPr>
        <p:spPr>
          <a:xfrm>
            <a:off x="0" y="6400800"/>
            <a:ext cx="9137520" cy="527040"/>
          </a:xfrm>
          <a:custGeom>
            <a:avLst/>
            <a:gdLst/>
            <a:ahLst/>
            <a:rect l="l" t="t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>
            <a:gsLst>
              <a:gs pos="0">
                <a:srgbClr val="471800"/>
              </a:gs>
              <a:gs pos="100000">
                <a:srgbClr val="9933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14"/>
          <p:cNvSpPr/>
          <p:nvPr/>
        </p:nvSpPr>
        <p:spPr>
          <a:xfrm>
            <a:off x="0" y="0"/>
            <a:ext cx="9137520" cy="450720"/>
          </a:xfrm>
          <a:custGeom>
            <a:avLst/>
            <a:gdLst/>
            <a:ahLst/>
            <a:rect l="l" t="t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693502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15"/>
          <p:cNvSpPr/>
          <p:nvPr/>
        </p:nvSpPr>
        <p:spPr>
          <a:xfrm>
            <a:off x="808200" y="363600"/>
            <a:ext cx="5054400" cy="3206520"/>
          </a:xfrm>
          <a:custGeom>
            <a:avLst/>
            <a:gdLst/>
            <a:ahLst/>
            <a:rect l="l" t="t" r="r" b="b"/>
            <a:pathLst>
              <a:path w="3188" h="2024">
                <a:moveTo>
                  <a:pt x="865" y="1429"/>
                </a:moveTo>
                <a:lnTo>
                  <a:pt x="871" y="1423"/>
                </a:lnTo>
                <a:lnTo>
                  <a:pt x="889" y="1411"/>
                </a:lnTo>
                <a:lnTo>
                  <a:pt x="907" y="1393"/>
                </a:lnTo>
                <a:lnTo>
                  <a:pt x="937" y="1369"/>
                </a:lnTo>
                <a:lnTo>
                  <a:pt x="991" y="1320"/>
                </a:lnTo>
                <a:lnTo>
                  <a:pt x="1015" y="1309"/>
                </a:lnTo>
                <a:lnTo>
                  <a:pt x="1033" y="1297"/>
                </a:lnTo>
                <a:lnTo>
                  <a:pt x="1057" y="1279"/>
                </a:lnTo>
                <a:lnTo>
                  <a:pt x="1086" y="1249"/>
                </a:lnTo>
                <a:lnTo>
                  <a:pt x="1111" y="1225"/>
                </a:lnTo>
                <a:lnTo>
                  <a:pt x="1123" y="1219"/>
                </a:lnTo>
                <a:lnTo>
                  <a:pt x="1123" y="1213"/>
                </a:lnTo>
                <a:lnTo>
                  <a:pt x="1057" y="1153"/>
                </a:lnTo>
                <a:lnTo>
                  <a:pt x="979" y="1051"/>
                </a:lnTo>
                <a:lnTo>
                  <a:pt x="877" y="1021"/>
                </a:lnTo>
                <a:lnTo>
                  <a:pt x="685" y="931"/>
                </a:lnTo>
                <a:lnTo>
                  <a:pt x="655" y="907"/>
                </a:lnTo>
                <a:lnTo>
                  <a:pt x="721" y="876"/>
                </a:lnTo>
                <a:lnTo>
                  <a:pt x="655" y="846"/>
                </a:lnTo>
                <a:lnTo>
                  <a:pt x="612" y="774"/>
                </a:lnTo>
                <a:lnTo>
                  <a:pt x="643" y="708"/>
                </a:lnTo>
                <a:lnTo>
                  <a:pt x="600" y="660"/>
                </a:lnTo>
                <a:lnTo>
                  <a:pt x="552" y="642"/>
                </a:lnTo>
                <a:lnTo>
                  <a:pt x="528" y="594"/>
                </a:lnTo>
                <a:lnTo>
                  <a:pt x="510" y="570"/>
                </a:lnTo>
                <a:lnTo>
                  <a:pt x="552" y="552"/>
                </a:lnTo>
                <a:lnTo>
                  <a:pt x="637" y="564"/>
                </a:lnTo>
                <a:lnTo>
                  <a:pt x="721" y="576"/>
                </a:lnTo>
                <a:lnTo>
                  <a:pt x="763" y="570"/>
                </a:lnTo>
                <a:lnTo>
                  <a:pt x="931" y="696"/>
                </a:lnTo>
                <a:lnTo>
                  <a:pt x="1091" y="850"/>
                </a:lnTo>
                <a:lnTo>
                  <a:pt x="1073" y="685"/>
                </a:lnTo>
                <a:lnTo>
                  <a:pt x="1009" y="566"/>
                </a:lnTo>
                <a:lnTo>
                  <a:pt x="945" y="393"/>
                </a:lnTo>
                <a:lnTo>
                  <a:pt x="1054" y="265"/>
                </a:lnTo>
                <a:lnTo>
                  <a:pt x="1137" y="45"/>
                </a:lnTo>
                <a:lnTo>
                  <a:pt x="1249" y="0"/>
                </a:lnTo>
                <a:lnTo>
                  <a:pt x="1338" y="137"/>
                </a:lnTo>
                <a:lnTo>
                  <a:pt x="1466" y="292"/>
                </a:lnTo>
                <a:lnTo>
                  <a:pt x="1502" y="411"/>
                </a:lnTo>
                <a:lnTo>
                  <a:pt x="1475" y="548"/>
                </a:lnTo>
                <a:lnTo>
                  <a:pt x="1347" y="768"/>
                </a:lnTo>
                <a:lnTo>
                  <a:pt x="1567" y="630"/>
                </a:lnTo>
                <a:lnTo>
                  <a:pt x="1687" y="462"/>
                </a:lnTo>
                <a:lnTo>
                  <a:pt x="1795" y="365"/>
                </a:lnTo>
                <a:lnTo>
                  <a:pt x="1940" y="239"/>
                </a:lnTo>
                <a:lnTo>
                  <a:pt x="2245" y="150"/>
                </a:lnTo>
                <a:lnTo>
                  <a:pt x="2498" y="138"/>
                </a:lnTo>
                <a:lnTo>
                  <a:pt x="2618" y="180"/>
                </a:lnTo>
                <a:lnTo>
                  <a:pt x="2815" y="138"/>
                </a:lnTo>
                <a:lnTo>
                  <a:pt x="3050" y="150"/>
                </a:lnTo>
                <a:lnTo>
                  <a:pt x="3176" y="168"/>
                </a:lnTo>
                <a:lnTo>
                  <a:pt x="3140" y="210"/>
                </a:lnTo>
                <a:lnTo>
                  <a:pt x="3116" y="192"/>
                </a:lnTo>
                <a:lnTo>
                  <a:pt x="2990" y="210"/>
                </a:lnTo>
                <a:lnTo>
                  <a:pt x="2906" y="263"/>
                </a:lnTo>
                <a:lnTo>
                  <a:pt x="2834" y="377"/>
                </a:lnTo>
                <a:lnTo>
                  <a:pt x="2768" y="534"/>
                </a:lnTo>
                <a:lnTo>
                  <a:pt x="2702" y="648"/>
                </a:lnTo>
                <a:lnTo>
                  <a:pt x="2738" y="726"/>
                </a:lnTo>
                <a:lnTo>
                  <a:pt x="2582" y="828"/>
                </a:lnTo>
                <a:lnTo>
                  <a:pt x="2444" y="913"/>
                </a:lnTo>
                <a:lnTo>
                  <a:pt x="2234" y="1009"/>
                </a:lnTo>
                <a:lnTo>
                  <a:pt x="2096" y="1063"/>
                </a:lnTo>
                <a:lnTo>
                  <a:pt x="1963" y="1075"/>
                </a:lnTo>
                <a:lnTo>
                  <a:pt x="2035" y="1117"/>
                </a:lnTo>
                <a:lnTo>
                  <a:pt x="2257" y="1111"/>
                </a:lnTo>
                <a:lnTo>
                  <a:pt x="2545" y="1135"/>
                </a:lnTo>
                <a:lnTo>
                  <a:pt x="2600" y="1207"/>
                </a:lnTo>
                <a:lnTo>
                  <a:pt x="2726" y="1303"/>
                </a:lnTo>
                <a:lnTo>
                  <a:pt x="2894" y="1441"/>
                </a:lnTo>
                <a:lnTo>
                  <a:pt x="2984" y="1471"/>
                </a:lnTo>
                <a:lnTo>
                  <a:pt x="3122" y="1555"/>
                </a:lnTo>
                <a:lnTo>
                  <a:pt x="3188" y="1543"/>
                </a:lnTo>
                <a:lnTo>
                  <a:pt x="3032" y="1585"/>
                </a:lnTo>
                <a:lnTo>
                  <a:pt x="3026" y="1585"/>
                </a:lnTo>
                <a:lnTo>
                  <a:pt x="3008" y="1591"/>
                </a:lnTo>
                <a:lnTo>
                  <a:pt x="2984" y="1591"/>
                </a:lnTo>
                <a:lnTo>
                  <a:pt x="2960" y="1597"/>
                </a:lnTo>
                <a:lnTo>
                  <a:pt x="2906" y="1603"/>
                </a:lnTo>
                <a:lnTo>
                  <a:pt x="2882" y="1609"/>
                </a:lnTo>
                <a:lnTo>
                  <a:pt x="2864" y="1609"/>
                </a:lnTo>
                <a:lnTo>
                  <a:pt x="2846" y="1609"/>
                </a:lnTo>
                <a:lnTo>
                  <a:pt x="2828" y="1609"/>
                </a:lnTo>
                <a:lnTo>
                  <a:pt x="2774" y="1615"/>
                </a:lnTo>
                <a:lnTo>
                  <a:pt x="2750" y="1615"/>
                </a:lnTo>
                <a:lnTo>
                  <a:pt x="2726" y="1621"/>
                </a:lnTo>
                <a:lnTo>
                  <a:pt x="2714" y="1621"/>
                </a:lnTo>
                <a:lnTo>
                  <a:pt x="2708" y="1621"/>
                </a:lnTo>
                <a:lnTo>
                  <a:pt x="2606" y="1657"/>
                </a:lnTo>
                <a:lnTo>
                  <a:pt x="2594" y="1657"/>
                </a:lnTo>
                <a:lnTo>
                  <a:pt x="2569" y="1657"/>
                </a:lnTo>
                <a:lnTo>
                  <a:pt x="2533" y="1663"/>
                </a:lnTo>
                <a:lnTo>
                  <a:pt x="2486" y="1669"/>
                </a:lnTo>
                <a:lnTo>
                  <a:pt x="2444" y="1675"/>
                </a:lnTo>
                <a:lnTo>
                  <a:pt x="2408" y="1681"/>
                </a:lnTo>
                <a:lnTo>
                  <a:pt x="2378" y="1687"/>
                </a:lnTo>
                <a:lnTo>
                  <a:pt x="2366" y="1699"/>
                </a:lnTo>
                <a:lnTo>
                  <a:pt x="2360" y="1705"/>
                </a:lnTo>
                <a:lnTo>
                  <a:pt x="2342" y="1705"/>
                </a:lnTo>
                <a:lnTo>
                  <a:pt x="2305" y="1687"/>
                </a:lnTo>
                <a:lnTo>
                  <a:pt x="2275" y="1669"/>
                </a:lnTo>
                <a:lnTo>
                  <a:pt x="2263" y="1663"/>
                </a:lnTo>
                <a:lnTo>
                  <a:pt x="2257" y="1657"/>
                </a:lnTo>
                <a:lnTo>
                  <a:pt x="2017" y="1585"/>
                </a:lnTo>
                <a:lnTo>
                  <a:pt x="1844" y="1489"/>
                </a:lnTo>
                <a:lnTo>
                  <a:pt x="1711" y="1453"/>
                </a:lnTo>
                <a:lnTo>
                  <a:pt x="1856" y="1693"/>
                </a:lnTo>
                <a:lnTo>
                  <a:pt x="1880" y="1844"/>
                </a:lnTo>
                <a:lnTo>
                  <a:pt x="1856" y="1994"/>
                </a:lnTo>
                <a:lnTo>
                  <a:pt x="1771" y="1922"/>
                </a:lnTo>
                <a:lnTo>
                  <a:pt x="1616" y="1795"/>
                </a:lnTo>
                <a:lnTo>
                  <a:pt x="1531" y="1753"/>
                </a:lnTo>
                <a:lnTo>
                  <a:pt x="1483" y="1633"/>
                </a:lnTo>
                <a:lnTo>
                  <a:pt x="1411" y="1477"/>
                </a:lnTo>
                <a:lnTo>
                  <a:pt x="1358" y="1381"/>
                </a:lnTo>
                <a:lnTo>
                  <a:pt x="1219" y="1291"/>
                </a:lnTo>
                <a:lnTo>
                  <a:pt x="1147" y="1279"/>
                </a:lnTo>
                <a:lnTo>
                  <a:pt x="127" y="2006"/>
                </a:lnTo>
                <a:lnTo>
                  <a:pt x="0" y="2024"/>
                </a:lnTo>
                <a:lnTo>
                  <a:pt x="865" y="1429"/>
                </a:lnTo>
                <a:lnTo>
                  <a:pt x="865" y="1429"/>
                </a:lnTo>
                <a:close/>
              </a:path>
            </a:pathLst>
          </a:custGeom>
          <a:gradFill>
            <a:gsLst>
              <a:gs pos="0">
                <a:srgbClr val="bb5f03"/>
              </a:gs>
              <a:gs pos="100000">
                <a:srgbClr val="993300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16"/>
          <p:cNvSpPr/>
          <p:nvPr/>
        </p:nvSpPr>
        <p:spPr>
          <a:xfrm>
            <a:off x="2133720" y="465120"/>
            <a:ext cx="3396960" cy="2830680"/>
          </a:xfrm>
          <a:custGeom>
            <a:avLst/>
            <a:gdLst/>
            <a:ahLst/>
            <a:rect l="l" t="t" r="r" b="b"/>
            <a:pathLst>
              <a:path w="2144" h="1787">
                <a:moveTo>
                  <a:pt x="318" y="1078"/>
                </a:moveTo>
                <a:lnTo>
                  <a:pt x="217" y="928"/>
                </a:lnTo>
                <a:lnTo>
                  <a:pt x="102" y="808"/>
                </a:lnTo>
                <a:lnTo>
                  <a:pt x="36" y="742"/>
                </a:lnTo>
                <a:lnTo>
                  <a:pt x="0" y="700"/>
                </a:lnTo>
                <a:lnTo>
                  <a:pt x="270" y="958"/>
                </a:lnTo>
                <a:lnTo>
                  <a:pt x="294" y="1006"/>
                </a:lnTo>
                <a:lnTo>
                  <a:pt x="367" y="670"/>
                </a:lnTo>
                <a:lnTo>
                  <a:pt x="379" y="411"/>
                </a:lnTo>
                <a:lnTo>
                  <a:pt x="347" y="118"/>
                </a:lnTo>
                <a:lnTo>
                  <a:pt x="393" y="0"/>
                </a:lnTo>
                <a:lnTo>
                  <a:pt x="397" y="357"/>
                </a:lnTo>
                <a:lnTo>
                  <a:pt x="421" y="609"/>
                </a:lnTo>
                <a:lnTo>
                  <a:pt x="385" y="826"/>
                </a:lnTo>
                <a:lnTo>
                  <a:pt x="385" y="1036"/>
                </a:lnTo>
                <a:lnTo>
                  <a:pt x="877" y="784"/>
                </a:lnTo>
                <a:lnTo>
                  <a:pt x="1309" y="555"/>
                </a:lnTo>
                <a:lnTo>
                  <a:pt x="1802" y="249"/>
                </a:lnTo>
                <a:lnTo>
                  <a:pt x="2096" y="69"/>
                </a:lnTo>
                <a:lnTo>
                  <a:pt x="1814" y="279"/>
                </a:lnTo>
                <a:lnTo>
                  <a:pt x="1453" y="501"/>
                </a:lnTo>
                <a:lnTo>
                  <a:pt x="1123" y="700"/>
                </a:lnTo>
                <a:lnTo>
                  <a:pt x="739" y="898"/>
                </a:lnTo>
                <a:lnTo>
                  <a:pt x="463" y="1084"/>
                </a:lnTo>
                <a:lnTo>
                  <a:pt x="817" y="1193"/>
                </a:lnTo>
                <a:lnTo>
                  <a:pt x="1285" y="1187"/>
                </a:lnTo>
                <a:lnTo>
                  <a:pt x="1916" y="1396"/>
                </a:lnTo>
                <a:lnTo>
                  <a:pt x="2144" y="1420"/>
                </a:lnTo>
                <a:lnTo>
                  <a:pt x="1814" y="1408"/>
                </a:lnTo>
                <a:lnTo>
                  <a:pt x="1435" y="1288"/>
                </a:lnTo>
                <a:lnTo>
                  <a:pt x="1219" y="1229"/>
                </a:lnTo>
                <a:lnTo>
                  <a:pt x="799" y="1223"/>
                </a:lnTo>
                <a:lnTo>
                  <a:pt x="505" y="1145"/>
                </a:lnTo>
                <a:lnTo>
                  <a:pt x="733" y="1378"/>
                </a:lnTo>
                <a:lnTo>
                  <a:pt x="877" y="1619"/>
                </a:lnTo>
                <a:lnTo>
                  <a:pt x="1009" y="1787"/>
                </a:lnTo>
                <a:lnTo>
                  <a:pt x="817" y="1607"/>
                </a:lnTo>
                <a:lnTo>
                  <a:pt x="673" y="1372"/>
                </a:lnTo>
                <a:lnTo>
                  <a:pt x="415" y="1109"/>
                </a:lnTo>
                <a:lnTo>
                  <a:pt x="318" y="1078"/>
                </a:lnTo>
                <a:lnTo>
                  <a:pt x="318" y="1078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b76a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17"/>
          <p:cNvSpPr/>
          <p:nvPr/>
        </p:nvSpPr>
        <p:spPr>
          <a:xfrm>
            <a:off x="4654440" y="2743200"/>
            <a:ext cx="4483080" cy="3749760"/>
          </a:xfrm>
          <a:custGeom>
            <a:avLst/>
            <a:gdLst/>
            <a:ahLst/>
            <a:rect l="l" t="t" r="r" b="b"/>
            <a:pathLst>
              <a:path w="2828" h="2366">
                <a:moveTo>
                  <a:pt x="2006" y="835"/>
                </a:moveTo>
                <a:lnTo>
                  <a:pt x="1873" y="715"/>
                </a:lnTo>
                <a:lnTo>
                  <a:pt x="1814" y="606"/>
                </a:lnTo>
                <a:lnTo>
                  <a:pt x="1747" y="438"/>
                </a:lnTo>
                <a:lnTo>
                  <a:pt x="1699" y="312"/>
                </a:lnTo>
                <a:lnTo>
                  <a:pt x="1615" y="252"/>
                </a:lnTo>
                <a:lnTo>
                  <a:pt x="1453" y="84"/>
                </a:lnTo>
                <a:lnTo>
                  <a:pt x="1375" y="0"/>
                </a:lnTo>
                <a:lnTo>
                  <a:pt x="1345" y="132"/>
                </a:lnTo>
                <a:lnTo>
                  <a:pt x="1369" y="294"/>
                </a:lnTo>
                <a:lnTo>
                  <a:pt x="1513" y="558"/>
                </a:lnTo>
                <a:lnTo>
                  <a:pt x="1381" y="492"/>
                </a:lnTo>
                <a:lnTo>
                  <a:pt x="1201" y="360"/>
                </a:lnTo>
                <a:lnTo>
                  <a:pt x="961" y="227"/>
                </a:lnTo>
                <a:lnTo>
                  <a:pt x="955" y="221"/>
                </a:lnTo>
                <a:lnTo>
                  <a:pt x="949" y="215"/>
                </a:lnTo>
                <a:lnTo>
                  <a:pt x="913" y="185"/>
                </a:lnTo>
                <a:lnTo>
                  <a:pt x="877" y="161"/>
                </a:lnTo>
                <a:lnTo>
                  <a:pt x="859" y="156"/>
                </a:lnTo>
                <a:lnTo>
                  <a:pt x="853" y="161"/>
                </a:lnTo>
                <a:lnTo>
                  <a:pt x="841" y="167"/>
                </a:lnTo>
                <a:lnTo>
                  <a:pt x="810" y="173"/>
                </a:lnTo>
                <a:lnTo>
                  <a:pt x="768" y="167"/>
                </a:lnTo>
                <a:lnTo>
                  <a:pt x="720" y="161"/>
                </a:lnTo>
                <a:lnTo>
                  <a:pt x="678" y="156"/>
                </a:lnTo>
                <a:lnTo>
                  <a:pt x="637" y="150"/>
                </a:lnTo>
                <a:lnTo>
                  <a:pt x="613" y="144"/>
                </a:lnTo>
                <a:lnTo>
                  <a:pt x="601" y="144"/>
                </a:lnTo>
                <a:lnTo>
                  <a:pt x="498" y="161"/>
                </a:lnTo>
                <a:lnTo>
                  <a:pt x="492" y="161"/>
                </a:lnTo>
                <a:lnTo>
                  <a:pt x="480" y="156"/>
                </a:lnTo>
                <a:lnTo>
                  <a:pt x="456" y="156"/>
                </a:lnTo>
                <a:lnTo>
                  <a:pt x="432" y="150"/>
                </a:lnTo>
                <a:lnTo>
                  <a:pt x="379" y="144"/>
                </a:lnTo>
                <a:lnTo>
                  <a:pt x="361" y="138"/>
                </a:lnTo>
                <a:lnTo>
                  <a:pt x="342" y="138"/>
                </a:lnTo>
                <a:lnTo>
                  <a:pt x="324" y="138"/>
                </a:lnTo>
                <a:lnTo>
                  <a:pt x="300" y="132"/>
                </a:lnTo>
                <a:lnTo>
                  <a:pt x="246" y="126"/>
                </a:lnTo>
                <a:lnTo>
                  <a:pt x="216" y="120"/>
                </a:lnTo>
                <a:lnTo>
                  <a:pt x="192" y="120"/>
                </a:lnTo>
                <a:lnTo>
                  <a:pt x="174" y="114"/>
                </a:lnTo>
                <a:lnTo>
                  <a:pt x="168" y="114"/>
                </a:lnTo>
                <a:lnTo>
                  <a:pt x="6" y="120"/>
                </a:lnTo>
                <a:lnTo>
                  <a:pt x="216" y="240"/>
                </a:lnTo>
                <a:lnTo>
                  <a:pt x="306" y="294"/>
                </a:lnTo>
                <a:lnTo>
                  <a:pt x="480" y="462"/>
                </a:lnTo>
                <a:lnTo>
                  <a:pt x="607" y="588"/>
                </a:lnTo>
                <a:lnTo>
                  <a:pt x="655" y="672"/>
                </a:lnTo>
                <a:lnTo>
                  <a:pt x="949" y="769"/>
                </a:lnTo>
                <a:lnTo>
                  <a:pt x="1177" y="817"/>
                </a:lnTo>
                <a:lnTo>
                  <a:pt x="1249" y="871"/>
                </a:lnTo>
                <a:lnTo>
                  <a:pt x="1117" y="853"/>
                </a:lnTo>
                <a:lnTo>
                  <a:pt x="972" y="871"/>
                </a:lnTo>
                <a:lnTo>
                  <a:pt x="756" y="919"/>
                </a:lnTo>
                <a:lnTo>
                  <a:pt x="619" y="961"/>
                </a:lnTo>
                <a:lnTo>
                  <a:pt x="492" y="1111"/>
                </a:lnTo>
                <a:lnTo>
                  <a:pt x="420" y="1214"/>
                </a:lnTo>
                <a:lnTo>
                  <a:pt x="348" y="1345"/>
                </a:lnTo>
                <a:lnTo>
                  <a:pt x="276" y="1441"/>
                </a:lnTo>
                <a:lnTo>
                  <a:pt x="192" y="1471"/>
                </a:lnTo>
                <a:lnTo>
                  <a:pt x="66" y="1465"/>
                </a:lnTo>
                <a:lnTo>
                  <a:pt x="42" y="1441"/>
                </a:lnTo>
                <a:lnTo>
                  <a:pt x="0" y="1471"/>
                </a:lnTo>
                <a:lnTo>
                  <a:pt x="126" y="1519"/>
                </a:lnTo>
                <a:lnTo>
                  <a:pt x="367" y="1585"/>
                </a:lnTo>
                <a:lnTo>
                  <a:pt x="570" y="1591"/>
                </a:lnTo>
                <a:lnTo>
                  <a:pt x="690" y="1664"/>
                </a:lnTo>
                <a:lnTo>
                  <a:pt x="949" y="1712"/>
                </a:lnTo>
                <a:lnTo>
                  <a:pt x="1260" y="1694"/>
                </a:lnTo>
                <a:lnTo>
                  <a:pt x="1411" y="1603"/>
                </a:lnTo>
                <a:lnTo>
                  <a:pt x="1519" y="1537"/>
                </a:lnTo>
                <a:lnTo>
                  <a:pt x="1645" y="1399"/>
                </a:lnTo>
                <a:lnTo>
                  <a:pt x="1699" y="1387"/>
                </a:lnTo>
                <a:lnTo>
                  <a:pt x="1735" y="1513"/>
                </a:lnTo>
                <a:lnTo>
                  <a:pt x="1729" y="1567"/>
                </a:lnTo>
                <a:lnTo>
                  <a:pt x="1723" y="1670"/>
                </a:lnTo>
                <a:lnTo>
                  <a:pt x="1723" y="1802"/>
                </a:lnTo>
                <a:lnTo>
                  <a:pt x="1831" y="1964"/>
                </a:lnTo>
                <a:lnTo>
                  <a:pt x="1957" y="2090"/>
                </a:lnTo>
                <a:lnTo>
                  <a:pt x="2042" y="2229"/>
                </a:lnTo>
                <a:lnTo>
                  <a:pt x="2155" y="2366"/>
                </a:lnTo>
                <a:lnTo>
                  <a:pt x="2161" y="2295"/>
                </a:lnTo>
                <a:lnTo>
                  <a:pt x="2191" y="2133"/>
                </a:lnTo>
                <a:lnTo>
                  <a:pt x="2215" y="2048"/>
                </a:lnTo>
                <a:lnTo>
                  <a:pt x="2258" y="2042"/>
                </a:lnTo>
                <a:lnTo>
                  <a:pt x="2270" y="1970"/>
                </a:lnTo>
                <a:lnTo>
                  <a:pt x="2342" y="1868"/>
                </a:lnTo>
                <a:lnTo>
                  <a:pt x="2324" y="1748"/>
                </a:lnTo>
                <a:lnTo>
                  <a:pt x="2233" y="1573"/>
                </a:lnTo>
                <a:lnTo>
                  <a:pt x="2209" y="1453"/>
                </a:lnTo>
                <a:lnTo>
                  <a:pt x="2209" y="1345"/>
                </a:lnTo>
                <a:lnTo>
                  <a:pt x="2294" y="1483"/>
                </a:lnTo>
                <a:lnTo>
                  <a:pt x="2461" y="1651"/>
                </a:lnTo>
                <a:lnTo>
                  <a:pt x="2504" y="1651"/>
                </a:lnTo>
                <a:lnTo>
                  <a:pt x="2588" y="1688"/>
                </a:lnTo>
                <a:lnTo>
                  <a:pt x="2678" y="1718"/>
                </a:lnTo>
                <a:lnTo>
                  <a:pt x="2720" y="1712"/>
                </a:lnTo>
                <a:lnTo>
                  <a:pt x="2695" y="1682"/>
                </a:lnTo>
                <a:lnTo>
                  <a:pt x="2678" y="1627"/>
                </a:lnTo>
                <a:lnTo>
                  <a:pt x="2630" y="1597"/>
                </a:lnTo>
                <a:lnTo>
                  <a:pt x="2588" y="1543"/>
                </a:lnTo>
                <a:lnTo>
                  <a:pt x="2618" y="1483"/>
                </a:lnTo>
                <a:lnTo>
                  <a:pt x="2576" y="1399"/>
                </a:lnTo>
                <a:lnTo>
                  <a:pt x="2510" y="1357"/>
                </a:lnTo>
                <a:lnTo>
                  <a:pt x="2576" y="1351"/>
                </a:lnTo>
                <a:lnTo>
                  <a:pt x="2552" y="1315"/>
                </a:lnTo>
                <a:lnTo>
                  <a:pt x="2354" y="1184"/>
                </a:lnTo>
                <a:lnTo>
                  <a:pt x="2252" y="1123"/>
                </a:lnTo>
                <a:lnTo>
                  <a:pt x="2173" y="1009"/>
                </a:lnTo>
                <a:lnTo>
                  <a:pt x="2102" y="931"/>
                </a:lnTo>
                <a:lnTo>
                  <a:pt x="2108" y="931"/>
                </a:lnTo>
                <a:lnTo>
                  <a:pt x="2114" y="925"/>
                </a:lnTo>
                <a:lnTo>
                  <a:pt x="2137" y="907"/>
                </a:lnTo>
                <a:lnTo>
                  <a:pt x="2167" y="883"/>
                </a:lnTo>
                <a:lnTo>
                  <a:pt x="2197" y="877"/>
                </a:lnTo>
                <a:lnTo>
                  <a:pt x="2215" y="871"/>
                </a:lnTo>
                <a:lnTo>
                  <a:pt x="2240" y="859"/>
                </a:lnTo>
                <a:lnTo>
                  <a:pt x="2300" y="829"/>
                </a:lnTo>
                <a:lnTo>
                  <a:pt x="2324" y="817"/>
                </a:lnTo>
                <a:lnTo>
                  <a:pt x="2348" y="799"/>
                </a:lnTo>
                <a:lnTo>
                  <a:pt x="2366" y="793"/>
                </a:lnTo>
                <a:lnTo>
                  <a:pt x="2372" y="787"/>
                </a:lnTo>
                <a:lnTo>
                  <a:pt x="2828" y="588"/>
                </a:lnTo>
                <a:lnTo>
                  <a:pt x="2828" y="528"/>
                </a:lnTo>
                <a:lnTo>
                  <a:pt x="2078" y="865"/>
                </a:lnTo>
                <a:lnTo>
                  <a:pt x="2006" y="835"/>
                </a:lnTo>
                <a:lnTo>
                  <a:pt x="2006" y="835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50000">
                <a:srgbClr val="bb5f03"/>
              </a:gs>
              <a:gs pos="100000">
                <a:srgbClr val="993300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18"/>
          <p:cNvSpPr/>
          <p:nvPr/>
        </p:nvSpPr>
        <p:spPr>
          <a:xfrm>
            <a:off x="5016600" y="2952720"/>
            <a:ext cx="3425760" cy="3063960"/>
          </a:xfrm>
          <a:custGeom>
            <a:avLst/>
            <a:gdLst/>
            <a:ahLst/>
            <a:rect l="l" t="t" r="r" b="b"/>
            <a:pathLst>
              <a:path w="2153" h="1930">
                <a:moveTo>
                  <a:pt x="1842" y="851"/>
                </a:moveTo>
                <a:lnTo>
                  <a:pt x="1937" y="1019"/>
                </a:lnTo>
                <a:lnTo>
                  <a:pt x="2051" y="1168"/>
                </a:lnTo>
                <a:lnTo>
                  <a:pt x="2117" y="1246"/>
                </a:lnTo>
                <a:lnTo>
                  <a:pt x="2153" y="1294"/>
                </a:lnTo>
                <a:lnTo>
                  <a:pt x="1889" y="977"/>
                </a:lnTo>
                <a:lnTo>
                  <a:pt x="1860" y="929"/>
                </a:lnTo>
                <a:lnTo>
                  <a:pt x="1782" y="1240"/>
                </a:lnTo>
                <a:lnTo>
                  <a:pt x="1770" y="1486"/>
                </a:lnTo>
                <a:lnTo>
                  <a:pt x="1818" y="1906"/>
                </a:lnTo>
                <a:lnTo>
                  <a:pt x="1788" y="1930"/>
                </a:lnTo>
                <a:lnTo>
                  <a:pt x="1746" y="1534"/>
                </a:lnTo>
                <a:lnTo>
                  <a:pt x="1728" y="1288"/>
                </a:lnTo>
                <a:lnTo>
                  <a:pt x="1764" y="1085"/>
                </a:lnTo>
                <a:lnTo>
                  <a:pt x="1770" y="875"/>
                </a:lnTo>
                <a:lnTo>
                  <a:pt x="1268" y="1007"/>
                </a:lnTo>
                <a:lnTo>
                  <a:pt x="825" y="1132"/>
                </a:lnTo>
                <a:lnTo>
                  <a:pt x="323" y="1312"/>
                </a:lnTo>
                <a:lnTo>
                  <a:pt x="18" y="1420"/>
                </a:lnTo>
                <a:lnTo>
                  <a:pt x="311" y="1282"/>
                </a:lnTo>
                <a:lnTo>
                  <a:pt x="682" y="1144"/>
                </a:lnTo>
                <a:lnTo>
                  <a:pt x="1022" y="1037"/>
                </a:lnTo>
                <a:lnTo>
                  <a:pt x="1411" y="929"/>
                </a:lnTo>
                <a:lnTo>
                  <a:pt x="1692" y="815"/>
                </a:lnTo>
                <a:lnTo>
                  <a:pt x="1333" y="623"/>
                </a:lnTo>
                <a:lnTo>
                  <a:pt x="861" y="515"/>
                </a:lnTo>
                <a:lnTo>
                  <a:pt x="227" y="161"/>
                </a:lnTo>
                <a:lnTo>
                  <a:pt x="0" y="83"/>
                </a:lnTo>
                <a:lnTo>
                  <a:pt x="329" y="179"/>
                </a:lnTo>
                <a:lnTo>
                  <a:pt x="712" y="383"/>
                </a:lnTo>
                <a:lnTo>
                  <a:pt x="933" y="491"/>
                </a:lnTo>
                <a:lnTo>
                  <a:pt x="1351" y="593"/>
                </a:lnTo>
                <a:lnTo>
                  <a:pt x="1650" y="743"/>
                </a:lnTo>
                <a:lnTo>
                  <a:pt x="1423" y="461"/>
                </a:lnTo>
                <a:lnTo>
                  <a:pt x="1286" y="191"/>
                </a:lnTo>
                <a:lnTo>
                  <a:pt x="1154" y="0"/>
                </a:lnTo>
                <a:lnTo>
                  <a:pt x="1339" y="215"/>
                </a:lnTo>
                <a:lnTo>
                  <a:pt x="1489" y="485"/>
                </a:lnTo>
                <a:lnTo>
                  <a:pt x="1746" y="803"/>
                </a:lnTo>
                <a:lnTo>
                  <a:pt x="1842" y="851"/>
                </a:lnTo>
                <a:lnTo>
                  <a:pt x="1842" y="851"/>
                </a:lnTo>
                <a:close/>
              </a:path>
            </a:pathLst>
          </a:custGeom>
          <a:gradFill>
            <a:gsLst>
              <a:gs pos="0">
                <a:srgbClr val="993300"/>
              </a:gs>
              <a:gs pos="100000">
                <a:srgbClr val="b76a03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PlaceHolder 19"/>
          <p:cNvSpPr>
            <a:spLocks noGrp="1"/>
          </p:cNvSpPr>
          <p:nvPr>
            <p:ph type="title"/>
          </p:nvPr>
        </p:nvSpPr>
        <p:spPr>
          <a:xfrm>
            <a:off x="457200" y="129960"/>
            <a:ext cx="822312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1" lang="it-IT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 testo del titolo</a:t>
            </a:r>
            <a:endParaRPr b="1" lang="it-IT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8" name="PlaceHolder 20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3120" cy="46026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/>
            <a:r>
              <a:rPr b="0"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 testo della struttura</a:t>
            </a:r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Secondo livello struttura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Terzo livello struttura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Quarto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Sesto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Settimo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CustomShape 21"/>
          <p:cNvSpPr/>
          <p:nvPr/>
        </p:nvSpPr>
        <p:spPr>
          <a:xfrm>
            <a:off x="457200" y="6248520"/>
            <a:ext cx="21337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22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PlaceHolder 23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27240" cy="45108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6C6F4AA2-5318-4C2F-873D-949B7AC0FB7A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&lt;numero&gt;</a:t>
            </a:fld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2920" y="72000"/>
            <a:ext cx="9064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3280" y="72000"/>
            <a:ext cx="9066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2920" y="72000"/>
            <a:ext cx="9064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3280" y="1327320"/>
            <a:ext cx="8864640" cy="473868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2920" y="72000"/>
            <a:ext cx="90644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4710600"/>
          </a:xfrm>
          <a:prstGeom prst="rect">
            <a:avLst/>
          </a:prstGeom>
        </p:spPr>
        <p:txBody>
          <a:bodyPr lIns="0" rIns="0" tIns="0" bIns="0"/>
          <a:p>
            <a:pPr marL="342720" indent="-342720"/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0" y="0"/>
            <a:ext cx="9144000" cy="981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7" name="" descr=""/>
          <p:cNvPicPr/>
          <p:nvPr/>
        </p:nvPicPr>
        <p:blipFill>
          <a:blip r:embed="rId2"/>
          <a:srcRect l="29143" t="0" r="29143" b="31369"/>
          <a:stretch/>
        </p:blipFill>
        <p:spPr>
          <a:xfrm>
            <a:off x="479520" y="190440"/>
            <a:ext cx="615960" cy="623880"/>
          </a:xfrm>
          <a:prstGeom prst="rect">
            <a:avLst/>
          </a:prstGeom>
          <a:ln>
            <a:noFill/>
          </a:ln>
        </p:spPr>
      </p:pic>
      <p:sp>
        <p:nvSpPr>
          <p:cNvPr id="218" name="CustomShape 2"/>
          <p:cNvSpPr/>
          <p:nvPr/>
        </p:nvSpPr>
        <p:spPr>
          <a:xfrm>
            <a:off x="322200" y="69840"/>
            <a:ext cx="9302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08" y="10800"/>
                </a:moveTo>
                <a:cubicBezTo>
                  <a:pt x="4408" y="14330"/>
                  <a:pt x="7270" y="17192"/>
                  <a:pt x="10800" y="17192"/>
                </a:cubicBezTo>
                <a:cubicBezTo>
                  <a:pt x="14330" y="17192"/>
                  <a:pt x="17192" y="14330"/>
                  <a:pt x="17192" y="10800"/>
                </a:cubicBezTo>
                <a:cubicBezTo>
                  <a:pt x="17192" y="7270"/>
                  <a:pt x="14330" y="4408"/>
                  <a:pt x="10800" y="4408"/>
                </a:cubicBezTo>
                <a:cubicBezTo>
                  <a:pt x="7270" y="4408"/>
                  <a:pt x="4408" y="7270"/>
                  <a:pt x="4408" y="1080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9" name="" descr=""/>
          <p:cNvPicPr/>
          <p:nvPr/>
        </p:nvPicPr>
        <p:blipFill>
          <a:blip r:embed="rId3"/>
          <a:stretch/>
        </p:blipFill>
        <p:spPr>
          <a:xfrm>
            <a:off x="8045280" y="271440"/>
            <a:ext cx="578160" cy="520560"/>
          </a:xfrm>
          <a:prstGeom prst="rect">
            <a:avLst/>
          </a:prstGeom>
          <a:ln>
            <a:noFill/>
          </a:ln>
        </p:spPr>
      </p:pic>
      <p:sp>
        <p:nvSpPr>
          <p:cNvPr id="220" name="CustomShape 3"/>
          <p:cNvSpPr/>
          <p:nvPr/>
        </p:nvSpPr>
        <p:spPr>
          <a:xfrm>
            <a:off x="7907400" y="139680"/>
            <a:ext cx="858600" cy="78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79" y="10800"/>
                </a:moveTo>
                <a:cubicBezTo>
                  <a:pt x="3979" y="14567"/>
                  <a:pt x="7033" y="17621"/>
                  <a:pt x="10800" y="17621"/>
                </a:cubicBezTo>
                <a:cubicBezTo>
                  <a:pt x="14567" y="17621"/>
                  <a:pt x="17621" y="14567"/>
                  <a:pt x="17621" y="10800"/>
                </a:cubicBezTo>
                <a:cubicBezTo>
                  <a:pt x="17621" y="7033"/>
                  <a:pt x="14567" y="3979"/>
                  <a:pt x="10800" y="3979"/>
                </a:cubicBezTo>
                <a:cubicBezTo>
                  <a:pt x="7033" y="3979"/>
                  <a:pt x="3979" y="7033"/>
                  <a:pt x="3979" y="1080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4"/>
          <p:cNvSpPr/>
          <p:nvPr/>
        </p:nvSpPr>
        <p:spPr>
          <a:xfrm rot="5400000">
            <a:off x="4536720" y="-3619440"/>
            <a:ext cx="73080" cy="91407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PlaceHolder 5"/>
          <p:cNvSpPr>
            <a:spLocks noGrp="1"/>
          </p:cNvSpPr>
          <p:nvPr>
            <p:ph type="title"/>
          </p:nvPr>
        </p:nvSpPr>
        <p:spPr>
          <a:xfrm>
            <a:off x="457200" y="129960"/>
            <a:ext cx="822312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1" lang="it-IT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 testo del titolo</a:t>
            </a:r>
            <a:endParaRPr b="1" lang="it-IT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3120" cy="46026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/>
            <a:r>
              <a:rPr b="0"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 testo della struttura</a:t>
            </a:r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Secondo livello struttura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Terzo livello struttura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Quarto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Sesto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Settimo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4" name="PlaceHolder 7"/>
          <p:cNvSpPr>
            <a:spLocks noGrp="1"/>
          </p:cNvSpPr>
          <p:nvPr>
            <p:ph type="dt"/>
          </p:nvPr>
        </p:nvSpPr>
        <p:spPr>
          <a:xfrm>
            <a:off x="457200" y="6246360"/>
            <a:ext cx="2124000" cy="4672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5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&lt;data/ora&gt;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5" name="PlaceHolder 8"/>
          <p:cNvSpPr>
            <a:spLocks noGrp="1"/>
          </p:cNvSpPr>
          <p:nvPr>
            <p:ph type="ftr"/>
          </p:nvPr>
        </p:nvSpPr>
        <p:spPr>
          <a:xfrm>
            <a:off x="3126960" y="6246360"/>
            <a:ext cx="2892600" cy="467280"/>
          </a:xfrm>
          <a:prstGeom prst="rect">
            <a:avLst/>
          </a:prstGeom>
        </p:spPr>
        <p:txBody>
          <a:bodyPr lIns="0" rIns="0" tIns="0" bIns="0"/>
          <a:p>
            <a:pPr algn="ctr">
              <a:lnSpc>
                <a:spcPct val="95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&lt;piè di pagina&gt;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6" name="PlaceHolder 9"/>
          <p:cNvSpPr>
            <a:spLocks noGrp="1"/>
          </p:cNvSpPr>
          <p:nvPr>
            <p:ph type="sldNum"/>
          </p:nvPr>
        </p:nvSpPr>
        <p:spPr>
          <a:xfrm>
            <a:off x="6556320" y="6246360"/>
            <a:ext cx="2124000" cy="46728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5000"/>
              </a:lnSpc>
            </a:pPr>
            <a:fld id="{AE723F26-101A-48A0-9CAE-D5AD932B68E7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&lt;numero&gt;</a:t>
            </a:fld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129960"/>
            <a:ext cx="822312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1" lang="it-IT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 testo del titolo</a:t>
            </a:r>
            <a:endParaRPr b="1" lang="it-IT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3120" cy="46026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/>
            <a:r>
              <a:rPr b="0"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 testo della struttura</a:t>
            </a:r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Secondo livello struttura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Terzo livello struttura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Quarto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Sesto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Settimo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57200" y="6248520"/>
            <a:ext cx="21337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4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PlaceHolder 5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27240" cy="45108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FB7C2CCF-651D-4B2C-A2B9-5B71286988EC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&lt;numero&gt;</a:t>
            </a:fld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129960"/>
            <a:ext cx="822312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1" lang="it-IT" sz="4400" spc="-1" strike="noStrike">
                <a:solidFill>
                  <a:srgbClr val="feec9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 testo del titolo</a:t>
            </a:r>
            <a:endParaRPr b="1" lang="it-IT" sz="4400" spc="-1" strike="noStrike">
              <a:solidFill>
                <a:srgbClr val="feec9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3120" cy="46026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/>
            <a:r>
              <a:rPr b="0"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Fai clic per modificare il formato del testo della struttura</a:t>
            </a:r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Secondo livello struttura</a:t>
            </a:r>
            <a:endParaRPr b="0"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Terzo livello struttura</a:t>
            </a:r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Quarto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Sesto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Settimo livello struttura</a:t>
            </a:r>
            <a:endParaRPr b="0"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457200" y="6248520"/>
            <a:ext cx="21337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4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PlaceHolder 5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27240" cy="45108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BD3658CE-5FEE-458A-8898-5494C5219CEA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&lt;numero&gt;</a:t>
            </a:fld>
            <a:endParaRPr b="0"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5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slideLayout" Target="../slideLayouts/slideLayout62.xml"/><Relationship Id="rId6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504720" y="4535640"/>
            <a:ext cx="9069480" cy="944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2800" spc="-1" strike="noStrike">
                <a:solidFill>
                  <a:srgbClr val="0b28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b="0" lang="it-IT" sz="2800" spc="-1" strike="noStrike">
                <a:solidFill>
                  <a:srgbClr val="0b28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Pneumo Trieste 2018</a:t>
            </a:r>
            <a:r>
              <a:rPr b="0" lang="it-IT" sz="2800" spc="-1" strike="noStrike">
                <a:solidFill>
                  <a:srgbClr val="0b28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503280" y="604800"/>
            <a:ext cx="9069480" cy="310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0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Palestra di Riabilitazione Pneumologica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Dr.ssa Orietta COLETTI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SOC di Pneumologia Riabilitativa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ASUIUD-IMFR Gervasutta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Test da sforzo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TextShape 2"/>
          <p:cNvSpPr txBox="1"/>
          <p:nvPr/>
        </p:nvSpPr>
        <p:spPr>
          <a:xfrm>
            <a:off x="1574640" y="4032360"/>
            <a:ext cx="7401240" cy="1373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test da sforzo su cicloergometro o treadmill è considerato il 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“gold standard”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per la determinazione della capacità di esercizio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2" name="" descr=""/>
          <p:cNvPicPr/>
          <p:nvPr/>
        </p:nvPicPr>
        <p:blipFill>
          <a:blip r:embed="rId1"/>
          <a:stretch/>
        </p:blipFill>
        <p:spPr>
          <a:xfrm>
            <a:off x="3168720" y="1173240"/>
            <a:ext cx="4133880" cy="2701800"/>
          </a:xfrm>
          <a:prstGeom prst="rect">
            <a:avLst/>
          </a:prstGeom>
          <a:ln>
            <a:noFill/>
          </a:ln>
        </p:spPr>
      </p:pic>
      <p:sp>
        <p:nvSpPr>
          <p:cNvPr id="433" name="CustomShape 3"/>
          <p:cNvSpPr/>
          <p:nvPr/>
        </p:nvSpPr>
        <p:spPr>
          <a:xfrm>
            <a:off x="6191280" y="2232000"/>
            <a:ext cx="431640" cy="14436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4"/>
          <p:cNvSpPr/>
          <p:nvPr/>
        </p:nvSpPr>
        <p:spPr>
          <a:xfrm>
            <a:off x="4824360" y="2160720"/>
            <a:ext cx="432000" cy="14436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5"/>
          <p:cNvSpPr/>
          <p:nvPr/>
        </p:nvSpPr>
        <p:spPr>
          <a:xfrm>
            <a:off x="3743280" y="2519280"/>
            <a:ext cx="432000" cy="14472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502920" y="225360"/>
            <a:ext cx="90709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Cicloergometro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431640" y="1168560"/>
            <a:ext cx="8871120" cy="410724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 anchor="ctr"/>
          <a:p>
            <a:pPr marL="342720" indent="-338040">
              <a:lnSpc>
                <a:spcPct val="93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Scopo: test da sforzo ed allenamento allo sforzo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Parametri visualizzabili sul display per la RR: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-frequenza della pedalata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-tempo della sessione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-velocita'(opzionale)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-rendimento in watt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-FC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502920" y="225360"/>
            <a:ext cx="90709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Cicloergometro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TextShape 2"/>
          <p:cNvSpPr txBox="1"/>
          <p:nvPr/>
        </p:nvSpPr>
        <p:spPr>
          <a:xfrm>
            <a:off x="502920" y="1326960"/>
            <a:ext cx="8870760" cy="351756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/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Criteri di scelta per il cicloergometro in ambito ospedaliero: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-volano elettromagnetico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-carico min 5W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-facilita' di accesso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-regolazione fine del carico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-interfaccia con sistema di monitoraggio cardiaco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-Comfort della seduta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503280" y="225360"/>
            <a:ext cx="90709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Treadmill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TextShape 2"/>
          <p:cNvSpPr txBox="1"/>
          <p:nvPr/>
        </p:nvSpPr>
        <p:spPr>
          <a:xfrm>
            <a:off x="1079640" y="3368160"/>
            <a:ext cx="7488000" cy="237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Pannello di controllo per visualizzare: velocita', tempo, inclinazione, FC, distanza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TextShape 3"/>
          <p:cNvSpPr txBox="1"/>
          <p:nvPr/>
        </p:nvSpPr>
        <p:spPr>
          <a:xfrm>
            <a:off x="4751280" y="1152360"/>
            <a:ext cx="5112000" cy="357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/>
            <a:r>
              <a:rPr b="0" lang="it-IT" sz="28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MECCANICO E MAGNETICO</a:t>
            </a:r>
            <a:r>
              <a:rPr b="0" lang="it-IT" sz="28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-azionati dalla spinta prodotta dall’utente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-più leggeri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-meno ingombranti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-più economici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-nastro più corto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-necessità di interrompere l’esercizio per cambiare l’intensità </a:t>
            </a:r>
            <a:r>
              <a:rPr b="0" lang="it-IT" sz="28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TextShape 4"/>
          <p:cNvSpPr txBox="1"/>
          <p:nvPr/>
        </p:nvSpPr>
        <p:spPr>
          <a:xfrm>
            <a:off x="287280" y="1008000"/>
            <a:ext cx="3888000" cy="2161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342720" indent="-341280" algn="ctr"/>
            <a:r>
              <a:rPr b="0" lang="it-IT" sz="28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ELETTRICO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-azionato da motore elettrico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-freno meccanico soggetto ad usura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502920" y="225360"/>
            <a:ext cx="90709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1680" bIns="0" anchor="ctr"/>
          <a:p>
            <a:pPr algn="ctr">
              <a:lnSpc>
                <a:spcPct val="93000"/>
              </a:lnSpc>
            </a:pPr>
            <a:r>
              <a:rPr b="0" lang="it-IT" sz="36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Treadmill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TextShape 2"/>
          <p:cNvSpPr txBox="1"/>
          <p:nvPr/>
        </p:nvSpPr>
        <p:spPr>
          <a:xfrm>
            <a:off x="503280" y="1326960"/>
            <a:ext cx="5113440" cy="435456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/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-Inclinazione da 0% a 15%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-Peso tra 85-180 kg, lunghezza 185-218 cm, larghezza 80-95 cm, portata media 150-160 Kg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-Lunghezza nastro 114-160 cm, larghezza 40-60 cm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-Velocita' massima da 16 a 25 km/h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-Dispositivo di sicurezza in grado di arrestare la marcia del nastro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6" name="" descr=""/>
          <p:cNvPicPr/>
          <p:nvPr/>
        </p:nvPicPr>
        <p:blipFill>
          <a:blip r:embed="rId1"/>
          <a:stretch/>
        </p:blipFill>
        <p:spPr>
          <a:xfrm>
            <a:off x="6189840" y="1511280"/>
            <a:ext cx="3025440" cy="309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685800" y="198360"/>
            <a:ext cx="777096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215640" indent="-209520"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TIPI DI PROTOCOLLO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TextShape 2"/>
          <p:cNvSpPr txBox="1"/>
          <p:nvPr/>
        </p:nvSpPr>
        <p:spPr>
          <a:xfrm>
            <a:off x="685800" y="1268280"/>
            <a:ext cx="3884760" cy="539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2400" indent="-21096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CICLOERGOMETRO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  <a:buClr>
                <a:srgbClr val="000000"/>
              </a:buClr>
              <a:buSzPct val="60000"/>
              <a:buFont typeface="Wingdings" charset="2"/>
              <a:buChar char="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INCREMENTALE: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  <a:buClr>
                <a:srgbClr val="000000"/>
              </a:buClr>
              <a:buSzPct val="60000"/>
              <a:buFont typeface="StarSymbol"/>
              <a:buAutoNum type="arabicPeriod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SCALINO ( 7-10-15 W/m, 20-25W/2m)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  <a:buClr>
                <a:srgbClr val="000000"/>
              </a:buClr>
              <a:buSzPct val="60000"/>
              <a:buFont typeface="StarSymbol"/>
              <a:buAutoNum type="arabicPeriod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RAMPA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  <a:buClr>
                <a:srgbClr val="000000"/>
              </a:buClr>
              <a:buSzPct val="60000"/>
              <a:buFont typeface="Wingdings" charset="2"/>
              <a:buChar char="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CARICO COSTANTE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TextShape 3"/>
          <p:cNvSpPr txBox="1"/>
          <p:nvPr/>
        </p:nvSpPr>
        <p:spPr>
          <a:xfrm>
            <a:off x="4648320" y="1341360"/>
            <a:ext cx="4170240" cy="353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2400" indent="-210960">
              <a:lnSpc>
                <a:spcPct val="8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TREADMILL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80000"/>
              </a:lnSpc>
              <a:buClr>
                <a:srgbClr val="000000"/>
              </a:buClr>
              <a:buSzPct val="60000"/>
              <a:buFont typeface="Wingdings" charset="2"/>
              <a:buChar char="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AUMENTO DELLA VELOCITA’ E PENDENZA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80000"/>
              </a:lnSpc>
              <a:buClr>
                <a:srgbClr val="000000"/>
              </a:buClr>
              <a:buSzPct val="60000"/>
              <a:buFont typeface="Times New Roman"/>
              <a:buChar char="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8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80000"/>
              </a:lnSpc>
              <a:buClr>
                <a:srgbClr val="000000"/>
              </a:buClr>
              <a:buSzPct val="60000"/>
              <a:buFont typeface="Wingdings" charset="2"/>
              <a:buChar char="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AUMENTO DELLA PENDENZA CON VELOCITA’ COSTANTE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2400" indent="-210960">
              <a:lnSpc>
                <a:spcPct val="8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Line 4"/>
          <p:cNvSpPr/>
          <p:nvPr/>
        </p:nvSpPr>
        <p:spPr>
          <a:xfrm flipV="1">
            <a:off x="1476360" y="3635280"/>
            <a:ext cx="1440" cy="30816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Line 5"/>
          <p:cNvSpPr/>
          <p:nvPr/>
        </p:nvSpPr>
        <p:spPr>
          <a:xfrm>
            <a:off x="1476360" y="3645000"/>
            <a:ext cx="358920" cy="14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Line 6"/>
          <p:cNvSpPr/>
          <p:nvPr/>
        </p:nvSpPr>
        <p:spPr>
          <a:xfrm flipV="1">
            <a:off x="1835280" y="3347640"/>
            <a:ext cx="1440" cy="30636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Line 7"/>
          <p:cNvSpPr/>
          <p:nvPr/>
        </p:nvSpPr>
        <p:spPr>
          <a:xfrm>
            <a:off x="1835280" y="3357720"/>
            <a:ext cx="360360" cy="14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Line 8"/>
          <p:cNvSpPr/>
          <p:nvPr/>
        </p:nvSpPr>
        <p:spPr>
          <a:xfrm flipV="1">
            <a:off x="2016000" y="3881160"/>
            <a:ext cx="1081080" cy="595080"/>
          </a:xfrm>
          <a:prstGeom prst="line">
            <a:avLst/>
          </a:prstGeom>
          <a:ln w="3600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Line 9"/>
          <p:cNvSpPr/>
          <p:nvPr/>
        </p:nvSpPr>
        <p:spPr>
          <a:xfrm>
            <a:off x="1368360" y="3456000"/>
            <a:ext cx="360360" cy="1440"/>
          </a:xfrm>
          <a:prstGeom prst="line">
            <a:avLst/>
          </a:prstGeom>
          <a:ln w="3600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Line 10"/>
          <p:cNvSpPr/>
          <p:nvPr/>
        </p:nvSpPr>
        <p:spPr>
          <a:xfrm>
            <a:off x="1008000" y="3743280"/>
            <a:ext cx="360360" cy="1800"/>
          </a:xfrm>
          <a:prstGeom prst="line">
            <a:avLst/>
          </a:prstGeom>
          <a:ln w="3600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Line 11"/>
          <p:cNvSpPr/>
          <p:nvPr/>
        </p:nvSpPr>
        <p:spPr>
          <a:xfrm>
            <a:off x="1368360" y="3456000"/>
            <a:ext cx="1800" cy="287280"/>
          </a:xfrm>
          <a:prstGeom prst="line">
            <a:avLst/>
          </a:prstGeom>
          <a:ln w="3600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Line 12"/>
          <p:cNvSpPr/>
          <p:nvPr/>
        </p:nvSpPr>
        <p:spPr>
          <a:xfrm>
            <a:off x="1728720" y="3240000"/>
            <a:ext cx="360360" cy="1800"/>
          </a:xfrm>
          <a:prstGeom prst="line">
            <a:avLst/>
          </a:prstGeom>
          <a:ln w="3600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Line 13"/>
          <p:cNvSpPr/>
          <p:nvPr/>
        </p:nvSpPr>
        <p:spPr>
          <a:xfrm>
            <a:off x="1728720" y="3240000"/>
            <a:ext cx="1800" cy="216000"/>
          </a:xfrm>
          <a:prstGeom prst="line">
            <a:avLst/>
          </a:prstGeom>
          <a:ln w="3600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60" name="" descr=""/>
          <p:cNvPicPr/>
          <p:nvPr/>
        </p:nvPicPr>
        <p:blipFill>
          <a:blip r:embed="rId1"/>
          <a:stretch/>
        </p:blipFill>
        <p:spPr>
          <a:xfrm>
            <a:off x="3743280" y="3600360"/>
            <a:ext cx="2517840" cy="1590840"/>
          </a:xfrm>
          <a:prstGeom prst="rect">
            <a:avLst/>
          </a:prstGeom>
          <a:ln>
            <a:noFill/>
          </a:ln>
        </p:spPr>
      </p:pic>
      <p:pic>
        <p:nvPicPr>
          <p:cNvPr id="461" name="" descr=""/>
          <p:cNvPicPr/>
          <p:nvPr/>
        </p:nvPicPr>
        <p:blipFill>
          <a:blip r:embed="rId2"/>
          <a:stretch/>
        </p:blipFill>
        <p:spPr>
          <a:xfrm>
            <a:off x="6696000" y="3600360"/>
            <a:ext cx="2681280" cy="1654200"/>
          </a:xfrm>
          <a:prstGeom prst="rect">
            <a:avLst/>
          </a:prstGeom>
          <a:ln>
            <a:noFill/>
          </a:ln>
        </p:spPr>
      </p:pic>
      <p:sp>
        <p:nvSpPr>
          <p:cNvPr id="462" name="CustomShape 14"/>
          <p:cNvSpPr/>
          <p:nvPr/>
        </p:nvSpPr>
        <p:spPr>
          <a:xfrm>
            <a:off x="7991640" y="3887640"/>
            <a:ext cx="287280" cy="7164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15"/>
          <p:cNvSpPr/>
          <p:nvPr/>
        </p:nvSpPr>
        <p:spPr>
          <a:xfrm>
            <a:off x="5472000" y="3959280"/>
            <a:ext cx="287280" cy="712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16"/>
          <p:cNvSpPr/>
          <p:nvPr/>
        </p:nvSpPr>
        <p:spPr>
          <a:xfrm>
            <a:off x="7272360" y="4248000"/>
            <a:ext cx="287280" cy="7164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17"/>
          <p:cNvSpPr/>
          <p:nvPr/>
        </p:nvSpPr>
        <p:spPr>
          <a:xfrm>
            <a:off x="4751280" y="4103640"/>
            <a:ext cx="287280" cy="7164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Palestra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TextShape 2"/>
          <p:cNvSpPr txBox="1"/>
          <p:nvPr/>
        </p:nvSpPr>
        <p:spPr>
          <a:xfrm>
            <a:off x="503280" y="1327320"/>
            <a:ext cx="9069480" cy="328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21096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Scrivania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PC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Telefono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Lettino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8" name="" descr=""/>
          <p:cNvPicPr/>
          <p:nvPr/>
        </p:nvPicPr>
        <p:blipFill>
          <a:blip r:embed="rId1"/>
          <a:stretch/>
        </p:blipFill>
        <p:spPr>
          <a:xfrm>
            <a:off x="6597720" y="1173240"/>
            <a:ext cx="2617560" cy="1741320"/>
          </a:xfrm>
          <a:prstGeom prst="rect">
            <a:avLst/>
          </a:prstGeom>
          <a:ln>
            <a:noFill/>
          </a:ln>
        </p:spPr>
      </p:pic>
      <p:pic>
        <p:nvPicPr>
          <p:cNvPr id="469" name="" descr=""/>
          <p:cNvPicPr/>
          <p:nvPr/>
        </p:nvPicPr>
        <p:blipFill>
          <a:blip r:embed="rId2"/>
          <a:stretch/>
        </p:blipFill>
        <p:spPr>
          <a:xfrm>
            <a:off x="5832360" y="3286080"/>
            <a:ext cx="2855880" cy="160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Palestra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TextShape 2"/>
          <p:cNvSpPr txBox="1"/>
          <p:nvPr/>
        </p:nvSpPr>
        <p:spPr>
          <a:xfrm>
            <a:off x="720720" y="1631880"/>
            <a:ext cx="3216240" cy="365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-Saturimetro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-Sfigmomanometro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-Cardiofrequenzimetro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(-Carrello per le emergenze)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Bombola di O2 liquido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Concentratore di O2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TextShape 3"/>
          <p:cNvSpPr txBox="1"/>
          <p:nvPr/>
        </p:nvSpPr>
        <p:spPr>
          <a:xfrm>
            <a:off x="720720" y="1236600"/>
            <a:ext cx="4894200" cy="60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Presidi per monitoraggio dei parametri vitali: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3" name="" descr=""/>
          <p:cNvPicPr/>
          <p:nvPr/>
        </p:nvPicPr>
        <p:blipFill>
          <a:blip r:embed="rId1"/>
          <a:stretch/>
        </p:blipFill>
        <p:spPr>
          <a:xfrm>
            <a:off x="7272360" y="1081080"/>
            <a:ext cx="2049480" cy="1150920"/>
          </a:xfrm>
          <a:prstGeom prst="rect">
            <a:avLst/>
          </a:prstGeom>
          <a:ln>
            <a:noFill/>
          </a:ln>
        </p:spPr>
      </p:pic>
      <p:pic>
        <p:nvPicPr>
          <p:cNvPr id="474" name="" descr=""/>
          <p:cNvPicPr/>
          <p:nvPr/>
        </p:nvPicPr>
        <p:blipFill>
          <a:blip r:embed="rId2"/>
          <a:stretch/>
        </p:blipFill>
        <p:spPr>
          <a:xfrm>
            <a:off x="5759280" y="1224000"/>
            <a:ext cx="1006560" cy="1409760"/>
          </a:xfrm>
          <a:prstGeom prst="rect">
            <a:avLst/>
          </a:prstGeom>
          <a:ln>
            <a:noFill/>
          </a:ln>
        </p:spPr>
      </p:pic>
      <p:pic>
        <p:nvPicPr>
          <p:cNvPr id="475" name="" descr=""/>
          <p:cNvPicPr/>
          <p:nvPr/>
        </p:nvPicPr>
        <p:blipFill>
          <a:blip r:embed="rId3"/>
          <a:stretch/>
        </p:blipFill>
        <p:spPr>
          <a:xfrm>
            <a:off x="7664400" y="2448000"/>
            <a:ext cx="1622520" cy="1530360"/>
          </a:xfrm>
          <a:prstGeom prst="rect">
            <a:avLst/>
          </a:prstGeom>
          <a:ln>
            <a:noFill/>
          </a:ln>
        </p:spPr>
      </p:pic>
      <p:pic>
        <p:nvPicPr>
          <p:cNvPr id="476" name="" descr=""/>
          <p:cNvPicPr/>
          <p:nvPr/>
        </p:nvPicPr>
        <p:blipFill>
          <a:blip r:embed="rId4"/>
          <a:stretch/>
        </p:blipFill>
        <p:spPr>
          <a:xfrm>
            <a:off x="4103640" y="3978360"/>
            <a:ext cx="1492200" cy="1492200"/>
          </a:xfrm>
          <a:prstGeom prst="rect">
            <a:avLst/>
          </a:prstGeom>
          <a:ln>
            <a:noFill/>
          </a:ln>
        </p:spPr>
      </p:pic>
      <p:pic>
        <p:nvPicPr>
          <p:cNvPr id="477" name="" descr=""/>
          <p:cNvPicPr/>
          <p:nvPr/>
        </p:nvPicPr>
        <p:blipFill>
          <a:blip r:embed="rId5"/>
          <a:stretch/>
        </p:blipFill>
        <p:spPr>
          <a:xfrm>
            <a:off x="5904000" y="4248000"/>
            <a:ext cx="1954080" cy="109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503280" y="13320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36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Componenti del Programma Riabilitativo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868320" y="936720"/>
            <a:ext cx="7554960" cy="494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2480" bIns="42480"/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-Attivita’ fisica e muscolare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Allenamento esercizio fisico generale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Allenamento gruppi muscolari arti superiori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Allenamento muscoli respiratori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-Fisioterapia toracica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-Educazione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-Cessazione dal fumo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-Nutrizione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-Supporto psicosociale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-Terapia occupazionale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-Ottimizzazione della terapia medica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-Indicazione ad altri trattamenti non famacologici: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VMD, chirurgia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576360" y="936720"/>
            <a:ext cx="3527280" cy="431640"/>
          </a:xfrm>
          <a:prstGeom prst="ellipse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647640" y="28728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Allenamento muscolare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TextShape 2"/>
          <p:cNvSpPr txBox="1"/>
          <p:nvPr/>
        </p:nvSpPr>
        <p:spPr>
          <a:xfrm>
            <a:off x="720720" y="1944720"/>
            <a:ext cx="9069480" cy="2986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21096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Allenamento esercizio fisico generale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Allenamento muscoli arti superiori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Allenamento muscoli respiratori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Palestra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1"/>
          <a:stretch/>
        </p:blipFill>
        <p:spPr>
          <a:xfrm>
            <a:off x="7724880" y="3841920"/>
            <a:ext cx="2138400" cy="1196640"/>
          </a:xfrm>
          <a:prstGeom prst="rect">
            <a:avLst/>
          </a:prstGeom>
          <a:ln>
            <a:noFill/>
          </a:ln>
        </p:spPr>
      </p:pic>
      <p:pic>
        <p:nvPicPr>
          <p:cNvPr id="409" name="" descr=""/>
          <p:cNvPicPr/>
          <p:nvPr/>
        </p:nvPicPr>
        <p:blipFill>
          <a:blip r:embed="rId2"/>
          <a:stretch/>
        </p:blipFill>
        <p:spPr>
          <a:xfrm>
            <a:off x="2735280" y="2825640"/>
            <a:ext cx="2141640" cy="2141640"/>
          </a:xfrm>
          <a:prstGeom prst="rect">
            <a:avLst/>
          </a:prstGeom>
          <a:ln>
            <a:noFill/>
          </a:ln>
        </p:spPr>
      </p:pic>
      <p:pic>
        <p:nvPicPr>
          <p:cNvPr id="410" name="" descr=""/>
          <p:cNvPicPr/>
          <p:nvPr/>
        </p:nvPicPr>
        <p:blipFill>
          <a:blip r:embed="rId3"/>
          <a:stretch/>
        </p:blipFill>
        <p:spPr>
          <a:xfrm>
            <a:off x="449280" y="2249640"/>
            <a:ext cx="2141640" cy="2141280"/>
          </a:xfrm>
          <a:prstGeom prst="rect">
            <a:avLst/>
          </a:prstGeom>
          <a:ln>
            <a:noFill/>
          </a:ln>
        </p:spPr>
      </p:pic>
      <p:pic>
        <p:nvPicPr>
          <p:cNvPr id="411" name="" descr=""/>
          <p:cNvPicPr/>
          <p:nvPr/>
        </p:nvPicPr>
        <p:blipFill>
          <a:blip r:embed="rId4"/>
          <a:stretch/>
        </p:blipFill>
        <p:spPr>
          <a:xfrm>
            <a:off x="8136000" y="1511280"/>
            <a:ext cx="1438200" cy="1438200"/>
          </a:xfrm>
          <a:prstGeom prst="rect">
            <a:avLst/>
          </a:prstGeom>
          <a:ln>
            <a:noFill/>
          </a:ln>
        </p:spPr>
      </p:pic>
      <p:pic>
        <p:nvPicPr>
          <p:cNvPr id="412" name="" descr=""/>
          <p:cNvPicPr/>
          <p:nvPr/>
        </p:nvPicPr>
        <p:blipFill>
          <a:blip r:embed="rId5"/>
          <a:stretch/>
        </p:blipFill>
        <p:spPr>
          <a:xfrm>
            <a:off x="5092560" y="2976480"/>
            <a:ext cx="2465640" cy="1846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Modalità di Allenamento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4" name="" descr=""/>
          <p:cNvPicPr/>
          <p:nvPr/>
        </p:nvPicPr>
        <p:blipFill>
          <a:blip r:embed="rId1"/>
          <a:stretch/>
        </p:blipFill>
        <p:spPr>
          <a:xfrm>
            <a:off x="1655640" y="1173240"/>
            <a:ext cx="6873840" cy="382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Shape 1"/>
          <p:cNvSpPr txBox="1"/>
          <p:nvPr/>
        </p:nvSpPr>
        <p:spPr>
          <a:xfrm>
            <a:off x="502920" y="1877040"/>
            <a:ext cx="9072360" cy="133272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Allenamento esercizio fisico in generale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557280" y="669960"/>
            <a:ext cx="9015480" cy="3792960"/>
          </a:xfrm>
          <a:prstGeom prst="rect">
            <a:avLst/>
          </a:prstGeom>
          <a:noFill/>
          <a:ln>
            <a:noFill/>
          </a:ln>
        </p:spPr>
        <p:txBody>
          <a:bodyPr lIns="108000" rIns="108000" tIns="63000" bIns="63000"/>
          <a:p>
            <a:pPr>
              <a:lnSpc>
                <a:spcPct val="100000"/>
              </a:lnSpc>
            </a:pPr>
            <a:r>
              <a:rPr b="0" lang="it-IT" sz="40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IMPOSTAZIONE DEL TRAINING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Intensita’</a:t>
            </a:r>
            <a:r>
              <a:rPr b="0" lang="it-IT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(alta o media)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Durata</a:t>
            </a:r>
            <a:r>
              <a:rPr b="0" lang="it-IT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(tempo dedicato alla sessione)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Frequenza</a:t>
            </a:r>
            <a:r>
              <a:rPr b="0" lang="it-IT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(n° di interventi/settimana)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502920" y="225360"/>
            <a:ext cx="907236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1680" bIns="0" anchor="ctr"/>
          <a:p>
            <a:pPr algn="ctr">
              <a:lnSpc>
                <a:spcPct val="93000"/>
              </a:lnSpc>
            </a:pPr>
            <a:r>
              <a:rPr b="0" lang="it-IT" sz="36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Allenamento esercizio fisico in generale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TextShape 2"/>
          <p:cNvSpPr txBox="1"/>
          <p:nvPr/>
        </p:nvSpPr>
        <p:spPr>
          <a:xfrm>
            <a:off x="863640" y="1449720"/>
            <a:ext cx="4464000" cy="273492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 anchor="ctr"/>
          <a:p>
            <a:pPr marL="342720" indent="-338040" algn="ctr">
              <a:lnSpc>
                <a:spcPct val="93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Circuito con attrezzi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3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Circuito senza attrezzi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9" name="" descr=""/>
          <p:cNvPicPr/>
          <p:nvPr/>
        </p:nvPicPr>
        <p:blipFill>
          <a:blip r:embed="rId1"/>
          <a:stretch/>
        </p:blipFill>
        <p:spPr>
          <a:xfrm>
            <a:off x="5448240" y="1008000"/>
            <a:ext cx="3551400" cy="2374920"/>
          </a:xfrm>
          <a:prstGeom prst="rect">
            <a:avLst/>
          </a:prstGeom>
          <a:ln>
            <a:noFill/>
          </a:ln>
        </p:spPr>
      </p:pic>
      <p:pic>
        <p:nvPicPr>
          <p:cNvPr id="490" name="" descr=""/>
          <p:cNvPicPr/>
          <p:nvPr/>
        </p:nvPicPr>
        <p:blipFill>
          <a:blip r:embed="rId2"/>
          <a:stretch/>
        </p:blipFill>
        <p:spPr>
          <a:xfrm>
            <a:off x="6048360" y="3456000"/>
            <a:ext cx="2617920" cy="212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287280" y="1933560"/>
            <a:ext cx="90727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Riallenamento allo sforzo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Shape 1"/>
          <p:cNvSpPr txBox="1"/>
          <p:nvPr/>
        </p:nvSpPr>
        <p:spPr>
          <a:xfrm>
            <a:off x="502920" y="225360"/>
            <a:ext cx="907236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Riallenamento allo sforzo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TextShape 2"/>
          <p:cNvSpPr txBox="1"/>
          <p:nvPr/>
        </p:nvSpPr>
        <p:spPr>
          <a:xfrm>
            <a:off x="502920" y="1171440"/>
            <a:ext cx="8870760" cy="401364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 anchor="ctr"/>
          <a:p>
            <a:pPr marL="342720" indent="-338040">
              <a:lnSpc>
                <a:spcPct val="93000"/>
              </a:lnSpc>
            </a:pPr>
            <a:r>
              <a:rPr b="1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Frequenza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delle sessioni  maggiormente utilizzata è 3 volte alla settimana (negli “outpatients”).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1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Intensita’: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scopo raggiungere 30’/die ad un carico 60-70% del consumo di O2 di picco  (o FC di picco) ottenuti con prova da sforzo incrementale.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1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Tempo (Durata)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varia da 4 a 46 sedute; la maggioranza degli studi controllati e non, dura da 6 a 24 settimane.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Durata di ogni singola sessione fra i 15 ed i 30 minuti.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71280" y="1224000"/>
            <a:ext cx="10009440" cy="226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36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Intensita' iniziale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TextShape 2"/>
          <p:cNvSpPr txBox="1"/>
          <p:nvPr/>
        </p:nvSpPr>
        <p:spPr>
          <a:xfrm>
            <a:off x="538200" y="1003320"/>
            <a:ext cx="8748720" cy="4394520"/>
          </a:xfrm>
          <a:prstGeom prst="rect">
            <a:avLst/>
          </a:prstGeom>
          <a:noFill/>
          <a:ln>
            <a:noFill/>
          </a:ln>
        </p:spPr>
        <p:txBody>
          <a:bodyPr lIns="108000" rIns="108000" tIns="63000" bIns="63000"/>
          <a:p>
            <a:pPr>
              <a:lnSpc>
                <a:spcPct val="12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-60 % VO2 MAX ( ergospirometro 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-SOTTO ALLA SOGLIA  ANAEROBICA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-P.A.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-SAT O2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TextShape 3"/>
          <p:cNvSpPr txBox="1"/>
          <p:nvPr/>
        </p:nvSpPr>
        <p:spPr>
          <a:xfrm>
            <a:off x="8318520" y="4940280"/>
            <a:ext cx="1257480" cy="45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Ctr="1"/>
          <a:p>
            <a:pPr marL="215640" indent="-209520">
              <a:lnSpc>
                <a:spcPct val="100000"/>
              </a:lnSpc>
            </a:pPr>
            <a:r>
              <a:rPr b="1" lang="it-IT" sz="2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1465200" y="1368360"/>
            <a:ext cx="7821720" cy="3600720"/>
          </a:xfrm>
          <a:prstGeom prst="rect">
            <a:avLst/>
          </a:prstGeom>
          <a:noFill/>
          <a:ln>
            <a:noFill/>
          </a:ln>
        </p:spPr>
        <p:txBody>
          <a:bodyPr lIns="108000" rIns="108000" tIns="63000" bIns="63000"/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5’ RISCALDAMENTO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20’ RESISTENZA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5’ DEFATICAMENTO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2-3 GIORNI ALLA SETTIMANA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Nr. ideale di sedute (mai meno di 15-18)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Vengono monitorati i parametri vitali durante le sedute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TextShape 2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36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Durata e frequenza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TextShape 3"/>
          <p:cNvSpPr txBox="1"/>
          <p:nvPr/>
        </p:nvSpPr>
        <p:spPr>
          <a:xfrm>
            <a:off x="8461440" y="4751280"/>
            <a:ext cx="1114560" cy="45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Ctr="1"/>
          <a:p>
            <a:pPr marL="215640" indent="-209520">
              <a:lnSpc>
                <a:spcPct val="100000"/>
              </a:lnSpc>
            </a:pPr>
            <a:r>
              <a:rPr b="1" lang="it-IT" sz="2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502920" y="1327320"/>
            <a:ext cx="886932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24840" bIns="0" anchor="ctr"/>
          <a:p>
            <a:pPr marL="342720" indent="-338040" algn="ctr">
              <a:lnSpc>
                <a:spcPct val="93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allenamento ad </a:t>
            </a:r>
            <a:r>
              <a:rPr b="0" lang="it-IT" sz="28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alta intensità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(70-80% del carico massimo) rispetto ad un allenamento a </a:t>
            </a:r>
            <a:r>
              <a:rPr b="0" lang="it-IT" sz="28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bassa intensità</a:t>
            </a: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(30% del massimo carico) mostra: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3000"/>
              </a:lnSpc>
            </a:pPr>
            <a:r>
              <a:rPr b="0" lang="it-IT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Significativa riduzione della ventilazione e dei livelli di lattati a isowatt.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7920000" y="4797360"/>
            <a:ext cx="1152000" cy="45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Ctr="1"/>
          <a:p>
            <a:pPr marL="215640" indent="-209520">
              <a:lnSpc>
                <a:spcPct val="100000"/>
              </a:lnSpc>
            </a:pPr>
            <a:r>
              <a:rPr b="1" lang="it-IT" sz="2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6840360" y="4103640"/>
            <a:ext cx="2953080" cy="73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Casabury, Wassermann, 1991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Maltais, 1996-1997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TextShape 4"/>
          <p:cNvSpPr txBox="1"/>
          <p:nvPr/>
        </p:nvSpPr>
        <p:spPr>
          <a:xfrm>
            <a:off x="502920" y="225360"/>
            <a:ext cx="907092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Obiettivo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503280" y="225360"/>
            <a:ext cx="90709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ENDURANCE TRAINING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TextShape 2"/>
          <p:cNvSpPr txBox="1"/>
          <p:nvPr/>
        </p:nvSpPr>
        <p:spPr>
          <a:xfrm>
            <a:off x="225360" y="1436760"/>
            <a:ext cx="9678960" cy="282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-5 min. riscaldamento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-minimo 10 min., massimo 30 min. al 50% del carico raggiunto nella PS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-5 min. di defaticamento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 incrementa il tempo di 2 min.quando la BORG e’&lt;5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RR come processo di cura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1622520" y="1008000"/>
            <a:ext cx="6511680" cy="455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503280" y="225360"/>
            <a:ext cx="90709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INTERVAL TRAINING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TextShape 2"/>
          <p:cNvSpPr txBox="1"/>
          <p:nvPr/>
        </p:nvSpPr>
        <p:spPr>
          <a:xfrm>
            <a:off x="503280" y="1327320"/>
            <a:ext cx="907092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-5 min. riscaldamento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-ripetute di 1 min. al 80-100% del carico massimo   raggiunto nella PS , alternato a 2 min. di riposo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-5 min. di defaticamento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Minimo  6 massimo 10 ripetute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 incrementa di 1 ripetuta quando la BORG e’&lt;5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502920" y="225360"/>
            <a:ext cx="907236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Allenamento muscoli arti superiori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TextShape 2"/>
          <p:cNvSpPr txBox="1"/>
          <p:nvPr/>
        </p:nvSpPr>
        <p:spPr>
          <a:xfrm>
            <a:off x="502920" y="1188360"/>
            <a:ext cx="8870760" cy="356868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 anchor="ctr"/>
          <a:p>
            <a:pPr marL="342720" indent="-338040">
              <a:lnSpc>
                <a:spcPct val="93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PROGRAMMI 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sostenuti: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programmi di rinforzo muscolare basati sulla ripetizione di esercizi con carichi crescenti costituiti da pesi.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Sostenuti,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eseguibili con ergometri a braccia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Wingdings"/>
              </a:rPr>
              <a:t>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inizio a 50 gpm senza carico 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Wingdings"/>
              </a:rPr>
              <a:t>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aumento di 5 w alla volta sino all’ esecuzione di esercizi per 20-30 minuti.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4535640" y="3089160"/>
            <a:ext cx="5184720" cy="72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2640" bIns="45000"/>
          <a:p>
            <a:pPr algn="r">
              <a:lnSpc>
                <a:spcPct val="93000"/>
              </a:lnSpc>
            </a:pPr>
            <a:r>
              <a:rPr b="0" i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"/>
              </a:rPr>
              <a:t>Ellis B. Ries A. J Cardiopul Rehabil, 1999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93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502920" y="225360"/>
            <a:ext cx="907236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Ergometro a manovella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501480" y="1008000"/>
            <a:ext cx="8498160" cy="280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8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Pz seduto, ergometro appoggiato su un piano di fronte</a:t>
            </a:r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lang="it-IT" sz="24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incrementale</a:t>
            </a:r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60/70 giri /min                                                                          5/25 Watt ogni 1-4 min;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lang="it-IT" sz="24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endurance</a:t>
            </a:r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carico costante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</a:t>
            </a:r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(60-80% del carico max 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863640" y="3587760"/>
            <a:ext cx="2376360" cy="188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66ff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</a:t>
            </a: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Ripetibilità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Accuratezza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Semplicità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CustomShape 4"/>
          <p:cNvSpPr/>
          <p:nvPr/>
        </p:nvSpPr>
        <p:spPr>
          <a:xfrm>
            <a:off x="4278240" y="3527280"/>
            <a:ext cx="4721400" cy="2016360"/>
          </a:xfrm>
          <a:prstGeom prst="rect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5"/>
          <p:cNvSpPr/>
          <p:nvPr/>
        </p:nvSpPr>
        <p:spPr>
          <a:xfrm>
            <a:off x="863640" y="3527280"/>
            <a:ext cx="2519280" cy="2060640"/>
          </a:xfrm>
          <a:prstGeom prst="rect">
            <a:avLst/>
          </a:prstGeom>
          <a:noFill/>
          <a:ln w="38160">
            <a:solidFill>
              <a:srgbClr val="66ff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6"/>
          <p:cNvSpPr/>
          <p:nvPr/>
        </p:nvSpPr>
        <p:spPr>
          <a:xfrm>
            <a:off x="4387680" y="3527280"/>
            <a:ext cx="4611960" cy="19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CONTRO</a:t>
            </a: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Attività non riprodotta  nella vita quotidiana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Disponibilità dello strumento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8" name="" descr=""/>
          <p:cNvPicPr/>
          <p:nvPr/>
        </p:nvPicPr>
        <p:blipFill>
          <a:blip r:embed="rId1"/>
          <a:stretch/>
        </p:blipFill>
        <p:spPr>
          <a:xfrm>
            <a:off x="8207280" y="576360"/>
            <a:ext cx="1362240" cy="2803320"/>
          </a:xfrm>
          <a:prstGeom prst="rect">
            <a:avLst/>
          </a:prstGeom>
          <a:ln>
            <a:noFill/>
          </a:ln>
        </p:spPr>
      </p:pic>
      <p:sp>
        <p:nvSpPr>
          <p:cNvPr id="519" name="CustomShape 7"/>
          <p:cNvSpPr/>
          <p:nvPr/>
        </p:nvSpPr>
        <p:spPr>
          <a:xfrm>
            <a:off x="8207280" y="576360"/>
            <a:ext cx="1362240" cy="280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 txBox="1"/>
          <p:nvPr/>
        </p:nvSpPr>
        <p:spPr>
          <a:xfrm>
            <a:off x="502920" y="180000"/>
            <a:ext cx="9072360" cy="51588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 anchor="ctr"/>
          <a:p>
            <a:pPr algn="ctr">
              <a:lnSpc>
                <a:spcPct val="93000"/>
              </a:lnSpc>
            </a:pPr>
            <a:r>
              <a:rPr b="0" lang="it-IT" sz="32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Allenamento dei muscoli respiratori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TextShape 2"/>
          <p:cNvSpPr txBox="1"/>
          <p:nvPr/>
        </p:nvSpPr>
        <p:spPr>
          <a:xfrm>
            <a:off x="838080" y="1547640"/>
            <a:ext cx="6073920" cy="3708000"/>
          </a:xfrm>
          <a:prstGeom prst="rect">
            <a:avLst/>
          </a:prstGeom>
          <a:noFill/>
          <a:ln>
            <a:noFill/>
          </a:ln>
        </p:spPr>
        <p:txBody>
          <a:bodyPr lIns="0" rIns="0" tIns="24840" bIns="0" anchor="ctr"/>
          <a:p>
            <a:pPr marL="342720" indent="-338040">
              <a:lnSpc>
                <a:spcPct val="93000"/>
              </a:lnSpc>
            </a:pPr>
            <a:r>
              <a:rPr b="0" lang="it-IT" sz="28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THRESHOLD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Addestratore monopaziente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Resistenza fornita da una valvola a molla che allena i muscoli respiratori durante l’in/espirazione.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Assicura una resistenza costante indipendentemente dal flusso d’aria e dalla FR del paziente.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L’obiettivo è in/espirare con una forza sufficiente per aprire la valvola.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3"/>
          <p:cNvSpPr/>
          <p:nvPr/>
        </p:nvSpPr>
        <p:spPr>
          <a:xfrm>
            <a:off x="1006560" y="836640"/>
            <a:ext cx="69134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Mip – Mep (misura la forza dei mm in-espiratori)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3" name="" descr=""/>
          <p:cNvPicPr/>
          <p:nvPr/>
        </p:nvPicPr>
        <p:blipFill>
          <a:blip r:embed="rId1"/>
          <a:stretch/>
        </p:blipFill>
        <p:spPr>
          <a:xfrm>
            <a:off x="7093080" y="2355840"/>
            <a:ext cx="2770200" cy="268452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502920" y="225360"/>
            <a:ext cx="907236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 anchor="ctr"/>
          <a:p>
            <a:pPr algn="ctr">
              <a:lnSpc>
                <a:spcPct val="93000"/>
              </a:lnSpc>
            </a:pPr>
            <a:r>
              <a:rPr b="0" lang="it-IT" sz="32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INCENTIVATORI INSPIRATORI DI VOLUME 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542880" y="1023840"/>
            <a:ext cx="4929120" cy="21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Incentivatori di volume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Richiedono al pz inspirazioni profonde con apnea teleinspiratoria di 3-5 sec,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permettono di controllare visivamente i volumi mobilizzati e i flussi utilizzati.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6" name="" descr=""/>
          <p:cNvPicPr/>
          <p:nvPr/>
        </p:nvPicPr>
        <p:blipFill>
          <a:blip r:embed="rId1"/>
          <a:stretch/>
        </p:blipFill>
        <p:spPr>
          <a:xfrm>
            <a:off x="5975280" y="1173240"/>
            <a:ext cx="2314800" cy="2066760"/>
          </a:xfrm>
          <a:prstGeom prst="rect">
            <a:avLst/>
          </a:prstGeom>
          <a:ln>
            <a:noFill/>
          </a:ln>
        </p:spPr>
      </p:pic>
      <p:sp>
        <p:nvSpPr>
          <p:cNvPr id="527" name="CustomShape 3"/>
          <p:cNvSpPr/>
          <p:nvPr/>
        </p:nvSpPr>
        <p:spPr>
          <a:xfrm>
            <a:off x="1008000" y="4653000"/>
            <a:ext cx="15717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Coach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8" name="" descr=""/>
          <p:cNvPicPr/>
          <p:nvPr/>
        </p:nvPicPr>
        <p:blipFill>
          <a:blip r:embed="rId2"/>
          <a:stretch/>
        </p:blipFill>
        <p:spPr>
          <a:xfrm>
            <a:off x="6512040" y="3541680"/>
            <a:ext cx="2921040" cy="1643040"/>
          </a:xfrm>
          <a:prstGeom prst="rect">
            <a:avLst/>
          </a:prstGeom>
          <a:ln>
            <a:noFill/>
          </a:ln>
        </p:spPr>
      </p:pic>
      <p:sp>
        <p:nvSpPr>
          <p:cNvPr id="529" name="CustomShape 4"/>
          <p:cNvSpPr/>
          <p:nvPr/>
        </p:nvSpPr>
        <p:spPr>
          <a:xfrm>
            <a:off x="4427640" y="4464000"/>
            <a:ext cx="25556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Respivol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0" name="" descr=""/>
          <p:cNvPicPr/>
          <p:nvPr/>
        </p:nvPicPr>
        <p:blipFill>
          <a:blip r:embed="rId3"/>
          <a:stretch/>
        </p:blipFill>
        <p:spPr>
          <a:xfrm>
            <a:off x="3024360" y="3384720"/>
            <a:ext cx="1415880" cy="211284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extShape 1"/>
          <p:cNvSpPr txBox="1"/>
          <p:nvPr/>
        </p:nvSpPr>
        <p:spPr>
          <a:xfrm>
            <a:off x="502920" y="225360"/>
            <a:ext cx="907236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Tecniche di disostruzione bronchiale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TextShape 2"/>
          <p:cNvSpPr txBox="1"/>
          <p:nvPr/>
        </p:nvSpPr>
        <p:spPr>
          <a:xfrm>
            <a:off x="488880" y="1152000"/>
            <a:ext cx="8871120" cy="331200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 anchor="ctr"/>
          <a:p>
            <a:pPr marL="342720" indent="-338040">
              <a:lnSpc>
                <a:spcPct val="93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Sedute individuali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Ambiente confortevole, che rispetti la privacy del paziente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Precauzioni igienico-sanitarie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3" name="" descr=""/>
          <p:cNvPicPr/>
          <p:nvPr/>
        </p:nvPicPr>
        <p:blipFill>
          <a:blip r:embed="rId1"/>
          <a:stretch/>
        </p:blipFill>
        <p:spPr>
          <a:xfrm>
            <a:off x="6937200" y="3024360"/>
            <a:ext cx="2495880" cy="183816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extShape 1"/>
          <p:cNvSpPr txBox="1"/>
          <p:nvPr/>
        </p:nvSpPr>
        <p:spPr>
          <a:xfrm>
            <a:off x="506520" y="208080"/>
            <a:ext cx="9069120" cy="944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Tecniche di disostruzione bronchiale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TextShape 2"/>
          <p:cNvSpPr txBox="1"/>
          <p:nvPr/>
        </p:nvSpPr>
        <p:spPr>
          <a:xfrm>
            <a:off x="793800" y="1604880"/>
            <a:ext cx="8350200" cy="437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TECNICHE PEP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Peep bottle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Pep mask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Flutter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Acapella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MODULAZIONE DEI FLUSSI ESPIRATORI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TECNICHE VIBRATORIE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MEZZI MECCANICI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6" name="" descr=""/>
          <p:cNvPicPr/>
          <p:nvPr/>
        </p:nvPicPr>
        <p:blipFill>
          <a:blip r:embed="rId1"/>
          <a:stretch/>
        </p:blipFill>
        <p:spPr>
          <a:xfrm>
            <a:off x="3198960" y="1728720"/>
            <a:ext cx="833400" cy="936720"/>
          </a:xfrm>
          <a:prstGeom prst="rect">
            <a:avLst/>
          </a:prstGeom>
          <a:ln>
            <a:noFill/>
          </a:ln>
        </p:spPr>
      </p:pic>
      <p:pic>
        <p:nvPicPr>
          <p:cNvPr id="537" name="" descr=""/>
          <p:cNvPicPr/>
          <p:nvPr/>
        </p:nvPicPr>
        <p:blipFill>
          <a:blip r:embed="rId2"/>
          <a:stretch/>
        </p:blipFill>
        <p:spPr>
          <a:xfrm>
            <a:off x="4608360" y="1655640"/>
            <a:ext cx="1368720" cy="1094040"/>
          </a:xfrm>
          <a:prstGeom prst="rect">
            <a:avLst/>
          </a:prstGeom>
          <a:ln>
            <a:noFill/>
          </a:ln>
        </p:spPr>
      </p:pic>
      <p:pic>
        <p:nvPicPr>
          <p:cNvPr id="538" name="" descr=""/>
          <p:cNvPicPr/>
          <p:nvPr/>
        </p:nvPicPr>
        <p:blipFill>
          <a:blip r:embed="rId3"/>
          <a:srcRect l="26255" t="19168" r="12499" b="23337"/>
          <a:stretch/>
        </p:blipFill>
        <p:spPr>
          <a:xfrm>
            <a:off x="6408720" y="1762200"/>
            <a:ext cx="1511280" cy="1117440"/>
          </a:xfrm>
          <a:prstGeom prst="rect">
            <a:avLst/>
          </a:prstGeom>
          <a:ln>
            <a:noFill/>
          </a:ln>
        </p:spPr>
      </p:pic>
      <p:pic>
        <p:nvPicPr>
          <p:cNvPr id="539" name="" descr=""/>
          <p:cNvPicPr/>
          <p:nvPr/>
        </p:nvPicPr>
        <p:blipFill>
          <a:blip r:embed="rId4"/>
          <a:stretch/>
        </p:blipFill>
        <p:spPr>
          <a:xfrm>
            <a:off x="7128000" y="3177720"/>
            <a:ext cx="2381040" cy="179028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Shape 1"/>
          <p:cNvSpPr txBox="1"/>
          <p:nvPr/>
        </p:nvSpPr>
        <p:spPr>
          <a:xfrm>
            <a:off x="506520" y="208080"/>
            <a:ext cx="9069120" cy="944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Tecniche di disostruzione bronchiale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TextShape 2"/>
          <p:cNvSpPr txBox="1"/>
          <p:nvPr/>
        </p:nvSpPr>
        <p:spPr>
          <a:xfrm>
            <a:off x="793800" y="1604880"/>
            <a:ext cx="8350200" cy="437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TECNICHE PEP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MODULAZIONE DEI FLUSSI ESPIRATORI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Drenaggio autogeno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TECNICHE VIBRATORIE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MEZZI MECCANICI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2" name="" descr=""/>
          <p:cNvPicPr/>
          <p:nvPr/>
        </p:nvPicPr>
        <p:blipFill>
          <a:blip r:embed="rId1"/>
          <a:stretch/>
        </p:blipFill>
        <p:spPr>
          <a:xfrm>
            <a:off x="6505560" y="2066760"/>
            <a:ext cx="2854440" cy="160524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506520" y="208080"/>
            <a:ext cx="9069120" cy="944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Tecniche di disostruzione bronchiale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TextShape 2"/>
          <p:cNvSpPr txBox="1"/>
          <p:nvPr/>
        </p:nvSpPr>
        <p:spPr>
          <a:xfrm>
            <a:off x="792000" y="1604880"/>
            <a:ext cx="8350560" cy="437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TECNICHE PEP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MODULAZIONE DEI FLUSSI ESPIRATORI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TECNICHE VIBRATORIE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Pegaso-PERC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MEZZI MECCANICI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5" name="" descr=""/>
          <p:cNvPicPr/>
          <p:nvPr/>
        </p:nvPicPr>
        <p:blipFill>
          <a:blip r:embed="rId1"/>
          <a:stretch/>
        </p:blipFill>
        <p:spPr>
          <a:xfrm>
            <a:off x="4100400" y="2664000"/>
            <a:ext cx="1731960" cy="1511280"/>
          </a:xfrm>
          <a:prstGeom prst="rect">
            <a:avLst/>
          </a:prstGeom>
          <a:ln>
            <a:noFill/>
          </a:ln>
        </p:spPr>
      </p:pic>
      <p:sp>
        <p:nvSpPr>
          <p:cNvPr id="546" name="CustomShape 3"/>
          <p:cNvSpPr/>
          <p:nvPr/>
        </p:nvSpPr>
        <p:spPr>
          <a:xfrm>
            <a:off x="727200" y="4608360"/>
            <a:ext cx="1720800" cy="10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In-exsufflator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Unico-TPEP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Alti flussi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7" name="" descr=""/>
          <p:cNvPicPr/>
          <p:nvPr/>
        </p:nvPicPr>
        <p:blipFill>
          <a:blip r:embed="rId2"/>
          <a:stretch/>
        </p:blipFill>
        <p:spPr>
          <a:xfrm>
            <a:off x="3240000" y="4643280"/>
            <a:ext cx="1295640" cy="971640"/>
          </a:xfrm>
          <a:prstGeom prst="rect">
            <a:avLst/>
          </a:prstGeom>
          <a:ln>
            <a:noFill/>
          </a:ln>
        </p:spPr>
      </p:pic>
      <p:pic>
        <p:nvPicPr>
          <p:cNvPr id="548" name="" descr=""/>
          <p:cNvPicPr/>
          <p:nvPr/>
        </p:nvPicPr>
        <p:blipFill>
          <a:blip r:embed="rId3"/>
          <a:stretch/>
        </p:blipFill>
        <p:spPr>
          <a:xfrm>
            <a:off x="5780160" y="4392720"/>
            <a:ext cx="1492200" cy="1220760"/>
          </a:xfrm>
          <a:prstGeom prst="rect">
            <a:avLst/>
          </a:prstGeom>
          <a:ln>
            <a:noFill/>
          </a:ln>
        </p:spPr>
      </p:pic>
      <p:pic>
        <p:nvPicPr>
          <p:cNvPr id="549" name="" descr=""/>
          <p:cNvPicPr/>
          <p:nvPr/>
        </p:nvPicPr>
        <p:blipFill>
          <a:blip r:embed="rId4"/>
          <a:stretch/>
        </p:blipFill>
        <p:spPr>
          <a:xfrm>
            <a:off x="7848720" y="3887640"/>
            <a:ext cx="1585800" cy="177480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503280" y="13320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36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Componenti del Programma Riabilitativo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868320" y="936720"/>
            <a:ext cx="7554960" cy="494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2480" bIns="42480"/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-Attivita’ fisica e muscolare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Allenamento esercizio fisico generale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Allenamento gruppi muscolari arti superiori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Allenamento muscoli respiratori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-Fisioterapia toracica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-Educazione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-Cessazione dal fumo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-Nutrizione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-Supporto psicosociale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-Terapia occupazionale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-Ottimizzazione della terapia medica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-Indicazione ad altri trattamenti non famacologici: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VMD, chirurgia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CustomShape 3"/>
          <p:cNvSpPr/>
          <p:nvPr/>
        </p:nvSpPr>
        <p:spPr>
          <a:xfrm>
            <a:off x="792000" y="2735280"/>
            <a:ext cx="1872000" cy="431640"/>
          </a:xfrm>
          <a:prstGeom prst="ellipse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503280" y="13320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36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Componenti del Programma Riabilitativo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868320" y="936720"/>
            <a:ext cx="7554960" cy="494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2480" bIns="42480"/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-Attivita’ fisica e muscolare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Allenamento esercizio fisico generale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Allenamento gruppi muscolari arti superiori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Allenamento muscoli respiratori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-Fisioterapia toracica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-Educazione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-Cessazione dal fumo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-Nutrizione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-Supporto psicosociale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-Terapia occupazionale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-Ottimizzazione della terapia medica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-Indicazione ad altri trattamenti non famacologici:</a:t>
            </a:r>
            <a:r>
              <a:rPr b="1"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VMD, chirurgia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Programma educazionale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503280" y="1327320"/>
            <a:ext cx="9069480" cy="404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215640" indent="-209520" algn="ctr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Gli Argomenti oggetto di educazione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Fisiopatologia della malattia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Strategie respiratorie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Uso dei farmaci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Tecniche di fisioterapia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Tecniche di conservazione dell’energia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Gestione dei sintomi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Capacità di autogestione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Gestione dell’ansia e stress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Argomenti opzionali</a:t>
            </a: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Ossigenoterapia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Cessazione dal fumo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Sessualità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5" name="" descr=""/>
          <p:cNvPicPr/>
          <p:nvPr/>
        </p:nvPicPr>
        <p:blipFill>
          <a:blip r:embed="rId1"/>
          <a:stretch/>
        </p:blipFill>
        <p:spPr>
          <a:xfrm>
            <a:off x="3321000" y="3975120"/>
            <a:ext cx="1728720" cy="1527120"/>
          </a:xfrm>
          <a:prstGeom prst="rect">
            <a:avLst/>
          </a:prstGeom>
          <a:ln>
            <a:noFill/>
          </a:ln>
        </p:spPr>
      </p:pic>
      <p:pic>
        <p:nvPicPr>
          <p:cNvPr id="556" name="" descr=""/>
          <p:cNvPicPr/>
          <p:nvPr/>
        </p:nvPicPr>
        <p:blipFill>
          <a:blip r:embed="rId2"/>
          <a:stretch/>
        </p:blipFill>
        <p:spPr>
          <a:xfrm>
            <a:off x="5543640" y="1773360"/>
            <a:ext cx="3224160" cy="3265200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Shape 1"/>
          <p:cNvSpPr txBox="1"/>
          <p:nvPr/>
        </p:nvSpPr>
        <p:spPr>
          <a:xfrm>
            <a:off x="503280" y="225360"/>
            <a:ext cx="90709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Telemetria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TextShape 2"/>
          <p:cNvSpPr txBox="1"/>
          <p:nvPr/>
        </p:nvSpPr>
        <p:spPr>
          <a:xfrm>
            <a:off x="433080" y="863640"/>
            <a:ext cx="907092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 anchor="ctr"/>
          <a:p>
            <a:pPr marL="342720" indent="-338040">
              <a:lnSpc>
                <a:spcPct val="93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-Podometri, contapassi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-Teleriabilitazione (sistemi di comunicazione avanzata)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-Contapassi+attivita' di couselling/rinforzo volto all'incremento dell'attivita' fisica: </a:t>
            </a:r>
            <a:r>
              <a:rPr b="0" i="1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 clinical practice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9" name="" descr=""/>
          <p:cNvPicPr/>
          <p:nvPr/>
        </p:nvPicPr>
        <p:blipFill>
          <a:blip r:embed="rId1"/>
          <a:stretch/>
        </p:blipFill>
        <p:spPr>
          <a:xfrm>
            <a:off x="7272360" y="3887640"/>
            <a:ext cx="1584360" cy="1584360"/>
          </a:xfrm>
          <a:prstGeom prst="rect">
            <a:avLst/>
          </a:prstGeom>
          <a:ln>
            <a:noFill/>
          </a:ln>
        </p:spPr>
      </p:pic>
      <p:pic>
        <p:nvPicPr>
          <p:cNvPr id="560" name="" descr=""/>
          <p:cNvPicPr/>
          <p:nvPr/>
        </p:nvPicPr>
        <p:blipFill>
          <a:blip r:embed="rId2"/>
          <a:stretch/>
        </p:blipFill>
        <p:spPr>
          <a:xfrm>
            <a:off x="3456000" y="3919680"/>
            <a:ext cx="2952720" cy="1552320"/>
          </a:xfrm>
          <a:prstGeom prst="rect">
            <a:avLst/>
          </a:prstGeom>
          <a:ln>
            <a:noFill/>
          </a:ln>
        </p:spPr>
      </p:pic>
      <p:pic>
        <p:nvPicPr>
          <p:cNvPr id="561" name="" descr=""/>
          <p:cNvPicPr/>
          <p:nvPr/>
        </p:nvPicPr>
        <p:blipFill>
          <a:blip r:embed="rId3"/>
          <a:stretch/>
        </p:blipFill>
        <p:spPr>
          <a:xfrm>
            <a:off x="1127160" y="3816360"/>
            <a:ext cx="2400120" cy="1905120"/>
          </a:xfrm>
          <a:prstGeom prst="rect">
            <a:avLst/>
          </a:prstGeom>
          <a:ln>
            <a:noFill/>
          </a:ln>
        </p:spPr>
      </p:pic>
      <p:pic>
        <p:nvPicPr>
          <p:cNvPr id="562" name="" descr=""/>
          <p:cNvPicPr/>
          <p:nvPr/>
        </p:nvPicPr>
        <p:blipFill>
          <a:blip r:embed="rId4"/>
          <a:stretch/>
        </p:blipFill>
        <p:spPr>
          <a:xfrm>
            <a:off x="6738840" y="216000"/>
            <a:ext cx="3197160" cy="1501560"/>
          </a:xfrm>
          <a:prstGeom prst="rect">
            <a:avLst/>
          </a:prstGeom>
          <a:ln>
            <a:noFill/>
          </a:ln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Shape 1"/>
          <p:cNvSpPr txBox="1"/>
          <p:nvPr/>
        </p:nvSpPr>
        <p:spPr>
          <a:xfrm>
            <a:off x="792000" y="2735280"/>
            <a:ext cx="9069480" cy="687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215640" indent="-209520">
              <a:lnSpc>
                <a:spcPct val="100000"/>
              </a:lnSpc>
            </a:pPr>
            <a:r>
              <a:rPr b="0" lang="it-IT" sz="32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Grazie per l’attenzione!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503280" y="360000"/>
            <a:ext cx="9069480" cy="1341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Palestra di Riabilitazione Respiratoria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TextShape 2"/>
          <p:cNvSpPr txBox="1"/>
          <p:nvPr/>
        </p:nvSpPr>
        <p:spPr>
          <a:xfrm>
            <a:off x="431640" y="2111400"/>
            <a:ext cx="8062920" cy="307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21096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Quali attività?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Quali attrezzi?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-Trattamenti singoli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0960" indent="-210960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-Trattamenti di gruppo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502920" y="225360"/>
            <a:ext cx="907236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Dove riabilitare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549000" y="547560"/>
            <a:ext cx="8870760" cy="4780440"/>
          </a:xfrm>
          <a:prstGeom prst="rect">
            <a:avLst/>
          </a:prstGeom>
          <a:noFill/>
          <a:ln>
            <a:noFill/>
          </a:ln>
        </p:spPr>
        <p:txBody>
          <a:bodyPr lIns="0" rIns="0" tIns="21960" bIns="0" anchor="ctr"/>
          <a:p>
            <a:pPr marL="342720" indent="-338040" algn="ctr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 ospedale: regime di ricovero ordinario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 regime di day hospital (ambulatorio integrato)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Ambulatorio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3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just">
              <a:lnSpc>
                <a:spcPct val="93000"/>
              </a:lnSpc>
            </a:pPr>
            <a:r>
              <a:rPr b="0" lang="it-IT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L’efficacia 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 un programma di riabilitazione polmonare</a:t>
            </a:r>
            <a:r>
              <a:rPr b="0" lang="it-IT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è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just">
              <a:lnSpc>
                <a:spcPct val="93000"/>
              </a:lnSpc>
            </a:pPr>
            <a:r>
              <a:rPr b="0" lang="it-IT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determinata più dalla </a:t>
            </a:r>
            <a:r>
              <a:rPr b="0" lang="it-IT" sz="2400" spc="-1" strike="noStrike" u="sng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strutturazione e dalle componenti 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del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just">
              <a:lnSpc>
                <a:spcPct val="93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programma </a:t>
            </a:r>
            <a:r>
              <a:rPr b="0" lang="it-IT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che non dalla sede</a:t>
            </a: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dell’effettuazione dello stesso.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2589120" y="1584360"/>
            <a:ext cx="2654280" cy="224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1720" rIns="81720" tIns="42480" bIns="42480"/>
          <a:p>
            <a:pPr lvl="2" marL="1143000" indent="-227160">
              <a:lnSpc>
                <a:spcPct val="96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      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  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160"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       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160"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        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160">
              <a:lnSpc>
                <a:spcPct val="96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TextShape 2"/>
          <p:cNvSpPr txBox="1"/>
          <p:nvPr/>
        </p:nvSpPr>
        <p:spPr>
          <a:xfrm>
            <a:off x="647640" y="8280"/>
            <a:ext cx="9072720" cy="1701000"/>
          </a:xfrm>
          <a:prstGeom prst="rect">
            <a:avLst/>
          </a:prstGeom>
          <a:noFill/>
          <a:ln>
            <a:noFill/>
          </a:ln>
        </p:spPr>
        <p:txBody>
          <a:bodyPr lIns="0" rIns="0" tIns="38880" bIns="0" anchor="ctr"/>
          <a:p>
            <a:pPr algn="ctr">
              <a:lnSpc>
                <a:spcPct val="93000"/>
              </a:lnSpc>
            </a:pPr>
            <a:r>
              <a:rPr b="0" lang="it-IT" sz="4400" spc="-1" strike="noStrike">
                <a:solidFill>
                  <a:srgbClr val="0084d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 riabilitare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VALUTAZIONE INIZIALE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1008000" y="1800360"/>
            <a:ext cx="8352000" cy="309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-Valutazione clinica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-Terapia in atto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-Valutazione della capacità allo sforzo (6MWT) con misurazione della SatHbO2 e dispnea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-Valutazione funzionale respiratoria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-Valutazione della forza muscolare periferica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-Valutazione della QoL,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-Parametri antropometrici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b="0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-Richiesta di O2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6MWT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TextShape 2"/>
          <p:cNvSpPr txBox="1"/>
          <p:nvPr/>
        </p:nvSpPr>
        <p:spPr>
          <a:xfrm>
            <a:off x="482760" y="576360"/>
            <a:ext cx="3835080" cy="482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5640" indent="-20952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Indicazioni: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Valutazione funzionale.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Valutazione efficacia del trattamento fisioterapico.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Valutazione del flusso ottimale di 02 durante l’esercizio fisico.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parametri da valutare sono: </a:t>
            </a:r>
            <a:r>
              <a:rPr b="0" lang="it-IT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SatHbO2, FC, Dispnea secondo la scala di Borg, flusso/minuto di O2 ,metri percorsi, eventuali pause, le cause e la durata di tali pause.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Tali parametri devono essere scritti nell’apposito spazio della Cartella Riabilitativa.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6" name="" descr=""/>
          <p:cNvPicPr/>
          <p:nvPr/>
        </p:nvPicPr>
        <p:blipFill>
          <a:blip r:embed="rId1"/>
          <a:stretch/>
        </p:blipFill>
        <p:spPr>
          <a:xfrm>
            <a:off x="4535640" y="1076400"/>
            <a:ext cx="4606920" cy="4178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503280" y="225360"/>
            <a:ext cx="9069480" cy="94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6MWT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503280" y="851760"/>
            <a:ext cx="8278920" cy="423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marL="215640" indent="-209520"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MATERIALE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Circuito con metri segnalati (di almeno 30-40m)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Due coni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Cronometro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Sedia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Pulsossimetro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Scala di Borg o VAS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Foglio per la registrazione dei parametri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Recipiente portatile per O2 (se necessario)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95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Sfigmomanometro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9" name="" descr=""/>
          <p:cNvPicPr/>
          <p:nvPr/>
        </p:nvPicPr>
        <p:blipFill>
          <a:blip r:embed="rId1"/>
          <a:stretch/>
        </p:blipFill>
        <p:spPr>
          <a:xfrm>
            <a:off x="4824360" y="2190600"/>
            <a:ext cx="4462560" cy="162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16696</TotalTime>
  <Application>LibreOffice/5.2.2.2$Windows_X86_64 LibreOffice_project/8f96e87c890bf8fa77463cd4b640a2312823f3ad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cp:lastPrinted>2018-04-16T17:00:29Z</cp:lastPrinted>
  <dcterms:modified xsi:type="dcterms:W3CDTF">2018-04-17T09:59:59Z</dcterms:modified>
  <cp:revision>23</cp:revision>
  <dc:subject/>
  <dc:title/>
</cp:coreProperties>
</file>