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96" r:id="rId4"/>
    <p:sldId id="297" r:id="rId5"/>
    <p:sldId id="298" r:id="rId6"/>
    <p:sldId id="299" r:id="rId7"/>
    <p:sldId id="300" r:id="rId8"/>
    <p:sldId id="287" r:id="rId9"/>
    <p:sldId id="264" r:id="rId10"/>
    <p:sldId id="262" r:id="rId11"/>
    <p:sldId id="260" r:id="rId12"/>
    <p:sldId id="257" r:id="rId13"/>
    <p:sldId id="261" r:id="rId14"/>
    <p:sldId id="265" r:id="rId15"/>
    <p:sldId id="291" r:id="rId16"/>
    <p:sldId id="269" r:id="rId17"/>
    <p:sldId id="272" r:id="rId18"/>
    <p:sldId id="273" r:id="rId19"/>
    <p:sldId id="274" r:id="rId20"/>
    <p:sldId id="275" r:id="rId21"/>
    <p:sldId id="276" r:id="rId22"/>
    <p:sldId id="277" r:id="rId23"/>
    <p:sldId id="278" r:id="rId24"/>
    <p:sldId id="279" r:id="rId25"/>
    <p:sldId id="270" r:id="rId26"/>
    <p:sldId id="258" r:id="rId27"/>
    <p:sldId id="292" r:id="rId28"/>
    <p:sldId id="293" r:id="rId29"/>
    <p:sldId id="294" r:id="rId30"/>
    <p:sldId id="283" r:id="rId31"/>
    <p:sldId id="302" r:id="rId32"/>
    <p:sldId id="290" r:id="rId33"/>
    <p:sldId id="301" r:id="rId34"/>
    <p:sldId id="284" r:id="rId35"/>
    <p:sldId id="285" r:id="rId36"/>
    <p:sldId id="28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2" d="100"/>
          <a:sy n="102" d="100"/>
        </p:scale>
        <p:origin x="-1088" y="-96"/>
      </p:cViewPr>
      <p:guideLst>
        <p:guide orient="horz" pos="2160"/>
        <p:guide pos="2880"/>
      </p:guideLst>
    </p:cSldViewPr>
  </p:slideViewPr>
  <p:notesTextViewPr>
    <p:cViewPr>
      <p:scale>
        <a:sx n="100" d="100"/>
        <a:sy n="100" d="100"/>
      </p:scale>
      <p:origin x="0" y="0"/>
    </p:cViewPr>
  </p:notesTextViewPr>
  <p:sorterViewPr>
    <p:cViewPr>
      <p:scale>
        <a:sx n="197" d="100"/>
        <a:sy n="197"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0CF9CD0E-5E0C-0A4D-B587-A92CFA19B373}"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198815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CF9CD0E-5E0C-0A4D-B587-A92CFA19B373}"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349959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CF9CD0E-5E0C-0A4D-B587-A92CFA19B373}"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391348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90600"/>
          </a:xfrm>
        </p:spPr>
        <p:txBody>
          <a:bodyPr/>
          <a:lstStyle/>
          <a:p>
            <a:r>
              <a:rPr lang="it-IT" smtClean="0"/>
              <a:t>Click to edit Master title style</a:t>
            </a:r>
            <a:endParaRPr lang="en-US"/>
          </a:p>
        </p:txBody>
      </p:sp>
      <p:sp>
        <p:nvSpPr>
          <p:cNvPr id="3" name="Chart Placeholder 2"/>
          <p:cNvSpPr>
            <a:spLocks noGrp="1"/>
          </p:cNvSpPr>
          <p:nvPr>
            <p:ph type="chart" idx="1"/>
          </p:nvPr>
        </p:nvSpPr>
        <p:spPr>
          <a:xfrm>
            <a:off x="685800" y="1752600"/>
            <a:ext cx="7772400" cy="4191000"/>
          </a:xfrm>
        </p:spPr>
        <p:txBody>
          <a:bodyPr/>
          <a:lstStyle/>
          <a:p>
            <a:endParaRPr lang="en-US"/>
          </a:p>
        </p:txBody>
      </p:sp>
      <p:sp>
        <p:nvSpPr>
          <p:cNvPr id="4" name="Date Placeholder 3"/>
          <p:cNvSpPr>
            <a:spLocks noGrp="1"/>
          </p:cNvSpPr>
          <p:nvPr>
            <p:ph type="dt" sz="half" idx="10"/>
          </p:nvPr>
        </p:nvSpPr>
        <p:spPr>
          <a:xfrm>
            <a:off x="457200" y="6019800"/>
            <a:ext cx="1905000" cy="457200"/>
          </a:xfrm>
        </p:spPr>
        <p:txBody>
          <a:bodyPr/>
          <a:lstStyle>
            <a:lvl1pPr>
              <a:defRPr/>
            </a:lvl1pPr>
          </a:lstStyle>
          <a:p>
            <a:endParaRPr lang="it-IT"/>
          </a:p>
        </p:txBody>
      </p:sp>
      <p:sp>
        <p:nvSpPr>
          <p:cNvPr id="5" name="Footer Placeholder 4"/>
          <p:cNvSpPr>
            <a:spLocks noGrp="1"/>
          </p:cNvSpPr>
          <p:nvPr>
            <p:ph type="ftr" sz="quarter" idx="11"/>
          </p:nvPr>
        </p:nvSpPr>
        <p:spPr>
          <a:xfrm>
            <a:off x="3124200" y="6019800"/>
            <a:ext cx="2895600" cy="457200"/>
          </a:xfrm>
        </p:spPr>
        <p:txBody>
          <a:bodyPr/>
          <a:lstStyle>
            <a:lvl1pPr>
              <a:defRPr/>
            </a:lvl1pPr>
          </a:lstStyle>
          <a:p>
            <a:endParaRPr lang="it-IT"/>
          </a:p>
        </p:txBody>
      </p:sp>
      <p:sp>
        <p:nvSpPr>
          <p:cNvPr id="6" name="Slide Number Placeholder 5"/>
          <p:cNvSpPr>
            <a:spLocks noGrp="1"/>
          </p:cNvSpPr>
          <p:nvPr>
            <p:ph type="sldNum" sz="quarter" idx="12"/>
          </p:nvPr>
        </p:nvSpPr>
        <p:spPr>
          <a:xfrm>
            <a:off x="6858000" y="6019800"/>
            <a:ext cx="1905000" cy="457200"/>
          </a:xfrm>
        </p:spPr>
        <p:txBody>
          <a:bodyPr/>
          <a:lstStyle>
            <a:lvl1pPr>
              <a:defRPr/>
            </a:lvl1pPr>
          </a:lstStyle>
          <a:p>
            <a:fld id="{858608BE-4C8A-1944-BDD3-57EC157C5B5D}" type="slidenum">
              <a:rPr lang="it-IT"/>
              <a:pPr/>
              <a:t>‹#›</a:t>
            </a:fld>
            <a:endParaRPr lang="it-IT"/>
          </a:p>
        </p:txBody>
      </p:sp>
    </p:spTree>
    <p:extLst>
      <p:ext uri="{BB962C8B-B14F-4D97-AF65-F5344CB8AC3E}">
        <p14:creationId xmlns:p14="http://schemas.microsoft.com/office/powerpoint/2010/main" val="147581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0CF9CD0E-5E0C-0A4D-B587-A92CFA19B373}"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445051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0CF9CD0E-5E0C-0A4D-B587-A92CFA19B373}"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183870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0CF9CD0E-5E0C-0A4D-B587-A92CFA19B373}" type="datetimeFigureOut">
              <a:rPr lang="en-US" smtClean="0"/>
              <a:t>17/04/18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361830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0CF9CD0E-5E0C-0A4D-B587-A92CFA19B373}" type="datetimeFigureOut">
              <a:rPr lang="en-US" smtClean="0"/>
              <a:t>17/04/18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209582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0CF9CD0E-5E0C-0A4D-B587-A92CFA19B373}" type="datetimeFigureOut">
              <a:rPr lang="en-US" smtClean="0"/>
              <a:t>17/04/18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303003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9CD0E-5E0C-0A4D-B587-A92CFA19B373}" type="datetimeFigureOut">
              <a:rPr lang="en-US" smtClean="0"/>
              <a:t>17/04/18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3865545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0CF9CD0E-5E0C-0A4D-B587-A92CFA19B373}" type="datetimeFigureOut">
              <a:rPr lang="en-US" smtClean="0"/>
              <a:t>17/04/18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132956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0CF9CD0E-5E0C-0A4D-B587-A92CFA19B373}" type="datetimeFigureOut">
              <a:rPr lang="en-US" smtClean="0"/>
              <a:t>17/04/18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92DCE9-7841-244C-91DD-3BDF14C5D4A6}" type="slidenum">
              <a:rPr lang="en-US" smtClean="0"/>
              <a:t>‹#›</a:t>
            </a:fld>
            <a:endParaRPr lang="en-US"/>
          </a:p>
        </p:txBody>
      </p:sp>
    </p:spTree>
    <p:extLst>
      <p:ext uri="{BB962C8B-B14F-4D97-AF65-F5344CB8AC3E}">
        <p14:creationId xmlns:p14="http://schemas.microsoft.com/office/powerpoint/2010/main" val="9139249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9CD0E-5E0C-0A4D-B587-A92CFA19B373}" type="datetimeFigureOut">
              <a:rPr lang="en-US" smtClean="0"/>
              <a:t>17/04/18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2DCE9-7841-244C-91DD-3BDF14C5D4A6}" type="slidenum">
              <a:rPr lang="en-US" smtClean="0"/>
              <a:t>‹#›</a:t>
            </a:fld>
            <a:endParaRPr lang="en-US"/>
          </a:p>
        </p:txBody>
      </p:sp>
    </p:spTree>
    <p:extLst>
      <p:ext uri="{BB962C8B-B14F-4D97-AF65-F5344CB8AC3E}">
        <p14:creationId xmlns:p14="http://schemas.microsoft.com/office/powerpoint/2010/main" val="956865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2.emf"/><Relationship Id="rId5" Type="http://schemas.openxmlformats.org/officeDocument/2006/relationships/oleObject" Target="../embeddings/oleObject3.bin"/><Relationship Id="rId6" Type="http://schemas.openxmlformats.org/officeDocument/2006/relationships/image" Target="../media/image33.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4.emf"/><Relationship Id="rId5" Type="http://schemas.openxmlformats.org/officeDocument/2006/relationships/oleObject" Target="../embeddings/oleObject5.bin"/><Relationship Id="rId6" Type="http://schemas.openxmlformats.org/officeDocument/2006/relationships/image" Target="../media/image35.e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wmf"/><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15.png"/><Relationship Id="rId5" Type="http://schemas.openxmlformats.org/officeDocument/2006/relationships/image" Target="../media/image16.wmf"/><Relationship Id="rId1" Type="http://schemas.openxmlformats.org/officeDocument/2006/relationships/slideLayout" Target="../slideLayouts/slideLayout7.xml"/><Relationship Id="rId2" Type="http://schemas.openxmlformats.org/officeDocument/2006/relationships/image" Target="../media/image13.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7000"/>
            <a:ext cx="9144000" cy="1333500"/>
          </a:xfrm>
          <a:prstGeom prst="rect">
            <a:avLst/>
          </a:prstGeom>
        </p:spPr>
      </p:pic>
      <p:pic>
        <p:nvPicPr>
          <p:cNvPr id="5" name="Picture 4"/>
          <p:cNvPicPr>
            <a:picLocks noChangeAspect="1"/>
          </p:cNvPicPr>
          <p:nvPr/>
        </p:nvPicPr>
        <p:blipFill>
          <a:blip r:embed="rId3"/>
          <a:stretch>
            <a:fillRect/>
          </a:stretch>
        </p:blipFill>
        <p:spPr>
          <a:xfrm>
            <a:off x="2311400" y="1549400"/>
            <a:ext cx="4864100" cy="2463800"/>
          </a:xfrm>
          <a:prstGeom prst="rect">
            <a:avLst/>
          </a:prstGeom>
        </p:spPr>
      </p:pic>
      <p:pic>
        <p:nvPicPr>
          <p:cNvPr id="6" name="Picture 5"/>
          <p:cNvPicPr>
            <a:picLocks noChangeAspect="1"/>
          </p:cNvPicPr>
          <p:nvPr/>
        </p:nvPicPr>
        <p:blipFill>
          <a:blip r:embed="rId4"/>
          <a:stretch>
            <a:fillRect/>
          </a:stretch>
        </p:blipFill>
        <p:spPr>
          <a:xfrm>
            <a:off x="2311400" y="5054600"/>
            <a:ext cx="4610100" cy="1612900"/>
          </a:xfrm>
          <a:prstGeom prst="rect">
            <a:avLst/>
          </a:prstGeom>
        </p:spPr>
      </p:pic>
      <p:pic>
        <p:nvPicPr>
          <p:cNvPr id="7" name="Picture 6"/>
          <p:cNvPicPr>
            <a:picLocks noChangeAspect="1"/>
          </p:cNvPicPr>
          <p:nvPr/>
        </p:nvPicPr>
        <p:blipFill>
          <a:blip r:embed="rId5"/>
          <a:stretch>
            <a:fillRect/>
          </a:stretch>
        </p:blipFill>
        <p:spPr>
          <a:xfrm>
            <a:off x="1638300" y="3949700"/>
            <a:ext cx="5638800" cy="1054100"/>
          </a:xfrm>
          <a:prstGeom prst="rect">
            <a:avLst/>
          </a:prstGeom>
        </p:spPr>
      </p:pic>
    </p:spTree>
    <p:extLst>
      <p:ext uri="{BB962C8B-B14F-4D97-AF65-F5344CB8AC3E}">
        <p14:creationId xmlns:p14="http://schemas.microsoft.com/office/powerpoint/2010/main" val="2644223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1750" y="0"/>
            <a:ext cx="911225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322" name="Rectangle 2"/>
          <p:cNvSpPr>
            <a:spLocks noChangeArrowheads="1"/>
          </p:cNvSpPr>
          <p:nvPr/>
        </p:nvSpPr>
        <p:spPr bwMode="auto">
          <a:xfrm>
            <a:off x="0" y="457200"/>
            <a:ext cx="9144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kumimoji="0" lang="en-GB" sz="2000" i="1" dirty="0">
                <a:solidFill>
                  <a:srgbClr val="FF0000"/>
                </a:solidFill>
                <a:effectLst>
                  <a:outerShdw blurRad="38100" dist="38100" dir="2700000" algn="tl">
                    <a:srgbClr val="000000"/>
                  </a:outerShdw>
                </a:effectLst>
                <a:latin typeface="Tahoma" charset="0"/>
              </a:rPr>
              <a:t>Nasal Positive Pressure Ventilation in Patients </a:t>
            </a:r>
            <a:br>
              <a:rPr kumimoji="0" lang="en-GB" sz="2000" i="1" dirty="0">
                <a:solidFill>
                  <a:srgbClr val="FF0000"/>
                </a:solidFill>
                <a:effectLst>
                  <a:outerShdw blurRad="38100" dist="38100" dir="2700000" algn="tl">
                    <a:srgbClr val="000000"/>
                  </a:outerShdw>
                </a:effectLst>
                <a:latin typeface="Tahoma" charset="0"/>
              </a:rPr>
            </a:br>
            <a:r>
              <a:rPr kumimoji="0" lang="en-GB" sz="2000" i="1" dirty="0">
                <a:solidFill>
                  <a:srgbClr val="FF0000"/>
                </a:solidFill>
                <a:effectLst>
                  <a:outerShdw blurRad="38100" dist="38100" dir="2700000" algn="tl">
                    <a:srgbClr val="000000"/>
                  </a:outerShdw>
                </a:effectLst>
                <a:latin typeface="Tahoma" charset="0"/>
              </a:rPr>
              <a:t>with Acute Respiratory Failure</a:t>
            </a:r>
            <a:r>
              <a:rPr kumimoji="0" lang="en-GB" sz="1800" dirty="0">
                <a:solidFill>
                  <a:srgbClr val="FF0000"/>
                </a:solidFill>
                <a:effectLst>
                  <a:outerShdw blurRad="38100" dist="38100" dir="2700000" algn="tl">
                    <a:srgbClr val="000000"/>
                  </a:outerShdw>
                </a:effectLst>
                <a:latin typeface="Tahoma" charset="0"/>
              </a:rPr>
              <a:t/>
            </a:r>
            <a:br>
              <a:rPr kumimoji="0" lang="en-GB" sz="1800" dirty="0">
                <a:solidFill>
                  <a:srgbClr val="FF0000"/>
                </a:solidFill>
                <a:effectLst>
                  <a:outerShdw blurRad="38100" dist="38100" dir="2700000" algn="tl">
                    <a:srgbClr val="000000"/>
                  </a:outerShdw>
                </a:effectLst>
                <a:latin typeface="Tahoma" charset="0"/>
              </a:rPr>
            </a:br>
            <a:r>
              <a:rPr kumimoji="0" lang="en-GB" sz="1400" dirty="0">
                <a:solidFill>
                  <a:srgbClr val="FF0000"/>
                </a:solidFill>
                <a:effectLst>
                  <a:outerShdw blurRad="38100" dist="38100" dir="2700000" algn="tl">
                    <a:srgbClr val="000000"/>
                  </a:outerShdw>
                </a:effectLst>
                <a:latin typeface="Tahoma" charset="0"/>
              </a:rPr>
              <a:t>Difficult and Time consuming Procedure for Nurses</a:t>
            </a:r>
            <a:endParaRPr kumimoji="0" lang="it-IT" sz="1400" dirty="0">
              <a:solidFill>
                <a:srgbClr val="FF0000"/>
              </a:solidFill>
              <a:effectLst>
                <a:outerShdw blurRad="38100" dist="38100" dir="2700000" algn="tl">
                  <a:srgbClr val="000000"/>
                </a:outerShdw>
              </a:effectLst>
              <a:latin typeface="Tahoma" charset="0"/>
            </a:endParaRPr>
          </a:p>
        </p:txBody>
      </p:sp>
      <p:sp>
        <p:nvSpPr>
          <p:cNvPr id="56323" name="Text Box 3"/>
          <p:cNvSpPr txBox="1">
            <a:spLocks noChangeArrowheads="1"/>
          </p:cNvSpPr>
          <p:nvPr/>
        </p:nvSpPr>
        <p:spPr bwMode="auto">
          <a:xfrm>
            <a:off x="2133600" y="381000"/>
            <a:ext cx="4965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kumimoji="0" lang="it-IT" sz="1800" dirty="0">
                <a:solidFill>
                  <a:srgbClr val="FFFF00"/>
                </a:solidFill>
                <a:effectLst>
                  <a:outerShdw blurRad="38100" dist="38100" dir="2700000" algn="tl">
                    <a:srgbClr val="000000"/>
                  </a:outerShdw>
                </a:effectLst>
              </a:rPr>
              <a:t>JC Chevrolet, </a:t>
            </a:r>
            <a:r>
              <a:rPr kumimoji="0" lang="it-IT" sz="1800" dirty="0" err="1">
                <a:solidFill>
                  <a:srgbClr val="FFFF00"/>
                </a:solidFill>
                <a:effectLst>
                  <a:outerShdw blurRad="38100" dist="38100" dir="2700000" algn="tl">
                    <a:srgbClr val="000000"/>
                  </a:outerShdw>
                </a:effectLst>
              </a:rPr>
              <a:t>P</a:t>
            </a:r>
            <a:r>
              <a:rPr kumimoji="0" lang="it-IT" sz="1800" dirty="0">
                <a:solidFill>
                  <a:srgbClr val="FFFF00"/>
                </a:solidFill>
                <a:effectLst>
                  <a:outerShdw blurRad="38100" dist="38100" dir="2700000" algn="tl">
                    <a:srgbClr val="000000"/>
                  </a:outerShdw>
                </a:effectLst>
              </a:rPr>
              <a:t> </a:t>
            </a:r>
            <a:r>
              <a:rPr kumimoji="0" lang="it-IT" sz="1800" dirty="0" err="1">
                <a:solidFill>
                  <a:srgbClr val="FFFF00"/>
                </a:solidFill>
                <a:effectLst>
                  <a:outerShdw blurRad="38100" dist="38100" dir="2700000" algn="tl">
                    <a:srgbClr val="000000"/>
                  </a:outerShdw>
                </a:effectLst>
              </a:rPr>
              <a:t>Joillet</a:t>
            </a:r>
            <a:r>
              <a:rPr kumimoji="0" lang="it-IT" sz="1800" dirty="0">
                <a:solidFill>
                  <a:srgbClr val="FFFF00"/>
                </a:solidFill>
                <a:effectLst>
                  <a:outerShdw blurRad="38100" dist="38100" dir="2700000" algn="tl">
                    <a:srgbClr val="000000"/>
                  </a:outerShdw>
                </a:effectLst>
              </a:rPr>
              <a:t>, B </a:t>
            </a:r>
            <a:r>
              <a:rPr kumimoji="0" lang="it-IT" sz="1800" dirty="0" err="1">
                <a:solidFill>
                  <a:srgbClr val="FFFF00"/>
                </a:solidFill>
                <a:effectLst>
                  <a:outerShdw blurRad="38100" dist="38100" dir="2700000" algn="tl">
                    <a:srgbClr val="000000"/>
                  </a:outerShdw>
                </a:effectLst>
              </a:rPr>
              <a:t>Abajo</a:t>
            </a:r>
            <a:r>
              <a:rPr kumimoji="0" lang="it-IT" sz="1800" dirty="0">
                <a:solidFill>
                  <a:srgbClr val="FFFF00"/>
                </a:solidFill>
                <a:effectLst>
                  <a:outerShdw blurRad="38100" dist="38100" dir="2700000" algn="tl">
                    <a:srgbClr val="000000"/>
                  </a:outerShdw>
                </a:effectLst>
              </a:rPr>
              <a:t>, A </a:t>
            </a:r>
            <a:r>
              <a:rPr kumimoji="0" lang="it-IT" sz="1800" dirty="0" err="1">
                <a:solidFill>
                  <a:srgbClr val="FFFF00"/>
                </a:solidFill>
                <a:effectLst>
                  <a:outerShdw blurRad="38100" dist="38100" dir="2700000" algn="tl">
                    <a:srgbClr val="000000"/>
                  </a:outerShdw>
                </a:effectLst>
              </a:rPr>
              <a:t>Toussi</a:t>
            </a:r>
            <a:r>
              <a:rPr kumimoji="0" lang="it-IT" sz="1800" dirty="0">
                <a:solidFill>
                  <a:srgbClr val="FFFF00"/>
                </a:solidFill>
                <a:effectLst>
                  <a:outerShdw blurRad="38100" dist="38100" dir="2700000" algn="tl">
                    <a:srgbClr val="000000"/>
                  </a:outerShdw>
                </a:effectLst>
              </a:rPr>
              <a:t>, M Louis</a:t>
            </a:r>
            <a:endParaRPr kumimoji="0" lang="it-IT" dirty="0">
              <a:solidFill>
                <a:srgbClr val="FFFF00"/>
              </a:solidFill>
              <a:effectLst>
                <a:outerShdw blurRad="38100" dist="38100" dir="2700000" algn="tl">
                  <a:srgbClr val="000000"/>
                </a:outerShdw>
              </a:effectLst>
            </a:endParaRPr>
          </a:p>
        </p:txBody>
      </p:sp>
      <p:sp>
        <p:nvSpPr>
          <p:cNvPr id="56324" name="Rectangle 4"/>
          <p:cNvSpPr>
            <a:spLocks noChangeArrowheads="1"/>
          </p:cNvSpPr>
          <p:nvPr/>
        </p:nvSpPr>
        <p:spPr bwMode="auto">
          <a:xfrm>
            <a:off x="5867400" y="6172200"/>
            <a:ext cx="2928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kumimoji="0" lang="it-IT" sz="2000">
                <a:solidFill>
                  <a:srgbClr val="FFFF00"/>
                </a:solidFill>
                <a:effectLst>
                  <a:outerShdw blurRad="38100" dist="38100" dir="2700000" algn="tl">
                    <a:srgbClr val="000000"/>
                  </a:outerShdw>
                </a:effectLst>
              </a:rPr>
              <a:t>CHEST 1991; 100: 775-82</a:t>
            </a:r>
          </a:p>
        </p:txBody>
      </p:sp>
      <p:graphicFrame>
        <p:nvGraphicFramePr>
          <p:cNvPr id="56325" name="Object 5">
            <a:hlinkClick r:id="" action="ppaction://ole?verb=0"/>
          </p:cNvPr>
          <p:cNvGraphicFramePr>
            <a:graphicFrameLocks/>
          </p:cNvGraphicFramePr>
          <p:nvPr>
            <p:extLst>
              <p:ext uri="{D42A27DB-BD31-4B8C-83A1-F6EECF244321}">
                <p14:modId xmlns:p14="http://schemas.microsoft.com/office/powerpoint/2010/main" val="1766217700"/>
              </p:ext>
            </p:extLst>
          </p:nvPr>
        </p:nvGraphicFramePr>
        <p:xfrm>
          <a:off x="231775" y="2443163"/>
          <a:ext cx="7308850" cy="4038600"/>
        </p:xfrm>
        <a:graphic>
          <a:graphicData uri="http://schemas.openxmlformats.org/presentationml/2006/ole">
            <mc:AlternateContent xmlns:mc="http://schemas.openxmlformats.org/markup-compatibility/2006">
              <mc:Choice xmlns:v="urn:schemas-microsoft-com:vml" Requires="v">
                <p:oleObj spid="_x0000_s2085" name="Chart" r:id="rId3" imgW="6108700" imgH="4038600" progId="MSGraph.Chart.8">
                  <p:embed followColorScheme="full"/>
                </p:oleObj>
              </mc:Choice>
              <mc:Fallback>
                <p:oleObj name="Chart" r:id="rId3" imgW="6108700" imgH="4038600" progId="MSGraph.Chart.8">
                  <p:embed followColorScheme="full"/>
                  <p:pic>
                    <p:nvPicPr>
                      <p:cNvPr id="0" name=""/>
                      <p:cNvPicPr>
                        <a:picLocks noChangeArrowheads="1"/>
                      </p:cNvPicPr>
                      <p:nvPr/>
                    </p:nvPicPr>
                    <p:blipFill>
                      <a:blip r:embed="rId4"/>
                      <a:srcRect/>
                      <a:stretch>
                        <a:fillRect/>
                      </a:stretch>
                    </p:blipFill>
                    <p:spPr bwMode="auto">
                      <a:xfrm>
                        <a:off x="231775" y="2443163"/>
                        <a:ext cx="73088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6326" name="Rectangle 6"/>
          <p:cNvSpPr>
            <a:spLocks noChangeArrowheads="1"/>
          </p:cNvSpPr>
          <p:nvPr/>
        </p:nvSpPr>
        <p:spPr bwMode="auto">
          <a:xfrm>
            <a:off x="1295400" y="3429000"/>
            <a:ext cx="14986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wrap="none" lIns="90488" tIns="44450" rIns="90488" bIns="44450">
            <a:spAutoFit/>
          </a:bodyPr>
          <a:lstStyle/>
          <a:p>
            <a:pPr defTabSz="762000" eaLnBrk="0" hangingPunct="0"/>
            <a:r>
              <a:rPr kumimoji="0" lang="it-IT" b="1">
                <a:solidFill>
                  <a:srgbClr val="003399"/>
                </a:solidFill>
              </a:rPr>
              <a:t>restrictive</a:t>
            </a:r>
          </a:p>
        </p:txBody>
      </p:sp>
      <p:sp>
        <p:nvSpPr>
          <p:cNvPr id="56327" name="Rectangle 7"/>
          <p:cNvSpPr>
            <a:spLocks noChangeArrowheads="1"/>
          </p:cNvSpPr>
          <p:nvPr/>
        </p:nvSpPr>
        <p:spPr bwMode="auto">
          <a:xfrm>
            <a:off x="3865563" y="3995738"/>
            <a:ext cx="16367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r>
              <a:rPr kumimoji="0" lang="it-IT" b="1">
                <a:solidFill>
                  <a:srgbClr val="003399"/>
                </a:solidFill>
              </a:rPr>
              <a:t>obstructive</a:t>
            </a:r>
            <a:endParaRPr kumimoji="0" lang="it-IT">
              <a:solidFill>
                <a:srgbClr val="003399"/>
              </a:solidFill>
              <a:effectLst>
                <a:outerShdw blurRad="38100" dist="38100" dir="2700000" algn="tl">
                  <a:srgbClr val="000000"/>
                </a:outerShdw>
              </a:effectLst>
            </a:endParaRPr>
          </a:p>
        </p:txBody>
      </p:sp>
      <p:sp>
        <p:nvSpPr>
          <p:cNvPr id="56328" name="Rectangle 8"/>
          <p:cNvSpPr>
            <a:spLocks noChangeArrowheads="1"/>
          </p:cNvSpPr>
          <p:nvPr/>
        </p:nvSpPr>
        <p:spPr bwMode="auto">
          <a:xfrm>
            <a:off x="5029200" y="6019800"/>
            <a:ext cx="5365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r>
              <a:rPr kumimoji="0" lang="it-IT">
                <a:solidFill>
                  <a:srgbClr val="FFFF00"/>
                </a:solidFill>
                <a:effectLst>
                  <a:outerShdw blurRad="38100" dist="38100" dir="2700000" algn="tl">
                    <a:srgbClr val="000000"/>
                  </a:outerShdw>
                </a:effectLst>
              </a:rPr>
              <a:t>pts</a:t>
            </a:r>
          </a:p>
        </p:txBody>
      </p:sp>
      <p:sp>
        <p:nvSpPr>
          <p:cNvPr id="56329" name="Rectangle 9"/>
          <p:cNvSpPr>
            <a:spLocks noChangeArrowheads="1"/>
          </p:cNvSpPr>
          <p:nvPr/>
        </p:nvSpPr>
        <p:spPr bwMode="auto">
          <a:xfrm>
            <a:off x="533400" y="1981200"/>
            <a:ext cx="858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r>
              <a:rPr kumimoji="0" lang="it-IT">
                <a:solidFill>
                  <a:srgbClr val="FFFF00"/>
                </a:solidFill>
                <a:effectLst>
                  <a:outerShdw blurRad="38100" dist="38100" dir="2700000" algn="tl">
                    <a:srgbClr val="000000"/>
                  </a:outerShdw>
                </a:effectLst>
              </a:rPr>
              <a:t>hours</a:t>
            </a:r>
          </a:p>
        </p:txBody>
      </p:sp>
      <p:sp>
        <p:nvSpPr>
          <p:cNvPr id="56330" name="Rectangle 10"/>
          <p:cNvSpPr>
            <a:spLocks noChangeArrowheads="1"/>
          </p:cNvSpPr>
          <p:nvPr/>
        </p:nvSpPr>
        <p:spPr bwMode="auto">
          <a:xfrm>
            <a:off x="1600200" y="2971800"/>
            <a:ext cx="110966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r>
              <a:rPr kumimoji="0" lang="it-IT" b="1">
                <a:solidFill>
                  <a:srgbClr val="003399"/>
                </a:solidFill>
              </a:rPr>
              <a:t>41±9%</a:t>
            </a:r>
            <a:endParaRPr kumimoji="0" lang="it-IT" b="1">
              <a:solidFill>
                <a:srgbClr val="003399"/>
              </a:solidFill>
              <a:effectLst>
                <a:outerShdw blurRad="38100" dist="38100" dir="2700000" algn="tl">
                  <a:srgbClr val="000000"/>
                </a:outerShdw>
              </a:effectLst>
            </a:endParaRPr>
          </a:p>
        </p:txBody>
      </p:sp>
      <p:sp>
        <p:nvSpPr>
          <p:cNvPr id="56331" name="Rectangle 11"/>
          <p:cNvSpPr>
            <a:spLocks noChangeArrowheads="1"/>
          </p:cNvSpPr>
          <p:nvPr/>
        </p:nvSpPr>
        <p:spPr bwMode="auto">
          <a:xfrm>
            <a:off x="4017963" y="3538538"/>
            <a:ext cx="110966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eaLnBrk="0" hangingPunct="0"/>
            <a:r>
              <a:rPr kumimoji="0" lang="it-IT" b="1">
                <a:solidFill>
                  <a:srgbClr val="003399"/>
                </a:solidFill>
              </a:rPr>
              <a:t>91±9%</a:t>
            </a:r>
          </a:p>
        </p:txBody>
      </p:sp>
      <p:sp>
        <p:nvSpPr>
          <p:cNvPr id="56332" name="Rectangle 12"/>
          <p:cNvSpPr>
            <a:spLocks noChangeArrowheads="1"/>
          </p:cNvSpPr>
          <p:nvPr/>
        </p:nvSpPr>
        <p:spPr bwMode="auto">
          <a:xfrm>
            <a:off x="5486400" y="1828800"/>
            <a:ext cx="3124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accent1"/>
              </a:buClr>
            </a:pPr>
            <a:r>
              <a:rPr kumimoji="0" lang="en-GB" sz="1400" b="1" i="1">
                <a:solidFill>
                  <a:srgbClr val="CCCCFF"/>
                </a:solidFill>
                <a:effectLst>
                  <a:outerShdw blurRad="38100" dist="38100" dir="2700000" algn="tl">
                    <a:srgbClr val="000000"/>
                  </a:outerShdw>
                </a:effectLst>
                <a:latin typeface="Tahoma" charset="0"/>
              </a:rPr>
              <a:t>“….this technique is not easy, is time consuming for nurses, and, even if possible in a general non specialised ICU, requires some expertise and reasonable co-operation on the part of the patient”</a:t>
            </a:r>
            <a:endParaRPr kumimoji="0" lang="it-IT" sz="1400" i="1">
              <a:solidFill>
                <a:srgbClr val="CCCC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2899157645"/>
      </p:ext>
    </p:extLst>
  </p:cSld>
  <p:clrMapOvr>
    <a:masterClrMapping/>
  </p:clrMapOvr>
  <p:transition xmlns:p14="http://schemas.microsoft.com/office/powerpoint/2010/main" advTm="2016"/>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303" y="586742"/>
            <a:ext cx="9144000" cy="1366242"/>
          </a:xfrm>
          <a:prstGeom prst="rect">
            <a:avLst/>
          </a:prstGeom>
        </p:spPr>
      </p:pic>
      <p:pic>
        <p:nvPicPr>
          <p:cNvPr id="5" name="Picture 4"/>
          <p:cNvPicPr>
            <a:picLocks noChangeAspect="1"/>
          </p:cNvPicPr>
          <p:nvPr/>
        </p:nvPicPr>
        <p:blipFill>
          <a:blip r:embed="rId3"/>
          <a:stretch>
            <a:fillRect/>
          </a:stretch>
        </p:blipFill>
        <p:spPr>
          <a:xfrm>
            <a:off x="256647" y="2007068"/>
            <a:ext cx="8750300" cy="330200"/>
          </a:xfrm>
          <a:prstGeom prst="rect">
            <a:avLst/>
          </a:prstGeom>
        </p:spPr>
      </p:pic>
      <p:pic>
        <p:nvPicPr>
          <p:cNvPr id="6" name="Picture 5"/>
          <p:cNvPicPr>
            <a:picLocks noChangeAspect="1"/>
          </p:cNvPicPr>
          <p:nvPr/>
        </p:nvPicPr>
        <p:blipFill>
          <a:blip r:embed="rId4"/>
          <a:stretch>
            <a:fillRect/>
          </a:stretch>
        </p:blipFill>
        <p:spPr>
          <a:xfrm>
            <a:off x="4678667" y="6117042"/>
            <a:ext cx="4152900" cy="419100"/>
          </a:xfrm>
          <a:prstGeom prst="rect">
            <a:avLst/>
          </a:prstGeom>
        </p:spPr>
      </p:pic>
      <p:pic>
        <p:nvPicPr>
          <p:cNvPr id="7" name="Picture 6"/>
          <p:cNvPicPr>
            <a:picLocks noChangeAspect="1"/>
          </p:cNvPicPr>
          <p:nvPr/>
        </p:nvPicPr>
        <p:blipFill>
          <a:blip r:embed="rId5"/>
          <a:stretch>
            <a:fillRect/>
          </a:stretch>
        </p:blipFill>
        <p:spPr>
          <a:xfrm>
            <a:off x="28532" y="2460744"/>
            <a:ext cx="4178420" cy="3029625"/>
          </a:xfrm>
          <a:prstGeom prst="rect">
            <a:avLst/>
          </a:prstGeom>
        </p:spPr>
      </p:pic>
      <p:sp>
        <p:nvSpPr>
          <p:cNvPr id="8" name="Rectangle 7"/>
          <p:cNvSpPr/>
          <p:nvPr/>
        </p:nvSpPr>
        <p:spPr>
          <a:xfrm>
            <a:off x="106667" y="5373507"/>
            <a:ext cx="4572000" cy="1384995"/>
          </a:xfrm>
          <a:prstGeom prst="rect">
            <a:avLst/>
          </a:prstGeom>
        </p:spPr>
        <p:txBody>
          <a:bodyPr>
            <a:spAutoFit/>
          </a:bodyPr>
          <a:lstStyle/>
          <a:p>
            <a:pPr algn="just"/>
            <a:r>
              <a:rPr lang="it-IT" sz="1200" dirty="0"/>
              <a:t>Conclusioni. Globalmente il paziente </a:t>
            </a:r>
            <a:r>
              <a:rPr lang="it-IT" sz="1200" dirty="0" smtClean="0"/>
              <a:t>sottoposto a </a:t>
            </a:r>
            <a:r>
              <a:rPr lang="it-IT" sz="1200" dirty="0"/>
              <a:t>CPAP con casco ha un carico di lavoro </a:t>
            </a:r>
            <a:r>
              <a:rPr lang="it-IT" sz="1200" dirty="0" smtClean="0"/>
              <a:t>infermieristico più </a:t>
            </a:r>
            <a:r>
              <a:rPr lang="it-IT" sz="1200" dirty="0"/>
              <a:t>basso rispetto alla ventilazione invasiva. </a:t>
            </a:r>
            <a:r>
              <a:rPr lang="it-IT" sz="1200" dirty="0" smtClean="0"/>
              <a:t>Quando le </a:t>
            </a:r>
            <a:r>
              <a:rPr lang="it-IT" sz="1200" dirty="0"/>
              <a:t>FiO2 erogate (&gt;0.6) ed il livello di PEEP sono elevati (&gt;</a:t>
            </a:r>
            <a:r>
              <a:rPr lang="it-IT" sz="1200" dirty="0" smtClean="0"/>
              <a:t>10 cmH2O</a:t>
            </a:r>
            <a:r>
              <a:rPr lang="it-IT" sz="1200" dirty="0"/>
              <a:t>) e quando il paziente è sottoposto a PSV in </a:t>
            </a:r>
            <a:r>
              <a:rPr lang="it-IT" sz="1200" dirty="0" smtClean="0"/>
              <a:t>maschera il </a:t>
            </a:r>
            <a:r>
              <a:rPr lang="it-IT" sz="1200" dirty="0"/>
              <a:t>peso assistenziale è sovrapponibile a quello dei </a:t>
            </a:r>
            <a:r>
              <a:rPr lang="it-IT" sz="1200" dirty="0" smtClean="0"/>
              <a:t>pazienti in </a:t>
            </a:r>
            <a:r>
              <a:rPr lang="it-IT" sz="1200" dirty="0"/>
              <a:t>ventilazione invasive la modalità controllata </a:t>
            </a:r>
            <a:r>
              <a:rPr lang="it-IT" sz="1200" dirty="0" smtClean="0"/>
              <a:t>determina un </a:t>
            </a:r>
            <a:r>
              <a:rPr lang="it-IT" sz="1200" dirty="0"/>
              <a:t>NAS più elevato rispetto alla assistita.</a:t>
            </a:r>
            <a:endParaRPr lang="en-US" sz="1200" dirty="0"/>
          </a:p>
        </p:txBody>
      </p:sp>
      <p:pic>
        <p:nvPicPr>
          <p:cNvPr id="9" name="Picture 8"/>
          <p:cNvPicPr>
            <a:picLocks noChangeAspect="1"/>
          </p:cNvPicPr>
          <p:nvPr/>
        </p:nvPicPr>
        <p:blipFill>
          <a:blip r:embed="rId6"/>
          <a:stretch>
            <a:fillRect/>
          </a:stretch>
        </p:blipFill>
        <p:spPr>
          <a:xfrm>
            <a:off x="4154033" y="2632732"/>
            <a:ext cx="4511228" cy="1215108"/>
          </a:xfrm>
          <a:prstGeom prst="rect">
            <a:avLst/>
          </a:prstGeom>
        </p:spPr>
      </p:pic>
      <p:pic>
        <p:nvPicPr>
          <p:cNvPr id="10" name="Picture 9"/>
          <p:cNvPicPr>
            <a:picLocks noChangeAspect="1"/>
          </p:cNvPicPr>
          <p:nvPr/>
        </p:nvPicPr>
        <p:blipFill>
          <a:blip r:embed="rId7"/>
          <a:stretch>
            <a:fillRect/>
          </a:stretch>
        </p:blipFill>
        <p:spPr>
          <a:xfrm>
            <a:off x="4206952" y="4145210"/>
            <a:ext cx="4698920" cy="1203912"/>
          </a:xfrm>
          <a:prstGeom prst="rect">
            <a:avLst/>
          </a:prstGeom>
        </p:spPr>
      </p:pic>
    </p:spTree>
    <p:extLst>
      <p:ext uri="{BB962C8B-B14F-4D97-AF65-F5344CB8AC3E}">
        <p14:creationId xmlns:p14="http://schemas.microsoft.com/office/powerpoint/2010/main" val="558106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09484"/>
            <a:ext cx="8261764" cy="947414"/>
          </a:xfrm>
          <a:prstGeom prst="rect">
            <a:avLst/>
          </a:prstGeom>
        </p:spPr>
      </p:pic>
      <p:pic>
        <p:nvPicPr>
          <p:cNvPr id="5" name="Picture 4"/>
          <p:cNvPicPr>
            <a:picLocks noChangeAspect="1"/>
          </p:cNvPicPr>
          <p:nvPr/>
        </p:nvPicPr>
        <p:blipFill>
          <a:blip r:embed="rId3"/>
          <a:stretch>
            <a:fillRect/>
          </a:stretch>
        </p:blipFill>
        <p:spPr>
          <a:xfrm>
            <a:off x="6138444" y="6330462"/>
            <a:ext cx="2751717" cy="324218"/>
          </a:xfrm>
          <a:prstGeom prst="rect">
            <a:avLst/>
          </a:prstGeom>
        </p:spPr>
      </p:pic>
      <p:sp>
        <p:nvSpPr>
          <p:cNvPr id="6" name="Rectangle 5"/>
          <p:cNvSpPr/>
          <p:nvPr/>
        </p:nvSpPr>
        <p:spPr>
          <a:xfrm>
            <a:off x="308203" y="1757147"/>
            <a:ext cx="7953561" cy="461665"/>
          </a:xfrm>
          <a:prstGeom prst="rect">
            <a:avLst/>
          </a:prstGeom>
        </p:spPr>
        <p:txBody>
          <a:bodyPr wrap="square">
            <a:spAutoFit/>
          </a:bodyPr>
          <a:lstStyle/>
          <a:p>
            <a:r>
              <a:rPr lang="en-US" sz="1200" dirty="0"/>
              <a:t> Group I </a:t>
            </a:r>
            <a:r>
              <a:rPr lang="en-US" sz="1200" dirty="0" smtClean="0"/>
              <a:t>consisted of </a:t>
            </a:r>
            <a:r>
              <a:rPr lang="en-US" sz="1200" dirty="0"/>
              <a:t>58 patients who </a:t>
            </a:r>
            <a:r>
              <a:rPr lang="en-US" sz="1200" dirty="0" smtClean="0"/>
              <a:t>were admitted </a:t>
            </a:r>
            <a:r>
              <a:rPr lang="en-US" sz="1200" dirty="0"/>
              <a:t>to the ICU with an </a:t>
            </a:r>
            <a:r>
              <a:rPr lang="en-US" sz="1200" dirty="0" smtClean="0"/>
              <a:t>acute exacerbation </a:t>
            </a:r>
            <a:r>
              <a:rPr lang="en-US" sz="1200" dirty="0"/>
              <a:t>of </a:t>
            </a:r>
            <a:r>
              <a:rPr lang="en-US" sz="1200" dirty="0" smtClean="0"/>
              <a:t>COPD</a:t>
            </a:r>
          </a:p>
          <a:p>
            <a:r>
              <a:rPr lang="en-US" sz="1200" dirty="0"/>
              <a:t> Group II consisted of 42 COPD patients </a:t>
            </a:r>
            <a:r>
              <a:rPr lang="en-US" sz="1200" dirty="0" smtClean="0"/>
              <a:t>with </a:t>
            </a:r>
            <a:r>
              <a:rPr lang="en-US" sz="1200" dirty="0" err="1" smtClean="0"/>
              <a:t>hypercapnic</a:t>
            </a:r>
            <a:r>
              <a:rPr lang="en-US" sz="1200" dirty="0" smtClean="0"/>
              <a:t> </a:t>
            </a:r>
            <a:r>
              <a:rPr lang="en-US" sz="1200" dirty="0"/>
              <a:t>respiratory insufficiency after weaning </a:t>
            </a:r>
            <a:r>
              <a:rPr lang="en-US" sz="1200" dirty="0" smtClean="0"/>
              <a:t>from mechanical </a:t>
            </a:r>
            <a:r>
              <a:rPr lang="en-US" sz="1200" dirty="0"/>
              <a:t>ventilation</a:t>
            </a:r>
          </a:p>
        </p:txBody>
      </p:sp>
      <p:pic>
        <p:nvPicPr>
          <p:cNvPr id="7" name="Picture 6"/>
          <p:cNvPicPr>
            <a:picLocks noChangeAspect="1"/>
          </p:cNvPicPr>
          <p:nvPr/>
        </p:nvPicPr>
        <p:blipFill>
          <a:blip r:embed="rId4"/>
          <a:stretch>
            <a:fillRect/>
          </a:stretch>
        </p:blipFill>
        <p:spPr>
          <a:xfrm>
            <a:off x="0" y="2636611"/>
            <a:ext cx="4356100" cy="1534812"/>
          </a:xfrm>
          <a:prstGeom prst="rect">
            <a:avLst/>
          </a:prstGeom>
        </p:spPr>
      </p:pic>
      <p:pic>
        <p:nvPicPr>
          <p:cNvPr id="8" name="Picture 7"/>
          <p:cNvPicPr>
            <a:picLocks noChangeAspect="1"/>
          </p:cNvPicPr>
          <p:nvPr/>
        </p:nvPicPr>
        <p:blipFill>
          <a:blip r:embed="rId5"/>
          <a:stretch>
            <a:fillRect/>
          </a:stretch>
        </p:blipFill>
        <p:spPr>
          <a:xfrm>
            <a:off x="4226796" y="2218812"/>
            <a:ext cx="4563895" cy="3089159"/>
          </a:xfrm>
          <a:prstGeom prst="rect">
            <a:avLst/>
          </a:prstGeom>
        </p:spPr>
      </p:pic>
      <p:pic>
        <p:nvPicPr>
          <p:cNvPr id="9" name="Picture 8"/>
          <p:cNvPicPr>
            <a:picLocks noChangeAspect="1"/>
          </p:cNvPicPr>
          <p:nvPr/>
        </p:nvPicPr>
        <p:blipFill>
          <a:blip r:embed="rId6"/>
          <a:stretch>
            <a:fillRect/>
          </a:stretch>
        </p:blipFill>
        <p:spPr>
          <a:xfrm>
            <a:off x="68027" y="4327243"/>
            <a:ext cx="4003582" cy="1501428"/>
          </a:xfrm>
          <a:prstGeom prst="rect">
            <a:avLst/>
          </a:prstGeom>
        </p:spPr>
      </p:pic>
      <p:pic>
        <p:nvPicPr>
          <p:cNvPr id="10" name="Picture 9"/>
          <p:cNvPicPr>
            <a:picLocks noChangeAspect="1"/>
          </p:cNvPicPr>
          <p:nvPr/>
        </p:nvPicPr>
        <p:blipFill>
          <a:blip r:embed="rId7"/>
          <a:stretch>
            <a:fillRect/>
          </a:stretch>
        </p:blipFill>
        <p:spPr>
          <a:xfrm>
            <a:off x="68027" y="6238040"/>
            <a:ext cx="4524458" cy="446981"/>
          </a:xfrm>
          <a:prstGeom prst="rect">
            <a:avLst/>
          </a:prstGeom>
        </p:spPr>
      </p:pic>
      <p:pic>
        <p:nvPicPr>
          <p:cNvPr id="3" name="Picture 2"/>
          <p:cNvPicPr>
            <a:picLocks noChangeAspect="1"/>
          </p:cNvPicPr>
          <p:nvPr/>
        </p:nvPicPr>
        <p:blipFill>
          <a:blip r:embed="rId8"/>
          <a:stretch>
            <a:fillRect/>
          </a:stretch>
        </p:blipFill>
        <p:spPr>
          <a:xfrm>
            <a:off x="4356100" y="5307971"/>
            <a:ext cx="4683619" cy="520700"/>
          </a:xfrm>
          <a:prstGeom prst="rect">
            <a:avLst/>
          </a:prstGeom>
        </p:spPr>
      </p:pic>
      <p:sp>
        <p:nvSpPr>
          <p:cNvPr id="11" name="Rectangle 10"/>
          <p:cNvSpPr/>
          <p:nvPr/>
        </p:nvSpPr>
        <p:spPr>
          <a:xfrm>
            <a:off x="7147106" y="5678163"/>
            <a:ext cx="1892613" cy="1505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268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66" name="Text Box 2"/>
          <p:cNvSpPr txBox="1">
            <a:spLocks noChangeArrowheads="1"/>
          </p:cNvSpPr>
          <p:nvPr/>
        </p:nvSpPr>
        <p:spPr bwMode="auto">
          <a:xfrm>
            <a:off x="228600" y="0"/>
            <a:ext cx="891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it-IT" b="1">
                <a:solidFill>
                  <a:srgbClr val="FFFF00"/>
                </a:solidFill>
              </a:rPr>
              <a:t>S.Nava, I Evangelisti, C Rampulla, ML Compagnoni, C Fracchia, F Rubini</a:t>
            </a:r>
          </a:p>
        </p:txBody>
      </p:sp>
      <p:sp>
        <p:nvSpPr>
          <p:cNvPr id="11267" name="Rectangle 3"/>
          <p:cNvSpPr>
            <a:spLocks noGrp="1" noChangeArrowheads="1"/>
          </p:cNvSpPr>
          <p:nvPr>
            <p:ph type="title"/>
          </p:nvPr>
        </p:nvSpPr>
        <p:spPr>
          <a:xfrm>
            <a:off x="228600" y="381000"/>
            <a:ext cx="8915400" cy="1219200"/>
          </a:xfrm>
          <a:noFill/>
          <a:ln/>
        </p:spPr>
        <p:txBody>
          <a:bodyPr/>
          <a:lstStyle/>
          <a:p>
            <a:r>
              <a:rPr lang="en-GB" sz="2400" b="1" i="1" dirty="0">
                <a:solidFill>
                  <a:srgbClr val="FF0000"/>
                </a:solidFill>
                <a:effectLst>
                  <a:outerShdw blurRad="38100" dist="38100" dir="2700000" algn="tl">
                    <a:srgbClr val="000000"/>
                  </a:outerShdw>
                </a:effectLst>
              </a:rPr>
              <a:t>Human and Financial Costs of </a:t>
            </a:r>
            <a:r>
              <a:rPr lang="en-GB" sz="2400" b="1" i="1" dirty="0" err="1">
                <a:solidFill>
                  <a:srgbClr val="FF0000"/>
                </a:solidFill>
                <a:effectLst>
                  <a:outerShdw blurRad="38100" dist="38100" dir="2700000" algn="tl">
                    <a:srgbClr val="000000"/>
                  </a:outerShdw>
                </a:effectLst>
              </a:rPr>
              <a:t>Noninvasive</a:t>
            </a:r>
            <a:r>
              <a:rPr lang="en-GB" sz="2400" b="1" i="1" dirty="0">
                <a:solidFill>
                  <a:srgbClr val="FF0000"/>
                </a:solidFill>
                <a:effectLst>
                  <a:outerShdw blurRad="38100" dist="38100" dir="2700000" algn="tl">
                    <a:srgbClr val="000000"/>
                  </a:outerShdw>
                </a:effectLst>
              </a:rPr>
              <a:t> Mechanical Ventilation in Patients Affected by COPD and Acute Respiratory Failure</a:t>
            </a:r>
            <a:endParaRPr lang="it-IT" dirty="0">
              <a:solidFill>
                <a:srgbClr val="FF0000"/>
              </a:solidFill>
            </a:endParaRPr>
          </a:p>
        </p:txBody>
      </p:sp>
      <p:sp>
        <p:nvSpPr>
          <p:cNvPr id="11268" name="Text Box 4"/>
          <p:cNvSpPr txBox="1">
            <a:spLocks noChangeArrowheads="1"/>
          </p:cNvSpPr>
          <p:nvPr/>
        </p:nvSpPr>
        <p:spPr bwMode="auto">
          <a:xfrm>
            <a:off x="6842125" y="5832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it-IT" sz="2400">
              <a:solidFill>
                <a:srgbClr val="FFFF00"/>
              </a:solidFill>
            </a:endParaRPr>
          </a:p>
        </p:txBody>
      </p:sp>
      <p:sp>
        <p:nvSpPr>
          <p:cNvPr id="11269" name="Rectangle 5"/>
          <p:cNvSpPr>
            <a:spLocks noChangeArrowheads="1"/>
          </p:cNvSpPr>
          <p:nvPr/>
        </p:nvSpPr>
        <p:spPr bwMode="auto">
          <a:xfrm>
            <a:off x="6003925" y="6289675"/>
            <a:ext cx="3140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b="1" dirty="0">
                <a:solidFill>
                  <a:srgbClr val="FFFF00"/>
                </a:solidFill>
              </a:rPr>
              <a:t>CHEST 1997; 111: 1631-38</a:t>
            </a:r>
          </a:p>
        </p:txBody>
      </p:sp>
      <p:grpSp>
        <p:nvGrpSpPr>
          <p:cNvPr id="3" name="Group 2"/>
          <p:cNvGrpSpPr/>
          <p:nvPr/>
        </p:nvGrpSpPr>
        <p:grpSpPr>
          <a:xfrm>
            <a:off x="132293" y="1462983"/>
            <a:ext cx="3856373" cy="3008137"/>
            <a:chOff x="132293" y="1462983"/>
            <a:chExt cx="3856373" cy="3008137"/>
          </a:xfrm>
        </p:grpSpPr>
        <p:graphicFrame>
          <p:nvGraphicFramePr>
            <p:cNvPr id="11275" name="Object 11">
              <a:hlinkClick r:id="" action="ppaction://ole?verb=0"/>
            </p:cNvPr>
            <p:cNvGraphicFramePr>
              <a:graphicFrameLocks noChangeAspect="1"/>
            </p:cNvGraphicFramePr>
            <p:nvPr>
              <p:extLst>
                <p:ext uri="{D42A27DB-BD31-4B8C-83A1-F6EECF244321}">
                  <p14:modId xmlns:p14="http://schemas.microsoft.com/office/powerpoint/2010/main" val="249657472"/>
                </p:ext>
              </p:extLst>
            </p:nvPr>
          </p:nvGraphicFramePr>
          <p:xfrm>
            <a:off x="132293" y="1576070"/>
            <a:ext cx="3856373" cy="2728913"/>
          </p:xfrm>
          <a:graphic>
            <a:graphicData uri="http://schemas.openxmlformats.org/presentationml/2006/ole">
              <mc:AlternateContent xmlns:mc="http://schemas.openxmlformats.org/markup-compatibility/2006">
                <mc:Choice xmlns:v="urn:schemas-microsoft-com:vml" Requires="v">
                  <p:oleObj spid="_x0000_s1096" name="Chart" r:id="rId3" imgW="5956300" imgH="3911600" progId="MSGraph.Chart.8">
                    <p:embed followColorScheme="full"/>
                  </p:oleObj>
                </mc:Choice>
                <mc:Fallback>
                  <p:oleObj name="Chart" r:id="rId3" imgW="5956300" imgH="3911600" progId="MSGraph.Chart.8">
                    <p:embed followColorScheme="full"/>
                    <p:pic>
                      <p:nvPicPr>
                        <p:cNvPr id="0" name=""/>
                        <p:cNvPicPr>
                          <a:picLocks noChangeAspect="1" noChangeArrowheads="1"/>
                        </p:cNvPicPr>
                        <p:nvPr/>
                      </p:nvPicPr>
                      <p:blipFill>
                        <a:blip r:embed="rId4"/>
                        <a:srcRect/>
                        <a:stretch>
                          <a:fillRect/>
                        </a:stretch>
                      </p:blipFill>
                      <p:spPr bwMode="auto">
                        <a:xfrm>
                          <a:off x="132293" y="1576070"/>
                          <a:ext cx="3856373" cy="2728913"/>
                        </a:xfrm>
                        <a:prstGeom prst="rect">
                          <a:avLst/>
                        </a:prstGeom>
                        <a:noFill/>
                        <a:ln>
                          <a:noFill/>
                        </a:ln>
                        <a:effectLst/>
                        <a:extLst/>
                      </p:spPr>
                    </p:pic>
                  </p:oleObj>
                </mc:Fallback>
              </mc:AlternateContent>
            </a:graphicData>
          </a:graphic>
        </p:graphicFrame>
        <p:sp>
          <p:nvSpPr>
            <p:cNvPr id="11277" name="Rectangle 13"/>
            <p:cNvSpPr>
              <a:spLocks noChangeArrowheads="1"/>
            </p:cNvSpPr>
            <p:nvPr/>
          </p:nvSpPr>
          <p:spPr bwMode="auto">
            <a:xfrm>
              <a:off x="132293" y="1462983"/>
              <a:ext cx="605936"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it-IT" sz="1200" b="1" dirty="0">
                  <a:solidFill>
                    <a:srgbClr val="FFFF00"/>
                  </a:solidFill>
                </a:rPr>
                <a:t>m/</a:t>
              </a:r>
              <a:r>
                <a:rPr lang="it-IT" sz="1200" b="1" dirty="0" err="1">
                  <a:solidFill>
                    <a:srgbClr val="FFFF00"/>
                  </a:solidFill>
                </a:rPr>
                <a:t>day</a:t>
              </a:r>
              <a:endParaRPr lang="it-IT" sz="1200" dirty="0">
                <a:solidFill>
                  <a:srgbClr val="FFFF00"/>
                </a:solidFill>
              </a:endParaRPr>
            </a:p>
          </p:txBody>
        </p:sp>
        <p:sp>
          <p:nvSpPr>
            <p:cNvPr id="11278" name="Rectangle 14"/>
            <p:cNvSpPr>
              <a:spLocks noChangeArrowheads="1"/>
            </p:cNvSpPr>
            <p:nvPr/>
          </p:nvSpPr>
          <p:spPr bwMode="auto">
            <a:xfrm>
              <a:off x="504254" y="4196686"/>
              <a:ext cx="1898733"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it-IT" sz="1200" b="1" dirty="0">
                  <a:solidFill>
                    <a:srgbClr val="FFFF00"/>
                  </a:solidFill>
                </a:rPr>
                <a:t>%  of </a:t>
              </a:r>
              <a:r>
                <a:rPr lang="it-IT" sz="1200" b="1" dirty="0" err="1">
                  <a:solidFill>
                    <a:srgbClr val="FFFF00"/>
                  </a:solidFill>
                </a:rPr>
                <a:t>total</a:t>
              </a:r>
              <a:r>
                <a:rPr lang="it-IT" sz="1200" b="1" dirty="0">
                  <a:solidFill>
                    <a:srgbClr val="FFFF00"/>
                  </a:solidFill>
                </a:rPr>
                <a:t> </a:t>
              </a:r>
              <a:r>
                <a:rPr lang="it-IT" sz="1200" b="1" dirty="0" err="1">
                  <a:solidFill>
                    <a:srgbClr val="FFFF00"/>
                  </a:solidFill>
                </a:rPr>
                <a:t>ventilatory</a:t>
              </a:r>
              <a:r>
                <a:rPr lang="it-IT" sz="1200" b="1" dirty="0">
                  <a:solidFill>
                    <a:srgbClr val="FFFF00"/>
                  </a:solidFill>
                </a:rPr>
                <a:t> time</a:t>
              </a:r>
              <a:endParaRPr lang="it-IT" sz="1200" dirty="0">
                <a:solidFill>
                  <a:srgbClr val="FFFF00"/>
                </a:solidFill>
              </a:endParaRPr>
            </a:p>
          </p:txBody>
        </p:sp>
      </p:grpSp>
      <p:grpSp>
        <p:nvGrpSpPr>
          <p:cNvPr id="4" name="Group 3"/>
          <p:cNvGrpSpPr/>
          <p:nvPr/>
        </p:nvGrpSpPr>
        <p:grpSpPr>
          <a:xfrm>
            <a:off x="4206894" y="1506728"/>
            <a:ext cx="4769258" cy="2848097"/>
            <a:chOff x="4206894" y="1506728"/>
            <a:chExt cx="4860349" cy="2848097"/>
          </a:xfrm>
        </p:grpSpPr>
        <p:graphicFrame>
          <p:nvGraphicFramePr>
            <p:cNvPr id="11274" name="Object 10">
              <a:hlinkClick r:id="" action="ppaction://ole?verb=0"/>
            </p:cNvPr>
            <p:cNvGraphicFramePr>
              <a:graphicFrameLocks noChangeAspect="1"/>
            </p:cNvGraphicFramePr>
            <p:nvPr>
              <p:extLst>
                <p:ext uri="{D42A27DB-BD31-4B8C-83A1-F6EECF244321}">
                  <p14:modId xmlns:p14="http://schemas.microsoft.com/office/powerpoint/2010/main" val="1908213986"/>
                </p:ext>
              </p:extLst>
            </p:nvPr>
          </p:nvGraphicFramePr>
          <p:xfrm>
            <a:off x="4206894" y="1535425"/>
            <a:ext cx="4860349" cy="2819400"/>
          </p:xfrm>
          <a:graphic>
            <a:graphicData uri="http://schemas.openxmlformats.org/presentationml/2006/ole">
              <mc:AlternateContent xmlns:mc="http://schemas.openxmlformats.org/markup-compatibility/2006">
                <mc:Choice xmlns:v="urn:schemas-microsoft-com:vml" Requires="v">
                  <p:oleObj spid="_x0000_s1097" name="Chart" r:id="rId5" imgW="6045200" imgH="4000500" progId="MSGraph.Chart.8">
                    <p:embed followColorScheme="full"/>
                  </p:oleObj>
                </mc:Choice>
                <mc:Fallback>
                  <p:oleObj name="Chart" r:id="rId5" imgW="6045200" imgH="4000500" progId="MSGraph.Chart.8">
                    <p:embed followColorScheme="full"/>
                    <p:pic>
                      <p:nvPicPr>
                        <p:cNvPr id="0" name=""/>
                        <p:cNvPicPr>
                          <a:picLocks noChangeAspect="1" noChangeArrowheads="1"/>
                        </p:cNvPicPr>
                        <p:nvPr/>
                      </p:nvPicPr>
                      <p:blipFill>
                        <a:blip r:embed="rId6"/>
                        <a:srcRect/>
                        <a:stretch>
                          <a:fillRect/>
                        </a:stretch>
                      </p:blipFill>
                      <p:spPr bwMode="auto">
                        <a:xfrm>
                          <a:off x="4206894" y="1535425"/>
                          <a:ext cx="4860349" cy="2819400"/>
                        </a:xfrm>
                        <a:prstGeom prst="rect">
                          <a:avLst/>
                        </a:prstGeom>
                        <a:noFill/>
                        <a:ln>
                          <a:noFill/>
                        </a:ln>
                        <a:effectLst/>
                        <a:extLst/>
                      </p:spPr>
                    </p:pic>
                  </p:oleObj>
                </mc:Fallback>
              </mc:AlternateContent>
            </a:graphicData>
          </a:graphic>
        </p:graphicFrame>
        <p:sp>
          <p:nvSpPr>
            <p:cNvPr id="11279" name="Rectangle 15"/>
            <p:cNvSpPr>
              <a:spLocks noChangeArrowheads="1"/>
            </p:cNvSpPr>
            <p:nvPr/>
          </p:nvSpPr>
          <p:spPr bwMode="auto">
            <a:xfrm>
              <a:off x="5181600" y="1676400"/>
              <a:ext cx="26670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762000"/>
              <a:r>
                <a:rPr lang="it-IT" b="1">
                  <a:solidFill>
                    <a:srgbClr val="FFFF00"/>
                  </a:solidFill>
                </a:rPr>
                <a:t>first 48 hrs workload</a:t>
              </a:r>
              <a:endParaRPr lang="it-IT" sz="2400">
                <a:solidFill>
                  <a:srgbClr val="FFFF00"/>
                </a:solidFill>
              </a:endParaRPr>
            </a:p>
          </p:txBody>
        </p:sp>
        <p:sp>
          <p:nvSpPr>
            <p:cNvPr id="11280" name="Rectangle 16"/>
            <p:cNvSpPr>
              <a:spLocks noChangeArrowheads="1"/>
            </p:cNvSpPr>
            <p:nvPr/>
          </p:nvSpPr>
          <p:spPr bwMode="auto">
            <a:xfrm>
              <a:off x="4517842" y="1506728"/>
              <a:ext cx="298160"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it-IT" sz="1200" b="1" dirty="0">
                  <a:solidFill>
                    <a:srgbClr val="FFFF00"/>
                  </a:solidFill>
                </a:rPr>
                <a:t>%</a:t>
              </a:r>
              <a:endParaRPr lang="it-IT" sz="1200" dirty="0">
                <a:solidFill>
                  <a:srgbClr val="FFFF00"/>
                </a:solidFill>
              </a:endParaRPr>
            </a:p>
          </p:txBody>
        </p:sp>
        <p:sp>
          <p:nvSpPr>
            <p:cNvPr id="11281" name="Oval 17"/>
            <p:cNvSpPr>
              <a:spLocks noChangeArrowheads="1"/>
            </p:cNvSpPr>
            <p:nvPr/>
          </p:nvSpPr>
          <p:spPr bwMode="auto">
            <a:xfrm>
              <a:off x="5435611" y="2857183"/>
              <a:ext cx="1284927" cy="1447800"/>
            </a:xfrm>
            <a:prstGeom prst="ellipse">
              <a:avLst/>
            </a:pr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6" name="Group 15"/>
          <p:cNvGrpSpPr/>
          <p:nvPr/>
        </p:nvGrpSpPr>
        <p:grpSpPr>
          <a:xfrm>
            <a:off x="132293" y="4559710"/>
            <a:ext cx="5405527" cy="2037019"/>
            <a:chOff x="769308" y="2209800"/>
            <a:chExt cx="7133372" cy="5090932"/>
          </a:xfrm>
        </p:grpSpPr>
        <p:sp>
          <p:nvSpPr>
            <p:cNvPr id="17" name="Rectangle 7"/>
            <p:cNvSpPr>
              <a:spLocks noChangeArrowheads="1"/>
            </p:cNvSpPr>
            <p:nvPr/>
          </p:nvSpPr>
          <p:spPr bwMode="auto">
            <a:xfrm>
              <a:off x="769308" y="2209800"/>
              <a:ext cx="3731886" cy="507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defTabSz="762000"/>
              <a:r>
                <a:rPr lang="it-IT" sz="1400" b="1" i="1" dirty="0">
                  <a:solidFill>
                    <a:srgbClr val="CCCCFF"/>
                  </a:solidFill>
                  <a:effectLst>
                    <a:outerShdw blurRad="38100" dist="38100" dir="2700000" algn="tl">
                      <a:srgbClr val="000000"/>
                    </a:outerShdw>
                  </a:effectLst>
                </a:rPr>
                <a:t>NMV			    %</a:t>
              </a:r>
            </a:p>
            <a:p>
              <a:pPr algn="ctr" defTabSz="762000"/>
              <a:endParaRPr lang="it-IT" sz="1400" b="1" dirty="0"/>
            </a:p>
            <a:p>
              <a:pPr algn="ctr" defTabSz="762000"/>
              <a:r>
                <a:rPr lang="it-IT" sz="1400" b="1" dirty="0" err="1">
                  <a:solidFill>
                    <a:srgbClr val="FFFF00"/>
                  </a:solidFill>
                </a:rPr>
                <a:t>logging</a:t>
              </a:r>
              <a:r>
                <a:rPr lang="it-IT" sz="1400" b="1" dirty="0">
                  <a:solidFill>
                    <a:srgbClr val="FFFF00"/>
                  </a:solidFill>
                </a:rPr>
                <a:t> </a:t>
              </a:r>
              <a:r>
                <a:rPr lang="it-IT" sz="1400" b="1" dirty="0" err="1">
                  <a:solidFill>
                    <a:srgbClr val="FFFF00"/>
                  </a:solidFill>
                </a:rPr>
                <a:t>vital</a:t>
              </a:r>
              <a:r>
                <a:rPr lang="it-IT" sz="1400" b="1" dirty="0">
                  <a:solidFill>
                    <a:srgbClr val="FFFF00"/>
                  </a:solidFill>
                </a:rPr>
                <a:t> </a:t>
              </a:r>
              <a:r>
                <a:rPr lang="it-IT" sz="1400" b="1" dirty="0" err="1">
                  <a:solidFill>
                    <a:srgbClr val="FFFF00"/>
                  </a:solidFill>
                </a:rPr>
                <a:t>signs</a:t>
              </a:r>
              <a:r>
                <a:rPr lang="it-IT" sz="1400" b="1" dirty="0">
                  <a:solidFill>
                    <a:srgbClr val="FFFF00"/>
                  </a:solidFill>
                </a:rPr>
                <a:t>      28</a:t>
              </a:r>
            </a:p>
            <a:p>
              <a:pPr algn="ctr" defTabSz="762000"/>
              <a:r>
                <a:rPr lang="it-IT" sz="1400" b="1" dirty="0" err="1">
                  <a:solidFill>
                    <a:srgbClr val="FFFF00"/>
                  </a:solidFill>
                </a:rPr>
                <a:t>assistance</a:t>
              </a:r>
              <a:r>
                <a:rPr lang="it-IT" sz="1400" b="1" dirty="0">
                  <a:solidFill>
                    <a:srgbClr val="FFFF00"/>
                  </a:solidFill>
                </a:rPr>
                <a:t> to NMV     21</a:t>
              </a:r>
            </a:p>
            <a:p>
              <a:pPr algn="ctr" defTabSz="762000"/>
              <a:r>
                <a:rPr lang="it-IT" sz="1400" b="1" dirty="0" smtClean="0">
                  <a:solidFill>
                    <a:srgbClr val="FFFF00"/>
                  </a:solidFill>
                </a:rPr>
                <a:t> </a:t>
              </a:r>
              <a:r>
                <a:rPr lang="it-IT" sz="1400" b="1" dirty="0" err="1" smtClean="0">
                  <a:solidFill>
                    <a:srgbClr val="FFFF00"/>
                  </a:solidFill>
                </a:rPr>
                <a:t>therapy</a:t>
              </a:r>
              <a:r>
                <a:rPr lang="it-IT" sz="1400" b="1" dirty="0">
                  <a:solidFill>
                    <a:srgbClr val="FFFF00"/>
                  </a:solidFill>
                </a:rPr>
                <a:t>		  </a:t>
              </a:r>
              <a:r>
                <a:rPr lang="it-IT" sz="1400" b="1" dirty="0" smtClean="0">
                  <a:solidFill>
                    <a:srgbClr val="FFFF00"/>
                  </a:solidFill>
                </a:rPr>
                <a:t>14</a:t>
              </a:r>
              <a:endParaRPr lang="it-IT" sz="1400" b="1" dirty="0">
                <a:solidFill>
                  <a:srgbClr val="FFFF00"/>
                </a:solidFill>
              </a:endParaRPr>
            </a:p>
            <a:p>
              <a:pPr algn="ctr" defTabSz="762000"/>
              <a:r>
                <a:rPr lang="it-IT" sz="1400" b="1" dirty="0" smtClean="0">
                  <a:solidFill>
                    <a:srgbClr val="FFFF00"/>
                  </a:solidFill>
                </a:rPr>
                <a:t> </a:t>
              </a:r>
              <a:r>
                <a:rPr lang="it-IT" sz="1400" b="1" dirty="0" err="1" smtClean="0">
                  <a:solidFill>
                    <a:srgbClr val="FFFF00"/>
                  </a:solidFill>
                </a:rPr>
                <a:t>hygiene</a:t>
              </a:r>
              <a:r>
                <a:rPr lang="it-IT" sz="1400" b="1" dirty="0" smtClean="0">
                  <a:solidFill>
                    <a:srgbClr val="FFFF00"/>
                  </a:solidFill>
                </a:rPr>
                <a:t> </a:t>
              </a:r>
              <a:r>
                <a:rPr lang="it-IT" sz="1400" b="1" dirty="0">
                  <a:solidFill>
                    <a:srgbClr val="FFFF00"/>
                  </a:solidFill>
                </a:rPr>
                <a:t>of body         </a:t>
              </a:r>
              <a:r>
                <a:rPr lang="it-IT" sz="1400" b="1" dirty="0" smtClean="0">
                  <a:solidFill>
                    <a:srgbClr val="FFFF00"/>
                  </a:solidFill>
                </a:rPr>
                <a:t> 12</a:t>
              </a:r>
            </a:p>
            <a:p>
              <a:pPr algn="ctr" defTabSz="762000"/>
              <a:r>
                <a:rPr lang="it-IT" sz="1400" b="1" dirty="0" err="1" smtClean="0">
                  <a:solidFill>
                    <a:srgbClr val="FFFF00"/>
                  </a:solidFill>
                </a:rPr>
                <a:t>change</a:t>
              </a:r>
              <a:r>
                <a:rPr lang="it-IT" sz="1400" b="1" dirty="0" smtClean="0">
                  <a:solidFill>
                    <a:srgbClr val="FFFF00"/>
                  </a:solidFill>
                </a:rPr>
                <a:t> </a:t>
              </a:r>
              <a:r>
                <a:rPr lang="it-IT" sz="1400" b="1" dirty="0">
                  <a:solidFill>
                    <a:srgbClr val="FFFF00"/>
                  </a:solidFill>
                </a:rPr>
                <a:t>of </a:t>
              </a:r>
              <a:r>
                <a:rPr lang="it-IT" sz="1400" b="1" dirty="0" err="1">
                  <a:solidFill>
                    <a:srgbClr val="FFFF00"/>
                  </a:solidFill>
                </a:rPr>
                <a:t>lines</a:t>
              </a:r>
              <a:r>
                <a:rPr lang="it-IT" sz="1400" b="1" dirty="0">
                  <a:solidFill>
                    <a:srgbClr val="FFFF00"/>
                  </a:solidFill>
                </a:rPr>
                <a:t>            9</a:t>
              </a:r>
            </a:p>
            <a:p>
              <a:pPr algn="ctr" defTabSz="762000"/>
              <a:r>
                <a:rPr lang="it-IT" sz="1400" b="1" dirty="0" err="1">
                  <a:solidFill>
                    <a:srgbClr val="FFFF00"/>
                  </a:solidFill>
                </a:rPr>
                <a:t>nose</a:t>
              </a:r>
              <a:r>
                <a:rPr lang="it-IT" sz="1400" b="1" dirty="0">
                  <a:solidFill>
                    <a:srgbClr val="FFFF00"/>
                  </a:solidFill>
                </a:rPr>
                <a:t> </a:t>
              </a:r>
              <a:r>
                <a:rPr lang="it-IT" sz="1400" b="1" dirty="0" err="1">
                  <a:solidFill>
                    <a:srgbClr val="FFFF00"/>
                  </a:solidFill>
                </a:rPr>
                <a:t>skin</a:t>
              </a:r>
              <a:r>
                <a:rPr lang="it-IT" sz="1400" b="1" dirty="0">
                  <a:solidFill>
                    <a:srgbClr val="FFFF00"/>
                  </a:solidFill>
                </a:rPr>
                <a:t> </a:t>
              </a:r>
              <a:r>
                <a:rPr lang="it-IT" sz="1400" b="1" dirty="0" err="1">
                  <a:solidFill>
                    <a:srgbClr val="FFFF00"/>
                  </a:solidFill>
                </a:rPr>
                <a:t>abrasion</a:t>
              </a:r>
              <a:r>
                <a:rPr lang="it-IT" sz="1400" b="1" dirty="0">
                  <a:solidFill>
                    <a:srgbClr val="FFFF00"/>
                  </a:solidFill>
                </a:rPr>
                <a:t>     6</a:t>
              </a:r>
            </a:p>
            <a:p>
              <a:pPr algn="ctr" defTabSz="762000"/>
              <a:r>
                <a:rPr lang="it-IT" sz="1400" b="1" dirty="0" smtClean="0">
                  <a:solidFill>
                    <a:srgbClr val="FFFF00"/>
                  </a:solidFill>
                </a:rPr>
                <a:t>        </a:t>
              </a:r>
              <a:r>
                <a:rPr lang="it-IT" sz="1400" b="1" dirty="0" err="1" smtClean="0">
                  <a:solidFill>
                    <a:srgbClr val="FFFF00"/>
                  </a:solidFill>
                </a:rPr>
                <a:t>others</a:t>
              </a:r>
              <a:r>
                <a:rPr lang="it-IT" sz="1400" b="1" dirty="0" smtClean="0">
                  <a:solidFill>
                    <a:srgbClr val="FFFF00"/>
                  </a:solidFill>
                </a:rPr>
                <a:t>                          10</a:t>
              </a:r>
              <a:r>
                <a:rPr lang="it-IT" sz="1400" b="1" dirty="0">
                  <a:solidFill>
                    <a:srgbClr val="FFFF00"/>
                  </a:solidFill>
                </a:rPr>
                <a:t>	</a:t>
              </a:r>
              <a:endParaRPr lang="it-IT" sz="1400" dirty="0"/>
            </a:p>
          </p:txBody>
        </p:sp>
        <p:sp>
          <p:nvSpPr>
            <p:cNvPr id="18" name="Rectangle 8"/>
            <p:cNvSpPr>
              <a:spLocks noChangeArrowheads="1"/>
            </p:cNvSpPr>
            <p:nvPr/>
          </p:nvSpPr>
          <p:spPr bwMode="auto">
            <a:xfrm>
              <a:off x="4889500" y="2230438"/>
              <a:ext cx="3013180" cy="507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defTabSz="762000"/>
              <a:r>
                <a:rPr lang="it-IT" sz="1400" b="1" i="1" dirty="0" err="1">
                  <a:solidFill>
                    <a:srgbClr val="CCCCFF"/>
                  </a:solidFill>
                  <a:effectLst>
                    <a:outerShdw blurRad="38100" dist="38100" dir="2700000" algn="tl">
                      <a:srgbClr val="000000"/>
                    </a:outerShdw>
                  </a:effectLst>
                </a:rPr>
                <a:t>InMV</a:t>
              </a:r>
              <a:r>
                <a:rPr lang="it-IT" sz="1400" b="1" i="1" dirty="0">
                  <a:solidFill>
                    <a:srgbClr val="CCCCFF"/>
                  </a:solidFill>
                  <a:effectLst>
                    <a:outerShdw blurRad="38100" dist="38100" dir="2700000" algn="tl">
                      <a:srgbClr val="000000"/>
                    </a:outerShdw>
                  </a:effectLst>
                </a:rPr>
                <a:t>		         %</a:t>
              </a:r>
            </a:p>
            <a:p>
              <a:pPr defTabSz="762000"/>
              <a:endParaRPr lang="it-IT" sz="1400" b="1" dirty="0"/>
            </a:p>
            <a:p>
              <a:pPr defTabSz="762000"/>
              <a:r>
                <a:rPr lang="it-IT" sz="1400" b="1" dirty="0" err="1">
                  <a:solidFill>
                    <a:srgbClr val="FFFF00"/>
                  </a:solidFill>
                </a:rPr>
                <a:t>logging</a:t>
              </a:r>
              <a:r>
                <a:rPr lang="it-IT" sz="1400" b="1" dirty="0">
                  <a:solidFill>
                    <a:srgbClr val="FFFF00"/>
                  </a:solidFill>
                </a:rPr>
                <a:t> </a:t>
              </a:r>
              <a:r>
                <a:rPr lang="it-IT" sz="1400" b="1" dirty="0" err="1">
                  <a:solidFill>
                    <a:srgbClr val="FFFF00"/>
                  </a:solidFill>
                </a:rPr>
                <a:t>vital</a:t>
              </a:r>
              <a:r>
                <a:rPr lang="it-IT" sz="1400" b="1" dirty="0">
                  <a:solidFill>
                    <a:srgbClr val="FFFF00"/>
                  </a:solidFill>
                </a:rPr>
                <a:t> </a:t>
              </a:r>
              <a:r>
                <a:rPr lang="it-IT" sz="1400" b="1" dirty="0" err="1">
                  <a:solidFill>
                    <a:srgbClr val="FFFF00"/>
                  </a:solidFill>
                </a:rPr>
                <a:t>signs</a:t>
              </a:r>
              <a:r>
                <a:rPr lang="it-IT" sz="1400" b="1" dirty="0">
                  <a:solidFill>
                    <a:srgbClr val="FFFF00"/>
                  </a:solidFill>
                </a:rPr>
                <a:t>         23</a:t>
              </a:r>
            </a:p>
            <a:p>
              <a:pPr defTabSz="762000"/>
              <a:r>
                <a:rPr lang="it-IT" sz="1400" b="1" dirty="0" err="1">
                  <a:solidFill>
                    <a:srgbClr val="FFFF00"/>
                  </a:solidFill>
                </a:rPr>
                <a:t>endotracheal</a:t>
              </a:r>
              <a:r>
                <a:rPr lang="it-IT" sz="1400" b="1" dirty="0">
                  <a:solidFill>
                    <a:srgbClr val="FFFF00"/>
                  </a:solidFill>
                </a:rPr>
                <a:t> </a:t>
              </a:r>
              <a:r>
                <a:rPr lang="it-IT" sz="1400" b="1" dirty="0" err="1">
                  <a:solidFill>
                    <a:srgbClr val="FFFF00"/>
                  </a:solidFill>
                </a:rPr>
                <a:t>suction</a:t>
              </a:r>
              <a:r>
                <a:rPr lang="it-IT" sz="1400" b="1" dirty="0">
                  <a:solidFill>
                    <a:srgbClr val="FFFF00"/>
                  </a:solidFill>
                </a:rPr>
                <a:t>   </a:t>
              </a:r>
              <a:r>
                <a:rPr lang="it-IT" sz="1400" b="1" dirty="0" smtClean="0">
                  <a:solidFill>
                    <a:srgbClr val="FFFF00"/>
                  </a:solidFill>
                </a:rPr>
                <a:t>20</a:t>
              </a:r>
              <a:endParaRPr lang="it-IT" sz="1400" b="1" dirty="0">
                <a:solidFill>
                  <a:srgbClr val="FFFF00"/>
                </a:solidFill>
              </a:endParaRPr>
            </a:p>
            <a:p>
              <a:pPr defTabSz="762000"/>
              <a:r>
                <a:rPr lang="it-IT" sz="1400" b="1" dirty="0" err="1">
                  <a:solidFill>
                    <a:srgbClr val="FFFF00"/>
                  </a:solidFill>
                </a:rPr>
                <a:t>therapy</a:t>
              </a:r>
              <a:r>
                <a:rPr lang="it-IT" sz="1400" b="1" dirty="0">
                  <a:solidFill>
                    <a:srgbClr val="FFFF00"/>
                  </a:solidFill>
                </a:rPr>
                <a:t>		    </a:t>
              </a:r>
              <a:r>
                <a:rPr lang="it-IT" sz="1400" b="1" dirty="0" smtClean="0">
                  <a:solidFill>
                    <a:srgbClr val="FFFF00"/>
                  </a:solidFill>
                </a:rPr>
                <a:t>15</a:t>
              </a:r>
              <a:endParaRPr lang="it-IT" sz="1400" b="1" dirty="0">
                <a:solidFill>
                  <a:srgbClr val="FFFF00"/>
                </a:solidFill>
              </a:endParaRPr>
            </a:p>
            <a:p>
              <a:pPr defTabSz="762000"/>
              <a:r>
                <a:rPr lang="it-IT" sz="1400" b="1" dirty="0" err="1">
                  <a:solidFill>
                    <a:srgbClr val="FFFF00"/>
                  </a:solidFill>
                </a:rPr>
                <a:t>hygiene</a:t>
              </a:r>
              <a:r>
                <a:rPr lang="it-IT" sz="1400" b="1" dirty="0">
                  <a:solidFill>
                    <a:srgbClr val="FFFF00"/>
                  </a:solidFill>
                </a:rPr>
                <a:t> of body            11</a:t>
              </a:r>
            </a:p>
            <a:p>
              <a:pPr defTabSz="762000"/>
              <a:r>
                <a:rPr lang="it-IT" sz="1400" b="1" dirty="0" err="1">
                  <a:solidFill>
                    <a:srgbClr val="FFFF00"/>
                  </a:solidFill>
                </a:rPr>
                <a:t>change</a:t>
              </a:r>
              <a:r>
                <a:rPr lang="it-IT" sz="1400" b="1" dirty="0">
                  <a:solidFill>
                    <a:srgbClr val="FFFF00"/>
                  </a:solidFill>
                </a:rPr>
                <a:t> of </a:t>
              </a:r>
              <a:r>
                <a:rPr lang="it-IT" sz="1400" b="1" dirty="0" err="1">
                  <a:solidFill>
                    <a:srgbClr val="FFFF00"/>
                  </a:solidFill>
                </a:rPr>
                <a:t>lines</a:t>
              </a:r>
              <a:r>
                <a:rPr lang="it-IT" sz="1400" b="1" dirty="0">
                  <a:solidFill>
                    <a:srgbClr val="FFFF00"/>
                  </a:solidFill>
                </a:rPr>
                <a:t>              12</a:t>
              </a:r>
            </a:p>
            <a:p>
              <a:pPr defTabSz="762000"/>
              <a:r>
                <a:rPr lang="it-IT" sz="1400" b="1" dirty="0" err="1">
                  <a:solidFill>
                    <a:srgbClr val="FFFF00"/>
                  </a:solidFill>
                </a:rPr>
                <a:t>biochemistry</a:t>
              </a:r>
              <a:r>
                <a:rPr lang="it-IT" sz="1400" b="1" dirty="0">
                  <a:solidFill>
                    <a:srgbClr val="FFFF00"/>
                  </a:solidFill>
                </a:rPr>
                <a:t>                   6</a:t>
              </a:r>
            </a:p>
            <a:p>
              <a:pPr defTabSz="762000"/>
              <a:r>
                <a:rPr lang="it-IT" sz="1400" b="1" dirty="0" err="1">
                  <a:solidFill>
                    <a:srgbClr val="FFFF00"/>
                  </a:solidFill>
                </a:rPr>
                <a:t>others</a:t>
              </a:r>
              <a:r>
                <a:rPr lang="it-IT" sz="1400" b="1" dirty="0">
                  <a:solidFill>
                    <a:srgbClr val="FFFF00"/>
                  </a:solidFill>
                </a:rPr>
                <a:t>                             10</a:t>
              </a:r>
              <a:endParaRPr lang="it-IT" sz="1400" b="1" dirty="0"/>
            </a:p>
          </p:txBody>
        </p:sp>
      </p:grpSp>
      <p:sp>
        <p:nvSpPr>
          <p:cNvPr id="19" name="Rectangle 3"/>
          <p:cNvSpPr txBox="1">
            <a:spLocks noChangeArrowheads="1"/>
          </p:cNvSpPr>
          <p:nvPr/>
        </p:nvSpPr>
        <p:spPr>
          <a:xfrm>
            <a:off x="5537821" y="4822043"/>
            <a:ext cx="3550782" cy="1217363"/>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it-IT" altLang="en-US" sz="1400" b="1" dirty="0" smtClean="0">
                <a:solidFill>
                  <a:srgbClr val="FFFF00"/>
                </a:solidFill>
              </a:rPr>
              <a:t>“</a:t>
            </a:r>
            <a:r>
              <a:rPr lang="it-IT" sz="1400" b="1" dirty="0" smtClean="0">
                <a:solidFill>
                  <a:srgbClr val="FFFF00"/>
                </a:solidFill>
              </a:rPr>
              <a:t>… </a:t>
            </a:r>
            <a:r>
              <a:rPr lang="en-GB" sz="1400" b="1" dirty="0" smtClean="0">
                <a:solidFill>
                  <a:srgbClr val="FFFF00"/>
                </a:solidFill>
              </a:rPr>
              <a:t>We conclude that in the first 48h of ventilation,  daily NIMV is neither more expensive nor time consuming and staff demanding than </a:t>
            </a:r>
            <a:r>
              <a:rPr lang="en-GB" sz="1400" b="1" dirty="0" err="1" smtClean="0">
                <a:solidFill>
                  <a:srgbClr val="FFFF00"/>
                </a:solidFill>
              </a:rPr>
              <a:t>InMV</a:t>
            </a:r>
            <a:r>
              <a:rPr lang="en-GB" sz="1400" b="1" dirty="0" smtClean="0">
                <a:solidFill>
                  <a:srgbClr val="FFFF00"/>
                </a:solidFill>
              </a:rPr>
              <a:t>. After the first few days of ventilation, NIMV was significantly less time consuming than </a:t>
            </a:r>
            <a:r>
              <a:rPr lang="en-GB" sz="1400" b="1" dirty="0" err="1" smtClean="0">
                <a:solidFill>
                  <a:srgbClr val="FFFF00"/>
                </a:solidFill>
              </a:rPr>
              <a:t>InMV</a:t>
            </a:r>
            <a:r>
              <a:rPr lang="en-GB" sz="1400" b="1" dirty="0" smtClean="0">
                <a:solidFill>
                  <a:srgbClr val="FFFF00"/>
                </a:solidFill>
              </a:rPr>
              <a:t>, for MDs and Ns, so that medical and paramedical time expenditure seems not to be a major problem during NIMV.</a:t>
            </a:r>
            <a:endParaRPr lang="it-IT" sz="1400" b="1" dirty="0">
              <a:solidFill>
                <a:srgbClr val="FFFF00"/>
              </a:solidFill>
            </a:endParaRPr>
          </a:p>
        </p:txBody>
      </p:sp>
    </p:spTree>
    <p:extLst>
      <p:ext uri="{BB962C8B-B14F-4D97-AF65-F5344CB8AC3E}">
        <p14:creationId xmlns:p14="http://schemas.microsoft.com/office/powerpoint/2010/main" val="3608853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1750" y="-112453"/>
            <a:ext cx="911225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1987" name="Object 3"/>
          <p:cNvGraphicFramePr>
            <a:graphicFrameLocks noGrp="1" noChangeAspect="1"/>
          </p:cNvGraphicFramePr>
          <p:nvPr>
            <p:ph type="chart" idx="1"/>
            <p:extLst>
              <p:ext uri="{D42A27DB-BD31-4B8C-83A1-F6EECF244321}">
                <p14:modId xmlns:p14="http://schemas.microsoft.com/office/powerpoint/2010/main" val="3063939777"/>
              </p:ext>
            </p:extLst>
          </p:nvPr>
        </p:nvGraphicFramePr>
        <p:xfrm>
          <a:off x="685800" y="1752600"/>
          <a:ext cx="4432300" cy="4230688"/>
        </p:xfrm>
        <a:graphic>
          <a:graphicData uri="http://schemas.openxmlformats.org/presentationml/2006/ole">
            <mc:AlternateContent xmlns:mc="http://schemas.openxmlformats.org/markup-compatibility/2006">
              <mc:Choice xmlns:v="urn:schemas-microsoft-com:vml" Requires="v">
                <p:oleObj spid="_x0000_s5188" name="Chart" r:id="rId3" imgW="4203700" imgH="4013200" progId="MSGraph.Chart.8">
                  <p:embed followColorScheme="full"/>
                </p:oleObj>
              </mc:Choice>
              <mc:Fallback>
                <p:oleObj name="Chart" r:id="rId3" imgW="4203700" imgH="4013200" progId="MSGraph.Chart.8">
                  <p:embed followColorScheme="full"/>
                  <p:pic>
                    <p:nvPicPr>
                      <p:cNvPr id="0" name=""/>
                      <p:cNvPicPr>
                        <a:picLocks noChangeAspect="1" noChangeArrowheads="1"/>
                      </p:cNvPicPr>
                      <p:nvPr/>
                    </p:nvPicPr>
                    <p:blipFill>
                      <a:blip r:embed="rId4"/>
                      <a:srcRect/>
                      <a:stretch>
                        <a:fillRect/>
                      </a:stretch>
                    </p:blipFill>
                    <p:spPr bwMode="auto">
                      <a:xfrm>
                        <a:off x="685800" y="1752600"/>
                        <a:ext cx="4432300" cy="4230688"/>
                      </a:xfrm>
                      <a:prstGeom prst="rect">
                        <a:avLst/>
                      </a:prstGeom>
                      <a:extLst>
                        <a:ext uri="{FAA26D3D-D897-4be2-8F04-BA451C77F1D7}">
                          <ma14:placeholderFlag xmlns:ma14="http://schemas.microsoft.com/office/mac/drawingml/2011/main" val="1"/>
                        </a:ext>
                      </a:extLst>
                    </p:spPr>
                  </p:pic>
                </p:oleObj>
              </mc:Fallback>
            </mc:AlternateContent>
          </a:graphicData>
        </a:graphic>
      </p:graphicFrame>
      <p:graphicFrame>
        <p:nvGraphicFramePr>
          <p:cNvPr id="41988" name="Object 4"/>
          <p:cNvGraphicFramePr>
            <a:graphicFrameLocks noChangeAspect="1"/>
          </p:cNvGraphicFramePr>
          <p:nvPr>
            <p:extLst>
              <p:ext uri="{D42A27DB-BD31-4B8C-83A1-F6EECF244321}">
                <p14:modId xmlns:p14="http://schemas.microsoft.com/office/powerpoint/2010/main" val="1042511379"/>
              </p:ext>
            </p:extLst>
          </p:nvPr>
        </p:nvGraphicFramePr>
        <p:xfrm>
          <a:off x="4421188" y="1751013"/>
          <a:ext cx="4344987" cy="4240212"/>
        </p:xfrm>
        <a:graphic>
          <a:graphicData uri="http://schemas.openxmlformats.org/presentationml/2006/ole">
            <mc:AlternateContent xmlns:mc="http://schemas.openxmlformats.org/markup-compatibility/2006">
              <mc:Choice xmlns:v="urn:schemas-microsoft-com:vml" Requires="v">
                <p:oleObj spid="_x0000_s5189" name="Chart" r:id="rId5" imgW="4368800" imgH="4241800" progId="MSGraph.Chart.8">
                  <p:embed followColorScheme="full"/>
                </p:oleObj>
              </mc:Choice>
              <mc:Fallback>
                <p:oleObj name="Chart" r:id="rId5" imgW="4368800" imgH="4241800" progId="MSGraph.Chart.8">
                  <p:embed followColorScheme="full"/>
                  <p:pic>
                    <p:nvPicPr>
                      <p:cNvPr id="0" name=""/>
                      <p:cNvPicPr>
                        <a:picLocks noChangeAspect="1" noChangeArrowheads="1"/>
                      </p:cNvPicPr>
                      <p:nvPr/>
                    </p:nvPicPr>
                    <p:blipFill>
                      <a:blip r:embed="rId6"/>
                      <a:srcRect/>
                      <a:stretch>
                        <a:fillRect/>
                      </a:stretch>
                    </p:blipFill>
                    <p:spPr bwMode="auto">
                      <a:xfrm>
                        <a:off x="4421188" y="1751013"/>
                        <a:ext cx="4344987" cy="424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989" name="Text Box 5"/>
          <p:cNvSpPr txBox="1">
            <a:spLocks noChangeArrowheads="1"/>
          </p:cNvSpPr>
          <p:nvPr/>
        </p:nvSpPr>
        <p:spPr bwMode="auto">
          <a:xfrm>
            <a:off x="1524000" y="1371600"/>
            <a:ext cx="269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solidFill>
                  <a:srgbClr val="FFCC00"/>
                </a:solidFill>
              </a:rPr>
              <a:t>Respiratory Therapy</a:t>
            </a:r>
          </a:p>
        </p:txBody>
      </p:sp>
      <p:sp>
        <p:nvSpPr>
          <p:cNvPr id="41990" name="Text Box 6"/>
          <p:cNvSpPr txBox="1">
            <a:spLocks noChangeArrowheads="1"/>
          </p:cNvSpPr>
          <p:nvPr/>
        </p:nvSpPr>
        <p:spPr bwMode="auto">
          <a:xfrm>
            <a:off x="4953000" y="1371600"/>
            <a:ext cx="1166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solidFill>
                  <a:srgbClr val="FFCC00"/>
                </a:solidFill>
              </a:rPr>
              <a:t>Nursing</a:t>
            </a:r>
          </a:p>
        </p:txBody>
      </p:sp>
      <p:sp>
        <p:nvSpPr>
          <p:cNvPr id="41991" name="Text Box 7"/>
          <p:cNvSpPr txBox="1">
            <a:spLocks noChangeArrowheads="1"/>
          </p:cNvSpPr>
          <p:nvPr/>
        </p:nvSpPr>
        <p:spPr bwMode="auto">
          <a:xfrm>
            <a:off x="4343400" y="60960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800" b="1">
                <a:solidFill>
                  <a:srgbClr val="FFCC00"/>
                </a:solidFill>
                <a:effectLst>
                  <a:outerShdw blurRad="38100" dist="38100" dir="2700000" algn="tl">
                    <a:srgbClr val="000000"/>
                  </a:outerShdw>
                </a:effectLst>
              </a:rPr>
              <a:t>Kramer, AJRCCM 1995; 151: 1799-1806</a:t>
            </a:r>
          </a:p>
        </p:txBody>
      </p:sp>
      <p:sp>
        <p:nvSpPr>
          <p:cNvPr id="41992" name="Rectangle 8"/>
          <p:cNvSpPr>
            <a:spLocks noChangeArrowheads="1"/>
          </p:cNvSpPr>
          <p:nvPr/>
        </p:nvSpPr>
        <p:spPr bwMode="auto">
          <a:xfrm>
            <a:off x="5877191" y="114300"/>
            <a:ext cx="31242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Clr>
                <a:schemeClr val="accent1"/>
              </a:buClr>
            </a:pPr>
            <a:r>
              <a:rPr kumimoji="0" lang="en-GB" sz="1400" dirty="0">
                <a:solidFill>
                  <a:srgbClr val="FF0000"/>
                </a:solidFill>
                <a:latin typeface="Tahoma" charset="0"/>
              </a:rPr>
              <a:t>“… </a:t>
            </a:r>
            <a:r>
              <a:rPr kumimoji="0" lang="en-GB" sz="1400" dirty="0" err="1">
                <a:solidFill>
                  <a:srgbClr val="FF0000"/>
                </a:solidFill>
                <a:latin typeface="Tahoma" charset="0"/>
              </a:rPr>
              <a:t>Dyspnea</a:t>
            </a:r>
            <a:r>
              <a:rPr kumimoji="0" lang="en-GB" sz="1400" dirty="0">
                <a:solidFill>
                  <a:srgbClr val="FF0000"/>
                </a:solidFill>
                <a:latin typeface="Tahoma" charset="0"/>
              </a:rPr>
              <a:t> scores and maximal inspiratory pressures were better in the NPPV</a:t>
            </a:r>
            <a:r>
              <a:rPr kumimoji="0" lang="en-GB" sz="1400" baseline="30000" dirty="0">
                <a:solidFill>
                  <a:srgbClr val="FF0000"/>
                </a:solidFill>
                <a:latin typeface="Tahoma" charset="0"/>
              </a:rPr>
              <a:t> </a:t>
            </a:r>
            <a:r>
              <a:rPr kumimoji="0" lang="en-GB" sz="1400" dirty="0">
                <a:solidFill>
                  <a:srgbClr val="FF0000"/>
                </a:solidFill>
                <a:latin typeface="Tahoma" charset="0"/>
              </a:rPr>
              <a:t>than in control patients at 6 h, and nurses and therapists spent similar</a:t>
            </a:r>
            <a:r>
              <a:rPr kumimoji="0" lang="en-GB" sz="1400" baseline="30000" dirty="0">
                <a:solidFill>
                  <a:srgbClr val="FF0000"/>
                </a:solidFill>
                <a:latin typeface="Tahoma" charset="0"/>
              </a:rPr>
              <a:t> </a:t>
            </a:r>
            <a:r>
              <a:rPr kumimoji="0" lang="en-GB" sz="1400" dirty="0">
                <a:solidFill>
                  <a:srgbClr val="FF0000"/>
                </a:solidFill>
                <a:latin typeface="Tahoma" charset="0"/>
              </a:rPr>
              <a:t>amounts of time at the bedside for both groups”</a:t>
            </a:r>
            <a:endParaRPr kumimoji="0" lang="it-IT" sz="1400" dirty="0">
              <a:solidFill>
                <a:srgbClr val="FF0000"/>
              </a:solidFill>
              <a:latin typeface="Tahoma" charset="0"/>
            </a:endParaRPr>
          </a:p>
        </p:txBody>
      </p:sp>
    </p:spTree>
    <p:extLst>
      <p:ext uri="{BB962C8B-B14F-4D97-AF65-F5344CB8AC3E}">
        <p14:creationId xmlns:p14="http://schemas.microsoft.com/office/powerpoint/2010/main" val="746414903"/>
      </p:ext>
    </p:extLst>
  </p:cSld>
  <p:clrMapOvr>
    <a:masterClrMapping/>
  </p:clrMapOvr>
  <p:transition xmlns:p14="http://schemas.microsoft.com/office/powerpoint/2010/main" advTm="4232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1750" y="-112454"/>
            <a:ext cx="9112250" cy="69704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6802" name="Picture 2" descr="C:\Documenti Gica\Bipap\PIC00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276600"/>
            <a:ext cx="2439988" cy="1952625"/>
          </a:xfrm>
          <a:prstGeom prst="rect">
            <a:avLst/>
          </a:prstGeom>
          <a:noFill/>
          <a:extLst>
            <a:ext uri="{909E8E84-426E-40dd-AFC4-6F175D3DCCD1}">
              <a14:hiddenFill xmlns:a14="http://schemas.microsoft.com/office/drawing/2010/main">
                <a:solidFill>
                  <a:srgbClr val="FFFFFF"/>
                </a:solidFill>
              </a14:hiddenFill>
            </a:ext>
          </a:extLst>
        </p:spPr>
      </p:pic>
      <p:sp>
        <p:nvSpPr>
          <p:cNvPr id="76803" name="WordArt 3"/>
          <p:cNvSpPr>
            <a:spLocks noChangeArrowheads="1" noChangeShapeType="1" noTextEdit="1"/>
          </p:cNvSpPr>
          <p:nvPr/>
        </p:nvSpPr>
        <p:spPr bwMode="auto">
          <a:xfrm>
            <a:off x="2895600" y="2362200"/>
            <a:ext cx="2743200" cy="533400"/>
          </a:xfrm>
          <a:prstGeom prst="rect">
            <a:avLst/>
          </a:prstGeom>
        </p:spPr>
        <p:txBody>
          <a:bodyPr wrap="none" fromWordArt="1">
            <a:prstTxWarp prst="textDoubleWave1">
              <a:avLst>
                <a:gd name="adj1" fmla="val 6500"/>
                <a:gd name="adj2" fmla="val 0"/>
              </a:avLst>
            </a:prstTxWarp>
          </a:bodyPr>
          <a:lstStyle/>
          <a:p>
            <a:pPr algn="ctr"/>
            <a:r>
              <a:rPr lang="de-DE"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rPr>
              <a:t>ASSISTENZA</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8"/>
                  </a:srgbClr>
                </a:outerShdw>
              </a:effectLst>
              <a:latin typeface="Impact"/>
              <a:ea typeface="Impact"/>
              <a:cs typeface="Impact"/>
            </a:endParaRPr>
          </a:p>
        </p:txBody>
      </p:sp>
      <p:sp>
        <p:nvSpPr>
          <p:cNvPr id="76804" name="WordArt 4"/>
          <p:cNvSpPr>
            <a:spLocks noChangeArrowheads="1" noChangeShapeType="1" noTextEdit="1"/>
          </p:cNvSpPr>
          <p:nvPr/>
        </p:nvSpPr>
        <p:spPr bwMode="auto">
          <a:xfrm rot="473552">
            <a:off x="228600" y="3581400"/>
            <a:ext cx="2057400" cy="981075"/>
          </a:xfrm>
          <a:prstGeom prst="rect">
            <a:avLst/>
          </a:prstGeom>
        </p:spPr>
        <p:txBody>
          <a:bodyPr wrap="none" fromWordArt="1">
            <a:prstTxWarp prst="textSlantUp">
              <a:avLst>
                <a:gd name="adj" fmla="val 32056"/>
              </a:avLst>
            </a:prstTxWarp>
          </a:bodyPr>
          <a:lstStyle/>
          <a:p>
            <a:pPr algn="ctr"/>
            <a:r>
              <a:rPr lang="it-IT" sz="3600" kern="10">
                <a:ln w="9525">
                  <a:solidFill>
                    <a:srgbClr val="CC99FF"/>
                  </a:solidFill>
                  <a:round/>
                  <a:headEnd/>
                  <a:tailEnd/>
                </a:ln>
                <a:solidFill>
                  <a:srgbClr val="00FF00"/>
                </a:solidFill>
                <a:effectLst>
                  <a:outerShdw blurRad="63500" dist="53882" dir="2700000" algn="ctr" rotWithShape="0">
                    <a:srgbClr val="9999FF">
                      <a:alpha val="74998"/>
                    </a:srgbClr>
                  </a:outerShdw>
                </a:effectLst>
                <a:latin typeface="Impact"/>
                <a:ea typeface="Impact"/>
                <a:cs typeface="Impact"/>
              </a:rPr>
              <a:t>Preventilatoria</a:t>
            </a:r>
            <a:endParaRPr lang="en-US" sz="3600" kern="10">
              <a:ln w="9525">
                <a:solidFill>
                  <a:srgbClr val="CC99FF"/>
                </a:solidFill>
                <a:round/>
                <a:headEnd/>
                <a:tailEnd/>
              </a:ln>
              <a:solidFill>
                <a:srgbClr val="00FF00"/>
              </a:solidFill>
              <a:effectLst>
                <a:outerShdw blurRad="63500" dist="53882" dir="2700000" algn="ctr" rotWithShape="0">
                  <a:srgbClr val="9999FF">
                    <a:alpha val="74998"/>
                  </a:srgbClr>
                </a:outerShdw>
              </a:effectLst>
              <a:latin typeface="Impact"/>
              <a:ea typeface="Impact"/>
              <a:cs typeface="Impact"/>
            </a:endParaRPr>
          </a:p>
        </p:txBody>
      </p:sp>
      <p:sp>
        <p:nvSpPr>
          <p:cNvPr id="76805" name="WordArt 5"/>
          <p:cNvSpPr>
            <a:spLocks noChangeArrowheads="1" noChangeShapeType="1" noTextEdit="1"/>
          </p:cNvSpPr>
          <p:nvPr/>
        </p:nvSpPr>
        <p:spPr bwMode="auto">
          <a:xfrm rot="152768">
            <a:off x="2819400" y="5334000"/>
            <a:ext cx="3095625" cy="762000"/>
          </a:xfrm>
          <a:prstGeom prst="rect">
            <a:avLst/>
          </a:prstGeom>
        </p:spPr>
        <p:txBody>
          <a:bodyPr wrap="none" fromWordArt="1">
            <a:prstTxWarp prst="textSlantUp">
              <a:avLst>
                <a:gd name="adj" fmla="val 32056"/>
              </a:avLst>
            </a:prstTxWarp>
          </a:bodyPr>
          <a:lstStyle/>
          <a:p>
            <a:pPr algn="ctr"/>
            <a:r>
              <a:rPr lang="it-IT" sz="3600" kern="10">
                <a:ln w="9525">
                  <a:solidFill>
                    <a:srgbClr val="CC99FF"/>
                  </a:solidFill>
                  <a:round/>
                  <a:headEnd/>
                  <a:tailEnd/>
                </a:ln>
                <a:solidFill>
                  <a:srgbClr val="FF6600"/>
                </a:solidFill>
                <a:effectLst>
                  <a:outerShdw blurRad="63500" dist="53882" dir="2700000" algn="ctr" rotWithShape="0">
                    <a:srgbClr val="9999FF">
                      <a:alpha val="74998"/>
                    </a:srgbClr>
                  </a:outerShdw>
                </a:effectLst>
                <a:latin typeface="Impact"/>
                <a:ea typeface="Impact"/>
                <a:cs typeface="Impact"/>
              </a:rPr>
              <a:t>Intraventilatoria</a:t>
            </a:r>
            <a:endParaRPr lang="en-US" sz="3600" kern="10">
              <a:ln w="9525">
                <a:solidFill>
                  <a:srgbClr val="CC99FF"/>
                </a:solidFill>
                <a:round/>
                <a:headEnd/>
                <a:tailEnd/>
              </a:ln>
              <a:solidFill>
                <a:srgbClr val="FF6600"/>
              </a:solidFill>
              <a:effectLst>
                <a:outerShdw blurRad="63500" dist="53882" dir="2700000" algn="ctr" rotWithShape="0">
                  <a:srgbClr val="9999FF">
                    <a:alpha val="74998"/>
                  </a:srgbClr>
                </a:outerShdw>
              </a:effectLst>
              <a:latin typeface="Impact"/>
              <a:ea typeface="Impact"/>
              <a:cs typeface="Impact"/>
            </a:endParaRPr>
          </a:p>
        </p:txBody>
      </p:sp>
      <p:sp>
        <p:nvSpPr>
          <p:cNvPr id="76806" name="WordArt 6"/>
          <p:cNvSpPr>
            <a:spLocks noChangeArrowheads="1" noChangeShapeType="1" noTextEdit="1"/>
          </p:cNvSpPr>
          <p:nvPr/>
        </p:nvSpPr>
        <p:spPr bwMode="auto">
          <a:xfrm rot="291235">
            <a:off x="6172200" y="3505200"/>
            <a:ext cx="2409825" cy="981075"/>
          </a:xfrm>
          <a:prstGeom prst="rect">
            <a:avLst/>
          </a:prstGeom>
        </p:spPr>
        <p:txBody>
          <a:bodyPr wrap="none" fromWordArt="1">
            <a:prstTxWarp prst="textSlantUp">
              <a:avLst>
                <a:gd name="adj" fmla="val 32056"/>
              </a:avLst>
            </a:prstTxWarp>
          </a:bodyPr>
          <a:lstStyle/>
          <a:p>
            <a:pPr algn="ctr"/>
            <a:r>
              <a:rPr lang="hr-HR" sz="3600" kern="10">
                <a:ln w="9525">
                  <a:solidFill>
                    <a:srgbClr val="99CC00"/>
                  </a:solidFill>
                  <a:round/>
                  <a:headEnd/>
                  <a:tailEnd/>
                </a:ln>
                <a:solidFill>
                  <a:srgbClr val="FFFF00"/>
                </a:solidFill>
                <a:effectLst>
                  <a:outerShdw blurRad="63500" dist="53882" dir="2700000" algn="ctr" rotWithShape="0">
                    <a:srgbClr val="9999FF">
                      <a:alpha val="74998"/>
                    </a:srgbClr>
                  </a:outerShdw>
                </a:effectLst>
                <a:latin typeface="Impact"/>
                <a:ea typeface="Impact"/>
                <a:cs typeface="Impact"/>
              </a:rPr>
              <a:t>Postventilatoria</a:t>
            </a:r>
            <a:endParaRPr lang="en-US" sz="3600" kern="10">
              <a:ln w="9525">
                <a:solidFill>
                  <a:srgbClr val="99CC00"/>
                </a:solidFill>
                <a:round/>
                <a:headEnd/>
                <a:tailEnd/>
              </a:ln>
              <a:solidFill>
                <a:srgbClr val="FFFF00"/>
              </a:solidFill>
              <a:effectLst>
                <a:outerShdw blurRad="63500" dist="53882" dir="2700000" algn="ctr" rotWithShape="0">
                  <a:srgbClr val="9999FF">
                    <a:alpha val="74998"/>
                  </a:srgbClr>
                </a:outerShdw>
              </a:effectLst>
              <a:latin typeface="Impact"/>
              <a:ea typeface="Impact"/>
              <a:cs typeface="Impact"/>
            </a:endParaRPr>
          </a:p>
        </p:txBody>
      </p:sp>
      <p:sp>
        <p:nvSpPr>
          <p:cNvPr id="76807" name="AutoShape 7"/>
          <p:cNvSpPr>
            <a:spLocks noChangeArrowheads="1"/>
          </p:cNvSpPr>
          <p:nvPr/>
        </p:nvSpPr>
        <p:spPr bwMode="auto">
          <a:xfrm rot="1605656">
            <a:off x="914400" y="4648200"/>
            <a:ext cx="1905000" cy="914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808" name="AutoShape 8"/>
          <p:cNvSpPr>
            <a:spLocks noChangeArrowheads="1"/>
          </p:cNvSpPr>
          <p:nvPr/>
        </p:nvSpPr>
        <p:spPr bwMode="auto">
          <a:xfrm rot="-1802907">
            <a:off x="6019800" y="4495800"/>
            <a:ext cx="1905000" cy="914400"/>
          </a:xfrm>
          <a:custGeom>
            <a:avLst/>
            <a:gdLst>
              <a:gd name="G0" fmla="+- 14112 0 0"/>
              <a:gd name="G1" fmla="+- 6000 0 0"/>
              <a:gd name="G2" fmla="+- 21600 0 6000"/>
              <a:gd name="G3" fmla="+- 10800 0 6000"/>
              <a:gd name="G4" fmla="+- 21600 0 14112"/>
              <a:gd name="G5" fmla="*/ G4 G3 10800"/>
              <a:gd name="G6" fmla="+- 21600 0 G5"/>
              <a:gd name="T0" fmla="*/ 14112 w 21600"/>
              <a:gd name="T1" fmla="*/ 0 h 21600"/>
              <a:gd name="T2" fmla="*/ 0 w 21600"/>
              <a:gd name="T3" fmla="*/ 10800 h 21600"/>
              <a:gd name="T4" fmla="*/ 14112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4112" y="0"/>
                </a:moveTo>
                <a:lnTo>
                  <a:pt x="14112" y="6000"/>
                </a:lnTo>
                <a:lnTo>
                  <a:pt x="3375" y="6000"/>
                </a:lnTo>
                <a:lnTo>
                  <a:pt x="3375" y="15600"/>
                </a:lnTo>
                <a:lnTo>
                  <a:pt x="14112" y="15600"/>
                </a:lnTo>
                <a:lnTo>
                  <a:pt x="14112" y="21600"/>
                </a:lnTo>
                <a:lnTo>
                  <a:pt x="21600" y="10800"/>
                </a:lnTo>
                <a:close/>
              </a:path>
              <a:path w="21600" h="21600">
                <a:moveTo>
                  <a:pt x="1350" y="6000"/>
                </a:moveTo>
                <a:lnTo>
                  <a:pt x="1350" y="15600"/>
                </a:lnTo>
                <a:lnTo>
                  <a:pt x="2700" y="15600"/>
                </a:lnTo>
                <a:lnTo>
                  <a:pt x="2700" y="6000"/>
                </a:lnTo>
                <a:close/>
              </a:path>
              <a:path w="21600" h="21600">
                <a:moveTo>
                  <a:pt x="0" y="6000"/>
                </a:moveTo>
                <a:lnTo>
                  <a:pt x="0" y="15600"/>
                </a:lnTo>
                <a:lnTo>
                  <a:pt x="675" y="15600"/>
                </a:lnTo>
                <a:lnTo>
                  <a:pt x="675" y="60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809" name="Rectangle 9"/>
          <p:cNvSpPr>
            <a:spLocks noGrp="1" noChangeArrowheads="1"/>
          </p:cNvSpPr>
          <p:nvPr>
            <p:ph type="title"/>
          </p:nvPr>
        </p:nvSpPr>
        <p:spPr>
          <a:noFill/>
          <a:ln/>
        </p:spPr>
        <p:txBody>
          <a:bodyPr/>
          <a:lstStyle/>
          <a:p>
            <a:r>
              <a:rPr lang="it-IT" sz="2800" b="1" i="1">
                <a:solidFill>
                  <a:srgbClr val="FFFF00"/>
                </a:solidFill>
                <a:effectLst>
                  <a:outerShdw blurRad="38100" dist="38100" dir="2700000" algn="tl">
                    <a:srgbClr val="000000"/>
                  </a:outerShdw>
                </a:effectLst>
              </a:rPr>
              <a:t>NURSING DEL PAZIENTE VENTILATO </a:t>
            </a:r>
            <a:br>
              <a:rPr lang="it-IT" sz="2800" b="1" i="1">
                <a:solidFill>
                  <a:srgbClr val="FFFF00"/>
                </a:solidFill>
                <a:effectLst>
                  <a:outerShdw blurRad="38100" dist="38100" dir="2700000" algn="tl">
                    <a:srgbClr val="000000"/>
                  </a:outerShdw>
                </a:effectLst>
              </a:rPr>
            </a:br>
            <a:r>
              <a:rPr lang="it-IT" sz="2800" b="1" i="1">
                <a:solidFill>
                  <a:srgbClr val="FFFF00"/>
                </a:solidFill>
                <a:effectLst>
                  <a:outerShdw blurRad="38100" dist="38100" dir="2700000" algn="tl">
                    <a:srgbClr val="000000"/>
                  </a:outerShdw>
                </a:effectLst>
              </a:rPr>
              <a:t>NON INVASIVAMENTE</a:t>
            </a:r>
            <a:endParaRPr lang="en-GB" sz="2800" b="1" i="1">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536294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041" y="5748595"/>
            <a:ext cx="8663067" cy="646331"/>
          </a:xfrm>
          <a:prstGeom prst="rect">
            <a:avLst/>
          </a:prstGeom>
        </p:spPr>
        <p:txBody>
          <a:bodyPr wrap="square">
            <a:spAutoFit/>
          </a:bodyPr>
          <a:lstStyle/>
          <a:p>
            <a:pPr algn="just"/>
            <a:r>
              <a:rPr lang="en-US" sz="1200" dirty="0"/>
              <a:t> CONCLUSIONS: The delivery of NIV by </a:t>
            </a:r>
            <a:r>
              <a:rPr lang="en-US" sz="1200" dirty="0" smtClean="0"/>
              <a:t>a dedicated </a:t>
            </a:r>
            <a:r>
              <a:rPr lang="en-US" sz="1200" dirty="0"/>
              <a:t>team was associated with a lower risk of death or intubation in subjects with </a:t>
            </a:r>
            <a:r>
              <a:rPr lang="en-US" sz="1200" dirty="0" smtClean="0"/>
              <a:t>respiratory failure </a:t>
            </a:r>
            <a:r>
              <a:rPr lang="en-US" sz="1200" dirty="0"/>
              <a:t>secondary to COPD exacerbations. Therefore, the implementation of a team </a:t>
            </a:r>
            <a:r>
              <a:rPr lang="en-US" sz="1200" dirty="0" smtClean="0"/>
              <a:t>administering all </a:t>
            </a:r>
            <a:r>
              <a:rPr lang="en-US" sz="1200" dirty="0"/>
              <a:t>NIV treatments on a 24-h basis should be considered in institutions admitting subjects </a:t>
            </a:r>
            <a:r>
              <a:rPr lang="en-US" sz="1200" dirty="0" smtClean="0"/>
              <a:t>with </a:t>
            </a:r>
            <a:r>
              <a:rPr lang="fr-FR" sz="1200" dirty="0" smtClean="0"/>
              <a:t>COPD exacerbations</a:t>
            </a:r>
            <a:r>
              <a:rPr lang="fr-FR" sz="1200" dirty="0"/>
              <a:t>.</a:t>
            </a:r>
            <a:endParaRPr lang="en-US" sz="1200" dirty="0"/>
          </a:p>
        </p:txBody>
      </p:sp>
      <p:pic>
        <p:nvPicPr>
          <p:cNvPr id="5" name="Picture 4"/>
          <p:cNvPicPr>
            <a:picLocks noChangeAspect="1"/>
          </p:cNvPicPr>
          <p:nvPr/>
        </p:nvPicPr>
        <p:blipFill>
          <a:blip r:embed="rId2"/>
          <a:stretch>
            <a:fillRect/>
          </a:stretch>
        </p:blipFill>
        <p:spPr>
          <a:xfrm>
            <a:off x="364628" y="427803"/>
            <a:ext cx="8562480" cy="1144051"/>
          </a:xfrm>
          <a:prstGeom prst="rect">
            <a:avLst/>
          </a:prstGeom>
        </p:spPr>
      </p:pic>
      <p:pic>
        <p:nvPicPr>
          <p:cNvPr id="6" name="Picture 5"/>
          <p:cNvPicPr>
            <a:picLocks noChangeAspect="1"/>
          </p:cNvPicPr>
          <p:nvPr/>
        </p:nvPicPr>
        <p:blipFill>
          <a:blip r:embed="rId3"/>
          <a:stretch>
            <a:fillRect/>
          </a:stretch>
        </p:blipFill>
        <p:spPr>
          <a:xfrm>
            <a:off x="4215408" y="6346362"/>
            <a:ext cx="4711700" cy="482600"/>
          </a:xfrm>
          <a:prstGeom prst="rect">
            <a:avLst/>
          </a:prstGeom>
        </p:spPr>
      </p:pic>
      <p:pic>
        <p:nvPicPr>
          <p:cNvPr id="7" name="Picture 6"/>
          <p:cNvPicPr>
            <a:picLocks noChangeAspect="1"/>
          </p:cNvPicPr>
          <p:nvPr/>
        </p:nvPicPr>
        <p:blipFill>
          <a:blip r:embed="rId4"/>
          <a:stretch>
            <a:fillRect/>
          </a:stretch>
        </p:blipFill>
        <p:spPr>
          <a:xfrm>
            <a:off x="704110" y="1571854"/>
            <a:ext cx="8046971" cy="4230840"/>
          </a:xfrm>
          <a:prstGeom prst="rect">
            <a:avLst/>
          </a:prstGeom>
        </p:spPr>
      </p:pic>
    </p:spTree>
    <p:extLst>
      <p:ext uri="{BB962C8B-B14F-4D97-AF65-F5344CB8AC3E}">
        <p14:creationId xmlns:p14="http://schemas.microsoft.com/office/powerpoint/2010/main" val="1369898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89000"/>
            <a:ext cx="9144000" cy="5070051"/>
          </a:xfrm>
          <a:prstGeom prst="rect">
            <a:avLst/>
          </a:prstGeom>
        </p:spPr>
      </p:pic>
    </p:spTree>
    <p:extLst>
      <p:ext uri="{BB962C8B-B14F-4D97-AF65-F5344CB8AC3E}">
        <p14:creationId xmlns:p14="http://schemas.microsoft.com/office/powerpoint/2010/main" val="1738419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69900"/>
            <a:ext cx="9144000" cy="5901070"/>
          </a:xfrm>
          <a:prstGeom prst="rect">
            <a:avLst/>
          </a:prstGeom>
        </p:spPr>
      </p:pic>
    </p:spTree>
    <p:extLst>
      <p:ext uri="{BB962C8B-B14F-4D97-AF65-F5344CB8AC3E}">
        <p14:creationId xmlns:p14="http://schemas.microsoft.com/office/powerpoint/2010/main" val="3983251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7800"/>
            <a:ext cx="9144000" cy="6496242"/>
          </a:xfrm>
          <a:prstGeom prst="rect">
            <a:avLst/>
          </a:prstGeom>
        </p:spPr>
      </p:pic>
    </p:spTree>
    <p:extLst>
      <p:ext uri="{BB962C8B-B14F-4D97-AF65-F5344CB8AC3E}">
        <p14:creationId xmlns:p14="http://schemas.microsoft.com/office/powerpoint/2010/main" val="3495378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367" y="1951395"/>
            <a:ext cx="3823300" cy="3330153"/>
          </a:xfrm>
          <a:prstGeom prst="rect">
            <a:avLst/>
          </a:prstGeom>
        </p:spPr>
      </p:pic>
      <p:pic>
        <p:nvPicPr>
          <p:cNvPr id="5" name="Picture 4"/>
          <p:cNvPicPr>
            <a:picLocks noChangeAspect="1"/>
          </p:cNvPicPr>
          <p:nvPr/>
        </p:nvPicPr>
        <p:blipFill>
          <a:blip r:embed="rId3"/>
          <a:stretch>
            <a:fillRect/>
          </a:stretch>
        </p:blipFill>
        <p:spPr>
          <a:xfrm>
            <a:off x="4173877" y="1951395"/>
            <a:ext cx="4923820" cy="3247663"/>
          </a:xfrm>
          <a:prstGeom prst="rect">
            <a:avLst/>
          </a:prstGeom>
        </p:spPr>
      </p:pic>
      <p:pic>
        <p:nvPicPr>
          <p:cNvPr id="6" name="Picture 5"/>
          <p:cNvPicPr>
            <a:picLocks noChangeAspect="1"/>
          </p:cNvPicPr>
          <p:nvPr/>
        </p:nvPicPr>
        <p:blipFill>
          <a:blip r:embed="rId4"/>
          <a:stretch>
            <a:fillRect/>
          </a:stretch>
        </p:blipFill>
        <p:spPr>
          <a:xfrm>
            <a:off x="912829" y="164495"/>
            <a:ext cx="7534147" cy="1786900"/>
          </a:xfrm>
          <a:prstGeom prst="rect">
            <a:avLst/>
          </a:prstGeom>
        </p:spPr>
      </p:pic>
      <p:pic>
        <p:nvPicPr>
          <p:cNvPr id="7" name="Picture 6"/>
          <p:cNvPicPr>
            <a:picLocks noChangeAspect="1"/>
          </p:cNvPicPr>
          <p:nvPr/>
        </p:nvPicPr>
        <p:blipFill>
          <a:blip r:embed="rId5"/>
          <a:stretch>
            <a:fillRect/>
          </a:stretch>
        </p:blipFill>
        <p:spPr>
          <a:xfrm>
            <a:off x="5808978" y="6142972"/>
            <a:ext cx="3162300" cy="406400"/>
          </a:xfrm>
          <a:prstGeom prst="rect">
            <a:avLst/>
          </a:prstGeom>
        </p:spPr>
      </p:pic>
      <p:sp>
        <p:nvSpPr>
          <p:cNvPr id="8" name="Rectangle 7"/>
          <p:cNvSpPr/>
          <p:nvPr/>
        </p:nvSpPr>
        <p:spPr>
          <a:xfrm>
            <a:off x="244743" y="5536811"/>
            <a:ext cx="8314682" cy="830997"/>
          </a:xfrm>
          <a:prstGeom prst="rect">
            <a:avLst/>
          </a:prstGeom>
        </p:spPr>
        <p:txBody>
          <a:bodyPr wrap="square">
            <a:spAutoFit/>
          </a:bodyPr>
          <a:lstStyle/>
          <a:p>
            <a:r>
              <a:rPr lang="en-US" sz="1200" dirty="0"/>
              <a:t>Conclusions. IMCUs often have a specific task in a hospital, which is reflected in location</a:t>
            </a:r>
            <a:r>
              <a:rPr lang="en-US" sz="1200" dirty="0" smtClean="0"/>
              <a:t>, format</a:t>
            </a:r>
            <a:r>
              <a:rPr lang="en-US" sz="1200" dirty="0"/>
              <a:t>, and </a:t>
            </a:r>
            <a:r>
              <a:rPr lang="en-US" sz="1200" dirty="0" err="1"/>
              <a:t>utilisation</a:t>
            </a:r>
            <a:r>
              <a:rPr lang="en-US" sz="1200" dirty="0"/>
              <a:t>. The management format depends on location and </a:t>
            </a:r>
            <a:r>
              <a:rPr lang="en-US" sz="1200" dirty="0" smtClean="0"/>
              <a:t>admitting specialist </a:t>
            </a:r>
            <a:r>
              <a:rPr lang="en-US" sz="1200" dirty="0"/>
              <a:t>while incorporated </a:t>
            </a:r>
            <a:r>
              <a:rPr lang="en-US" sz="1200" dirty="0" smtClean="0"/>
              <a:t>supportive treatment modules </a:t>
            </a:r>
            <a:r>
              <a:rPr lang="en-US" sz="1200" dirty="0"/>
              <a:t>reflect its function. Common IMCU denominators </a:t>
            </a:r>
            <a:r>
              <a:rPr lang="en-US" sz="1200" dirty="0" smtClean="0"/>
              <a:t>are continuous </a:t>
            </a:r>
            <a:r>
              <a:rPr lang="en-US" sz="1200" dirty="0"/>
              <a:t>monitoring and respiratory support, </a:t>
            </a:r>
            <a:r>
              <a:rPr lang="en-US" sz="1200" dirty="0" smtClean="0"/>
              <a:t>without mechanical </a:t>
            </a:r>
            <a:r>
              <a:rPr lang="en-US" sz="1200" dirty="0"/>
              <a:t>ventilation and multiple vasoactive medications</a:t>
            </a:r>
          </a:p>
        </p:txBody>
      </p:sp>
    </p:spTree>
    <p:extLst>
      <p:ext uri="{BB962C8B-B14F-4D97-AF65-F5344CB8AC3E}">
        <p14:creationId xmlns:p14="http://schemas.microsoft.com/office/powerpoint/2010/main" val="2551507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7800"/>
            <a:ext cx="9144000" cy="6501669"/>
          </a:xfrm>
          <a:prstGeom prst="rect">
            <a:avLst/>
          </a:prstGeom>
        </p:spPr>
      </p:pic>
    </p:spTree>
    <p:extLst>
      <p:ext uri="{BB962C8B-B14F-4D97-AF65-F5344CB8AC3E}">
        <p14:creationId xmlns:p14="http://schemas.microsoft.com/office/powerpoint/2010/main" val="1402524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2100"/>
            <a:ext cx="9144000" cy="6254544"/>
          </a:xfrm>
          <a:prstGeom prst="rect">
            <a:avLst/>
          </a:prstGeom>
        </p:spPr>
      </p:pic>
    </p:spTree>
    <p:extLst>
      <p:ext uri="{BB962C8B-B14F-4D97-AF65-F5344CB8AC3E}">
        <p14:creationId xmlns:p14="http://schemas.microsoft.com/office/powerpoint/2010/main" val="4283242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22300"/>
            <a:ext cx="9144000" cy="5603660"/>
          </a:xfrm>
          <a:prstGeom prst="rect">
            <a:avLst/>
          </a:prstGeom>
        </p:spPr>
      </p:pic>
    </p:spTree>
    <p:extLst>
      <p:ext uri="{BB962C8B-B14F-4D97-AF65-F5344CB8AC3E}">
        <p14:creationId xmlns:p14="http://schemas.microsoft.com/office/powerpoint/2010/main" val="305728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9300"/>
            <a:ext cx="9144000" cy="5346041"/>
          </a:xfrm>
          <a:prstGeom prst="rect">
            <a:avLst/>
          </a:prstGeom>
        </p:spPr>
      </p:pic>
    </p:spTree>
    <p:extLst>
      <p:ext uri="{BB962C8B-B14F-4D97-AF65-F5344CB8AC3E}">
        <p14:creationId xmlns:p14="http://schemas.microsoft.com/office/powerpoint/2010/main" val="2101572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85800"/>
            <a:ext cx="9144000" cy="5479953"/>
          </a:xfrm>
          <a:prstGeom prst="rect">
            <a:avLst/>
          </a:prstGeom>
        </p:spPr>
      </p:pic>
    </p:spTree>
    <p:extLst>
      <p:ext uri="{BB962C8B-B14F-4D97-AF65-F5344CB8AC3E}">
        <p14:creationId xmlns:p14="http://schemas.microsoft.com/office/powerpoint/2010/main" val="952177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90928"/>
            <a:ext cx="9144000" cy="1631419"/>
          </a:xfrm>
          <a:prstGeom prst="rect">
            <a:avLst/>
          </a:prstGeom>
        </p:spPr>
      </p:pic>
      <p:pic>
        <p:nvPicPr>
          <p:cNvPr id="5" name="Picture 4"/>
          <p:cNvPicPr>
            <a:picLocks noChangeAspect="1"/>
          </p:cNvPicPr>
          <p:nvPr/>
        </p:nvPicPr>
        <p:blipFill>
          <a:blip r:embed="rId3"/>
          <a:stretch>
            <a:fillRect/>
          </a:stretch>
        </p:blipFill>
        <p:spPr>
          <a:xfrm>
            <a:off x="4373563" y="6118011"/>
            <a:ext cx="4483100" cy="406400"/>
          </a:xfrm>
          <a:prstGeom prst="rect">
            <a:avLst/>
          </a:prstGeom>
        </p:spPr>
      </p:pic>
      <p:pic>
        <p:nvPicPr>
          <p:cNvPr id="6" name="Picture 5"/>
          <p:cNvPicPr>
            <a:picLocks noChangeAspect="1"/>
          </p:cNvPicPr>
          <p:nvPr/>
        </p:nvPicPr>
        <p:blipFill>
          <a:blip r:embed="rId4"/>
          <a:stretch>
            <a:fillRect/>
          </a:stretch>
        </p:blipFill>
        <p:spPr>
          <a:xfrm>
            <a:off x="930432" y="2024549"/>
            <a:ext cx="6889050" cy="4093462"/>
          </a:xfrm>
          <a:prstGeom prst="rect">
            <a:avLst/>
          </a:prstGeom>
        </p:spPr>
      </p:pic>
    </p:spTree>
    <p:extLst>
      <p:ext uri="{BB962C8B-B14F-4D97-AF65-F5344CB8AC3E}">
        <p14:creationId xmlns:p14="http://schemas.microsoft.com/office/powerpoint/2010/main" val="3405297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4232" y="211556"/>
            <a:ext cx="7186048" cy="1197418"/>
          </a:xfrm>
          <a:prstGeom prst="rect">
            <a:avLst/>
          </a:prstGeom>
        </p:spPr>
      </p:pic>
      <p:pic>
        <p:nvPicPr>
          <p:cNvPr id="5" name="Picture 4"/>
          <p:cNvPicPr>
            <a:picLocks noChangeAspect="1"/>
          </p:cNvPicPr>
          <p:nvPr/>
        </p:nvPicPr>
        <p:blipFill>
          <a:blip r:embed="rId3"/>
          <a:stretch>
            <a:fillRect/>
          </a:stretch>
        </p:blipFill>
        <p:spPr>
          <a:xfrm>
            <a:off x="112450" y="1693414"/>
            <a:ext cx="3889445" cy="2125905"/>
          </a:xfrm>
          <a:prstGeom prst="rect">
            <a:avLst/>
          </a:prstGeom>
        </p:spPr>
      </p:pic>
      <p:pic>
        <p:nvPicPr>
          <p:cNvPr id="6" name="Picture 5"/>
          <p:cNvPicPr>
            <a:picLocks noChangeAspect="1"/>
          </p:cNvPicPr>
          <p:nvPr/>
        </p:nvPicPr>
        <p:blipFill>
          <a:blip r:embed="rId4"/>
          <a:stretch>
            <a:fillRect/>
          </a:stretch>
        </p:blipFill>
        <p:spPr>
          <a:xfrm>
            <a:off x="4722898" y="1528042"/>
            <a:ext cx="3521502" cy="1711765"/>
          </a:xfrm>
          <a:prstGeom prst="rect">
            <a:avLst/>
          </a:prstGeom>
        </p:spPr>
      </p:pic>
      <p:pic>
        <p:nvPicPr>
          <p:cNvPr id="7" name="Picture 6"/>
          <p:cNvPicPr>
            <a:picLocks noChangeAspect="1"/>
          </p:cNvPicPr>
          <p:nvPr/>
        </p:nvPicPr>
        <p:blipFill>
          <a:blip r:embed="rId5"/>
          <a:stretch>
            <a:fillRect/>
          </a:stretch>
        </p:blipFill>
        <p:spPr>
          <a:xfrm>
            <a:off x="4961028" y="3538974"/>
            <a:ext cx="3349519" cy="1891862"/>
          </a:xfrm>
          <a:prstGeom prst="rect">
            <a:avLst/>
          </a:prstGeom>
        </p:spPr>
      </p:pic>
      <p:pic>
        <p:nvPicPr>
          <p:cNvPr id="8" name="Picture 7"/>
          <p:cNvPicPr>
            <a:picLocks noChangeAspect="1"/>
          </p:cNvPicPr>
          <p:nvPr/>
        </p:nvPicPr>
        <p:blipFill>
          <a:blip r:embed="rId6"/>
          <a:stretch>
            <a:fillRect/>
          </a:stretch>
        </p:blipFill>
        <p:spPr>
          <a:xfrm>
            <a:off x="171982" y="3819319"/>
            <a:ext cx="3948978" cy="1713687"/>
          </a:xfrm>
          <a:prstGeom prst="rect">
            <a:avLst/>
          </a:prstGeom>
        </p:spPr>
      </p:pic>
      <p:sp>
        <p:nvSpPr>
          <p:cNvPr id="9" name="Rectangle 8"/>
          <p:cNvSpPr/>
          <p:nvPr/>
        </p:nvSpPr>
        <p:spPr>
          <a:xfrm>
            <a:off x="171982" y="5713900"/>
            <a:ext cx="8784327" cy="461665"/>
          </a:xfrm>
          <a:prstGeom prst="rect">
            <a:avLst/>
          </a:prstGeom>
        </p:spPr>
        <p:txBody>
          <a:bodyPr wrap="square">
            <a:spAutoFit/>
          </a:bodyPr>
          <a:lstStyle/>
          <a:p>
            <a:pPr algn="just"/>
            <a:r>
              <a:rPr lang="en-US" sz="1200" dirty="0"/>
              <a:t>Conclusions: </a:t>
            </a:r>
            <a:r>
              <a:rPr lang="en-US" sz="1200" dirty="0" smtClean="0"/>
              <a:t>We conclude </a:t>
            </a:r>
            <a:r>
              <a:rPr lang="en-US" sz="1200" dirty="0"/>
              <a:t>that, over time, </a:t>
            </a:r>
            <a:r>
              <a:rPr lang="en-US" sz="1200" dirty="0" smtClean="0"/>
              <a:t>experience with </a:t>
            </a:r>
            <a:r>
              <a:rPr lang="en-US" sz="1200" dirty="0"/>
              <a:t>NIV may progressively </a:t>
            </a:r>
            <a:r>
              <a:rPr lang="en-US" sz="1200" dirty="0" smtClean="0"/>
              <a:t>allow more </a:t>
            </a:r>
            <a:r>
              <a:rPr lang="en-US" sz="1200" dirty="0"/>
              <a:t>severely ill patients to be </a:t>
            </a:r>
            <a:r>
              <a:rPr lang="en-US" sz="1200" dirty="0" smtClean="0"/>
              <a:t>treated without </a:t>
            </a:r>
            <a:r>
              <a:rPr lang="en-US" sz="1200" dirty="0"/>
              <a:t>changing the rate of </a:t>
            </a:r>
            <a:r>
              <a:rPr lang="en-US" sz="1200" dirty="0" smtClean="0"/>
              <a:t>success. The </a:t>
            </a:r>
            <a:r>
              <a:rPr lang="en-US" sz="1200" dirty="0"/>
              <a:t>daily cost of NIV per patient </a:t>
            </a:r>
            <a:r>
              <a:rPr lang="en-US" sz="1200" dirty="0" smtClean="0"/>
              <a:t>can be </a:t>
            </a:r>
            <a:r>
              <a:rPr lang="en-US" sz="1200" dirty="0"/>
              <a:t>reduced </a:t>
            </a:r>
            <a:r>
              <a:rPr lang="en-US" sz="1200" dirty="0" smtClean="0"/>
              <a:t>by treating </a:t>
            </a:r>
            <a:r>
              <a:rPr lang="en-US" sz="1200" dirty="0"/>
              <a:t>less </a:t>
            </a:r>
            <a:r>
              <a:rPr lang="en-US" sz="1200" dirty="0" smtClean="0"/>
              <a:t>severely ill </a:t>
            </a:r>
            <a:r>
              <a:rPr lang="en-US" sz="1200" dirty="0"/>
              <a:t>patients outside the RICU</a:t>
            </a:r>
          </a:p>
        </p:txBody>
      </p:sp>
      <p:sp>
        <p:nvSpPr>
          <p:cNvPr id="10" name="Rectangle 9"/>
          <p:cNvSpPr/>
          <p:nvPr/>
        </p:nvSpPr>
        <p:spPr>
          <a:xfrm>
            <a:off x="5000716" y="6399643"/>
            <a:ext cx="3831773" cy="369332"/>
          </a:xfrm>
          <a:prstGeom prst="rect">
            <a:avLst/>
          </a:prstGeom>
        </p:spPr>
        <p:txBody>
          <a:bodyPr wrap="none">
            <a:spAutoFit/>
          </a:bodyPr>
          <a:lstStyle/>
          <a:p>
            <a:r>
              <a:rPr lang="en-US" dirty="0"/>
              <a:t>Intensive Care Med (2003) 29:419–425</a:t>
            </a:r>
          </a:p>
        </p:txBody>
      </p:sp>
    </p:spTree>
    <p:extLst>
      <p:ext uri="{BB962C8B-B14F-4D97-AF65-F5344CB8AC3E}">
        <p14:creationId xmlns:p14="http://schemas.microsoft.com/office/powerpoint/2010/main" val="3748913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p:cNvPicPr>
            <a:picLocks noChangeAspect="1"/>
          </p:cNvPicPr>
          <p:nvPr/>
        </p:nvPicPr>
        <p:blipFill>
          <a:blip r:embed="rId2"/>
          <a:stretch>
            <a:fillRect/>
          </a:stretch>
        </p:blipFill>
        <p:spPr>
          <a:xfrm>
            <a:off x="3373497" y="217578"/>
            <a:ext cx="5591905" cy="1200060"/>
          </a:xfrm>
          <a:prstGeom prst="rect">
            <a:avLst/>
          </a:prstGeom>
        </p:spPr>
      </p:pic>
      <p:pic>
        <p:nvPicPr>
          <p:cNvPr id="5" name="Picture 4"/>
          <p:cNvPicPr>
            <a:picLocks noChangeAspect="1"/>
          </p:cNvPicPr>
          <p:nvPr/>
        </p:nvPicPr>
        <p:blipFill>
          <a:blip r:embed="rId3"/>
          <a:stretch>
            <a:fillRect/>
          </a:stretch>
        </p:blipFill>
        <p:spPr>
          <a:xfrm>
            <a:off x="0" y="211676"/>
            <a:ext cx="2817864" cy="843945"/>
          </a:xfrm>
          <a:prstGeom prst="rect">
            <a:avLst/>
          </a:prstGeom>
        </p:spPr>
      </p:pic>
      <p:sp>
        <p:nvSpPr>
          <p:cNvPr id="7" name="Rectangle 6"/>
          <p:cNvSpPr/>
          <p:nvPr/>
        </p:nvSpPr>
        <p:spPr>
          <a:xfrm>
            <a:off x="205056" y="5945696"/>
            <a:ext cx="8830627" cy="461665"/>
          </a:xfrm>
          <a:prstGeom prst="rect">
            <a:avLst/>
          </a:prstGeom>
        </p:spPr>
        <p:txBody>
          <a:bodyPr wrap="square">
            <a:spAutoFit/>
          </a:bodyPr>
          <a:lstStyle/>
          <a:p>
            <a:pPr algn="just"/>
            <a:r>
              <a:rPr lang="en-US" sz="1200" dirty="0"/>
              <a:t>Conclusions: Self-reported adherence did not correlate with knowledge and was not related to work </a:t>
            </a:r>
            <a:r>
              <a:rPr lang="en-US" sz="1200" dirty="0" smtClean="0"/>
              <a:t>experience. Most </a:t>
            </a:r>
            <a:r>
              <a:rPr lang="en-US" sz="1200" dirty="0"/>
              <a:t>of the </a:t>
            </a:r>
            <a:r>
              <a:rPr lang="en-US" sz="1200" dirty="0" smtClean="0"/>
              <a:t>barriers toward </a:t>
            </a:r>
            <a:r>
              <a:rPr lang="en-US" sz="1200" dirty="0"/>
              <a:t>evidence-based guidelines indicated a need for changes that </a:t>
            </a:r>
            <a:r>
              <a:rPr lang="en-US" sz="1200" dirty="0" smtClean="0"/>
              <a:t>are beyond </a:t>
            </a:r>
            <a:r>
              <a:rPr lang="en-US" sz="1200" dirty="0"/>
              <a:t>the control of individual nurses</a:t>
            </a:r>
          </a:p>
        </p:txBody>
      </p:sp>
      <p:sp>
        <p:nvSpPr>
          <p:cNvPr id="8" name="Rectangle 7"/>
          <p:cNvSpPr/>
          <p:nvPr/>
        </p:nvSpPr>
        <p:spPr>
          <a:xfrm>
            <a:off x="108521" y="1480226"/>
            <a:ext cx="4343174" cy="4247317"/>
          </a:xfrm>
          <a:prstGeom prst="rect">
            <a:avLst/>
          </a:prstGeom>
        </p:spPr>
        <p:txBody>
          <a:bodyPr wrap="square">
            <a:spAutoFit/>
          </a:bodyPr>
          <a:lstStyle/>
          <a:p>
            <a:r>
              <a:rPr lang="en-US" sz="1000" dirty="0"/>
              <a:t>The main self-reported and predefined barriers toward guidelines</a:t>
            </a:r>
          </a:p>
          <a:p>
            <a:r>
              <a:rPr lang="en-US" sz="1000" dirty="0" smtClean="0"/>
              <a:t> </a:t>
            </a:r>
            <a:r>
              <a:rPr lang="en-US" sz="1000" dirty="0"/>
              <a:t>were related to the nurse respondents </a:t>
            </a:r>
            <a:r>
              <a:rPr lang="en-US" sz="1000" dirty="0" smtClean="0"/>
              <a:t>themselves</a:t>
            </a:r>
          </a:p>
          <a:p>
            <a:r>
              <a:rPr lang="en-US" sz="1000" dirty="0" smtClean="0"/>
              <a:t> (</a:t>
            </a:r>
            <a:r>
              <a:rPr lang="en-US" sz="1000" dirty="0">
                <a:solidFill>
                  <a:srgbClr val="FF0000"/>
                </a:solidFill>
              </a:rPr>
              <a:t>e.g., lack of education [25.9%]), </a:t>
            </a:r>
            <a:endParaRPr lang="en-US" sz="1000" dirty="0" smtClean="0">
              <a:solidFill>
                <a:srgbClr val="FF0000"/>
              </a:solidFill>
            </a:endParaRPr>
          </a:p>
          <a:p>
            <a:r>
              <a:rPr lang="en-US" sz="1000" dirty="0" smtClean="0"/>
              <a:t>patient </a:t>
            </a:r>
            <a:r>
              <a:rPr lang="en-US" sz="1000" dirty="0"/>
              <a:t>(e.g., fear of potential </a:t>
            </a:r>
            <a:r>
              <a:rPr lang="en-US" sz="1000" dirty="0" smtClean="0"/>
              <a:t>adverse effects </a:t>
            </a:r>
            <a:r>
              <a:rPr lang="en-US" sz="1000" dirty="0"/>
              <a:t>[4.8%], </a:t>
            </a:r>
            <a:endParaRPr lang="en-US" sz="1000" dirty="0" smtClean="0"/>
          </a:p>
          <a:p>
            <a:r>
              <a:rPr lang="en-US" sz="1000" dirty="0" smtClean="0"/>
              <a:t>patient </a:t>
            </a:r>
            <a:r>
              <a:rPr lang="en-US" sz="1000" dirty="0"/>
              <a:t>discomfort [4.6%]) </a:t>
            </a:r>
            <a:endParaRPr lang="en-US" sz="1000" dirty="0" smtClean="0"/>
          </a:p>
          <a:p>
            <a:r>
              <a:rPr lang="en-US" sz="1000" dirty="0" smtClean="0"/>
              <a:t>and </a:t>
            </a:r>
            <a:r>
              <a:rPr lang="en-US" sz="1000" dirty="0"/>
              <a:t>environment (e.g., </a:t>
            </a:r>
            <a:r>
              <a:rPr lang="en-US" sz="1000" dirty="0" smtClean="0"/>
              <a:t>inadequate resources </a:t>
            </a:r>
            <a:r>
              <a:rPr lang="en-US" sz="1000" dirty="0"/>
              <a:t>[21.1%]; </a:t>
            </a:r>
            <a:endParaRPr lang="en-US" sz="1000" dirty="0" smtClean="0"/>
          </a:p>
          <a:p>
            <a:r>
              <a:rPr lang="en-US" sz="1000" dirty="0" smtClean="0"/>
              <a:t>lack </a:t>
            </a:r>
            <a:r>
              <a:rPr lang="en-US" sz="1000" dirty="0"/>
              <a:t>of guidelines [4.1%]; </a:t>
            </a:r>
            <a:endParaRPr lang="en-US" sz="1000" dirty="0" smtClean="0"/>
          </a:p>
          <a:p>
            <a:r>
              <a:rPr lang="en-US" sz="1000" dirty="0" smtClean="0"/>
              <a:t>Disagreement with </a:t>
            </a:r>
            <a:r>
              <a:rPr lang="en-US" sz="1000" dirty="0"/>
              <a:t>reported trial results [4.4%]</a:t>
            </a:r>
            <a:r>
              <a:rPr lang="en-US" sz="1000" dirty="0" smtClean="0"/>
              <a:t>;</a:t>
            </a:r>
          </a:p>
          <a:p>
            <a:r>
              <a:rPr lang="en-US" sz="1000" dirty="0" smtClean="0"/>
              <a:t> </a:t>
            </a:r>
            <a:r>
              <a:rPr lang="en-US" sz="1000" dirty="0"/>
              <a:t>and costs [1.1%]). </a:t>
            </a:r>
            <a:endParaRPr lang="en-US" sz="1000" dirty="0" smtClean="0"/>
          </a:p>
          <a:p>
            <a:r>
              <a:rPr lang="en-US" sz="1000" dirty="0" smtClean="0"/>
              <a:t>The </a:t>
            </a:r>
            <a:r>
              <a:rPr lang="en-US" sz="1000" dirty="0"/>
              <a:t>other </a:t>
            </a:r>
            <a:r>
              <a:rPr lang="en-US" sz="1000" dirty="0" smtClean="0"/>
              <a:t>non predefined reasons </a:t>
            </a:r>
            <a:r>
              <a:rPr lang="en-US" sz="1000" dirty="0"/>
              <a:t>(34%) reported involved </a:t>
            </a:r>
            <a:endParaRPr lang="en-US" sz="1000" dirty="0" smtClean="0"/>
          </a:p>
          <a:p>
            <a:r>
              <a:rPr lang="en-US" sz="1000" dirty="0" smtClean="0"/>
              <a:t>role </a:t>
            </a:r>
            <a:r>
              <a:rPr lang="en-US" sz="1000" dirty="0"/>
              <a:t>ambiguities (36.4%)</a:t>
            </a:r>
            <a:r>
              <a:rPr lang="en-US" sz="1000" dirty="0" smtClean="0"/>
              <a:t>; </a:t>
            </a:r>
          </a:p>
          <a:p>
            <a:r>
              <a:rPr lang="en-US" sz="1000" dirty="0" smtClean="0"/>
              <a:t>situ</a:t>
            </a:r>
            <a:r>
              <a:rPr lang="en-US" sz="1000" dirty="0" smtClean="0">
                <a:solidFill>
                  <a:srgbClr val="FF0000"/>
                </a:solidFill>
              </a:rPr>
              <a:t>ation</a:t>
            </a:r>
            <a:r>
              <a:rPr lang="en-US" sz="1000" dirty="0">
                <a:solidFill>
                  <a:srgbClr val="FF0000"/>
                </a:solidFill>
              </a:rPr>
              <a:t>-related barriers (19.6%); </a:t>
            </a:r>
            <a:endParaRPr lang="en-US" sz="1000" dirty="0" smtClean="0">
              <a:solidFill>
                <a:srgbClr val="FF0000"/>
              </a:solidFill>
            </a:endParaRPr>
          </a:p>
          <a:p>
            <a:r>
              <a:rPr lang="en-US" sz="1000" dirty="0" smtClean="0"/>
              <a:t>lack </a:t>
            </a:r>
            <a:r>
              <a:rPr lang="en-US" sz="1000" dirty="0"/>
              <a:t>of outcome </a:t>
            </a:r>
            <a:r>
              <a:rPr lang="en-US" sz="1000" dirty="0" smtClean="0"/>
              <a:t>expectancy (</a:t>
            </a:r>
            <a:r>
              <a:rPr lang="en-US" sz="1000" dirty="0"/>
              <a:t>18.7%), </a:t>
            </a:r>
            <a:endParaRPr lang="en-US" sz="1000" dirty="0" smtClean="0"/>
          </a:p>
          <a:p>
            <a:r>
              <a:rPr lang="en-US" sz="1000" dirty="0" smtClean="0"/>
              <a:t>knowledge </a:t>
            </a:r>
            <a:r>
              <a:rPr lang="en-US" sz="1000" dirty="0"/>
              <a:t>[9.8%], time [8.4%], </a:t>
            </a:r>
            <a:endParaRPr lang="en-US" sz="1000" dirty="0" smtClean="0"/>
          </a:p>
          <a:p>
            <a:r>
              <a:rPr lang="en-US" sz="1000" dirty="0" smtClean="0"/>
              <a:t>orders </a:t>
            </a:r>
            <a:r>
              <a:rPr lang="en-US" sz="1000" dirty="0"/>
              <a:t>[1.4%] and skills [0.5%]</a:t>
            </a:r>
            <a:r>
              <a:rPr lang="en-US" sz="1000" dirty="0" smtClean="0"/>
              <a:t>; </a:t>
            </a:r>
          </a:p>
          <a:p>
            <a:r>
              <a:rPr lang="en-US" sz="1000" dirty="0" smtClean="0"/>
              <a:t>forgetfulness </a:t>
            </a:r>
            <a:r>
              <a:rPr lang="en-US" sz="1000" dirty="0"/>
              <a:t>(3.3%), </a:t>
            </a:r>
            <a:endParaRPr lang="en-US" sz="1000" dirty="0" smtClean="0"/>
          </a:p>
          <a:p>
            <a:r>
              <a:rPr lang="en-US" sz="1000" dirty="0" smtClean="0"/>
              <a:t>and </a:t>
            </a:r>
            <a:r>
              <a:rPr lang="en-US" sz="1000" dirty="0"/>
              <a:t>equipment-related barriers </a:t>
            </a:r>
            <a:endParaRPr lang="en-US" sz="1000" dirty="0" smtClean="0"/>
          </a:p>
          <a:p>
            <a:r>
              <a:rPr lang="en-US" sz="1000" dirty="0" smtClean="0"/>
              <a:t>(</a:t>
            </a:r>
            <a:r>
              <a:rPr lang="en-US" sz="1000" dirty="0"/>
              <a:t>2.8%)</a:t>
            </a:r>
            <a:r>
              <a:rPr lang="en-US" sz="1000" dirty="0" smtClean="0"/>
              <a:t>.</a:t>
            </a:r>
          </a:p>
          <a:p>
            <a:r>
              <a:rPr lang="en-US" sz="1000" dirty="0" smtClean="0"/>
              <a:t> </a:t>
            </a:r>
            <a:r>
              <a:rPr lang="en-US" sz="1000" dirty="0" smtClean="0"/>
              <a:t>Role </a:t>
            </a:r>
            <a:r>
              <a:rPr lang="en-US" sz="1000" dirty="0"/>
              <a:t>ambiguities, </a:t>
            </a:r>
            <a:endParaRPr lang="en-US" sz="1000" dirty="0" smtClean="0"/>
          </a:p>
          <a:p>
            <a:r>
              <a:rPr lang="en-US" sz="1000" dirty="0" smtClean="0">
                <a:solidFill>
                  <a:srgbClr val="FF0000"/>
                </a:solidFill>
              </a:rPr>
              <a:t>which </a:t>
            </a:r>
            <a:r>
              <a:rPr lang="en-US" sz="1000" dirty="0">
                <a:solidFill>
                  <a:srgbClr val="FF0000"/>
                </a:solidFill>
              </a:rPr>
              <a:t>emerged in situations related to </a:t>
            </a:r>
            <a:r>
              <a:rPr lang="en-US" sz="1000" dirty="0" smtClean="0">
                <a:solidFill>
                  <a:srgbClr val="FF0000"/>
                </a:solidFill>
              </a:rPr>
              <a:t>recommended route </a:t>
            </a:r>
            <a:r>
              <a:rPr lang="en-US" sz="1000" dirty="0">
                <a:solidFill>
                  <a:srgbClr val="FF0000"/>
                </a:solidFill>
              </a:rPr>
              <a:t>of intubation (46.2%)</a:t>
            </a:r>
            <a:r>
              <a:rPr lang="en-US" sz="1000" dirty="0" smtClean="0">
                <a:solidFill>
                  <a:srgbClr val="FF0000"/>
                </a:solidFill>
              </a:rPr>
              <a:t>,</a:t>
            </a:r>
          </a:p>
          <a:p>
            <a:r>
              <a:rPr lang="en-US" sz="1000" dirty="0" smtClean="0">
                <a:solidFill>
                  <a:srgbClr val="FF0000"/>
                </a:solidFill>
              </a:rPr>
              <a:t> </a:t>
            </a:r>
            <a:r>
              <a:rPr lang="en-US" sz="1000" dirty="0">
                <a:solidFill>
                  <a:srgbClr val="FF0000"/>
                </a:solidFill>
              </a:rPr>
              <a:t>change of ventilator </a:t>
            </a:r>
            <a:r>
              <a:rPr lang="en-US" sz="1000" dirty="0" smtClean="0">
                <a:solidFill>
                  <a:srgbClr val="FF0000"/>
                </a:solidFill>
              </a:rPr>
              <a:t>circuits (</a:t>
            </a:r>
            <a:r>
              <a:rPr lang="en-US" sz="1000" dirty="0">
                <a:solidFill>
                  <a:srgbClr val="FF0000"/>
                </a:solidFill>
              </a:rPr>
              <a:t>28.2%)</a:t>
            </a:r>
            <a:r>
              <a:rPr lang="en-US" sz="1000" dirty="0" smtClean="0">
                <a:solidFill>
                  <a:srgbClr val="FF0000"/>
                </a:solidFill>
              </a:rPr>
              <a:t>,</a:t>
            </a:r>
          </a:p>
          <a:p>
            <a:r>
              <a:rPr lang="en-US" sz="1000" dirty="0" smtClean="0"/>
              <a:t> </a:t>
            </a:r>
            <a:r>
              <a:rPr lang="en-US" sz="1000" dirty="0"/>
              <a:t>noninvasive ventilation (7.7%), </a:t>
            </a:r>
            <a:endParaRPr lang="en-US" sz="1000" dirty="0" smtClean="0"/>
          </a:p>
          <a:p>
            <a:r>
              <a:rPr lang="en-US" sz="1000" dirty="0" smtClean="0"/>
              <a:t>spontaneous </a:t>
            </a:r>
            <a:r>
              <a:rPr lang="en-US" sz="1000" dirty="0"/>
              <a:t>breathing </a:t>
            </a:r>
            <a:r>
              <a:rPr lang="en-US" sz="1000" dirty="0" smtClean="0"/>
              <a:t>test (</a:t>
            </a:r>
            <a:r>
              <a:rPr lang="en-US" sz="1000" dirty="0"/>
              <a:t>6.4%)</a:t>
            </a:r>
            <a:r>
              <a:rPr lang="en-US" sz="1000" dirty="0" smtClean="0"/>
              <a:t>,</a:t>
            </a:r>
          </a:p>
          <a:p>
            <a:r>
              <a:rPr lang="en-US" sz="1000" dirty="0" smtClean="0"/>
              <a:t> </a:t>
            </a:r>
            <a:r>
              <a:rPr lang="en-US" sz="1000" dirty="0"/>
              <a:t>the selection and change of airway humidifier (3.8%)</a:t>
            </a:r>
            <a:r>
              <a:rPr lang="en-US" sz="1000" dirty="0" smtClean="0"/>
              <a:t>,</a:t>
            </a:r>
          </a:p>
          <a:p>
            <a:r>
              <a:rPr lang="en-US" sz="1000" dirty="0" smtClean="0"/>
              <a:t> tidal volume </a:t>
            </a:r>
            <a:r>
              <a:rPr lang="en-US" sz="1000" dirty="0"/>
              <a:t>(3.8%), daily sedation vacation (2.6%), and the </a:t>
            </a:r>
            <a:r>
              <a:rPr lang="en-US" sz="1000" dirty="0" smtClean="0"/>
              <a:t>management of </a:t>
            </a:r>
            <a:r>
              <a:rPr lang="en-US" sz="1000" dirty="0"/>
              <a:t>sedation (1.3%), </a:t>
            </a:r>
          </a:p>
        </p:txBody>
      </p:sp>
      <p:pic>
        <p:nvPicPr>
          <p:cNvPr id="9" name="Picture 8"/>
          <p:cNvPicPr>
            <a:picLocks noChangeAspect="1"/>
          </p:cNvPicPr>
          <p:nvPr/>
        </p:nvPicPr>
        <p:blipFill>
          <a:blip r:embed="rId4"/>
          <a:stretch>
            <a:fillRect/>
          </a:stretch>
        </p:blipFill>
        <p:spPr>
          <a:xfrm>
            <a:off x="4451695" y="1417638"/>
            <a:ext cx="4463479" cy="3206178"/>
          </a:xfrm>
          <a:prstGeom prst="rect">
            <a:avLst/>
          </a:prstGeom>
        </p:spPr>
      </p:pic>
      <p:pic>
        <p:nvPicPr>
          <p:cNvPr id="10" name="Picture 9"/>
          <p:cNvPicPr>
            <a:picLocks noChangeAspect="1"/>
          </p:cNvPicPr>
          <p:nvPr/>
        </p:nvPicPr>
        <p:blipFill>
          <a:blip r:embed="rId5"/>
          <a:stretch>
            <a:fillRect/>
          </a:stretch>
        </p:blipFill>
        <p:spPr>
          <a:xfrm>
            <a:off x="4821496" y="6407361"/>
            <a:ext cx="4051300" cy="419100"/>
          </a:xfrm>
          <a:prstGeom prst="rect">
            <a:avLst/>
          </a:prstGeom>
        </p:spPr>
      </p:pic>
    </p:spTree>
    <p:extLst>
      <p:ext uri="{BB962C8B-B14F-4D97-AF65-F5344CB8AC3E}">
        <p14:creationId xmlns:p14="http://schemas.microsoft.com/office/powerpoint/2010/main" val="469980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0891" y="133782"/>
            <a:ext cx="4094502" cy="931218"/>
          </a:xfrm>
          <a:prstGeom prst="rect">
            <a:avLst/>
          </a:prstGeom>
        </p:spPr>
      </p:pic>
      <p:sp>
        <p:nvSpPr>
          <p:cNvPr id="5" name="Rectangle 4"/>
          <p:cNvSpPr/>
          <p:nvPr/>
        </p:nvSpPr>
        <p:spPr>
          <a:xfrm>
            <a:off x="601938" y="6222833"/>
            <a:ext cx="7606909" cy="461665"/>
          </a:xfrm>
          <a:prstGeom prst="rect">
            <a:avLst/>
          </a:prstGeom>
        </p:spPr>
        <p:txBody>
          <a:bodyPr wrap="square">
            <a:spAutoFit/>
          </a:bodyPr>
          <a:lstStyle/>
          <a:p>
            <a:r>
              <a:rPr lang="en-US" sz="1200" dirty="0"/>
              <a:t>Conclusion: Limited evidence of the effectiveness of continuing education </a:t>
            </a:r>
            <a:r>
              <a:rPr lang="en-US" sz="1200" dirty="0" err="1"/>
              <a:t>programmes</a:t>
            </a:r>
            <a:r>
              <a:rPr lang="en-US" sz="1200" dirty="0"/>
              <a:t> on mechanical ventilation involving nurses in improving patient outcomes </a:t>
            </a:r>
            <a:r>
              <a:rPr lang="en-US" sz="1200" dirty="0" smtClean="0"/>
              <a:t>exists. Comprehensive </a:t>
            </a:r>
            <a:r>
              <a:rPr lang="en-US" sz="1200" dirty="0"/>
              <a:t>continuing education is required.</a:t>
            </a:r>
          </a:p>
        </p:txBody>
      </p:sp>
      <p:pic>
        <p:nvPicPr>
          <p:cNvPr id="6" name="Picture 5"/>
          <p:cNvPicPr>
            <a:picLocks noChangeAspect="1"/>
          </p:cNvPicPr>
          <p:nvPr/>
        </p:nvPicPr>
        <p:blipFill>
          <a:blip r:embed="rId3"/>
          <a:stretch>
            <a:fillRect/>
          </a:stretch>
        </p:blipFill>
        <p:spPr>
          <a:xfrm>
            <a:off x="6776609" y="0"/>
            <a:ext cx="2014331" cy="1491661"/>
          </a:xfrm>
          <a:prstGeom prst="rect">
            <a:avLst/>
          </a:prstGeom>
        </p:spPr>
      </p:pic>
      <p:pic>
        <p:nvPicPr>
          <p:cNvPr id="7" name="Picture 6"/>
          <p:cNvPicPr>
            <a:picLocks noChangeAspect="1"/>
          </p:cNvPicPr>
          <p:nvPr/>
        </p:nvPicPr>
        <p:blipFill>
          <a:blip r:embed="rId4"/>
          <a:stretch>
            <a:fillRect/>
          </a:stretch>
        </p:blipFill>
        <p:spPr>
          <a:xfrm rot="5400000">
            <a:off x="1094812" y="639025"/>
            <a:ext cx="2406340" cy="3974182"/>
          </a:xfrm>
          <a:prstGeom prst="rect">
            <a:avLst/>
          </a:prstGeom>
        </p:spPr>
      </p:pic>
      <p:pic>
        <p:nvPicPr>
          <p:cNvPr id="8" name="Picture 7"/>
          <p:cNvPicPr>
            <a:picLocks noChangeAspect="1"/>
          </p:cNvPicPr>
          <p:nvPr/>
        </p:nvPicPr>
        <p:blipFill>
          <a:blip r:embed="rId5"/>
          <a:stretch>
            <a:fillRect/>
          </a:stretch>
        </p:blipFill>
        <p:spPr>
          <a:xfrm rot="5400000">
            <a:off x="5394546" y="677637"/>
            <a:ext cx="2268332" cy="4034968"/>
          </a:xfrm>
          <a:prstGeom prst="rect">
            <a:avLst/>
          </a:prstGeom>
        </p:spPr>
      </p:pic>
      <p:pic>
        <p:nvPicPr>
          <p:cNvPr id="9" name="Picture 8"/>
          <p:cNvPicPr>
            <a:picLocks noChangeAspect="1"/>
          </p:cNvPicPr>
          <p:nvPr/>
        </p:nvPicPr>
        <p:blipFill>
          <a:blip r:embed="rId6"/>
          <a:stretch>
            <a:fillRect/>
          </a:stretch>
        </p:blipFill>
        <p:spPr>
          <a:xfrm rot="5400000">
            <a:off x="3792713" y="3059493"/>
            <a:ext cx="2289497" cy="3829086"/>
          </a:xfrm>
          <a:prstGeom prst="rect">
            <a:avLst/>
          </a:prstGeom>
        </p:spPr>
      </p:pic>
    </p:spTree>
    <p:extLst>
      <p:ext uri="{BB962C8B-B14F-4D97-AF65-F5344CB8AC3E}">
        <p14:creationId xmlns:p14="http://schemas.microsoft.com/office/powerpoint/2010/main" val="3656735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4888" y="175604"/>
            <a:ext cx="4187119" cy="1167221"/>
          </a:xfrm>
          <a:prstGeom prst="rect">
            <a:avLst/>
          </a:prstGeom>
        </p:spPr>
      </p:pic>
      <p:pic>
        <p:nvPicPr>
          <p:cNvPr id="5" name="Picture 4"/>
          <p:cNvPicPr>
            <a:picLocks noChangeAspect="1"/>
          </p:cNvPicPr>
          <p:nvPr/>
        </p:nvPicPr>
        <p:blipFill>
          <a:blip r:embed="rId3"/>
          <a:stretch>
            <a:fillRect/>
          </a:stretch>
        </p:blipFill>
        <p:spPr>
          <a:xfrm>
            <a:off x="5259946" y="0"/>
            <a:ext cx="1905000" cy="1460500"/>
          </a:xfrm>
          <a:prstGeom prst="rect">
            <a:avLst/>
          </a:prstGeom>
        </p:spPr>
      </p:pic>
      <p:pic>
        <p:nvPicPr>
          <p:cNvPr id="6" name="Picture 5"/>
          <p:cNvPicPr>
            <a:picLocks noChangeAspect="1"/>
          </p:cNvPicPr>
          <p:nvPr/>
        </p:nvPicPr>
        <p:blipFill>
          <a:blip r:embed="rId4"/>
          <a:stretch>
            <a:fillRect/>
          </a:stretch>
        </p:blipFill>
        <p:spPr>
          <a:xfrm>
            <a:off x="5854700" y="5963310"/>
            <a:ext cx="2565400" cy="342900"/>
          </a:xfrm>
          <a:prstGeom prst="rect">
            <a:avLst/>
          </a:prstGeom>
        </p:spPr>
      </p:pic>
      <p:pic>
        <p:nvPicPr>
          <p:cNvPr id="7" name="Picture 6"/>
          <p:cNvPicPr>
            <a:picLocks noChangeAspect="1"/>
          </p:cNvPicPr>
          <p:nvPr/>
        </p:nvPicPr>
        <p:blipFill>
          <a:blip r:embed="rId5"/>
          <a:stretch>
            <a:fillRect/>
          </a:stretch>
        </p:blipFill>
        <p:spPr>
          <a:xfrm>
            <a:off x="0" y="2467358"/>
            <a:ext cx="4258380" cy="2950246"/>
          </a:xfrm>
          <a:prstGeom prst="rect">
            <a:avLst/>
          </a:prstGeom>
        </p:spPr>
      </p:pic>
      <p:pic>
        <p:nvPicPr>
          <p:cNvPr id="8" name="Picture 7"/>
          <p:cNvPicPr>
            <a:picLocks noChangeAspect="1"/>
          </p:cNvPicPr>
          <p:nvPr/>
        </p:nvPicPr>
        <p:blipFill>
          <a:blip r:embed="rId6"/>
          <a:stretch>
            <a:fillRect/>
          </a:stretch>
        </p:blipFill>
        <p:spPr>
          <a:xfrm>
            <a:off x="4412007" y="2639345"/>
            <a:ext cx="4398777" cy="2778259"/>
          </a:xfrm>
          <a:prstGeom prst="rect">
            <a:avLst/>
          </a:prstGeom>
        </p:spPr>
      </p:pic>
      <p:sp>
        <p:nvSpPr>
          <p:cNvPr id="2" name="Rectangle 1"/>
          <p:cNvSpPr/>
          <p:nvPr/>
        </p:nvSpPr>
        <p:spPr>
          <a:xfrm>
            <a:off x="651548" y="1536589"/>
            <a:ext cx="7520917" cy="523220"/>
          </a:xfrm>
          <a:prstGeom prst="rect">
            <a:avLst/>
          </a:prstGeom>
        </p:spPr>
        <p:txBody>
          <a:bodyPr wrap="square">
            <a:spAutoFit/>
          </a:bodyPr>
          <a:lstStyle/>
          <a:p>
            <a:r>
              <a:rPr lang="en-US" sz="1400" dirty="0"/>
              <a:t>Tables </a:t>
            </a:r>
            <a:r>
              <a:rPr lang="en-US" sz="1400" dirty="0" smtClean="0"/>
              <a:t> </a:t>
            </a:r>
            <a:r>
              <a:rPr lang="en-US" sz="1400" dirty="0"/>
              <a:t>show the factors ranking on nursing care quality of patients who were under mechanical ventilation in ICU ward of </a:t>
            </a:r>
            <a:r>
              <a:rPr lang="en-US" sz="1400" dirty="0" err="1"/>
              <a:t>Razi</a:t>
            </a:r>
            <a:r>
              <a:rPr lang="en-US" sz="1400" dirty="0"/>
              <a:t> hospital before and after education</a:t>
            </a:r>
          </a:p>
        </p:txBody>
      </p:sp>
    </p:spTree>
    <p:extLst>
      <p:ext uri="{BB962C8B-B14F-4D97-AF65-F5344CB8AC3E}">
        <p14:creationId xmlns:p14="http://schemas.microsoft.com/office/powerpoint/2010/main" val="2080742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468313" y="0"/>
            <a:ext cx="8675687" cy="1143000"/>
          </a:xfrm>
          <a:ln>
            <a:miter lim="800000"/>
            <a:headEnd/>
            <a:tailEnd/>
          </a:ln>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ＭＳ Ｐゴシック" charset="0"/>
                <a:cs typeface="ＭＳ Ｐゴシック" charset="0"/>
              </a:rPr>
              <a:t>Goal e Obiettivi della Ventilazione Meccanica</a:t>
            </a:r>
          </a:p>
        </p:txBody>
      </p:sp>
      <p:sp>
        <p:nvSpPr>
          <p:cNvPr id="18434" name="Rectangle 3"/>
          <p:cNvSpPr>
            <a:spLocks noChangeArrowheads="1"/>
          </p:cNvSpPr>
          <p:nvPr/>
        </p:nvSpPr>
        <p:spPr bwMode="auto">
          <a:xfrm>
            <a:off x="179388" y="1557338"/>
            <a:ext cx="82804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kumimoji="0" lang="it-IT" sz="1600" b="1">
                <a:latin typeface="Arial" charset="0"/>
              </a:rPr>
              <a:t>Primum Non Nocere (minimizzare i rischi e massimizzare la sicurezza)</a:t>
            </a:r>
            <a:br>
              <a:rPr kumimoji="0" lang="it-IT" sz="1600" b="1">
                <a:latin typeface="Arial" charset="0"/>
              </a:rPr>
            </a:br>
            <a:r>
              <a:rPr kumimoji="0" lang="it-IT" sz="1600">
                <a:latin typeface="Arial" charset="0"/>
              </a:rPr>
              <a:t>Fornire un adeguato scambio di gas, ottimizzando il rapporto la ventilatione/perfusione</a:t>
            </a:r>
            <a:br>
              <a:rPr kumimoji="0" lang="it-IT" sz="1600">
                <a:latin typeface="Arial" charset="0"/>
              </a:rPr>
            </a:br>
            <a:r>
              <a:rPr kumimoji="0" lang="it-IT" sz="1600">
                <a:latin typeface="Arial" charset="0"/>
              </a:rPr>
              <a:t>Accettabili valori di emogasanalisi</a:t>
            </a:r>
            <a:br>
              <a:rPr kumimoji="0" lang="it-IT" sz="1600">
                <a:latin typeface="Arial" charset="0"/>
              </a:rPr>
            </a:br>
            <a:r>
              <a:rPr kumimoji="0" lang="it-IT" sz="1600">
                <a:latin typeface="Arial" charset="0"/>
              </a:rPr>
              <a:t>Minimo spazio morto</a:t>
            </a:r>
            <a:br>
              <a:rPr kumimoji="0" lang="it-IT" sz="1600">
                <a:latin typeface="Arial" charset="0"/>
              </a:rPr>
            </a:br>
            <a:r>
              <a:rPr kumimoji="0" lang="it-IT" sz="1600">
                <a:latin typeface="Arial" charset="0"/>
              </a:rPr>
              <a:t>Adeguata gittata cardiaca e la pressione sanguigna</a:t>
            </a:r>
            <a:br>
              <a:rPr kumimoji="0" lang="it-IT" sz="1600">
                <a:latin typeface="Arial" charset="0"/>
              </a:rPr>
            </a:br>
            <a:r>
              <a:rPr kumimoji="0" lang="it-IT" sz="1600">
                <a:latin typeface="Arial" charset="0"/>
              </a:rPr>
              <a:t>Evitare il danno polmonare ventilatore-indotto ottimizzando il rapporto volume / pressione polmonare (ottimizzando la meccanica )</a:t>
            </a:r>
            <a:br>
              <a:rPr kumimoji="0" lang="it-IT" sz="1600">
                <a:latin typeface="Arial" charset="0"/>
              </a:rPr>
            </a:br>
            <a:r>
              <a:rPr kumimoji="0" lang="it-IT" sz="1600">
                <a:latin typeface="Arial" charset="0"/>
              </a:rPr>
              <a:t>PEEP ottimale</a:t>
            </a:r>
            <a:br>
              <a:rPr kumimoji="0" lang="it-IT" sz="1600">
                <a:latin typeface="Arial" charset="0"/>
              </a:rPr>
            </a:br>
            <a:r>
              <a:rPr kumimoji="0" lang="it-IT" sz="1600">
                <a:latin typeface="Arial" charset="0"/>
              </a:rPr>
              <a:t>Volume Corrente Ottimale </a:t>
            </a:r>
            <a:br>
              <a:rPr kumimoji="0" lang="it-IT" sz="1600">
                <a:latin typeface="Arial" charset="0"/>
              </a:rPr>
            </a:br>
            <a:r>
              <a:rPr kumimoji="0" lang="it-IT" sz="1600">
                <a:latin typeface="Arial" charset="0"/>
              </a:rPr>
              <a:t>Ridurre al minimo il rischio di polmonite associata a ventilazione</a:t>
            </a:r>
            <a:br>
              <a:rPr kumimoji="0" lang="it-IT" sz="1600">
                <a:latin typeface="Arial" charset="0"/>
              </a:rPr>
            </a:br>
            <a:r>
              <a:rPr kumimoji="0" lang="it-IT" sz="1600" b="1">
                <a:latin typeface="Arial" charset="0"/>
              </a:rPr>
              <a:t>Promuovere il comfort del paziente</a:t>
            </a:r>
            <a:r>
              <a:rPr kumimoji="0" lang="it-IT" sz="1600">
                <a:latin typeface="Arial" charset="0"/>
              </a:rPr>
              <a:t/>
            </a:r>
            <a:br>
              <a:rPr kumimoji="0" lang="it-IT" sz="1600">
                <a:latin typeface="Arial" charset="0"/>
              </a:rPr>
            </a:br>
            <a:r>
              <a:rPr kumimoji="0" lang="it-IT" sz="1600">
                <a:latin typeface="Arial" charset="0"/>
              </a:rPr>
              <a:t>Evitare l</a:t>
            </a:r>
            <a:r>
              <a:rPr kumimoji="0" lang="ja-JP" altLang="it-IT" sz="1600">
                <a:latin typeface="Arial" charset="0"/>
              </a:rPr>
              <a:t>’</a:t>
            </a:r>
            <a:r>
              <a:rPr kumimoji="0" lang="it-IT" altLang="ja-JP" sz="1600">
                <a:latin typeface="Arial" charset="0"/>
              </a:rPr>
              <a:t>asincronia paziente-ventilatore, </a:t>
            </a:r>
          </a:p>
          <a:p>
            <a:pPr eaLnBrk="0" hangingPunct="0"/>
            <a:r>
              <a:rPr kumimoji="0" lang="it-IT" sz="1600">
                <a:latin typeface="Arial" charset="0"/>
              </a:rPr>
              <a:t>Ottimale sensibilità del trigger  (atti respiratori spontanei)</a:t>
            </a:r>
            <a:br>
              <a:rPr kumimoji="0" lang="it-IT" sz="1600">
                <a:latin typeface="Arial" charset="0"/>
              </a:rPr>
            </a:br>
            <a:r>
              <a:rPr kumimoji="0" lang="it-IT" sz="1600">
                <a:latin typeface="Arial" charset="0"/>
              </a:rPr>
              <a:t>Tempo inspiratorio e il picco di flusso inspiratorio (nei respiri controllati) ottimali</a:t>
            </a:r>
            <a:br>
              <a:rPr kumimoji="0" lang="it-IT" sz="1600">
                <a:latin typeface="Arial" charset="0"/>
              </a:rPr>
            </a:br>
            <a:r>
              <a:rPr kumimoji="0" lang="it-IT" sz="1600" b="1">
                <a:latin typeface="Arial" charset="0"/>
              </a:rPr>
              <a:t>Liberare paziente dal ventilatore al più presto</a:t>
            </a:r>
            <a:br>
              <a:rPr kumimoji="0" lang="it-IT" sz="1600" b="1">
                <a:latin typeface="Arial" charset="0"/>
              </a:rPr>
            </a:br>
            <a:r>
              <a:rPr kumimoji="0" lang="it-IT" sz="1600">
                <a:latin typeface="Arial" charset="0"/>
              </a:rPr>
              <a:t>Ridurre al minimo la durata della ventilazione meccanica</a:t>
            </a:r>
            <a:br>
              <a:rPr kumimoji="0" lang="it-IT" sz="1600">
                <a:latin typeface="Arial" charset="0"/>
              </a:rPr>
            </a:br>
            <a:r>
              <a:rPr kumimoji="0" lang="it-IT" sz="1600">
                <a:latin typeface="Arial" charset="0"/>
              </a:rPr>
              <a:t>Criteri ottimali per lo svezzamento, trial di respiro spontaneo,e estubazione</a:t>
            </a:r>
            <a:br>
              <a:rPr kumimoji="0" lang="it-IT" sz="1600">
                <a:latin typeface="Arial" charset="0"/>
              </a:rPr>
            </a:br>
            <a:r>
              <a:rPr kumimoji="0" lang="it-IT" sz="1600">
                <a:latin typeface="Arial" charset="0"/>
              </a:rPr>
              <a:t>Aderenza ottimale per protocolli e prevenzione dei ritardi</a:t>
            </a:r>
          </a:p>
        </p:txBody>
      </p:sp>
    </p:spTree>
    <p:extLst>
      <p:ext uri="{BB962C8B-B14F-4D97-AF65-F5344CB8AC3E}">
        <p14:creationId xmlns:p14="http://schemas.microsoft.com/office/powerpoint/2010/main" val="12956026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43831"/>
            <a:ext cx="9144000" cy="2315843"/>
          </a:xfrm>
          <a:prstGeom prst="rect">
            <a:avLst/>
          </a:prstGeom>
        </p:spPr>
      </p:pic>
      <p:sp>
        <p:nvSpPr>
          <p:cNvPr id="6" name="Rectangle 5"/>
          <p:cNvSpPr/>
          <p:nvPr/>
        </p:nvSpPr>
        <p:spPr>
          <a:xfrm>
            <a:off x="429956" y="2529512"/>
            <a:ext cx="8228690" cy="2308324"/>
          </a:xfrm>
          <a:prstGeom prst="rect">
            <a:avLst/>
          </a:prstGeom>
        </p:spPr>
        <p:txBody>
          <a:bodyPr wrap="square">
            <a:spAutoFit/>
          </a:bodyPr>
          <a:lstStyle/>
          <a:p>
            <a:pPr algn="just"/>
            <a:r>
              <a:rPr lang="it-IT" dirty="0" smtClean="0"/>
              <a:t>CONCLUSIONI</a:t>
            </a:r>
            <a:r>
              <a:rPr lang="it-IT" dirty="0"/>
              <a:t>: Questi risultati indicano che storie di </a:t>
            </a:r>
            <a:r>
              <a:rPr lang="it-IT" dirty="0">
                <a:solidFill>
                  <a:srgbClr val="FF0000"/>
                </a:solidFill>
              </a:rPr>
              <a:t>esperienze descrivono una contestuale conoscenza pratica che gli infermieri più esperti si sviluppano come una risposta naturale e spontanea.</a:t>
            </a:r>
            <a:r>
              <a:rPr lang="it-IT" dirty="0"/>
              <a:t> In pazienti critici l'applicazione di conoscenza pratica quotidiana influenza notevolmente il loro benessere. In quei casi in cui le infermiere descrivono come hanno protetto i pazienti da errore, questa conoscenza pratica può significare la differenza tra vita e morte. Lo studio evidenzia la necessità di gestire la conoscenza pratica e intraprendere ulteriori ricerche. Lo studio è utile a mantenere la pratica clinica sono aggiornati.</a:t>
            </a:r>
            <a:endParaRPr lang="en-US" dirty="0"/>
          </a:p>
        </p:txBody>
      </p:sp>
      <p:sp>
        <p:nvSpPr>
          <p:cNvPr id="7" name="Rectangle 6"/>
          <p:cNvSpPr/>
          <p:nvPr/>
        </p:nvSpPr>
        <p:spPr>
          <a:xfrm>
            <a:off x="4721605" y="6101972"/>
            <a:ext cx="3696069" cy="369332"/>
          </a:xfrm>
          <a:prstGeom prst="rect">
            <a:avLst/>
          </a:prstGeom>
        </p:spPr>
        <p:txBody>
          <a:bodyPr wrap="none">
            <a:spAutoFit/>
          </a:bodyPr>
          <a:lstStyle/>
          <a:p>
            <a:r>
              <a:rPr lang="en-US" dirty="0"/>
              <a:t>BMC Medical Education 2014, 14:173</a:t>
            </a:r>
          </a:p>
        </p:txBody>
      </p:sp>
    </p:spTree>
    <p:extLst>
      <p:ext uri="{BB962C8B-B14F-4D97-AF65-F5344CB8AC3E}">
        <p14:creationId xmlns:p14="http://schemas.microsoft.com/office/powerpoint/2010/main" val="3478525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16200000">
            <a:off x="2876016" y="171986"/>
            <a:ext cx="3032525" cy="6858000"/>
          </a:xfrm>
          <a:prstGeom prst="rect">
            <a:avLst/>
          </a:prstGeom>
        </p:spPr>
      </p:pic>
      <p:pic>
        <p:nvPicPr>
          <p:cNvPr id="7" name="Picture 6" descr="logorassegn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319754"/>
            <a:ext cx="2603500" cy="939800"/>
          </a:xfrm>
          <a:prstGeom prst="rect">
            <a:avLst/>
          </a:prstGeom>
        </p:spPr>
      </p:pic>
      <p:sp>
        <p:nvSpPr>
          <p:cNvPr id="8" name="TextBox 7"/>
          <p:cNvSpPr txBox="1"/>
          <p:nvPr/>
        </p:nvSpPr>
        <p:spPr>
          <a:xfrm>
            <a:off x="4087886" y="641646"/>
            <a:ext cx="652643" cy="369332"/>
          </a:xfrm>
          <a:prstGeom prst="rect">
            <a:avLst/>
          </a:prstGeom>
          <a:noFill/>
        </p:spPr>
        <p:txBody>
          <a:bodyPr wrap="none" rtlCol="0">
            <a:spAutoFit/>
          </a:bodyPr>
          <a:lstStyle/>
          <a:p>
            <a:r>
              <a:rPr lang="en-US" dirty="0" smtClean="0"/>
              <a:t>1998</a:t>
            </a:r>
            <a:endParaRPr lang="en-US" dirty="0"/>
          </a:p>
        </p:txBody>
      </p:sp>
    </p:spTree>
    <p:extLst>
      <p:ext uri="{BB962C8B-B14F-4D97-AF65-F5344CB8AC3E}">
        <p14:creationId xmlns:p14="http://schemas.microsoft.com/office/powerpoint/2010/main" val="3935866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Freeform 3"/>
          <p:cNvSpPr>
            <a:spLocks/>
          </p:cNvSpPr>
          <p:nvPr/>
        </p:nvSpPr>
        <p:spPr bwMode="auto">
          <a:xfrm>
            <a:off x="446088" y="430213"/>
            <a:ext cx="3327400" cy="3175000"/>
          </a:xfrm>
          <a:custGeom>
            <a:avLst/>
            <a:gdLst>
              <a:gd name="T0" fmla="*/ 717 w 2096"/>
              <a:gd name="T1" fmla="*/ 425 h 2000"/>
              <a:gd name="T2" fmla="*/ 694 w 2096"/>
              <a:gd name="T3" fmla="*/ 184 h 2000"/>
              <a:gd name="T4" fmla="*/ 723 w 2096"/>
              <a:gd name="T5" fmla="*/ 80 h 2000"/>
              <a:gd name="T6" fmla="*/ 847 w 2096"/>
              <a:gd name="T7" fmla="*/ 15 h 2000"/>
              <a:gd name="T8" fmla="*/ 1019 w 2096"/>
              <a:gd name="T9" fmla="*/ 5 h 2000"/>
              <a:gd name="T10" fmla="*/ 1106 w 2096"/>
              <a:gd name="T11" fmla="*/ 47 h 2000"/>
              <a:gd name="T12" fmla="*/ 1123 w 2096"/>
              <a:gd name="T13" fmla="*/ 132 h 2000"/>
              <a:gd name="T14" fmla="*/ 1106 w 2096"/>
              <a:gd name="T15" fmla="*/ 345 h 2000"/>
              <a:gd name="T16" fmla="*/ 1125 w 2096"/>
              <a:gd name="T17" fmla="*/ 488 h 2000"/>
              <a:gd name="T18" fmla="*/ 1184 w 2096"/>
              <a:gd name="T19" fmla="*/ 543 h 2000"/>
              <a:gd name="T20" fmla="*/ 1349 w 2096"/>
              <a:gd name="T21" fmla="*/ 578 h 2000"/>
              <a:gd name="T22" fmla="*/ 1605 w 2096"/>
              <a:gd name="T23" fmla="*/ 591 h 2000"/>
              <a:gd name="T24" fmla="*/ 1714 w 2096"/>
              <a:gd name="T25" fmla="*/ 611 h 2000"/>
              <a:gd name="T26" fmla="*/ 1762 w 2096"/>
              <a:gd name="T27" fmla="*/ 656 h 2000"/>
              <a:gd name="T28" fmla="*/ 1760 w 2096"/>
              <a:gd name="T29" fmla="*/ 777 h 2000"/>
              <a:gd name="T30" fmla="*/ 1772 w 2096"/>
              <a:gd name="T31" fmla="*/ 856 h 2000"/>
              <a:gd name="T32" fmla="*/ 1875 w 2096"/>
              <a:gd name="T33" fmla="*/ 857 h 2000"/>
              <a:gd name="T34" fmla="*/ 2020 w 2096"/>
              <a:gd name="T35" fmla="*/ 836 h 2000"/>
              <a:gd name="T36" fmla="*/ 2072 w 2096"/>
              <a:gd name="T37" fmla="*/ 879 h 2000"/>
              <a:gd name="T38" fmla="*/ 2095 w 2096"/>
              <a:gd name="T39" fmla="*/ 1023 h 2000"/>
              <a:gd name="T40" fmla="*/ 2082 w 2096"/>
              <a:gd name="T41" fmla="*/ 1192 h 2000"/>
              <a:gd name="T42" fmla="*/ 2055 w 2096"/>
              <a:gd name="T43" fmla="*/ 1244 h 2000"/>
              <a:gd name="T44" fmla="*/ 2002 w 2096"/>
              <a:gd name="T45" fmla="*/ 1239 h 2000"/>
              <a:gd name="T46" fmla="*/ 1872 w 2096"/>
              <a:gd name="T47" fmla="*/ 1166 h 2000"/>
              <a:gd name="T48" fmla="*/ 1789 w 2096"/>
              <a:gd name="T49" fmla="*/ 1136 h 2000"/>
              <a:gd name="T50" fmla="*/ 1763 w 2096"/>
              <a:gd name="T51" fmla="*/ 1163 h 2000"/>
              <a:gd name="T52" fmla="*/ 1783 w 2096"/>
              <a:gd name="T53" fmla="*/ 1299 h 2000"/>
              <a:gd name="T54" fmla="*/ 1804 w 2096"/>
              <a:gd name="T55" fmla="*/ 1473 h 2000"/>
              <a:gd name="T56" fmla="*/ 1772 w 2096"/>
              <a:gd name="T57" fmla="*/ 1528 h 2000"/>
              <a:gd name="T58" fmla="*/ 1692 w 2096"/>
              <a:gd name="T59" fmla="*/ 1549 h 2000"/>
              <a:gd name="T60" fmla="*/ 1487 w 2096"/>
              <a:gd name="T61" fmla="*/ 1540 h 2000"/>
              <a:gd name="T62" fmla="*/ 1263 w 2096"/>
              <a:gd name="T63" fmla="*/ 1521 h 2000"/>
              <a:gd name="T64" fmla="*/ 1178 w 2096"/>
              <a:gd name="T65" fmla="*/ 1535 h 2000"/>
              <a:gd name="T66" fmla="*/ 1136 w 2096"/>
              <a:gd name="T67" fmla="*/ 1596 h 2000"/>
              <a:gd name="T68" fmla="*/ 1149 w 2096"/>
              <a:gd name="T69" fmla="*/ 1706 h 2000"/>
              <a:gd name="T70" fmla="*/ 1159 w 2096"/>
              <a:gd name="T71" fmla="*/ 1817 h 2000"/>
              <a:gd name="T72" fmla="*/ 1168 w 2096"/>
              <a:gd name="T73" fmla="*/ 1929 h 2000"/>
              <a:gd name="T74" fmla="*/ 1102 w 2096"/>
              <a:gd name="T75" fmla="*/ 1980 h 2000"/>
              <a:gd name="T76" fmla="*/ 957 w 2096"/>
              <a:gd name="T77" fmla="*/ 2000 h 2000"/>
              <a:gd name="T78" fmla="*/ 826 w 2096"/>
              <a:gd name="T79" fmla="*/ 1971 h 2000"/>
              <a:gd name="T80" fmla="*/ 790 w 2096"/>
              <a:gd name="T81" fmla="*/ 1882 h 2000"/>
              <a:gd name="T82" fmla="*/ 801 w 2096"/>
              <a:gd name="T83" fmla="*/ 1709 h 2000"/>
              <a:gd name="T84" fmla="*/ 772 w 2096"/>
              <a:gd name="T85" fmla="*/ 1583 h 2000"/>
              <a:gd name="T86" fmla="*/ 695 w 2096"/>
              <a:gd name="T87" fmla="*/ 1558 h 2000"/>
              <a:gd name="T88" fmla="*/ 487 w 2096"/>
              <a:gd name="T89" fmla="*/ 1582 h 2000"/>
              <a:gd name="T90" fmla="*/ 314 w 2096"/>
              <a:gd name="T91" fmla="*/ 1589 h 2000"/>
              <a:gd name="T92" fmla="*/ 258 w 2096"/>
              <a:gd name="T93" fmla="*/ 1544 h 2000"/>
              <a:gd name="T94" fmla="*/ 242 w 2096"/>
              <a:gd name="T95" fmla="*/ 1384 h 2000"/>
              <a:gd name="T96" fmla="*/ 246 w 2096"/>
              <a:gd name="T97" fmla="*/ 1224 h 2000"/>
              <a:gd name="T98" fmla="*/ 223 w 2096"/>
              <a:gd name="T99" fmla="*/ 1179 h 2000"/>
              <a:gd name="T100" fmla="*/ 152 w 2096"/>
              <a:gd name="T101" fmla="*/ 1189 h 2000"/>
              <a:gd name="T102" fmla="*/ 70 w 2096"/>
              <a:gd name="T103" fmla="*/ 1213 h 2000"/>
              <a:gd name="T104" fmla="*/ 41 w 2096"/>
              <a:gd name="T105" fmla="*/ 1185 h 2000"/>
              <a:gd name="T106" fmla="*/ 14 w 2096"/>
              <a:gd name="T107" fmla="*/ 1074 h 2000"/>
              <a:gd name="T108" fmla="*/ 2 w 2096"/>
              <a:gd name="T109" fmla="*/ 878 h 2000"/>
              <a:gd name="T110" fmla="*/ 37 w 2096"/>
              <a:gd name="T111" fmla="*/ 767 h 2000"/>
              <a:gd name="T112" fmla="*/ 108 w 2096"/>
              <a:gd name="T113" fmla="*/ 736 h 2000"/>
              <a:gd name="T114" fmla="*/ 341 w 2096"/>
              <a:gd name="T115" fmla="*/ 755 h 2000"/>
              <a:gd name="T116" fmla="*/ 524 w 2096"/>
              <a:gd name="T117" fmla="*/ 760 h 2000"/>
              <a:gd name="T118" fmla="*/ 629 w 2096"/>
              <a:gd name="T119" fmla="*/ 715 h 2000"/>
              <a:gd name="T120" fmla="*/ 689 w 2096"/>
              <a:gd name="T121" fmla="*/ 641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96" h="2000">
                <a:moveTo>
                  <a:pt x="716" y="568"/>
                </a:moveTo>
                <a:lnTo>
                  <a:pt x="721" y="545"/>
                </a:lnTo>
                <a:lnTo>
                  <a:pt x="723" y="519"/>
                </a:lnTo>
                <a:lnTo>
                  <a:pt x="722" y="490"/>
                </a:lnTo>
                <a:lnTo>
                  <a:pt x="721" y="458"/>
                </a:lnTo>
                <a:lnTo>
                  <a:pt x="717" y="425"/>
                </a:lnTo>
                <a:lnTo>
                  <a:pt x="713" y="390"/>
                </a:lnTo>
                <a:lnTo>
                  <a:pt x="704" y="319"/>
                </a:lnTo>
                <a:lnTo>
                  <a:pt x="700" y="284"/>
                </a:lnTo>
                <a:lnTo>
                  <a:pt x="696" y="249"/>
                </a:lnTo>
                <a:lnTo>
                  <a:pt x="694" y="216"/>
                </a:lnTo>
                <a:lnTo>
                  <a:pt x="694" y="184"/>
                </a:lnTo>
                <a:lnTo>
                  <a:pt x="695" y="155"/>
                </a:lnTo>
                <a:lnTo>
                  <a:pt x="699" y="129"/>
                </a:lnTo>
                <a:lnTo>
                  <a:pt x="706" y="107"/>
                </a:lnTo>
                <a:lnTo>
                  <a:pt x="710" y="97"/>
                </a:lnTo>
                <a:lnTo>
                  <a:pt x="716" y="88"/>
                </a:lnTo>
                <a:lnTo>
                  <a:pt x="723" y="80"/>
                </a:lnTo>
                <a:lnTo>
                  <a:pt x="730" y="72"/>
                </a:lnTo>
                <a:lnTo>
                  <a:pt x="748" y="58"/>
                </a:lnTo>
                <a:lnTo>
                  <a:pt x="769" y="45"/>
                </a:lnTo>
                <a:lnTo>
                  <a:pt x="793" y="33"/>
                </a:lnTo>
                <a:lnTo>
                  <a:pt x="819" y="23"/>
                </a:lnTo>
                <a:lnTo>
                  <a:pt x="847" y="15"/>
                </a:lnTo>
                <a:lnTo>
                  <a:pt x="876" y="9"/>
                </a:lnTo>
                <a:lnTo>
                  <a:pt x="905" y="4"/>
                </a:lnTo>
                <a:lnTo>
                  <a:pt x="935" y="1"/>
                </a:lnTo>
                <a:lnTo>
                  <a:pt x="964" y="0"/>
                </a:lnTo>
                <a:lnTo>
                  <a:pt x="992" y="2"/>
                </a:lnTo>
                <a:lnTo>
                  <a:pt x="1019" y="5"/>
                </a:lnTo>
                <a:lnTo>
                  <a:pt x="1043" y="10"/>
                </a:lnTo>
                <a:lnTo>
                  <a:pt x="1065" y="18"/>
                </a:lnTo>
                <a:lnTo>
                  <a:pt x="1085" y="28"/>
                </a:lnTo>
                <a:lnTo>
                  <a:pt x="1093" y="34"/>
                </a:lnTo>
                <a:lnTo>
                  <a:pt x="1100" y="40"/>
                </a:lnTo>
                <a:lnTo>
                  <a:pt x="1106" y="47"/>
                </a:lnTo>
                <a:lnTo>
                  <a:pt x="1111" y="56"/>
                </a:lnTo>
                <a:lnTo>
                  <a:pt x="1115" y="66"/>
                </a:lnTo>
                <a:lnTo>
                  <a:pt x="1119" y="77"/>
                </a:lnTo>
                <a:lnTo>
                  <a:pt x="1121" y="90"/>
                </a:lnTo>
                <a:lnTo>
                  <a:pt x="1122" y="103"/>
                </a:lnTo>
                <a:lnTo>
                  <a:pt x="1123" y="132"/>
                </a:lnTo>
                <a:lnTo>
                  <a:pt x="1122" y="164"/>
                </a:lnTo>
                <a:lnTo>
                  <a:pt x="1119" y="198"/>
                </a:lnTo>
                <a:lnTo>
                  <a:pt x="1116" y="234"/>
                </a:lnTo>
                <a:lnTo>
                  <a:pt x="1112" y="271"/>
                </a:lnTo>
                <a:lnTo>
                  <a:pt x="1109" y="308"/>
                </a:lnTo>
                <a:lnTo>
                  <a:pt x="1106" y="345"/>
                </a:lnTo>
                <a:lnTo>
                  <a:pt x="1105" y="381"/>
                </a:lnTo>
                <a:lnTo>
                  <a:pt x="1107" y="415"/>
                </a:lnTo>
                <a:lnTo>
                  <a:pt x="1111" y="446"/>
                </a:lnTo>
                <a:lnTo>
                  <a:pt x="1115" y="461"/>
                </a:lnTo>
                <a:lnTo>
                  <a:pt x="1119" y="475"/>
                </a:lnTo>
                <a:lnTo>
                  <a:pt x="1125" y="488"/>
                </a:lnTo>
                <a:lnTo>
                  <a:pt x="1131" y="500"/>
                </a:lnTo>
                <a:lnTo>
                  <a:pt x="1139" y="510"/>
                </a:lnTo>
                <a:lnTo>
                  <a:pt x="1148" y="520"/>
                </a:lnTo>
                <a:lnTo>
                  <a:pt x="1159" y="529"/>
                </a:lnTo>
                <a:lnTo>
                  <a:pt x="1170" y="536"/>
                </a:lnTo>
                <a:lnTo>
                  <a:pt x="1184" y="543"/>
                </a:lnTo>
                <a:lnTo>
                  <a:pt x="1198" y="549"/>
                </a:lnTo>
                <a:lnTo>
                  <a:pt x="1214" y="555"/>
                </a:lnTo>
                <a:lnTo>
                  <a:pt x="1231" y="560"/>
                </a:lnTo>
                <a:lnTo>
                  <a:pt x="1267" y="568"/>
                </a:lnTo>
                <a:lnTo>
                  <a:pt x="1307" y="574"/>
                </a:lnTo>
                <a:lnTo>
                  <a:pt x="1349" y="578"/>
                </a:lnTo>
                <a:lnTo>
                  <a:pt x="1392" y="581"/>
                </a:lnTo>
                <a:lnTo>
                  <a:pt x="1436" y="583"/>
                </a:lnTo>
                <a:lnTo>
                  <a:pt x="1480" y="585"/>
                </a:lnTo>
                <a:lnTo>
                  <a:pt x="1524" y="586"/>
                </a:lnTo>
                <a:lnTo>
                  <a:pt x="1565" y="588"/>
                </a:lnTo>
                <a:lnTo>
                  <a:pt x="1605" y="591"/>
                </a:lnTo>
                <a:lnTo>
                  <a:pt x="1641" y="595"/>
                </a:lnTo>
                <a:lnTo>
                  <a:pt x="1658" y="597"/>
                </a:lnTo>
                <a:lnTo>
                  <a:pt x="1674" y="600"/>
                </a:lnTo>
                <a:lnTo>
                  <a:pt x="1688" y="603"/>
                </a:lnTo>
                <a:lnTo>
                  <a:pt x="1702" y="607"/>
                </a:lnTo>
                <a:lnTo>
                  <a:pt x="1714" y="611"/>
                </a:lnTo>
                <a:lnTo>
                  <a:pt x="1724" y="616"/>
                </a:lnTo>
                <a:lnTo>
                  <a:pt x="1733" y="622"/>
                </a:lnTo>
                <a:lnTo>
                  <a:pt x="1741" y="628"/>
                </a:lnTo>
                <a:lnTo>
                  <a:pt x="1748" y="634"/>
                </a:lnTo>
                <a:lnTo>
                  <a:pt x="1754" y="641"/>
                </a:lnTo>
                <a:lnTo>
                  <a:pt x="1762" y="656"/>
                </a:lnTo>
                <a:lnTo>
                  <a:pt x="1768" y="672"/>
                </a:lnTo>
                <a:lnTo>
                  <a:pt x="1770" y="688"/>
                </a:lnTo>
                <a:lnTo>
                  <a:pt x="1770" y="706"/>
                </a:lnTo>
                <a:lnTo>
                  <a:pt x="1769" y="724"/>
                </a:lnTo>
                <a:lnTo>
                  <a:pt x="1766" y="742"/>
                </a:lnTo>
                <a:lnTo>
                  <a:pt x="1760" y="777"/>
                </a:lnTo>
                <a:lnTo>
                  <a:pt x="1757" y="794"/>
                </a:lnTo>
                <a:lnTo>
                  <a:pt x="1756" y="810"/>
                </a:lnTo>
                <a:lnTo>
                  <a:pt x="1756" y="824"/>
                </a:lnTo>
                <a:lnTo>
                  <a:pt x="1758" y="837"/>
                </a:lnTo>
                <a:lnTo>
                  <a:pt x="1763" y="847"/>
                </a:lnTo>
                <a:lnTo>
                  <a:pt x="1772" y="856"/>
                </a:lnTo>
                <a:lnTo>
                  <a:pt x="1784" y="862"/>
                </a:lnTo>
                <a:lnTo>
                  <a:pt x="1799" y="865"/>
                </a:lnTo>
                <a:lnTo>
                  <a:pt x="1815" y="865"/>
                </a:lnTo>
                <a:lnTo>
                  <a:pt x="1834" y="864"/>
                </a:lnTo>
                <a:lnTo>
                  <a:pt x="1854" y="861"/>
                </a:lnTo>
                <a:lnTo>
                  <a:pt x="1875" y="857"/>
                </a:lnTo>
                <a:lnTo>
                  <a:pt x="1919" y="847"/>
                </a:lnTo>
                <a:lnTo>
                  <a:pt x="1941" y="842"/>
                </a:lnTo>
                <a:lnTo>
                  <a:pt x="1963" y="838"/>
                </a:lnTo>
                <a:lnTo>
                  <a:pt x="1983" y="836"/>
                </a:lnTo>
                <a:lnTo>
                  <a:pt x="2003" y="835"/>
                </a:lnTo>
                <a:lnTo>
                  <a:pt x="2020" y="836"/>
                </a:lnTo>
                <a:lnTo>
                  <a:pt x="2036" y="839"/>
                </a:lnTo>
                <a:lnTo>
                  <a:pt x="2050" y="846"/>
                </a:lnTo>
                <a:lnTo>
                  <a:pt x="2060" y="856"/>
                </a:lnTo>
                <a:lnTo>
                  <a:pt x="2064" y="863"/>
                </a:lnTo>
                <a:lnTo>
                  <a:pt x="2068" y="870"/>
                </a:lnTo>
                <a:lnTo>
                  <a:pt x="2072" y="879"/>
                </a:lnTo>
                <a:lnTo>
                  <a:pt x="2076" y="889"/>
                </a:lnTo>
                <a:lnTo>
                  <a:pt x="2082" y="911"/>
                </a:lnTo>
                <a:lnTo>
                  <a:pt x="2087" y="936"/>
                </a:lnTo>
                <a:lnTo>
                  <a:pt x="2091" y="964"/>
                </a:lnTo>
                <a:lnTo>
                  <a:pt x="2094" y="993"/>
                </a:lnTo>
                <a:lnTo>
                  <a:pt x="2095" y="1023"/>
                </a:lnTo>
                <a:lnTo>
                  <a:pt x="2096" y="1054"/>
                </a:lnTo>
                <a:lnTo>
                  <a:pt x="2095" y="1085"/>
                </a:lnTo>
                <a:lnTo>
                  <a:pt x="2094" y="1114"/>
                </a:lnTo>
                <a:lnTo>
                  <a:pt x="2091" y="1143"/>
                </a:lnTo>
                <a:lnTo>
                  <a:pt x="2087" y="1169"/>
                </a:lnTo>
                <a:lnTo>
                  <a:pt x="2082" y="1192"/>
                </a:lnTo>
                <a:lnTo>
                  <a:pt x="2076" y="1212"/>
                </a:lnTo>
                <a:lnTo>
                  <a:pt x="2072" y="1221"/>
                </a:lnTo>
                <a:lnTo>
                  <a:pt x="2068" y="1229"/>
                </a:lnTo>
                <a:lnTo>
                  <a:pt x="2064" y="1235"/>
                </a:lnTo>
                <a:lnTo>
                  <a:pt x="2060" y="1240"/>
                </a:lnTo>
                <a:lnTo>
                  <a:pt x="2055" y="1244"/>
                </a:lnTo>
                <a:lnTo>
                  <a:pt x="2049" y="1246"/>
                </a:lnTo>
                <a:lnTo>
                  <a:pt x="2043" y="1248"/>
                </a:lnTo>
                <a:lnTo>
                  <a:pt x="2036" y="1248"/>
                </a:lnTo>
                <a:lnTo>
                  <a:pt x="2028" y="1247"/>
                </a:lnTo>
                <a:lnTo>
                  <a:pt x="2020" y="1245"/>
                </a:lnTo>
                <a:lnTo>
                  <a:pt x="2002" y="1239"/>
                </a:lnTo>
                <a:lnTo>
                  <a:pt x="1982" y="1229"/>
                </a:lnTo>
                <a:lnTo>
                  <a:pt x="1960" y="1218"/>
                </a:lnTo>
                <a:lnTo>
                  <a:pt x="1938" y="1205"/>
                </a:lnTo>
                <a:lnTo>
                  <a:pt x="1916" y="1192"/>
                </a:lnTo>
                <a:lnTo>
                  <a:pt x="1894" y="1179"/>
                </a:lnTo>
                <a:lnTo>
                  <a:pt x="1872" y="1166"/>
                </a:lnTo>
                <a:lnTo>
                  <a:pt x="1850" y="1155"/>
                </a:lnTo>
                <a:lnTo>
                  <a:pt x="1831" y="1146"/>
                </a:lnTo>
                <a:lnTo>
                  <a:pt x="1812" y="1139"/>
                </a:lnTo>
                <a:lnTo>
                  <a:pt x="1804" y="1137"/>
                </a:lnTo>
                <a:lnTo>
                  <a:pt x="1796" y="1136"/>
                </a:lnTo>
                <a:lnTo>
                  <a:pt x="1789" y="1136"/>
                </a:lnTo>
                <a:lnTo>
                  <a:pt x="1783" y="1138"/>
                </a:lnTo>
                <a:lnTo>
                  <a:pt x="1777" y="1140"/>
                </a:lnTo>
                <a:lnTo>
                  <a:pt x="1772" y="1144"/>
                </a:lnTo>
                <a:lnTo>
                  <a:pt x="1768" y="1149"/>
                </a:lnTo>
                <a:lnTo>
                  <a:pt x="1765" y="1156"/>
                </a:lnTo>
                <a:lnTo>
                  <a:pt x="1763" y="1163"/>
                </a:lnTo>
                <a:lnTo>
                  <a:pt x="1762" y="1172"/>
                </a:lnTo>
                <a:lnTo>
                  <a:pt x="1762" y="1192"/>
                </a:lnTo>
                <a:lnTo>
                  <a:pt x="1765" y="1215"/>
                </a:lnTo>
                <a:lnTo>
                  <a:pt x="1770" y="1241"/>
                </a:lnTo>
                <a:lnTo>
                  <a:pt x="1776" y="1270"/>
                </a:lnTo>
                <a:lnTo>
                  <a:pt x="1783" y="1299"/>
                </a:lnTo>
                <a:lnTo>
                  <a:pt x="1790" y="1330"/>
                </a:lnTo>
                <a:lnTo>
                  <a:pt x="1796" y="1361"/>
                </a:lnTo>
                <a:lnTo>
                  <a:pt x="1802" y="1391"/>
                </a:lnTo>
                <a:lnTo>
                  <a:pt x="1805" y="1420"/>
                </a:lnTo>
                <a:lnTo>
                  <a:pt x="1806" y="1448"/>
                </a:lnTo>
                <a:lnTo>
                  <a:pt x="1804" y="1473"/>
                </a:lnTo>
                <a:lnTo>
                  <a:pt x="1801" y="1484"/>
                </a:lnTo>
                <a:lnTo>
                  <a:pt x="1798" y="1495"/>
                </a:lnTo>
                <a:lnTo>
                  <a:pt x="1793" y="1505"/>
                </a:lnTo>
                <a:lnTo>
                  <a:pt x="1787" y="1514"/>
                </a:lnTo>
                <a:lnTo>
                  <a:pt x="1780" y="1521"/>
                </a:lnTo>
                <a:lnTo>
                  <a:pt x="1772" y="1528"/>
                </a:lnTo>
                <a:lnTo>
                  <a:pt x="1762" y="1534"/>
                </a:lnTo>
                <a:lnTo>
                  <a:pt x="1751" y="1538"/>
                </a:lnTo>
                <a:lnTo>
                  <a:pt x="1738" y="1542"/>
                </a:lnTo>
                <a:lnTo>
                  <a:pt x="1724" y="1545"/>
                </a:lnTo>
                <a:lnTo>
                  <a:pt x="1709" y="1547"/>
                </a:lnTo>
                <a:lnTo>
                  <a:pt x="1692" y="1549"/>
                </a:lnTo>
                <a:lnTo>
                  <a:pt x="1675" y="1550"/>
                </a:lnTo>
                <a:lnTo>
                  <a:pt x="1656" y="1551"/>
                </a:lnTo>
                <a:lnTo>
                  <a:pt x="1617" y="1550"/>
                </a:lnTo>
                <a:lnTo>
                  <a:pt x="1575" y="1548"/>
                </a:lnTo>
                <a:lnTo>
                  <a:pt x="1531" y="1544"/>
                </a:lnTo>
                <a:lnTo>
                  <a:pt x="1487" y="1540"/>
                </a:lnTo>
                <a:lnTo>
                  <a:pt x="1442" y="1535"/>
                </a:lnTo>
                <a:lnTo>
                  <a:pt x="1399" y="1531"/>
                </a:lnTo>
                <a:lnTo>
                  <a:pt x="1356" y="1527"/>
                </a:lnTo>
                <a:lnTo>
                  <a:pt x="1316" y="1524"/>
                </a:lnTo>
                <a:lnTo>
                  <a:pt x="1280" y="1522"/>
                </a:lnTo>
                <a:lnTo>
                  <a:pt x="1263" y="1521"/>
                </a:lnTo>
                <a:lnTo>
                  <a:pt x="1247" y="1521"/>
                </a:lnTo>
                <a:lnTo>
                  <a:pt x="1232" y="1522"/>
                </a:lnTo>
                <a:lnTo>
                  <a:pt x="1219" y="1523"/>
                </a:lnTo>
                <a:lnTo>
                  <a:pt x="1207" y="1525"/>
                </a:lnTo>
                <a:lnTo>
                  <a:pt x="1196" y="1528"/>
                </a:lnTo>
                <a:lnTo>
                  <a:pt x="1178" y="1535"/>
                </a:lnTo>
                <a:lnTo>
                  <a:pt x="1164" y="1543"/>
                </a:lnTo>
                <a:lnTo>
                  <a:pt x="1154" y="1551"/>
                </a:lnTo>
                <a:lnTo>
                  <a:pt x="1146" y="1561"/>
                </a:lnTo>
                <a:lnTo>
                  <a:pt x="1140" y="1572"/>
                </a:lnTo>
                <a:lnTo>
                  <a:pt x="1137" y="1584"/>
                </a:lnTo>
                <a:lnTo>
                  <a:pt x="1136" y="1596"/>
                </a:lnTo>
                <a:lnTo>
                  <a:pt x="1136" y="1609"/>
                </a:lnTo>
                <a:lnTo>
                  <a:pt x="1137" y="1622"/>
                </a:lnTo>
                <a:lnTo>
                  <a:pt x="1139" y="1636"/>
                </a:lnTo>
                <a:lnTo>
                  <a:pt x="1144" y="1664"/>
                </a:lnTo>
                <a:lnTo>
                  <a:pt x="1148" y="1692"/>
                </a:lnTo>
                <a:lnTo>
                  <a:pt x="1149" y="1706"/>
                </a:lnTo>
                <a:lnTo>
                  <a:pt x="1148" y="1720"/>
                </a:lnTo>
                <a:lnTo>
                  <a:pt x="1147" y="1734"/>
                </a:lnTo>
                <a:lnTo>
                  <a:pt x="1148" y="1749"/>
                </a:lnTo>
                <a:lnTo>
                  <a:pt x="1150" y="1765"/>
                </a:lnTo>
                <a:lnTo>
                  <a:pt x="1153" y="1782"/>
                </a:lnTo>
                <a:lnTo>
                  <a:pt x="1159" y="1817"/>
                </a:lnTo>
                <a:lnTo>
                  <a:pt x="1166" y="1852"/>
                </a:lnTo>
                <a:lnTo>
                  <a:pt x="1169" y="1869"/>
                </a:lnTo>
                <a:lnTo>
                  <a:pt x="1171" y="1886"/>
                </a:lnTo>
                <a:lnTo>
                  <a:pt x="1171" y="1901"/>
                </a:lnTo>
                <a:lnTo>
                  <a:pt x="1171" y="1916"/>
                </a:lnTo>
                <a:lnTo>
                  <a:pt x="1168" y="1929"/>
                </a:lnTo>
                <a:lnTo>
                  <a:pt x="1164" y="1941"/>
                </a:lnTo>
                <a:lnTo>
                  <a:pt x="1157" y="1952"/>
                </a:lnTo>
                <a:lnTo>
                  <a:pt x="1148" y="1960"/>
                </a:lnTo>
                <a:lnTo>
                  <a:pt x="1136" y="1967"/>
                </a:lnTo>
                <a:lnTo>
                  <a:pt x="1120" y="1974"/>
                </a:lnTo>
                <a:lnTo>
                  <a:pt x="1102" y="1980"/>
                </a:lnTo>
                <a:lnTo>
                  <a:pt x="1081" y="1986"/>
                </a:lnTo>
                <a:lnTo>
                  <a:pt x="1058" y="1991"/>
                </a:lnTo>
                <a:lnTo>
                  <a:pt x="1034" y="1994"/>
                </a:lnTo>
                <a:lnTo>
                  <a:pt x="1009" y="1997"/>
                </a:lnTo>
                <a:lnTo>
                  <a:pt x="983" y="1999"/>
                </a:lnTo>
                <a:lnTo>
                  <a:pt x="957" y="2000"/>
                </a:lnTo>
                <a:lnTo>
                  <a:pt x="932" y="1999"/>
                </a:lnTo>
                <a:lnTo>
                  <a:pt x="907" y="1996"/>
                </a:lnTo>
                <a:lnTo>
                  <a:pt x="884" y="1993"/>
                </a:lnTo>
                <a:lnTo>
                  <a:pt x="862" y="1987"/>
                </a:lnTo>
                <a:lnTo>
                  <a:pt x="843" y="1980"/>
                </a:lnTo>
                <a:lnTo>
                  <a:pt x="826" y="1971"/>
                </a:lnTo>
                <a:lnTo>
                  <a:pt x="812" y="1960"/>
                </a:lnTo>
                <a:lnTo>
                  <a:pt x="807" y="1953"/>
                </a:lnTo>
                <a:lnTo>
                  <a:pt x="802" y="1946"/>
                </a:lnTo>
                <a:lnTo>
                  <a:pt x="795" y="1928"/>
                </a:lnTo>
                <a:lnTo>
                  <a:pt x="791" y="1906"/>
                </a:lnTo>
                <a:lnTo>
                  <a:pt x="790" y="1882"/>
                </a:lnTo>
                <a:lnTo>
                  <a:pt x="790" y="1856"/>
                </a:lnTo>
                <a:lnTo>
                  <a:pt x="792" y="1827"/>
                </a:lnTo>
                <a:lnTo>
                  <a:pt x="794" y="1798"/>
                </a:lnTo>
                <a:lnTo>
                  <a:pt x="797" y="1768"/>
                </a:lnTo>
                <a:lnTo>
                  <a:pt x="799" y="1738"/>
                </a:lnTo>
                <a:lnTo>
                  <a:pt x="801" y="1709"/>
                </a:lnTo>
                <a:lnTo>
                  <a:pt x="801" y="1681"/>
                </a:lnTo>
                <a:lnTo>
                  <a:pt x="800" y="1654"/>
                </a:lnTo>
                <a:lnTo>
                  <a:pt x="796" y="1630"/>
                </a:lnTo>
                <a:lnTo>
                  <a:pt x="789" y="1608"/>
                </a:lnTo>
                <a:lnTo>
                  <a:pt x="778" y="1590"/>
                </a:lnTo>
                <a:lnTo>
                  <a:pt x="772" y="1583"/>
                </a:lnTo>
                <a:lnTo>
                  <a:pt x="764" y="1576"/>
                </a:lnTo>
                <a:lnTo>
                  <a:pt x="755" y="1571"/>
                </a:lnTo>
                <a:lnTo>
                  <a:pt x="745" y="1566"/>
                </a:lnTo>
                <a:lnTo>
                  <a:pt x="734" y="1563"/>
                </a:lnTo>
                <a:lnTo>
                  <a:pt x="722" y="1560"/>
                </a:lnTo>
                <a:lnTo>
                  <a:pt x="695" y="1558"/>
                </a:lnTo>
                <a:lnTo>
                  <a:pt x="664" y="1558"/>
                </a:lnTo>
                <a:lnTo>
                  <a:pt x="631" y="1561"/>
                </a:lnTo>
                <a:lnTo>
                  <a:pt x="597" y="1565"/>
                </a:lnTo>
                <a:lnTo>
                  <a:pt x="561" y="1570"/>
                </a:lnTo>
                <a:lnTo>
                  <a:pt x="524" y="1576"/>
                </a:lnTo>
                <a:lnTo>
                  <a:pt x="487" y="1582"/>
                </a:lnTo>
                <a:lnTo>
                  <a:pt x="451" y="1587"/>
                </a:lnTo>
                <a:lnTo>
                  <a:pt x="417" y="1592"/>
                </a:lnTo>
                <a:lnTo>
                  <a:pt x="384" y="1594"/>
                </a:lnTo>
                <a:lnTo>
                  <a:pt x="353" y="1594"/>
                </a:lnTo>
                <a:lnTo>
                  <a:pt x="326" y="1592"/>
                </a:lnTo>
                <a:lnTo>
                  <a:pt x="314" y="1589"/>
                </a:lnTo>
                <a:lnTo>
                  <a:pt x="303" y="1586"/>
                </a:lnTo>
                <a:lnTo>
                  <a:pt x="293" y="1581"/>
                </a:lnTo>
                <a:lnTo>
                  <a:pt x="284" y="1576"/>
                </a:lnTo>
                <a:lnTo>
                  <a:pt x="276" y="1569"/>
                </a:lnTo>
                <a:lnTo>
                  <a:pt x="269" y="1562"/>
                </a:lnTo>
                <a:lnTo>
                  <a:pt x="258" y="1544"/>
                </a:lnTo>
                <a:lnTo>
                  <a:pt x="250" y="1522"/>
                </a:lnTo>
                <a:lnTo>
                  <a:pt x="245" y="1498"/>
                </a:lnTo>
                <a:lnTo>
                  <a:pt x="242" y="1472"/>
                </a:lnTo>
                <a:lnTo>
                  <a:pt x="241" y="1443"/>
                </a:lnTo>
                <a:lnTo>
                  <a:pt x="241" y="1414"/>
                </a:lnTo>
                <a:lnTo>
                  <a:pt x="242" y="1384"/>
                </a:lnTo>
                <a:lnTo>
                  <a:pt x="244" y="1354"/>
                </a:lnTo>
                <a:lnTo>
                  <a:pt x="246" y="1325"/>
                </a:lnTo>
                <a:lnTo>
                  <a:pt x="247" y="1297"/>
                </a:lnTo>
                <a:lnTo>
                  <a:pt x="248" y="1270"/>
                </a:lnTo>
                <a:lnTo>
                  <a:pt x="248" y="1246"/>
                </a:lnTo>
                <a:lnTo>
                  <a:pt x="246" y="1224"/>
                </a:lnTo>
                <a:lnTo>
                  <a:pt x="242" y="1206"/>
                </a:lnTo>
                <a:lnTo>
                  <a:pt x="239" y="1199"/>
                </a:lnTo>
                <a:lnTo>
                  <a:pt x="236" y="1192"/>
                </a:lnTo>
                <a:lnTo>
                  <a:pt x="232" y="1187"/>
                </a:lnTo>
                <a:lnTo>
                  <a:pt x="228" y="1182"/>
                </a:lnTo>
                <a:lnTo>
                  <a:pt x="223" y="1179"/>
                </a:lnTo>
                <a:lnTo>
                  <a:pt x="218" y="1177"/>
                </a:lnTo>
                <a:lnTo>
                  <a:pt x="206" y="1174"/>
                </a:lnTo>
                <a:lnTo>
                  <a:pt x="194" y="1175"/>
                </a:lnTo>
                <a:lnTo>
                  <a:pt x="180" y="1178"/>
                </a:lnTo>
                <a:lnTo>
                  <a:pt x="166" y="1183"/>
                </a:lnTo>
                <a:lnTo>
                  <a:pt x="152" y="1189"/>
                </a:lnTo>
                <a:lnTo>
                  <a:pt x="137" y="1195"/>
                </a:lnTo>
                <a:lnTo>
                  <a:pt x="122" y="1201"/>
                </a:lnTo>
                <a:lnTo>
                  <a:pt x="108" y="1207"/>
                </a:lnTo>
                <a:lnTo>
                  <a:pt x="95" y="1211"/>
                </a:lnTo>
                <a:lnTo>
                  <a:pt x="82" y="1213"/>
                </a:lnTo>
                <a:lnTo>
                  <a:pt x="70" y="1213"/>
                </a:lnTo>
                <a:lnTo>
                  <a:pt x="60" y="1210"/>
                </a:lnTo>
                <a:lnTo>
                  <a:pt x="55" y="1207"/>
                </a:lnTo>
                <a:lnTo>
                  <a:pt x="51" y="1203"/>
                </a:lnTo>
                <a:lnTo>
                  <a:pt x="47" y="1198"/>
                </a:lnTo>
                <a:lnTo>
                  <a:pt x="44" y="1192"/>
                </a:lnTo>
                <a:lnTo>
                  <a:pt x="41" y="1185"/>
                </a:lnTo>
                <a:lnTo>
                  <a:pt x="38" y="1176"/>
                </a:lnTo>
                <a:lnTo>
                  <a:pt x="35" y="1166"/>
                </a:lnTo>
                <a:lnTo>
                  <a:pt x="32" y="1156"/>
                </a:lnTo>
                <a:lnTo>
                  <a:pt x="25" y="1132"/>
                </a:lnTo>
                <a:lnTo>
                  <a:pt x="19" y="1104"/>
                </a:lnTo>
                <a:lnTo>
                  <a:pt x="14" y="1074"/>
                </a:lnTo>
                <a:lnTo>
                  <a:pt x="9" y="1043"/>
                </a:lnTo>
                <a:lnTo>
                  <a:pt x="5" y="1010"/>
                </a:lnTo>
                <a:lnTo>
                  <a:pt x="2" y="976"/>
                </a:lnTo>
                <a:lnTo>
                  <a:pt x="0" y="942"/>
                </a:lnTo>
                <a:lnTo>
                  <a:pt x="0" y="909"/>
                </a:lnTo>
                <a:lnTo>
                  <a:pt x="2" y="878"/>
                </a:lnTo>
                <a:lnTo>
                  <a:pt x="6" y="848"/>
                </a:lnTo>
                <a:lnTo>
                  <a:pt x="12" y="820"/>
                </a:lnTo>
                <a:lnTo>
                  <a:pt x="20" y="796"/>
                </a:lnTo>
                <a:lnTo>
                  <a:pt x="25" y="786"/>
                </a:lnTo>
                <a:lnTo>
                  <a:pt x="30" y="776"/>
                </a:lnTo>
                <a:lnTo>
                  <a:pt x="37" y="767"/>
                </a:lnTo>
                <a:lnTo>
                  <a:pt x="44" y="760"/>
                </a:lnTo>
                <a:lnTo>
                  <a:pt x="52" y="754"/>
                </a:lnTo>
                <a:lnTo>
                  <a:pt x="61" y="749"/>
                </a:lnTo>
                <a:lnTo>
                  <a:pt x="72" y="744"/>
                </a:lnTo>
                <a:lnTo>
                  <a:pt x="83" y="741"/>
                </a:lnTo>
                <a:lnTo>
                  <a:pt x="108" y="736"/>
                </a:lnTo>
                <a:lnTo>
                  <a:pt x="136" y="734"/>
                </a:lnTo>
                <a:lnTo>
                  <a:pt x="167" y="735"/>
                </a:lnTo>
                <a:lnTo>
                  <a:pt x="199" y="737"/>
                </a:lnTo>
                <a:lnTo>
                  <a:pt x="234" y="740"/>
                </a:lnTo>
                <a:lnTo>
                  <a:pt x="269" y="745"/>
                </a:lnTo>
                <a:lnTo>
                  <a:pt x="341" y="755"/>
                </a:lnTo>
                <a:lnTo>
                  <a:pt x="376" y="760"/>
                </a:lnTo>
                <a:lnTo>
                  <a:pt x="410" y="763"/>
                </a:lnTo>
                <a:lnTo>
                  <a:pt x="442" y="766"/>
                </a:lnTo>
                <a:lnTo>
                  <a:pt x="472" y="766"/>
                </a:lnTo>
                <a:lnTo>
                  <a:pt x="500" y="765"/>
                </a:lnTo>
                <a:lnTo>
                  <a:pt x="524" y="760"/>
                </a:lnTo>
                <a:lnTo>
                  <a:pt x="546" y="754"/>
                </a:lnTo>
                <a:lnTo>
                  <a:pt x="565" y="747"/>
                </a:lnTo>
                <a:lnTo>
                  <a:pt x="584" y="740"/>
                </a:lnTo>
                <a:lnTo>
                  <a:pt x="600" y="732"/>
                </a:lnTo>
                <a:lnTo>
                  <a:pt x="615" y="724"/>
                </a:lnTo>
                <a:lnTo>
                  <a:pt x="629" y="715"/>
                </a:lnTo>
                <a:lnTo>
                  <a:pt x="642" y="705"/>
                </a:lnTo>
                <a:lnTo>
                  <a:pt x="653" y="694"/>
                </a:lnTo>
                <a:lnTo>
                  <a:pt x="663" y="682"/>
                </a:lnTo>
                <a:lnTo>
                  <a:pt x="673" y="670"/>
                </a:lnTo>
                <a:lnTo>
                  <a:pt x="681" y="656"/>
                </a:lnTo>
                <a:lnTo>
                  <a:pt x="689" y="641"/>
                </a:lnTo>
                <a:lnTo>
                  <a:pt x="697" y="625"/>
                </a:lnTo>
                <a:lnTo>
                  <a:pt x="704" y="607"/>
                </a:lnTo>
                <a:lnTo>
                  <a:pt x="710" y="588"/>
                </a:lnTo>
                <a:lnTo>
                  <a:pt x="716" y="568"/>
                </a:lnTo>
                <a:close/>
              </a:path>
            </a:pathLst>
          </a:custGeom>
          <a:solidFill>
            <a:srgbClr val="FFFF00"/>
          </a:solidFill>
          <a:ln w="9525">
            <a:solidFill>
              <a:srgbClr val="000000"/>
            </a:solidFill>
            <a:prstDash val="solid"/>
            <a:round/>
            <a:headEnd/>
            <a:tailEnd/>
          </a:ln>
        </p:spPr>
        <p:txBody>
          <a:bodyPr/>
          <a:lstStyle/>
          <a:p>
            <a:endParaRPr lang="en-US"/>
          </a:p>
        </p:txBody>
      </p:sp>
      <p:sp>
        <p:nvSpPr>
          <p:cNvPr id="56324" name="Freeform 4"/>
          <p:cNvSpPr>
            <a:spLocks/>
          </p:cNvSpPr>
          <p:nvPr/>
        </p:nvSpPr>
        <p:spPr bwMode="auto">
          <a:xfrm>
            <a:off x="3001963" y="560388"/>
            <a:ext cx="3032125" cy="3402012"/>
          </a:xfrm>
          <a:custGeom>
            <a:avLst/>
            <a:gdLst>
              <a:gd name="T0" fmla="*/ 167 w 1910"/>
              <a:gd name="T1" fmla="*/ 649 h 2143"/>
              <a:gd name="T2" fmla="*/ 369 w 1910"/>
              <a:gd name="T3" fmla="*/ 604 h 2143"/>
              <a:gd name="T4" fmla="*/ 429 w 1910"/>
              <a:gd name="T5" fmla="*/ 634 h 2143"/>
              <a:gd name="T6" fmla="*/ 452 w 1910"/>
              <a:gd name="T7" fmla="*/ 734 h 2143"/>
              <a:gd name="T8" fmla="*/ 444 w 1910"/>
              <a:gd name="T9" fmla="*/ 1020 h 2143"/>
              <a:gd name="T10" fmla="*/ 406 w 1910"/>
              <a:gd name="T11" fmla="*/ 1241 h 2143"/>
              <a:gd name="T12" fmla="*/ 367 w 1910"/>
              <a:gd name="T13" fmla="*/ 1319 h 2143"/>
              <a:gd name="T14" fmla="*/ 285 w 1910"/>
              <a:gd name="T15" fmla="*/ 1324 h 2143"/>
              <a:gd name="T16" fmla="*/ 141 w 1910"/>
              <a:gd name="T17" fmla="*/ 1278 h 2143"/>
              <a:gd name="T18" fmla="*/ 93 w 1910"/>
              <a:gd name="T19" fmla="*/ 1304 h 2143"/>
              <a:gd name="T20" fmla="*/ 29 w 1910"/>
              <a:gd name="T21" fmla="*/ 1452 h 2143"/>
              <a:gd name="T22" fmla="*/ 8 w 1910"/>
              <a:gd name="T23" fmla="*/ 1685 h 2143"/>
              <a:gd name="T24" fmla="*/ 62 w 1910"/>
              <a:gd name="T25" fmla="*/ 1754 h 2143"/>
              <a:gd name="T26" fmla="*/ 192 w 1910"/>
              <a:gd name="T27" fmla="*/ 1771 h 2143"/>
              <a:gd name="T28" fmla="*/ 516 w 1910"/>
              <a:gd name="T29" fmla="*/ 1742 h 2143"/>
              <a:gd name="T30" fmla="*/ 707 w 1910"/>
              <a:gd name="T31" fmla="*/ 1734 h 2143"/>
              <a:gd name="T32" fmla="*/ 799 w 1910"/>
              <a:gd name="T33" fmla="*/ 1769 h 2143"/>
              <a:gd name="T34" fmla="*/ 822 w 1910"/>
              <a:gd name="T35" fmla="*/ 1869 h 2143"/>
              <a:gd name="T36" fmla="*/ 798 w 1910"/>
              <a:gd name="T37" fmla="*/ 2050 h 2143"/>
              <a:gd name="T38" fmla="*/ 852 w 1910"/>
              <a:gd name="T39" fmla="*/ 2118 h 2143"/>
              <a:gd name="T40" fmla="*/ 1039 w 1910"/>
              <a:gd name="T41" fmla="*/ 2143 h 2143"/>
              <a:gd name="T42" fmla="*/ 1202 w 1910"/>
              <a:gd name="T43" fmla="*/ 2099 h 2143"/>
              <a:gd name="T44" fmla="*/ 1226 w 1910"/>
              <a:gd name="T45" fmla="*/ 1980 h 2143"/>
              <a:gd name="T46" fmla="*/ 1219 w 1910"/>
              <a:gd name="T47" fmla="*/ 1800 h 2143"/>
              <a:gd name="T48" fmla="*/ 1269 w 1910"/>
              <a:gd name="T49" fmla="*/ 1737 h 2143"/>
              <a:gd name="T50" fmla="*/ 1453 w 1910"/>
              <a:gd name="T51" fmla="*/ 1724 h 2143"/>
              <a:gd name="T52" fmla="*/ 1688 w 1910"/>
              <a:gd name="T53" fmla="*/ 1719 h 2143"/>
              <a:gd name="T54" fmla="*/ 1759 w 1910"/>
              <a:gd name="T55" fmla="*/ 1662 h 2143"/>
              <a:gd name="T56" fmla="*/ 1807 w 1910"/>
              <a:gd name="T57" fmla="*/ 1463 h 2143"/>
              <a:gd name="T58" fmla="*/ 1782 w 1910"/>
              <a:gd name="T59" fmla="*/ 1303 h 2143"/>
              <a:gd name="T60" fmla="*/ 1713 w 1910"/>
              <a:gd name="T61" fmla="*/ 1281 h 2143"/>
              <a:gd name="T62" fmla="*/ 1535 w 1910"/>
              <a:gd name="T63" fmla="*/ 1323 h 2143"/>
              <a:gd name="T64" fmla="*/ 1448 w 1910"/>
              <a:gd name="T65" fmla="*/ 1304 h 2143"/>
              <a:gd name="T66" fmla="*/ 1416 w 1910"/>
              <a:gd name="T67" fmla="*/ 1220 h 2143"/>
              <a:gd name="T68" fmla="*/ 1403 w 1910"/>
              <a:gd name="T69" fmla="*/ 942 h 2143"/>
              <a:gd name="T70" fmla="*/ 1432 w 1910"/>
              <a:gd name="T71" fmla="*/ 767 h 2143"/>
              <a:gd name="T72" fmla="*/ 1508 w 1910"/>
              <a:gd name="T73" fmla="*/ 691 h 2143"/>
              <a:gd name="T74" fmla="*/ 1703 w 1910"/>
              <a:gd name="T75" fmla="*/ 668 h 2143"/>
              <a:gd name="T76" fmla="*/ 1822 w 1910"/>
              <a:gd name="T77" fmla="*/ 603 h 2143"/>
              <a:gd name="T78" fmla="*/ 1905 w 1910"/>
              <a:gd name="T79" fmla="*/ 478 h 2143"/>
              <a:gd name="T80" fmla="*/ 1890 w 1910"/>
              <a:gd name="T81" fmla="*/ 402 h 2143"/>
              <a:gd name="T82" fmla="*/ 1805 w 1910"/>
              <a:gd name="T83" fmla="*/ 376 h 2143"/>
              <a:gd name="T84" fmla="*/ 1597 w 1910"/>
              <a:gd name="T85" fmla="*/ 370 h 2143"/>
              <a:gd name="T86" fmla="*/ 1319 w 1910"/>
              <a:gd name="T87" fmla="*/ 366 h 2143"/>
              <a:gd name="T88" fmla="*/ 1202 w 1910"/>
              <a:gd name="T89" fmla="*/ 342 h 2143"/>
              <a:gd name="T90" fmla="*/ 1163 w 1910"/>
              <a:gd name="T91" fmla="*/ 287 h 2143"/>
              <a:gd name="T92" fmla="*/ 1201 w 1910"/>
              <a:gd name="T93" fmla="*/ 121 h 2143"/>
              <a:gd name="T94" fmla="*/ 1202 w 1910"/>
              <a:gd name="T95" fmla="*/ 41 h 2143"/>
              <a:gd name="T96" fmla="*/ 1086 w 1910"/>
              <a:gd name="T97" fmla="*/ 1 h 2143"/>
              <a:gd name="T98" fmla="*/ 943 w 1910"/>
              <a:gd name="T99" fmla="*/ 22 h 2143"/>
              <a:gd name="T100" fmla="*/ 891 w 1910"/>
              <a:gd name="T101" fmla="*/ 113 h 2143"/>
              <a:gd name="T102" fmla="*/ 888 w 1910"/>
              <a:gd name="T103" fmla="*/ 300 h 2143"/>
              <a:gd name="T104" fmla="*/ 830 w 1910"/>
              <a:gd name="T105" fmla="*/ 387 h 2143"/>
              <a:gd name="T106" fmla="*/ 711 w 1910"/>
              <a:gd name="T107" fmla="*/ 402 h 2143"/>
              <a:gd name="T108" fmla="*/ 397 w 1910"/>
              <a:gd name="T109" fmla="*/ 361 h 2143"/>
              <a:gd name="T110" fmla="*/ 177 w 1910"/>
              <a:gd name="T111" fmla="*/ 334 h 2143"/>
              <a:gd name="T112" fmla="*/ 78 w 1910"/>
              <a:gd name="T113" fmla="*/ 352 h 2143"/>
              <a:gd name="T114" fmla="*/ 30 w 1910"/>
              <a:gd name="T115" fmla="*/ 466 h 2143"/>
              <a:gd name="T116" fmla="*/ 77 w 1910"/>
              <a:gd name="T117" fmla="*/ 617 h 2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0" h="2143">
                <a:moveTo>
                  <a:pt x="98" y="643"/>
                </a:moveTo>
                <a:lnTo>
                  <a:pt x="104" y="647"/>
                </a:lnTo>
                <a:lnTo>
                  <a:pt x="111" y="650"/>
                </a:lnTo>
                <a:lnTo>
                  <a:pt x="118" y="652"/>
                </a:lnTo>
                <a:lnTo>
                  <a:pt x="127" y="653"/>
                </a:lnTo>
                <a:lnTo>
                  <a:pt x="146" y="652"/>
                </a:lnTo>
                <a:lnTo>
                  <a:pt x="167" y="649"/>
                </a:lnTo>
                <a:lnTo>
                  <a:pt x="191" y="643"/>
                </a:lnTo>
                <a:lnTo>
                  <a:pt x="216" y="636"/>
                </a:lnTo>
                <a:lnTo>
                  <a:pt x="269" y="621"/>
                </a:lnTo>
                <a:lnTo>
                  <a:pt x="296" y="614"/>
                </a:lnTo>
                <a:lnTo>
                  <a:pt x="321" y="608"/>
                </a:lnTo>
                <a:lnTo>
                  <a:pt x="346" y="605"/>
                </a:lnTo>
                <a:lnTo>
                  <a:pt x="369" y="604"/>
                </a:lnTo>
                <a:lnTo>
                  <a:pt x="380" y="605"/>
                </a:lnTo>
                <a:lnTo>
                  <a:pt x="390" y="607"/>
                </a:lnTo>
                <a:lnTo>
                  <a:pt x="399" y="610"/>
                </a:lnTo>
                <a:lnTo>
                  <a:pt x="408" y="614"/>
                </a:lnTo>
                <a:lnTo>
                  <a:pt x="416" y="619"/>
                </a:lnTo>
                <a:lnTo>
                  <a:pt x="423" y="626"/>
                </a:lnTo>
                <a:lnTo>
                  <a:pt x="429" y="634"/>
                </a:lnTo>
                <a:lnTo>
                  <a:pt x="434" y="643"/>
                </a:lnTo>
                <a:lnTo>
                  <a:pt x="438" y="654"/>
                </a:lnTo>
                <a:lnTo>
                  <a:pt x="442" y="667"/>
                </a:lnTo>
                <a:lnTo>
                  <a:pt x="445" y="682"/>
                </a:lnTo>
                <a:lnTo>
                  <a:pt x="448" y="698"/>
                </a:lnTo>
                <a:lnTo>
                  <a:pt x="450" y="716"/>
                </a:lnTo>
                <a:lnTo>
                  <a:pt x="452" y="734"/>
                </a:lnTo>
                <a:lnTo>
                  <a:pt x="454" y="755"/>
                </a:lnTo>
                <a:lnTo>
                  <a:pt x="455" y="776"/>
                </a:lnTo>
                <a:lnTo>
                  <a:pt x="455" y="821"/>
                </a:lnTo>
                <a:lnTo>
                  <a:pt x="455" y="869"/>
                </a:lnTo>
                <a:lnTo>
                  <a:pt x="453" y="919"/>
                </a:lnTo>
                <a:lnTo>
                  <a:pt x="449" y="970"/>
                </a:lnTo>
                <a:lnTo>
                  <a:pt x="444" y="1020"/>
                </a:lnTo>
                <a:lnTo>
                  <a:pt x="438" y="1070"/>
                </a:lnTo>
                <a:lnTo>
                  <a:pt x="432" y="1118"/>
                </a:lnTo>
                <a:lnTo>
                  <a:pt x="424" y="1163"/>
                </a:lnTo>
                <a:lnTo>
                  <a:pt x="420" y="1185"/>
                </a:lnTo>
                <a:lnTo>
                  <a:pt x="415" y="1205"/>
                </a:lnTo>
                <a:lnTo>
                  <a:pt x="411" y="1224"/>
                </a:lnTo>
                <a:lnTo>
                  <a:pt x="406" y="1241"/>
                </a:lnTo>
                <a:lnTo>
                  <a:pt x="401" y="1257"/>
                </a:lnTo>
                <a:lnTo>
                  <a:pt x="396" y="1272"/>
                </a:lnTo>
                <a:lnTo>
                  <a:pt x="391" y="1285"/>
                </a:lnTo>
                <a:lnTo>
                  <a:pt x="386" y="1296"/>
                </a:lnTo>
                <a:lnTo>
                  <a:pt x="380" y="1305"/>
                </a:lnTo>
                <a:lnTo>
                  <a:pt x="374" y="1313"/>
                </a:lnTo>
                <a:lnTo>
                  <a:pt x="367" y="1319"/>
                </a:lnTo>
                <a:lnTo>
                  <a:pt x="360" y="1324"/>
                </a:lnTo>
                <a:lnTo>
                  <a:pt x="352" y="1328"/>
                </a:lnTo>
                <a:lnTo>
                  <a:pt x="343" y="1330"/>
                </a:lnTo>
                <a:lnTo>
                  <a:pt x="335" y="1331"/>
                </a:lnTo>
                <a:lnTo>
                  <a:pt x="325" y="1331"/>
                </a:lnTo>
                <a:lnTo>
                  <a:pt x="306" y="1329"/>
                </a:lnTo>
                <a:lnTo>
                  <a:pt x="285" y="1324"/>
                </a:lnTo>
                <a:lnTo>
                  <a:pt x="264" y="1317"/>
                </a:lnTo>
                <a:lnTo>
                  <a:pt x="242" y="1309"/>
                </a:lnTo>
                <a:lnTo>
                  <a:pt x="220" y="1300"/>
                </a:lnTo>
                <a:lnTo>
                  <a:pt x="199" y="1292"/>
                </a:lnTo>
                <a:lnTo>
                  <a:pt x="178" y="1285"/>
                </a:lnTo>
                <a:lnTo>
                  <a:pt x="159" y="1280"/>
                </a:lnTo>
                <a:lnTo>
                  <a:pt x="141" y="1278"/>
                </a:lnTo>
                <a:lnTo>
                  <a:pt x="132" y="1278"/>
                </a:lnTo>
                <a:lnTo>
                  <a:pt x="124" y="1279"/>
                </a:lnTo>
                <a:lnTo>
                  <a:pt x="117" y="1281"/>
                </a:lnTo>
                <a:lnTo>
                  <a:pt x="110" y="1285"/>
                </a:lnTo>
                <a:lnTo>
                  <a:pt x="104" y="1290"/>
                </a:lnTo>
                <a:lnTo>
                  <a:pt x="98" y="1296"/>
                </a:lnTo>
                <a:lnTo>
                  <a:pt x="93" y="1304"/>
                </a:lnTo>
                <a:lnTo>
                  <a:pt x="87" y="1313"/>
                </a:lnTo>
                <a:lnTo>
                  <a:pt x="81" y="1323"/>
                </a:lnTo>
                <a:lnTo>
                  <a:pt x="75" y="1334"/>
                </a:lnTo>
                <a:lnTo>
                  <a:pt x="63" y="1359"/>
                </a:lnTo>
                <a:lnTo>
                  <a:pt x="51" y="1388"/>
                </a:lnTo>
                <a:lnTo>
                  <a:pt x="40" y="1419"/>
                </a:lnTo>
                <a:lnTo>
                  <a:pt x="29" y="1452"/>
                </a:lnTo>
                <a:lnTo>
                  <a:pt x="19" y="1487"/>
                </a:lnTo>
                <a:lnTo>
                  <a:pt x="11" y="1522"/>
                </a:lnTo>
                <a:lnTo>
                  <a:pt x="5" y="1557"/>
                </a:lnTo>
                <a:lnTo>
                  <a:pt x="1" y="1592"/>
                </a:lnTo>
                <a:lnTo>
                  <a:pt x="0" y="1625"/>
                </a:lnTo>
                <a:lnTo>
                  <a:pt x="2" y="1656"/>
                </a:lnTo>
                <a:lnTo>
                  <a:pt x="8" y="1685"/>
                </a:lnTo>
                <a:lnTo>
                  <a:pt x="12" y="1698"/>
                </a:lnTo>
                <a:lnTo>
                  <a:pt x="18" y="1710"/>
                </a:lnTo>
                <a:lnTo>
                  <a:pt x="24" y="1721"/>
                </a:lnTo>
                <a:lnTo>
                  <a:pt x="31" y="1731"/>
                </a:lnTo>
                <a:lnTo>
                  <a:pt x="40" y="1740"/>
                </a:lnTo>
                <a:lnTo>
                  <a:pt x="50" y="1748"/>
                </a:lnTo>
                <a:lnTo>
                  <a:pt x="62" y="1754"/>
                </a:lnTo>
                <a:lnTo>
                  <a:pt x="75" y="1760"/>
                </a:lnTo>
                <a:lnTo>
                  <a:pt x="91" y="1764"/>
                </a:lnTo>
                <a:lnTo>
                  <a:pt x="108" y="1767"/>
                </a:lnTo>
                <a:lnTo>
                  <a:pt x="127" y="1769"/>
                </a:lnTo>
                <a:lnTo>
                  <a:pt x="147" y="1771"/>
                </a:lnTo>
                <a:lnTo>
                  <a:pt x="169" y="1771"/>
                </a:lnTo>
                <a:lnTo>
                  <a:pt x="192" y="1771"/>
                </a:lnTo>
                <a:lnTo>
                  <a:pt x="216" y="1771"/>
                </a:lnTo>
                <a:lnTo>
                  <a:pt x="241" y="1769"/>
                </a:lnTo>
                <a:lnTo>
                  <a:pt x="293" y="1765"/>
                </a:lnTo>
                <a:lnTo>
                  <a:pt x="348" y="1760"/>
                </a:lnTo>
                <a:lnTo>
                  <a:pt x="404" y="1754"/>
                </a:lnTo>
                <a:lnTo>
                  <a:pt x="460" y="1748"/>
                </a:lnTo>
                <a:lnTo>
                  <a:pt x="516" y="1742"/>
                </a:lnTo>
                <a:lnTo>
                  <a:pt x="569" y="1737"/>
                </a:lnTo>
                <a:lnTo>
                  <a:pt x="595" y="1735"/>
                </a:lnTo>
                <a:lnTo>
                  <a:pt x="619" y="1734"/>
                </a:lnTo>
                <a:lnTo>
                  <a:pt x="643" y="1733"/>
                </a:lnTo>
                <a:lnTo>
                  <a:pt x="666" y="1733"/>
                </a:lnTo>
                <a:lnTo>
                  <a:pt x="687" y="1733"/>
                </a:lnTo>
                <a:lnTo>
                  <a:pt x="707" y="1734"/>
                </a:lnTo>
                <a:lnTo>
                  <a:pt x="725" y="1736"/>
                </a:lnTo>
                <a:lnTo>
                  <a:pt x="742" y="1739"/>
                </a:lnTo>
                <a:lnTo>
                  <a:pt x="757" y="1743"/>
                </a:lnTo>
                <a:lnTo>
                  <a:pt x="770" y="1748"/>
                </a:lnTo>
                <a:lnTo>
                  <a:pt x="781" y="1754"/>
                </a:lnTo>
                <a:lnTo>
                  <a:pt x="791" y="1761"/>
                </a:lnTo>
                <a:lnTo>
                  <a:pt x="799" y="1769"/>
                </a:lnTo>
                <a:lnTo>
                  <a:pt x="806" y="1777"/>
                </a:lnTo>
                <a:lnTo>
                  <a:pt x="811" y="1787"/>
                </a:lnTo>
                <a:lnTo>
                  <a:pt x="816" y="1797"/>
                </a:lnTo>
                <a:lnTo>
                  <a:pt x="819" y="1808"/>
                </a:lnTo>
                <a:lnTo>
                  <a:pt x="821" y="1819"/>
                </a:lnTo>
                <a:lnTo>
                  <a:pt x="823" y="1843"/>
                </a:lnTo>
                <a:lnTo>
                  <a:pt x="822" y="1869"/>
                </a:lnTo>
                <a:lnTo>
                  <a:pt x="819" y="1896"/>
                </a:lnTo>
                <a:lnTo>
                  <a:pt x="815" y="1924"/>
                </a:lnTo>
                <a:lnTo>
                  <a:pt x="810" y="1951"/>
                </a:lnTo>
                <a:lnTo>
                  <a:pt x="805" y="1978"/>
                </a:lnTo>
                <a:lnTo>
                  <a:pt x="801" y="2004"/>
                </a:lnTo>
                <a:lnTo>
                  <a:pt x="798" y="2028"/>
                </a:lnTo>
                <a:lnTo>
                  <a:pt x="798" y="2050"/>
                </a:lnTo>
                <a:lnTo>
                  <a:pt x="801" y="2070"/>
                </a:lnTo>
                <a:lnTo>
                  <a:pt x="803" y="2078"/>
                </a:lnTo>
                <a:lnTo>
                  <a:pt x="807" y="2086"/>
                </a:lnTo>
                <a:lnTo>
                  <a:pt x="812" y="2093"/>
                </a:lnTo>
                <a:lnTo>
                  <a:pt x="818" y="2099"/>
                </a:lnTo>
                <a:lnTo>
                  <a:pt x="833" y="2109"/>
                </a:lnTo>
                <a:lnTo>
                  <a:pt x="852" y="2118"/>
                </a:lnTo>
                <a:lnTo>
                  <a:pt x="874" y="2126"/>
                </a:lnTo>
                <a:lnTo>
                  <a:pt x="898" y="2132"/>
                </a:lnTo>
                <a:lnTo>
                  <a:pt x="924" y="2137"/>
                </a:lnTo>
                <a:lnTo>
                  <a:pt x="952" y="2141"/>
                </a:lnTo>
                <a:lnTo>
                  <a:pt x="981" y="2143"/>
                </a:lnTo>
                <a:lnTo>
                  <a:pt x="1010" y="2143"/>
                </a:lnTo>
                <a:lnTo>
                  <a:pt x="1039" y="2143"/>
                </a:lnTo>
                <a:lnTo>
                  <a:pt x="1068" y="2141"/>
                </a:lnTo>
                <a:lnTo>
                  <a:pt x="1096" y="2137"/>
                </a:lnTo>
                <a:lnTo>
                  <a:pt x="1122" y="2132"/>
                </a:lnTo>
                <a:lnTo>
                  <a:pt x="1146" y="2126"/>
                </a:lnTo>
                <a:lnTo>
                  <a:pt x="1168" y="2118"/>
                </a:lnTo>
                <a:lnTo>
                  <a:pt x="1187" y="2109"/>
                </a:lnTo>
                <a:lnTo>
                  <a:pt x="1202" y="2099"/>
                </a:lnTo>
                <a:lnTo>
                  <a:pt x="1208" y="2093"/>
                </a:lnTo>
                <a:lnTo>
                  <a:pt x="1213" y="2086"/>
                </a:lnTo>
                <a:lnTo>
                  <a:pt x="1221" y="2070"/>
                </a:lnTo>
                <a:lnTo>
                  <a:pt x="1226" y="2051"/>
                </a:lnTo>
                <a:lnTo>
                  <a:pt x="1228" y="2029"/>
                </a:lnTo>
                <a:lnTo>
                  <a:pt x="1227" y="2005"/>
                </a:lnTo>
                <a:lnTo>
                  <a:pt x="1226" y="1980"/>
                </a:lnTo>
                <a:lnTo>
                  <a:pt x="1223" y="1954"/>
                </a:lnTo>
                <a:lnTo>
                  <a:pt x="1220" y="1927"/>
                </a:lnTo>
                <a:lnTo>
                  <a:pt x="1217" y="1900"/>
                </a:lnTo>
                <a:lnTo>
                  <a:pt x="1215" y="1873"/>
                </a:lnTo>
                <a:lnTo>
                  <a:pt x="1214" y="1847"/>
                </a:lnTo>
                <a:lnTo>
                  <a:pt x="1216" y="1823"/>
                </a:lnTo>
                <a:lnTo>
                  <a:pt x="1219" y="1800"/>
                </a:lnTo>
                <a:lnTo>
                  <a:pt x="1226" y="1780"/>
                </a:lnTo>
                <a:lnTo>
                  <a:pt x="1230" y="1771"/>
                </a:lnTo>
                <a:lnTo>
                  <a:pt x="1236" y="1762"/>
                </a:lnTo>
                <a:lnTo>
                  <a:pt x="1242" y="1755"/>
                </a:lnTo>
                <a:lnTo>
                  <a:pt x="1250" y="1748"/>
                </a:lnTo>
                <a:lnTo>
                  <a:pt x="1259" y="1742"/>
                </a:lnTo>
                <a:lnTo>
                  <a:pt x="1269" y="1737"/>
                </a:lnTo>
                <a:lnTo>
                  <a:pt x="1280" y="1733"/>
                </a:lnTo>
                <a:lnTo>
                  <a:pt x="1292" y="1730"/>
                </a:lnTo>
                <a:lnTo>
                  <a:pt x="1319" y="1725"/>
                </a:lnTo>
                <a:lnTo>
                  <a:pt x="1350" y="1723"/>
                </a:lnTo>
                <a:lnTo>
                  <a:pt x="1383" y="1722"/>
                </a:lnTo>
                <a:lnTo>
                  <a:pt x="1417" y="1723"/>
                </a:lnTo>
                <a:lnTo>
                  <a:pt x="1453" y="1724"/>
                </a:lnTo>
                <a:lnTo>
                  <a:pt x="1490" y="1726"/>
                </a:lnTo>
                <a:lnTo>
                  <a:pt x="1527" y="1728"/>
                </a:lnTo>
                <a:lnTo>
                  <a:pt x="1563" y="1729"/>
                </a:lnTo>
                <a:lnTo>
                  <a:pt x="1597" y="1729"/>
                </a:lnTo>
                <a:lnTo>
                  <a:pt x="1630" y="1728"/>
                </a:lnTo>
                <a:lnTo>
                  <a:pt x="1661" y="1725"/>
                </a:lnTo>
                <a:lnTo>
                  <a:pt x="1688" y="1719"/>
                </a:lnTo>
                <a:lnTo>
                  <a:pt x="1700" y="1715"/>
                </a:lnTo>
                <a:lnTo>
                  <a:pt x="1711" y="1710"/>
                </a:lnTo>
                <a:lnTo>
                  <a:pt x="1721" y="1705"/>
                </a:lnTo>
                <a:lnTo>
                  <a:pt x="1730" y="1698"/>
                </a:lnTo>
                <a:lnTo>
                  <a:pt x="1738" y="1690"/>
                </a:lnTo>
                <a:lnTo>
                  <a:pt x="1746" y="1682"/>
                </a:lnTo>
                <a:lnTo>
                  <a:pt x="1759" y="1662"/>
                </a:lnTo>
                <a:lnTo>
                  <a:pt x="1771" y="1638"/>
                </a:lnTo>
                <a:lnTo>
                  <a:pt x="1781" y="1613"/>
                </a:lnTo>
                <a:lnTo>
                  <a:pt x="1790" y="1585"/>
                </a:lnTo>
                <a:lnTo>
                  <a:pt x="1797" y="1555"/>
                </a:lnTo>
                <a:lnTo>
                  <a:pt x="1802" y="1525"/>
                </a:lnTo>
                <a:lnTo>
                  <a:pt x="1805" y="1494"/>
                </a:lnTo>
                <a:lnTo>
                  <a:pt x="1807" y="1463"/>
                </a:lnTo>
                <a:lnTo>
                  <a:pt x="1807" y="1433"/>
                </a:lnTo>
                <a:lnTo>
                  <a:pt x="1806" y="1404"/>
                </a:lnTo>
                <a:lnTo>
                  <a:pt x="1803" y="1376"/>
                </a:lnTo>
                <a:lnTo>
                  <a:pt x="1799" y="1351"/>
                </a:lnTo>
                <a:lnTo>
                  <a:pt x="1793" y="1329"/>
                </a:lnTo>
                <a:lnTo>
                  <a:pt x="1786" y="1311"/>
                </a:lnTo>
                <a:lnTo>
                  <a:pt x="1782" y="1303"/>
                </a:lnTo>
                <a:lnTo>
                  <a:pt x="1778" y="1296"/>
                </a:lnTo>
                <a:lnTo>
                  <a:pt x="1773" y="1290"/>
                </a:lnTo>
                <a:lnTo>
                  <a:pt x="1767" y="1286"/>
                </a:lnTo>
                <a:lnTo>
                  <a:pt x="1760" y="1283"/>
                </a:lnTo>
                <a:lnTo>
                  <a:pt x="1752" y="1281"/>
                </a:lnTo>
                <a:lnTo>
                  <a:pt x="1734" y="1279"/>
                </a:lnTo>
                <a:lnTo>
                  <a:pt x="1713" y="1281"/>
                </a:lnTo>
                <a:lnTo>
                  <a:pt x="1690" y="1285"/>
                </a:lnTo>
                <a:lnTo>
                  <a:pt x="1665" y="1291"/>
                </a:lnTo>
                <a:lnTo>
                  <a:pt x="1640" y="1298"/>
                </a:lnTo>
                <a:lnTo>
                  <a:pt x="1613" y="1305"/>
                </a:lnTo>
                <a:lnTo>
                  <a:pt x="1586" y="1313"/>
                </a:lnTo>
                <a:lnTo>
                  <a:pt x="1560" y="1319"/>
                </a:lnTo>
                <a:lnTo>
                  <a:pt x="1535" y="1323"/>
                </a:lnTo>
                <a:lnTo>
                  <a:pt x="1511" y="1325"/>
                </a:lnTo>
                <a:lnTo>
                  <a:pt x="1490" y="1324"/>
                </a:lnTo>
                <a:lnTo>
                  <a:pt x="1480" y="1323"/>
                </a:lnTo>
                <a:lnTo>
                  <a:pt x="1471" y="1320"/>
                </a:lnTo>
                <a:lnTo>
                  <a:pt x="1462" y="1316"/>
                </a:lnTo>
                <a:lnTo>
                  <a:pt x="1455" y="1310"/>
                </a:lnTo>
                <a:lnTo>
                  <a:pt x="1448" y="1304"/>
                </a:lnTo>
                <a:lnTo>
                  <a:pt x="1442" y="1296"/>
                </a:lnTo>
                <a:lnTo>
                  <a:pt x="1437" y="1287"/>
                </a:lnTo>
                <a:lnTo>
                  <a:pt x="1432" y="1276"/>
                </a:lnTo>
                <a:lnTo>
                  <a:pt x="1428" y="1264"/>
                </a:lnTo>
                <a:lnTo>
                  <a:pt x="1424" y="1250"/>
                </a:lnTo>
                <a:lnTo>
                  <a:pt x="1420" y="1236"/>
                </a:lnTo>
                <a:lnTo>
                  <a:pt x="1416" y="1220"/>
                </a:lnTo>
                <a:lnTo>
                  <a:pt x="1411" y="1186"/>
                </a:lnTo>
                <a:lnTo>
                  <a:pt x="1406" y="1149"/>
                </a:lnTo>
                <a:lnTo>
                  <a:pt x="1403" y="1109"/>
                </a:lnTo>
                <a:lnTo>
                  <a:pt x="1401" y="1068"/>
                </a:lnTo>
                <a:lnTo>
                  <a:pt x="1400" y="1026"/>
                </a:lnTo>
                <a:lnTo>
                  <a:pt x="1401" y="984"/>
                </a:lnTo>
                <a:lnTo>
                  <a:pt x="1403" y="942"/>
                </a:lnTo>
                <a:lnTo>
                  <a:pt x="1406" y="901"/>
                </a:lnTo>
                <a:lnTo>
                  <a:pt x="1411" y="863"/>
                </a:lnTo>
                <a:lnTo>
                  <a:pt x="1416" y="827"/>
                </a:lnTo>
                <a:lnTo>
                  <a:pt x="1420" y="811"/>
                </a:lnTo>
                <a:lnTo>
                  <a:pt x="1424" y="795"/>
                </a:lnTo>
                <a:lnTo>
                  <a:pt x="1428" y="780"/>
                </a:lnTo>
                <a:lnTo>
                  <a:pt x="1432" y="767"/>
                </a:lnTo>
                <a:lnTo>
                  <a:pt x="1437" y="755"/>
                </a:lnTo>
                <a:lnTo>
                  <a:pt x="1442" y="744"/>
                </a:lnTo>
                <a:lnTo>
                  <a:pt x="1448" y="734"/>
                </a:lnTo>
                <a:lnTo>
                  <a:pt x="1454" y="726"/>
                </a:lnTo>
                <a:lnTo>
                  <a:pt x="1470" y="711"/>
                </a:lnTo>
                <a:lnTo>
                  <a:pt x="1488" y="699"/>
                </a:lnTo>
                <a:lnTo>
                  <a:pt x="1508" y="691"/>
                </a:lnTo>
                <a:lnTo>
                  <a:pt x="1530" y="684"/>
                </a:lnTo>
                <a:lnTo>
                  <a:pt x="1554" y="680"/>
                </a:lnTo>
                <a:lnTo>
                  <a:pt x="1579" y="677"/>
                </a:lnTo>
                <a:lnTo>
                  <a:pt x="1604" y="675"/>
                </a:lnTo>
                <a:lnTo>
                  <a:pt x="1655" y="672"/>
                </a:lnTo>
                <a:lnTo>
                  <a:pt x="1679" y="671"/>
                </a:lnTo>
                <a:lnTo>
                  <a:pt x="1703" y="668"/>
                </a:lnTo>
                <a:lnTo>
                  <a:pt x="1725" y="665"/>
                </a:lnTo>
                <a:lnTo>
                  <a:pt x="1745" y="660"/>
                </a:lnTo>
                <a:lnTo>
                  <a:pt x="1763" y="653"/>
                </a:lnTo>
                <a:lnTo>
                  <a:pt x="1778" y="643"/>
                </a:lnTo>
                <a:lnTo>
                  <a:pt x="1792" y="631"/>
                </a:lnTo>
                <a:lnTo>
                  <a:pt x="1807" y="618"/>
                </a:lnTo>
                <a:lnTo>
                  <a:pt x="1822" y="603"/>
                </a:lnTo>
                <a:lnTo>
                  <a:pt x="1837" y="586"/>
                </a:lnTo>
                <a:lnTo>
                  <a:pt x="1852" y="569"/>
                </a:lnTo>
                <a:lnTo>
                  <a:pt x="1865" y="551"/>
                </a:lnTo>
                <a:lnTo>
                  <a:pt x="1878" y="533"/>
                </a:lnTo>
                <a:lnTo>
                  <a:pt x="1889" y="515"/>
                </a:lnTo>
                <a:lnTo>
                  <a:pt x="1898" y="496"/>
                </a:lnTo>
                <a:lnTo>
                  <a:pt x="1905" y="478"/>
                </a:lnTo>
                <a:lnTo>
                  <a:pt x="1909" y="461"/>
                </a:lnTo>
                <a:lnTo>
                  <a:pt x="1910" y="444"/>
                </a:lnTo>
                <a:lnTo>
                  <a:pt x="1907" y="429"/>
                </a:lnTo>
                <a:lnTo>
                  <a:pt x="1904" y="422"/>
                </a:lnTo>
                <a:lnTo>
                  <a:pt x="1900" y="415"/>
                </a:lnTo>
                <a:lnTo>
                  <a:pt x="1896" y="408"/>
                </a:lnTo>
                <a:lnTo>
                  <a:pt x="1890" y="402"/>
                </a:lnTo>
                <a:lnTo>
                  <a:pt x="1882" y="397"/>
                </a:lnTo>
                <a:lnTo>
                  <a:pt x="1874" y="392"/>
                </a:lnTo>
                <a:lnTo>
                  <a:pt x="1864" y="388"/>
                </a:lnTo>
                <a:lnTo>
                  <a:pt x="1852" y="384"/>
                </a:lnTo>
                <a:lnTo>
                  <a:pt x="1838" y="381"/>
                </a:lnTo>
                <a:lnTo>
                  <a:pt x="1822" y="378"/>
                </a:lnTo>
                <a:lnTo>
                  <a:pt x="1805" y="376"/>
                </a:lnTo>
                <a:lnTo>
                  <a:pt x="1786" y="374"/>
                </a:lnTo>
                <a:lnTo>
                  <a:pt x="1766" y="372"/>
                </a:lnTo>
                <a:lnTo>
                  <a:pt x="1744" y="371"/>
                </a:lnTo>
                <a:lnTo>
                  <a:pt x="1722" y="370"/>
                </a:lnTo>
                <a:lnTo>
                  <a:pt x="1698" y="370"/>
                </a:lnTo>
                <a:lnTo>
                  <a:pt x="1649" y="370"/>
                </a:lnTo>
                <a:lnTo>
                  <a:pt x="1597" y="370"/>
                </a:lnTo>
                <a:lnTo>
                  <a:pt x="1544" y="370"/>
                </a:lnTo>
                <a:lnTo>
                  <a:pt x="1491" y="370"/>
                </a:lnTo>
                <a:lnTo>
                  <a:pt x="1439" y="370"/>
                </a:lnTo>
                <a:lnTo>
                  <a:pt x="1388" y="369"/>
                </a:lnTo>
                <a:lnTo>
                  <a:pt x="1364" y="368"/>
                </a:lnTo>
                <a:lnTo>
                  <a:pt x="1341" y="367"/>
                </a:lnTo>
                <a:lnTo>
                  <a:pt x="1319" y="366"/>
                </a:lnTo>
                <a:lnTo>
                  <a:pt x="1297" y="364"/>
                </a:lnTo>
                <a:lnTo>
                  <a:pt x="1278" y="362"/>
                </a:lnTo>
                <a:lnTo>
                  <a:pt x="1259" y="359"/>
                </a:lnTo>
                <a:lnTo>
                  <a:pt x="1242" y="355"/>
                </a:lnTo>
                <a:lnTo>
                  <a:pt x="1227" y="352"/>
                </a:lnTo>
                <a:lnTo>
                  <a:pt x="1214" y="347"/>
                </a:lnTo>
                <a:lnTo>
                  <a:pt x="1202" y="342"/>
                </a:lnTo>
                <a:lnTo>
                  <a:pt x="1192" y="336"/>
                </a:lnTo>
                <a:lnTo>
                  <a:pt x="1184" y="329"/>
                </a:lnTo>
                <a:lnTo>
                  <a:pt x="1177" y="322"/>
                </a:lnTo>
                <a:lnTo>
                  <a:pt x="1172" y="314"/>
                </a:lnTo>
                <a:lnTo>
                  <a:pt x="1168" y="306"/>
                </a:lnTo>
                <a:lnTo>
                  <a:pt x="1165" y="297"/>
                </a:lnTo>
                <a:lnTo>
                  <a:pt x="1163" y="287"/>
                </a:lnTo>
                <a:lnTo>
                  <a:pt x="1162" y="277"/>
                </a:lnTo>
                <a:lnTo>
                  <a:pt x="1162" y="256"/>
                </a:lnTo>
                <a:lnTo>
                  <a:pt x="1165" y="234"/>
                </a:lnTo>
                <a:lnTo>
                  <a:pt x="1171" y="211"/>
                </a:lnTo>
                <a:lnTo>
                  <a:pt x="1178" y="188"/>
                </a:lnTo>
                <a:lnTo>
                  <a:pt x="1194" y="143"/>
                </a:lnTo>
                <a:lnTo>
                  <a:pt x="1201" y="121"/>
                </a:lnTo>
                <a:lnTo>
                  <a:pt x="1207" y="101"/>
                </a:lnTo>
                <a:lnTo>
                  <a:pt x="1210" y="82"/>
                </a:lnTo>
                <a:lnTo>
                  <a:pt x="1211" y="66"/>
                </a:lnTo>
                <a:lnTo>
                  <a:pt x="1210" y="59"/>
                </a:lnTo>
                <a:lnTo>
                  <a:pt x="1209" y="52"/>
                </a:lnTo>
                <a:lnTo>
                  <a:pt x="1206" y="46"/>
                </a:lnTo>
                <a:lnTo>
                  <a:pt x="1202" y="41"/>
                </a:lnTo>
                <a:lnTo>
                  <a:pt x="1192" y="32"/>
                </a:lnTo>
                <a:lnTo>
                  <a:pt x="1179" y="24"/>
                </a:lnTo>
                <a:lnTo>
                  <a:pt x="1163" y="17"/>
                </a:lnTo>
                <a:lnTo>
                  <a:pt x="1146" y="11"/>
                </a:lnTo>
                <a:lnTo>
                  <a:pt x="1127" y="7"/>
                </a:lnTo>
                <a:lnTo>
                  <a:pt x="1107" y="3"/>
                </a:lnTo>
                <a:lnTo>
                  <a:pt x="1086" y="1"/>
                </a:lnTo>
                <a:lnTo>
                  <a:pt x="1064" y="0"/>
                </a:lnTo>
                <a:lnTo>
                  <a:pt x="1042" y="0"/>
                </a:lnTo>
                <a:lnTo>
                  <a:pt x="1021" y="2"/>
                </a:lnTo>
                <a:lnTo>
                  <a:pt x="1000" y="5"/>
                </a:lnTo>
                <a:lnTo>
                  <a:pt x="979" y="9"/>
                </a:lnTo>
                <a:lnTo>
                  <a:pt x="960" y="15"/>
                </a:lnTo>
                <a:lnTo>
                  <a:pt x="943" y="22"/>
                </a:lnTo>
                <a:lnTo>
                  <a:pt x="927" y="31"/>
                </a:lnTo>
                <a:lnTo>
                  <a:pt x="914" y="41"/>
                </a:lnTo>
                <a:lnTo>
                  <a:pt x="909" y="47"/>
                </a:lnTo>
                <a:lnTo>
                  <a:pt x="904" y="54"/>
                </a:lnTo>
                <a:lnTo>
                  <a:pt x="897" y="71"/>
                </a:lnTo>
                <a:lnTo>
                  <a:pt x="893" y="91"/>
                </a:lnTo>
                <a:lnTo>
                  <a:pt x="891" y="113"/>
                </a:lnTo>
                <a:lnTo>
                  <a:pt x="891" y="138"/>
                </a:lnTo>
                <a:lnTo>
                  <a:pt x="891" y="164"/>
                </a:lnTo>
                <a:lnTo>
                  <a:pt x="892" y="192"/>
                </a:lnTo>
                <a:lnTo>
                  <a:pt x="893" y="220"/>
                </a:lnTo>
                <a:lnTo>
                  <a:pt x="893" y="247"/>
                </a:lnTo>
                <a:lnTo>
                  <a:pt x="891" y="274"/>
                </a:lnTo>
                <a:lnTo>
                  <a:pt x="888" y="300"/>
                </a:lnTo>
                <a:lnTo>
                  <a:pt x="881" y="324"/>
                </a:lnTo>
                <a:lnTo>
                  <a:pt x="872" y="346"/>
                </a:lnTo>
                <a:lnTo>
                  <a:pt x="866" y="356"/>
                </a:lnTo>
                <a:lnTo>
                  <a:pt x="859" y="365"/>
                </a:lnTo>
                <a:lnTo>
                  <a:pt x="850" y="373"/>
                </a:lnTo>
                <a:lnTo>
                  <a:pt x="841" y="380"/>
                </a:lnTo>
                <a:lnTo>
                  <a:pt x="830" y="387"/>
                </a:lnTo>
                <a:lnTo>
                  <a:pt x="818" y="392"/>
                </a:lnTo>
                <a:lnTo>
                  <a:pt x="804" y="396"/>
                </a:lnTo>
                <a:lnTo>
                  <a:pt x="789" y="399"/>
                </a:lnTo>
                <a:lnTo>
                  <a:pt x="772" y="401"/>
                </a:lnTo>
                <a:lnTo>
                  <a:pt x="753" y="403"/>
                </a:lnTo>
                <a:lnTo>
                  <a:pt x="733" y="403"/>
                </a:lnTo>
                <a:lnTo>
                  <a:pt x="711" y="402"/>
                </a:lnTo>
                <a:lnTo>
                  <a:pt x="689" y="401"/>
                </a:lnTo>
                <a:lnTo>
                  <a:pt x="665" y="399"/>
                </a:lnTo>
                <a:lnTo>
                  <a:pt x="615" y="394"/>
                </a:lnTo>
                <a:lnTo>
                  <a:pt x="562" y="387"/>
                </a:lnTo>
                <a:lnTo>
                  <a:pt x="507" y="379"/>
                </a:lnTo>
                <a:lnTo>
                  <a:pt x="452" y="370"/>
                </a:lnTo>
                <a:lnTo>
                  <a:pt x="397" y="361"/>
                </a:lnTo>
                <a:lnTo>
                  <a:pt x="343" y="353"/>
                </a:lnTo>
                <a:lnTo>
                  <a:pt x="291" y="345"/>
                </a:lnTo>
                <a:lnTo>
                  <a:pt x="266" y="342"/>
                </a:lnTo>
                <a:lnTo>
                  <a:pt x="242" y="339"/>
                </a:lnTo>
                <a:lnTo>
                  <a:pt x="219" y="337"/>
                </a:lnTo>
                <a:lnTo>
                  <a:pt x="197" y="335"/>
                </a:lnTo>
                <a:lnTo>
                  <a:pt x="177" y="334"/>
                </a:lnTo>
                <a:lnTo>
                  <a:pt x="158" y="334"/>
                </a:lnTo>
                <a:lnTo>
                  <a:pt x="140" y="335"/>
                </a:lnTo>
                <a:lnTo>
                  <a:pt x="124" y="336"/>
                </a:lnTo>
                <a:lnTo>
                  <a:pt x="110" y="339"/>
                </a:lnTo>
                <a:lnTo>
                  <a:pt x="98" y="342"/>
                </a:lnTo>
                <a:lnTo>
                  <a:pt x="87" y="346"/>
                </a:lnTo>
                <a:lnTo>
                  <a:pt x="78" y="352"/>
                </a:lnTo>
                <a:lnTo>
                  <a:pt x="69" y="358"/>
                </a:lnTo>
                <a:lnTo>
                  <a:pt x="61" y="365"/>
                </a:lnTo>
                <a:lnTo>
                  <a:pt x="49" y="381"/>
                </a:lnTo>
                <a:lnTo>
                  <a:pt x="40" y="400"/>
                </a:lnTo>
                <a:lnTo>
                  <a:pt x="34" y="420"/>
                </a:lnTo>
                <a:lnTo>
                  <a:pt x="31" y="443"/>
                </a:lnTo>
                <a:lnTo>
                  <a:pt x="30" y="466"/>
                </a:lnTo>
                <a:lnTo>
                  <a:pt x="32" y="490"/>
                </a:lnTo>
                <a:lnTo>
                  <a:pt x="36" y="513"/>
                </a:lnTo>
                <a:lnTo>
                  <a:pt x="42" y="537"/>
                </a:lnTo>
                <a:lnTo>
                  <a:pt x="49" y="560"/>
                </a:lnTo>
                <a:lnTo>
                  <a:pt x="58" y="581"/>
                </a:lnTo>
                <a:lnTo>
                  <a:pt x="67" y="600"/>
                </a:lnTo>
                <a:lnTo>
                  <a:pt x="77" y="617"/>
                </a:lnTo>
                <a:lnTo>
                  <a:pt x="87" y="632"/>
                </a:lnTo>
                <a:lnTo>
                  <a:pt x="98" y="643"/>
                </a:lnTo>
                <a:close/>
              </a:path>
            </a:pathLst>
          </a:custGeom>
          <a:solidFill>
            <a:srgbClr val="CCCCFF"/>
          </a:solidFill>
          <a:ln w="9525">
            <a:solidFill>
              <a:srgbClr val="000000"/>
            </a:solidFill>
            <a:prstDash val="solid"/>
            <a:round/>
            <a:headEnd/>
            <a:tailEnd/>
          </a:ln>
        </p:spPr>
        <p:txBody>
          <a:bodyPr/>
          <a:lstStyle/>
          <a:p>
            <a:endParaRPr lang="en-US"/>
          </a:p>
        </p:txBody>
      </p:sp>
      <p:sp>
        <p:nvSpPr>
          <p:cNvPr id="56325" name="Freeform 5"/>
          <p:cNvSpPr>
            <a:spLocks/>
          </p:cNvSpPr>
          <p:nvPr/>
        </p:nvSpPr>
        <p:spPr bwMode="auto">
          <a:xfrm>
            <a:off x="5326063" y="241300"/>
            <a:ext cx="3108325" cy="3336925"/>
          </a:xfrm>
          <a:custGeom>
            <a:avLst/>
            <a:gdLst>
              <a:gd name="T0" fmla="*/ 432 w 1958"/>
              <a:gd name="T1" fmla="*/ 1418 h 2102"/>
              <a:gd name="T2" fmla="*/ 199 w 1958"/>
              <a:gd name="T3" fmla="*/ 1457 h 2102"/>
              <a:gd name="T4" fmla="*/ 95 w 1958"/>
              <a:gd name="T5" fmla="*/ 1435 h 2102"/>
              <a:gd name="T6" fmla="*/ 23 w 1958"/>
              <a:gd name="T7" fmla="*/ 1316 h 2102"/>
              <a:gd name="T8" fmla="*/ 1 w 1958"/>
              <a:gd name="T9" fmla="*/ 1145 h 2102"/>
              <a:gd name="T10" fmla="*/ 45 w 1958"/>
              <a:gd name="T11" fmla="*/ 1049 h 2102"/>
              <a:gd name="T12" fmla="*/ 150 w 1958"/>
              <a:gd name="T13" fmla="*/ 1031 h 2102"/>
              <a:gd name="T14" fmla="*/ 363 w 1958"/>
              <a:gd name="T15" fmla="*/ 1034 h 2102"/>
              <a:gd name="T16" fmla="*/ 488 w 1958"/>
              <a:gd name="T17" fmla="*/ 992 h 2102"/>
              <a:gd name="T18" fmla="*/ 527 w 1958"/>
              <a:gd name="T19" fmla="*/ 914 h 2102"/>
              <a:gd name="T20" fmla="*/ 540 w 1958"/>
              <a:gd name="T21" fmla="*/ 691 h 2102"/>
              <a:gd name="T22" fmla="*/ 539 w 1958"/>
              <a:gd name="T23" fmla="*/ 468 h 2102"/>
              <a:gd name="T24" fmla="*/ 558 w 1958"/>
              <a:gd name="T25" fmla="*/ 392 h 2102"/>
              <a:gd name="T26" fmla="*/ 621 w 1958"/>
              <a:gd name="T27" fmla="*/ 351 h 2102"/>
              <a:gd name="T28" fmla="*/ 740 w 1958"/>
              <a:gd name="T29" fmla="*/ 357 h 2102"/>
              <a:gd name="T30" fmla="*/ 791 w 1958"/>
              <a:gd name="T31" fmla="*/ 311 h 2102"/>
              <a:gd name="T32" fmla="*/ 760 w 1958"/>
              <a:gd name="T33" fmla="*/ 170 h 2102"/>
              <a:gd name="T34" fmla="*/ 756 w 1958"/>
              <a:gd name="T35" fmla="*/ 61 h 2102"/>
              <a:gd name="T36" fmla="*/ 796 w 1958"/>
              <a:gd name="T37" fmla="*/ 32 h 2102"/>
              <a:gd name="T38" fmla="*/ 957 w 1958"/>
              <a:gd name="T39" fmla="*/ 2 h 2102"/>
              <a:gd name="T40" fmla="*/ 1113 w 1958"/>
              <a:gd name="T41" fmla="*/ 11 h 2102"/>
              <a:gd name="T42" fmla="*/ 1148 w 1958"/>
              <a:gd name="T43" fmla="*/ 35 h 2102"/>
              <a:gd name="T44" fmla="*/ 1126 w 1958"/>
              <a:gd name="T45" fmla="*/ 126 h 2102"/>
              <a:gd name="T46" fmla="*/ 1064 w 1958"/>
              <a:gd name="T47" fmla="*/ 260 h 2102"/>
              <a:gd name="T48" fmla="*/ 1066 w 1958"/>
              <a:gd name="T49" fmla="*/ 319 h 2102"/>
              <a:gd name="T50" fmla="*/ 1136 w 1958"/>
              <a:gd name="T51" fmla="*/ 321 h 2102"/>
              <a:gd name="T52" fmla="*/ 1306 w 1958"/>
              <a:gd name="T53" fmla="*/ 273 h 2102"/>
              <a:gd name="T54" fmla="*/ 1418 w 1958"/>
              <a:gd name="T55" fmla="*/ 274 h 2102"/>
              <a:gd name="T56" fmla="*/ 1458 w 1958"/>
              <a:gd name="T57" fmla="*/ 327 h 2102"/>
              <a:gd name="T58" fmla="*/ 1474 w 1958"/>
              <a:gd name="T59" fmla="*/ 448 h 2102"/>
              <a:gd name="T60" fmla="*/ 1468 w 1958"/>
              <a:gd name="T61" fmla="*/ 709 h 2102"/>
              <a:gd name="T62" fmla="*/ 1472 w 1958"/>
              <a:gd name="T63" fmla="*/ 833 h 2102"/>
              <a:gd name="T64" fmla="*/ 1496 w 1958"/>
              <a:gd name="T65" fmla="*/ 900 h 2102"/>
              <a:gd name="T66" fmla="*/ 1563 w 1958"/>
              <a:gd name="T67" fmla="*/ 924 h 2102"/>
              <a:gd name="T68" fmla="*/ 1671 w 1958"/>
              <a:gd name="T69" fmla="*/ 904 h 2102"/>
              <a:gd name="T70" fmla="*/ 1799 w 1958"/>
              <a:gd name="T71" fmla="*/ 878 h 2102"/>
              <a:gd name="T72" fmla="*/ 1887 w 1958"/>
              <a:gd name="T73" fmla="*/ 874 h 2102"/>
              <a:gd name="T74" fmla="*/ 1936 w 1958"/>
              <a:gd name="T75" fmla="*/ 954 h 2102"/>
              <a:gd name="T76" fmla="*/ 1958 w 1958"/>
              <a:gd name="T77" fmla="*/ 1102 h 2102"/>
              <a:gd name="T78" fmla="*/ 1928 w 1958"/>
              <a:gd name="T79" fmla="*/ 1224 h 2102"/>
              <a:gd name="T80" fmla="*/ 1853 w 1958"/>
              <a:gd name="T81" fmla="*/ 1251 h 2102"/>
              <a:gd name="T82" fmla="*/ 1683 w 1958"/>
              <a:gd name="T83" fmla="*/ 1251 h 2102"/>
              <a:gd name="T84" fmla="*/ 1568 w 1958"/>
              <a:gd name="T85" fmla="*/ 1282 h 2102"/>
              <a:gd name="T86" fmla="*/ 1543 w 1958"/>
              <a:gd name="T87" fmla="*/ 1340 h 2102"/>
              <a:gd name="T88" fmla="*/ 1571 w 1958"/>
              <a:gd name="T89" fmla="*/ 1537 h 2102"/>
              <a:gd name="T90" fmla="*/ 1600 w 1958"/>
              <a:gd name="T91" fmla="*/ 1733 h 2102"/>
              <a:gd name="T92" fmla="*/ 1574 w 1958"/>
              <a:gd name="T93" fmla="*/ 1792 h 2102"/>
              <a:gd name="T94" fmla="*/ 1460 w 1958"/>
              <a:gd name="T95" fmla="*/ 1828 h 2102"/>
              <a:gd name="T96" fmla="*/ 1290 w 1958"/>
              <a:gd name="T97" fmla="*/ 1832 h 2102"/>
              <a:gd name="T98" fmla="*/ 1210 w 1958"/>
              <a:gd name="T99" fmla="*/ 1853 h 2102"/>
              <a:gd name="T100" fmla="*/ 1205 w 1958"/>
              <a:gd name="T101" fmla="*/ 1905 h 2102"/>
              <a:gd name="T102" fmla="*/ 1243 w 1958"/>
              <a:gd name="T103" fmla="*/ 1988 h 2102"/>
              <a:gd name="T104" fmla="*/ 1233 w 1958"/>
              <a:gd name="T105" fmla="*/ 2036 h 2102"/>
              <a:gd name="T106" fmla="*/ 1169 w 1958"/>
              <a:gd name="T107" fmla="*/ 2063 h 2102"/>
              <a:gd name="T108" fmla="*/ 986 w 1958"/>
              <a:gd name="T109" fmla="*/ 2100 h 2102"/>
              <a:gd name="T110" fmla="*/ 831 w 1958"/>
              <a:gd name="T111" fmla="*/ 2086 h 2102"/>
              <a:gd name="T112" fmla="*/ 788 w 1958"/>
              <a:gd name="T113" fmla="*/ 2042 h 2102"/>
              <a:gd name="T114" fmla="*/ 773 w 1958"/>
              <a:gd name="T115" fmla="*/ 1880 h 2102"/>
              <a:gd name="T116" fmla="*/ 782 w 1958"/>
              <a:gd name="T117" fmla="*/ 1640 h 2102"/>
              <a:gd name="T118" fmla="*/ 741 w 1958"/>
              <a:gd name="T119" fmla="*/ 1515 h 2102"/>
              <a:gd name="T120" fmla="*/ 675 w 1958"/>
              <a:gd name="T121" fmla="*/ 1447 h 2102"/>
              <a:gd name="T122" fmla="*/ 572 w 1958"/>
              <a:gd name="T123" fmla="*/ 1410 h 2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8" h="2102">
                <a:moveTo>
                  <a:pt x="572" y="1410"/>
                </a:moveTo>
                <a:lnTo>
                  <a:pt x="549" y="1407"/>
                </a:lnTo>
                <a:lnTo>
                  <a:pt x="524" y="1407"/>
                </a:lnTo>
                <a:lnTo>
                  <a:pt x="495" y="1409"/>
                </a:lnTo>
                <a:lnTo>
                  <a:pt x="465" y="1412"/>
                </a:lnTo>
                <a:lnTo>
                  <a:pt x="432" y="1418"/>
                </a:lnTo>
                <a:lnTo>
                  <a:pt x="399" y="1424"/>
                </a:lnTo>
                <a:lnTo>
                  <a:pt x="330" y="1438"/>
                </a:lnTo>
                <a:lnTo>
                  <a:pt x="295" y="1444"/>
                </a:lnTo>
                <a:lnTo>
                  <a:pt x="262" y="1450"/>
                </a:lnTo>
                <a:lnTo>
                  <a:pt x="229" y="1455"/>
                </a:lnTo>
                <a:lnTo>
                  <a:pt x="199" y="1457"/>
                </a:lnTo>
                <a:lnTo>
                  <a:pt x="170" y="1458"/>
                </a:lnTo>
                <a:lnTo>
                  <a:pt x="144" y="1455"/>
                </a:lnTo>
                <a:lnTo>
                  <a:pt x="122" y="1450"/>
                </a:lnTo>
                <a:lnTo>
                  <a:pt x="112" y="1446"/>
                </a:lnTo>
                <a:lnTo>
                  <a:pt x="103" y="1441"/>
                </a:lnTo>
                <a:lnTo>
                  <a:pt x="95" y="1435"/>
                </a:lnTo>
                <a:lnTo>
                  <a:pt x="87" y="1428"/>
                </a:lnTo>
                <a:lnTo>
                  <a:pt x="71" y="1411"/>
                </a:lnTo>
                <a:lnTo>
                  <a:pt x="57" y="1391"/>
                </a:lnTo>
                <a:lnTo>
                  <a:pt x="44" y="1368"/>
                </a:lnTo>
                <a:lnTo>
                  <a:pt x="33" y="1343"/>
                </a:lnTo>
                <a:lnTo>
                  <a:pt x="23" y="1316"/>
                </a:lnTo>
                <a:lnTo>
                  <a:pt x="15" y="1287"/>
                </a:lnTo>
                <a:lnTo>
                  <a:pt x="8" y="1258"/>
                </a:lnTo>
                <a:lnTo>
                  <a:pt x="3" y="1229"/>
                </a:lnTo>
                <a:lnTo>
                  <a:pt x="1" y="1200"/>
                </a:lnTo>
                <a:lnTo>
                  <a:pt x="0" y="1172"/>
                </a:lnTo>
                <a:lnTo>
                  <a:pt x="1" y="1145"/>
                </a:lnTo>
                <a:lnTo>
                  <a:pt x="5" y="1120"/>
                </a:lnTo>
                <a:lnTo>
                  <a:pt x="11" y="1097"/>
                </a:lnTo>
                <a:lnTo>
                  <a:pt x="19" y="1077"/>
                </a:lnTo>
                <a:lnTo>
                  <a:pt x="30" y="1061"/>
                </a:lnTo>
                <a:lnTo>
                  <a:pt x="37" y="1054"/>
                </a:lnTo>
                <a:lnTo>
                  <a:pt x="45" y="1049"/>
                </a:lnTo>
                <a:lnTo>
                  <a:pt x="55" y="1044"/>
                </a:lnTo>
                <a:lnTo>
                  <a:pt x="65" y="1040"/>
                </a:lnTo>
                <a:lnTo>
                  <a:pt x="77" y="1037"/>
                </a:lnTo>
                <a:lnTo>
                  <a:pt x="90" y="1035"/>
                </a:lnTo>
                <a:lnTo>
                  <a:pt x="119" y="1032"/>
                </a:lnTo>
                <a:lnTo>
                  <a:pt x="150" y="1031"/>
                </a:lnTo>
                <a:lnTo>
                  <a:pt x="184" y="1032"/>
                </a:lnTo>
                <a:lnTo>
                  <a:pt x="219" y="1033"/>
                </a:lnTo>
                <a:lnTo>
                  <a:pt x="256" y="1034"/>
                </a:lnTo>
                <a:lnTo>
                  <a:pt x="292" y="1035"/>
                </a:lnTo>
                <a:lnTo>
                  <a:pt x="328" y="1035"/>
                </a:lnTo>
                <a:lnTo>
                  <a:pt x="363" y="1034"/>
                </a:lnTo>
                <a:lnTo>
                  <a:pt x="397" y="1030"/>
                </a:lnTo>
                <a:lnTo>
                  <a:pt x="427" y="1024"/>
                </a:lnTo>
                <a:lnTo>
                  <a:pt x="455" y="1014"/>
                </a:lnTo>
                <a:lnTo>
                  <a:pt x="467" y="1008"/>
                </a:lnTo>
                <a:lnTo>
                  <a:pt x="478" y="1000"/>
                </a:lnTo>
                <a:lnTo>
                  <a:pt x="488" y="992"/>
                </a:lnTo>
                <a:lnTo>
                  <a:pt x="497" y="982"/>
                </a:lnTo>
                <a:lnTo>
                  <a:pt x="505" y="971"/>
                </a:lnTo>
                <a:lnTo>
                  <a:pt x="511" y="959"/>
                </a:lnTo>
                <a:lnTo>
                  <a:pt x="517" y="945"/>
                </a:lnTo>
                <a:lnTo>
                  <a:pt x="522" y="930"/>
                </a:lnTo>
                <a:lnTo>
                  <a:pt x="527" y="914"/>
                </a:lnTo>
                <a:lnTo>
                  <a:pt x="530" y="897"/>
                </a:lnTo>
                <a:lnTo>
                  <a:pt x="536" y="860"/>
                </a:lnTo>
                <a:lnTo>
                  <a:pt x="539" y="820"/>
                </a:lnTo>
                <a:lnTo>
                  <a:pt x="540" y="778"/>
                </a:lnTo>
                <a:lnTo>
                  <a:pt x="540" y="735"/>
                </a:lnTo>
                <a:lnTo>
                  <a:pt x="540" y="691"/>
                </a:lnTo>
                <a:lnTo>
                  <a:pt x="538" y="647"/>
                </a:lnTo>
                <a:lnTo>
                  <a:pt x="537" y="603"/>
                </a:lnTo>
                <a:lnTo>
                  <a:pt x="536" y="561"/>
                </a:lnTo>
                <a:lnTo>
                  <a:pt x="536" y="522"/>
                </a:lnTo>
                <a:lnTo>
                  <a:pt x="537" y="485"/>
                </a:lnTo>
                <a:lnTo>
                  <a:pt x="539" y="468"/>
                </a:lnTo>
                <a:lnTo>
                  <a:pt x="540" y="452"/>
                </a:lnTo>
                <a:lnTo>
                  <a:pt x="543" y="438"/>
                </a:lnTo>
                <a:lnTo>
                  <a:pt x="545" y="424"/>
                </a:lnTo>
                <a:lnTo>
                  <a:pt x="549" y="412"/>
                </a:lnTo>
                <a:lnTo>
                  <a:pt x="553" y="401"/>
                </a:lnTo>
                <a:lnTo>
                  <a:pt x="558" y="392"/>
                </a:lnTo>
                <a:lnTo>
                  <a:pt x="563" y="383"/>
                </a:lnTo>
                <a:lnTo>
                  <a:pt x="569" y="376"/>
                </a:lnTo>
                <a:lnTo>
                  <a:pt x="575" y="370"/>
                </a:lnTo>
                <a:lnTo>
                  <a:pt x="589" y="360"/>
                </a:lnTo>
                <a:lnTo>
                  <a:pt x="604" y="354"/>
                </a:lnTo>
                <a:lnTo>
                  <a:pt x="621" y="351"/>
                </a:lnTo>
                <a:lnTo>
                  <a:pt x="638" y="349"/>
                </a:lnTo>
                <a:lnTo>
                  <a:pt x="656" y="350"/>
                </a:lnTo>
                <a:lnTo>
                  <a:pt x="673" y="351"/>
                </a:lnTo>
                <a:lnTo>
                  <a:pt x="708" y="355"/>
                </a:lnTo>
                <a:lnTo>
                  <a:pt x="725" y="357"/>
                </a:lnTo>
                <a:lnTo>
                  <a:pt x="740" y="357"/>
                </a:lnTo>
                <a:lnTo>
                  <a:pt x="754" y="356"/>
                </a:lnTo>
                <a:lnTo>
                  <a:pt x="766" y="353"/>
                </a:lnTo>
                <a:lnTo>
                  <a:pt x="776" y="347"/>
                </a:lnTo>
                <a:lnTo>
                  <a:pt x="784" y="338"/>
                </a:lnTo>
                <a:lnTo>
                  <a:pt x="789" y="326"/>
                </a:lnTo>
                <a:lnTo>
                  <a:pt x="791" y="311"/>
                </a:lnTo>
                <a:lnTo>
                  <a:pt x="791" y="294"/>
                </a:lnTo>
                <a:lnTo>
                  <a:pt x="788" y="275"/>
                </a:lnTo>
                <a:lnTo>
                  <a:pt x="784" y="256"/>
                </a:lnTo>
                <a:lnTo>
                  <a:pt x="778" y="235"/>
                </a:lnTo>
                <a:lnTo>
                  <a:pt x="766" y="191"/>
                </a:lnTo>
                <a:lnTo>
                  <a:pt x="760" y="170"/>
                </a:lnTo>
                <a:lnTo>
                  <a:pt x="755" y="148"/>
                </a:lnTo>
                <a:lnTo>
                  <a:pt x="751" y="128"/>
                </a:lnTo>
                <a:lnTo>
                  <a:pt x="748" y="109"/>
                </a:lnTo>
                <a:lnTo>
                  <a:pt x="748" y="91"/>
                </a:lnTo>
                <a:lnTo>
                  <a:pt x="750" y="75"/>
                </a:lnTo>
                <a:lnTo>
                  <a:pt x="756" y="61"/>
                </a:lnTo>
                <a:lnTo>
                  <a:pt x="760" y="55"/>
                </a:lnTo>
                <a:lnTo>
                  <a:pt x="765" y="50"/>
                </a:lnTo>
                <a:lnTo>
                  <a:pt x="771" y="45"/>
                </a:lnTo>
                <a:lnTo>
                  <a:pt x="779" y="41"/>
                </a:lnTo>
                <a:lnTo>
                  <a:pt x="787" y="36"/>
                </a:lnTo>
                <a:lnTo>
                  <a:pt x="796" y="32"/>
                </a:lnTo>
                <a:lnTo>
                  <a:pt x="818" y="25"/>
                </a:lnTo>
                <a:lnTo>
                  <a:pt x="842" y="18"/>
                </a:lnTo>
                <a:lnTo>
                  <a:pt x="869" y="12"/>
                </a:lnTo>
                <a:lnTo>
                  <a:pt x="897" y="8"/>
                </a:lnTo>
                <a:lnTo>
                  <a:pt x="927" y="4"/>
                </a:lnTo>
                <a:lnTo>
                  <a:pt x="957" y="2"/>
                </a:lnTo>
                <a:lnTo>
                  <a:pt x="987" y="0"/>
                </a:lnTo>
                <a:lnTo>
                  <a:pt x="1016" y="0"/>
                </a:lnTo>
                <a:lnTo>
                  <a:pt x="1044" y="1"/>
                </a:lnTo>
                <a:lnTo>
                  <a:pt x="1070" y="3"/>
                </a:lnTo>
                <a:lnTo>
                  <a:pt x="1093" y="7"/>
                </a:lnTo>
                <a:lnTo>
                  <a:pt x="1113" y="11"/>
                </a:lnTo>
                <a:lnTo>
                  <a:pt x="1122" y="14"/>
                </a:lnTo>
                <a:lnTo>
                  <a:pt x="1129" y="17"/>
                </a:lnTo>
                <a:lnTo>
                  <a:pt x="1136" y="21"/>
                </a:lnTo>
                <a:lnTo>
                  <a:pt x="1141" y="25"/>
                </a:lnTo>
                <a:lnTo>
                  <a:pt x="1145" y="30"/>
                </a:lnTo>
                <a:lnTo>
                  <a:pt x="1148" y="35"/>
                </a:lnTo>
                <a:lnTo>
                  <a:pt x="1150" y="42"/>
                </a:lnTo>
                <a:lnTo>
                  <a:pt x="1150" y="49"/>
                </a:lnTo>
                <a:lnTo>
                  <a:pt x="1148" y="65"/>
                </a:lnTo>
                <a:lnTo>
                  <a:pt x="1143" y="84"/>
                </a:lnTo>
                <a:lnTo>
                  <a:pt x="1136" y="104"/>
                </a:lnTo>
                <a:lnTo>
                  <a:pt x="1126" y="126"/>
                </a:lnTo>
                <a:lnTo>
                  <a:pt x="1115" y="149"/>
                </a:lnTo>
                <a:lnTo>
                  <a:pt x="1104" y="172"/>
                </a:lnTo>
                <a:lnTo>
                  <a:pt x="1092" y="195"/>
                </a:lnTo>
                <a:lnTo>
                  <a:pt x="1081" y="218"/>
                </a:lnTo>
                <a:lnTo>
                  <a:pt x="1071" y="240"/>
                </a:lnTo>
                <a:lnTo>
                  <a:pt x="1064" y="260"/>
                </a:lnTo>
                <a:lnTo>
                  <a:pt x="1059" y="279"/>
                </a:lnTo>
                <a:lnTo>
                  <a:pt x="1057" y="295"/>
                </a:lnTo>
                <a:lnTo>
                  <a:pt x="1058" y="302"/>
                </a:lnTo>
                <a:lnTo>
                  <a:pt x="1059" y="309"/>
                </a:lnTo>
                <a:lnTo>
                  <a:pt x="1062" y="314"/>
                </a:lnTo>
                <a:lnTo>
                  <a:pt x="1066" y="319"/>
                </a:lnTo>
                <a:lnTo>
                  <a:pt x="1071" y="323"/>
                </a:lnTo>
                <a:lnTo>
                  <a:pt x="1078" y="325"/>
                </a:lnTo>
                <a:lnTo>
                  <a:pt x="1085" y="327"/>
                </a:lnTo>
                <a:lnTo>
                  <a:pt x="1094" y="327"/>
                </a:lnTo>
                <a:lnTo>
                  <a:pt x="1113" y="326"/>
                </a:lnTo>
                <a:lnTo>
                  <a:pt x="1136" y="321"/>
                </a:lnTo>
                <a:lnTo>
                  <a:pt x="1161" y="315"/>
                </a:lnTo>
                <a:lnTo>
                  <a:pt x="1189" y="307"/>
                </a:lnTo>
                <a:lnTo>
                  <a:pt x="1217" y="298"/>
                </a:lnTo>
                <a:lnTo>
                  <a:pt x="1247" y="289"/>
                </a:lnTo>
                <a:lnTo>
                  <a:pt x="1277" y="281"/>
                </a:lnTo>
                <a:lnTo>
                  <a:pt x="1306" y="273"/>
                </a:lnTo>
                <a:lnTo>
                  <a:pt x="1334" y="268"/>
                </a:lnTo>
                <a:lnTo>
                  <a:pt x="1361" y="265"/>
                </a:lnTo>
                <a:lnTo>
                  <a:pt x="1386" y="266"/>
                </a:lnTo>
                <a:lnTo>
                  <a:pt x="1397" y="268"/>
                </a:lnTo>
                <a:lnTo>
                  <a:pt x="1408" y="271"/>
                </a:lnTo>
                <a:lnTo>
                  <a:pt x="1418" y="274"/>
                </a:lnTo>
                <a:lnTo>
                  <a:pt x="1427" y="280"/>
                </a:lnTo>
                <a:lnTo>
                  <a:pt x="1435" y="286"/>
                </a:lnTo>
                <a:lnTo>
                  <a:pt x="1442" y="294"/>
                </a:lnTo>
                <a:lnTo>
                  <a:pt x="1448" y="303"/>
                </a:lnTo>
                <a:lnTo>
                  <a:pt x="1453" y="315"/>
                </a:lnTo>
                <a:lnTo>
                  <a:pt x="1458" y="327"/>
                </a:lnTo>
                <a:lnTo>
                  <a:pt x="1462" y="341"/>
                </a:lnTo>
                <a:lnTo>
                  <a:pt x="1465" y="356"/>
                </a:lnTo>
                <a:lnTo>
                  <a:pt x="1468" y="373"/>
                </a:lnTo>
                <a:lnTo>
                  <a:pt x="1470" y="390"/>
                </a:lnTo>
                <a:lnTo>
                  <a:pt x="1472" y="408"/>
                </a:lnTo>
                <a:lnTo>
                  <a:pt x="1474" y="448"/>
                </a:lnTo>
                <a:lnTo>
                  <a:pt x="1474" y="490"/>
                </a:lnTo>
                <a:lnTo>
                  <a:pt x="1474" y="533"/>
                </a:lnTo>
                <a:lnTo>
                  <a:pt x="1473" y="578"/>
                </a:lnTo>
                <a:lnTo>
                  <a:pt x="1471" y="623"/>
                </a:lnTo>
                <a:lnTo>
                  <a:pt x="1470" y="667"/>
                </a:lnTo>
                <a:lnTo>
                  <a:pt x="1468" y="709"/>
                </a:lnTo>
                <a:lnTo>
                  <a:pt x="1468" y="749"/>
                </a:lnTo>
                <a:lnTo>
                  <a:pt x="1468" y="768"/>
                </a:lnTo>
                <a:lnTo>
                  <a:pt x="1468" y="786"/>
                </a:lnTo>
                <a:lnTo>
                  <a:pt x="1469" y="803"/>
                </a:lnTo>
                <a:lnTo>
                  <a:pt x="1470" y="819"/>
                </a:lnTo>
                <a:lnTo>
                  <a:pt x="1472" y="833"/>
                </a:lnTo>
                <a:lnTo>
                  <a:pt x="1474" y="847"/>
                </a:lnTo>
                <a:lnTo>
                  <a:pt x="1477" y="859"/>
                </a:lnTo>
                <a:lnTo>
                  <a:pt x="1480" y="869"/>
                </a:lnTo>
                <a:lnTo>
                  <a:pt x="1484" y="878"/>
                </a:lnTo>
                <a:lnTo>
                  <a:pt x="1488" y="886"/>
                </a:lnTo>
                <a:lnTo>
                  <a:pt x="1496" y="900"/>
                </a:lnTo>
                <a:lnTo>
                  <a:pt x="1506" y="910"/>
                </a:lnTo>
                <a:lnTo>
                  <a:pt x="1516" y="917"/>
                </a:lnTo>
                <a:lnTo>
                  <a:pt x="1527" y="922"/>
                </a:lnTo>
                <a:lnTo>
                  <a:pt x="1538" y="924"/>
                </a:lnTo>
                <a:lnTo>
                  <a:pt x="1551" y="925"/>
                </a:lnTo>
                <a:lnTo>
                  <a:pt x="1563" y="924"/>
                </a:lnTo>
                <a:lnTo>
                  <a:pt x="1576" y="921"/>
                </a:lnTo>
                <a:lnTo>
                  <a:pt x="1589" y="919"/>
                </a:lnTo>
                <a:lnTo>
                  <a:pt x="1617" y="912"/>
                </a:lnTo>
                <a:lnTo>
                  <a:pt x="1644" y="906"/>
                </a:lnTo>
                <a:lnTo>
                  <a:pt x="1658" y="904"/>
                </a:lnTo>
                <a:lnTo>
                  <a:pt x="1671" y="904"/>
                </a:lnTo>
                <a:lnTo>
                  <a:pt x="1685" y="904"/>
                </a:lnTo>
                <a:lnTo>
                  <a:pt x="1700" y="902"/>
                </a:lnTo>
                <a:lnTo>
                  <a:pt x="1715" y="900"/>
                </a:lnTo>
                <a:lnTo>
                  <a:pt x="1732" y="896"/>
                </a:lnTo>
                <a:lnTo>
                  <a:pt x="1765" y="887"/>
                </a:lnTo>
                <a:lnTo>
                  <a:pt x="1799" y="878"/>
                </a:lnTo>
                <a:lnTo>
                  <a:pt x="1816" y="874"/>
                </a:lnTo>
                <a:lnTo>
                  <a:pt x="1832" y="871"/>
                </a:lnTo>
                <a:lnTo>
                  <a:pt x="1847" y="869"/>
                </a:lnTo>
                <a:lnTo>
                  <a:pt x="1861" y="869"/>
                </a:lnTo>
                <a:lnTo>
                  <a:pt x="1874" y="871"/>
                </a:lnTo>
                <a:lnTo>
                  <a:pt x="1887" y="874"/>
                </a:lnTo>
                <a:lnTo>
                  <a:pt x="1897" y="880"/>
                </a:lnTo>
                <a:lnTo>
                  <a:pt x="1906" y="889"/>
                </a:lnTo>
                <a:lnTo>
                  <a:pt x="1914" y="901"/>
                </a:lnTo>
                <a:lnTo>
                  <a:pt x="1922" y="916"/>
                </a:lnTo>
                <a:lnTo>
                  <a:pt x="1929" y="934"/>
                </a:lnTo>
                <a:lnTo>
                  <a:pt x="1936" y="954"/>
                </a:lnTo>
                <a:lnTo>
                  <a:pt x="1942" y="977"/>
                </a:lnTo>
                <a:lnTo>
                  <a:pt x="1947" y="1000"/>
                </a:lnTo>
                <a:lnTo>
                  <a:pt x="1952" y="1025"/>
                </a:lnTo>
                <a:lnTo>
                  <a:pt x="1955" y="1051"/>
                </a:lnTo>
                <a:lnTo>
                  <a:pt x="1957" y="1077"/>
                </a:lnTo>
                <a:lnTo>
                  <a:pt x="1958" y="1102"/>
                </a:lnTo>
                <a:lnTo>
                  <a:pt x="1957" y="1127"/>
                </a:lnTo>
                <a:lnTo>
                  <a:pt x="1955" y="1150"/>
                </a:lnTo>
                <a:lnTo>
                  <a:pt x="1951" y="1172"/>
                </a:lnTo>
                <a:lnTo>
                  <a:pt x="1946" y="1192"/>
                </a:lnTo>
                <a:lnTo>
                  <a:pt x="1938" y="1210"/>
                </a:lnTo>
                <a:lnTo>
                  <a:pt x="1928" y="1224"/>
                </a:lnTo>
                <a:lnTo>
                  <a:pt x="1922" y="1230"/>
                </a:lnTo>
                <a:lnTo>
                  <a:pt x="1915" y="1235"/>
                </a:lnTo>
                <a:lnTo>
                  <a:pt x="1907" y="1239"/>
                </a:lnTo>
                <a:lnTo>
                  <a:pt x="1898" y="1243"/>
                </a:lnTo>
                <a:lnTo>
                  <a:pt x="1877" y="1248"/>
                </a:lnTo>
                <a:lnTo>
                  <a:pt x="1853" y="1251"/>
                </a:lnTo>
                <a:lnTo>
                  <a:pt x="1827" y="1253"/>
                </a:lnTo>
                <a:lnTo>
                  <a:pt x="1800" y="1253"/>
                </a:lnTo>
                <a:lnTo>
                  <a:pt x="1771" y="1252"/>
                </a:lnTo>
                <a:lnTo>
                  <a:pt x="1741" y="1252"/>
                </a:lnTo>
                <a:lnTo>
                  <a:pt x="1712" y="1251"/>
                </a:lnTo>
                <a:lnTo>
                  <a:pt x="1683" y="1251"/>
                </a:lnTo>
                <a:lnTo>
                  <a:pt x="1655" y="1253"/>
                </a:lnTo>
                <a:lnTo>
                  <a:pt x="1629" y="1256"/>
                </a:lnTo>
                <a:lnTo>
                  <a:pt x="1606" y="1262"/>
                </a:lnTo>
                <a:lnTo>
                  <a:pt x="1585" y="1270"/>
                </a:lnTo>
                <a:lnTo>
                  <a:pt x="1576" y="1276"/>
                </a:lnTo>
                <a:lnTo>
                  <a:pt x="1568" y="1282"/>
                </a:lnTo>
                <a:lnTo>
                  <a:pt x="1561" y="1289"/>
                </a:lnTo>
                <a:lnTo>
                  <a:pt x="1555" y="1297"/>
                </a:lnTo>
                <a:lnTo>
                  <a:pt x="1550" y="1306"/>
                </a:lnTo>
                <a:lnTo>
                  <a:pt x="1547" y="1317"/>
                </a:lnTo>
                <a:lnTo>
                  <a:pt x="1544" y="1328"/>
                </a:lnTo>
                <a:lnTo>
                  <a:pt x="1543" y="1340"/>
                </a:lnTo>
                <a:lnTo>
                  <a:pt x="1542" y="1368"/>
                </a:lnTo>
                <a:lnTo>
                  <a:pt x="1544" y="1398"/>
                </a:lnTo>
                <a:lnTo>
                  <a:pt x="1549" y="1430"/>
                </a:lnTo>
                <a:lnTo>
                  <a:pt x="1556" y="1465"/>
                </a:lnTo>
                <a:lnTo>
                  <a:pt x="1563" y="1500"/>
                </a:lnTo>
                <a:lnTo>
                  <a:pt x="1571" y="1537"/>
                </a:lnTo>
                <a:lnTo>
                  <a:pt x="1580" y="1573"/>
                </a:lnTo>
                <a:lnTo>
                  <a:pt x="1587" y="1608"/>
                </a:lnTo>
                <a:lnTo>
                  <a:pt x="1594" y="1643"/>
                </a:lnTo>
                <a:lnTo>
                  <a:pt x="1598" y="1675"/>
                </a:lnTo>
                <a:lnTo>
                  <a:pt x="1600" y="1706"/>
                </a:lnTo>
                <a:lnTo>
                  <a:pt x="1600" y="1733"/>
                </a:lnTo>
                <a:lnTo>
                  <a:pt x="1598" y="1745"/>
                </a:lnTo>
                <a:lnTo>
                  <a:pt x="1595" y="1757"/>
                </a:lnTo>
                <a:lnTo>
                  <a:pt x="1592" y="1767"/>
                </a:lnTo>
                <a:lnTo>
                  <a:pt x="1587" y="1776"/>
                </a:lnTo>
                <a:lnTo>
                  <a:pt x="1581" y="1784"/>
                </a:lnTo>
                <a:lnTo>
                  <a:pt x="1574" y="1792"/>
                </a:lnTo>
                <a:lnTo>
                  <a:pt x="1566" y="1798"/>
                </a:lnTo>
                <a:lnTo>
                  <a:pt x="1557" y="1804"/>
                </a:lnTo>
                <a:lnTo>
                  <a:pt x="1537" y="1813"/>
                </a:lnTo>
                <a:lnTo>
                  <a:pt x="1513" y="1820"/>
                </a:lnTo>
                <a:lnTo>
                  <a:pt x="1488" y="1825"/>
                </a:lnTo>
                <a:lnTo>
                  <a:pt x="1460" y="1828"/>
                </a:lnTo>
                <a:lnTo>
                  <a:pt x="1431" y="1829"/>
                </a:lnTo>
                <a:lnTo>
                  <a:pt x="1402" y="1830"/>
                </a:lnTo>
                <a:lnTo>
                  <a:pt x="1373" y="1830"/>
                </a:lnTo>
                <a:lnTo>
                  <a:pt x="1344" y="1830"/>
                </a:lnTo>
                <a:lnTo>
                  <a:pt x="1316" y="1831"/>
                </a:lnTo>
                <a:lnTo>
                  <a:pt x="1290" y="1832"/>
                </a:lnTo>
                <a:lnTo>
                  <a:pt x="1267" y="1833"/>
                </a:lnTo>
                <a:lnTo>
                  <a:pt x="1246" y="1837"/>
                </a:lnTo>
                <a:lnTo>
                  <a:pt x="1228" y="1842"/>
                </a:lnTo>
                <a:lnTo>
                  <a:pt x="1221" y="1845"/>
                </a:lnTo>
                <a:lnTo>
                  <a:pt x="1215" y="1849"/>
                </a:lnTo>
                <a:lnTo>
                  <a:pt x="1210" y="1853"/>
                </a:lnTo>
                <a:lnTo>
                  <a:pt x="1206" y="1858"/>
                </a:lnTo>
                <a:lnTo>
                  <a:pt x="1203" y="1863"/>
                </a:lnTo>
                <a:lnTo>
                  <a:pt x="1201" y="1868"/>
                </a:lnTo>
                <a:lnTo>
                  <a:pt x="1200" y="1880"/>
                </a:lnTo>
                <a:lnTo>
                  <a:pt x="1201" y="1892"/>
                </a:lnTo>
                <a:lnTo>
                  <a:pt x="1205" y="1905"/>
                </a:lnTo>
                <a:lnTo>
                  <a:pt x="1211" y="1919"/>
                </a:lnTo>
                <a:lnTo>
                  <a:pt x="1217" y="1933"/>
                </a:lnTo>
                <a:lnTo>
                  <a:pt x="1224" y="1947"/>
                </a:lnTo>
                <a:lnTo>
                  <a:pt x="1231" y="1961"/>
                </a:lnTo>
                <a:lnTo>
                  <a:pt x="1238" y="1975"/>
                </a:lnTo>
                <a:lnTo>
                  <a:pt x="1243" y="1988"/>
                </a:lnTo>
                <a:lnTo>
                  <a:pt x="1246" y="2001"/>
                </a:lnTo>
                <a:lnTo>
                  <a:pt x="1246" y="2012"/>
                </a:lnTo>
                <a:lnTo>
                  <a:pt x="1244" y="2023"/>
                </a:lnTo>
                <a:lnTo>
                  <a:pt x="1241" y="2028"/>
                </a:lnTo>
                <a:lnTo>
                  <a:pt x="1238" y="2032"/>
                </a:lnTo>
                <a:lnTo>
                  <a:pt x="1233" y="2036"/>
                </a:lnTo>
                <a:lnTo>
                  <a:pt x="1227" y="2040"/>
                </a:lnTo>
                <a:lnTo>
                  <a:pt x="1220" y="2044"/>
                </a:lnTo>
                <a:lnTo>
                  <a:pt x="1212" y="2047"/>
                </a:lnTo>
                <a:lnTo>
                  <a:pt x="1203" y="2051"/>
                </a:lnTo>
                <a:lnTo>
                  <a:pt x="1192" y="2055"/>
                </a:lnTo>
                <a:lnTo>
                  <a:pt x="1169" y="2063"/>
                </a:lnTo>
                <a:lnTo>
                  <a:pt x="1143" y="2071"/>
                </a:lnTo>
                <a:lnTo>
                  <a:pt x="1114" y="2078"/>
                </a:lnTo>
                <a:lnTo>
                  <a:pt x="1084" y="2085"/>
                </a:lnTo>
                <a:lnTo>
                  <a:pt x="1052" y="2091"/>
                </a:lnTo>
                <a:lnTo>
                  <a:pt x="1019" y="2096"/>
                </a:lnTo>
                <a:lnTo>
                  <a:pt x="986" y="2100"/>
                </a:lnTo>
                <a:lnTo>
                  <a:pt x="954" y="2102"/>
                </a:lnTo>
                <a:lnTo>
                  <a:pt x="923" y="2102"/>
                </a:lnTo>
                <a:lnTo>
                  <a:pt x="893" y="2101"/>
                </a:lnTo>
                <a:lnTo>
                  <a:pt x="866" y="2096"/>
                </a:lnTo>
                <a:lnTo>
                  <a:pt x="842" y="2090"/>
                </a:lnTo>
                <a:lnTo>
                  <a:pt x="831" y="2086"/>
                </a:lnTo>
                <a:lnTo>
                  <a:pt x="822" y="2080"/>
                </a:lnTo>
                <a:lnTo>
                  <a:pt x="813" y="2075"/>
                </a:lnTo>
                <a:lnTo>
                  <a:pt x="805" y="2068"/>
                </a:lnTo>
                <a:lnTo>
                  <a:pt x="798" y="2060"/>
                </a:lnTo>
                <a:lnTo>
                  <a:pt x="793" y="2052"/>
                </a:lnTo>
                <a:lnTo>
                  <a:pt x="788" y="2042"/>
                </a:lnTo>
                <a:lnTo>
                  <a:pt x="783" y="2031"/>
                </a:lnTo>
                <a:lnTo>
                  <a:pt x="777" y="2006"/>
                </a:lnTo>
                <a:lnTo>
                  <a:pt x="773" y="1978"/>
                </a:lnTo>
                <a:lnTo>
                  <a:pt x="772" y="1947"/>
                </a:lnTo>
                <a:lnTo>
                  <a:pt x="772" y="1915"/>
                </a:lnTo>
                <a:lnTo>
                  <a:pt x="773" y="1880"/>
                </a:lnTo>
                <a:lnTo>
                  <a:pt x="775" y="1845"/>
                </a:lnTo>
                <a:lnTo>
                  <a:pt x="780" y="1773"/>
                </a:lnTo>
                <a:lnTo>
                  <a:pt x="782" y="1737"/>
                </a:lnTo>
                <a:lnTo>
                  <a:pt x="784" y="1703"/>
                </a:lnTo>
                <a:lnTo>
                  <a:pt x="784" y="1671"/>
                </a:lnTo>
                <a:lnTo>
                  <a:pt x="782" y="1640"/>
                </a:lnTo>
                <a:lnTo>
                  <a:pt x="779" y="1613"/>
                </a:lnTo>
                <a:lnTo>
                  <a:pt x="773" y="1589"/>
                </a:lnTo>
                <a:lnTo>
                  <a:pt x="766" y="1568"/>
                </a:lnTo>
                <a:lnTo>
                  <a:pt x="758" y="1549"/>
                </a:lnTo>
                <a:lnTo>
                  <a:pt x="750" y="1531"/>
                </a:lnTo>
                <a:lnTo>
                  <a:pt x="741" y="1515"/>
                </a:lnTo>
                <a:lnTo>
                  <a:pt x="732" y="1501"/>
                </a:lnTo>
                <a:lnTo>
                  <a:pt x="722" y="1488"/>
                </a:lnTo>
                <a:lnTo>
                  <a:pt x="711" y="1476"/>
                </a:lnTo>
                <a:lnTo>
                  <a:pt x="700" y="1465"/>
                </a:lnTo>
                <a:lnTo>
                  <a:pt x="688" y="1455"/>
                </a:lnTo>
                <a:lnTo>
                  <a:pt x="675" y="1447"/>
                </a:lnTo>
                <a:lnTo>
                  <a:pt x="660" y="1439"/>
                </a:lnTo>
                <a:lnTo>
                  <a:pt x="645" y="1432"/>
                </a:lnTo>
                <a:lnTo>
                  <a:pt x="629" y="1426"/>
                </a:lnTo>
                <a:lnTo>
                  <a:pt x="611" y="1420"/>
                </a:lnTo>
                <a:lnTo>
                  <a:pt x="592" y="1415"/>
                </a:lnTo>
                <a:lnTo>
                  <a:pt x="572" y="1410"/>
                </a:lnTo>
                <a:close/>
              </a:path>
            </a:pathLst>
          </a:custGeom>
          <a:solidFill>
            <a:srgbClr val="CCFFCC"/>
          </a:solidFill>
          <a:ln w="9525">
            <a:solidFill>
              <a:srgbClr val="000000"/>
            </a:solidFill>
            <a:prstDash val="solid"/>
            <a:round/>
            <a:headEnd/>
            <a:tailEnd/>
          </a:ln>
        </p:spPr>
        <p:txBody>
          <a:bodyPr/>
          <a:lstStyle/>
          <a:p>
            <a:endParaRPr lang="en-US"/>
          </a:p>
        </p:txBody>
      </p:sp>
      <p:sp>
        <p:nvSpPr>
          <p:cNvPr id="56326" name="Freeform 6"/>
          <p:cNvSpPr>
            <a:spLocks/>
          </p:cNvSpPr>
          <p:nvPr/>
        </p:nvSpPr>
        <p:spPr bwMode="auto">
          <a:xfrm>
            <a:off x="346075" y="2970213"/>
            <a:ext cx="3228975" cy="3111500"/>
          </a:xfrm>
          <a:custGeom>
            <a:avLst/>
            <a:gdLst>
              <a:gd name="T0" fmla="*/ 1335 w 2034"/>
              <a:gd name="T1" fmla="*/ 160 h 1960"/>
              <a:gd name="T2" fmla="*/ 1396 w 2034"/>
              <a:gd name="T3" fmla="*/ 366 h 1960"/>
              <a:gd name="T4" fmla="*/ 1374 w 2034"/>
              <a:gd name="T5" fmla="*/ 431 h 1960"/>
              <a:gd name="T6" fmla="*/ 1281 w 2034"/>
              <a:gd name="T7" fmla="*/ 464 h 1960"/>
              <a:gd name="T8" fmla="*/ 1010 w 2034"/>
              <a:gd name="T9" fmla="*/ 480 h 1960"/>
              <a:gd name="T10" fmla="*/ 799 w 2034"/>
              <a:gd name="T11" fmla="*/ 459 h 1960"/>
              <a:gd name="T12" fmla="*/ 721 w 2034"/>
              <a:gd name="T13" fmla="*/ 425 h 1960"/>
              <a:gd name="T14" fmla="*/ 709 w 2034"/>
              <a:gd name="T15" fmla="*/ 339 h 1960"/>
              <a:gd name="T16" fmla="*/ 739 w 2034"/>
              <a:gd name="T17" fmla="*/ 185 h 1960"/>
              <a:gd name="T18" fmla="*/ 710 w 2034"/>
              <a:gd name="T19" fmla="*/ 137 h 1960"/>
              <a:gd name="T20" fmla="*/ 564 w 2034"/>
              <a:gd name="T21" fmla="*/ 83 h 1960"/>
              <a:gd name="T22" fmla="*/ 342 w 2034"/>
              <a:gd name="T23" fmla="*/ 81 h 1960"/>
              <a:gd name="T24" fmla="*/ 281 w 2034"/>
              <a:gd name="T25" fmla="*/ 143 h 1960"/>
              <a:gd name="T26" fmla="*/ 277 w 2034"/>
              <a:gd name="T27" fmla="*/ 280 h 1960"/>
              <a:gd name="T28" fmla="*/ 335 w 2034"/>
              <a:gd name="T29" fmla="*/ 615 h 1960"/>
              <a:gd name="T30" fmla="*/ 360 w 2034"/>
              <a:gd name="T31" fmla="*/ 814 h 1960"/>
              <a:gd name="T32" fmla="*/ 336 w 2034"/>
              <a:gd name="T33" fmla="*/ 913 h 1960"/>
              <a:gd name="T34" fmla="*/ 243 w 2034"/>
              <a:gd name="T35" fmla="*/ 946 h 1960"/>
              <a:gd name="T36" fmla="*/ 70 w 2034"/>
              <a:gd name="T37" fmla="*/ 936 h 1960"/>
              <a:gd name="T38" fmla="*/ 11 w 2034"/>
              <a:gd name="T39" fmla="*/ 998 h 1960"/>
              <a:gd name="T40" fmla="*/ 6 w 2034"/>
              <a:gd name="T41" fmla="*/ 1195 h 1960"/>
              <a:gd name="T42" fmla="*/ 56 w 2034"/>
              <a:gd name="T43" fmla="*/ 1354 h 1960"/>
              <a:gd name="T44" fmla="*/ 131 w 2034"/>
              <a:gd name="T45" fmla="*/ 1382 h 1960"/>
              <a:gd name="T46" fmla="*/ 301 w 2034"/>
              <a:gd name="T47" fmla="*/ 1352 h 1960"/>
              <a:gd name="T48" fmla="*/ 398 w 2034"/>
              <a:gd name="T49" fmla="*/ 1381 h 1960"/>
              <a:gd name="T50" fmla="*/ 432 w 2034"/>
              <a:gd name="T51" fmla="*/ 1483 h 1960"/>
              <a:gd name="T52" fmla="*/ 448 w 2034"/>
              <a:gd name="T53" fmla="*/ 1742 h 1960"/>
              <a:gd name="T54" fmla="*/ 483 w 2034"/>
              <a:gd name="T55" fmla="*/ 1869 h 1960"/>
              <a:gd name="T56" fmla="*/ 631 w 2034"/>
              <a:gd name="T57" fmla="*/ 1935 h 1960"/>
              <a:gd name="T58" fmla="*/ 824 w 2034"/>
              <a:gd name="T59" fmla="*/ 1920 h 1960"/>
              <a:gd name="T60" fmla="*/ 885 w 2034"/>
              <a:gd name="T61" fmla="*/ 1874 h 1960"/>
              <a:gd name="T62" fmla="*/ 850 w 2034"/>
              <a:gd name="T63" fmla="*/ 1723 h 1960"/>
              <a:gd name="T64" fmla="*/ 823 w 2034"/>
              <a:gd name="T65" fmla="*/ 1575 h 1960"/>
              <a:gd name="T66" fmla="*/ 872 w 2034"/>
              <a:gd name="T67" fmla="*/ 1525 h 1960"/>
              <a:gd name="T68" fmla="*/ 1055 w 2034"/>
              <a:gd name="T69" fmla="*/ 1481 h 1960"/>
              <a:gd name="T70" fmla="*/ 1315 w 2034"/>
              <a:gd name="T71" fmla="*/ 1482 h 1960"/>
              <a:gd name="T72" fmla="*/ 1399 w 2034"/>
              <a:gd name="T73" fmla="*/ 1523 h 1960"/>
              <a:gd name="T74" fmla="*/ 1452 w 2034"/>
              <a:gd name="T75" fmla="*/ 1713 h 1960"/>
              <a:gd name="T76" fmla="*/ 1504 w 2034"/>
              <a:gd name="T77" fmla="*/ 1853 h 1960"/>
              <a:gd name="T78" fmla="*/ 1623 w 2034"/>
              <a:gd name="T79" fmla="*/ 1944 h 1960"/>
              <a:gd name="T80" fmla="*/ 1718 w 2034"/>
              <a:gd name="T81" fmla="*/ 1947 h 1960"/>
              <a:gd name="T82" fmla="*/ 1745 w 2034"/>
              <a:gd name="T83" fmla="*/ 1878 h 1960"/>
              <a:gd name="T84" fmla="*/ 1742 w 2034"/>
              <a:gd name="T85" fmla="*/ 1732 h 1960"/>
              <a:gd name="T86" fmla="*/ 1712 w 2034"/>
              <a:gd name="T87" fmla="*/ 1384 h 1960"/>
              <a:gd name="T88" fmla="*/ 1715 w 2034"/>
              <a:gd name="T89" fmla="*/ 1240 h 1960"/>
              <a:gd name="T90" fmla="*/ 1753 w 2034"/>
              <a:gd name="T91" fmla="*/ 1174 h 1960"/>
              <a:gd name="T92" fmla="*/ 1865 w 2034"/>
              <a:gd name="T93" fmla="*/ 1175 h 1960"/>
              <a:gd name="T94" fmla="*/ 1997 w 2034"/>
              <a:gd name="T95" fmla="*/ 1195 h 1960"/>
              <a:gd name="T96" fmla="*/ 2032 w 2034"/>
              <a:gd name="T97" fmla="*/ 1106 h 1960"/>
              <a:gd name="T98" fmla="*/ 2016 w 2034"/>
              <a:gd name="T99" fmla="*/ 952 h 1960"/>
              <a:gd name="T100" fmla="*/ 1950 w 2034"/>
              <a:gd name="T101" fmla="*/ 872 h 1960"/>
              <a:gd name="T102" fmla="*/ 1757 w 2034"/>
              <a:gd name="T103" fmla="*/ 883 h 1960"/>
              <a:gd name="T104" fmla="*/ 1660 w 2034"/>
              <a:gd name="T105" fmla="*/ 848 h 1960"/>
              <a:gd name="T106" fmla="*/ 1623 w 2034"/>
              <a:gd name="T107" fmla="*/ 749 h 1960"/>
              <a:gd name="T108" fmla="*/ 1620 w 2034"/>
              <a:gd name="T109" fmla="*/ 549 h 1960"/>
              <a:gd name="T110" fmla="*/ 1635 w 2034"/>
              <a:gd name="T111" fmla="*/ 212 h 1960"/>
              <a:gd name="T112" fmla="*/ 1623 w 2034"/>
              <a:gd name="T113" fmla="*/ 74 h 1960"/>
              <a:gd name="T114" fmla="*/ 1577 w 2034"/>
              <a:gd name="T115" fmla="*/ 14 h 1960"/>
              <a:gd name="T116" fmla="*/ 1430 w 2034"/>
              <a:gd name="T117" fmla="*/ 19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4" h="1960">
                <a:moveTo>
                  <a:pt x="1334" y="87"/>
                </a:moveTo>
                <a:lnTo>
                  <a:pt x="1331" y="93"/>
                </a:lnTo>
                <a:lnTo>
                  <a:pt x="1329" y="101"/>
                </a:lnTo>
                <a:lnTo>
                  <a:pt x="1327" y="109"/>
                </a:lnTo>
                <a:lnTo>
                  <a:pt x="1327" y="118"/>
                </a:lnTo>
                <a:lnTo>
                  <a:pt x="1330" y="138"/>
                </a:lnTo>
                <a:lnTo>
                  <a:pt x="1335" y="160"/>
                </a:lnTo>
                <a:lnTo>
                  <a:pt x="1343" y="184"/>
                </a:lnTo>
                <a:lnTo>
                  <a:pt x="1352" y="210"/>
                </a:lnTo>
                <a:lnTo>
                  <a:pt x="1371" y="264"/>
                </a:lnTo>
                <a:lnTo>
                  <a:pt x="1380" y="291"/>
                </a:lnTo>
                <a:lnTo>
                  <a:pt x="1388" y="317"/>
                </a:lnTo>
                <a:lnTo>
                  <a:pt x="1394" y="342"/>
                </a:lnTo>
                <a:lnTo>
                  <a:pt x="1396" y="366"/>
                </a:lnTo>
                <a:lnTo>
                  <a:pt x="1397" y="378"/>
                </a:lnTo>
                <a:lnTo>
                  <a:pt x="1396" y="388"/>
                </a:lnTo>
                <a:lnTo>
                  <a:pt x="1394" y="398"/>
                </a:lnTo>
                <a:lnTo>
                  <a:pt x="1391" y="408"/>
                </a:lnTo>
                <a:lnTo>
                  <a:pt x="1387" y="416"/>
                </a:lnTo>
                <a:lnTo>
                  <a:pt x="1381" y="424"/>
                </a:lnTo>
                <a:lnTo>
                  <a:pt x="1374" y="431"/>
                </a:lnTo>
                <a:lnTo>
                  <a:pt x="1366" y="437"/>
                </a:lnTo>
                <a:lnTo>
                  <a:pt x="1356" y="442"/>
                </a:lnTo>
                <a:lnTo>
                  <a:pt x="1344" y="448"/>
                </a:lnTo>
                <a:lnTo>
                  <a:pt x="1330" y="452"/>
                </a:lnTo>
                <a:lnTo>
                  <a:pt x="1315" y="457"/>
                </a:lnTo>
                <a:lnTo>
                  <a:pt x="1299" y="460"/>
                </a:lnTo>
                <a:lnTo>
                  <a:pt x="1281" y="464"/>
                </a:lnTo>
                <a:lnTo>
                  <a:pt x="1262" y="467"/>
                </a:lnTo>
                <a:lnTo>
                  <a:pt x="1242" y="470"/>
                </a:lnTo>
                <a:lnTo>
                  <a:pt x="1200" y="475"/>
                </a:lnTo>
                <a:lnTo>
                  <a:pt x="1155" y="478"/>
                </a:lnTo>
                <a:lnTo>
                  <a:pt x="1107" y="480"/>
                </a:lnTo>
                <a:lnTo>
                  <a:pt x="1059" y="481"/>
                </a:lnTo>
                <a:lnTo>
                  <a:pt x="1010" y="480"/>
                </a:lnTo>
                <a:lnTo>
                  <a:pt x="963" y="478"/>
                </a:lnTo>
                <a:lnTo>
                  <a:pt x="917" y="475"/>
                </a:lnTo>
                <a:lnTo>
                  <a:pt x="874" y="471"/>
                </a:lnTo>
                <a:lnTo>
                  <a:pt x="853" y="468"/>
                </a:lnTo>
                <a:lnTo>
                  <a:pt x="834" y="465"/>
                </a:lnTo>
                <a:lnTo>
                  <a:pt x="816" y="462"/>
                </a:lnTo>
                <a:lnTo>
                  <a:pt x="799" y="459"/>
                </a:lnTo>
                <a:lnTo>
                  <a:pt x="783" y="455"/>
                </a:lnTo>
                <a:lnTo>
                  <a:pt x="769" y="451"/>
                </a:lnTo>
                <a:lnTo>
                  <a:pt x="756" y="447"/>
                </a:lnTo>
                <a:lnTo>
                  <a:pt x="745" y="442"/>
                </a:lnTo>
                <a:lnTo>
                  <a:pt x="736" y="437"/>
                </a:lnTo>
                <a:lnTo>
                  <a:pt x="728" y="431"/>
                </a:lnTo>
                <a:lnTo>
                  <a:pt x="721" y="425"/>
                </a:lnTo>
                <a:lnTo>
                  <a:pt x="716" y="417"/>
                </a:lnTo>
                <a:lnTo>
                  <a:pt x="712" y="409"/>
                </a:lnTo>
                <a:lnTo>
                  <a:pt x="709" y="401"/>
                </a:lnTo>
                <a:lnTo>
                  <a:pt x="707" y="391"/>
                </a:lnTo>
                <a:lnTo>
                  <a:pt x="706" y="382"/>
                </a:lnTo>
                <a:lnTo>
                  <a:pt x="706" y="361"/>
                </a:lnTo>
                <a:lnTo>
                  <a:pt x="709" y="339"/>
                </a:lnTo>
                <a:lnTo>
                  <a:pt x="714" y="316"/>
                </a:lnTo>
                <a:lnTo>
                  <a:pt x="720" y="293"/>
                </a:lnTo>
                <a:lnTo>
                  <a:pt x="726" y="270"/>
                </a:lnTo>
                <a:lnTo>
                  <a:pt x="731" y="247"/>
                </a:lnTo>
                <a:lnTo>
                  <a:pt x="736" y="225"/>
                </a:lnTo>
                <a:lnTo>
                  <a:pt x="739" y="204"/>
                </a:lnTo>
                <a:lnTo>
                  <a:pt x="739" y="185"/>
                </a:lnTo>
                <a:lnTo>
                  <a:pt x="738" y="176"/>
                </a:lnTo>
                <a:lnTo>
                  <a:pt x="737" y="168"/>
                </a:lnTo>
                <a:lnTo>
                  <a:pt x="734" y="160"/>
                </a:lnTo>
                <a:lnTo>
                  <a:pt x="730" y="153"/>
                </a:lnTo>
                <a:lnTo>
                  <a:pt x="724" y="147"/>
                </a:lnTo>
                <a:lnTo>
                  <a:pt x="718" y="142"/>
                </a:lnTo>
                <a:lnTo>
                  <a:pt x="710" y="137"/>
                </a:lnTo>
                <a:lnTo>
                  <a:pt x="701" y="132"/>
                </a:lnTo>
                <a:lnTo>
                  <a:pt x="691" y="127"/>
                </a:lnTo>
                <a:lnTo>
                  <a:pt x="680" y="122"/>
                </a:lnTo>
                <a:lnTo>
                  <a:pt x="655" y="111"/>
                </a:lnTo>
                <a:lnTo>
                  <a:pt x="627" y="101"/>
                </a:lnTo>
                <a:lnTo>
                  <a:pt x="596" y="91"/>
                </a:lnTo>
                <a:lnTo>
                  <a:pt x="564" y="83"/>
                </a:lnTo>
                <a:lnTo>
                  <a:pt x="530" y="76"/>
                </a:lnTo>
                <a:lnTo>
                  <a:pt x="496" y="70"/>
                </a:lnTo>
                <a:lnTo>
                  <a:pt x="462" y="67"/>
                </a:lnTo>
                <a:lnTo>
                  <a:pt x="429" y="66"/>
                </a:lnTo>
                <a:lnTo>
                  <a:pt x="398" y="68"/>
                </a:lnTo>
                <a:lnTo>
                  <a:pt x="368" y="73"/>
                </a:lnTo>
                <a:lnTo>
                  <a:pt x="342" y="81"/>
                </a:lnTo>
                <a:lnTo>
                  <a:pt x="330" y="87"/>
                </a:lnTo>
                <a:lnTo>
                  <a:pt x="319" y="93"/>
                </a:lnTo>
                <a:lnTo>
                  <a:pt x="309" y="101"/>
                </a:lnTo>
                <a:lnTo>
                  <a:pt x="300" y="109"/>
                </a:lnTo>
                <a:lnTo>
                  <a:pt x="292" y="119"/>
                </a:lnTo>
                <a:lnTo>
                  <a:pt x="286" y="130"/>
                </a:lnTo>
                <a:lnTo>
                  <a:pt x="281" y="143"/>
                </a:lnTo>
                <a:lnTo>
                  <a:pt x="277" y="157"/>
                </a:lnTo>
                <a:lnTo>
                  <a:pt x="275" y="174"/>
                </a:lnTo>
                <a:lnTo>
                  <a:pt x="273" y="192"/>
                </a:lnTo>
                <a:lnTo>
                  <a:pt x="273" y="212"/>
                </a:lnTo>
                <a:lnTo>
                  <a:pt x="274" y="233"/>
                </a:lnTo>
                <a:lnTo>
                  <a:pt x="275" y="256"/>
                </a:lnTo>
                <a:lnTo>
                  <a:pt x="277" y="280"/>
                </a:lnTo>
                <a:lnTo>
                  <a:pt x="280" y="305"/>
                </a:lnTo>
                <a:lnTo>
                  <a:pt x="284" y="331"/>
                </a:lnTo>
                <a:lnTo>
                  <a:pt x="292" y="385"/>
                </a:lnTo>
                <a:lnTo>
                  <a:pt x="303" y="442"/>
                </a:lnTo>
                <a:lnTo>
                  <a:pt x="314" y="500"/>
                </a:lnTo>
                <a:lnTo>
                  <a:pt x="325" y="558"/>
                </a:lnTo>
                <a:lnTo>
                  <a:pt x="335" y="615"/>
                </a:lnTo>
                <a:lnTo>
                  <a:pt x="345" y="670"/>
                </a:lnTo>
                <a:lnTo>
                  <a:pt x="349" y="697"/>
                </a:lnTo>
                <a:lnTo>
                  <a:pt x="353" y="723"/>
                </a:lnTo>
                <a:lnTo>
                  <a:pt x="356" y="747"/>
                </a:lnTo>
                <a:lnTo>
                  <a:pt x="358" y="771"/>
                </a:lnTo>
                <a:lnTo>
                  <a:pt x="360" y="793"/>
                </a:lnTo>
                <a:lnTo>
                  <a:pt x="360" y="814"/>
                </a:lnTo>
                <a:lnTo>
                  <a:pt x="360" y="834"/>
                </a:lnTo>
                <a:lnTo>
                  <a:pt x="359" y="851"/>
                </a:lnTo>
                <a:lnTo>
                  <a:pt x="357" y="867"/>
                </a:lnTo>
                <a:lnTo>
                  <a:pt x="353" y="881"/>
                </a:lnTo>
                <a:lnTo>
                  <a:pt x="348" y="893"/>
                </a:lnTo>
                <a:lnTo>
                  <a:pt x="343" y="904"/>
                </a:lnTo>
                <a:lnTo>
                  <a:pt x="336" y="913"/>
                </a:lnTo>
                <a:lnTo>
                  <a:pt x="329" y="921"/>
                </a:lnTo>
                <a:lnTo>
                  <a:pt x="320" y="927"/>
                </a:lnTo>
                <a:lnTo>
                  <a:pt x="311" y="933"/>
                </a:lnTo>
                <a:lnTo>
                  <a:pt x="301" y="937"/>
                </a:lnTo>
                <a:lnTo>
                  <a:pt x="291" y="941"/>
                </a:lnTo>
                <a:lnTo>
                  <a:pt x="268" y="945"/>
                </a:lnTo>
                <a:lnTo>
                  <a:pt x="243" y="946"/>
                </a:lnTo>
                <a:lnTo>
                  <a:pt x="218" y="945"/>
                </a:lnTo>
                <a:lnTo>
                  <a:pt x="191" y="943"/>
                </a:lnTo>
                <a:lnTo>
                  <a:pt x="165" y="940"/>
                </a:lnTo>
                <a:lnTo>
                  <a:pt x="139" y="937"/>
                </a:lnTo>
                <a:lnTo>
                  <a:pt x="114" y="935"/>
                </a:lnTo>
                <a:lnTo>
                  <a:pt x="91" y="934"/>
                </a:lnTo>
                <a:lnTo>
                  <a:pt x="70" y="936"/>
                </a:lnTo>
                <a:lnTo>
                  <a:pt x="52" y="940"/>
                </a:lnTo>
                <a:lnTo>
                  <a:pt x="44" y="944"/>
                </a:lnTo>
                <a:lnTo>
                  <a:pt x="37" y="948"/>
                </a:lnTo>
                <a:lnTo>
                  <a:pt x="31" y="954"/>
                </a:lnTo>
                <a:lnTo>
                  <a:pt x="26" y="961"/>
                </a:lnTo>
                <a:lnTo>
                  <a:pt x="18" y="978"/>
                </a:lnTo>
                <a:lnTo>
                  <a:pt x="11" y="998"/>
                </a:lnTo>
                <a:lnTo>
                  <a:pt x="6" y="1022"/>
                </a:lnTo>
                <a:lnTo>
                  <a:pt x="2" y="1047"/>
                </a:lnTo>
                <a:lnTo>
                  <a:pt x="0" y="1075"/>
                </a:lnTo>
                <a:lnTo>
                  <a:pt x="0" y="1104"/>
                </a:lnTo>
                <a:lnTo>
                  <a:pt x="0" y="1134"/>
                </a:lnTo>
                <a:lnTo>
                  <a:pt x="2" y="1165"/>
                </a:lnTo>
                <a:lnTo>
                  <a:pt x="6" y="1195"/>
                </a:lnTo>
                <a:lnTo>
                  <a:pt x="10" y="1225"/>
                </a:lnTo>
                <a:lnTo>
                  <a:pt x="16" y="1253"/>
                </a:lnTo>
                <a:lnTo>
                  <a:pt x="23" y="1280"/>
                </a:lnTo>
                <a:lnTo>
                  <a:pt x="31" y="1305"/>
                </a:lnTo>
                <a:lnTo>
                  <a:pt x="41" y="1327"/>
                </a:lnTo>
                <a:lnTo>
                  <a:pt x="51" y="1346"/>
                </a:lnTo>
                <a:lnTo>
                  <a:pt x="56" y="1354"/>
                </a:lnTo>
                <a:lnTo>
                  <a:pt x="62" y="1361"/>
                </a:lnTo>
                <a:lnTo>
                  <a:pt x="68" y="1367"/>
                </a:lnTo>
                <a:lnTo>
                  <a:pt x="75" y="1372"/>
                </a:lnTo>
                <a:lnTo>
                  <a:pt x="83" y="1376"/>
                </a:lnTo>
                <a:lnTo>
                  <a:pt x="91" y="1378"/>
                </a:lnTo>
                <a:lnTo>
                  <a:pt x="110" y="1382"/>
                </a:lnTo>
                <a:lnTo>
                  <a:pt x="131" y="1382"/>
                </a:lnTo>
                <a:lnTo>
                  <a:pt x="153" y="1379"/>
                </a:lnTo>
                <a:lnTo>
                  <a:pt x="177" y="1375"/>
                </a:lnTo>
                <a:lnTo>
                  <a:pt x="202" y="1370"/>
                </a:lnTo>
                <a:lnTo>
                  <a:pt x="227" y="1365"/>
                </a:lnTo>
                <a:lnTo>
                  <a:pt x="252" y="1360"/>
                </a:lnTo>
                <a:lnTo>
                  <a:pt x="277" y="1355"/>
                </a:lnTo>
                <a:lnTo>
                  <a:pt x="301" y="1352"/>
                </a:lnTo>
                <a:lnTo>
                  <a:pt x="324" y="1351"/>
                </a:lnTo>
                <a:lnTo>
                  <a:pt x="346" y="1353"/>
                </a:lnTo>
                <a:lnTo>
                  <a:pt x="366" y="1358"/>
                </a:lnTo>
                <a:lnTo>
                  <a:pt x="375" y="1362"/>
                </a:lnTo>
                <a:lnTo>
                  <a:pt x="383" y="1367"/>
                </a:lnTo>
                <a:lnTo>
                  <a:pt x="391" y="1374"/>
                </a:lnTo>
                <a:lnTo>
                  <a:pt x="398" y="1381"/>
                </a:lnTo>
                <a:lnTo>
                  <a:pt x="404" y="1390"/>
                </a:lnTo>
                <a:lnTo>
                  <a:pt x="410" y="1400"/>
                </a:lnTo>
                <a:lnTo>
                  <a:pt x="415" y="1411"/>
                </a:lnTo>
                <a:lnTo>
                  <a:pt x="419" y="1424"/>
                </a:lnTo>
                <a:lnTo>
                  <a:pt x="423" y="1437"/>
                </a:lnTo>
                <a:lnTo>
                  <a:pt x="426" y="1451"/>
                </a:lnTo>
                <a:lnTo>
                  <a:pt x="432" y="1483"/>
                </a:lnTo>
                <a:lnTo>
                  <a:pt x="435" y="1517"/>
                </a:lnTo>
                <a:lnTo>
                  <a:pt x="438" y="1553"/>
                </a:lnTo>
                <a:lnTo>
                  <a:pt x="440" y="1591"/>
                </a:lnTo>
                <a:lnTo>
                  <a:pt x="441" y="1630"/>
                </a:lnTo>
                <a:lnTo>
                  <a:pt x="443" y="1668"/>
                </a:lnTo>
                <a:lnTo>
                  <a:pt x="445" y="1706"/>
                </a:lnTo>
                <a:lnTo>
                  <a:pt x="448" y="1742"/>
                </a:lnTo>
                <a:lnTo>
                  <a:pt x="452" y="1776"/>
                </a:lnTo>
                <a:lnTo>
                  <a:pt x="458" y="1808"/>
                </a:lnTo>
                <a:lnTo>
                  <a:pt x="462" y="1822"/>
                </a:lnTo>
                <a:lnTo>
                  <a:pt x="466" y="1836"/>
                </a:lnTo>
                <a:lnTo>
                  <a:pt x="471" y="1848"/>
                </a:lnTo>
                <a:lnTo>
                  <a:pt x="477" y="1859"/>
                </a:lnTo>
                <a:lnTo>
                  <a:pt x="483" y="1869"/>
                </a:lnTo>
                <a:lnTo>
                  <a:pt x="490" y="1878"/>
                </a:lnTo>
                <a:lnTo>
                  <a:pt x="507" y="1893"/>
                </a:lnTo>
                <a:lnTo>
                  <a:pt x="527" y="1905"/>
                </a:lnTo>
                <a:lnTo>
                  <a:pt x="550" y="1916"/>
                </a:lnTo>
                <a:lnTo>
                  <a:pt x="576" y="1924"/>
                </a:lnTo>
                <a:lnTo>
                  <a:pt x="603" y="1930"/>
                </a:lnTo>
                <a:lnTo>
                  <a:pt x="631" y="1935"/>
                </a:lnTo>
                <a:lnTo>
                  <a:pt x="661" y="1938"/>
                </a:lnTo>
                <a:lnTo>
                  <a:pt x="690" y="1939"/>
                </a:lnTo>
                <a:lnTo>
                  <a:pt x="720" y="1938"/>
                </a:lnTo>
                <a:lnTo>
                  <a:pt x="748" y="1936"/>
                </a:lnTo>
                <a:lnTo>
                  <a:pt x="775" y="1932"/>
                </a:lnTo>
                <a:lnTo>
                  <a:pt x="801" y="1927"/>
                </a:lnTo>
                <a:lnTo>
                  <a:pt x="824" y="1920"/>
                </a:lnTo>
                <a:lnTo>
                  <a:pt x="844" y="1913"/>
                </a:lnTo>
                <a:lnTo>
                  <a:pt x="861" y="1904"/>
                </a:lnTo>
                <a:lnTo>
                  <a:pt x="868" y="1899"/>
                </a:lnTo>
                <a:lnTo>
                  <a:pt x="874" y="1894"/>
                </a:lnTo>
                <a:lnTo>
                  <a:pt x="879" y="1888"/>
                </a:lnTo>
                <a:lnTo>
                  <a:pt x="883" y="1882"/>
                </a:lnTo>
                <a:lnTo>
                  <a:pt x="885" y="1874"/>
                </a:lnTo>
                <a:lnTo>
                  <a:pt x="886" y="1866"/>
                </a:lnTo>
                <a:lnTo>
                  <a:pt x="886" y="1847"/>
                </a:lnTo>
                <a:lnTo>
                  <a:pt x="883" y="1825"/>
                </a:lnTo>
                <a:lnTo>
                  <a:pt x="876" y="1801"/>
                </a:lnTo>
                <a:lnTo>
                  <a:pt x="869" y="1776"/>
                </a:lnTo>
                <a:lnTo>
                  <a:pt x="859" y="1750"/>
                </a:lnTo>
                <a:lnTo>
                  <a:pt x="850" y="1723"/>
                </a:lnTo>
                <a:lnTo>
                  <a:pt x="841" y="1696"/>
                </a:lnTo>
                <a:lnTo>
                  <a:pt x="832" y="1669"/>
                </a:lnTo>
                <a:lnTo>
                  <a:pt x="826" y="1643"/>
                </a:lnTo>
                <a:lnTo>
                  <a:pt x="822" y="1618"/>
                </a:lnTo>
                <a:lnTo>
                  <a:pt x="820" y="1596"/>
                </a:lnTo>
                <a:lnTo>
                  <a:pt x="821" y="1585"/>
                </a:lnTo>
                <a:lnTo>
                  <a:pt x="823" y="1575"/>
                </a:lnTo>
                <a:lnTo>
                  <a:pt x="826" y="1566"/>
                </a:lnTo>
                <a:lnTo>
                  <a:pt x="831" y="1557"/>
                </a:lnTo>
                <a:lnTo>
                  <a:pt x="836" y="1550"/>
                </a:lnTo>
                <a:lnTo>
                  <a:pt x="843" y="1543"/>
                </a:lnTo>
                <a:lnTo>
                  <a:pt x="851" y="1537"/>
                </a:lnTo>
                <a:lnTo>
                  <a:pt x="861" y="1531"/>
                </a:lnTo>
                <a:lnTo>
                  <a:pt x="872" y="1525"/>
                </a:lnTo>
                <a:lnTo>
                  <a:pt x="885" y="1520"/>
                </a:lnTo>
                <a:lnTo>
                  <a:pt x="898" y="1515"/>
                </a:lnTo>
                <a:lnTo>
                  <a:pt x="912" y="1510"/>
                </a:lnTo>
                <a:lnTo>
                  <a:pt x="944" y="1501"/>
                </a:lnTo>
                <a:lnTo>
                  <a:pt x="979" y="1493"/>
                </a:lnTo>
                <a:lnTo>
                  <a:pt x="1016" y="1487"/>
                </a:lnTo>
                <a:lnTo>
                  <a:pt x="1055" y="1481"/>
                </a:lnTo>
                <a:lnTo>
                  <a:pt x="1094" y="1477"/>
                </a:lnTo>
                <a:lnTo>
                  <a:pt x="1134" y="1474"/>
                </a:lnTo>
                <a:lnTo>
                  <a:pt x="1174" y="1473"/>
                </a:lnTo>
                <a:lnTo>
                  <a:pt x="1213" y="1473"/>
                </a:lnTo>
                <a:lnTo>
                  <a:pt x="1249" y="1474"/>
                </a:lnTo>
                <a:lnTo>
                  <a:pt x="1284" y="1477"/>
                </a:lnTo>
                <a:lnTo>
                  <a:pt x="1315" y="1482"/>
                </a:lnTo>
                <a:lnTo>
                  <a:pt x="1329" y="1485"/>
                </a:lnTo>
                <a:lnTo>
                  <a:pt x="1342" y="1489"/>
                </a:lnTo>
                <a:lnTo>
                  <a:pt x="1354" y="1493"/>
                </a:lnTo>
                <a:lnTo>
                  <a:pt x="1365" y="1497"/>
                </a:lnTo>
                <a:lnTo>
                  <a:pt x="1375" y="1502"/>
                </a:lnTo>
                <a:lnTo>
                  <a:pt x="1384" y="1508"/>
                </a:lnTo>
                <a:lnTo>
                  <a:pt x="1399" y="1523"/>
                </a:lnTo>
                <a:lnTo>
                  <a:pt x="1411" y="1541"/>
                </a:lnTo>
                <a:lnTo>
                  <a:pt x="1422" y="1561"/>
                </a:lnTo>
                <a:lnTo>
                  <a:pt x="1430" y="1584"/>
                </a:lnTo>
                <a:lnTo>
                  <a:pt x="1436" y="1608"/>
                </a:lnTo>
                <a:lnTo>
                  <a:pt x="1441" y="1634"/>
                </a:lnTo>
                <a:lnTo>
                  <a:pt x="1445" y="1660"/>
                </a:lnTo>
                <a:lnTo>
                  <a:pt x="1452" y="1713"/>
                </a:lnTo>
                <a:lnTo>
                  <a:pt x="1456" y="1738"/>
                </a:lnTo>
                <a:lnTo>
                  <a:pt x="1460" y="1763"/>
                </a:lnTo>
                <a:lnTo>
                  <a:pt x="1466" y="1785"/>
                </a:lnTo>
                <a:lnTo>
                  <a:pt x="1472" y="1806"/>
                </a:lnTo>
                <a:lnTo>
                  <a:pt x="1481" y="1824"/>
                </a:lnTo>
                <a:lnTo>
                  <a:pt x="1491" y="1839"/>
                </a:lnTo>
                <a:lnTo>
                  <a:pt x="1504" y="1853"/>
                </a:lnTo>
                <a:lnTo>
                  <a:pt x="1518" y="1867"/>
                </a:lnTo>
                <a:lnTo>
                  <a:pt x="1534" y="1881"/>
                </a:lnTo>
                <a:lnTo>
                  <a:pt x="1550" y="1896"/>
                </a:lnTo>
                <a:lnTo>
                  <a:pt x="1568" y="1909"/>
                </a:lnTo>
                <a:lnTo>
                  <a:pt x="1586" y="1922"/>
                </a:lnTo>
                <a:lnTo>
                  <a:pt x="1605" y="1934"/>
                </a:lnTo>
                <a:lnTo>
                  <a:pt x="1623" y="1944"/>
                </a:lnTo>
                <a:lnTo>
                  <a:pt x="1641" y="1952"/>
                </a:lnTo>
                <a:lnTo>
                  <a:pt x="1659" y="1957"/>
                </a:lnTo>
                <a:lnTo>
                  <a:pt x="1676" y="1960"/>
                </a:lnTo>
                <a:lnTo>
                  <a:pt x="1691" y="1959"/>
                </a:lnTo>
                <a:lnTo>
                  <a:pt x="1706" y="1955"/>
                </a:lnTo>
                <a:lnTo>
                  <a:pt x="1712" y="1951"/>
                </a:lnTo>
                <a:lnTo>
                  <a:pt x="1718" y="1947"/>
                </a:lnTo>
                <a:lnTo>
                  <a:pt x="1724" y="1941"/>
                </a:lnTo>
                <a:lnTo>
                  <a:pt x="1729" y="1934"/>
                </a:lnTo>
                <a:lnTo>
                  <a:pt x="1733" y="1926"/>
                </a:lnTo>
                <a:lnTo>
                  <a:pt x="1737" y="1917"/>
                </a:lnTo>
                <a:lnTo>
                  <a:pt x="1740" y="1906"/>
                </a:lnTo>
                <a:lnTo>
                  <a:pt x="1743" y="1893"/>
                </a:lnTo>
                <a:lnTo>
                  <a:pt x="1745" y="1878"/>
                </a:lnTo>
                <a:lnTo>
                  <a:pt x="1746" y="1862"/>
                </a:lnTo>
                <a:lnTo>
                  <a:pt x="1746" y="1844"/>
                </a:lnTo>
                <a:lnTo>
                  <a:pt x="1746" y="1824"/>
                </a:lnTo>
                <a:lnTo>
                  <a:pt x="1746" y="1803"/>
                </a:lnTo>
                <a:lnTo>
                  <a:pt x="1745" y="1780"/>
                </a:lnTo>
                <a:lnTo>
                  <a:pt x="1743" y="1757"/>
                </a:lnTo>
                <a:lnTo>
                  <a:pt x="1742" y="1732"/>
                </a:lnTo>
                <a:lnTo>
                  <a:pt x="1738" y="1680"/>
                </a:lnTo>
                <a:lnTo>
                  <a:pt x="1733" y="1627"/>
                </a:lnTo>
                <a:lnTo>
                  <a:pt x="1727" y="1571"/>
                </a:lnTo>
                <a:lnTo>
                  <a:pt x="1722" y="1516"/>
                </a:lnTo>
                <a:lnTo>
                  <a:pt x="1717" y="1462"/>
                </a:lnTo>
                <a:lnTo>
                  <a:pt x="1713" y="1409"/>
                </a:lnTo>
                <a:lnTo>
                  <a:pt x="1712" y="1384"/>
                </a:lnTo>
                <a:lnTo>
                  <a:pt x="1711" y="1359"/>
                </a:lnTo>
                <a:lnTo>
                  <a:pt x="1710" y="1336"/>
                </a:lnTo>
                <a:lnTo>
                  <a:pt x="1710" y="1314"/>
                </a:lnTo>
                <a:lnTo>
                  <a:pt x="1710" y="1293"/>
                </a:lnTo>
                <a:lnTo>
                  <a:pt x="1711" y="1274"/>
                </a:lnTo>
                <a:lnTo>
                  <a:pt x="1713" y="1256"/>
                </a:lnTo>
                <a:lnTo>
                  <a:pt x="1715" y="1240"/>
                </a:lnTo>
                <a:lnTo>
                  <a:pt x="1718" y="1225"/>
                </a:lnTo>
                <a:lnTo>
                  <a:pt x="1722" y="1213"/>
                </a:lnTo>
                <a:lnTo>
                  <a:pt x="1727" y="1202"/>
                </a:lnTo>
                <a:lnTo>
                  <a:pt x="1732" y="1193"/>
                </a:lnTo>
                <a:lnTo>
                  <a:pt x="1738" y="1185"/>
                </a:lnTo>
                <a:lnTo>
                  <a:pt x="1745" y="1179"/>
                </a:lnTo>
                <a:lnTo>
                  <a:pt x="1753" y="1174"/>
                </a:lnTo>
                <a:lnTo>
                  <a:pt x="1761" y="1170"/>
                </a:lnTo>
                <a:lnTo>
                  <a:pt x="1770" y="1167"/>
                </a:lnTo>
                <a:lnTo>
                  <a:pt x="1780" y="1165"/>
                </a:lnTo>
                <a:lnTo>
                  <a:pt x="1799" y="1164"/>
                </a:lnTo>
                <a:lnTo>
                  <a:pt x="1821" y="1165"/>
                </a:lnTo>
                <a:lnTo>
                  <a:pt x="1843" y="1169"/>
                </a:lnTo>
                <a:lnTo>
                  <a:pt x="1865" y="1175"/>
                </a:lnTo>
                <a:lnTo>
                  <a:pt x="1910" y="1187"/>
                </a:lnTo>
                <a:lnTo>
                  <a:pt x="1931" y="1192"/>
                </a:lnTo>
                <a:lnTo>
                  <a:pt x="1951" y="1197"/>
                </a:lnTo>
                <a:lnTo>
                  <a:pt x="1969" y="1199"/>
                </a:lnTo>
                <a:lnTo>
                  <a:pt x="1984" y="1199"/>
                </a:lnTo>
                <a:lnTo>
                  <a:pt x="1991" y="1197"/>
                </a:lnTo>
                <a:lnTo>
                  <a:pt x="1997" y="1195"/>
                </a:lnTo>
                <a:lnTo>
                  <a:pt x="2003" y="1192"/>
                </a:lnTo>
                <a:lnTo>
                  <a:pt x="2007" y="1187"/>
                </a:lnTo>
                <a:lnTo>
                  <a:pt x="2014" y="1175"/>
                </a:lnTo>
                <a:lnTo>
                  <a:pt x="2021" y="1161"/>
                </a:lnTo>
                <a:lnTo>
                  <a:pt x="2026" y="1145"/>
                </a:lnTo>
                <a:lnTo>
                  <a:pt x="2030" y="1126"/>
                </a:lnTo>
                <a:lnTo>
                  <a:pt x="2032" y="1106"/>
                </a:lnTo>
                <a:lnTo>
                  <a:pt x="2033" y="1085"/>
                </a:lnTo>
                <a:lnTo>
                  <a:pt x="2034" y="1063"/>
                </a:lnTo>
                <a:lnTo>
                  <a:pt x="2033" y="1040"/>
                </a:lnTo>
                <a:lnTo>
                  <a:pt x="2030" y="1017"/>
                </a:lnTo>
                <a:lnTo>
                  <a:pt x="2027" y="995"/>
                </a:lnTo>
                <a:lnTo>
                  <a:pt x="2022" y="973"/>
                </a:lnTo>
                <a:lnTo>
                  <a:pt x="2016" y="952"/>
                </a:lnTo>
                <a:lnTo>
                  <a:pt x="2009" y="933"/>
                </a:lnTo>
                <a:lnTo>
                  <a:pt x="2000" y="916"/>
                </a:lnTo>
                <a:lnTo>
                  <a:pt x="1991" y="900"/>
                </a:lnTo>
                <a:lnTo>
                  <a:pt x="1980" y="887"/>
                </a:lnTo>
                <a:lnTo>
                  <a:pt x="1974" y="882"/>
                </a:lnTo>
                <a:lnTo>
                  <a:pt x="1967" y="878"/>
                </a:lnTo>
                <a:lnTo>
                  <a:pt x="1950" y="872"/>
                </a:lnTo>
                <a:lnTo>
                  <a:pt x="1931" y="869"/>
                </a:lnTo>
                <a:lnTo>
                  <a:pt x="1909" y="869"/>
                </a:lnTo>
                <a:lnTo>
                  <a:pt x="1886" y="871"/>
                </a:lnTo>
                <a:lnTo>
                  <a:pt x="1861" y="874"/>
                </a:lnTo>
                <a:lnTo>
                  <a:pt x="1809" y="880"/>
                </a:lnTo>
                <a:lnTo>
                  <a:pt x="1783" y="882"/>
                </a:lnTo>
                <a:lnTo>
                  <a:pt x="1757" y="883"/>
                </a:lnTo>
                <a:lnTo>
                  <a:pt x="1732" y="881"/>
                </a:lnTo>
                <a:lnTo>
                  <a:pt x="1709" y="877"/>
                </a:lnTo>
                <a:lnTo>
                  <a:pt x="1698" y="873"/>
                </a:lnTo>
                <a:lnTo>
                  <a:pt x="1688" y="869"/>
                </a:lnTo>
                <a:lnTo>
                  <a:pt x="1678" y="863"/>
                </a:lnTo>
                <a:lnTo>
                  <a:pt x="1668" y="856"/>
                </a:lnTo>
                <a:lnTo>
                  <a:pt x="1660" y="848"/>
                </a:lnTo>
                <a:lnTo>
                  <a:pt x="1652" y="839"/>
                </a:lnTo>
                <a:lnTo>
                  <a:pt x="1645" y="828"/>
                </a:lnTo>
                <a:lnTo>
                  <a:pt x="1639" y="816"/>
                </a:lnTo>
                <a:lnTo>
                  <a:pt x="1634" y="802"/>
                </a:lnTo>
                <a:lnTo>
                  <a:pt x="1629" y="786"/>
                </a:lnTo>
                <a:lnTo>
                  <a:pt x="1626" y="769"/>
                </a:lnTo>
                <a:lnTo>
                  <a:pt x="1623" y="749"/>
                </a:lnTo>
                <a:lnTo>
                  <a:pt x="1621" y="728"/>
                </a:lnTo>
                <a:lnTo>
                  <a:pt x="1619" y="706"/>
                </a:lnTo>
                <a:lnTo>
                  <a:pt x="1618" y="682"/>
                </a:lnTo>
                <a:lnTo>
                  <a:pt x="1618" y="657"/>
                </a:lnTo>
                <a:lnTo>
                  <a:pt x="1618" y="632"/>
                </a:lnTo>
                <a:lnTo>
                  <a:pt x="1618" y="605"/>
                </a:lnTo>
                <a:lnTo>
                  <a:pt x="1620" y="549"/>
                </a:lnTo>
                <a:lnTo>
                  <a:pt x="1622" y="492"/>
                </a:lnTo>
                <a:lnTo>
                  <a:pt x="1626" y="433"/>
                </a:lnTo>
                <a:lnTo>
                  <a:pt x="1629" y="375"/>
                </a:lnTo>
                <a:lnTo>
                  <a:pt x="1632" y="318"/>
                </a:lnTo>
                <a:lnTo>
                  <a:pt x="1634" y="263"/>
                </a:lnTo>
                <a:lnTo>
                  <a:pt x="1635" y="237"/>
                </a:lnTo>
                <a:lnTo>
                  <a:pt x="1635" y="212"/>
                </a:lnTo>
                <a:lnTo>
                  <a:pt x="1635" y="188"/>
                </a:lnTo>
                <a:lnTo>
                  <a:pt x="1635" y="165"/>
                </a:lnTo>
                <a:lnTo>
                  <a:pt x="1634" y="143"/>
                </a:lnTo>
                <a:lnTo>
                  <a:pt x="1632" y="124"/>
                </a:lnTo>
                <a:lnTo>
                  <a:pt x="1630" y="105"/>
                </a:lnTo>
                <a:lnTo>
                  <a:pt x="1627" y="89"/>
                </a:lnTo>
                <a:lnTo>
                  <a:pt x="1623" y="74"/>
                </a:lnTo>
                <a:lnTo>
                  <a:pt x="1619" y="62"/>
                </a:lnTo>
                <a:lnTo>
                  <a:pt x="1614" y="51"/>
                </a:lnTo>
                <a:lnTo>
                  <a:pt x="1608" y="42"/>
                </a:lnTo>
                <a:lnTo>
                  <a:pt x="1601" y="33"/>
                </a:lnTo>
                <a:lnTo>
                  <a:pt x="1594" y="25"/>
                </a:lnTo>
                <a:lnTo>
                  <a:pt x="1586" y="19"/>
                </a:lnTo>
                <a:lnTo>
                  <a:pt x="1577" y="14"/>
                </a:lnTo>
                <a:lnTo>
                  <a:pt x="1559" y="6"/>
                </a:lnTo>
                <a:lnTo>
                  <a:pt x="1539" y="1"/>
                </a:lnTo>
                <a:lnTo>
                  <a:pt x="1518" y="0"/>
                </a:lnTo>
                <a:lnTo>
                  <a:pt x="1496" y="1"/>
                </a:lnTo>
                <a:lnTo>
                  <a:pt x="1474" y="5"/>
                </a:lnTo>
                <a:lnTo>
                  <a:pt x="1451" y="11"/>
                </a:lnTo>
                <a:lnTo>
                  <a:pt x="1430" y="19"/>
                </a:lnTo>
                <a:lnTo>
                  <a:pt x="1409" y="29"/>
                </a:lnTo>
                <a:lnTo>
                  <a:pt x="1390" y="39"/>
                </a:lnTo>
                <a:lnTo>
                  <a:pt x="1372" y="51"/>
                </a:lnTo>
                <a:lnTo>
                  <a:pt x="1357" y="63"/>
                </a:lnTo>
                <a:lnTo>
                  <a:pt x="1344" y="75"/>
                </a:lnTo>
                <a:lnTo>
                  <a:pt x="1334" y="87"/>
                </a:lnTo>
                <a:close/>
              </a:path>
            </a:pathLst>
          </a:custGeom>
          <a:solidFill>
            <a:srgbClr val="FF0066"/>
          </a:solidFill>
          <a:ln w="9525">
            <a:solidFill>
              <a:srgbClr val="000000"/>
            </a:solidFill>
            <a:prstDash val="solid"/>
            <a:round/>
            <a:headEnd/>
            <a:tailEnd/>
          </a:ln>
        </p:spPr>
        <p:txBody>
          <a:bodyPr/>
          <a:lstStyle/>
          <a:p>
            <a:endParaRPr lang="en-US"/>
          </a:p>
        </p:txBody>
      </p:sp>
      <p:sp>
        <p:nvSpPr>
          <p:cNvPr id="56327" name="Freeform 7"/>
          <p:cNvSpPr>
            <a:spLocks/>
          </p:cNvSpPr>
          <p:nvPr/>
        </p:nvSpPr>
        <p:spPr bwMode="auto">
          <a:xfrm>
            <a:off x="2940050" y="3530600"/>
            <a:ext cx="3400425" cy="2973388"/>
          </a:xfrm>
          <a:custGeom>
            <a:avLst/>
            <a:gdLst>
              <a:gd name="T0" fmla="*/ 1402 w 2142"/>
              <a:gd name="T1" fmla="*/ 157 h 1873"/>
              <a:gd name="T2" fmla="*/ 1468 w 2142"/>
              <a:gd name="T3" fmla="*/ 353 h 1873"/>
              <a:gd name="T4" fmla="*/ 1445 w 2142"/>
              <a:gd name="T5" fmla="*/ 416 h 1873"/>
              <a:gd name="T6" fmla="*/ 1347 w 2142"/>
              <a:gd name="T7" fmla="*/ 450 h 1873"/>
              <a:gd name="T8" fmla="*/ 1062 w 2142"/>
              <a:gd name="T9" fmla="*/ 471 h 1873"/>
              <a:gd name="T10" fmla="*/ 839 w 2142"/>
              <a:gd name="T11" fmla="*/ 456 h 1873"/>
              <a:gd name="T12" fmla="*/ 757 w 2142"/>
              <a:gd name="T13" fmla="*/ 425 h 1873"/>
              <a:gd name="T14" fmla="*/ 744 w 2142"/>
              <a:gd name="T15" fmla="*/ 344 h 1873"/>
              <a:gd name="T16" fmla="*/ 775 w 2142"/>
              <a:gd name="T17" fmla="*/ 195 h 1873"/>
              <a:gd name="T18" fmla="*/ 744 w 2142"/>
              <a:gd name="T19" fmla="*/ 150 h 1873"/>
              <a:gd name="T20" fmla="*/ 589 w 2142"/>
              <a:gd name="T21" fmla="*/ 102 h 1873"/>
              <a:gd name="T22" fmla="*/ 356 w 2142"/>
              <a:gd name="T23" fmla="*/ 105 h 1873"/>
              <a:gd name="T24" fmla="*/ 293 w 2142"/>
              <a:gd name="T25" fmla="*/ 166 h 1873"/>
              <a:gd name="T26" fmla="*/ 289 w 2142"/>
              <a:gd name="T27" fmla="*/ 297 h 1873"/>
              <a:gd name="T28" fmla="*/ 352 w 2142"/>
              <a:gd name="T29" fmla="*/ 616 h 1873"/>
              <a:gd name="T30" fmla="*/ 379 w 2142"/>
              <a:gd name="T31" fmla="*/ 824 h 1873"/>
              <a:gd name="T32" fmla="*/ 346 w 2142"/>
              <a:gd name="T33" fmla="*/ 909 h 1873"/>
              <a:gd name="T34" fmla="*/ 229 w 2142"/>
              <a:gd name="T35" fmla="*/ 934 h 1873"/>
              <a:gd name="T36" fmla="*/ 55 w 2142"/>
              <a:gd name="T37" fmla="*/ 933 h 1873"/>
              <a:gd name="T38" fmla="*/ 6 w 2142"/>
              <a:gd name="T39" fmla="*/ 1012 h 1873"/>
              <a:gd name="T40" fmla="*/ 12 w 2142"/>
              <a:gd name="T41" fmla="*/ 1206 h 1873"/>
              <a:gd name="T42" fmla="*/ 67 w 2142"/>
              <a:gd name="T43" fmla="*/ 1336 h 1873"/>
              <a:gd name="T44" fmla="*/ 163 w 2142"/>
              <a:gd name="T45" fmla="*/ 1351 h 1873"/>
              <a:gd name="T46" fmla="*/ 343 w 2142"/>
              <a:gd name="T47" fmla="*/ 1321 h 1873"/>
              <a:gd name="T48" fmla="*/ 428 w 2142"/>
              <a:gd name="T49" fmla="*/ 1355 h 1873"/>
              <a:gd name="T50" fmla="*/ 461 w 2142"/>
              <a:gd name="T51" fmla="*/ 1477 h 1873"/>
              <a:gd name="T52" fmla="*/ 481 w 2142"/>
              <a:gd name="T53" fmla="*/ 1724 h 1873"/>
              <a:gd name="T54" fmla="*/ 521 w 2142"/>
              <a:gd name="T55" fmla="*/ 1820 h 1873"/>
              <a:gd name="T56" fmla="*/ 669 w 2142"/>
              <a:gd name="T57" fmla="*/ 1871 h 1873"/>
              <a:gd name="T58" fmla="*/ 872 w 2142"/>
              <a:gd name="T59" fmla="*/ 1853 h 1873"/>
              <a:gd name="T60" fmla="*/ 934 w 2142"/>
              <a:gd name="T61" fmla="*/ 1814 h 1873"/>
              <a:gd name="T62" fmla="*/ 919 w 2142"/>
              <a:gd name="T63" fmla="*/ 1713 h 1873"/>
              <a:gd name="T64" fmla="*/ 868 w 2142"/>
              <a:gd name="T65" fmla="*/ 1553 h 1873"/>
              <a:gd name="T66" fmla="*/ 891 w 2142"/>
              <a:gd name="T67" fmla="*/ 1492 h 1873"/>
              <a:gd name="T68" fmla="*/ 980 w 2142"/>
              <a:gd name="T69" fmla="*/ 1454 h 1873"/>
              <a:gd name="T70" fmla="*/ 1239 w 2142"/>
              <a:gd name="T71" fmla="*/ 1416 h 1873"/>
              <a:gd name="T72" fmla="*/ 1416 w 2142"/>
              <a:gd name="T73" fmla="*/ 1428 h 1873"/>
              <a:gd name="T74" fmla="*/ 1509 w 2142"/>
              <a:gd name="T75" fmla="*/ 1516 h 1873"/>
              <a:gd name="T76" fmla="*/ 1547 w 2142"/>
              <a:gd name="T77" fmla="*/ 1708 h 1873"/>
              <a:gd name="T78" fmla="*/ 1637 w 2142"/>
              <a:gd name="T79" fmla="*/ 1811 h 1873"/>
              <a:gd name="T80" fmla="*/ 1769 w 2142"/>
              <a:gd name="T81" fmla="*/ 1870 h 1873"/>
              <a:gd name="T82" fmla="*/ 1830 w 2142"/>
              <a:gd name="T83" fmla="*/ 1837 h 1873"/>
              <a:gd name="T84" fmla="*/ 1843 w 2142"/>
              <a:gd name="T85" fmla="*/ 1739 h 1873"/>
              <a:gd name="T86" fmla="*/ 1822 w 2142"/>
              <a:gd name="T87" fmla="*/ 1498 h 1873"/>
              <a:gd name="T88" fmla="*/ 1803 w 2142"/>
              <a:gd name="T89" fmla="*/ 1232 h 1873"/>
              <a:gd name="T90" fmla="*/ 1826 w 2142"/>
              <a:gd name="T91" fmla="*/ 1136 h 1873"/>
              <a:gd name="T92" fmla="*/ 1896 w 2142"/>
              <a:gd name="T93" fmla="*/ 1106 h 1873"/>
              <a:gd name="T94" fmla="*/ 2074 w 2142"/>
              <a:gd name="T95" fmla="*/ 1136 h 1873"/>
              <a:gd name="T96" fmla="*/ 2134 w 2142"/>
              <a:gd name="T97" fmla="*/ 1083 h 1873"/>
              <a:gd name="T98" fmla="*/ 2135 w 2142"/>
              <a:gd name="T99" fmla="*/ 939 h 1873"/>
              <a:gd name="T100" fmla="*/ 2078 w 2142"/>
              <a:gd name="T101" fmla="*/ 832 h 1873"/>
              <a:gd name="T102" fmla="*/ 1905 w 2142"/>
              <a:gd name="T103" fmla="*/ 835 h 1873"/>
              <a:gd name="T104" fmla="*/ 1766 w 2142"/>
              <a:gd name="T105" fmla="*/ 822 h 1873"/>
              <a:gd name="T106" fmla="*/ 1715 w 2142"/>
              <a:gd name="T107" fmla="*/ 750 h 1873"/>
              <a:gd name="T108" fmla="*/ 1702 w 2142"/>
              <a:gd name="T109" fmla="*/ 576 h 1873"/>
              <a:gd name="T110" fmla="*/ 1718 w 2142"/>
              <a:gd name="T111" fmla="*/ 224 h 1873"/>
              <a:gd name="T112" fmla="*/ 1709 w 2142"/>
              <a:gd name="T113" fmla="*/ 83 h 1873"/>
              <a:gd name="T114" fmla="*/ 1666 w 2142"/>
              <a:gd name="T115" fmla="*/ 17 h 1873"/>
              <a:gd name="T116" fmla="*/ 1524 w 2142"/>
              <a:gd name="T117" fmla="*/ 13 h 1873"/>
              <a:gd name="T118" fmla="*/ 1401 w 2142"/>
              <a:gd name="T119" fmla="*/ 88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42" h="1873">
                <a:moveTo>
                  <a:pt x="1401" y="88"/>
                </a:moveTo>
                <a:lnTo>
                  <a:pt x="1398" y="94"/>
                </a:lnTo>
                <a:lnTo>
                  <a:pt x="1395" y="101"/>
                </a:lnTo>
                <a:lnTo>
                  <a:pt x="1394" y="109"/>
                </a:lnTo>
                <a:lnTo>
                  <a:pt x="1394" y="117"/>
                </a:lnTo>
                <a:lnTo>
                  <a:pt x="1397" y="136"/>
                </a:lnTo>
                <a:lnTo>
                  <a:pt x="1402" y="157"/>
                </a:lnTo>
                <a:lnTo>
                  <a:pt x="1410" y="180"/>
                </a:lnTo>
                <a:lnTo>
                  <a:pt x="1420" y="205"/>
                </a:lnTo>
                <a:lnTo>
                  <a:pt x="1441" y="255"/>
                </a:lnTo>
                <a:lnTo>
                  <a:pt x="1450" y="281"/>
                </a:lnTo>
                <a:lnTo>
                  <a:pt x="1459" y="306"/>
                </a:lnTo>
                <a:lnTo>
                  <a:pt x="1465" y="331"/>
                </a:lnTo>
                <a:lnTo>
                  <a:pt x="1468" y="353"/>
                </a:lnTo>
                <a:lnTo>
                  <a:pt x="1468" y="364"/>
                </a:lnTo>
                <a:lnTo>
                  <a:pt x="1467" y="374"/>
                </a:lnTo>
                <a:lnTo>
                  <a:pt x="1465" y="384"/>
                </a:lnTo>
                <a:lnTo>
                  <a:pt x="1462" y="393"/>
                </a:lnTo>
                <a:lnTo>
                  <a:pt x="1458" y="402"/>
                </a:lnTo>
                <a:lnTo>
                  <a:pt x="1452" y="409"/>
                </a:lnTo>
                <a:lnTo>
                  <a:pt x="1445" y="416"/>
                </a:lnTo>
                <a:lnTo>
                  <a:pt x="1436" y="422"/>
                </a:lnTo>
                <a:lnTo>
                  <a:pt x="1425" y="427"/>
                </a:lnTo>
                <a:lnTo>
                  <a:pt x="1413" y="432"/>
                </a:lnTo>
                <a:lnTo>
                  <a:pt x="1399" y="437"/>
                </a:lnTo>
                <a:lnTo>
                  <a:pt x="1383" y="442"/>
                </a:lnTo>
                <a:lnTo>
                  <a:pt x="1366" y="446"/>
                </a:lnTo>
                <a:lnTo>
                  <a:pt x="1347" y="450"/>
                </a:lnTo>
                <a:lnTo>
                  <a:pt x="1327" y="453"/>
                </a:lnTo>
                <a:lnTo>
                  <a:pt x="1306" y="456"/>
                </a:lnTo>
                <a:lnTo>
                  <a:pt x="1262" y="462"/>
                </a:lnTo>
                <a:lnTo>
                  <a:pt x="1214" y="466"/>
                </a:lnTo>
                <a:lnTo>
                  <a:pt x="1164" y="469"/>
                </a:lnTo>
                <a:lnTo>
                  <a:pt x="1113" y="471"/>
                </a:lnTo>
                <a:lnTo>
                  <a:pt x="1062" y="471"/>
                </a:lnTo>
                <a:lnTo>
                  <a:pt x="1012" y="470"/>
                </a:lnTo>
                <a:lnTo>
                  <a:pt x="963" y="468"/>
                </a:lnTo>
                <a:lnTo>
                  <a:pt x="918" y="465"/>
                </a:lnTo>
                <a:lnTo>
                  <a:pt x="896" y="463"/>
                </a:lnTo>
                <a:lnTo>
                  <a:pt x="876" y="461"/>
                </a:lnTo>
                <a:lnTo>
                  <a:pt x="857" y="458"/>
                </a:lnTo>
                <a:lnTo>
                  <a:pt x="839" y="456"/>
                </a:lnTo>
                <a:lnTo>
                  <a:pt x="822" y="452"/>
                </a:lnTo>
                <a:lnTo>
                  <a:pt x="807" y="449"/>
                </a:lnTo>
                <a:lnTo>
                  <a:pt x="794" y="445"/>
                </a:lnTo>
                <a:lnTo>
                  <a:pt x="782" y="441"/>
                </a:lnTo>
                <a:lnTo>
                  <a:pt x="772" y="436"/>
                </a:lnTo>
                <a:lnTo>
                  <a:pt x="764" y="431"/>
                </a:lnTo>
                <a:lnTo>
                  <a:pt x="757" y="425"/>
                </a:lnTo>
                <a:lnTo>
                  <a:pt x="751" y="418"/>
                </a:lnTo>
                <a:lnTo>
                  <a:pt x="747" y="411"/>
                </a:lnTo>
                <a:lnTo>
                  <a:pt x="744" y="402"/>
                </a:lnTo>
                <a:lnTo>
                  <a:pt x="742" y="394"/>
                </a:lnTo>
                <a:lnTo>
                  <a:pt x="741" y="385"/>
                </a:lnTo>
                <a:lnTo>
                  <a:pt x="741" y="365"/>
                </a:lnTo>
                <a:lnTo>
                  <a:pt x="744" y="344"/>
                </a:lnTo>
                <a:lnTo>
                  <a:pt x="749" y="322"/>
                </a:lnTo>
                <a:lnTo>
                  <a:pt x="755" y="300"/>
                </a:lnTo>
                <a:lnTo>
                  <a:pt x="761" y="277"/>
                </a:lnTo>
                <a:lnTo>
                  <a:pt x="767" y="255"/>
                </a:lnTo>
                <a:lnTo>
                  <a:pt x="772" y="234"/>
                </a:lnTo>
                <a:lnTo>
                  <a:pt x="775" y="214"/>
                </a:lnTo>
                <a:lnTo>
                  <a:pt x="775" y="195"/>
                </a:lnTo>
                <a:lnTo>
                  <a:pt x="774" y="187"/>
                </a:lnTo>
                <a:lnTo>
                  <a:pt x="772" y="179"/>
                </a:lnTo>
                <a:lnTo>
                  <a:pt x="769" y="172"/>
                </a:lnTo>
                <a:lnTo>
                  <a:pt x="764" y="166"/>
                </a:lnTo>
                <a:lnTo>
                  <a:pt x="759" y="160"/>
                </a:lnTo>
                <a:lnTo>
                  <a:pt x="752" y="155"/>
                </a:lnTo>
                <a:lnTo>
                  <a:pt x="744" y="150"/>
                </a:lnTo>
                <a:lnTo>
                  <a:pt x="734" y="146"/>
                </a:lnTo>
                <a:lnTo>
                  <a:pt x="724" y="141"/>
                </a:lnTo>
                <a:lnTo>
                  <a:pt x="712" y="136"/>
                </a:lnTo>
                <a:lnTo>
                  <a:pt x="685" y="127"/>
                </a:lnTo>
                <a:lnTo>
                  <a:pt x="656" y="118"/>
                </a:lnTo>
                <a:lnTo>
                  <a:pt x="624" y="109"/>
                </a:lnTo>
                <a:lnTo>
                  <a:pt x="589" y="102"/>
                </a:lnTo>
                <a:lnTo>
                  <a:pt x="554" y="96"/>
                </a:lnTo>
                <a:lnTo>
                  <a:pt x="518" y="92"/>
                </a:lnTo>
                <a:lnTo>
                  <a:pt x="483" y="89"/>
                </a:lnTo>
                <a:lnTo>
                  <a:pt x="448" y="89"/>
                </a:lnTo>
                <a:lnTo>
                  <a:pt x="415" y="91"/>
                </a:lnTo>
                <a:lnTo>
                  <a:pt x="384" y="97"/>
                </a:lnTo>
                <a:lnTo>
                  <a:pt x="356" y="105"/>
                </a:lnTo>
                <a:lnTo>
                  <a:pt x="344" y="111"/>
                </a:lnTo>
                <a:lnTo>
                  <a:pt x="332" y="118"/>
                </a:lnTo>
                <a:lnTo>
                  <a:pt x="322" y="125"/>
                </a:lnTo>
                <a:lnTo>
                  <a:pt x="313" y="134"/>
                </a:lnTo>
                <a:lnTo>
                  <a:pt x="305" y="143"/>
                </a:lnTo>
                <a:lnTo>
                  <a:pt x="298" y="154"/>
                </a:lnTo>
                <a:lnTo>
                  <a:pt x="293" y="166"/>
                </a:lnTo>
                <a:lnTo>
                  <a:pt x="289" y="180"/>
                </a:lnTo>
                <a:lnTo>
                  <a:pt x="286" y="196"/>
                </a:lnTo>
                <a:lnTo>
                  <a:pt x="285" y="213"/>
                </a:lnTo>
                <a:lnTo>
                  <a:pt x="284" y="232"/>
                </a:lnTo>
                <a:lnTo>
                  <a:pt x="285" y="253"/>
                </a:lnTo>
                <a:lnTo>
                  <a:pt x="287" y="274"/>
                </a:lnTo>
                <a:lnTo>
                  <a:pt x="289" y="297"/>
                </a:lnTo>
                <a:lnTo>
                  <a:pt x="292" y="321"/>
                </a:lnTo>
                <a:lnTo>
                  <a:pt x="296" y="346"/>
                </a:lnTo>
                <a:lnTo>
                  <a:pt x="305" y="398"/>
                </a:lnTo>
                <a:lnTo>
                  <a:pt x="316" y="451"/>
                </a:lnTo>
                <a:lnTo>
                  <a:pt x="328" y="506"/>
                </a:lnTo>
                <a:lnTo>
                  <a:pt x="340" y="562"/>
                </a:lnTo>
                <a:lnTo>
                  <a:pt x="352" y="616"/>
                </a:lnTo>
                <a:lnTo>
                  <a:pt x="362" y="669"/>
                </a:lnTo>
                <a:lnTo>
                  <a:pt x="370" y="718"/>
                </a:lnTo>
                <a:lnTo>
                  <a:pt x="374" y="742"/>
                </a:lnTo>
                <a:lnTo>
                  <a:pt x="376" y="764"/>
                </a:lnTo>
                <a:lnTo>
                  <a:pt x="378" y="786"/>
                </a:lnTo>
                <a:lnTo>
                  <a:pt x="379" y="806"/>
                </a:lnTo>
                <a:lnTo>
                  <a:pt x="379" y="824"/>
                </a:lnTo>
                <a:lnTo>
                  <a:pt x="378" y="841"/>
                </a:lnTo>
                <a:lnTo>
                  <a:pt x="376" y="857"/>
                </a:lnTo>
                <a:lnTo>
                  <a:pt x="372" y="870"/>
                </a:lnTo>
                <a:lnTo>
                  <a:pt x="367" y="882"/>
                </a:lnTo>
                <a:lnTo>
                  <a:pt x="361" y="892"/>
                </a:lnTo>
                <a:lnTo>
                  <a:pt x="354" y="901"/>
                </a:lnTo>
                <a:lnTo>
                  <a:pt x="346" y="909"/>
                </a:lnTo>
                <a:lnTo>
                  <a:pt x="338" y="915"/>
                </a:lnTo>
                <a:lnTo>
                  <a:pt x="328" y="920"/>
                </a:lnTo>
                <a:lnTo>
                  <a:pt x="317" y="925"/>
                </a:lnTo>
                <a:lnTo>
                  <a:pt x="306" y="928"/>
                </a:lnTo>
                <a:lnTo>
                  <a:pt x="282" y="933"/>
                </a:lnTo>
                <a:lnTo>
                  <a:pt x="257" y="934"/>
                </a:lnTo>
                <a:lnTo>
                  <a:pt x="229" y="934"/>
                </a:lnTo>
                <a:lnTo>
                  <a:pt x="202" y="933"/>
                </a:lnTo>
                <a:lnTo>
                  <a:pt x="174" y="930"/>
                </a:lnTo>
                <a:lnTo>
                  <a:pt x="147" y="928"/>
                </a:lnTo>
                <a:lnTo>
                  <a:pt x="121" y="927"/>
                </a:lnTo>
                <a:lnTo>
                  <a:pt x="96" y="927"/>
                </a:lnTo>
                <a:lnTo>
                  <a:pt x="74" y="929"/>
                </a:lnTo>
                <a:lnTo>
                  <a:pt x="55" y="933"/>
                </a:lnTo>
                <a:lnTo>
                  <a:pt x="46" y="937"/>
                </a:lnTo>
                <a:lnTo>
                  <a:pt x="39" y="942"/>
                </a:lnTo>
                <a:lnTo>
                  <a:pt x="32" y="947"/>
                </a:lnTo>
                <a:lnTo>
                  <a:pt x="27" y="954"/>
                </a:lnTo>
                <a:lnTo>
                  <a:pt x="18" y="970"/>
                </a:lnTo>
                <a:lnTo>
                  <a:pt x="11" y="990"/>
                </a:lnTo>
                <a:lnTo>
                  <a:pt x="6" y="1012"/>
                </a:lnTo>
                <a:lnTo>
                  <a:pt x="2" y="1037"/>
                </a:lnTo>
                <a:lnTo>
                  <a:pt x="0" y="1063"/>
                </a:lnTo>
                <a:lnTo>
                  <a:pt x="0" y="1091"/>
                </a:lnTo>
                <a:lnTo>
                  <a:pt x="1" y="1120"/>
                </a:lnTo>
                <a:lnTo>
                  <a:pt x="3" y="1149"/>
                </a:lnTo>
                <a:lnTo>
                  <a:pt x="7" y="1178"/>
                </a:lnTo>
                <a:lnTo>
                  <a:pt x="12" y="1206"/>
                </a:lnTo>
                <a:lnTo>
                  <a:pt x="18" y="1234"/>
                </a:lnTo>
                <a:lnTo>
                  <a:pt x="26" y="1259"/>
                </a:lnTo>
                <a:lnTo>
                  <a:pt x="34" y="1283"/>
                </a:lnTo>
                <a:lnTo>
                  <a:pt x="44" y="1304"/>
                </a:lnTo>
                <a:lnTo>
                  <a:pt x="55" y="1322"/>
                </a:lnTo>
                <a:lnTo>
                  <a:pt x="61" y="1329"/>
                </a:lnTo>
                <a:lnTo>
                  <a:pt x="67" y="1336"/>
                </a:lnTo>
                <a:lnTo>
                  <a:pt x="74" y="1342"/>
                </a:lnTo>
                <a:lnTo>
                  <a:pt x="81" y="1346"/>
                </a:lnTo>
                <a:lnTo>
                  <a:pt x="89" y="1349"/>
                </a:lnTo>
                <a:lnTo>
                  <a:pt x="98" y="1352"/>
                </a:lnTo>
                <a:lnTo>
                  <a:pt x="117" y="1354"/>
                </a:lnTo>
                <a:lnTo>
                  <a:pt x="139" y="1354"/>
                </a:lnTo>
                <a:lnTo>
                  <a:pt x="163" y="1351"/>
                </a:lnTo>
                <a:lnTo>
                  <a:pt x="188" y="1347"/>
                </a:lnTo>
                <a:lnTo>
                  <a:pt x="214" y="1342"/>
                </a:lnTo>
                <a:lnTo>
                  <a:pt x="240" y="1336"/>
                </a:lnTo>
                <a:lnTo>
                  <a:pt x="267" y="1330"/>
                </a:lnTo>
                <a:lnTo>
                  <a:pt x="293" y="1326"/>
                </a:lnTo>
                <a:lnTo>
                  <a:pt x="319" y="1322"/>
                </a:lnTo>
                <a:lnTo>
                  <a:pt x="343" y="1321"/>
                </a:lnTo>
                <a:lnTo>
                  <a:pt x="366" y="1322"/>
                </a:lnTo>
                <a:lnTo>
                  <a:pt x="387" y="1326"/>
                </a:lnTo>
                <a:lnTo>
                  <a:pt x="397" y="1330"/>
                </a:lnTo>
                <a:lnTo>
                  <a:pt x="405" y="1334"/>
                </a:lnTo>
                <a:lnTo>
                  <a:pt x="414" y="1340"/>
                </a:lnTo>
                <a:lnTo>
                  <a:pt x="421" y="1347"/>
                </a:lnTo>
                <a:lnTo>
                  <a:pt x="428" y="1355"/>
                </a:lnTo>
                <a:lnTo>
                  <a:pt x="434" y="1365"/>
                </a:lnTo>
                <a:lnTo>
                  <a:pt x="439" y="1376"/>
                </a:lnTo>
                <a:lnTo>
                  <a:pt x="444" y="1387"/>
                </a:lnTo>
                <a:lnTo>
                  <a:pt x="448" y="1400"/>
                </a:lnTo>
                <a:lnTo>
                  <a:pt x="451" y="1414"/>
                </a:lnTo>
                <a:lnTo>
                  <a:pt x="457" y="1444"/>
                </a:lnTo>
                <a:lnTo>
                  <a:pt x="461" y="1477"/>
                </a:lnTo>
                <a:lnTo>
                  <a:pt x="464" y="1511"/>
                </a:lnTo>
                <a:lnTo>
                  <a:pt x="466" y="1547"/>
                </a:lnTo>
                <a:lnTo>
                  <a:pt x="468" y="1584"/>
                </a:lnTo>
                <a:lnTo>
                  <a:pt x="470" y="1621"/>
                </a:lnTo>
                <a:lnTo>
                  <a:pt x="473" y="1657"/>
                </a:lnTo>
                <a:lnTo>
                  <a:pt x="476" y="1691"/>
                </a:lnTo>
                <a:lnTo>
                  <a:pt x="481" y="1724"/>
                </a:lnTo>
                <a:lnTo>
                  <a:pt x="487" y="1754"/>
                </a:lnTo>
                <a:lnTo>
                  <a:pt x="491" y="1767"/>
                </a:lnTo>
                <a:lnTo>
                  <a:pt x="496" y="1780"/>
                </a:lnTo>
                <a:lnTo>
                  <a:pt x="501" y="1792"/>
                </a:lnTo>
                <a:lnTo>
                  <a:pt x="507" y="1802"/>
                </a:lnTo>
                <a:lnTo>
                  <a:pt x="514" y="1812"/>
                </a:lnTo>
                <a:lnTo>
                  <a:pt x="521" y="1820"/>
                </a:lnTo>
                <a:lnTo>
                  <a:pt x="529" y="1827"/>
                </a:lnTo>
                <a:lnTo>
                  <a:pt x="539" y="1834"/>
                </a:lnTo>
                <a:lnTo>
                  <a:pt x="560" y="1845"/>
                </a:lnTo>
                <a:lnTo>
                  <a:pt x="584" y="1855"/>
                </a:lnTo>
                <a:lnTo>
                  <a:pt x="611" y="1862"/>
                </a:lnTo>
                <a:lnTo>
                  <a:pt x="639" y="1868"/>
                </a:lnTo>
                <a:lnTo>
                  <a:pt x="669" y="1871"/>
                </a:lnTo>
                <a:lnTo>
                  <a:pt x="700" y="1873"/>
                </a:lnTo>
                <a:lnTo>
                  <a:pt x="731" y="1873"/>
                </a:lnTo>
                <a:lnTo>
                  <a:pt x="762" y="1872"/>
                </a:lnTo>
                <a:lnTo>
                  <a:pt x="792" y="1869"/>
                </a:lnTo>
                <a:lnTo>
                  <a:pt x="821" y="1865"/>
                </a:lnTo>
                <a:lnTo>
                  <a:pt x="848" y="1859"/>
                </a:lnTo>
                <a:lnTo>
                  <a:pt x="872" y="1853"/>
                </a:lnTo>
                <a:lnTo>
                  <a:pt x="893" y="1845"/>
                </a:lnTo>
                <a:lnTo>
                  <a:pt x="903" y="1840"/>
                </a:lnTo>
                <a:lnTo>
                  <a:pt x="911" y="1836"/>
                </a:lnTo>
                <a:lnTo>
                  <a:pt x="919" y="1831"/>
                </a:lnTo>
                <a:lnTo>
                  <a:pt x="925" y="1826"/>
                </a:lnTo>
                <a:lnTo>
                  <a:pt x="930" y="1820"/>
                </a:lnTo>
                <a:lnTo>
                  <a:pt x="934" y="1814"/>
                </a:lnTo>
                <a:lnTo>
                  <a:pt x="936" y="1807"/>
                </a:lnTo>
                <a:lnTo>
                  <a:pt x="938" y="1799"/>
                </a:lnTo>
                <a:lnTo>
                  <a:pt x="938" y="1790"/>
                </a:lnTo>
                <a:lnTo>
                  <a:pt x="938" y="1780"/>
                </a:lnTo>
                <a:lnTo>
                  <a:pt x="934" y="1760"/>
                </a:lnTo>
                <a:lnTo>
                  <a:pt x="927" y="1737"/>
                </a:lnTo>
                <a:lnTo>
                  <a:pt x="919" y="1713"/>
                </a:lnTo>
                <a:lnTo>
                  <a:pt x="909" y="1688"/>
                </a:lnTo>
                <a:lnTo>
                  <a:pt x="899" y="1663"/>
                </a:lnTo>
                <a:lnTo>
                  <a:pt x="889" y="1637"/>
                </a:lnTo>
                <a:lnTo>
                  <a:pt x="880" y="1612"/>
                </a:lnTo>
                <a:lnTo>
                  <a:pt x="873" y="1587"/>
                </a:lnTo>
                <a:lnTo>
                  <a:pt x="869" y="1564"/>
                </a:lnTo>
                <a:lnTo>
                  <a:pt x="868" y="1553"/>
                </a:lnTo>
                <a:lnTo>
                  <a:pt x="868" y="1542"/>
                </a:lnTo>
                <a:lnTo>
                  <a:pt x="868" y="1532"/>
                </a:lnTo>
                <a:lnTo>
                  <a:pt x="870" y="1523"/>
                </a:lnTo>
                <a:lnTo>
                  <a:pt x="873" y="1514"/>
                </a:lnTo>
                <a:lnTo>
                  <a:pt x="878" y="1506"/>
                </a:lnTo>
                <a:lnTo>
                  <a:pt x="884" y="1499"/>
                </a:lnTo>
                <a:lnTo>
                  <a:pt x="891" y="1492"/>
                </a:lnTo>
                <a:lnTo>
                  <a:pt x="900" y="1486"/>
                </a:lnTo>
                <a:lnTo>
                  <a:pt x="910" y="1480"/>
                </a:lnTo>
                <a:lnTo>
                  <a:pt x="922" y="1474"/>
                </a:lnTo>
                <a:lnTo>
                  <a:pt x="934" y="1469"/>
                </a:lnTo>
                <a:lnTo>
                  <a:pt x="948" y="1463"/>
                </a:lnTo>
                <a:lnTo>
                  <a:pt x="963" y="1458"/>
                </a:lnTo>
                <a:lnTo>
                  <a:pt x="980" y="1454"/>
                </a:lnTo>
                <a:lnTo>
                  <a:pt x="997" y="1449"/>
                </a:lnTo>
                <a:lnTo>
                  <a:pt x="1033" y="1441"/>
                </a:lnTo>
                <a:lnTo>
                  <a:pt x="1072" y="1433"/>
                </a:lnTo>
                <a:lnTo>
                  <a:pt x="1113" y="1427"/>
                </a:lnTo>
                <a:lnTo>
                  <a:pt x="1155" y="1422"/>
                </a:lnTo>
                <a:lnTo>
                  <a:pt x="1197" y="1418"/>
                </a:lnTo>
                <a:lnTo>
                  <a:pt x="1239" y="1416"/>
                </a:lnTo>
                <a:lnTo>
                  <a:pt x="1279" y="1415"/>
                </a:lnTo>
                <a:lnTo>
                  <a:pt x="1318" y="1416"/>
                </a:lnTo>
                <a:lnTo>
                  <a:pt x="1354" y="1418"/>
                </a:lnTo>
                <a:lnTo>
                  <a:pt x="1371" y="1420"/>
                </a:lnTo>
                <a:lnTo>
                  <a:pt x="1387" y="1422"/>
                </a:lnTo>
                <a:lnTo>
                  <a:pt x="1402" y="1424"/>
                </a:lnTo>
                <a:lnTo>
                  <a:pt x="1416" y="1428"/>
                </a:lnTo>
                <a:lnTo>
                  <a:pt x="1429" y="1431"/>
                </a:lnTo>
                <a:lnTo>
                  <a:pt x="1440" y="1435"/>
                </a:lnTo>
                <a:lnTo>
                  <a:pt x="1460" y="1445"/>
                </a:lnTo>
                <a:lnTo>
                  <a:pt x="1476" y="1459"/>
                </a:lnTo>
                <a:lnTo>
                  <a:pt x="1489" y="1476"/>
                </a:lnTo>
                <a:lnTo>
                  <a:pt x="1500" y="1495"/>
                </a:lnTo>
                <a:lnTo>
                  <a:pt x="1509" y="1516"/>
                </a:lnTo>
                <a:lnTo>
                  <a:pt x="1515" y="1539"/>
                </a:lnTo>
                <a:lnTo>
                  <a:pt x="1521" y="1564"/>
                </a:lnTo>
                <a:lnTo>
                  <a:pt x="1525" y="1589"/>
                </a:lnTo>
                <a:lnTo>
                  <a:pt x="1533" y="1639"/>
                </a:lnTo>
                <a:lnTo>
                  <a:pt x="1537" y="1664"/>
                </a:lnTo>
                <a:lnTo>
                  <a:pt x="1542" y="1687"/>
                </a:lnTo>
                <a:lnTo>
                  <a:pt x="1547" y="1708"/>
                </a:lnTo>
                <a:lnTo>
                  <a:pt x="1554" y="1728"/>
                </a:lnTo>
                <a:lnTo>
                  <a:pt x="1563" y="1745"/>
                </a:lnTo>
                <a:lnTo>
                  <a:pt x="1574" y="1759"/>
                </a:lnTo>
                <a:lnTo>
                  <a:pt x="1587" y="1772"/>
                </a:lnTo>
                <a:lnTo>
                  <a:pt x="1603" y="1785"/>
                </a:lnTo>
                <a:lnTo>
                  <a:pt x="1619" y="1798"/>
                </a:lnTo>
                <a:lnTo>
                  <a:pt x="1637" y="1811"/>
                </a:lnTo>
                <a:lnTo>
                  <a:pt x="1656" y="1824"/>
                </a:lnTo>
                <a:lnTo>
                  <a:pt x="1675" y="1836"/>
                </a:lnTo>
                <a:lnTo>
                  <a:pt x="1694" y="1847"/>
                </a:lnTo>
                <a:lnTo>
                  <a:pt x="1714" y="1856"/>
                </a:lnTo>
                <a:lnTo>
                  <a:pt x="1733" y="1863"/>
                </a:lnTo>
                <a:lnTo>
                  <a:pt x="1752" y="1868"/>
                </a:lnTo>
                <a:lnTo>
                  <a:pt x="1769" y="1870"/>
                </a:lnTo>
                <a:lnTo>
                  <a:pt x="1786" y="1869"/>
                </a:lnTo>
                <a:lnTo>
                  <a:pt x="1801" y="1865"/>
                </a:lnTo>
                <a:lnTo>
                  <a:pt x="1808" y="1861"/>
                </a:lnTo>
                <a:lnTo>
                  <a:pt x="1814" y="1857"/>
                </a:lnTo>
                <a:lnTo>
                  <a:pt x="1820" y="1851"/>
                </a:lnTo>
                <a:lnTo>
                  <a:pt x="1825" y="1845"/>
                </a:lnTo>
                <a:lnTo>
                  <a:pt x="1830" y="1837"/>
                </a:lnTo>
                <a:lnTo>
                  <a:pt x="1834" y="1828"/>
                </a:lnTo>
                <a:lnTo>
                  <a:pt x="1837" y="1818"/>
                </a:lnTo>
                <a:lnTo>
                  <a:pt x="1840" y="1805"/>
                </a:lnTo>
                <a:lnTo>
                  <a:pt x="1842" y="1791"/>
                </a:lnTo>
                <a:lnTo>
                  <a:pt x="1843" y="1775"/>
                </a:lnTo>
                <a:lnTo>
                  <a:pt x="1843" y="1758"/>
                </a:lnTo>
                <a:lnTo>
                  <a:pt x="1843" y="1739"/>
                </a:lnTo>
                <a:lnTo>
                  <a:pt x="1842" y="1719"/>
                </a:lnTo>
                <a:lnTo>
                  <a:pt x="1841" y="1697"/>
                </a:lnTo>
                <a:lnTo>
                  <a:pt x="1840" y="1675"/>
                </a:lnTo>
                <a:lnTo>
                  <a:pt x="1838" y="1651"/>
                </a:lnTo>
                <a:lnTo>
                  <a:pt x="1833" y="1602"/>
                </a:lnTo>
                <a:lnTo>
                  <a:pt x="1828" y="1551"/>
                </a:lnTo>
                <a:lnTo>
                  <a:pt x="1822" y="1498"/>
                </a:lnTo>
                <a:lnTo>
                  <a:pt x="1816" y="1445"/>
                </a:lnTo>
                <a:lnTo>
                  <a:pt x="1811" y="1393"/>
                </a:lnTo>
                <a:lnTo>
                  <a:pt x="1807" y="1343"/>
                </a:lnTo>
                <a:lnTo>
                  <a:pt x="1804" y="1295"/>
                </a:lnTo>
                <a:lnTo>
                  <a:pt x="1803" y="1273"/>
                </a:lnTo>
                <a:lnTo>
                  <a:pt x="1803" y="1252"/>
                </a:lnTo>
                <a:lnTo>
                  <a:pt x="1803" y="1232"/>
                </a:lnTo>
                <a:lnTo>
                  <a:pt x="1804" y="1213"/>
                </a:lnTo>
                <a:lnTo>
                  <a:pt x="1806" y="1196"/>
                </a:lnTo>
                <a:lnTo>
                  <a:pt x="1808" y="1181"/>
                </a:lnTo>
                <a:lnTo>
                  <a:pt x="1811" y="1167"/>
                </a:lnTo>
                <a:lnTo>
                  <a:pt x="1815" y="1155"/>
                </a:lnTo>
                <a:lnTo>
                  <a:pt x="1820" y="1145"/>
                </a:lnTo>
                <a:lnTo>
                  <a:pt x="1826" y="1136"/>
                </a:lnTo>
                <a:lnTo>
                  <a:pt x="1832" y="1128"/>
                </a:lnTo>
                <a:lnTo>
                  <a:pt x="1840" y="1122"/>
                </a:lnTo>
                <a:lnTo>
                  <a:pt x="1848" y="1117"/>
                </a:lnTo>
                <a:lnTo>
                  <a:pt x="1856" y="1113"/>
                </a:lnTo>
                <a:lnTo>
                  <a:pt x="1865" y="1110"/>
                </a:lnTo>
                <a:lnTo>
                  <a:pt x="1875" y="1108"/>
                </a:lnTo>
                <a:lnTo>
                  <a:pt x="1896" y="1106"/>
                </a:lnTo>
                <a:lnTo>
                  <a:pt x="1918" y="1107"/>
                </a:lnTo>
                <a:lnTo>
                  <a:pt x="1942" y="1111"/>
                </a:lnTo>
                <a:lnTo>
                  <a:pt x="1965" y="1115"/>
                </a:lnTo>
                <a:lnTo>
                  <a:pt x="2012" y="1126"/>
                </a:lnTo>
                <a:lnTo>
                  <a:pt x="2034" y="1131"/>
                </a:lnTo>
                <a:lnTo>
                  <a:pt x="2055" y="1135"/>
                </a:lnTo>
                <a:lnTo>
                  <a:pt x="2074" y="1136"/>
                </a:lnTo>
                <a:lnTo>
                  <a:pt x="2090" y="1136"/>
                </a:lnTo>
                <a:lnTo>
                  <a:pt x="2104" y="1132"/>
                </a:lnTo>
                <a:lnTo>
                  <a:pt x="2109" y="1128"/>
                </a:lnTo>
                <a:lnTo>
                  <a:pt x="2114" y="1124"/>
                </a:lnTo>
                <a:lnTo>
                  <a:pt x="2122" y="1113"/>
                </a:lnTo>
                <a:lnTo>
                  <a:pt x="2128" y="1099"/>
                </a:lnTo>
                <a:lnTo>
                  <a:pt x="2134" y="1083"/>
                </a:lnTo>
                <a:lnTo>
                  <a:pt x="2138" y="1065"/>
                </a:lnTo>
                <a:lnTo>
                  <a:pt x="2140" y="1046"/>
                </a:lnTo>
                <a:lnTo>
                  <a:pt x="2142" y="1025"/>
                </a:lnTo>
                <a:lnTo>
                  <a:pt x="2142" y="1004"/>
                </a:lnTo>
                <a:lnTo>
                  <a:pt x="2141" y="982"/>
                </a:lnTo>
                <a:lnTo>
                  <a:pt x="2138" y="961"/>
                </a:lnTo>
                <a:lnTo>
                  <a:pt x="2135" y="939"/>
                </a:lnTo>
                <a:lnTo>
                  <a:pt x="2130" y="919"/>
                </a:lnTo>
                <a:lnTo>
                  <a:pt x="2123" y="899"/>
                </a:lnTo>
                <a:lnTo>
                  <a:pt x="2116" y="881"/>
                </a:lnTo>
                <a:lnTo>
                  <a:pt x="2107" y="864"/>
                </a:lnTo>
                <a:lnTo>
                  <a:pt x="2097" y="849"/>
                </a:lnTo>
                <a:lnTo>
                  <a:pt x="2085" y="837"/>
                </a:lnTo>
                <a:lnTo>
                  <a:pt x="2078" y="832"/>
                </a:lnTo>
                <a:lnTo>
                  <a:pt x="2071" y="828"/>
                </a:lnTo>
                <a:lnTo>
                  <a:pt x="2054" y="823"/>
                </a:lnTo>
                <a:lnTo>
                  <a:pt x="2033" y="822"/>
                </a:lnTo>
                <a:lnTo>
                  <a:pt x="2010" y="822"/>
                </a:lnTo>
                <a:lnTo>
                  <a:pt x="1986" y="824"/>
                </a:lnTo>
                <a:lnTo>
                  <a:pt x="1959" y="828"/>
                </a:lnTo>
                <a:lnTo>
                  <a:pt x="1905" y="835"/>
                </a:lnTo>
                <a:lnTo>
                  <a:pt x="1877" y="838"/>
                </a:lnTo>
                <a:lnTo>
                  <a:pt x="1850" y="839"/>
                </a:lnTo>
                <a:lnTo>
                  <a:pt x="1824" y="838"/>
                </a:lnTo>
                <a:lnTo>
                  <a:pt x="1799" y="834"/>
                </a:lnTo>
                <a:lnTo>
                  <a:pt x="1788" y="831"/>
                </a:lnTo>
                <a:lnTo>
                  <a:pt x="1776" y="827"/>
                </a:lnTo>
                <a:lnTo>
                  <a:pt x="1766" y="822"/>
                </a:lnTo>
                <a:lnTo>
                  <a:pt x="1756" y="816"/>
                </a:lnTo>
                <a:lnTo>
                  <a:pt x="1747" y="808"/>
                </a:lnTo>
                <a:lnTo>
                  <a:pt x="1739" y="799"/>
                </a:lnTo>
                <a:lnTo>
                  <a:pt x="1732" y="789"/>
                </a:lnTo>
                <a:lnTo>
                  <a:pt x="1725" y="778"/>
                </a:lnTo>
                <a:lnTo>
                  <a:pt x="1719" y="765"/>
                </a:lnTo>
                <a:lnTo>
                  <a:pt x="1715" y="750"/>
                </a:lnTo>
                <a:lnTo>
                  <a:pt x="1711" y="733"/>
                </a:lnTo>
                <a:lnTo>
                  <a:pt x="1708" y="714"/>
                </a:lnTo>
                <a:lnTo>
                  <a:pt x="1705" y="694"/>
                </a:lnTo>
                <a:lnTo>
                  <a:pt x="1704" y="673"/>
                </a:lnTo>
                <a:lnTo>
                  <a:pt x="1703" y="650"/>
                </a:lnTo>
                <a:lnTo>
                  <a:pt x="1702" y="627"/>
                </a:lnTo>
                <a:lnTo>
                  <a:pt x="1702" y="576"/>
                </a:lnTo>
                <a:lnTo>
                  <a:pt x="1704" y="523"/>
                </a:lnTo>
                <a:lnTo>
                  <a:pt x="1706" y="468"/>
                </a:lnTo>
                <a:lnTo>
                  <a:pt x="1709" y="412"/>
                </a:lnTo>
                <a:lnTo>
                  <a:pt x="1713" y="356"/>
                </a:lnTo>
                <a:lnTo>
                  <a:pt x="1715" y="301"/>
                </a:lnTo>
                <a:lnTo>
                  <a:pt x="1718" y="249"/>
                </a:lnTo>
                <a:lnTo>
                  <a:pt x="1718" y="224"/>
                </a:lnTo>
                <a:lnTo>
                  <a:pt x="1719" y="200"/>
                </a:lnTo>
                <a:lnTo>
                  <a:pt x="1718" y="177"/>
                </a:lnTo>
                <a:lnTo>
                  <a:pt x="1718" y="155"/>
                </a:lnTo>
                <a:lnTo>
                  <a:pt x="1717" y="135"/>
                </a:lnTo>
                <a:lnTo>
                  <a:pt x="1715" y="116"/>
                </a:lnTo>
                <a:lnTo>
                  <a:pt x="1713" y="98"/>
                </a:lnTo>
                <a:lnTo>
                  <a:pt x="1709" y="83"/>
                </a:lnTo>
                <a:lnTo>
                  <a:pt x="1706" y="69"/>
                </a:lnTo>
                <a:lnTo>
                  <a:pt x="1701" y="57"/>
                </a:lnTo>
                <a:lnTo>
                  <a:pt x="1696" y="47"/>
                </a:lnTo>
                <a:lnTo>
                  <a:pt x="1689" y="38"/>
                </a:lnTo>
                <a:lnTo>
                  <a:pt x="1682" y="30"/>
                </a:lnTo>
                <a:lnTo>
                  <a:pt x="1674" y="23"/>
                </a:lnTo>
                <a:lnTo>
                  <a:pt x="1666" y="17"/>
                </a:lnTo>
                <a:lnTo>
                  <a:pt x="1657" y="12"/>
                </a:lnTo>
                <a:lnTo>
                  <a:pt x="1638" y="5"/>
                </a:lnTo>
                <a:lnTo>
                  <a:pt x="1617" y="1"/>
                </a:lnTo>
                <a:lnTo>
                  <a:pt x="1594" y="0"/>
                </a:lnTo>
                <a:lnTo>
                  <a:pt x="1571" y="2"/>
                </a:lnTo>
                <a:lnTo>
                  <a:pt x="1548" y="7"/>
                </a:lnTo>
                <a:lnTo>
                  <a:pt x="1524" y="13"/>
                </a:lnTo>
                <a:lnTo>
                  <a:pt x="1501" y="21"/>
                </a:lnTo>
                <a:lnTo>
                  <a:pt x="1480" y="31"/>
                </a:lnTo>
                <a:lnTo>
                  <a:pt x="1459" y="41"/>
                </a:lnTo>
                <a:lnTo>
                  <a:pt x="1441" y="53"/>
                </a:lnTo>
                <a:lnTo>
                  <a:pt x="1425" y="64"/>
                </a:lnTo>
                <a:lnTo>
                  <a:pt x="1411" y="76"/>
                </a:lnTo>
                <a:lnTo>
                  <a:pt x="1401" y="88"/>
                </a:lnTo>
                <a:close/>
              </a:path>
            </a:pathLst>
          </a:custGeom>
          <a:solidFill>
            <a:srgbClr val="66FF33"/>
          </a:solidFill>
          <a:ln w="9525">
            <a:solidFill>
              <a:srgbClr val="000000"/>
            </a:solidFill>
            <a:prstDash val="solid"/>
            <a:round/>
            <a:headEnd/>
            <a:tailEnd/>
          </a:ln>
        </p:spPr>
        <p:txBody>
          <a:bodyPr/>
          <a:lstStyle/>
          <a:p>
            <a:endParaRPr lang="en-US"/>
          </a:p>
        </p:txBody>
      </p:sp>
      <p:sp>
        <p:nvSpPr>
          <p:cNvPr id="56328" name="Rectangle 8"/>
          <p:cNvSpPr>
            <a:spLocks noChangeArrowheads="1"/>
          </p:cNvSpPr>
          <p:nvPr/>
        </p:nvSpPr>
        <p:spPr bwMode="auto">
          <a:xfrm>
            <a:off x="769938" y="1903413"/>
            <a:ext cx="24780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9" name="Rectangle 9"/>
          <p:cNvSpPr>
            <a:spLocks noChangeArrowheads="1"/>
          </p:cNvSpPr>
          <p:nvPr/>
        </p:nvSpPr>
        <p:spPr bwMode="auto">
          <a:xfrm>
            <a:off x="862013" y="1970088"/>
            <a:ext cx="1684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000" b="1">
                <a:solidFill>
                  <a:srgbClr val="000000"/>
                </a:solidFill>
              </a:rPr>
              <a:t>INTERFACCE</a:t>
            </a:r>
            <a:endParaRPr lang="it-IT" sz="2000"/>
          </a:p>
        </p:txBody>
      </p:sp>
      <p:sp>
        <p:nvSpPr>
          <p:cNvPr id="56330" name="Rectangle 10"/>
          <p:cNvSpPr>
            <a:spLocks noChangeArrowheads="1"/>
          </p:cNvSpPr>
          <p:nvPr/>
        </p:nvSpPr>
        <p:spPr bwMode="auto">
          <a:xfrm>
            <a:off x="1608138" y="4341813"/>
            <a:ext cx="9921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1" name="Rectangle 11"/>
          <p:cNvSpPr>
            <a:spLocks noChangeArrowheads="1"/>
          </p:cNvSpPr>
          <p:nvPr/>
        </p:nvSpPr>
        <p:spPr bwMode="auto">
          <a:xfrm>
            <a:off x="762000" y="4495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it-IT" sz="2000" b="1">
                <a:solidFill>
                  <a:srgbClr val="000000"/>
                </a:solidFill>
              </a:rPr>
              <a:t>TERAPIA MEDICA</a:t>
            </a:r>
            <a:endParaRPr lang="it-IT" sz="2000"/>
          </a:p>
        </p:txBody>
      </p:sp>
      <p:sp>
        <p:nvSpPr>
          <p:cNvPr id="56332" name="Rectangle 12"/>
          <p:cNvSpPr>
            <a:spLocks noChangeArrowheads="1"/>
          </p:cNvSpPr>
          <p:nvPr/>
        </p:nvSpPr>
        <p:spPr bwMode="auto">
          <a:xfrm>
            <a:off x="3741738" y="1903413"/>
            <a:ext cx="13906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3" name="Rectangle 13"/>
          <p:cNvSpPr>
            <a:spLocks noChangeArrowheads="1"/>
          </p:cNvSpPr>
          <p:nvPr/>
        </p:nvSpPr>
        <p:spPr bwMode="auto">
          <a:xfrm rot="-2277915">
            <a:off x="3657600" y="2209800"/>
            <a:ext cx="1654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000" b="1">
                <a:solidFill>
                  <a:srgbClr val="000000"/>
                </a:solidFill>
              </a:rPr>
              <a:t>INFERMIERE</a:t>
            </a:r>
            <a:endParaRPr lang="it-IT" sz="2000"/>
          </a:p>
        </p:txBody>
      </p:sp>
      <p:sp>
        <p:nvSpPr>
          <p:cNvPr id="56334" name="Rectangle 14"/>
          <p:cNvSpPr>
            <a:spLocks noChangeArrowheads="1"/>
          </p:cNvSpPr>
          <p:nvPr/>
        </p:nvSpPr>
        <p:spPr bwMode="auto">
          <a:xfrm>
            <a:off x="3741738" y="4722813"/>
            <a:ext cx="184626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5" name="Rectangle 15"/>
          <p:cNvSpPr>
            <a:spLocks noChangeArrowheads="1"/>
          </p:cNvSpPr>
          <p:nvPr/>
        </p:nvSpPr>
        <p:spPr bwMode="auto">
          <a:xfrm rot="-94786">
            <a:off x="3657600" y="4953000"/>
            <a:ext cx="2105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000" b="1">
                <a:solidFill>
                  <a:srgbClr val="000000"/>
                </a:solidFill>
              </a:rPr>
              <a:t>COLLOCAZIONE</a:t>
            </a:r>
            <a:endParaRPr lang="it-IT" sz="2000"/>
          </a:p>
        </p:txBody>
      </p:sp>
      <p:sp>
        <p:nvSpPr>
          <p:cNvPr id="56336" name="Rectangle 16"/>
          <p:cNvSpPr>
            <a:spLocks noChangeArrowheads="1"/>
          </p:cNvSpPr>
          <p:nvPr/>
        </p:nvSpPr>
        <p:spPr bwMode="auto">
          <a:xfrm>
            <a:off x="6256338" y="1751013"/>
            <a:ext cx="17113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7" name="Rectangle 17"/>
          <p:cNvSpPr>
            <a:spLocks noChangeArrowheads="1"/>
          </p:cNvSpPr>
          <p:nvPr/>
        </p:nvSpPr>
        <p:spPr bwMode="auto">
          <a:xfrm>
            <a:off x="6348413" y="1811338"/>
            <a:ext cx="1301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000" b="1">
                <a:solidFill>
                  <a:srgbClr val="000000"/>
                </a:solidFill>
              </a:rPr>
              <a:t>PAZIENTE</a:t>
            </a:r>
            <a:endParaRPr lang="it-IT" sz="2000"/>
          </a:p>
        </p:txBody>
      </p:sp>
      <p:sp>
        <p:nvSpPr>
          <p:cNvPr id="56338" name="Freeform 18"/>
          <p:cNvSpPr>
            <a:spLocks/>
          </p:cNvSpPr>
          <p:nvPr/>
        </p:nvSpPr>
        <p:spPr bwMode="auto">
          <a:xfrm>
            <a:off x="5948363" y="3278188"/>
            <a:ext cx="3032125" cy="3402012"/>
          </a:xfrm>
          <a:custGeom>
            <a:avLst/>
            <a:gdLst>
              <a:gd name="T0" fmla="*/ 167 w 1910"/>
              <a:gd name="T1" fmla="*/ 649 h 2143"/>
              <a:gd name="T2" fmla="*/ 369 w 1910"/>
              <a:gd name="T3" fmla="*/ 604 h 2143"/>
              <a:gd name="T4" fmla="*/ 429 w 1910"/>
              <a:gd name="T5" fmla="*/ 634 h 2143"/>
              <a:gd name="T6" fmla="*/ 452 w 1910"/>
              <a:gd name="T7" fmla="*/ 734 h 2143"/>
              <a:gd name="T8" fmla="*/ 444 w 1910"/>
              <a:gd name="T9" fmla="*/ 1020 h 2143"/>
              <a:gd name="T10" fmla="*/ 406 w 1910"/>
              <a:gd name="T11" fmla="*/ 1241 h 2143"/>
              <a:gd name="T12" fmla="*/ 367 w 1910"/>
              <a:gd name="T13" fmla="*/ 1319 h 2143"/>
              <a:gd name="T14" fmla="*/ 285 w 1910"/>
              <a:gd name="T15" fmla="*/ 1324 h 2143"/>
              <a:gd name="T16" fmla="*/ 141 w 1910"/>
              <a:gd name="T17" fmla="*/ 1278 h 2143"/>
              <a:gd name="T18" fmla="*/ 93 w 1910"/>
              <a:gd name="T19" fmla="*/ 1304 h 2143"/>
              <a:gd name="T20" fmla="*/ 29 w 1910"/>
              <a:gd name="T21" fmla="*/ 1452 h 2143"/>
              <a:gd name="T22" fmla="*/ 8 w 1910"/>
              <a:gd name="T23" fmla="*/ 1685 h 2143"/>
              <a:gd name="T24" fmla="*/ 62 w 1910"/>
              <a:gd name="T25" fmla="*/ 1754 h 2143"/>
              <a:gd name="T26" fmla="*/ 192 w 1910"/>
              <a:gd name="T27" fmla="*/ 1771 h 2143"/>
              <a:gd name="T28" fmla="*/ 516 w 1910"/>
              <a:gd name="T29" fmla="*/ 1742 h 2143"/>
              <a:gd name="T30" fmla="*/ 707 w 1910"/>
              <a:gd name="T31" fmla="*/ 1734 h 2143"/>
              <a:gd name="T32" fmla="*/ 799 w 1910"/>
              <a:gd name="T33" fmla="*/ 1769 h 2143"/>
              <a:gd name="T34" fmla="*/ 822 w 1910"/>
              <a:gd name="T35" fmla="*/ 1869 h 2143"/>
              <a:gd name="T36" fmla="*/ 798 w 1910"/>
              <a:gd name="T37" fmla="*/ 2050 h 2143"/>
              <a:gd name="T38" fmla="*/ 852 w 1910"/>
              <a:gd name="T39" fmla="*/ 2118 h 2143"/>
              <a:gd name="T40" fmla="*/ 1039 w 1910"/>
              <a:gd name="T41" fmla="*/ 2143 h 2143"/>
              <a:gd name="T42" fmla="*/ 1202 w 1910"/>
              <a:gd name="T43" fmla="*/ 2099 h 2143"/>
              <a:gd name="T44" fmla="*/ 1226 w 1910"/>
              <a:gd name="T45" fmla="*/ 1980 h 2143"/>
              <a:gd name="T46" fmla="*/ 1219 w 1910"/>
              <a:gd name="T47" fmla="*/ 1800 h 2143"/>
              <a:gd name="T48" fmla="*/ 1269 w 1910"/>
              <a:gd name="T49" fmla="*/ 1737 h 2143"/>
              <a:gd name="T50" fmla="*/ 1453 w 1910"/>
              <a:gd name="T51" fmla="*/ 1724 h 2143"/>
              <a:gd name="T52" fmla="*/ 1688 w 1910"/>
              <a:gd name="T53" fmla="*/ 1719 h 2143"/>
              <a:gd name="T54" fmla="*/ 1759 w 1910"/>
              <a:gd name="T55" fmla="*/ 1662 h 2143"/>
              <a:gd name="T56" fmla="*/ 1807 w 1910"/>
              <a:gd name="T57" fmla="*/ 1463 h 2143"/>
              <a:gd name="T58" fmla="*/ 1782 w 1910"/>
              <a:gd name="T59" fmla="*/ 1303 h 2143"/>
              <a:gd name="T60" fmla="*/ 1713 w 1910"/>
              <a:gd name="T61" fmla="*/ 1281 h 2143"/>
              <a:gd name="T62" fmla="*/ 1535 w 1910"/>
              <a:gd name="T63" fmla="*/ 1323 h 2143"/>
              <a:gd name="T64" fmla="*/ 1448 w 1910"/>
              <a:gd name="T65" fmla="*/ 1304 h 2143"/>
              <a:gd name="T66" fmla="*/ 1416 w 1910"/>
              <a:gd name="T67" fmla="*/ 1220 h 2143"/>
              <a:gd name="T68" fmla="*/ 1403 w 1910"/>
              <a:gd name="T69" fmla="*/ 942 h 2143"/>
              <a:gd name="T70" fmla="*/ 1432 w 1910"/>
              <a:gd name="T71" fmla="*/ 767 h 2143"/>
              <a:gd name="T72" fmla="*/ 1508 w 1910"/>
              <a:gd name="T73" fmla="*/ 691 h 2143"/>
              <a:gd name="T74" fmla="*/ 1703 w 1910"/>
              <a:gd name="T75" fmla="*/ 668 h 2143"/>
              <a:gd name="T76" fmla="*/ 1822 w 1910"/>
              <a:gd name="T77" fmla="*/ 603 h 2143"/>
              <a:gd name="T78" fmla="*/ 1905 w 1910"/>
              <a:gd name="T79" fmla="*/ 478 h 2143"/>
              <a:gd name="T80" fmla="*/ 1890 w 1910"/>
              <a:gd name="T81" fmla="*/ 402 h 2143"/>
              <a:gd name="T82" fmla="*/ 1805 w 1910"/>
              <a:gd name="T83" fmla="*/ 376 h 2143"/>
              <a:gd name="T84" fmla="*/ 1597 w 1910"/>
              <a:gd name="T85" fmla="*/ 370 h 2143"/>
              <a:gd name="T86" fmla="*/ 1319 w 1910"/>
              <a:gd name="T87" fmla="*/ 366 h 2143"/>
              <a:gd name="T88" fmla="*/ 1202 w 1910"/>
              <a:gd name="T89" fmla="*/ 342 h 2143"/>
              <a:gd name="T90" fmla="*/ 1163 w 1910"/>
              <a:gd name="T91" fmla="*/ 287 h 2143"/>
              <a:gd name="T92" fmla="*/ 1201 w 1910"/>
              <a:gd name="T93" fmla="*/ 121 h 2143"/>
              <a:gd name="T94" fmla="*/ 1202 w 1910"/>
              <a:gd name="T95" fmla="*/ 41 h 2143"/>
              <a:gd name="T96" fmla="*/ 1086 w 1910"/>
              <a:gd name="T97" fmla="*/ 1 h 2143"/>
              <a:gd name="T98" fmla="*/ 943 w 1910"/>
              <a:gd name="T99" fmla="*/ 22 h 2143"/>
              <a:gd name="T100" fmla="*/ 891 w 1910"/>
              <a:gd name="T101" fmla="*/ 113 h 2143"/>
              <a:gd name="T102" fmla="*/ 888 w 1910"/>
              <a:gd name="T103" fmla="*/ 300 h 2143"/>
              <a:gd name="T104" fmla="*/ 830 w 1910"/>
              <a:gd name="T105" fmla="*/ 387 h 2143"/>
              <a:gd name="T106" fmla="*/ 711 w 1910"/>
              <a:gd name="T107" fmla="*/ 402 h 2143"/>
              <a:gd name="T108" fmla="*/ 397 w 1910"/>
              <a:gd name="T109" fmla="*/ 361 h 2143"/>
              <a:gd name="T110" fmla="*/ 177 w 1910"/>
              <a:gd name="T111" fmla="*/ 334 h 2143"/>
              <a:gd name="T112" fmla="*/ 78 w 1910"/>
              <a:gd name="T113" fmla="*/ 352 h 2143"/>
              <a:gd name="T114" fmla="*/ 30 w 1910"/>
              <a:gd name="T115" fmla="*/ 466 h 2143"/>
              <a:gd name="T116" fmla="*/ 77 w 1910"/>
              <a:gd name="T117" fmla="*/ 617 h 2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0" h="2143">
                <a:moveTo>
                  <a:pt x="98" y="643"/>
                </a:moveTo>
                <a:lnTo>
                  <a:pt x="104" y="647"/>
                </a:lnTo>
                <a:lnTo>
                  <a:pt x="111" y="650"/>
                </a:lnTo>
                <a:lnTo>
                  <a:pt x="118" y="652"/>
                </a:lnTo>
                <a:lnTo>
                  <a:pt x="127" y="653"/>
                </a:lnTo>
                <a:lnTo>
                  <a:pt x="146" y="652"/>
                </a:lnTo>
                <a:lnTo>
                  <a:pt x="167" y="649"/>
                </a:lnTo>
                <a:lnTo>
                  <a:pt x="191" y="643"/>
                </a:lnTo>
                <a:lnTo>
                  <a:pt x="216" y="636"/>
                </a:lnTo>
                <a:lnTo>
                  <a:pt x="269" y="621"/>
                </a:lnTo>
                <a:lnTo>
                  <a:pt x="296" y="614"/>
                </a:lnTo>
                <a:lnTo>
                  <a:pt x="321" y="608"/>
                </a:lnTo>
                <a:lnTo>
                  <a:pt x="346" y="605"/>
                </a:lnTo>
                <a:lnTo>
                  <a:pt x="369" y="604"/>
                </a:lnTo>
                <a:lnTo>
                  <a:pt x="380" y="605"/>
                </a:lnTo>
                <a:lnTo>
                  <a:pt x="390" y="607"/>
                </a:lnTo>
                <a:lnTo>
                  <a:pt x="399" y="610"/>
                </a:lnTo>
                <a:lnTo>
                  <a:pt x="408" y="614"/>
                </a:lnTo>
                <a:lnTo>
                  <a:pt x="416" y="619"/>
                </a:lnTo>
                <a:lnTo>
                  <a:pt x="423" y="626"/>
                </a:lnTo>
                <a:lnTo>
                  <a:pt x="429" y="634"/>
                </a:lnTo>
                <a:lnTo>
                  <a:pt x="434" y="643"/>
                </a:lnTo>
                <a:lnTo>
                  <a:pt x="438" y="654"/>
                </a:lnTo>
                <a:lnTo>
                  <a:pt x="442" y="667"/>
                </a:lnTo>
                <a:lnTo>
                  <a:pt x="445" y="682"/>
                </a:lnTo>
                <a:lnTo>
                  <a:pt x="448" y="698"/>
                </a:lnTo>
                <a:lnTo>
                  <a:pt x="450" y="716"/>
                </a:lnTo>
                <a:lnTo>
                  <a:pt x="452" y="734"/>
                </a:lnTo>
                <a:lnTo>
                  <a:pt x="454" y="755"/>
                </a:lnTo>
                <a:lnTo>
                  <a:pt x="455" y="776"/>
                </a:lnTo>
                <a:lnTo>
                  <a:pt x="455" y="821"/>
                </a:lnTo>
                <a:lnTo>
                  <a:pt x="455" y="869"/>
                </a:lnTo>
                <a:lnTo>
                  <a:pt x="453" y="919"/>
                </a:lnTo>
                <a:lnTo>
                  <a:pt x="449" y="970"/>
                </a:lnTo>
                <a:lnTo>
                  <a:pt x="444" y="1020"/>
                </a:lnTo>
                <a:lnTo>
                  <a:pt x="438" y="1070"/>
                </a:lnTo>
                <a:lnTo>
                  <a:pt x="432" y="1118"/>
                </a:lnTo>
                <a:lnTo>
                  <a:pt x="424" y="1163"/>
                </a:lnTo>
                <a:lnTo>
                  <a:pt x="420" y="1185"/>
                </a:lnTo>
                <a:lnTo>
                  <a:pt x="415" y="1205"/>
                </a:lnTo>
                <a:lnTo>
                  <a:pt x="411" y="1224"/>
                </a:lnTo>
                <a:lnTo>
                  <a:pt x="406" y="1241"/>
                </a:lnTo>
                <a:lnTo>
                  <a:pt x="401" y="1257"/>
                </a:lnTo>
                <a:lnTo>
                  <a:pt x="396" y="1272"/>
                </a:lnTo>
                <a:lnTo>
                  <a:pt x="391" y="1285"/>
                </a:lnTo>
                <a:lnTo>
                  <a:pt x="386" y="1296"/>
                </a:lnTo>
                <a:lnTo>
                  <a:pt x="380" y="1305"/>
                </a:lnTo>
                <a:lnTo>
                  <a:pt x="374" y="1313"/>
                </a:lnTo>
                <a:lnTo>
                  <a:pt x="367" y="1319"/>
                </a:lnTo>
                <a:lnTo>
                  <a:pt x="360" y="1324"/>
                </a:lnTo>
                <a:lnTo>
                  <a:pt x="352" y="1328"/>
                </a:lnTo>
                <a:lnTo>
                  <a:pt x="343" y="1330"/>
                </a:lnTo>
                <a:lnTo>
                  <a:pt x="335" y="1331"/>
                </a:lnTo>
                <a:lnTo>
                  <a:pt x="325" y="1331"/>
                </a:lnTo>
                <a:lnTo>
                  <a:pt x="306" y="1329"/>
                </a:lnTo>
                <a:lnTo>
                  <a:pt x="285" y="1324"/>
                </a:lnTo>
                <a:lnTo>
                  <a:pt x="264" y="1317"/>
                </a:lnTo>
                <a:lnTo>
                  <a:pt x="242" y="1309"/>
                </a:lnTo>
                <a:lnTo>
                  <a:pt x="220" y="1300"/>
                </a:lnTo>
                <a:lnTo>
                  <a:pt x="199" y="1292"/>
                </a:lnTo>
                <a:lnTo>
                  <a:pt x="178" y="1285"/>
                </a:lnTo>
                <a:lnTo>
                  <a:pt x="159" y="1280"/>
                </a:lnTo>
                <a:lnTo>
                  <a:pt x="141" y="1278"/>
                </a:lnTo>
                <a:lnTo>
                  <a:pt x="132" y="1278"/>
                </a:lnTo>
                <a:lnTo>
                  <a:pt x="124" y="1279"/>
                </a:lnTo>
                <a:lnTo>
                  <a:pt x="117" y="1281"/>
                </a:lnTo>
                <a:lnTo>
                  <a:pt x="110" y="1285"/>
                </a:lnTo>
                <a:lnTo>
                  <a:pt x="104" y="1290"/>
                </a:lnTo>
                <a:lnTo>
                  <a:pt x="98" y="1296"/>
                </a:lnTo>
                <a:lnTo>
                  <a:pt x="93" y="1304"/>
                </a:lnTo>
                <a:lnTo>
                  <a:pt x="87" y="1313"/>
                </a:lnTo>
                <a:lnTo>
                  <a:pt x="81" y="1323"/>
                </a:lnTo>
                <a:lnTo>
                  <a:pt x="75" y="1334"/>
                </a:lnTo>
                <a:lnTo>
                  <a:pt x="63" y="1359"/>
                </a:lnTo>
                <a:lnTo>
                  <a:pt x="51" y="1388"/>
                </a:lnTo>
                <a:lnTo>
                  <a:pt x="40" y="1419"/>
                </a:lnTo>
                <a:lnTo>
                  <a:pt x="29" y="1452"/>
                </a:lnTo>
                <a:lnTo>
                  <a:pt x="19" y="1487"/>
                </a:lnTo>
                <a:lnTo>
                  <a:pt x="11" y="1522"/>
                </a:lnTo>
                <a:lnTo>
                  <a:pt x="5" y="1557"/>
                </a:lnTo>
                <a:lnTo>
                  <a:pt x="1" y="1592"/>
                </a:lnTo>
                <a:lnTo>
                  <a:pt x="0" y="1625"/>
                </a:lnTo>
                <a:lnTo>
                  <a:pt x="2" y="1656"/>
                </a:lnTo>
                <a:lnTo>
                  <a:pt x="8" y="1685"/>
                </a:lnTo>
                <a:lnTo>
                  <a:pt x="12" y="1698"/>
                </a:lnTo>
                <a:lnTo>
                  <a:pt x="18" y="1710"/>
                </a:lnTo>
                <a:lnTo>
                  <a:pt x="24" y="1721"/>
                </a:lnTo>
                <a:lnTo>
                  <a:pt x="31" y="1731"/>
                </a:lnTo>
                <a:lnTo>
                  <a:pt x="40" y="1740"/>
                </a:lnTo>
                <a:lnTo>
                  <a:pt x="50" y="1748"/>
                </a:lnTo>
                <a:lnTo>
                  <a:pt x="62" y="1754"/>
                </a:lnTo>
                <a:lnTo>
                  <a:pt x="75" y="1760"/>
                </a:lnTo>
                <a:lnTo>
                  <a:pt x="91" y="1764"/>
                </a:lnTo>
                <a:lnTo>
                  <a:pt x="108" y="1767"/>
                </a:lnTo>
                <a:lnTo>
                  <a:pt x="127" y="1769"/>
                </a:lnTo>
                <a:lnTo>
                  <a:pt x="147" y="1771"/>
                </a:lnTo>
                <a:lnTo>
                  <a:pt x="169" y="1771"/>
                </a:lnTo>
                <a:lnTo>
                  <a:pt x="192" y="1771"/>
                </a:lnTo>
                <a:lnTo>
                  <a:pt x="216" y="1771"/>
                </a:lnTo>
                <a:lnTo>
                  <a:pt x="241" y="1769"/>
                </a:lnTo>
                <a:lnTo>
                  <a:pt x="293" y="1765"/>
                </a:lnTo>
                <a:lnTo>
                  <a:pt x="348" y="1760"/>
                </a:lnTo>
                <a:lnTo>
                  <a:pt x="404" y="1754"/>
                </a:lnTo>
                <a:lnTo>
                  <a:pt x="460" y="1748"/>
                </a:lnTo>
                <a:lnTo>
                  <a:pt x="516" y="1742"/>
                </a:lnTo>
                <a:lnTo>
                  <a:pt x="569" y="1737"/>
                </a:lnTo>
                <a:lnTo>
                  <a:pt x="595" y="1735"/>
                </a:lnTo>
                <a:lnTo>
                  <a:pt x="619" y="1734"/>
                </a:lnTo>
                <a:lnTo>
                  <a:pt x="643" y="1733"/>
                </a:lnTo>
                <a:lnTo>
                  <a:pt x="666" y="1733"/>
                </a:lnTo>
                <a:lnTo>
                  <a:pt x="687" y="1733"/>
                </a:lnTo>
                <a:lnTo>
                  <a:pt x="707" y="1734"/>
                </a:lnTo>
                <a:lnTo>
                  <a:pt x="725" y="1736"/>
                </a:lnTo>
                <a:lnTo>
                  <a:pt x="742" y="1739"/>
                </a:lnTo>
                <a:lnTo>
                  <a:pt x="757" y="1743"/>
                </a:lnTo>
                <a:lnTo>
                  <a:pt x="770" y="1748"/>
                </a:lnTo>
                <a:lnTo>
                  <a:pt x="781" y="1754"/>
                </a:lnTo>
                <a:lnTo>
                  <a:pt x="791" y="1761"/>
                </a:lnTo>
                <a:lnTo>
                  <a:pt x="799" y="1769"/>
                </a:lnTo>
                <a:lnTo>
                  <a:pt x="806" y="1777"/>
                </a:lnTo>
                <a:lnTo>
                  <a:pt x="811" y="1787"/>
                </a:lnTo>
                <a:lnTo>
                  <a:pt x="816" y="1797"/>
                </a:lnTo>
                <a:lnTo>
                  <a:pt x="819" y="1808"/>
                </a:lnTo>
                <a:lnTo>
                  <a:pt x="821" y="1819"/>
                </a:lnTo>
                <a:lnTo>
                  <a:pt x="823" y="1843"/>
                </a:lnTo>
                <a:lnTo>
                  <a:pt x="822" y="1869"/>
                </a:lnTo>
                <a:lnTo>
                  <a:pt x="819" y="1896"/>
                </a:lnTo>
                <a:lnTo>
                  <a:pt x="815" y="1924"/>
                </a:lnTo>
                <a:lnTo>
                  <a:pt x="810" y="1951"/>
                </a:lnTo>
                <a:lnTo>
                  <a:pt x="805" y="1978"/>
                </a:lnTo>
                <a:lnTo>
                  <a:pt x="801" y="2004"/>
                </a:lnTo>
                <a:lnTo>
                  <a:pt x="798" y="2028"/>
                </a:lnTo>
                <a:lnTo>
                  <a:pt x="798" y="2050"/>
                </a:lnTo>
                <a:lnTo>
                  <a:pt x="801" y="2070"/>
                </a:lnTo>
                <a:lnTo>
                  <a:pt x="803" y="2078"/>
                </a:lnTo>
                <a:lnTo>
                  <a:pt x="807" y="2086"/>
                </a:lnTo>
                <a:lnTo>
                  <a:pt x="812" y="2093"/>
                </a:lnTo>
                <a:lnTo>
                  <a:pt x="818" y="2099"/>
                </a:lnTo>
                <a:lnTo>
                  <a:pt x="833" y="2109"/>
                </a:lnTo>
                <a:lnTo>
                  <a:pt x="852" y="2118"/>
                </a:lnTo>
                <a:lnTo>
                  <a:pt x="874" y="2126"/>
                </a:lnTo>
                <a:lnTo>
                  <a:pt x="898" y="2132"/>
                </a:lnTo>
                <a:lnTo>
                  <a:pt x="924" y="2137"/>
                </a:lnTo>
                <a:lnTo>
                  <a:pt x="952" y="2141"/>
                </a:lnTo>
                <a:lnTo>
                  <a:pt x="981" y="2143"/>
                </a:lnTo>
                <a:lnTo>
                  <a:pt x="1010" y="2143"/>
                </a:lnTo>
                <a:lnTo>
                  <a:pt x="1039" y="2143"/>
                </a:lnTo>
                <a:lnTo>
                  <a:pt x="1068" y="2141"/>
                </a:lnTo>
                <a:lnTo>
                  <a:pt x="1096" y="2137"/>
                </a:lnTo>
                <a:lnTo>
                  <a:pt x="1122" y="2132"/>
                </a:lnTo>
                <a:lnTo>
                  <a:pt x="1146" y="2126"/>
                </a:lnTo>
                <a:lnTo>
                  <a:pt x="1168" y="2118"/>
                </a:lnTo>
                <a:lnTo>
                  <a:pt x="1187" y="2109"/>
                </a:lnTo>
                <a:lnTo>
                  <a:pt x="1202" y="2099"/>
                </a:lnTo>
                <a:lnTo>
                  <a:pt x="1208" y="2093"/>
                </a:lnTo>
                <a:lnTo>
                  <a:pt x="1213" y="2086"/>
                </a:lnTo>
                <a:lnTo>
                  <a:pt x="1221" y="2070"/>
                </a:lnTo>
                <a:lnTo>
                  <a:pt x="1226" y="2051"/>
                </a:lnTo>
                <a:lnTo>
                  <a:pt x="1228" y="2029"/>
                </a:lnTo>
                <a:lnTo>
                  <a:pt x="1227" y="2005"/>
                </a:lnTo>
                <a:lnTo>
                  <a:pt x="1226" y="1980"/>
                </a:lnTo>
                <a:lnTo>
                  <a:pt x="1223" y="1954"/>
                </a:lnTo>
                <a:lnTo>
                  <a:pt x="1220" y="1927"/>
                </a:lnTo>
                <a:lnTo>
                  <a:pt x="1217" y="1900"/>
                </a:lnTo>
                <a:lnTo>
                  <a:pt x="1215" y="1873"/>
                </a:lnTo>
                <a:lnTo>
                  <a:pt x="1214" y="1847"/>
                </a:lnTo>
                <a:lnTo>
                  <a:pt x="1216" y="1823"/>
                </a:lnTo>
                <a:lnTo>
                  <a:pt x="1219" y="1800"/>
                </a:lnTo>
                <a:lnTo>
                  <a:pt x="1226" y="1780"/>
                </a:lnTo>
                <a:lnTo>
                  <a:pt x="1230" y="1771"/>
                </a:lnTo>
                <a:lnTo>
                  <a:pt x="1236" y="1762"/>
                </a:lnTo>
                <a:lnTo>
                  <a:pt x="1242" y="1755"/>
                </a:lnTo>
                <a:lnTo>
                  <a:pt x="1250" y="1748"/>
                </a:lnTo>
                <a:lnTo>
                  <a:pt x="1259" y="1742"/>
                </a:lnTo>
                <a:lnTo>
                  <a:pt x="1269" y="1737"/>
                </a:lnTo>
                <a:lnTo>
                  <a:pt x="1280" y="1733"/>
                </a:lnTo>
                <a:lnTo>
                  <a:pt x="1292" y="1730"/>
                </a:lnTo>
                <a:lnTo>
                  <a:pt x="1319" y="1725"/>
                </a:lnTo>
                <a:lnTo>
                  <a:pt x="1350" y="1723"/>
                </a:lnTo>
                <a:lnTo>
                  <a:pt x="1383" y="1722"/>
                </a:lnTo>
                <a:lnTo>
                  <a:pt x="1417" y="1723"/>
                </a:lnTo>
                <a:lnTo>
                  <a:pt x="1453" y="1724"/>
                </a:lnTo>
                <a:lnTo>
                  <a:pt x="1490" y="1726"/>
                </a:lnTo>
                <a:lnTo>
                  <a:pt x="1527" y="1728"/>
                </a:lnTo>
                <a:lnTo>
                  <a:pt x="1563" y="1729"/>
                </a:lnTo>
                <a:lnTo>
                  <a:pt x="1597" y="1729"/>
                </a:lnTo>
                <a:lnTo>
                  <a:pt x="1630" y="1728"/>
                </a:lnTo>
                <a:lnTo>
                  <a:pt x="1661" y="1725"/>
                </a:lnTo>
                <a:lnTo>
                  <a:pt x="1688" y="1719"/>
                </a:lnTo>
                <a:lnTo>
                  <a:pt x="1700" y="1715"/>
                </a:lnTo>
                <a:lnTo>
                  <a:pt x="1711" y="1710"/>
                </a:lnTo>
                <a:lnTo>
                  <a:pt x="1721" y="1705"/>
                </a:lnTo>
                <a:lnTo>
                  <a:pt x="1730" y="1698"/>
                </a:lnTo>
                <a:lnTo>
                  <a:pt x="1738" y="1690"/>
                </a:lnTo>
                <a:lnTo>
                  <a:pt x="1746" y="1682"/>
                </a:lnTo>
                <a:lnTo>
                  <a:pt x="1759" y="1662"/>
                </a:lnTo>
                <a:lnTo>
                  <a:pt x="1771" y="1638"/>
                </a:lnTo>
                <a:lnTo>
                  <a:pt x="1781" y="1613"/>
                </a:lnTo>
                <a:lnTo>
                  <a:pt x="1790" y="1585"/>
                </a:lnTo>
                <a:lnTo>
                  <a:pt x="1797" y="1555"/>
                </a:lnTo>
                <a:lnTo>
                  <a:pt x="1802" y="1525"/>
                </a:lnTo>
                <a:lnTo>
                  <a:pt x="1805" y="1494"/>
                </a:lnTo>
                <a:lnTo>
                  <a:pt x="1807" y="1463"/>
                </a:lnTo>
                <a:lnTo>
                  <a:pt x="1807" y="1433"/>
                </a:lnTo>
                <a:lnTo>
                  <a:pt x="1806" y="1404"/>
                </a:lnTo>
                <a:lnTo>
                  <a:pt x="1803" y="1376"/>
                </a:lnTo>
                <a:lnTo>
                  <a:pt x="1799" y="1351"/>
                </a:lnTo>
                <a:lnTo>
                  <a:pt x="1793" y="1329"/>
                </a:lnTo>
                <a:lnTo>
                  <a:pt x="1786" y="1311"/>
                </a:lnTo>
                <a:lnTo>
                  <a:pt x="1782" y="1303"/>
                </a:lnTo>
                <a:lnTo>
                  <a:pt x="1778" y="1296"/>
                </a:lnTo>
                <a:lnTo>
                  <a:pt x="1773" y="1290"/>
                </a:lnTo>
                <a:lnTo>
                  <a:pt x="1767" y="1286"/>
                </a:lnTo>
                <a:lnTo>
                  <a:pt x="1760" y="1283"/>
                </a:lnTo>
                <a:lnTo>
                  <a:pt x="1752" y="1281"/>
                </a:lnTo>
                <a:lnTo>
                  <a:pt x="1734" y="1279"/>
                </a:lnTo>
                <a:lnTo>
                  <a:pt x="1713" y="1281"/>
                </a:lnTo>
                <a:lnTo>
                  <a:pt x="1690" y="1285"/>
                </a:lnTo>
                <a:lnTo>
                  <a:pt x="1665" y="1291"/>
                </a:lnTo>
                <a:lnTo>
                  <a:pt x="1640" y="1298"/>
                </a:lnTo>
                <a:lnTo>
                  <a:pt x="1613" y="1305"/>
                </a:lnTo>
                <a:lnTo>
                  <a:pt x="1586" y="1313"/>
                </a:lnTo>
                <a:lnTo>
                  <a:pt x="1560" y="1319"/>
                </a:lnTo>
                <a:lnTo>
                  <a:pt x="1535" y="1323"/>
                </a:lnTo>
                <a:lnTo>
                  <a:pt x="1511" y="1325"/>
                </a:lnTo>
                <a:lnTo>
                  <a:pt x="1490" y="1324"/>
                </a:lnTo>
                <a:lnTo>
                  <a:pt x="1480" y="1323"/>
                </a:lnTo>
                <a:lnTo>
                  <a:pt x="1471" y="1320"/>
                </a:lnTo>
                <a:lnTo>
                  <a:pt x="1462" y="1316"/>
                </a:lnTo>
                <a:lnTo>
                  <a:pt x="1455" y="1310"/>
                </a:lnTo>
                <a:lnTo>
                  <a:pt x="1448" y="1304"/>
                </a:lnTo>
                <a:lnTo>
                  <a:pt x="1442" y="1296"/>
                </a:lnTo>
                <a:lnTo>
                  <a:pt x="1437" y="1287"/>
                </a:lnTo>
                <a:lnTo>
                  <a:pt x="1432" y="1276"/>
                </a:lnTo>
                <a:lnTo>
                  <a:pt x="1428" y="1264"/>
                </a:lnTo>
                <a:lnTo>
                  <a:pt x="1424" y="1250"/>
                </a:lnTo>
                <a:lnTo>
                  <a:pt x="1420" y="1236"/>
                </a:lnTo>
                <a:lnTo>
                  <a:pt x="1416" y="1220"/>
                </a:lnTo>
                <a:lnTo>
                  <a:pt x="1411" y="1186"/>
                </a:lnTo>
                <a:lnTo>
                  <a:pt x="1406" y="1149"/>
                </a:lnTo>
                <a:lnTo>
                  <a:pt x="1403" y="1109"/>
                </a:lnTo>
                <a:lnTo>
                  <a:pt x="1401" y="1068"/>
                </a:lnTo>
                <a:lnTo>
                  <a:pt x="1400" y="1026"/>
                </a:lnTo>
                <a:lnTo>
                  <a:pt x="1401" y="984"/>
                </a:lnTo>
                <a:lnTo>
                  <a:pt x="1403" y="942"/>
                </a:lnTo>
                <a:lnTo>
                  <a:pt x="1406" y="901"/>
                </a:lnTo>
                <a:lnTo>
                  <a:pt x="1411" y="863"/>
                </a:lnTo>
                <a:lnTo>
                  <a:pt x="1416" y="827"/>
                </a:lnTo>
                <a:lnTo>
                  <a:pt x="1420" y="811"/>
                </a:lnTo>
                <a:lnTo>
                  <a:pt x="1424" y="795"/>
                </a:lnTo>
                <a:lnTo>
                  <a:pt x="1428" y="780"/>
                </a:lnTo>
                <a:lnTo>
                  <a:pt x="1432" y="767"/>
                </a:lnTo>
                <a:lnTo>
                  <a:pt x="1437" y="755"/>
                </a:lnTo>
                <a:lnTo>
                  <a:pt x="1442" y="744"/>
                </a:lnTo>
                <a:lnTo>
                  <a:pt x="1448" y="734"/>
                </a:lnTo>
                <a:lnTo>
                  <a:pt x="1454" y="726"/>
                </a:lnTo>
                <a:lnTo>
                  <a:pt x="1470" y="711"/>
                </a:lnTo>
                <a:lnTo>
                  <a:pt x="1488" y="699"/>
                </a:lnTo>
                <a:lnTo>
                  <a:pt x="1508" y="691"/>
                </a:lnTo>
                <a:lnTo>
                  <a:pt x="1530" y="684"/>
                </a:lnTo>
                <a:lnTo>
                  <a:pt x="1554" y="680"/>
                </a:lnTo>
                <a:lnTo>
                  <a:pt x="1579" y="677"/>
                </a:lnTo>
                <a:lnTo>
                  <a:pt x="1604" y="675"/>
                </a:lnTo>
                <a:lnTo>
                  <a:pt x="1655" y="672"/>
                </a:lnTo>
                <a:lnTo>
                  <a:pt x="1679" y="671"/>
                </a:lnTo>
                <a:lnTo>
                  <a:pt x="1703" y="668"/>
                </a:lnTo>
                <a:lnTo>
                  <a:pt x="1725" y="665"/>
                </a:lnTo>
                <a:lnTo>
                  <a:pt x="1745" y="660"/>
                </a:lnTo>
                <a:lnTo>
                  <a:pt x="1763" y="653"/>
                </a:lnTo>
                <a:lnTo>
                  <a:pt x="1778" y="643"/>
                </a:lnTo>
                <a:lnTo>
                  <a:pt x="1792" y="631"/>
                </a:lnTo>
                <a:lnTo>
                  <a:pt x="1807" y="618"/>
                </a:lnTo>
                <a:lnTo>
                  <a:pt x="1822" y="603"/>
                </a:lnTo>
                <a:lnTo>
                  <a:pt x="1837" y="586"/>
                </a:lnTo>
                <a:lnTo>
                  <a:pt x="1852" y="569"/>
                </a:lnTo>
                <a:lnTo>
                  <a:pt x="1865" y="551"/>
                </a:lnTo>
                <a:lnTo>
                  <a:pt x="1878" y="533"/>
                </a:lnTo>
                <a:lnTo>
                  <a:pt x="1889" y="515"/>
                </a:lnTo>
                <a:lnTo>
                  <a:pt x="1898" y="496"/>
                </a:lnTo>
                <a:lnTo>
                  <a:pt x="1905" y="478"/>
                </a:lnTo>
                <a:lnTo>
                  <a:pt x="1909" y="461"/>
                </a:lnTo>
                <a:lnTo>
                  <a:pt x="1910" y="444"/>
                </a:lnTo>
                <a:lnTo>
                  <a:pt x="1907" y="429"/>
                </a:lnTo>
                <a:lnTo>
                  <a:pt x="1904" y="422"/>
                </a:lnTo>
                <a:lnTo>
                  <a:pt x="1900" y="415"/>
                </a:lnTo>
                <a:lnTo>
                  <a:pt x="1896" y="408"/>
                </a:lnTo>
                <a:lnTo>
                  <a:pt x="1890" y="402"/>
                </a:lnTo>
                <a:lnTo>
                  <a:pt x="1882" y="397"/>
                </a:lnTo>
                <a:lnTo>
                  <a:pt x="1874" y="392"/>
                </a:lnTo>
                <a:lnTo>
                  <a:pt x="1864" y="388"/>
                </a:lnTo>
                <a:lnTo>
                  <a:pt x="1852" y="384"/>
                </a:lnTo>
                <a:lnTo>
                  <a:pt x="1838" y="381"/>
                </a:lnTo>
                <a:lnTo>
                  <a:pt x="1822" y="378"/>
                </a:lnTo>
                <a:lnTo>
                  <a:pt x="1805" y="376"/>
                </a:lnTo>
                <a:lnTo>
                  <a:pt x="1786" y="374"/>
                </a:lnTo>
                <a:lnTo>
                  <a:pt x="1766" y="372"/>
                </a:lnTo>
                <a:lnTo>
                  <a:pt x="1744" y="371"/>
                </a:lnTo>
                <a:lnTo>
                  <a:pt x="1722" y="370"/>
                </a:lnTo>
                <a:lnTo>
                  <a:pt x="1698" y="370"/>
                </a:lnTo>
                <a:lnTo>
                  <a:pt x="1649" y="370"/>
                </a:lnTo>
                <a:lnTo>
                  <a:pt x="1597" y="370"/>
                </a:lnTo>
                <a:lnTo>
                  <a:pt x="1544" y="370"/>
                </a:lnTo>
                <a:lnTo>
                  <a:pt x="1491" y="370"/>
                </a:lnTo>
                <a:lnTo>
                  <a:pt x="1439" y="370"/>
                </a:lnTo>
                <a:lnTo>
                  <a:pt x="1388" y="369"/>
                </a:lnTo>
                <a:lnTo>
                  <a:pt x="1364" y="368"/>
                </a:lnTo>
                <a:lnTo>
                  <a:pt x="1341" y="367"/>
                </a:lnTo>
                <a:lnTo>
                  <a:pt x="1319" y="366"/>
                </a:lnTo>
                <a:lnTo>
                  <a:pt x="1297" y="364"/>
                </a:lnTo>
                <a:lnTo>
                  <a:pt x="1278" y="362"/>
                </a:lnTo>
                <a:lnTo>
                  <a:pt x="1259" y="359"/>
                </a:lnTo>
                <a:lnTo>
                  <a:pt x="1242" y="355"/>
                </a:lnTo>
                <a:lnTo>
                  <a:pt x="1227" y="352"/>
                </a:lnTo>
                <a:lnTo>
                  <a:pt x="1214" y="347"/>
                </a:lnTo>
                <a:lnTo>
                  <a:pt x="1202" y="342"/>
                </a:lnTo>
                <a:lnTo>
                  <a:pt x="1192" y="336"/>
                </a:lnTo>
                <a:lnTo>
                  <a:pt x="1184" y="329"/>
                </a:lnTo>
                <a:lnTo>
                  <a:pt x="1177" y="322"/>
                </a:lnTo>
                <a:lnTo>
                  <a:pt x="1172" y="314"/>
                </a:lnTo>
                <a:lnTo>
                  <a:pt x="1168" y="306"/>
                </a:lnTo>
                <a:lnTo>
                  <a:pt x="1165" y="297"/>
                </a:lnTo>
                <a:lnTo>
                  <a:pt x="1163" y="287"/>
                </a:lnTo>
                <a:lnTo>
                  <a:pt x="1162" y="277"/>
                </a:lnTo>
                <a:lnTo>
                  <a:pt x="1162" y="256"/>
                </a:lnTo>
                <a:lnTo>
                  <a:pt x="1165" y="234"/>
                </a:lnTo>
                <a:lnTo>
                  <a:pt x="1171" y="211"/>
                </a:lnTo>
                <a:lnTo>
                  <a:pt x="1178" y="188"/>
                </a:lnTo>
                <a:lnTo>
                  <a:pt x="1194" y="143"/>
                </a:lnTo>
                <a:lnTo>
                  <a:pt x="1201" y="121"/>
                </a:lnTo>
                <a:lnTo>
                  <a:pt x="1207" y="101"/>
                </a:lnTo>
                <a:lnTo>
                  <a:pt x="1210" y="82"/>
                </a:lnTo>
                <a:lnTo>
                  <a:pt x="1211" y="66"/>
                </a:lnTo>
                <a:lnTo>
                  <a:pt x="1210" y="59"/>
                </a:lnTo>
                <a:lnTo>
                  <a:pt x="1209" y="52"/>
                </a:lnTo>
                <a:lnTo>
                  <a:pt x="1206" y="46"/>
                </a:lnTo>
                <a:lnTo>
                  <a:pt x="1202" y="41"/>
                </a:lnTo>
                <a:lnTo>
                  <a:pt x="1192" y="32"/>
                </a:lnTo>
                <a:lnTo>
                  <a:pt x="1179" y="24"/>
                </a:lnTo>
                <a:lnTo>
                  <a:pt x="1163" y="17"/>
                </a:lnTo>
                <a:lnTo>
                  <a:pt x="1146" y="11"/>
                </a:lnTo>
                <a:lnTo>
                  <a:pt x="1127" y="7"/>
                </a:lnTo>
                <a:lnTo>
                  <a:pt x="1107" y="3"/>
                </a:lnTo>
                <a:lnTo>
                  <a:pt x="1086" y="1"/>
                </a:lnTo>
                <a:lnTo>
                  <a:pt x="1064" y="0"/>
                </a:lnTo>
                <a:lnTo>
                  <a:pt x="1042" y="0"/>
                </a:lnTo>
                <a:lnTo>
                  <a:pt x="1021" y="2"/>
                </a:lnTo>
                <a:lnTo>
                  <a:pt x="1000" y="5"/>
                </a:lnTo>
                <a:lnTo>
                  <a:pt x="979" y="9"/>
                </a:lnTo>
                <a:lnTo>
                  <a:pt x="960" y="15"/>
                </a:lnTo>
                <a:lnTo>
                  <a:pt x="943" y="22"/>
                </a:lnTo>
                <a:lnTo>
                  <a:pt x="927" y="31"/>
                </a:lnTo>
                <a:lnTo>
                  <a:pt x="914" y="41"/>
                </a:lnTo>
                <a:lnTo>
                  <a:pt x="909" y="47"/>
                </a:lnTo>
                <a:lnTo>
                  <a:pt x="904" y="54"/>
                </a:lnTo>
                <a:lnTo>
                  <a:pt x="897" y="71"/>
                </a:lnTo>
                <a:lnTo>
                  <a:pt x="893" y="91"/>
                </a:lnTo>
                <a:lnTo>
                  <a:pt x="891" y="113"/>
                </a:lnTo>
                <a:lnTo>
                  <a:pt x="891" y="138"/>
                </a:lnTo>
                <a:lnTo>
                  <a:pt x="891" y="164"/>
                </a:lnTo>
                <a:lnTo>
                  <a:pt x="892" y="192"/>
                </a:lnTo>
                <a:lnTo>
                  <a:pt x="893" y="220"/>
                </a:lnTo>
                <a:lnTo>
                  <a:pt x="893" y="247"/>
                </a:lnTo>
                <a:lnTo>
                  <a:pt x="891" y="274"/>
                </a:lnTo>
                <a:lnTo>
                  <a:pt x="888" y="300"/>
                </a:lnTo>
                <a:lnTo>
                  <a:pt x="881" y="324"/>
                </a:lnTo>
                <a:lnTo>
                  <a:pt x="872" y="346"/>
                </a:lnTo>
                <a:lnTo>
                  <a:pt x="866" y="356"/>
                </a:lnTo>
                <a:lnTo>
                  <a:pt x="859" y="365"/>
                </a:lnTo>
                <a:lnTo>
                  <a:pt x="850" y="373"/>
                </a:lnTo>
                <a:lnTo>
                  <a:pt x="841" y="380"/>
                </a:lnTo>
                <a:lnTo>
                  <a:pt x="830" y="387"/>
                </a:lnTo>
                <a:lnTo>
                  <a:pt x="818" y="392"/>
                </a:lnTo>
                <a:lnTo>
                  <a:pt x="804" y="396"/>
                </a:lnTo>
                <a:lnTo>
                  <a:pt x="789" y="399"/>
                </a:lnTo>
                <a:lnTo>
                  <a:pt x="772" y="401"/>
                </a:lnTo>
                <a:lnTo>
                  <a:pt x="753" y="403"/>
                </a:lnTo>
                <a:lnTo>
                  <a:pt x="733" y="403"/>
                </a:lnTo>
                <a:lnTo>
                  <a:pt x="711" y="402"/>
                </a:lnTo>
                <a:lnTo>
                  <a:pt x="689" y="401"/>
                </a:lnTo>
                <a:lnTo>
                  <a:pt x="665" y="399"/>
                </a:lnTo>
                <a:lnTo>
                  <a:pt x="615" y="394"/>
                </a:lnTo>
                <a:lnTo>
                  <a:pt x="562" y="387"/>
                </a:lnTo>
                <a:lnTo>
                  <a:pt x="507" y="379"/>
                </a:lnTo>
                <a:lnTo>
                  <a:pt x="452" y="370"/>
                </a:lnTo>
                <a:lnTo>
                  <a:pt x="397" y="361"/>
                </a:lnTo>
                <a:lnTo>
                  <a:pt x="343" y="353"/>
                </a:lnTo>
                <a:lnTo>
                  <a:pt x="291" y="345"/>
                </a:lnTo>
                <a:lnTo>
                  <a:pt x="266" y="342"/>
                </a:lnTo>
                <a:lnTo>
                  <a:pt x="242" y="339"/>
                </a:lnTo>
                <a:lnTo>
                  <a:pt x="219" y="337"/>
                </a:lnTo>
                <a:lnTo>
                  <a:pt x="197" y="335"/>
                </a:lnTo>
                <a:lnTo>
                  <a:pt x="177" y="334"/>
                </a:lnTo>
                <a:lnTo>
                  <a:pt x="158" y="334"/>
                </a:lnTo>
                <a:lnTo>
                  <a:pt x="140" y="335"/>
                </a:lnTo>
                <a:lnTo>
                  <a:pt x="124" y="336"/>
                </a:lnTo>
                <a:lnTo>
                  <a:pt x="110" y="339"/>
                </a:lnTo>
                <a:lnTo>
                  <a:pt x="98" y="342"/>
                </a:lnTo>
                <a:lnTo>
                  <a:pt x="87" y="346"/>
                </a:lnTo>
                <a:lnTo>
                  <a:pt x="78" y="352"/>
                </a:lnTo>
                <a:lnTo>
                  <a:pt x="69" y="358"/>
                </a:lnTo>
                <a:lnTo>
                  <a:pt x="61" y="365"/>
                </a:lnTo>
                <a:lnTo>
                  <a:pt x="49" y="381"/>
                </a:lnTo>
                <a:lnTo>
                  <a:pt x="40" y="400"/>
                </a:lnTo>
                <a:lnTo>
                  <a:pt x="34" y="420"/>
                </a:lnTo>
                <a:lnTo>
                  <a:pt x="31" y="443"/>
                </a:lnTo>
                <a:lnTo>
                  <a:pt x="30" y="466"/>
                </a:lnTo>
                <a:lnTo>
                  <a:pt x="32" y="490"/>
                </a:lnTo>
                <a:lnTo>
                  <a:pt x="36" y="513"/>
                </a:lnTo>
                <a:lnTo>
                  <a:pt x="42" y="537"/>
                </a:lnTo>
                <a:lnTo>
                  <a:pt x="49" y="560"/>
                </a:lnTo>
                <a:lnTo>
                  <a:pt x="58" y="581"/>
                </a:lnTo>
                <a:lnTo>
                  <a:pt x="67" y="600"/>
                </a:lnTo>
                <a:lnTo>
                  <a:pt x="77" y="617"/>
                </a:lnTo>
                <a:lnTo>
                  <a:pt x="87" y="632"/>
                </a:lnTo>
                <a:lnTo>
                  <a:pt x="98" y="643"/>
                </a:lnTo>
                <a:close/>
              </a:path>
            </a:pathLst>
          </a:custGeom>
          <a:solidFill>
            <a:srgbClr val="00CC99"/>
          </a:solidFill>
          <a:ln w="9525">
            <a:solidFill>
              <a:srgbClr val="00CC99"/>
            </a:solidFill>
            <a:prstDash val="solid"/>
            <a:round/>
            <a:headEnd/>
            <a:tailEnd/>
          </a:ln>
        </p:spPr>
        <p:txBody>
          <a:bodyPr/>
          <a:lstStyle/>
          <a:p>
            <a:endParaRPr lang="en-US"/>
          </a:p>
        </p:txBody>
      </p:sp>
      <p:sp>
        <p:nvSpPr>
          <p:cNvPr id="56339" name="Rectangle 19"/>
          <p:cNvSpPr>
            <a:spLocks noChangeArrowheads="1"/>
          </p:cNvSpPr>
          <p:nvPr/>
        </p:nvSpPr>
        <p:spPr bwMode="auto">
          <a:xfrm>
            <a:off x="6103938" y="5408613"/>
            <a:ext cx="26336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auto">
          <a:xfrm rot="-2471154">
            <a:off x="6324600" y="4800600"/>
            <a:ext cx="2143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it-IT" sz="2000" b="1">
                <a:solidFill>
                  <a:srgbClr val="000000"/>
                </a:solidFill>
              </a:rPr>
              <a:t>MONITORAGGIO</a:t>
            </a:r>
            <a:endParaRPr lang="it-IT" sz="2000"/>
          </a:p>
        </p:txBody>
      </p:sp>
    </p:spTree>
    <p:extLst>
      <p:ext uri="{BB962C8B-B14F-4D97-AF65-F5344CB8AC3E}">
        <p14:creationId xmlns:p14="http://schemas.microsoft.com/office/powerpoint/2010/main" val="311874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idx="4294967295"/>
          </p:nvPr>
        </p:nvSpPr>
        <p:spPr>
          <a:xfrm>
            <a:off x="0" y="274638"/>
            <a:ext cx="8229600" cy="1143000"/>
          </a:xfrm>
        </p:spPr>
        <p:txBody>
          <a:bodyPr/>
          <a:lstStyle/>
          <a:p>
            <a:pPr eaLnBrk="1" hangingPunct="1"/>
            <a:r>
              <a:rPr lang="it-IT">
                <a:latin typeface="News Gothic MT" charset="0"/>
                <a:ea typeface="MS PGothic" charset="0"/>
              </a:rPr>
              <a:t>L</a:t>
            </a:r>
            <a:r>
              <a:rPr lang="ja-JP" altLang="it-IT">
                <a:latin typeface="News Gothic MT" charset="0"/>
                <a:ea typeface="MS PGothic" charset="0"/>
              </a:rPr>
              <a:t>’</a:t>
            </a:r>
            <a:r>
              <a:rPr lang="it-IT" altLang="ja-JP">
                <a:latin typeface="News Gothic MT" charset="0"/>
                <a:ea typeface="MS PGothic" charset="0"/>
              </a:rPr>
              <a:t>importante è lo staff!!!!</a:t>
            </a:r>
            <a:endParaRPr lang="it-IT">
              <a:latin typeface="News Gothic MT" charset="0"/>
              <a:ea typeface="MS PGothic" charset="0"/>
            </a:endParaRPr>
          </a:p>
        </p:txBody>
      </p:sp>
      <p:pic>
        <p:nvPicPr>
          <p:cNvPr id="86018" name="Picture 3" descr="C:\Documents and Settings\standard\Documenti\Immagini\Nuova cartella\dvd_extended5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09800"/>
            <a:ext cx="4408488" cy="352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8763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36998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66007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1926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0" y="274638"/>
            <a:ext cx="8229600" cy="1143000"/>
          </a:xfrm>
        </p:spPr>
        <p:txBody>
          <a:bodyPr/>
          <a:lstStyle/>
          <a:p>
            <a:pPr eaLnBrk="1" hangingPunct="1"/>
            <a:r>
              <a:rPr lang="it-IT">
                <a:latin typeface="News Gothic MT" charset="0"/>
                <a:ea typeface="MS PGothic" charset="0"/>
              </a:rPr>
              <a:t>QUALI PAZIENTI SCELGO?</a:t>
            </a:r>
          </a:p>
        </p:txBody>
      </p:sp>
      <p:pic>
        <p:nvPicPr>
          <p:cNvPr id="19458" name="Picture 3" descr="C:\Documents and Settings\standard\Documenti\Immagini\Nuova cartella\gandalf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52600"/>
            <a:ext cx="6172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123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a:xfrm>
            <a:off x="539552" y="188640"/>
            <a:ext cx="8229600" cy="666328"/>
          </a:xfrm>
          <a:ln>
            <a:miter lim="800000"/>
            <a:headEnd/>
            <a:tailEnd/>
          </a:ln>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hangingPunct="1">
              <a:defRPr/>
            </a:pPr>
            <a:r>
              <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ＭＳ Ｐゴシック" charset="0"/>
                <a:cs typeface="ＭＳ Ｐゴシック" charset="0"/>
              </a:rPr>
              <a:t>Criteri Per Considerare la NIV</a:t>
            </a:r>
          </a:p>
        </p:txBody>
      </p:sp>
      <p:sp>
        <p:nvSpPr>
          <p:cNvPr id="20482" name="Rectangle 3"/>
          <p:cNvSpPr>
            <a:spLocks noChangeArrowheads="1"/>
          </p:cNvSpPr>
          <p:nvPr/>
        </p:nvSpPr>
        <p:spPr bwMode="auto">
          <a:xfrm>
            <a:off x="395288" y="1052513"/>
            <a:ext cx="80645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kumimoji="0" lang="it-IT" sz="1600" b="1">
                <a:latin typeface="Arial" charset="0"/>
              </a:rPr>
              <a:t>Processi di malattia e situazioni che sicuramente indicano NIV</a:t>
            </a:r>
            <a:r>
              <a:rPr kumimoji="0" lang="it-IT" sz="1600">
                <a:latin typeface="Arial" charset="0"/>
              </a:rPr>
              <a:t> (forte evidenza)</a:t>
            </a:r>
            <a:br>
              <a:rPr kumimoji="0" lang="it-IT" sz="1600">
                <a:latin typeface="Arial" charset="0"/>
              </a:rPr>
            </a:br>
            <a:r>
              <a:rPr kumimoji="0" lang="it-IT" sz="1600">
                <a:latin typeface="Arial" charset="0"/>
              </a:rPr>
              <a:t>Riacutizzazione di BPCO</a:t>
            </a:r>
            <a:br>
              <a:rPr kumimoji="0" lang="it-IT" sz="1600">
                <a:latin typeface="Arial" charset="0"/>
              </a:rPr>
            </a:br>
            <a:r>
              <a:rPr kumimoji="0" lang="it-IT" sz="1600">
                <a:latin typeface="Arial" charset="0"/>
              </a:rPr>
              <a:t>Facilitazione allo svezzamento / estubazione nei pazienti con BPCO</a:t>
            </a:r>
            <a:br>
              <a:rPr kumimoji="0" lang="it-IT" sz="1600">
                <a:latin typeface="Arial" charset="0"/>
              </a:rPr>
            </a:br>
            <a:r>
              <a:rPr kumimoji="0" lang="it-IT" sz="1600">
                <a:latin typeface="Arial" charset="0"/>
              </a:rPr>
              <a:t>Edema polmonare acuto cardiogeno</a:t>
            </a:r>
            <a:br>
              <a:rPr kumimoji="0" lang="it-IT" sz="1600">
                <a:latin typeface="Arial" charset="0"/>
              </a:rPr>
            </a:br>
            <a:r>
              <a:rPr kumimoji="0" lang="it-IT" sz="1600">
                <a:latin typeface="Arial" charset="0"/>
              </a:rPr>
              <a:t>Immunocompromessi (neoplasie ematologiche, trapianto di midollo osseo o</a:t>
            </a:r>
            <a:br>
              <a:rPr kumimoji="0" lang="it-IT" sz="1600">
                <a:latin typeface="Arial" charset="0"/>
              </a:rPr>
            </a:br>
            <a:r>
              <a:rPr kumimoji="0" lang="it-IT" sz="1600">
                <a:latin typeface="Arial" charset="0"/>
              </a:rPr>
              <a:t> di organi solidi, AIDS)</a:t>
            </a:r>
            <a:br>
              <a:rPr kumimoji="0" lang="it-IT" sz="1600">
                <a:latin typeface="Arial" charset="0"/>
              </a:rPr>
            </a:br>
            <a:r>
              <a:rPr kumimoji="0" lang="it-IT" sz="1600" b="1">
                <a:latin typeface="Arial" charset="0"/>
              </a:rPr>
              <a:t>I criteri di inclusione (almeno 2 devono essere presenti)</a:t>
            </a:r>
            <a:br>
              <a:rPr kumimoji="0" lang="it-IT" sz="1600" b="1">
                <a:latin typeface="Arial" charset="0"/>
              </a:rPr>
            </a:br>
            <a:r>
              <a:rPr kumimoji="0" lang="it-IT" sz="1600">
                <a:latin typeface="Arial" charset="0"/>
              </a:rPr>
              <a:t>Uso dei muscoli accessori</a:t>
            </a:r>
            <a:br>
              <a:rPr kumimoji="0" lang="it-IT" sz="1600">
                <a:latin typeface="Arial" charset="0"/>
              </a:rPr>
            </a:br>
            <a:r>
              <a:rPr kumimoji="0" lang="it-IT" sz="1600">
                <a:latin typeface="Arial" charset="0"/>
              </a:rPr>
              <a:t>respirazione paradossa</a:t>
            </a:r>
            <a:br>
              <a:rPr kumimoji="0" lang="it-IT" sz="1600">
                <a:latin typeface="Arial" charset="0"/>
              </a:rPr>
            </a:br>
            <a:r>
              <a:rPr kumimoji="0" lang="it-IT" sz="1600">
                <a:latin typeface="Arial" charset="0"/>
              </a:rPr>
              <a:t>La frequenza respiratoria&gt;25 respiri / min</a:t>
            </a:r>
            <a:br>
              <a:rPr kumimoji="0" lang="it-IT" sz="1600">
                <a:latin typeface="Arial" charset="0"/>
              </a:rPr>
            </a:br>
            <a:r>
              <a:rPr kumimoji="0" lang="it-IT" sz="1600">
                <a:latin typeface="Arial" charset="0"/>
              </a:rPr>
              <a:t>Dispnea (da moderata a grave o aumentato nella BPCO)</a:t>
            </a:r>
            <a:br>
              <a:rPr kumimoji="0" lang="it-IT" sz="1600">
                <a:latin typeface="Arial" charset="0"/>
              </a:rPr>
            </a:br>
            <a:r>
              <a:rPr kumimoji="0" lang="it-IT" sz="1600">
                <a:latin typeface="Arial" charset="0"/>
              </a:rPr>
              <a:t>PaCO2 &gt; 45 mm Hg con pH&lt; 7,35</a:t>
            </a:r>
            <a:br>
              <a:rPr kumimoji="0" lang="it-IT" sz="1600">
                <a:latin typeface="Arial" charset="0"/>
              </a:rPr>
            </a:br>
            <a:r>
              <a:rPr kumimoji="0" lang="it-IT" sz="1600">
                <a:latin typeface="Arial" charset="0"/>
              </a:rPr>
              <a:t>PaO2/FIO2 &lt; 200 mm Hg</a:t>
            </a:r>
            <a:br>
              <a:rPr kumimoji="0" lang="it-IT" sz="1600">
                <a:latin typeface="Arial" charset="0"/>
              </a:rPr>
            </a:br>
            <a:r>
              <a:rPr kumimoji="0" lang="it-IT" sz="1600" b="1">
                <a:latin typeface="Arial" charset="0"/>
              </a:rPr>
              <a:t>criteri di esclusione</a:t>
            </a:r>
            <a:r>
              <a:rPr kumimoji="0" lang="it-IT" sz="1600">
                <a:latin typeface="Arial" charset="0"/>
              </a:rPr>
              <a:t/>
            </a:r>
            <a:br>
              <a:rPr kumimoji="0" lang="it-IT" sz="1600">
                <a:latin typeface="Arial" charset="0"/>
              </a:rPr>
            </a:br>
            <a:r>
              <a:rPr kumimoji="0" lang="it-IT" sz="1600">
                <a:latin typeface="Arial" charset="0"/>
              </a:rPr>
              <a:t>apnea</a:t>
            </a:r>
            <a:br>
              <a:rPr kumimoji="0" lang="it-IT" sz="1600">
                <a:latin typeface="Arial" charset="0"/>
              </a:rPr>
            </a:br>
            <a:r>
              <a:rPr kumimoji="0" lang="it-IT" sz="1600">
                <a:latin typeface="Arial" charset="0"/>
              </a:rPr>
              <a:t>Instabilità emodinamica o cardiaca</a:t>
            </a:r>
          </a:p>
          <a:p>
            <a:pPr eaLnBrk="0" hangingPunct="0"/>
            <a:r>
              <a:rPr kumimoji="0" lang="it-IT" sz="1600">
                <a:latin typeface="Arial" charset="0"/>
              </a:rPr>
              <a:t>pazienti non collaboranti</a:t>
            </a:r>
            <a:br>
              <a:rPr kumimoji="0" lang="it-IT" sz="1600">
                <a:latin typeface="Arial" charset="0"/>
              </a:rPr>
            </a:br>
            <a:r>
              <a:rPr kumimoji="0" lang="it-IT" sz="1600">
                <a:latin typeface="Arial" charset="0"/>
              </a:rPr>
              <a:t>Ustione del viso o traumi</a:t>
            </a:r>
            <a:br>
              <a:rPr kumimoji="0" lang="it-IT" sz="1600">
                <a:latin typeface="Arial" charset="0"/>
              </a:rPr>
            </a:br>
            <a:r>
              <a:rPr kumimoji="0" lang="it-IT" sz="1600">
                <a:latin typeface="Arial" charset="0"/>
              </a:rPr>
              <a:t>Alto rischio di aspirazione</a:t>
            </a:r>
            <a:br>
              <a:rPr kumimoji="0" lang="it-IT" sz="1600">
                <a:latin typeface="Arial" charset="0"/>
              </a:rPr>
            </a:br>
            <a:r>
              <a:rPr kumimoji="0" lang="it-IT" sz="1600">
                <a:latin typeface="Arial" charset="0"/>
              </a:rPr>
              <a:t>secrezioni abbondanti</a:t>
            </a:r>
            <a:br>
              <a:rPr kumimoji="0" lang="it-IT" sz="1600">
                <a:latin typeface="Arial" charset="0"/>
              </a:rPr>
            </a:br>
            <a:r>
              <a:rPr kumimoji="0" lang="it-IT" sz="1600">
                <a:latin typeface="Arial" charset="0"/>
              </a:rPr>
              <a:t>Anomalie anatomiche che interferiscono con la ventilazione</a:t>
            </a:r>
          </a:p>
        </p:txBody>
      </p:sp>
      <p:pic>
        <p:nvPicPr>
          <p:cNvPr id="20483" name="Picture 4" descr="E:\STORMTROOPERS_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3860800"/>
            <a:ext cx="36607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7091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1520" y="107950"/>
            <a:ext cx="8640959" cy="1336675"/>
          </a:xfrm>
          <a:ln>
            <a:miter lim="800000"/>
            <a:headEnd/>
            <a:tailEnd/>
          </a:ln>
          <a:extLst/>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it-IT"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j-ea"/>
                <a:cs typeface="+mj-cs"/>
              </a:rPr>
              <a:t>I criteri per determinare se una ventilazione non </a:t>
            </a:r>
            <a:r>
              <a:rPr lang="it-IT"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j-ea"/>
                <a:cs typeface="+mj-cs"/>
              </a:rPr>
              <a:t>invasiva,</a:t>
            </a:r>
            <a:r>
              <a:rPr lang="it-IT"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j-ea"/>
                <a:cs typeface="+mj-cs"/>
              </a:rPr>
              <a:t/>
            </a:r>
            <a:br>
              <a:rPr lang="it-IT"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j-ea"/>
                <a:cs typeface="+mj-cs"/>
              </a:rPr>
            </a:br>
            <a:r>
              <a:rPr lang="it-IT"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j-ea"/>
                <a:cs typeface="+mj-cs"/>
              </a:rPr>
              <a:t> in base alle </a:t>
            </a:r>
            <a:r>
              <a:rPr lang="it-IT"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j-ea"/>
                <a:cs typeface="+mj-cs"/>
              </a:rPr>
              <a:t>condizioni </a:t>
            </a:r>
            <a:r>
              <a:rPr lang="it-IT"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j-ea"/>
                <a:cs typeface="+mj-cs"/>
              </a:rPr>
              <a:t>del </a:t>
            </a:r>
            <a:r>
              <a:rPr lang="it-IT"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j-ea"/>
                <a:cs typeface="+mj-cs"/>
              </a:rPr>
              <a:t>candidato, </a:t>
            </a:r>
            <a:r>
              <a:rPr lang="it-IT"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mj-ea"/>
                <a:cs typeface="+mj-cs"/>
              </a:rPr>
              <a:t>garantisce sicurezza come una priorità</a:t>
            </a:r>
          </a:p>
        </p:txBody>
      </p:sp>
      <p:sp>
        <p:nvSpPr>
          <p:cNvPr id="21506" name="Rectangle 3"/>
          <p:cNvSpPr>
            <a:spLocks noChangeArrowheads="1"/>
          </p:cNvSpPr>
          <p:nvPr/>
        </p:nvSpPr>
        <p:spPr bwMode="auto">
          <a:xfrm>
            <a:off x="250825" y="2276475"/>
            <a:ext cx="459898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kumimoji="0" lang="it-IT" sz="1800" b="1">
                <a:latin typeface="Arial" charset="0"/>
              </a:rPr>
              <a:t>Rischio di Apnea </a:t>
            </a:r>
            <a:r>
              <a:rPr kumimoji="0" lang="it-IT" sz="1800">
                <a:latin typeface="Arial" charset="0"/>
              </a:rPr>
              <a:t/>
            </a:r>
            <a:br>
              <a:rPr kumimoji="0" lang="it-IT" sz="1800">
                <a:latin typeface="Arial" charset="0"/>
              </a:rPr>
            </a:br>
            <a:r>
              <a:rPr kumimoji="0" lang="it-IT" sz="1800">
                <a:latin typeface="Arial" charset="0"/>
              </a:rPr>
              <a:t>Apnea centrale </a:t>
            </a:r>
            <a:br>
              <a:rPr kumimoji="0" lang="it-IT" sz="1800">
                <a:latin typeface="Arial" charset="0"/>
              </a:rPr>
            </a:br>
            <a:r>
              <a:rPr kumimoji="0" lang="it-IT" sz="1800">
                <a:latin typeface="Arial" charset="0"/>
              </a:rPr>
              <a:t>Perdite intermittenti che non innescano VM</a:t>
            </a:r>
            <a:br>
              <a:rPr kumimoji="0" lang="it-IT" sz="1800">
                <a:latin typeface="Arial" charset="0"/>
              </a:rPr>
            </a:br>
            <a:r>
              <a:rPr kumimoji="0" lang="it-IT" sz="1800" b="1">
                <a:latin typeface="Arial" charset="0"/>
              </a:rPr>
              <a:t>Rischio di ipoventilazione</a:t>
            </a:r>
            <a:r>
              <a:rPr kumimoji="0" lang="it-IT" sz="1800">
                <a:latin typeface="Arial" charset="0"/>
              </a:rPr>
              <a:t> </a:t>
            </a:r>
            <a:br>
              <a:rPr kumimoji="0" lang="it-IT" sz="1800">
                <a:latin typeface="Arial" charset="0"/>
              </a:rPr>
            </a:br>
            <a:r>
              <a:rPr kumimoji="0" lang="it-IT" sz="1800">
                <a:latin typeface="Arial" charset="0"/>
              </a:rPr>
              <a:t>Grave riacutizzazione di BPCO</a:t>
            </a:r>
            <a:br>
              <a:rPr kumimoji="0" lang="it-IT" sz="1800">
                <a:latin typeface="Arial" charset="0"/>
              </a:rPr>
            </a:br>
            <a:r>
              <a:rPr kumimoji="0" lang="it-IT" sz="1800">
                <a:latin typeface="Arial" charset="0"/>
              </a:rPr>
              <a:t>Estubazione non riuscita</a:t>
            </a:r>
            <a:br>
              <a:rPr kumimoji="0" lang="it-IT" sz="1800">
                <a:latin typeface="Arial" charset="0"/>
              </a:rPr>
            </a:br>
            <a:r>
              <a:rPr kumimoji="0" lang="it-IT" sz="1800">
                <a:latin typeface="Arial" charset="0"/>
              </a:rPr>
              <a:t> </a:t>
            </a:r>
            <a:r>
              <a:rPr kumimoji="0" lang="it-IT" sz="1800" b="1">
                <a:latin typeface="Arial" charset="0"/>
              </a:rPr>
              <a:t>Rischio di</a:t>
            </a:r>
            <a:r>
              <a:rPr kumimoji="0" lang="it-IT" sz="1800">
                <a:latin typeface="Arial" charset="0"/>
              </a:rPr>
              <a:t> </a:t>
            </a:r>
            <a:r>
              <a:rPr kumimoji="0" lang="it-IT" sz="1800" b="1">
                <a:latin typeface="Arial" charset="0"/>
              </a:rPr>
              <a:t>ipossiemia </a:t>
            </a:r>
            <a:r>
              <a:rPr kumimoji="0" lang="it-IT" sz="1800">
                <a:latin typeface="Arial" charset="0"/>
              </a:rPr>
              <a:t/>
            </a:r>
            <a:br>
              <a:rPr kumimoji="0" lang="it-IT" sz="1800">
                <a:latin typeface="Arial" charset="0"/>
              </a:rPr>
            </a:br>
            <a:r>
              <a:rPr kumimoji="0" lang="it-IT" sz="1800">
                <a:latin typeface="Arial" charset="0"/>
              </a:rPr>
              <a:t>Richiesta di Alta FIO2 </a:t>
            </a:r>
            <a:br>
              <a:rPr kumimoji="0" lang="it-IT" sz="1800">
                <a:latin typeface="Arial" charset="0"/>
              </a:rPr>
            </a:br>
            <a:r>
              <a:rPr kumimoji="0" lang="it-IT" sz="1800">
                <a:latin typeface="Arial" charset="0"/>
              </a:rPr>
              <a:t>Richiesta di Alta PEEP</a:t>
            </a:r>
          </a:p>
        </p:txBody>
      </p:sp>
      <p:pic>
        <p:nvPicPr>
          <p:cNvPr id="21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6021388"/>
            <a:ext cx="396081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565400"/>
            <a:ext cx="3429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1086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989138"/>
            <a:ext cx="5859463"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4149725"/>
            <a:ext cx="58229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60350"/>
            <a:ext cx="5103813"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6308725"/>
            <a:ext cx="20161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0955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3000"/>
          </a:blip>
          <a:stretch>
            <a:fillRect/>
          </a:stretch>
        </p:blipFill>
        <p:spPr>
          <a:xfrm>
            <a:off x="0" y="0"/>
            <a:ext cx="9144000" cy="6858000"/>
          </a:xfrm>
          <a:prstGeom prst="rect">
            <a:avLst/>
          </a:prstGeom>
        </p:spPr>
      </p:pic>
      <p:sp>
        <p:nvSpPr>
          <p:cNvPr id="4" name="Rectangle 3"/>
          <p:cNvSpPr/>
          <p:nvPr/>
        </p:nvSpPr>
        <p:spPr>
          <a:xfrm>
            <a:off x="396882" y="1072167"/>
            <a:ext cx="8182136" cy="3046988"/>
          </a:xfrm>
          <a:prstGeom prst="rect">
            <a:avLst/>
          </a:prstGeom>
        </p:spPr>
        <p:txBody>
          <a:bodyPr wrap="square">
            <a:spAutoFit/>
          </a:bodyPr>
          <a:lstStyle/>
          <a:p>
            <a:r>
              <a:rPr lang="it-IT" sz="2400" dirty="0"/>
              <a:t>La gestione infermieristica dei pazienti sottoposti a </a:t>
            </a:r>
            <a:r>
              <a:rPr lang="it-IT" sz="2400" dirty="0" smtClean="0"/>
              <a:t>NIV:</a:t>
            </a:r>
          </a:p>
          <a:p>
            <a:endParaRPr lang="it-IT" sz="2400" dirty="0"/>
          </a:p>
          <a:p>
            <a:r>
              <a:rPr lang="it-IT" sz="2400" dirty="0"/>
              <a:t>La gestione infermieristica della NIV in taluni casi risulta molto complessa in quanto si assiste frequentemente ad una marcata riduzione del grado di collaborazione del paziente conseguente proprio allo squilibrio dei gas nel sangue (ad es. aumento della pCO2) per cui l'infermiere deve stare a stretto contatto con il paziente al fine di garantire l'efficacia del trattamento.</a:t>
            </a:r>
          </a:p>
        </p:txBody>
      </p:sp>
    </p:spTree>
    <p:extLst>
      <p:ext uri="{BB962C8B-B14F-4D97-AF65-F5344CB8AC3E}">
        <p14:creationId xmlns:p14="http://schemas.microsoft.com/office/powerpoint/2010/main" val="3316376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50" y="0"/>
            <a:ext cx="911225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346" name="Rectangle 2"/>
          <p:cNvSpPr>
            <a:spLocks noGrp="1" noChangeArrowheads="1"/>
          </p:cNvSpPr>
          <p:nvPr>
            <p:ph type="ctrTitle"/>
          </p:nvPr>
        </p:nvSpPr>
        <p:spPr>
          <a:xfrm>
            <a:off x="0" y="1524000"/>
            <a:ext cx="9144000" cy="1752600"/>
          </a:xfrm>
        </p:spPr>
        <p:txBody>
          <a:bodyPr/>
          <a:lstStyle/>
          <a:p>
            <a:r>
              <a:rPr lang="en-GB" sz="3600" b="1" i="1">
                <a:solidFill>
                  <a:srgbClr val="FFFF00"/>
                </a:solidFill>
                <a:effectLst>
                  <a:outerShdw blurRad="38100" dist="38100" dir="2700000" algn="tl">
                    <a:srgbClr val="000000"/>
                  </a:outerShdw>
                </a:effectLst>
              </a:rPr>
              <a:t>Randomized controlled  trial of nasal ventilation in acute ventilatory failure due to chronic obstructive airways disease</a:t>
            </a:r>
            <a:endParaRPr lang="it-IT">
              <a:solidFill>
                <a:srgbClr val="FFFF00"/>
              </a:solidFill>
            </a:endParaRPr>
          </a:p>
        </p:txBody>
      </p:sp>
      <p:sp>
        <p:nvSpPr>
          <p:cNvPr id="57347" name="Rectangle 3"/>
          <p:cNvSpPr>
            <a:spLocks noGrp="1" noChangeArrowheads="1"/>
          </p:cNvSpPr>
          <p:nvPr>
            <p:ph type="subTitle" idx="1"/>
          </p:nvPr>
        </p:nvSpPr>
        <p:spPr>
          <a:xfrm>
            <a:off x="1371600" y="3962400"/>
            <a:ext cx="6400800" cy="1752600"/>
          </a:xfrm>
        </p:spPr>
        <p:txBody>
          <a:bodyPr/>
          <a:lstStyle/>
          <a:p>
            <a:r>
              <a:rPr lang="en-GB">
                <a:solidFill>
                  <a:srgbClr val="FFFF00"/>
                </a:solidFill>
              </a:rPr>
              <a:t>“… for the amount of nursing care required, were not statistically significantly different”</a:t>
            </a:r>
            <a:endParaRPr lang="it-IT">
              <a:solidFill>
                <a:srgbClr val="FFFF00"/>
              </a:solidFill>
            </a:endParaRPr>
          </a:p>
        </p:txBody>
      </p:sp>
      <p:sp>
        <p:nvSpPr>
          <p:cNvPr id="57348" name="Text Box 4"/>
          <p:cNvSpPr txBox="1">
            <a:spLocks noChangeArrowheads="1"/>
          </p:cNvSpPr>
          <p:nvPr/>
        </p:nvSpPr>
        <p:spPr bwMode="auto">
          <a:xfrm>
            <a:off x="0" y="381000"/>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kumimoji="0" lang="it-IT" sz="2000" b="1">
                <a:solidFill>
                  <a:srgbClr val="FFFF00"/>
                </a:solidFill>
              </a:rPr>
              <a:t>J Bott, MP Carroll, JH Conway, SE Keilty, EM Ward, AM Brown, </a:t>
            </a:r>
          </a:p>
          <a:p>
            <a:pPr algn="ctr" eaLnBrk="0" hangingPunct="0"/>
            <a:r>
              <a:rPr kumimoji="0" lang="it-IT" sz="2000" b="1">
                <a:solidFill>
                  <a:srgbClr val="FFFF00"/>
                </a:solidFill>
              </a:rPr>
              <a:t>EA Paul, MW Elliott, RC Godfrey, JA Wedzicha, J Moxham</a:t>
            </a:r>
          </a:p>
          <a:p>
            <a:pPr eaLnBrk="0" hangingPunct="0"/>
            <a:endParaRPr kumimoji="0" lang="it-IT" sz="2000" b="1">
              <a:solidFill>
                <a:srgbClr val="FFFF00"/>
              </a:solidFill>
            </a:endParaRPr>
          </a:p>
        </p:txBody>
      </p:sp>
      <p:sp>
        <p:nvSpPr>
          <p:cNvPr id="57349" name="Text Box 5"/>
          <p:cNvSpPr txBox="1">
            <a:spLocks noChangeArrowheads="1"/>
          </p:cNvSpPr>
          <p:nvPr/>
        </p:nvSpPr>
        <p:spPr bwMode="auto">
          <a:xfrm>
            <a:off x="5638800" y="6096000"/>
            <a:ext cx="323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kumimoji="0" lang="it-IT" sz="1800" b="1">
                <a:solidFill>
                  <a:srgbClr val="FFFF00"/>
                </a:solidFill>
              </a:rPr>
              <a:t>LANCET 1993; 341, 1555-1557</a:t>
            </a:r>
            <a:endParaRPr kumimoji="0" lang="it-IT">
              <a:solidFill>
                <a:srgbClr val="FFFF00"/>
              </a:solidFill>
            </a:endParaRPr>
          </a:p>
        </p:txBody>
      </p:sp>
    </p:spTree>
    <p:extLst>
      <p:ext uri="{BB962C8B-B14F-4D97-AF65-F5344CB8AC3E}">
        <p14:creationId xmlns:p14="http://schemas.microsoft.com/office/powerpoint/2010/main" val="1233253739"/>
      </p:ext>
    </p:extLst>
  </p:cSld>
  <p:clrMapOvr>
    <a:masterClrMapping/>
  </p:clrMapOvr>
  <p:transition xmlns:p14="http://schemas.microsoft.com/office/powerpoint/2010/main" advTm="43872"/>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826</TotalTime>
  <Words>1217</Words>
  <Application>Microsoft Macintosh PowerPoint</Application>
  <PresentationFormat>On-screen Show (4:3)</PresentationFormat>
  <Paragraphs>108</Paragraphs>
  <Slides>36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Chart</vt:lpstr>
      <vt:lpstr>PowerPoint Presentation</vt:lpstr>
      <vt:lpstr>PowerPoint Presentation</vt:lpstr>
      <vt:lpstr>Goal e Obiettivi della Ventilazione Meccanica</vt:lpstr>
      <vt:lpstr>QUALI PAZIENTI SCELGO?</vt:lpstr>
      <vt:lpstr>Criteri Per Considerare la NIV</vt:lpstr>
      <vt:lpstr>I criteri per determinare se una ventilazione non invasiva,  in base alle condizioni del candidato, garantisce sicurezza come una priorità</vt:lpstr>
      <vt:lpstr>PowerPoint Presentation</vt:lpstr>
      <vt:lpstr>PowerPoint Presentation</vt:lpstr>
      <vt:lpstr>Randomized controlled  trial of nasal ventilation in acute ventilatory failure due to chronic obstructive airways disease</vt:lpstr>
      <vt:lpstr>PowerPoint Presentation</vt:lpstr>
      <vt:lpstr>PowerPoint Presentation</vt:lpstr>
      <vt:lpstr>PowerPoint Presentation</vt:lpstr>
      <vt:lpstr>Human and Financial Costs of Noninvasive Mechanical Ventilation in Patients Affected by COPD and Acute Respiratory Failure</vt:lpstr>
      <vt:lpstr>PowerPoint Presentation</vt:lpstr>
      <vt:lpstr>NURSING DEL PAZIENTE VENTILATO  NON INVASIVAMENTE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L’importante è lo staff!!!!</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Pippo Pippo</dc:creator>
  <cp:lastModifiedBy>Pippo Pippo</cp:lastModifiedBy>
  <cp:revision>30</cp:revision>
  <dcterms:created xsi:type="dcterms:W3CDTF">2018-04-11T10:37:17Z</dcterms:created>
  <dcterms:modified xsi:type="dcterms:W3CDTF">2018-04-17T13:34:25Z</dcterms:modified>
</cp:coreProperties>
</file>