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398" r:id="rId3"/>
    <p:sldId id="399" r:id="rId4"/>
    <p:sldId id="425" r:id="rId5"/>
    <p:sldId id="405" r:id="rId6"/>
    <p:sldId id="420" r:id="rId7"/>
    <p:sldId id="431" r:id="rId8"/>
    <p:sldId id="279" r:id="rId9"/>
    <p:sldId id="381" r:id="rId10"/>
    <p:sldId id="383" r:id="rId11"/>
    <p:sldId id="403" r:id="rId12"/>
    <p:sldId id="401" r:id="rId13"/>
    <p:sldId id="402" r:id="rId14"/>
    <p:sldId id="426" r:id="rId15"/>
    <p:sldId id="427" r:id="rId16"/>
    <p:sldId id="423" r:id="rId17"/>
    <p:sldId id="435" r:id="rId18"/>
    <p:sldId id="429" r:id="rId19"/>
    <p:sldId id="432" r:id="rId20"/>
    <p:sldId id="433" r:id="rId21"/>
    <p:sldId id="434" r:id="rId22"/>
    <p:sldId id="409" r:id="rId23"/>
    <p:sldId id="410" r:id="rId24"/>
    <p:sldId id="411" r:id="rId25"/>
    <p:sldId id="419" r:id="rId26"/>
    <p:sldId id="711" r:id="rId27"/>
    <p:sldId id="436" r:id="rId28"/>
    <p:sldId id="713" r:id="rId29"/>
    <p:sldId id="392" r:id="rId30"/>
    <p:sldId id="712" r:id="rId31"/>
    <p:sldId id="266" r:id="rId32"/>
    <p:sldId id="282" r:id="rId33"/>
    <p:sldId id="384" r:id="rId34"/>
    <p:sldId id="714" r:id="rId35"/>
    <p:sldId id="414" r:id="rId36"/>
    <p:sldId id="388" r:id="rId37"/>
    <p:sldId id="389" r:id="rId38"/>
    <p:sldId id="422" r:id="rId39"/>
    <p:sldId id="42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00"/>
    <a:srgbClr val="F5E40B"/>
    <a:srgbClr val="66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87815" autoAdjust="0"/>
  </p:normalViewPr>
  <p:slideViewPr>
    <p:cSldViewPr snapToGrid="0">
      <p:cViewPr varScale="1">
        <p:scale>
          <a:sx n="73" d="100"/>
          <a:sy n="73" d="100"/>
        </p:scale>
        <p:origin x="1116" y="66"/>
      </p:cViewPr>
      <p:guideLst>
        <p:guide orient="horz" pos="2160"/>
        <p:guide pos="2880"/>
      </p:guideLst>
    </p:cSldViewPr>
  </p:slideViewPr>
  <p:outlineViewPr>
    <p:cViewPr>
      <p:scale>
        <a:sx n="33" d="100"/>
        <a:sy n="33" d="100"/>
      </p:scale>
      <p:origin x="0" y="-312"/>
    </p:cViewPr>
  </p:outlin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662A7-03A5-4A38-A493-71F6486AA0D8}" type="datetimeFigureOut">
              <a:rPr lang="it-IT" smtClean="0"/>
              <a:t>17/04/2018</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99E65-5C26-4245-B6D3-D63780E9EBB3}" type="slidenum">
              <a:rPr lang="it-IT" smtClean="0"/>
              <a:t>‹#›</a:t>
            </a:fld>
            <a:endParaRPr lang="it-IT"/>
          </a:p>
        </p:txBody>
      </p:sp>
    </p:spTree>
    <p:extLst>
      <p:ext uri="{BB962C8B-B14F-4D97-AF65-F5344CB8AC3E}">
        <p14:creationId xmlns:p14="http://schemas.microsoft.com/office/powerpoint/2010/main" val="4090753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709D6BAE-019F-49D4-9FB0-3D5395B01AC0}"/>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098" name="Text Box 2">
            <a:extLst>
              <a:ext uri="{FF2B5EF4-FFF2-40B4-BE49-F238E27FC236}">
                <a16:creationId xmlns:a16="http://schemas.microsoft.com/office/drawing/2014/main" id="{C5D2CF98-C902-47B0-9FD2-1368824ED1CE}"/>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it-IT">
                <a:latin typeface="Arial" panose="020B0604020202020204" pitchFamily="34" charset="0"/>
                <a:cs typeface="msgothic" charset="0"/>
              </a:rPr>
              <a:t>Classification tree for subgroups of IIM. A patient must first meet the EULAR/ACR classification criteria for IIM (probability of IIM ≥55%). The patient can then be subclassified using the classification tree. The subgroup of PM patients includes patients with IMNM. For IBM classification, one of the following, *finger flexor weakness and response to treatment: not improved, or **muscle biopsy: rimmed vacuoles, is required for classification. ***Juvenile myositis other than JDM was developed based on expert opinion. IMNM and hypomyopathic DM were too few to allow subclassification. ACR, American College of Rheumatology; ADM, amyopathic dermatomyositis; DM, dermatomyositis; EULAR, European League Against Rheumatism; IBM, inclusion body myositis; IIM, idiopathic inflammatory myopathies; IMNM, immune-mediated necrotising myopathy; JDM, juvenile dermatomyositis; PM, polymyositis.</a:t>
            </a:r>
          </a:p>
        </p:txBody>
      </p:sp>
    </p:spTree>
    <p:extLst>
      <p:ext uri="{BB962C8B-B14F-4D97-AF65-F5344CB8AC3E}">
        <p14:creationId xmlns:p14="http://schemas.microsoft.com/office/powerpoint/2010/main" val="387303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7200" dirty="0" err="1"/>
              <a:t>Diagnosis</a:t>
            </a:r>
            <a:r>
              <a:rPr lang="it-IT" sz="7200" dirty="0"/>
              <a:t> </a:t>
            </a:r>
            <a:r>
              <a:rPr lang="it-IT" sz="7200" dirty="0" err="1"/>
              <a:t>requires</a:t>
            </a:r>
            <a:r>
              <a:rPr lang="it-IT" sz="7200" dirty="0"/>
              <a:t> </a:t>
            </a:r>
            <a:r>
              <a:rPr lang="it-IT" sz="7200" dirty="0" err="1"/>
              <a:t>detection</a:t>
            </a:r>
            <a:r>
              <a:rPr lang="it-IT" sz="7200" dirty="0"/>
              <a:t> of </a:t>
            </a:r>
            <a:r>
              <a:rPr lang="it-IT" sz="7200" dirty="0" err="1"/>
              <a:t>autoantibody</a:t>
            </a:r>
            <a:r>
              <a:rPr lang="it-IT" sz="7200" dirty="0"/>
              <a:t> to one of the </a:t>
            </a:r>
            <a:r>
              <a:rPr lang="it-IT" sz="7200" dirty="0" err="1"/>
              <a:t>aminoacyl</a:t>
            </a:r>
            <a:r>
              <a:rPr lang="it-IT" sz="7200" dirty="0"/>
              <a:t>-t-RNA </a:t>
            </a:r>
            <a:r>
              <a:rPr lang="it-IT" sz="7200" dirty="0" err="1"/>
              <a:t>synthetases</a:t>
            </a:r>
            <a:r>
              <a:rPr lang="it-IT" sz="7200" dirty="0"/>
              <a:t>, of </a:t>
            </a:r>
            <a:r>
              <a:rPr lang="it-IT" sz="7200" dirty="0" err="1"/>
              <a:t>which</a:t>
            </a:r>
            <a:r>
              <a:rPr lang="it-IT" sz="7200" dirty="0"/>
              <a:t> </a:t>
            </a:r>
            <a:r>
              <a:rPr lang="it-IT" sz="7200" dirty="0" err="1"/>
              <a:t>eight</a:t>
            </a:r>
            <a:r>
              <a:rPr lang="it-IT" sz="7200" dirty="0"/>
              <a:t> are </a:t>
            </a:r>
            <a:r>
              <a:rPr lang="it-IT" sz="7200" dirty="0" err="1"/>
              <a:t>currently</a:t>
            </a:r>
            <a:r>
              <a:rPr lang="it-IT" sz="7200" dirty="0"/>
              <a:t> </a:t>
            </a:r>
            <a:r>
              <a:rPr lang="it-IT" sz="7200" dirty="0" err="1"/>
              <a:t>known</a:t>
            </a:r>
            <a:r>
              <a:rPr lang="it-IT" sz="7200" dirty="0"/>
              <a:t>. The </a:t>
            </a:r>
            <a:r>
              <a:rPr lang="it-IT" sz="7200" dirty="0" err="1"/>
              <a:t>most</a:t>
            </a:r>
            <a:r>
              <a:rPr lang="it-IT" sz="7200" dirty="0"/>
              <a:t> common </a:t>
            </a:r>
            <a:r>
              <a:rPr lang="it-IT" sz="7200" dirty="0" err="1"/>
              <a:t>is</a:t>
            </a:r>
            <a:r>
              <a:rPr lang="it-IT" sz="7200" dirty="0"/>
              <a:t> anti-Jo-1, </a:t>
            </a:r>
            <a:r>
              <a:rPr lang="it-IT" sz="7200" dirty="0" err="1"/>
              <a:t>followed</a:t>
            </a:r>
            <a:r>
              <a:rPr lang="it-IT" sz="7200" dirty="0"/>
              <a:t> by anti-PL-7, anti-PL-12 and anti-EJ</a:t>
            </a:r>
          </a:p>
          <a:p>
            <a:endParaRPr lang="it-IT" dirty="0"/>
          </a:p>
        </p:txBody>
      </p:sp>
      <p:sp>
        <p:nvSpPr>
          <p:cNvPr id="4" name="Segnaposto numero diapositiva 3"/>
          <p:cNvSpPr>
            <a:spLocks noGrp="1"/>
          </p:cNvSpPr>
          <p:nvPr>
            <p:ph type="sldNum" sz="quarter" idx="10"/>
          </p:nvPr>
        </p:nvSpPr>
        <p:spPr/>
        <p:txBody>
          <a:bodyPr/>
          <a:lstStyle/>
          <a:p>
            <a:fld id="{B2F99E65-5C26-4245-B6D3-D63780E9EBB3}" type="slidenum">
              <a:rPr lang="it-IT" smtClean="0"/>
              <a:t>6</a:t>
            </a:fld>
            <a:endParaRPr lang="it-IT"/>
          </a:p>
        </p:txBody>
      </p:sp>
    </p:spTree>
    <p:extLst>
      <p:ext uri="{BB962C8B-B14F-4D97-AF65-F5344CB8AC3E}">
        <p14:creationId xmlns:p14="http://schemas.microsoft.com/office/powerpoint/2010/main" val="2807705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AENEAS (American and European </a:t>
            </a:r>
            <a:r>
              <a:rPr lang="en-US" dirty="0" err="1"/>
              <a:t>NEtwork</a:t>
            </a:r>
            <a:r>
              <a:rPr lang="en-US" dirty="0"/>
              <a:t> of </a:t>
            </a:r>
            <a:r>
              <a:rPr lang="en-US" dirty="0" err="1"/>
              <a:t>Antisynthetase</a:t>
            </a:r>
            <a:r>
              <a:rPr lang="en-US" dirty="0"/>
              <a:t> Syndrome) is an international collaborative group with centers from all around the world (Italy, Spain, Germany, France, Mexico, </a:t>
            </a:r>
            <a:r>
              <a:rPr lang="en-US" dirty="0" err="1"/>
              <a:t>etc</a:t>
            </a:r>
            <a:r>
              <a:rPr lang="en-US" dirty="0"/>
              <a:t>) which aims to study ASSD thoroughly and better understand its clinical and pathophysiological features</a:t>
            </a:r>
            <a:endParaRPr lang="it-IT" dirty="0"/>
          </a:p>
        </p:txBody>
      </p:sp>
      <p:sp>
        <p:nvSpPr>
          <p:cNvPr id="4" name="Segnaposto numero diapositiva 3"/>
          <p:cNvSpPr>
            <a:spLocks noGrp="1"/>
          </p:cNvSpPr>
          <p:nvPr>
            <p:ph type="sldNum" sz="quarter" idx="10"/>
          </p:nvPr>
        </p:nvSpPr>
        <p:spPr/>
        <p:txBody>
          <a:bodyPr/>
          <a:lstStyle/>
          <a:p>
            <a:fld id="{18A1F6CD-E3E0-42BF-A83F-BDB2B97CEE97}" type="slidenum">
              <a:rPr lang="it-IT" smtClean="0"/>
              <a:t>8</a:t>
            </a:fld>
            <a:endParaRPr lang="it-IT"/>
          </a:p>
        </p:txBody>
      </p:sp>
    </p:spTree>
    <p:extLst>
      <p:ext uri="{BB962C8B-B14F-4D97-AF65-F5344CB8AC3E}">
        <p14:creationId xmlns:p14="http://schemas.microsoft.com/office/powerpoint/2010/main" val="137082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it-IT"/>
              <a:t>However, all clinicians know that fever is not a secondary issue in the setting and that fever management in SLE patients is not always easy.</a:t>
            </a:r>
            <a:endParaRPr lang="it-IT" altLang="it-IT"/>
          </a:p>
        </p:txBody>
      </p:sp>
      <p:sp>
        <p:nvSpPr>
          <p:cNvPr id="235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22434E9-D283-401D-9B90-316B280125FB}" type="slidenum">
              <a:rPr lang="it-IT" altLang="it-IT">
                <a:latin typeface="Arial" pitchFamily="34" charset="0"/>
              </a:rPr>
              <a:pPr>
                <a:spcBef>
                  <a:spcPct val="0"/>
                </a:spcBef>
              </a:pPr>
              <a:t>15</a:t>
            </a:fld>
            <a:endParaRPr lang="it-IT" altLang="it-IT">
              <a:latin typeface="Arial" pitchFamily="34" charset="0"/>
            </a:endParaRPr>
          </a:p>
        </p:txBody>
      </p:sp>
    </p:spTree>
    <p:extLst>
      <p:ext uri="{BB962C8B-B14F-4D97-AF65-F5344CB8AC3E}">
        <p14:creationId xmlns:p14="http://schemas.microsoft.com/office/powerpoint/2010/main" val="29869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1EE920E-A783-4C85-A716-50B8862948CD}" type="datetimeFigureOut">
              <a:rPr lang="it-IT" smtClean="0"/>
              <a:t>17/04/2018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F07CF39-8FD9-4774-8E9C-29688F8CC3DF}" type="slidenum">
              <a:rPr lang="it-IT" smtClean="0"/>
              <a:t>‹#›</a:t>
            </a:fld>
            <a:endParaRPr lang="it-IT"/>
          </a:p>
        </p:txBody>
      </p:sp>
    </p:spTree>
    <p:extLst>
      <p:ext uri="{BB962C8B-B14F-4D97-AF65-F5344CB8AC3E}">
        <p14:creationId xmlns:p14="http://schemas.microsoft.com/office/powerpoint/2010/main" val="25071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1EE920E-A783-4C85-A716-50B8862948CD}" type="datetimeFigureOut">
              <a:rPr lang="it-IT" smtClean="0"/>
              <a:t>17/04/2018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F07CF39-8FD9-4774-8E9C-29688F8CC3DF}" type="slidenum">
              <a:rPr lang="it-IT" smtClean="0"/>
              <a:t>‹#›</a:t>
            </a:fld>
            <a:endParaRPr lang="it-IT"/>
          </a:p>
        </p:txBody>
      </p:sp>
    </p:spTree>
    <p:extLst>
      <p:ext uri="{BB962C8B-B14F-4D97-AF65-F5344CB8AC3E}">
        <p14:creationId xmlns:p14="http://schemas.microsoft.com/office/powerpoint/2010/main" val="86262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1EE920E-A783-4C85-A716-50B8862948CD}" type="datetimeFigureOut">
              <a:rPr lang="it-IT" smtClean="0"/>
              <a:t>17/04/2018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F07CF39-8FD9-4774-8E9C-29688F8CC3DF}" type="slidenum">
              <a:rPr lang="it-IT" smtClean="0"/>
              <a:t>‹#›</a:t>
            </a:fld>
            <a:endParaRPr lang="it-IT"/>
          </a:p>
        </p:txBody>
      </p:sp>
    </p:spTree>
    <p:extLst>
      <p:ext uri="{BB962C8B-B14F-4D97-AF65-F5344CB8AC3E}">
        <p14:creationId xmlns:p14="http://schemas.microsoft.com/office/powerpoint/2010/main" val="89437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1EE920E-A783-4C85-A716-50B8862948CD}" type="datetimeFigureOut">
              <a:rPr lang="it-IT" smtClean="0"/>
              <a:t>17/04/2018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F07CF39-8FD9-4774-8E9C-29688F8CC3DF}" type="slidenum">
              <a:rPr lang="it-IT" smtClean="0"/>
              <a:t>‹#›</a:t>
            </a:fld>
            <a:endParaRPr lang="it-IT"/>
          </a:p>
        </p:txBody>
      </p:sp>
    </p:spTree>
    <p:extLst>
      <p:ext uri="{BB962C8B-B14F-4D97-AF65-F5344CB8AC3E}">
        <p14:creationId xmlns:p14="http://schemas.microsoft.com/office/powerpoint/2010/main" val="220214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1EE920E-A783-4C85-A716-50B8862948CD}" type="datetimeFigureOut">
              <a:rPr lang="it-IT" smtClean="0"/>
              <a:t>17/04/2018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F07CF39-8FD9-4774-8E9C-29688F8CC3DF}" type="slidenum">
              <a:rPr lang="it-IT" smtClean="0"/>
              <a:t>‹#›</a:t>
            </a:fld>
            <a:endParaRPr lang="it-IT"/>
          </a:p>
        </p:txBody>
      </p:sp>
    </p:spTree>
    <p:extLst>
      <p:ext uri="{BB962C8B-B14F-4D97-AF65-F5344CB8AC3E}">
        <p14:creationId xmlns:p14="http://schemas.microsoft.com/office/powerpoint/2010/main" val="2455955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1EE920E-A783-4C85-A716-50B8862948CD}" type="datetimeFigureOut">
              <a:rPr lang="it-IT" smtClean="0"/>
              <a:t>17/04/2018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F07CF39-8FD9-4774-8E9C-29688F8CC3DF}" type="slidenum">
              <a:rPr lang="it-IT" smtClean="0"/>
              <a:t>‹#›</a:t>
            </a:fld>
            <a:endParaRPr lang="it-IT"/>
          </a:p>
        </p:txBody>
      </p:sp>
    </p:spTree>
    <p:extLst>
      <p:ext uri="{BB962C8B-B14F-4D97-AF65-F5344CB8AC3E}">
        <p14:creationId xmlns:p14="http://schemas.microsoft.com/office/powerpoint/2010/main" val="206674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1EE920E-A783-4C85-A716-50B8862948CD}" type="datetimeFigureOut">
              <a:rPr lang="it-IT" smtClean="0"/>
              <a:t>17/04/2018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F07CF39-8FD9-4774-8E9C-29688F8CC3DF}" type="slidenum">
              <a:rPr lang="it-IT" smtClean="0"/>
              <a:t>‹#›</a:t>
            </a:fld>
            <a:endParaRPr lang="it-IT"/>
          </a:p>
        </p:txBody>
      </p:sp>
    </p:spTree>
    <p:extLst>
      <p:ext uri="{BB962C8B-B14F-4D97-AF65-F5344CB8AC3E}">
        <p14:creationId xmlns:p14="http://schemas.microsoft.com/office/powerpoint/2010/main" val="193726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51EE920E-A783-4C85-A716-50B8862948CD}" type="datetimeFigureOut">
              <a:rPr lang="it-IT" smtClean="0"/>
              <a:t>17/04/2018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F07CF39-8FD9-4774-8E9C-29688F8CC3DF}" type="slidenum">
              <a:rPr lang="it-IT" smtClean="0"/>
              <a:t>‹#›</a:t>
            </a:fld>
            <a:endParaRPr lang="it-IT"/>
          </a:p>
        </p:txBody>
      </p:sp>
    </p:spTree>
    <p:extLst>
      <p:ext uri="{BB962C8B-B14F-4D97-AF65-F5344CB8AC3E}">
        <p14:creationId xmlns:p14="http://schemas.microsoft.com/office/powerpoint/2010/main" val="3165720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E920E-A783-4C85-A716-50B8862948CD}" type="datetimeFigureOut">
              <a:rPr lang="it-IT" smtClean="0"/>
              <a:t>17/04/2018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F07CF39-8FD9-4774-8E9C-29688F8CC3DF}" type="slidenum">
              <a:rPr lang="it-IT" smtClean="0"/>
              <a:t>‹#›</a:t>
            </a:fld>
            <a:endParaRPr lang="it-IT"/>
          </a:p>
        </p:txBody>
      </p:sp>
    </p:spTree>
    <p:extLst>
      <p:ext uri="{BB962C8B-B14F-4D97-AF65-F5344CB8AC3E}">
        <p14:creationId xmlns:p14="http://schemas.microsoft.com/office/powerpoint/2010/main" val="99616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1EE920E-A783-4C85-A716-50B8862948CD}" type="datetimeFigureOut">
              <a:rPr lang="it-IT" smtClean="0"/>
              <a:t>17/04/2018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F07CF39-8FD9-4774-8E9C-29688F8CC3DF}" type="slidenum">
              <a:rPr lang="it-IT" smtClean="0"/>
              <a:t>‹#›</a:t>
            </a:fld>
            <a:endParaRPr lang="it-IT"/>
          </a:p>
        </p:txBody>
      </p:sp>
    </p:spTree>
    <p:extLst>
      <p:ext uri="{BB962C8B-B14F-4D97-AF65-F5344CB8AC3E}">
        <p14:creationId xmlns:p14="http://schemas.microsoft.com/office/powerpoint/2010/main" val="117692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1EE920E-A783-4C85-A716-50B8862948CD}" type="datetimeFigureOut">
              <a:rPr lang="it-IT" smtClean="0"/>
              <a:t>17/04/2018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F07CF39-8FD9-4774-8E9C-29688F8CC3DF}" type="slidenum">
              <a:rPr lang="it-IT" smtClean="0"/>
              <a:t>‹#›</a:t>
            </a:fld>
            <a:endParaRPr lang="it-IT"/>
          </a:p>
        </p:txBody>
      </p:sp>
    </p:spTree>
    <p:extLst>
      <p:ext uri="{BB962C8B-B14F-4D97-AF65-F5344CB8AC3E}">
        <p14:creationId xmlns:p14="http://schemas.microsoft.com/office/powerpoint/2010/main" val="3398305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E920E-A783-4C85-A716-50B8862948CD}" type="datetimeFigureOut">
              <a:rPr lang="it-IT" smtClean="0"/>
              <a:t>17/04/2018</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7CF39-8FD9-4774-8E9C-29688F8CC3DF}" type="slidenum">
              <a:rPr lang="it-IT" smtClean="0"/>
              <a:t>‹#›</a:t>
            </a:fld>
            <a:endParaRPr lang="it-IT"/>
          </a:p>
        </p:txBody>
      </p:sp>
    </p:spTree>
    <p:extLst>
      <p:ext uri="{BB962C8B-B14F-4D97-AF65-F5344CB8AC3E}">
        <p14:creationId xmlns:p14="http://schemas.microsoft.com/office/powerpoint/2010/main" val="1720685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1FA5506-CDA3-449E-90A5-7E73FF02F173}"/>
              </a:ext>
            </a:extLst>
          </p:cNvPr>
          <p:cNvPicPr>
            <a:picLocks noChangeAspect="1"/>
          </p:cNvPicPr>
          <p:nvPr/>
        </p:nvPicPr>
        <p:blipFill>
          <a:blip r:embed="rId2"/>
          <a:stretch>
            <a:fillRect/>
          </a:stretch>
        </p:blipFill>
        <p:spPr>
          <a:xfrm>
            <a:off x="1371" y="0"/>
            <a:ext cx="3887235" cy="6854590"/>
          </a:xfrm>
          <a:prstGeom prst="rect">
            <a:avLst/>
          </a:prstGeom>
        </p:spPr>
      </p:pic>
      <p:sp>
        <p:nvSpPr>
          <p:cNvPr id="8" name="CasellaDiTesto 7">
            <a:extLst>
              <a:ext uri="{FF2B5EF4-FFF2-40B4-BE49-F238E27FC236}">
                <a16:creationId xmlns:a16="http://schemas.microsoft.com/office/drawing/2014/main" id="{DE691A48-9101-40DC-97F4-B857BC276D31}"/>
              </a:ext>
            </a:extLst>
          </p:cNvPr>
          <p:cNvSpPr txBox="1"/>
          <p:nvPr/>
        </p:nvSpPr>
        <p:spPr>
          <a:xfrm>
            <a:off x="4660157" y="3824460"/>
            <a:ext cx="3921137" cy="1569660"/>
          </a:xfrm>
          <a:prstGeom prst="rect">
            <a:avLst/>
          </a:prstGeom>
          <a:noFill/>
        </p:spPr>
        <p:txBody>
          <a:bodyPr wrap="none" rtlCol="0">
            <a:spAutoFit/>
          </a:bodyPr>
          <a:lstStyle/>
          <a:p>
            <a:pPr algn="ctr"/>
            <a:r>
              <a:rPr lang="it-IT" sz="2400" dirty="0">
                <a:solidFill>
                  <a:schemeClr val="accent1">
                    <a:lumMod val="75000"/>
                  </a:schemeClr>
                </a:solidFill>
              </a:rPr>
              <a:t>Marco Sebastiani</a:t>
            </a:r>
          </a:p>
          <a:p>
            <a:pPr algn="ctr"/>
            <a:endParaRPr lang="it-IT" dirty="0">
              <a:solidFill>
                <a:schemeClr val="accent1">
                  <a:lumMod val="75000"/>
                </a:schemeClr>
              </a:solidFill>
            </a:endParaRPr>
          </a:p>
          <a:p>
            <a:pPr algn="ctr"/>
            <a:r>
              <a:rPr lang="it-IT" dirty="0" err="1">
                <a:solidFill>
                  <a:schemeClr val="accent1">
                    <a:lumMod val="75000"/>
                  </a:schemeClr>
                </a:solidFill>
              </a:rPr>
              <a:t>Rheumatology</a:t>
            </a:r>
            <a:r>
              <a:rPr lang="it-IT" dirty="0">
                <a:solidFill>
                  <a:schemeClr val="accent1">
                    <a:lumMod val="75000"/>
                  </a:schemeClr>
                </a:solidFill>
              </a:rPr>
              <a:t> Unit</a:t>
            </a:r>
          </a:p>
          <a:p>
            <a:pPr algn="ctr"/>
            <a:r>
              <a:rPr lang="it-IT" dirty="0">
                <a:solidFill>
                  <a:schemeClr val="accent1">
                    <a:lumMod val="75000"/>
                  </a:schemeClr>
                </a:solidFill>
              </a:rPr>
              <a:t>Azienda Policlinico di Modena</a:t>
            </a:r>
          </a:p>
          <a:p>
            <a:pPr algn="ctr"/>
            <a:r>
              <a:rPr lang="it-IT" dirty="0" err="1">
                <a:solidFill>
                  <a:schemeClr val="accent1">
                    <a:lumMod val="75000"/>
                  </a:schemeClr>
                </a:solidFill>
              </a:rPr>
              <a:t>University</a:t>
            </a:r>
            <a:r>
              <a:rPr lang="it-IT" dirty="0">
                <a:solidFill>
                  <a:schemeClr val="accent1">
                    <a:lumMod val="75000"/>
                  </a:schemeClr>
                </a:solidFill>
              </a:rPr>
              <a:t> of Modena and Reggio Emilia</a:t>
            </a:r>
          </a:p>
        </p:txBody>
      </p:sp>
      <p:pic>
        <p:nvPicPr>
          <p:cNvPr id="9" name="Immagine 8">
            <a:extLst>
              <a:ext uri="{FF2B5EF4-FFF2-40B4-BE49-F238E27FC236}">
                <a16:creationId xmlns:a16="http://schemas.microsoft.com/office/drawing/2014/main" id="{BC489D51-43D7-41A6-A28A-7C0128D17C28}"/>
              </a:ext>
            </a:extLst>
          </p:cNvPr>
          <p:cNvPicPr>
            <a:picLocks noChangeAspect="1"/>
          </p:cNvPicPr>
          <p:nvPr/>
        </p:nvPicPr>
        <p:blipFill>
          <a:blip r:embed="rId3"/>
          <a:stretch>
            <a:fillRect/>
          </a:stretch>
        </p:blipFill>
        <p:spPr>
          <a:xfrm>
            <a:off x="5835070" y="5503834"/>
            <a:ext cx="1571308" cy="566402"/>
          </a:xfrm>
          <a:prstGeom prst="rect">
            <a:avLst/>
          </a:prstGeom>
        </p:spPr>
      </p:pic>
      <p:pic>
        <p:nvPicPr>
          <p:cNvPr id="12" name="Immagine 11">
            <a:extLst>
              <a:ext uri="{FF2B5EF4-FFF2-40B4-BE49-F238E27FC236}">
                <a16:creationId xmlns:a16="http://schemas.microsoft.com/office/drawing/2014/main" id="{6412D0D7-1782-4DB0-ACD5-8B20108DF87A}"/>
              </a:ext>
            </a:extLst>
          </p:cNvPr>
          <p:cNvPicPr>
            <a:picLocks noChangeAspect="1"/>
          </p:cNvPicPr>
          <p:nvPr/>
        </p:nvPicPr>
        <p:blipFill>
          <a:blip r:embed="rId4"/>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sp>
        <p:nvSpPr>
          <p:cNvPr id="6" name="CasellaDiTesto 5">
            <a:extLst>
              <a:ext uri="{FF2B5EF4-FFF2-40B4-BE49-F238E27FC236}">
                <a16:creationId xmlns:a16="http://schemas.microsoft.com/office/drawing/2014/main" id="{D16CC25F-4964-42AB-87B5-A4AFA0DB3D53}"/>
              </a:ext>
            </a:extLst>
          </p:cNvPr>
          <p:cNvSpPr txBox="1"/>
          <p:nvPr/>
        </p:nvSpPr>
        <p:spPr>
          <a:xfrm>
            <a:off x="4555376" y="1505485"/>
            <a:ext cx="4130695" cy="1384995"/>
          </a:xfrm>
          <a:prstGeom prst="rect">
            <a:avLst/>
          </a:prstGeom>
          <a:noFill/>
        </p:spPr>
        <p:txBody>
          <a:bodyPr wrap="square" rtlCol="0">
            <a:spAutoFit/>
          </a:bodyPr>
          <a:lstStyle/>
          <a:p>
            <a:pPr algn="ctr"/>
            <a:r>
              <a:rPr lang="it-IT" sz="2800" b="1" dirty="0">
                <a:solidFill>
                  <a:schemeClr val="accent1">
                    <a:lumMod val="75000"/>
                  </a:schemeClr>
                </a:solidFill>
              </a:rPr>
              <a:t>Anti-</a:t>
            </a:r>
            <a:r>
              <a:rPr lang="it-IT" sz="2800" b="1" dirty="0" err="1">
                <a:solidFill>
                  <a:schemeClr val="accent1">
                    <a:lumMod val="75000"/>
                  </a:schemeClr>
                </a:solidFill>
              </a:rPr>
              <a:t>Synthetase</a:t>
            </a:r>
            <a:r>
              <a:rPr lang="it-IT" sz="2800" b="1" dirty="0">
                <a:solidFill>
                  <a:schemeClr val="accent1">
                    <a:lumMod val="75000"/>
                  </a:schemeClr>
                </a:solidFill>
              </a:rPr>
              <a:t> </a:t>
            </a:r>
            <a:r>
              <a:rPr lang="it-IT" sz="2800" b="1" dirty="0" err="1">
                <a:solidFill>
                  <a:schemeClr val="accent1">
                    <a:lumMod val="75000"/>
                  </a:schemeClr>
                </a:solidFill>
              </a:rPr>
              <a:t>Syndrome</a:t>
            </a:r>
            <a:r>
              <a:rPr lang="it-IT" sz="2800" b="1" dirty="0">
                <a:solidFill>
                  <a:schemeClr val="accent1">
                    <a:lumMod val="75000"/>
                  </a:schemeClr>
                </a:solidFill>
              </a:rPr>
              <a:t> </a:t>
            </a:r>
          </a:p>
          <a:p>
            <a:pPr algn="ctr"/>
            <a:r>
              <a:rPr lang="it-IT" sz="2800" b="1" dirty="0">
                <a:solidFill>
                  <a:schemeClr val="accent1">
                    <a:lumMod val="75000"/>
                  </a:schemeClr>
                </a:solidFill>
              </a:rPr>
              <a:t>and </a:t>
            </a:r>
          </a:p>
          <a:p>
            <a:pPr algn="ctr"/>
            <a:r>
              <a:rPr lang="it-IT" sz="2800" b="1" dirty="0" err="1">
                <a:solidFill>
                  <a:schemeClr val="accent1">
                    <a:lumMod val="75000"/>
                  </a:schemeClr>
                </a:solidFill>
              </a:rPr>
              <a:t>Lung</a:t>
            </a:r>
            <a:endParaRPr lang="it-IT" sz="2800" b="1" dirty="0">
              <a:solidFill>
                <a:schemeClr val="accent1">
                  <a:lumMod val="75000"/>
                </a:schemeClr>
              </a:solidFill>
            </a:endParaRPr>
          </a:p>
        </p:txBody>
      </p:sp>
    </p:spTree>
    <p:extLst>
      <p:ext uri="{BB962C8B-B14F-4D97-AF65-F5344CB8AC3E}">
        <p14:creationId xmlns:p14="http://schemas.microsoft.com/office/powerpoint/2010/main" val="1950540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DAD3146-6480-449C-86A6-8AA07C48D9E2}"/>
              </a:ext>
            </a:extLst>
          </p:cNvPr>
          <p:cNvPicPr>
            <a:picLocks noChangeAspect="1"/>
          </p:cNvPicPr>
          <p:nvPr/>
        </p:nvPicPr>
        <p:blipFill>
          <a:blip r:embed="rId2"/>
          <a:stretch>
            <a:fillRect/>
          </a:stretch>
        </p:blipFill>
        <p:spPr>
          <a:xfrm>
            <a:off x="132841" y="-8228"/>
            <a:ext cx="2531840" cy="1320960"/>
          </a:xfrm>
          <a:prstGeom prst="rect">
            <a:avLst/>
          </a:prstGeom>
        </p:spPr>
      </p:pic>
      <p:grpSp>
        <p:nvGrpSpPr>
          <p:cNvPr id="8" name="Gruppo 7">
            <a:extLst>
              <a:ext uri="{FF2B5EF4-FFF2-40B4-BE49-F238E27FC236}">
                <a16:creationId xmlns:a16="http://schemas.microsoft.com/office/drawing/2014/main" id="{C44FB135-2777-4152-9E66-7C2D248E31C0}"/>
              </a:ext>
            </a:extLst>
          </p:cNvPr>
          <p:cNvGrpSpPr/>
          <p:nvPr/>
        </p:nvGrpSpPr>
        <p:grpSpPr>
          <a:xfrm>
            <a:off x="-1" y="0"/>
            <a:ext cx="9144002" cy="6858001"/>
            <a:chOff x="-1" y="0"/>
            <a:chExt cx="9144002" cy="6858001"/>
          </a:xfrm>
        </p:grpSpPr>
        <p:pic>
          <p:nvPicPr>
            <p:cNvPr id="9" name="Immagine 8">
              <a:extLst>
                <a:ext uri="{FF2B5EF4-FFF2-40B4-BE49-F238E27FC236}">
                  <a16:creationId xmlns:a16="http://schemas.microsoft.com/office/drawing/2014/main" id="{68133D64-D9CC-47C8-B860-A1AF445F3BCC}"/>
                </a:ext>
              </a:extLst>
            </p:cNvPr>
            <p:cNvPicPr>
              <a:picLocks noChangeAspect="1"/>
            </p:cNvPicPr>
            <p:nvPr/>
          </p:nvPicPr>
          <p:blipFill>
            <a:blip r:embed="rId3"/>
            <a:stretch>
              <a:fillRect/>
            </a:stretch>
          </p:blipFill>
          <p:spPr>
            <a:xfrm>
              <a:off x="1" y="367330"/>
              <a:ext cx="9144000" cy="45724"/>
            </a:xfrm>
            <a:prstGeom prst="rect">
              <a:avLst/>
            </a:prstGeom>
          </p:spPr>
        </p:pic>
        <p:pic>
          <p:nvPicPr>
            <p:cNvPr id="10" name="Picture 5" descr="http://portalegiovani.comune.re.it/wp-content/uploads/2015/02/imageRedirect.jpg">
              <a:extLst>
                <a:ext uri="{FF2B5EF4-FFF2-40B4-BE49-F238E27FC236}">
                  <a16:creationId xmlns:a16="http://schemas.microsoft.com/office/drawing/2014/main" id="{3B8EF0C2-8608-4D33-8D5E-2DFC548AD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B2B64A50-2BC3-4CFF-824E-2C57BA801026}"/>
                </a:ext>
              </a:extLst>
            </p:cNvPr>
            <p:cNvPicPr>
              <a:picLocks noChangeAspect="1"/>
            </p:cNvPicPr>
            <p:nvPr/>
          </p:nvPicPr>
          <p:blipFill>
            <a:blip r:embed="rId3"/>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7" name="Rettangolo 6">
            <a:extLst>
              <a:ext uri="{FF2B5EF4-FFF2-40B4-BE49-F238E27FC236}">
                <a16:creationId xmlns:a16="http://schemas.microsoft.com/office/drawing/2014/main" id="{5BA7CFB6-77E0-4128-831C-26A7D2C0CDB2}"/>
              </a:ext>
            </a:extLst>
          </p:cNvPr>
          <p:cNvSpPr/>
          <p:nvPr/>
        </p:nvSpPr>
        <p:spPr>
          <a:xfrm>
            <a:off x="533915" y="2204521"/>
            <a:ext cx="8075596" cy="3170099"/>
          </a:xfrm>
          <a:prstGeom prst="rect">
            <a:avLst/>
          </a:prstGeom>
        </p:spPr>
        <p:txBody>
          <a:bodyPr wrap="square">
            <a:spAutoFit/>
          </a:bodyPr>
          <a:lstStyle/>
          <a:p>
            <a:pPr algn="just"/>
            <a:r>
              <a:rPr lang="en-US" sz="2000" dirty="0"/>
              <a:t>An incomplete form, with one or two classic triad manifestations, characterizes about 80% of patients at disease onset in anti-Jo1 patients.</a:t>
            </a:r>
          </a:p>
          <a:p>
            <a:pPr algn="just"/>
            <a:endParaRPr lang="en-US" sz="2000" dirty="0"/>
          </a:p>
          <a:p>
            <a:pPr algn="just"/>
            <a:r>
              <a:rPr lang="en-US" sz="2000" dirty="0"/>
              <a:t>Nevertheless, the appearance of the complete classic triad manifestations is common during the follow-up of the disease.</a:t>
            </a:r>
          </a:p>
          <a:p>
            <a:pPr algn="just"/>
            <a:endParaRPr lang="en-US" sz="2000" dirty="0"/>
          </a:p>
          <a:p>
            <a:pPr algn="just"/>
            <a:r>
              <a:rPr lang="en-US" sz="2000" dirty="0"/>
              <a:t>Fever, Raynaud's phenomenon and mechanic's hands may be considered predictors of subsequent appearance of at least one of the classic triad manifestations in patients presenting with incomplete anti-Jo1 ASSD at disease onset. </a:t>
            </a:r>
            <a:endParaRPr lang="it-IT" sz="2000" dirty="0"/>
          </a:p>
        </p:txBody>
      </p:sp>
      <p:sp>
        <p:nvSpPr>
          <p:cNvPr id="3" name="CasellaDiTesto 2">
            <a:extLst>
              <a:ext uri="{FF2B5EF4-FFF2-40B4-BE49-F238E27FC236}">
                <a16:creationId xmlns:a16="http://schemas.microsoft.com/office/drawing/2014/main" id="{6459AE6F-B837-402F-AEE3-53FFDF354F83}"/>
              </a:ext>
            </a:extLst>
          </p:cNvPr>
          <p:cNvSpPr txBox="1"/>
          <p:nvPr/>
        </p:nvSpPr>
        <p:spPr>
          <a:xfrm>
            <a:off x="5238892" y="1203689"/>
            <a:ext cx="1233351" cy="461665"/>
          </a:xfrm>
          <a:prstGeom prst="rect">
            <a:avLst/>
          </a:prstGeom>
          <a:noFill/>
        </p:spPr>
        <p:txBody>
          <a:bodyPr wrap="none" rtlCol="0">
            <a:spAutoFit/>
          </a:bodyPr>
          <a:lstStyle/>
          <a:p>
            <a:r>
              <a:rPr lang="it-IT" sz="2400" b="1" dirty="0"/>
              <a:t>Anti-Jo1</a:t>
            </a:r>
          </a:p>
        </p:txBody>
      </p:sp>
    </p:spTree>
    <p:extLst>
      <p:ext uri="{BB962C8B-B14F-4D97-AF65-F5344CB8AC3E}">
        <p14:creationId xmlns:p14="http://schemas.microsoft.com/office/powerpoint/2010/main" val="169327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157288"/>
            <a:ext cx="7345363" cy="522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74"/>
          <p:cNvSpPr txBox="1">
            <a:spLocks noChangeArrowheads="1"/>
          </p:cNvSpPr>
          <p:nvPr/>
        </p:nvSpPr>
        <p:spPr bwMode="auto">
          <a:xfrm>
            <a:off x="-572" y="422575"/>
            <a:ext cx="91440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9992" tIns="359992" rIns="359992" bIns="359992" anchor="ctr" anchorCtr="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4389438">
              <a:defRPr/>
            </a:pPr>
            <a:r>
              <a:rPr lang="en-GB" altLang="it-IT" sz="2800" b="1" i="1" kern="0" dirty="0">
                <a:solidFill>
                  <a:srgbClr val="0000FF"/>
                </a:solidFill>
                <a:latin typeface="Calibri" panose="020F0502020204030204" pitchFamily="34" charset="0"/>
              </a:rPr>
              <a:t>ASSD anti EJ positive (n=21)</a:t>
            </a:r>
            <a:endParaRPr lang="en-US" altLang="it-IT" sz="2800" b="1" i="1" kern="0" dirty="0">
              <a:solidFill>
                <a:srgbClr val="0000FF"/>
              </a:solidFill>
              <a:latin typeface="Calibri" panose="020F0502020204030204" pitchFamily="34" charset="0"/>
            </a:endParaRPr>
          </a:p>
        </p:txBody>
      </p:sp>
      <p:sp>
        <p:nvSpPr>
          <p:cNvPr id="51204" name="CasellaDiTesto 21"/>
          <p:cNvSpPr txBox="1">
            <a:spLocks noChangeArrowheads="1"/>
          </p:cNvSpPr>
          <p:nvPr/>
        </p:nvSpPr>
        <p:spPr bwMode="auto">
          <a:xfrm>
            <a:off x="1116013" y="1196975"/>
            <a:ext cx="1381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t>Arthritis</a:t>
            </a:r>
            <a:endParaRPr lang="en-GB" altLang="en-US" sz="2400"/>
          </a:p>
        </p:txBody>
      </p:sp>
      <p:sp>
        <p:nvSpPr>
          <p:cNvPr id="51205" name="CasellaDiTesto 22"/>
          <p:cNvSpPr txBox="1">
            <a:spLocks noChangeArrowheads="1"/>
          </p:cNvSpPr>
          <p:nvPr/>
        </p:nvSpPr>
        <p:spPr bwMode="auto">
          <a:xfrm>
            <a:off x="2271713" y="3128963"/>
            <a:ext cx="679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t>ILD</a:t>
            </a:r>
            <a:endParaRPr lang="en-GB" altLang="en-US" sz="2400"/>
          </a:p>
        </p:txBody>
      </p:sp>
      <p:sp>
        <p:nvSpPr>
          <p:cNvPr id="51206" name="CasellaDiTesto 23"/>
          <p:cNvSpPr txBox="1">
            <a:spLocks noChangeArrowheads="1"/>
          </p:cNvSpPr>
          <p:nvPr/>
        </p:nvSpPr>
        <p:spPr bwMode="auto">
          <a:xfrm rot="-361661">
            <a:off x="2017713" y="2084388"/>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t>Myositis</a:t>
            </a:r>
            <a:endParaRPr lang="en-GB" altLang="en-US" sz="2400"/>
          </a:p>
        </p:txBody>
      </p:sp>
      <p:sp>
        <p:nvSpPr>
          <p:cNvPr id="51207" name="CasellaDiTesto 30"/>
          <p:cNvSpPr txBox="1">
            <a:spLocks noChangeArrowheads="1"/>
          </p:cNvSpPr>
          <p:nvPr/>
        </p:nvSpPr>
        <p:spPr bwMode="auto">
          <a:xfrm rot="-995608">
            <a:off x="2811463" y="3635375"/>
            <a:ext cx="259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t>Arthritis and ILD</a:t>
            </a:r>
            <a:endParaRPr lang="en-GB" altLang="en-US" sz="2400"/>
          </a:p>
        </p:txBody>
      </p:sp>
      <p:sp>
        <p:nvSpPr>
          <p:cNvPr id="51208" name="CasellaDiTesto 32"/>
          <p:cNvSpPr txBox="1">
            <a:spLocks noChangeArrowheads="1"/>
          </p:cNvSpPr>
          <p:nvPr/>
        </p:nvSpPr>
        <p:spPr bwMode="auto">
          <a:xfrm rot="-825409">
            <a:off x="4084638" y="4167188"/>
            <a:ext cx="2627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t>Myositis and ILD</a:t>
            </a:r>
            <a:endParaRPr lang="en-GB" altLang="en-US" sz="2400"/>
          </a:p>
        </p:txBody>
      </p:sp>
      <p:sp>
        <p:nvSpPr>
          <p:cNvPr id="51209" name="CasellaDiTesto 33"/>
          <p:cNvSpPr txBox="1">
            <a:spLocks noChangeArrowheads="1"/>
          </p:cNvSpPr>
          <p:nvPr/>
        </p:nvSpPr>
        <p:spPr bwMode="auto">
          <a:xfrm>
            <a:off x="4113213" y="5845175"/>
            <a:ext cx="401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t>Arthritis, myositis and ILD</a:t>
            </a:r>
            <a:endParaRPr lang="en-GB" altLang="en-US" sz="2400"/>
          </a:p>
        </p:txBody>
      </p:sp>
      <p:cxnSp>
        <p:nvCxnSpPr>
          <p:cNvPr id="51210" name="Connettore 1 34"/>
          <p:cNvCxnSpPr>
            <a:cxnSpLocks noChangeShapeType="1"/>
          </p:cNvCxnSpPr>
          <p:nvPr/>
        </p:nvCxnSpPr>
        <p:spPr bwMode="auto">
          <a:xfrm flipV="1">
            <a:off x="971550" y="1136650"/>
            <a:ext cx="0" cy="524510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cxnSp>
        <p:nvCxnSpPr>
          <p:cNvPr id="51211" name="Connettore 1 35"/>
          <p:cNvCxnSpPr>
            <a:cxnSpLocks noChangeShapeType="1"/>
          </p:cNvCxnSpPr>
          <p:nvPr/>
        </p:nvCxnSpPr>
        <p:spPr bwMode="auto">
          <a:xfrm flipH="1">
            <a:off x="8316913" y="1136650"/>
            <a:ext cx="34925" cy="524510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sp>
        <p:nvSpPr>
          <p:cNvPr id="51212" name="CasellaDiTesto 36"/>
          <p:cNvSpPr txBox="1">
            <a:spLocks noChangeArrowheads="1"/>
          </p:cNvSpPr>
          <p:nvPr/>
        </p:nvSpPr>
        <p:spPr bwMode="auto">
          <a:xfrm rot="-5400000">
            <a:off x="-622299" y="3783012"/>
            <a:ext cx="2151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latin typeface="Calibri" pitchFamily="34" charset="0"/>
                <a:cs typeface="Calibri" pitchFamily="34" charset="0"/>
              </a:rPr>
              <a:t>DISEASE ONSET</a:t>
            </a:r>
            <a:endParaRPr lang="en-GB" altLang="en-US" sz="2400">
              <a:latin typeface="Calibri" pitchFamily="34" charset="0"/>
              <a:cs typeface="Calibri" pitchFamily="34" charset="0"/>
            </a:endParaRPr>
          </a:p>
        </p:txBody>
      </p:sp>
      <p:sp>
        <p:nvSpPr>
          <p:cNvPr id="51213" name="CasellaDiTesto 37"/>
          <p:cNvSpPr txBox="1">
            <a:spLocks noChangeArrowheads="1"/>
          </p:cNvSpPr>
          <p:nvPr/>
        </p:nvSpPr>
        <p:spPr bwMode="auto">
          <a:xfrm rot="-5400000">
            <a:off x="7587457" y="3783806"/>
            <a:ext cx="239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latin typeface="Calibri" pitchFamily="34" charset="0"/>
                <a:cs typeface="Calibri" pitchFamily="34" charset="0"/>
              </a:rPr>
              <a:t>LAST FOLLOW-UP</a:t>
            </a:r>
            <a:endParaRPr lang="en-GB" altLang="en-US" sz="2400">
              <a:latin typeface="Calibri" pitchFamily="34" charset="0"/>
              <a:cs typeface="Calibri" pitchFamily="34" charset="0"/>
            </a:endParaRPr>
          </a:p>
        </p:txBody>
      </p:sp>
      <p:sp>
        <p:nvSpPr>
          <p:cNvPr id="51214" name="CasellaDiTesto 38"/>
          <p:cNvSpPr txBox="1">
            <a:spLocks noChangeArrowheads="1"/>
          </p:cNvSpPr>
          <p:nvPr/>
        </p:nvSpPr>
        <p:spPr bwMode="auto">
          <a:xfrm>
            <a:off x="320675" y="6149975"/>
            <a:ext cx="565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latin typeface="Calibri" pitchFamily="34" charset="0"/>
                <a:cs typeface="Calibri" pitchFamily="34" charset="0"/>
              </a:rPr>
              <a:t>0%</a:t>
            </a:r>
            <a:endParaRPr lang="en-GB" altLang="en-US" sz="2400">
              <a:latin typeface="Calibri" pitchFamily="34" charset="0"/>
              <a:cs typeface="Calibri" pitchFamily="34" charset="0"/>
            </a:endParaRPr>
          </a:p>
        </p:txBody>
      </p:sp>
      <p:sp>
        <p:nvSpPr>
          <p:cNvPr id="51215" name="CasellaDiTesto 39"/>
          <p:cNvSpPr txBox="1">
            <a:spLocks noChangeArrowheads="1"/>
          </p:cNvSpPr>
          <p:nvPr/>
        </p:nvSpPr>
        <p:spPr bwMode="auto">
          <a:xfrm>
            <a:off x="8351838" y="6156325"/>
            <a:ext cx="565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latin typeface="Calibri" pitchFamily="34" charset="0"/>
                <a:cs typeface="Calibri" pitchFamily="34" charset="0"/>
              </a:rPr>
              <a:t>0%</a:t>
            </a:r>
            <a:endParaRPr lang="en-GB" altLang="en-US" sz="2400">
              <a:latin typeface="Calibri" pitchFamily="34" charset="0"/>
              <a:cs typeface="Calibri" pitchFamily="34" charset="0"/>
            </a:endParaRPr>
          </a:p>
        </p:txBody>
      </p:sp>
      <p:sp>
        <p:nvSpPr>
          <p:cNvPr id="51216" name="CasellaDiTesto 40"/>
          <p:cNvSpPr txBox="1">
            <a:spLocks noChangeArrowheads="1"/>
          </p:cNvSpPr>
          <p:nvPr/>
        </p:nvSpPr>
        <p:spPr bwMode="auto">
          <a:xfrm>
            <a:off x="8115300" y="647700"/>
            <a:ext cx="876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latin typeface="Calibri" pitchFamily="34" charset="0"/>
                <a:cs typeface="Calibri" pitchFamily="34" charset="0"/>
              </a:rPr>
              <a:t>100%</a:t>
            </a:r>
            <a:endParaRPr lang="en-GB" altLang="en-US" sz="2400">
              <a:latin typeface="Calibri" pitchFamily="34" charset="0"/>
              <a:cs typeface="Calibri" pitchFamily="34" charset="0"/>
            </a:endParaRPr>
          </a:p>
        </p:txBody>
      </p:sp>
      <p:sp>
        <p:nvSpPr>
          <p:cNvPr id="51217" name="CasellaDiTesto 41"/>
          <p:cNvSpPr txBox="1">
            <a:spLocks noChangeArrowheads="1"/>
          </p:cNvSpPr>
          <p:nvPr/>
        </p:nvSpPr>
        <p:spPr bwMode="auto">
          <a:xfrm>
            <a:off x="455613" y="674688"/>
            <a:ext cx="874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latin typeface="Calibri" pitchFamily="34" charset="0"/>
                <a:cs typeface="Calibri" pitchFamily="34" charset="0"/>
              </a:rPr>
              <a:t>100%</a:t>
            </a:r>
            <a:endParaRPr lang="en-GB" altLang="en-US" sz="2400">
              <a:latin typeface="Calibri" pitchFamily="34" charset="0"/>
              <a:cs typeface="Calibri" pitchFamily="34" charset="0"/>
            </a:endParaRPr>
          </a:p>
        </p:txBody>
      </p:sp>
      <p:grpSp>
        <p:nvGrpSpPr>
          <p:cNvPr id="19" name="Gruppo 18">
            <a:extLst>
              <a:ext uri="{FF2B5EF4-FFF2-40B4-BE49-F238E27FC236}">
                <a16:creationId xmlns:a16="http://schemas.microsoft.com/office/drawing/2014/main" id="{EDAFB3DD-D862-4F03-82FD-E9FE67DA8491}"/>
              </a:ext>
            </a:extLst>
          </p:cNvPr>
          <p:cNvGrpSpPr/>
          <p:nvPr/>
        </p:nvGrpSpPr>
        <p:grpSpPr>
          <a:xfrm>
            <a:off x="-1" y="0"/>
            <a:ext cx="9144002" cy="6858001"/>
            <a:chOff x="-1" y="0"/>
            <a:chExt cx="9144002" cy="6858001"/>
          </a:xfrm>
        </p:grpSpPr>
        <p:pic>
          <p:nvPicPr>
            <p:cNvPr id="20" name="Immagine 19">
              <a:extLst>
                <a:ext uri="{FF2B5EF4-FFF2-40B4-BE49-F238E27FC236}">
                  <a16:creationId xmlns:a16="http://schemas.microsoft.com/office/drawing/2014/main" id="{62E4D5DB-85FF-45AE-9E4E-34A2158FF3C1}"/>
                </a:ext>
              </a:extLst>
            </p:cNvPr>
            <p:cNvPicPr>
              <a:picLocks noChangeAspect="1"/>
            </p:cNvPicPr>
            <p:nvPr/>
          </p:nvPicPr>
          <p:blipFill>
            <a:blip r:embed="rId3"/>
            <a:stretch>
              <a:fillRect/>
            </a:stretch>
          </p:blipFill>
          <p:spPr>
            <a:xfrm>
              <a:off x="1" y="367330"/>
              <a:ext cx="9144000" cy="45724"/>
            </a:xfrm>
            <a:prstGeom prst="rect">
              <a:avLst/>
            </a:prstGeom>
          </p:spPr>
        </p:pic>
        <p:pic>
          <p:nvPicPr>
            <p:cNvPr id="22" name="Picture 5" descr="http://portalegiovani.comune.re.it/wp-content/uploads/2015/02/imageRedirect.jpg">
              <a:extLst>
                <a:ext uri="{FF2B5EF4-FFF2-40B4-BE49-F238E27FC236}">
                  <a16:creationId xmlns:a16="http://schemas.microsoft.com/office/drawing/2014/main" id="{B80CE3B0-4546-4EE0-962B-80CA7FC42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magine 22">
              <a:extLst>
                <a:ext uri="{FF2B5EF4-FFF2-40B4-BE49-F238E27FC236}">
                  <a16:creationId xmlns:a16="http://schemas.microsoft.com/office/drawing/2014/main" id="{C2F32C79-A6A5-4619-8675-C8E158B6C8A8}"/>
                </a:ext>
              </a:extLst>
            </p:cNvPr>
            <p:cNvPicPr>
              <a:picLocks noChangeAspect="1"/>
            </p:cNvPicPr>
            <p:nvPr/>
          </p:nvPicPr>
          <p:blipFill>
            <a:blip r:embed="rId3"/>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51218" name="CasellaDiTesto 1"/>
          <p:cNvSpPr txBox="1">
            <a:spLocks noChangeArrowheads="1"/>
          </p:cNvSpPr>
          <p:nvPr/>
        </p:nvSpPr>
        <p:spPr bwMode="auto">
          <a:xfrm>
            <a:off x="7092969" y="6550026"/>
            <a:ext cx="20446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1600" dirty="0">
                <a:latin typeface="Calibri" pitchFamily="34" charset="0"/>
                <a:cs typeface="Calibri" pitchFamily="34" charset="0"/>
              </a:rPr>
              <a:t>Cavagna L, data on file</a:t>
            </a:r>
            <a:endParaRPr lang="en-GB" altLang="en-US" sz="1600" dirty="0">
              <a:latin typeface="Calibri" pitchFamily="34" charset="0"/>
              <a:cs typeface="Calibri" pitchFamily="34" charset="0"/>
            </a:endParaRPr>
          </a:p>
        </p:txBody>
      </p:sp>
    </p:spTree>
    <p:extLst>
      <p:ext uri="{BB962C8B-B14F-4D97-AF65-F5344CB8AC3E}">
        <p14:creationId xmlns:p14="http://schemas.microsoft.com/office/powerpoint/2010/main" val="2216965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magine 7"/>
          <p:cNvPicPr>
            <a:picLocks noChangeAspect="1"/>
          </p:cNvPicPr>
          <p:nvPr/>
        </p:nvPicPr>
        <p:blipFill>
          <a:blip r:embed="rId2">
            <a:extLst>
              <a:ext uri="{28A0092B-C50C-407E-A947-70E740481C1C}">
                <a14:useLocalDpi xmlns:a14="http://schemas.microsoft.com/office/drawing/2010/main" val="0"/>
              </a:ext>
            </a:extLst>
          </a:blip>
          <a:srcRect l="-2" r="50375" b="40311"/>
          <a:stretch>
            <a:fillRect/>
          </a:stretch>
        </p:blipFill>
        <p:spPr bwMode="auto">
          <a:xfrm>
            <a:off x="971550" y="1136650"/>
            <a:ext cx="74168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74"/>
          <p:cNvSpPr>
            <a:spLocks noGrp="1" noChangeArrowheads="1"/>
          </p:cNvSpPr>
          <p:nvPr>
            <p:ph type="title"/>
          </p:nvPr>
        </p:nvSpPr>
        <p:spPr>
          <a:xfrm>
            <a:off x="0" y="490233"/>
            <a:ext cx="9144000" cy="555625"/>
          </a:xfrm>
          <a:noFill/>
        </p:spPr>
        <p:txBody>
          <a:bodyPr lIns="359992" tIns="359992" rIns="359992" bIns="359992" anchorCtr="1">
            <a:normAutofit fontScale="90000"/>
          </a:bodyPr>
          <a:lstStyle/>
          <a:p>
            <a:pPr defTabSz="4389438"/>
            <a:r>
              <a:rPr lang="en-GB" altLang="it-IT" sz="2800" b="1" i="1">
                <a:solidFill>
                  <a:srgbClr val="0000FF"/>
                </a:solidFill>
                <a:latin typeface="Calibri" pitchFamily="34" charset="0"/>
              </a:rPr>
              <a:t>ASSD anti PL-7 positive (n=71)</a:t>
            </a:r>
            <a:endParaRPr lang="en-US" altLang="it-IT" sz="2800" b="1" i="1">
              <a:solidFill>
                <a:srgbClr val="0000FF"/>
              </a:solidFill>
              <a:latin typeface="Calibri" pitchFamily="34" charset="0"/>
            </a:endParaRPr>
          </a:p>
        </p:txBody>
      </p:sp>
      <p:sp>
        <p:nvSpPr>
          <p:cNvPr id="49156" name="CasellaDiTesto 9"/>
          <p:cNvSpPr txBox="1">
            <a:spLocks noChangeArrowheads="1"/>
          </p:cNvSpPr>
          <p:nvPr/>
        </p:nvSpPr>
        <p:spPr bwMode="auto">
          <a:xfrm>
            <a:off x="1116013" y="1196975"/>
            <a:ext cx="1381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t>Arthritis</a:t>
            </a:r>
            <a:endParaRPr lang="en-GB" altLang="en-US" sz="2400"/>
          </a:p>
        </p:txBody>
      </p:sp>
      <p:sp>
        <p:nvSpPr>
          <p:cNvPr id="49157" name="CasellaDiTesto 10"/>
          <p:cNvSpPr txBox="1">
            <a:spLocks noChangeArrowheads="1"/>
          </p:cNvSpPr>
          <p:nvPr/>
        </p:nvSpPr>
        <p:spPr bwMode="auto">
          <a:xfrm>
            <a:off x="1127125" y="2227263"/>
            <a:ext cx="679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t>ILD</a:t>
            </a:r>
            <a:endParaRPr lang="en-GB" altLang="en-US" sz="2400"/>
          </a:p>
        </p:txBody>
      </p:sp>
      <p:sp>
        <p:nvSpPr>
          <p:cNvPr id="49158" name="CasellaDiTesto 11"/>
          <p:cNvSpPr txBox="1">
            <a:spLocks noChangeArrowheads="1"/>
          </p:cNvSpPr>
          <p:nvPr/>
        </p:nvSpPr>
        <p:spPr bwMode="auto">
          <a:xfrm>
            <a:off x="1127125" y="3789363"/>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t>Myositis</a:t>
            </a:r>
            <a:endParaRPr lang="en-GB" altLang="en-US" sz="2400"/>
          </a:p>
        </p:txBody>
      </p:sp>
      <p:sp>
        <p:nvSpPr>
          <p:cNvPr id="49159" name="CasellaDiTesto 12"/>
          <p:cNvSpPr txBox="1">
            <a:spLocks noChangeArrowheads="1"/>
          </p:cNvSpPr>
          <p:nvPr/>
        </p:nvSpPr>
        <p:spPr bwMode="auto">
          <a:xfrm rot="-1010063">
            <a:off x="5278438" y="2930525"/>
            <a:ext cx="259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t>Arthritis and ILD</a:t>
            </a:r>
            <a:endParaRPr lang="en-GB" altLang="en-US" sz="2400"/>
          </a:p>
        </p:txBody>
      </p:sp>
      <p:sp>
        <p:nvSpPr>
          <p:cNvPr id="49160" name="CasellaDiTesto 13"/>
          <p:cNvSpPr txBox="1">
            <a:spLocks noChangeArrowheads="1"/>
          </p:cNvSpPr>
          <p:nvPr/>
        </p:nvSpPr>
        <p:spPr bwMode="auto">
          <a:xfrm rot="-860772">
            <a:off x="1125538" y="4413250"/>
            <a:ext cx="3346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t>Arthritis and myositis</a:t>
            </a:r>
            <a:endParaRPr lang="en-GB" altLang="en-US" sz="2400"/>
          </a:p>
        </p:txBody>
      </p:sp>
      <p:sp>
        <p:nvSpPr>
          <p:cNvPr id="49161" name="CasellaDiTesto 14"/>
          <p:cNvSpPr txBox="1">
            <a:spLocks noChangeArrowheads="1"/>
          </p:cNvSpPr>
          <p:nvPr/>
        </p:nvSpPr>
        <p:spPr bwMode="auto">
          <a:xfrm rot="-838507">
            <a:off x="4232275" y="4314825"/>
            <a:ext cx="2627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t>Myositis and ILD</a:t>
            </a:r>
            <a:endParaRPr lang="en-GB" altLang="en-US" sz="2400"/>
          </a:p>
        </p:txBody>
      </p:sp>
      <p:sp>
        <p:nvSpPr>
          <p:cNvPr id="49162" name="CasellaDiTesto 15"/>
          <p:cNvSpPr txBox="1">
            <a:spLocks noChangeArrowheads="1"/>
          </p:cNvSpPr>
          <p:nvPr/>
        </p:nvSpPr>
        <p:spPr bwMode="auto">
          <a:xfrm>
            <a:off x="3779838" y="5600700"/>
            <a:ext cx="401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t>Arthritis, myositis and ILD</a:t>
            </a:r>
            <a:endParaRPr lang="en-GB" altLang="en-US" sz="2400"/>
          </a:p>
        </p:txBody>
      </p:sp>
      <p:cxnSp>
        <p:nvCxnSpPr>
          <p:cNvPr id="49163" name="Connettore 1 17"/>
          <p:cNvCxnSpPr>
            <a:cxnSpLocks noChangeShapeType="1"/>
          </p:cNvCxnSpPr>
          <p:nvPr/>
        </p:nvCxnSpPr>
        <p:spPr bwMode="auto">
          <a:xfrm flipV="1">
            <a:off x="971550" y="1136650"/>
            <a:ext cx="0" cy="524510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cxnSp>
        <p:nvCxnSpPr>
          <p:cNvPr id="49164" name="Connettore 1 19"/>
          <p:cNvCxnSpPr>
            <a:cxnSpLocks noChangeShapeType="1"/>
          </p:cNvCxnSpPr>
          <p:nvPr/>
        </p:nvCxnSpPr>
        <p:spPr bwMode="auto">
          <a:xfrm flipH="1">
            <a:off x="8316913" y="1136650"/>
            <a:ext cx="34925" cy="524510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sp>
        <p:nvSpPr>
          <p:cNvPr id="49165" name="CasellaDiTesto 24"/>
          <p:cNvSpPr txBox="1">
            <a:spLocks noChangeArrowheads="1"/>
          </p:cNvSpPr>
          <p:nvPr/>
        </p:nvSpPr>
        <p:spPr bwMode="auto">
          <a:xfrm rot="-5400000">
            <a:off x="-622299" y="3783012"/>
            <a:ext cx="2151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latin typeface="Calibri" pitchFamily="34" charset="0"/>
                <a:cs typeface="Calibri" pitchFamily="34" charset="0"/>
              </a:rPr>
              <a:t>DISEASE ONSET</a:t>
            </a:r>
            <a:endParaRPr lang="en-GB" altLang="en-US" sz="2400">
              <a:latin typeface="Calibri" pitchFamily="34" charset="0"/>
              <a:cs typeface="Calibri" pitchFamily="34" charset="0"/>
            </a:endParaRPr>
          </a:p>
        </p:txBody>
      </p:sp>
      <p:sp>
        <p:nvSpPr>
          <p:cNvPr id="49166" name="CasellaDiTesto 25"/>
          <p:cNvSpPr txBox="1">
            <a:spLocks noChangeArrowheads="1"/>
          </p:cNvSpPr>
          <p:nvPr/>
        </p:nvSpPr>
        <p:spPr bwMode="auto">
          <a:xfrm rot="-5400000">
            <a:off x="7587457" y="3783806"/>
            <a:ext cx="239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latin typeface="Calibri" pitchFamily="34" charset="0"/>
                <a:cs typeface="Calibri" pitchFamily="34" charset="0"/>
              </a:rPr>
              <a:t>LAST FOLLOW-UP</a:t>
            </a:r>
            <a:endParaRPr lang="en-GB" altLang="en-US" sz="2400">
              <a:latin typeface="Calibri" pitchFamily="34" charset="0"/>
              <a:cs typeface="Calibri" pitchFamily="34" charset="0"/>
            </a:endParaRPr>
          </a:p>
        </p:txBody>
      </p:sp>
      <p:sp>
        <p:nvSpPr>
          <p:cNvPr id="49167" name="CasellaDiTesto 26"/>
          <p:cNvSpPr txBox="1">
            <a:spLocks noChangeArrowheads="1"/>
          </p:cNvSpPr>
          <p:nvPr/>
        </p:nvSpPr>
        <p:spPr bwMode="auto">
          <a:xfrm>
            <a:off x="320675" y="6149975"/>
            <a:ext cx="565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latin typeface="Calibri" pitchFamily="34" charset="0"/>
                <a:cs typeface="Calibri" pitchFamily="34" charset="0"/>
              </a:rPr>
              <a:t>0%</a:t>
            </a:r>
            <a:endParaRPr lang="en-GB" altLang="en-US" sz="2400">
              <a:latin typeface="Calibri" pitchFamily="34" charset="0"/>
              <a:cs typeface="Calibri" pitchFamily="34" charset="0"/>
            </a:endParaRPr>
          </a:p>
        </p:txBody>
      </p:sp>
      <p:sp>
        <p:nvSpPr>
          <p:cNvPr id="49168" name="CasellaDiTesto 27"/>
          <p:cNvSpPr txBox="1">
            <a:spLocks noChangeArrowheads="1"/>
          </p:cNvSpPr>
          <p:nvPr/>
        </p:nvSpPr>
        <p:spPr bwMode="auto">
          <a:xfrm>
            <a:off x="8351838" y="6156325"/>
            <a:ext cx="565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latin typeface="Calibri" pitchFamily="34" charset="0"/>
                <a:cs typeface="Calibri" pitchFamily="34" charset="0"/>
              </a:rPr>
              <a:t>0%</a:t>
            </a:r>
            <a:endParaRPr lang="en-GB" altLang="en-US" sz="2400">
              <a:latin typeface="Calibri" pitchFamily="34" charset="0"/>
              <a:cs typeface="Calibri" pitchFamily="34" charset="0"/>
            </a:endParaRPr>
          </a:p>
        </p:txBody>
      </p:sp>
      <p:sp>
        <p:nvSpPr>
          <p:cNvPr id="49169" name="CasellaDiTesto 28"/>
          <p:cNvSpPr txBox="1">
            <a:spLocks noChangeArrowheads="1"/>
          </p:cNvSpPr>
          <p:nvPr/>
        </p:nvSpPr>
        <p:spPr bwMode="auto">
          <a:xfrm>
            <a:off x="8115300" y="647700"/>
            <a:ext cx="876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latin typeface="Calibri" pitchFamily="34" charset="0"/>
                <a:cs typeface="Calibri" pitchFamily="34" charset="0"/>
              </a:rPr>
              <a:t>100%</a:t>
            </a:r>
            <a:endParaRPr lang="en-GB" altLang="en-US" sz="2400">
              <a:latin typeface="Calibri" pitchFamily="34" charset="0"/>
              <a:cs typeface="Calibri" pitchFamily="34" charset="0"/>
            </a:endParaRPr>
          </a:p>
        </p:txBody>
      </p:sp>
      <p:sp>
        <p:nvSpPr>
          <p:cNvPr id="49170" name="CasellaDiTesto 29"/>
          <p:cNvSpPr txBox="1">
            <a:spLocks noChangeArrowheads="1"/>
          </p:cNvSpPr>
          <p:nvPr/>
        </p:nvSpPr>
        <p:spPr bwMode="auto">
          <a:xfrm>
            <a:off x="455613" y="674688"/>
            <a:ext cx="874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latin typeface="Calibri" pitchFamily="34" charset="0"/>
                <a:cs typeface="Calibri" pitchFamily="34" charset="0"/>
              </a:rPr>
              <a:t>100%</a:t>
            </a:r>
            <a:endParaRPr lang="en-GB" altLang="en-US" sz="2400">
              <a:latin typeface="Calibri" pitchFamily="34" charset="0"/>
              <a:cs typeface="Calibri" pitchFamily="34" charset="0"/>
            </a:endParaRPr>
          </a:p>
        </p:txBody>
      </p:sp>
      <p:grpSp>
        <p:nvGrpSpPr>
          <p:cNvPr id="20" name="Gruppo 19">
            <a:extLst>
              <a:ext uri="{FF2B5EF4-FFF2-40B4-BE49-F238E27FC236}">
                <a16:creationId xmlns:a16="http://schemas.microsoft.com/office/drawing/2014/main" id="{F3F5D706-0795-4735-A94E-13A7DBD81CE6}"/>
              </a:ext>
            </a:extLst>
          </p:cNvPr>
          <p:cNvGrpSpPr/>
          <p:nvPr/>
        </p:nvGrpSpPr>
        <p:grpSpPr>
          <a:xfrm>
            <a:off x="-1" y="0"/>
            <a:ext cx="9144002" cy="6858001"/>
            <a:chOff x="-1" y="0"/>
            <a:chExt cx="9144002" cy="6858001"/>
          </a:xfrm>
        </p:grpSpPr>
        <p:pic>
          <p:nvPicPr>
            <p:cNvPr id="21" name="Immagine 20">
              <a:extLst>
                <a:ext uri="{FF2B5EF4-FFF2-40B4-BE49-F238E27FC236}">
                  <a16:creationId xmlns:a16="http://schemas.microsoft.com/office/drawing/2014/main" id="{56F48F60-D045-49DC-AB58-F3DE3BF6C255}"/>
                </a:ext>
              </a:extLst>
            </p:cNvPr>
            <p:cNvPicPr>
              <a:picLocks noChangeAspect="1"/>
            </p:cNvPicPr>
            <p:nvPr/>
          </p:nvPicPr>
          <p:blipFill>
            <a:blip r:embed="rId3"/>
            <a:stretch>
              <a:fillRect/>
            </a:stretch>
          </p:blipFill>
          <p:spPr>
            <a:xfrm>
              <a:off x="1" y="367330"/>
              <a:ext cx="9144000" cy="45724"/>
            </a:xfrm>
            <a:prstGeom prst="rect">
              <a:avLst/>
            </a:prstGeom>
          </p:spPr>
        </p:pic>
        <p:pic>
          <p:nvPicPr>
            <p:cNvPr id="22" name="Picture 5" descr="http://portalegiovani.comune.re.it/wp-content/uploads/2015/02/imageRedirect.jpg">
              <a:extLst>
                <a:ext uri="{FF2B5EF4-FFF2-40B4-BE49-F238E27FC236}">
                  <a16:creationId xmlns:a16="http://schemas.microsoft.com/office/drawing/2014/main" id="{5333F64A-9DF7-4393-B919-65537A910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magine 22">
              <a:extLst>
                <a:ext uri="{FF2B5EF4-FFF2-40B4-BE49-F238E27FC236}">
                  <a16:creationId xmlns:a16="http://schemas.microsoft.com/office/drawing/2014/main" id="{8EECD7EF-8028-4724-BE54-2EDB56840B4B}"/>
                </a:ext>
              </a:extLst>
            </p:cNvPr>
            <p:cNvPicPr>
              <a:picLocks noChangeAspect="1"/>
            </p:cNvPicPr>
            <p:nvPr/>
          </p:nvPicPr>
          <p:blipFill>
            <a:blip r:embed="rId3"/>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49171" name="CasellaDiTesto 1"/>
          <p:cNvSpPr txBox="1">
            <a:spLocks noChangeArrowheads="1"/>
          </p:cNvSpPr>
          <p:nvPr/>
        </p:nvSpPr>
        <p:spPr bwMode="auto">
          <a:xfrm>
            <a:off x="7323634" y="6584256"/>
            <a:ext cx="18197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1400" dirty="0">
                <a:latin typeface="Calibri" pitchFamily="34" charset="0"/>
                <a:cs typeface="Calibri" pitchFamily="34" charset="0"/>
              </a:rPr>
              <a:t>Cavagna L, data on file</a:t>
            </a:r>
            <a:endParaRPr lang="en-GB" altLang="en-US" sz="1400" dirty="0">
              <a:latin typeface="Calibri" pitchFamily="34" charset="0"/>
              <a:cs typeface="Calibri" pitchFamily="34" charset="0"/>
            </a:endParaRPr>
          </a:p>
        </p:txBody>
      </p:sp>
    </p:spTree>
    <p:extLst>
      <p:ext uri="{BB962C8B-B14F-4D97-AF65-F5344CB8AC3E}">
        <p14:creationId xmlns:p14="http://schemas.microsoft.com/office/powerpoint/2010/main" val="685187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magine 1"/>
          <p:cNvPicPr>
            <a:picLocks noChangeAspect="1"/>
          </p:cNvPicPr>
          <p:nvPr/>
        </p:nvPicPr>
        <p:blipFill>
          <a:blip r:embed="rId2">
            <a:extLst>
              <a:ext uri="{28A0092B-C50C-407E-A947-70E740481C1C}">
                <a14:useLocalDpi xmlns:a14="http://schemas.microsoft.com/office/drawing/2010/main" val="0"/>
              </a:ext>
            </a:extLst>
          </a:blip>
          <a:srcRect r="67261"/>
          <a:stretch>
            <a:fillRect/>
          </a:stretch>
        </p:blipFill>
        <p:spPr bwMode="auto">
          <a:xfrm>
            <a:off x="992188" y="1136650"/>
            <a:ext cx="735965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74"/>
          <p:cNvSpPr txBox="1">
            <a:spLocks noChangeArrowheads="1"/>
          </p:cNvSpPr>
          <p:nvPr/>
        </p:nvSpPr>
        <p:spPr bwMode="auto">
          <a:xfrm>
            <a:off x="0" y="478613"/>
            <a:ext cx="91440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9992" tIns="359992" rIns="359992" bIns="359992" anchor="ctr" anchorCtr="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4389438">
              <a:defRPr/>
            </a:pPr>
            <a:r>
              <a:rPr lang="en-GB" altLang="it-IT" sz="2800" b="1" i="1" kern="0" dirty="0">
                <a:solidFill>
                  <a:srgbClr val="0000FF"/>
                </a:solidFill>
                <a:latin typeface="Calibri" panose="020F0502020204030204" pitchFamily="34" charset="0"/>
              </a:rPr>
              <a:t>ASSD anti PL-12 positive (n=70)</a:t>
            </a:r>
            <a:endParaRPr lang="en-US" altLang="it-IT" sz="2800" b="1" i="1" kern="0" dirty="0">
              <a:solidFill>
                <a:srgbClr val="0000FF"/>
              </a:solidFill>
              <a:latin typeface="Calibri" panose="020F0502020204030204" pitchFamily="34" charset="0"/>
            </a:endParaRPr>
          </a:p>
        </p:txBody>
      </p:sp>
      <p:sp>
        <p:nvSpPr>
          <p:cNvPr id="50180" name="CasellaDiTesto 21"/>
          <p:cNvSpPr txBox="1">
            <a:spLocks noChangeArrowheads="1"/>
          </p:cNvSpPr>
          <p:nvPr/>
        </p:nvSpPr>
        <p:spPr bwMode="auto">
          <a:xfrm>
            <a:off x="1150938" y="1228725"/>
            <a:ext cx="1381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t>Arthritis</a:t>
            </a:r>
            <a:endParaRPr lang="en-GB" altLang="en-US" sz="2400"/>
          </a:p>
        </p:txBody>
      </p:sp>
      <p:sp>
        <p:nvSpPr>
          <p:cNvPr id="50181" name="CasellaDiTesto 22"/>
          <p:cNvSpPr txBox="1">
            <a:spLocks noChangeArrowheads="1"/>
          </p:cNvSpPr>
          <p:nvPr/>
        </p:nvSpPr>
        <p:spPr bwMode="auto">
          <a:xfrm>
            <a:off x="1127125" y="2227263"/>
            <a:ext cx="679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t>ILD</a:t>
            </a:r>
            <a:endParaRPr lang="en-GB" altLang="en-US" sz="2400"/>
          </a:p>
        </p:txBody>
      </p:sp>
      <p:sp>
        <p:nvSpPr>
          <p:cNvPr id="50182" name="CasellaDiTesto 23"/>
          <p:cNvSpPr txBox="1">
            <a:spLocks noChangeArrowheads="1"/>
          </p:cNvSpPr>
          <p:nvPr/>
        </p:nvSpPr>
        <p:spPr bwMode="auto">
          <a:xfrm rot="-361661">
            <a:off x="1541463" y="3832225"/>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t>Myositis</a:t>
            </a:r>
            <a:endParaRPr lang="en-GB" altLang="en-US" sz="2400"/>
          </a:p>
        </p:txBody>
      </p:sp>
      <p:sp>
        <p:nvSpPr>
          <p:cNvPr id="50183" name="CasellaDiTesto 30"/>
          <p:cNvSpPr txBox="1">
            <a:spLocks noChangeArrowheads="1"/>
          </p:cNvSpPr>
          <p:nvPr/>
        </p:nvSpPr>
        <p:spPr bwMode="auto">
          <a:xfrm rot="-486902">
            <a:off x="3408363" y="4137025"/>
            <a:ext cx="259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t>Arthritis and ILD</a:t>
            </a:r>
            <a:endParaRPr lang="en-GB" altLang="en-US" sz="2400"/>
          </a:p>
        </p:txBody>
      </p:sp>
      <p:sp>
        <p:nvSpPr>
          <p:cNvPr id="50184" name="CasellaDiTesto 31"/>
          <p:cNvSpPr txBox="1">
            <a:spLocks noChangeArrowheads="1"/>
          </p:cNvSpPr>
          <p:nvPr/>
        </p:nvSpPr>
        <p:spPr bwMode="auto">
          <a:xfrm rot="-441795">
            <a:off x="1462088" y="4962525"/>
            <a:ext cx="3346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t>Arthritis and myositis</a:t>
            </a:r>
            <a:endParaRPr lang="en-GB" altLang="en-US" sz="2400"/>
          </a:p>
        </p:txBody>
      </p:sp>
      <p:sp>
        <p:nvSpPr>
          <p:cNvPr id="50185" name="CasellaDiTesto 32"/>
          <p:cNvSpPr txBox="1">
            <a:spLocks noChangeArrowheads="1"/>
          </p:cNvSpPr>
          <p:nvPr/>
        </p:nvSpPr>
        <p:spPr bwMode="auto">
          <a:xfrm rot="-254344">
            <a:off x="4159250" y="5224463"/>
            <a:ext cx="2627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t>Myositis and ILD</a:t>
            </a:r>
            <a:endParaRPr lang="en-GB" altLang="en-US" sz="2400"/>
          </a:p>
        </p:txBody>
      </p:sp>
      <p:sp>
        <p:nvSpPr>
          <p:cNvPr id="50186" name="CasellaDiTesto 33"/>
          <p:cNvSpPr txBox="1">
            <a:spLocks noChangeArrowheads="1"/>
          </p:cNvSpPr>
          <p:nvPr/>
        </p:nvSpPr>
        <p:spPr bwMode="auto">
          <a:xfrm>
            <a:off x="4113213" y="5845175"/>
            <a:ext cx="401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t>Arthritis, myositis and ILD</a:t>
            </a:r>
            <a:endParaRPr lang="en-GB" altLang="en-US" sz="2400"/>
          </a:p>
        </p:txBody>
      </p:sp>
      <p:cxnSp>
        <p:nvCxnSpPr>
          <p:cNvPr id="50187" name="Connettore 1 34"/>
          <p:cNvCxnSpPr>
            <a:cxnSpLocks noChangeShapeType="1"/>
          </p:cNvCxnSpPr>
          <p:nvPr/>
        </p:nvCxnSpPr>
        <p:spPr bwMode="auto">
          <a:xfrm flipV="1">
            <a:off x="971550" y="1136650"/>
            <a:ext cx="0" cy="524510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cxnSp>
        <p:nvCxnSpPr>
          <p:cNvPr id="50188" name="Connettore 1 35"/>
          <p:cNvCxnSpPr>
            <a:cxnSpLocks noChangeShapeType="1"/>
          </p:cNvCxnSpPr>
          <p:nvPr/>
        </p:nvCxnSpPr>
        <p:spPr bwMode="auto">
          <a:xfrm flipH="1">
            <a:off x="8316913" y="1136650"/>
            <a:ext cx="34925" cy="524510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sp>
        <p:nvSpPr>
          <p:cNvPr id="50189" name="CasellaDiTesto 36"/>
          <p:cNvSpPr txBox="1">
            <a:spLocks noChangeArrowheads="1"/>
          </p:cNvSpPr>
          <p:nvPr/>
        </p:nvSpPr>
        <p:spPr bwMode="auto">
          <a:xfrm rot="-5400000">
            <a:off x="-622299" y="3783012"/>
            <a:ext cx="2151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latin typeface="Calibri" pitchFamily="34" charset="0"/>
                <a:cs typeface="Calibri" pitchFamily="34" charset="0"/>
              </a:rPr>
              <a:t>DISEASE ONSET</a:t>
            </a:r>
            <a:endParaRPr lang="en-GB" altLang="en-US" sz="2400">
              <a:latin typeface="Calibri" pitchFamily="34" charset="0"/>
              <a:cs typeface="Calibri" pitchFamily="34" charset="0"/>
            </a:endParaRPr>
          </a:p>
        </p:txBody>
      </p:sp>
      <p:sp>
        <p:nvSpPr>
          <p:cNvPr id="50190" name="CasellaDiTesto 37"/>
          <p:cNvSpPr txBox="1">
            <a:spLocks noChangeArrowheads="1"/>
          </p:cNvSpPr>
          <p:nvPr/>
        </p:nvSpPr>
        <p:spPr bwMode="auto">
          <a:xfrm rot="-5400000">
            <a:off x="7587457" y="3783806"/>
            <a:ext cx="239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latin typeface="Calibri" pitchFamily="34" charset="0"/>
                <a:cs typeface="Calibri" pitchFamily="34" charset="0"/>
              </a:rPr>
              <a:t>LAST FOLLOW-UP</a:t>
            </a:r>
            <a:endParaRPr lang="en-GB" altLang="en-US" sz="2400">
              <a:latin typeface="Calibri" pitchFamily="34" charset="0"/>
              <a:cs typeface="Calibri" pitchFamily="34" charset="0"/>
            </a:endParaRPr>
          </a:p>
        </p:txBody>
      </p:sp>
      <p:sp>
        <p:nvSpPr>
          <p:cNvPr id="50191" name="CasellaDiTesto 38"/>
          <p:cNvSpPr txBox="1">
            <a:spLocks noChangeArrowheads="1"/>
          </p:cNvSpPr>
          <p:nvPr/>
        </p:nvSpPr>
        <p:spPr bwMode="auto">
          <a:xfrm>
            <a:off x="320675" y="6149975"/>
            <a:ext cx="565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latin typeface="Calibri" pitchFamily="34" charset="0"/>
                <a:cs typeface="Calibri" pitchFamily="34" charset="0"/>
              </a:rPr>
              <a:t>0%</a:t>
            </a:r>
            <a:endParaRPr lang="en-GB" altLang="en-US" sz="2400">
              <a:latin typeface="Calibri" pitchFamily="34" charset="0"/>
              <a:cs typeface="Calibri" pitchFamily="34" charset="0"/>
            </a:endParaRPr>
          </a:p>
        </p:txBody>
      </p:sp>
      <p:sp>
        <p:nvSpPr>
          <p:cNvPr id="50192" name="CasellaDiTesto 39"/>
          <p:cNvSpPr txBox="1">
            <a:spLocks noChangeArrowheads="1"/>
          </p:cNvSpPr>
          <p:nvPr/>
        </p:nvSpPr>
        <p:spPr bwMode="auto">
          <a:xfrm>
            <a:off x="8351838" y="6156325"/>
            <a:ext cx="565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latin typeface="Calibri" pitchFamily="34" charset="0"/>
                <a:cs typeface="Calibri" pitchFamily="34" charset="0"/>
              </a:rPr>
              <a:t>0%</a:t>
            </a:r>
            <a:endParaRPr lang="en-GB" altLang="en-US" sz="2400">
              <a:latin typeface="Calibri" pitchFamily="34" charset="0"/>
              <a:cs typeface="Calibri" pitchFamily="34" charset="0"/>
            </a:endParaRPr>
          </a:p>
        </p:txBody>
      </p:sp>
      <p:sp>
        <p:nvSpPr>
          <p:cNvPr id="50193" name="CasellaDiTesto 40"/>
          <p:cNvSpPr txBox="1">
            <a:spLocks noChangeArrowheads="1"/>
          </p:cNvSpPr>
          <p:nvPr/>
        </p:nvSpPr>
        <p:spPr bwMode="auto">
          <a:xfrm>
            <a:off x="8115300" y="647700"/>
            <a:ext cx="876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latin typeface="Calibri" pitchFamily="34" charset="0"/>
                <a:cs typeface="Calibri" pitchFamily="34" charset="0"/>
              </a:rPr>
              <a:t>100%</a:t>
            </a:r>
            <a:endParaRPr lang="en-GB" altLang="en-US" sz="2400">
              <a:latin typeface="Calibri" pitchFamily="34" charset="0"/>
              <a:cs typeface="Calibri" pitchFamily="34" charset="0"/>
            </a:endParaRPr>
          </a:p>
        </p:txBody>
      </p:sp>
      <p:sp>
        <p:nvSpPr>
          <p:cNvPr id="50194" name="CasellaDiTesto 41"/>
          <p:cNvSpPr txBox="1">
            <a:spLocks noChangeArrowheads="1"/>
          </p:cNvSpPr>
          <p:nvPr/>
        </p:nvSpPr>
        <p:spPr bwMode="auto">
          <a:xfrm>
            <a:off x="455613" y="674688"/>
            <a:ext cx="874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2400">
                <a:latin typeface="Calibri" pitchFamily="34" charset="0"/>
                <a:cs typeface="Calibri" pitchFamily="34" charset="0"/>
              </a:rPr>
              <a:t>100%</a:t>
            </a:r>
            <a:endParaRPr lang="en-GB" altLang="en-US" sz="2400">
              <a:latin typeface="Calibri" pitchFamily="34" charset="0"/>
              <a:cs typeface="Calibri" pitchFamily="34" charset="0"/>
            </a:endParaRPr>
          </a:p>
        </p:txBody>
      </p:sp>
      <p:grpSp>
        <p:nvGrpSpPr>
          <p:cNvPr id="20" name="Gruppo 19">
            <a:extLst>
              <a:ext uri="{FF2B5EF4-FFF2-40B4-BE49-F238E27FC236}">
                <a16:creationId xmlns:a16="http://schemas.microsoft.com/office/drawing/2014/main" id="{AF833DA8-8803-4EE4-9A58-D16B13C5AE2E}"/>
              </a:ext>
            </a:extLst>
          </p:cNvPr>
          <p:cNvGrpSpPr/>
          <p:nvPr/>
        </p:nvGrpSpPr>
        <p:grpSpPr>
          <a:xfrm>
            <a:off x="-1" y="0"/>
            <a:ext cx="9144002" cy="6858001"/>
            <a:chOff x="-1" y="0"/>
            <a:chExt cx="9144002" cy="6858001"/>
          </a:xfrm>
        </p:grpSpPr>
        <p:pic>
          <p:nvPicPr>
            <p:cNvPr id="22" name="Immagine 21">
              <a:extLst>
                <a:ext uri="{FF2B5EF4-FFF2-40B4-BE49-F238E27FC236}">
                  <a16:creationId xmlns:a16="http://schemas.microsoft.com/office/drawing/2014/main" id="{CFC2FA8B-FA5F-406B-B1B3-F0202242B750}"/>
                </a:ext>
              </a:extLst>
            </p:cNvPr>
            <p:cNvPicPr>
              <a:picLocks noChangeAspect="1"/>
            </p:cNvPicPr>
            <p:nvPr/>
          </p:nvPicPr>
          <p:blipFill>
            <a:blip r:embed="rId3"/>
            <a:stretch>
              <a:fillRect/>
            </a:stretch>
          </p:blipFill>
          <p:spPr>
            <a:xfrm>
              <a:off x="1" y="367330"/>
              <a:ext cx="9144000" cy="45724"/>
            </a:xfrm>
            <a:prstGeom prst="rect">
              <a:avLst/>
            </a:prstGeom>
          </p:spPr>
        </p:pic>
        <p:pic>
          <p:nvPicPr>
            <p:cNvPr id="23" name="Picture 5" descr="http://portalegiovani.comune.re.it/wp-content/uploads/2015/02/imageRedirect.jpg">
              <a:extLst>
                <a:ext uri="{FF2B5EF4-FFF2-40B4-BE49-F238E27FC236}">
                  <a16:creationId xmlns:a16="http://schemas.microsoft.com/office/drawing/2014/main" id="{F9B65370-FEC0-4B82-ACC6-709BCE2605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magine 23">
              <a:extLst>
                <a:ext uri="{FF2B5EF4-FFF2-40B4-BE49-F238E27FC236}">
                  <a16:creationId xmlns:a16="http://schemas.microsoft.com/office/drawing/2014/main" id="{A0924C42-7988-47E4-BBD2-CCBA8E1DD6E8}"/>
                </a:ext>
              </a:extLst>
            </p:cNvPr>
            <p:cNvPicPr>
              <a:picLocks noChangeAspect="1"/>
            </p:cNvPicPr>
            <p:nvPr/>
          </p:nvPicPr>
          <p:blipFill>
            <a:blip r:embed="rId3"/>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50195" name="CasellaDiTesto 1"/>
          <p:cNvSpPr txBox="1">
            <a:spLocks noChangeArrowheads="1"/>
          </p:cNvSpPr>
          <p:nvPr/>
        </p:nvSpPr>
        <p:spPr bwMode="auto">
          <a:xfrm>
            <a:off x="7257921" y="6589910"/>
            <a:ext cx="18197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it-IT" altLang="en-US" sz="1400" dirty="0">
                <a:latin typeface="Calibri" pitchFamily="34" charset="0"/>
                <a:cs typeface="Calibri" pitchFamily="34" charset="0"/>
              </a:rPr>
              <a:t>Cavagna L, data on file</a:t>
            </a:r>
            <a:endParaRPr lang="en-GB" altLang="en-US" sz="1400" dirty="0">
              <a:latin typeface="Calibri" pitchFamily="34" charset="0"/>
              <a:cs typeface="Calibri" pitchFamily="34" charset="0"/>
            </a:endParaRPr>
          </a:p>
        </p:txBody>
      </p:sp>
    </p:spTree>
    <p:extLst>
      <p:ext uri="{BB962C8B-B14F-4D97-AF65-F5344CB8AC3E}">
        <p14:creationId xmlns:p14="http://schemas.microsoft.com/office/powerpoint/2010/main" val="2158653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458ED2F1-51AA-4886-962F-A6416AAAA2BE}"/>
              </a:ext>
            </a:extLst>
          </p:cNvPr>
          <p:cNvGrpSpPr/>
          <p:nvPr/>
        </p:nvGrpSpPr>
        <p:grpSpPr>
          <a:xfrm>
            <a:off x="-1" y="0"/>
            <a:ext cx="9144002" cy="6858001"/>
            <a:chOff x="-1" y="0"/>
            <a:chExt cx="9144002" cy="6858001"/>
          </a:xfrm>
        </p:grpSpPr>
        <p:pic>
          <p:nvPicPr>
            <p:cNvPr id="8" name="Immagine 7">
              <a:extLst>
                <a:ext uri="{FF2B5EF4-FFF2-40B4-BE49-F238E27FC236}">
                  <a16:creationId xmlns:a16="http://schemas.microsoft.com/office/drawing/2014/main" id="{A8EFB3FA-25C1-4F4F-8007-134C69DB62FF}"/>
                </a:ext>
              </a:extLst>
            </p:cNvPr>
            <p:cNvPicPr>
              <a:picLocks noChangeAspect="1"/>
            </p:cNvPicPr>
            <p:nvPr/>
          </p:nvPicPr>
          <p:blipFill>
            <a:blip r:embed="rId2"/>
            <a:stretch>
              <a:fillRect/>
            </a:stretch>
          </p:blipFill>
          <p:spPr>
            <a:xfrm>
              <a:off x="1" y="367330"/>
              <a:ext cx="9144000" cy="45724"/>
            </a:xfrm>
            <a:prstGeom prst="rect">
              <a:avLst/>
            </a:prstGeom>
          </p:spPr>
        </p:pic>
        <p:pic>
          <p:nvPicPr>
            <p:cNvPr id="9" name="Picture 5" descr="http://portalegiovani.comune.re.it/wp-content/uploads/2015/02/imageRedirect.jpg">
              <a:extLst>
                <a:ext uri="{FF2B5EF4-FFF2-40B4-BE49-F238E27FC236}">
                  <a16:creationId xmlns:a16="http://schemas.microsoft.com/office/drawing/2014/main" id="{C855A718-85B3-4BE7-8DD8-0ED984F20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a:extLst>
                <a:ext uri="{FF2B5EF4-FFF2-40B4-BE49-F238E27FC236}">
                  <a16:creationId xmlns:a16="http://schemas.microsoft.com/office/drawing/2014/main" id="{1831D7E6-B0DC-4BDD-8BA0-9AAE8ED09343}"/>
                </a:ext>
              </a:extLst>
            </p:cNvPr>
            <p:cNvPicPr>
              <a:picLocks noChangeAspect="1"/>
            </p:cNvPicPr>
            <p:nvPr/>
          </p:nvPicPr>
          <p:blipFill>
            <a:blip r:embed="rId2"/>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7" name="Rettangolo 6"/>
          <p:cNvSpPr/>
          <p:nvPr/>
        </p:nvSpPr>
        <p:spPr>
          <a:xfrm>
            <a:off x="900318" y="6553201"/>
            <a:ext cx="8137525" cy="338554"/>
          </a:xfrm>
          <a:prstGeom prst="rect">
            <a:avLst/>
          </a:prstGeom>
        </p:spPr>
        <p:txBody>
          <a:bodyPr>
            <a:spAutoFit/>
          </a:bodyPr>
          <a:lstStyle/>
          <a:p>
            <a:pPr algn="r">
              <a:spcBef>
                <a:spcPts val="600"/>
              </a:spcBef>
              <a:spcAft>
                <a:spcPts val="1000"/>
              </a:spcAft>
              <a:defRPr/>
            </a:pPr>
            <a:r>
              <a:rPr lang="en-GB" sz="1600" i="1" kern="1600" dirty="0">
                <a:latin typeface="Calibri" panose="020F0502020204030204" pitchFamily="34" charset="0"/>
                <a:ea typeface="??"/>
              </a:rPr>
              <a:t>Adapted from Schnabel A, et l. </a:t>
            </a:r>
            <a:r>
              <a:rPr lang="en-GB" sz="1600" i="1" kern="1600" dirty="0" err="1">
                <a:latin typeface="Calibri" panose="020F0502020204030204" pitchFamily="34" charset="0"/>
                <a:ea typeface="??"/>
              </a:rPr>
              <a:t>Curr</a:t>
            </a:r>
            <a:r>
              <a:rPr lang="en-GB" sz="1600" i="1" kern="1600" dirty="0">
                <a:latin typeface="Calibri" panose="020F0502020204030204" pitchFamily="34" charset="0"/>
                <a:ea typeface="??"/>
              </a:rPr>
              <a:t> </a:t>
            </a:r>
            <a:r>
              <a:rPr lang="en-GB" sz="1600" i="1" kern="1600" dirty="0" err="1">
                <a:latin typeface="Calibri" panose="020F0502020204030204" pitchFamily="34" charset="0"/>
                <a:ea typeface="??"/>
              </a:rPr>
              <a:t>Rheumatol</a:t>
            </a:r>
            <a:r>
              <a:rPr lang="en-GB" sz="1600" i="1" kern="1600" dirty="0">
                <a:latin typeface="Calibri" panose="020F0502020204030204" pitchFamily="34" charset="0"/>
                <a:ea typeface="??"/>
              </a:rPr>
              <a:t> Rep 2005;7:99-105.</a:t>
            </a:r>
            <a:endParaRPr lang="it-IT" sz="1600" b="1" i="1" kern="1600" dirty="0">
              <a:latin typeface="Calibri" panose="020F0502020204030204" pitchFamily="34" charset="0"/>
              <a:ea typeface="??"/>
            </a:endParaRPr>
          </a:p>
        </p:txBody>
      </p:sp>
      <p:graphicFrame>
        <p:nvGraphicFramePr>
          <p:cNvPr id="5" name="Tabella 4"/>
          <p:cNvGraphicFramePr>
            <a:graphicFrameLocks noGrp="1"/>
          </p:cNvGraphicFramePr>
          <p:nvPr>
            <p:extLst>
              <p:ext uri="{D42A27DB-BD31-4B8C-83A1-F6EECF244321}">
                <p14:modId xmlns:p14="http://schemas.microsoft.com/office/powerpoint/2010/main" val="1638845427"/>
              </p:ext>
            </p:extLst>
          </p:nvPr>
        </p:nvGraphicFramePr>
        <p:xfrm>
          <a:off x="395288" y="2205038"/>
          <a:ext cx="8229600" cy="2273301"/>
        </p:xfrm>
        <a:graphic>
          <a:graphicData uri="http://schemas.openxmlformats.org/drawingml/2006/table">
            <a:tbl>
              <a:tblPr firstRow="1" bandRow="1" bandCol="1">
                <a:tableStyleId>{5C22544A-7EE6-4342-B048-85BDC9FD1C3A}</a:tableStyleId>
              </a:tblPr>
              <a:tblGrid>
                <a:gridCol w="4215201">
                  <a:extLst>
                    <a:ext uri="{9D8B030D-6E8A-4147-A177-3AD203B41FA5}">
                      <a16:colId xmlns:a16="http://schemas.microsoft.com/office/drawing/2014/main" val="2586041848"/>
                    </a:ext>
                  </a:extLst>
                </a:gridCol>
                <a:gridCol w="4014399">
                  <a:extLst>
                    <a:ext uri="{9D8B030D-6E8A-4147-A177-3AD203B41FA5}">
                      <a16:colId xmlns:a16="http://schemas.microsoft.com/office/drawing/2014/main" val="607856441"/>
                    </a:ext>
                  </a:extLst>
                </a:gridCol>
              </a:tblGrid>
              <a:tr h="309949">
                <a:tc>
                  <a:txBody>
                    <a:bodyPr/>
                    <a:lstStyle/>
                    <a:p>
                      <a:pPr algn="l">
                        <a:lnSpc>
                          <a:spcPct val="115000"/>
                        </a:lnSpc>
                        <a:spcAft>
                          <a:spcPts val="0"/>
                        </a:spcAft>
                      </a:pPr>
                      <a:r>
                        <a:rPr lang="en-GB" sz="1600" dirty="0">
                          <a:solidFill>
                            <a:schemeClr val="tx1"/>
                          </a:solidFill>
                          <a:effectLst/>
                        </a:rPr>
                        <a:t>Extrinsic lung disease</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600" dirty="0">
                          <a:solidFill>
                            <a:schemeClr val="tx1"/>
                          </a:solidFill>
                          <a:effectLst/>
                        </a:rPr>
                        <a:t>Intrinsic lung disease</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5858119"/>
                  </a:ext>
                </a:extLst>
              </a:tr>
              <a:tr h="280479">
                <a:tc>
                  <a:txBody>
                    <a:bodyPr/>
                    <a:lstStyle/>
                    <a:p>
                      <a:pPr algn="l">
                        <a:lnSpc>
                          <a:spcPct val="115000"/>
                        </a:lnSpc>
                        <a:spcAft>
                          <a:spcPts val="0"/>
                        </a:spcAft>
                      </a:pPr>
                      <a:r>
                        <a:rPr lang="en-GB" sz="1600">
                          <a:effectLst/>
                        </a:rPr>
                        <a:t>Aspiration pneumonia</a:t>
                      </a:r>
                      <a:endParaRPr lang="it-IT" sz="1600">
                        <a:solidFill>
                          <a:srgbClr val="3C7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600">
                          <a:effectLst/>
                        </a:rPr>
                        <a:t>Interstitial lung disease</a:t>
                      </a:r>
                      <a:endParaRPr lang="it-IT" sz="1600">
                        <a:solidFill>
                          <a:srgbClr val="3C7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4017134"/>
                  </a:ext>
                </a:extLst>
              </a:tr>
              <a:tr h="280479">
                <a:tc>
                  <a:txBody>
                    <a:bodyPr/>
                    <a:lstStyle/>
                    <a:p>
                      <a:pPr algn="l">
                        <a:lnSpc>
                          <a:spcPct val="115000"/>
                        </a:lnSpc>
                        <a:spcAft>
                          <a:spcPts val="0"/>
                        </a:spcAft>
                      </a:pPr>
                      <a:r>
                        <a:rPr lang="en-GB" sz="1600">
                          <a:effectLst/>
                        </a:rPr>
                        <a:t>Infectious pneumonia</a:t>
                      </a:r>
                      <a:endParaRPr lang="it-IT" sz="1600">
                        <a:solidFill>
                          <a:srgbClr val="3C7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6213" indent="0" algn="l">
                        <a:lnSpc>
                          <a:spcPct val="115000"/>
                        </a:lnSpc>
                        <a:spcAft>
                          <a:spcPts val="0"/>
                        </a:spcAft>
                      </a:pPr>
                      <a:r>
                        <a:rPr lang="en-GB" sz="1600" dirty="0">
                          <a:effectLst/>
                        </a:rPr>
                        <a:t>Non-specific interstitial pneumonia</a:t>
                      </a:r>
                      <a:endParaRPr lang="it-IT" sz="1600" dirty="0">
                        <a:solidFill>
                          <a:srgbClr val="3C7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5796310"/>
                  </a:ext>
                </a:extLst>
              </a:tr>
              <a:tr h="560957">
                <a:tc>
                  <a:txBody>
                    <a:bodyPr/>
                    <a:lstStyle/>
                    <a:p>
                      <a:pPr algn="l">
                        <a:lnSpc>
                          <a:spcPct val="115000"/>
                        </a:lnSpc>
                        <a:spcAft>
                          <a:spcPts val="0"/>
                        </a:spcAft>
                      </a:pPr>
                      <a:r>
                        <a:rPr lang="en-GB" sz="1600">
                          <a:effectLst/>
                        </a:rPr>
                        <a:t>Hypoventilation due to respiratory muscle weakness</a:t>
                      </a:r>
                      <a:endParaRPr lang="it-IT" sz="1600">
                        <a:solidFill>
                          <a:srgbClr val="3C7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6213" indent="0" algn="l">
                        <a:lnSpc>
                          <a:spcPct val="115000"/>
                        </a:lnSpc>
                        <a:spcAft>
                          <a:spcPts val="0"/>
                        </a:spcAft>
                      </a:pPr>
                      <a:r>
                        <a:rPr lang="en-GB" sz="1600" dirty="0">
                          <a:effectLst/>
                        </a:rPr>
                        <a:t>Organising pneumonia</a:t>
                      </a:r>
                      <a:endParaRPr lang="it-IT" sz="1600" dirty="0">
                        <a:solidFill>
                          <a:srgbClr val="3C7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1643001"/>
                  </a:ext>
                </a:extLst>
              </a:tr>
              <a:tr h="280479">
                <a:tc>
                  <a:txBody>
                    <a:bodyPr/>
                    <a:lstStyle/>
                    <a:p>
                      <a:pPr algn="l">
                        <a:lnSpc>
                          <a:spcPct val="115000"/>
                        </a:lnSpc>
                        <a:spcAft>
                          <a:spcPts val="0"/>
                        </a:spcAft>
                      </a:pPr>
                      <a:r>
                        <a:rPr lang="en-GB" sz="1600" dirty="0">
                          <a:effectLst/>
                        </a:rPr>
                        <a:t>Congestive cardiac failure</a:t>
                      </a:r>
                      <a:endParaRPr lang="it-IT" sz="1600" dirty="0">
                        <a:solidFill>
                          <a:srgbClr val="3C7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6213" indent="0" algn="l">
                        <a:lnSpc>
                          <a:spcPct val="115000"/>
                        </a:lnSpc>
                        <a:spcAft>
                          <a:spcPts val="0"/>
                        </a:spcAft>
                      </a:pPr>
                      <a:r>
                        <a:rPr lang="en-GB" sz="1600" dirty="0">
                          <a:effectLst/>
                        </a:rPr>
                        <a:t>Usual interstitial pneumonia</a:t>
                      </a:r>
                      <a:endParaRPr lang="it-IT" sz="1600" dirty="0">
                        <a:solidFill>
                          <a:srgbClr val="3C7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5988802"/>
                  </a:ext>
                </a:extLst>
              </a:tr>
              <a:tr h="280479">
                <a:tc>
                  <a:txBody>
                    <a:bodyPr/>
                    <a:lstStyle/>
                    <a:p>
                      <a:pPr algn="l">
                        <a:lnSpc>
                          <a:spcPct val="115000"/>
                        </a:lnSpc>
                        <a:spcAft>
                          <a:spcPts val="0"/>
                        </a:spcAft>
                      </a:pPr>
                      <a:r>
                        <a:rPr lang="en-GB" sz="1600">
                          <a:effectLst/>
                        </a:rPr>
                        <a:t>Pulmonary arterial hypertension</a:t>
                      </a:r>
                      <a:endParaRPr lang="it-IT" sz="1600">
                        <a:solidFill>
                          <a:srgbClr val="3C7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600" dirty="0">
                          <a:effectLst/>
                        </a:rPr>
                        <a:t>Diffuse alveolar damage</a:t>
                      </a:r>
                      <a:endParaRPr lang="it-IT" sz="1600" dirty="0">
                        <a:solidFill>
                          <a:srgbClr val="3C7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5577914"/>
                  </a:ext>
                </a:extLst>
              </a:tr>
              <a:tr h="280479">
                <a:tc>
                  <a:txBody>
                    <a:bodyPr/>
                    <a:lstStyle/>
                    <a:p>
                      <a:pPr algn="l">
                        <a:lnSpc>
                          <a:spcPct val="115000"/>
                        </a:lnSpc>
                        <a:spcAft>
                          <a:spcPts val="0"/>
                        </a:spcAft>
                      </a:pPr>
                      <a:r>
                        <a:rPr lang="en-GB" sz="1600">
                          <a:effectLst/>
                        </a:rPr>
                        <a:t>Pleuritis</a:t>
                      </a:r>
                      <a:endParaRPr lang="it-IT" sz="1600">
                        <a:solidFill>
                          <a:srgbClr val="3C7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600" dirty="0">
                          <a:effectLst/>
                        </a:rPr>
                        <a:t>Pulmonary </a:t>
                      </a:r>
                      <a:r>
                        <a:rPr lang="en-GB" sz="1600" dirty="0" err="1">
                          <a:effectLst/>
                        </a:rPr>
                        <a:t>capillaritis</a:t>
                      </a:r>
                      <a:endParaRPr lang="it-IT" sz="1600" dirty="0">
                        <a:solidFill>
                          <a:srgbClr val="3C7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3764725"/>
                  </a:ext>
                </a:extLst>
              </a:tr>
            </a:tbl>
          </a:graphicData>
        </a:graphic>
      </p:graphicFrame>
      <p:sp>
        <p:nvSpPr>
          <p:cNvPr id="21532" name="Rettangolo 5"/>
          <p:cNvSpPr>
            <a:spLocks noChangeArrowheads="1"/>
          </p:cNvSpPr>
          <p:nvPr/>
        </p:nvSpPr>
        <p:spPr bwMode="auto">
          <a:xfrm>
            <a:off x="1743624" y="847380"/>
            <a:ext cx="5625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GB" altLang="it-IT" sz="2400" b="1" i="1" dirty="0">
                <a:latin typeface="Calibri" pitchFamily="34" charset="0"/>
                <a:ea typeface="Calibri" pitchFamily="34" charset="0"/>
                <a:cs typeface="Times New Roman" pitchFamily="18" charset="0"/>
              </a:rPr>
              <a:t>Spectrum of pulmonary involvement in IIM</a:t>
            </a:r>
            <a:endParaRPr lang="it-IT" altLang="it-IT" sz="2400" b="1" i="1" dirty="0">
              <a:ea typeface="Calibri" pitchFamily="34" charset="0"/>
              <a:cs typeface="Times New Roman" pitchFamily="18" charset="0"/>
            </a:endParaRPr>
          </a:p>
        </p:txBody>
      </p:sp>
    </p:spTree>
    <p:extLst>
      <p:ext uri="{BB962C8B-B14F-4D97-AF65-F5344CB8AC3E}">
        <p14:creationId xmlns:p14="http://schemas.microsoft.com/office/powerpoint/2010/main" val="3862285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87FCE1DC-5176-443F-98CB-4451DF1AA273}"/>
              </a:ext>
            </a:extLst>
          </p:cNvPr>
          <p:cNvGrpSpPr/>
          <p:nvPr/>
        </p:nvGrpSpPr>
        <p:grpSpPr>
          <a:xfrm>
            <a:off x="-1" y="0"/>
            <a:ext cx="9144002" cy="6858001"/>
            <a:chOff x="-1" y="0"/>
            <a:chExt cx="9144002" cy="6858001"/>
          </a:xfrm>
        </p:grpSpPr>
        <p:pic>
          <p:nvPicPr>
            <p:cNvPr id="7" name="Immagine 6">
              <a:extLst>
                <a:ext uri="{FF2B5EF4-FFF2-40B4-BE49-F238E27FC236}">
                  <a16:creationId xmlns:a16="http://schemas.microsoft.com/office/drawing/2014/main" id="{D428F567-449A-42CA-92E3-ACE3716222EC}"/>
                </a:ext>
              </a:extLst>
            </p:cNvPr>
            <p:cNvPicPr>
              <a:picLocks noChangeAspect="1"/>
            </p:cNvPicPr>
            <p:nvPr/>
          </p:nvPicPr>
          <p:blipFill>
            <a:blip r:embed="rId3"/>
            <a:stretch>
              <a:fillRect/>
            </a:stretch>
          </p:blipFill>
          <p:spPr>
            <a:xfrm>
              <a:off x="1" y="367330"/>
              <a:ext cx="9144000" cy="45724"/>
            </a:xfrm>
            <a:prstGeom prst="rect">
              <a:avLst/>
            </a:prstGeom>
          </p:spPr>
        </p:pic>
        <p:pic>
          <p:nvPicPr>
            <p:cNvPr id="8" name="Picture 5" descr="http://portalegiovani.comune.re.it/wp-content/uploads/2015/02/imageRedirect.jpg">
              <a:extLst>
                <a:ext uri="{FF2B5EF4-FFF2-40B4-BE49-F238E27FC236}">
                  <a16:creationId xmlns:a16="http://schemas.microsoft.com/office/drawing/2014/main" id="{2CD89967-3D70-4DB6-8079-A2C4822DB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B083A05F-75C8-476D-BF48-CFE4C5AB8F6C}"/>
                </a:ext>
              </a:extLst>
            </p:cNvPr>
            <p:cNvPicPr>
              <a:picLocks noChangeAspect="1"/>
            </p:cNvPicPr>
            <p:nvPr/>
          </p:nvPicPr>
          <p:blipFill>
            <a:blip r:embed="rId3"/>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17411" name="Segnaposto contenuto 1"/>
          <p:cNvSpPr>
            <a:spLocks noGrp="1"/>
          </p:cNvSpPr>
          <p:nvPr>
            <p:ph idx="1"/>
          </p:nvPr>
        </p:nvSpPr>
        <p:spPr>
          <a:xfrm>
            <a:off x="610917" y="1552539"/>
            <a:ext cx="7921591" cy="4651616"/>
          </a:xfrm>
        </p:spPr>
        <p:txBody>
          <a:bodyPr>
            <a:noAutofit/>
          </a:bodyPr>
          <a:lstStyle/>
          <a:p>
            <a:pPr algn="just">
              <a:lnSpc>
                <a:spcPct val="150000"/>
              </a:lnSpc>
              <a:buFontTx/>
              <a:buChar char="-"/>
              <a:tabLst>
                <a:tab pos="723900" algn="l"/>
              </a:tabLst>
              <a:defRPr/>
            </a:pPr>
            <a:r>
              <a:rPr lang="en-US" sz="2000" dirty="0">
                <a:latin typeface="Calibri" panose="020F0502020204030204" pitchFamily="34" charset="0"/>
                <a:cs typeface="Calibri" panose="020F0502020204030204" pitchFamily="34" charset="0"/>
              </a:rPr>
              <a:t>The major contributor to morbidity and mortality in IIMs</a:t>
            </a:r>
          </a:p>
          <a:p>
            <a:pPr algn="just">
              <a:lnSpc>
                <a:spcPct val="150000"/>
              </a:lnSpc>
              <a:buFontTx/>
              <a:buChar char="-"/>
              <a:tabLst>
                <a:tab pos="723900" algn="l"/>
              </a:tabLst>
              <a:defRPr/>
            </a:pPr>
            <a:r>
              <a:rPr lang="en-US" sz="2000" dirty="0">
                <a:latin typeface="Calibri" panose="020F0502020204030204" pitchFamily="34" charset="0"/>
                <a:cs typeface="Calibri" panose="020F0502020204030204" pitchFamily="34" charset="0"/>
              </a:rPr>
              <a:t>It may occur both at disease onset (up to 65% of cases) and during the follow-up (final prevalence up to 85% of cases in some subsets). </a:t>
            </a:r>
          </a:p>
          <a:p>
            <a:pPr algn="just">
              <a:lnSpc>
                <a:spcPct val="150000"/>
              </a:lnSpc>
              <a:buFontTx/>
              <a:buChar char="-"/>
              <a:tabLst>
                <a:tab pos="723900" algn="l"/>
              </a:tabLst>
              <a:defRPr/>
            </a:pPr>
            <a:r>
              <a:rPr lang="en-US" sz="2000" dirty="0">
                <a:latin typeface="Calibri" panose="020F0502020204030204" pitchFamily="34" charset="0"/>
                <a:cs typeface="Calibri" panose="020F0502020204030204" pitchFamily="34" charset="0"/>
              </a:rPr>
              <a:t>ILD presentation: </a:t>
            </a:r>
          </a:p>
          <a:p>
            <a:pPr lvl="1" algn="just">
              <a:lnSpc>
                <a:spcPct val="150000"/>
              </a:lnSpc>
              <a:buFontTx/>
              <a:buChar char="-"/>
              <a:tabLst>
                <a:tab pos="723900" algn="l"/>
              </a:tabLst>
              <a:defRPr/>
            </a:pPr>
            <a:r>
              <a:rPr lang="en-US" sz="1800" b="1" dirty="0">
                <a:latin typeface="Calibri" panose="020F0502020204030204" pitchFamily="34" charset="0"/>
                <a:cs typeface="Calibri" panose="020F0502020204030204" pitchFamily="34" charset="0"/>
              </a:rPr>
              <a:t>acute/subacute </a:t>
            </a:r>
            <a:r>
              <a:rPr lang="en-US" sz="1800" dirty="0">
                <a:latin typeface="Calibri" panose="020F0502020204030204" pitchFamily="34" charset="0"/>
                <a:cs typeface="Calibri" panose="020F0502020204030204" pitchFamily="34" charset="0"/>
              </a:rPr>
              <a:t>when </a:t>
            </a:r>
            <a:r>
              <a:rPr lang="en-US" sz="1800" dirty="0" err="1">
                <a:latin typeface="Calibri" panose="020F0502020204030204" pitchFamily="34" charset="0"/>
                <a:cs typeface="Calibri" panose="020F0502020204030204" pitchFamily="34" charset="0"/>
              </a:rPr>
              <a:t>dyspnoea</a:t>
            </a:r>
            <a:r>
              <a:rPr lang="en-US" sz="1800" dirty="0">
                <a:latin typeface="Calibri" panose="020F0502020204030204" pitchFamily="34" charset="0"/>
                <a:cs typeface="Calibri" panose="020F0502020204030204" pitchFamily="34" charset="0"/>
              </a:rPr>
              <a:t> began acutely or progressed rapidly (within 4–6 weeks of symptom onset)</a:t>
            </a:r>
          </a:p>
          <a:p>
            <a:pPr lvl="1" algn="just">
              <a:lnSpc>
                <a:spcPct val="150000"/>
              </a:lnSpc>
              <a:buFontTx/>
              <a:buChar char="-"/>
              <a:tabLst>
                <a:tab pos="723900" algn="l"/>
              </a:tabLst>
              <a:defRPr/>
            </a:pPr>
            <a:r>
              <a:rPr lang="en-US" sz="1800" b="1" dirty="0">
                <a:latin typeface="Calibri" panose="020F0502020204030204" pitchFamily="34" charset="0"/>
                <a:cs typeface="Calibri" panose="020F0502020204030204" pitchFamily="34" charset="0"/>
              </a:rPr>
              <a:t>chronic</a:t>
            </a:r>
            <a:r>
              <a:rPr lang="en-US" sz="1800" dirty="0">
                <a:latin typeface="Calibri" panose="020F0502020204030204" pitchFamily="34" charset="0"/>
                <a:cs typeface="Calibri" panose="020F0502020204030204" pitchFamily="34" charset="0"/>
              </a:rPr>
              <a:t> when </a:t>
            </a:r>
            <a:r>
              <a:rPr lang="en-US" sz="1800" dirty="0" err="1">
                <a:latin typeface="Calibri" panose="020F0502020204030204" pitchFamily="34" charset="0"/>
                <a:cs typeface="Calibri" panose="020F0502020204030204" pitchFamily="34" charset="0"/>
              </a:rPr>
              <a:t>dyspnoea</a:t>
            </a:r>
            <a:r>
              <a:rPr lang="en-US" sz="1800" dirty="0">
                <a:latin typeface="Calibri" panose="020F0502020204030204" pitchFamily="34" charset="0"/>
                <a:cs typeface="Calibri" panose="020F0502020204030204" pitchFamily="34" charset="0"/>
              </a:rPr>
              <a:t> began insidiously and progressed slowly</a:t>
            </a:r>
          </a:p>
          <a:p>
            <a:pPr lvl="1" algn="just">
              <a:lnSpc>
                <a:spcPct val="150000"/>
              </a:lnSpc>
              <a:buFontTx/>
              <a:buChar char="-"/>
              <a:tabLst>
                <a:tab pos="723900" algn="l"/>
              </a:tabLst>
              <a:defRPr/>
            </a:pPr>
            <a:r>
              <a:rPr lang="en-US" sz="1800" b="1" dirty="0">
                <a:latin typeface="Calibri" panose="020F0502020204030204" pitchFamily="34" charset="0"/>
                <a:cs typeface="Calibri" panose="020F0502020204030204" pitchFamily="34" charset="0"/>
              </a:rPr>
              <a:t>asymptomatic</a:t>
            </a:r>
            <a:r>
              <a:rPr lang="en-US" sz="1800" dirty="0">
                <a:latin typeface="Calibri" panose="020F0502020204030204" pitchFamily="34" charset="0"/>
                <a:cs typeface="Calibri" panose="020F0502020204030204" pitchFamily="34" charset="0"/>
              </a:rPr>
              <a:t> when lung involvement was only instrumental without clinical correlates. </a:t>
            </a:r>
          </a:p>
        </p:txBody>
      </p:sp>
      <p:sp>
        <p:nvSpPr>
          <p:cNvPr id="5" name="Titolo 1"/>
          <p:cNvSpPr txBox="1">
            <a:spLocks/>
          </p:cNvSpPr>
          <p:nvPr/>
        </p:nvSpPr>
        <p:spPr bwMode="auto">
          <a:xfrm>
            <a:off x="3481939" y="847024"/>
            <a:ext cx="2180122" cy="47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it-IT" altLang="it-IT" sz="2800" b="1" i="1" kern="0" dirty="0">
                <a:solidFill>
                  <a:schemeClr val="tx1"/>
                </a:solidFill>
                <a:latin typeface="+mn-lt"/>
                <a:cs typeface="Calibri" panose="020F0502020204030204" pitchFamily="34" charset="0"/>
              </a:rPr>
              <a:t>ILD in </a:t>
            </a:r>
            <a:r>
              <a:rPr lang="it-IT" altLang="it-IT" sz="2800" b="1" i="1" kern="0" dirty="0" err="1">
                <a:solidFill>
                  <a:schemeClr val="tx1"/>
                </a:solidFill>
                <a:latin typeface="+mn-lt"/>
                <a:cs typeface="Calibri" panose="020F0502020204030204" pitchFamily="34" charset="0"/>
              </a:rPr>
              <a:t>IIMs</a:t>
            </a:r>
            <a:endParaRPr lang="it-IT" altLang="it-IT" sz="2800" b="1" i="1" kern="0" dirty="0">
              <a:solidFill>
                <a:schemeClr val="tx1"/>
              </a:solidFill>
              <a:latin typeface="+mn-lt"/>
              <a:cs typeface="Calibri" panose="020F0502020204030204" pitchFamily="34" charset="0"/>
            </a:endParaRPr>
          </a:p>
        </p:txBody>
      </p:sp>
      <p:sp>
        <p:nvSpPr>
          <p:cNvPr id="2" name="Rettangolo 1">
            <a:extLst>
              <a:ext uri="{FF2B5EF4-FFF2-40B4-BE49-F238E27FC236}">
                <a16:creationId xmlns:a16="http://schemas.microsoft.com/office/drawing/2014/main" id="{1F6671EB-EDC6-4BF6-AE6E-D5A5B09429CE}"/>
              </a:ext>
            </a:extLst>
          </p:cNvPr>
          <p:cNvSpPr/>
          <p:nvPr/>
        </p:nvSpPr>
        <p:spPr>
          <a:xfrm>
            <a:off x="2906258" y="6519446"/>
            <a:ext cx="6237170" cy="338554"/>
          </a:xfrm>
          <a:prstGeom prst="rect">
            <a:avLst/>
          </a:prstGeom>
        </p:spPr>
        <p:txBody>
          <a:bodyPr wrap="square">
            <a:spAutoFit/>
          </a:bodyPr>
          <a:lstStyle/>
          <a:p>
            <a:pPr algn="r"/>
            <a:r>
              <a:rPr lang="it-IT" sz="1600" dirty="0" err="1"/>
              <a:t>Fathi</a:t>
            </a:r>
            <a:r>
              <a:rPr lang="it-IT" sz="1600" dirty="0"/>
              <a:t> M et al, 2004; Levine SM et al, 2007; Cavagna L et al, 2015</a:t>
            </a:r>
          </a:p>
        </p:txBody>
      </p:sp>
    </p:spTree>
    <p:extLst>
      <p:ext uri="{BB962C8B-B14F-4D97-AF65-F5344CB8AC3E}">
        <p14:creationId xmlns:p14="http://schemas.microsoft.com/office/powerpoint/2010/main" val="3677203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2CA4182-6BFD-43DE-8B3D-99A9E593613E}"/>
              </a:ext>
            </a:extLst>
          </p:cNvPr>
          <p:cNvPicPr>
            <a:picLocks noChangeAspect="1"/>
          </p:cNvPicPr>
          <p:nvPr/>
        </p:nvPicPr>
        <p:blipFill>
          <a:blip r:embed="rId2"/>
          <a:stretch>
            <a:fillRect/>
          </a:stretch>
        </p:blipFill>
        <p:spPr>
          <a:xfrm>
            <a:off x="106851" y="95900"/>
            <a:ext cx="4388146" cy="1518634"/>
          </a:xfrm>
          <a:prstGeom prst="rect">
            <a:avLst/>
          </a:prstGeom>
        </p:spPr>
      </p:pic>
      <p:grpSp>
        <p:nvGrpSpPr>
          <p:cNvPr id="8" name="Gruppo 7">
            <a:extLst>
              <a:ext uri="{FF2B5EF4-FFF2-40B4-BE49-F238E27FC236}">
                <a16:creationId xmlns:a16="http://schemas.microsoft.com/office/drawing/2014/main" id="{C44FB135-2777-4152-9E66-7C2D248E31C0}"/>
              </a:ext>
            </a:extLst>
          </p:cNvPr>
          <p:cNvGrpSpPr/>
          <p:nvPr/>
        </p:nvGrpSpPr>
        <p:grpSpPr>
          <a:xfrm>
            <a:off x="-1" y="0"/>
            <a:ext cx="9144002" cy="6858001"/>
            <a:chOff x="-1" y="0"/>
            <a:chExt cx="9144002" cy="6858001"/>
          </a:xfrm>
        </p:grpSpPr>
        <p:pic>
          <p:nvPicPr>
            <p:cNvPr id="9" name="Immagine 8">
              <a:extLst>
                <a:ext uri="{FF2B5EF4-FFF2-40B4-BE49-F238E27FC236}">
                  <a16:creationId xmlns:a16="http://schemas.microsoft.com/office/drawing/2014/main" id="{68133D64-D9CC-47C8-B860-A1AF445F3BCC}"/>
                </a:ext>
              </a:extLst>
            </p:cNvPr>
            <p:cNvPicPr>
              <a:picLocks noChangeAspect="1"/>
            </p:cNvPicPr>
            <p:nvPr/>
          </p:nvPicPr>
          <p:blipFill>
            <a:blip r:embed="rId3"/>
            <a:stretch>
              <a:fillRect/>
            </a:stretch>
          </p:blipFill>
          <p:spPr>
            <a:xfrm>
              <a:off x="1" y="367330"/>
              <a:ext cx="9144000" cy="45724"/>
            </a:xfrm>
            <a:prstGeom prst="rect">
              <a:avLst/>
            </a:prstGeom>
          </p:spPr>
        </p:pic>
        <p:pic>
          <p:nvPicPr>
            <p:cNvPr id="10" name="Picture 5" descr="http://portalegiovani.comune.re.it/wp-content/uploads/2015/02/imageRedirect.jpg">
              <a:extLst>
                <a:ext uri="{FF2B5EF4-FFF2-40B4-BE49-F238E27FC236}">
                  <a16:creationId xmlns:a16="http://schemas.microsoft.com/office/drawing/2014/main" id="{3B8EF0C2-8608-4D33-8D5E-2DFC548AD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B2B64A50-2BC3-4CFF-824E-2C57BA801026}"/>
                </a:ext>
              </a:extLst>
            </p:cNvPr>
            <p:cNvPicPr>
              <a:picLocks noChangeAspect="1"/>
            </p:cNvPicPr>
            <p:nvPr/>
          </p:nvPicPr>
          <p:blipFill>
            <a:blip r:embed="rId3"/>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3" name="Rettangolo 2">
            <a:extLst>
              <a:ext uri="{FF2B5EF4-FFF2-40B4-BE49-F238E27FC236}">
                <a16:creationId xmlns:a16="http://schemas.microsoft.com/office/drawing/2014/main" id="{B2C2C97D-3928-4B04-82C7-787185C7EA78}"/>
              </a:ext>
            </a:extLst>
          </p:cNvPr>
          <p:cNvSpPr/>
          <p:nvPr/>
        </p:nvSpPr>
        <p:spPr>
          <a:xfrm>
            <a:off x="679638" y="1981864"/>
            <a:ext cx="7746605" cy="3785652"/>
          </a:xfrm>
          <a:prstGeom prst="rect">
            <a:avLst/>
          </a:prstGeom>
        </p:spPr>
        <p:txBody>
          <a:bodyPr wrap="square">
            <a:spAutoFit/>
          </a:bodyPr>
          <a:lstStyle/>
          <a:p>
            <a:pPr algn="just"/>
            <a:r>
              <a:rPr lang="en-US" sz="2000" dirty="0">
                <a:latin typeface="Calibri" panose="020F0502020204030204" pitchFamily="34" charset="0"/>
                <a:cs typeface="Calibri" panose="020F0502020204030204" pitchFamily="34" charset="0"/>
              </a:rPr>
              <a:t>The positivity of some Myositis Specific Antibodies/Myositis associated antibodies is strictly associated with ILD occurrence (</a:t>
            </a:r>
            <a:r>
              <a:rPr lang="en-US" sz="2000" dirty="0" err="1">
                <a:latin typeface="Calibri" panose="020F0502020204030204" pitchFamily="34" charset="0"/>
                <a:cs typeface="Calibri" panose="020F0502020204030204" pitchFamily="34" charset="0"/>
              </a:rPr>
              <a:t>eg.</a:t>
            </a:r>
            <a:r>
              <a:rPr lang="en-US" sz="2000" dirty="0">
                <a:latin typeface="Calibri" panose="020F0502020204030204" pitchFamily="34" charset="0"/>
                <a:cs typeface="Calibri" panose="020F0502020204030204" pitchFamily="34" charset="0"/>
              </a:rPr>
              <a:t> the antisynthetase antibodies) and relevant evidences suggested their pathogenetic role</a:t>
            </a:r>
          </a:p>
          <a:p>
            <a:pPr algn="just"/>
            <a:endParaRPr lang="en-US" sz="2000" dirty="0">
              <a:latin typeface="Calibri" panose="020F0502020204030204" pitchFamily="34" charset="0"/>
              <a:cs typeface="Calibri" panose="020F0502020204030204" pitchFamily="34" charset="0"/>
            </a:endParaRPr>
          </a:p>
          <a:p>
            <a:pPr algn="just"/>
            <a:r>
              <a:rPr lang="en-US" sz="2000" dirty="0"/>
              <a:t>The phenotype of lung involvement in patients with ASS is heterogeneous.</a:t>
            </a:r>
          </a:p>
          <a:p>
            <a:pPr algn="just"/>
            <a:endParaRPr lang="en-US" sz="2000" dirty="0"/>
          </a:p>
          <a:p>
            <a:pPr algn="just"/>
            <a:r>
              <a:rPr lang="en-US" sz="2000" dirty="0"/>
              <a:t>Both non-specific interstitial pneumonia (NSIP) and usual interstitial pneumonia (UIP) have been described in association with anti-EJ Abs. However, ground glass opacities and traction bronchiectasis seem to occur more frequently than honeycombing areas </a:t>
            </a:r>
            <a:endParaRPr lang="it-IT" sz="2000" dirty="0"/>
          </a:p>
        </p:txBody>
      </p:sp>
    </p:spTree>
    <p:extLst>
      <p:ext uri="{BB962C8B-B14F-4D97-AF65-F5344CB8AC3E}">
        <p14:creationId xmlns:p14="http://schemas.microsoft.com/office/powerpoint/2010/main" val="3214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Segnaposto contenuto 2"/>
          <p:cNvSpPr>
            <a:spLocks noGrp="1"/>
          </p:cNvSpPr>
          <p:nvPr>
            <p:ph idx="1"/>
          </p:nvPr>
        </p:nvSpPr>
        <p:spPr>
          <a:xfrm>
            <a:off x="457200" y="1323507"/>
            <a:ext cx="8229600" cy="4525963"/>
          </a:xfrm>
        </p:spPr>
        <p:txBody>
          <a:bodyPr>
            <a:noAutofit/>
          </a:bodyPr>
          <a:lstStyle/>
          <a:p>
            <a:r>
              <a:rPr lang="en-US" altLang="it-IT" sz="2000" dirty="0">
                <a:latin typeface="Calibri" pitchFamily="34" charset="0"/>
                <a:cs typeface="Calibri" pitchFamily="34" charset="0"/>
              </a:rPr>
              <a:t>Lung lesions: predominantly subpleural, and in lower dorsal lobes, with involvement of one or two slices of secondary pulmonary lobules, with subsequent extension of lesions in case of disease progression (</a:t>
            </a:r>
            <a:r>
              <a:rPr lang="en-US" altLang="it-IT" sz="2000" dirty="0" err="1">
                <a:latin typeface="Calibri" pitchFamily="34" charset="0"/>
                <a:cs typeface="Calibri" pitchFamily="34" charset="0"/>
              </a:rPr>
              <a:t>Franquet</a:t>
            </a:r>
            <a:r>
              <a:rPr lang="en-US" altLang="it-IT" sz="2000" dirty="0">
                <a:latin typeface="Calibri" pitchFamily="34" charset="0"/>
                <a:cs typeface="Calibri" pitchFamily="34" charset="0"/>
              </a:rPr>
              <a:t> T et al, 2001). </a:t>
            </a:r>
          </a:p>
          <a:p>
            <a:r>
              <a:rPr lang="en-US" altLang="it-IT" sz="2000" dirty="0">
                <a:latin typeface="Calibri" pitchFamily="34" charset="0"/>
                <a:cs typeface="Calibri" pitchFamily="34" charset="0"/>
              </a:rPr>
              <a:t>Main forms of IIMs-ILD:</a:t>
            </a:r>
          </a:p>
          <a:p>
            <a:pPr lvl="1"/>
            <a:r>
              <a:rPr lang="en-US" altLang="it-IT" sz="1600" dirty="0">
                <a:solidFill>
                  <a:srgbClr val="C00000"/>
                </a:solidFill>
                <a:latin typeface="Calibri" pitchFamily="34" charset="0"/>
                <a:cs typeface="Calibri" pitchFamily="34" charset="0"/>
              </a:rPr>
              <a:t>Non-specific interstitial pneumonia (NSIP) – the most common type</a:t>
            </a:r>
            <a:r>
              <a:rPr lang="en-US" altLang="it-IT" sz="1600" dirty="0">
                <a:latin typeface="Calibri" pitchFamily="34" charset="0"/>
                <a:cs typeface="Calibri" pitchFamily="34" charset="0"/>
              </a:rPr>
              <a:t> </a:t>
            </a:r>
            <a:r>
              <a:rPr lang="en-US" altLang="it-IT" sz="1200" i="1" dirty="0">
                <a:latin typeface="Calibri" pitchFamily="34" charset="0"/>
                <a:cs typeface="Calibri" pitchFamily="34" charset="0"/>
              </a:rPr>
              <a:t>(Kiely PD et al, 2013)</a:t>
            </a:r>
          </a:p>
          <a:p>
            <a:pPr lvl="2"/>
            <a:r>
              <a:rPr lang="en-US" altLang="it-IT" sz="1200" i="1" dirty="0">
                <a:latin typeface="Calibri" pitchFamily="34" charset="0"/>
                <a:cs typeface="Calibri" pitchFamily="34" charset="0"/>
              </a:rPr>
              <a:t>Main characteristics: temporal homogeneity of lesions, with prevalence of alveolitis (Ground-glass opacification aspect), homogeneous septal </a:t>
            </a:r>
            <a:r>
              <a:rPr lang="en-US" altLang="it-IT" sz="1200" i="1" dirty="0" err="1">
                <a:latin typeface="Calibri" pitchFamily="34" charset="0"/>
                <a:cs typeface="Calibri" pitchFamily="34" charset="0"/>
              </a:rPr>
              <a:t>tickening</a:t>
            </a:r>
            <a:r>
              <a:rPr lang="en-US" altLang="it-IT" sz="1200" i="1" dirty="0">
                <a:latin typeface="Calibri" pitchFamily="34" charset="0"/>
                <a:cs typeface="Calibri" pitchFamily="34" charset="0"/>
              </a:rPr>
              <a:t> and </a:t>
            </a:r>
            <a:r>
              <a:rPr lang="en-US" altLang="it-IT" sz="1200" i="1" dirty="0" err="1">
                <a:latin typeface="Calibri" pitchFamily="34" charset="0"/>
                <a:cs typeface="Calibri" pitchFamily="34" charset="0"/>
              </a:rPr>
              <a:t>maintenenace</a:t>
            </a:r>
            <a:r>
              <a:rPr lang="en-US" altLang="it-IT" sz="1200" i="1" dirty="0">
                <a:latin typeface="Calibri" pitchFamily="34" charset="0"/>
                <a:cs typeface="Calibri" pitchFamily="34" charset="0"/>
              </a:rPr>
              <a:t> of the normal lobular architecture. It is important to remember that exists (and it is extremely frequent) also a fibrotic variant of NSIP, in which interstitial thickening is more due to uniform dense or loose fibrosis and mild chronic inflammation, and in which lung structures are still preserved. Occasionally, focal honeycomb fibrosis may be observed.</a:t>
            </a:r>
          </a:p>
          <a:p>
            <a:pPr lvl="1"/>
            <a:r>
              <a:rPr lang="en-US" altLang="it-IT" sz="1600" dirty="0">
                <a:latin typeface="Calibri" pitchFamily="34" charset="0"/>
                <a:cs typeface="Calibri" pitchFamily="34" charset="0"/>
              </a:rPr>
              <a:t>Usual interstitial pneumonia (UIP)</a:t>
            </a:r>
          </a:p>
          <a:p>
            <a:pPr lvl="2"/>
            <a:r>
              <a:rPr lang="en-US" altLang="it-IT" sz="1200" i="1" dirty="0">
                <a:latin typeface="Calibri" pitchFamily="34" charset="0"/>
                <a:cs typeface="Calibri" pitchFamily="34" charset="0"/>
              </a:rPr>
              <a:t>Main characteristics: temporal heterogeneity of lesions, with a patchy craniocaudal gradient of (irregular) peripheral septal thickening, bronchiectasis, ground glass opacities, and honeycombing. Lung architectural distortion, reflecting fibrotic changes, is another relevant characteristic of UIP. </a:t>
            </a:r>
          </a:p>
          <a:p>
            <a:pPr lvl="1"/>
            <a:r>
              <a:rPr lang="en-US" altLang="it-IT" sz="1600" dirty="0" err="1">
                <a:latin typeface="Calibri" pitchFamily="34" charset="0"/>
                <a:cs typeface="Calibri" pitchFamily="34" charset="0"/>
              </a:rPr>
              <a:t>Organising</a:t>
            </a:r>
            <a:r>
              <a:rPr lang="en-US" altLang="it-IT" sz="1600" dirty="0">
                <a:latin typeface="Calibri" pitchFamily="34" charset="0"/>
                <a:cs typeface="Calibri" pitchFamily="34" charset="0"/>
              </a:rPr>
              <a:t> pneumonia (OP)</a:t>
            </a:r>
          </a:p>
          <a:p>
            <a:pPr lvl="2"/>
            <a:r>
              <a:rPr lang="en-US" altLang="it-IT" sz="1200" i="1" dirty="0">
                <a:latin typeface="Calibri" pitchFamily="34" charset="0"/>
                <a:cs typeface="Calibri" pitchFamily="34" charset="0"/>
              </a:rPr>
              <a:t>Main characteristic: patchy consolidation (from 2 </a:t>
            </a:r>
            <a:r>
              <a:rPr lang="en-US" altLang="it-IT" sz="1200" i="1" dirty="0" err="1">
                <a:latin typeface="Calibri" pitchFamily="34" charset="0"/>
                <a:cs typeface="Calibri" pitchFamily="34" charset="0"/>
              </a:rPr>
              <a:t>centimetres</a:t>
            </a:r>
            <a:r>
              <a:rPr lang="en-US" altLang="it-IT" sz="1200" i="1" dirty="0">
                <a:latin typeface="Calibri" pitchFamily="34" charset="0"/>
                <a:cs typeface="Calibri" pitchFamily="34" charset="0"/>
              </a:rPr>
              <a:t> to the entire lobe) with a predominantly subpleural and/or </a:t>
            </a:r>
            <a:r>
              <a:rPr lang="en-US" altLang="it-IT" sz="1200" i="1" dirty="0" err="1">
                <a:latin typeface="Calibri" pitchFamily="34" charset="0"/>
                <a:cs typeface="Calibri" pitchFamily="34" charset="0"/>
              </a:rPr>
              <a:t>peribronchial</a:t>
            </a:r>
            <a:r>
              <a:rPr lang="en-US" altLang="it-IT" sz="1200" i="1" dirty="0">
                <a:latin typeface="Calibri" pitchFamily="34" charset="0"/>
                <a:cs typeface="Calibri" pitchFamily="34" charset="0"/>
              </a:rPr>
              <a:t> distribution, in which air bronchograms and bronchiectasis are common. These consolidations are frequently migrant even without treatment</a:t>
            </a:r>
          </a:p>
          <a:p>
            <a:pPr lvl="1"/>
            <a:r>
              <a:rPr lang="en-US" altLang="it-IT" sz="1600" dirty="0">
                <a:latin typeface="Calibri" pitchFamily="34" charset="0"/>
                <a:cs typeface="Calibri" pitchFamily="34" charset="0"/>
              </a:rPr>
              <a:t>Diffuse Alveolar Damage (DAD) </a:t>
            </a:r>
          </a:p>
          <a:p>
            <a:pPr lvl="2"/>
            <a:r>
              <a:rPr lang="en-US" altLang="it-IT" sz="1200" i="1" dirty="0">
                <a:latin typeface="Calibri" pitchFamily="34" charset="0"/>
                <a:cs typeface="Calibri" pitchFamily="34" charset="0"/>
              </a:rPr>
              <a:t>Main </a:t>
            </a:r>
            <a:r>
              <a:rPr lang="en-US" altLang="it-IT" sz="1200" i="1" dirty="0" err="1">
                <a:latin typeface="Calibri" pitchFamily="34" charset="0"/>
                <a:cs typeface="Calibri" pitchFamily="34" charset="0"/>
              </a:rPr>
              <a:t>characteritistic</a:t>
            </a:r>
            <a:r>
              <a:rPr lang="en-US" altLang="it-IT" sz="1200" i="1" dirty="0">
                <a:latin typeface="Calibri" pitchFamily="34" charset="0"/>
                <a:cs typeface="Calibri" pitchFamily="34" charset="0"/>
              </a:rPr>
              <a:t>: diffuse Ground Glass aspect and it is typical of acute onset ILD. </a:t>
            </a:r>
            <a:endParaRPr lang="it-IT" altLang="it-IT" sz="2000" i="1" dirty="0">
              <a:latin typeface="Calibri" pitchFamily="34" charset="0"/>
              <a:cs typeface="Calibri" pitchFamily="34" charset="0"/>
            </a:endParaRPr>
          </a:p>
        </p:txBody>
      </p:sp>
      <p:sp>
        <p:nvSpPr>
          <p:cNvPr id="34819" name="CasellaDiTesto 3"/>
          <p:cNvSpPr txBox="1">
            <a:spLocks noChangeArrowheads="1"/>
          </p:cNvSpPr>
          <p:nvPr/>
        </p:nvSpPr>
        <p:spPr bwMode="auto">
          <a:xfrm>
            <a:off x="2501242" y="619776"/>
            <a:ext cx="41409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it-IT" sz="2800" b="1" i="1" dirty="0">
                <a:latin typeface="Calibri" pitchFamily="34" charset="0"/>
                <a:cs typeface="Calibri" pitchFamily="34" charset="0"/>
              </a:rPr>
              <a:t>CT correlates of ILD in IIMs</a:t>
            </a:r>
          </a:p>
        </p:txBody>
      </p:sp>
      <p:grpSp>
        <p:nvGrpSpPr>
          <p:cNvPr id="4" name="Gruppo 3">
            <a:extLst>
              <a:ext uri="{FF2B5EF4-FFF2-40B4-BE49-F238E27FC236}">
                <a16:creationId xmlns:a16="http://schemas.microsoft.com/office/drawing/2014/main" id="{642BBD82-41AA-4632-AE0A-8FE2AD26B9AB}"/>
              </a:ext>
            </a:extLst>
          </p:cNvPr>
          <p:cNvGrpSpPr/>
          <p:nvPr/>
        </p:nvGrpSpPr>
        <p:grpSpPr>
          <a:xfrm>
            <a:off x="-1" y="0"/>
            <a:ext cx="9144002" cy="6858001"/>
            <a:chOff x="-1" y="0"/>
            <a:chExt cx="9144002" cy="6858001"/>
          </a:xfrm>
        </p:grpSpPr>
        <p:pic>
          <p:nvPicPr>
            <p:cNvPr id="5" name="Immagine 4">
              <a:extLst>
                <a:ext uri="{FF2B5EF4-FFF2-40B4-BE49-F238E27FC236}">
                  <a16:creationId xmlns:a16="http://schemas.microsoft.com/office/drawing/2014/main" id="{76A6075E-1E67-4F81-B5F8-C4F0CEEAA967}"/>
                </a:ext>
              </a:extLst>
            </p:cNvPr>
            <p:cNvPicPr>
              <a:picLocks noChangeAspect="1"/>
            </p:cNvPicPr>
            <p:nvPr/>
          </p:nvPicPr>
          <p:blipFill>
            <a:blip r:embed="rId2"/>
            <a:stretch>
              <a:fillRect/>
            </a:stretch>
          </p:blipFill>
          <p:spPr>
            <a:xfrm>
              <a:off x="1" y="367330"/>
              <a:ext cx="9144000" cy="45724"/>
            </a:xfrm>
            <a:prstGeom prst="rect">
              <a:avLst/>
            </a:prstGeom>
          </p:spPr>
        </p:pic>
        <p:pic>
          <p:nvPicPr>
            <p:cNvPr id="6" name="Picture 5" descr="http://portalegiovani.comune.re.it/wp-content/uploads/2015/02/imageRedirect.jpg">
              <a:extLst>
                <a:ext uri="{FF2B5EF4-FFF2-40B4-BE49-F238E27FC236}">
                  <a16:creationId xmlns:a16="http://schemas.microsoft.com/office/drawing/2014/main" id="{43E09E51-E58A-4A14-BCD6-F733181FC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a16="http://schemas.microsoft.com/office/drawing/2014/main" id="{124D499C-3E43-4F10-9C5B-520AC8EFB0B6}"/>
                </a:ext>
              </a:extLst>
            </p:cNvPr>
            <p:cNvPicPr>
              <a:picLocks noChangeAspect="1"/>
            </p:cNvPicPr>
            <p:nvPr/>
          </p:nvPicPr>
          <p:blipFill>
            <a:blip r:embed="rId2"/>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Tree>
    <p:extLst>
      <p:ext uri="{BB962C8B-B14F-4D97-AF65-F5344CB8AC3E}">
        <p14:creationId xmlns:p14="http://schemas.microsoft.com/office/powerpoint/2010/main" val="26977854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A1D6EA8-4339-412C-B356-4DC439EA5893}"/>
              </a:ext>
            </a:extLst>
          </p:cNvPr>
          <p:cNvPicPr>
            <a:picLocks noChangeAspect="1"/>
          </p:cNvPicPr>
          <p:nvPr/>
        </p:nvPicPr>
        <p:blipFill>
          <a:blip r:embed="rId2"/>
          <a:stretch>
            <a:fillRect/>
          </a:stretch>
        </p:blipFill>
        <p:spPr>
          <a:xfrm>
            <a:off x="5223826" y="2040298"/>
            <a:ext cx="3812174" cy="4132226"/>
          </a:xfrm>
          <a:prstGeom prst="rect">
            <a:avLst/>
          </a:prstGeom>
        </p:spPr>
      </p:pic>
      <p:pic>
        <p:nvPicPr>
          <p:cNvPr id="7" name="Immagine 6">
            <a:extLst>
              <a:ext uri="{FF2B5EF4-FFF2-40B4-BE49-F238E27FC236}">
                <a16:creationId xmlns:a16="http://schemas.microsoft.com/office/drawing/2014/main" id="{2C4337D5-44B0-42FC-A9D7-1AEBAD67244C}"/>
              </a:ext>
            </a:extLst>
          </p:cNvPr>
          <p:cNvPicPr>
            <a:picLocks noChangeAspect="1"/>
          </p:cNvPicPr>
          <p:nvPr/>
        </p:nvPicPr>
        <p:blipFill>
          <a:blip r:embed="rId3"/>
          <a:stretch>
            <a:fillRect/>
          </a:stretch>
        </p:blipFill>
        <p:spPr>
          <a:xfrm>
            <a:off x="38782" y="71403"/>
            <a:ext cx="4532931" cy="1405520"/>
          </a:xfrm>
          <a:prstGeom prst="rect">
            <a:avLst/>
          </a:prstGeom>
        </p:spPr>
      </p:pic>
      <p:grpSp>
        <p:nvGrpSpPr>
          <p:cNvPr id="8" name="Gruppo 7">
            <a:extLst>
              <a:ext uri="{FF2B5EF4-FFF2-40B4-BE49-F238E27FC236}">
                <a16:creationId xmlns:a16="http://schemas.microsoft.com/office/drawing/2014/main" id="{C44FB135-2777-4152-9E66-7C2D248E31C0}"/>
              </a:ext>
            </a:extLst>
          </p:cNvPr>
          <p:cNvGrpSpPr/>
          <p:nvPr/>
        </p:nvGrpSpPr>
        <p:grpSpPr>
          <a:xfrm>
            <a:off x="-1" y="0"/>
            <a:ext cx="9144002" cy="6858001"/>
            <a:chOff x="-1" y="0"/>
            <a:chExt cx="9144002" cy="6858001"/>
          </a:xfrm>
        </p:grpSpPr>
        <p:pic>
          <p:nvPicPr>
            <p:cNvPr id="9" name="Immagine 8">
              <a:extLst>
                <a:ext uri="{FF2B5EF4-FFF2-40B4-BE49-F238E27FC236}">
                  <a16:creationId xmlns:a16="http://schemas.microsoft.com/office/drawing/2014/main" id="{68133D64-D9CC-47C8-B860-A1AF445F3BCC}"/>
                </a:ext>
              </a:extLst>
            </p:cNvPr>
            <p:cNvPicPr>
              <a:picLocks noChangeAspect="1"/>
            </p:cNvPicPr>
            <p:nvPr/>
          </p:nvPicPr>
          <p:blipFill>
            <a:blip r:embed="rId4"/>
            <a:stretch>
              <a:fillRect/>
            </a:stretch>
          </p:blipFill>
          <p:spPr>
            <a:xfrm>
              <a:off x="1" y="367330"/>
              <a:ext cx="9144000" cy="45724"/>
            </a:xfrm>
            <a:prstGeom prst="rect">
              <a:avLst/>
            </a:prstGeom>
          </p:spPr>
        </p:pic>
        <p:pic>
          <p:nvPicPr>
            <p:cNvPr id="10" name="Picture 5" descr="http://portalegiovani.comune.re.it/wp-content/uploads/2015/02/imageRedirect.jpg">
              <a:extLst>
                <a:ext uri="{FF2B5EF4-FFF2-40B4-BE49-F238E27FC236}">
                  <a16:creationId xmlns:a16="http://schemas.microsoft.com/office/drawing/2014/main" id="{3B8EF0C2-8608-4D33-8D5E-2DFC548AD0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B2B64A50-2BC3-4CFF-824E-2C57BA801026}"/>
                </a:ext>
              </a:extLst>
            </p:cNvPr>
            <p:cNvPicPr>
              <a:picLocks noChangeAspect="1"/>
            </p:cNvPicPr>
            <p:nvPr/>
          </p:nvPicPr>
          <p:blipFill>
            <a:blip r:embed="rId4"/>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pic>
        <p:nvPicPr>
          <p:cNvPr id="2" name="Immagine 1">
            <a:extLst>
              <a:ext uri="{FF2B5EF4-FFF2-40B4-BE49-F238E27FC236}">
                <a16:creationId xmlns:a16="http://schemas.microsoft.com/office/drawing/2014/main" id="{41E87B08-BFF2-4C83-89C2-23533AF59424}"/>
              </a:ext>
            </a:extLst>
          </p:cNvPr>
          <p:cNvPicPr>
            <a:picLocks noChangeAspect="1"/>
          </p:cNvPicPr>
          <p:nvPr/>
        </p:nvPicPr>
        <p:blipFill>
          <a:blip r:embed="rId6"/>
          <a:stretch>
            <a:fillRect/>
          </a:stretch>
        </p:blipFill>
        <p:spPr>
          <a:xfrm>
            <a:off x="452600" y="2028666"/>
            <a:ext cx="4930922" cy="4143858"/>
          </a:xfrm>
          <a:prstGeom prst="rect">
            <a:avLst/>
          </a:prstGeom>
        </p:spPr>
      </p:pic>
    </p:spTree>
    <p:extLst>
      <p:ext uri="{BB962C8B-B14F-4D97-AF65-F5344CB8AC3E}">
        <p14:creationId xmlns:p14="http://schemas.microsoft.com/office/powerpoint/2010/main" val="4238533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6BB844C-728D-4677-9A39-1D9B5C871324}"/>
              </a:ext>
            </a:extLst>
          </p:cNvPr>
          <p:cNvPicPr>
            <a:picLocks noChangeAspect="1"/>
          </p:cNvPicPr>
          <p:nvPr/>
        </p:nvPicPr>
        <p:blipFill>
          <a:blip r:embed="rId2"/>
          <a:stretch>
            <a:fillRect/>
          </a:stretch>
        </p:blipFill>
        <p:spPr>
          <a:xfrm>
            <a:off x="130320" y="137649"/>
            <a:ext cx="3762253" cy="1773242"/>
          </a:xfrm>
          <a:prstGeom prst="rect">
            <a:avLst/>
          </a:prstGeom>
        </p:spPr>
      </p:pic>
      <p:grpSp>
        <p:nvGrpSpPr>
          <p:cNvPr id="8" name="Gruppo 7">
            <a:extLst>
              <a:ext uri="{FF2B5EF4-FFF2-40B4-BE49-F238E27FC236}">
                <a16:creationId xmlns:a16="http://schemas.microsoft.com/office/drawing/2014/main" id="{C44FB135-2777-4152-9E66-7C2D248E31C0}"/>
              </a:ext>
            </a:extLst>
          </p:cNvPr>
          <p:cNvGrpSpPr/>
          <p:nvPr/>
        </p:nvGrpSpPr>
        <p:grpSpPr>
          <a:xfrm>
            <a:off x="-1" y="0"/>
            <a:ext cx="9144002" cy="6858001"/>
            <a:chOff x="-1" y="0"/>
            <a:chExt cx="9144002" cy="6858001"/>
          </a:xfrm>
        </p:grpSpPr>
        <p:pic>
          <p:nvPicPr>
            <p:cNvPr id="9" name="Immagine 8">
              <a:extLst>
                <a:ext uri="{FF2B5EF4-FFF2-40B4-BE49-F238E27FC236}">
                  <a16:creationId xmlns:a16="http://schemas.microsoft.com/office/drawing/2014/main" id="{68133D64-D9CC-47C8-B860-A1AF445F3BCC}"/>
                </a:ext>
              </a:extLst>
            </p:cNvPr>
            <p:cNvPicPr>
              <a:picLocks noChangeAspect="1"/>
            </p:cNvPicPr>
            <p:nvPr/>
          </p:nvPicPr>
          <p:blipFill>
            <a:blip r:embed="rId3"/>
            <a:stretch>
              <a:fillRect/>
            </a:stretch>
          </p:blipFill>
          <p:spPr>
            <a:xfrm>
              <a:off x="1" y="367330"/>
              <a:ext cx="9144000" cy="45724"/>
            </a:xfrm>
            <a:prstGeom prst="rect">
              <a:avLst/>
            </a:prstGeom>
          </p:spPr>
        </p:pic>
        <p:pic>
          <p:nvPicPr>
            <p:cNvPr id="10" name="Picture 5" descr="http://portalegiovani.comune.re.it/wp-content/uploads/2015/02/imageRedirect.jpg">
              <a:extLst>
                <a:ext uri="{FF2B5EF4-FFF2-40B4-BE49-F238E27FC236}">
                  <a16:creationId xmlns:a16="http://schemas.microsoft.com/office/drawing/2014/main" id="{3B8EF0C2-8608-4D33-8D5E-2DFC548AD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B2B64A50-2BC3-4CFF-824E-2C57BA801026}"/>
                </a:ext>
              </a:extLst>
            </p:cNvPr>
            <p:cNvPicPr>
              <a:picLocks noChangeAspect="1"/>
            </p:cNvPicPr>
            <p:nvPr/>
          </p:nvPicPr>
          <p:blipFill>
            <a:blip r:embed="rId3"/>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2" name="Rettangolo 1">
            <a:extLst>
              <a:ext uri="{FF2B5EF4-FFF2-40B4-BE49-F238E27FC236}">
                <a16:creationId xmlns:a16="http://schemas.microsoft.com/office/drawing/2014/main" id="{DEFA5760-01F8-415F-95B6-0FA45B8631E5}"/>
              </a:ext>
            </a:extLst>
          </p:cNvPr>
          <p:cNvSpPr/>
          <p:nvPr/>
        </p:nvSpPr>
        <p:spPr>
          <a:xfrm>
            <a:off x="644894" y="3799257"/>
            <a:ext cx="7825338" cy="2031325"/>
          </a:xfrm>
          <a:prstGeom prst="rect">
            <a:avLst/>
          </a:prstGeom>
        </p:spPr>
        <p:txBody>
          <a:bodyPr wrap="square">
            <a:spAutoFit/>
          </a:bodyPr>
          <a:lstStyle/>
          <a:p>
            <a:pPr algn="just"/>
            <a:r>
              <a:rPr lang="en-US" dirty="0"/>
              <a:t>Different anti-synthetase autoantibodies are associated with phenotypically distinct subgroups within the anti-synthetase spectrum.</a:t>
            </a:r>
          </a:p>
          <a:p>
            <a:pPr algn="just"/>
            <a:endParaRPr lang="en-US" dirty="0"/>
          </a:p>
          <a:p>
            <a:pPr algn="just"/>
            <a:r>
              <a:rPr lang="en-US" dirty="0"/>
              <a:t>Anti-PL7 and anti-PL12 syndromes are characterized by more severe interstitial lung disease.</a:t>
            </a:r>
          </a:p>
          <a:p>
            <a:pPr algn="just"/>
            <a:endParaRPr lang="en-US" dirty="0"/>
          </a:p>
          <a:p>
            <a:pPr algn="just"/>
            <a:r>
              <a:rPr lang="en-US" dirty="0"/>
              <a:t>Black race is a major prognostic factor associated with lung disease severity.</a:t>
            </a:r>
            <a:endParaRPr lang="it-IT" dirty="0"/>
          </a:p>
        </p:txBody>
      </p:sp>
      <p:sp>
        <p:nvSpPr>
          <p:cNvPr id="12" name="Rettangolo 1">
            <a:extLst>
              <a:ext uri="{FF2B5EF4-FFF2-40B4-BE49-F238E27FC236}">
                <a16:creationId xmlns:a16="http://schemas.microsoft.com/office/drawing/2014/main" id="{BB838224-D1C3-4AF9-A9B4-AD4C674D98C9}"/>
              </a:ext>
            </a:extLst>
          </p:cNvPr>
          <p:cNvSpPr>
            <a:spLocks noChangeArrowheads="1"/>
          </p:cNvSpPr>
          <p:nvPr/>
        </p:nvSpPr>
        <p:spPr bwMode="auto">
          <a:xfrm>
            <a:off x="4053450" y="1970230"/>
            <a:ext cx="2430462" cy="42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a:lnSpc>
                <a:spcPct val="150000"/>
              </a:lnSpc>
              <a:spcBef>
                <a:spcPct val="0"/>
              </a:spcBef>
              <a:buFontTx/>
              <a:buNone/>
            </a:pPr>
            <a:r>
              <a:rPr lang="it-IT" altLang="it-IT" sz="1600" b="1" dirty="0" err="1">
                <a:latin typeface="Calibri" pitchFamily="34" charset="0"/>
                <a:cs typeface="Calibri" pitchFamily="34" charset="0"/>
              </a:rPr>
              <a:t>Population</a:t>
            </a:r>
            <a:r>
              <a:rPr lang="it-IT" altLang="it-IT" sz="1600" b="1" dirty="0">
                <a:latin typeface="Calibri" pitchFamily="34" charset="0"/>
                <a:cs typeface="Calibri" pitchFamily="34" charset="0"/>
              </a:rPr>
              <a:t> </a:t>
            </a:r>
            <a:r>
              <a:rPr lang="it-IT" altLang="it-IT" sz="1600" b="1" dirty="0" err="1">
                <a:latin typeface="Calibri" pitchFamily="34" charset="0"/>
                <a:cs typeface="Calibri" pitchFamily="34" charset="0"/>
              </a:rPr>
              <a:t>study</a:t>
            </a:r>
            <a:r>
              <a:rPr lang="it-IT" altLang="it-IT" sz="1600" b="1" dirty="0">
                <a:latin typeface="Calibri" pitchFamily="34" charset="0"/>
                <a:cs typeface="Calibri" pitchFamily="34" charset="0"/>
              </a:rPr>
              <a:t>: </a:t>
            </a:r>
          </a:p>
        </p:txBody>
      </p:sp>
      <p:sp>
        <p:nvSpPr>
          <p:cNvPr id="13" name="Rettangolo 12">
            <a:extLst>
              <a:ext uri="{FF2B5EF4-FFF2-40B4-BE49-F238E27FC236}">
                <a16:creationId xmlns:a16="http://schemas.microsoft.com/office/drawing/2014/main" id="{F96EA213-65E7-4FE6-8C08-990F692221E3}"/>
              </a:ext>
            </a:extLst>
          </p:cNvPr>
          <p:cNvSpPr/>
          <p:nvPr/>
        </p:nvSpPr>
        <p:spPr>
          <a:xfrm>
            <a:off x="4053450" y="2395547"/>
            <a:ext cx="5238328" cy="1246495"/>
          </a:xfrm>
          <a:prstGeom prst="rect">
            <a:avLst/>
          </a:prstGeom>
        </p:spPr>
        <p:txBody>
          <a:bodyPr numCol="2">
            <a:spAutoFit/>
          </a:bodyPr>
          <a:lstStyle/>
          <a:p>
            <a:pPr marL="285750" indent="-285750" algn="just">
              <a:lnSpc>
                <a:spcPct val="150000"/>
              </a:lnSpc>
              <a:buFont typeface="Arial" panose="020B0604020202020204" pitchFamily="34" charset="0"/>
              <a:buChar char="•"/>
              <a:defRPr/>
            </a:pPr>
            <a:r>
              <a:rPr lang="en-US" altLang="it-IT" sz="1600" dirty="0">
                <a:latin typeface="Calibri" panose="020F0502020204030204" pitchFamily="34" charset="0"/>
                <a:cs typeface="Calibri" panose="020F0502020204030204" pitchFamily="34" charset="0"/>
              </a:rPr>
              <a:t>124 (73.4%) anti-Jo1</a:t>
            </a:r>
          </a:p>
          <a:p>
            <a:pPr marL="285750" indent="-285750" algn="just">
              <a:lnSpc>
                <a:spcPct val="150000"/>
              </a:lnSpc>
              <a:buFont typeface="Arial" panose="020B0604020202020204" pitchFamily="34" charset="0"/>
              <a:buChar char="•"/>
              <a:defRPr/>
            </a:pPr>
            <a:r>
              <a:rPr lang="en-US" altLang="it-IT" sz="1600" dirty="0">
                <a:latin typeface="Calibri" panose="020F0502020204030204" pitchFamily="34" charset="0"/>
                <a:cs typeface="Calibri" panose="020F0502020204030204" pitchFamily="34" charset="0"/>
              </a:rPr>
              <a:t>23 (13.6%) anti-PL12</a:t>
            </a:r>
          </a:p>
          <a:p>
            <a:pPr marL="285750" indent="-285750" algn="just">
              <a:lnSpc>
                <a:spcPct val="150000"/>
              </a:lnSpc>
              <a:buFont typeface="Arial" panose="020B0604020202020204" pitchFamily="34" charset="0"/>
              <a:buChar char="•"/>
              <a:defRPr/>
            </a:pPr>
            <a:r>
              <a:rPr lang="en-US" altLang="it-IT" sz="1600" dirty="0">
                <a:latin typeface="Calibri" panose="020F0502020204030204" pitchFamily="34" charset="0"/>
                <a:cs typeface="Calibri" panose="020F0502020204030204" pitchFamily="34" charset="0"/>
              </a:rPr>
              <a:t>16 (9.5%) anti-PL7</a:t>
            </a:r>
          </a:p>
          <a:p>
            <a:pPr marL="285750" indent="-285750" algn="just">
              <a:lnSpc>
                <a:spcPct val="150000"/>
              </a:lnSpc>
              <a:buFont typeface="Arial" panose="020B0604020202020204" pitchFamily="34" charset="0"/>
              <a:buChar char="•"/>
              <a:defRPr/>
            </a:pPr>
            <a:r>
              <a:rPr lang="en-US" altLang="it-IT" sz="1600" dirty="0">
                <a:latin typeface="Calibri" panose="020F0502020204030204" pitchFamily="34" charset="0"/>
                <a:cs typeface="Calibri" panose="020F0502020204030204" pitchFamily="34" charset="0"/>
              </a:rPr>
              <a:t>3 (1.8%) anti-EJ </a:t>
            </a:r>
          </a:p>
          <a:p>
            <a:pPr marL="285750" indent="-285750" algn="just">
              <a:lnSpc>
                <a:spcPct val="150000"/>
              </a:lnSpc>
              <a:buFont typeface="Arial" panose="020B0604020202020204" pitchFamily="34" charset="0"/>
              <a:buChar char="•"/>
              <a:defRPr/>
            </a:pPr>
            <a:r>
              <a:rPr lang="en-US" altLang="it-IT" sz="1600" dirty="0">
                <a:latin typeface="Calibri" panose="020F0502020204030204" pitchFamily="34" charset="0"/>
                <a:cs typeface="Calibri" panose="020F0502020204030204" pitchFamily="34" charset="0"/>
              </a:rPr>
              <a:t>3 (1.8%) anti-OJ</a:t>
            </a:r>
          </a:p>
        </p:txBody>
      </p:sp>
      <p:sp>
        <p:nvSpPr>
          <p:cNvPr id="6" name="Rettangolo 5">
            <a:extLst>
              <a:ext uri="{FF2B5EF4-FFF2-40B4-BE49-F238E27FC236}">
                <a16:creationId xmlns:a16="http://schemas.microsoft.com/office/drawing/2014/main" id="{27063CE5-EDE5-49E1-B60B-EDDD8A83D920}"/>
              </a:ext>
            </a:extLst>
          </p:cNvPr>
          <p:cNvSpPr/>
          <p:nvPr/>
        </p:nvSpPr>
        <p:spPr>
          <a:xfrm>
            <a:off x="4053450" y="1970231"/>
            <a:ext cx="4416782" cy="167181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54404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3621E36F-7ECF-482E-9E3F-E0A4766CD786}"/>
              </a:ext>
            </a:extLst>
          </p:cNvPr>
          <p:cNvSpPr/>
          <p:nvPr/>
        </p:nvSpPr>
        <p:spPr>
          <a:xfrm>
            <a:off x="4524375" y="906649"/>
            <a:ext cx="4457700" cy="5133975"/>
          </a:xfrm>
          <a:prstGeom prst="rect">
            <a:avLst/>
          </a:prstGeom>
          <a:solidFill>
            <a:schemeClr val="accent1">
              <a:lumMod val="40000"/>
              <a:lumOff val="60000"/>
            </a:schemeClr>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E1F9D4B0-0A31-49AC-98D8-7E653C7FE022}"/>
              </a:ext>
            </a:extLst>
          </p:cNvPr>
          <p:cNvSpPr txBox="1"/>
          <p:nvPr/>
        </p:nvSpPr>
        <p:spPr>
          <a:xfrm>
            <a:off x="333375" y="1377573"/>
            <a:ext cx="3749341" cy="4247317"/>
          </a:xfrm>
          <a:prstGeom prst="rect">
            <a:avLst/>
          </a:prstGeom>
          <a:noFill/>
        </p:spPr>
        <p:txBody>
          <a:bodyPr wrap="square" rtlCol="0">
            <a:spAutoFit/>
          </a:bodyPr>
          <a:lstStyle/>
          <a:p>
            <a:pPr algn="just">
              <a:lnSpc>
                <a:spcPct val="150000"/>
              </a:lnSpc>
            </a:pPr>
            <a:r>
              <a:rPr lang="en-US" dirty="0"/>
              <a:t>Idiopathic inflammatory myopathies (IIM), collectively known as myositis, are heterogeneous disorders characterized by muscle weakness and muscle inflammation. </a:t>
            </a:r>
          </a:p>
          <a:p>
            <a:pPr algn="just">
              <a:lnSpc>
                <a:spcPct val="150000"/>
              </a:lnSpc>
            </a:pPr>
            <a:r>
              <a:rPr lang="en-US" dirty="0"/>
              <a:t>The most common subgroups in adults are dermatomyositis (DM), polymyositis (PM) and inclusion body myositis (IBM), and in children, juvenile DM (JDM).</a:t>
            </a:r>
            <a:endParaRPr lang="en-GB" dirty="0"/>
          </a:p>
        </p:txBody>
      </p:sp>
      <p:pic>
        <p:nvPicPr>
          <p:cNvPr id="1026" name="Picture 2" descr="http://img.medscapestatic.com/article/761/091/761091-box-1.jpg">
            <a:extLst>
              <a:ext uri="{FF2B5EF4-FFF2-40B4-BE49-F238E27FC236}">
                <a16:creationId xmlns:a16="http://schemas.microsoft.com/office/drawing/2014/main" id="{F435F7AC-2A61-4FC1-8CE6-9616EA6608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11"/>
          <a:stretch/>
        </p:blipFill>
        <p:spPr bwMode="auto">
          <a:xfrm>
            <a:off x="4772025" y="1630549"/>
            <a:ext cx="4038600" cy="416242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A13C48CA-6465-48F5-8604-D29BDC7A1635}"/>
              </a:ext>
            </a:extLst>
          </p:cNvPr>
          <p:cNvSpPr txBox="1"/>
          <p:nvPr/>
        </p:nvSpPr>
        <p:spPr>
          <a:xfrm>
            <a:off x="4667250" y="1135249"/>
            <a:ext cx="4191000" cy="369332"/>
          </a:xfrm>
          <a:prstGeom prst="rect">
            <a:avLst/>
          </a:prstGeom>
          <a:noFill/>
        </p:spPr>
        <p:txBody>
          <a:bodyPr wrap="square" rtlCol="0">
            <a:spAutoFit/>
          </a:bodyPr>
          <a:lstStyle/>
          <a:p>
            <a:r>
              <a:rPr lang="it-IT" b="1" u="sng" dirty="0"/>
              <a:t>Criteri classificativi </a:t>
            </a:r>
            <a:r>
              <a:rPr lang="it-IT" b="1" u="sng" dirty="0" err="1"/>
              <a:t>Bohan</a:t>
            </a:r>
            <a:r>
              <a:rPr lang="it-IT" b="1" u="sng" dirty="0"/>
              <a:t> and Peter 1975</a:t>
            </a:r>
          </a:p>
        </p:txBody>
      </p:sp>
      <p:grpSp>
        <p:nvGrpSpPr>
          <p:cNvPr id="11" name="Gruppo 10">
            <a:extLst>
              <a:ext uri="{FF2B5EF4-FFF2-40B4-BE49-F238E27FC236}">
                <a16:creationId xmlns:a16="http://schemas.microsoft.com/office/drawing/2014/main" id="{1BC78B65-A02B-442C-9AC2-631D1EC73E3A}"/>
              </a:ext>
            </a:extLst>
          </p:cNvPr>
          <p:cNvGrpSpPr/>
          <p:nvPr/>
        </p:nvGrpSpPr>
        <p:grpSpPr>
          <a:xfrm>
            <a:off x="-1" y="0"/>
            <a:ext cx="9144002" cy="6858001"/>
            <a:chOff x="-1" y="0"/>
            <a:chExt cx="9144002" cy="6858001"/>
          </a:xfrm>
        </p:grpSpPr>
        <p:pic>
          <p:nvPicPr>
            <p:cNvPr id="14" name="Immagine 13">
              <a:extLst>
                <a:ext uri="{FF2B5EF4-FFF2-40B4-BE49-F238E27FC236}">
                  <a16:creationId xmlns:a16="http://schemas.microsoft.com/office/drawing/2014/main" id="{A63B3903-E19C-4614-9507-A98361472749}"/>
                </a:ext>
              </a:extLst>
            </p:cNvPr>
            <p:cNvPicPr>
              <a:picLocks noChangeAspect="1"/>
            </p:cNvPicPr>
            <p:nvPr/>
          </p:nvPicPr>
          <p:blipFill>
            <a:blip r:embed="rId3"/>
            <a:stretch>
              <a:fillRect/>
            </a:stretch>
          </p:blipFill>
          <p:spPr>
            <a:xfrm>
              <a:off x="1" y="367330"/>
              <a:ext cx="9144000" cy="45724"/>
            </a:xfrm>
            <a:prstGeom prst="rect">
              <a:avLst/>
            </a:prstGeom>
          </p:spPr>
        </p:pic>
        <p:pic>
          <p:nvPicPr>
            <p:cNvPr id="15" name="Picture 5" descr="http://portalegiovani.comune.re.it/wp-content/uploads/2015/02/imageRedirect.jpg">
              <a:extLst>
                <a:ext uri="{FF2B5EF4-FFF2-40B4-BE49-F238E27FC236}">
                  <a16:creationId xmlns:a16="http://schemas.microsoft.com/office/drawing/2014/main" id="{F5F6BECC-3E98-4B2B-8CE4-C7619475F5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EFB52D68-8340-4B79-A060-92ED8BCEB8FD}"/>
                </a:ext>
              </a:extLst>
            </p:cNvPr>
            <p:cNvPicPr>
              <a:picLocks noChangeAspect="1"/>
            </p:cNvPicPr>
            <p:nvPr/>
          </p:nvPicPr>
          <p:blipFill>
            <a:blip r:embed="rId3"/>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Tree>
    <p:extLst>
      <p:ext uri="{BB962C8B-B14F-4D97-AF65-F5344CB8AC3E}">
        <p14:creationId xmlns:p14="http://schemas.microsoft.com/office/powerpoint/2010/main" val="3350161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866B97B-8BC8-4A49-AA7A-DE327B551F33}"/>
              </a:ext>
            </a:extLst>
          </p:cNvPr>
          <p:cNvPicPr>
            <a:picLocks noChangeAspect="1"/>
          </p:cNvPicPr>
          <p:nvPr/>
        </p:nvPicPr>
        <p:blipFill>
          <a:blip r:embed="rId2"/>
          <a:stretch>
            <a:fillRect/>
          </a:stretch>
        </p:blipFill>
        <p:spPr>
          <a:xfrm>
            <a:off x="81158" y="108152"/>
            <a:ext cx="3984434" cy="1877961"/>
          </a:xfrm>
          <a:prstGeom prst="rect">
            <a:avLst/>
          </a:prstGeom>
        </p:spPr>
      </p:pic>
      <p:grpSp>
        <p:nvGrpSpPr>
          <p:cNvPr id="8" name="Gruppo 7">
            <a:extLst>
              <a:ext uri="{FF2B5EF4-FFF2-40B4-BE49-F238E27FC236}">
                <a16:creationId xmlns:a16="http://schemas.microsoft.com/office/drawing/2014/main" id="{C44FB135-2777-4152-9E66-7C2D248E31C0}"/>
              </a:ext>
            </a:extLst>
          </p:cNvPr>
          <p:cNvGrpSpPr/>
          <p:nvPr/>
        </p:nvGrpSpPr>
        <p:grpSpPr>
          <a:xfrm>
            <a:off x="-1" y="0"/>
            <a:ext cx="9144002" cy="6858001"/>
            <a:chOff x="-1" y="0"/>
            <a:chExt cx="9144002" cy="6858001"/>
          </a:xfrm>
        </p:grpSpPr>
        <p:pic>
          <p:nvPicPr>
            <p:cNvPr id="9" name="Immagine 8">
              <a:extLst>
                <a:ext uri="{FF2B5EF4-FFF2-40B4-BE49-F238E27FC236}">
                  <a16:creationId xmlns:a16="http://schemas.microsoft.com/office/drawing/2014/main" id="{68133D64-D9CC-47C8-B860-A1AF445F3BCC}"/>
                </a:ext>
              </a:extLst>
            </p:cNvPr>
            <p:cNvPicPr>
              <a:picLocks noChangeAspect="1"/>
            </p:cNvPicPr>
            <p:nvPr/>
          </p:nvPicPr>
          <p:blipFill>
            <a:blip r:embed="rId3"/>
            <a:stretch>
              <a:fillRect/>
            </a:stretch>
          </p:blipFill>
          <p:spPr>
            <a:xfrm>
              <a:off x="1" y="367330"/>
              <a:ext cx="9144000" cy="45724"/>
            </a:xfrm>
            <a:prstGeom prst="rect">
              <a:avLst/>
            </a:prstGeom>
          </p:spPr>
        </p:pic>
        <p:pic>
          <p:nvPicPr>
            <p:cNvPr id="10" name="Picture 5" descr="http://portalegiovani.comune.re.it/wp-content/uploads/2015/02/imageRedirect.jpg">
              <a:extLst>
                <a:ext uri="{FF2B5EF4-FFF2-40B4-BE49-F238E27FC236}">
                  <a16:creationId xmlns:a16="http://schemas.microsoft.com/office/drawing/2014/main" id="{3B8EF0C2-8608-4D33-8D5E-2DFC548AD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B2B64A50-2BC3-4CFF-824E-2C57BA801026}"/>
                </a:ext>
              </a:extLst>
            </p:cNvPr>
            <p:cNvPicPr>
              <a:picLocks noChangeAspect="1"/>
            </p:cNvPicPr>
            <p:nvPr/>
          </p:nvPicPr>
          <p:blipFill>
            <a:blip r:embed="rId3"/>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2" name="Rettangolo 1">
            <a:extLst>
              <a:ext uri="{FF2B5EF4-FFF2-40B4-BE49-F238E27FC236}">
                <a16:creationId xmlns:a16="http://schemas.microsoft.com/office/drawing/2014/main" id="{265DD06E-71E8-434A-9A33-8FD8E415E349}"/>
              </a:ext>
            </a:extLst>
          </p:cNvPr>
          <p:cNvSpPr/>
          <p:nvPr/>
        </p:nvSpPr>
        <p:spPr>
          <a:xfrm>
            <a:off x="543540" y="2354282"/>
            <a:ext cx="8056345" cy="3970318"/>
          </a:xfrm>
          <a:prstGeom prst="rect">
            <a:avLst/>
          </a:prstGeom>
        </p:spPr>
        <p:txBody>
          <a:bodyPr wrap="square">
            <a:spAutoFit/>
          </a:bodyPr>
          <a:lstStyle/>
          <a:p>
            <a:pPr algn="just"/>
            <a:r>
              <a:rPr lang="en-US" dirty="0"/>
              <a:t>Clinically apparent lung involvement at the onset of the disease was common in anti-PL12 and anti-PL7 patients </a:t>
            </a:r>
          </a:p>
          <a:p>
            <a:pPr algn="ctr"/>
            <a:r>
              <a:rPr lang="en-US" b="1" dirty="0"/>
              <a:t>anti-PL12 65% vs anti-PL7 56% vs anti-Jo1 26%</a:t>
            </a:r>
          </a:p>
          <a:p>
            <a:r>
              <a:rPr lang="en-US" dirty="0"/>
              <a:t>whereas sole muscle involvement was more common in anti-Jo1 patients </a:t>
            </a:r>
          </a:p>
          <a:p>
            <a:pPr algn="ctr"/>
            <a:r>
              <a:rPr lang="en-US" b="1" dirty="0"/>
              <a:t>anti-Jo1 26% vs anti-PL12 0% vs anti-PL7 12% </a:t>
            </a:r>
          </a:p>
          <a:p>
            <a:endParaRPr lang="en-US" dirty="0"/>
          </a:p>
          <a:p>
            <a:pPr algn="ctr"/>
            <a:r>
              <a:rPr lang="en-US" dirty="0"/>
              <a:t>During the course of follow-up, most patients experienced both muscle and lung involvement (&gt;60% in all groups). </a:t>
            </a:r>
          </a:p>
          <a:p>
            <a:pPr algn="ctr"/>
            <a:endParaRPr lang="en-US" dirty="0"/>
          </a:p>
          <a:p>
            <a:pPr algn="just"/>
            <a:r>
              <a:rPr lang="en-US" dirty="0"/>
              <a:t>Anti-PL12 and anti-PL7 patients trended towards having lung involvement without ever experiencing muscle involvement </a:t>
            </a:r>
          </a:p>
          <a:p>
            <a:pPr algn="ctr"/>
            <a:r>
              <a:rPr lang="en-US" b="1" dirty="0"/>
              <a:t>anti-PL12 30% vs anti-PL7 19% vs anti-Jo1 10% </a:t>
            </a:r>
          </a:p>
          <a:p>
            <a:pPr algn="just"/>
            <a:r>
              <a:rPr lang="en-US" dirty="0"/>
              <a:t>Anti-Jo1 patients trended towards exclusive muscle involvement</a:t>
            </a:r>
          </a:p>
          <a:p>
            <a:pPr algn="ctr"/>
            <a:r>
              <a:rPr lang="en-US" b="1" dirty="0"/>
              <a:t>anti-Jo1 26% vs anti-PL12 4% vs anti-PL7 0%</a:t>
            </a:r>
            <a:endParaRPr lang="it-IT" b="1" dirty="0"/>
          </a:p>
        </p:txBody>
      </p:sp>
    </p:spTree>
    <p:extLst>
      <p:ext uri="{BB962C8B-B14F-4D97-AF65-F5344CB8AC3E}">
        <p14:creationId xmlns:p14="http://schemas.microsoft.com/office/powerpoint/2010/main" val="792084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331CCA7-E95D-4918-A6D4-F9C9C5FB00C4}"/>
              </a:ext>
            </a:extLst>
          </p:cNvPr>
          <p:cNvPicPr>
            <a:picLocks noChangeAspect="1"/>
          </p:cNvPicPr>
          <p:nvPr/>
        </p:nvPicPr>
        <p:blipFill>
          <a:blip r:embed="rId2"/>
          <a:stretch>
            <a:fillRect/>
          </a:stretch>
        </p:blipFill>
        <p:spPr>
          <a:xfrm>
            <a:off x="120487" y="108152"/>
            <a:ext cx="4058223" cy="1912739"/>
          </a:xfrm>
          <a:prstGeom prst="rect">
            <a:avLst/>
          </a:prstGeom>
        </p:spPr>
      </p:pic>
      <p:grpSp>
        <p:nvGrpSpPr>
          <p:cNvPr id="8" name="Gruppo 7">
            <a:extLst>
              <a:ext uri="{FF2B5EF4-FFF2-40B4-BE49-F238E27FC236}">
                <a16:creationId xmlns:a16="http://schemas.microsoft.com/office/drawing/2014/main" id="{C44FB135-2777-4152-9E66-7C2D248E31C0}"/>
              </a:ext>
            </a:extLst>
          </p:cNvPr>
          <p:cNvGrpSpPr/>
          <p:nvPr/>
        </p:nvGrpSpPr>
        <p:grpSpPr>
          <a:xfrm>
            <a:off x="-1" y="0"/>
            <a:ext cx="9144002" cy="6858001"/>
            <a:chOff x="-1" y="0"/>
            <a:chExt cx="9144002" cy="6858001"/>
          </a:xfrm>
        </p:grpSpPr>
        <p:pic>
          <p:nvPicPr>
            <p:cNvPr id="9" name="Immagine 8">
              <a:extLst>
                <a:ext uri="{FF2B5EF4-FFF2-40B4-BE49-F238E27FC236}">
                  <a16:creationId xmlns:a16="http://schemas.microsoft.com/office/drawing/2014/main" id="{68133D64-D9CC-47C8-B860-A1AF445F3BCC}"/>
                </a:ext>
              </a:extLst>
            </p:cNvPr>
            <p:cNvPicPr>
              <a:picLocks noChangeAspect="1"/>
            </p:cNvPicPr>
            <p:nvPr/>
          </p:nvPicPr>
          <p:blipFill>
            <a:blip r:embed="rId3"/>
            <a:stretch>
              <a:fillRect/>
            </a:stretch>
          </p:blipFill>
          <p:spPr>
            <a:xfrm>
              <a:off x="1" y="367330"/>
              <a:ext cx="9144000" cy="45724"/>
            </a:xfrm>
            <a:prstGeom prst="rect">
              <a:avLst/>
            </a:prstGeom>
          </p:spPr>
        </p:pic>
        <p:pic>
          <p:nvPicPr>
            <p:cNvPr id="10" name="Picture 5" descr="http://portalegiovani.comune.re.it/wp-content/uploads/2015/02/imageRedirect.jpg">
              <a:extLst>
                <a:ext uri="{FF2B5EF4-FFF2-40B4-BE49-F238E27FC236}">
                  <a16:creationId xmlns:a16="http://schemas.microsoft.com/office/drawing/2014/main" id="{3B8EF0C2-8608-4D33-8D5E-2DFC548AD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B2B64A50-2BC3-4CFF-824E-2C57BA801026}"/>
                </a:ext>
              </a:extLst>
            </p:cNvPr>
            <p:cNvPicPr>
              <a:picLocks noChangeAspect="1"/>
            </p:cNvPicPr>
            <p:nvPr/>
          </p:nvPicPr>
          <p:blipFill>
            <a:blip r:embed="rId3"/>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2" name="Rettangolo 1">
            <a:extLst>
              <a:ext uri="{FF2B5EF4-FFF2-40B4-BE49-F238E27FC236}">
                <a16:creationId xmlns:a16="http://schemas.microsoft.com/office/drawing/2014/main" id="{0A1BDFFE-436A-4FBE-BED6-781399A16F9C}"/>
              </a:ext>
            </a:extLst>
          </p:cNvPr>
          <p:cNvSpPr/>
          <p:nvPr/>
        </p:nvSpPr>
        <p:spPr>
          <a:xfrm>
            <a:off x="429052" y="2709241"/>
            <a:ext cx="7960092" cy="3416320"/>
          </a:xfrm>
          <a:prstGeom prst="rect">
            <a:avLst/>
          </a:prstGeom>
        </p:spPr>
        <p:txBody>
          <a:bodyPr wrap="square">
            <a:spAutoFit/>
          </a:bodyPr>
          <a:lstStyle/>
          <a:p>
            <a:pPr algn="just"/>
            <a:r>
              <a:rPr lang="it-IT" dirty="0" err="1"/>
              <a:t>Autoantibody</a:t>
            </a:r>
            <a:r>
              <a:rPr lang="it-IT" dirty="0"/>
              <a:t> status and race </a:t>
            </a:r>
            <a:r>
              <a:rPr lang="it-IT" dirty="0" err="1"/>
              <a:t>seemed</a:t>
            </a:r>
            <a:r>
              <a:rPr lang="it-IT" dirty="0"/>
              <a:t> to be the </a:t>
            </a:r>
            <a:r>
              <a:rPr lang="it-IT" dirty="0" err="1"/>
              <a:t>most</a:t>
            </a:r>
            <a:r>
              <a:rPr lang="it-IT" dirty="0"/>
              <a:t> </a:t>
            </a:r>
            <a:r>
              <a:rPr lang="it-IT" dirty="0" err="1"/>
              <a:t>important</a:t>
            </a:r>
            <a:r>
              <a:rPr lang="it-IT" dirty="0"/>
              <a:t> </a:t>
            </a:r>
            <a:r>
              <a:rPr lang="it-IT" dirty="0" err="1"/>
              <a:t>prognostic</a:t>
            </a:r>
            <a:r>
              <a:rPr lang="it-IT" dirty="0"/>
              <a:t> </a:t>
            </a:r>
            <a:r>
              <a:rPr lang="it-IT" dirty="0" err="1"/>
              <a:t>factors</a:t>
            </a:r>
            <a:r>
              <a:rPr lang="it-IT" dirty="0"/>
              <a:t> </a:t>
            </a:r>
            <a:r>
              <a:rPr lang="it-IT" dirty="0" err="1"/>
              <a:t>associated</a:t>
            </a:r>
            <a:r>
              <a:rPr lang="it-IT" dirty="0"/>
              <a:t> with ILD </a:t>
            </a:r>
            <a:r>
              <a:rPr lang="it-IT" dirty="0" err="1"/>
              <a:t>severity</a:t>
            </a:r>
            <a:r>
              <a:rPr lang="it-IT" dirty="0"/>
              <a:t>. </a:t>
            </a:r>
          </a:p>
          <a:p>
            <a:pPr algn="just"/>
            <a:endParaRPr lang="it-IT" dirty="0"/>
          </a:p>
          <a:p>
            <a:pPr marL="285750" indent="-285750" algn="just">
              <a:buFont typeface="Arial" panose="020B0604020202020204" pitchFamily="34" charset="0"/>
              <a:buChar char="•"/>
            </a:pPr>
            <a:r>
              <a:rPr lang="it-IT" dirty="0"/>
              <a:t>Anti-PL12 </a:t>
            </a:r>
            <a:r>
              <a:rPr lang="it-IT" dirty="0" err="1"/>
              <a:t>patients</a:t>
            </a:r>
            <a:r>
              <a:rPr lang="it-IT" dirty="0"/>
              <a:t> </a:t>
            </a:r>
            <a:r>
              <a:rPr lang="it-IT" dirty="0" err="1"/>
              <a:t>showed</a:t>
            </a:r>
            <a:r>
              <a:rPr lang="it-IT" dirty="0"/>
              <a:t> the </a:t>
            </a:r>
            <a:r>
              <a:rPr lang="it-IT" dirty="0" err="1"/>
              <a:t>most</a:t>
            </a:r>
            <a:r>
              <a:rPr lang="it-IT" dirty="0"/>
              <a:t> severe ILD </a:t>
            </a:r>
            <a:r>
              <a:rPr lang="it-IT" dirty="0" err="1"/>
              <a:t>phenotype</a:t>
            </a:r>
            <a:r>
              <a:rPr lang="it-IT" dirty="0"/>
              <a:t> </a:t>
            </a:r>
          </a:p>
          <a:p>
            <a:pPr marL="742950" lvl="1" indent="-285750" algn="just">
              <a:buFont typeface="Arial" panose="020B0604020202020204" pitchFamily="34" charset="0"/>
              <a:buChar char="•"/>
            </a:pPr>
            <a:r>
              <a:rPr lang="it-IT" dirty="0"/>
              <a:t>%FVC = 57%, %DLCO = 55%</a:t>
            </a:r>
          </a:p>
          <a:p>
            <a:pPr marL="285750" indent="-285750" algn="just">
              <a:buFont typeface="Arial" panose="020B0604020202020204" pitchFamily="34" charset="0"/>
              <a:buChar char="•"/>
            </a:pPr>
            <a:r>
              <a:rPr lang="it-IT" dirty="0"/>
              <a:t>Anti-Jo1 </a:t>
            </a:r>
            <a:r>
              <a:rPr lang="it-IT" dirty="0" err="1"/>
              <a:t>patients</a:t>
            </a:r>
            <a:r>
              <a:rPr lang="it-IT" dirty="0"/>
              <a:t> the </a:t>
            </a:r>
            <a:r>
              <a:rPr lang="it-IT" dirty="0" err="1"/>
              <a:t>mildest</a:t>
            </a:r>
            <a:r>
              <a:rPr lang="it-IT" dirty="0"/>
              <a:t> </a:t>
            </a:r>
          </a:p>
          <a:p>
            <a:pPr marL="742950" lvl="1" indent="-285750" algn="just">
              <a:buFont typeface="Arial" panose="020B0604020202020204" pitchFamily="34" charset="0"/>
              <a:buChar char="•"/>
            </a:pPr>
            <a:r>
              <a:rPr lang="it-IT" dirty="0"/>
              <a:t>%FVC = 71%, %DLCO = 67%</a:t>
            </a:r>
          </a:p>
          <a:p>
            <a:pPr marL="285750" indent="-285750" algn="just">
              <a:buFont typeface="Arial" panose="020B0604020202020204" pitchFamily="34" charset="0"/>
              <a:buChar char="•"/>
            </a:pPr>
            <a:r>
              <a:rPr lang="it-IT" dirty="0"/>
              <a:t>Anti-PL7 </a:t>
            </a:r>
            <a:r>
              <a:rPr lang="it-IT" dirty="0" err="1"/>
              <a:t>patients</a:t>
            </a:r>
            <a:r>
              <a:rPr lang="it-IT" dirty="0"/>
              <a:t> </a:t>
            </a:r>
            <a:r>
              <a:rPr lang="it-IT" dirty="0" err="1"/>
              <a:t>presented</a:t>
            </a:r>
            <a:r>
              <a:rPr lang="it-IT" dirty="0"/>
              <a:t> intermediate ILD </a:t>
            </a:r>
            <a:r>
              <a:rPr lang="it-IT" dirty="0" err="1"/>
              <a:t>severity</a:t>
            </a:r>
            <a:r>
              <a:rPr lang="it-IT" dirty="0"/>
              <a:t> </a:t>
            </a:r>
          </a:p>
          <a:p>
            <a:pPr marL="742950" lvl="1" indent="-285750" algn="just">
              <a:buFont typeface="Arial" panose="020B0604020202020204" pitchFamily="34" charset="0"/>
              <a:buChar char="•"/>
            </a:pPr>
            <a:r>
              <a:rPr lang="it-IT" dirty="0"/>
              <a:t>%FVC = 61%, %DLCO = 53%</a:t>
            </a:r>
          </a:p>
          <a:p>
            <a:pPr algn="just"/>
            <a:endParaRPr lang="it-IT" dirty="0"/>
          </a:p>
          <a:p>
            <a:pPr algn="just"/>
            <a:r>
              <a:rPr lang="it-IT" dirty="0"/>
              <a:t>Black </a:t>
            </a:r>
            <a:r>
              <a:rPr lang="it-IT" dirty="0" err="1"/>
              <a:t>patients</a:t>
            </a:r>
            <a:r>
              <a:rPr lang="it-IT" dirty="0"/>
              <a:t> </a:t>
            </a:r>
            <a:r>
              <a:rPr lang="it-IT" dirty="0" err="1"/>
              <a:t>showed</a:t>
            </a:r>
            <a:r>
              <a:rPr lang="it-IT" dirty="0"/>
              <a:t> </a:t>
            </a:r>
            <a:r>
              <a:rPr lang="it-IT" dirty="0" err="1"/>
              <a:t>strikingly</a:t>
            </a:r>
            <a:r>
              <a:rPr lang="it-IT" dirty="0"/>
              <a:t> more severe ILD </a:t>
            </a:r>
            <a:r>
              <a:rPr lang="it-IT" dirty="0" err="1"/>
              <a:t>than</a:t>
            </a:r>
            <a:r>
              <a:rPr lang="it-IT" dirty="0"/>
              <a:t> the </a:t>
            </a:r>
            <a:r>
              <a:rPr lang="it-IT" dirty="0" err="1"/>
              <a:t>rest</a:t>
            </a:r>
            <a:r>
              <a:rPr lang="it-IT" dirty="0"/>
              <a:t> of the </a:t>
            </a:r>
            <a:r>
              <a:rPr lang="it-IT" dirty="0" err="1"/>
              <a:t>patients</a:t>
            </a:r>
            <a:endParaRPr lang="it-IT" dirty="0"/>
          </a:p>
          <a:p>
            <a:pPr algn="just"/>
            <a:r>
              <a:rPr lang="it-IT" dirty="0"/>
              <a:t>(&gt;15% </a:t>
            </a:r>
            <a:r>
              <a:rPr lang="it-IT" dirty="0" err="1"/>
              <a:t>lower</a:t>
            </a:r>
            <a:r>
              <a:rPr lang="it-IT" dirty="0"/>
              <a:t> FVC and DLCO, </a:t>
            </a:r>
            <a:r>
              <a:rPr lang="it-IT" dirty="0" err="1"/>
              <a:t>all</a:t>
            </a:r>
            <a:r>
              <a:rPr lang="it-IT" dirty="0"/>
              <a:t> P &lt; 0.001)</a:t>
            </a:r>
          </a:p>
        </p:txBody>
      </p:sp>
    </p:spTree>
    <p:extLst>
      <p:ext uri="{BB962C8B-B14F-4D97-AF65-F5344CB8AC3E}">
        <p14:creationId xmlns:p14="http://schemas.microsoft.com/office/powerpoint/2010/main" val="1874604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bwMode="auto">
          <a:xfrm>
            <a:off x="291495" y="542825"/>
            <a:ext cx="856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it-IT" sz="2400" b="1" i="1" kern="0" dirty="0">
                <a:solidFill>
                  <a:schemeClr val="tx1"/>
                </a:solidFill>
                <a:latin typeface="Calibri" panose="020F0502020204030204" pitchFamily="34" charset="0"/>
                <a:cs typeface="Calibri" panose="020F0502020204030204" pitchFamily="34" charset="0"/>
              </a:rPr>
              <a:t>Assessment of Mortality in Autoimmune Myositis With and Without Associated ILD.</a:t>
            </a:r>
            <a:endParaRPr lang="it-IT" altLang="it-IT" sz="2400" b="1" i="1" kern="0" dirty="0">
              <a:solidFill>
                <a:schemeClr val="tx1"/>
              </a:solidFill>
              <a:latin typeface="Calibri" panose="020F0502020204030204" pitchFamily="34" charset="0"/>
              <a:cs typeface="Calibri" panose="020F0502020204030204" pitchFamily="34" charset="0"/>
            </a:endParaRPr>
          </a:p>
        </p:txBody>
      </p:sp>
      <p:sp>
        <p:nvSpPr>
          <p:cNvPr id="24580" name="Rettangolo 1"/>
          <p:cNvSpPr>
            <a:spLocks noChangeArrowheads="1"/>
          </p:cNvSpPr>
          <p:nvPr/>
        </p:nvSpPr>
        <p:spPr bwMode="auto">
          <a:xfrm>
            <a:off x="468312" y="1581150"/>
            <a:ext cx="24304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a:lnSpc>
                <a:spcPct val="150000"/>
              </a:lnSpc>
              <a:spcBef>
                <a:spcPct val="0"/>
              </a:spcBef>
              <a:buFontTx/>
              <a:buNone/>
            </a:pPr>
            <a:r>
              <a:rPr lang="it-IT" altLang="it-IT" sz="1800" b="1" dirty="0" err="1">
                <a:latin typeface="Calibri" pitchFamily="34" charset="0"/>
                <a:cs typeface="Calibri" pitchFamily="34" charset="0"/>
              </a:rPr>
              <a:t>Population</a:t>
            </a:r>
            <a:r>
              <a:rPr lang="it-IT" altLang="it-IT" sz="1800" b="1" dirty="0">
                <a:latin typeface="Calibri" pitchFamily="34" charset="0"/>
                <a:cs typeface="Calibri" pitchFamily="34" charset="0"/>
              </a:rPr>
              <a:t> </a:t>
            </a:r>
            <a:r>
              <a:rPr lang="it-IT" altLang="it-IT" sz="1800" b="1" dirty="0" err="1">
                <a:latin typeface="Calibri" pitchFamily="34" charset="0"/>
                <a:cs typeface="Calibri" pitchFamily="34" charset="0"/>
              </a:rPr>
              <a:t>study</a:t>
            </a:r>
            <a:r>
              <a:rPr lang="it-IT" altLang="it-IT" sz="1800" b="1" dirty="0">
                <a:latin typeface="Calibri" pitchFamily="34" charset="0"/>
                <a:cs typeface="Calibri" pitchFamily="34" charset="0"/>
              </a:rPr>
              <a:t>: </a:t>
            </a:r>
          </a:p>
        </p:txBody>
      </p:sp>
      <p:sp>
        <p:nvSpPr>
          <p:cNvPr id="3" name="Rettangolo 2"/>
          <p:cNvSpPr/>
          <p:nvPr/>
        </p:nvSpPr>
        <p:spPr>
          <a:xfrm>
            <a:off x="468312" y="2061996"/>
            <a:ext cx="8262938" cy="4246562"/>
          </a:xfrm>
          <a:prstGeom prst="rect">
            <a:avLst/>
          </a:prstGeom>
        </p:spPr>
        <p:txBody>
          <a:bodyPr>
            <a:spAutoFit/>
          </a:bodyPr>
          <a:lstStyle/>
          <a:p>
            <a:pPr marL="285750" indent="-285750" algn="just">
              <a:lnSpc>
                <a:spcPct val="150000"/>
              </a:lnSpc>
              <a:buFont typeface="Arial" panose="020B0604020202020204" pitchFamily="34" charset="0"/>
              <a:buChar char="•"/>
              <a:defRPr/>
            </a:pPr>
            <a:r>
              <a:rPr lang="en-US" altLang="it-IT" dirty="0">
                <a:latin typeface="Calibri" panose="020F0502020204030204" pitchFamily="34" charset="0"/>
                <a:cs typeface="Calibri" panose="020F0502020204030204" pitchFamily="34" charset="0"/>
              </a:rPr>
              <a:t>831 patients (438, 53%, with PM; 362, 43%, with DM; 31, 4%, CADM</a:t>
            </a:r>
          </a:p>
          <a:p>
            <a:pPr marL="285750" indent="-285750" algn="just">
              <a:lnSpc>
                <a:spcPct val="150000"/>
              </a:lnSpc>
              <a:buFont typeface="Arial" panose="020B0604020202020204" pitchFamily="34" charset="0"/>
              <a:buChar char="•"/>
              <a:defRPr/>
            </a:pPr>
            <a:r>
              <a:rPr lang="en-US" altLang="it-IT" dirty="0">
                <a:latin typeface="Calibri" panose="020F0502020204030204" pitchFamily="34" charset="0"/>
                <a:cs typeface="Calibri" panose="020F0502020204030204" pitchFamily="34" charset="0"/>
              </a:rPr>
              <a:t>Median follow-up time of 4.5 years</a:t>
            </a:r>
          </a:p>
          <a:p>
            <a:pPr algn="just">
              <a:lnSpc>
                <a:spcPct val="150000"/>
              </a:lnSpc>
              <a:defRPr/>
            </a:pPr>
            <a:endParaRPr lang="en-US" altLang="it-IT" b="1" dirty="0">
              <a:latin typeface="Calibri" panose="020F0502020204030204" pitchFamily="34" charset="0"/>
              <a:cs typeface="Calibri" panose="020F0502020204030204" pitchFamily="34" charset="0"/>
            </a:endParaRPr>
          </a:p>
          <a:p>
            <a:pPr algn="just">
              <a:lnSpc>
                <a:spcPct val="150000"/>
              </a:lnSpc>
              <a:defRPr/>
            </a:pPr>
            <a:r>
              <a:rPr lang="en-US" altLang="it-IT" b="1" dirty="0">
                <a:latin typeface="Calibri" panose="020F0502020204030204" pitchFamily="34" charset="0"/>
                <a:cs typeface="Calibri" panose="020F0502020204030204" pitchFamily="34" charset="0"/>
              </a:rPr>
              <a:t>Results:</a:t>
            </a:r>
          </a:p>
          <a:p>
            <a:pPr algn="just">
              <a:lnSpc>
                <a:spcPct val="150000"/>
              </a:lnSpc>
              <a:defRPr/>
            </a:pPr>
            <a:r>
              <a:rPr lang="en-US" altLang="it-IT" dirty="0">
                <a:latin typeface="Calibri" panose="020F0502020204030204" pitchFamily="34" charset="0"/>
                <a:cs typeface="Calibri" panose="020F0502020204030204" pitchFamily="34" charset="0"/>
              </a:rPr>
              <a:t>Overall, 51 participants died (6 %).</a:t>
            </a:r>
          </a:p>
          <a:p>
            <a:pPr algn="just">
              <a:lnSpc>
                <a:spcPct val="150000"/>
              </a:lnSpc>
              <a:defRPr/>
            </a:pPr>
            <a:r>
              <a:rPr lang="en-US" altLang="it-IT" dirty="0">
                <a:latin typeface="Calibri" panose="020F0502020204030204" pitchFamily="34" charset="0"/>
                <a:cs typeface="Calibri" panose="020F0502020204030204" pitchFamily="34" charset="0"/>
              </a:rPr>
              <a:t>Survival rates in non ILD patients at 1, 5, and 10 years: </a:t>
            </a:r>
            <a:r>
              <a:rPr lang="en-US" altLang="it-IT" dirty="0">
                <a:solidFill>
                  <a:srgbClr val="FF0000"/>
                </a:solidFill>
                <a:latin typeface="Calibri" panose="020F0502020204030204" pitchFamily="34" charset="0"/>
                <a:cs typeface="Calibri" panose="020F0502020204030204" pitchFamily="34" charset="0"/>
              </a:rPr>
              <a:t>99</a:t>
            </a:r>
            <a:r>
              <a:rPr lang="en-US" altLang="it-IT" dirty="0">
                <a:latin typeface="Calibri" panose="020F0502020204030204" pitchFamily="34" charset="0"/>
                <a:cs typeface="Calibri" panose="020F0502020204030204" pitchFamily="34" charset="0"/>
              </a:rPr>
              <a:t> (1 year), </a:t>
            </a:r>
            <a:r>
              <a:rPr lang="en-US" altLang="it-IT" dirty="0">
                <a:solidFill>
                  <a:srgbClr val="3333FF"/>
                </a:solidFill>
                <a:latin typeface="Calibri" panose="020F0502020204030204" pitchFamily="34" charset="0"/>
                <a:cs typeface="Calibri" panose="020F0502020204030204" pitchFamily="34" charset="0"/>
              </a:rPr>
              <a:t>95</a:t>
            </a:r>
            <a:r>
              <a:rPr lang="en-US" altLang="it-IT" dirty="0">
                <a:latin typeface="Calibri" panose="020F0502020204030204" pitchFamily="34" charset="0"/>
                <a:cs typeface="Calibri" panose="020F0502020204030204" pitchFamily="34" charset="0"/>
              </a:rPr>
              <a:t> (5 years), and </a:t>
            </a:r>
            <a:r>
              <a:rPr lang="en-US" altLang="it-IT" b="1" dirty="0">
                <a:solidFill>
                  <a:srgbClr val="00FF00"/>
                </a:solidFill>
                <a:latin typeface="Calibri" panose="020F0502020204030204" pitchFamily="34" charset="0"/>
                <a:cs typeface="Calibri" panose="020F0502020204030204" pitchFamily="34" charset="0"/>
              </a:rPr>
              <a:t>90</a:t>
            </a:r>
            <a:r>
              <a:rPr lang="en-US" altLang="it-IT" dirty="0">
                <a:latin typeface="Calibri" panose="020F0502020204030204" pitchFamily="34" charset="0"/>
                <a:cs typeface="Calibri" panose="020F0502020204030204" pitchFamily="34" charset="0"/>
              </a:rPr>
              <a:t> % (10 years)</a:t>
            </a:r>
          </a:p>
          <a:p>
            <a:pPr algn="just">
              <a:lnSpc>
                <a:spcPct val="150000"/>
              </a:lnSpc>
              <a:defRPr/>
            </a:pPr>
            <a:r>
              <a:rPr lang="en-US" altLang="it-IT" dirty="0">
                <a:latin typeface="Calibri" panose="020F0502020204030204" pitchFamily="34" charset="0"/>
                <a:cs typeface="Calibri" panose="020F0502020204030204" pitchFamily="34" charset="0"/>
              </a:rPr>
              <a:t>Survival rates in ILD patients: </a:t>
            </a:r>
            <a:r>
              <a:rPr lang="en-US" altLang="it-IT" dirty="0">
                <a:solidFill>
                  <a:srgbClr val="FF0000"/>
                </a:solidFill>
                <a:latin typeface="Calibri" panose="020F0502020204030204" pitchFamily="34" charset="0"/>
                <a:cs typeface="Calibri" panose="020F0502020204030204" pitchFamily="34" charset="0"/>
              </a:rPr>
              <a:t>97</a:t>
            </a:r>
            <a:r>
              <a:rPr lang="en-US" altLang="it-IT" dirty="0">
                <a:latin typeface="Calibri" panose="020F0502020204030204" pitchFamily="34" charset="0"/>
                <a:cs typeface="Calibri" panose="020F0502020204030204" pitchFamily="34" charset="0"/>
              </a:rPr>
              <a:t> (1 year), </a:t>
            </a:r>
            <a:r>
              <a:rPr lang="en-US" altLang="it-IT" dirty="0">
                <a:solidFill>
                  <a:srgbClr val="3333FF"/>
                </a:solidFill>
                <a:latin typeface="Calibri" panose="020F0502020204030204" pitchFamily="34" charset="0"/>
                <a:cs typeface="Calibri" panose="020F0502020204030204" pitchFamily="34" charset="0"/>
              </a:rPr>
              <a:t>91</a:t>
            </a:r>
            <a:r>
              <a:rPr lang="en-US" altLang="it-IT" dirty="0">
                <a:latin typeface="Calibri" panose="020F0502020204030204" pitchFamily="34" charset="0"/>
                <a:cs typeface="Calibri" panose="020F0502020204030204" pitchFamily="34" charset="0"/>
              </a:rPr>
              <a:t> (5 years), and </a:t>
            </a:r>
            <a:r>
              <a:rPr lang="en-US" altLang="it-IT" b="1" dirty="0">
                <a:solidFill>
                  <a:srgbClr val="00FF00"/>
                </a:solidFill>
                <a:latin typeface="Calibri" panose="020F0502020204030204" pitchFamily="34" charset="0"/>
                <a:cs typeface="Calibri" panose="020F0502020204030204" pitchFamily="34" charset="0"/>
              </a:rPr>
              <a:t>81</a:t>
            </a:r>
            <a:r>
              <a:rPr lang="en-US" altLang="it-IT" dirty="0">
                <a:latin typeface="Calibri" panose="020F0502020204030204" pitchFamily="34" charset="0"/>
                <a:cs typeface="Calibri" panose="020F0502020204030204" pitchFamily="34" charset="0"/>
              </a:rPr>
              <a:t> % (10 years)</a:t>
            </a:r>
          </a:p>
          <a:p>
            <a:pPr algn="just">
              <a:lnSpc>
                <a:spcPct val="150000"/>
              </a:lnSpc>
              <a:defRPr/>
            </a:pPr>
            <a:endParaRPr lang="en-US" altLang="it-IT" dirty="0">
              <a:latin typeface="Calibri" panose="020F0502020204030204" pitchFamily="34" charset="0"/>
              <a:cs typeface="Calibri" panose="020F0502020204030204" pitchFamily="34" charset="0"/>
            </a:endParaRPr>
          </a:p>
          <a:p>
            <a:pPr algn="just">
              <a:lnSpc>
                <a:spcPct val="150000"/>
              </a:lnSpc>
              <a:defRPr/>
            </a:pPr>
            <a:r>
              <a:rPr lang="en-US" altLang="it-IT" b="1" dirty="0">
                <a:latin typeface="Calibri" panose="020F0502020204030204" pitchFamily="34" charset="0"/>
                <a:cs typeface="Calibri" panose="020F0502020204030204" pitchFamily="34" charset="0"/>
              </a:rPr>
              <a:t>Risk of death in ILD patients vs non ILD patients: </a:t>
            </a:r>
            <a:r>
              <a:rPr lang="en-US" altLang="it-IT" b="1" u="sng" dirty="0">
                <a:latin typeface="Calibri" panose="020F0502020204030204" pitchFamily="34" charset="0"/>
                <a:cs typeface="Calibri" panose="020F0502020204030204" pitchFamily="34" charset="0"/>
              </a:rPr>
              <a:t>HR 2.13</a:t>
            </a:r>
            <a:r>
              <a:rPr lang="en-US" altLang="it-IT" b="1" dirty="0">
                <a:latin typeface="Calibri" panose="020F0502020204030204" pitchFamily="34" charset="0"/>
                <a:cs typeface="Calibri" panose="020F0502020204030204" pitchFamily="34" charset="0"/>
              </a:rPr>
              <a:t> 95 % CI 1.06-4.25; p = 0.03</a:t>
            </a:r>
          </a:p>
        </p:txBody>
      </p:sp>
      <p:grpSp>
        <p:nvGrpSpPr>
          <p:cNvPr id="7" name="Gruppo 6">
            <a:extLst>
              <a:ext uri="{FF2B5EF4-FFF2-40B4-BE49-F238E27FC236}">
                <a16:creationId xmlns:a16="http://schemas.microsoft.com/office/drawing/2014/main" id="{DFC84095-F406-4BC0-97D5-3391D68E8234}"/>
              </a:ext>
            </a:extLst>
          </p:cNvPr>
          <p:cNvGrpSpPr/>
          <p:nvPr/>
        </p:nvGrpSpPr>
        <p:grpSpPr>
          <a:xfrm>
            <a:off x="-1" y="0"/>
            <a:ext cx="9144002" cy="6858001"/>
            <a:chOff x="-1" y="0"/>
            <a:chExt cx="9144002" cy="6858001"/>
          </a:xfrm>
        </p:grpSpPr>
        <p:pic>
          <p:nvPicPr>
            <p:cNvPr id="8" name="Immagine 7">
              <a:extLst>
                <a:ext uri="{FF2B5EF4-FFF2-40B4-BE49-F238E27FC236}">
                  <a16:creationId xmlns:a16="http://schemas.microsoft.com/office/drawing/2014/main" id="{0B28B10A-C991-4C81-A973-F895D7D7ECCE}"/>
                </a:ext>
              </a:extLst>
            </p:cNvPr>
            <p:cNvPicPr>
              <a:picLocks noChangeAspect="1"/>
            </p:cNvPicPr>
            <p:nvPr/>
          </p:nvPicPr>
          <p:blipFill>
            <a:blip r:embed="rId2"/>
            <a:stretch>
              <a:fillRect/>
            </a:stretch>
          </p:blipFill>
          <p:spPr>
            <a:xfrm>
              <a:off x="1" y="367330"/>
              <a:ext cx="9144000" cy="45724"/>
            </a:xfrm>
            <a:prstGeom prst="rect">
              <a:avLst/>
            </a:prstGeom>
          </p:spPr>
        </p:pic>
        <p:pic>
          <p:nvPicPr>
            <p:cNvPr id="9" name="Picture 5" descr="http://portalegiovani.comune.re.it/wp-content/uploads/2015/02/imageRedirect.jpg">
              <a:extLst>
                <a:ext uri="{FF2B5EF4-FFF2-40B4-BE49-F238E27FC236}">
                  <a16:creationId xmlns:a16="http://schemas.microsoft.com/office/drawing/2014/main" id="{48AFB6A6-0E9A-4575-8A5F-50D54DC9F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a:extLst>
                <a:ext uri="{FF2B5EF4-FFF2-40B4-BE49-F238E27FC236}">
                  <a16:creationId xmlns:a16="http://schemas.microsoft.com/office/drawing/2014/main" id="{DA64C464-1394-47B0-A2CD-67368FC17065}"/>
                </a:ext>
              </a:extLst>
            </p:cNvPr>
            <p:cNvPicPr>
              <a:picLocks noChangeAspect="1"/>
            </p:cNvPicPr>
            <p:nvPr/>
          </p:nvPicPr>
          <p:blipFill>
            <a:blip r:embed="rId2"/>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24578" name="Segnaposto contenuto 2"/>
          <p:cNvSpPr>
            <a:spLocks noGrp="1"/>
          </p:cNvSpPr>
          <p:nvPr>
            <p:ph idx="1"/>
          </p:nvPr>
        </p:nvSpPr>
        <p:spPr>
          <a:xfrm>
            <a:off x="468312" y="6562626"/>
            <a:ext cx="8640762" cy="393700"/>
          </a:xfrm>
        </p:spPr>
        <p:txBody>
          <a:bodyPr>
            <a:normAutofit/>
          </a:bodyPr>
          <a:lstStyle/>
          <a:p>
            <a:pPr marL="0" indent="0" algn="r">
              <a:buFontTx/>
              <a:buNone/>
            </a:pPr>
            <a:r>
              <a:rPr lang="pt-BR" altLang="it-IT" sz="1600" i="1" dirty="0">
                <a:latin typeface="Calibri" pitchFamily="34" charset="0"/>
                <a:cs typeface="Calibri" pitchFamily="34" charset="0"/>
              </a:rPr>
              <a:t>Johnson C, et al. </a:t>
            </a:r>
            <a:r>
              <a:rPr lang="en-US" altLang="it-IT" sz="1600" i="1" dirty="0">
                <a:latin typeface="Calibri" pitchFamily="34" charset="0"/>
                <a:cs typeface="Calibri" pitchFamily="34" charset="0"/>
              </a:rPr>
              <a:t>Lung 2016;194:733-7</a:t>
            </a:r>
            <a:endParaRPr lang="it-IT" altLang="it-IT" sz="1600" i="1" dirty="0">
              <a:latin typeface="Calibri" pitchFamily="34" charset="0"/>
              <a:cs typeface="Calibri" pitchFamily="34" charset="0"/>
            </a:endParaRPr>
          </a:p>
        </p:txBody>
      </p:sp>
    </p:spTree>
    <p:extLst>
      <p:ext uri="{BB962C8B-B14F-4D97-AF65-F5344CB8AC3E}">
        <p14:creationId xmlns:p14="http://schemas.microsoft.com/office/powerpoint/2010/main" val="996344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5935F33-37DE-45D7-95EE-F97495EE26B8}"/>
              </a:ext>
            </a:extLst>
          </p:cNvPr>
          <p:cNvPicPr>
            <a:picLocks noChangeAspect="1"/>
          </p:cNvPicPr>
          <p:nvPr/>
        </p:nvPicPr>
        <p:blipFill>
          <a:blip r:embed="rId2"/>
          <a:stretch>
            <a:fillRect/>
          </a:stretch>
        </p:blipFill>
        <p:spPr>
          <a:xfrm>
            <a:off x="5304189" y="4104379"/>
            <a:ext cx="2933730" cy="2351901"/>
          </a:xfrm>
          <a:prstGeom prst="rect">
            <a:avLst/>
          </a:prstGeom>
        </p:spPr>
      </p:pic>
      <p:sp>
        <p:nvSpPr>
          <p:cNvPr id="6" name="Titolo 1"/>
          <p:cNvSpPr txBox="1">
            <a:spLocks/>
          </p:cNvSpPr>
          <p:nvPr/>
        </p:nvSpPr>
        <p:spPr bwMode="auto">
          <a:xfrm>
            <a:off x="0" y="2667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it-IT" sz="2400" b="1" i="1" kern="0" dirty="0">
                <a:solidFill>
                  <a:schemeClr val="tx1"/>
                </a:solidFill>
                <a:latin typeface="Calibri" panose="020F0502020204030204" pitchFamily="34" charset="0"/>
                <a:cs typeface="Calibri" panose="020F0502020204030204" pitchFamily="34" charset="0"/>
              </a:rPr>
              <a:t>Myositis-associated UIP has a better survival than IPF</a:t>
            </a:r>
            <a:endParaRPr lang="it-IT" altLang="it-IT" sz="2400" b="1" i="1" kern="0" dirty="0">
              <a:solidFill>
                <a:schemeClr val="tx1"/>
              </a:solidFill>
              <a:latin typeface="Calibri" panose="020F0502020204030204" pitchFamily="34" charset="0"/>
              <a:cs typeface="Calibri" panose="020F0502020204030204" pitchFamily="34" charset="0"/>
            </a:endParaRPr>
          </a:p>
        </p:txBody>
      </p:sp>
      <p:sp>
        <p:nvSpPr>
          <p:cNvPr id="25604" name="Rettangolo 1"/>
          <p:cNvSpPr>
            <a:spLocks noChangeArrowheads="1"/>
          </p:cNvSpPr>
          <p:nvPr/>
        </p:nvSpPr>
        <p:spPr bwMode="auto">
          <a:xfrm>
            <a:off x="179388" y="1222375"/>
            <a:ext cx="24304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a:lnSpc>
                <a:spcPct val="150000"/>
              </a:lnSpc>
              <a:spcBef>
                <a:spcPct val="0"/>
              </a:spcBef>
              <a:buFontTx/>
              <a:buNone/>
            </a:pPr>
            <a:r>
              <a:rPr lang="it-IT" altLang="it-IT" sz="1800" b="1" dirty="0" err="1">
                <a:latin typeface="Calibri" pitchFamily="34" charset="0"/>
                <a:cs typeface="Calibri" pitchFamily="34" charset="0"/>
              </a:rPr>
              <a:t>Population</a:t>
            </a:r>
            <a:r>
              <a:rPr lang="it-IT" altLang="it-IT" sz="1800" b="1" dirty="0">
                <a:latin typeface="Calibri" pitchFamily="34" charset="0"/>
                <a:cs typeface="Calibri" pitchFamily="34" charset="0"/>
              </a:rPr>
              <a:t> </a:t>
            </a:r>
            <a:r>
              <a:rPr lang="it-IT" altLang="it-IT" sz="1800" b="1" dirty="0" err="1">
                <a:latin typeface="Calibri" pitchFamily="34" charset="0"/>
                <a:cs typeface="Calibri" pitchFamily="34" charset="0"/>
              </a:rPr>
              <a:t>study</a:t>
            </a:r>
            <a:r>
              <a:rPr lang="it-IT" altLang="it-IT" sz="1800" b="1" dirty="0">
                <a:latin typeface="Calibri" pitchFamily="34" charset="0"/>
                <a:cs typeface="Calibri" pitchFamily="34" charset="0"/>
              </a:rPr>
              <a:t>: </a:t>
            </a:r>
          </a:p>
        </p:txBody>
      </p:sp>
      <p:sp>
        <p:nvSpPr>
          <p:cNvPr id="3" name="Rettangolo 2"/>
          <p:cNvSpPr/>
          <p:nvPr/>
        </p:nvSpPr>
        <p:spPr>
          <a:xfrm>
            <a:off x="179388" y="1739901"/>
            <a:ext cx="8785225" cy="1295868"/>
          </a:xfrm>
          <a:prstGeom prst="rect">
            <a:avLst/>
          </a:prstGeom>
        </p:spPr>
        <p:txBody>
          <a:bodyPr>
            <a:spAutoFit/>
          </a:bodyPr>
          <a:lstStyle/>
          <a:p>
            <a:pPr marL="285750" indent="-285750" algn="just">
              <a:lnSpc>
                <a:spcPct val="150000"/>
              </a:lnSpc>
              <a:buFont typeface="Arial" panose="020B0604020202020204" pitchFamily="34" charset="0"/>
              <a:buChar char="•"/>
              <a:defRPr/>
            </a:pPr>
            <a:r>
              <a:rPr lang="en-US" altLang="it-IT" dirty="0">
                <a:latin typeface="Calibri" panose="020F0502020204030204" pitchFamily="34" charset="0"/>
                <a:cs typeface="Calibri" panose="020F0502020204030204" pitchFamily="34" charset="0"/>
              </a:rPr>
              <a:t>81 idiopathic pulmonary fibrosis (IPF) </a:t>
            </a:r>
          </a:p>
          <a:p>
            <a:pPr marL="285750" indent="-285750" algn="just">
              <a:lnSpc>
                <a:spcPct val="150000"/>
              </a:lnSpc>
              <a:buFont typeface="Arial" panose="020B0604020202020204" pitchFamily="34" charset="0"/>
              <a:buChar char="•"/>
              <a:defRPr/>
            </a:pPr>
            <a:r>
              <a:rPr lang="en-US" altLang="it-IT" dirty="0">
                <a:latin typeface="Calibri" panose="020F0502020204030204" pitchFamily="34" charset="0"/>
                <a:cs typeface="Calibri" panose="020F0502020204030204" pitchFamily="34" charset="0"/>
              </a:rPr>
              <a:t>43 myositis-associated UIP (MA-UIP) </a:t>
            </a:r>
          </a:p>
          <a:p>
            <a:pPr marL="285750" indent="-285750" algn="just">
              <a:lnSpc>
                <a:spcPct val="150000"/>
              </a:lnSpc>
              <a:buFont typeface="Arial" panose="020B0604020202020204" pitchFamily="34" charset="0"/>
              <a:buChar char="•"/>
              <a:defRPr/>
            </a:pPr>
            <a:endParaRPr lang="en-US" altLang="it-IT" dirty="0">
              <a:latin typeface="Calibri" panose="020F0502020204030204" pitchFamily="34" charset="0"/>
              <a:cs typeface="Calibri" panose="020F0502020204030204" pitchFamily="34" charset="0"/>
            </a:endParaRPr>
          </a:p>
        </p:txBody>
      </p:sp>
      <p:grpSp>
        <p:nvGrpSpPr>
          <p:cNvPr id="7" name="Gruppo 6">
            <a:extLst>
              <a:ext uri="{FF2B5EF4-FFF2-40B4-BE49-F238E27FC236}">
                <a16:creationId xmlns:a16="http://schemas.microsoft.com/office/drawing/2014/main" id="{7545942B-110B-4583-906F-9F06CDCB97F3}"/>
              </a:ext>
            </a:extLst>
          </p:cNvPr>
          <p:cNvGrpSpPr/>
          <p:nvPr/>
        </p:nvGrpSpPr>
        <p:grpSpPr>
          <a:xfrm>
            <a:off x="-1" y="0"/>
            <a:ext cx="9144002" cy="6858001"/>
            <a:chOff x="-1" y="0"/>
            <a:chExt cx="9144002" cy="6858001"/>
          </a:xfrm>
        </p:grpSpPr>
        <p:pic>
          <p:nvPicPr>
            <p:cNvPr id="8" name="Immagine 7">
              <a:extLst>
                <a:ext uri="{FF2B5EF4-FFF2-40B4-BE49-F238E27FC236}">
                  <a16:creationId xmlns:a16="http://schemas.microsoft.com/office/drawing/2014/main" id="{7841FBF1-0B36-47D7-9A40-856AB3FE075C}"/>
                </a:ext>
              </a:extLst>
            </p:cNvPr>
            <p:cNvPicPr>
              <a:picLocks noChangeAspect="1"/>
            </p:cNvPicPr>
            <p:nvPr/>
          </p:nvPicPr>
          <p:blipFill>
            <a:blip r:embed="rId3"/>
            <a:stretch>
              <a:fillRect/>
            </a:stretch>
          </p:blipFill>
          <p:spPr>
            <a:xfrm>
              <a:off x="1" y="367330"/>
              <a:ext cx="9144000" cy="45724"/>
            </a:xfrm>
            <a:prstGeom prst="rect">
              <a:avLst/>
            </a:prstGeom>
          </p:spPr>
        </p:pic>
        <p:pic>
          <p:nvPicPr>
            <p:cNvPr id="9" name="Picture 5" descr="http://portalegiovani.comune.re.it/wp-content/uploads/2015/02/imageRedirect.jpg">
              <a:extLst>
                <a:ext uri="{FF2B5EF4-FFF2-40B4-BE49-F238E27FC236}">
                  <a16:creationId xmlns:a16="http://schemas.microsoft.com/office/drawing/2014/main" id="{D6F0684A-6156-4450-88CF-4335B02C4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a:extLst>
                <a:ext uri="{FF2B5EF4-FFF2-40B4-BE49-F238E27FC236}">
                  <a16:creationId xmlns:a16="http://schemas.microsoft.com/office/drawing/2014/main" id="{F2F4F003-C5FF-4D17-AF32-95537808599C}"/>
                </a:ext>
              </a:extLst>
            </p:cNvPr>
            <p:cNvPicPr>
              <a:picLocks noChangeAspect="1"/>
            </p:cNvPicPr>
            <p:nvPr/>
          </p:nvPicPr>
          <p:blipFill>
            <a:blip r:embed="rId3"/>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25602" name="Segnaposto contenuto 2"/>
          <p:cNvSpPr>
            <a:spLocks noGrp="1"/>
          </p:cNvSpPr>
          <p:nvPr>
            <p:ph idx="1"/>
          </p:nvPr>
        </p:nvSpPr>
        <p:spPr>
          <a:xfrm>
            <a:off x="502666" y="6553201"/>
            <a:ext cx="8640762" cy="393700"/>
          </a:xfrm>
        </p:spPr>
        <p:txBody>
          <a:bodyPr>
            <a:normAutofit/>
          </a:bodyPr>
          <a:lstStyle/>
          <a:p>
            <a:pPr marL="0" indent="0" algn="r">
              <a:buFontTx/>
              <a:buNone/>
            </a:pPr>
            <a:r>
              <a:rPr lang="pt-BR" altLang="it-IT" sz="1400" i="1" dirty="0">
                <a:latin typeface="Calibri" pitchFamily="34" charset="0"/>
                <a:cs typeface="Calibri" pitchFamily="34" charset="0"/>
              </a:rPr>
              <a:t>Aggarwal R, et al. Rheumatology (Oxford) 2017;56:384-389</a:t>
            </a:r>
            <a:endParaRPr lang="it-IT" altLang="it-IT" sz="1400" i="1" dirty="0">
              <a:latin typeface="Calibri" pitchFamily="34" charset="0"/>
              <a:cs typeface="Calibri" pitchFamily="34" charset="0"/>
            </a:endParaRPr>
          </a:p>
        </p:txBody>
      </p:sp>
      <p:pic>
        <p:nvPicPr>
          <p:cNvPr id="2" name="Immagine 1">
            <a:extLst>
              <a:ext uri="{FF2B5EF4-FFF2-40B4-BE49-F238E27FC236}">
                <a16:creationId xmlns:a16="http://schemas.microsoft.com/office/drawing/2014/main" id="{DC18E0E5-8DE3-4175-B7AA-33FBF6F52218}"/>
              </a:ext>
            </a:extLst>
          </p:cNvPr>
          <p:cNvPicPr>
            <a:picLocks noChangeAspect="1"/>
          </p:cNvPicPr>
          <p:nvPr/>
        </p:nvPicPr>
        <p:blipFill>
          <a:blip r:embed="rId5"/>
          <a:stretch>
            <a:fillRect/>
          </a:stretch>
        </p:blipFill>
        <p:spPr>
          <a:xfrm>
            <a:off x="5161935" y="1036993"/>
            <a:ext cx="3494438" cy="2803920"/>
          </a:xfrm>
          <a:prstGeom prst="rect">
            <a:avLst/>
          </a:prstGeom>
        </p:spPr>
      </p:pic>
      <p:sp>
        <p:nvSpPr>
          <p:cNvPr id="4" name="Rettangolo 3">
            <a:extLst>
              <a:ext uri="{FF2B5EF4-FFF2-40B4-BE49-F238E27FC236}">
                <a16:creationId xmlns:a16="http://schemas.microsoft.com/office/drawing/2014/main" id="{B386600D-C7F0-4626-9723-DFEB7A946D01}"/>
              </a:ext>
            </a:extLst>
          </p:cNvPr>
          <p:cNvSpPr/>
          <p:nvPr/>
        </p:nvSpPr>
        <p:spPr>
          <a:xfrm>
            <a:off x="251047" y="2794444"/>
            <a:ext cx="4572000" cy="2542363"/>
          </a:xfrm>
          <a:prstGeom prst="rect">
            <a:avLst/>
          </a:prstGeom>
        </p:spPr>
        <p:txBody>
          <a:bodyPr>
            <a:spAutoFit/>
          </a:bodyPr>
          <a:lstStyle/>
          <a:p>
            <a:pPr algn="just">
              <a:lnSpc>
                <a:spcPct val="150000"/>
              </a:lnSpc>
              <a:defRPr/>
            </a:pPr>
            <a:r>
              <a:rPr lang="en-US" altLang="it-IT" b="1" dirty="0">
                <a:latin typeface="Calibri" panose="020F0502020204030204" pitchFamily="34" charset="0"/>
                <a:cs typeface="Calibri" panose="020F0502020204030204" pitchFamily="34" charset="0"/>
              </a:rPr>
              <a:t>Outcome:</a:t>
            </a:r>
          </a:p>
          <a:p>
            <a:pPr algn="just">
              <a:lnSpc>
                <a:spcPct val="150000"/>
              </a:lnSpc>
              <a:defRPr/>
            </a:pPr>
            <a:r>
              <a:rPr lang="en-US" altLang="it-IT" dirty="0">
                <a:latin typeface="Calibri" panose="020F0502020204030204" pitchFamily="34" charset="0"/>
                <a:cs typeface="Calibri" panose="020F0502020204030204" pitchFamily="34" charset="0"/>
              </a:rPr>
              <a:t>The median cumulative survival time in IPF vs MA-UIP was 5.25 vs 16.2 years. </a:t>
            </a:r>
            <a:r>
              <a:rPr lang="en-US" altLang="it-IT" b="1" dirty="0">
                <a:solidFill>
                  <a:srgbClr val="C00000"/>
                </a:solidFill>
                <a:latin typeface="Calibri" panose="020F0502020204030204" pitchFamily="34" charset="0"/>
                <a:cs typeface="Calibri" panose="020F0502020204030204" pitchFamily="34" charset="0"/>
              </a:rPr>
              <a:t>Cumulative survival was significantly worse in IPF-UIP</a:t>
            </a:r>
            <a:r>
              <a:rPr lang="en-US" altLang="it-IT" dirty="0">
                <a:latin typeface="Calibri" panose="020F0502020204030204" pitchFamily="34" charset="0"/>
                <a:cs typeface="Calibri" panose="020F0502020204030204" pitchFamily="34" charset="0"/>
              </a:rPr>
              <a:t> vs MA-UIP [hazards ratio of IPF-UIP was 2.9 (95% CI: 1.5, 5.6)]. </a:t>
            </a:r>
          </a:p>
        </p:txBody>
      </p:sp>
    </p:spTree>
    <p:extLst>
      <p:ext uri="{BB962C8B-B14F-4D97-AF65-F5344CB8AC3E}">
        <p14:creationId xmlns:p14="http://schemas.microsoft.com/office/powerpoint/2010/main" val="1590349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a:xfrm>
            <a:off x="456913" y="432644"/>
            <a:ext cx="8229600" cy="1143001"/>
          </a:xfrm>
        </p:spPr>
        <p:txBody>
          <a:bodyPr>
            <a:normAutofit/>
          </a:bodyPr>
          <a:lstStyle/>
          <a:p>
            <a:pPr algn="ctr"/>
            <a:r>
              <a:rPr lang="en-US" altLang="it-IT" sz="2400" b="1" i="1" dirty="0">
                <a:latin typeface="Calibri" pitchFamily="34" charset="0"/>
                <a:cs typeface="Calibri" pitchFamily="34" charset="0"/>
              </a:rPr>
              <a:t>The long-term outcome of ILD with anti-aminoacyl-</a:t>
            </a:r>
            <a:r>
              <a:rPr lang="en-US" altLang="it-IT" sz="2400" b="1" i="1" dirty="0" err="1">
                <a:latin typeface="Calibri" pitchFamily="34" charset="0"/>
                <a:cs typeface="Calibri" pitchFamily="34" charset="0"/>
              </a:rPr>
              <a:t>tRNA</a:t>
            </a:r>
            <a:r>
              <a:rPr lang="en-US" altLang="it-IT" sz="2400" b="1" i="1" dirty="0">
                <a:latin typeface="Calibri" pitchFamily="34" charset="0"/>
                <a:cs typeface="Calibri" pitchFamily="34" charset="0"/>
              </a:rPr>
              <a:t> synthetase antibodies.</a:t>
            </a:r>
            <a:endParaRPr lang="it-IT" altLang="it-IT" sz="2400" b="1" i="1" dirty="0">
              <a:latin typeface="Calibri" pitchFamily="34" charset="0"/>
              <a:cs typeface="Calibri" pitchFamily="34" charset="0"/>
            </a:endParaRPr>
          </a:p>
        </p:txBody>
      </p:sp>
      <p:sp>
        <p:nvSpPr>
          <p:cNvPr id="31748" name="Rettangolo 4"/>
          <p:cNvSpPr>
            <a:spLocks noChangeArrowheads="1"/>
          </p:cNvSpPr>
          <p:nvPr/>
        </p:nvSpPr>
        <p:spPr bwMode="auto">
          <a:xfrm>
            <a:off x="199052" y="1295550"/>
            <a:ext cx="8713787" cy="171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ct val="0"/>
              </a:spcBef>
              <a:buFontTx/>
              <a:buNone/>
              <a:defRPr/>
            </a:pPr>
            <a:r>
              <a:rPr lang="en-US" altLang="it-IT" sz="1800" b="1" i="1" dirty="0">
                <a:latin typeface="Calibri" panose="020F0502020204030204" pitchFamily="34" charset="0"/>
                <a:cs typeface="Calibri" panose="020F0502020204030204" pitchFamily="34" charset="0"/>
              </a:rPr>
              <a:t>Population study: </a:t>
            </a:r>
          </a:p>
          <a:p>
            <a:pPr marL="285750" indent="-285750">
              <a:lnSpc>
                <a:spcPct val="150000"/>
              </a:lnSpc>
              <a:spcBef>
                <a:spcPct val="0"/>
              </a:spcBef>
              <a:defRPr/>
            </a:pPr>
            <a:r>
              <a:rPr lang="en-US" altLang="it-IT" sz="1800" dirty="0">
                <a:latin typeface="Calibri" panose="020F0502020204030204" pitchFamily="34" charset="0"/>
                <a:cs typeface="Calibri" panose="020F0502020204030204" pitchFamily="34" charset="0"/>
              </a:rPr>
              <a:t>36 patients with ASSD-ILD (20 with myositis and 16 without)</a:t>
            </a:r>
          </a:p>
          <a:p>
            <a:pPr marL="285750" indent="-285750">
              <a:lnSpc>
                <a:spcPct val="150000"/>
              </a:lnSpc>
              <a:spcBef>
                <a:spcPct val="0"/>
              </a:spcBef>
              <a:defRPr/>
            </a:pPr>
            <a:r>
              <a:rPr lang="en-US" altLang="it-IT" sz="1800" dirty="0">
                <a:latin typeface="Calibri" panose="020F0502020204030204" pitchFamily="34" charset="0"/>
                <a:cs typeface="Calibri" panose="020F0502020204030204" pitchFamily="34" charset="0"/>
              </a:rPr>
              <a:t>100 patients with IPF without anti-ASSD</a:t>
            </a:r>
          </a:p>
          <a:p>
            <a:pPr marL="285750" indent="-285750">
              <a:lnSpc>
                <a:spcPct val="150000"/>
              </a:lnSpc>
              <a:spcBef>
                <a:spcPct val="0"/>
              </a:spcBef>
              <a:defRPr/>
            </a:pPr>
            <a:r>
              <a:rPr lang="en-US" altLang="it-IT" sz="1800" dirty="0">
                <a:latin typeface="Calibri" panose="020F0502020204030204" pitchFamily="34" charset="0"/>
                <a:cs typeface="Calibri" panose="020F0502020204030204" pitchFamily="34" charset="0"/>
              </a:rPr>
              <a:t>7 patients with NSIP without anti-ASSD.</a:t>
            </a:r>
            <a:endParaRPr lang="it-IT" altLang="it-IT" sz="1800" dirty="0">
              <a:latin typeface="Calibri" panose="020F0502020204030204" pitchFamily="34" charset="0"/>
              <a:cs typeface="Calibri" panose="020F0502020204030204" pitchFamily="34" charset="0"/>
            </a:endParaRPr>
          </a:p>
        </p:txBody>
      </p:sp>
      <p:grpSp>
        <p:nvGrpSpPr>
          <p:cNvPr id="5" name="Gruppo 4">
            <a:extLst>
              <a:ext uri="{FF2B5EF4-FFF2-40B4-BE49-F238E27FC236}">
                <a16:creationId xmlns:a16="http://schemas.microsoft.com/office/drawing/2014/main" id="{73D1FFBC-E2C8-4A14-9F83-64F34DB1CEA8}"/>
              </a:ext>
            </a:extLst>
          </p:cNvPr>
          <p:cNvGrpSpPr/>
          <p:nvPr/>
        </p:nvGrpSpPr>
        <p:grpSpPr>
          <a:xfrm>
            <a:off x="-1" y="0"/>
            <a:ext cx="9144002" cy="6858001"/>
            <a:chOff x="-1" y="0"/>
            <a:chExt cx="9144002" cy="6858001"/>
          </a:xfrm>
        </p:grpSpPr>
        <p:pic>
          <p:nvPicPr>
            <p:cNvPr id="6" name="Immagine 5">
              <a:extLst>
                <a:ext uri="{FF2B5EF4-FFF2-40B4-BE49-F238E27FC236}">
                  <a16:creationId xmlns:a16="http://schemas.microsoft.com/office/drawing/2014/main" id="{CD46F9A3-FDB4-4A1F-BBF7-DE42C81296AE}"/>
                </a:ext>
              </a:extLst>
            </p:cNvPr>
            <p:cNvPicPr>
              <a:picLocks noChangeAspect="1"/>
            </p:cNvPicPr>
            <p:nvPr/>
          </p:nvPicPr>
          <p:blipFill>
            <a:blip r:embed="rId2"/>
            <a:stretch>
              <a:fillRect/>
            </a:stretch>
          </p:blipFill>
          <p:spPr>
            <a:xfrm>
              <a:off x="1" y="367330"/>
              <a:ext cx="9144000" cy="45724"/>
            </a:xfrm>
            <a:prstGeom prst="rect">
              <a:avLst/>
            </a:prstGeom>
          </p:spPr>
        </p:pic>
        <p:pic>
          <p:nvPicPr>
            <p:cNvPr id="7" name="Picture 5" descr="http://portalegiovani.comune.re.it/wp-content/uploads/2015/02/imageRedirect.jpg">
              <a:extLst>
                <a:ext uri="{FF2B5EF4-FFF2-40B4-BE49-F238E27FC236}">
                  <a16:creationId xmlns:a16="http://schemas.microsoft.com/office/drawing/2014/main" id="{3BB8CF5F-94A5-42D7-8F29-0E19F4F8C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EF478123-CAC0-4218-BD59-F58493BE8CDF}"/>
                </a:ext>
              </a:extLst>
            </p:cNvPr>
            <p:cNvPicPr>
              <a:picLocks noChangeAspect="1"/>
            </p:cNvPicPr>
            <p:nvPr/>
          </p:nvPicPr>
          <p:blipFill>
            <a:blip r:embed="rId2"/>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26627" name="Segnaposto contenuto 2"/>
          <p:cNvSpPr>
            <a:spLocks noGrp="1"/>
          </p:cNvSpPr>
          <p:nvPr>
            <p:ph idx="1"/>
          </p:nvPr>
        </p:nvSpPr>
        <p:spPr>
          <a:xfrm>
            <a:off x="886975" y="6553201"/>
            <a:ext cx="8229600" cy="393700"/>
          </a:xfrm>
        </p:spPr>
        <p:txBody>
          <a:bodyPr>
            <a:normAutofit/>
          </a:bodyPr>
          <a:lstStyle/>
          <a:p>
            <a:pPr marL="0" indent="0" algn="r">
              <a:buFontTx/>
              <a:buNone/>
            </a:pPr>
            <a:r>
              <a:rPr lang="pt-BR" altLang="it-IT" sz="1400" i="1" dirty="0">
                <a:latin typeface="Calibri" pitchFamily="34" charset="0"/>
                <a:cs typeface="Calibri" pitchFamily="34" charset="0"/>
              </a:rPr>
              <a:t>Tanizawa K, et al. </a:t>
            </a:r>
            <a:r>
              <a:rPr lang="en-US" altLang="it-IT" sz="1400" i="1" dirty="0">
                <a:latin typeface="Calibri" pitchFamily="34" charset="0"/>
                <a:cs typeface="Calibri" pitchFamily="34" charset="0"/>
              </a:rPr>
              <a:t>Respir Med 2017</a:t>
            </a:r>
            <a:endParaRPr lang="it-IT" altLang="it-IT" sz="1400" i="1" dirty="0">
              <a:latin typeface="Calibri" pitchFamily="34" charset="0"/>
              <a:cs typeface="Calibri" pitchFamily="34" charset="0"/>
            </a:endParaRPr>
          </a:p>
        </p:txBody>
      </p:sp>
      <p:sp>
        <p:nvSpPr>
          <p:cNvPr id="2" name="Rettangolo 1">
            <a:extLst>
              <a:ext uri="{FF2B5EF4-FFF2-40B4-BE49-F238E27FC236}">
                <a16:creationId xmlns:a16="http://schemas.microsoft.com/office/drawing/2014/main" id="{0664623C-A37C-4FB8-9E31-B10B08F90919}"/>
              </a:ext>
            </a:extLst>
          </p:cNvPr>
          <p:cNvSpPr/>
          <p:nvPr/>
        </p:nvSpPr>
        <p:spPr>
          <a:xfrm>
            <a:off x="250824" y="3065908"/>
            <a:ext cx="4193357" cy="3373359"/>
          </a:xfrm>
          <a:prstGeom prst="rect">
            <a:avLst/>
          </a:prstGeom>
        </p:spPr>
        <p:txBody>
          <a:bodyPr wrap="square">
            <a:spAutoFit/>
          </a:bodyPr>
          <a:lstStyle/>
          <a:p>
            <a:pPr algn="just">
              <a:lnSpc>
                <a:spcPct val="150000"/>
              </a:lnSpc>
              <a:spcBef>
                <a:spcPct val="0"/>
              </a:spcBef>
              <a:buFontTx/>
              <a:buNone/>
              <a:defRPr/>
            </a:pPr>
            <a:r>
              <a:rPr lang="en-US" altLang="it-IT" b="1" dirty="0">
                <a:latin typeface="Calibri" panose="020F0502020204030204" pitchFamily="34" charset="0"/>
                <a:cs typeface="Calibri" panose="020F0502020204030204" pitchFamily="34" charset="0"/>
              </a:rPr>
              <a:t>Outcome: </a:t>
            </a:r>
          </a:p>
          <a:p>
            <a:pPr algn="just">
              <a:lnSpc>
                <a:spcPct val="150000"/>
              </a:lnSpc>
              <a:spcBef>
                <a:spcPct val="0"/>
              </a:spcBef>
              <a:buFontTx/>
              <a:buNone/>
              <a:defRPr/>
            </a:pPr>
            <a:r>
              <a:rPr lang="en-US" altLang="it-IT" dirty="0">
                <a:latin typeface="Calibri" panose="020F0502020204030204" pitchFamily="34" charset="0"/>
                <a:cs typeface="Calibri" panose="020F0502020204030204" pitchFamily="34" charset="0"/>
              </a:rPr>
              <a:t>7 patients with ASSD-ILD (19%) and 51 with IPF (51%) died. </a:t>
            </a:r>
          </a:p>
          <a:p>
            <a:pPr algn="just">
              <a:lnSpc>
                <a:spcPct val="150000"/>
              </a:lnSpc>
              <a:spcBef>
                <a:spcPct val="0"/>
              </a:spcBef>
              <a:buFontTx/>
              <a:buNone/>
              <a:defRPr/>
            </a:pPr>
            <a:r>
              <a:rPr lang="en-US" altLang="it-IT" dirty="0">
                <a:latin typeface="Calibri" panose="020F0502020204030204" pitchFamily="34" charset="0"/>
                <a:cs typeface="Calibri" panose="020F0502020204030204" pitchFamily="34" charset="0"/>
              </a:rPr>
              <a:t>Patients with </a:t>
            </a:r>
            <a:r>
              <a:rPr lang="en-US" altLang="it-IT" b="1" dirty="0">
                <a:solidFill>
                  <a:srgbClr val="C00000"/>
                </a:solidFill>
                <a:latin typeface="Calibri" panose="020F0502020204030204" pitchFamily="34" charset="0"/>
                <a:cs typeface="Calibri" panose="020F0502020204030204" pitchFamily="34" charset="0"/>
              </a:rPr>
              <a:t>ASSD-ILD</a:t>
            </a:r>
            <a:r>
              <a:rPr lang="en-US" altLang="it-IT" dirty="0">
                <a:solidFill>
                  <a:srgbClr val="C00000"/>
                </a:solidFill>
                <a:latin typeface="Calibri" panose="020F0502020204030204" pitchFamily="34" charset="0"/>
                <a:cs typeface="Calibri" panose="020F0502020204030204" pitchFamily="34" charset="0"/>
              </a:rPr>
              <a:t> </a:t>
            </a:r>
            <a:r>
              <a:rPr lang="en-US" altLang="it-IT" b="1" dirty="0">
                <a:solidFill>
                  <a:srgbClr val="C00000"/>
                </a:solidFill>
                <a:latin typeface="Calibri" panose="020F0502020204030204" pitchFamily="34" charset="0"/>
                <a:cs typeface="Calibri" panose="020F0502020204030204" pitchFamily="34" charset="0"/>
              </a:rPr>
              <a:t>had better overall survival </a:t>
            </a:r>
            <a:r>
              <a:rPr lang="en-US" altLang="it-IT" dirty="0">
                <a:solidFill>
                  <a:srgbClr val="C00000"/>
                </a:solidFill>
                <a:latin typeface="Calibri" panose="020F0502020204030204" pitchFamily="34" charset="0"/>
                <a:cs typeface="Calibri" panose="020F0502020204030204" pitchFamily="34" charset="0"/>
              </a:rPr>
              <a:t>than those with </a:t>
            </a:r>
            <a:r>
              <a:rPr lang="en-US" altLang="it-IT" b="1" dirty="0">
                <a:solidFill>
                  <a:srgbClr val="C00000"/>
                </a:solidFill>
                <a:latin typeface="Calibri" panose="020F0502020204030204" pitchFamily="34" charset="0"/>
                <a:cs typeface="Calibri" panose="020F0502020204030204" pitchFamily="34" charset="0"/>
              </a:rPr>
              <a:t>IPF</a:t>
            </a:r>
            <a:r>
              <a:rPr lang="en-US" altLang="it-IT" dirty="0">
                <a:solidFill>
                  <a:srgbClr val="C00000"/>
                </a:solidFill>
                <a:latin typeface="Calibri" panose="020F0502020204030204" pitchFamily="34" charset="0"/>
                <a:cs typeface="Calibri" panose="020F0502020204030204" pitchFamily="34" charset="0"/>
              </a:rPr>
              <a:t> </a:t>
            </a:r>
            <a:r>
              <a:rPr lang="en-US" altLang="it-IT" dirty="0">
                <a:latin typeface="Calibri" panose="020F0502020204030204" pitchFamily="34" charset="0"/>
                <a:cs typeface="Calibri" panose="020F0502020204030204" pitchFamily="34" charset="0"/>
              </a:rPr>
              <a:t>and </a:t>
            </a:r>
            <a:r>
              <a:rPr lang="en-US" altLang="it-IT" b="1" dirty="0">
                <a:latin typeface="Calibri" panose="020F0502020204030204" pitchFamily="34" charset="0"/>
                <a:cs typeface="Calibri" panose="020F0502020204030204" pitchFamily="34" charset="0"/>
              </a:rPr>
              <a:t>similar survival compared to those with NSIP</a:t>
            </a:r>
            <a:r>
              <a:rPr lang="en-US" altLang="it-IT" dirty="0">
                <a:latin typeface="Calibri" panose="020F0502020204030204" pitchFamily="34" charset="0"/>
                <a:cs typeface="Calibri" panose="020F0502020204030204" pitchFamily="34" charset="0"/>
              </a:rPr>
              <a:t>. </a:t>
            </a:r>
          </a:p>
          <a:p>
            <a:pPr algn="just">
              <a:lnSpc>
                <a:spcPct val="150000"/>
              </a:lnSpc>
              <a:spcBef>
                <a:spcPct val="0"/>
              </a:spcBef>
              <a:buFontTx/>
              <a:buNone/>
              <a:defRPr/>
            </a:pPr>
            <a:r>
              <a:rPr lang="en-US" altLang="it-IT" dirty="0">
                <a:latin typeface="Calibri" panose="020F0502020204030204" pitchFamily="34" charset="0"/>
                <a:cs typeface="Calibri" panose="020F0502020204030204" pitchFamily="34" charset="0"/>
              </a:rPr>
              <a:t>Similar </a:t>
            </a:r>
            <a:r>
              <a:rPr lang="en-US" altLang="it-IT" b="1" dirty="0">
                <a:latin typeface="Calibri" panose="020F0502020204030204" pitchFamily="34" charset="0"/>
                <a:cs typeface="Calibri" panose="020F0502020204030204" pitchFamily="34" charset="0"/>
              </a:rPr>
              <a:t>prognosis</a:t>
            </a:r>
            <a:r>
              <a:rPr lang="en-US" altLang="it-IT" dirty="0">
                <a:latin typeface="Calibri" panose="020F0502020204030204" pitchFamily="34" charset="0"/>
                <a:cs typeface="Calibri" panose="020F0502020204030204" pitchFamily="34" charset="0"/>
              </a:rPr>
              <a:t> for </a:t>
            </a:r>
            <a:r>
              <a:rPr lang="en-US" altLang="it-IT" b="1" dirty="0">
                <a:latin typeface="Calibri" panose="020F0502020204030204" pitchFamily="34" charset="0"/>
                <a:cs typeface="Calibri" panose="020F0502020204030204" pitchFamily="34" charset="0"/>
              </a:rPr>
              <a:t>ASSD-ILD </a:t>
            </a:r>
            <a:r>
              <a:rPr lang="en-US" altLang="it-IT" dirty="0">
                <a:latin typeface="Calibri" panose="020F0502020204030204" pitchFamily="34" charset="0"/>
                <a:cs typeface="Calibri" panose="020F0502020204030204" pitchFamily="34" charset="0"/>
              </a:rPr>
              <a:t>patients </a:t>
            </a:r>
            <a:r>
              <a:rPr lang="en-US" altLang="it-IT" b="1" dirty="0">
                <a:latin typeface="Calibri" panose="020F0502020204030204" pitchFamily="34" charset="0"/>
                <a:cs typeface="Calibri" panose="020F0502020204030204" pitchFamily="34" charset="0"/>
              </a:rPr>
              <a:t>with</a:t>
            </a:r>
            <a:r>
              <a:rPr lang="en-US" altLang="it-IT" dirty="0">
                <a:latin typeface="Calibri" panose="020F0502020204030204" pitchFamily="34" charset="0"/>
                <a:cs typeface="Calibri" panose="020F0502020204030204" pitchFamily="34" charset="0"/>
              </a:rPr>
              <a:t> and </a:t>
            </a:r>
            <a:r>
              <a:rPr lang="en-US" altLang="it-IT" b="1" dirty="0">
                <a:latin typeface="Calibri" panose="020F0502020204030204" pitchFamily="34" charset="0"/>
                <a:cs typeface="Calibri" panose="020F0502020204030204" pitchFamily="34" charset="0"/>
              </a:rPr>
              <a:t>without</a:t>
            </a:r>
            <a:r>
              <a:rPr lang="en-US" altLang="it-IT" dirty="0">
                <a:latin typeface="Calibri" panose="020F0502020204030204" pitchFamily="34" charset="0"/>
                <a:cs typeface="Calibri" panose="020F0502020204030204" pitchFamily="34" charset="0"/>
              </a:rPr>
              <a:t> </a:t>
            </a:r>
            <a:r>
              <a:rPr lang="en-US" altLang="it-IT" b="1" dirty="0">
                <a:latin typeface="Calibri" panose="020F0502020204030204" pitchFamily="34" charset="0"/>
                <a:cs typeface="Calibri" panose="020F0502020204030204" pitchFamily="34" charset="0"/>
              </a:rPr>
              <a:t>myositis</a:t>
            </a:r>
            <a:r>
              <a:rPr lang="en-US" altLang="it-IT" dirty="0">
                <a:latin typeface="Calibri" panose="020F0502020204030204" pitchFamily="34" charset="0"/>
                <a:cs typeface="Calibri" panose="020F0502020204030204" pitchFamily="34" charset="0"/>
              </a:rPr>
              <a:t>. </a:t>
            </a:r>
          </a:p>
        </p:txBody>
      </p:sp>
      <p:pic>
        <p:nvPicPr>
          <p:cNvPr id="3" name="Immagine 2">
            <a:extLst>
              <a:ext uri="{FF2B5EF4-FFF2-40B4-BE49-F238E27FC236}">
                <a16:creationId xmlns:a16="http://schemas.microsoft.com/office/drawing/2014/main" id="{259AD9F6-135D-4EE7-8D58-890A3070C3B3}"/>
              </a:ext>
            </a:extLst>
          </p:cNvPr>
          <p:cNvPicPr>
            <a:picLocks noChangeAspect="1"/>
          </p:cNvPicPr>
          <p:nvPr/>
        </p:nvPicPr>
        <p:blipFill>
          <a:blip r:embed="rId4"/>
          <a:stretch>
            <a:fillRect/>
          </a:stretch>
        </p:blipFill>
        <p:spPr>
          <a:xfrm>
            <a:off x="5321936" y="2139910"/>
            <a:ext cx="3067208" cy="4356324"/>
          </a:xfrm>
          <a:prstGeom prst="rect">
            <a:avLst/>
          </a:prstGeom>
        </p:spPr>
      </p:pic>
      <p:sp>
        <p:nvSpPr>
          <p:cNvPr id="4" name="CasellaDiTesto 3">
            <a:extLst>
              <a:ext uri="{FF2B5EF4-FFF2-40B4-BE49-F238E27FC236}">
                <a16:creationId xmlns:a16="http://schemas.microsoft.com/office/drawing/2014/main" id="{9B56F6F7-68F8-4916-AEAD-816DA5AF4313}"/>
              </a:ext>
            </a:extLst>
          </p:cNvPr>
          <p:cNvSpPr txBox="1"/>
          <p:nvPr/>
        </p:nvSpPr>
        <p:spPr>
          <a:xfrm>
            <a:off x="6754761" y="5562450"/>
            <a:ext cx="1503425" cy="307777"/>
          </a:xfrm>
          <a:prstGeom prst="rect">
            <a:avLst/>
          </a:prstGeom>
          <a:noFill/>
        </p:spPr>
        <p:txBody>
          <a:bodyPr wrap="none" rtlCol="0">
            <a:spAutoFit/>
          </a:bodyPr>
          <a:lstStyle/>
          <a:p>
            <a:r>
              <a:rPr lang="it-IT" sz="1400" dirty="0" err="1"/>
              <a:t>Myositis</a:t>
            </a:r>
            <a:r>
              <a:rPr lang="it-IT" sz="1400" dirty="0"/>
              <a:t> +/- p&gt;0.5</a:t>
            </a:r>
          </a:p>
        </p:txBody>
      </p:sp>
    </p:spTree>
    <p:extLst>
      <p:ext uri="{BB962C8B-B14F-4D97-AF65-F5344CB8AC3E}">
        <p14:creationId xmlns:p14="http://schemas.microsoft.com/office/powerpoint/2010/main" val="268925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Proposed algorithm for the treatment of myositis-related interstitial lu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50143"/>
            <a:ext cx="7993062"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ttangolo 3"/>
          <p:cNvSpPr>
            <a:spLocks noChangeArrowheads="1"/>
          </p:cNvSpPr>
          <p:nvPr/>
        </p:nvSpPr>
        <p:spPr bwMode="auto">
          <a:xfrm>
            <a:off x="179388" y="433386"/>
            <a:ext cx="8856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GB" altLang="en-US" sz="2400" b="1" i="1" dirty="0">
                <a:latin typeface="+mn-lt"/>
              </a:rPr>
              <a:t>Management of Myositis-Related ILD</a:t>
            </a:r>
          </a:p>
        </p:txBody>
      </p:sp>
      <p:grpSp>
        <p:nvGrpSpPr>
          <p:cNvPr id="5" name="Gruppo 4">
            <a:extLst>
              <a:ext uri="{FF2B5EF4-FFF2-40B4-BE49-F238E27FC236}">
                <a16:creationId xmlns:a16="http://schemas.microsoft.com/office/drawing/2014/main" id="{9A7963C9-AE2A-46B5-A283-351AEC50F089}"/>
              </a:ext>
            </a:extLst>
          </p:cNvPr>
          <p:cNvGrpSpPr/>
          <p:nvPr/>
        </p:nvGrpSpPr>
        <p:grpSpPr>
          <a:xfrm>
            <a:off x="-1" y="0"/>
            <a:ext cx="9144002" cy="6858001"/>
            <a:chOff x="-1" y="0"/>
            <a:chExt cx="9144002" cy="6858001"/>
          </a:xfrm>
        </p:grpSpPr>
        <p:pic>
          <p:nvPicPr>
            <p:cNvPr id="6" name="Immagine 5">
              <a:extLst>
                <a:ext uri="{FF2B5EF4-FFF2-40B4-BE49-F238E27FC236}">
                  <a16:creationId xmlns:a16="http://schemas.microsoft.com/office/drawing/2014/main" id="{B9DCEDBF-C197-4637-B59C-EDFFDD797A77}"/>
                </a:ext>
              </a:extLst>
            </p:cNvPr>
            <p:cNvPicPr>
              <a:picLocks noChangeAspect="1"/>
            </p:cNvPicPr>
            <p:nvPr/>
          </p:nvPicPr>
          <p:blipFill>
            <a:blip r:embed="rId3"/>
            <a:stretch>
              <a:fillRect/>
            </a:stretch>
          </p:blipFill>
          <p:spPr>
            <a:xfrm>
              <a:off x="1" y="367330"/>
              <a:ext cx="9144000" cy="45724"/>
            </a:xfrm>
            <a:prstGeom prst="rect">
              <a:avLst/>
            </a:prstGeom>
          </p:spPr>
        </p:pic>
        <p:pic>
          <p:nvPicPr>
            <p:cNvPr id="7" name="Picture 5" descr="http://portalegiovani.comune.re.it/wp-content/uploads/2015/02/imageRedirect.jpg">
              <a:extLst>
                <a:ext uri="{FF2B5EF4-FFF2-40B4-BE49-F238E27FC236}">
                  <a16:creationId xmlns:a16="http://schemas.microsoft.com/office/drawing/2014/main" id="{226090CB-50DD-4166-A74A-17E042BA56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E1F3C872-1489-4D8A-9FD6-7DB471CF720A}"/>
                </a:ext>
              </a:extLst>
            </p:cNvPr>
            <p:cNvPicPr>
              <a:picLocks noChangeAspect="1"/>
            </p:cNvPicPr>
            <p:nvPr/>
          </p:nvPicPr>
          <p:blipFill>
            <a:blip r:embed="rId3"/>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98308" name="Rettangolo 5"/>
          <p:cNvSpPr>
            <a:spLocks noChangeArrowheads="1"/>
          </p:cNvSpPr>
          <p:nvPr/>
        </p:nvSpPr>
        <p:spPr bwMode="auto">
          <a:xfrm>
            <a:off x="5831747" y="6553201"/>
            <a:ext cx="33122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GB" altLang="en-US" sz="1400" dirty="0" err="1">
                <a:latin typeface="+mn-lt"/>
              </a:rPr>
              <a:t>Moriset</a:t>
            </a:r>
            <a:r>
              <a:rPr lang="en-GB" altLang="en-US" sz="1400" dirty="0">
                <a:latin typeface="+mn-lt"/>
              </a:rPr>
              <a:t> J, et al. Chest 2016;150:1118-1128</a:t>
            </a:r>
          </a:p>
        </p:txBody>
      </p:sp>
    </p:spTree>
    <p:extLst>
      <p:ext uri="{BB962C8B-B14F-4D97-AF65-F5344CB8AC3E}">
        <p14:creationId xmlns:p14="http://schemas.microsoft.com/office/powerpoint/2010/main" val="2467238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egnaposto contenuto 1">
            <a:extLst>
              <a:ext uri="{FF2B5EF4-FFF2-40B4-BE49-F238E27FC236}">
                <a16:creationId xmlns:a16="http://schemas.microsoft.com/office/drawing/2014/main" id="{A46640EF-DBE3-4EA6-8E75-1F36C08D9653}"/>
              </a:ext>
            </a:extLst>
          </p:cNvPr>
          <p:cNvSpPr>
            <a:spLocks noGrp="1"/>
          </p:cNvSpPr>
          <p:nvPr>
            <p:ph idx="1"/>
          </p:nvPr>
        </p:nvSpPr>
        <p:spPr>
          <a:xfrm>
            <a:off x="245805" y="1231748"/>
            <a:ext cx="8539419" cy="4743450"/>
          </a:xfrm>
        </p:spPr>
        <p:txBody>
          <a:bodyPr>
            <a:noAutofit/>
          </a:bodyPr>
          <a:lstStyle/>
          <a:p>
            <a:pPr marL="354013" lvl="1" indent="0">
              <a:lnSpc>
                <a:spcPct val="150000"/>
              </a:lnSpc>
              <a:buNone/>
              <a:tabLst>
                <a:tab pos="354013" algn="l"/>
                <a:tab pos="723900" algn="l"/>
              </a:tabLst>
              <a:defRPr/>
            </a:pPr>
            <a:r>
              <a:rPr lang="it-IT" altLang="en-US" dirty="0" err="1">
                <a:cs typeface="Calibri" panose="020F0502020204030204" pitchFamily="34" charset="0"/>
              </a:rPr>
              <a:t>Several</a:t>
            </a:r>
            <a:r>
              <a:rPr lang="it-IT" altLang="en-US" dirty="0">
                <a:cs typeface="Calibri" panose="020F0502020204030204" pitchFamily="34" charset="0"/>
              </a:rPr>
              <a:t> data support </a:t>
            </a:r>
            <a:r>
              <a:rPr lang="it-IT" altLang="en-US" dirty="0" err="1">
                <a:cs typeface="Calibri" panose="020F0502020204030204" pitchFamily="34" charset="0"/>
              </a:rPr>
              <a:t>their</a:t>
            </a:r>
            <a:r>
              <a:rPr lang="it-IT" altLang="en-US" dirty="0">
                <a:cs typeface="Calibri" panose="020F0502020204030204" pitchFamily="34" charset="0"/>
              </a:rPr>
              <a:t> </a:t>
            </a:r>
            <a:r>
              <a:rPr lang="it-IT" altLang="en-US" dirty="0" err="1">
                <a:cs typeface="Calibri" panose="020F0502020204030204" pitchFamily="34" charset="0"/>
              </a:rPr>
              <a:t>effectiveness</a:t>
            </a:r>
            <a:r>
              <a:rPr lang="it-IT" altLang="en-US" dirty="0">
                <a:cs typeface="Calibri" panose="020F0502020204030204" pitchFamily="34" charset="0"/>
              </a:rPr>
              <a:t> in ASSD-</a:t>
            </a:r>
            <a:r>
              <a:rPr lang="it-IT" altLang="en-US" dirty="0" err="1">
                <a:cs typeface="Calibri" panose="020F0502020204030204" pitchFamily="34" charset="0"/>
              </a:rPr>
              <a:t>related</a:t>
            </a:r>
            <a:r>
              <a:rPr lang="it-IT" altLang="en-US" dirty="0">
                <a:cs typeface="Calibri" panose="020F0502020204030204" pitchFamily="34" charset="0"/>
              </a:rPr>
              <a:t> </a:t>
            </a:r>
            <a:r>
              <a:rPr lang="it-IT" altLang="en-US" dirty="0" err="1">
                <a:cs typeface="Calibri" panose="020F0502020204030204" pitchFamily="34" charset="0"/>
              </a:rPr>
              <a:t>lung</a:t>
            </a:r>
            <a:r>
              <a:rPr lang="it-IT" altLang="en-US" dirty="0">
                <a:cs typeface="Calibri" panose="020F0502020204030204" pitchFamily="34" charset="0"/>
              </a:rPr>
              <a:t> </a:t>
            </a:r>
            <a:r>
              <a:rPr lang="it-IT" altLang="en-US" dirty="0" err="1">
                <a:cs typeface="Calibri" panose="020F0502020204030204" pitchFamily="34" charset="0"/>
              </a:rPr>
              <a:t>involvement</a:t>
            </a:r>
            <a:endParaRPr lang="it-IT" altLang="en-US" dirty="0">
              <a:cs typeface="Calibri" panose="020F0502020204030204" pitchFamily="34" charset="0"/>
            </a:endParaRPr>
          </a:p>
          <a:p>
            <a:pPr marL="717550" lvl="2" indent="-265113">
              <a:lnSpc>
                <a:spcPct val="150000"/>
              </a:lnSpc>
              <a:spcAft>
                <a:spcPts val="600"/>
              </a:spcAft>
              <a:buFontTx/>
              <a:buChar char="-"/>
              <a:tabLst>
                <a:tab pos="723900" algn="l"/>
              </a:tabLst>
              <a:defRPr/>
            </a:pPr>
            <a:r>
              <a:rPr lang="it-IT" altLang="en-US" sz="1800" i="1" smtClean="0">
                <a:cs typeface="Calibri" panose="020F0502020204030204" pitchFamily="34" charset="0"/>
              </a:rPr>
              <a:t>Goh, </a:t>
            </a:r>
            <a:r>
              <a:rPr lang="it-IT" altLang="en-US" sz="1800" i="1" dirty="0" err="1">
                <a:cs typeface="Calibri" panose="020F0502020204030204" pitchFamily="34" charset="0"/>
              </a:rPr>
              <a:t>Rheumatology</a:t>
            </a:r>
            <a:r>
              <a:rPr lang="it-IT" altLang="en-US" sz="1800" i="1" dirty="0">
                <a:cs typeface="Calibri" panose="020F0502020204030204" pitchFamily="34" charset="0"/>
              </a:rPr>
              <a:t> </a:t>
            </a:r>
            <a:r>
              <a:rPr lang="it-IT" altLang="en-US" sz="1800" i="1" dirty="0" err="1">
                <a:cs typeface="Calibri" panose="020F0502020204030204" pitchFamily="34" charset="0"/>
              </a:rPr>
              <a:t>Int</a:t>
            </a:r>
            <a:r>
              <a:rPr lang="it-IT" altLang="en-US" sz="1800" i="1" dirty="0">
                <a:cs typeface="Calibri" panose="020F0502020204030204" pitchFamily="34" charset="0"/>
              </a:rPr>
              <a:t> 2016</a:t>
            </a:r>
            <a:r>
              <a:rPr lang="it-IT" altLang="en-US" sz="1800" dirty="0">
                <a:cs typeface="Calibri" panose="020F0502020204030204" pitchFamily="34" charset="0"/>
              </a:rPr>
              <a:t>. 47 DM-ILD. </a:t>
            </a:r>
            <a:r>
              <a:rPr lang="it-IT" altLang="en-US" sz="1800" dirty="0" err="1">
                <a:cs typeface="Calibri" panose="020F0502020204030204" pitchFamily="34" charset="0"/>
              </a:rPr>
              <a:t>Reduced</a:t>
            </a:r>
            <a:r>
              <a:rPr lang="it-IT" altLang="en-US" sz="1800" dirty="0">
                <a:cs typeface="Calibri" panose="020F0502020204030204" pitchFamily="34" charset="0"/>
              </a:rPr>
              <a:t> </a:t>
            </a:r>
            <a:r>
              <a:rPr lang="it-IT" altLang="en-US" sz="1800" dirty="0" err="1">
                <a:cs typeface="Calibri" panose="020F0502020204030204" pitchFamily="34" charset="0"/>
              </a:rPr>
              <a:t>mortality</a:t>
            </a:r>
            <a:r>
              <a:rPr lang="it-IT" altLang="en-US" sz="1800" dirty="0">
                <a:cs typeface="Calibri" panose="020F0502020204030204" pitchFamily="34" charset="0"/>
              </a:rPr>
              <a:t> and ILD </a:t>
            </a:r>
            <a:r>
              <a:rPr lang="it-IT" altLang="en-US" sz="1800" dirty="0" err="1">
                <a:cs typeface="Calibri" panose="020F0502020204030204" pitchFamily="34" charset="0"/>
              </a:rPr>
              <a:t>progression</a:t>
            </a:r>
            <a:endParaRPr lang="it-IT" altLang="en-US" sz="1800" dirty="0">
              <a:cs typeface="Calibri" panose="020F0502020204030204" pitchFamily="34" charset="0"/>
            </a:endParaRPr>
          </a:p>
          <a:p>
            <a:pPr marL="717550" lvl="2" indent="-265113">
              <a:lnSpc>
                <a:spcPct val="150000"/>
              </a:lnSpc>
              <a:spcAft>
                <a:spcPts val="600"/>
              </a:spcAft>
              <a:buFontTx/>
              <a:buChar char="-"/>
              <a:tabLst>
                <a:tab pos="723900" algn="l"/>
              </a:tabLst>
              <a:defRPr/>
            </a:pPr>
            <a:r>
              <a:rPr lang="it-IT" altLang="en-US" sz="1800" i="1" dirty="0">
                <a:cs typeface="Calibri" panose="020F0502020204030204" pitchFamily="34" charset="0"/>
              </a:rPr>
              <a:t>Cavagna</a:t>
            </a:r>
            <a:r>
              <a:rPr lang="it-IT" altLang="en-US" sz="1800" dirty="0">
                <a:cs typeface="Calibri" panose="020F0502020204030204" pitchFamily="34" charset="0"/>
              </a:rPr>
              <a:t>, </a:t>
            </a:r>
            <a:r>
              <a:rPr lang="it-IT" altLang="en-US" sz="1800" i="1" dirty="0">
                <a:cs typeface="Calibri" panose="020F0502020204030204" pitchFamily="34" charset="0"/>
              </a:rPr>
              <a:t>J </a:t>
            </a:r>
            <a:r>
              <a:rPr lang="it-IT" altLang="en-US" sz="1800" i="1" dirty="0" err="1">
                <a:cs typeface="Calibri" panose="020F0502020204030204" pitchFamily="34" charset="0"/>
              </a:rPr>
              <a:t>Rheumatol</a:t>
            </a:r>
            <a:r>
              <a:rPr lang="it-IT" altLang="en-US" sz="1800" i="1" dirty="0">
                <a:cs typeface="Calibri" panose="020F0502020204030204" pitchFamily="34" charset="0"/>
              </a:rPr>
              <a:t> 2013. </a:t>
            </a:r>
            <a:r>
              <a:rPr lang="it-IT" altLang="en-US" sz="1800" dirty="0">
                <a:cs typeface="Calibri" panose="020F0502020204030204" pitchFamily="34" charset="0"/>
              </a:rPr>
              <a:t>18 anti Jo-1 positive ASSD with ILD. </a:t>
            </a:r>
            <a:r>
              <a:rPr lang="it-IT" altLang="en-US" sz="1800" b="1" dirty="0" err="1">
                <a:cs typeface="Calibri" panose="020F0502020204030204" pitchFamily="34" charset="0"/>
              </a:rPr>
              <a:t>Cys</a:t>
            </a:r>
            <a:r>
              <a:rPr lang="it-IT" altLang="en-US" sz="1800" b="1" dirty="0">
                <a:cs typeface="Calibri" panose="020F0502020204030204" pitchFamily="34" charset="0"/>
              </a:rPr>
              <a:t> 3 mg/kg/</a:t>
            </a:r>
            <a:r>
              <a:rPr lang="it-IT" altLang="en-US" sz="1800" b="1" dirty="0" err="1">
                <a:cs typeface="Calibri" panose="020F0502020204030204" pitchFamily="34" charset="0"/>
              </a:rPr>
              <a:t>day</a:t>
            </a:r>
            <a:r>
              <a:rPr lang="it-IT" altLang="en-US" sz="1800" b="1" dirty="0">
                <a:cs typeface="Calibri" panose="020F0502020204030204" pitchFamily="34" charset="0"/>
              </a:rPr>
              <a:t>.</a:t>
            </a:r>
            <a:r>
              <a:rPr lang="it-IT" altLang="en-US" sz="1800" dirty="0">
                <a:cs typeface="Calibri" panose="020F0502020204030204" pitchFamily="34" charset="0"/>
              </a:rPr>
              <a:t> </a:t>
            </a:r>
            <a:r>
              <a:rPr lang="it-IT" altLang="en-US" sz="1800" dirty="0" err="1">
                <a:cs typeface="Calibri" panose="020F0502020204030204" pitchFamily="34" charset="0"/>
              </a:rPr>
              <a:t>Improved</a:t>
            </a:r>
            <a:r>
              <a:rPr lang="it-IT" altLang="en-US" sz="1800" dirty="0">
                <a:cs typeface="Calibri" panose="020F0502020204030204" pitchFamily="34" charset="0"/>
              </a:rPr>
              <a:t> </a:t>
            </a:r>
            <a:r>
              <a:rPr lang="it-IT" altLang="en-US" sz="1800" dirty="0" err="1">
                <a:cs typeface="Calibri" panose="020F0502020204030204" pitchFamily="34" charset="0"/>
              </a:rPr>
              <a:t>survival</a:t>
            </a:r>
            <a:r>
              <a:rPr lang="it-IT" altLang="en-US" sz="1800" dirty="0">
                <a:cs typeface="Calibri" panose="020F0502020204030204" pitchFamily="34" charset="0"/>
              </a:rPr>
              <a:t> and </a:t>
            </a:r>
            <a:r>
              <a:rPr lang="it-IT" altLang="en-US" sz="1800" dirty="0" err="1">
                <a:cs typeface="Calibri" panose="020F0502020204030204" pitchFamily="34" charset="0"/>
              </a:rPr>
              <a:t>stable</a:t>
            </a:r>
            <a:r>
              <a:rPr lang="it-IT" altLang="en-US" sz="1800" dirty="0">
                <a:cs typeface="Calibri" panose="020F0502020204030204" pitchFamily="34" charset="0"/>
              </a:rPr>
              <a:t>/</a:t>
            </a:r>
            <a:r>
              <a:rPr lang="it-IT" altLang="en-US" sz="1800" dirty="0" err="1">
                <a:cs typeface="Calibri" panose="020F0502020204030204" pitchFamily="34" charset="0"/>
              </a:rPr>
              <a:t>improved</a:t>
            </a:r>
            <a:r>
              <a:rPr lang="it-IT" altLang="en-US" sz="1800" dirty="0">
                <a:cs typeface="Calibri" panose="020F0502020204030204" pitchFamily="34" charset="0"/>
              </a:rPr>
              <a:t> HRCT </a:t>
            </a:r>
            <a:r>
              <a:rPr lang="it-IT" altLang="en-US" sz="1800" dirty="0" err="1">
                <a:cs typeface="Calibri" panose="020F0502020204030204" pitchFamily="34" charset="0"/>
              </a:rPr>
              <a:t>findings</a:t>
            </a:r>
            <a:r>
              <a:rPr lang="it-IT" altLang="en-US" sz="1800" dirty="0">
                <a:cs typeface="Calibri" panose="020F0502020204030204" pitchFamily="34" charset="0"/>
              </a:rPr>
              <a:t> (</a:t>
            </a:r>
            <a:r>
              <a:rPr lang="it-IT" altLang="en-US" sz="1800" dirty="0" err="1">
                <a:cs typeface="Calibri" panose="020F0502020204030204" pitchFamily="34" charset="0"/>
              </a:rPr>
              <a:t>Kazerooni</a:t>
            </a:r>
            <a:r>
              <a:rPr lang="it-IT" altLang="en-US" sz="1800" dirty="0">
                <a:cs typeface="Calibri" panose="020F0502020204030204" pitchFamily="34" charset="0"/>
              </a:rPr>
              <a:t> score) </a:t>
            </a:r>
          </a:p>
          <a:p>
            <a:pPr marL="717550" lvl="2" indent="-265113">
              <a:lnSpc>
                <a:spcPct val="150000"/>
              </a:lnSpc>
              <a:spcAft>
                <a:spcPts val="600"/>
              </a:spcAft>
              <a:buFontTx/>
              <a:buChar char="-"/>
              <a:tabLst>
                <a:tab pos="723900" algn="l"/>
              </a:tabLst>
              <a:defRPr/>
            </a:pPr>
            <a:r>
              <a:rPr lang="it-IT" altLang="en-US" sz="1800" i="1" dirty="0" err="1">
                <a:cs typeface="Calibri" panose="020F0502020204030204" pitchFamily="34" charset="0"/>
              </a:rPr>
              <a:t>Labirua-Iturburu</a:t>
            </a:r>
            <a:r>
              <a:rPr lang="it-IT" altLang="en-US" sz="1800" dirty="0">
                <a:cs typeface="Calibri" panose="020F0502020204030204" pitchFamily="34" charset="0"/>
              </a:rPr>
              <a:t>, </a:t>
            </a:r>
            <a:r>
              <a:rPr lang="it-IT" altLang="en-US" sz="1800" i="1" dirty="0" err="1">
                <a:cs typeface="Calibri" panose="020F0502020204030204" pitchFamily="34" charset="0"/>
              </a:rPr>
              <a:t>Clin</a:t>
            </a:r>
            <a:r>
              <a:rPr lang="it-IT" altLang="en-US" sz="1800" i="1" dirty="0">
                <a:cs typeface="Calibri" panose="020F0502020204030204" pitchFamily="34" charset="0"/>
              </a:rPr>
              <a:t> </a:t>
            </a:r>
            <a:r>
              <a:rPr lang="it-IT" altLang="en-US" sz="1800" i="1" dirty="0" err="1">
                <a:cs typeface="Calibri" panose="020F0502020204030204" pitchFamily="34" charset="0"/>
              </a:rPr>
              <a:t>Exp</a:t>
            </a:r>
            <a:r>
              <a:rPr lang="it-IT" altLang="en-US" sz="1800" i="1" dirty="0">
                <a:cs typeface="Calibri" panose="020F0502020204030204" pitchFamily="34" charset="0"/>
              </a:rPr>
              <a:t> </a:t>
            </a:r>
            <a:r>
              <a:rPr lang="it-IT" altLang="en-US" sz="1800" i="1" dirty="0" err="1">
                <a:cs typeface="Calibri" panose="020F0502020204030204" pitchFamily="34" charset="0"/>
              </a:rPr>
              <a:t>Rheumatol</a:t>
            </a:r>
            <a:r>
              <a:rPr lang="it-IT" altLang="en-US" sz="1800" i="1" dirty="0">
                <a:cs typeface="Calibri" panose="020F0502020204030204" pitchFamily="34" charset="0"/>
              </a:rPr>
              <a:t> 2013. </a:t>
            </a:r>
            <a:r>
              <a:rPr lang="it-IT" altLang="en-US" sz="1800" dirty="0">
                <a:cs typeface="Calibri" panose="020F0502020204030204" pitchFamily="34" charset="0"/>
              </a:rPr>
              <a:t>15 PM/DM </a:t>
            </a:r>
            <a:r>
              <a:rPr lang="it-IT" altLang="en-US" sz="1800" dirty="0" err="1">
                <a:cs typeface="Calibri" panose="020F0502020204030204" pitchFamily="34" charset="0"/>
              </a:rPr>
              <a:t>antsynthetase</a:t>
            </a:r>
            <a:r>
              <a:rPr lang="it-IT" altLang="en-US" sz="1800" dirty="0">
                <a:cs typeface="Calibri" panose="020F0502020204030204" pitchFamily="34" charset="0"/>
              </a:rPr>
              <a:t> +  ILD on CYS or </a:t>
            </a:r>
            <a:r>
              <a:rPr lang="it-IT" altLang="en-US" sz="1800" dirty="0" err="1">
                <a:cs typeface="Calibri" panose="020F0502020204030204" pitchFamily="34" charset="0"/>
              </a:rPr>
              <a:t>tacrolimus</a:t>
            </a:r>
            <a:r>
              <a:rPr lang="it-IT" altLang="en-US" sz="1800" dirty="0">
                <a:cs typeface="Calibri" panose="020F0502020204030204" pitchFamily="34" charset="0"/>
              </a:rPr>
              <a:t>. FVC </a:t>
            </a:r>
            <a:r>
              <a:rPr lang="it-IT" altLang="en-US" sz="1800" dirty="0" err="1">
                <a:cs typeface="Calibri" panose="020F0502020204030204" pitchFamily="34" charset="0"/>
              </a:rPr>
              <a:t>increase</a:t>
            </a:r>
            <a:r>
              <a:rPr lang="it-IT" altLang="en-US" sz="1800" dirty="0">
                <a:cs typeface="Calibri" panose="020F0502020204030204" pitchFamily="34" charset="0"/>
              </a:rPr>
              <a:t> or </a:t>
            </a:r>
            <a:r>
              <a:rPr lang="it-IT" altLang="en-US" sz="1800" dirty="0" err="1">
                <a:cs typeface="Calibri" panose="020F0502020204030204" pitchFamily="34" charset="0"/>
              </a:rPr>
              <a:t>stabilitazation</a:t>
            </a:r>
            <a:r>
              <a:rPr lang="it-IT" altLang="en-US" sz="1800" dirty="0">
                <a:cs typeface="Calibri" panose="020F0502020204030204" pitchFamily="34" charset="0"/>
              </a:rPr>
              <a:t>.</a:t>
            </a:r>
          </a:p>
          <a:p>
            <a:pPr marL="717550" lvl="2" indent="-265113">
              <a:lnSpc>
                <a:spcPct val="150000"/>
              </a:lnSpc>
              <a:spcAft>
                <a:spcPts val="600"/>
              </a:spcAft>
              <a:buFontTx/>
              <a:buChar char="-"/>
              <a:tabLst>
                <a:tab pos="723900" algn="l"/>
              </a:tabLst>
              <a:defRPr/>
            </a:pPr>
            <a:r>
              <a:rPr lang="it-IT" altLang="en-US" sz="1800" i="1" dirty="0" err="1">
                <a:cs typeface="Calibri" panose="020F0502020204030204" pitchFamily="34" charset="0"/>
              </a:rPr>
              <a:t>Kotani</a:t>
            </a:r>
            <a:r>
              <a:rPr lang="it-IT" altLang="en-US" sz="1800" i="1" dirty="0">
                <a:cs typeface="Calibri" panose="020F0502020204030204" pitchFamily="34" charset="0"/>
              </a:rPr>
              <a:t>, J </a:t>
            </a:r>
            <a:r>
              <a:rPr lang="it-IT" altLang="en-US" sz="1800" i="1" dirty="0" err="1">
                <a:cs typeface="Calibri" panose="020F0502020204030204" pitchFamily="34" charset="0"/>
              </a:rPr>
              <a:t>Rheum</a:t>
            </a:r>
            <a:r>
              <a:rPr lang="it-IT" altLang="en-US" sz="1800" i="1" dirty="0">
                <a:cs typeface="Calibri" panose="020F0502020204030204" pitchFamily="34" charset="0"/>
              </a:rPr>
              <a:t> 2008. </a:t>
            </a:r>
            <a:r>
              <a:rPr lang="it-IT" altLang="en-US" sz="1800" dirty="0">
                <a:cs typeface="Calibri" panose="020F0502020204030204" pitchFamily="34" charset="0"/>
              </a:rPr>
              <a:t>14 DM with acute/subacute ILD, </a:t>
            </a:r>
            <a:r>
              <a:rPr lang="it-IT" altLang="en-US" sz="1800" dirty="0" err="1">
                <a:cs typeface="Calibri" panose="020F0502020204030204" pitchFamily="34" charset="0"/>
              </a:rPr>
              <a:t>combination</a:t>
            </a:r>
            <a:r>
              <a:rPr lang="it-IT" altLang="en-US" sz="1800" dirty="0">
                <a:cs typeface="Calibri" panose="020F0502020204030204" pitchFamily="34" charset="0"/>
              </a:rPr>
              <a:t> </a:t>
            </a:r>
            <a:r>
              <a:rPr lang="it-IT" altLang="en-US" sz="1800" dirty="0" err="1">
                <a:cs typeface="Calibri" panose="020F0502020204030204" pitchFamily="34" charset="0"/>
              </a:rPr>
              <a:t>therapy</a:t>
            </a:r>
            <a:r>
              <a:rPr lang="it-IT" altLang="en-US" sz="1800" dirty="0">
                <a:cs typeface="Calibri" panose="020F0502020204030204" pitchFamily="34" charset="0"/>
              </a:rPr>
              <a:t> with </a:t>
            </a:r>
            <a:r>
              <a:rPr lang="it-IT" altLang="en-US" sz="1800" dirty="0" err="1">
                <a:cs typeface="Calibri" panose="020F0502020204030204" pitchFamily="34" charset="0"/>
              </a:rPr>
              <a:t>glucocorticoids</a:t>
            </a:r>
            <a:r>
              <a:rPr lang="it-IT" altLang="en-US" sz="1800" dirty="0">
                <a:cs typeface="Calibri" panose="020F0502020204030204" pitchFamily="34" charset="0"/>
              </a:rPr>
              <a:t> and </a:t>
            </a:r>
            <a:r>
              <a:rPr lang="it-IT" altLang="en-US" sz="1800" b="1" dirty="0" err="1">
                <a:cs typeface="Calibri" panose="020F0502020204030204" pitchFamily="34" charset="0"/>
              </a:rPr>
              <a:t>cyclosporine</a:t>
            </a:r>
            <a:r>
              <a:rPr lang="it-IT" altLang="en-US" sz="1800" b="1" dirty="0">
                <a:cs typeface="Calibri" panose="020F0502020204030204" pitchFamily="34" charset="0"/>
              </a:rPr>
              <a:t> (4 mg/kg/</a:t>
            </a:r>
            <a:r>
              <a:rPr lang="it-IT" altLang="en-US" sz="1800" b="1" dirty="0" err="1">
                <a:cs typeface="Calibri" panose="020F0502020204030204" pitchFamily="34" charset="0"/>
              </a:rPr>
              <a:t>day</a:t>
            </a:r>
            <a:r>
              <a:rPr lang="it-IT" altLang="en-US" sz="1800" b="1" dirty="0">
                <a:cs typeface="Calibri" panose="020F0502020204030204" pitchFamily="34" charset="0"/>
              </a:rPr>
              <a:t>) </a:t>
            </a:r>
            <a:r>
              <a:rPr lang="it-IT" altLang="en-US" sz="1800" dirty="0" err="1">
                <a:cs typeface="Calibri" panose="020F0502020204030204" pitchFamily="34" charset="0"/>
              </a:rPr>
              <a:t>within</a:t>
            </a:r>
            <a:r>
              <a:rPr lang="it-IT" altLang="en-US" sz="1800" dirty="0">
                <a:cs typeface="Calibri" panose="020F0502020204030204" pitchFamily="34" charset="0"/>
              </a:rPr>
              <a:t> 12 </a:t>
            </a:r>
            <a:r>
              <a:rPr lang="it-IT" altLang="en-US" sz="1800" dirty="0" err="1">
                <a:cs typeface="Calibri" panose="020F0502020204030204" pitchFamily="34" charset="0"/>
              </a:rPr>
              <a:t>days</a:t>
            </a:r>
            <a:r>
              <a:rPr lang="it-IT" altLang="en-US" sz="1800" dirty="0">
                <a:cs typeface="Calibri" panose="020F0502020204030204" pitchFamily="34" charset="0"/>
              </a:rPr>
              <a:t> from </a:t>
            </a:r>
            <a:r>
              <a:rPr lang="it-IT" altLang="en-US" sz="1800" dirty="0" err="1">
                <a:cs typeface="Calibri" panose="020F0502020204030204" pitchFamily="34" charset="0"/>
              </a:rPr>
              <a:t>diagnosis</a:t>
            </a:r>
            <a:r>
              <a:rPr lang="it-IT" altLang="en-US" sz="1800" dirty="0">
                <a:cs typeface="Calibri" panose="020F0502020204030204" pitchFamily="34" charset="0"/>
              </a:rPr>
              <a:t>. </a:t>
            </a:r>
            <a:r>
              <a:rPr lang="it-IT" altLang="en-US" sz="1800" dirty="0" err="1">
                <a:cs typeface="Calibri" panose="020F0502020204030204" pitchFamily="34" charset="0"/>
              </a:rPr>
              <a:t>PFTs</a:t>
            </a:r>
            <a:r>
              <a:rPr lang="it-IT" altLang="en-US" sz="1800" dirty="0">
                <a:cs typeface="Calibri" panose="020F0502020204030204" pitchFamily="34" charset="0"/>
              </a:rPr>
              <a:t> and HRCT </a:t>
            </a:r>
            <a:r>
              <a:rPr lang="it-IT" altLang="en-US" sz="1800" dirty="0" err="1">
                <a:cs typeface="Calibri" panose="020F0502020204030204" pitchFamily="34" charset="0"/>
              </a:rPr>
              <a:t>lung</a:t>
            </a:r>
            <a:r>
              <a:rPr lang="it-IT" altLang="en-US" sz="1800" dirty="0">
                <a:cs typeface="Calibri" panose="020F0502020204030204" pitchFamily="34" charset="0"/>
              </a:rPr>
              <a:t> </a:t>
            </a:r>
            <a:r>
              <a:rPr lang="it-IT" altLang="en-US" sz="1800" dirty="0" err="1">
                <a:cs typeface="Calibri" panose="020F0502020204030204" pitchFamily="34" charset="0"/>
              </a:rPr>
              <a:t>findings</a:t>
            </a:r>
            <a:r>
              <a:rPr lang="it-IT" altLang="en-US" sz="1800" dirty="0">
                <a:cs typeface="Calibri" panose="020F0502020204030204" pitchFamily="34" charset="0"/>
              </a:rPr>
              <a:t> </a:t>
            </a:r>
            <a:r>
              <a:rPr lang="it-IT" altLang="en-US" sz="1800" dirty="0" err="1">
                <a:cs typeface="Calibri" panose="020F0502020204030204" pitchFamily="34" charset="0"/>
              </a:rPr>
              <a:t>improvement</a:t>
            </a:r>
            <a:endParaRPr lang="it-IT" altLang="en-US" sz="1800" dirty="0">
              <a:cs typeface="Calibri" panose="020F0502020204030204" pitchFamily="34" charset="0"/>
            </a:endParaRPr>
          </a:p>
        </p:txBody>
      </p:sp>
      <p:sp>
        <p:nvSpPr>
          <p:cNvPr id="4" name="Titolo 1">
            <a:extLst>
              <a:ext uri="{FF2B5EF4-FFF2-40B4-BE49-F238E27FC236}">
                <a16:creationId xmlns:a16="http://schemas.microsoft.com/office/drawing/2014/main" id="{682A8175-9184-4E85-B652-83FC70685336}"/>
              </a:ext>
            </a:extLst>
          </p:cNvPr>
          <p:cNvSpPr txBox="1">
            <a:spLocks/>
          </p:cNvSpPr>
          <p:nvPr/>
        </p:nvSpPr>
        <p:spPr bwMode="auto">
          <a:xfrm>
            <a:off x="446088" y="485775"/>
            <a:ext cx="82296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it-IT" altLang="it-IT" sz="3200" b="1" kern="0" dirty="0" err="1">
                <a:solidFill>
                  <a:schemeClr val="tx1"/>
                </a:solidFill>
                <a:latin typeface="Calibri" panose="020F0502020204030204" pitchFamily="34" charset="0"/>
                <a:cs typeface="Calibri" panose="020F0502020204030204" pitchFamily="34" charset="0"/>
              </a:rPr>
              <a:t>Cyclosporine</a:t>
            </a:r>
            <a:endParaRPr lang="it-IT" altLang="it-IT" sz="3200" b="1" kern="0" dirty="0">
              <a:solidFill>
                <a:schemeClr val="tx1"/>
              </a:solidFill>
              <a:latin typeface="Calibri" panose="020F0502020204030204" pitchFamily="34" charset="0"/>
              <a:cs typeface="Calibri" panose="020F0502020204030204" pitchFamily="34" charset="0"/>
            </a:endParaRPr>
          </a:p>
        </p:txBody>
      </p:sp>
      <p:grpSp>
        <p:nvGrpSpPr>
          <p:cNvPr id="5" name="Gruppo 4">
            <a:extLst>
              <a:ext uri="{FF2B5EF4-FFF2-40B4-BE49-F238E27FC236}">
                <a16:creationId xmlns:a16="http://schemas.microsoft.com/office/drawing/2014/main" id="{F3C8A88E-8850-4218-936D-C298D0E4219B}"/>
              </a:ext>
            </a:extLst>
          </p:cNvPr>
          <p:cNvGrpSpPr/>
          <p:nvPr/>
        </p:nvGrpSpPr>
        <p:grpSpPr>
          <a:xfrm>
            <a:off x="-1" y="0"/>
            <a:ext cx="9144002" cy="6858001"/>
            <a:chOff x="-1" y="0"/>
            <a:chExt cx="9144002" cy="6858001"/>
          </a:xfrm>
        </p:grpSpPr>
        <p:pic>
          <p:nvPicPr>
            <p:cNvPr id="6" name="Immagine 5">
              <a:extLst>
                <a:ext uri="{FF2B5EF4-FFF2-40B4-BE49-F238E27FC236}">
                  <a16:creationId xmlns:a16="http://schemas.microsoft.com/office/drawing/2014/main" id="{C452B0B4-BCF9-470E-B071-91744C1A2F7E}"/>
                </a:ext>
              </a:extLst>
            </p:cNvPr>
            <p:cNvPicPr>
              <a:picLocks noChangeAspect="1"/>
            </p:cNvPicPr>
            <p:nvPr/>
          </p:nvPicPr>
          <p:blipFill>
            <a:blip r:embed="rId2"/>
            <a:stretch>
              <a:fillRect/>
            </a:stretch>
          </p:blipFill>
          <p:spPr>
            <a:xfrm>
              <a:off x="1" y="367330"/>
              <a:ext cx="9144000" cy="45724"/>
            </a:xfrm>
            <a:prstGeom prst="rect">
              <a:avLst/>
            </a:prstGeom>
          </p:spPr>
        </p:pic>
        <p:pic>
          <p:nvPicPr>
            <p:cNvPr id="7" name="Picture 5" descr="http://portalegiovani.comune.re.it/wp-content/uploads/2015/02/imageRedirect.jpg">
              <a:extLst>
                <a:ext uri="{FF2B5EF4-FFF2-40B4-BE49-F238E27FC236}">
                  <a16:creationId xmlns:a16="http://schemas.microsoft.com/office/drawing/2014/main" id="{28B1C270-0DC9-4F1B-97A5-CD0AB3763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4C2F5F10-8D74-4129-9528-15876F54A02F}"/>
                </a:ext>
              </a:extLst>
            </p:cNvPr>
            <p:cNvPicPr>
              <a:picLocks noChangeAspect="1"/>
            </p:cNvPicPr>
            <p:nvPr/>
          </p:nvPicPr>
          <p:blipFill>
            <a:blip r:embed="rId2"/>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Tree>
    <p:extLst>
      <p:ext uri="{BB962C8B-B14F-4D97-AF65-F5344CB8AC3E}">
        <p14:creationId xmlns:p14="http://schemas.microsoft.com/office/powerpoint/2010/main" val="2122374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D2D9A988-5BD7-4F5D-B741-F6F96F60B53B}"/>
              </a:ext>
            </a:extLst>
          </p:cNvPr>
          <p:cNvPicPr>
            <a:picLocks noChangeAspect="1"/>
          </p:cNvPicPr>
          <p:nvPr/>
        </p:nvPicPr>
        <p:blipFill>
          <a:blip r:embed="rId2"/>
          <a:stretch>
            <a:fillRect/>
          </a:stretch>
        </p:blipFill>
        <p:spPr>
          <a:xfrm>
            <a:off x="72196" y="80852"/>
            <a:ext cx="4234332" cy="1407036"/>
          </a:xfrm>
          <a:prstGeom prst="rect">
            <a:avLst/>
          </a:prstGeom>
        </p:spPr>
      </p:pic>
      <p:grpSp>
        <p:nvGrpSpPr>
          <p:cNvPr id="8" name="Gruppo 7">
            <a:extLst>
              <a:ext uri="{FF2B5EF4-FFF2-40B4-BE49-F238E27FC236}">
                <a16:creationId xmlns:a16="http://schemas.microsoft.com/office/drawing/2014/main" id="{C44FB135-2777-4152-9E66-7C2D248E31C0}"/>
              </a:ext>
            </a:extLst>
          </p:cNvPr>
          <p:cNvGrpSpPr/>
          <p:nvPr/>
        </p:nvGrpSpPr>
        <p:grpSpPr>
          <a:xfrm>
            <a:off x="-1" y="0"/>
            <a:ext cx="9144002" cy="6858001"/>
            <a:chOff x="-1" y="0"/>
            <a:chExt cx="9144002" cy="6858001"/>
          </a:xfrm>
        </p:grpSpPr>
        <p:pic>
          <p:nvPicPr>
            <p:cNvPr id="9" name="Immagine 8">
              <a:extLst>
                <a:ext uri="{FF2B5EF4-FFF2-40B4-BE49-F238E27FC236}">
                  <a16:creationId xmlns:a16="http://schemas.microsoft.com/office/drawing/2014/main" id="{68133D64-D9CC-47C8-B860-A1AF445F3BCC}"/>
                </a:ext>
              </a:extLst>
            </p:cNvPr>
            <p:cNvPicPr>
              <a:picLocks noChangeAspect="1"/>
            </p:cNvPicPr>
            <p:nvPr/>
          </p:nvPicPr>
          <p:blipFill>
            <a:blip r:embed="rId3"/>
            <a:stretch>
              <a:fillRect/>
            </a:stretch>
          </p:blipFill>
          <p:spPr>
            <a:xfrm>
              <a:off x="1" y="367330"/>
              <a:ext cx="9144000" cy="45724"/>
            </a:xfrm>
            <a:prstGeom prst="rect">
              <a:avLst/>
            </a:prstGeom>
          </p:spPr>
        </p:pic>
        <p:pic>
          <p:nvPicPr>
            <p:cNvPr id="10" name="Picture 5" descr="http://portalegiovani.comune.re.it/wp-content/uploads/2015/02/imageRedirect.jpg">
              <a:extLst>
                <a:ext uri="{FF2B5EF4-FFF2-40B4-BE49-F238E27FC236}">
                  <a16:creationId xmlns:a16="http://schemas.microsoft.com/office/drawing/2014/main" id="{3B8EF0C2-8608-4D33-8D5E-2DFC548AD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B2B64A50-2BC3-4CFF-824E-2C57BA801026}"/>
                </a:ext>
              </a:extLst>
            </p:cNvPr>
            <p:cNvPicPr>
              <a:picLocks noChangeAspect="1"/>
            </p:cNvPicPr>
            <p:nvPr/>
          </p:nvPicPr>
          <p:blipFill>
            <a:blip r:embed="rId3"/>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pic>
        <p:nvPicPr>
          <p:cNvPr id="2" name="Immagine 1">
            <a:extLst>
              <a:ext uri="{FF2B5EF4-FFF2-40B4-BE49-F238E27FC236}">
                <a16:creationId xmlns:a16="http://schemas.microsoft.com/office/drawing/2014/main" id="{299CE878-7FB8-4B7B-935B-BF61F33E126E}"/>
              </a:ext>
            </a:extLst>
          </p:cNvPr>
          <p:cNvPicPr>
            <a:picLocks noChangeAspect="1"/>
          </p:cNvPicPr>
          <p:nvPr/>
        </p:nvPicPr>
        <p:blipFill>
          <a:blip r:embed="rId5"/>
          <a:stretch>
            <a:fillRect/>
          </a:stretch>
        </p:blipFill>
        <p:spPr>
          <a:xfrm>
            <a:off x="223815" y="2061156"/>
            <a:ext cx="8696369" cy="2735687"/>
          </a:xfrm>
          <a:prstGeom prst="rect">
            <a:avLst/>
          </a:prstGeom>
        </p:spPr>
      </p:pic>
    </p:spTree>
    <p:extLst>
      <p:ext uri="{BB962C8B-B14F-4D97-AF65-F5344CB8AC3E}">
        <p14:creationId xmlns:p14="http://schemas.microsoft.com/office/powerpoint/2010/main" val="2690879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7F2AE0F-1530-4B52-A2A6-5FB7F4628206}"/>
              </a:ext>
            </a:extLst>
          </p:cNvPr>
          <p:cNvSpPr/>
          <p:nvPr/>
        </p:nvSpPr>
        <p:spPr>
          <a:xfrm>
            <a:off x="417872" y="1766730"/>
            <a:ext cx="4114800" cy="2114381"/>
          </a:xfrm>
          <a:prstGeom prst="rect">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1FB37B0F-D2DC-427D-83D9-CE627AB0F50A}"/>
              </a:ext>
            </a:extLst>
          </p:cNvPr>
          <p:cNvPicPr>
            <a:picLocks noChangeAspect="1"/>
          </p:cNvPicPr>
          <p:nvPr/>
        </p:nvPicPr>
        <p:blipFill>
          <a:blip r:embed="rId2"/>
          <a:stretch>
            <a:fillRect/>
          </a:stretch>
        </p:blipFill>
        <p:spPr>
          <a:xfrm>
            <a:off x="72196" y="61174"/>
            <a:ext cx="4234332" cy="1407036"/>
          </a:xfrm>
          <a:prstGeom prst="rect">
            <a:avLst/>
          </a:prstGeom>
        </p:spPr>
      </p:pic>
      <p:grpSp>
        <p:nvGrpSpPr>
          <p:cNvPr id="5" name="Gruppo 4">
            <a:extLst>
              <a:ext uri="{FF2B5EF4-FFF2-40B4-BE49-F238E27FC236}">
                <a16:creationId xmlns:a16="http://schemas.microsoft.com/office/drawing/2014/main" id="{F3C8A88E-8850-4218-936D-C298D0E4219B}"/>
              </a:ext>
            </a:extLst>
          </p:cNvPr>
          <p:cNvGrpSpPr/>
          <p:nvPr/>
        </p:nvGrpSpPr>
        <p:grpSpPr>
          <a:xfrm>
            <a:off x="-1" y="0"/>
            <a:ext cx="9144002" cy="6858001"/>
            <a:chOff x="-1" y="0"/>
            <a:chExt cx="9144002" cy="6858001"/>
          </a:xfrm>
        </p:grpSpPr>
        <p:pic>
          <p:nvPicPr>
            <p:cNvPr id="6" name="Immagine 5">
              <a:extLst>
                <a:ext uri="{FF2B5EF4-FFF2-40B4-BE49-F238E27FC236}">
                  <a16:creationId xmlns:a16="http://schemas.microsoft.com/office/drawing/2014/main" id="{C452B0B4-BCF9-470E-B071-91744C1A2F7E}"/>
                </a:ext>
              </a:extLst>
            </p:cNvPr>
            <p:cNvPicPr>
              <a:picLocks noChangeAspect="1"/>
            </p:cNvPicPr>
            <p:nvPr/>
          </p:nvPicPr>
          <p:blipFill>
            <a:blip r:embed="rId3"/>
            <a:stretch>
              <a:fillRect/>
            </a:stretch>
          </p:blipFill>
          <p:spPr>
            <a:xfrm>
              <a:off x="1" y="367330"/>
              <a:ext cx="9144000" cy="45724"/>
            </a:xfrm>
            <a:prstGeom prst="rect">
              <a:avLst/>
            </a:prstGeom>
          </p:spPr>
        </p:pic>
        <p:pic>
          <p:nvPicPr>
            <p:cNvPr id="7" name="Picture 5" descr="http://portalegiovani.comune.re.it/wp-content/uploads/2015/02/imageRedirect.jpg">
              <a:extLst>
                <a:ext uri="{FF2B5EF4-FFF2-40B4-BE49-F238E27FC236}">
                  <a16:creationId xmlns:a16="http://schemas.microsoft.com/office/drawing/2014/main" id="{28B1C270-0DC9-4F1B-97A5-CD0AB37638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4C2F5F10-8D74-4129-9528-15876F54A02F}"/>
                </a:ext>
              </a:extLst>
            </p:cNvPr>
            <p:cNvPicPr>
              <a:picLocks noChangeAspect="1"/>
            </p:cNvPicPr>
            <p:nvPr/>
          </p:nvPicPr>
          <p:blipFill>
            <a:blip r:embed="rId3"/>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10" name="Rettangolo 9">
            <a:extLst>
              <a:ext uri="{FF2B5EF4-FFF2-40B4-BE49-F238E27FC236}">
                <a16:creationId xmlns:a16="http://schemas.microsoft.com/office/drawing/2014/main" id="{020A3B22-E124-4403-9153-FD9A6DFEF870}"/>
              </a:ext>
            </a:extLst>
          </p:cNvPr>
          <p:cNvSpPr/>
          <p:nvPr/>
        </p:nvSpPr>
        <p:spPr>
          <a:xfrm>
            <a:off x="441476" y="1812813"/>
            <a:ext cx="4572000" cy="923330"/>
          </a:xfrm>
          <a:prstGeom prst="rect">
            <a:avLst/>
          </a:prstGeom>
        </p:spPr>
        <p:txBody>
          <a:bodyPr>
            <a:spAutoFit/>
          </a:bodyPr>
          <a:lstStyle/>
          <a:p>
            <a:r>
              <a:rPr lang="en-US" dirty="0"/>
              <a:t>17 ILD patients not responding to steroids</a:t>
            </a:r>
          </a:p>
          <a:p>
            <a:r>
              <a:rPr lang="en-US" dirty="0"/>
              <a:t>ILD onset 	acute in 7 cases </a:t>
            </a:r>
          </a:p>
          <a:p>
            <a:r>
              <a:rPr lang="en-US" dirty="0"/>
              <a:t>			chronic in 10</a:t>
            </a:r>
            <a:endParaRPr lang="it-IT" dirty="0"/>
          </a:p>
        </p:txBody>
      </p:sp>
      <p:sp>
        <p:nvSpPr>
          <p:cNvPr id="11" name="Rettangolo 10">
            <a:extLst>
              <a:ext uri="{FF2B5EF4-FFF2-40B4-BE49-F238E27FC236}">
                <a16:creationId xmlns:a16="http://schemas.microsoft.com/office/drawing/2014/main" id="{38B9805D-7E2F-4CAB-BD58-74E82F31670F}"/>
              </a:ext>
            </a:extLst>
          </p:cNvPr>
          <p:cNvSpPr/>
          <p:nvPr/>
        </p:nvSpPr>
        <p:spPr>
          <a:xfrm>
            <a:off x="417872" y="2825061"/>
            <a:ext cx="4572000" cy="923330"/>
          </a:xfrm>
          <a:prstGeom prst="rect">
            <a:avLst/>
          </a:prstGeom>
        </p:spPr>
        <p:txBody>
          <a:bodyPr>
            <a:spAutoFit/>
          </a:bodyPr>
          <a:lstStyle/>
          <a:p>
            <a:r>
              <a:rPr lang="it-IT" dirty="0"/>
              <a:t>HRCT pattern of ILD </a:t>
            </a:r>
            <a:r>
              <a:rPr lang="it-IT" dirty="0" err="1"/>
              <a:t>was</a:t>
            </a:r>
            <a:r>
              <a:rPr lang="it-IT" dirty="0"/>
              <a:t> </a:t>
            </a:r>
            <a:r>
              <a:rPr lang="it-IT" dirty="0" err="1"/>
              <a:t>consistent</a:t>
            </a:r>
            <a:r>
              <a:rPr lang="it-IT" dirty="0"/>
              <a:t> with</a:t>
            </a:r>
          </a:p>
          <a:p>
            <a:r>
              <a:rPr lang="it-IT" dirty="0"/>
              <a:t>	NSIP in 14 </a:t>
            </a:r>
            <a:r>
              <a:rPr lang="it-IT" dirty="0" err="1"/>
              <a:t>patients</a:t>
            </a:r>
            <a:r>
              <a:rPr lang="it-IT" dirty="0"/>
              <a:t> </a:t>
            </a:r>
          </a:p>
          <a:p>
            <a:r>
              <a:rPr lang="it-IT" dirty="0"/>
              <a:t>	UIP in 3 </a:t>
            </a:r>
            <a:r>
              <a:rPr lang="it-IT" dirty="0" err="1"/>
              <a:t>patients</a:t>
            </a:r>
            <a:r>
              <a:rPr lang="it-IT" dirty="0"/>
              <a:t> </a:t>
            </a:r>
          </a:p>
        </p:txBody>
      </p:sp>
      <p:sp>
        <p:nvSpPr>
          <p:cNvPr id="12" name="Rettangolo 11">
            <a:extLst>
              <a:ext uri="{FF2B5EF4-FFF2-40B4-BE49-F238E27FC236}">
                <a16:creationId xmlns:a16="http://schemas.microsoft.com/office/drawing/2014/main" id="{A684A7CD-5BC8-40F2-BF34-5EAFB90CA1D8}"/>
              </a:ext>
            </a:extLst>
          </p:cNvPr>
          <p:cNvSpPr/>
          <p:nvPr/>
        </p:nvSpPr>
        <p:spPr>
          <a:xfrm>
            <a:off x="4935792" y="1500049"/>
            <a:ext cx="3766732" cy="2585323"/>
          </a:xfrm>
          <a:prstGeom prst="rect">
            <a:avLst/>
          </a:prstGeom>
          <a:ln w="38100">
            <a:solidFill>
              <a:schemeClr val="accent1">
                <a:lumMod val="40000"/>
                <a:lumOff val="60000"/>
              </a:schemeClr>
            </a:solidFill>
          </a:ln>
        </p:spPr>
        <p:txBody>
          <a:bodyPr wrap="square">
            <a:spAutoFit/>
          </a:bodyPr>
          <a:lstStyle/>
          <a:p>
            <a:pPr algn="just"/>
            <a:r>
              <a:rPr lang="en-US" dirty="0"/>
              <a:t>During the first year of the study, all patients were responsive to CYC and their respiratory symptoms improved. </a:t>
            </a:r>
          </a:p>
          <a:p>
            <a:pPr algn="just"/>
            <a:endParaRPr lang="en-US" dirty="0"/>
          </a:p>
          <a:p>
            <a:pPr algn="just"/>
            <a:r>
              <a:rPr lang="en-US" dirty="0"/>
              <a:t>At 1 year of treatment, a significant improvement was reported in FVC,  DLCO, and total </a:t>
            </a:r>
            <a:r>
              <a:rPr lang="en-US" dirty="0" err="1"/>
              <a:t>Kazerooni</a:t>
            </a:r>
            <a:r>
              <a:rPr lang="en-US" dirty="0"/>
              <a:t> score because of reduction of ground-glass opacity. </a:t>
            </a:r>
            <a:endParaRPr lang="it-IT" dirty="0"/>
          </a:p>
        </p:txBody>
      </p:sp>
      <p:pic>
        <p:nvPicPr>
          <p:cNvPr id="13" name="Immagine 12">
            <a:extLst>
              <a:ext uri="{FF2B5EF4-FFF2-40B4-BE49-F238E27FC236}">
                <a16:creationId xmlns:a16="http://schemas.microsoft.com/office/drawing/2014/main" id="{4F5AD515-A80D-4679-AE6C-808B08B1ABD4}"/>
              </a:ext>
            </a:extLst>
          </p:cNvPr>
          <p:cNvPicPr>
            <a:picLocks noChangeAspect="1"/>
          </p:cNvPicPr>
          <p:nvPr/>
        </p:nvPicPr>
        <p:blipFill rotWithShape="1">
          <a:blip r:embed="rId5"/>
          <a:srcRect t="22103"/>
          <a:stretch/>
        </p:blipFill>
        <p:spPr>
          <a:xfrm>
            <a:off x="834768" y="4302958"/>
            <a:ext cx="7395808" cy="1938986"/>
          </a:xfrm>
          <a:prstGeom prst="rect">
            <a:avLst/>
          </a:prstGeom>
          <a:ln w="38100">
            <a:solidFill>
              <a:schemeClr val="accent1">
                <a:lumMod val="40000"/>
                <a:lumOff val="60000"/>
              </a:schemeClr>
            </a:solidFill>
          </a:ln>
        </p:spPr>
      </p:pic>
    </p:spTree>
    <p:extLst>
      <p:ext uri="{BB962C8B-B14F-4D97-AF65-F5344CB8AC3E}">
        <p14:creationId xmlns:p14="http://schemas.microsoft.com/office/powerpoint/2010/main" val="2045021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042E526-9EAB-4FD7-8F24-F92010BB76D9}"/>
              </a:ext>
            </a:extLst>
          </p:cNvPr>
          <p:cNvPicPr>
            <a:picLocks noChangeAspect="1"/>
          </p:cNvPicPr>
          <p:nvPr/>
        </p:nvPicPr>
        <p:blipFill>
          <a:blip r:embed="rId2"/>
          <a:stretch>
            <a:fillRect/>
          </a:stretch>
        </p:blipFill>
        <p:spPr>
          <a:xfrm>
            <a:off x="56572" y="95950"/>
            <a:ext cx="4395019" cy="1258700"/>
          </a:xfrm>
          <a:prstGeom prst="rect">
            <a:avLst/>
          </a:prstGeom>
        </p:spPr>
      </p:pic>
      <p:grpSp>
        <p:nvGrpSpPr>
          <p:cNvPr id="8" name="Gruppo 7">
            <a:extLst>
              <a:ext uri="{FF2B5EF4-FFF2-40B4-BE49-F238E27FC236}">
                <a16:creationId xmlns:a16="http://schemas.microsoft.com/office/drawing/2014/main" id="{C44FB135-2777-4152-9E66-7C2D248E31C0}"/>
              </a:ext>
            </a:extLst>
          </p:cNvPr>
          <p:cNvGrpSpPr/>
          <p:nvPr/>
        </p:nvGrpSpPr>
        <p:grpSpPr>
          <a:xfrm>
            <a:off x="-1" y="0"/>
            <a:ext cx="9144002" cy="6858001"/>
            <a:chOff x="-1" y="0"/>
            <a:chExt cx="9144002" cy="6858001"/>
          </a:xfrm>
        </p:grpSpPr>
        <p:pic>
          <p:nvPicPr>
            <p:cNvPr id="9" name="Immagine 8">
              <a:extLst>
                <a:ext uri="{FF2B5EF4-FFF2-40B4-BE49-F238E27FC236}">
                  <a16:creationId xmlns:a16="http://schemas.microsoft.com/office/drawing/2014/main" id="{68133D64-D9CC-47C8-B860-A1AF445F3BCC}"/>
                </a:ext>
              </a:extLst>
            </p:cNvPr>
            <p:cNvPicPr>
              <a:picLocks noChangeAspect="1"/>
            </p:cNvPicPr>
            <p:nvPr/>
          </p:nvPicPr>
          <p:blipFill>
            <a:blip r:embed="rId3"/>
            <a:stretch>
              <a:fillRect/>
            </a:stretch>
          </p:blipFill>
          <p:spPr>
            <a:xfrm>
              <a:off x="1" y="367330"/>
              <a:ext cx="9144000" cy="45724"/>
            </a:xfrm>
            <a:prstGeom prst="rect">
              <a:avLst/>
            </a:prstGeom>
          </p:spPr>
        </p:pic>
        <p:pic>
          <p:nvPicPr>
            <p:cNvPr id="10" name="Picture 5" descr="http://portalegiovani.comune.re.it/wp-content/uploads/2015/02/imageRedirect.jpg">
              <a:extLst>
                <a:ext uri="{FF2B5EF4-FFF2-40B4-BE49-F238E27FC236}">
                  <a16:creationId xmlns:a16="http://schemas.microsoft.com/office/drawing/2014/main" id="{3B8EF0C2-8608-4D33-8D5E-2DFC548AD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B2B64A50-2BC3-4CFF-824E-2C57BA801026}"/>
                </a:ext>
              </a:extLst>
            </p:cNvPr>
            <p:cNvPicPr>
              <a:picLocks noChangeAspect="1"/>
            </p:cNvPicPr>
            <p:nvPr/>
          </p:nvPicPr>
          <p:blipFill>
            <a:blip r:embed="rId3"/>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4" name="Rettangolo 3">
            <a:extLst>
              <a:ext uri="{FF2B5EF4-FFF2-40B4-BE49-F238E27FC236}">
                <a16:creationId xmlns:a16="http://schemas.microsoft.com/office/drawing/2014/main" id="{2429B7D4-B34B-467C-92D7-EF7ED167133B}"/>
              </a:ext>
            </a:extLst>
          </p:cNvPr>
          <p:cNvSpPr/>
          <p:nvPr/>
        </p:nvSpPr>
        <p:spPr>
          <a:xfrm>
            <a:off x="248326" y="1772420"/>
            <a:ext cx="4075347" cy="646331"/>
          </a:xfrm>
          <a:prstGeom prst="rect">
            <a:avLst/>
          </a:prstGeom>
        </p:spPr>
        <p:txBody>
          <a:bodyPr wrap="square">
            <a:spAutoFit/>
          </a:bodyPr>
          <a:lstStyle/>
          <a:p>
            <a:r>
              <a:rPr lang="it-IT" dirty="0"/>
              <a:t>10 </a:t>
            </a:r>
            <a:r>
              <a:rPr lang="it-IT" dirty="0" err="1"/>
              <a:t>patients</a:t>
            </a:r>
            <a:r>
              <a:rPr lang="it-IT" dirty="0"/>
              <a:t> </a:t>
            </a:r>
            <a:r>
              <a:rPr lang="it-IT" dirty="0" err="1"/>
              <a:t>received</a:t>
            </a:r>
            <a:r>
              <a:rPr lang="it-IT" dirty="0"/>
              <a:t> </a:t>
            </a:r>
            <a:r>
              <a:rPr lang="it-IT" b="1" dirty="0" err="1">
                <a:solidFill>
                  <a:srgbClr val="C00000"/>
                </a:solidFill>
              </a:rPr>
              <a:t>Rituximab</a:t>
            </a:r>
            <a:r>
              <a:rPr lang="it-IT" dirty="0"/>
              <a:t> </a:t>
            </a:r>
            <a:r>
              <a:rPr lang="it-IT" dirty="0" err="1"/>
              <a:t>if</a:t>
            </a:r>
            <a:r>
              <a:rPr lang="it-IT" dirty="0"/>
              <a:t> </a:t>
            </a:r>
            <a:r>
              <a:rPr lang="it-IT" dirty="0" err="1"/>
              <a:t>had</a:t>
            </a:r>
            <a:r>
              <a:rPr lang="it-IT" dirty="0"/>
              <a:t> severe ILD </a:t>
            </a:r>
            <a:r>
              <a:rPr lang="it-IT" dirty="0" err="1"/>
              <a:t>refractory</a:t>
            </a:r>
            <a:r>
              <a:rPr lang="it-IT" dirty="0"/>
              <a:t> to IS </a:t>
            </a:r>
            <a:r>
              <a:rPr lang="it-IT" dirty="0" err="1"/>
              <a:t>drugs</a:t>
            </a:r>
            <a:r>
              <a:rPr lang="it-IT" dirty="0"/>
              <a:t>. </a:t>
            </a:r>
          </a:p>
        </p:txBody>
      </p:sp>
      <p:sp>
        <p:nvSpPr>
          <p:cNvPr id="6" name="Rettangolo 5">
            <a:extLst>
              <a:ext uri="{FF2B5EF4-FFF2-40B4-BE49-F238E27FC236}">
                <a16:creationId xmlns:a16="http://schemas.microsoft.com/office/drawing/2014/main" id="{08E7CE28-C453-4EDF-A3F6-3F98FA31AED8}"/>
              </a:ext>
            </a:extLst>
          </p:cNvPr>
          <p:cNvSpPr/>
          <p:nvPr/>
        </p:nvSpPr>
        <p:spPr>
          <a:xfrm>
            <a:off x="248326" y="2518558"/>
            <a:ext cx="5100422" cy="1200329"/>
          </a:xfrm>
          <a:prstGeom prst="rect">
            <a:avLst/>
          </a:prstGeom>
        </p:spPr>
        <p:txBody>
          <a:bodyPr wrap="square">
            <a:spAutoFit/>
          </a:bodyPr>
          <a:lstStyle/>
          <a:p>
            <a:pPr marL="285750" indent="-285750">
              <a:buFontTx/>
              <a:buChar char="-"/>
            </a:pPr>
            <a:r>
              <a:rPr lang="it-IT" dirty="0"/>
              <a:t>6 </a:t>
            </a:r>
            <a:r>
              <a:rPr lang="it-IT" dirty="0" err="1"/>
              <a:t>patients</a:t>
            </a:r>
            <a:r>
              <a:rPr lang="it-IT" dirty="0"/>
              <a:t> with acute-</a:t>
            </a:r>
            <a:r>
              <a:rPr lang="it-IT" dirty="0" err="1"/>
              <a:t>onset</a:t>
            </a:r>
            <a:r>
              <a:rPr lang="it-IT" dirty="0"/>
              <a:t> ILD</a:t>
            </a:r>
          </a:p>
          <a:p>
            <a:pPr marL="742950" lvl="1" indent="-285750">
              <a:buFontTx/>
              <a:buChar char="-"/>
            </a:pPr>
            <a:r>
              <a:rPr lang="it-IT" dirty="0"/>
              <a:t>Complete </a:t>
            </a:r>
            <a:r>
              <a:rPr lang="it-IT" dirty="0" err="1"/>
              <a:t>response</a:t>
            </a:r>
            <a:r>
              <a:rPr lang="it-IT" dirty="0"/>
              <a:t> 6/6</a:t>
            </a:r>
          </a:p>
          <a:p>
            <a:pPr marL="285750" indent="-285750">
              <a:buFontTx/>
              <a:buChar char="-"/>
            </a:pPr>
            <a:r>
              <a:rPr lang="it-IT" dirty="0"/>
              <a:t>4 </a:t>
            </a:r>
            <a:r>
              <a:rPr lang="it-IT" dirty="0" err="1"/>
              <a:t>patients</a:t>
            </a:r>
            <a:r>
              <a:rPr lang="it-IT" dirty="0"/>
              <a:t> </a:t>
            </a:r>
            <a:r>
              <a:rPr lang="it-IT" dirty="0" err="1"/>
              <a:t>chronic</a:t>
            </a:r>
            <a:r>
              <a:rPr lang="it-IT" dirty="0"/>
              <a:t> progressive ILD</a:t>
            </a:r>
          </a:p>
          <a:p>
            <a:pPr marL="742950" lvl="1" indent="-285750">
              <a:buFontTx/>
              <a:buChar char="-"/>
            </a:pPr>
            <a:r>
              <a:rPr lang="it-IT" dirty="0" err="1"/>
              <a:t>Improvement</a:t>
            </a:r>
            <a:r>
              <a:rPr lang="it-IT" dirty="0"/>
              <a:t> 4/4</a:t>
            </a:r>
          </a:p>
        </p:txBody>
      </p:sp>
      <p:pic>
        <p:nvPicPr>
          <p:cNvPr id="7" name="Immagine 6">
            <a:extLst>
              <a:ext uri="{FF2B5EF4-FFF2-40B4-BE49-F238E27FC236}">
                <a16:creationId xmlns:a16="http://schemas.microsoft.com/office/drawing/2014/main" id="{AF6B59B9-D375-484C-B097-31A8D183DC0A}"/>
              </a:ext>
            </a:extLst>
          </p:cNvPr>
          <p:cNvPicPr>
            <a:picLocks noChangeAspect="1"/>
          </p:cNvPicPr>
          <p:nvPr/>
        </p:nvPicPr>
        <p:blipFill>
          <a:blip r:embed="rId5"/>
          <a:stretch>
            <a:fillRect/>
          </a:stretch>
        </p:blipFill>
        <p:spPr>
          <a:xfrm>
            <a:off x="5638598" y="623092"/>
            <a:ext cx="2246515" cy="3497152"/>
          </a:xfrm>
          <a:prstGeom prst="rect">
            <a:avLst/>
          </a:prstGeom>
        </p:spPr>
      </p:pic>
      <p:pic>
        <p:nvPicPr>
          <p:cNvPr id="12" name="Immagine 11">
            <a:extLst>
              <a:ext uri="{FF2B5EF4-FFF2-40B4-BE49-F238E27FC236}">
                <a16:creationId xmlns:a16="http://schemas.microsoft.com/office/drawing/2014/main" id="{097B7AE5-A20D-41D9-A8D9-DBBC011245EB}"/>
              </a:ext>
            </a:extLst>
          </p:cNvPr>
          <p:cNvPicPr>
            <a:picLocks noChangeAspect="1"/>
          </p:cNvPicPr>
          <p:nvPr/>
        </p:nvPicPr>
        <p:blipFill>
          <a:blip r:embed="rId6"/>
          <a:stretch>
            <a:fillRect/>
          </a:stretch>
        </p:blipFill>
        <p:spPr>
          <a:xfrm>
            <a:off x="1487227" y="4071163"/>
            <a:ext cx="5928728" cy="2363804"/>
          </a:xfrm>
          <a:prstGeom prst="rect">
            <a:avLst/>
          </a:prstGeom>
        </p:spPr>
      </p:pic>
    </p:spTree>
    <p:extLst>
      <p:ext uri="{BB962C8B-B14F-4D97-AF65-F5344CB8AC3E}">
        <p14:creationId xmlns:p14="http://schemas.microsoft.com/office/powerpoint/2010/main" val="1501982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E0D49FD8-0236-4289-B369-1873844B7160}"/>
              </a:ext>
            </a:extLst>
          </p:cNvPr>
          <p:cNvGrpSpPr/>
          <p:nvPr/>
        </p:nvGrpSpPr>
        <p:grpSpPr>
          <a:xfrm>
            <a:off x="-1" y="0"/>
            <a:ext cx="9144002" cy="6858001"/>
            <a:chOff x="-1" y="0"/>
            <a:chExt cx="9144002" cy="6858001"/>
          </a:xfrm>
        </p:grpSpPr>
        <p:pic>
          <p:nvPicPr>
            <p:cNvPr id="10" name="Immagine 9">
              <a:extLst>
                <a:ext uri="{FF2B5EF4-FFF2-40B4-BE49-F238E27FC236}">
                  <a16:creationId xmlns:a16="http://schemas.microsoft.com/office/drawing/2014/main" id="{1A61C8B9-2C48-47D7-A2BF-9C2C5C5DDBBD}"/>
                </a:ext>
              </a:extLst>
            </p:cNvPr>
            <p:cNvPicPr>
              <a:picLocks noChangeAspect="1"/>
            </p:cNvPicPr>
            <p:nvPr/>
          </p:nvPicPr>
          <p:blipFill>
            <a:blip r:embed="rId3"/>
            <a:stretch>
              <a:fillRect/>
            </a:stretch>
          </p:blipFill>
          <p:spPr>
            <a:xfrm>
              <a:off x="1" y="367330"/>
              <a:ext cx="9144000" cy="45724"/>
            </a:xfrm>
            <a:prstGeom prst="rect">
              <a:avLst/>
            </a:prstGeom>
          </p:spPr>
        </p:pic>
        <p:pic>
          <p:nvPicPr>
            <p:cNvPr id="11" name="Picture 5" descr="http://portalegiovani.comune.re.it/wp-content/uploads/2015/02/imageRedirect.jpg">
              <a:extLst>
                <a:ext uri="{FF2B5EF4-FFF2-40B4-BE49-F238E27FC236}">
                  <a16:creationId xmlns:a16="http://schemas.microsoft.com/office/drawing/2014/main" id="{2A4F09D9-EE61-40D8-A980-32FBA519D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1">
              <a:extLst>
                <a:ext uri="{FF2B5EF4-FFF2-40B4-BE49-F238E27FC236}">
                  <a16:creationId xmlns:a16="http://schemas.microsoft.com/office/drawing/2014/main" id="{C9E9FB99-53C6-49DE-A88C-0EDE5F07703A}"/>
                </a:ext>
              </a:extLst>
            </p:cNvPr>
            <p:cNvPicPr>
              <a:picLocks noChangeAspect="1"/>
            </p:cNvPicPr>
            <p:nvPr/>
          </p:nvPicPr>
          <p:blipFill>
            <a:blip r:embed="rId3"/>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3073" name="Text Box 1">
            <a:extLst>
              <a:ext uri="{FF2B5EF4-FFF2-40B4-BE49-F238E27FC236}">
                <a16:creationId xmlns:a16="http://schemas.microsoft.com/office/drawing/2014/main" id="{0C8766D5-B597-4829-B962-B5FE816A390B}"/>
              </a:ext>
            </a:extLst>
          </p:cNvPr>
          <p:cNvSpPr txBox="1">
            <a:spLocks noChangeArrowheads="1"/>
          </p:cNvSpPr>
          <p:nvPr/>
        </p:nvSpPr>
        <p:spPr bwMode="auto">
          <a:xfrm>
            <a:off x="324646" y="691793"/>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it-IT" sz="1451" b="1" dirty="0">
                <a:latin typeface="Arial" panose="020B0604020202020204" pitchFamily="34" charset="0"/>
              </a:rPr>
              <a:t>Classification tree for subgroups of IIM. A patient must first meet the EULAR/ACR classification criteria for IIM (probability of IIM ≥55%). </a:t>
            </a:r>
          </a:p>
        </p:txBody>
      </p:sp>
      <p:pic>
        <p:nvPicPr>
          <p:cNvPr id="3074" name="Picture 2">
            <a:extLst>
              <a:ext uri="{FF2B5EF4-FFF2-40B4-BE49-F238E27FC236}">
                <a16:creationId xmlns:a16="http://schemas.microsoft.com/office/drawing/2014/main" id="{FF383505-6D3C-4A7C-BE9E-94193E27FD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6695" y="5967950"/>
            <a:ext cx="816480" cy="5227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A2504A5A-02CA-42DA-8C94-FDDD64121195}"/>
              </a:ext>
            </a:extLst>
          </p:cNvPr>
          <p:cNvSpPr txBox="1">
            <a:spLocks noChangeArrowheads="1"/>
          </p:cNvSpPr>
          <p:nvPr/>
        </p:nvSpPr>
        <p:spPr bwMode="auto">
          <a:xfrm>
            <a:off x="5225188" y="6608522"/>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it-IT" sz="1089" b="1" dirty="0">
                <a:latin typeface="Arial" panose="020B0604020202020204" pitchFamily="34" charset="0"/>
              </a:rPr>
              <a:t>Ingrid E Lundberg et al. Ann Rheum Dis 2017;76:1955-1964</a:t>
            </a: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418" y="1438972"/>
            <a:ext cx="6307410" cy="4382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1407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59870801-F3D6-4A28-A9E2-705332934C46}"/>
              </a:ext>
            </a:extLst>
          </p:cNvPr>
          <p:cNvSpPr/>
          <p:nvPr/>
        </p:nvSpPr>
        <p:spPr>
          <a:xfrm>
            <a:off x="3224981" y="2261419"/>
            <a:ext cx="2920180" cy="3382297"/>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753C217E-A324-4309-82EC-D893E2CBA939}"/>
              </a:ext>
            </a:extLst>
          </p:cNvPr>
          <p:cNvSpPr/>
          <p:nvPr/>
        </p:nvSpPr>
        <p:spPr>
          <a:xfrm>
            <a:off x="437167" y="2810578"/>
            <a:ext cx="8244717" cy="2192841"/>
          </a:xfrm>
          <a:prstGeom prst="rect">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4295CEBC-FDAF-420F-8B67-2635EDC805C6}"/>
              </a:ext>
            </a:extLst>
          </p:cNvPr>
          <p:cNvPicPr>
            <a:picLocks noChangeAspect="1"/>
          </p:cNvPicPr>
          <p:nvPr/>
        </p:nvPicPr>
        <p:blipFill>
          <a:blip r:embed="rId2"/>
          <a:stretch>
            <a:fillRect/>
          </a:stretch>
        </p:blipFill>
        <p:spPr>
          <a:xfrm>
            <a:off x="120860" y="132981"/>
            <a:ext cx="3703888" cy="1332763"/>
          </a:xfrm>
          <a:prstGeom prst="rect">
            <a:avLst/>
          </a:prstGeom>
        </p:spPr>
      </p:pic>
      <p:grpSp>
        <p:nvGrpSpPr>
          <p:cNvPr id="3" name="Gruppo 2">
            <a:extLst>
              <a:ext uri="{FF2B5EF4-FFF2-40B4-BE49-F238E27FC236}">
                <a16:creationId xmlns:a16="http://schemas.microsoft.com/office/drawing/2014/main" id="{82B13133-51FE-4BD5-B373-6FBB668D032C}"/>
              </a:ext>
            </a:extLst>
          </p:cNvPr>
          <p:cNvGrpSpPr/>
          <p:nvPr/>
        </p:nvGrpSpPr>
        <p:grpSpPr>
          <a:xfrm>
            <a:off x="-1" y="0"/>
            <a:ext cx="9144002" cy="6858001"/>
            <a:chOff x="-1" y="0"/>
            <a:chExt cx="9144002" cy="6858001"/>
          </a:xfrm>
        </p:grpSpPr>
        <p:pic>
          <p:nvPicPr>
            <p:cNvPr id="4" name="Immagine 3">
              <a:extLst>
                <a:ext uri="{FF2B5EF4-FFF2-40B4-BE49-F238E27FC236}">
                  <a16:creationId xmlns:a16="http://schemas.microsoft.com/office/drawing/2014/main" id="{6ADD3513-006A-455F-8815-DC13A561CEBC}"/>
                </a:ext>
              </a:extLst>
            </p:cNvPr>
            <p:cNvPicPr>
              <a:picLocks noChangeAspect="1"/>
            </p:cNvPicPr>
            <p:nvPr/>
          </p:nvPicPr>
          <p:blipFill>
            <a:blip r:embed="rId3"/>
            <a:stretch>
              <a:fillRect/>
            </a:stretch>
          </p:blipFill>
          <p:spPr>
            <a:xfrm>
              <a:off x="1" y="367330"/>
              <a:ext cx="9144000" cy="45724"/>
            </a:xfrm>
            <a:prstGeom prst="rect">
              <a:avLst/>
            </a:prstGeom>
          </p:spPr>
        </p:pic>
        <p:pic>
          <p:nvPicPr>
            <p:cNvPr id="5" name="Picture 5" descr="http://portalegiovani.comune.re.it/wp-content/uploads/2015/02/imageRedirect.jpg">
              <a:extLst>
                <a:ext uri="{FF2B5EF4-FFF2-40B4-BE49-F238E27FC236}">
                  <a16:creationId xmlns:a16="http://schemas.microsoft.com/office/drawing/2014/main" id="{EDCEE949-3DBE-4CB5-9C5F-7BE6E95DDF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B272AF87-6805-4528-9B7F-494D21CCA9E3}"/>
                </a:ext>
              </a:extLst>
            </p:cNvPr>
            <p:cNvPicPr>
              <a:picLocks noChangeAspect="1"/>
            </p:cNvPicPr>
            <p:nvPr/>
          </p:nvPicPr>
          <p:blipFill>
            <a:blip r:embed="rId3"/>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7" name="Rettangolo 6">
            <a:extLst>
              <a:ext uri="{FF2B5EF4-FFF2-40B4-BE49-F238E27FC236}">
                <a16:creationId xmlns:a16="http://schemas.microsoft.com/office/drawing/2014/main" id="{C8E3A647-C8C2-495F-9AAA-89EC70FB8EAF}"/>
              </a:ext>
            </a:extLst>
          </p:cNvPr>
          <p:cNvSpPr/>
          <p:nvPr/>
        </p:nvSpPr>
        <p:spPr>
          <a:xfrm>
            <a:off x="282990" y="1731953"/>
            <a:ext cx="8610185" cy="880369"/>
          </a:xfrm>
          <a:prstGeom prst="rect">
            <a:avLst/>
          </a:prstGeom>
          <a:solidFill>
            <a:schemeClr val="bg1"/>
          </a:solidFill>
        </p:spPr>
        <p:txBody>
          <a:bodyPr wrap="square">
            <a:spAutoFit/>
          </a:bodyPr>
          <a:lstStyle/>
          <a:p>
            <a:pPr algn="ctr">
              <a:lnSpc>
                <a:spcPct val="150000"/>
              </a:lnSpc>
            </a:pPr>
            <a:r>
              <a:rPr lang="it-IT" dirty="0"/>
              <a:t>24 ASS </a:t>
            </a:r>
            <a:r>
              <a:rPr lang="it-IT" dirty="0" err="1"/>
              <a:t>patients</a:t>
            </a:r>
            <a:r>
              <a:rPr lang="it-IT" dirty="0"/>
              <a:t> with severe ILD and &gt;12 </a:t>
            </a:r>
            <a:r>
              <a:rPr lang="it-IT" dirty="0" err="1"/>
              <a:t>months</a:t>
            </a:r>
            <a:r>
              <a:rPr lang="it-IT" dirty="0"/>
              <a:t> follow-up post-</a:t>
            </a:r>
            <a:r>
              <a:rPr lang="it-IT" dirty="0" err="1"/>
              <a:t>Rtx</a:t>
            </a:r>
            <a:r>
              <a:rPr lang="it-IT" dirty="0"/>
              <a:t> (</a:t>
            </a:r>
            <a:r>
              <a:rPr lang="it-IT" dirty="0" err="1"/>
              <a:t>median</a:t>
            </a:r>
            <a:r>
              <a:rPr lang="it-IT" dirty="0"/>
              <a:t> 52 </a:t>
            </a:r>
            <a:r>
              <a:rPr lang="it-IT" dirty="0" err="1"/>
              <a:t>months</a:t>
            </a:r>
            <a:r>
              <a:rPr lang="it-IT" dirty="0"/>
              <a:t>) </a:t>
            </a:r>
          </a:p>
          <a:p>
            <a:pPr algn="ctr">
              <a:lnSpc>
                <a:spcPct val="150000"/>
              </a:lnSpc>
            </a:pPr>
            <a:r>
              <a:rPr lang="it-IT" dirty="0"/>
              <a:t>19 Jo1, 3 PL7, 2 PL12</a:t>
            </a:r>
          </a:p>
        </p:txBody>
      </p:sp>
      <p:sp>
        <p:nvSpPr>
          <p:cNvPr id="8" name="Rettangolo 7">
            <a:extLst>
              <a:ext uri="{FF2B5EF4-FFF2-40B4-BE49-F238E27FC236}">
                <a16:creationId xmlns:a16="http://schemas.microsoft.com/office/drawing/2014/main" id="{28C17D8F-EAD1-4162-822A-58809C7ADC34}"/>
              </a:ext>
            </a:extLst>
          </p:cNvPr>
          <p:cNvSpPr/>
          <p:nvPr/>
        </p:nvSpPr>
        <p:spPr>
          <a:xfrm>
            <a:off x="660095" y="3013687"/>
            <a:ext cx="4572000" cy="1711366"/>
          </a:xfrm>
          <a:prstGeom prst="rect">
            <a:avLst/>
          </a:prstGeom>
        </p:spPr>
        <p:txBody>
          <a:bodyPr>
            <a:spAutoFit/>
          </a:bodyPr>
          <a:lstStyle/>
          <a:p>
            <a:pPr>
              <a:lnSpc>
                <a:spcPct val="150000"/>
              </a:lnSpc>
            </a:pPr>
            <a:r>
              <a:rPr lang="it-IT" dirty="0"/>
              <a:t>Post-RTX, </a:t>
            </a:r>
            <a:r>
              <a:rPr lang="it-IT" dirty="0" err="1"/>
              <a:t>median</a:t>
            </a:r>
            <a:r>
              <a:rPr lang="it-IT" dirty="0"/>
              <a:t> </a:t>
            </a:r>
            <a:r>
              <a:rPr lang="it-IT" dirty="0" err="1"/>
              <a:t>percentage</a:t>
            </a:r>
            <a:r>
              <a:rPr lang="it-IT" dirty="0"/>
              <a:t> </a:t>
            </a:r>
            <a:r>
              <a:rPr lang="it-IT" dirty="0" err="1"/>
              <a:t>increase</a:t>
            </a:r>
            <a:r>
              <a:rPr lang="it-IT" dirty="0"/>
              <a:t> of: </a:t>
            </a:r>
          </a:p>
          <a:p>
            <a:pPr>
              <a:lnSpc>
                <a:spcPct val="150000"/>
              </a:lnSpc>
            </a:pPr>
            <a:r>
              <a:rPr lang="it-IT" dirty="0"/>
              <a:t>- FVC	24%	</a:t>
            </a:r>
            <a:r>
              <a:rPr lang="en-US" dirty="0"/>
              <a:t> from 58% to 72%</a:t>
            </a:r>
            <a:r>
              <a:rPr lang="it-IT" dirty="0"/>
              <a:t>	(P &lt; 0.018)</a:t>
            </a:r>
          </a:p>
          <a:p>
            <a:pPr>
              <a:lnSpc>
                <a:spcPct val="150000"/>
              </a:lnSpc>
            </a:pPr>
            <a:r>
              <a:rPr lang="it-IT" dirty="0"/>
              <a:t>- FEV1	22%	</a:t>
            </a:r>
            <a:r>
              <a:rPr lang="en-US" dirty="0"/>
              <a:t> from 58% to 71% </a:t>
            </a:r>
            <a:r>
              <a:rPr lang="it-IT" dirty="0"/>
              <a:t>	(P &lt; 0.037)</a:t>
            </a:r>
          </a:p>
          <a:p>
            <a:pPr>
              <a:lnSpc>
                <a:spcPct val="150000"/>
              </a:lnSpc>
            </a:pPr>
            <a:r>
              <a:rPr lang="it-IT" dirty="0"/>
              <a:t>- DLCO	17%	</a:t>
            </a:r>
            <a:r>
              <a:rPr lang="en-US" dirty="0"/>
              <a:t> from 41% to 58% </a:t>
            </a:r>
            <a:r>
              <a:rPr lang="it-IT" dirty="0"/>
              <a:t>	(P &lt; 0.025)</a:t>
            </a:r>
          </a:p>
        </p:txBody>
      </p:sp>
      <p:pic>
        <p:nvPicPr>
          <p:cNvPr id="9" name="Immagine 8">
            <a:extLst>
              <a:ext uri="{FF2B5EF4-FFF2-40B4-BE49-F238E27FC236}">
                <a16:creationId xmlns:a16="http://schemas.microsoft.com/office/drawing/2014/main" id="{8FDB3BD3-051E-42A8-9CA5-E76472AD5DD2}"/>
              </a:ext>
            </a:extLst>
          </p:cNvPr>
          <p:cNvPicPr>
            <a:picLocks noChangeAspect="1"/>
          </p:cNvPicPr>
          <p:nvPr/>
        </p:nvPicPr>
        <p:blipFill rotWithShape="1">
          <a:blip r:embed="rId5"/>
          <a:srcRect r="2980"/>
          <a:stretch/>
        </p:blipFill>
        <p:spPr>
          <a:xfrm>
            <a:off x="5232095" y="3013687"/>
            <a:ext cx="3372465" cy="1968288"/>
          </a:xfrm>
          <a:prstGeom prst="rect">
            <a:avLst/>
          </a:prstGeom>
        </p:spPr>
      </p:pic>
      <p:sp>
        <p:nvSpPr>
          <p:cNvPr id="10" name="CasellaDiTesto 9">
            <a:extLst>
              <a:ext uri="{FF2B5EF4-FFF2-40B4-BE49-F238E27FC236}">
                <a16:creationId xmlns:a16="http://schemas.microsoft.com/office/drawing/2014/main" id="{A06C5708-E6AB-4616-A884-0E7BCF1EC3B7}"/>
              </a:ext>
            </a:extLst>
          </p:cNvPr>
          <p:cNvSpPr txBox="1"/>
          <p:nvPr/>
        </p:nvSpPr>
        <p:spPr>
          <a:xfrm>
            <a:off x="1646998" y="5222793"/>
            <a:ext cx="5850003" cy="646331"/>
          </a:xfrm>
          <a:prstGeom prst="rect">
            <a:avLst/>
          </a:prstGeom>
          <a:solidFill>
            <a:schemeClr val="bg1"/>
          </a:solidFill>
        </p:spPr>
        <p:txBody>
          <a:bodyPr wrap="square" rtlCol="0">
            <a:spAutoFit/>
          </a:bodyPr>
          <a:lstStyle/>
          <a:p>
            <a:pPr algn="ctr"/>
            <a:r>
              <a:rPr lang="it-IT" dirty="0" err="1"/>
              <a:t>Infections</a:t>
            </a:r>
            <a:r>
              <a:rPr lang="it-IT" dirty="0"/>
              <a:t> </a:t>
            </a:r>
            <a:r>
              <a:rPr lang="it-IT" dirty="0" err="1"/>
              <a:t>were</a:t>
            </a:r>
            <a:r>
              <a:rPr lang="it-IT" dirty="0"/>
              <a:t> the </a:t>
            </a:r>
            <a:r>
              <a:rPr lang="it-IT" dirty="0" err="1"/>
              <a:t>main</a:t>
            </a:r>
            <a:r>
              <a:rPr lang="it-IT" dirty="0"/>
              <a:t> severe side </a:t>
            </a:r>
            <a:r>
              <a:rPr lang="it-IT" dirty="0" err="1"/>
              <a:t>effects</a:t>
            </a:r>
            <a:r>
              <a:rPr lang="it-IT" dirty="0"/>
              <a:t> in 5/24 </a:t>
            </a:r>
            <a:r>
              <a:rPr lang="it-IT" dirty="0" err="1"/>
              <a:t>patients</a:t>
            </a:r>
            <a:r>
              <a:rPr lang="it-IT" dirty="0"/>
              <a:t> with 2 </a:t>
            </a:r>
            <a:r>
              <a:rPr lang="it-IT" dirty="0" err="1"/>
              <a:t>deaths</a:t>
            </a:r>
            <a:endParaRPr lang="it-IT" dirty="0"/>
          </a:p>
        </p:txBody>
      </p:sp>
    </p:spTree>
    <p:extLst>
      <p:ext uri="{BB962C8B-B14F-4D97-AF65-F5344CB8AC3E}">
        <p14:creationId xmlns:p14="http://schemas.microsoft.com/office/powerpoint/2010/main" val="702946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B8DF501-F3AB-48FD-A674-8CF40675EA9C}"/>
              </a:ext>
            </a:extLst>
          </p:cNvPr>
          <p:cNvSpPr/>
          <p:nvPr/>
        </p:nvSpPr>
        <p:spPr>
          <a:xfrm>
            <a:off x="482600" y="2417452"/>
            <a:ext cx="5956300" cy="1631216"/>
          </a:xfrm>
          <a:prstGeom prst="rect">
            <a:avLst/>
          </a:prstGeom>
          <a:solidFill>
            <a:schemeClr val="bg1"/>
          </a:solidFill>
          <a:ln w="28575">
            <a:solidFill>
              <a:schemeClr val="tx2">
                <a:lumMod val="40000"/>
                <a:lumOff val="60000"/>
              </a:schemeClr>
            </a:solidFill>
          </a:ln>
        </p:spPr>
        <p:txBody>
          <a:bodyPr wrap="square">
            <a:spAutoFit/>
          </a:bodyPr>
          <a:lstStyle/>
          <a:p>
            <a:pPr algn="ctr"/>
            <a:r>
              <a:rPr lang="en-US" sz="2000" b="1" dirty="0"/>
              <a:t>Aim of the study</a:t>
            </a:r>
          </a:p>
          <a:p>
            <a:pPr algn="ctr"/>
            <a:endParaRPr lang="en-US" sz="2000" dirty="0"/>
          </a:p>
          <a:p>
            <a:pPr algn="ctr"/>
            <a:r>
              <a:rPr lang="en-US" sz="2000" dirty="0"/>
              <a:t>To describe the capillaroscopic features of ASSD patients and to evaluate possible correlations with clinical and serological characteristics of the disease</a:t>
            </a:r>
            <a:endParaRPr lang="it-IT" sz="2000" dirty="0"/>
          </a:p>
        </p:txBody>
      </p:sp>
      <p:sp>
        <p:nvSpPr>
          <p:cNvPr id="3" name="Rettangolo 2">
            <a:extLst>
              <a:ext uri="{FF2B5EF4-FFF2-40B4-BE49-F238E27FC236}">
                <a16:creationId xmlns:a16="http://schemas.microsoft.com/office/drawing/2014/main" id="{6E25EF3B-E07F-484F-82D2-0B8D28D5DFA8}"/>
              </a:ext>
            </a:extLst>
          </p:cNvPr>
          <p:cNvSpPr/>
          <p:nvPr/>
        </p:nvSpPr>
        <p:spPr>
          <a:xfrm>
            <a:off x="1542763" y="780384"/>
            <a:ext cx="6057900" cy="1200329"/>
          </a:xfrm>
          <a:prstGeom prst="rect">
            <a:avLst/>
          </a:prstGeom>
          <a:solidFill>
            <a:schemeClr val="bg1"/>
          </a:solidFill>
          <a:ln>
            <a:solidFill>
              <a:schemeClr val="tx2">
                <a:lumMod val="40000"/>
                <a:lumOff val="6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2400" b="1" dirty="0"/>
              <a:t>NASCAR</a:t>
            </a:r>
          </a:p>
          <a:p>
            <a:pPr algn="ctr"/>
            <a:r>
              <a:rPr lang="en-US" sz="2400" b="1" dirty="0" err="1"/>
              <a:t>NAilfold</a:t>
            </a:r>
            <a:r>
              <a:rPr lang="en-US" sz="2400" b="1" dirty="0"/>
              <a:t> </a:t>
            </a:r>
            <a:r>
              <a:rPr lang="en-US" sz="2400" b="1" dirty="0" err="1"/>
              <a:t>capillaroSCopy</a:t>
            </a:r>
            <a:r>
              <a:rPr lang="en-US" sz="2400" b="1" dirty="0"/>
              <a:t> in </a:t>
            </a:r>
            <a:r>
              <a:rPr lang="en-US" sz="2400" b="1" dirty="0" err="1"/>
              <a:t>Antisynthetase</a:t>
            </a:r>
            <a:r>
              <a:rPr lang="en-US" sz="2400" b="1" dirty="0"/>
              <a:t> </a:t>
            </a:r>
            <a:r>
              <a:rPr lang="en-US" sz="2400" b="1" dirty="0" err="1"/>
              <a:t>syndRome</a:t>
            </a:r>
            <a:r>
              <a:rPr lang="en-US" sz="2400" b="1" dirty="0"/>
              <a:t> </a:t>
            </a:r>
            <a:endParaRPr lang="it-IT" sz="2400" b="1" dirty="0"/>
          </a:p>
        </p:txBody>
      </p:sp>
      <p:grpSp>
        <p:nvGrpSpPr>
          <p:cNvPr id="7" name="Gruppo 6">
            <a:extLst>
              <a:ext uri="{FF2B5EF4-FFF2-40B4-BE49-F238E27FC236}">
                <a16:creationId xmlns:a16="http://schemas.microsoft.com/office/drawing/2014/main" id="{AD3EE923-985D-458B-97E3-431C70EFAAAE}"/>
              </a:ext>
            </a:extLst>
          </p:cNvPr>
          <p:cNvGrpSpPr/>
          <p:nvPr/>
        </p:nvGrpSpPr>
        <p:grpSpPr>
          <a:xfrm>
            <a:off x="-1" y="0"/>
            <a:ext cx="9144002" cy="6858001"/>
            <a:chOff x="-1" y="0"/>
            <a:chExt cx="9144002" cy="6858001"/>
          </a:xfrm>
        </p:grpSpPr>
        <p:pic>
          <p:nvPicPr>
            <p:cNvPr id="8" name="Immagine 7">
              <a:extLst>
                <a:ext uri="{FF2B5EF4-FFF2-40B4-BE49-F238E27FC236}">
                  <a16:creationId xmlns:a16="http://schemas.microsoft.com/office/drawing/2014/main" id="{E654DC06-CD14-4B90-A273-7E9F380314D5}"/>
                </a:ext>
              </a:extLst>
            </p:cNvPr>
            <p:cNvPicPr>
              <a:picLocks noChangeAspect="1"/>
            </p:cNvPicPr>
            <p:nvPr/>
          </p:nvPicPr>
          <p:blipFill>
            <a:blip r:embed="rId2"/>
            <a:stretch>
              <a:fillRect/>
            </a:stretch>
          </p:blipFill>
          <p:spPr>
            <a:xfrm>
              <a:off x="1" y="367330"/>
              <a:ext cx="9144000" cy="45724"/>
            </a:xfrm>
            <a:prstGeom prst="rect">
              <a:avLst/>
            </a:prstGeom>
          </p:spPr>
        </p:pic>
        <p:pic>
          <p:nvPicPr>
            <p:cNvPr id="9" name="Picture 5" descr="http://portalegiovani.comune.re.it/wp-content/uploads/2015/02/imageRedirect.jpg">
              <a:extLst>
                <a:ext uri="{FF2B5EF4-FFF2-40B4-BE49-F238E27FC236}">
                  <a16:creationId xmlns:a16="http://schemas.microsoft.com/office/drawing/2014/main" id="{0440DD3A-C265-4D30-9C8B-99154F437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A61DD8D9-5B5C-401E-8F79-BBE523507D9C}"/>
                </a:ext>
              </a:extLst>
            </p:cNvPr>
            <p:cNvPicPr>
              <a:picLocks noChangeAspect="1"/>
            </p:cNvPicPr>
            <p:nvPr/>
          </p:nvPicPr>
          <p:blipFill>
            <a:blip r:embed="rId2"/>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grpSp>
        <p:nvGrpSpPr>
          <p:cNvPr id="13" name="Gruppo 12">
            <a:extLst>
              <a:ext uri="{FF2B5EF4-FFF2-40B4-BE49-F238E27FC236}">
                <a16:creationId xmlns:a16="http://schemas.microsoft.com/office/drawing/2014/main" id="{782ADF48-6FCA-4F7E-927C-582E224DAF22}"/>
              </a:ext>
            </a:extLst>
          </p:cNvPr>
          <p:cNvGrpSpPr/>
          <p:nvPr/>
        </p:nvGrpSpPr>
        <p:grpSpPr>
          <a:xfrm>
            <a:off x="907911" y="4306152"/>
            <a:ext cx="3386327" cy="1989565"/>
            <a:chOff x="1278360" y="4364924"/>
            <a:chExt cx="2732442" cy="1115791"/>
          </a:xfrm>
        </p:grpSpPr>
        <p:sp>
          <p:nvSpPr>
            <p:cNvPr id="15" name="Rettangolo con angoli arrotondati 14">
              <a:extLst>
                <a:ext uri="{FF2B5EF4-FFF2-40B4-BE49-F238E27FC236}">
                  <a16:creationId xmlns:a16="http://schemas.microsoft.com/office/drawing/2014/main" id="{77A57C69-2673-4651-B132-76C201B5867D}"/>
                </a:ext>
              </a:extLst>
            </p:cNvPr>
            <p:cNvSpPr/>
            <p:nvPr/>
          </p:nvSpPr>
          <p:spPr>
            <a:xfrm>
              <a:off x="1278360" y="4364924"/>
              <a:ext cx="2732442" cy="1115791"/>
            </a:xfrm>
            <a:prstGeom prst="roundRect">
              <a:avLst/>
            </a:prstGeom>
            <a:blipFill>
              <a:blip r:embed="rId4"/>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F03577BC-E475-4AC6-9BCE-0FC95DF181A5}"/>
                </a:ext>
              </a:extLst>
            </p:cNvPr>
            <p:cNvSpPr/>
            <p:nvPr/>
          </p:nvSpPr>
          <p:spPr>
            <a:xfrm>
              <a:off x="1732122" y="4752265"/>
              <a:ext cx="2102692" cy="584775"/>
            </a:xfrm>
            <a:prstGeom prst="rect">
              <a:avLst/>
            </a:prstGeom>
          </p:spPr>
          <p:txBody>
            <a:bodyPr wrap="none">
              <a:spAutoFit/>
            </a:bodyPr>
            <a:lstStyle/>
            <a:p>
              <a:r>
                <a:rPr lang="en-US" sz="3200" b="1" dirty="0">
                  <a:solidFill>
                    <a:schemeClr val="bg1"/>
                  </a:solidFill>
                </a:rPr>
                <a:t>SSc pattern</a:t>
              </a:r>
              <a:endParaRPr lang="it-IT" sz="3200" b="1" dirty="0">
                <a:solidFill>
                  <a:schemeClr val="bg1"/>
                </a:solidFill>
              </a:endParaRPr>
            </a:p>
          </p:txBody>
        </p:sp>
      </p:grpSp>
      <p:sp>
        <p:nvSpPr>
          <p:cNvPr id="17" name="Rettangolo 16">
            <a:extLst>
              <a:ext uri="{FF2B5EF4-FFF2-40B4-BE49-F238E27FC236}">
                <a16:creationId xmlns:a16="http://schemas.microsoft.com/office/drawing/2014/main" id="{5E11F247-B665-4BC2-A1F0-445787EE679D}"/>
              </a:ext>
            </a:extLst>
          </p:cNvPr>
          <p:cNvSpPr/>
          <p:nvPr/>
        </p:nvSpPr>
        <p:spPr>
          <a:xfrm rot="20966351">
            <a:off x="4680783" y="4887379"/>
            <a:ext cx="3996954" cy="830997"/>
          </a:xfrm>
          <a:prstGeom prst="rect">
            <a:avLst/>
          </a:prstGeom>
          <a:solidFill>
            <a:schemeClr val="tx2">
              <a:lumMod val="20000"/>
              <a:lumOff val="8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a:spAutoFit/>
          </a:bodyPr>
          <a:lstStyle/>
          <a:p>
            <a:pPr algn="ctr"/>
            <a:r>
              <a:rPr lang="en-US" sz="2400" dirty="0"/>
              <a:t>36,9% </a:t>
            </a:r>
            <a:r>
              <a:rPr lang="en-US" sz="2400" dirty="0" err="1"/>
              <a:t>dei</a:t>
            </a:r>
            <a:r>
              <a:rPr lang="en-US" sz="2400" dirty="0"/>
              <a:t> </a:t>
            </a:r>
            <a:r>
              <a:rPr lang="en-US" sz="2400" dirty="0" err="1"/>
              <a:t>pazienti</a:t>
            </a:r>
            <a:r>
              <a:rPr lang="en-US" sz="2400" dirty="0"/>
              <a:t> con ASSD p&lt;0,005 </a:t>
            </a:r>
            <a:endParaRPr lang="it-IT" sz="2400" dirty="0"/>
          </a:p>
        </p:txBody>
      </p:sp>
      <p:sp>
        <p:nvSpPr>
          <p:cNvPr id="4" name="CasellaDiTesto 3">
            <a:extLst>
              <a:ext uri="{FF2B5EF4-FFF2-40B4-BE49-F238E27FC236}">
                <a16:creationId xmlns:a16="http://schemas.microsoft.com/office/drawing/2014/main" id="{E9503ED8-227B-4294-8E01-087968BECB4E}"/>
              </a:ext>
            </a:extLst>
          </p:cNvPr>
          <p:cNvSpPr txBox="1"/>
          <p:nvPr/>
        </p:nvSpPr>
        <p:spPr>
          <a:xfrm>
            <a:off x="6802410" y="6553201"/>
            <a:ext cx="2341590" cy="307777"/>
          </a:xfrm>
          <a:prstGeom prst="rect">
            <a:avLst/>
          </a:prstGeom>
          <a:noFill/>
        </p:spPr>
        <p:txBody>
          <a:bodyPr wrap="square" rtlCol="0">
            <a:spAutoFit/>
          </a:bodyPr>
          <a:lstStyle/>
          <a:p>
            <a:r>
              <a:rPr lang="it-IT" sz="1400" dirty="0"/>
              <a:t>Sebastiani M et al, </a:t>
            </a:r>
            <a:r>
              <a:rPr lang="it-IT" sz="1400" dirty="0" err="1"/>
              <a:t>submitted</a:t>
            </a:r>
            <a:endParaRPr lang="it-IT" sz="1400" dirty="0"/>
          </a:p>
        </p:txBody>
      </p:sp>
    </p:spTree>
    <p:extLst>
      <p:ext uri="{BB962C8B-B14F-4D97-AF65-F5344CB8AC3E}">
        <p14:creationId xmlns:p14="http://schemas.microsoft.com/office/powerpoint/2010/main" val="1967081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aborazione 1">
            <a:extLst>
              <a:ext uri="{FF2B5EF4-FFF2-40B4-BE49-F238E27FC236}">
                <a16:creationId xmlns:a16="http://schemas.microsoft.com/office/drawing/2014/main" id="{C3E0DAB2-25F4-4F38-A5A4-FDBD71FED1F6}"/>
              </a:ext>
            </a:extLst>
          </p:cNvPr>
          <p:cNvSpPr/>
          <p:nvPr/>
        </p:nvSpPr>
        <p:spPr>
          <a:xfrm>
            <a:off x="407963" y="2034242"/>
            <a:ext cx="8201465" cy="3114533"/>
          </a:xfrm>
          <a:prstGeom prst="flowChartProcess">
            <a:avLst/>
          </a:prstGeom>
          <a:solidFill>
            <a:schemeClr val="bg1"/>
          </a:solidFill>
          <a:ln w="76200">
            <a:solidFill>
              <a:schemeClr val="tx2">
                <a:lumMod val="40000"/>
                <a:lumOff val="6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3" name="Tabella 2">
            <a:extLst>
              <a:ext uri="{FF2B5EF4-FFF2-40B4-BE49-F238E27FC236}">
                <a16:creationId xmlns:a16="http://schemas.microsoft.com/office/drawing/2014/main" id="{678F65C2-11C7-4A08-89B6-AF8D5A9E8A2C}"/>
              </a:ext>
            </a:extLst>
          </p:cNvPr>
          <p:cNvGraphicFramePr>
            <a:graphicFrameLocks noGrp="1"/>
          </p:cNvGraphicFramePr>
          <p:nvPr>
            <p:extLst>
              <p:ext uri="{D42A27DB-BD31-4B8C-83A1-F6EECF244321}">
                <p14:modId xmlns:p14="http://schemas.microsoft.com/office/powerpoint/2010/main" val="1503121219"/>
              </p:ext>
            </p:extLst>
          </p:nvPr>
        </p:nvGraphicFramePr>
        <p:xfrm>
          <a:off x="635267" y="2174919"/>
          <a:ext cx="7753877" cy="2619312"/>
        </p:xfrm>
        <a:graphic>
          <a:graphicData uri="http://schemas.openxmlformats.org/drawingml/2006/table">
            <a:tbl>
              <a:tblPr/>
              <a:tblGrid>
                <a:gridCol w="3262393">
                  <a:extLst>
                    <a:ext uri="{9D8B030D-6E8A-4147-A177-3AD203B41FA5}">
                      <a16:colId xmlns:a16="http://schemas.microsoft.com/office/drawing/2014/main" val="3626534624"/>
                    </a:ext>
                  </a:extLst>
                </a:gridCol>
                <a:gridCol w="1060980">
                  <a:extLst>
                    <a:ext uri="{9D8B030D-6E8A-4147-A177-3AD203B41FA5}">
                      <a16:colId xmlns:a16="http://schemas.microsoft.com/office/drawing/2014/main" val="2659752617"/>
                    </a:ext>
                  </a:extLst>
                </a:gridCol>
                <a:gridCol w="970040">
                  <a:extLst>
                    <a:ext uri="{9D8B030D-6E8A-4147-A177-3AD203B41FA5}">
                      <a16:colId xmlns:a16="http://schemas.microsoft.com/office/drawing/2014/main" val="2442351941"/>
                    </a:ext>
                  </a:extLst>
                </a:gridCol>
                <a:gridCol w="1530843">
                  <a:extLst>
                    <a:ext uri="{9D8B030D-6E8A-4147-A177-3AD203B41FA5}">
                      <a16:colId xmlns:a16="http://schemas.microsoft.com/office/drawing/2014/main" val="3576421922"/>
                    </a:ext>
                  </a:extLst>
                </a:gridCol>
                <a:gridCol w="929621">
                  <a:extLst>
                    <a:ext uri="{9D8B030D-6E8A-4147-A177-3AD203B41FA5}">
                      <a16:colId xmlns:a16="http://schemas.microsoft.com/office/drawing/2014/main" val="3978323809"/>
                    </a:ext>
                  </a:extLst>
                </a:gridCol>
              </a:tblGrid>
              <a:tr h="436552">
                <a:tc gridSpan="4">
                  <a:txBody>
                    <a:bodyPr/>
                    <a:lstStyle/>
                    <a:p>
                      <a:pPr algn="l" fontAlgn="b"/>
                      <a:r>
                        <a:rPr lang="en-US" sz="1800" b="1" i="0" u="none" strike="noStrike" dirty="0">
                          <a:solidFill>
                            <a:srgbClr val="000000"/>
                          </a:solidFill>
                          <a:effectLst/>
                          <a:latin typeface="Calibri" panose="020F0502020204030204" pitchFamily="34" charset="0"/>
                        </a:rPr>
                        <a:t>Multivariate analysis, correlation with scleroderma pattern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b"/>
                      <a:r>
                        <a:rPr lang="it-IT" sz="1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4558104"/>
                  </a:ext>
                </a:extLst>
              </a:tr>
              <a:tr h="436552">
                <a:tc>
                  <a:txBody>
                    <a:bodyPr/>
                    <a:lstStyle/>
                    <a:p>
                      <a:pPr algn="l" fontAlgn="b"/>
                      <a:endParaRPr lang="it-IT"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800" b="0" i="0" u="none" strike="noStrike">
                          <a:solidFill>
                            <a:srgbClr val="000000"/>
                          </a:solidFill>
                          <a:effectLst/>
                          <a:latin typeface="Calibri" panose="020F0502020204030204" pitchFamily="34" charset="0"/>
                        </a:rPr>
                        <a:t>Odds Ratio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it-IT" sz="1700" b="0" i="0" u="none" strike="noStrike" dirty="0">
                          <a:solidFill>
                            <a:srgbClr val="000000"/>
                          </a:solidFill>
                          <a:effectLst/>
                          <a:latin typeface="Calibri" panose="020F0502020204030204" pitchFamily="34" charset="0"/>
                        </a:rPr>
                        <a:t>95%CI</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ctr" fontAlgn="b"/>
                      <a:r>
                        <a:rPr lang="it-IT" sz="1800" b="0" i="0" u="none" strike="noStrike">
                          <a:solidFill>
                            <a:srgbClr val="000000"/>
                          </a:solidFill>
                          <a:effectLst/>
                          <a:latin typeface="Calibri" panose="020F0502020204030204" pitchFamily="34" charset="0"/>
                        </a:rPr>
                        <a:t>p</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75062"/>
                  </a:ext>
                </a:extLst>
              </a:tr>
              <a:tr h="436552">
                <a:tc>
                  <a:txBody>
                    <a:bodyPr/>
                    <a:lstStyle/>
                    <a:p>
                      <a:pPr algn="l" fontAlgn="b"/>
                      <a:r>
                        <a:rPr lang="it-IT" sz="1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Calibri" panose="020F0502020204030204" pitchFamily="34" charset="0"/>
                        </a:rPr>
                        <a:t>Lower</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dirty="0" err="1">
                          <a:solidFill>
                            <a:srgbClr val="000000"/>
                          </a:solidFill>
                          <a:effectLst/>
                          <a:latin typeface="Calibri" panose="020F0502020204030204" pitchFamily="34" charset="0"/>
                        </a:rPr>
                        <a:t>Higher</a:t>
                      </a:r>
                      <a:endParaRPr lang="it-IT"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874741"/>
                  </a:ext>
                </a:extLst>
              </a:tr>
              <a:tr h="436552">
                <a:tc>
                  <a:txBody>
                    <a:bodyPr/>
                    <a:lstStyle/>
                    <a:p>
                      <a:pPr algn="l" fontAlgn="b"/>
                      <a:r>
                        <a:rPr lang="it-IT" sz="1800" b="1" i="0" u="none" strike="noStrike" dirty="0" err="1">
                          <a:solidFill>
                            <a:srgbClr val="000000"/>
                          </a:solidFill>
                          <a:effectLst/>
                          <a:latin typeface="Calibri" panose="020F0502020204030204" pitchFamily="34" charset="0"/>
                        </a:rPr>
                        <a:t>Disease</a:t>
                      </a:r>
                      <a:r>
                        <a:rPr lang="it-IT" sz="1800" b="1" i="0" u="none" strike="noStrike" dirty="0">
                          <a:solidFill>
                            <a:srgbClr val="000000"/>
                          </a:solidFill>
                          <a:effectLst/>
                          <a:latin typeface="Calibri" panose="020F0502020204030204" pitchFamily="34" charset="0"/>
                        </a:rPr>
                        <a:t> </a:t>
                      </a:r>
                      <a:r>
                        <a:rPr lang="it-IT" sz="1800" b="1" i="0" u="none" strike="noStrike" dirty="0" err="1">
                          <a:solidFill>
                            <a:srgbClr val="000000"/>
                          </a:solidFill>
                          <a:effectLst/>
                          <a:latin typeface="Calibri" panose="020F0502020204030204" pitchFamily="34" charset="0"/>
                        </a:rPr>
                        <a:t>duration</a:t>
                      </a:r>
                      <a:r>
                        <a:rPr lang="it-IT" sz="1800" b="1" i="0" u="none" strike="noStrike" dirty="0">
                          <a:solidFill>
                            <a:srgbClr val="000000"/>
                          </a:solidFill>
                          <a:effectLst/>
                          <a:latin typeface="Calibri" panose="020F0502020204030204" pitchFamily="34" charset="0"/>
                        </a:rPr>
                        <a:t> ≥24 </a:t>
                      </a:r>
                      <a:r>
                        <a:rPr lang="it-IT" sz="1800" b="1" i="0" u="none" strike="noStrike" dirty="0" err="1">
                          <a:solidFill>
                            <a:srgbClr val="000000"/>
                          </a:solidFill>
                          <a:effectLst/>
                          <a:latin typeface="Calibri" panose="020F0502020204030204" pitchFamily="34" charset="0"/>
                        </a:rPr>
                        <a:t>months</a:t>
                      </a:r>
                      <a:endParaRPr lang="it-IT" sz="1800" b="1"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800" b="0" i="0" u="none" strike="noStrike" dirty="0">
                          <a:solidFill>
                            <a:srgbClr val="000000"/>
                          </a:solidFill>
                          <a:effectLst/>
                          <a:latin typeface="Calibri" panose="020F0502020204030204" pitchFamily="34" charset="0"/>
                        </a:rPr>
                        <a:t>2,708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800" b="0" i="0" u="none" strike="noStrike" dirty="0">
                          <a:solidFill>
                            <a:srgbClr val="000000"/>
                          </a:solidFill>
                          <a:effectLst/>
                          <a:latin typeface="Calibri" panose="020F0502020204030204" pitchFamily="34" charset="0"/>
                        </a:rPr>
                        <a:t>1,034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800" b="0" i="0" u="none" strike="noStrike" dirty="0">
                          <a:solidFill>
                            <a:srgbClr val="000000"/>
                          </a:solidFill>
                          <a:effectLst/>
                          <a:latin typeface="Calibri" panose="020F0502020204030204" pitchFamily="34" charset="0"/>
                        </a:rPr>
                        <a:t>7,097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800" b="0" i="0" u="none" strike="noStrike" dirty="0">
                          <a:solidFill>
                            <a:srgbClr val="000000"/>
                          </a:solidFill>
                          <a:effectLst/>
                          <a:latin typeface="Calibri" panose="020F0502020204030204" pitchFamily="34" charset="0"/>
                        </a:rPr>
                        <a:t>0,043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96890921"/>
                  </a:ext>
                </a:extLst>
              </a:tr>
              <a:tr h="436552">
                <a:tc>
                  <a:txBody>
                    <a:bodyPr/>
                    <a:lstStyle/>
                    <a:p>
                      <a:pPr algn="l" fontAlgn="b"/>
                      <a:r>
                        <a:rPr lang="it-IT" sz="1800" b="1" i="0" u="none" strike="noStrike" dirty="0">
                          <a:solidFill>
                            <a:srgbClr val="C00000"/>
                          </a:solidFill>
                          <a:effectLst/>
                          <a:latin typeface="Calibri" panose="020F0502020204030204" pitchFamily="34" charset="0"/>
                        </a:rPr>
                        <a:t>ILD ≥ second </a:t>
                      </a:r>
                      <a:r>
                        <a:rPr lang="it-IT" sz="1800" b="1" i="0" u="none" strike="noStrike" dirty="0" err="1">
                          <a:solidFill>
                            <a:srgbClr val="C00000"/>
                          </a:solidFill>
                          <a:effectLst/>
                          <a:latin typeface="Calibri" panose="020F0502020204030204" pitchFamily="34" charset="0"/>
                        </a:rPr>
                        <a:t>triad</a:t>
                      </a:r>
                      <a:r>
                        <a:rPr lang="it-IT" sz="1800" b="1" i="0" u="none" strike="noStrike" dirty="0">
                          <a:solidFill>
                            <a:srgbClr val="C00000"/>
                          </a:solidFill>
                          <a:effectLst/>
                          <a:latin typeface="Calibri" panose="020F0502020204030204" pitchFamily="34" charset="0"/>
                        </a:rPr>
                        <a:t> </a:t>
                      </a:r>
                      <a:r>
                        <a:rPr lang="it-IT" sz="1800" b="1" i="0" u="none" strike="noStrike" dirty="0" err="1">
                          <a:solidFill>
                            <a:srgbClr val="C00000"/>
                          </a:solidFill>
                          <a:effectLst/>
                          <a:latin typeface="Calibri" panose="020F0502020204030204" pitchFamily="34" charset="0"/>
                        </a:rPr>
                        <a:t>manifestation</a:t>
                      </a:r>
                      <a:endParaRPr lang="it-IT" sz="1800" b="1" i="0" u="none" strike="noStrike" dirty="0">
                        <a:solidFill>
                          <a:srgbClr val="C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it-IT" sz="1800" b="0" i="0" u="none" strike="noStrike" dirty="0">
                          <a:solidFill>
                            <a:srgbClr val="000000"/>
                          </a:solidFill>
                          <a:effectLst/>
                          <a:latin typeface="Calibri" panose="020F0502020204030204" pitchFamily="34" charset="0"/>
                        </a:rPr>
                        <a:t>2,436</a:t>
                      </a:r>
                    </a:p>
                  </a:txBody>
                  <a:tcPr marL="9525" marR="9525" marT="9525" marB="0" anchor="b">
                    <a:lnL>
                      <a:noFill/>
                    </a:lnL>
                    <a:lnR>
                      <a:noFill/>
                    </a:lnR>
                    <a:lnT>
                      <a:noFill/>
                    </a:lnT>
                    <a:lnB>
                      <a:noFill/>
                    </a:lnB>
                  </a:tcPr>
                </a:tc>
                <a:tc>
                  <a:txBody>
                    <a:bodyPr/>
                    <a:lstStyle/>
                    <a:p>
                      <a:pPr algn="ctr" fontAlgn="b"/>
                      <a:r>
                        <a:rPr lang="it-IT" sz="1800" b="0" i="0" u="none" strike="noStrike" dirty="0">
                          <a:solidFill>
                            <a:srgbClr val="000000"/>
                          </a:solidFill>
                          <a:effectLst/>
                          <a:latin typeface="Calibri" panose="020F0502020204030204" pitchFamily="34" charset="0"/>
                        </a:rPr>
                        <a:t>1,245</a:t>
                      </a:r>
                    </a:p>
                  </a:txBody>
                  <a:tcPr marL="9525" marR="9525" marT="9525" marB="0" anchor="b">
                    <a:lnL>
                      <a:noFill/>
                    </a:lnL>
                    <a:lnR>
                      <a:noFill/>
                    </a:lnR>
                    <a:lnT>
                      <a:noFill/>
                    </a:lnT>
                    <a:lnB>
                      <a:noFill/>
                    </a:lnB>
                  </a:tcPr>
                </a:tc>
                <a:tc>
                  <a:txBody>
                    <a:bodyPr/>
                    <a:lstStyle/>
                    <a:p>
                      <a:pPr algn="ctr" fontAlgn="b"/>
                      <a:r>
                        <a:rPr lang="it-IT" sz="1800" b="0" i="0" u="none" strike="noStrike" dirty="0">
                          <a:solidFill>
                            <a:srgbClr val="000000"/>
                          </a:solidFill>
                          <a:effectLst/>
                          <a:latin typeface="Calibri" panose="020F0502020204030204" pitchFamily="34" charset="0"/>
                        </a:rPr>
                        <a:t>4,768</a:t>
                      </a:r>
                    </a:p>
                  </a:txBody>
                  <a:tcPr marL="9525" marR="9525" marT="9525" marB="0" anchor="b">
                    <a:lnL>
                      <a:noFill/>
                    </a:lnL>
                    <a:lnR>
                      <a:noFill/>
                    </a:lnR>
                    <a:lnT>
                      <a:noFill/>
                    </a:lnT>
                    <a:lnB>
                      <a:noFill/>
                    </a:lnB>
                  </a:tcPr>
                </a:tc>
                <a:tc>
                  <a:txBody>
                    <a:bodyPr/>
                    <a:lstStyle/>
                    <a:p>
                      <a:pPr algn="ctr" fontAlgn="b"/>
                      <a:r>
                        <a:rPr lang="it-IT" sz="1800" b="0" i="0" u="none" strike="noStrike" dirty="0">
                          <a:solidFill>
                            <a:srgbClr val="000000"/>
                          </a:solidFill>
                          <a:effectLst/>
                          <a:latin typeface="Calibri" panose="020F0502020204030204" pitchFamily="34" charset="0"/>
                        </a:rPr>
                        <a:t>0,009</a:t>
                      </a:r>
                    </a:p>
                  </a:txBody>
                  <a:tcPr marL="9525" marR="9525" marT="9525" marB="0" anchor="b">
                    <a:lnL>
                      <a:noFill/>
                    </a:lnL>
                    <a:lnR>
                      <a:noFill/>
                    </a:lnR>
                    <a:lnT>
                      <a:noFill/>
                    </a:lnT>
                    <a:lnB>
                      <a:noFill/>
                    </a:lnB>
                  </a:tcPr>
                </a:tc>
                <a:extLst>
                  <a:ext uri="{0D108BD9-81ED-4DB2-BD59-A6C34878D82A}">
                    <a16:rowId xmlns:a16="http://schemas.microsoft.com/office/drawing/2014/main" val="489580308"/>
                  </a:ext>
                </a:extLst>
              </a:tr>
              <a:tr h="436552">
                <a:tc>
                  <a:txBody>
                    <a:bodyPr/>
                    <a:lstStyle/>
                    <a:p>
                      <a:pPr algn="l" fontAlgn="b"/>
                      <a:r>
                        <a:rPr lang="it-IT" sz="1800" b="1" i="0" u="none" strike="noStrike" dirty="0">
                          <a:solidFill>
                            <a:srgbClr val="000000"/>
                          </a:solidFill>
                          <a:effectLst/>
                          <a:latin typeface="Calibri" panose="020F0502020204030204" pitchFamily="34" charset="0"/>
                        </a:rPr>
                        <a:t>Anti-Jo1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Calibri" panose="020F0502020204030204" pitchFamily="34" charset="0"/>
                        </a:rPr>
                        <a:t>3,044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Calibri" panose="020F0502020204030204" pitchFamily="34" charset="0"/>
                        </a:rPr>
                        <a:t>1,449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Calibri" panose="020F0502020204030204" pitchFamily="34" charset="0"/>
                        </a:rPr>
                        <a:t>6,396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Calibri" panose="020F0502020204030204" pitchFamily="34" charset="0"/>
                        </a:rPr>
                        <a:t>0,003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5880856"/>
                  </a:ext>
                </a:extLst>
              </a:tr>
            </a:tbl>
          </a:graphicData>
        </a:graphic>
      </p:graphicFrame>
      <p:grpSp>
        <p:nvGrpSpPr>
          <p:cNvPr id="7" name="Gruppo 6">
            <a:extLst>
              <a:ext uri="{FF2B5EF4-FFF2-40B4-BE49-F238E27FC236}">
                <a16:creationId xmlns:a16="http://schemas.microsoft.com/office/drawing/2014/main" id="{39928B55-DA3D-47FA-A452-1B1D0CF35808}"/>
              </a:ext>
            </a:extLst>
          </p:cNvPr>
          <p:cNvGrpSpPr/>
          <p:nvPr/>
        </p:nvGrpSpPr>
        <p:grpSpPr>
          <a:xfrm>
            <a:off x="-1" y="0"/>
            <a:ext cx="9144002" cy="6858001"/>
            <a:chOff x="-1" y="0"/>
            <a:chExt cx="9144002" cy="6858001"/>
          </a:xfrm>
        </p:grpSpPr>
        <p:pic>
          <p:nvPicPr>
            <p:cNvPr id="8" name="Immagine 7">
              <a:extLst>
                <a:ext uri="{FF2B5EF4-FFF2-40B4-BE49-F238E27FC236}">
                  <a16:creationId xmlns:a16="http://schemas.microsoft.com/office/drawing/2014/main" id="{3FBDEEC7-288B-4B6C-BC0A-035D3185B43C}"/>
                </a:ext>
              </a:extLst>
            </p:cNvPr>
            <p:cNvPicPr>
              <a:picLocks noChangeAspect="1"/>
            </p:cNvPicPr>
            <p:nvPr/>
          </p:nvPicPr>
          <p:blipFill>
            <a:blip r:embed="rId2"/>
            <a:stretch>
              <a:fillRect/>
            </a:stretch>
          </p:blipFill>
          <p:spPr>
            <a:xfrm>
              <a:off x="1" y="367330"/>
              <a:ext cx="9144000" cy="45724"/>
            </a:xfrm>
            <a:prstGeom prst="rect">
              <a:avLst/>
            </a:prstGeom>
          </p:spPr>
        </p:pic>
        <p:pic>
          <p:nvPicPr>
            <p:cNvPr id="9" name="Picture 5" descr="http://portalegiovani.comune.re.it/wp-content/uploads/2015/02/imageRedirect.jpg">
              <a:extLst>
                <a:ext uri="{FF2B5EF4-FFF2-40B4-BE49-F238E27FC236}">
                  <a16:creationId xmlns:a16="http://schemas.microsoft.com/office/drawing/2014/main" id="{8CA154AD-0928-43CC-AF9D-C12E6452C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991C7B76-92A2-4118-B0E7-9D7CCDC5766A}"/>
                </a:ext>
              </a:extLst>
            </p:cNvPr>
            <p:cNvPicPr>
              <a:picLocks noChangeAspect="1"/>
            </p:cNvPicPr>
            <p:nvPr/>
          </p:nvPicPr>
          <p:blipFill>
            <a:blip r:embed="rId2"/>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13" name="CasellaDiTesto 12">
            <a:extLst>
              <a:ext uri="{FF2B5EF4-FFF2-40B4-BE49-F238E27FC236}">
                <a16:creationId xmlns:a16="http://schemas.microsoft.com/office/drawing/2014/main" id="{BDF479D4-2539-427C-B85E-670A0DD49905}"/>
              </a:ext>
            </a:extLst>
          </p:cNvPr>
          <p:cNvSpPr txBox="1"/>
          <p:nvPr/>
        </p:nvSpPr>
        <p:spPr>
          <a:xfrm>
            <a:off x="6802410" y="6553201"/>
            <a:ext cx="2341590" cy="307777"/>
          </a:xfrm>
          <a:prstGeom prst="rect">
            <a:avLst/>
          </a:prstGeom>
          <a:noFill/>
        </p:spPr>
        <p:txBody>
          <a:bodyPr wrap="square" rtlCol="0">
            <a:spAutoFit/>
          </a:bodyPr>
          <a:lstStyle/>
          <a:p>
            <a:r>
              <a:rPr lang="it-IT" sz="1400" dirty="0"/>
              <a:t>Sebastiani M et al, </a:t>
            </a:r>
            <a:r>
              <a:rPr lang="it-IT" sz="1400" dirty="0" err="1"/>
              <a:t>submitted</a:t>
            </a:r>
            <a:endParaRPr lang="it-IT" sz="1400" dirty="0"/>
          </a:p>
        </p:txBody>
      </p:sp>
    </p:spTree>
    <p:extLst>
      <p:ext uri="{BB962C8B-B14F-4D97-AF65-F5344CB8AC3E}">
        <p14:creationId xmlns:p14="http://schemas.microsoft.com/office/powerpoint/2010/main" val="243460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4F0A6C06-5B08-4AD3-B0A2-A949F5A8D614}"/>
              </a:ext>
            </a:extLst>
          </p:cNvPr>
          <p:cNvSpPr/>
          <p:nvPr/>
        </p:nvSpPr>
        <p:spPr>
          <a:xfrm>
            <a:off x="529389" y="4432978"/>
            <a:ext cx="7940842" cy="695422"/>
          </a:xfrm>
          <a:prstGeom prst="rect">
            <a:avLst/>
          </a:prstGeom>
          <a:solidFill>
            <a:schemeClr val="bg1"/>
          </a:solidFill>
          <a:ln>
            <a:solidFill>
              <a:schemeClr val="accent4">
                <a:lumMod val="20000"/>
                <a:lumOff val="8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FF619C29-ACA1-4C21-B95F-DF5403749B81}"/>
              </a:ext>
            </a:extLst>
          </p:cNvPr>
          <p:cNvSpPr/>
          <p:nvPr/>
        </p:nvSpPr>
        <p:spPr>
          <a:xfrm>
            <a:off x="529389" y="2591399"/>
            <a:ext cx="7940842" cy="695422"/>
          </a:xfrm>
          <a:prstGeom prst="rect">
            <a:avLst/>
          </a:prstGeom>
          <a:solidFill>
            <a:schemeClr val="bg1"/>
          </a:solidFill>
          <a:ln>
            <a:solidFill>
              <a:schemeClr val="accent4">
                <a:lumMod val="20000"/>
                <a:lumOff val="8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96241403-30D6-4E4A-A451-FD089DCBF5DD}"/>
              </a:ext>
            </a:extLst>
          </p:cNvPr>
          <p:cNvSpPr/>
          <p:nvPr/>
        </p:nvSpPr>
        <p:spPr>
          <a:xfrm>
            <a:off x="529389" y="5354132"/>
            <a:ext cx="7940842" cy="695422"/>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0522C0E8-CADB-4154-907F-E348028812A1}"/>
              </a:ext>
            </a:extLst>
          </p:cNvPr>
          <p:cNvSpPr/>
          <p:nvPr/>
        </p:nvSpPr>
        <p:spPr>
          <a:xfrm>
            <a:off x="529389" y="3509206"/>
            <a:ext cx="7940842" cy="695422"/>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49FA9FBD-622F-4BF2-8A09-2A63844A3D9C}"/>
              </a:ext>
            </a:extLst>
          </p:cNvPr>
          <p:cNvSpPr/>
          <p:nvPr/>
        </p:nvSpPr>
        <p:spPr>
          <a:xfrm>
            <a:off x="529389" y="1673592"/>
            <a:ext cx="7940842" cy="695422"/>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8" name="Gruppo 7">
            <a:extLst>
              <a:ext uri="{FF2B5EF4-FFF2-40B4-BE49-F238E27FC236}">
                <a16:creationId xmlns:a16="http://schemas.microsoft.com/office/drawing/2014/main" id="{C44FB135-2777-4152-9E66-7C2D248E31C0}"/>
              </a:ext>
            </a:extLst>
          </p:cNvPr>
          <p:cNvGrpSpPr/>
          <p:nvPr/>
        </p:nvGrpSpPr>
        <p:grpSpPr>
          <a:xfrm>
            <a:off x="-1" y="0"/>
            <a:ext cx="9144002" cy="6858001"/>
            <a:chOff x="-1" y="0"/>
            <a:chExt cx="9144002" cy="6858001"/>
          </a:xfrm>
        </p:grpSpPr>
        <p:pic>
          <p:nvPicPr>
            <p:cNvPr id="9" name="Immagine 8">
              <a:extLst>
                <a:ext uri="{FF2B5EF4-FFF2-40B4-BE49-F238E27FC236}">
                  <a16:creationId xmlns:a16="http://schemas.microsoft.com/office/drawing/2014/main" id="{68133D64-D9CC-47C8-B860-A1AF445F3BCC}"/>
                </a:ext>
              </a:extLst>
            </p:cNvPr>
            <p:cNvPicPr>
              <a:picLocks noChangeAspect="1"/>
            </p:cNvPicPr>
            <p:nvPr/>
          </p:nvPicPr>
          <p:blipFill>
            <a:blip r:embed="rId2"/>
            <a:stretch>
              <a:fillRect/>
            </a:stretch>
          </p:blipFill>
          <p:spPr>
            <a:xfrm>
              <a:off x="1" y="367330"/>
              <a:ext cx="9144000" cy="45724"/>
            </a:xfrm>
            <a:prstGeom prst="rect">
              <a:avLst/>
            </a:prstGeom>
          </p:spPr>
        </p:pic>
        <p:pic>
          <p:nvPicPr>
            <p:cNvPr id="10" name="Picture 5" descr="http://portalegiovani.comune.re.it/wp-content/uploads/2015/02/imageRedirect.jpg">
              <a:extLst>
                <a:ext uri="{FF2B5EF4-FFF2-40B4-BE49-F238E27FC236}">
                  <a16:creationId xmlns:a16="http://schemas.microsoft.com/office/drawing/2014/main" id="{3B8EF0C2-8608-4D33-8D5E-2DFC548AD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B2B64A50-2BC3-4CFF-824E-2C57BA801026}"/>
                </a:ext>
              </a:extLst>
            </p:cNvPr>
            <p:cNvPicPr>
              <a:picLocks noChangeAspect="1"/>
            </p:cNvPicPr>
            <p:nvPr/>
          </p:nvPicPr>
          <p:blipFill>
            <a:blip r:embed="rId2"/>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2" name="CasellaDiTesto 1">
            <a:extLst>
              <a:ext uri="{FF2B5EF4-FFF2-40B4-BE49-F238E27FC236}">
                <a16:creationId xmlns:a16="http://schemas.microsoft.com/office/drawing/2014/main" id="{D548223E-ECA9-4BD3-89FE-9D3CBA9FD391}"/>
              </a:ext>
            </a:extLst>
          </p:cNvPr>
          <p:cNvSpPr txBox="1"/>
          <p:nvPr/>
        </p:nvSpPr>
        <p:spPr>
          <a:xfrm>
            <a:off x="770021" y="1677845"/>
            <a:ext cx="7459579" cy="4708981"/>
          </a:xfrm>
          <a:prstGeom prst="rect">
            <a:avLst/>
          </a:prstGeom>
          <a:noFill/>
        </p:spPr>
        <p:txBody>
          <a:bodyPr wrap="square" rtlCol="0">
            <a:spAutoFit/>
          </a:bodyPr>
          <a:lstStyle/>
          <a:p>
            <a:pPr algn="just"/>
            <a:r>
              <a:rPr lang="en-GB" sz="2000" dirty="0"/>
              <a:t>In patients with inflammatory myopathies, lung involvement is heterogeneous</a:t>
            </a:r>
          </a:p>
          <a:p>
            <a:pPr algn="just"/>
            <a:endParaRPr lang="en-GB" sz="2000" dirty="0"/>
          </a:p>
          <a:p>
            <a:pPr algn="just"/>
            <a:r>
              <a:rPr lang="en-GB" sz="2000" dirty="0"/>
              <a:t>A search for anti-synthetase antibodies should be performed in all patients with ILD, regardless the presence of myositis or arthritis</a:t>
            </a:r>
          </a:p>
          <a:p>
            <a:pPr algn="just"/>
            <a:endParaRPr lang="en-GB" sz="2000" dirty="0"/>
          </a:p>
          <a:p>
            <a:pPr algn="just"/>
            <a:r>
              <a:rPr lang="en-GB" sz="2000" dirty="0"/>
              <a:t>A search for anti-synthetase antibodies should be performed also in patients with acute onset of ILD</a:t>
            </a:r>
          </a:p>
          <a:p>
            <a:pPr algn="just"/>
            <a:endParaRPr lang="en-GB" sz="2000" dirty="0"/>
          </a:p>
          <a:p>
            <a:pPr algn="just"/>
            <a:r>
              <a:rPr lang="en-GB" sz="2000" dirty="0"/>
              <a:t>Anti-PL12, -PL7, -KS, -EJ, -OJ are almost always associated to ILD, at disease diagnosis or during follow-up</a:t>
            </a:r>
          </a:p>
          <a:p>
            <a:pPr algn="just"/>
            <a:endParaRPr lang="en-GB" sz="2000" dirty="0"/>
          </a:p>
          <a:p>
            <a:pPr algn="just"/>
            <a:r>
              <a:rPr lang="en-GB" sz="2000" dirty="0"/>
              <a:t>NSIP is the most frequent ILD pattern, but no specific radiological or histological pattern of lung disease are associated to IIM</a:t>
            </a:r>
          </a:p>
          <a:p>
            <a:pPr algn="just"/>
            <a:endParaRPr lang="en-GB" sz="2000" dirty="0"/>
          </a:p>
        </p:txBody>
      </p:sp>
      <p:sp>
        <p:nvSpPr>
          <p:cNvPr id="3" name="Scorrimento orizzontale 2">
            <a:extLst>
              <a:ext uri="{FF2B5EF4-FFF2-40B4-BE49-F238E27FC236}">
                <a16:creationId xmlns:a16="http://schemas.microsoft.com/office/drawing/2014/main" id="{9F3D0D8F-B76C-4C62-8AF2-BCCD0B772715}"/>
              </a:ext>
            </a:extLst>
          </p:cNvPr>
          <p:cNvSpPr/>
          <p:nvPr/>
        </p:nvSpPr>
        <p:spPr>
          <a:xfrm>
            <a:off x="2011680" y="533400"/>
            <a:ext cx="4639377" cy="89113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Take Home </a:t>
            </a:r>
            <a:r>
              <a:rPr lang="it-IT" sz="2400" dirty="0" err="1"/>
              <a:t>Messages</a:t>
            </a:r>
            <a:endParaRPr lang="it-IT" sz="2400" dirty="0"/>
          </a:p>
        </p:txBody>
      </p:sp>
    </p:spTree>
    <p:extLst>
      <p:ext uri="{BB962C8B-B14F-4D97-AF65-F5344CB8AC3E}">
        <p14:creationId xmlns:p14="http://schemas.microsoft.com/office/powerpoint/2010/main" val="2129053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4893735" y="1431859"/>
            <a:ext cx="3999440" cy="4427751"/>
          </a:xfrm>
          <a:prstGeom prst="rect">
            <a:avLst/>
          </a:prstGeom>
          <a:noFill/>
        </p:spPr>
        <p:txBody>
          <a:bodyPr wrap="square" rtlCol="0">
            <a:spAutoFit/>
          </a:bodyPr>
          <a:lstStyle/>
          <a:p>
            <a:pPr fontAlgn="base">
              <a:lnSpc>
                <a:spcPts val="2000"/>
              </a:lnSpc>
              <a:spcBef>
                <a:spcPct val="0"/>
              </a:spcBef>
              <a:spcAft>
                <a:spcPct val="0"/>
              </a:spcAft>
            </a:pPr>
            <a:r>
              <a:rPr lang="it-IT" sz="1350" b="1" dirty="0">
                <a:solidFill>
                  <a:prstClr val="black"/>
                </a:solidFill>
                <a:latin typeface="Arial" panose="020B0604020202020204" pitchFamily="34" charset="0"/>
                <a:cs typeface="Arial" panose="020B0604020202020204" pitchFamily="34" charset="0"/>
              </a:rPr>
              <a:t>Ambulatorio per le malattie rare del polmone</a:t>
            </a:r>
            <a:endParaRPr lang="it-IT" sz="1350" dirty="0">
              <a:solidFill>
                <a:prstClr val="black"/>
              </a:solidFill>
              <a:latin typeface="Arial" panose="020B0604020202020204" pitchFamily="34" charset="0"/>
              <a:cs typeface="Arial" panose="020B0604020202020204" pitchFamily="34" charset="0"/>
            </a:endParaRPr>
          </a:p>
          <a:p>
            <a:pPr fontAlgn="base">
              <a:lnSpc>
                <a:spcPts val="2000"/>
              </a:lnSpc>
              <a:spcBef>
                <a:spcPct val="0"/>
              </a:spcBef>
              <a:spcAft>
                <a:spcPct val="0"/>
              </a:spcAft>
            </a:pPr>
            <a:r>
              <a:rPr lang="it-IT" sz="1350" dirty="0">
                <a:solidFill>
                  <a:prstClr val="black"/>
                </a:solidFill>
                <a:latin typeface="Arial" panose="020B0604020202020204" pitchFamily="34" charset="0"/>
                <a:cs typeface="Arial" panose="020B0604020202020204" pitchFamily="34" charset="0"/>
              </a:rPr>
              <a:t>	</a:t>
            </a:r>
            <a:r>
              <a:rPr lang="it-IT" sz="1350" b="1" dirty="0">
                <a:solidFill>
                  <a:prstClr val="black"/>
                </a:solidFill>
                <a:latin typeface="Arial" panose="020B0604020202020204" pitchFamily="34" charset="0"/>
                <a:cs typeface="Arial" panose="020B0604020202020204" pitchFamily="34" charset="0"/>
              </a:rPr>
              <a:t>Reumatologia</a:t>
            </a:r>
          </a:p>
          <a:p>
            <a:pPr fontAlgn="base">
              <a:lnSpc>
                <a:spcPts val="2000"/>
              </a:lnSpc>
              <a:spcBef>
                <a:spcPct val="0"/>
              </a:spcBef>
              <a:spcAft>
                <a:spcPct val="0"/>
              </a:spcAft>
            </a:pPr>
            <a:r>
              <a:rPr lang="it-IT" sz="1350" dirty="0">
                <a:solidFill>
                  <a:prstClr val="black"/>
                </a:solidFill>
                <a:latin typeface="Arial" panose="020B0604020202020204" pitchFamily="34" charset="0"/>
                <a:cs typeface="Arial" panose="020B0604020202020204" pitchFamily="34" charset="0"/>
              </a:rPr>
              <a:t>		dott. Andreina Manfredi</a:t>
            </a:r>
          </a:p>
          <a:p>
            <a:pPr fontAlgn="base">
              <a:lnSpc>
                <a:spcPts val="2000"/>
              </a:lnSpc>
              <a:spcBef>
                <a:spcPct val="0"/>
              </a:spcBef>
              <a:spcAft>
                <a:spcPct val="0"/>
              </a:spcAft>
            </a:pPr>
            <a:r>
              <a:rPr lang="it-IT" sz="1350" dirty="0">
                <a:solidFill>
                  <a:prstClr val="black"/>
                </a:solidFill>
                <a:latin typeface="Arial" panose="020B0604020202020204" pitchFamily="34" charset="0"/>
                <a:cs typeface="Arial" panose="020B0604020202020204" pitchFamily="34" charset="0"/>
              </a:rPr>
              <a:t>		dott. Marco Sebastiani</a:t>
            </a:r>
          </a:p>
          <a:p>
            <a:pPr fontAlgn="base">
              <a:lnSpc>
                <a:spcPts val="2000"/>
              </a:lnSpc>
              <a:spcBef>
                <a:spcPct val="0"/>
              </a:spcBef>
              <a:spcAft>
                <a:spcPct val="0"/>
              </a:spcAft>
            </a:pPr>
            <a:r>
              <a:rPr lang="it-IT" sz="1350" dirty="0">
                <a:solidFill>
                  <a:prstClr val="black"/>
                </a:solidFill>
                <a:latin typeface="Arial" panose="020B0604020202020204" pitchFamily="34" charset="0"/>
                <a:cs typeface="Arial" panose="020B0604020202020204" pitchFamily="34" charset="0"/>
              </a:rPr>
              <a:t>		dott. Giulia Cassone</a:t>
            </a:r>
          </a:p>
          <a:p>
            <a:pPr fontAlgn="base">
              <a:lnSpc>
                <a:spcPts val="2000"/>
              </a:lnSpc>
              <a:spcBef>
                <a:spcPct val="0"/>
              </a:spcBef>
              <a:spcAft>
                <a:spcPct val="0"/>
              </a:spcAft>
            </a:pPr>
            <a:r>
              <a:rPr lang="it-IT" sz="1350" dirty="0">
                <a:solidFill>
                  <a:prstClr val="black"/>
                </a:solidFill>
                <a:latin typeface="Arial" panose="020B0604020202020204" pitchFamily="34" charset="0"/>
                <a:cs typeface="Arial" panose="020B0604020202020204" pitchFamily="34" charset="0"/>
              </a:rPr>
              <a:t>	</a:t>
            </a:r>
            <a:r>
              <a:rPr lang="it-IT" sz="1350" b="1" dirty="0">
                <a:solidFill>
                  <a:prstClr val="black"/>
                </a:solidFill>
                <a:latin typeface="Arial" panose="020B0604020202020204" pitchFamily="34" charset="0"/>
                <a:cs typeface="Arial" panose="020B0604020202020204" pitchFamily="34" charset="0"/>
              </a:rPr>
              <a:t>Malattie apparato respiratorio</a:t>
            </a:r>
          </a:p>
          <a:p>
            <a:pPr fontAlgn="base">
              <a:lnSpc>
                <a:spcPts val="2000"/>
              </a:lnSpc>
              <a:spcBef>
                <a:spcPct val="0"/>
              </a:spcBef>
              <a:spcAft>
                <a:spcPct val="0"/>
              </a:spcAft>
            </a:pPr>
            <a:r>
              <a:rPr lang="it-IT" sz="1350" dirty="0">
                <a:solidFill>
                  <a:prstClr val="black"/>
                </a:solidFill>
                <a:latin typeface="Arial" panose="020B0604020202020204" pitchFamily="34" charset="0"/>
                <a:cs typeface="Arial" panose="020B0604020202020204" pitchFamily="34" charset="0"/>
              </a:rPr>
              <a:t>		prof. Enrico Clini</a:t>
            </a:r>
          </a:p>
          <a:p>
            <a:pPr fontAlgn="base">
              <a:lnSpc>
                <a:spcPts val="2000"/>
              </a:lnSpc>
              <a:spcBef>
                <a:spcPct val="0"/>
              </a:spcBef>
              <a:spcAft>
                <a:spcPct val="0"/>
              </a:spcAft>
            </a:pPr>
            <a:r>
              <a:rPr lang="it-IT" sz="1350" dirty="0">
                <a:solidFill>
                  <a:prstClr val="black"/>
                </a:solidFill>
                <a:latin typeface="Arial" panose="020B0604020202020204" pitchFamily="34" charset="0"/>
                <a:cs typeface="Arial" panose="020B0604020202020204" pitchFamily="34" charset="0"/>
              </a:rPr>
              <a:t>		dott. Fabrizio Luppi</a:t>
            </a:r>
          </a:p>
          <a:p>
            <a:pPr fontAlgn="base">
              <a:lnSpc>
                <a:spcPts val="2000"/>
              </a:lnSpc>
              <a:spcBef>
                <a:spcPct val="0"/>
              </a:spcBef>
              <a:spcAft>
                <a:spcPct val="0"/>
              </a:spcAft>
            </a:pPr>
            <a:r>
              <a:rPr lang="it-IT" sz="1350" dirty="0">
                <a:solidFill>
                  <a:prstClr val="black"/>
                </a:solidFill>
                <a:latin typeface="Arial" panose="020B0604020202020204" pitchFamily="34" charset="0"/>
                <a:cs typeface="Arial" panose="020B0604020202020204" pitchFamily="34" charset="0"/>
              </a:rPr>
              <a:t>		dott. Stefania Cerri</a:t>
            </a:r>
          </a:p>
          <a:p>
            <a:pPr fontAlgn="base">
              <a:lnSpc>
                <a:spcPts val="2000"/>
              </a:lnSpc>
              <a:spcBef>
                <a:spcPct val="0"/>
              </a:spcBef>
              <a:spcAft>
                <a:spcPct val="0"/>
              </a:spcAft>
            </a:pPr>
            <a:r>
              <a:rPr lang="it-IT" sz="1350" dirty="0">
                <a:solidFill>
                  <a:prstClr val="black"/>
                </a:solidFill>
                <a:latin typeface="Arial" panose="020B0604020202020204" pitchFamily="34" charset="0"/>
                <a:cs typeface="Arial" panose="020B0604020202020204" pitchFamily="34" charset="0"/>
              </a:rPr>
              <a:t>	</a:t>
            </a:r>
            <a:r>
              <a:rPr lang="it-IT" sz="1350" b="1" dirty="0">
                <a:solidFill>
                  <a:prstClr val="black"/>
                </a:solidFill>
                <a:latin typeface="Arial" panose="020B0604020202020204" pitchFamily="34" charset="0"/>
                <a:cs typeface="Arial" panose="020B0604020202020204" pitchFamily="34" charset="0"/>
              </a:rPr>
              <a:t>Diagnostica per immagini</a:t>
            </a:r>
          </a:p>
          <a:p>
            <a:pPr fontAlgn="base">
              <a:lnSpc>
                <a:spcPts val="2000"/>
              </a:lnSpc>
              <a:spcBef>
                <a:spcPct val="0"/>
              </a:spcBef>
              <a:spcAft>
                <a:spcPct val="0"/>
              </a:spcAft>
            </a:pPr>
            <a:r>
              <a:rPr lang="it-IT" sz="1350" dirty="0">
                <a:solidFill>
                  <a:prstClr val="black"/>
                </a:solidFill>
                <a:latin typeface="Arial" panose="020B0604020202020204" pitchFamily="34" charset="0"/>
                <a:cs typeface="Arial" panose="020B0604020202020204" pitchFamily="34" charset="0"/>
              </a:rPr>
              <a:t>		dott. Giovanni Della Casa</a:t>
            </a:r>
          </a:p>
          <a:p>
            <a:pPr fontAlgn="base">
              <a:lnSpc>
                <a:spcPts val="2000"/>
              </a:lnSpc>
              <a:spcBef>
                <a:spcPct val="0"/>
              </a:spcBef>
              <a:spcAft>
                <a:spcPct val="0"/>
              </a:spcAft>
            </a:pPr>
            <a:r>
              <a:rPr lang="it-IT" sz="1350" dirty="0">
                <a:solidFill>
                  <a:prstClr val="black"/>
                </a:solidFill>
                <a:latin typeface="Arial" panose="020B0604020202020204" pitchFamily="34" charset="0"/>
                <a:cs typeface="Arial" panose="020B0604020202020204" pitchFamily="34" charset="0"/>
              </a:rPr>
              <a:t>	</a:t>
            </a:r>
            <a:r>
              <a:rPr lang="it-IT" sz="1350" b="1" dirty="0">
                <a:solidFill>
                  <a:prstClr val="black"/>
                </a:solidFill>
                <a:latin typeface="Arial" panose="020B0604020202020204" pitchFamily="34" charset="0"/>
                <a:cs typeface="Arial" panose="020B0604020202020204" pitchFamily="34" charset="0"/>
              </a:rPr>
              <a:t>Chirurgia toracica</a:t>
            </a:r>
          </a:p>
          <a:p>
            <a:pPr fontAlgn="base">
              <a:lnSpc>
                <a:spcPts val="2000"/>
              </a:lnSpc>
              <a:spcBef>
                <a:spcPct val="0"/>
              </a:spcBef>
              <a:spcAft>
                <a:spcPct val="0"/>
              </a:spcAft>
            </a:pPr>
            <a:r>
              <a:rPr lang="it-IT" sz="1350" dirty="0">
                <a:solidFill>
                  <a:prstClr val="black"/>
                </a:solidFill>
                <a:latin typeface="Arial" panose="020B0604020202020204" pitchFamily="34" charset="0"/>
                <a:cs typeface="Arial" panose="020B0604020202020204" pitchFamily="34" charset="0"/>
              </a:rPr>
              <a:t>		prof. Alessandro Stefani</a:t>
            </a:r>
          </a:p>
          <a:p>
            <a:pPr fontAlgn="base">
              <a:lnSpc>
                <a:spcPts val="2000"/>
              </a:lnSpc>
              <a:spcBef>
                <a:spcPct val="0"/>
              </a:spcBef>
              <a:spcAft>
                <a:spcPct val="0"/>
              </a:spcAft>
            </a:pPr>
            <a:r>
              <a:rPr lang="it-IT" sz="1350" dirty="0">
                <a:solidFill>
                  <a:prstClr val="black"/>
                </a:solidFill>
                <a:latin typeface="Arial" panose="020B0604020202020204" pitchFamily="34" charset="0"/>
                <a:cs typeface="Arial" panose="020B0604020202020204" pitchFamily="34" charset="0"/>
              </a:rPr>
              <a:t>	</a:t>
            </a:r>
            <a:r>
              <a:rPr lang="it-IT" sz="1350" b="1" dirty="0">
                <a:solidFill>
                  <a:prstClr val="black"/>
                </a:solidFill>
                <a:latin typeface="Arial" panose="020B0604020202020204" pitchFamily="34" charset="0"/>
                <a:cs typeface="Arial" panose="020B0604020202020204" pitchFamily="34" charset="0"/>
              </a:rPr>
              <a:t>Anatomia patologia</a:t>
            </a:r>
          </a:p>
          <a:p>
            <a:pPr fontAlgn="base">
              <a:lnSpc>
                <a:spcPts val="2000"/>
              </a:lnSpc>
              <a:spcBef>
                <a:spcPct val="0"/>
              </a:spcBef>
              <a:spcAft>
                <a:spcPct val="0"/>
              </a:spcAft>
            </a:pPr>
            <a:r>
              <a:rPr lang="it-IT" sz="1350" dirty="0">
                <a:solidFill>
                  <a:prstClr val="black"/>
                </a:solidFill>
                <a:latin typeface="Arial" panose="020B0604020202020204" pitchFamily="34" charset="0"/>
                <a:cs typeface="Arial" panose="020B0604020202020204" pitchFamily="34" charset="0"/>
              </a:rPr>
              <a:t>		dott. Andrea Ambrosini </a:t>
            </a:r>
            <a:r>
              <a:rPr lang="it-IT" sz="1350" dirty="0" err="1">
                <a:solidFill>
                  <a:prstClr val="black"/>
                </a:solidFill>
                <a:latin typeface="Arial" panose="020B0604020202020204" pitchFamily="34" charset="0"/>
                <a:cs typeface="Arial" panose="020B0604020202020204" pitchFamily="34" charset="0"/>
              </a:rPr>
              <a:t>Spaltro</a:t>
            </a:r>
            <a:endParaRPr lang="it-IT" sz="1350" dirty="0">
              <a:solidFill>
                <a:prstClr val="black"/>
              </a:solidFill>
              <a:latin typeface="Arial" panose="020B0604020202020204" pitchFamily="34" charset="0"/>
              <a:cs typeface="Arial" panose="020B0604020202020204" pitchFamily="34" charset="0"/>
            </a:endParaRPr>
          </a:p>
          <a:p>
            <a:pPr fontAlgn="base">
              <a:lnSpc>
                <a:spcPts val="2000"/>
              </a:lnSpc>
              <a:spcBef>
                <a:spcPct val="0"/>
              </a:spcBef>
              <a:spcAft>
                <a:spcPct val="0"/>
              </a:spcAft>
            </a:pPr>
            <a:r>
              <a:rPr lang="it-IT" sz="1350" dirty="0">
                <a:solidFill>
                  <a:prstClr val="black"/>
                </a:solidFill>
                <a:latin typeface="Arial" panose="020B0604020202020204" pitchFamily="34" charset="0"/>
                <a:cs typeface="Arial" panose="020B0604020202020204" pitchFamily="34" charset="0"/>
              </a:rPr>
              <a:t>	</a:t>
            </a:r>
            <a:r>
              <a:rPr lang="it-IT" sz="1350" b="1" dirty="0">
                <a:solidFill>
                  <a:prstClr val="black"/>
                </a:solidFill>
                <a:latin typeface="Arial" panose="020B0604020202020204" pitchFamily="34" charset="0"/>
                <a:cs typeface="Arial" panose="020B0604020202020204" pitchFamily="34" charset="0"/>
              </a:rPr>
              <a:t>Cardiologia</a:t>
            </a:r>
          </a:p>
          <a:p>
            <a:pPr fontAlgn="base">
              <a:lnSpc>
                <a:spcPts val="2000"/>
              </a:lnSpc>
              <a:spcBef>
                <a:spcPct val="0"/>
              </a:spcBef>
              <a:spcAft>
                <a:spcPct val="0"/>
              </a:spcAft>
            </a:pPr>
            <a:r>
              <a:rPr lang="it-IT" sz="1350" dirty="0">
                <a:solidFill>
                  <a:prstClr val="black"/>
                </a:solidFill>
                <a:latin typeface="Arial" panose="020B0604020202020204" pitchFamily="34" charset="0"/>
                <a:cs typeface="Arial" panose="020B0604020202020204" pitchFamily="34" charset="0"/>
              </a:rPr>
              <a:t>		dott. Francesca Coppi</a:t>
            </a:r>
          </a:p>
        </p:txBody>
      </p:sp>
      <p:sp>
        <p:nvSpPr>
          <p:cNvPr id="6" name="Rettangolo 5">
            <a:extLst>
              <a:ext uri="{FF2B5EF4-FFF2-40B4-BE49-F238E27FC236}">
                <a16:creationId xmlns:a16="http://schemas.microsoft.com/office/drawing/2014/main" id="{716280BC-37BE-472A-87CD-E8FEB0E5A553}"/>
              </a:ext>
            </a:extLst>
          </p:cNvPr>
          <p:cNvSpPr/>
          <p:nvPr/>
        </p:nvSpPr>
        <p:spPr>
          <a:xfrm>
            <a:off x="4919135" y="635310"/>
            <a:ext cx="3999440" cy="677045"/>
          </a:xfrm>
          <a:prstGeom prst="rect">
            <a:avLst/>
          </a:prstGeom>
        </p:spPr>
        <p:txBody>
          <a:bodyPr wrap="square">
            <a:spAutoFit/>
          </a:bodyPr>
          <a:lstStyle/>
          <a:p>
            <a:pPr lvl="0" fontAlgn="base">
              <a:lnSpc>
                <a:spcPct val="150000"/>
              </a:lnSpc>
              <a:spcBef>
                <a:spcPct val="0"/>
              </a:spcBef>
              <a:spcAft>
                <a:spcPct val="0"/>
              </a:spcAft>
            </a:pPr>
            <a:r>
              <a:rPr lang="it-IT" sz="1350" b="1" dirty="0">
                <a:solidFill>
                  <a:prstClr val="black"/>
                </a:solidFill>
                <a:latin typeface="Arial" panose="020B0604020202020204" pitchFamily="34" charset="0"/>
                <a:cs typeface="Arial" panose="020B0604020202020204" pitchFamily="34" charset="0"/>
              </a:rPr>
              <a:t>Cattedra e UOC Reumatologia</a:t>
            </a:r>
            <a:endParaRPr lang="it-IT" sz="1350" dirty="0">
              <a:solidFill>
                <a:prstClr val="black"/>
              </a:solidFill>
              <a:latin typeface="Arial" panose="020B0604020202020204" pitchFamily="34" charset="0"/>
              <a:cs typeface="Arial" panose="020B0604020202020204" pitchFamily="34" charset="0"/>
            </a:endParaRPr>
          </a:p>
          <a:p>
            <a:pPr lvl="0" fontAlgn="base">
              <a:lnSpc>
                <a:spcPct val="150000"/>
              </a:lnSpc>
              <a:spcBef>
                <a:spcPct val="0"/>
              </a:spcBef>
              <a:spcAft>
                <a:spcPct val="0"/>
              </a:spcAft>
            </a:pPr>
            <a:r>
              <a:rPr lang="it-IT" sz="1350" dirty="0">
                <a:solidFill>
                  <a:prstClr val="black"/>
                </a:solidFill>
                <a:latin typeface="Arial" panose="020B0604020202020204" pitchFamily="34" charset="0"/>
                <a:cs typeface="Arial" panose="020B0604020202020204" pitchFamily="34" charset="0"/>
              </a:rPr>
              <a:t>		Direttore prof. Carlo Salvarani</a:t>
            </a:r>
          </a:p>
        </p:txBody>
      </p:sp>
      <p:grpSp>
        <p:nvGrpSpPr>
          <p:cNvPr id="14" name="Gruppo 13">
            <a:extLst>
              <a:ext uri="{FF2B5EF4-FFF2-40B4-BE49-F238E27FC236}">
                <a16:creationId xmlns:a16="http://schemas.microsoft.com/office/drawing/2014/main" id="{CD1E9AED-857A-4631-A228-9A2BCB115662}"/>
              </a:ext>
            </a:extLst>
          </p:cNvPr>
          <p:cNvGrpSpPr/>
          <p:nvPr/>
        </p:nvGrpSpPr>
        <p:grpSpPr>
          <a:xfrm>
            <a:off x="-1" y="0"/>
            <a:ext cx="9144002" cy="6858001"/>
            <a:chOff x="-1" y="0"/>
            <a:chExt cx="9144002" cy="6858001"/>
          </a:xfrm>
        </p:grpSpPr>
        <p:pic>
          <p:nvPicPr>
            <p:cNvPr id="18" name="Immagine 17">
              <a:extLst>
                <a:ext uri="{FF2B5EF4-FFF2-40B4-BE49-F238E27FC236}">
                  <a16:creationId xmlns:a16="http://schemas.microsoft.com/office/drawing/2014/main" id="{BAE10C6A-D08F-42B9-BB67-5DFF9DB8ACDE}"/>
                </a:ext>
              </a:extLst>
            </p:cNvPr>
            <p:cNvPicPr>
              <a:picLocks noChangeAspect="1"/>
            </p:cNvPicPr>
            <p:nvPr/>
          </p:nvPicPr>
          <p:blipFill>
            <a:blip r:embed="rId2"/>
            <a:stretch>
              <a:fillRect/>
            </a:stretch>
          </p:blipFill>
          <p:spPr>
            <a:xfrm>
              <a:off x="1" y="367330"/>
              <a:ext cx="9144000" cy="45724"/>
            </a:xfrm>
            <a:prstGeom prst="rect">
              <a:avLst/>
            </a:prstGeom>
          </p:spPr>
        </p:pic>
        <p:pic>
          <p:nvPicPr>
            <p:cNvPr id="19" name="Picture 5" descr="http://portalegiovani.comune.re.it/wp-content/uploads/2015/02/imageRedirect.jpg">
              <a:extLst>
                <a:ext uri="{FF2B5EF4-FFF2-40B4-BE49-F238E27FC236}">
                  <a16:creationId xmlns:a16="http://schemas.microsoft.com/office/drawing/2014/main" id="{8295588A-6EFF-4738-9666-8CA82A543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9">
              <a:extLst>
                <a:ext uri="{FF2B5EF4-FFF2-40B4-BE49-F238E27FC236}">
                  <a16:creationId xmlns:a16="http://schemas.microsoft.com/office/drawing/2014/main" id="{42B920C3-C0FE-48E6-ABF6-5D87DDB5EF97}"/>
                </a:ext>
              </a:extLst>
            </p:cNvPr>
            <p:cNvPicPr>
              <a:picLocks noChangeAspect="1"/>
            </p:cNvPicPr>
            <p:nvPr/>
          </p:nvPicPr>
          <p:blipFill>
            <a:blip r:embed="rId2"/>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pic>
        <p:nvPicPr>
          <p:cNvPr id="8" name="Immagine 7">
            <a:extLst>
              <a:ext uri="{FF2B5EF4-FFF2-40B4-BE49-F238E27FC236}">
                <a16:creationId xmlns:a16="http://schemas.microsoft.com/office/drawing/2014/main" id="{F2620396-8339-43D2-B6D7-1600270E2835}"/>
              </a:ext>
            </a:extLst>
          </p:cNvPr>
          <p:cNvPicPr>
            <a:picLocks noChangeAspect="1"/>
          </p:cNvPicPr>
          <p:nvPr/>
        </p:nvPicPr>
        <p:blipFill>
          <a:blip r:embed="rId4"/>
          <a:stretch>
            <a:fillRect/>
          </a:stretch>
        </p:blipFill>
        <p:spPr>
          <a:xfrm>
            <a:off x="2142550" y="3247084"/>
            <a:ext cx="2641789" cy="3248102"/>
          </a:xfrm>
          <a:prstGeom prst="rect">
            <a:avLst/>
          </a:prstGeom>
        </p:spPr>
      </p:pic>
      <p:pic>
        <p:nvPicPr>
          <p:cNvPr id="13" name="Picture 6" descr="http://upload.wikimedia.org/wikipedia/commons/6/6a/Modena-Ghirlandina.jpg"/>
          <p:cNvPicPr>
            <a:picLocks noChangeAspect="1" noChangeArrowheads="1"/>
          </p:cNvPicPr>
          <p:nvPr/>
        </p:nvPicPr>
        <p:blipFill>
          <a:blip r:embed="rId5" cstate="print"/>
          <a:srcRect/>
          <a:stretch>
            <a:fillRect/>
          </a:stretch>
        </p:blipFill>
        <p:spPr bwMode="auto">
          <a:xfrm>
            <a:off x="425572" y="799117"/>
            <a:ext cx="2581331" cy="3442327"/>
          </a:xfrm>
          <a:prstGeom prst="rect">
            <a:avLst/>
          </a:prstGeom>
          <a:noFill/>
          <a:ln w="9525">
            <a:noFill/>
            <a:miter lim="800000"/>
            <a:headEnd/>
            <a:tailEnd/>
          </a:ln>
        </p:spPr>
      </p:pic>
    </p:spTree>
    <p:extLst>
      <p:ext uri="{BB962C8B-B14F-4D97-AF65-F5344CB8AC3E}">
        <p14:creationId xmlns:p14="http://schemas.microsoft.com/office/powerpoint/2010/main" val="3926948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olo 1"/>
          <p:cNvSpPr>
            <a:spLocks noGrp="1"/>
          </p:cNvSpPr>
          <p:nvPr>
            <p:ph type="title"/>
          </p:nvPr>
        </p:nvSpPr>
        <p:spPr>
          <a:xfrm>
            <a:off x="628363" y="533400"/>
            <a:ext cx="7886700" cy="872613"/>
          </a:xfrm>
        </p:spPr>
        <p:txBody>
          <a:bodyPr>
            <a:normAutofit fontScale="90000"/>
          </a:bodyPr>
          <a:lstStyle/>
          <a:p>
            <a:pPr algn="ctr"/>
            <a:r>
              <a:rPr lang="en-US" altLang="it-IT" sz="2400" b="1" dirty="0">
                <a:latin typeface="Calibri" pitchFamily="34" charset="0"/>
                <a:cs typeface="Calibri" pitchFamily="34" charset="0"/>
              </a:rPr>
              <a:t>Dermatomyositis and Polymyositis in the Intensive Care Unit: A Single-Center Retrospective Cohort Study of 102 Patients.</a:t>
            </a:r>
            <a:endParaRPr lang="it-IT" altLang="it-IT" sz="2400" b="1" dirty="0">
              <a:latin typeface="Calibri" pitchFamily="34" charset="0"/>
              <a:cs typeface="Calibri" pitchFamily="34" charset="0"/>
            </a:endParaRPr>
          </a:p>
        </p:txBody>
      </p:sp>
      <p:sp>
        <p:nvSpPr>
          <p:cNvPr id="29700" name="Rettangolo 4"/>
          <p:cNvSpPr>
            <a:spLocks noChangeArrowheads="1"/>
          </p:cNvSpPr>
          <p:nvPr/>
        </p:nvSpPr>
        <p:spPr bwMode="auto">
          <a:xfrm>
            <a:off x="721557" y="1664015"/>
            <a:ext cx="7700311" cy="461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a:lnSpc>
                <a:spcPct val="150000"/>
              </a:lnSpc>
              <a:spcBef>
                <a:spcPct val="0"/>
              </a:spcBef>
              <a:buFontTx/>
              <a:buNone/>
            </a:pPr>
            <a:r>
              <a:rPr lang="en-US" altLang="it-IT" sz="1800" dirty="0"/>
              <a:t>Among 102 IIM patients admitted in ICU, infection (39.2%) was the leading cause, followed by acute exacerbation of underlying IIMs (27.5%) and coexistence of both (27.5%). </a:t>
            </a:r>
          </a:p>
          <a:p>
            <a:pPr algn="just">
              <a:lnSpc>
                <a:spcPct val="150000"/>
              </a:lnSpc>
              <a:spcBef>
                <a:spcPct val="0"/>
              </a:spcBef>
              <a:buFontTx/>
              <a:buNone/>
            </a:pPr>
            <a:endParaRPr lang="en-US" altLang="it-IT" sz="1800" dirty="0"/>
          </a:p>
          <a:p>
            <a:pPr algn="just">
              <a:lnSpc>
                <a:spcPct val="150000"/>
              </a:lnSpc>
              <a:spcBef>
                <a:spcPct val="0"/>
              </a:spcBef>
              <a:buFontTx/>
              <a:buNone/>
            </a:pPr>
            <a:r>
              <a:rPr lang="it-IT" altLang="it-IT" sz="1800" dirty="0"/>
              <a:t>Acute </a:t>
            </a:r>
            <a:r>
              <a:rPr lang="it-IT" altLang="it-IT" sz="1800" dirty="0" err="1"/>
              <a:t>exacerbation</a:t>
            </a:r>
            <a:r>
              <a:rPr lang="it-IT" altLang="it-IT" sz="1800" dirty="0"/>
              <a:t> of IIM </a:t>
            </a:r>
            <a:r>
              <a:rPr lang="it-IT" altLang="it-IT" sz="1800" dirty="0" err="1"/>
              <a:t>was</a:t>
            </a:r>
            <a:r>
              <a:rPr lang="it-IT" altLang="it-IT" sz="1800" dirty="0"/>
              <a:t> </a:t>
            </a:r>
            <a:r>
              <a:rPr lang="it-IT" altLang="it-IT" sz="1800" dirty="0" err="1"/>
              <a:t>associated</a:t>
            </a:r>
            <a:r>
              <a:rPr lang="it-IT" altLang="it-IT" sz="1800" dirty="0"/>
              <a:t> to </a:t>
            </a:r>
            <a:r>
              <a:rPr lang="it-IT" altLang="it-IT" sz="1800" dirty="0" err="1"/>
              <a:t>rapid</a:t>
            </a:r>
            <a:r>
              <a:rPr lang="it-IT" altLang="it-IT" sz="1800" dirty="0"/>
              <a:t> progressive ILD (RP-ILD) in 87.5% of </a:t>
            </a:r>
            <a:r>
              <a:rPr lang="it-IT" altLang="it-IT" sz="1800" dirty="0" err="1"/>
              <a:t>cases</a:t>
            </a:r>
            <a:r>
              <a:rPr lang="it-IT" altLang="it-IT" sz="1800" dirty="0"/>
              <a:t>. </a:t>
            </a:r>
          </a:p>
          <a:p>
            <a:pPr algn="just">
              <a:lnSpc>
                <a:spcPct val="150000"/>
              </a:lnSpc>
              <a:spcBef>
                <a:spcPct val="0"/>
              </a:spcBef>
              <a:buFontTx/>
              <a:buNone/>
            </a:pPr>
            <a:endParaRPr lang="it-IT" altLang="it-IT" sz="1800" dirty="0"/>
          </a:p>
          <a:p>
            <a:pPr algn="just">
              <a:lnSpc>
                <a:spcPct val="150000"/>
              </a:lnSpc>
              <a:spcBef>
                <a:spcPct val="0"/>
              </a:spcBef>
              <a:buFontTx/>
              <a:buNone/>
            </a:pPr>
            <a:r>
              <a:rPr lang="it-IT" altLang="it-IT" sz="1800" dirty="0"/>
              <a:t>On ICU </a:t>
            </a:r>
            <a:r>
              <a:rPr lang="it-IT" altLang="it-IT" sz="1800" dirty="0" err="1"/>
              <a:t>admission</a:t>
            </a:r>
            <a:r>
              <a:rPr lang="it-IT" altLang="it-IT" sz="1800" dirty="0"/>
              <a:t>, acute </a:t>
            </a:r>
            <a:r>
              <a:rPr lang="it-IT" altLang="it-IT" sz="1800" dirty="0" err="1"/>
              <a:t>respiratory</a:t>
            </a:r>
            <a:r>
              <a:rPr lang="it-IT" altLang="it-IT" sz="1800" dirty="0"/>
              <a:t> </a:t>
            </a:r>
            <a:r>
              <a:rPr lang="it-IT" altLang="it-IT" sz="1800" dirty="0" err="1"/>
              <a:t>failure</a:t>
            </a:r>
            <a:r>
              <a:rPr lang="it-IT" altLang="it-IT" sz="1800" dirty="0"/>
              <a:t> (ARF) </a:t>
            </a:r>
            <a:r>
              <a:rPr lang="it-IT" altLang="it-IT" sz="1800" dirty="0" err="1"/>
              <a:t>was</a:t>
            </a:r>
            <a:r>
              <a:rPr lang="it-IT" altLang="it-IT" sz="1800" dirty="0"/>
              <a:t> the </a:t>
            </a:r>
            <a:r>
              <a:rPr lang="it-IT" altLang="it-IT" sz="1800" dirty="0" err="1"/>
              <a:t>most</a:t>
            </a:r>
            <a:r>
              <a:rPr lang="it-IT" altLang="it-IT" sz="1800" dirty="0"/>
              <a:t> common </a:t>
            </a:r>
            <a:r>
              <a:rPr lang="it-IT" altLang="it-IT" sz="1800" dirty="0" err="1"/>
              <a:t>type</a:t>
            </a:r>
            <a:r>
              <a:rPr lang="it-IT" altLang="it-IT" sz="1800" dirty="0"/>
              <a:t> (80.4%) of </a:t>
            </a:r>
            <a:r>
              <a:rPr lang="it-IT" altLang="it-IT" sz="1800" dirty="0" err="1"/>
              <a:t>organ</a:t>
            </a:r>
            <a:r>
              <a:rPr lang="it-IT" altLang="it-IT" sz="1800" dirty="0"/>
              <a:t> </a:t>
            </a:r>
            <a:r>
              <a:rPr lang="it-IT" altLang="it-IT" sz="1800" dirty="0" err="1"/>
              <a:t>failure</a:t>
            </a:r>
            <a:r>
              <a:rPr lang="it-IT" altLang="it-IT" sz="1800" dirty="0"/>
              <a:t>. </a:t>
            </a:r>
            <a:r>
              <a:rPr lang="it-IT" altLang="it-IT" sz="1800" b="1" dirty="0"/>
              <a:t>The </a:t>
            </a:r>
            <a:r>
              <a:rPr lang="it-IT" altLang="it-IT" sz="1800" b="1" dirty="0" err="1"/>
              <a:t>mortality</a:t>
            </a:r>
            <a:r>
              <a:rPr lang="it-IT" altLang="it-IT" sz="1800" b="1" dirty="0"/>
              <a:t> rate in the ICU </a:t>
            </a:r>
            <a:r>
              <a:rPr lang="it-IT" altLang="it-IT" sz="1800" b="1" dirty="0" err="1"/>
              <a:t>was</a:t>
            </a:r>
            <a:r>
              <a:rPr lang="it-IT" altLang="it-IT" sz="1800" b="1" dirty="0"/>
              <a:t> 79.4%. </a:t>
            </a:r>
            <a:r>
              <a:rPr lang="en-US" altLang="it-IT" sz="1800" b="1" dirty="0"/>
              <a:t>The causes of ARF were RP-ILD (23.2%), pneumonia (43.9%), and the combination of both (32.9%). </a:t>
            </a:r>
            <a:endParaRPr lang="it-IT" altLang="it-IT" sz="1800" dirty="0"/>
          </a:p>
        </p:txBody>
      </p:sp>
      <p:grpSp>
        <p:nvGrpSpPr>
          <p:cNvPr id="5" name="Gruppo 4">
            <a:extLst>
              <a:ext uri="{FF2B5EF4-FFF2-40B4-BE49-F238E27FC236}">
                <a16:creationId xmlns:a16="http://schemas.microsoft.com/office/drawing/2014/main" id="{D1BC849D-B084-4EE5-87D3-0069926561D0}"/>
              </a:ext>
            </a:extLst>
          </p:cNvPr>
          <p:cNvGrpSpPr/>
          <p:nvPr/>
        </p:nvGrpSpPr>
        <p:grpSpPr>
          <a:xfrm>
            <a:off x="-1" y="0"/>
            <a:ext cx="9144002" cy="6858001"/>
            <a:chOff x="-1" y="0"/>
            <a:chExt cx="9144002" cy="6858001"/>
          </a:xfrm>
        </p:grpSpPr>
        <p:pic>
          <p:nvPicPr>
            <p:cNvPr id="6" name="Immagine 5">
              <a:extLst>
                <a:ext uri="{FF2B5EF4-FFF2-40B4-BE49-F238E27FC236}">
                  <a16:creationId xmlns:a16="http://schemas.microsoft.com/office/drawing/2014/main" id="{2AAC150A-6605-4867-BEDB-0466F8D099FD}"/>
                </a:ext>
              </a:extLst>
            </p:cNvPr>
            <p:cNvPicPr>
              <a:picLocks noChangeAspect="1"/>
            </p:cNvPicPr>
            <p:nvPr/>
          </p:nvPicPr>
          <p:blipFill>
            <a:blip r:embed="rId2"/>
            <a:stretch>
              <a:fillRect/>
            </a:stretch>
          </p:blipFill>
          <p:spPr>
            <a:xfrm>
              <a:off x="1" y="367330"/>
              <a:ext cx="9144000" cy="45724"/>
            </a:xfrm>
            <a:prstGeom prst="rect">
              <a:avLst/>
            </a:prstGeom>
          </p:spPr>
        </p:pic>
        <p:pic>
          <p:nvPicPr>
            <p:cNvPr id="7" name="Picture 5" descr="http://portalegiovani.comune.re.it/wp-content/uploads/2015/02/imageRedirect.jpg">
              <a:extLst>
                <a:ext uri="{FF2B5EF4-FFF2-40B4-BE49-F238E27FC236}">
                  <a16:creationId xmlns:a16="http://schemas.microsoft.com/office/drawing/2014/main" id="{A8277F11-2D7C-45CC-99DA-427F96970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49FD7724-B54E-43B9-BE79-500518A54CE7}"/>
                </a:ext>
              </a:extLst>
            </p:cNvPr>
            <p:cNvPicPr>
              <a:picLocks noChangeAspect="1"/>
            </p:cNvPicPr>
            <p:nvPr/>
          </p:nvPicPr>
          <p:blipFill>
            <a:blip r:embed="rId2"/>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29699" name="Segnaposto contenuto 2"/>
          <p:cNvSpPr>
            <a:spLocks noGrp="1"/>
          </p:cNvSpPr>
          <p:nvPr>
            <p:ph idx="1"/>
          </p:nvPr>
        </p:nvSpPr>
        <p:spPr>
          <a:xfrm>
            <a:off x="930071" y="6553201"/>
            <a:ext cx="8229600" cy="393700"/>
          </a:xfrm>
        </p:spPr>
        <p:txBody>
          <a:bodyPr>
            <a:normAutofit/>
          </a:bodyPr>
          <a:lstStyle/>
          <a:p>
            <a:pPr marL="0" indent="0" algn="r">
              <a:buFontTx/>
              <a:buNone/>
            </a:pPr>
            <a:r>
              <a:rPr lang="pt-BR" altLang="it-IT" sz="1400" i="1" dirty="0">
                <a:latin typeface="Calibri" pitchFamily="34" charset="0"/>
                <a:cs typeface="Calibri" pitchFamily="34" charset="0"/>
              </a:rPr>
              <a:t>Peng JM, et al. Plos One 2016;11:e0154441</a:t>
            </a:r>
            <a:endParaRPr lang="it-IT" altLang="it-IT" sz="1400" i="1" dirty="0">
              <a:latin typeface="Calibri" pitchFamily="34" charset="0"/>
              <a:cs typeface="Calibri" pitchFamily="34" charset="0"/>
            </a:endParaRPr>
          </a:p>
        </p:txBody>
      </p:sp>
    </p:spTree>
    <p:extLst>
      <p:ext uri="{BB962C8B-B14F-4D97-AF65-F5344CB8AC3E}">
        <p14:creationId xmlns:p14="http://schemas.microsoft.com/office/powerpoint/2010/main" val="23039356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id="{C44FB135-2777-4152-9E66-7C2D248E31C0}"/>
              </a:ext>
            </a:extLst>
          </p:cNvPr>
          <p:cNvGrpSpPr/>
          <p:nvPr/>
        </p:nvGrpSpPr>
        <p:grpSpPr>
          <a:xfrm>
            <a:off x="-1" y="0"/>
            <a:ext cx="9144002" cy="6858001"/>
            <a:chOff x="-1" y="0"/>
            <a:chExt cx="9144002" cy="6858001"/>
          </a:xfrm>
        </p:grpSpPr>
        <p:pic>
          <p:nvPicPr>
            <p:cNvPr id="9" name="Immagine 8">
              <a:extLst>
                <a:ext uri="{FF2B5EF4-FFF2-40B4-BE49-F238E27FC236}">
                  <a16:creationId xmlns:a16="http://schemas.microsoft.com/office/drawing/2014/main" id="{68133D64-D9CC-47C8-B860-A1AF445F3BCC}"/>
                </a:ext>
              </a:extLst>
            </p:cNvPr>
            <p:cNvPicPr>
              <a:picLocks noChangeAspect="1"/>
            </p:cNvPicPr>
            <p:nvPr/>
          </p:nvPicPr>
          <p:blipFill>
            <a:blip r:embed="rId2"/>
            <a:stretch>
              <a:fillRect/>
            </a:stretch>
          </p:blipFill>
          <p:spPr>
            <a:xfrm>
              <a:off x="1" y="367330"/>
              <a:ext cx="9144000" cy="45724"/>
            </a:xfrm>
            <a:prstGeom prst="rect">
              <a:avLst/>
            </a:prstGeom>
          </p:spPr>
        </p:pic>
        <p:pic>
          <p:nvPicPr>
            <p:cNvPr id="10" name="Picture 5" descr="http://portalegiovani.comune.re.it/wp-content/uploads/2015/02/imageRedirect.jpg">
              <a:extLst>
                <a:ext uri="{FF2B5EF4-FFF2-40B4-BE49-F238E27FC236}">
                  <a16:creationId xmlns:a16="http://schemas.microsoft.com/office/drawing/2014/main" id="{3B8EF0C2-8608-4D33-8D5E-2DFC548AD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B2B64A50-2BC3-4CFF-824E-2C57BA801026}"/>
                </a:ext>
              </a:extLst>
            </p:cNvPr>
            <p:cNvPicPr>
              <a:picLocks noChangeAspect="1"/>
            </p:cNvPicPr>
            <p:nvPr/>
          </p:nvPicPr>
          <p:blipFill>
            <a:blip r:embed="rId2"/>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2" name="Rettangolo 1">
            <a:extLst>
              <a:ext uri="{FF2B5EF4-FFF2-40B4-BE49-F238E27FC236}">
                <a16:creationId xmlns:a16="http://schemas.microsoft.com/office/drawing/2014/main" id="{53A4357C-BF43-4323-8CBD-C166AB790CA1}"/>
              </a:ext>
            </a:extLst>
          </p:cNvPr>
          <p:cNvSpPr/>
          <p:nvPr/>
        </p:nvSpPr>
        <p:spPr>
          <a:xfrm>
            <a:off x="1183907" y="2649025"/>
            <a:ext cx="7682415" cy="2585323"/>
          </a:xfrm>
          <a:prstGeom prst="rect">
            <a:avLst/>
          </a:prstGeom>
        </p:spPr>
        <p:txBody>
          <a:bodyPr wrap="square">
            <a:spAutoFit/>
          </a:bodyPr>
          <a:lstStyle/>
          <a:p>
            <a:r>
              <a:rPr lang="it-IT" dirty="0"/>
              <a:t>Multivariate </a:t>
            </a:r>
            <a:r>
              <a:rPr lang="it-IT" dirty="0" err="1"/>
              <a:t>analysis</a:t>
            </a:r>
            <a:r>
              <a:rPr lang="it-IT" dirty="0"/>
              <a:t> </a:t>
            </a:r>
            <a:r>
              <a:rPr lang="it-IT" dirty="0" err="1"/>
              <a:t>confirmed</a:t>
            </a:r>
            <a:r>
              <a:rPr lang="it-IT" dirty="0"/>
              <a:t> </a:t>
            </a:r>
            <a:r>
              <a:rPr lang="it-IT" dirty="0" err="1"/>
              <a:t>that</a:t>
            </a:r>
            <a:r>
              <a:rPr lang="it-IT" dirty="0"/>
              <a:t> </a:t>
            </a:r>
            <a:r>
              <a:rPr lang="it-IT" dirty="0" err="1"/>
              <a:t>patients</a:t>
            </a:r>
            <a:r>
              <a:rPr lang="it-IT" dirty="0"/>
              <a:t> with anti-PL12 </a:t>
            </a:r>
            <a:r>
              <a:rPr lang="it-IT" dirty="0" err="1"/>
              <a:t>autoantibodies</a:t>
            </a:r>
            <a:r>
              <a:rPr lang="it-IT" dirty="0"/>
              <a:t> </a:t>
            </a:r>
            <a:r>
              <a:rPr lang="it-IT" dirty="0" err="1"/>
              <a:t>showed</a:t>
            </a:r>
            <a:r>
              <a:rPr lang="it-IT" dirty="0"/>
              <a:t> </a:t>
            </a:r>
            <a:r>
              <a:rPr lang="it-IT" dirty="0" err="1"/>
              <a:t>lower</a:t>
            </a:r>
            <a:r>
              <a:rPr lang="it-IT" dirty="0"/>
              <a:t> CK </a:t>
            </a:r>
            <a:r>
              <a:rPr lang="it-IT" dirty="0" err="1"/>
              <a:t>concentrations</a:t>
            </a:r>
            <a:r>
              <a:rPr lang="it-IT" dirty="0"/>
              <a:t> and more severe ILD (</a:t>
            </a:r>
            <a:r>
              <a:rPr lang="it-IT" dirty="0" err="1"/>
              <a:t>lower</a:t>
            </a:r>
            <a:r>
              <a:rPr lang="it-IT" dirty="0"/>
              <a:t> FVC and DLCO) </a:t>
            </a:r>
            <a:r>
              <a:rPr lang="it-IT" dirty="0" err="1"/>
              <a:t>compared</a:t>
            </a:r>
            <a:r>
              <a:rPr lang="it-IT" dirty="0"/>
              <a:t> with </a:t>
            </a:r>
            <a:r>
              <a:rPr lang="it-IT" dirty="0" err="1"/>
              <a:t>patients</a:t>
            </a:r>
            <a:r>
              <a:rPr lang="it-IT" dirty="0"/>
              <a:t> with anti-Jo1 </a:t>
            </a:r>
            <a:r>
              <a:rPr lang="it-IT" dirty="0" err="1"/>
              <a:t>ASyS</a:t>
            </a:r>
            <a:r>
              <a:rPr lang="it-IT" dirty="0"/>
              <a:t> (</a:t>
            </a:r>
            <a:r>
              <a:rPr lang="it-IT" dirty="0" err="1"/>
              <a:t>all</a:t>
            </a:r>
            <a:r>
              <a:rPr lang="it-IT" dirty="0"/>
              <a:t> P &lt; 0.05). </a:t>
            </a:r>
            <a:r>
              <a:rPr lang="it-IT" dirty="0" err="1"/>
              <a:t>Moreover</a:t>
            </a:r>
            <a:r>
              <a:rPr lang="it-IT" dirty="0"/>
              <a:t>, </a:t>
            </a:r>
            <a:r>
              <a:rPr lang="it-IT" dirty="0" err="1"/>
              <a:t>patients</a:t>
            </a:r>
            <a:r>
              <a:rPr lang="it-IT" dirty="0"/>
              <a:t> with anti-PL7 </a:t>
            </a:r>
            <a:r>
              <a:rPr lang="it-IT" dirty="0" err="1"/>
              <a:t>showed</a:t>
            </a:r>
            <a:r>
              <a:rPr lang="it-IT" dirty="0"/>
              <a:t> </a:t>
            </a:r>
            <a:r>
              <a:rPr lang="it-IT" dirty="0" err="1"/>
              <a:t>lower</a:t>
            </a:r>
            <a:r>
              <a:rPr lang="it-IT" dirty="0"/>
              <a:t> DLCO </a:t>
            </a:r>
            <a:r>
              <a:rPr lang="it-IT" dirty="0" err="1"/>
              <a:t>than</a:t>
            </a:r>
            <a:r>
              <a:rPr lang="it-IT" dirty="0"/>
              <a:t> anti-Jo1 </a:t>
            </a:r>
            <a:r>
              <a:rPr lang="it-IT" dirty="0" err="1"/>
              <a:t>patients</a:t>
            </a:r>
            <a:r>
              <a:rPr lang="it-IT" dirty="0"/>
              <a:t> (14%, P &lt; 0.05) and a trend </a:t>
            </a:r>
            <a:r>
              <a:rPr lang="it-IT" dirty="0" err="1"/>
              <a:t>towards</a:t>
            </a:r>
            <a:r>
              <a:rPr lang="it-IT" dirty="0"/>
              <a:t> </a:t>
            </a:r>
            <a:r>
              <a:rPr lang="it-IT" dirty="0" err="1"/>
              <a:t>lower</a:t>
            </a:r>
            <a:r>
              <a:rPr lang="it-IT" dirty="0"/>
              <a:t> FVC (4%, P &gt; 0.05). </a:t>
            </a:r>
            <a:r>
              <a:rPr lang="it-IT" dirty="0" err="1"/>
              <a:t>Consistent</a:t>
            </a:r>
            <a:r>
              <a:rPr lang="it-IT" dirty="0"/>
              <a:t> with the </a:t>
            </a:r>
            <a:r>
              <a:rPr lang="it-IT" dirty="0" err="1"/>
              <a:t>univariate</a:t>
            </a:r>
            <a:r>
              <a:rPr lang="it-IT" dirty="0"/>
              <a:t> </a:t>
            </a:r>
            <a:r>
              <a:rPr lang="it-IT" dirty="0" err="1"/>
              <a:t>study</a:t>
            </a:r>
            <a:r>
              <a:rPr lang="it-IT" dirty="0"/>
              <a:t>, </a:t>
            </a:r>
            <a:r>
              <a:rPr lang="it-IT" dirty="0" err="1"/>
              <a:t>black</a:t>
            </a:r>
            <a:r>
              <a:rPr lang="it-IT" dirty="0"/>
              <a:t> </a:t>
            </a:r>
            <a:r>
              <a:rPr lang="it-IT" dirty="0" err="1"/>
              <a:t>patients</a:t>
            </a:r>
            <a:r>
              <a:rPr lang="it-IT" dirty="0"/>
              <a:t> </a:t>
            </a:r>
            <a:r>
              <a:rPr lang="it-IT" dirty="0" err="1"/>
              <a:t>showed</a:t>
            </a:r>
            <a:r>
              <a:rPr lang="it-IT" dirty="0"/>
              <a:t> </a:t>
            </a:r>
            <a:r>
              <a:rPr lang="it-IT" dirty="0" err="1"/>
              <a:t>strikingly</a:t>
            </a:r>
            <a:r>
              <a:rPr lang="it-IT" dirty="0"/>
              <a:t> more severe ILD (18% </a:t>
            </a:r>
            <a:r>
              <a:rPr lang="it-IT" dirty="0" err="1"/>
              <a:t>lower</a:t>
            </a:r>
            <a:r>
              <a:rPr lang="it-IT" dirty="0"/>
              <a:t> FVC,</a:t>
            </a:r>
          </a:p>
          <a:p>
            <a:r>
              <a:rPr lang="it-IT" dirty="0"/>
              <a:t>P &lt; 0.001; 12% </a:t>
            </a:r>
            <a:r>
              <a:rPr lang="it-IT" dirty="0" err="1"/>
              <a:t>lower</a:t>
            </a:r>
            <a:r>
              <a:rPr lang="it-IT" dirty="0"/>
              <a:t> DLCO, P &lt; 0.01) </a:t>
            </a:r>
            <a:r>
              <a:rPr lang="it-IT" dirty="0" err="1"/>
              <a:t>than</a:t>
            </a:r>
            <a:r>
              <a:rPr lang="it-IT" dirty="0"/>
              <a:t> white </a:t>
            </a:r>
            <a:r>
              <a:rPr lang="it-IT" dirty="0" err="1"/>
              <a:t>patients</a:t>
            </a:r>
            <a:r>
              <a:rPr lang="it-IT" dirty="0"/>
              <a:t>, with no </a:t>
            </a:r>
            <a:r>
              <a:rPr lang="it-IT" dirty="0" err="1"/>
              <a:t>interaction</a:t>
            </a:r>
            <a:r>
              <a:rPr lang="it-IT" dirty="0"/>
              <a:t> </a:t>
            </a:r>
            <a:r>
              <a:rPr lang="it-IT" dirty="0" err="1"/>
              <a:t>detected</a:t>
            </a:r>
            <a:r>
              <a:rPr lang="it-IT" dirty="0"/>
              <a:t> </a:t>
            </a:r>
            <a:r>
              <a:rPr lang="it-IT" dirty="0" err="1"/>
              <a:t>between</a:t>
            </a:r>
            <a:r>
              <a:rPr lang="it-IT" dirty="0"/>
              <a:t> the </a:t>
            </a:r>
            <a:r>
              <a:rPr lang="it-IT" dirty="0" err="1"/>
              <a:t>autoantibody</a:t>
            </a:r>
            <a:r>
              <a:rPr lang="it-IT" dirty="0"/>
              <a:t> status and the race (</a:t>
            </a:r>
            <a:r>
              <a:rPr lang="it-IT" dirty="0" err="1"/>
              <a:t>all</a:t>
            </a:r>
            <a:r>
              <a:rPr lang="it-IT" dirty="0"/>
              <a:t> P &gt; 0.05).</a:t>
            </a:r>
          </a:p>
          <a:p>
            <a:endParaRPr lang="it-IT" dirty="0"/>
          </a:p>
        </p:txBody>
      </p:sp>
      <p:pic>
        <p:nvPicPr>
          <p:cNvPr id="7" name="Immagine 6">
            <a:extLst>
              <a:ext uri="{FF2B5EF4-FFF2-40B4-BE49-F238E27FC236}">
                <a16:creationId xmlns:a16="http://schemas.microsoft.com/office/drawing/2014/main" id="{EBEB5968-ECD1-4C4C-BABF-0E4ECDC9849E}"/>
              </a:ext>
            </a:extLst>
          </p:cNvPr>
          <p:cNvPicPr>
            <a:picLocks noChangeAspect="1"/>
          </p:cNvPicPr>
          <p:nvPr/>
        </p:nvPicPr>
        <p:blipFill>
          <a:blip r:embed="rId4"/>
          <a:stretch>
            <a:fillRect/>
          </a:stretch>
        </p:blipFill>
        <p:spPr>
          <a:xfrm>
            <a:off x="179481" y="533400"/>
            <a:ext cx="3709125" cy="1748201"/>
          </a:xfrm>
          <a:prstGeom prst="rect">
            <a:avLst/>
          </a:prstGeom>
        </p:spPr>
      </p:pic>
      <p:sp>
        <p:nvSpPr>
          <p:cNvPr id="12" name="CasellaDiTesto 11">
            <a:extLst>
              <a:ext uri="{FF2B5EF4-FFF2-40B4-BE49-F238E27FC236}">
                <a16:creationId xmlns:a16="http://schemas.microsoft.com/office/drawing/2014/main" id="{A9145CA4-389E-445C-8464-663B1700ED6A}"/>
              </a:ext>
            </a:extLst>
          </p:cNvPr>
          <p:cNvSpPr txBox="1"/>
          <p:nvPr/>
        </p:nvSpPr>
        <p:spPr>
          <a:xfrm>
            <a:off x="6410425" y="1491916"/>
            <a:ext cx="1189749" cy="369332"/>
          </a:xfrm>
          <a:prstGeom prst="rect">
            <a:avLst/>
          </a:prstGeom>
          <a:noFill/>
        </p:spPr>
        <p:txBody>
          <a:bodyPr wrap="none" rtlCol="0">
            <a:spAutoFit/>
          </a:bodyPr>
          <a:lstStyle/>
          <a:p>
            <a:r>
              <a:rPr lang="it-IT" dirty="0"/>
              <a:t>PL7 e PL12</a:t>
            </a:r>
          </a:p>
        </p:txBody>
      </p:sp>
    </p:spTree>
    <p:extLst>
      <p:ext uri="{BB962C8B-B14F-4D97-AF65-F5344CB8AC3E}">
        <p14:creationId xmlns:p14="http://schemas.microsoft.com/office/powerpoint/2010/main" val="3655829001"/>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id="{C44FB135-2777-4152-9E66-7C2D248E31C0}"/>
              </a:ext>
            </a:extLst>
          </p:cNvPr>
          <p:cNvGrpSpPr/>
          <p:nvPr/>
        </p:nvGrpSpPr>
        <p:grpSpPr>
          <a:xfrm>
            <a:off x="-1" y="0"/>
            <a:ext cx="9144002" cy="6858001"/>
            <a:chOff x="-1" y="0"/>
            <a:chExt cx="9144002" cy="6858001"/>
          </a:xfrm>
        </p:grpSpPr>
        <p:pic>
          <p:nvPicPr>
            <p:cNvPr id="9" name="Immagine 8">
              <a:extLst>
                <a:ext uri="{FF2B5EF4-FFF2-40B4-BE49-F238E27FC236}">
                  <a16:creationId xmlns:a16="http://schemas.microsoft.com/office/drawing/2014/main" id="{68133D64-D9CC-47C8-B860-A1AF445F3BCC}"/>
                </a:ext>
              </a:extLst>
            </p:cNvPr>
            <p:cNvPicPr>
              <a:picLocks noChangeAspect="1"/>
            </p:cNvPicPr>
            <p:nvPr/>
          </p:nvPicPr>
          <p:blipFill>
            <a:blip r:embed="rId2"/>
            <a:stretch>
              <a:fillRect/>
            </a:stretch>
          </p:blipFill>
          <p:spPr>
            <a:xfrm>
              <a:off x="1" y="367330"/>
              <a:ext cx="9144000" cy="45724"/>
            </a:xfrm>
            <a:prstGeom prst="rect">
              <a:avLst/>
            </a:prstGeom>
          </p:spPr>
        </p:pic>
        <p:pic>
          <p:nvPicPr>
            <p:cNvPr id="10" name="Picture 5" descr="http://portalegiovani.comune.re.it/wp-content/uploads/2015/02/imageRedirect.jpg">
              <a:extLst>
                <a:ext uri="{FF2B5EF4-FFF2-40B4-BE49-F238E27FC236}">
                  <a16:creationId xmlns:a16="http://schemas.microsoft.com/office/drawing/2014/main" id="{3B8EF0C2-8608-4D33-8D5E-2DFC548AD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B2B64A50-2BC3-4CFF-824E-2C57BA801026}"/>
                </a:ext>
              </a:extLst>
            </p:cNvPr>
            <p:cNvPicPr>
              <a:picLocks noChangeAspect="1"/>
            </p:cNvPicPr>
            <p:nvPr/>
          </p:nvPicPr>
          <p:blipFill>
            <a:blip r:embed="rId2"/>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2" name="Rettangolo 1">
            <a:extLst>
              <a:ext uri="{FF2B5EF4-FFF2-40B4-BE49-F238E27FC236}">
                <a16:creationId xmlns:a16="http://schemas.microsoft.com/office/drawing/2014/main" id="{35C84085-7B01-499E-BB56-7E5D0CB695D5}"/>
              </a:ext>
            </a:extLst>
          </p:cNvPr>
          <p:cNvSpPr/>
          <p:nvPr/>
        </p:nvSpPr>
        <p:spPr>
          <a:xfrm>
            <a:off x="798897" y="1938250"/>
            <a:ext cx="7228573" cy="3693319"/>
          </a:xfrm>
          <a:prstGeom prst="rect">
            <a:avLst/>
          </a:prstGeom>
        </p:spPr>
        <p:txBody>
          <a:bodyPr wrap="square">
            <a:spAutoFit/>
          </a:bodyPr>
          <a:lstStyle/>
          <a:p>
            <a:r>
              <a:rPr lang="en-US" strike="sngStrike" dirty="0">
                <a:solidFill>
                  <a:srgbClr val="C00000"/>
                </a:solidFill>
              </a:rPr>
              <a:t>Although available data do not support a direct role for Jo-1-targeted antibodies in mediating tissue damage, several characteristics of the well-patterned humoral immune response implicate this autoantigen in disease pathogenesis. </a:t>
            </a:r>
          </a:p>
          <a:p>
            <a:r>
              <a:rPr lang="en-US" dirty="0"/>
              <a:t>Over the last decade, experimental data in humans and animal models support a novel paradigm in which </a:t>
            </a:r>
            <a:r>
              <a:rPr lang="en-US" dirty="0" err="1">
                <a:solidFill>
                  <a:srgbClr val="FF0000"/>
                </a:solidFill>
              </a:rPr>
              <a:t>histidyl-tRNA</a:t>
            </a:r>
            <a:r>
              <a:rPr lang="en-US" dirty="0">
                <a:solidFill>
                  <a:srgbClr val="FF0000"/>
                </a:solidFill>
              </a:rPr>
              <a:t> synthetase </a:t>
            </a:r>
            <a:r>
              <a:rPr lang="en-US" dirty="0"/>
              <a:t>HRS (with/without its cognate </a:t>
            </a:r>
            <a:r>
              <a:rPr lang="en-US" dirty="0" err="1"/>
              <a:t>tRNA</a:t>
            </a:r>
            <a:r>
              <a:rPr lang="en-US" dirty="0"/>
              <a:t>) triggers components of both innate and adaptive immune responses, culminating in cell-mediated damage to a number of different tissues that prominently include muscle and lung. Given its pleiotropic </a:t>
            </a:r>
            <a:r>
              <a:rPr lang="en-US" dirty="0" err="1"/>
              <a:t>immunostimulatory</a:t>
            </a:r>
            <a:r>
              <a:rPr lang="en-US" dirty="0"/>
              <a:t> capacity, HRS likely bridges different phases of such tissue-targeted immune responses that are responsible for the initiation as well as perpetuation of the anti-synthetase syndrome. </a:t>
            </a:r>
            <a:endParaRPr lang="it-IT" dirty="0"/>
          </a:p>
        </p:txBody>
      </p:sp>
      <p:pic>
        <p:nvPicPr>
          <p:cNvPr id="3" name="Immagine 2">
            <a:extLst>
              <a:ext uri="{FF2B5EF4-FFF2-40B4-BE49-F238E27FC236}">
                <a16:creationId xmlns:a16="http://schemas.microsoft.com/office/drawing/2014/main" id="{1A82ABA0-3FF5-49E2-BAD6-2E7BE9F571A5}"/>
              </a:ext>
            </a:extLst>
          </p:cNvPr>
          <p:cNvPicPr>
            <a:picLocks noChangeAspect="1"/>
          </p:cNvPicPr>
          <p:nvPr/>
        </p:nvPicPr>
        <p:blipFill>
          <a:blip r:embed="rId4"/>
          <a:stretch>
            <a:fillRect/>
          </a:stretch>
        </p:blipFill>
        <p:spPr>
          <a:xfrm>
            <a:off x="248653" y="707560"/>
            <a:ext cx="3216441" cy="990651"/>
          </a:xfrm>
          <a:prstGeom prst="rect">
            <a:avLst/>
          </a:prstGeom>
        </p:spPr>
      </p:pic>
      <p:sp>
        <p:nvSpPr>
          <p:cNvPr id="4" name="CasellaDiTesto 3">
            <a:extLst>
              <a:ext uri="{FF2B5EF4-FFF2-40B4-BE49-F238E27FC236}">
                <a16:creationId xmlns:a16="http://schemas.microsoft.com/office/drawing/2014/main" id="{55C16562-B98C-42BB-AB85-8CF2332C2A82}"/>
              </a:ext>
            </a:extLst>
          </p:cNvPr>
          <p:cNvSpPr txBox="1"/>
          <p:nvPr/>
        </p:nvSpPr>
        <p:spPr>
          <a:xfrm>
            <a:off x="5496025" y="1568918"/>
            <a:ext cx="1793248" cy="369332"/>
          </a:xfrm>
          <a:prstGeom prst="rect">
            <a:avLst/>
          </a:prstGeom>
          <a:noFill/>
        </p:spPr>
        <p:txBody>
          <a:bodyPr wrap="none" rtlCol="0">
            <a:spAutoFit/>
          </a:bodyPr>
          <a:lstStyle/>
          <a:p>
            <a:r>
              <a:rPr lang="it-IT" dirty="0"/>
              <a:t>Jo1 </a:t>
            </a:r>
            <a:r>
              <a:rPr lang="it-IT" dirty="0" err="1"/>
              <a:t>pathogenesis</a:t>
            </a:r>
            <a:endParaRPr lang="it-IT" dirty="0"/>
          </a:p>
        </p:txBody>
      </p:sp>
      <p:sp>
        <p:nvSpPr>
          <p:cNvPr id="5" name="Rettangolo 4">
            <a:extLst>
              <a:ext uri="{FF2B5EF4-FFF2-40B4-BE49-F238E27FC236}">
                <a16:creationId xmlns:a16="http://schemas.microsoft.com/office/drawing/2014/main" id="{5543B7DC-347C-40E0-87BB-E28B03B89778}"/>
              </a:ext>
            </a:extLst>
          </p:cNvPr>
          <p:cNvSpPr/>
          <p:nvPr/>
        </p:nvSpPr>
        <p:spPr>
          <a:xfrm>
            <a:off x="591953" y="5506440"/>
            <a:ext cx="7642459" cy="1077218"/>
          </a:xfrm>
          <a:prstGeom prst="rect">
            <a:avLst/>
          </a:prstGeom>
        </p:spPr>
        <p:txBody>
          <a:bodyPr wrap="square">
            <a:spAutoFit/>
          </a:bodyPr>
          <a:lstStyle/>
          <a:p>
            <a:r>
              <a:rPr lang="it-IT" sz="1600" strike="sngStrike" dirty="0">
                <a:solidFill>
                  <a:srgbClr val="C00000"/>
                </a:solidFill>
              </a:rPr>
              <a:t>Howard et al. </a:t>
            </a:r>
            <a:r>
              <a:rPr lang="it-IT" sz="1600" strike="sngStrike" dirty="0" err="1">
                <a:solidFill>
                  <a:srgbClr val="C00000"/>
                </a:solidFill>
              </a:rPr>
              <a:t>demonstrated</a:t>
            </a:r>
            <a:r>
              <a:rPr lang="it-IT" sz="1600" strike="sngStrike" dirty="0">
                <a:solidFill>
                  <a:srgbClr val="C00000"/>
                </a:solidFill>
              </a:rPr>
              <a:t> </a:t>
            </a:r>
            <a:r>
              <a:rPr lang="it-IT" sz="1600" strike="sngStrike" dirty="0" err="1">
                <a:solidFill>
                  <a:srgbClr val="C00000"/>
                </a:solidFill>
              </a:rPr>
              <a:t>that</a:t>
            </a:r>
            <a:r>
              <a:rPr lang="it-IT" sz="1600" strike="sngStrike" dirty="0">
                <a:solidFill>
                  <a:srgbClr val="C00000"/>
                </a:solidFill>
              </a:rPr>
              <a:t> </a:t>
            </a:r>
            <a:r>
              <a:rPr lang="it-IT" sz="1600" strike="sngStrike" dirty="0" err="1">
                <a:solidFill>
                  <a:srgbClr val="C00000"/>
                </a:solidFill>
              </a:rPr>
              <a:t>two</a:t>
            </a:r>
            <a:r>
              <a:rPr lang="it-IT" sz="1600" strike="sngStrike" dirty="0">
                <a:solidFill>
                  <a:srgbClr val="C00000"/>
                </a:solidFill>
              </a:rPr>
              <a:t> </a:t>
            </a:r>
            <a:r>
              <a:rPr lang="it-IT" sz="1600" strike="sngStrike" dirty="0" err="1">
                <a:solidFill>
                  <a:srgbClr val="C00000"/>
                </a:solidFill>
              </a:rPr>
              <a:t>known</a:t>
            </a:r>
            <a:r>
              <a:rPr lang="it-IT" sz="1600" strike="sngStrike" dirty="0">
                <a:solidFill>
                  <a:srgbClr val="C00000"/>
                </a:solidFill>
              </a:rPr>
              <a:t> </a:t>
            </a:r>
            <a:r>
              <a:rPr lang="it-IT" sz="1600" strike="sngStrike" dirty="0" err="1">
                <a:solidFill>
                  <a:srgbClr val="C00000"/>
                </a:solidFill>
              </a:rPr>
              <a:t>myositis</a:t>
            </a:r>
            <a:r>
              <a:rPr lang="it-IT" sz="1600" strike="sngStrike" dirty="0">
                <a:solidFill>
                  <a:srgbClr val="C00000"/>
                </a:solidFill>
              </a:rPr>
              <a:t> </a:t>
            </a:r>
            <a:r>
              <a:rPr lang="it-IT" sz="1600" strike="sngStrike" dirty="0" err="1">
                <a:solidFill>
                  <a:srgbClr val="C00000"/>
                </a:solidFill>
              </a:rPr>
              <a:t>autoantigens</a:t>
            </a:r>
            <a:r>
              <a:rPr lang="it-IT" sz="1600" strike="sngStrike" dirty="0">
                <a:solidFill>
                  <a:srgbClr val="C00000"/>
                </a:solidFill>
              </a:rPr>
              <a:t>, </a:t>
            </a:r>
            <a:r>
              <a:rPr lang="it-IT" sz="1600" strike="sngStrike" dirty="0" err="1">
                <a:solidFill>
                  <a:srgbClr val="C00000"/>
                </a:solidFill>
              </a:rPr>
              <a:t>histidyl-tRNA</a:t>
            </a:r>
            <a:r>
              <a:rPr lang="it-IT" sz="1600" strike="sngStrike" dirty="0">
                <a:solidFill>
                  <a:srgbClr val="C00000"/>
                </a:solidFill>
              </a:rPr>
              <a:t> </a:t>
            </a:r>
            <a:r>
              <a:rPr lang="it-IT" sz="1600" strike="sngStrike" dirty="0" err="1">
                <a:solidFill>
                  <a:srgbClr val="C00000"/>
                </a:solidFill>
              </a:rPr>
              <a:t>synthetase</a:t>
            </a:r>
            <a:r>
              <a:rPr lang="it-IT" sz="1600" strike="sngStrike" dirty="0">
                <a:solidFill>
                  <a:srgbClr val="C00000"/>
                </a:solidFill>
              </a:rPr>
              <a:t> (HRS=Jo-1) and </a:t>
            </a:r>
            <a:r>
              <a:rPr lang="it-IT" sz="1600" strike="sngStrike" dirty="0" err="1">
                <a:solidFill>
                  <a:srgbClr val="C00000"/>
                </a:solidFill>
              </a:rPr>
              <a:t>asparaginyl-tRNA</a:t>
            </a:r>
            <a:r>
              <a:rPr lang="it-IT" sz="1600" strike="sngStrike" dirty="0">
                <a:solidFill>
                  <a:srgbClr val="C00000"/>
                </a:solidFill>
              </a:rPr>
              <a:t> </a:t>
            </a:r>
            <a:r>
              <a:rPr lang="it-IT" sz="1600" strike="sngStrike" dirty="0" err="1">
                <a:solidFill>
                  <a:srgbClr val="C00000"/>
                </a:solidFill>
              </a:rPr>
              <a:t>synthetase</a:t>
            </a:r>
            <a:r>
              <a:rPr lang="it-IT" sz="1600" strike="sngStrike" dirty="0">
                <a:solidFill>
                  <a:srgbClr val="C00000"/>
                </a:solidFill>
              </a:rPr>
              <a:t> (ARS = KS), </a:t>
            </a:r>
            <a:r>
              <a:rPr lang="it-IT" sz="1600" strike="sngStrike" dirty="0" err="1">
                <a:solidFill>
                  <a:srgbClr val="C00000"/>
                </a:solidFill>
              </a:rPr>
              <a:t>possess</a:t>
            </a:r>
            <a:r>
              <a:rPr lang="it-IT" sz="1600" strike="sngStrike" dirty="0">
                <a:solidFill>
                  <a:srgbClr val="C00000"/>
                </a:solidFill>
              </a:rPr>
              <a:t> </a:t>
            </a:r>
            <a:r>
              <a:rPr lang="it-IT" sz="1600" strike="sngStrike" dirty="0" err="1">
                <a:solidFill>
                  <a:srgbClr val="C00000"/>
                </a:solidFill>
              </a:rPr>
              <a:t>chemokine-like</a:t>
            </a:r>
            <a:r>
              <a:rPr lang="it-IT" sz="1600" strike="sngStrike" dirty="0">
                <a:solidFill>
                  <a:srgbClr val="C00000"/>
                </a:solidFill>
              </a:rPr>
              <a:t> </a:t>
            </a:r>
            <a:r>
              <a:rPr lang="it-IT" sz="1600" strike="sngStrike" dirty="0" err="1">
                <a:solidFill>
                  <a:srgbClr val="C00000"/>
                </a:solidFill>
              </a:rPr>
              <a:t>properties</a:t>
            </a:r>
            <a:r>
              <a:rPr lang="it-IT" sz="1600" strike="sngStrike" dirty="0">
                <a:solidFill>
                  <a:srgbClr val="C00000"/>
                </a:solidFill>
              </a:rPr>
              <a:t> </a:t>
            </a:r>
            <a:r>
              <a:rPr lang="it-IT" sz="1600" strike="sngStrike" dirty="0" err="1">
                <a:solidFill>
                  <a:srgbClr val="C00000"/>
                </a:solidFill>
              </a:rPr>
              <a:t>capable</a:t>
            </a:r>
            <a:r>
              <a:rPr lang="it-IT" sz="1600" strike="sngStrike" dirty="0">
                <a:solidFill>
                  <a:srgbClr val="C00000"/>
                </a:solidFill>
              </a:rPr>
              <a:t> of </a:t>
            </a:r>
            <a:r>
              <a:rPr lang="it-IT" sz="1600" strike="sngStrike" dirty="0" err="1">
                <a:solidFill>
                  <a:srgbClr val="C00000"/>
                </a:solidFill>
              </a:rPr>
              <a:t>stimulating</a:t>
            </a:r>
            <a:r>
              <a:rPr lang="it-IT" sz="1600" strike="sngStrike" dirty="0">
                <a:solidFill>
                  <a:srgbClr val="C00000"/>
                </a:solidFill>
              </a:rPr>
              <a:t> (in vitro) </a:t>
            </a:r>
            <a:r>
              <a:rPr lang="it-IT" sz="1600" strike="sngStrike" dirty="0" err="1">
                <a:solidFill>
                  <a:srgbClr val="C00000"/>
                </a:solidFill>
              </a:rPr>
              <a:t>lymphocytes</a:t>
            </a:r>
            <a:r>
              <a:rPr lang="it-IT" sz="1600" strike="sngStrike" dirty="0">
                <a:solidFill>
                  <a:srgbClr val="C00000"/>
                </a:solidFill>
              </a:rPr>
              <a:t>, </a:t>
            </a:r>
            <a:r>
              <a:rPr lang="it-IT" sz="1600" strike="sngStrike" dirty="0" err="1">
                <a:solidFill>
                  <a:srgbClr val="C00000"/>
                </a:solidFill>
              </a:rPr>
              <a:t>activated</a:t>
            </a:r>
            <a:r>
              <a:rPr lang="it-IT" sz="1600" strike="sngStrike" dirty="0">
                <a:solidFill>
                  <a:srgbClr val="C00000"/>
                </a:solidFill>
              </a:rPr>
              <a:t> </a:t>
            </a:r>
            <a:r>
              <a:rPr lang="it-IT" sz="1600" strike="sngStrike" dirty="0" err="1">
                <a:solidFill>
                  <a:srgbClr val="C00000"/>
                </a:solidFill>
              </a:rPr>
              <a:t>monocytes</a:t>
            </a:r>
            <a:r>
              <a:rPr lang="it-IT" sz="1600" strike="sngStrike" dirty="0">
                <a:solidFill>
                  <a:srgbClr val="C00000"/>
                </a:solidFill>
              </a:rPr>
              <a:t>, and immature </a:t>
            </a:r>
            <a:r>
              <a:rPr lang="it-IT" sz="1600" strike="sngStrike" dirty="0" err="1">
                <a:solidFill>
                  <a:srgbClr val="C00000"/>
                </a:solidFill>
              </a:rPr>
              <a:t>dendritic</a:t>
            </a:r>
            <a:r>
              <a:rPr lang="it-IT" sz="1600" strike="sngStrike" dirty="0">
                <a:solidFill>
                  <a:srgbClr val="C00000"/>
                </a:solidFill>
              </a:rPr>
              <a:t> </a:t>
            </a:r>
            <a:r>
              <a:rPr lang="it-IT" sz="1600" strike="sngStrike" dirty="0" err="1">
                <a:solidFill>
                  <a:srgbClr val="C00000"/>
                </a:solidFill>
              </a:rPr>
              <a:t>cells</a:t>
            </a:r>
            <a:r>
              <a:rPr lang="it-IT" sz="1600" strike="sngStrike" dirty="0">
                <a:solidFill>
                  <a:srgbClr val="C00000"/>
                </a:solidFill>
              </a:rPr>
              <a:t> </a:t>
            </a:r>
          </a:p>
        </p:txBody>
      </p:sp>
    </p:spTree>
    <p:extLst>
      <p:ext uri="{BB962C8B-B14F-4D97-AF65-F5344CB8AC3E}">
        <p14:creationId xmlns:p14="http://schemas.microsoft.com/office/powerpoint/2010/main" val="347991123"/>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id="{C44FB135-2777-4152-9E66-7C2D248E31C0}"/>
              </a:ext>
            </a:extLst>
          </p:cNvPr>
          <p:cNvGrpSpPr/>
          <p:nvPr/>
        </p:nvGrpSpPr>
        <p:grpSpPr>
          <a:xfrm>
            <a:off x="-1" y="0"/>
            <a:ext cx="9144002" cy="6858001"/>
            <a:chOff x="-1" y="0"/>
            <a:chExt cx="9144002" cy="6858001"/>
          </a:xfrm>
        </p:grpSpPr>
        <p:pic>
          <p:nvPicPr>
            <p:cNvPr id="9" name="Immagine 8">
              <a:extLst>
                <a:ext uri="{FF2B5EF4-FFF2-40B4-BE49-F238E27FC236}">
                  <a16:creationId xmlns:a16="http://schemas.microsoft.com/office/drawing/2014/main" id="{68133D64-D9CC-47C8-B860-A1AF445F3BCC}"/>
                </a:ext>
              </a:extLst>
            </p:cNvPr>
            <p:cNvPicPr>
              <a:picLocks noChangeAspect="1"/>
            </p:cNvPicPr>
            <p:nvPr/>
          </p:nvPicPr>
          <p:blipFill>
            <a:blip r:embed="rId2"/>
            <a:stretch>
              <a:fillRect/>
            </a:stretch>
          </p:blipFill>
          <p:spPr>
            <a:xfrm>
              <a:off x="1" y="367330"/>
              <a:ext cx="9144000" cy="45724"/>
            </a:xfrm>
            <a:prstGeom prst="rect">
              <a:avLst/>
            </a:prstGeom>
          </p:spPr>
        </p:pic>
        <p:pic>
          <p:nvPicPr>
            <p:cNvPr id="10" name="Picture 5" descr="http://portalegiovani.comune.re.it/wp-content/uploads/2015/02/imageRedirect.jpg">
              <a:extLst>
                <a:ext uri="{FF2B5EF4-FFF2-40B4-BE49-F238E27FC236}">
                  <a16:creationId xmlns:a16="http://schemas.microsoft.com/office/drawing/2014/main" id="{3B8EF0C2-8608-4D33-8D5E-2DFC548AD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B2B64A50-2BC3-4CFF-824E-2C57BA801026}"/>
                </a:ext>
              </a:extLst>
            </p:cNvPr>
            <p:cNvPicPr>
              <a:picLocks noChangeAspect="1"/>
            </p:cNvPicPr>
            <p:nvPr/>
          </p:nvPicPr>
          <p:blipFill>
            <a:blip r:embed="rId2"/>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pic>
        <p:nvPicPr>
          <p:cNvPr id="2" name="Immagine 1">
            <a:extLst>
              <a:ext uri="{FF2B5EF4-FFF2-40B4-BE49-F238E27FC236}">
                <a16:creationId xmlns:a16="http://schemas.microsoft.com/office/drawing/2014/main" id="{F66E0DF8-4207-4AAC-8D2C-BFD7535BFC4D}"/>
              </a:ext>
            </a:extLst>
          </p:cNvPr>
          <p:cNvPicPr>
            <a:picLocks noChangeAspect="1"/>
          </p:cNvPicPr>
          <p:nvPr/>
        </p:nvPicPr>
        <p:blipFill>
          <a:blip r:embed="rId4"/>
          <a:stretch>
            <a:fillRect/>
          </a:stretch>
        </p:blipFill>
        <p:spPr>
          <a:xfrm>
            <a:off x="1431476" y="1130658"/>
            <a:ext cx="5498713" cy="3769593"/>
          </a:xfrm>
          <a:prstGeom prst="rect">
            <a:avLst/>
          </a:prstGeom>
        </p:spPr>
      </p:pic>
      <p:sp>
        <p:nvSpPr>
          <p:cNvPr id="3" name="Rettangolo 2">
            <a:extLst>
              <a:ext uri="{FF2B5EF4-FFF2-40B4-BE49-F238E27FC236}">
                <a16:creationId xmlns:a16="http://schemas.microsoft.com/office/drawing/2014/main" id="{3E75CA8E-99FB-49DE-AD67-E2C98733FB07}"/>
              </a:ext>
            </a:extLst>
          </p:cNvPr>
          <p:cNvSpPr/>
          <p:nvPr/>
        </p:nvSpPr>
        <p:spPr>
          <a:xfrm>
            <a:off x="314940" y="4900251"/>
            <a:ext cx="8513545" cy="1815882"/>
          </a:xfrm>
          <a:prstGeom prst="rect">
            <a:avLst/>
          </a:prstGeom>
        </p:spPr>
        <p:txBody>
          <a:bodyPr wrap="square">
            <a:spAutoFit/>
          </a:bodyPr>
          <a:lstStyle/>
          <a:p>
            <a:r>
              <a:rPr lang="en-US" sz="1400" dirty="0"/>
              <a:t>Contribution of Jo-1/HRS to the </a:t>
            </a:r>
            <a:r>
              <a:rPr lang="en-US" sz="1400" dirty="0" err="1"/>
              <a:t>immunopathogenesis</a:t>
            </a:r>
            <a:r>
              <a:rPr lang="en-US" sz="1400" dirty="0"/>
              <a:t> of the anti-synthetase syndrome. This schematic demonstrates the proposed relationship between muscle injury, upregulation of MHC class I expression, extracellular release of </a:t>
            </a:r>
            <a:r>
              <a:rPr lang="en-US" sz="1400" dirty="0" err="1"/>
              <a:t>histidyl-tRNA</a:t>
            </a:r>
            <a:r>
              <a:rPr lang="en-US" sz="1400" dirty="0"/>
              <a:t> synthetase (HRS=Jo-1), innate immune activation, antigen processing, generation of Jo-1-specific B/T cells, and cell-mediated end organ damage. Although this model suggests that immunological tolerance to HRS is breached in damaged muscle, data cited in the text indicate that tissue-specific alterations of HRS in the lung may play an equally important role in the breakdown/bypass of tolerance to this autoantigen. Also not shown is the potential link between </a:t>
            </a:r>
            <a:r>
              <a:rPr lang="en-US" sz="1400" dirty="0" err="1"/>
              <a:t>pDC</a:t>
            </a:r>
            <a:r>
              <a:rPr lang="en-US" sz="1400" dirty="0"/>
              <a:t>-derived IFN- α / β production and MHC I upregulation in muscle tissue. </a:t>
            </a:r>
            <a:r>
              <a:rPr lang="en-US" sz="1400" dirty="0" err="1"/>
              <a:t>iDC</a:t>
            </a:r>
            <a:r>
              <a:rPr lang="en-US" sz="1400" dirty="0"/>
              <a:t> immature dendritic cell, </a:t>
            </a:r>
            <a:r>
              <a:rPr lang="en-US" sz="1400" dirty="0" err="1"/>
              <a:t>pDC</a:t>
            </a:r>
            <a:r>
              <a:rPr lang="en-US" sz="1400" dirty="0"/>
              <a:t> </a:t>
            </a:r>
            <a:r>
              <a:rPr lang="en-US" sz="1400" dirty="0" err="1"/>
              <a:t>plasmacytoid</a:t>
            </a:r>
            <a:r>
              <a:rPr lang="en-US" sz="1400" dirty="0"/>
              <a:t> dendritic cell</a:t>
            </a:r>
            <a:endParaRPr lang="it-IT" sz="1400" dirty="0"/>
          </a:p>
        </p:txBody>
      </p:sp>
      <p:pic>
        <p:nvPicPr>
          <p:cNvPr id="12" name="Immagine 11">
            <a:extLst>
              <a:ext uri="{FF2B5EF4-FFF2-40B4-BE49-F238E27FC236}">
                <a16:creationId xmlns:a16="http://schemas.microsoft.com/office/drawing/2014/main" id="{9817D880-6F6A-40E6-9D6A-7C6F063A61A6}"/>
              </a:ext>
            </a:extLst>
          </p:cNvPr>
          <p:cNvPicPr>
            <a:picLocks noChangeAspect="1"/>
          </p:cNvPicPr>
          <p:nvPr/>
        </p:nvPicPr>
        <p:blipFill>
          <a:blip r:embed="rId5"/>
          <a:stretch>
            <a:fillRect/>
          </a:stretch>
        </p:blipFill>
        <p:spPr>
          <a:xfrm>
            <a:off x="250825" y="266700"/>
            <a:ext cx="3216441" cy="990651"/>
          </a:xfrm>
          <a:prstGeom prst="rect">
            <a:avLst/>
          </a:prstGeom>
        </p:spPr>
      </p:pic>
    </p:spTree>
    <p:extLst>
      <p:ext uri="{BB962C8B-B14F-4D97-AF65-F5344CB8AC3E}">
        <p14:creationId xmlns:p14="http://schemas.microsoft.com/office/powerpoint/2010/main" val="1862946577"/>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id="{C44FB135-2777-4152-9E66-7C2D248E31C0}"/>
              </a:ext>
            </a:extLst>
          </p:cNvPr>
          <p:cNvGrpSpPr/>
          <p:nvPr/>
        </p:nvGrpSpPr>
        <p:grpSpPr>
          <a:xfrm>
            <a:off x="-1" y="0"/>
            <a:ext cx="9144002" cy="6858001"/>
            <a:chOff x="-1" y="0"/>
            <a:chExt cx="9144002" cy="6858001"/>
          </a:xfrm>
        </p:grpSpPr>
        <p:pic>
          <p:nvPicPr>
            <p:cNvPr id="9" name="Immagine 8">
              <a:extLst>
                <a:ext uri="{FF2B5EF4-FFF2-40B4-BE49-F238E27FC236}">
                  <a16:creationId xmlns:a16="http://schemas.microsoft.com/office/drawing/2014/main" id="{68133D64-D9CC-47C8-B860-A1AF445F3BCC}"/>
                </a:ext>
              </a:extLst>
            </p:cNvPr>
            <p:cNvPicPr>
              <a:picLocks noChangeAspect="1"/>
            </p:cNvPicPr>
            <p:nvPr/>
          </p:nvPicPr>
          <p:blipFill>
            <a:blip r:embed="rId2"/>
            <a:stretch>
              <a:fillRect/>
            </a:stretch>
          </p:blipFill>
          <p:spPr>
            <a:xfrm>
              <a:off x="1" y="367330"/>
              <a:ext cx="9144000" cy="45724"/>
            </a:xfrm>
            <a:prstGeom prst="rect">
              <a:avLst/>
            </a:prstGeom>
          </p:spPr>
        </p:pic>
        <p:pic>
          <p:nvPicPr>
            <p:cNvPr id="10" name="Picture 5" descr="http://portalegiovani.comune.re.it/wp-content/uploads/2015/02/imageRedirect.jpg">
              <a:extLst>
                <a:ext uri="{FF2B5EF4-FFF2-40B4-BE49-F238E27FC236}">
                  <a16:creationId xmlns:a16="http://schemas.microsoft.com/office/drawing/2014/main" id="{3B8EF0C2-8608-4D33-8D5E-2DFC548AD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B2B64A50-2BC3-4CFF-824E-2C57BA801026}"/>
                </a:ext>
              </a:extLst>
            </p:cNvPr>
            <p:cNvPicPr>
              <a:picLocks noChangeAspect="1"/>
            </p:cNvPicPr>
            <p:nvPr/>
          </p:nvPicPr>
          <p:blipFill>
            <a:blip r:embed="rId2"/>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2" name="Rettangolo 1">
            <a:extLst>
              <a:ext uri="{FF2B5EF4-FFF2-40B4-BE49-F238E27FC236}">
                <a16:creationId xmlns:a16="http://schemas.microsoft.com/office/drawing/2014/main" id="{F6147AC8-0441-43DC-B7B5-A05CA37717A1}"/>
              </a:ext>
            </a:extLst>
          </p:cNvPr>
          <p:cNvSpPr/>
          <p:nvPr/>
        </p:nvSpPr>
        <p:spPr>
          <a:xfrm>
            <a:off x="916423" y="2464641"/>
            <a:ext cx="6968690" cy="3416320"/>
          </a:xfrm>
          <a:prstGeom prst="rect">
            <a:avLst/>
          </a:prstGeom>
        </p:spPr>
        <p:txBody>
          <a:bodyPr wrap="square">
            <a:spAutoFit/>
          </a:bodyPr>
          <a:lstStyle/>
          <a:p>
            <a:r>
              <a:rPr lang="en-US" dirty="0"/>
              <a:t>Myositis was closely associated with anti-Jo-1, anti-EJ, and anti-PL-7, while interstitial lung disease (ILD) was</a:t>
            </a:r>
          </a:p>
          <a:p>
            <a:r>
              <a:rPr lang="en-US" dirty="0"/>
              <a:t>correlated with all 6 anti-ARS Abs. Dermatomyositis (DM)-specific skin manifestations (heliotrope rash and </a:t>
            </a:r>
            <a:r>
              <a:rPr lang="en-US" dirty="0" err="1"/>
              <a:t>Gottron’s</a:t>
            </a:r>
            <a:r>
              <a:rPr lang="en-US" dirty="0"/>
              <a:t> sign)</a:t>
            </a:r>
          </a:p>
          <a:p>
            <a:r>
              <a:rPr lang="en-US" dirty="0"/>
              <a:t>were frequently observed in patients with anti-Jo-1, anti-EJ, anti-PL-7, and anti-PL-12. Therefore, most clinical diagnoses</a:t>
            </a:r>
          </a:p>
          <a:p>
            <a:r>
              <a:rPr lang="en-US" dirty="0"/>
              <a:t>were polymyositis or DM for anti-Jo-1, anti-EJ, and anti-PL-7; clinically amyopathic DM or ILD for anti-PL-12; and ILD for anti-</a:t>
            </a:r>
          </a:p>
          <a:p>
            <a:r>
              <a:rPr lang="en-US" dirty="0"/>
              <a:t>KS and anti-OJ. Patients with anti-Jo-1, anti-EJ, and anti-PL-7 developed myositis later if they had ILD alone at the time of</a:t>
            </a:r>
          </a:p>
          <a:p>
            <a:r>
              <a:rPr lang="en-US" dirty="0"/>
              <a:t>disease onset, and most patients with anti-ARS Abs eventually developed ILD if they did not have ILD at disease onset.</a:t>
            </a:r>
            <a:endParaRPr lang="it-IT" dirty="0"/>
          </a:p>
        </p:txBody>
      </p:sp>
      <p:pic>
        <p:nvPicPr>
          <p:cNvPr id="3" name="Immagine 2">
            <a:extLst>
              <a:ext uri="{FF2B5EF4-FFF2-40B4-BE49-F238E27FC236}">
                <a16:creationId xmlns:a16="http://schemas.microsoft.com/office/drawing/2014/main" id="{9F7B337E-2B88-4E88-B8C7-82A222503BBB}"/>
              </a:ext>
            </a:extLst>
          </p:cNvPr>
          <p:cNvPicPr>
            <a:picLocks noChangeAspect="1"/>
          </p:cNvPicPr>
          <p:nvPr/>
        </p:nvPicPr>
        <p:blipFill>
          <a:blip r:embed="rId4"/>
          <a:stretch>
            <a:fillRect/>
          </a:stretch>
        </p:blipFill>
        <p:spPr>
          <a:xfrm>
            <a:off x="250825" y="474526"/>
            <a:ext cx="4532931" cy="1405520"/>
          </a:xfrm>
          <a:prstGeom prst="rect">
            <a:avLst/>
          </a:prstGeom>
        </p:spPr>
      </p:pic>
    </p:spTree>
    <p:extLst>
      <p:ext uri="{BB962C8B-B14F-4D97-AF65-F5344CB8AC3E}">
        <p14:creationId xmlns:p14="http://schemas.microsoft.com/office/powerpoint/2010/main" val="308621606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C80CCA4-EDD3-4AA6-8633-40C0E51F10DD}"/>
              </a:ext>
            </a:extLst>
          </p:cNvPr>
          <p:cNvPicPr>
            <a:picLocks noChangeAspect="1"/>
          </p:cNvPicPr>
          <p:nvPr/>
        </p:nvPicPr>
        <p:blipFill>
          <a:blip r:embed="rId2"/>
          <a:stretch>
            <a:fillRect/>
          </a:stretch>
        </p:blipFill>
        <p:spPr>
          <a:xfrm>
            <a:off x="250825" y="450365"/>
            <a:ext cx="5410095" cy="5957270"/>
          </a:xfrm>
          <a:prstGeom prst="rect">
            <a:avLst/>
          </a:prstGeom>
        </p:spPr>
      </p:pic>
      <p:grpSp>
        <p:nvGrpSpPr>
          <p:cNvPr id="9" name="Gruppo 8">
            <a:extLst>
              <a:ext uri="{FF2B5EF4-FFF2-40B4-BE49-F238E27FC236}">
                <a16:creationId xmlns:a16="http://schemas.microsoft.com/office/drawing/2014/main" id="{C3DD645D-EC28-4323-9762-07FDBAC14D9B}"/>
              </a:ext>
            </a:extLst>
          </p:cNvPr>
          <p:cNvGrpSpPr/>
          <p:nvPr/>
        </p:nvGrpSpPr>
        <p:grpSpPr>
          <a:xfrm>
            <a:off x="-1" y="0"/>
            <a:ext cx="9144002" cy="6858001"/>
            <a:chOff x="-1" y="0"/>
            <a:chExt cx="9144002" cy="6858001"/>
          </a:xfrm>
        </p:grpSpPr>
        <p:pic>
          <p:nvPicPr>
            <p:cNvPr id="10" name="Immagine 9">
              <a:extLst>
                <a:ext uri="{FF2B5EF4-FFF2-40B4-BE49-F238E27FC236}">
                  <a16:creationId xmlns:a16="http://schemas.microsoft.com/office/drawing/2014/main" id="{9C02A4FE-76E2-4BCB-BD97-20AFDF5F2039}"/>
                </a:ext>
              </a:extLst>
            </p:cNvPr>
            <p:cNvPicPr>
              <a:picLocks noChangeAspect="1"/>
            </p:cNvPicPr>
            <p:nvPr/>
          </p:nvPicPr>
          <p:blipFill>
            <a:blip r:embed="rId3"/>
            <a:stretch>
              <a:fillRect/>
            </a:stretch>
          </p:blipFill>
          <p:spPr>
            <a:xfrm>
              <a:off x="1" y="367330"/>
              <a:ext cx="9144000" cy="45724"/>
            </a:xfrm>
            <a:prstGeom prst="rect">
              <a:avLst/>
            </a:prstGeom>
          </p:spPr>
        </p:pic>
        <p:pic>
          <p:nvPicPr>
            <p:cNvPr id="11" name="Picture 5" descr="http://portalegiovani.comune.re.it/wp-content/uploads/2015/02/imageRedirect.jpg">
              <a:extLst>
                <a:ext uri="{FF2B5EF4-FFF2-40B4-BE49-F238E27FC236}">
                  <a16:creationId xmlns:a16="http://schemas.microsoft.com/office/drawing/2014/main" id="{C0310B0E-E330-4C36-B194-65B4F3C345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1">
              <a:extLst>
                <a:ext uri="{FF2B5EF4-FFF2-40B4-BE49-F238E27FC236}">
                  <a16:creationId xmlns:a16="http://schemas.microsoft.com/office/drawing/2014/main" id="{2409EAF0-3D95-4CF5-B226-CE5473705C8F}"/>
                </a:ext>
              </a:extLst>
            </p:cNvPr>
            <p:cNvPicPr>
              <a:picLocks noChangeAspect="1"/>
            </p:cNvPicPr>
            <p:nvPr/>
          </p:nvPicPr>
          <p:blipFill>
            <a:blip r:embed="rId3"/>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3" name="Rettangolo 2">
            <a:extLst>
              <a:ext uri="{FF2B5EF4-FFF2-40B4-BE49-F238E27FC236}">
                <a16:creationId xmlns:a16="http://schemas.microsoft.com/office/drawing/2014/main" id="{20D069DD-1DF5-43F4-ACF3-A1F47B585275}"/>
              </a:ext>
            </a:extLst>
          </p:cNvPr>
          <p:cNvSpPr/>
          <p:nvPr/>
        </p:nvSpPr>
        <p:spPr>
          <a:xfrm>
            <a:off x="5467159" y="2314560"/>
            <a:ext cx="3590214" cy="1815882"/>
          </a:xfrm>
          <a:prstGeom prst="rect">
            <a:avLst/>
          </a:prstGeom>
        </p:spPr>
        <p:txBody>
          <a:bodyPr wrap="square">
            <a:spAutoFit/>
          </a:bodyPr>
          <a:lstStyle/>
          <a:p>
            <a:r>
              <a:rPr lang="en-US" sz="1600" b="1" dirty="0"/>
              <a:t>Probable IIM</a:t>
            </a:r>
          </a:p>
          <a:p>
            <a:r>
              <a:rPr lang="en-US" sz="1600" dirty="0"/>
              <a:t>score of ≥ 5.5 or </a:t>
            </a:r>
          </a:p>
          <a:p>
            <a:r>
              <a:rPr lang="en-US" sz="1600" dirty="0"/>
              <a:t>≥ 6.7 if biopsies are included</a:t>
            </a:r>
          </a:p>
          <a:p>
            <a:endParaRPr lang="en-US" sz="1600" dirty="0"/>
          </a:p>
          <a:p>
            <a:r>
              <a:rPr lang="en-US" sz="1600" b="1" dirty="0"/>
              <a:t>Definite IIM </a:t>
            </a:r>
          </a:p>
          <a:p>
            <a:r>
              <a:rPr lang="en-US" sz="1600" dirty="0"/>
              <a:t>score of ≥ 7.5 without muscle biopsy and </a:t>
            </a:r>
          </a:p>
          <a:p>
            <a:r>
              <a:rPr lang="en-US" sz="1600" dirty="0"/>
              <a:t>≥ 8.7 with muscle biopsy</a:t>
            </a:r>
            <a:endParaRPr lang="it-IT" sz="1600" dirty="0"/>
          </a:p>
        </p:txBody>
      </p:sp>
      <p:sp>
        <p:nvSpPr>
          <p:cNvPr id="8" name="Rettangolo 7">
            <a:extLst>
              <a:ext uri="{FF2B5EF4-FFF2-40B4-BE49-F238E27FC236}">
                <a16:creationId xmlns:a16="http://schemas.microsoft.com/office/drawing/2014/main" id="{CF004C8F-40B5-4D66-BE8A-96DA01A7BB0B}"/>
              </a:ext>
            </a:extLst>
          </p:cNvPr>
          <p:cNvSpPr/>
          <p:nvPr/>
        </p:nvSpPr>
        <p:spPr>
          <a:xfrm>
            <a:off x="2048139" y="6500289"/>
            <a:ext cx="5046134" cy="369332"/>
          </a:xfrm>
          <a:prstGeom prst="rect">
            <a:avLst/>
          </a:prstGeom>
        </p:spPr>
        <p:txBody>
          <a:bodyPr wrap="square">
            <a:spAutoFit/>
          </a:bodyPr>
          <a:lstStyle/>
          <a:p>
            <a:pPr algn="ctr"/>
            <a:r>
              <a:rPr lang="it-IT" dirty="0"/>
              <a:t>http://www.imm.ki.se/biostatistics/calculators/iim/</a:t>
            </a:r>
          </a:p>
        </p:txBody>
      </p:sp>
    </p:spTree>
    <p:extLst>
      <p:ext uri="{BB962C8B-B14F-4D97-AF65-F5344CB8AC3E}">
        <p14:creationId xmlns:p14="http://schemas.microsoft.com/office/powerpoint/2010/main" val="1731295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contenuto 2"/>
          <p:cNvSpPr>
            <a:spLocks noGrp="1"/>
          </p:cNvSpPr>
          <p:nvPr>
            <p:ph idx="1"/>
          </p:nvPr>
        </p:nvSpPr>
        <p:spPr>
          <a:xfrm>
            <a:off x="457200" y="1600200"/>
            <a:ext cx="8435975" cy="4525963"/>
          </a:xfrm>
        </p:spPr>
        <p:txBody>
          <a:bodyPr/>
          <a:lstStyle/>
          <a:p>
            <a:pPr algn="just">
              <a:lnSpc>
                <a:spcPct val="150000"/>
              </a:lnSpc>
            </a:pPr>
            <a:r>
              <a:rPr lang="en-US" altLang="it-IT" sz="2000" dirty="0"/>
              <a:t>Prevalence: 2.9 - 34 cases/100.000 inhabitants, </a:t>
            </a:r>
          </a:p>
          <a:p>
            <a:pPr algn="just">
              <a:lnSpc>
                <a:spcPct val="150000"/>
              </a:lnSpc>
            </a:pPr>
            <a:r>
              <a:rPr lang="en-US" altLang="it-IT" sz="2000" dirty="0"/>
              <a:t>Incidence: 2–11 cases/1.000.000 inhabitants per year</a:t>
            </a:r>
          </a:p>
          <a:p>
            <a:pPr algn="just">
              <a:lnSpc>
                <a:spcPct val="150000"/>
              </a:lnSpc>
            </a:pPr>
            <a:r>
              <a:rPr lang="en-US" altLang="it-IT" sz="2000" dirty="0"/>
              <a:t>Peak incidence: 50–60 years</a:t>
            </a:r>
          </a:p>
          <a:p>
            <a:pPr algn="just">
              <a:lnSpc>
                <a:spcPct val="150000"/>
              </a:lnSpc>
            </a:pPr>
            <a:r>
              <a:rPr lang="en-US" altLang="it-IT" sz="2000" dirty="0"/>
              <a:t>Female to male ratio: ≈2:1.</a:t>
            </a:r>
          </a:p>
          <a:p>
            <a:pPr algn="just">
              <a:lnSpc>
                <a:spcPct val="150000"/>
              </a:lnSpc>
            </a:pPr>
            <a:r>
              <a:rPr lang="en-US" altLang="it-IT" sz="2000" dirty="0"/>
              <a:t>Juvenile-PM is much rarer than juvenile-DM. </a:t>
            </a:r>
          </a:p>
          <a:p>
            <a:pPr algn="just">
              <a:lnSpc>
                <a:spcPct val="150000"/>
              </a:lnSpc>
            </a:pPr>
            <a:r>
              <a:rPr lang="en-US" altLang="it-IT" sz="2000" dirty="0"/>
              <a:t>PM/DM latitudinal gradient</a:t>
            </a:r>
          </a:p>
          <a:p>
            <a:pPr lvl="1" algn="just">
              <a:lnSpc>
                <a:spcPct val="150000"/>
              </a:lnSpc>
            </a:pPr>
            <a:r>
              <a:rPr lang="en-US" altLang="it-IT" sz="1600" dirty="0"/>
              <a:t>DM more common in latitudes closer to the equator</a:t>
            </a:r>
          </a:p>
          <a:p>
            <a:pPr lvl="1" algn="just">
              <a:lnSpc>
                <a:spcPct val="150000"/>
              </a:lnSpc>
            </a:pPr>
            <a:r>
              <a:rPr lang="en-US" altLang="it-IT" sz="1600" dirty="0"/>
              <a:t>PM in northern latitudes</a:t>
            </a:r>
            <a:endParaRPr lang="it-IT" altLang="it-IT" sz="1600" dirty="0"/>
          </a:p>
        </p:txBody>
      </p:sp>
      <p:sp>
        <p:nvSpPr>
          <p:cNvPr id="7171" name="Titolo 1"/>
          <p:cNvSpPr>
            <a:spLocks noGrp="1"/>
          </p:cNvSpPr>
          <p:nvPr>
            <p:ph type="title"/>
          </p:nvPr>
        </p:nvSpPr>
        <p:spPr>
          <a:xfrm>
            <a:off x="2390073" y="698223"/>
            <a:ext cx="4232108" cy="814790"/>
          </a:xfrm>
        </p:spPr>
        <p:txBody>
          <a:bodyPr>
            <a:normAutofit/>
          </a:bodyPr>
          <a:lstStyle/>
          <a:p>
            <a:pPr algn="ctr"/>
            <a:r>
              <a:rPr lang="it-IT" altLang="it-IT" sz="2800" b="1" dirty="0">
                <a:latin typeface="+mn-lt"/>
              </a:rPr>
              <a:t>PM/DM </a:t>
            </a:r>
            <a:r>
              <a:rPr lang="it-IT" altLang="it-IT" sz="2800" b="1" dirty="0" err="1">
                <a:latin typeface="+mn-lt"/>
              </a:rPr>
              <a:t>epidemiology</a:t>
            </a:r>
            <a:endParaRPr lang="it-IT" altLang="it-IT" sz="2800" b="1" dirty="0">
              <a:latin typeface="+mn-lt"/>
            </a:endParaRPr>
          </a:p>
        </p:txBody>
      </p:sp>
      <p:grpSp>
        <p:nvGrpSpPr>
          <p:cNvPr id="5" name="Gruppo 4">
            <a:extLst>
              <a:ext uri="{FF2B5EF4-FFF2-40B4-BE49-F238E27FC236}">
                <a16:creationId xmlns:a16="http://schemas.microsoft.com/office/drawing/2014/main" id="{AABCD15C-548E-4391-9BD9-ABE6F0BB5D52}"/>
              </a:ext>
            </a:extLst>
          </p:cNvPr>
          <p:cNvGrpSpPr/>
          <p:nvPr/>
        </p:nvGrpSpPr>
        <p:grpSpPr>
          <a:xfrm>
            <a:off x="-1" y="0"/>
            <a:ext cx="9144002" cy="6858001"/>
            <a:chOff x="-1" y="0"/>
            <a:chExt cx="9144002" cy="6858001"/>
          </a:xfrm>
        </p:grpSpPr>
        <p:pic>
          <p:nvPicPr>
            <p:cNvPr id="6" name="Immagine 5">
              <a:extLst>
                <a:ext uri="{FF2B5EF4-FFF2-40B4-BE49-F238E27FC236}">
                  <a16:creationId xmlns:a16="http://schemas.microsoft.com/office/drawing/2014/main" id="{AD37FC2A-C622-4E17-9114-F4076D0BD31D}"/>
                </a:ext>
              </a:extLst>
            </p:cNvPr>
            <p:cNvPicPr>
              <a:picLocks noChangeAspect="1"/>
            </p:cNvPicPr>
            <p:nvPr/>
          </p:nvPicPr>
          <p:blipFill>
            <a:blip r:embed="rId2"/>
            <a:stretch>
              <a:fillRect/>
            </a:stretch>
          </p:blipFill>
          <p:spPr>
            <a:xfrm>
              <a:off x="1" y="367330"/>
              <a:ext cx="9144000" cy="45724"/>
            </a:xfrm>
            <a:prstGeom prst="rect">
              <a:avLst/>
            </a:prstGeom>
          </p:spPr>
        </p:pic>
        <p:pic>
          <p:nvPicPr>
            <p:cNvPr id="7" name="Picture 5" descr="http://portalegiovani.comune.re.it/wp-content/uploads/2015/02/imageRedirect.jpg">
              <a:extLst>
                <a:ext uri="{FF2B5EF4-FFF2-40B4-BE49-F238E27FC236}">
                  <a16:creationId xmlns:a16="http://schemas.microsoft.com/office/drawing/2014/main" id="{ECEF56FD-A1CB-4C7C-9614-F32473992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41D89723-75D6-4731-B0E9-9F7A5388398D}"/>
                </a:ext>
              </a:extLst>
            </p:cNvPr>
            <p:cNvPicPr>
              <a:picLocks noChangeAspect="1"/>
            </p:cNvPicPr>
            <p:nvPr/>
          </p:nvPicPr>
          <p:blipFill>
            <a:blip r:embed="rId2"/>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Tree>
    <p:extLst>
      <p:ext uri="{BB962C8B-B14F-4D97-AF65-F5344CB8AC3E}">
        <p14:creationId xmlns:p14="http://schemas.microsoft.com/office/powerpoint/2010/main" val="1055619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59B78B2-40F3-4CAE-ACC7-D3460C7B309F}"/>
              </a:ext>
            </a:extLst>
          </p:cNvPr>
          <p:cNvSpPr/>
          <p:nvPr/>
        </p:nvSpPr>
        <p:spPr>
          <a:xfrm>
            <a:off x="509311" y="1603926"/>
            <a:ext cx="7738711" cy="3785652"/>
          </a:xfrm>
          <a:prstGeom prst="rect">
            <a:avLst/>
          </a:prstGeom>
        </p:spPr>
        <p:txBody>
          <a:bodyPr wrap="square">
            <a:spAutoFit/>
          </a:bodyPr>
          <a:lstStyle/>
          <a:p>
            <a:pPr algn="just"/>
            <a:r>
              <a:rPr lang="it-IT" sz="2400" dirty="0"/>
              <a:t>Anti-</a:t>
            </a:r>
            <a:r>
              <a:rPr lang="it-IT" sz="2400" dirty="0" err="1"/>
              <a:t>synthetase</a:t>
            </a:r>
            <a:r>
              <a:rPr lang="it-IT" sz="2400" dirty="0"/>
              <a:t> </a:t>
            </a:r>
            <a:r>
              <a:rPr lang="it-IT" sz="2400" dirty="0" err="1"/>
              <a:t>syndrome</a:t>
            </a:r>
            <a:r>
              <a:rPr lang="it-IT" sz="2400" dirty="0"/>
              <a:t> </a:t>
            </a:r>
            <a:r>
              <a:rPr lang="it-IT" sz="2400" dirty="0" err="1"/>
              <a:t>is</a:t>
            </a:r>
            <a:r>
              <a:rPr lang="it-IT" sz="2400" dirty="0"/>
              <a:t> a rare, autoimmune multi-system </a:t>
            </a:r>
            <a:r>
              <a:rPr lang="it-IT" sz="2400" dirty="0" err="1"/>
              <a:t>disorder</a:t>
            </a:r>
            <a:r>
              <a:rPr lang="it-IT" sz="2400" dirty="0"/>
              <a:t> </a:t>
            </a:r>
            <a:r>
              <a:rPr lang="it-IT" sz="2400" dirty="0" err="1"/>
              <a:t>characterized</a:t>
            </a:r>
            <a:r>
              <a:rPr lang="it-IT" sz="2400" dirty="0"/>
              <a:t> by a </a:t>
            </a:r>
            <a:r>
              <a:rPr lang="it-IT" sz="2400" dirty="0" err="1"/>
              <a:t>variable</a:t>
            </a:r>
            <a:r>
              <a:rPr lang="it-IT" sz="2400" dirty="0"/>
              <a:t> </a:t>
            </a:r>
            <a:r>
              <a:rPr lang="it-IT" sz="2400" dirty="0" err="1"/>
              <a:t>combination</a:t>
            </a:r>
            <a:r>
              <a:rPr lang="it-IT" sz="2400" dirty="0"/>
              <a:t> of:</a:t>
            </a:r>
          </a:p>
          <a:p>
            <a:pPr algn="just"/>
            <a:endParaRPr lang="it-IT" sz="2400" dirty="0"/>
          </a:p>
          <a:p>
            <a:pPr marL="342900" indent="-342900" algn="just">
              <a:buFont typeface="Arial" panose="020B0604020202020204" pitchFamily="34" charset="0"/>
              <a:buChar char="•"/>
            </a:pPr>
            <a:r>
              <a:rPr lang="it-IT" sz="2400" dirty="0" err="1"/>
              <a:t>inﬂammatory</a:t>
            </a:r>
            <a:r>
              <a:rPr lang="it-IT" sz="2400" dirty="0"/>
              <a:t> </a:t>
            </a:r>
            <a:r>
              <a:rPr lang="it-IT" sz="2400" dirty="0" err="1"/>
              <a:t>myositis</a:t>
            </a:r>
            <a:endParaRPr lang="it-IT" sz="2400" dirty="0"/>
          </a:p>
          <a:p>
            <a:pPr marL="342900" indent="-342900" algn="just">
              <a:buFont typeface="Arial" panose="020B0604020202020204" pitchFamily="34" charset="0"/>
              <a:buChar char="•"/>
            </a:pPr>
            <a:r>
              <a:rPr lang="it-IT" sz="2400" dirty="0" err="1"/>
              <a:t>interstitial</a:t>
            </a:r>
            <a:r>
              <a:rPr lang="it-IT" sz="2400" dirty="0"/>
              <a:t> </a:t>
            </a:r>
            <a:r>
              <a:rPr lang="it-IT" sz="2400" dirty="0" err="1"/>
              <a:t>lung</a:t>
            </a:r>
            <a:r>
              <a:rPr lang="it-IT" sz="2400" dirty="0"/>
              <a:t> </a:t>
            </a:r>
            <a:r>
              <a:rPr lang="it-IT" sz="2400" dirty="0" err="1"/>
              <a:t>disease</a:t>
            </a:r>
            <a:r>
              <a:rPr lang="it-IT" sz="2400" dirty="0"/>
              <a:t> </a:t>
            </a:r>
          </a:p>
          <a:p>
            <a:pPr marL="342900" indent="-342900" algn="just">
              <a:buFont typeface="Arial" panose="020B0604020202020204" pitchFamily="34" charset="0"/>
              <a:buChar char="•"/>
            </a:pPr>
            <a:r>
              <a:rPr lang="it-IT" sz="2400" dirty="0" err="1"/>
              <a:t>arthritis</a:t>
            </a:r>
            <a:r>
              <a:rPr lang="it-IT" sz="2400" dirty="0"/>
              <a:t> </a:t>
            </a:r>
          </a:p>
          <a:p>
            <a:pPr marL="342900" indent="-342900" algn="just">
              <a:buFont typeface="Arial" panose="020B0604020202020204" pitchFamily="34" charset="0"/>
              <a:buChar char="•"/>
            </a:pPr>
            <a:r>
              <a:rPr lang="it-IT" sz="2400" dirty="0" err="1"/>
              <a:t>Raynaud’s</a:t>
            </a:r>
            <a:r>
              <a:rPr lang="it-IT" sz="2400" dirty="0"/>
              <a:t> </a:t>
            </a:r>
            <a:r>
              <a:rPr lang="it-IT" sz="2400" dirty="0" err="1"/>
              <a:t>phenomenon</a:t>
            </a:r>
            <a:endParaRPr lang="it-IT" sz="2400" dirty="0"/>
          </a:p>
          <a:p>
            <a:pPr marL="342900" indent="-342900" algn="just">
              <a:buFont typeface="Arial" panose="020B0604020202020204" pitchFamily="34" charset="0"/>
              <a:buChar char="•"/>
            </a:pPr>
            <a:r>
              <a:rPr lang="it-IT" sz="2400" dirty="0" err="1"/>
              <a:t>fever</a:t>
            </a:r>
            <a:endParaRPr lang="it-IT" sz="2400" dirty="0"/>
          </a:p>
          <a:p>
            <a:pPr marL="342900" indent="-342900" algn="just">
              <a:buFont typeface="Arial" panose="020B0604020202020204" pitchFamily="34" charset="0"/>
              <a:buChar char="•"/>
            </a:pPr>
            <a:r>
              <a:rPr lang="it-IT" sz="2400" dirty="0" err="1"/>
              <a:t>mechanic’s</a:t>
            </a:r>
            <a:r>
              <a:rPr lang="it-IT" sz="2400" dirty="0"/>
              <a:t> </a:t>
            </a:r>
            <a:r>
              <a:rPr lang="it-IT" sz="2400" dirty="0" err="1"/>
              <a:t>hands</a:t>
            </a:r>
            <a:endParaRPr lang="it-IT" sz="2400" dirty="0"/>
          </a:p>
          <a:p>
            <a:pPr algn="just"/>
            <a:endParaRPr lang="it-IT" sz="2400" dirty="0"/>
          </a:p>
        </p:txBody>
      </p:sp>
      <p:grpSp>
        <p:nvGrpSpPr>
          <p:cNvPr id="3" name="Gruppo 2">
            <a:extLst>
              <a:ext uri="{FF2B5EF4-FFF2-40B4-BE49-F238E27FC236}">
                <a16:creationId xmlns:a16="http://schemas.microsoft.com/office/drawing/2014/main" id="{3FBF3FCE-B456-467D-BED9-E3061FCD3F68}"/>
              </a:ext>
            </a:extLst>
          </p:cNvPr>
          <p:cNvGrpSpPr/>
          <p:nvPr/>
        </p:nvGrpSpPr>
        <p:grpSpPr>
          <a:xfrm>
            <a:off x="-1" y="0"/>
            <a:ext cx="9144002" cy="6858001"/>
            <a:chOff x="-1" y="0"/>
            <a:chExt cx="9144002" cy="6858001"/>
          </a:xfrm>
        </p:grpSpPr>
        <p:pic>
          <p:nvPicPr>
            <p:cNvPr id="4" name="Immagine 3">
              <a:extLst>
                <a:ext uri="{FF2B5EF4-FFF2-40B4-BE49-F238E27FC236}">
                  <a16:creationId xmlns:a16="http://schemas.microsoft.com/office/drawing/2014/main" id="{CC727378-C0C5-4BD7-9B43-B97BCFCFB1F7}"/>
                </a:ext>
              </a:extLst>
            </p:cNvPr>
            <p:cNvPicPr>
              <a:picLocks noChangeAspect="1"/>
            </p:cNvPicPr>
            <p:nvPr/>
          </p:nvPicPr>
          <p:blipFill>
            <a:blip r:embed="rId3"/>
            <a:stretch>
              <a:fillRect/>
            </a:stretch>
          </p:blipFill>
          <p:spPr>
            <a:xfrm>
              <a:off x="1" y="367330"/>
              <a:ext cx="9144000" cy="45724"/>
            </a:xfrm>
            <a:prstGeom prst="rect">
              <a:avLst/>
            </a:prstGeom>
          </p:spPr>
        </p:pic>
        <p:pic>
          <p:nvPicPr>
            <p:cNvPr id="5" name="Picture 5" descr="http://portalegiovani.comune.re.it/wp-content/uploads/2015/02/imageRedirect.jpg">
              <a:extLst>
                <a:ext uri="{FF2B5EF4-FFF2-40B4-BE49-F238E27FC236}">
                  <a16:creationId xmlns:a16="http://schemas.microsoft.com/office/drawing/2014/main" id="{AC7DCF8D-5102-47FE-8C4F-40F2A059EA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9DABF457-7C4A-40D3-8CBD-17164D5416C9}"/>
                </a:ext>
              </a:extLst>
            </p:cNvPr>
            <p:cNvPicPr>
              <a:picLocks noChangeAspect="1"/>
            </p:cNvPicPr>
            <p:nvPr/>
          </p:nvPicPr>
          <p:blipFill>
            <a:blip r:embed="rId3"/>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7" name="Rettangolo 6">
            <a:extLst>
              <a:ext uri="{FF2B5EF4-FFF2-40B4-BE49-F238E27FC236}">
                <a16:creationId xmlns:a16="http://schemas.microsoft.com/office/drawing/2014/main" id="{0C56E2E7-AE20-40A8-A3B8-8BD21F7C0727}"/>
              </a:ext>
            </a:extLst>
          </p:cNvPr>
          <p:cNvSpPr/>
          <p:nvPr/>
        </p:nvSpPr>
        <p:spPr>
          <a:xfrm>
            <a:off x="2768174" y="780384"/>
            <a:ext cx="3683188" cy="461665"/>
          </a:xfrm>
          <a:prstGeom prst="rect">
            <a:avLst/>
          </a:prstGeom>
        </p:spPr>
        <p:txBody>
          <a:bodyPr wrap="none">
            <a:spAutoFit/>
          </a:bodyPr>
          <a:lstStyle/>
          <a:p>
            <a:r>
              <a:rPr lang="it-IT" sz="2400" b="1" dirty="0"/>
              <a:t>Anti-</a:t>
            </a:r>
            <a:r>
              <a:rPr lang="it-IT" sz="2400" b="1" dirty="0" err="1"/>
              <a:t>synthetase</a:t>
            </a:r>
            <a:r>
              <a:rPr lang="it-IT" sz="2400" b="1" dirty="0"/>
              <a:t> </a:t>
            </a:r>
            <a:r>
              <a:rPr lang="it-IT" sz="2400" b="1" dirty="0" err="1"/>
              <a:t>antibodies</a:t>
            </a:r>
            <a:r>
              <a:rPr lang="it-IT" sz="2400" b="1" dirty="0"/>
              <a:t> </a:t>
            </a:r>
          </a:p>
        </p:txBody>
      </p:sp>
    </p:spTree>
    <p:extLst>
      <p:ext uri="{BB962C8B-B14F-4D97-AF65-F5344CB8AC3E}">
        <p14:creationId xmlns:p14="http://schemas.microsoft.com/office/powerpoint/2010/main" val="2787740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id="{C44FB135-2777-4152-9E66-7C2D248E31C0}"/>
              </a:ext>
            </a:extLst>
          </p:cNvPr>
          <p:cNvGrpSpPr/>
          <p:nvPr/>
        </p:nvGrpSpPr>
        <p:grpSpPr>
          <a:xfrm>
            <a:off x="-1" y="0"/>
            <a:ext cx="9144002" cy="6858001"/>
            <a:chOff x="-1" y="0"/>
            <a:chExt cx="9144002" cy="6858001"/>
          </a:xfrm>
        </p:grpSpPr>
        <p:pic>
          <p:nvPicPr>
            <p:cNvPr id="9" name="Immagine 8">
              <a:extLst>
                <a:ext uri="{FF2B5EF4-FFF2-40B4-BE49-F238E27FC236}">
                  <a16:creationId xmlns:a16="http://schemas.microsoft.com/office/drawing/2014/main" id="{68133D64-D9CC-47C8-B860-A1AF445F3BCC}"/>
                </a:ext>
              </a:extLst>
            </p:cNvPr>
            <p:cNvPicPr>
              <a:picLocks noChangeAspect="1"/>
            </p:cNvPicPr>
            <p:nvPr/>
          </p:nvPicPr>
          <p:blipFill>
            <a:blip r:embed="rId2"/>
            <a:stretch>
              <a:fillRect/>
            </a:stretch>
          </p:blipFill>
          <p:spPr>
            <a:xfrm>
              <a:off x="1" y="367330"/>
              <a:ext cx="9144000" cy="45724"/>
            </a:xfrm>
            <a:prstGeom prst="rect">
              <a:avLst/>
            </a:prstGeom>
          </p:spPr>
        </p:pic>
        <p:pic>
          <p:nvPicPr>
            <p:cNvPr id="10" name="Picture 5" descr="http://portalegiovani.comune.re.it/wp-content/uploads/2015/02/imageRedirect.jpg">
              <a:extLst>
                <a:ext uri="{FF2B5EF4-FFF2-40B4-BE49-F238E27FC236}">
                  <a16:creationId xmlns:a16="http://schemas.microsoft.com/office/drawing/2014/main" id="{3B8EF0C2-8608-4D33-8D5E-2DFC548AD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B2B64A50-2BC3-4CFF-824E-2C57BA801026}"/>
                </a:ext>
              </a:extLst>
            </p:cNvPr>
            <p:cNvPicPr>
              <a:picLocks noChangeAspect="1"/>
            </p:cNvPicPr>
            <p:nvPr/>
          </p:nvPicPr>
          <p:blipFill>
            <a:blip r:embed="rId2"/>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pic>
        <p:nvPicPr>
          <p:cNvPr id="2" name="Immagine 1">
            <a:extLst>
              <a:ext uri="{FF2B5EF4-FFF2-40B4-BE49-F238E27FC236}">
                <a16:creationId xmlns:a16="http://schemas.microsoft.com/office/drawing/2014/main" id="{B79CEA93-F066-4171-9734-01FBFA2F1CCA}"/>
              </a:ext>
            </a:extLst>
          </p:cNvPr>
          <p:cNvPicPr>
            <a:picLocks noChangeAspect="1"/>
          </p:cNvPicPr>
          <p:nvPr/>
        </p:nvPicPr>
        <p:blipFill>
          <a:blip r:embed="rId4"/>
          <a:stretch>
            <a:fillRect/>
          </a:stretch>
        </p:blipFill>
        <p:spPr>
          <a:xfrm>
            <a:off x="1004523" y="1788426"/>
            <a:ext cx="7134954" cy="4536174"/>
          </a:xfrm>
          <a:prstGeom prst="rect">
            <a:avLst/>
          </a:prstGeom>
        </p:spPr>
      </p:pic>
      <p:pic>
        <p:nvPicPr>
          <p:cNvPr id="3" name="Immagine 2">
            <a:extLst>
              <a:ext uri="{FF2B5EF4-FFF2-40B4-BE49-F238E27FC236}">
                <a16:creationId xmlns:a16="http://schemas.microsoft.com/office/drawing/2014/main" id="{37CA3F3C-F869-45CA-BE46-0B2D9E53474C}"/>
              </a:ext>
            </a:extLst>
          </p:cNvPr>
          <p:cNvPicPr>
            <a:picLocks noChangeAspect="1"/>
          </p:cNvPicPr>
          <p:nvPr/>
        </p:nvPicPr>
        <p:blipFill>
          <a:blip r:embed="rId5"/>
          <a:stretch>
            <a:fillRect/>
          </a:stretch>
        </p:blipFill>
        <p:spPr>
          <a:xfrm>
            <a:off x="102465" y="533400"/>
            <a:ext cx="3141249" cy="975127"/>
          </a:xfrm>
          <a:prstGeom prst="rect">
            <a:avLst/>
          </a:prstGeom>
        </p:spPr>
      </p:pic>
    </p:spTree>
    <p:extLst>
      <p:ext uri="{BB962C8B-B14F-4D97-AF65-F5344CB8AC3E}">
        <p14:creationId xmlns:p14="http://schemas.microsoft.com/office/powerpoint/2010/main" val="227118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o 12">
            <a:extLst>
              <a:ext uri="{FF2B5EF4-FFF2-40B4-BE49-F238E27FC236}">
                <a16:creationId xmlns:a16="http://schemas.microsoft.com/office/drawing/2014/main" id="{74FB92D4-0185-47D6-8E0D-67294C8A36B9}"/>
              </a:ext>
            </a:extLst>
          </p:cNvPr>
          <p:cNvGrpSpPr/>
          <p:nvPr/>
        </p:nvGrpSpPr>
        <p:grpSpPr>
          <a:xfrm>
            <a:off x="-1" y="0"/>
            <a:ext cx="9144002" cy="6858001"/>
            <a:chOff x="-1" y="0"/>
            <a:chExt cx="9144002" cy="6858001"/>
          </a:xfrm>
        </p:grpSpPr>
        <p:pic>
          <p:nvPicPr>
            <p:cNvPr id="14" name="Immagine 13">
              <a:extLst>
                <a:ext uri="{FF2B5EF4-FFF2-40B4-BE49-F238E27FC236}">
                  <a16:creationId xmlns:a16="http://schemas.microsoft.com/office/drawing/2014/main" id="{6508AC55-E469-4E29-89D6-152D998D7FAC}"/>
                </a:ext>
              </a:extLst>
            </p:cNvPr>
            <p:cNvPicPr>
              <a:picLocks noChangeAspect="1"/>
            </p:cNvPicPr>
            <p:nvPr/>
          </p:nvPicPr>
          <p:blipFill>
            <a:blip r:embed="rId3"/>
            <a:stretch>
              <a:fillRect/>
            </a:stretch>
          </p:blipFill>
          <p:spPr>
            <a:xfrm>
              <a:off x="1" y="367330"/>
              <a:ext cx="9144000" cy="45724"/>
            </a:xfrm>
            <a:prstGeom prst="rect">
              <a:avLst/>
            </a:prstGeom>
          </p:spPr>
        </p:pic>
        <p:pic>
          <p:nvPicPr>
            <p:cNvPr id="15" name="Picture 5" descr="http://portalegiovani.comune.re.it/wp-content/uploads/2015/02/imageRedirect.jpg">
              <a:extLst>
                <a:ext uri="{FF2B5EF4-FFF2-40B4-BE49-F238E27FC236}">
                  <a16:creationId xmlns:a16="http://schemas.microsoft.com/office/drawing/2014/main" id="{66366BC9-4FFA-4D1A-A8B6-3AB246326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2871017A-BE8B-4008-A4B3-19424EDEBB61}"/>
                </a:ext>
              </a:extLst>
            </p:cNvPr>
            <p:cNvPicPr>
              <a:picLocks noChangeAspect="1"/>
            </p:cNvPicPr>
            <p:nvPr/>
          </p:nvPicPr>
          <p:blipFill>
            <a:blip r:embed="rId3"/>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pic>
        <p:nvPicPr>
          <p:cNvPr id="62466" name="Immagine 1">
            <a:extLst>
              <a:ext uri="{FF2B5EF4-FFF2-40B4-BE49-F238E27FC236}">
                <a16:creationId xmlns:a16="http://schemas.microsoft.com/office/drawing/2014/main" id="{E042C2B7-D34F-4954-B981-0630DF3E6C14}"/>
              </a:ext>
            </a:extLst>
          </p:cNvPr>
          <p:cNvPicPr>
            <a:picLocks noChangeAspect="1"/>
          </p:cNvPicPr>
          <p:nvPr/>
        </p:nvPicPr>
        <p:blipFill>
          <a:blip r:embed="rId5">
            <a:extLst>
              <a:ext uri="{28A0092B-C50C-407E-A947-70E740481C1C}">
                <a14:useLocalDpi xmlns:a14="http://schemas.microsoft.com/office/drawing/2010/main" val="0"/>
              </a:ext>
            </a:extLst>
          </a:blip>
          <a:srcRect r="14952"/>
          <a:stretch>
            <a:fillRect/>
          </a:stretch>
        </p:blipFill>
        <p:spPr bwMode="auto">
          <a:xfrm>
            <a:off x="128588" y="2492375"/>
            <a:ext cx="5667375"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67365245-B70E-4B05-8758-772711F24F44}"/>
              </a:ext>
            </a:extLst>
          </p:cNvPr>
          <p:cNvSpPr txBox="1"/>
          <p:nvPr/>
        </p:nvSpPr>
        <p:spPr>
          <a:xfrm>
            <a:off x="2843213" y="1787591"/>
            <a:ext cx="5905500" cy="1815882"/>
          </a:xfrm>
          <a:prstGeom prst="rect">
            <a:avLst/>
          </a:prstGeom>
          <a:noFill/>
        </p:spPr>
        <p:txBody>
          <a:bodyPr>
            <a:spAutoFit/>
          </a:bodyPr>
          <a:lstStyle/>
          <a:p>
            <a:pPr>
              <a:defRPr/>
            </a:pPr>
            <a:r>
              <a:rPr lang="it-IT" sz="1600">
                <a:latin typeface="Calibri" panose="020F0502020204030204" pitchFamily="34" charset="0"/>
                <a:cs typeface="Calibri" panose="020F0502020204030204" pitchFamily="34" charset="0"/>
              </a:rPr>
              <a:t>9 Countries</a:t>
            </a:r>
          </a:p>
          <a:p>
            <a:pPr>
              <a:defRPr/>
            </a:pPr>
            <a:r>
              <a:rPr lang="it-IT" sz="1600">
                <a:latin typeface="Calibri" panose="020F0502020204030204" pitchFamily="34" charset="0"/>
                <a:cs typeface="Calibri" panose="020F0502020204030204" pitchFamily="34" charset="0"/>
              </a:rPr>
              <a:t>Patients from:</a:t>
            </a:r>
          </a:p>
          <a:p>
            <a:pPr marL="285750" indent="-285750">
              <a:buFont typeface="Arial" panose="020B0604020202020204" pitchFamily="34" charset="0"/>
              <a:buChar char="•"/>
              <a:defRPr/>
            </a:pPr>
            <a:r>
              <a:rPr lang="it-IT" altLang="en-US" sz="1600">
                <a:latin typeface="Calibri" panose="020F0502020204030204" pitchFamily="34" charset="0"/>
              </a:rPr>
              <a:t>57 Rheumathology and Immunology centres</a:t>
            </a:r>
          </a:p>
          <a:p>
            <a:pPr marL="285750" indent="-285750">
              <a:buFont typeface="Arial" panose="020B0604020202020204" pitchFamily="34" charset="0"/>
              <a:buChar char="•"/>
              <a:defRPr/>
            </a:pPr>
            <a:r>
              <a:rPr lang="it-IT" altLang="en-US" sz="1600">
                <a:latin typeface="Calibri" panose="020F0502020204030204" pitchFamily="34" charset="0"/>
              </a:rPr>
              <a:t>9 Pneumology centres</a:t>
            </a:r>
          </a:p>
          <a:p>
            <a:pPr marL="285750" indent="-285750">
              <a:buFont typeface="Arial" panose="020B0604020202020204" pitchFamily="34" charset="0"/>
              <a:buChar char="•"/>
              <a:defRPr/>
            </a:pPr>
            <a:r>
              <a:rPr lang="it-IT" altLang="en-US" sz="1600">
                <a:latin typeface="Calibri" panose="020F0502020204030204" pitchFamily="34" charset="0"/>
              </a:rPr>
              <a:t>2 Neurology centre</a:t>
            </a:r>
          </a:p>
          <a:p>
            <a:pPr marL="285750" indent="-285750">
              <a:buFont typeface="Arial" panose="020B0604020202020204" pitchFamily="34" charset="0"/>
              <a:buChar char="•"/>
              <a:defRPr/>
            </a:pPr>
            <a:r>
              <a:rPr lang="it-IT" altLang="en-US" sz="1600">
                <a:latin typeface="Calibri" panose="020F0502020204030204" pitchFamily="34" charset="0"/>
              </a:rPr>
              <a:t>1 Dermatology center</a:t>
            </a:r>
            <a:endParaRPr lang="en-GB" altLang="en-US" sz="1600">
              <a:latin typeface="Calibri" panose="020F0502020204030204" pitchFamily="34" charset="0"/>
            </a:endParaRPr>
          </a:p>
          <a:p>
            <a:pPr>
              <a:defRPr/>
            </a:pPr>
            <a:r>
              <a:rPr lang="it-IT" sz="1600">
                <a:latin typeface="Calibri" panose="020F0502020204030204" pitchFamily="34" charset="0"/>
                <a:cs typeface="Calibri" panose="020F0502020204030204" pitchFamily="34" charset="0"/>
              </a:rPr>
              <a:t>Data on file: 813 patients</a:t>
            </a:r>
            <a:endParaRPr lang="en-GB" altLang="en-US" sz="1600" dirty="0">
              <a:latin typeface="Calibri" panose="020F0502020204030204" pitchFamily="34" charset="0"/>
            </a:endParaRPr>
          </a:p>
        </p:txBody>
      </p:sp>
      <p:sp>
        <p:nvSpPr>
          <p:cNvPr id="62468" name="Rettangolo 1">
            <a:extLst>
              <a:ext uri="{FF2B5EF4-FFF2-40B4-BE49-F238E27FC236}">
                <a16:creationId xmlns:a16="http://schemas.microsoft.com/office/drawing/2014/main" id="{1CB7F66F-DF8D-4021-A5F1-F6267918C176}"/>
              </a:ext>
            </a:extLst>
          </p:cNvPr>
          <p:cNvSpPr>
            <a:spLocks noChangeArrowheads="1"/>
          </p:cNvSpPr>
          <p:nvPr/>
        </p:nvSpPr>
        <p:spPr bwMode="auto">
          <a:xfrm>
            <a:off x="2789237" y="1244626"/>
            <a:ext cx="275113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en-US" sz="2400">
                <a:solidFill>
                  <a:srgbClr val="0000FF"/>
                </a:solidFill>
              </a:rPr>
              <a:t>Collaborative Group</a:t>
            </a:r>
            <a:endParaRPr lang="en-GB" altLang="en-US" sz="2400">
              <a:solidFill>
                <a:srgbClr val="0000FF"/>
              </a:solidFill>
            </a:endParaRPr>
          </a:p>
        </p:txBody>
      </p:sp>
      <p:pic>
        <p:nvPicPr>
          <p:cNvPr id="62469" name="Immagine 14">
            <a:extLst>
              <a:ext uri="{FF2B5EF4-FFF2-40B4-BE49-F238E27FC236}">
                <a16:creationId xmlns:a16="http://schemas.microsoft.com/office/drawing/2014/main" id="{7E8910DE-59FC-43C1-A5B3-B1E320C1CD3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00325" y="576288"/>
            <a:ext cx="33845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Ovale 2">
            <a:extLst>
              <a:ext uri="{FF2B5EF4-FFF2-40B4-BE49-F238E27FC236}">
                <a16:creationId xmlns:a16="http://schemas.microsoft.com/office/drawing/2014/main" id="{49BDFAA1-5A43-4E7C-A3A5-6CCB701DCE93}"/>
              </a:ext>
            </a:extLst>
          </p:cNvPr>
          <p:cNvSpPr>
            <a:spLocks noChangeArrowheads="1"/>
          </p:cNvSpPr>
          <p:nvPr/>
        </p:nvSpPr>
        <p:spPr bwMode="auto">
          <a:xfrm>
            <a:off x="3030538" y="6092825"/>
            <a:ext cx="144462" cy="144463"/>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2400">
              <a:latin typeface="Times New Roman" panose="02020603050405020304" pitchFamily="18" charset="0"/>
            </a:endParaRPr>
          </a:p>
        </p:txBody>
      </p:sp>
      <p:sp>
        <p:nvSpPr>
          <p:cNvPr id="62471" name="Ovale 7">
            <a:extLst>
              <a:ext uri="{FF2B5EF4-FFF2-40B4-BE49-F238E27FC236}">
                <a16:creationId xmlns:a16="http://schemas.microsoft.com/office/drawing/2014/main" id="{B51A1CB2-EC24-4CDF-9AED-A41EDD761519}"/>
              </a:ext>
            </a:extLst>
          </p:cNvPr>
          <p:cNvSpPr>
            <a:spLocks noChangeArrowheads="1"/>
          </p:cNvSpPr>
          <p:nvPr/>
        </p:nvSpPr>
        <p:spPr bwMode="auto">
          <a:xfrm>
            <a:off x="4505325" y="5580063"/>
            <a:ext cx="144463" cy="144462"/>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2400">
              <a:latin typeface="Times New Roman" panose="02020603050405020304" pitchFamily="18" charset="0"/>
            </a:endParaRPr>
          </a:p>
        </p:txBody>
      </p:sp>
    </p:spTree>
    <p:extLst>
      <p:ext uri="{BB962C8B-B14F-4D97-AF65-F5344CB8AC3E}">
        <p14:creationId xmlns:p14="http://schemas.microsoft.com/office/powerpoint/2010/main" val="332262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7896" y="4922311"/>
            <a:ext cx="2095500" cy="1400175"/>
          </a:xfrm>
          <a:prstGeom prst="rect">
            <a:avLst/>
          </a:prstGeom>
          <a:noFill/>
          <a:ln w="19050">
            <a:solidFill>
              <a:schemeClr val="accent1">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descr="C:\Users\sebastiani\Google Drive\Google Foto\20180226_10434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77" t="23275" r="5363" b="3162"/>
          <a:stretch/>
        </p:blipFill>
        <p:spPr bwMode="auto">
          <a:xfrm>
            <a:off x="2755898" y="4800599"/>
            <a:ext cx="2531533" cy="1587858"/>
          </a:xfrm>
          <a:prstGeom prst="rect">
            <a:avLst/>
          </a:prstGeom>
          <a:noFill/>
          <a:ln w="19050">
            <a:solidFill>
              <a:schemeClr val="accent1">
                <a:lumMod val="40000"/>
                <a:lumOff val="60000"/>
              </a:schemeClr>
            </a:solidFill>
          </a:ln>
          <a:extLst>
            <a:ext uri="{909E8E84-426E-40DD-AFC4-6F175D3DCCD1}">
              <a14:hiddenFill xmlns:a14="http://schemas.microsoft.com/office/drawing/2010/main">
                <a:solidFill>
                  <a:srgbClr val="FFFFFF"/>
                </a:solidFill>
              </a14:hiddenFill>
            </a:ext>
          </a:extLst>
        </p:spPr>
      </p:pic>
      <p:grpSp>
        <p:nvGrpSpPr>
          <p:cNvPr id="8" name="Gruppo 7">
            <a:extLst>
              <a:ext uri="{FF2B5EF4-FFF2-40B4-BE49-F238E27FC236}">
                <a16:creationId xmlns:a16="http://schemas.microsoft.com/office/drawing/2014/main" id="{C44FB135-2777-4152-9E66-7C2D248E31C0}"/>
              </a:ext>
            </a:extLst>
          </p:cNvPr>
          <p:cNvGrpSpPr/>
          <p:nvPr/>
        </p:nvGrpSpPr>
        <p:grpSpPr>
          <a:xfrm>
            <a:off x="-1" y="0"/>
            <a:ext cx="9144002" cy="6858001"/>
            <a:chOff x="-1" y="0"/>
            <a:chExt cx="9144002" cy="6858001"/>
          </a:xfrm>
        </p:grpSpPr>
        <p:pic>
          <p:nvPicPr>
            <p:cNvPr id="9" name="Immagine 8">
              <a:extLst>
                <a:ext uri="{FF2B5EF4-FFF2-40B4-BE49-F238E27FC236}">
                  <a16:creationId xmlns:a16="http://schemas.microsoft.com/office/drawing/2014/main" id="{68133D64-D9CC-47C8-B860-A1AF445F3BCC}"/>
                </a:ext>
              </a:extLst>
            </p:cNvPr>
            <p:cNvPicPr>
              <a:picLocks noChangeAspect="1"/>
            </p:cNvPicPr>
            <p:nvPr/>
          </p:nvPicPr>
          <p:blipFill>
            <a:blip r:embed="rId4"/>
            <a:stretch>
              <a:fillRect/>
            </a:stretch>
          </p:blipFill>
          <p:spPr>
            <a:xfrm>
              <a:off x="1" y="367330"/>
              <a:ext cx="9144000" cy="45724"/>
            </a:xfrm>
            <a:prstGeom prst="rect">
              <a:avLst/>
            </a:prstGeom>
          </p:spPr>
        </p:pic>
        <p:pic>
          <p:nvPicPr>
            <p:cNvPr id="10" name="Picture 5" descr="http://portalegiovani.comune.re.it/wp-content/uploads/2015/02/imageRedirect.jpg">
              <a:extLst>
                <a:ext uri="{FF2B5EF4-FFF2-40B4-BE49-F238E27FC236}">
                  <a16:creationId xmlns:a16="http://schemas.microsoft.com/office/drawing/2014/main" id="{3B8EF0C2-8608-4D33-8D5E-2DFC548AD0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0"/>
              <a:ext cx="1008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B2B64A50-2BC3-4CFF-824E-2C57BA801026}"/>
                </a:ext>
              </a:extLst>
            </p:cNvPr>
            <p:cNvPicPr>
              <a:picLocks noChangeAspect="1"/>
            </p:cNvPicPr>
            <p:nvPr/>
          </p:nvPicPr>
          <p:blipFill>
            <a:blip r:embed="rId4"/>
            <a:stretch>
              <a:fillRect/>
            </a:stretch>
          </p:blipFill>
          <p:spPr>
            <a:xfrm>
              <a:off x="-1" y="6553201"/>
              <a:ext cx="9143429"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AFC2D1"/>
              </a:solidFill>
            </a:ln>
            <a:effectLst/>
            <a:scene3d>
              <a:camera prst="orthographicFront">
                <a:rot lat="0" lon="0" rev="0"/>
              </a:camera>
              <a:lightRig rig="contrasting" dir="t">
                <a:rot lat="0" lon="0" rev="7800000"/>
              </a:lightRig>
            </a:scene3d>
            <a:sp3d>
              <a:bevelT w="139700" h="139700"/>
            </a:sp3d>
          </p:spPr>
        </p:pic>
      </p:grpSp>
      <p:sp>
        <p:nvSpPr>
          <p:cNvPr id="2" name="Rettangolo 1"/>
          <p:cNvSpPr/>
          <p:nvPr/>
        </p:nvSpPr>
        <p:spPr>
          <a:xfrm>
            <a:off x="880534" y="1102991"/>
            <a:ext cx="7332133" cy="2169825"/>
          </a:xfrm>
          <a:prstGeom prst="rect">
            <a:avLst/>
          </a:prstGeom>
        </p:spPr>
        <p:txBody>
          <a:bodyPr wrap="square">
            <a:spAutoFit/>
          </a:bodyPr>
          <a:lstStyle/>
          <a:p>
            <a:pPr algn="just">
              <a:lnSpc>
                <a:spcPct val="150000"/>
              </a:lnSpc>
            </a:pPr>
            <a:r>
              <a:rPr lang="it-IT" dirty="0"/>
              <a:t>Relative to </a:t>
            </a:r>
            <a:r>
              <a:rPr lang="it-IT" dirty="0" err="1"/>
              <a:t>other</a:t>
            </a:r>
            <a:r>
              <a:rPr lang="it-IT" dirty="0"/>
              <a:t> </a:t>
            </a:r>
            <a:r>
              <a:rPr lang="it-IT" dirty="0" err="1"/>
              <a:t>subsets</a:t>
            </a:r>
            <a:r>
              <a:rPr lang="it-IT" dirty="0"/>
              <a:t> of the anti-</a:t>
            </a:r>
            <a:r>
              <a:rPr lang="it-IT" dirty="0" err="1"/>
              <a:t>synthetase</a:t>
            </a:r>
            <a:r>
              <a:rPr lang="it-IT" dirty="0"/>
              <a:t> </a:t>
            </a:r>
            <a:r>
              <a:rPr lang="it-IT" dirty="0" err="1"/>
              <a:t>syndrome</a:t>
            </a:r>
            <a:r>
              <a:rPr lang="it-IT" dirty="0"/>
              <a:t> (</a:t>
            </a:r>
            <a:r>
              <a:rPr lang="it-IT" dirty="0" err="1"/>
              <a:t>marked</a:t>
            </a:r>
            <a:r>
              <a:rPr lang="it-IT" dirty="0"/>
              <a:t> by alternative anti-</a:t>
            </a:r>
            <a:r>
              <a:rPr lang="it-IT" dirty="0" err="1"/>
              <a:t>synthetase</a:t>
            </a:r>
            <a:r>
              <a:rPr lang="it-IT" dirty="0"/>
              <a:t> </a:t>
            </a:r>
            <a:r>
              <a:rPr lang="it-IT" dirty="0" err="1"/>
              <a:t>antibodies</a:t>
            </a:r>
            <a:r>
              <a:rPr lang="it-IT" dirty="0"/>
              <a:t> </a:t>
            </a:r>
            <a:r>
              <a:rPr lang="it-IT" dirty="0" err="1"/>
              <a:t>such</a:t>
            </a:r>
            <a:r>
              <a:rPr lang="it-IT" dirty="0"/>
              <a:t> </a:t>
            </a:r>
            <a:r>
              <a:rPr lang="it-IT" dirty="0" err="1"/>
              <a:t>as</a:t>
            </a:r>
            <a:r>
              <a:rPr lang="it-IT" dirty="0"/>
              <a:t> anti-PL-7/</a:t>
            </a:r>
            <a:r>
              <a:rPr lang="it-IT" dirty="0" err="1"/>
              <a:t>threonyl-tRNA</a:t>
            </a:r>
            <a:r>
              <a:rPr lang="it-IT" dirty="0"/>
              <a:t> </a:t>
            </a:r>
            <a:r>
              <a:rPr lang="it-IT" dirty="0" err="1"/>
              <a:t>synthetase</a:t>
            </a:r>
            <a:r>
              <a:rPr lang="it-IT" dirty="0"/>
              <a:t> and anti-PL-12/</a:t>
            </a:r>
            <a:r>
              <a:rPr lang="it-IT" dirty="0" err="1"/>
              <a:t>alanyl-tRNA</a:t>
            </a:r>
            <a:r>
              <a:rPr lang="it-IT" dirty="0"/>
              <a:t> </a:t>
            </a:r>
            <a:r>
              <a:rPr lang="it-IT" dirty="0" err="1"/>
              <a:t>synthetase</a:t>
            </a:r>
            <a:r>
              <a:rPr lang="it-IT" dirty="0"/>
              <a:t>) </a:t>
            </a:r>
            <a:r>
              <a:rPr lang="it-IT" dirty="0" err="1"/>
              <a:t>that</a:t>
            </a:r>
            <a:r>
              <a:rPr lang="it-IT" dirty="0"/>
              <a:t> are </a:t>
            </a:r>
            <a:r>
              <a:rPr lang="it-IT" dirty="0" err="1"/>
              <a:t>lung</a:t>
            </a:r>
            <a:r>
              <a:rPr lang="it-IT" dirty="0"/>
              <a:t> </a:t>
            </a:r>
            <a:r>
              <a:rPr lang="it-IT" dirty="0" err="1"/>
              <a:t>predominant</a:t>
            </a:r>
            <a:r>
              <a:rPr lang="it-IT" dirty="0"/>
              <a:t>, </a:t>
            </a:r>
            <a:r>
              <a:rPr lang="it-IT" dirty="0" err="1"/>
              <a:t>patients</a:t>
            </a:r>
            <a:r>
              <a:rPr lang="it-IT" dirty="0"/>
              <a:t> with anti-Jo-1 </a:t>
            </a:r>
            <a:r>
              <a:rPr lang="it-IT" dirty="0" err="1"/>
              <a:t>antibodies</a:t>
            </a:r>
            <a:r>
              <a:rPr lang="it-IT" dirty="0"/>
              <a:t> </a:t>
            </a:r>
            <a:r>
              <a:rPr lang="it-IT" dirty="0" err="1"/>
              <a:t>typically</a:t>
            </a:r>
            <a:r>
              <a:rPr lang="it-IT" dirty="0"/>
              <a:t> </a:t>
            </a:r>
            <a:r>
              <a:rPr lang="it-IT" dirty="0" err="1"/>
              <a:t>manifest</a:t>
            </a:r>
            <a:r>
              <a:rPr lang="it-IT" dirty="0"/>
              <a:t> a more </a:t>
            </a:r>
            <a:r>
              <a:rPr lang="it-IT" dirty="0" err="1"/>
              <a:t>balanced</a:t>
            </a:r>
            <a:r>
              <a:rPr lang="it-IT" dirty="0"/>
              <a:t> </a:t>
            </a:r>
            <a:r>
              <a:rPr lang="it-IT" dirty="0" err="1"/>
              <a:t>distribution</a:t>
            </a:r>
            <a:r>
              <a:rPr lang="it-IT" dirty="0"/>
              <a:t> of </a:t>
            </a:r>
            <a:r>
              <a:rPr lang="it-IT" dirty="0" err="1"/>
              <a:t>myositis</a:t>
            </a:r>
            <a:r>
              <a:rPr lang="it-IT" dirty="0"/>
              <a:t>, </a:t>
            </a:r>
            <a:r>
              <a:rPr lang="it-IT" dirty="0" err="1"/>
              <a:t>Raynaud’s</a:t>
            </a:r>
            <a:r>
              <a:rPr lang="it-IT" dirty="0"/>
              <a:t>, </a:t>
            </a:r>
            <a:r>
              <a:rPr lang="it-IT" dirty="0" err="1"/>
              <a:t>mechanic’s</a:t>
            </a:r>
            <a:r>
              <a:rPr lang="it-IT" dirty="0"/>
              <a:t> </a:t>
            </a:r>
            <a:r>
              <a:rPr lang="it-IT" dirty="0" err="1"/>
              <a:t>hands</a:t>
            </a:r>
            <a:r>
              <a:rPr lang="it-IT" dirty="0"/>
              <a:t>, and ILD.</a:t>
            </a:r>
          </a:p>
        </p:txBody>
      </p:sp>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203" r="-636"/>
          <a:stretch/>
        </p:blipFill>
        <p:spPr bwMode="auto">
          <a:xfrm>
            <a:off x="536572" y="3456695"/>
            <a:ext cx="2324707" cy="1629834"/>
          </a:xfrm>
          <a:prstGeom prst="rect">
            <a:avLst/>
          </a:prstGeom>
          <a:solidFill>
            <a:schemeClr val="bg1"/>
          </a:solidFill>
          <a:ln w="28575">
            <a:solidFill>
              <a:schemeClr val="accent1">
                <a:lumMod val="40000"/>
                <a:lumOff val="60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9055" y="3539068"/>
            <a:ext cx="2426744" cy="1383244"/>
          </a:xfrm>
          <a:prstGeom prst="rect">
            <a:avLst/>
          </a:prstGeom>
          <a:noFill/>
          <a:ln w="1905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69156762"/>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3587</TotalTime>
  <Words>2773</Words>
  <Application>Microsoft Office PowerPoint</Application>
  <PresentationFormat>On-screen Show (4:3)</PresentationFormat>
  <Paragraphs>321</Paragraphs>
  <Slides>39</Slides>
  <Notes>4</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vt:lpstr>
      <vt:lpstr>Arial</vt:lpstr>
      <vt:lpstr>Calibri</vt:lpstr>
      <vt:lpstr>Calibri Light</vt:lpstr>
      <vt:lpstr>msgothic</vt:lpstr>
      <vt:lpstr>Times New Roman</vt:lpstr>
      <vt:lpstr>Wingdings</vt:lpstr>
      <vt:lpstr>Tema di Office</vt:lpstr>
      <vt:lpstr>PowerPoint Presentation</vt:lpstr>
      <vt:lpstr>PowerPoint Presentation</vt:lpstr>
      <vt:lpstr>PowerPoint Presentation</vt:lpstr>
      <vt:lpstr>PowerPoint Presentation</vt:lpstr>
      <vt:lpstr>PM/DM epidemiology</vt:lpstr>
      <vt:lpstr>PowerPoint Presentation</vt:lpstr>
      <vt:lpstr>PowerPoint Presentation</vt:lpstr>
      <vt:lpstr>PowerPoint Presentation</vt:lpstr>
      <vt:lpstr>PowerPoint Presentation</vt:lpstr>
      <vt:lpstr>PowerPoint Presentation</vt:lpstr>
      <vt:lpstr>PowerPoint Presentation</vt:lpstr>
      <vt:lpstr>ASSD anti PL-7 positive (n=71)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long-term outcome of ILD with anti-aminoacyl-tRNA synthetase antibodies.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Dermatomyositis and Polymyositis in the Intensive Care Unit: A Single-Center Retrospective Cohort Study of 102 Patients.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sebastiani</dc:creator>
  <cp:lastModifiedBy>Windows User</cp:lastModifiedBy>
  <cp:revision>201</cp:revision>
  <dcterms:created xsi:type="dcterms:W3CDTF">2017-08-31T07:40:11Z</dcterms:created>
  <dcterms:modified xsi:type="dcterms:W3CDTF">2018-04-17T08:32:16Z</dcterms:modified>
</cp:coreProperties>
</file>