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79" r:id="rId3"/>
    <p:sldId id="280" r:id="rId4"/>
    <p:sldId id="269" r:id="rId5"/>
    <p:sldId id="270" r:id="rId6"/>
    <p:sldId id="281" r:id="rId7"/>
    <p:sldId id="282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99" r:id="rId17"/>
    <p:sldId id="300" r:id="rId18"/>
    <p:sldId id="301" r:id="rId19"/>
    <p:sldId id="283" r:id="rId20"/>
    <p:sldId id="284" r:id="rId21"/>
    <p:sldId id="309" r:id="rId22"/>
    <p:sldId id="310" r:id="rId23"/>
    <p:sldId id="308" r:id="rId24"/>
    <p:sldId id="289" r:id="rId25"/>
    <p:sldId id="286" r:id="rId26"/>
    <p:sldId id="287" r:id="rId27"/>
    <p:sldId id="288" r:id="rId28"/>
    <p:sldId id="290" r:id="rId29"/>
    <p:sldId id="291" r:id="rId30"/>
    <p:sldId id="292" r:id="rId31"/>
    <p:sldId id="311" r:id="rId32"/>
    <p:sldId id="293" r:id="rId33"/>
    <p:sldId id="294" r:id="rId34"/>
    <p:sldId id="312" r:id="rId35"/>
    <p:sldId id="295" r:id="rId36"/>
    <p:sldId id="296" r:id="rId37"/>
    <p:sldId id="297" r:id="rId38"/>
    <p:sldId id="298" r:id="rId39"/>
    <p:sldId id="302" r:id="rId4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81" autoAdjust="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a\Desktop\tesi\RISULTA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mandibular advancement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20716559891003938"/>
          <c:y val="0.25862052277269887"/>
          <c:w val="0.72956028952437968"/>
          <c:h val="0.4114107893858119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8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8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>
                    <a:shade val="58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'EO CO'!$P$3:$W$3</c:f>
              <c:numCache>
                <c:formatCode>General</c:formatCode>
                <c:ptCount val="8"/>
                <c:pt idx="0">
                  <c:v>0.2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0.35000000000000031</c:v>
                </c:pt>
                <c:pt idx="4">
                  <c:v>0.4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0.60000000000000064</c:v>
                </c:pt>
              </c:numCache>
            </c:numRef>
          </c:xVal>
          <c:yVal>
            <c:numRef>
              <c:f>'EO CO'!$P$4:$W$4</c:f>
              <c:numCache>
                <c:formatCode>0.0</c:formatCode>
                <c:ptCount val="8"/>
                <c:pt idx="0">
                  <c:v>61.937716262976011</c:v>
                </c:pt>
                <c:pt idx="1">
                  <c:v>77.966101694915878</c:v>
                </c:pt>
                <c:pt idx="2">
                  <c:v>63.07189542483637</c:v>
                </c:pt>
                <c:pt idx="3">
                  <c:v>86.553524804177627</c:v>
                </c:pt>
                <c:pt idx="4">
                  <c:v>30.000000000000004</c:v>
                </c:pt>
                <c:pt idx="5">
                  <c:v>66.494845360824741</c:v>
                </c:pt>
                <c:pt idx="6">
                  <c:v>52.702702702702929</c:v>
                </c:pt>
                <c:pt idx="7">
                  <c:v>86.719787516599453</c:v>
                </c:pt>
              </c:numCache>
            </c:numRef>
          </c:yVal>
          <c:smooth val="0"/>
        </c:ser>
        <c:ser>
          <c:idx val="1"/>
          <c:order val="1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86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86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>
                    <a:shade val="86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'EO CO'!$P$3:$W$3</c:f>
              <c:numCache>
                <c:formatCode>General</c:formatCode>
                <c:ptCount val="8"/>
                <c:pt idx="0">
                  <c:v>0.2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0.35000000000000031</c:v>
                </c:pt>
                <c:pt idx="4">
                  <c:v>0.4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0.60000000000000064</c:v>
                </c:pt>
              </c:numCache>
            </c:numRef>
          </c:xVal>
          <c:yVal>
            <c:numRef>
              <c:f>'EO CO'!$P$5:$W$5</c:f>
              <c:numCache>
                <c:formatCode>0.0</c:formatCode>
                <c:ptCount val="8"/>
                <c:pt idx="0">
                  <c:v>71.111111111111114</c:v>
                </c:pt>
                <c:pt idx="1">
                  <c:v>50</c:v>
                </c:pt>
                <c:pt idx="4">
                  <c:v>100</c:v>
                </c:pt>
                <c:pt idx="5">
                  <c:v>46.867749419953363</c:v>
                </c:pt>
              </c:numCache>
            </c:numRef>
          </c:yVal>
          <c:smooth val="0"/>
        </c:ser>
        <c:ser>
          <c:idx val="2"/>
          <c:order val="2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86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86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8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>
                    <a:tint val="86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'EO CO'!$P$3:$W$3</c:f>
              <c:numCache>
                <c:formatCode>General</c:formatCode>
                <c:ptCount val="8"/>
                <c:pt idx="0">
                  <c:v>0.2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0.35000000000000031</c:v>
                </c:pt>
                <c:pt idx="4">
                  <c:v>0.4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0.60000000000000064</c:v>
                </c:pt>
              </c:numCache>
            </c:numRef>
          </c:xVal>
          <c:yVal>
            <c:numRef>
              <c:f>'EO CO'!$P$6:$W$6</c:f>
              <c:numCache>
                <c:formatCode>General</c:formatCode>
                <c:ptCount val="8"/>
                <c:pt idx="4" formatCode="0.0">
                  <c:v>80.888888888888204</c:v>
                </c:pt>
                <c:pt idx="5" formatCode="0.0">
                  <c:v>74.299065420560765</c:v>
                </c:pt>
              </c:numCache>
            </c:numRef>
          </c:yVal>
          <c:smooth val="0"/>
        </c:ser>
        <c:ser>
          <c:idx val="3"/>
          <c:order val="3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58000"/>
                      <a:shade val="51000"/>
                      <a:satMod val="130000"/>
                    </a:schemeClr>
                  </a:gs>
                  <a:gs pos="80000">
                    <a:schemeClr val="accent2">
                      <a:tint val="58000"/>
                      <a:shade val="93000"/>
                      <a:satMod val="130000"/>
                    </a:schemeClr>
                  </a:gs>
                  <a:gs pos="100000">
                    <a:schemeClr val="accent2">
                      <a:tint val="58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>
                    <a:tint val="58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'EO CO'!$P$3:$W$3</c:f>
              <c:numCache>
                <c:formatCode>General</c:formatCode>
                <c:ptCount val="8"/>
                <c:pt idx="0">
                  <c:v>0.2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0.35000000000000031</c:v>
                </c:pt>
                <c:pt idx="4">
                  <c:v>0.4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0.60000000000000064</c:v>
                </c:pt>
              </c:numCache>
            </c:numRef>
          </c:xVal>
          <c:yVal>
            <c:numRef>
              <c:f>'EO CO'!$P$7:$W$7</c:f>
              <c:numCache>
                <c:formatCode>General</c:formatCode>
                <c:ptCount val="8"/>
                <c:pt idx="4" formatCode="0.0">
                  <c:v>85.21462639109761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337136"/>
        <c:axId val="350336744"/>
      </c:scatterChart>
      <c:valAx>
        <c:axId val="35033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50336744"/>
        <c:crosses val="autoZero"/>
        <c:crossBetween val="midCat"/>
      </c:valAx>
      <c:valAx>
        <c:axId val="3503367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AHI reduction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50337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86D5D-49AD-4BD1-8090-2A3A5E58C8D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62A77B5-9EF7-4BAB-8901-6821B26527E4}">
      <dgm:prSet phldrT="[Tes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600" b="1" dirty="0" smtClean="0">
              <a:latin typeface="Arial" pitchFamily="34" charset="0"/>
              <a:cs typeface="Arial" pitchFamily="34" charset="0"/>
            </a:rPr>
            <a:t>19 PATIENTS</a:t>
          </a:r>
          <a:endParaRPr lang="it-IT" sz="1600" b="1" dirty="0">
            <a:latin typeface="Arial" pitchFamily="34" charset="0"/>
            <a:cs typeface="Arial" pitchFamily="34" charset="0"/>
          </a:endParaRPr>
        </a:p>
      </dgm:t>
    </dgm:pt>
    <dgm:pt modelId="{15713B63-C261-463C-8474-CA6DFE7E2458}" type="parTrans" cxnId="{801095EE-FA7E-48D7-8BBA-8A73D15F81F9}">
      <dgm:prSet/>
      <dgm:spPr/>
      <dgm:t>
        <a:bodyPr/>
        <a:lstStyle/>
        <a:p>
          <a:endParaRPr lang="it-IT"/>
        </a:p>
      </dgm:t>
    </dgm:pt>
    <dgm:pt modelId="{908FE40D-F67F-4A76-A4B7-4811973AB0E1}" type="sibTrans" cxnId="{801095EE-FA7E-48D7-8BBA-8A73D15F81F9}">
      <dgm:prSet/>
      <dgm:spPr/>
      <dgm:t>
        <a:bodyPr/>
        <a:lstStyle/>
        <a:p>
          <a:endParaRPr lang="it-IT"/>
        </a:p>
      </dgm:t>
    </dgm:pt>
    <dgm:pt modelId="{14BA61EF-4200-443F-816F-22855EB9795E}">
      <dgm:prSet phldrT="[Testo]"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it-IT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AGE: </a:t>
          </a:r>
          <a:r>
            <a:rPr lang="it-IT" sz="1200" b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mean</a:t>
          </a:r>
          <a:r>
            <a:rPr lang="it-IT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58.8</a:t>
          </a:r>
          <a:endParaRPr lang="it-IT" sz="1200" b="1" dirty="0">
            <a:solidFill>
              <a:srgbClr val="0070C0"/>
            </a:solidFill>
          </a:endParaRPr>
        </a:p>
      </dgm:t>
    </dgm:pt>
    <dgm:pt modelId="{F1C94EDE-EFB8-4284-B699-6E6823194AD0}" type="parTrans" cxnId="{CC2AB1ED-E1C1-4D41-AE32-B6ED2C093EDF}">
      <dgm:prSet/>
      <dgm:spPr/>
      <dgm:t>
        <a:bodyPr/>
        <a:lstStyle/>
        <a:p>
          <a:endParaRPr lang="it-IT"/>
        </a:p>
      </dgm:t>
    </dgm:pt>
    <dgm:pt modelId="{7C642C17-687D-4423-9AEC-8D1203C1BF1F}" type="sibTrans" cxnId="{CC2AB1ED-E1C1-4D41-AE32-B6ED2C093EDF}">
      <dgm:prSet/>
      <dgm:spPr/>
      <dgm:t>
        <a:bodyPr/>
        <a:lstStyle/>
        <a:p>
          <a:endParaRPr lang="it-IT"/>
        </a:p>
      </dgm:t>
    </dgm:pt>
    <dgm:pt modelId="{2BBF3E94-E446-4DF9-89BE-95345B4AFE05}">
      <dgm:prSet phldrT="[Testo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it-IT" sz="1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SEX: 74.4% male</a:t>
          </a:r>
          <a:endParaRPr lang="it-IT" sz="1200" b="1" dirty="0">
            <a:solidFill>
              <a:srgbClr val="00B050"/>
            </a:solidFill>
          </a:endParaRPr>
        </a:p>
      </dgm:t>
    </dgm:pt>
    <dgm:pt modelId="{87C0D3B9-5755-4DD1-98D4-155FAA732F51}" type="parTrans" cxnId="{3EBEACA0-81D3-4DA1-9B6A-538596ED06AF}">
      <dgm:prSet/>
      <dgm:spPr/>
      <dgm:t>
        <a:bodyPr/>
        <a:lstStyle/>
        <a:p>
          <a:endParaRPr lang="it-IT"/>
        </a:p>
      </dgm:t>
    </dgm:pt>
    <dgm:pt modelId="{908D6595-0811-4118-9A1F-0E6BE32CCF95}" type="sibTrans" cxnId="{3EBEACA0-81D3-4DA1-9B6A-538596ED06AF}">
      <dgm:prSet/>
      <dgm:spPr/>
      <dgm:t>
        <a:bodyPr/>
        <a:lstStyle/>
        <a:p>
          <a:endParaRPr lang="it-IT"/>
        </a:p>
      </dgm:t>
    </dgm:pt>
    <dgm:pt modelId="{80B5DC40-E385-4A74-B615-69009A30DE0D}">
      <dgm:prSet phldrT="[Testo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BMI: Stable between T0 and T3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2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        63.2% &gt; 25</a:t>
          </a:r>
          <a:endParaRPr lang="it-IT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4CC317C9-8564-4EB3-AC4D-107BE49B6117}" type="parTrans" cxnId="{68EBD7E4-FBB8-40ED-B4D6-05CAA3E0CCEE}">
      <dgm:prSet/>
      <dgm:spPr/>
      <dgm:t>
        <a:bodyPr/>
        <a:lstStyle/>
        <a:p>
          <a:endParaRPr lang="it-IT"/>
        </a:p>
      </dgm:t>
    </dgm:pt>
    <dgm:pt modelId="{4D53D2D1-4EC2-48DD-A229-318BE64AA634}" type="sibTrans" cxnId="{68EBD7E4-FBB8-40ED-B4D6-05CAA3E0CCEE}">
      <dgm:prSet/>
      <dgm:spPr/>
      <dgm:t>
        <a:bodyPr/>
        <a:lstStyle/>
        <a:p>
          <a:endParaRPr lang="it-IT"/>
        </a:p>
      </dgm:t>
    </dgm:pt>
    <dgm:pt modelId="{47D13617-E4F5-4692-B1E1-6D5912494B45}">
      <dgm:prSet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SEVERITY: 7 (36.8%) were severe; 7 (36.8%) were moderate; 5 (26.3%) were mild</a:t>
          </a:r>
        </a:p>
      </dgm:t>
    </dgm:pt>
    <dgm:pt modelId="{B7D4BB96-FE4B-4652-9C18-0755681F306D}" type="parTrans" cxnId="{F3643B2A-C939-4F37-844A-7E4FCFB76F62}">
      <dgm:prSet/>
      <dgm:spPr/>
      <dgm:t>
        <a:bodyPr/>
        <a:lstStyle/>
        <a:p>
          <a:endParaRPr lang="it-IT"/>
        </a:p>
      </dgm:t>
    </dgm:pt>
    <dgm:pt modelId="{4F8F29E7-9944-4C91-A68C-7E27B3763CC6}" type="sibTrans" cxnId="{F3643B2A-C939-4F37-844A-7E4FCFB76F62}">
      <dgm:prSet/>
      <dgm:spPr/>
      <dgm:t>
        <a:bodyPr/>
        <a:lstStyle/>
        <a:p>
          <a:endParaRPr lang="it-IT"/>
        </a:p>
      </dgm:t>
    </dgm:pt>
    <dgm:pt modelId="{663845CB-AC8A-45AA-B194-DDD01B1D8B65}">
      <dgm:prSet custT="1"/>
      <dgm:spPr>
        <a:ln>
          <a:solidFill>
            <a:srgbClr val="7030A0"/>
          </a:solidFill>
        </a:ln>
      </dgm:spPr>
      <dgm:t>
        <a:bodyPr/>
        <a:lstStyle/>
        <a:p>
          <a:pPr algn="l"/>
          <a:r>
            <a:rPr lang="en-US" sz="1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MA: mean 0.4 cm</a:t>
          </a:r>
          <a:endParaRPr lang="it-IT" sz="12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165C36F0-2507-44B3-83D9-AC5350F967C3}" type="parTrans" cxnId="{4AE5E679-A507-49B4-9BF0-6E3D2CC87F23}">
      <dgm:prSet/>
      <dgm:spPr/>
      <dgm:t>
        <a:bodyPr/>
        <a:lstStyle/>
        <a:p>
          <a:endParaRPr lang="it-IT"/>
        </a:p>
      </dgm:t>
    </dgm:pt>
    <dgm:pt modelId="{7C5DEFAC-459E-4BFF-A6AB-3EAFE2816546}" type="sibTrans" cxnId="{4AE5E679-A507-49B4-9BF0-6E3D2CC87F23}">
      <dgm:prSet/>
      <dgm:spPr/>
      <dgm:t>
        <a:bodyPr/>
        <a:lstStyle/>
        <a:p>
          <a:endParaRPr lang="it-IT"/>
        </a:p>
      </dgm:t>
    </dgm:pt>
    <dgm:pt modelId="{91E1136B-A05C-42D1-8717-E02F43921F8E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en-US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The majority of patients showed a IV class of </a:t>
          </a:r>
          <a:r>
            <a:rPr lang="en-US" sz="1200" b="1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Mallampati</a:t>
          </a:r>
          <a:r>
            <a:rPr lang="en-US" sz="1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score and II Angle class</a:t>
          </a:r>
          <a:endParaRPr lang="it-IT" sz="12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0C91E3-F3BA-4589-B29D-AAB25FEA2BC6}" type="parTrans" cxnId="{5AEBAA5C-0136-4F3D-8FA3-D06020FE30D8}">
      <dgm:prSet/>
      <dgm:spPr/>
      <dgm:t>
        <a:bodyPr/>
        <a:lstStyle/>
        <a:p>
          <a:endParaRPr lang="it-IT"/>
        </a:p>
      </dgm:t>
    </dgm:pt>
    <dgm:pt modelId="{CAF7C979-5611-4108-964B-988F3E5C07A8}" type="sibTrans" cxnId="{5AEBAA5C-0136-4F3D-8FA3-D06020FE30D8}">
      <dgm:prSet/>
      <dgm:spPr/>
      <dgm:t>
        <a:bodyPr/>
        <a:lstStyle/>
        <a:p>
          <a:endParaRPr lang="it-IT"/>
        </a:p>
      </dgm:t>
    </dgm:pt>
    <dgm:pt modelId="{33748211-B6FB-43E1-8EEC-DC68E60CFBA0}" type="pres">
      <dgm:prSet presAssocID="{EB586D5D-49AD-4BD1-8090-2A3A5E58C8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86BE3C6D-3412-414C-85E8-67E6EE25310F}" type="pres">
      <dgm:prSet presAssocID="{A62A77B5-9EF7-4BAB-8901-6821B26527E4}" presName="root" presStyleCnt="0"/>
      <dgm:spPr/>
    </dgm:pt>
    <dgm:pt modelId="{B5169A86-AC17-4660-A12E-FDA05E731263}" type="pres">
      <dgm:prSet presAssocID="{A62A77B5-9EF7-4BAB-8901-6821B26527E4}" presName="rootComposite" presStyleCnt="0"/>
      <dgm:spPr/>
    </dgm:pt>
    <dgm:pt modelId="{FCB86E5F-6432-4C5A-A9E9-9AECFAD8CDF1}" type="pres">
      <dgm:prSet presAssocID="{A62A77B5-9EF7-4BAB-8901-6821B26527E4}" presName="rootText" presStyleLbl="node1" presStyleIdx="0" presStyleCnt="1" custScaleX="252166" custScaleY="181620"/>
      <dgm:spPr/>
      <dgm:t>
        <a:bodyPr/>
        <a:lstStyle/>
        <a:p>
          <a:endParaRPr lang="it-IT"/>
        </a:p>
      </dgm:t>
    </dgm:pt>
    <dgm:pt modelId="{5D43A258-B767-4220-AF4E-E1C6AC3E3513}" type="pres">
      <dgm:prSet presAssocID="{A62A77B5-9EF7-4BAB-8901-6821B26527E4}" presName="rootConnector" presStyleLbl="node1" presStyleIdx="0" presStyleCnt="1"/>
      <dgm:spPr/>
      <dgm:t>
        <a:bodyPr/>
        <a:lstStyle/>
        <a:p>
          <a:endParaRPr lang="it-IT"/>
        </a:p>
      </dgm:t>
    </dgm:pt>
    <dgm:pt modelId="{A4EBB082-3A9A-4C9E-BE67-E13AAC413B37}" type="pres">
      <dgm:prSet presAssocID="{A62A77B5-9EF7-4BAB-8901-6821B26527E4}" presName="childShape" presStyleCnt="0"/>
      <dgm:spPr/>
    </dgm:pt>
    <dgm:pt modelId="{47B76753-0A81-4FA0-9777-D4FBFFFFBD94}" type="pres">
      <dgm:prSet presAssocID="{F1C94EDE-EFB8-4284-B699-6E6823194AD0}" presName="Name13" presStyleLbl="parChTrans1D2" presStyleIdx="0" presStyleCnt="6"/>
      <dgm:spPr/>
      <dgm:t>
        <a:bodyPr/>
        <a:lstStyle/>
        <a:p>
          <a:endParaRPr lang="it-IT"/>
        </a:p>
      </dgm:t>
    </dgm:pt>
    <dgm:pt modelId="{9E1CA107-6F79-4C51-B444-2E965534B436}" type="pres">
      <dgm:prSet presAssocID="{14BA61EF-4200-443F-816F-22855EB9795E}" presName="childText" presStyleLbl="bgAcc1" presStyleIdx="0" presStyleCnt="6" custScaleX="2296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3932BC-36C4-49D5-8DB8-643CEF54D841}" type="pres">
      <dgm:prSet presAssocID="{87C0D3B9-5755-4DD1-98D4-155FAA732F51}" presName="Name13" presStyleLbl="parChTrans1D2" presStyleIdx="1" presStyleCnt="6"/>
      <dgm:spPr/>
      <dgm:t>
        <a:bodyPr/>
        <a:lstStyle/>
        <a:p>
          <a:endParaRPr lang="it-IT"/>
        </a:p>
      </dgm:t>
    </dgm:pt>
    <dgm:pt modelId="{17E73C75-442E-4E21-B402-9AE0ECFD33F7}" type="pres">
      <dgm:prSet presAssocID="{2BBF3E94-E446-4DF9-89BE-95345B4AFE05}" presName="childText" presStyleLbl="bgAcc1" presStyleIdx="1" presStyleCnt="6" custScaleX="2300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AF73AF-00F9-4A86-B302-20D27FE31BFA}" type="pres">
      <dgm:prSet presAssocID="{4CC317C9-8564-4EB3-AC4D-107BE49B6117}" presName="Name13" presStyleLbl="parChTrans1D2" presStyleIdx="2" presStyleCnt="6"/>
      <dgm:spPr/>
      <dgm:t>
        <a:bodyPr/>
        <a:lstStyle/>
        <a:p>
          <a:endParaRPr lang="it-IT"/>
        </a:p>
      </dgm:t>
    </dgm:pt>
    <dgm:pt modelId="{872A9AD2-531B-427D-81C0-9BE10260A6A7}" type="pres">
      <dgm:prSet presAssocID="{80B5DC40-E385-4A74-B615-69009A30DE0D}" presName="childText" presStyleLbl="bgAcc1" presStyleIdx="2" presStyleCnt="6" custScaleX="3990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B1085F-7D4A-48C5-BFF0-8120162ED87F}" type="pres">
      <dgm:prSet presAssocID="{B7D4BB96-FE4B-4652-9C18-0755681F306D}" presName="Name13" presStyleLbl="parChTrans1D2" presStyleIdx="3" presStyleCnt="6"/>
      <dgm:spPr/>
      <dgm:t>
        <a:bodyPr/>
        <a:lstStyle/>
        <a:p>
          <a:endParaRPr lang="it-IT"/>
        </a:p>
      </dgm:t>
    </dgm:pt>
    <dgm:pt modelId="{FA0FE13B-8203-468B-B411-122D108B89E4}" type="pres">
      <dgm:prSet presAssocID="{47D13617-E4F5-4692-B1E1-6D5912494B45}" presName="childText" presStyleLbl="bgAcc1" presStyleIdx="3" presStyleCnt="6" custScaleX="9105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C9E59E-8C45-41B1-9B36-D13B6E1ABBF2}" type="pres">
      <dgm:prSet presAssocID="{165C36F0-2507-44B3-83D9-AC5350F967C3}" presName="Name13" presStyleLbl="parChTrans1D2" presStyleIdx="4" presStyleCnt="6"/>
      <dgm:spPr/>
      <dgm:t>
        <a:bodyPr/>
        <a:lstStyle/>
        <a:p>
          <a:endParaRPr lang="it-IT"/>
        </a:p>
      </dgm:t>
    </dgm:pt>
    <dgm:pt modelId="{850A6F17-71B6-4379-A199-A0BCFA1760B5}" type="pres">
      <dgm:prSet presAssocID="{663845CB-AC8A-45AA-B194-DDD01B1D8B65}" presName="childText" presStyleLbl="bgAcc1" presStyleIdx="4" presStyleCnt="6" custScaleX="2294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B3229E-1B5A-45C6-BC90-E079A8BF6127}" type="pres">
      <dgm:prSet presAssocID="{890C91E3-F3BA-4589-B29D-AAB25FEA2BC6}" presName="Name13" presStyleLbl="parChTrans1D2" presStyleIdx="5" presStyleCnt="6"/>
      <dgm:spPr/>
      <dgm:t>
        <a:bodyPr/>
        <a:lstStyle/>
        <a:p>
          <a:endParaRPr lang="it-IT"/>
        </a:p>
      </dgm:t>
    </dgm:pt>
    <dgm:pt modelId="{0AB14ECE-A751-412A-B907-B27DCAE53045}" type="pres">
      <dgm:prSet presAssocID="{91E1136B-A05C-42D1-8717-E02F43921F8E}" presName="childText" presStyleLbl="bgAcc1" presStyleIdx="5" presStyleCnt="6" custScaleX="9111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4BDCBA3-63D4-4EA6-B984-D1794F5BBF09}" type="presOf" srcId="{47D13617-E4F5-4692-B1E1-6D5912494B45}" destId="{FA0FE13B-8203-468B-B411-122D108B89E4}" srcOrd="0" destOrd="0" presId="urn:microsoft.com/office/officeart/2005/8/layout/hierarchy3"/>
    <dgm:cxn modelId="{CC2AB1ED-E1C1-4D41-AE32-B6ED2C093EDF}" srcId="{A62A77B5-9EF7-4BAB-8901-6821B26527E4}" destId="{14BA61EF-4200-443F-816F-22855EB9795E}" srcOrd="0" destOrd="0" parTransId="{F1C94EDE-EFB8-4284-B699-6E6823194AD0}" sibTransId="{7C642C17-687D-4423-9AEC-8D1203C1BF1F}"/>
    <dgm:cxn modelId="{20298193-B136-4026-BD8F-D86F076D5618}" type="presOf" srcId="{A62A77B5-9EF7-4BAB-8901-6821B26527E4}" destId="{5D43A258-B767-4220-AF4E-E1C6AC3E3513}" srcOrd="1" destOrd="0" presId="urn:microsoft.com/office/officeart/2005/8/layout/hierarchy3"/>
    <dgm:cxn modelId="{801095EE-FA7E-48D7-8BBA-8A73D15F81F9}" srcId="{EB586D5D-49AD-4BD1-8090-2A3A5E58C8DA}" destId="{A62A77B5-9EF7-4BAB-8901-6821B26527E4}" srcOrd="0" destOrd="0" parTransId="{15713B63-C261-463C-8474-CA6DFE7E2458}" sibTransId="{908FE40D-F67F-4A76-A4B7-4811973AB0E1}"/>
    <dgm:cxn modelId="{1A88A22C-16C7-42F4-B763-5B44B2C75454}" type="presOf" srcId="{14BA61EF-4200-443F-816F-22855EB9795E}" destId="{9E1CA107-6F79-4C51-B444-2E965534B436}" srcOrd="0" destOrd="0" presId="urn:microsoft.com/office/officeart/2005/8/layout/hierarchy3"/>
    <dgm:cxn modelId="{F3643B2A-C939-4F37-844A-7E4FCFB76F62}" srcId="{A62A77B5-9EF7-4BAB-8901-6821B26527E4}" destId="{47D13617-E4F5-4692-B1E1-6D5912494B45}" srcOrd="3" destOrd="0" parTransId="{B7D4BB96-FE4B-4652-9C18-0755681F306D}" sibTransId="{4F8F29E7-9944-4C91-A68C-7E27B3763CC6}"/>
    <dgm:cxn modelId="{28559D5E-DA43-4B5A-AE3E-40C635BFB148}" type="presOf" srcId="{F1C94EDE-EFB8-4284-B699-6E6823194AD0}" destId="{47B76753-0A81-4FA0-9777-D4FBFFFFBD94}" srcOrd="0" destOrd="0" presId="urn:microsoft.com/office/officeart/2005/8/layout/hierarchy3"/>
    <dgm:cxn modelId="{5AEBAA5C-0136-4F3D-8FA3-D06020FE30D8}" srcId="{A62A77B5-9EF7-4BAB-8901-6821B26527E4}" destId="{91E1136B-A05C-42D1-8717-E02F43921F8E}" srcOrd="5" destOrd="0" parTransId="{890C91E3-F3BA-4589-B29D-AAB25FEA2BC6}" sibTransId="{CAF7C979-5611-4108-964B-988F3E5C07A8}"/>
    <dgm:cxn modelId="{4AABD3AE-B555-4B9D-BF16-9DC647CCF7C0}" type="presOf" srcId="{91E1136B-A05C-42D1-8717-E02F43921F8E}" destId="{0AB14ECE-A751-412A-B907-B27DCAE53045}" srcOrd="0" destOrd="0" presId="urn:microsoft.com/office/officeart/2005/8/layout/hierarchy3"/>
    <dgm:cxn modelId="{57BB2A09-8BAD-405C-BDAF-5F84D838320B}" type="presOf" srcId="{2BBF3E94-E446-4DF9-89BE-95345B4AFE05}" destId="{17E73C75-442E-4E21-B402-9AE0ECFD33F7}" srcOrd="0" destOrd="0" presId="urn:microsoft.com/office/officeart/2005/8/layout/hierarchy3"/>
    <dgm:cxn modelId="{ACEC8DB1-B59F-4CFD-8E03-DA5D8D0651D9}" type="presOf" srcId="{A62A77B5-9EF7-4BAB-8901-6821B26527E4}" destId="{FCB86E5F-6432-4C5A-A9E9-9AECFAD8CDF1}" srcOrd="0" destOrd="0" presId="urn:microsoft.com/office/officeart/2005/8/layout/hierarchy3"/>
    <dgm:cxn modelId="{0C1E06E3-589F-4FD0-96B7-844F3A9B9EA8}" type="presOf" srcId="{165C36F0-2507-44B3-83D9-AC5350F967C3}" destId="{5CC9E59E-8C45-41B1-9B36-D13B6E1ABBF2}" srcOrd="0" destOrd="0" presId="urn:microsoft.com/office/officeart/2005/8/layout/hierarchy3"/>
    <dgm:cxn modelId="{E6E7B50D-D6C8-4D69-AE09-6EFB4A980D95}" type="presOf" srcId="{890C91E3-F3BA-4589-B29D-AAB25FEA2BC6}" destId="{12B3229E-1B5A-45C6-BC90-E079A8BF6127}" srcOrd="0" destOrd="0" presId="urn:microsoft.com/office/officeart/2005/8/layout/hierarchy3"/>
    <dgm:cxn modelId="{ACE75484-62C4-44FD-94F2-38B172D1C288}" type="presOf" srcId="{663845CB-AC8A-45AA-B194-DDD01B1D8B65}" destId="{850A6F17-71B6-4379-A199-A0BCFA1760B5}" srcOrd="0" destOrd="0" presId="urn:microsoft.com/office/officeart/2005/8/layout/hierarchy3"/>
    <dgm:cxn modelId="{4AE5E679-A507-49B4-9BF0-6E3D2CC87F23}" srcId="{A62A77B5-9EF7-4BAB-8901-6821B26527E4}" destId="{663845CB-AC8A-45AA-B194-DDD01B1D8B65}" srcOrd="4" destOrd="0" parTransId="{165C36F0-2507-44B3-83D9-AC5350F967C3}" sibTransId="{7C5DEFAC-459E-4BFF-A6AB-3EAFE2816546}"/>
    <dgm:cxn modelId="{C162293C-C810-4010-8EDE-EAFFA433BB98}" type="presOf" srcId="{87C0D3B9-5755-4DD1-98D4-155FAA732F51}" destId="{103932BC-36C4-49D5-8DB8-643CEF54D841}" srcOrd="0" destOrd="0" presId="urn:microsoft.com/office/officeart/2005/8/layout/hierarchy3"/>
    <dgm:cxn modelId="{9C32DF13-B316-49D2-A4B5-F75163765633}" type="presOf" srcId="{B7D4BB96-FE4B-4652-9C18-0755681F306D}" destId="{E5B1085F-7D4A-48C5-BFF0-8120162ED87F}" srcOrd="0" destOrd="0" presId="urn:microsoft.com/office/officeart/2005/8/layout/hierarchy3"/>
    <dgm:cxn modelId="{68EBD7E4-FBB8-40ED-B4D6-05CAA3E0CCEE}" srcId="{A62A77B5-9EF7-4BAB-8901-6821B26527E4}" destId="{80B5DC40-E385-4A74-B615-69009A30DE0D}" srcOrd="2" destOrd="0" parTransId="{4CC317C9-8564-4EB3-AC4D-107BE49B6117}" sibTransId="{4D53D2D1-4EC2-48DD-A229-318BE64AA634}"/>
    <dgm:cxn modelId="{CFF2E972-EE22-4E9B-A335-CB44710BDF4E}" type="presOf" srcId="{80B5DC40-E385-4A74-B615-69009A30DE0D}" destId="{872A9AD2-531B-427D-81C0-9BE10260A6A7}" srcOrd="0" destOrd="0" presId="urn:microsoft.com/office/officeart/2005/8/layout/hierarchy3"/>
    <dgm:cxn modelId="{3EBEACA0-81D3-4DA1-9B6A-538596ED06AF}" srcId="{A62A77B5-9EF7-4BAB-8901-6821B26527E4}" destId="{2BBF3E94-E446-4DF9-89BE-95345B4AFE05}" srcOrd="1" destOrd="0" parTransId="{87C0D3B9-5755-4DD1-98D4-155FAA732F51}" sibTransId="{908D6595-0811-4118-9A1F-0E6BE32CCF95}"/>
    <dgm:cxn modelId="{6AE74E75-B647-41B1-A4F1-A6A617104308}" type="presOf" srcId="{4CC317C9-8564-4EB3-AC4D-107BE49B6117}" destId="{41AF73AF-00F9-4A86-B302-20D27FE31BFA}" srcOrd="0" destOrd="0" presId="urn:microsoft.com/office/officeart/2005/8/layout/hierarchy3"/>
    <dgm:cxn modelId="{9E9202D1-7223-4370-BFAD-388995A13C18}" type="presOf" srcId="{EB586D5D-49AD-4BD1-8090-2A3A5E58C8DA}" destId="{33748211-B6FB-43E1-8EEC-DC68E60CFBA0}" srcOrd="0" destOrd="0" presId="urn:microsoft.com/office/officeart/2005/8/layout/hierarchy3"/>
    <dgm:cxn modelId="{B2F7331E-5ED4-4010-982F-CA612AEA63EE}" type="presParOf" srcId="{33748211-B6FB-43E1-8EEC-DC68E60CFBA0}" destId="{86BE3C6D-3412-414C-85E8-67E6EE25310F}" srcOrd="0" destOrd="0" presId="urn:microsoft.com/office/officeart/2005/8/layout/hierarchy3"/>
    <dgm:cxn modelId="{E93C159F-D3BB-4DF8-88EC-E670AADC787C}" type="presParOf" srcId="{86BE3C6D-3412-414C-85E8-67E6EE25310F}" destId="{B5169A86-AC17-4660-A12E-FDA05E731263}" srcOrd="0" destOrd="0" presId="urn:microsoft.com/office/officeart/2005/8/layout/hierarchy3"/>
    <dgm:cxn modelId="{18EF808E-99CC-4CE4-A180-3DFB0B3D4613}" type="presParOf" srcId="{B5169A86-AC17-4660-A12E-FDA05E731263}" destId="{FCB86E5F-6432-4C5A-A9E9-9AECFAD8CDF1}" srcOrd="0" destOrd="0" presId="urn:microsoft.com/office/officeart/2005/8/layout/hierarchy3"/>
    <dgm:cxn modelId="{69C42FB8-B228-4986-9A3B-71B331D82560}" type="presParOf" srcId="{B5169A86-AC17-4660-A12E-FDA05E731263}" destId="{5D43A258-B767-4220-AF4E-E1C6AC3E3513}" srcOrd="1" destOrd="0" presId="urn:microsoft.com/office/officeart/2005/8/layout/hierarchy3"/>
    <dgm:cxn modelId="{4D8145C8-9A40-4F67-9768-903E16925F38}" type="presParOf" srcId="{86BE3C6D-3412-414C-85E8-67E6EE25310F}" destId="{A4EBB082-3A9A-4C9E-BE67-E13AAC413B37}" srcOrd="1" destOrd="0" presId="urn:microsoft.com/office/officeart/2005/8/layout/hierarchy3"/>
    <dgm:cxn modelId="{54DC34A3-04ED-46B6-A982-6F6C299BDEBE}" type="presParOf" srcId="{A4EBB082-3A9A-4C9E-BE67-E13AAC413B37}" destId="{47B76753-0A81-4FA0-9777-D4FBFFFFBD94}" srcOrd="0" destOrd="0" presId="urn:microsoft.com/office/officeart/2005/8/layout/hierarchy3"/>
    <dgm:cxn modelId="{2FA3A5BF-B1DE-4115-93C6-9572C56B88AE}" type="presParOf" srcId="{A4EBB082-3A9A-4C9E-BE67-E13AAC413B37}" destId="{9E1CA107-6F79-4C51-B444-2E965534B436}" srcOrd="1" destOrd="0" presId="urn:microsoft.com/office/officeart/2005/8/layout/hierarchy3"/>
    <dgm:cxn modelId="{245EC97C-8B14-49F0-B35A-2011801C0426}" type="presParOf" srcId="{A4EBB082-3A9A-4C9E-BE67-E13AAC413B37}" destId="{103932BC-36C4-49D5-8DB8-643CEF54D841}" srcOrd="2" destOrd="0" presId="urn:microsoft.com/office/officeart/2005/8/layout/hierarchy3"/>
    <dgm:cxn modelId="{D496714C-B285-4754-BAFA-F67D58715176}" type="presParOf" srcId="{A4EBB082-3A9A-4C9E-BE67-E13AAC413B37}" destId="{17E73C75-442E-4E21-B402-9AE0ECFD33F7}" srcOrd="3" destOrd="0" presId="urn:microsoft.com/office/officeart/2005/8/layout/hierarchy3"/>
    <dgm:cxn modelId="{6FD822DD-6F26-4D75-A23E-C71DCF9477D8}" type="presParOf" srcId="{A4EBB082-3A9A-4C9E-BE67-E13AAC413B37}" destId="{41AF73AF-00F9-4A86-B302-20D27FE31BFA}" srcOrd="4" destOrd="0" presId="urn:microsoft.com/office/officeart/2005/8/layout/hierarchy3"/>
    <dgm:cxn modelId="{FDD42566-4ABD-415A-A325-8E87CEF261D0}" type="presParOf" srcId="{A4EBB082-3A9A-4C9E-BE67-E13AAC413B37}" destId="{872A9AD2-531B-427D-81C0-9BE10260A6A7}" srcOrd="5" destOrd="0" presId="urn:microsoft.com/office/officeart/2005/8/layout/hierarchy3"/>
    <dgm:cxn modelId="{B5956268-8EE2-45EE-9839-F09628769D45}" type="presParOf" srcId="{A4EBB082-3A9A-4C9E-BE67-E13AAC413B37}" destId="{E5B1085F-7D4A-48C5-BFF0-8120162ED87F}" srcOrd="6" destOrd="0" presId="urn:microsoft.com/office/officeart/2005/8/layout/hierarchy3"/>
    <dgm:cxn modelId="{ECBE0BDA-68F8-4DC4-9035-6D10FBA862FF}" type="presParOf" srcId="{A4EBB082-3A9A-4C9E-BE67-E13AAC413B37}" destId="{FA0FE13B-8203-468B-B411-122D108B89E4}" srcOrd="7" destOrd="0" presId="urn:microsoft.com/office/officeart/2005/8/layout/hierarchy3"/>
    <dgm:cxn modelId="{49E4F66B-C71A-40A1-8C27-A511E1947C30}" type="presParOf" srcId="{A4EBB082-3A9A-4C9E-BE67-E13AAC413B37}" destId="{5CC9E59E-8C45-41B1-9B36-D13B6E1ABBF2}" srcOrd="8" destOrd="0" presId="urn:microsoft.com/office/officeart/2005/8/layout/hierarchy3"/>
    <dgm:cxn modelId="{83592A4B-2AF2-4D32-BA80-6D7AB3A5F61D}" type="presParOf" srcId="{A4EBB082-3A9A-4C9E-BE67-E13AAC413B37}" destId="{850A6F17-71B6-4379-A199-A0BCFA1760B5}" srcOrd="9" destOrd="0" presId="urn:microsoft.com/office/officeart/2005/8/layout/hierarchy3"/>
    <dgm:cxn modelId="{B6EA65A2-AD3B-4F0B-9207-72D7F9AA0630}" type="presParOf" srcId="{A4EBB082-3A9A-4C9E-BE67-E13AAC413B37}" destId="{12B3229E-1B5A-45C6-BC90-E079A8BF6127}" srcOrd="10" destOrd="0" presId="urn:microsoft.com/office/officeart/2005/8/layout/hierarchy3"/>
    <dgm:cxn modelId="{BEF61F06-8507-45EA-94D6-827E9C7D243E}" type="presParOf" srcId="{A4EBB082-3A9A-4C9E-BE67-E13AAC413B37}" destId="{0AB14ECE-A751-412A-B907-B27DCAE53045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86E5F-6432-4C5A-A9E9-9AECFAD8CDF1}">
      <dsp:nvSpPr>
        <dsp:cNvPr id="0" name=""/>
        <dsp:cNvSpPr/>
      </dsp:nvSpPr>
      <dsp:spPr>
        <a:xfrm>
          <a:off x="3620" y="27365"/>
          <a:ext cx="2170416" cy="78161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" pitchFamily="34" charset="0"/>
              <a:cs typeface="Arial" pitchFamily="34" charset="0"/>
            </a:rPr>
            <a:t>19 PATIENTS</a:t>
          </a:r>
          <a:endParaRPr lang="it-IT" sz="1600" b="1" kern="1200" dirty="0">
            <a:latin typeface="Arial" pitchFamily="34" charset="0"/>
            <a:cs typeface="Arial" pitchFamily="34" charset="0"/>
          </a:endParaRPr>
        </a:p>
      </dsp:txBody>
      <dsp:txXfrm>
        <a:off x="26513" y="50258"/>
        <a:ext cx="2124630" cy="735824"/>
      </dsp:txXfrm>
    </dsp:sp>
    <dsp:sp modelId="{47B76753-0A81-4FA0-9777-D4FBFFFFBD94}">
      <dsp:nvSpPr>
        <dsp:cNvPr id="0" name=""/>
        <dsp:cNvSpPr/>
      </dsp:nvSpPr>
      <dsp:spPr>
        <a:xfrm>
          <a:off x="220662" y="808975"/>
          <a:ext cx="217041" cy="322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65"/>
              </a:lnTo>
              <a:lnTo>
                <a:pt x="217041" y="3227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CA107-6F79-4C51-B444-2E965534B436}">
      <dsp:nvSpPr>
        <dsp:cNvPr id="0" name=""/>
        <dsp:cNvSpPr/>
      </dsp:nvSpPr>
      <dsp:spPr>
        <a:xfrm>
          <a:off x="437703" y="916563"/>
          <a:ext cx="1581481" cy="43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AGE: </a:t>
          </a:r>
          <a:r>
            <a:rPr lang="it-IT" sz="1200" b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mean</a:t>
          </a:r>
          <a:r>
            <a:rPr lang="it-IT" sz="12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58.8</a:t>
          </a:r>
          <a:endParaRPr lang="it-IT" sz="1200" b="1" kern="1200" dirty="0">
            <a:solidFill>
              <a:srgbClr val="0070C0"/>
            </a:solidFill>
          </a:endParaRPr>
        </a:p>
      </dsp:txBody>
      <dsp:txXfrm>
        <a:off x="450308" y="929168"/>
        <a:ext cx="1556271" cy="405144"/>
      </dsp:txXfrm>
    </dsp:sp>
    <dsp:sp modelId="{103932BC-36C4-49D5-8DB8-643CEF54D841}">
      <dsp:nvSpPr>
        <dsp:cNvPr id="0" name=""/>
        <dsp:cNvSpPr/>
      </dsp:nvSpPr>
      <dsp:spPr>
        <a:xfrm>
          <a:off x="220662" y="808975"/>
          <a:ext cx="217041" cy="860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709"/>
              </a:lnTo>
              <a:lnTo>
                <a:pt x="217041" y="860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73C75-442E-4E21-B402-9AE0ECFD33F7}">
      <dsp:nvSpPr>
        <dsp:cNvPr id="0" name=""/>
        <dsp:cNvSpPr/>
      </dsp:nvSpPr>
      <dsp:spPr>
        <a:xfrm>
          <a:off x="437703" y="1454507"/>
          <a:ext cx="1583987" cy="43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SEX: 74.4% male</a:t>
          </a:r>
          <a:endParaRPr lang="it-IT" sz="1200" b="1" kern="1200" dirty="0">
            <a:solidFill>
              <a:srgbClr val="00B050"/>
            </a:solidFill>
          </a:endParaRPr>
        </a:p>
      </dsp:txBody>
      <dsp:txXfrm>
        <a:off x="450308" y="1467112"/>
        <a:ext cx="1558777" cy="405144"/>
      </dsp:txXfrm>
    </dsp:sp>
    <dsp:sp modelId="{41AF73AF-00F9-4A86-B302-20D27FE31BFA}">
      <dsp:nvSpPr>
        <dsp:cNvPr id="0" name=""/>
        <dsp:cNvSpPr/>
      </dsp:nvSpPr>
      <dsp:spPr>
        <a:xfrm>
          <a:off x="220662" y="808975"/>
          <a:ext cx="217041" cy="1398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652"/>
              </a:lnTo>
              <a:lnTo>
                <a:pt x="217041" y="13986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A9AD2-531B-427D-81C0-9BE10260A6A7}">
      <dsp:nvSpPr>
        <dsp:cNvPr id="0" name=""/>
        <dsp:cNvSpPr/>
      </dsp:nvSpPr>
      <dsp:spPr>
        <a:xfrm>
          <a:off x="437703" y="1992450"/>
          <a:ext cx="2747728" cy="43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BMI: Stable between T0 and T3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        63.2% &gt; 25</a:t>
          </a:r>
          <a:endParaRPr lang="it-IT" sz="1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50308" y="2005055"/>
        <a:ext cx="2722518" cy="405144"/>
      </dsp:txXfrm>
    </dsp:sp>
    <dsp:sp modelId="{E5B1085F-7D4A-48C5-BFF0-8120162ED87F}">
      <dsp:nvSpPr>
        <dsp:cNvPr id="0" name=""/>
        <dsp:cNvSpPr/>
      </dsp:nvSpPr>
      <dsp:spPr>
        <a:xfrm>
          <a:off x="220662" y="808975"/>
          <a:ext cx="217041" cy="1936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595"/>
              </a:lnTo>
              <a:lnTo>
                <a:pt x="217041" y="1936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FE13B-8203-468B-B411-122D108B89E4}">
      <dsp:nvSpPr>
        <dsp:cNvPr id="0" name=""/>
        <dsp:cNvSpPr/>
      </dsp:nvSpPr>
      <dsp:spPr>
        <a:xfrm>
          <a:off x="437703" y="2530393"/>
          <a:ext cx="6269585" cy="43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SEVERITY: 7 (36.8%) were severe; 7 (36.8%) were moderate; 5 (26.3%) were mild</a:t>
          </a:r>
        </a:p>
      </dsp:txBody>
      <dsp:txXfrm>
        <a:off x="450308" y="2542998"/>
        <a:ext cx="6244375" cy="405144"/>
      </dsp:txXfrm>
    </dsp:sp>
    <dsp:sp modelId="{5CC9E59E-8C45-41B1-9B36-D13B6E1ABBF2}">
      <dsp:nvSpPr>
        <dsp:cNvPr id="0" name=""/>
        <dsp:cNvSpPr/>
      </dsp:nvSpPr>
      <dsp:spPr>
        <a:xfrm>
          <a:off x="220662" y="808975"/>
          <a:ext cx="217041" cy="2474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539"/>
              </a:lnTo>
              <a:lnTo>
                <a:pt x="217041" y="2474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A6F17-71B6-4379-A199-A0BCFA1760B5}">
      <dsp:nvSpPr>
        <dsp:cNvPr id="0" name=""/>
        <dsp:cNvSpPr/>
      </dsp:nvSpPr>
      <dsp:spPr>
        <a:xfrm>
          <a:off x="437703" y="3068337"/>
          <a:ext cx="1579759" cy="43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MA: mean 0.4 cm</a:t>
          </a:r>
          <a:endParaRPr lang="it-IT" sz="12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450308" y="3080942"/>
        <a:ext cx="1554549" cy="405144"/>
      </dsp:txXfrm>
    </dsp:sp>
    <dsp:sp modelId="{12B3229E-1B5A-45C6-BC90-E079A8BF6127}">
      <dsp:nvSpPr>
        <dsp:cNvPr id="0" name=""/>
        <dsp:cNvSpPr/>
      </dsp:nvSpPr>
      <dsp:spPr>
        <a:xfrm>
          <a:off x="220662" y="808975"/>
          <a:ext cx="217041" cy="3012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482"/>
              </a:lnTo>
              <a:lnTo>
                <a:pt x="217041" y="30124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14ECE-A751-412A-B907-B27DCAE53045}">
      <dsp:nvSpPr>
        <dsp:cNvPr id="0" name=""/>
        <dsp:cNvSpPr/>
      </dsp:nvSpPr>
      <dsp:spPr>
        <a:xfrm>
          <a:off x="437703" y="3606280"/>
          <a:ext cx="6273847" cy="43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The majority of patients showed a IV class of </a:t>
          </a:r>
          <a:r>
            <a:rPr lang="en-US" sz="1200" b="1" kern="1200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Mallampati</a:t>
          </a: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score and II Angle class</a:t>
          </a:r>
          <a:endParaRPr lang="it-IT" sz="12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50308" y="3618885"/>
        <a:ext cx="6248637" cy="405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DF5A0-E374-41C3-A21D-4AC88F8D8072}" type="datetimeFigureOut">
              <a:rPr lang="es-ES" smtClean="0"/>
              <a:t>17/04/2018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345DF-D1A7-4C40-AF49-D0F88F869A4E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45DF-D1A7-4C40-AF49-D0F88F869A4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319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58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04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22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13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ODI: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Oxigen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desaturation</a:t>
            </a:r>
            <a:r>
              <a:rPr lang="it-IT" baseline="0" dirty="0" smtClean="0"/>
              <a:t> Index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45DF-D1A7-4C40-AF49-D0F88F869A4E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456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</a:t>
            </a:r>
            <a:r>
              <a:rPr lang="it-IT" baseline="0" dirty="0" smtClean="0"/>
              <a:t> quelli posizionali c’è un maggior calo del AHI e di ODI ma non statisticamente significativo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961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039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TOS: Total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Oxidant</a:t>
            </a:r>
            <a:r>
              <a:rPr lang="it-IT" baseline="0" dirty="0" smtClean="0"/>
              <a:t> Status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345DF-D1A7-4C40-AF49-D0F88F869A4E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673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valutare se la concentrazione dei marker è relazionata alla variazione</a:t>
            </a:r>
            <a:r>
              <a:rPr lang="it-IT" baseline="0" dirty="0" smtClean="0"/>
              <a:t> di AHI determinata dall’uso di OA, la concentrazione media dei diversi marker è stata relazionata nei </a:t>
            </a:r>
            <a:r>
              <a:rPr lang="it-IT" baseline="0" dirty="0" err="1" smtClean="0"/>
              <a:t>paz</a:t>
            </a:r>
            <a:r>
              <a:rPr lang="it-IT" baseline="0" dirty="0" smtClean="0"/>
              <a:t> GR e BR a T0e T3 e si è visto che per TOS c’era una </a:t>
            </a:r>
            <a:r>
              <a:rPr lang="it-IT" baseline="0" dirty="0" err="1" smtClean="0"/>
              <a:t>diff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sign</a:t>
            </a:r>
            <a:r>
              <a:rPr lang="it-IT" baseline="0" dirty="0" smtClean="0"/>
              <a:t> solo nei GR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05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96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769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469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58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61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84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97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73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74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87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BBF9A-C418-4F09-B323-0732A6B671EE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87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2E-C6C2-4ACC-9C25-4BC2C93B9961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AE00-A93F-4513-A7EF-02E38734153E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2E-C6C2-4ACC-9C25-4BC2C93B9961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AE00-A93F-4513-A7EF-02E38734153E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2E-C6C2-4ACC-9C25-4BC2C93B9961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AE00-A93F-4513-A7EF-02E38734153E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2E-C6C2-4ACC-9C25-4BC2C93B9961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AE00-A93F-4513-A7EF-02E38734153E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2E-C6C2-4ACC-9C25-4BC2C93B9961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AE00-A93F-4513-A7EF-02E38734153E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2E-C6C2-4ACC-9C25-4BC2C93B9961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AE00-A93F-4513-A7EF-02E38734153E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2E-C6C2-4ACC-9C25-4BC2C93B9961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AE00-A93F-4513-A7EF-02E38734153E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2E-C6C2-4ACC-9C25-4BC2C93B9961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AE00-A93F-4513-A7EF-02E38734153E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2E-C6C2-4ACC-9C25-4BC2C93B9961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AE00-A93F-4513-A7EF-02E38734153E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2E-C6C2-4ACC-9C25-4BC2C93B9961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AE00-A93F-4513-A7EF-02E38734153E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302E-C6C2-4ACC-9C25-4BC2C93B9961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FAE00-A93F-4513-A7EF-02E38734153E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8302E-C6C2-4ACC-9C25-4BC2C93B9961}" type="datetimeFigureOut">
              <a:rPr lang="es-ES" smtClean="0"/>
              <a:pPr/>
              <a:t>17/04/2018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FAE00-A93F-4513-A7EF-02E38734153E}" type="slidenum">
              <a:rPr lang="es-ES" smtClean="0"/>
              <a:pPr/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1.png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chart" Target="../charts/chart1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97099"/>
            <a:ext cx="5098642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/>
              <a:t>Trucchi</a:t>
            </a:r>
            <a:r>
              <a:rPr lang="es-MX" sz="3600" b="1" dirty="0" smtClean="0"/>
              <a:t> e </a:t>
            </a:r>
            <a:r>
              <a:rPr lang="es-MX" sz="3600" b="1" dirty="0" err="1" smtClean="0"/>
              <a:t>trappole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delle</a:t>
            </a:r>
            <a:r>
              <a:rPr lang="es-MX" sz="3600" b="1" dirty="0" smtClean="0"/>
              <a:t> cure </a:t>
            </a:r>
            <a:r>
              <a:rPr lang="es-MX" sz="3600" b="1" dirty="0" err="1" smtClean="0"/>
              <a:t>odontostomatologiche</a:t>
            </a:r>
            <a:r>
              <a:rPr lang="es-MX" sz="3600" b="1" dirty="0" smtClean="0"/>
              <a:t> per OSAS </a:t>
            </a:r>
            <a:endParaRPr lang="es-E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3120519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Gabriele Vidoni</a:t>
            </a:r>
          </a:p>
          <a:p>
            <a:r>
              <a:rPr lang="es-MX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Cl. Stomatologica</a:t>
            </a:r>
          </a:p>
          <a:p>
            <a:r>
              <a:rPr lang="es-MX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Ospedali Riuniti di Trieste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31100" t="12182" r="31041" b="7981"/>
          <a:stretch/>
        </p:blipFill>
        <p:spPr>
          <a:xfrm>
            <a:off x="107504" y="88033"/>
            <a:ext cx="3744416" cy="499247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39952" y="4669485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g.vidoni@fmc.units.it</a:t>
            </a:r>
            <a:endParaRPr 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524_sleep_dentist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6993"/>
            <a:ext cx="3517379" cy="2335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23478"/>
            <a:ext cx="518457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 err="1" smtClean="0"/>
              <a:t>Esame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obiettivo</a:t>
            </a:r>
            <a:endParaRPr lang="es-E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843558"/>
            <a:ext cx="5184576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Identificare se </a:t>
            </a:r>
            <a:r>
              <a:rPr lang="es-MX" sz="2800" b="1" dirty="0" err="1" smtClean="0"/>
              <a:t>esistono</a:t>
            </a:r>
            <a:r>
              <a:rPr lang="es-MX" sz="2800" b="1" dirty="0" smtClean="0"/>
              <a:t> le </a:t>
            </a:r>
            <a:r>
              <a:rPr lang="es-MX" sz="2800" b="1" dirty="0" err="1" smtClean="0"/>
              <a:t>indicazioni</a:t>
            </a:r>
            <a:r>
              <a:rPr lang="es-MX" sz="2800" b="1" dirty="0" smtClean="0"/>
              <a:t> per </a:t>
            </a:r>
            <a:r>
              <a:rPr lang="es-MX" sz="2800" b="1" dirty="0" err="1" smtClean="0"/>
              <a:t>mettere</a:t>
            </a:r>
            <a:r>
              <a:rPr lang="es-MX" sz="2800" b="1" dirty="0" smtClean="0"/>
              <a:t> un </a:t>
            </a:r>
            <a:r>
              <a:rPr lang="es-MX" sz="2800" b="1" dirty="0" err="1" smtClean="0"/>
              <a:t>apparecchio</a:t>
            </a:r>
            <a:endParaRPr lang="es-E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414374"/>
            <a:ext cx="8928992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400" b="1" dirty="0" err="1" smtClean="0"/>
              <a:t>Presenza</a:t>
            </a:r>
            <a:r>
              <a:rPr lang="es-MX" sz="2400" b="1" dirty="0" smtClean="0"/>
              <a:t> di un numero </a:t>
            </a:r>
            <a:r>
              <a:rPr lang="es-MX" sz="2400" b="1" dirty="0" err="1" smtClean="0"/>
              <a:t>sufficiente</a:t>
            </a:r>
            <a:r>
              <a:rPr lang="es-MX" sz="2400" b="1" dirty="0" smtClean="0"/>
              <a:t> di </a:t>
            </a:r>
            <a:r>
              <a:rPr lang="es-MX" sz="2400" b="1" dirty="0" err="1" smtClean="0"/>
              <a:t>denti</a:t>
            </a:r>
            <a:r>
              <a:rPr lang="es-MX" sz="2400" b="1" dirty="0" smtClean="0"/>
              <a:t> (&gt;8 per </a:t>
            </a:r>
            <a:r>
              <a:rPr lang="es-MX" sz="2400" b="1" dirty="0" err="1" smtClean="0"/>
              <a:t>arcata</a:t>
            </a:r>
            <a:r>
              <a:rPr lang="es-MX" sz="2400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b="1" dirty="0" err="1" smtClean="0"/>
              <a:t>Valutare</a:t>
            </a:r>
            <a:r>
              <a:rPr lang="es-MX" sz="2400" b="1" dirty="0" smtClean="0"/>
              <a:t> se non </a:t>
            </a:r>
            <a:r>
              <a:rPr lang="es-MX" sz="2400" b="1" dirty="0" err="1" smtClean="0"/>
              <a:t>ci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sono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trattamenti</a:t>
            </a:r>
            <a:r>
              <a:rPr lang="es-MX" sz="2400" b="1" dirty="0" smtClean="0"/>
              <a:t> in </a:t>
            </a:r>
            <a:r>
              <a:rPr lang="es-MX" sz="2400" b="1" dirty="0" err="1" smtClean="0"/>
              <a:t>atto</a:t>
            </a:r>
            <a:r>
              <a:rPr lang="es-MX" sz="2400" b="1" dirty="0" smtClean="0"/>
              <a:t> o se </a:t>
            </a:r>
            <a:r>
              <a:rPr lang="es-MX" sz="2400" b="1" dirty="0" err="1" smtClean="0"/>
              <a:t>necessita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trattamenti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urgenti</a:t>
            </a:r>
            <a:r>
              <a:rPr lang="es-MX" sz="2400" b="1" dirty="0" smtClean="0"/>
              <a:t> (es. carie penetranti, impianti, protesi…)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b="1" dirty="0" err="1" smtClean="0"/>
              <a:t>Stato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parodontale</a:t>
            </a:r>
            <a:endParaRPr lang="es-MX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s-MX" sz="2400" b="1" dirty="0" err="1" smtClean="0"/>
              <a:t>Presenza</a:t>
            </a:r>
            <a:r>
              <a:rPr lang="es-MX" sz="2400" b="1" dirty="0" smtClean="0"/>
              <a:t> di </a:t>
            </a:r>
            <a:r>
              <a:rPr lang="es-MX" sz="2400" b="1" dirty="0" err="1" smtClean="0"/>
              <a:t>protesi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fisse</a:t>
            </a:r>
            <a:r>
              <a:rPr lang="es-MX" sz="2400" b="1" dirty="0" smtClean="0"/>
              <a:t> o </a:t>
            </a:r>
            <a:r>
              <a:rPr lang="es-MX" sz="2400" b="1" dirty="0" err="1" smtClean="0"/>
              <a:t>mobili</a:t>
            </a:r>
            <a:r>
              <a:rPr lang="es-MX" sz="2400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b="1" dirty="0" err="1" smtClean="0"/>
              <a:t>Dolore</a:t>
            </a:r>
            <a:r>
              <a:rPr lang="es-MX" sz="2400" b="1" dirty="0" smtClean="0"/>
              <a:t> a </a:t>
            </a:r>
            <a:r>
              <a:rPr lang="es-MX" sz="2400" b="1" dirty="0" err="1" smtClean="0"/>
              <a:t>carico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dell’ATM</a:t>
            </a:r>
            <a:r>
              <a:rPr lang="es-MX" sz="2400" b="1" dirty="0" smtClean="0"/>
              <a:t> o </a:t>
            </a:r>
            <a:r>
              <a:rPr lang="es-MX" sz="2400" b="1" dirty="0" err="1" smtClean="0"/>
              <a:t>dei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muscoli</a:t>
            </a:r>
            <a:endParaRPr lang="es-MX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s-MX" sz="2400" b="1" dirty="0" err="1" smtClean="0"/>
              <a:t>Entitá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della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protrusione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23478"/>
            <a:ext cx="777686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1. Presenza </a:t>
            </a:r>
            <a:r>
              <a:rPr lang="es-MX" sz="2400" b="1" dirty="0"/>
              <a:t>di un numero sufficiente di denti (&gt;8 per arcata</a:t>
            </a:r>
            <a:r>
              <a:rPr lang="es-MX" sz="2400" b="1" dirty="0" smtClean="0"/>
              <a:t>)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55462"/>
            <a:ext cx="3448730" cy="19004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74" y="987574"/>
            <a:ext cx="3448730" cy="2218120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2051720" y="4371950"/>
            <a:ext cx="14401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 rot="20736985">
            <a:off x="2083769" y="2602097"/>
            <a:ext cx="1440160" cy="2880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9742"/>
            <a:ext cx="3448730" cy="19004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06" y="1159846"/>
            <a:ext cx="3448730" cy="2218120"/>
          </a:xfrm>
          <a:prstGeom prst="rect">
            <a:avLst/>
          </a:prstGeom>
        </p:spPr>
      </p:pic>
      <p:sp>
        <p:nvSpPr>
          <p:cNvPr id="10" name="Per 9"/>
          <p:cNvSpPr/>
          <p:nvPr/>
        </p:nvSpPr>
        <p:spPr>
          <a:xfrm>
            <a:off x="5700146" y="2804606"/>
            <a:ext cx="288032" cy="27390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er 10"/>
          <p:cNvSpPr/>
          <p:nvPr/>
        </p:nvSpPr>
        <p:spPr>
          <a:xfrm>
            <a:off x="6105480" y="2922952"/>
            <a:ext cx="288032" cy="27390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er 11"/>
          <p:cNvSpPr/>
          <p:nvPr/>
        </p:nvSpPr>
        <p:spPr>
          <a:xfrm>
            <a:off x="6620111" y="2968673"/>
            <a:ext cx="288032" cy="27390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er 12"/>
          <p:cNvSpPr/>
          <p:nvPr/>
        </p:nvSpPr>
        <p:spPr>
          <a:xfrm>
            <a:off x="7245170" y="2762954"/>
            <a:ext cx="288032" cy="27390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er 13"/>
          <p:cNvSpPr/>
          <p:nvPr/>
        </p:nvSpPr>
        <p:spPr>
          <a:xfrm>
            <a:off x="6958410" y="2746113"/>
            <a:ext cx="288032" cy="27390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8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03976 0.0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23478"/>
            <a:ext cx="777686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2</a:t>
            </a:r>
            <a:r>
              <a:rPr lang="es-MX" sz="2400" b="1" dirty="0" smtClean="0"/>
              <a:t>. Patologie in atto o in fase di trattamento</a:t>
            </a:r>
          </a:p>
          <a:p>
            <a:r>
              <a:rPr lang="es-MX" sz="2400" b="1" dirty="0" smtClean="0"/>
              <a:t>3. Stato Parodontale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4" y="1707653"/>
            <a:ext cx="4320480" cy="273100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7654"/>
            <a:ext cx="4099173" cy="27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23478"/>
            <a:ext cx="777686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2</a:t>
            </a:r>
            <a:r>
              <a:rPr lang="es-MX" sz="2400" b="1" dirty="0" smtClean="0"/>
              <a:t>. Presenza di protesi fisse o mobili</a:t>
            </a:r>
          </a:p>
          <a:p>
            <a:r>
              <a:rPr lang="es-MX" sz="2400" b="1" dirty="0" smtClean="0"/>
              <a:t>3. Dolore ATM o muscoli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47650"/>
            <a:ext cx="2748482" cy="17716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12476"/>
            <a:ext cx="2748482" cy="222627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27" y="1002029"/>
            <a:ext cx="3456384" cy="196957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75806"/>
            <a:ext cx="3547607" cy="198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23478"/>
            <a:ext cx="777686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6</a:t>
            </a:r>
            <a:r>
              <a:rPr lang="es-MX" sz="2400" b="1" dirty="0" smtClean="0"/>
              <a:t>. Entit</a:t>
            </a:r>
            <a:r>
              <a:rPr lang="it-IT" sz="2400" b="1" dirty="0" smtClean="0"/>
              <a:t>à protrusione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55726"/>
            <a:ext cx="3448730" cy="19004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66" y="1015830"/>
            <a:ext cx="3448730" cy="22181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220072" y="134006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Con protrusione inferiore ai 5 mm  l’efficacia dell’apparecchio sarà sfavorevole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11059 0.016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idoni\Desktop\gabriz\osas articoli\untitle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78949"/>
            <a:ext cx="2466975" cy="1385888"/>
          </a:xfrm>
          <a:prstGeom prst="rect">
            <a:avLst/>
          </a:prstGeom>
          <a:noFill/>
        </p:spPr>
      </p:pic>
      <p:pic>
        <p:nvPicPr>
          <p:cNvPr id="3" name="Picture 7" descr="C:\Users\Vidoni\Desktop\gabriz\osas articoli\imagesGQTBIC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571" y="1131590"/>
            <a:ext cx="2857500" cy="1200150"/>
          </a:xfrm>
          <a:prstGeom prst="rect">
            <a:avLst/>
          </a:prstGeom>
          <a:noFill/>
        </p:spPr>
      </p:pic>
      <p:pic>
        <p:nvPicPr>
          <p:cNvPr id="4" name="Picture 10" descr="C:\Users\Vidoni\Desktop\gabriz\osas articoli\untitle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021799"/>
            <a:ext cx="2371725" cy="1443038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29" b="18848"/>
          <a:stretch/>
        </p:blipFill>
        <p:spPr>
          <a:xfrm>
            <a:off x="467544" y="1923677"/>
            <a:ext cx="2808312" cy="21208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157415" y="51470"/>
            <a:ext cx="314964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AVANZATORI MANDIBOLARI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77483"/>
            <a:ext cx="314964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RITENTORI LINGUALI</a:t>
            </a:r>
            <a:endParaRPr lang="it-IT" sz="2800" b="1" dirty="0"/>
          </a:p>
        </p:txBody>
      </p:sp>
      <p:sp>
        <p:nvSpPr>
          <p:cNvPr id="8" name="Rettangolo 7"/>
          <p:cNvSpPr/>
          <p:nvPr/>
        </p:nvSpPr>
        <p:spPr>
          <a:xfrm>
            <a:off x="7361627" y="4044524"/>
            <a:ext cx="484467" cy="1440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6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52120" y="177483"/>
            <a:ext cx="314964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AVANZATORI MANDIBOLARI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77483"/>
            <a:ext cx="314964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RITENTORI LINGUALI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7" y="1275607"/>
            <a:ext cx="3077641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Paz edentuli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Con protrusione limitata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100% respiratori nasali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52120" y="1275606"/>
            <a:ext cx="3077641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AHI &lt; 30 (*</a:t>
            </a:r>
            <a:r>
              <a:rPr lang="it-IT" sz="1600" dirty="0" err="1" smtClean="0"/>
              <a:t>Cunha</a:t>
            </a:r>
            <a:r>
              <a:rPr lang="it-IT" sz="1600" dirty="0" smtClean="0"/>
              <a:t> et al 2017</a:t>
            </a:r>
            <a:r>
              <a:rPr lang="it-IT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Intolleranti alla </a:t>
            </a:r>
            <a:r>
              <a:rPr lang="it-IT" sz="2800" dirty="0" err="1" smtClean="0"/>
              <a:t>cPAP</a:t>
            </a:r>
            <a:endParaRPr lang="it-IT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/>
              <a:t>soddisfino condizioni </a:t>
            </a:r>
            <a:r>
              <a:rPr lang="it-IT" sz="2800" dirty="0" err="1" smtClean="0"/>
              <a:t>suff</a:t>
            </a:r>
            <a:r>
              <a:rPr lang="it-IT" sz="2800" dirty="0" smtClean="0"/>
              <a:t>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3527" y="3939902"/>
            <a:ext cx="3077641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- EFFICACI</a:t>
            </a:r>
            <a:endParaRPr lang="it-IT" sz="4000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652119" y="3939902"/>
            <a:ext cx="3077641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B050"/>
                </a:solidFill>
              </a:rPr>
              <a:t>+ EFFICACI</a:t>
            </a:r>
            <a:endParaRPr lang="it-IT" sz="4000" b="1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464081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chemeClr val="bg1"/>
                </a:solidFill>
              </a:rPr>
              <a:t>Cunha</a:t>
            </a:r>
            <a:r>
              <a:rPr lang="it-IT" sz="1400" b="1" dirty="0" smtClean="0">
                <a:solidFill>
                  <a:schemeClr val="bg1"/>
                </a:solidFill>
              </a:rPr>
              <a:t> T, C, A. et al. </a:t>
            </a:r>
            <a:r>
              <a:rPr lang="it-IT" sz="1400" b="1" dirty="0" err="1" smtClean="0">
                <a:solidFill>
                  <a:schemeClr val="bg1"/>
                </a:solidFill>
              </a:rPr>
              <a:t>Predictors</a:t>
            </a:r>
            <a:r>
              <a:rPr lang="it-IT" sz="1400" b="1" dirty="0" smtClean="0">
                <a:solidFill>
                  <a:schemeClr val="bg1"/>
                </a:solidFill>
              </a:rPr>
              <a:t> of </a:t>
            </a:r>
            <a:r>
              <a:rPr lang="it-IT" sz="1400" b="1" dirty="0" err="1" smtClean="0">
                <a:solidFill>
                  <a:schemeClr val="bg1"/>
                </a:solidFill>
              </a:rPr>
              <a:t>succecc</a:t>
            </a:r>
            <a:r>
              <a:rPr lang="it-IT" sz="1400" b="1" dirty="0" smtClean="0">
                <a:solidFill>
                  <a:schemeClr val="bg1"/>
                </a:solidFill>
              </a:rPr>
              <a:t> for </a:t>
            </a:r>
            <a:r>
              <a:rPr lang="it-IT" sz="1400" b="1" dirty="0" err="1" smtClean="0">
                <a:solidFill>
                  <a:schemeClr val="bg1"/>
                </a:solidFill>
              </a:rPr>
              <a:t>mandibular</a:t>
            </a:r>
            <a:r>
              <a:rPr lang="it-IT" sz="1400" b="1" dirty="0" smtClean="0">
                <a:solidFill>
                  <a:schemeClr val="bg1"/>
                </a:solidFill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</a:rPr>
              <a:t>repositioning</a:t>
            </a:r>
            <a:r>
              <a:rPr lang="it-IT" sz="1400" b="1" dirty="0" smtClean="0">
                <a:solidFill>
                  <a:schemeClr val="bg1"/>
                </a:solidFill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</a:rPr>
              <a:t>appliance</a:t>
            </a:r>
            <a:r>
              <a:rPr lang="it-IT" sz="1400" b="1" dirty="0" smtClean="0">
                <a:solidFill>
                  <a:schemeClr val="bg1"/>
                </a:solidFill>
              </a:rPr>
              <a:t> in </a:t>
            </a:r>
            <a:r>
              <a:rPr lang="it-IT" sz="1400" b="1" dirty="0" err="1" smtClean="0">
                <a:solidFill>
                  <a:schemeClr val="bg1"/>
                </a:solidFill>
              </a:rPr>
              <a:t>obstructive</a:t>
            </a:r>
            <a:r>
              <a:rPr lang="it-IT" sz="1400" b="1" dirty="0" smtClean="0">
                <a:solidFill>
                  <a:schemeClr val="bg1"/>
                </a:solidFill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</a:rPr>
              <a:t>sleep</a:t>
            </a:r>
            <a:r>
              <a:rPr lang="it-IT" sz="1400" b="1" dirty="0" smtClean="0">
                <a:solidFill>
                  <a:schemeClr val="bg1"/>
                </a:solidFill>
              </a:rPr>
              <a:t> apnea </a:t>
            </a:r>
            <a:r>
              <a:rPr lang="it-IT" sz="1400" b="1" dirty="0" err="1" smtClean="0">
                <a:solidFill>
                  <a:schemeClr val="bg1"/>
                </a:solidFill>
              </a:rPr>
              <a:t>syndrome</a:t>
            </a:r>
            <a:r>
              <a:rPr lang="it-IT" sz="1400" b="1" dirty="0" smtClean="0">
                <a:solidFill>
                  <a:schemeClr val="bg1"/>
                </a:solidFill>
              </a:rPr>
              <a:t>. </a:t>
            </a:r>
            <a:r>
              <a:rPr lang="it-IT" sz="1400" b="1" dirty="0" err="1" smtClean="0">
                <a:solidFill>
                  <a:schemeClr val="bg1"/>
                </a:solidFill>
              </a:rPr>
              <a:t>Braz</a:t>
            </a:r>
            <a:r>
              <a:rPr lang="it-IT" sz="1400" b="1" dirty="0" smtClean="0">
                <a:solidFill>
                  <a:schemeClr val="bg1"/>
                </a:solidFill>
              </a:rPr>
              <a:t>. </a:t>
            </a:r>
            <a:r>
              <a:rPr lang="it-IT" sz="1400" b="1" dirty="0" err="1" smtClean="0">
                <a:solidFill>
                  <a:schemeClr val="bg1"/>
                </a:solidFill>
              </a:rPr>
              <a:t>Oral</a:t>
            </a:r>
            <a:r>
              <a:rPr lang="it-IT" sz="1400" b="1" dirty="0" smtClean="0">
                <a:solidFill>
                  <a:schemeClr val="bg1"/>
                </a:solidFill>
              </a:rPr>
              <a:t> Res. 2017; 31-37. 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05219" y="0"/>
            <a:ext cx="5112568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COMPLICAZIONI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4362" y="465099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smtClean="0">
                <a:solidFill>
                  <a:schemeClr val="bg1"/>
                </a:solidFill>
              </a:rPr>
              <a:t>Godolfin</a:t>
            </a:r>
            <a:r>
              <a:rPr lang="it-IT" sz="1400" dirty="0" smtClean="0">
                <a:solidFill>
                  <a:schemeClr val="bg1"/>
                </a:solidFill>
              </a:rPr>
              <a:t> L. R. </a:t>
            </a:r>
            <a:r>
              <a:rPr lang="it-IT" sz="1400" dirty="0" err="1" smtClean="0">
                <a:solidFill>
                  <a:schemeClr val="bg1"/>
                </a:solidFill>
              </a:rPr>
              <a:t>Disturbìos</a:t>
            </a:r>
            <a:r>
              <a:rPr lang="it-IT" sz="1400" dirty="0" smtClean="0">
                <a:solidFill>
                  <a:schemeClr val="bg1"/>
                </a:solidFill>
              </a:rPr>
              <a:t> do sono e a odontologia. </a:t>
            </a:r>
            <a:r>
              <a:rPr lang="it-IT" sz="1400" dirty="0" err="1" smtClean="0">
                <a:solidFill>
                  <a:schemeClr val="bg1"/>
                </a:solidFill>
              </a:rPr>
              <a:t>Tratamento</a:t>
            </a:r>
            <a:r>
              <a:rPr lang="it-IT" sz="1400" dirty="0" smtClean="0">
                <a:solidFill>
                  <a:schemeClr val="bg1"/>
                </a:solidFill>
              </a:rPr>
              <a:t> do ronco e a </a:t>
            </a:r>
            <a:r>
              <a:rPr lang="it-IT" sz="1400" dirty="0" err="1" smtClean="0">
                <a:solidFill>
                  <a:schemeClr val="bg1"/>
                </a:solidFill>
              </a:rPr>
              <a:t>apneia</a:t>
            </a:r>
            <a:r>
              <a:rPr lang="it-IT" sz="1400" dirty="0" smtClean="0">
                <a:solidFill>
                  <a:schemeClr val="bg1"/>
                </a:solidFill>
              </a:rPr>
              <a:t> do sono. Santos </a:t>
            </a:r>
            <a:r>
              <a:rPr lang="it-IT" sz="1400" dirty="0" err="1" smtClean="0">
                <a:solidFill>
                  <a:schemeClr val="bg1"/>
                </a:solidFill>
              </a:rPr>
              <a:t>Editora</a:t>
            </a:r>
            <a:r>
              <a:rPr lang="it-IT" sz="1400" dirty="0" smtClean="0">
                <a:solidFill>
                  <a:schemeClr val="bg1"/>
                </a:solidFill>
              </a:rPr>
              <a:t> p 113.</a:t>
            </a:r>
            <a:endParaRPr lang="it-IT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63196"/>
              </p:ext>
            </p:extLst>
          </p:nvPr>
        </p:nvGraphicFramePr>
        <p:xfrm>
          <a:off x="611561" y="887315"/>
          <a:ext cx="8403942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314"/>
                <a:gridCol w="2801314"/>
                <a:gridCol w="2801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Tipo 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Tipo 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Tipo 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Ipersalivazione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Dolore articolare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Cambio di posizione mandibolare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Bocca</a:t>
                      </a:r>
                      <a:r>
                        <a:rPr lang="it-IT" baseline="0" dirty="0" smtClean="0"/>
                        <a:t> secca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Dolore muscolare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Alterazione nella posizione</a:t>
                      </a:r>
                      <a:r>
                        <a:rPr lang="it-IT" baseline="0" dirty="0" smtClean="0"/>
                        <a:t> dei denti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Pressione</a:t>
                      </a:r>
                      <a:r>
                        <a:rPr lang="it-IT" baseline="0" dirty="0" smtClean="0"/>
                        <a:t> sui denti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Diminuzione della distanza tra incisivi </a:t>
                      </a:r>
                      <a:r>
                        <a:rPr lang="it-IT" dirty="0" err="1" smtClean="0"/>
                        <a:t>sup</a:t>
                      </a:r>
                      <a:r>
                        <a:rPr lang="it-IT" dirty="0" smtClean="0"/>
                        <a:t> 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inf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Lieve dolore sui denti o sulle mucose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Scomfort</a:t>
                      </a:r>
                      <a:r>
                        <a:rPr lang="it-IT" baseline="0" dirty="0" smtClean="0"/>
                        <a:t> occlusale al mattino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 rot="18092200">
            <a:off x="264162" y="2408171"/>
            <a:ext cx="385115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Normali, temporanee </a:t>
            </a:r>
            <a:endParaRPr lang="it-IT" sz="2800" b="1" dirty="0"/>
          </a:p>
        </p:txBody>
      </p:sp>
      <p:sp>
        <p:nvSpPr>
          <p:cNvPr id="9" name="CasellaDiTesto 8"/>
          <p:cNvSpPr txBox="1"/>
          <p:nvPr/>
        </p:nvSpPr>
        <p:spPr>
          <a:xfrm rot="17974627">
            <a:off x="3009271" y="2132619"/>
            <a:ext cx="3851153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Indesiderate ma reversibile se trattate 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 rot="18081479">
            <a:off x="5773517" y="2150186"/>
            <a:ext cx="3851153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Stati più severi, </a:t>
            </a:r>
            <a:r>
              <a:rPr lang="it-IT" sz="2800" b="1" dirty="0" err="1" smtClean="0"/>
              <a:t>diff</a:t>
            </a:r>
            <a:r>
              <a:rPr lang="it-IT" sz="2800" b="1" dirty="0" smtClean="0"/>
              <a:t>. </a:t>
            </a:r>
            <a:r>
              <a:rPr lang="it-IT" sz="2800" b="1" dirty="0" err="1" smtClean="0"/>
              <a:t>Rev</a:t>
            </a:r>
            <a:r>
              <a:rPr lang="it-IT" sz="2800" b="1" dirty="0" smtClean="0"/>
              <a:t> o irreversibile</a:t>
            </a:r>
            <a:endParaRPr lang="it-IT" sz="2800" b="1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-1460280" y="2457492"/>
            <a:ext cx="357124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Adattamento all’apparecchio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67494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83518"/>
            <a:ext cx="6624736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Pazienti portatori discontinui di OA: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/>
              <a:t>lamentano </a:t>
            </a:r>
            <a:r>
              <a:rPr lang="it-IT" sz="3200" dirty="0" smtClean="0"/>
              <a:t>che gli OA sono fastidiosi da usare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 smtClean="0"/>
              <a:t>Ritengono che gli OA sono poco o scarsamente efficaci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19214" y="4445699"/>
            <a:ext cx="9017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*</a:t>
            </a:r>
            <a:r>
              <a:rPr lang="it-IT" dirty="0" err="1">
                <a:solidFill>
                  <a:schemeClr val="bg1"/>
                </a:solidFill>
              </a:rPr>
              <a:t>Nishigawa</a:t>
            </a:r>
            <a:r>
              <a:rPr lang="it-IT" dirty="0">
                <a:solidFill>
                  <a:schemeClr val="bg1"/>
                </a:solidFill>
              </a:rPr>
              <a:t> K, et al. </a:t>
            </a:r>
            <a:r>
              <a:rPr lang="it-IT" dirty="0" err="1">
                <a:solidFill>
                  <a:schemeClr val="bg1"/>
                </a:solidFill>
              </a:rPr>
              <a:t>Complications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causing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patients</a:t>
            </a:r>
            <a:r>
              <a:rPr lang="it-IT" dirty="0">
                <a:solidFill>
                  <a:schemeClr val="bg1"/>
                </a:solidFill>
              </a:rPr>
              <a:t> to discontinue </a:t>
            </a:r>
            <a:r>
              <a:rPr lang="it-IT" dirty="0" err="1">
                <a:solidFill>
                  <a:schemeClr val="bg1"/>
                </a:solidFill>
              </a:rPr>
              <a:t>using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oral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appliances</a:t>
            </a:r>
            <a:r>
              <a:rPr lang="it-IT" dirty="0">
                <a:solidFill>
                  <a:schemeClr val="bg1"/>
                </a:solidFill>
              </a:rPr>
              <a:t> for treatment of </a:t>
            </a:r>
            <a:r>
              <a:rPr lang="it-IT" dirty="0" err="1">
                <a:solidFill>
                  <a:schemeClr val="bg1"/>
                </a:solidFill>
              </a:rPr>
              <a:t>obstructive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sleep</a:t>
            </a:r>
            <a:r>
              <a:rPr lang="it-IT" dirty="0">
                <a:solidFill>
                  <a:schemeClr val="bg1"/>
                </a:solidFill>
              </a:rPr>
              <a:t> apnea. J. Prost. Res. 2017:(61) 133-138.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76" y="26757"/>
            <a:ext cx="1914525" cy="23907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528" y="3867894"/>
            <a:ext cx="4104456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T= 12 mesi poi interrotto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151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1500166" y="1714494"/>
            <a:ext cx="6000792" cy="32147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6500826" y="142858"/>
            <a:ext cx="2428892" cy="2857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AIM OF THE STUDY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1857356" y="1857370"/>
            <a:ext cx="5357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evaluate the efficacy of obstructive sleep apnea syndrome treatment with the use of a specific type of oral appliance,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through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assessment of: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polisomnographic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datas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symptoms reduction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detection of salivary markers of oxidative stress 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642924"/>
            <a:ext cx="2000264" cy="112514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071934" y="1000114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AIM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3447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7633" t="19657" r="36355" b="12422"/>
          <a:stretch>
            <a:fillRect/>
          </a:stretch>
        </p:blipFill>
        <p:spPr bwMode="auto">
          <a:xfrm>
            <a:off x="2195736" y="-20538"/>
            <a:ext cx="4644008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e 3"/>
          <p:cNvSpPr/>
          <p:nvPr/>
        </p:nvSpPr>
        <p:spPr>
          <a:xfrm>
            <a:off x="3923928" y="4587974"/>
            <a:ext cx="129614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1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5572132" y="142858"/>
            <a:ext cx="335758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MATERIALS AND METHODS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7544" y="529392"/>
            <a:ext cx="8286808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study was performed between July 2015 and September 2017 in collaboration with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Pneumologic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Department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Cattinara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Hospital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inTrieste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diagnosis of OSAS was realized by the use of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domiciliar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polysomnography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system,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SOMNOlab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Weinmann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Hamburg, Austria).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43841"/>
              </p:ext>
            </p:extLst>
          </p:nvPr>
        </p:nvGraphicFramePr>
        <p:xfrm>
          <a:off x="2123728" y="2499742"/>
          <a:ext cx="4536504" cy="2444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</a:tblGrid>
              <a:tr h="50911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INCLUSION CRITERIA</a:t>
                      </a:r>
                      <a:endParaRPr lang="it-IT" sz="2400" dirty="0"/>
                    </a:p>
                  </a:txBody>
                  <a:tcPr marL="105199" marR="105199" marT="52600" marB="52600"/>
                </a:tc>
              </a:tr>
              <a:tr h="350759"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mild (AHI ≥ 5 and &lt; 15) or moderate (AHI ≥ 15 and ≤ 30) OSAS  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199" marR="105199" marT="52600" marB="52600"/>
                </a:tc>
              </a:tr>
              <a:tr h="350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severe (AHI &gt; 30) OSAS not tolerating CPAP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199" marR="105199" marT="52600" marB="52600"/>
                </a:tc>
              </a:tr>
              <a:tr h="350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absence of grade III tooth mobility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199" marR="105199" marT="52600" marB="52600"/>
                </a:tc>
              </a:tr>
              <a:tr h="350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absence of acute TMD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199" marR="105199" marT="52600" marB="52600"/>
                </a:tc>
              </a:tr>
              <a:tr h="350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adequate number of teeth (20)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199" marR="105199" marT="52600" marB="52600"/>
                </a:tc>
              </a:tr>
            </a:tbl>
          </a:graphicData>
        </a:graphic>
      </p:graphicFrame>
      <p:pic>
        <p:nvPicPr>
          <p:cNvPr id="7" name="Picture 2" descr="477dd78a5fd82827cbf80c962800d9e0--sleep-test-rem-slee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323751"/>
            <a:ext cx="1872208" cy="2689315"/>
          </a:xfrm>
          <a:prstGeom prst="rect">
            <a:avLst/>
          </a:prstGeom>
        </p:spPr>
      </p:pic>
      <p:pic>
        <p:nvPicPr>
          <p:cNvPr id="10" name="Picture 3" descr="808a120bdb24a46e9bce1028d650a2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2323751"/>
            <a:ext cx="2310140" cy="269296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9935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nettore 52"/>
          <p:cNvSpPr/>
          <p:nvPr/>
        </p:nvSpPr>
        <p:spPr>
          <a:xfrm>
            <a:off x="1643042" y="207168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" name="Immagine 70" descr="olagosta_Eppendorf_(open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643056"/>
            <a:ext cx="357190" cy="504863"/>
          </a:xfrm>
          <a:prstGeom prst="rect">
            <a:avLst/>
          </a:prstGeom>
        </p:spPr>
      </p:pic>
      <p:pic>
        <p:nvPicPr>
          <p:cNvPr id="72" name="Immagine 71" descr="olagosta_Eppendorf_(open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643056"/>
            <a:ext cx="357190" cy="504863"/>
          </a:xfrm>
          <a:prstGeom prst="rect">
            <a:avLst/>
          </a:prstGeom>
        </p:spPr>
      </p:pic>
      <p:pic>
        <p:nvPicPr>
          <p:cNvPr id="73" name="Immagine 72" descr="olagosta_Eppendorf_(open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43056"/>
            <a:ext cx="357190" cy="504863"/>
          </a:xfrm>
          <a:prstGeom prst="rect">
            <a:avLst/>
          </a:prstGeom>
        </p:spPr>
      </p:pic>
      <p:pic>
        <p:nvPicPr>
          <p:cNvPr id="74" name="Immagine 73" descr="olagosta_Eppendorf_(open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1643056"/>
            <a:ext cx="357190" cy="504863"/>
          </a:xfrm>
          <a:prstGeom prst="rect">
            <a:avLst/>
          </a:prstGeom>
        </p:spPr>
      </p:pic>
      <p:sp>
        <p:nvSpPr>
          <p:cNvPr id="55" name="CasellaDiTesto 54"/>
          <p:cNvSpPr txBox="1"/>
          <p:nvPr/>
        </p:nvSpPr>
        <p:spPr>
          <a:xfrm flipH="1">
            <a:off x="1428728" y="142874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2° </a:t>
            </a:r>
            <a:r>
              <a:rPr lang="it-IT" b="1" dirty="0" err="1" smtClean="0">
                <a:solidFill>
                  <a:schemeClr val="bg1"/>
                </a:solidFill>
              </a:rPr>
              <a:t>visit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572132" y="142858"/>
            <a:ext cx="335758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MATERIALS AND METHODS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857224" y="2214560"/>
            <a:ext cx="7358114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nettore 17"/>
          <p:cNvSpPr/>
          <p:nvPr/>
        </p:nvSpPr>
        <p:spPr>
          <a:xfrm>
            <a:off x="714348" y="2071684"/>
            <a:ext cx="214314" cy="214314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onnettore 19"/>
          <p:cNvSpPr/>
          <p:nvPr/>
        </p:nvSpPr>
        <p:spPr>
          <a:xfrm>
            <a:off x="7215206" y="2071684"/>
            <a:ext cx="214314" cy="21431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onnettore 20"/>
          <p:cNvSpPr/>
          <p:nvPr/>
        </p:nvSpPr>
        <p:spPr>
          <a:xfrm>
            <a:off x="4429124" y="2071684"/>
            <a:ext cx="214314" cy="214314"/>
          </a:xfrm>
          <a:prstGeom prst="flowChartConnector">
            <a:avLst/>
          </a:prstGeom>
          <a:solidFill>
            <a:srgbClr val="EA8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onnettore 21"/>
          <p:cNvSpPr/>
          <p:nvPr/>
        </p:nvSpPr>
        <p:spPr>
          <a:xfrm>
            <a:off x="3500430" y="2071684"/>
            <a:ext cx="214314" cy="21431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571736" y="17144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T0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143768" y="17144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T3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370816" y="17144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T2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442122" y="17144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T1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535587" y="571486"/>
            <a:ext cx="1751057" cy="73866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T1: 1 </a:t>
            </a:r>
            <a:r>
              <a:rPr lang="it-IT" sz="1400" dirty="0" err="1" smtClean="0"/>
              <a:t>month</a:t>
            </a:r>
            <a:r>
              <a:rPr lang="it-IT" sz="1400" dirty="0" smtClean="0"/>
              <a:t> </a:t>
            </a:r>
            <a:r>
              <a:rPr lang="it-IT" sz="1400" dirty="0" err="1" smtClean="0"/>
              <a:t>from</a:t>
            </a:r>
            <a:r>
              <a:rPr lang="it-IT" sz="1400" dirty="0" smtClean="0"/>
              <a:t> T0</a:t>
            </a:r>
          </a:p>
          <a:p>
            <a:r>
              <a:rPr lang="it-IT" sz="1400" dirty="0" smtClean="0"/>
              <a:t>T2: 2 </a:t>
            </a:r>
            <a:r>
              <a:rPr lang="it-IT" sz="1400" dirty="0" err="1" smtClean="0"/>
              <a:t>months</a:t>
            </a:r>
            <a:r>
              <a:rPr lang="it-IT" sz="1400" dirty="0" smtClean="0"/>
              <a:t> </a:t>
            </a:r>
            <a:r>
              <a:rPr lang="it-IT" sz="1400" dirty="0" err="1" smtClean="0"/>
              <a:t>from</a:t>
            </a:r>
            <a:r>
              <a:rPr lang="it-IT" sz="1400" dirty="0" smtClean="0"/>
              <a:t> T0</a:t>
            </a:r>
          </a:p>
          <a:p>
            <a:r>
              <a:rPr lang="it-IT" sz="1400" dirty="0" smtClean="0"/>
              <a:t>T3: 6 </a:t>
            </a:r>
            <a:r>
              <a:rPr lang="it-IT" sz="1400" dirty="0" err="1" smtClean="0"/>
              <a:t>months</a:t>
            </a:r>
            <a:r>
              <a:rPr lang="it-IT" sz="1400" dirty="0" smtClean="0"/>
              <a:t> </a:t>
            </a:r>
            <a:r>
              <a:rPr lang="it-IT" sz="1400" dirty="0" err="1" smtClean="0"/>
              <a:t>from</a:t>
            </a:r>
            <a:r>
              <a:rPr lang="it-IT" sz="1400" dirty="0" smtClean="0"/>
              <a:t> T0</a:t>
            </a:r>
            <a:endParaRPr lang="it-IT" sz="1400" dirty="0"/>
          </a:p>
        </p:txBody>
      </p:sp>
      <p:sp>
        <p:nvSpPr>
          <p:cNvPr id="28" name="CasellaDiTesto 27"/>
          <p:cNvSpPr txBox="1"/>
          <p:nvPr/>
        </p:nvSpPr>
        <p:spPr>
          <a:xfrm flipH="1">
            <a:off x="500034" y="142874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1° </a:t>
            </a:r>
            <a:r>
              <a:rPr lang="it-IT" b="1" dirty="0" err="1" smtClean="0">
                <a:solidFill>
                  <a:schemeClr val="bg1"/>
                </a:solidFill>
              </a:rPr>
              <a:t>visit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9" name="Connettore 28"/>
          <p:cNvSpPr/>
          <p:nvPr/>
        </p:nvSpPr>
        <p:spPr>
          <a:xfrm>
            <a:off x="2643174" y="2071684"/>
            <a:ext cx="214314" cy="21431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0" y="2704601"/>
            <a:ext cx="2571736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General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Symptoms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Polysomnographic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datas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General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informations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Anatomical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features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oral</a:t>
            </a:r>
            <a:r>
              <a:rPr lang="it-IT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 smtClean="0">
                <a:latin typeface="Arial" pitchFamily="34" charset="0"/>
                <a:cs typeface="Arial" pitchFamily="34" charset="0"/>
              </a:rPr>
              <a:t>cavity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rot="5400000">
            <a:off x="713554" y="2500312"/>
            <a:ext cx="285752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29876"/>
              </p:ext>
            </p:extLst>
          </p:nvPr>
        </p:nvGraphicFramePr>
        <p:xfrm>
          <a:off x="2541168" y="658596"/>
          <a:ext cx="4695128" cy="434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47564"/>
                <a:gridCol w="2347564"/>
              </a:tblGrid>
              <a:tr h="285620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POLYSOMNOGRAPHIC DATAS</a:t>
                      </a:r>
                      <a:endParaRPr lang="it-IT" sz="28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it-IT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AHI</a:t>
                      </a:r>
                      <a:endParaRPr lang="it-IT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SUPINE AHI</a:t>
                      </a:r>
                      <a:endParaRPr lang="it-IT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NON SUPINE AHI</a:t>
                      </a:r>
                      <a:endParaRPr lang="it-IT" sz="110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ODI</a:t>
                      </a:r>
                      <a:endParaRPr lang="it-IT" sz="110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TIME WITH SaO</a:t>
                      </a:r>
                      <a:r>
                        <a:rPr lang="en-US" sz="900" baseline="-25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&lt; 90%</a:t>
                      </a:r>
                      <a:endParaRPr lang="it-IT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GENERAL INFORMATIONS</a:t>
                      </a:r>
                      <a:endParaRPr lang="it-IT" sz="2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it-IT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  <a:endParaRPr lang="it-IT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SEX</a:t>
                      </a:r>
                      <a:endParaRPr lang="it-IT" sz="110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9973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BMI</a:t>
                      </a:r>
                      <a:endParaRPr lang="it-IT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rowSpan="7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ANATOMICAL FEATURES ORAL CAVITY</a:t>
                      </a:r>
                      <a:endParaRPr lang="it-IT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MALLAMPATI SCORE</a:t>
                      </a:r>
                      <a:endParaRPr lang="it-IT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DENTAL OCCLUSION CLASS</a:t>
                      </a:r>
                      <a:endParaRPr lang="it-IT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MANDIBULAR ADVANCEMENT (cm)</a:t>
                      </a:r>
                      <a:endParaRPr lang="it-IT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TOOTH MOBILITY</a:t>
                      </a:r>
                      <a:endParaRPr lang="it-IT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TEMPOROMANDIBULAR DISORDERS (TMD)</a:t>
                      </a:r>
                      <a:endParaRPr lang="it-IT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NUMBER OF ELEMENTS</a:t>
                      </a:r>
                      <a:endParaRPr lang="it-IT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  <a:tr h="28562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PSR</a:t>
                      </a:r>
                      <a:endParaRPr lang="it-IT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/>
                </a:tc>
              </a:tr>
            </a:tbl>
          </a:graphicData>
        </a:graphic>
      </p:graphicFrame>
      <p:sp>
        <p:nvSpPr>
          <p:cNvPr id="31" name="CasellaDiTesto 30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41532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40"/>
          <p:cNvSpPr/>
          <p:nvPr/>
        </p:nvSpPr>
        <p:spPr>
          <a:xfrm>
            <a:off x="3412968" y="1562258"/>
            <a:ext cx="571504" cy="5048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4386685" y="1562124"/>
            <a:ext cx="571504" cy="5048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7172767" y="1551128"/>
            <a:ext cx="571504" cy="5048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571736" y="1562831"/>
            <a:ext cx="571504" cy="5048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onnettore 52"/>
          <p:cNvSpPr/>
          <p:nvPr/>
        </p:nvSpPr>
        <p:spPr>
          <a:xfrm>
            <a:off x="1643042" y="207168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" name="Immagine 70" descr="olagosta_Eppendorf_(open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562831"/>
            <a:ext cx="357190" cy="504863"/>
          </a:xfrm>
          <a:prstGeom prst="rect">
            <a:avLst/>
          </a:prstGeom>
        </p:spPr>
      </p:pic>
      <p:pic>
        <p:nvPicPr>
          <p:cNvPr id="72" name="Immagine 71" descr="olagosta_Eppendorf_(open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562831"/>
            <a:ext cx="357190" cy="504863"/>
          </a:xfrm>
          <a:prstGeom prst="rect">
            <a:avLst/>
          </a:prstGeom>
        </p:spPr>
      </p:pic>
      <p:pic>
        <p:nvPicPr>
          <p:cNvPr id="73" name="Immagine 72" descr="olagosta_Eppendorf_(open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63638"/>
            <a:ext cx="357190" cy="504863"/>
          </a:xfrm>
          <a:prstGeom prst="rect">
            <a:avLst/>
          </a:prstGeom>
        </p:spPr>
      </p:pic>
      <p:pic>
        <p:nvPicPr>
          <p:cNvPr id="74" name="Immagine 73" descr="olagosta_Eppendorf_(open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1563638"/>
            <a:ext cx="357190" cy="504863"/>
          </a:xfrm>
          <a:prstGeom prst="rect">
            <a:avLst/>
          </a:prstGeom>
        </p:spPr>
      </p:pic>
      <p:sp>
        <p:nvSpPr>
          <p:cNvPr id="55" name="CasellaDiTesto 54"/>
          <p:cNvSpPr txBox="1"/>
          <p:nvPr/>
        </p:nvSpPr>
        <p:spPr>
          <a:xfrm flipH="1">
            <a:off x="1428728" y="1428742"/>
            <a:ext cx="71438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2° </a:t>
            </a:r>
            <a:r>
              <a:rPr lang="it-IT" b="1" dirty="0" err="1" smtClean="0"/>
              <a:t>visit</a:t>
            </a:r>
            <a:endParaRPr lang="it-IT" b="1" dirty="0"/>
          </a:p>
        </p:txBody>
      </p:sp>
      <p:sp>
        <p:nvSpPr>
          <p:cNvPr id="6" name="Rettangolo arrotondato 5"/>
          <p:cNvSpPr/>
          <p:nvPr/>
        </p:nvSpPr>
        <p:spPr>
          <a:xfrm>
            <a:off x="5572132" y="142858"/>
            <a:ext cx="335758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MATERIALS AND METHODS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857224" y="2214560"/>
            <a:ext cx="7358114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nettore 17"/>
          <p:cNvSpPr/>
          <p:nvPr/>
        </p:nvSpPr>
        <p:spPr>
          <a:xfrm>
            <a:off x="714348" y="2071684"/>
            <a:ext cx="214314" cy="214314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onnettore 19"/>
          <p:cNvSpPr/>
          <p:nvPr/>
        </p:nvSpPr>
        <p:spPr>
          <a:xfrm>
            <a:off x="7215206" y="2071684"/>
            <a:ext cx="214314" cy="21431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onnettore 20"/>
          <p:cNvSpPr/>
          <p:nvPr/>
        </p:nvSpPr>
        <p:spPr>
          <a:xfrm>
            <a:off x="4429124" y="2071684"/>
            <a:ext cx="214314" cy="214314"/>
          </a:xfrm>
          <a:prstGeom prst="flowChartConnector">
            <a:avLst/>
          </a:prstGeom>
          <a:solidFill>
            <a:srgbClr val="EA8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onnettore 21"/>
          <p:cNvSpPr/>
          <p:nvPr/>
        </p:nvSpPr>
        <p:spPr>
          <a:xfrm>
            <a:off x="3500430" y="2071684"/>
            <a:ext cx="214314" cy="21431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571736" y="17144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T0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143768" y="17144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T3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70816" y="17144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T2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442122" y="17144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T1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535587" y="571486"/>
            <a:ext cx="1751057" cy="73866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T1: 1 </a:t>
            </a:r>
            <a:r>
              <a:rPr lang="it-IT" sz="1400" dirty="0" err="1" smtClean="0"/>
              <a:t>month</a:t>
            </a:r>
            <a:r>
              <a:rPr lang="it-IT" sz="1400" dirty="0" smtClean="0"/>
              <a:t> </a:t>
            </a:r>
            <a:r>
              <a:rPr lang="it-IT" sz="1400" dirty="0" err="1" smtClean="0"/>
              <a:t>from</a:t>
            </a:r>
            <a:r>
              <a:rPr lang="it-IT" sz="1400" dirty="0" smtClean="0"/>
              <a:t> T0</a:t>
            </a:r>
          </a:p>
          <a:p>
            <a:r>
              <a:rPr lang="it-IT" sz="1400" dirty="0" smtClean="0"/>
              <a:t>T2: 2 </a:t>
            </a:r>
            <a:r>
              <a:rPr lang="it-IT" sz="1400" dirty="0" err="1" smtClean="0"/>
              <a:t>months</a:t>
            </a:r>
            <a:r>
              <a:rPr lang="it-IT" sz="1400" dirty="0" smtClean="0"/>
              <a:t> </a:t>
            </a:r>
            <a:r>
              <a:rPr lang="it-IT" sz="1400" dirty="0" err="1" smtClean="0"/>
              <a:t>from</a:t>
            </a:r>
            <a:r>
              <a:rPr lang="it-IT" sz="1400" dirty="0" smtClean="0"/>
              <a:t> T0</a:t>
            </a:r>
          </a:p>
          <a:p>
            <a:r>
              <a:rPr lang="it-IT" sz="1400" dirty="0" smtClean="0"/>
              <a:t>T3: 6 </a:t>
            </a:r>
            <a:r>
              <a:rPr lang="it-IT" sz="1400" dirty="0" err="1" smtClean="0"/>
              <a:t>months</a:t>
            </a:r>
            <a:r>
              <a:rPr lang="it-IT" sz="1400" dirty="0" smtClean="0"/>
              <a:t> </a:t>
            </a:r>
            <a:r>
              <a:rPr lang="it-IT" sz="1400" dirty="0" err="1" smtClean="0"/>
              <a:t>from</a:t>
            </a:r>
            <a:r>
              <a:rPr lang="it-IT" sz="1400" dirty="0" smtClean="0"/>
              <a:t> T0</a:t>
            </a:r>
            <a:endParaRPr lang="it-IT" sz="1400" dirty="0"/>
          </a:p>
        </p:txBody>
      </p:sp>
      <p:sp>
        <p:nvSpPr>
          <p:cNvPr id="28" name="CasellaDiTesto 27"/>
          <p:cNvSpPr txBox="1"/>
          <p:nvPr/>
        </p:nvSpPr>
        <p:spPr>
          <a:xfrm flipH="1">
            <a:off x="500034" y="1428742"/>
            <a:ext cx="71438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1° </a:t>
            </a:r>
            <a:r>
              <a:rPr lang="it-IT" b="1" dirty="0" err="1" smtClean="0"/>
              <a:t>visit</a:t>
            </a:r>
            <a:endParaRPr lang="it-IT" b="1" dirty="0"/>
          </a:p>
        </p:txBody>
      </p:sp>
      <p:sp>
        <p:nvSpPr>
          <p:cNvPr id="29" name="Connettore 28"/>
          <p:cNvSpPr/>
          <p:nvPr/>
        </p:nvSpPr>
        <p:spPr>
          <a:xfrm>
            <a:off x="2643174" y="2071684"/>
            <a:ext cx="214314" cy="21431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285721" y="2704601"/>
            <a:ext cx="1644394" cy="12772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General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Symptoms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Polysomnographic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datas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General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informations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Anatomical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features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oral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cavity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rot="5400000">
            <a:off x="713554" y="2500312"/>
            <a:ext cx="285752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642910" y="4071948"/>
            <a:ext cx="1928826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Alginate impressions and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mandibular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advancement determination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ttore 2 53"/>
          <p:cNvCxnSpPr/>
          <p:nvPr/>
        </p:nvCxnSpPr>
        <p:spPr>
          <a:xfrm rot="5400000">
            <a:off x="929456" y="3213898"/>
            <a:ext cx="171451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magine 38" descr="Immagine3.jpg"/>
          <p:cNvPicPr/>
          <p:nvPr/>
        </p:nvPicPr>
        <p:blipFill>
          <a:blip r:embed="rId6">
            <a:lum bright="15000" contrast="20000"/>
          </a:blip>
          <a:srcRect l="1056" b="3448"/>
          <a:stretch>
            <a:fillRect/>
          </a:stretch>
        </p:blipFill>
        <p:spPr>
          <a:xfrm>
            <a:off x="93092" y="1491630"/>
            <a:ext cx="9100691" cy="2071702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7723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40"/>
          <p:cNvSpPr/>
          <p:nvPr/>
        </p:nvSpPr>
        <p:spPr>
          <a:xfrm>
            <a:off x="3404356" y="1567950"/>
            <a:ext cx="651780" cy="4900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4352246" y="1551996"/>
            <a:ext cx="651780" cy="4900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7261687" y="1581645"/>
            <a:ext cx="651780" cy="4900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543019" y="1551997"/>
            <a:ext cx="651780" cy="4900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onnettore 52"/>
          <p:cNvSpPr/>
          <p:nvPr/>
        </p:nvSpPr>
        <p:spPr>
          <a:xfrm>
            <a:off x="1643042" y="2071684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" name="Immagine 70" descr="olagosta_Eppendorf_(open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7712" y="1551997"/>
            <a:ext cx="357190" cy="504863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72" name="Immagine 71" descr="olagosta_Eppendorf_(open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9987" y="1583582"/>
            <a:ext cx="357190" cy="504863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73" name="Immagine 72" descr="olagosta_Eppendorf_(open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302" y="1567950"/>
            <a:ext cx="357190" cy="504863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74" name="Immagine 73" descr="olagosta_Eppendorf_(opened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309" y="1583582"/>
            <a:ext cx="357190" cy="50486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5" name="CasellaDiTesto 54"/>
          <p:cNvSpPr txBox="1"/>
          <p:nvPr/>
        </p:nvSpPr>
        <p:spPr>
          <a:xfrm flipH="1">
            <a:off x="1428728" y="1428742"/>
            <a:ext cx="71438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2° </a:t>
            </a:r>
            <a:r>
              <a:rPr lang="it-IT" b="1" dirty="0" err="1" smtClean="0"/>
              <a:t>visit</a:t>
            </a:r>
            <a:endParaRPr lang="it-IT" b="1" dirty="0"/>
          </a:p>
        </p:txBody>
      </p:sp>
      <p:cxnSp>
        <p:nvCxnSpPr>
          <p:cNvPr id="40" name="Connettore 2 39"/>
          <p:cNvCxnSpPr/>
          <p:nvPr/>
        </p:nvCxnSpPr>
        <p:spPr>
          <a:xfrm rot="5400000">
            <a:off x="2786582" y="3213634"/>
            <a:ext cx="1714514" cy="211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rot="5400000">
            <a:off x="4072728" y="2856708"/>
            <a:ext cx="1000132" cy="1588"/>
          </a:xfrm>
          <a:prstGeom prst="straightConnector1">
            <a:avLst/>
          </a:prstGeom>
          <a:ln w="25400">
            <a:solidFill>
              <a:srgbClr val="EA84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rot="5400000">
            <a:off x="2608249" y="2536031"/>
            <a:ext cx="356396" cy="79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arrotondato 5"/>
          <p:cNvSpPr/>
          <p:nvPr/>
        </p:nvSpPr>
        <p:spPr>
          <a:xfrm>
            <a:off x="5572132" y="142858"/>
            <a:ext cx="335758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MATERIALS AND METHODS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857224" y="2214560"/>
            <a:ext cx="7358114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nettore 17"/>
          <p:cNvSpPr/>
          <p:nvPr/>
        </p:nvSpPr>
        <p:spPr>
          <a:xfrm>
            <a:off x="714348" y="2071684"/>
            <a:ext cx="214314" cy="214314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onnettore 19"/>
          <p:cNvSpPr/>
          <p:nvPr/>
        </p:nvSpPr>
        <p:spPr>
          <a:xfrm>
            <a:off x="7215206" y="2071684"/>
            <a:ext cx="214314" cy="21431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onnettore 20"/>
          <p:cNvSpPr/>
          <p:nvPr/>
        </p:nvSpPr>
        <p:spPr>
          <a:xfrm>
            <a:off x="4429124" y="2071684"/>
            <a:ext cx="214314" cy="214314"/>
          </a:xfrm>
          <a:prstGeom prst="flowChartConnector">
            <a:avLst/>
          </a:prstGeom>
          <a:solidFill>
            <a:srgbClr val="EA8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onnettore 21"/>
          <p:cNvSpPr/>
          <p:nvPr/>
        </p:nvSpPr>
        <p:spPr>
          <a:xfrm>
            <a:off x="3500430" y="2071684"/>
            <a:ext cx="214314" cy="21431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543019" y="1672704"/>
            <a:ext cx="41389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T0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252846" y="1714494"/>
            <a:ext cx="41549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T3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370816" y="1714494"/>
            <a:ext cx="41549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T2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442122" y="1714494"/>
            <a:ext cx="41549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T1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535587" y="571486"/>
            <a:ext cx="1751057" cy="73866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T1: 1 </a:t>
            </a:r>
            <a:r>
              <a:rPr lang="it-IT" sz="1400" dirty="0" err="1" smtClean="0"/>
              <a:t>month</a:t>
            </a:r>
            <a:r>
              <a:rPr lang="it-IT" sz="1400" dirty="0" smtClean="0"/>
              <a:t> </a:t>
            </a:r>
            <a:r>
              <a:rPr lang="it-IT" sz="1400" dirty="0" err="1" smtClean="0"/>
              <a:t>from</a:t>
            </a:r>
            <a:r>
              <a:rPr lang="it-IT" sz="1400" dirty="0" smtClean="0"/>
              <a:t> T0</a:t>
            </a:r>
          </a:p>
          <a:p>
            <a:r>
              <a:rPr lang="it-IT" sz="1400" dirty="0" smtClean="0"/>
              <a:t>T2: 2 </a:t>
            </a:r>
            <a:r>
              <a:rPr lang="it-IT" sz="1400" dirty="0" err="1" smtClean="0"/>
              <a:t>months</a:t>
            </a:r>
            <a:r>
              <a:rPr lang="it-IT" sz="1400" dirty="0" smtClean="0"/>
              <a:t> </a:t>
            </a:r>
            <a:r>
              <a:rPr lang="it-IT" sz="1400" dirty="0" err="1" smtClean="0"/>
              <a:t>from</a:t>
            </a:r>
            <a:r>
              <a:rPr lang="it-IT" sz="1400" dirty="0" smtClean="0"/>
              <a:t> T0</a:t>
            </a:r>
          </a:p>
          <a:p>
            <a:r>
              <a:rPr lang="it-IT" sz="1400" dirty="0" smtClean="0"/>
              <a:t>T3: 6 </a:t>
            </a:r>
            <a:r>
              <a:rPr lang="it-IT" sz="1400" dirty="0" err="1" smtClean="0"/>
              <a:t>months</a:t>
            </a:r>
            <a:r>
              <a:rPr lang="it-IT" sz="1400" dirty="0" smtClean="0"/>
              <a:t> </a:t>
            </a:r>
            <a:r>
              <a:rPr lang="it-IT" sz="1400" dirty="0" err="1" smtClean="0"/>
              <a:t>from</a:t>
            </a:r>
            <a:r>
              <a:rPr lang="it-IT" sz="1400" dirty="0" smtClean="0"/>
              <a:t> T0</a:t>
            </a:r>
            <a:endParaRPr lang="it-IT" sz="1400" dirty="0"/>
          </a:p>
        </p:txBody>
      </p:sp>
      <p:sp>
        <p:nvSpPr>
          <p:cNvPr id="28" name="CasellaDiTesto 27"/>
          <p:cNvSpPr txBox="1"/>
          <p:nvPr/>
        </p:nvSpPr>
        <p:spPr>
          <a:xfrm flipH="1">
            <a:off x="500034" y="1428742"/>
            <a:ext cx="71438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1° </a:t>
            </a:r>
            <a:r>
              <a:rPr lang="it-IT" b="1" dirty="0" err="1" smtClean="0"/>
              <a:t>visit</a:t>
            </a:r>
            <a:endParaRPr lang="it-IT" b="1" dirty="0"/>
          </a:p>
        </p:txBody>
      </p:sp>
      <p:sp>
        <p:nvSpPr>
          <p:cNvPr id="29" name="Connettore 28"/>
          <p:cNvSpPr/>
          <p:nvPr/>
        </p:nvSpPr>
        <p:spPr>
          <a:xfrm>
            <a:off x="2643174" y="2071684"/>
            <a:ext cx="214314" cy="21431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285721" y="2704601"/>
            <a:ext cx="1644394" cy="12772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General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health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Symptoms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Polysomnographic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datas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General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informations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Anatomical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features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oral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cavity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ttore 2 31"/>
          <p:cNvCxnSpPr/>
          <p:nvPr/>
        </p:nvCxnSpPr>
        <p:spPr>
          <a:xfrm rot="5400000">
            <a:off x="713554" y="2500312"/>
            <a:ext cx="285752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642910" y="4071948"/>
            <a:ext cx="1928826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Alginate impressions and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mandibular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advancement determination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2000232" y="2714626"/>
            <a:ext cx="3273653" cy="43088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Delivering of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mandibular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advancement device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Saliva collection 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3071802" y="4143386"/>
            <a:ext cx="1768433" cy="76944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Compliance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Symptoms </a:t>
            </a:r>
          </a:p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Mandibular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advancement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Saliva collection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6732657" y="2786064"/>
            <a:ext cx="1768433" cy="110799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Compliance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Symptoms </a:t>
            </a:r>
          </a:p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Mandibular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advancement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Saliva collection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BMI</a:t>
            </a:r>
          </a:p>
          <a:p>
            <a:endParaRPr lang="it-IT" sz="11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ttore 2 51"/>
          <p:cNvCxnSpPr/>
          <p:nvPr/>
        </p:nvCxnSpPr>
        <p:spPr>
          <a:xfrm rot="5400000">
            <a:off x="7216000" y="2499518"/>
            <a:ext cx="285752" cy="158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/>
          <p:cNvSpPr txBox="1"/>
          <p:nvPr/>
        </p:nvSpPr>
        <p:spPr>
          <a:xfrm>
            <a:off x="4089451" y="3429006"/>
            <a:ext cx="1768433" cy="76944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Compliance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Symptoms </a:t>
            </a:r>
          </a:p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Mandibular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advancement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Saliva collection</a:t>
            </a:r>
            <a:endParaRPr lang="it-IT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6500826" y="3941643"/>
            <a:ext cx="248696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2° </a:t>
            </a:r>
            <a:r>
              <a:rPr lang="en-US" b="1" dirty="0" smtClean="0">
                <a:solidFill>
                  <a:srgbClr val="7030A0"/>
                </a:solidFill>
              </a:rPr>
              <a:t>POLYSONMOGRAPHY</a:t>
            </a:r>
            <a:endParaRPr lang="it-IT" b="1" dirty="0">
              <a:solidFill>
                <a:srgbClr val="7030A0"/>
              </a:solidFill>
            </a:endParaRPr>
          </a:p>
        </p:txBody>
      </p:sp>
      <p:cxnSp>
        <p:nvCxnSpPr>
          <p:cNvPr id="54" name="Connettore 2 53"/>
          <p:cNvCxnSpPr/>
          <p:nvPr/>
        </p:nvCxnSpPr>
        <p:spPr>
          <a:xfrm rot="5400000">
            <a:off x="929456" y="3213898"/>
            <a:ext cx="1714512" cy="158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81488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51" grpId="0" animBg="1"/>
      <p:bldP spid="69" grpId="0" animBg="1"/>
      <p:bldP spid="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7643834" y="142858"/>
            <a:ext cx="1285884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graphicFrame>
        <p:nvGraphicFramePr>
          <p:cNvPr id="26" name="Diagramma 25"/>
          <p:cNvGraphicFramePr/>
          <p:nvPr/>
        </p:nvGraphicFramePr>
        <p:xfrm>
          <a:off x="1785918" y="714362"/>
          <a:ext cx="67151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2477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5572132" y="142858"/>
            <a:ext cx="335758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MATERIALS AND METHODS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7504" y="1131590"/>
            <a:ext cx="9036496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SALIVA PROTOCOL:</a:t>
            </a:r>
          </a:p>
          <a:p>
            <a:pPr>
              <a:lnSpc>
                <a:spcPct val="150000"/>
              </a:lnSpc>
            </a:pP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 Collection under fasting conditions, before tooth brushing and avoiding smoking, excess alcohol intake and physical activity the evening before.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 1 minute rinse and 5 minutes of spitting the </a:t>
            </a:r>
            <a:r>
              <a:rPr lang="en-US" sz="2000" dirty="0" err="1" smtClean="0"/>
              <a:t>unstimulated</a:t>
            </a:r>
            <a:r>
              <a:rPr lang="en-US" sz="2000" dirty="0" smtClean="0"/>
              <a:t> saliva  in a collection tube.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 The samples were poured in a </a:t>
            </a:r>
            <a:r>
              <a:rPr lang="en-US" sz="2000" dirty="0" err="1" smtClean="0"/>
              <a:t>Eppendorf</a:t>
            </a:r>
            <a:r>
              <a:rPr lang="en-US" sz="2000" dirty="0" smtClean="0"/>
              <a:t> tube and stored frozen as soon as possible at -20°C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magine 15" descr="olagosta_Eppendorf_(opened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8900" y="1206031"/>
            <a:ext cx="576064" cy="8142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7166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436096" y="2214560"/>
            <a:ext cx="3689579" cy="186935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5572132" y="142858"/>
            <a:ext cx="335758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MATERIALS AND METHODS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64105" y="1263793"/>
            <a:ext cx="5078500" cy="27238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SALIVA PROTOCOL:</a:t>
            </a:r>
          </a:p>
          <a:p>
            <a:pPr>
              <a:lnSpc>
                <a:spcPct val="150000"/>
              </a:lnSpc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protocols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tested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AOPP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(Advanced Oxidation Protein Products)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TBARS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Thiobarbituric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Acid Reacting Substances)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AGE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(Advanced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Glycation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End-products)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(Total Oxidant Status)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FRAS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(Ferric Reducing Ability of Saliva)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magine 9" descr="olagosta_Eppendorf_(opened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071552"/>
            <a:ext cx="500066" cy="706808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 rot="5400000">
            <a:off x="4654183" y="3131887"/>
            <a:ext cx="171371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5429256" y="1629785"/>
            <a:ext cx="3696419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Wavelength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spectrophotometric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analysis </a:t>
            </a:r>
            <a:endParaRPr lang="it-IT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5623255" y="2245166"/>
            <a:ext cx="3485249" cy="1838752"/>
            <a:chOff x="5730221" y="2161758"/>
            <a:chExt cx="3485249" cy="1838752"/>
          </a:xfrm>
          <a:solidFill>
            <a:schemeClr val="bg2"/>
          </a:solidFill>
        </p:grpSpPr>
        <p:sp>
          <p:nvSpPr>
            <p:cNvPr id="15" name="CasellaDiTesto 14"/>
            <p:cNvSpPr txBox="1"/>
            <p:nvPr/>
          </p:nvSpPr>
          <p:spPr>
            <a:xfrm>
              <a:off x="6929454" y="2161758"/>
              <a:ext cx="949299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340 nm </a:t>
              </a:r>
              <a:endParaRPr lang="it-IT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786446" y="2928940"/>
              <a:ext cx="3427541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λex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=365 nm,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λem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= 410-460 nm)</a:t>
              </a:r>
              <a:endParaRPr lang="it-IT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730221" y="2500312"/>
              <a:ext cx="3485249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λex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=525 nm,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λem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= 580-640 nm)</a:t>
              </a:r>
              <a:endParaRPr lang="it-IT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357950" y="3286130"/>
              <a:ext cx="2077813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560 nm and 750 nm</a:t>
              </a:r>
              <a:endParaRPr lang="it-IT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929454" y="3661956"/>
              <a:ext cx="949299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600 nm </a:t>
              </a:r>
              <a:endParaRPr lang="it-IT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Immagine 20" descr="WhatsApp Image 2017-10-22 at 19.08.0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571486"/>
            <a:ext cx="1262070" cy="946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asellaDiTesto 17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6108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5572132" y="142858"/>
            <a:ext cx="335758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MATERIALS AND METHODS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71472" y="1317490"/>
            <a:ext cx="7358114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OUTCOMES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SYMPTOMS REDUCTION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AHI REDUCTION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ODI REDUCTION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INFLUENCE OF SLEEP POSITION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SALIVARY OXIDATIVE MARKERS REDUCTION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RELATIONSHIP BETWEEN OXIDATIVE STRESS MARKERS CONCENTRATION AND AHI VARIATION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CORRELATION BETWEEN AHI AND BMI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dirty="0" smtClean="0">
                <a:latin typeface="Arial" pitchFamily="34" charset="0"/>
                <a:cs typeface="Arial" pitchFamily="34" charset="0"/>
              </a:rPr>
              <a:t> CORRELATION BETWEEN AHI AND MANDIBULAR ADVANCEMENT (MA)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Immagine 20" descr="WhatsApp Image 2017-10-22 at 19.08.0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571486"/>
            <a:ext cx="1262070" cy="946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41270"/>
              </p:ext>
            </p:extLst>
          </p:nvPr>
        </p:nvGraphicFramePr>
        <p:xfrm>
          <a:off x="5076056" y="1839880"/>
          <a:ext cx="2643204" cy="78581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81068"/>
                <a:gridCol w="881068"/>
                <a:gridCol w="881068"/>
              </a:tblGrid>
              <a:tr h="326983">
                <a:tc>
                  <a:txBody>
                    <a:bodyPr/>
                    <a:lstStyle/>
                    <a:p>
                      <a:pPr algn="ctr"/>
                      <a:endParaRPr lang="it-IT" sz="1300" dirty="0"/>
                    </a:p>
                  </a:txBody>
                  <a:tcPr marL="66437" marR="66437" marT="33219" marB="332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solidFill>
                            <a:schemeClr val="tx1"/>
                          </a:solidFill>
                        </a:rPr>
                        <a:t>GR</a:t>
                      </a:r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66437" marR="66437" marT="33219" marB="332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solidFill>
                            <a:schemeClr val="tx1"/>
                          </a:solidFill>
                        </a:rPr>
                        <a:t>BR</a:t>
                      </a:r>
                      <a:endParaRPr lang="it-IT" sz="1300" dirty="0">
                        <a:solidFill>
                          <a:schemeClr val="tx1"/>
                        </a:solidFill>
                      </a:endParaRPr>
                    </a:p>
                  </a:txBody>
                  <a:tcPr marL="66437" marR="66437" marT="33219" marB="33219"/>
                </a:tc>
              </a:tr>
              <a:tr h="458835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err="1" smtClean="0"/>
                        <a:t>Mean</a:t>
                      </a:r>
                      <a:r>
                        <a:rPr lang="it-IT" sz="1000" baseline="0" dirty="0" smtClean="0"/>
                        <a:t> AHI %</a:t>
                      </a:r>
                    </a:p>
                    <a:p>
                      <a:pPr algn="ctr"/>
                      <a:r>
                        <a:rPr lang="it-IT" sz="1000" baseline="0" dirty="0" err="1" smtClean="0"/>
                        <a:t>reduction</a:t>
                      </a:r>
                      <a:endParaRPr lang="it-IT" sz="1000" dirty="0"/>
                    </a:p>
                  </a:txBody>
                  <a:tcPr marL="66437" marR="66437" marT="33219" marB="332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80%</a:t>
                      </a:r>
                      <a:endParaRPr lang="it-IT" sz="1300" dirty="0"/>
                    </a:p>
                  </a:txBody>
                  <a:tcPr marL="66437" marR="66437" marT="33219" marB="332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50%</a:t>
                      </a:r>
                      <a:endParaRPr lang="it-IT" sz="1300" dirty="0"/>
                    </a:p>
                  </a:txBody>
                  <a:tcPr marL="66437" marR="66437" marT="33219" marB="33219"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2935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571472" y="1428742"/>
            <a:ext cx="8001056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7643834" y="142858"/>
            <a:ext cx="1285884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775" y="1428742"/>
            <a:ext cx="8025753" cy="3357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-12349" y="1294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SYMPTOMS REDUCTION</a:t>
            </a:r>
          </a:p>
          <a:p>
            <a:pPr algn="ctr"/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00034" y="4786328"/>
            <a:ext cx="4325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Symptoms variation between T0 and T3 reported by every patient.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1141836" y="1779662"/>
            <a:ext cx="405828" cy="295232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1861916" y="1779662"/>
            <a:ext cx="405828" cy="295232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2627784" y="1779662"/>
            <a:ext cx="401000" cy="295232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318300" y="1779662"/>
            <a:ext cx="405828" cy="295232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5940152" y="1779662"/>
            <a:ext cx="405828" cy="295232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436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7643834" y="142858"/>
            <a:ext cx="1285884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5719" y="15990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2"/>
            </a:pP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AHI REDUCTION: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68.6%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Immagine 12" descr="Copy of AHI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512" y="1214428"/>
            <a:ext cx="3996172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sellaDiTesto 13"/>
          <p:cNvSpPr txBox="1"/>
          <p:nvPr/>
        </p:nvSpPr>
        <p:spPr>
          <a:xfrm>
            <a:off x="578665" y="4605093"/>
            <a:ext cx="2986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AHI distribution at T0 and T3. (* p &lt; 0.05)</a:t>
            </a:r>
            <a:endParaRPr lang="it-I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magine 15" descr="AHI Reduction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0032" y="1142990"/>
            <a:ext cx="3849187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asellaDiTesto 16"/>
          <p:cNvSpPr txBox="1"/>
          <p:nvPr/>
        </p:nvSpPr>
        <p:spPr>
          <a:xfrm>
            <a:off x="4860032" y="460509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AHI mean percentage reduction for severe, moderate and mild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patiens</a:t>
            </a:r>
            <a:endParaRPr lang="it-I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8484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1" r="23029" b="39008"/>
          <a:stretch/>
        </p:blipFill>
        <p:spPr>
          <a:xfrm>
            <a:off x="107504" y="627534"/>
            <a:ext cx="4774131" cy="374441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27039" r="5592" b="4254"/>
          <a:stretch/>
        </p:blipFill>
        <p:spPr>
          <a:xfrm>
            <a:off x="4885813" y="267494"/>
            <a:ext cx="4067943" cy="4680519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61645" y="2647146"/>
            <a:ext cx="473767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47885" y="2623032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927494" y="292053"/>
            <a:ext cx="223679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93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7643834" y="142858"/>
            <a:ext cx="1285884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grpSp>
        <p:nvGrpSpPr>
          <p:cNvPr id="15" name="Gruppo 14"/>
          <p:cNvGrpSpPr/>
          <p:nvPr/>
        </p:nvGrpSpPr>
        <p:grpSpPr>
          <a:xfrm>
            <a:off x="2500298" y="76200"/>
            <a:ext cx="4000528" cy="5067300"/>
            <a:chOff x="2571736" y="0"/>
            <a:chExt cx="4143404" cy="5248275"/>
          </a:xfrm>
        </p:grpSpPr>
        <p:sp>
          <p:nvSpPr>
            <p:cNvPr id="11" name="Rettangolo 10"/>
            <p:cNvSpPr/>
            <p:nvPr/>
          </p:nvSpPr>
          <p:spPr>
            <a:xfrm>
              <a:off x="2571736" y="0"/>
              <a:ext cx="4143404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" name="Immagine 9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71736" y="0"/>
              <a:ext cx="3952875" cy="5248275"/>
            </a:xfrm>
            <a:prstGeom prst="rect">
              <a:avLst/>
            </a:prstGeom>
            <a:noFill/>
          </p:spPr>
        </p:pic>
      </p:grpSp>
      <p:cxnSp>
        <p:nvCxnSpPr>
          <p:cNvPr id="19" name="Connettore 1 18"/>
          <p:cNvCxnSpPr/>
          <p:nvPr/>
        </p:nvCxnSpPr>
        <p:spPr>
          <a:xfrm>
            <a:off x="357158" y="2141534"/>
            <a:ext cx="35719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57158" y="2500312"/>
            <a:ext cx="357190" cy="158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57158" y="2950965"/>
            <a:ext cx="357190" cy="1588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785786" y="1998658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SEVERE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14348" y="155947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T0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85786" y="2357436"/>
            <a:ext cx="1037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</a:rPr>
              <a:t>MODERATE</a:t>
            </a:r>
            <a:endParaRPr lang="it-IT" sz="1400" b="1" dirty="0">
              <a:solidFill>
                <a:srgbClr val="0070C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85786" y="2786064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MILD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28" name="Parentesi quadra chiusa 27"/>
          <p:cNvSpPr/>
          <p:nvPr/>
        </p:nvSpPr>
        <p:spPr>
          <a:xfrm>
            <a:off x="6572264" y="3286130"/>
            <a:ext cx="214314" cy="714380"/>
          </a:xfrm>
          <a:prstGeom prst="rightBracket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6858016" y="3429006"/>
            <a:ext cx="1037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70C0"/>
                </a:solidFill>
              </a:rPr>
              <a:t>MODERATE</a:t>
            </a:r>
            <a:endParaRPr lang="it-IT" sz="1400" b="1" dirty="0">
              <a:solidFill>
                <a:srgbClr val="0070C0"/>
              </a:solidFill>
            </a:endParaRPr>
          </a:p>
        </p:txBody>
      </p:sp>
      <p:sp>
        <p:nvSpPr>
          <p:cNvPr id="30" name="Parentesi quadra chiusa 29"/>
          <p:cNvSpPr/>
          <p:nvPr/>
        </p:nvSpPr>
        <p:spPr>
          <a:xfrm>
            <a:off x="6572264" y="4000510"/>
            <a:ext cx="214314" cy="428628"/>
          </a:xfrm>
          <a:prstGeom prst="rightBracket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6858016" y="400051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MILD</a:t>
            </a:r>
            <a:endParaRPr lang="it-IT" sz="1400" b="1" dirty="0">
              <a:solidFill>
                <a:srgbClr val="00B050"/>
              </a:solidFill>
            </a:endParaRPr>
          </a:p>
        </p:txBody>
      </p:sp>
      <p:sp>
        <p:nvSpPr>
          <p:cNvPr id="32" name="Parentesi quadra chiusa 31"/>
          <p:cNvSpPr/>
          <p:nvPr/>
        </p:nvSpPr>
        <p:spPr>
          <a:xfrm>
            <a:off x="6572264" y="4429138"/>
            <a:ext cx="214314" cy="285752"/>
          </a:xfrm>
          <a:prstGeom prst="rightBracket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858016" y="4429138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PHYSIOLOGICAL</a:t>
            </a:r>
            <a:endParaRPr lang="it-IT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358082" y="277392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T3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5868144" y="4429138"/>
            <a:ext cx="448723" cy="446868"/>
          </a:xfrm>
          <a:prstGeom prst="ellipse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5868144" y="3930964"/>
            <a:ext cx="448723" cy="4468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5862697" y="3379760"/>
            <a:ext cx="448723" cy="4468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8526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0863" t="42997" r="49212" b="26188"/>
          <a:stretch/>
        </p:blipFill>
        <p:spPr>
          <a:xfrm>
            <a:off x="2267744" y="1419622"/>
            <a:ext cx="4392488" cy="2543021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7643834" y="142858"/>
            <a:ext cx="1285884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12349" y="12946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ODI REDUCTIONS: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48,2%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0561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7643834" y="142858"/>
            <a:ext cx="1285884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1844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4"/>
            </a:pP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INFLUENCE OF SLEEP POSITION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Immagine 12" descr="Posizion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1604" y="1428742"/>
            <a:ext cx="3341949" cy="3390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sellaDiTesto 13"/>
          <p:cNvSpPr txBox="1"/>
          <p:nvPr/>
        </p:nvSpPr>
        <p:spPr>
          <a:xfrm>
            <a:off x="5072066" y="1785932"/>
            <a:ext cx="328614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AHI mean percentage reduction and ODI mean percentage reduction between T0 and T3 in Positional and Non Positional patients. </a:t>
            </a:r>
            <a:r>
              <a:rPr lang="en-US" sz="1200" b="1" smtClean="0">
                <a:latin typeface="Arial" pitchFamily="34" charset="0"/>
                <a:cs typeface="Arial" pitchFamily="34" charset="0"/>
              </a:rPr>
              <a:t>No statistically significant </a:t>
            </a:r>
            <a:r>
              <a:rPr lang="it-IT" sz="1200" b="1" smtClean="0">
                <a:latin typeface="Arial" pitchFamily="34" charset="0"/>
                <a:cs typeface="Arial" pitchFamily="34" charset="0"/>
              </a:rPr>
              <a:t>(&gt;0,05)</a:t>
            </a:r>
            <a:endParaRPr lang="it-I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98631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2214549" y="1875391"/>
            <a:ext cx="4643470" cy="250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7643834" y="142858"/>
            <a:ext cx="1285884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-35718" y="1805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5"/>
            </a:pP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SALIVARY OXIDATIVE MARKERS REDUCTION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Immagine 10"/>
          <p:cNvPicPr/>
          <p:nvPr/>
        </p:nvPicPr>
        <p:blipFill>
          <a:blip r:embed="rId5" cstate="print"/>
          <a:srcRect l="1654" r="50375" b="48353"/>
          <a:stretch>
            <a:fillRect/>
          </a:stretch>
        </p:blipFill>
        <p:spPr bwMode="auto">
          <a:xfrm>
            <a:off x="142844" y="1484093"/>
            <a:ext cx="1857388" cy="1444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magine 14"/>
          <p:cNvPicPr/>
          <p:nvPr/>
        </p:nvPicPr>
        <p:blipFill>
          <a:blip r:embed="rId5" cstate="print"/>
          <a:srcRect l="3308" t="49402" r="49165"/>
          <a:stretch>
            <a:fillRect/>
          </a:stretch>
        </p:blipFill>
        <p:spPr bwMode="auto">
          <a:xfrm>
            <a:off x="142844" y="3286130"/>
            <a:ext cx="1857388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/>
          <p:cNvPicPr/>
          <p:nvPr/>
        </p:nvPicPr>
        <p:blipFill>
          <a:blip r:embed="rId5" cstate="print"/>
          <a:srcRect l="51280" r="749" b="50075"/>
          <a:stretch>
            <a:fillRect/>
          </a:stretch>
        </p:blipFill>
        <p:spPr bwMode="auto">
          <a:xfrm>
            <a:off x="7072330" y="1500180"/>
            <a:ext cx="1921436" cy="1444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Immagine 17"/>
          <p:cNvPicPr/>
          <p:nvPr/>
        </p:nvPicPr>
        <p:blipFill>
          <a:blip r:embed="rId5" cstate="print"/>
          <a:srcRect l="50835" t="49402"/>
          <a:stretch>
            <a:fillRect/>
          </a:stretch>
        </p:blipFill>
        <p:spPr bwMode="auto">
          <a:xfrm>
            <a:off x="7072330" y="3286130"/>
            <a:ext cx="1921436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2214545" y="1857370"/>
          <a:ext cx="4643474" cy="2536372"/>
        </p:xfrm>
        <a:graphic>
          <a:graphicData uri="http://schemas.openxmlformats.org/drawingml/2006/table">
            <a:tbl>
              <a:tblPr/>
              <a:tblGrid>
                <a:gridCol w="806938"/>
                <a:gridCol w="457412"/>
                <a:gridCol w="482732"/>
                <a:gridCol w="482732"/>
                <a:gridCol w="482732"/>
                <a:gridCol w="482732"/>
                <a:gridCol w="482732"/>
                <a:gridCol w="482732"/>
                <a:gridCol w="482732"/>
              </a:tblGrid>
              <a:tr h="25841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T0</a:t>
                      </a:r>
                      <a:endParaRPr lang="it-IT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T1</a:t>
                      </a:r>
                      <a:endParaRPr lang="it-IT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T2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T3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841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Mean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St.dv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Mean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St.dv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Mean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latin typeface="Calibri"/>
                          <a:ea typeface="Calibri"/>
                          <a:cs typeface="Times New Roman"/>
                        </a:rPr>
                        <a:t>St.dv</a:t>
                      </a:r>
                      <a:endParaRPr lang="it-IT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Mean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St.dv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AOPP (μ</a:t>
                      </a:r>
                      <a:r>
                        <a:rPr lang="it-IT" sz="800" dirty="0">
                          <a:latin typeface="Calibri"/>
                          <a:ea typeface="Calibri"/>
                          <a:cs typeface="Times New Roman"/>
                        </a:rPr>
                        <a:t>M)</a:t>
                      </a: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119.69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128.72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74.12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88.50</a:t>
                      </a:r>
                      <a:endParaRPr lang="it-IT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158.57</a:t>
                      </a:r>
                      <a:endParaRPr lang="it-IT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252.32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166.70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244.31</a:t>
                      </a:r>
                      <a:endParaRPr lang="it-IT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TBARS (μ</a:t>
                      </a: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M)</a:t>
                      </a: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0.222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0.135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0.143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0.050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0.156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0.058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0.219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0.145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AGE (μ</a:t>
                      </a: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g/mL)</a:t>
                      </a: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659.53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338.21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715.53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389.27</a:t>
                      </a:r>
                      <a:endParaRPr lang="it-IT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636.99</a:t>
                      </a:r>
                      <a:endParaRPr lang="it-IT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288.38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658.78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300.82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TOS (μ</a:t>
                      </a:r>
                      <a:r>
                        <a:rPr lang="it-IT" sz="800">
                          <a:latin typeface="Calibri"/>
                          <a:ea typeface="Calibri"/>
                          <a:cs typeface="Times New Roman"/>
                        </a:rPr>
                        <a:t>M)</a:t>
                      </a: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0.054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0.024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0.036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0.007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0.029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0.025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0.025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0.005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FRAS (μ</a:t>
                      </a:r>
                      <a:r>
                        <a:rPr lang="it-IT" sz="800" dirty="0">
                          <a:latin typeface="Calibri"/>
                          <a:ea typeface="Calibri"/>
                          <a:cs typeface="Times New Roman"/>
                        </a:rPr>
                        <a:t>M)</a:t>
                      </a: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238.71</a:t>
                      </a:r>
                      <a:endParaRPr lang="it-IT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109.16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213.86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81.58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175.96</a:t>
                      </a:r>
                      <a:endParaRPr lang="it-IT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64.13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216.27</a:t>
                      </a:r>
                      <a:endParaRPr lang="it-IT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74.50</a:t>
                      </a:r>
                      <a:endParaRPr lang="it-IT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3" marR="56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2071670" y="464345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Mean concentrations values and standard deviation (St.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dv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of AOPP, TBARS, AGE, TOS and FRAS for all the different follow up times.</a:t>
            </a:r>
            <a:endParaRPr lang="it-I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reccia a destra 1"/>
          <p:cNvSpPr/>
          <p:nvPr/>
        </p:nvSpPr>
        <p:spPr>
          <a:xfrm rot="20286985">
            <a:off x="930748" y="1820397"/>
            <a:ext cx="710207" cy="2504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1867110">
            <a:off x="7644695" y="1840731"/>
            <a:ext cx="516029" cy="2504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 rot="1867110">
            <a:off x="7728983" y="3482664"/>
            <a:ext cx="713004" cy="2504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 rot="19429975">
            <a:off x="8171343" y="1840730"/>
            <a:ext cx="713004" cy="2504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/>
          <p:cNvSpPr/>
          <p:nvPr/>
        </p:nvSpPr>
        <p:spPr>
          <a:xfrm rot="19488862">
            <a:off x="8398756" y="3482664"/>
            <a:ext cx="516029" cy="2504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25"/>
          <p:cNvSpPr/>
          <p:nvPr/>
        </p:nvSpPr>
        <p:spPr>
          <a:xfrm>
            <a:off x="716434" y="3774119"/>
            <a:ext cx="1119262" cy="2504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6196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OS con O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5684" y="1643056"/>
            <a:ext cx="3965142" cy="2956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tangolo arrotondato 3"/>
          <p:cNvSpPr/>
          <p:nvPr/>
        </p:nvSpPr>
        <p:spPr>
          <a:xfrm>
            <a:off x="7643834" y="142858"/>
            <a:ext cx="1285884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35718" y="1805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 startAt="5"/>
            </a:pP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SALIVARY OXIDATIVE MARKERS REDUCTION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 rot="1165553">
            <a:off x="3898794" y="2533086"/>
            <a:ext cx="2334166" cy="2504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8518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7643834" y="142858"/>
            <a:ext cx="1285884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75088" y="0"/>
            <a:ext cx="56652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 startAt="6"/>
            </a:pP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RELATIONSHIP BETWEEN OXIDATIVE STRESS MARKERS CONCENTRATION AND AHI VARIATION</a:t>
            </a:r>
          </a:p>
        </p:txBody>
      </p:sp>
      <p:pic>
        <p:nvPicPr>
          <p:cNvPr id="10" name="Immagine 9" descr="TOS responders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8926" y="1785932"/>
            <a:ext cx="3357586" cy="2950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2391048" y="4795081"/>
            <a:ext cx="4681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Mean TOS concentration at T0 and T3 in GR and BR. (* p &lt; 0.05) </a:t>
            </a:r>
            <a:endParaRPr lang="it-I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60232" y="2427734"/>
            <a:ext cx="234092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GR: </a:t>
            </a:r>
            <a:r>
              <a:rPr lang="it-IT" b="1" dirty="0" err="1" smtClean="0"/>
              <a:t>Good</a:t>
            </a:r>
            <a:r>
              <a:rPr lang="it-IT" b="1" dirty="0" smtClean="0"/>
              <a:t> </a:t>
            </a:r>
            <a:r>
              <a:rPr lang="it-IT" b="1" dirty="0" err="1" smtClean="0"/>
              <a:t>Responders</a:t>
            </a:r>
            <a:endParaRPr lang="it-IT" b="1" dirty="0" smtClean="0"/>
          </a:p>
          <a:p>
            <a:r>
              <a:rPr lang="it-IT" b="1" dirty="0" smtClean="0"/>
              <a:t>BR: Bar </a:t>
            </a:r>
            <a:r>
              <a:rPr lang="it-IT" b="1" dirty="0" err="1" smtClean="0"/>
              <a:t>Responders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9531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7643834" y="142858"/>
            <a:ext cx="1285884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285852" y="-27925"/>
            <a:ext cx="621510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 startAt="7"/>
            </a:pP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CORRELATION BETWEEN AHI AND BMI</a:t>
            </a:r>
          </a:p>
        </p:txBody>
      </p:sp>
      <p:pic>
        <p:nvPicPr>
          <p:cNvPr id="13" name="Immagine 12" descr="AHI BMI T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8728" y="1847862"/>
            <a:ext cx="25146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magine 13" descr="AHI in base al BMI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62522" y="1600229"/>
            <a:ext cx="2952750" cy="267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asellaDiTesto 14"/>
          <p:cNvSpPr txBox="1"/>
          <p:nvPr/>
        </p:nvSpPr>
        <p:spPr>
          <a:xfrm>
            <a:off x="1285852" y="4324663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AHI distribution at T0 in patients with a BMI &gt; 25 or &lt; 25.</a:t>
            </a:r>
            <a:endParaRPr lang="it-I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643438" y="428626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AHI distribution at T0 and T3 in patients with a BMI &gt; 25 or &lt; 25 and AHI percentage reduction in patients with a BMI &gt; 25 or &lt; 25.</a:t>
            </a:r>
            <a:endParaRPr lang="it-I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5076056" y="3507854"/>
            <a:ext cx="936104" cy="6480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23282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7643834" y="142858"/>
            <a:ext cx="1285884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8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Erkodur_2_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00048"/>
            <a:ext cx="1500198" cy="8438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835696" y="-51479"/>
            <a:ext cx="57367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 startAt="8"/>
            </a:pPr>
            <a:r>
              <a:rPr lang="it-I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CORRELATION BETWEEN AHI AND MANDIBULAR ADVANCEMENT (MA)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 startAt="8"/>
            </a:pPr>
            <a:endParaRPr lang="it-I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3307938986"/>
              </p:ext>
            </p:extLst>
          </p:nvPr>
        </p:nvGraphicFramePr>
        <p:xfrm>
          <a:off x="785786" y="1763246"/>
          <a:ext cx="420562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Immagine 10" descr="Avanzamento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95951" y="1763123"/>
            <a:ext cx="2820465" cy="2500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asellaDiTesto 16"/>
          <p:cNvSpPr txBox="1"/>
          <p:nvPr/>
        </p:nvSpPr>
        <p:spPr>
          <a:xfrm>
            <a:off x="924053" y="436330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AHI percentage reduction related to the centimeters of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mandibular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advancement.</a:t>
            </a:r>
            <a:endParaRPr lang="it-I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429288" y="4359624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AHI percentage reduction in patients with a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mandibular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advancement less than 0.4 cm or more than 0.4 cm.</a:t>
            </a:r>
            <a:endParaRPr lang="it-I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4350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912716"/>
            <a:ext cx="7742094" cy="40324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7000892" y="68000"/>
            <a:ext cx="1928826" cy="28575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it-I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ccia a destra rientrata 4"/>
          <p:cNvSpPr/>
          <p:nvPr/>
        </p:nvSpPr>
        <p:spPr>
          <a:xfrm>
            <a:off x="500034" y="1142990"/>
            <a:ext cx="538209" cy="165989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7" name="CasellaDiTesto 6"/>
          <p:cNvSpPr txBox="1"/>
          <p:nvPr/>
        </p:nvSpPr>
        <p:spPr>
          <a:xfrm>
            <a:off x="1214414" y="925256"/>
            <a:ext cx="7643866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Oral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appliance is an effective option in obstructive sleep apnea treatment, being able to reduce the mean initial AHI of about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70%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to allow severe patients to fall within the mild range.</a:t>
            </a:r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14414" y="1964164"/>
            <a:ext cx="7643866" cy="6987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difference in mean percentage of AHI reduction in mild, moderate or severe patients was not statistically significant.</a:t>
            </a:r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214414" y="2715957"/>
            <a:ext cx="7643866" cy="3755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Slightly better results were obtained for positional patients. </a:t>
            </a:r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214414" y="3162947"/>
            <a:ext cx="7643866" cy="6987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No linear correlation was found between the AHI reduction and entity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mandibular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advancement (MA)</a:t>
            </a:r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ccia a destra rientrata 14"/>
          <p:cNvSpPr/>
          <p:nvPr/>
        </p:nvSpPr>
        <p:spPr>
          <a:xfrm>
            <a:off x="500034" y="3429006"/>
            <a:ext cx="538209" cy="165989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6" name="Freccia a destra rientrata 15"/>
          <p:cNvSpPr/>
          <p:nvPr/>
        </p:nvSpPr>
        <p:spPr>
          <a:xfrm>
            <a:off x="500034" y="4023623"/>
            <a:ext cx="538209" cy="165989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7" name="Freccia a destra rientrata 16"/>
          <p:cNvSpPr/>
          <p:nvPr/>
        </p:nvSpPr>
        <p:spPr>
          <a:xfrm>
            <a:off x="500034" y="2928940"/>
            <a:ext cx="538209" cy="165989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8" name="Freccia a destra rientrata 17"/>
          <p:cNvSpPr/>
          <p:nvPr/>
        </p:nvSpPr>
        <p:spPr>
          <a:xfrm>
            <a:off x="500034" y="2166235"/>
            <a:ext cx="538209" cy="165989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9" name="CasellaDiTesto 18"/>
          <p:cNvSpPr txBox="1"/>
          <p:nvPr/>
        </p:nvSpPr>
        <p:spPr>
          <a:xfrm>
            <a:off x="1214414" y="3821552"/>
            <a:ext cx="7643866" cy="3755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 good response of the OA therapy was observed also in overweight patients</a:t>
            </a:r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ccia a destra rientrata 19"/>
          <p:cNvSpPr/>
          <p:nvPr/>
        </p:nvSpPr>
        <p:spPr>
          <a:xfrm>
            <a:off x="500034" y="4418226"/>
            <a:ext cx="538209" cy="165989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21" name="CasellaDiTesto 20"/>
          <p:cNvSpPr txBox="1"/>
          <p:nvPr/>
        </p:nvSpPr>
        <p:spPr>
          <a:xfrm>
            <a:off x="1214414" y="4234517"/>
            <a:ext cx="7643866" cy="41549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TOS might represent a suitable protocol to discriminate good or bad responders of OA therapy. </a:t>
            </a:r>
            <a:endParaRPr lang="it-IT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1475656" y="1635646"/>
            <a:ext cx="30243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331640" y="4584215"/>
            <a:ext cx="7344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0" y="370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Dr.ssa Martina Caneva</a:t>
            </a:r>
            <a:endParaRPr lang="it-IT" sz="1600" b="1" dirty="0"/>
          </a:p>
        </p:txBody>
      </p:sp>
      <p:pic>
        <p:nvPicPr>
          <p:cNvPr id="24" name="Immagine 23" descr="logo colori vett cop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6"/>
            <a:ext cx="1000132" cy="1000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1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408391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rgbClr val="FFC000"/>
                </a:solidFill>
              </a:rPr>
              <a:t>GRAZIE PER L’ATTENZIONE</a:t>
            </a:r>
            <a:endParaRPr lang="it-IT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7633" t="21570" r="36355" b="60257"/>
          <a:stretch/>
        </p:blipFill>
        <p:spPr bwMode="auto">
          <a:xfrm>
            <a:off x="0" y="0"/>
            <a:ext cx="9144000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823" y="1995686"/>
            <a:ext cx="9086177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400" dirty="0" smtClean="0"/>
              <a:t> Una </a:t>
            </a:r>
            <a:r>
              <a:rPr lang="es-ES" sz="2400" dirty="0" err="1" smtClean="0"/>
              <a:t>delle</a:t>
            </a:r>
            <a:r>
              <a:rPr lang="es-ES" sz="2400" dirty="0" smtClean="0"/>
              <a:t> 5  </a:t>
            </a:r>
            <a:r>
              <a:rPr lang="es-ES" sz="2400" dirty="0" err="1" smtClean="0"/>
              <a:t>categorie</a:t>
            </a:r>
            <a:r>
              <a:rPr lang="es-ES" sz="2400" dirty="0" smtClean="0"/>
              <a:t> </a:t>
            </a:r>
            <a:r>
              <a:rPr lang="es-ES" sz="2400" dirty="0" err="1" smtClean="0"/>
              <a:t>maggiori</a:t>
            </a:r>
            <a:r>
              <a:rPr lang="es-ES" sz="2400" dirty="0" smtClean="0"/>
              <a:t> di </a:t>
            </a:r>
            <a:r>
              <a:rPr lang="es-ES" sz="2400" dirty="0" err="1" smtClean="0"/>
              <a:t>disturbi</a:t>
            </a:r>
            <a:r>
              <a:rPr lang="es-ES" sz="2400" dirty="0" smtClean="0"/>
              <a:t> </a:t>
            </a:r>
            <a:r>
              <a:rPr lang="es-ES" sz="2400" dirty="0" err="1" smtClean="0"/>
              <a:t>respiratori</a:t>
            </a:r>
            <a:r>
              <a:rPr lang="es-ES" sz="2400" dirty="0" smtClean="0"/>
              <a:t> che </a:t>
            </a:r>
            <a:r>
              <a:rPr lang="es-ES" sz="2400" dirty="0" err="1" smtClean="0"/>
              <a:t>avvengono</a:t>
            </a:r>
            <a:r>
              <a:rPr lang="es-ES" sz="2400" dirty="0" smtClean="0"/>
              <a:t> durante </a:t>
            </a:r>
            <a:r>
              <a:rPr lang="es-ES" sz="2400" dirty="0" err="1" smtClean="0"/>
              <a:t>il</a:t>
            </a:r>
            <a:r>
              <a:rPr lang="es-ES" sz="2400" dirty="0" smtClean="0"/>
              <a:t> </a:t>
            </a:r>
            <a:r>
              <a:rPr lang="es-ES" sz="2400" dirty="0" err="1" smtClean="0"/>
              <a:t>sonno</a:t>
            </a:r>
            <a:r>
              <a:rPr lang="es-MX" sz="2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/>
              <a:t>Buona norma approccio multidisciplinare; 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Esame d’elezione: polisonnografia (AHI);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Trattamento </a:t>
            </a:r>
            <a:r>
              <a:rPr lang="es-MX" sz="2400" dirty="0"/>
              <a:t>d’elezione per OSAS severe é la CPAP</a:t>
            </a:r>
            <a:r>
              <a:rPr lang="es-MX" sz="2400" dirty="0" smtClean="0"/>
              <a:t>;</a:t>
            </a:r>
            <a:endParaRPr lang="es-MX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35882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i="1" dirty="0" smtClean="0">
                <a:solidFill>
                  <a:schemeClr val="bg1"/>
                </a:solidFill>
              </a:rPr>
              <a:t>American Academy of Sleep Medicine. International Classification of Sleep Disorders, 2nd ed. Westchester, Il (USA).American Academy of Sleep Medicine, 2005. </a:t>
            </a:r>
            <a:r>
              <a:rPr lang="es-ES" sz="1100" i="1" dirty="0" smtClean="0">
                <a:solidFill>
                  <a:schemeClr val="bg1"/>
                </a:solidFill>
              </a:rPr>
              <a:t>Main C, et al. </a:t>
            </a:r>
            <a:r>
              <a:rPr lang="es-ES" sz="1100" i="1" dirty="0" err="1" smtClean="0">
                <a:solidFill>
                  <a:schemeClr val="bg1"/>
                </a:solidFill>
              </a:rPr>
              <a:t>Surgical</a:t>
            </a:r>
            <a:r>
              <a:rPr lang="es-ES" sz="1100" i="1" dirty="0" smtClean="0">
                <a:solidFill>
                  <a:schemeClr val="bg1"/>
                </a:solidFill>
              </a:rPr>
              <a:t> </a:t>
            </a:r>
            <a:r>
              <a:rPr lang="es-ES" sz="1100" i="1" dirty="0" err="1" smtClean="0">
                <a:solidFill>
                  <a:schemeClr val="bg1"/>
                </a:solidFill>
              </a:rPr>
              <a:t>procedures</a:t>
            </a:r>
            <a:r>
              <a:rPr lang="es-ES" sz="1100" i="1" dirty="0" smtClean="0">
                <a:solidFill>
                  <a:schemeClr val="bg1"/>
                </a:solidFill>
              </a:rPr>
              <a:t> and </a:t>
            </a:r>
            <a:r>
              <a:rPr lang="es-ES" sz="1100" i="1" dirty="0" err="1" smtClean="0">
                <a:solidFill>
                  <a:schemeClr val="bg1"/>
                </a:solidFill>
              </a:rPr>
              <a:t>nonsurgical</a:t>
            </a:r>
            <a:r>
              <a:rPr lang="es-ES" sz="1100" i="1" dirty="0" smtClean="0">
                <a:solidFill>
                  <a:schemeClr val="bg1"/>
                </a:solidFill>
              </a:rPr>
              <a:t> </a:t>
            </a:r>
            <a:r>
              <a:rPr lang="es-ES" sz="1100" i="1" dirty="0" err="1" smtClean="0">
                <a:solidFill>
                  <a:schemeClr val="bg1"/>
                </a:solidFill>
              </a:rPr>
              <a:t>devices</a:t>
            </a:r>
            <a:r>
              <a:rPr lang="es-ES" sz="1100" i="1" dirty="0" smtClean="0">
                <a:solidFill>
                  <a:schemeClr val="bg1"/>
                </a:solidFill>
              </a:rPr>
              <a:t> </a:t>
            </a:r>
            <a:r>
              <a:rPr lang="es-ES" sz="1100" i="1" dirty="0" err="1" smtClean="0">
                <a:solidFill>
                  <a:schemeClr val="bg1"/>
                </a:solidFill>
              </a:rPr>
              <a:t>for</a:t>
            </a:r>
            <a:r>
              <a:rPr lang="es-ES" sz="1100" i="1" dirty="0" smtClean="0">
                <a:solidFill>
                  <a:schemeClr val="bg1"/>
                </a:solidFill>
              </a:rPr>
              <a:t> </a:t>
            </a:r>
            <a:r>
              <a:rPr lang="es-ES" sz="1100" i="1" dirty="0" err="1" smtClean="0">
                <a:solidFill>
                  <a:schemeClr val="bg1"/>
                </a:solidFill>
              </a:rPr>
              <a:t>the</a:t>
            </a:r>
            <a:r>
              <a:rPr lang="es-ES" sz="1100" i="1" dirty="0" smtClean="0">
                <a:solidFill>
                  <a:schemeClr val="bg1"/>
                </a:solidFill>
              </a:rPr>
              <a:t> </a:t>
            </a:r>
            <a:r>
              <a:rPr lang="en-US" sz="1100" i="1" dirty="0" smtClean="0">
                <a:solidFill>
                  <a:schemeClr val="bg1"/>
                </a:solidFill>
              </a:rPr>
              <a:t>management of non-</a:t>
            </a:r>
            <a:r>
              <a:rPr lang="en-US" sz="1100" i="1" dirty="0" err="1" smtClean="0">
                <a:solidFill>
                  <a:schemeClr val="bg1"/>
                </a:solidFill>
              </a:rPr>
              <a:t>apnoeic</a:t>
            </a:r>
            <a:r>
              <a:rPr lang="en-US" sz="1100" i="1" dirty="0" smtClean="0">
                <a:solidFill>
                  <a:schemeClr val="bg1"/>
                </a:solidFill>
              </a:rPr>
              <a:t> snoring: a systematic review of clinical effects and associated treatment costs. Health </a:t>
            </a:r>
            <a:r>
              <a:rPr lang="en-US" sz="1100" i="1" dirty="0" err="1" smtClean="0">
                <a:solidFill>
                  <a:schemeClr val="bg1"/>
                </a:solidFill>
              </a:rPr>
              <a:t>Technol</a:t>
            </a:r>
            <a:r>
              <a:rPr lang="en-US" sz="1100" i="1" dirty="0" smtClean="0">
                <a:solidFill>
                  <a:schemeClr val="bg1"/>
                </a:solidFill>
              </a:rPr>
              <a:t> Assess. 2009 Jan;13(3): III, XI-XIV, 1-208.</a:t>
            </a:r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9355"/>
            <a:ext cx="828092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C000"/>
                </a:solidFill>
              </a:rPr>
              <a:t>APNEE OSTRUTTIVE DURANTE IL SONNO</a:t>
            </a:r>
            <a:endParaRPr lang="es-E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764850"/>
            <a:ext cx="9108504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400" dirty="0" smtClean="0"/>
              <a:t>L’odontoiatra </a:t>
            </a:r>
            <a:r>
              <a:rPr lang="es-MX" sz="2400" dirty="0"/>
              <a:t>puó fare screening tramite questionari (Berlino..), riconoscere fattori predisponenti e valutare indicazioni uso OA</a:t>
            </a:r>
            <a:r>
              <a:rPr lang="es-MX" sz="2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/>
              <a:t>OSAS lievi\moderate o intolleranti a CPAP é indicato trattamento con OA;</a:t>
            </a:r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Bisogna minimizzare fattori predisponenenti (controllo del peso, consigliare di dormire sul fianco, assunzione di pasti leggeri a cena, ridurre consumo di bevande alcoliche</a:t>
            </a:r>
            <a:r>
              <a:rPr lang="es-ES" sz="2400" dirty="0" smtClean="0"/>
              <a:t> )</a:t>
            </a:r>
            <a:endParaRPr lang="es-E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6881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i="1" dirty="0" err="1" smtClean="0">
                <a:solidFill>
                  <a:schemeClr val="bg1"/>
                </a:solidFill>
              </a:rPr>
              <a:t>McDaid</a:t>
            </a:r>
            <a:r>
              <a:rPr lang="es-ES" sz="1400" i="1" dirty="0" smtClean="0">
                <a:solidFill>
                  <a:schemeClr val="bg1"/>
                </a:solidFill>
              </a:rPr>
              <a:t> C, </a:t>
            </a:r>
            <a:r>
              <a:rPr lang="es-MX" sz="1400" i="1" dirty="0" smtClean="0">
                <a:solidFill>
                  <a:schemeClr val="bg1"/>
                </a:solidFill>
              </a:rPr>
              <a:t>et al</a:t>
            </a:r>
            <a:r>
              <a:rPr lang="en-US" sz="1400" i="1" dirty="0" smtClean="0">
                <a:solidFill>
                  <a:schemeClr val="bg1"/>
                </a:solidFill>
              </a:rPr>
              <a:t>. Continuous positive airway pressure devices for the treatment of obstructive sleep </a:t>
            </a:r>
            <a:r>
              <a:rPr lang="en-US" sz="1400" i="1" dirty="0" err="1" smtClean="0">
                <a:solidFill>
                  <a:schemeClr val="bg1"/>
                </a:solidFill>
              </a:rPr>
              <a:t>apnoea-hypopnoea</a:t>
            </a:r>
            <a:r>
              <a:rPr lang="en-US" sz="1400" i="1" dirty="0" smtClean="0">
                <a:solidFill>
                  <a:schemeClr val="bg1"/>
                </a:solidFill>
              </a:rPr>
              <a:t> syndrome: a systematic review and economic analysis. Health </a:t>
            </a:r>
            <a:r>
              <a:rPr lang="en-US" sz="1400" i="1" dirty="0" err="1" smtClean="0">
                <a:solidFill>
                  <a:schemeClr val="bg1"/>
                </a:solidFill>
              </a:rPr>
              <a:t>Technol</a:t>
            </a:r>
            <a:r>
              <a:rPr lang="en-US" sz="1400" i="1" dirty="0" smtClean="0">
                <a:solidFill>
                  <a:schemeClr val="bg1"/>
                </a:solidFill>
              </a:rPr>
              <a:t> Assess. 2009 Jan;13(4):III-IV, XI-XIV, 1-119, 143-274.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7633" t="21570" r="36355" b="60257"/>
          <a:stretch/>
        </p:blipFill>
        <p:spPr bwMode="auto">
          <a:xfrm>
            <a:off x="0" y="0"/>
            <a:ext cx="9144000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23478"/>
            <a:ext cx="8964488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400" dirty="0"/>
              <a:t>L’odontoiatra puó fare screening tramite questionari (Berlino</a:t>
            </a:r>
            <a:r>
              <a:rPr lang="es-MX" sz="2400" dirty="0" smtClean="0"/>
              <a:t>..), riconoscere fattori predisponenti </a:t>
            </a:r>
            <a:r>
              <a:rPr lang="es-MX" sz="2400" dirty="0"/>
              <a:t>e valutare indicazioni uso OA;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9622"/>
            <a:ext cx="4981525" cy="29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51470"/>
            <a:ext cx="8964488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400" dirty="0"/>
              <a:t>L’odontoiatra puó fare screening tramite questionari (Berlino</a:t>
            </a:r>
            <a:r>
              <a:rPr lang="es-MX" sz="2400" dirty="0" smtClean="0"/>
              <a:t>..), riconoscere fattori predisponenti </a:t>
            </a:r>
            <a:r>
              <a:rPr lang="es-MX" sz="2400" dirty="0"/>
              <a:t>e valutare indicazioni uso OA;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3" y="3192742"/>
            <a:ext cx="3858768" cy="21153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1784818"/>
            <a:ext cx="3858768" cy="2468880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201026" y="1258709"/>
            <a:ext cx="3942974" cy="4121353"/>
            <a:chOff x="-107210" y="-297852"/>
            <a:chExt cx="6245920" cy="5471585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6401" r="66566"/>
            <a:stretch/>
          </p:blipFill>
          <p:spPr>
            <a:xfrm rot="21126171">
              <a:off x="38034" y="826576"/>
              <a:ext cx="2088232" cy="4299942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762" b="65163"/>
            <a:stretch/>
          </p:blipFill>
          <p:spPr>
            <a:xfrm>
              <a:off x="-107210" y="-297852"/>
              <a:ext cx="6245920" cy="2088232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76" t="32965"/>
            <a:stretch/>
          </p:blipFill>
          <p:spPr>
            <a:xfrm rot="590791">
              <a:off x="4002674" y="1725792"/>
              <a:ext cx="1831587" cy="3447941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54" t="31800" r="25531"/>
            <a:stretch/>
          </p:blipFill>
          <p:spPr>
            <a:xfrm>
              <a:off x="1619672" y="1616078"/>
              <a:ext cx="2880320" cy="3507854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58" r="72302"/>
            <a:stretch/>
          </p:blipFill>
          <p:spPr>
            <a:xfrm rot="21163934">
              <a:off x="113118" y="1731325"/>
              <a:ext cx="1729994" cy="342258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40" t="15074"/>
            <a:stretch/>
          </p:blipFill>
          <p:spPr>
            <a:xfrm rot="455733">
              <a:off x="3565208" y="670899"/>
              <a:ext cx="2302247" cy="4368180"/>
            </a:xfrm>
            <a:prstGeom prst="rect">
              <a:avLst/>
            </a:prstGeom>
          </p:spPr>
        </p:pic>
      </p:grpSp>
      <p:sp>
        <p:nvSpPr>
          <p:cNvPr id="17" name="Freccia bidirezionale orizzontale 16"/>
          <p:cNvSpPr/>
          <p:nvPr/>
        </p:nvSpPr>
        <p:spPr>
          <a:xfrm>
            <a:off x="6363095" y="3324929"/>
            <a:ext cx="1665289" cy="5693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sinistra 17"/>
          <p:cNvSpPr/>
          <p:nvPr/>
        </p:nvSpPr>
        <p:spPr>
          <a:xfrm>
            <a:off x="3375362" y="4119148"/>
            <a:ext cx="777701" cy="5857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59443" y="915566"/>
            <a:ext cx="36047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RETROGNAZIA</a:t>
            </a:r>
            <a:endParaRPr lang="it-IT" sz="3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201026" y="915566"/>
            <a:ext cx="36047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PALATO STRETTO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12202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doni\Desktop\gabriz\osas articoli\untitle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37791"/>
            <a:ext cx="2286000" cy="1135856"/>
          </a:xfrm>
          <a:prstGeom prst="rect">
            <a:avLst/>
          </a:prstGeom>
          <a:noFill/>
        </p:spPr>
      </p:pic>
      <p:pic>
        <p:nvPicPr>
          <p:cNvPr id="2051" name="Picture 3" descr="C:\Users\Vidoni\Desktop\gabriz\osas articoli\untitled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3616132"/>
            <a:ext cx="2466975" cy="1385888"/>
          </a:xfrm>
          <a:prstGeom prst="rect">
            <a:avLst/>
          </a:prstGeom>
          <a:noFill/>
        </p:spPr>
      </p:pic>
      <p:pic>
        <p:nvPicPr>
          <p:cNvPr id="2052" name="Picture 4" descr="C:\Users\Vidoni\Desktop\gabriz\osas articoli\images9XI1WJ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5" y="969839"/>
            <a:ext cx="2447925" cy="1400175"/>
          </a:xfrm>
          <a:prstGeom prst="rect">
            <a:avLst/>
          </a:prstGeom>
          <a:noFill/>
        </p:spPr>
      </p:pic>
      <p:pic>
        <p:nvPicPr>
          <p:cNvPr id="2055" name="Picture 7" descr="C:\Users\Vidoni\Desktop\gabriz\osas articoli\imagesGQTBICC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85863"/>
            <a:ext cx="2857500" cy="1200150"/>
          </a:xfrm>
          <a:prstGeom prst="rect">
            <a:avLst/>
          </a:prstGeom>
          <a:noFill/>
        </p:spPr>
      </p:pic>
      <p:pic>
        <p:nvPicPr>
          <p:cNvPr id="2056" name="Picture 8" descr="C:\Users\Vidoni\Desktop\gabriz\osas articoli\imagesPSKYBS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9" y="1995952"/>
            <a:ext cx="2333625" cy="1400175"/>
          </a:xfrm>
          <a:prstGeom prst="rect">
            <a:avLst/>
          </a:prstGeom>
          <a:noFill/>
        </p:spPr>
      </p:pic>
      <p:pic>
        <p:nvPicPr>
          <p:cNvPr id="2058" name="Picture 10" descr="C:\Users\Vidoni\Desktop\gabriz\osas articoli\untitled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3" y="3076072"/>
            <a:ext cx="2371725" cy="14430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APPLIANCE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29" b="18848"/>
          <a:stretch/>
        </p:blipFill>
        <p:spPr>
          <a:xfrm>
            <a:off x="539552" y="3150958"/>
            <a:ext cx="1811634" cy="136815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516216" y="1995952"/>
            <a:ext cx="1800200" cy="109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635896" y="1519704"/>
            <a:ext cx="1800200" cy="109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226452" y="560539"/>
            <a:ext cx="695444" cy="3294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210879" y="1145756"/>
            <a:ext cx="695444" cy="3294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948264" y="4083918"/>
            <a:ext cx="484467" cy="1440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idoni\Desktop\gabriz\osas articoli\untitle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78949"/>
            <a:ext cx="2466975" cy="1385888"/>
          </a:xfrm>
          <a:prstGeom prst="rect">
            <a:avLst/>
          </a:prstGeom>
          <a:noFill/>
        </p:spPr>
      </p:pic>
      <p:pic>
        <p:nvPicPr>
          <p:cNvPr id="3" name="Picture 7" descr="C:\Users\Vidoni\Desktop\gabriz\osas articoli\imagesGQTBICC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571" y="1131590"/>
            <a:ext cx="2857500" cy="1200150"/>
          </a:xfrm>
          <a:prstGeom prst="rect">
            <a:avLst/>
          </a:prstGeom>
          <a:noFill/>
        </p:spPr>
      </p:pic>
      <p:pic>
        <p:nvPicPr>
          <p:cNvPr id="4" name="Picture 10" descr="C:\Users\Vidoni\Desktop\gabriz\osas articoli\untitle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021799"/>
            <a:ext cx="2371725" cy="1443038"/>
          </a:xfrm>
          <a:prstGeom prst="rect">
            <a:avLst/>
          </a:prstGeom>
          <a:noFill/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29" b="18848"/>
          <a:stretch/>
        </p:blipFill>
        <p:spPr>
          <a:xfrm>
            <a:off x="467544" y="1923677"/>
            <a:ext cx="2808312" cy="21208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157415" y="51470"/>
            <a:ext cx="314964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AVANZATORI MANDIBOLARI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77483"/>
            <a:ext cx="314964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RITENTORI LINGUALI</a:t>
            </a:r>
            <a:endParaRPr lang="it-IT" sz="2800" b="1" dirty="0"/>
          </a:p>
        </p:txBody>
      </p:sp>
      <p:sp>
        <p:nvSpPr>
          <p:cNvPr id="8" name="Rettangolo 7"/>
          <p:cNvSpPr/>
          <p:nvPr/>
        </p:nvSpPr>
        <p:spPr>
          <a:xfrm>
            <a:off x="7361627" y="4044524"/>
            <a:ext cx="484467" cy="1440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7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1858</Words>
  <Application>Microsoft Office PowerPoint</Application>
  <PresentationFormat>Presentazione su schermo (16:9)</PresentationFormat>
  <Paragraphs>367</Paragraphs>
  <Slides>39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Arial</vt:lpstr>
      <vt:lpstr>Calibri</vt:lpstr>
      <vt:lpstr>Comic Sans MS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Vidoni</dc:creator>
  <cp:lastModifiedBy>Daniele Vidoni</cp:lastModifiedBy>
  <cp:revision>59</cp:revision>
  <dcterms:created xsi:type="dcterms:W3CDTF">2018-03-24T15:23:21Z</dcterms:created>
  <dcterms:modified xsi:type="dcterms:W3CDTF">2018-04-17T10:36:03Z</dcterms:modified>
</cp:coreProperties>
</file>