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truttura predefinita">
    <p:bg>
      <p:bgPr>
        <a:solidFill>
          <a:srgbClr val="021E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650238" y="130950"/>
            <a:ext cx="11704326" cy="2144891"/>
          </a:xfrm>
          <a:prstGeom prst="rect">
            <a:avLst/>
          </a:prstGeom>
        </p:spPr>
        <p:txBody>
          <a:bodyPr lIns="72248" tIns="72248" rIns="72248" bIns="72248"/>
          <a:lstStyle>
            <a:lvl1pPr marR="40639" indent="40639" defTabSz="914400">
              <a:defRPr sz="6200">
                <a:solidFill>
                  <a:srgbClr val="D4FEFF"/>
                </a:solidFill>
                <a:uFill>
                  <a:solidFill>
                    <a:srgbClr val="D4FE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idx="1"/>
          </p:nvPr>
        </p:nvSpPr>
        <p:spPr>
          <a:xfrm>
            <a:off x="650238" y="2275838"/>
            <a:ext cx="11704326" cy="7477763"/>
          </a:xfrm>
          <a:prstGeom prst="rect">
            <a:avLst/>
          </a:prstGeom>
        </p:spPr>
        <p:txBody>
          <a:bodyPr lIns="72248" tIns="72248" rIns="72248" bIns="72248" anchor="t"/>
          <a:lstStyle>
            <a:lvl1pPr marL="512126" marR="40639" indent="-471487" defTabSz="914400">
              <a:spcBef>
                <a:spcPts val="700"/>
              </a:spcBef>
              <a:buSzPct val="100000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946873" marR="40639" indent="-449033" defTabSz="914400">
              <a:spcBef>
                <a:spcPts val="700"/>
              </a:spcBef>
              <a:buSzPct val="100000"/>
              <a:buChar char="–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374138" marR="40639" indent="-419100" defTabSz="914400">
              <a:spcBef>
                <a:spcPts val="700"/>
              </a:spcBef>
              <a:buSzPct val="100000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915156" marR="40639" indent="-502916" defTabSz="914400">
              <a:spcBef>
                <a:spcPts val="700"/>
              </a:spcBef>
              <a:buSzPct val="100000"/>
              <a:buChar char="–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372356" marR="40639" indent="-502916" defTabSz="914400">
              <a:spcBef>
                <a:spcPts val="700"/>
              </a:spcBef>
              <a:buSzPct val="100000"/>
              <a:buChar char="»"/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10631595" y="8882098"/>
            <a:ext cx="411470" cy="403718"/>
          </a:xfrm>
          <a:prstGeom prst="rect">
            <a:avLst/>
          </a:prstGeom>
        </p:spPr>
        <p:txBody>
          <a:bodyPr lIns="72248" tIns="72248" rIns="72248" bIns="72248"/>
          <a:lstStyle>
            <a:lvl1pP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umero diapositiva"/>
          <p:cNvSpPr txBox="1"/>
          <p:nvPr>
            <p:ph type="sldNum" sz="quarter" idx="2"/>
          </p:nvPr>
        </p:nvSpPr>
        <p:spPr>
          <a:xfrm>
            <a:off x="6328302" y="9296400"/>
            <a:ext cx="340259" cy="324306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4" name="Corpo livello uno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xfrm>
            <a:off x="7802879" y="9040141"/>
            <a:ext cx="3034454" cy="520701"/>
          </a:xfrm>
          <a:prstGeom prst="rect">
            <a:avLst/>
          </a:prstGeom>
        </p:spPr>
        <p:txBody>
          <a:bodyPr lIns="0" tIns="0" rIns="0" bIns="0"/>
          <a:lstStyle>
            <a:lvl1pPr defTabSz="8255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olo Testo"/>
          <p:cNvSpPr txBox="1"/>
          <p:nvPr>
            <p:ph type="title"/>
          </p:nvPr>
        </p:nvSpPr>
        <p:spPr>
          <a:xfrm>
            <a:off x="650240" y="390595"/>
            <a:ext cx="11704320" cy="1885246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3" name="Corpo livello uno…"/>
          <p:cNvSpPr txBox="1"/>
          <p:nvPr>
            <p:ph type="body" idx="1"/>
          </p:nvPr>
        </p:nvSpPr>
        <p:spPr>
          <a:xfrm>
            <a:off x="650240" y="2275838"/>
            <a:ext cx="11704320" cy="7477764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>
              <a:buSzTx/>
              <a:buNone/>
              <a:defRPr sz="3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Numero diapositiva"/>
          <p:cNvSpPr txBox="1"/>
          <p:nvPr>
            <p:ph type="sldNum" sz="quarter" idx="2"/>
          </p:nvPr>
        </p:nvSpPr>
        <p:spPr>
          <a:xfrm>
            <a:off x="7802879" y="9040141"/>
            <a:ext cx="3034454" cy="520701"/>
          </a:xfrm>
          <a:prstGeom prst="rect">
            <a:avLst/>
          </a:prstGeom>
        </p:spPr>
        <p:txBody>
          <a:bodyPr lIns="0" tIns="0" rIns="0" bIns="0"/>
          <a:lstStyle>
            <a:lvl1pPr defTabSz="8255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ero diapositiva"/>
          <p:cNvSpPr txBox="1"/>
          <p:nvPr>
            <p:ph type="sldNum" sz="quarter" idx="2"/>
          </p:nvPr>
        </p:nvSpPr>
        <p:spPr>
          <a:xfrm>
            <a:off x="6376387" y="9283700"/>
            <a:ext cx="254001" cy="266700"/>
          </a:xfrm>
          <a:prstGeom prst="rect">
            <a:avLst/>
          </a:prstGeom>
        </p:spPr>
        <p:txBody>
          <a:bodyPr/>
          <a:lstStyle>
            <a:lvl1pPr>
              <a:defRPr sz="11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tif"/><Relationship Id="rId3" Type="http://schemas.openxmlformats.org/officeDocument/2006/relationships/image" Target="../media/image11.tif"/><Relationship Id="rId4" Type="http://schemas.openxmlformats.org/officeDocument/2006/relationships/image" Target="../media/image10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4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"/><Relationship Id="rId3" Type="http://schemas.openxmlformats.org/officeDocument/2006/relationships/image" Target="../media/image16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19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tif"/><Relationship Id="rId3" Type="http://schemas.openxmlformats.org/officeDocument/2006/relationships/image" Target="../media/image21.tif"/><Relationship Id="rId4" Type="http://schemas.openxmlformats.org/officeDocument/2006/relationships/image" Target="../media/image22.tif"/><Relationship Id="rId5" Type="http://schemas.openxmlformats.org/officeDocument/2006/relationships/image" Target="../media/image23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27.tif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tif"/><Relationship Id="rId3" Type="http://schemas.openxmlformats.org/officeDocument/2006/relationships/image" Target="../media/image29.tif"/><Relationship Id="rId4" Type="http://schemas.openxmlformats.org/officeDocument/2006/relationships/image" Target="../media/image11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27.tif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0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tif"/><Relationship Id="rId3" Type="http://schemas.openxmlformats.org/officeDocument/2006/relationships/image" Target="../media/image16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tif"/><Relationship Id="rId3" Type="http://schemas.openxmlformats.org/officeDocument/2006/relationships/image" Target="../media/image35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tif"/><Relationship Id="rId3" Type="http://schemas.openxmlformats.org/officeDocument/2006/relationships/image" Target="../media/image37.tif"/><Relationship Id="rId4" Type="http://schemas.openxmlformats.org/officeDocument/2006/relationships/image" Target="../media/image38.tif"/><Relationship Id="rId5" Type="http://schemas.openxmlformats.org/officeDocument/2006/relationships/image" Target="../media/image39.tif"/><Relationship Id="rId6" Type="http://schemas.openxmlformats.org/officeDocument/2006/relationships/image" Target="../media/image4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17" y="38771"/>
            <a:ext cx="4368932" cy="606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6883" y="3422650"/>
            <a:ext cx="9537701" cy="626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2" y="2247105"/>
            <a:ext cx="12809216" cy="3667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9341" y="9201846"/>
            <a:ext cx="8880509" cy="367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848" y="327756"/>
            <a:ext cx="12081104" cy="153041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DlCO = [kCO x Va] / [Pb - PH2O]…"/>
          <p:cNvSpPr txBox="1"/>
          <p:nvPr/>
        </p:nvSpPr>
        <p:spPr>
          <a:xfrm>
            <a:off x="2408698" y="6303702"/>
            <a:ext cx="8187403" cy="186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499" indent="-444499" algn="l">
              <a:spcBef>
                <a:spcPts val="4200"/>
              </a:spcBef>
              <a:buSzPct val="145000"/>
              <a:buChar char="•"/>
              <a:defRPr sz="4000"/>
            </a:pPr>
            <a:r>
              <a:t>D</a:t>
            </a:r>
            <a:r>
              <a:rPr cap="small"/>
              <a:t>l</a:t>
            </a:r>
            <a:r>
              <a:t>CO = [</a:t>
            </a:r>
            <a:r>
              <a:rPr i="1"/>
              <a:t>k</a:t>
            </a:r>
            <a:r>
              <a:t>CO x V</a:t>
            </a:r>
            <a:r>
              <a:rPr cap="small"/>
              <a:t>a</a:t>
            </a:r>
            <a:r>
              <a:t>] / [P</a:t>
            </a:r>
            <a:r>
              <a:rPr cap="small"/>
              <a:t>b</a:t>
            </a:r>
            <a:r>
              <a:t> - P</a:t>
            </a:r>
            <a:r>
              <a:rPr baseline="-5999"/>
              <a:t>H2O</a:t>
            </a:r>
            <a:r>
              <a:t>]</a:t>
            </a:r>
          </a:p>
          <a:p>
            <a:pPr marL="444499" indent="-444499" algn="l">
              <a:spcBef>
                <a:spcPts val="4200"/>
              </a:spcBef>
              <a:buSzPct val="145000"/>
              <a:buChar char="•"/>
              <a:defRPr sz="4000"/>
            </a:pPr>
            <a:r>
              <a:t>K</a:t>
            </a:r>
            <a:r>
              <a:rPr cap="small"/>
              <a:t>co = </a:t>
            </a:r>
            <a:r>
              <a:t>D</a:t>
            </a:r>
            <a:r>
              <a:rPr cap="small"/>
              <a:t>l</a:t>
            </a:r>
            <a:r>
              <a:t>CO / V</a:t>
            </a:r>
            <a:r>
              <a:rPr cap="small"/>
              <a:t>a </a:t>
            </a:r>
            <a:r>
              <a:rPr cap="small" sz="3000"/>
              <a:t>(</a:t>
            </a:r>
            <a:r>
              <a:rPr sz="3000"/>
              <a:t>ml/min/mmHg/L)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92862"/>
            <a:ext cx="13004801" cy="715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8940800"/>
            <a:ext cx="13004801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50" y="67733"/>
            <a:ext cx="11315700" cy="193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587" y="1679575"/>
            <a:ext cx="13061974" cy="639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8874" y="8975166"/>
            <a:ext cx="4936693" cy="437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098" y="228600"/>
            <a:ext cx="10186604" cy="1923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3385" y="1012334"/>
            <a:ext cx="5361716" cy="356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15" y="2104826"/>
            <a:ext cx="8374949" cy="7566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59" y="344619"/>
            <a:ext cx="13019718" cy="9064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2059153" y="6592031"/>
            <a:ext cx="1093047" cy="3527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7186" y="1681161"/>
            <a:ext cx="7208840" cy="7566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37" y="9280525"/>
            <a:ext cx="5635627" cy="37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3337" y="158750"/>
            <a:ext cx="10396539" cy="1541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737" y="158750"/>
            <a:ext cx="11107739" cy="164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8887" y="1371600"/>
            <a:ext cx="5635627" cy="379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437" y="1885950"/>
            <a:ext cx="12611101" cy="7713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39.png" descr="image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503" y="1948166"/>
            <a:ext cx="7203194" cy="709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800" y="165100"/>
            <a:ext cx="10604500" cy="170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5200" y="9118600"/>
            <a:ext cx="6350000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" y="165100"/>
            <a:ext cx="11328400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2950" y="9296400"/>
            <a:ext cx="574675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5852" y="2705100"/>
            <a:ext cx="9467697" cy="6553200"/>
          </a:xfrm>
          <a:prstGeom prst="rect">
            <a:avLst/>
          </a:prstGeom>
          <a:ln w="254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V’a = V’e x (1 - Vd/Vt)"/>
          <p:cNvSpPr txBox="1"/>
          <p:nvPr/>
        </p:nvSpPr>
        <p:spPr>
          <a:xfrm>
            <a:off x="3384599" y="8437033"/>
            <a:ext cx="62356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V’</a:t>
            </a:r>
            <a:r>
              <a:rPr cap="small"/>
              <a:t>a</a:t>
            </a:r>
            <a:r>
              <a:t> = V’</a:t>
            </a:r>
            <a:r>
              <a:rPr cap="small"/>
              <a:t>e</a:t>
            </a:r>
            <a:r>
              <a:t> x (1 - V</a:t>
            </a:r>
            <a:r>
              <a:rPr cap="small"/>
              <a:t>d</a:t>
            </a:r>
            <a:r>
              <a:t>/V</a:t>
            </a:r>
            <a:r>
              <a:rPr cap="small"/>
              <a:t>t</a:t>
            </a:r>
            <a:r>
              <a:t>)</a:t>
            </a:r>
          </a:p>
        </p:txBody>
      </p:sp>
      <p:pic>
        <p:nvPicPr>
          <p:cNvPr id="22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666" y="143931"/>
            <a:ext cx="8613467" cy="3554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357" y="3745838"/>
            <a:ext cx="12430085" cy="46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Linea" descr="Line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7700" y="4969933"/>
            <a:ext cx="8983658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Linea" descr="Line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700" y="5461000"/>
            <a:ext cx="12200230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Linea" descr="Line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" y="5952066"/>
            <a:ext cx="12200230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Linea" descr="Line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300" y="8153400"/>
            <a:ext cx="10149024" cy="7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Rettangolo"/>
          <p:cNvSpPr/>
          <p:nvPr/>
        </p:nvSpPr>
        <p:spPr>
          <a:xfrm>
            <a:off x="10676466" y="7556500"/>
            <a:ext cx="22016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1972" y="1853394"/>
            <a:ext cx="10749889" cy="604681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earl Harbour: Dic.07/1941"/>
          <p:cNvSpPr txBox="1"/>
          <p:nvPr/>
        </p:nvSpPr>
        <p:spPr>
          <a:xfrm>
            <a:off x="4734836" y="8574802"/>
            <a:ext cx="40041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Pearl Harbour: Dic.07/1941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33350"/>
            <a:ext cx="85090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500" y="653638"/>
            <a:ext cx="6731642" cy="312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638" y="2275438"/>
            <a:ext cx="6437135" cy="5927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1569" y="8422857"/>
            <a:ext cx="12343804" cy="1200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1838" y="1627447"/>
            <a:ext cx="5581124" cy="86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28088" y="2565493"/>
            <a:ext cx="5789350" cy="534741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ttangolo"/>
          <p:cNvSpPr/>
          <p:nvPr/>
        </p:nvSpPr>
        <p:spPr>
          <a:xfrm>
            <a:off x="25398" y="2125133"/>
            <a:ext cx="939208" cy="9663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Rettangolo"/>
          <p:cNvSpPr/>
          <p:nvPr/>
        </p:nvSpPr>
        <p:spPr>
          <a:xfrm>
            <a:off x="6434666" y="2514599"/>
            <a:ext cx="822129" cy="7207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" y="2720743"/>
            <a:ext cx="6100300" cy="512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6921" y="2775392"/>
            <a:ext cx="6219363" cy="5015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9" y="8210550"/>
            <a:ext cx="12998782" cy="120960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ettangolo"/>
          <p:cNvSpPr/>
          <p:nvPr/>
        </p:nvSpPr>
        <p:spPr>
          <a:xfrm>
            <a:off x="-8467" y="7749381"/>
            <a:ext cx="1481337" cy="8854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50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16150" y="383116"/>
            <a:ext cx="8572500" cy="173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rcRect l="0" t="11968" r="0" b="0"/>
          <a:stretch>
            <a:fillRect/>
          </a:stretch>
        </p:blipFill>
        <p:spPr>
          <a:xfrm>
            <a:off x="-3572" y="645914"/>
            <a:ext cx="13011783" cy="846164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PaCO2 = V’CO2 / V’a"/>
          <p:cNvSpPr txBox="1"/>
          <p:nvPr/>
        </p:nvSpPr>
        <p:spPr>
          <a:xfrm>
            <a:off x="7545789" y="2860909"/>
            <a:ext cx="372135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PaCO</a:t>
            </a:r>
            <a:r>
              <a:rPr baseline="-5999"/>
              <a:t>2</a:t>
            </a:r>
            <a:r>
              <a:t> = V’CO</a:t>
            </a:r>
            <a:r>
              <a:rPr baseline="-5999"/>
              <a:t>2</a:t>
            </a:r>
            <a:r>
              <a:t> / V’</a:t>
            </a:r>
            <a:r>
              <a:rPr cap="small"/>
              <a:t>a</a:t>
            </a:r>
          </a:p>
        </p:txBody>
      </p:sp>
      <p:sp>
        <p:nvSpPr>
          <p:cNvPr id="254" name="V’CO2 = PaCO2 x V’a"/>
          <p:cNvSpPr txBox="1"/>
          <p:nvPr/>
        </p:nvSpPr>
        <p:spPr>
          <a:xfrm>
            <a:off x="7519119" y="3537713"/>
            <a:ext cx="377469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000"/>
            </a:pPr>
            <a:r>
              <a:t>V’CO</a:t>
            </a:r>
            <a:r>
              <a:rPr baseline="-5998"/>
              <a:t>2</a:t>
            </a:r>
            <a:r>
              <a:t> = P</a:t>
            </a:r>
            <a:r>
              <a:rPr cap="small"/>
              <a:t>a</a:t>
            </a:r>
            <a:r>
              <a:t>CO</a:t>
            </a:r>
            <a:r>
              <a:rPr baseline="-5998"/>
              <a:t>2</a:t>
            </a:r>
            <a:r>
              <a:t> x V’</a:t>
            </a:r>
            <a:r>
              <a:rPr cap="small"/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5 key messages per la fisiopatologia repsrato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5 </a:t>
            </a:r>
            <a:r>
              <a:rPr i="1" u="sng">
                <a:latin typeface="Helvetica Neue"/>
                <a:ea typeface="Helvetica Neue"/>
                <a:cs typeface="Helvetica Neue"/>
                <a:sym typeface="Helvetica Neue"/>
              </a:rPr>
              <a:t>key messages</a:t>
            </a:r>
            <a:r>
              <a:t> per la fisiopatologia repsratoria</a:t>
            </a:r>
          </a:p>
        </p:txBody>
      </p:sp>
      <p:sp>
        <p:nvSpPr>
          <p:cNvPr id="257" name="La morfologia della curva flusso volume va analizzata appoggiandola sulla CP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099" indent="-546099" defTabSz="502412">
              <a:spcBef>
                <a:spcPts val="3600"/>
              </a:spcBef>
              <a:buSzPct val="100000"/>
              <a:buAutoNum type="arabicPeriod" startAt="1"/>
              <a:defRPr b="1" sz="3010"/>
            </a:pPr>
            <a:r>
              <a:t>La morfologia della curva flusso volume va analizzata appoggiandola sulla CPT.</a:t>
            </a:r>
          </a:p>
          <a:p>
            <a:pPr marL="546099" indent="-546099" defTabSz="502412">
              <a:spcBef>
                <a:spcPts val="3600"/>
              </a:spcBef>
              <a:buSzPct val="100000"/>
              <a:buAutoNum type="arabicPeriod" startAt="1"/>
              <a:defRPr b="1" sz="3010"/>
            </a:pPr>
            <a:r>
              <a:t>La misura della D</a:t>
            </a:r>
            <a:r>
              <a:rPr cap="small"/>
              <a:t>lco</a:t>
            </a:r>
            <a:r>
              <a:t> e del K</a:t>
            </a:r>
            <a:r>
              <a:rPr cap="small"/>
              <a:t>co </a:t>
            </a:r>
            <a:r>
              <a:t>è fondamentale in molte situazioni cliniche.</a:t>
            </a:r>
          </a:p>
          <a:p>
            <a:pPr marL="546099" indent="-546099" defTabSz="502412">
              <a:spcBef>
                <a:spcPts val="3600"/>
              </a:spcBef>
              <a:buSzPct val="100000"/>
              <a:buAutoNum type="arabicPeriod" startAt="1"/>
              <a:defRPr b="1" sz="3010"/>
            </a:pPr>
            <a:r>
              <a:t>Nei pazienti con BPCO “lieve” il test da sforzo rivela l’iperinsufflazione polmonare dinamica.</a:t>
            </a:r>
          </a:p>
          <a:p>
            <a:pPr marL="546099" indent="-546099" defTabSz="502412">
              <a:spcBef>
                <a:spcPts val="3600"/>
              </a:spcBef>
              <a:buSzPct val="100000"/>
              <a:buAutoNum type="arabicPeriod" startAt="1"/>
              <a:defRPr b="1" sz="3010"/>
            </a:pPr>
            <a:r>
              <a:t>Nell’asma, è opportuno misurare la CPT e non solo la CV.</a:t>
            </a:r>
          </a:p>
          <a:p>
            <a:pPr marL="546099" indent="-546099" defTabSz="502412">
              <a:spcBef>
                <a:spcPts val="3600"/>
              </a:spcBef>
              <a:buSzPct val="100000"/>
              <a:buAutoNum type="arabicPeriod" startAt="1"/>
              <a:defRPr b="1" sz="3010"/>
            </a:pPr>
            <a:r>
              <a:t>La relazione tra V’</a:t>
            </a:r>
            <a:r>
              <a:rPr cap="small"/>
              <a:t>a</a:t>
            </a:r>
            <a:r>
              <a:t> e PaCO</a:t>
            </a:r>
            <a:r>
              <a:rPr baseline="-5999"/>
              <a:t>2</a:t>
            </a:r>
            <a:r>
              <a:t> è inversa ma non lineare.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432" y="0"/>
            <a:ext cx="708362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Isaac Newton  1642-1727"/>
          <p:cNvSpPr txBox="1"/>
          <p:nvPr/>
        </p:nvSpPr>
        <p:spPr>
          <a:xfrm>
            <a:off x="8420489" y="2174003"/>
            <a:ext cx="374995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Isaac Newton  1642-1727</a:t>
            </a:r>
          </a:p>
        </p:txBody>
      </p:sp>
      <p:sp>
        <p:nvSpPr>
          <p:cNvPr id="261" name="If I saw  further…"/>
          <p:cNvSpPr txBox="1"/>
          <p:nvPr/>
        </p:nvSpPr>
        <p:spPr>
          <a:xfrm>
            <a:off x="8446473" y="3421825"/>
            <a:ext cx="3697987" cy="290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If I saw  further </a:t>
            </a:r>
          </a:p>
          <a:p>
            <a:pPr>
              <a:defRPr sz="3000"/>
            </a:pPr>
            <a:r>
              <a:t>than other men,</a:t>
            </a:r>
          </a:p>
          <a:p>
            <a:pPr>
              <a:defRPr sz="3000"/>
            </a:pPr>
            <a:r>
              <a:t>it was because</a:t>
            </a:r>
          </a:p>
          <a:p>
            <a:pPr>
              <a:defRPr sz="3000"/>
            </a:pPr>
            <a:r>
              <a:t>I stood on the</a:t>
            </a:r>
          </a:p>
          <a:p>
            <a:pPr>
              <a:defRPr sz="3000"/>
            </a:pPr>
            <a:r>
              <a:t>shoulders of giants</a:t>
            </a:r>
          </a:p>
          <a:p>
            <a:pPr>
              <a:defRPr sz="3000"/>
            </a:pPr>
            <a:r>
              <a:t>(1676)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443" y="112183"/>
            <a:ext cx="12287913" cy="5111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4083" y="9194800"/>
            <a:ext cx="6032502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616" y="9220200"/>
            <a:ext cx="4152902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8108" y="5442808"/>
            <a:ext cx="9148585" cy="3533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harr_c646f002.tiff" descr="harr_c646f00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0114" y="495300"/>
            <a:ext cx="10024572" cy="896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67" y="1627946"/>
            <a:ext cx="12845465" cy="6497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042464">
            <a:off x="8033162" y="6161252"/>
            <a:ext cx="6272934" cy="76201"/>
          </a:xfrm>
          <a:prstGeom prst="rect">
            <a:avLst/>
          </a:prstGeom>
        </p:spPr>
      </p:pic>
      <p:pic>
        <p:nvPicPr>
          <p:cNvPr id="278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416044">
            <a:off x="7990608" y="6303233"/>
            <a:ext cx="6087108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726" y="158750"/>
            <a:ext cx="9813350" cy="213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83" y="2624864"/>
            <a:ext cx="9171321" cy="1219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972" y="3969203"/>
            <a:ext cx="9527903" cy="830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6739" y="5368747"/>
            <a:ext cx="9171323" cy="441025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ttangolo"/>
          <p:cNvSpPr/>
          <p:nvPr/>
        </p:nvSpPr>
        <p:spPr>
          <a:xfrm>
            <a:off x="5461000" y="4259400"/>
            <a:ext cx="4299547" cy="6942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4311" y="550333"/>
            <a:ext cx="8856178" cy="696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9192" y="1068916"/>
            <a:ext cx="10246416" cy="8164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7.tif" descr="image7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3517" y="9303022"/>
            <a:ext cx="6436333" cy="266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30" y="2500907"/>
            <a:ext cx="12787940" cy="661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17" y="8815578"/>
            <a:ext cx="3831900" cy="40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766" y="311150"/>
            <a:ext cx="6883401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042464">
            <a:off x="1610885" y="5111386"/>
            <a:ext cx="6272935" cy="76201"/>
          </a:xfrm>
          <a:prstGeom prst="rect">
            <a:avLst/>
          </a:prstGeom>
        </p:spPr>
      </p:pic>
      <p:pic>
        <p:nvPicPr>
          <p:cNvPr id="290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416044">
            <a:off x="2054868" y="4983889"/>
            <a:ext cx="6087108" cy="76201"/>
          </a:xfrm>
          <a:prstGeom prst="rect">
            <a:avLst/>
          </a:prstGeom>
        </p:spPr>
      </p:pic>
      <p:pic>
        <p:nvPicPr>
          <p:cNvPr id="292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47176" y="5091722"/>
            <a:ext cx="3607839" cy="2465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" y="234950"/>
            <a:ext cx="120269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3475" y="798512"/>
            <a:ext cx="3660775" cy="53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1412" y="1828800"/>
            <a:ext cx="10720389" cy="784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061" y="2031391"/>
            <a:ext cx="12550678" cy="5690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5211" y="215040"/>
            <a:ext cx="8114378" cy="9323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7495" y="9186468"/>
            <a:ext cx="4081272" cy="361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63" y="2098600"/>
            <a:ext cx="12864074" cy="5496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9464" y="73486"/>
            <a:ext cx="8125605" cy="9606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167455"/>
            <a:ext cx="4697942" cy="9418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166" y="82550"/>
            <a:ext cx="10744201" cy="146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16" y="1521882"/>
            <a:ext cx="10706101" cy="749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1569" y="900829"/>
            <a:ext cx="4745066" cy="426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3629" y="2321983"/>
            <a:ext cx="12217542" cy="7393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Linea" descr="Line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6206" y="5359134"/>
            <a:ext cx="5708123" cy="76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554678"/>
            <a:ext cx="12827000" cy="65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954" y="8093454"/>
            <a:ext cx="12570894" cy="97181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alv - Pb"/>
          <p:cNvSpPr txBox="1"/>
          <p:nvPr/>
        </p:nvSpPr>
        <p:spPr>
          <a:xfrm>
            <a:off x="6108872" y="7025495"/>
            <a:ext cx="20401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Palv - P</a:t>
            </a:r>
            <a:r>
              <a:rPr cap="small"/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057400"/>
            <a:ext cx="12230100" cy="5644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harr_c646f004.tiff" descr="harr_c646f00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380" y="152400"/>
            <a:ext cx="9727340" cy="943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36.png" descr="image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41" y="2635168"/>
            <a:ext cx="12698518" cy="5118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37.png" descr="image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96" y="108371"/>
            <a:ext cx="9165016" cy="2420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38.png" descr="image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70434" y="673946"/>
            <a:ext cx="3031879" cy="451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6684" y="876300"/>
            <a:ext cx="10751433" cy="53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9200" y="8049683"/>
            <a:ext cx="8026400" cy="100330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aO2 =  [(Pb - PH2O) x FiO2] - PaCO2/R"/>
          <p:cNvSpPr txBox="1"/>
          <p:nvPr/>
        </p:nvSpPr>
        <p:spPr>
          <a:xfrm>
            <a:off x="2466013" y="6652963"/>
            <a:ext cx="807277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P</a:t>
            </a:r>
            <a:r>
              <a:rPr cap="small"/>
              <a:t>a</a:t>
            </a:r>
            <a:r>
              <a:t>O</a:t>
            </a:r>
            <a:r>
              <a:rPr baseline="-5998"/>
              <a:t>2</a:t>
            </a:r>
            <a:r>
              <a:t> =  [(P</a:t>
            </a:r>
            <a:r>
              <a:rPr cap="small"/>
              <a:t>b</a:t>
            </a:r>
            <a:r>
              <a:t> - P</a:t>
            </a:r>
            <a:r>
              <a:rPr baseline="-5998"/>
              <a:t>H</a:t>
            </a:r>
            <a:r>
              <a:rPr baseline="-1833" sz="2400"/>
              <a:t>2</a:t>
            </a:r>
            <a:r>
              <a:rPr baseline="-5998"/>
              <a:t>O</a:t>
            </a:r>
            <a:r>
              <a:t>) x F</a:t>
            </a:r>
            <a:r>
              <a:rPr cap="small"/>
              <a:t>i</a:t>
            </a:r>
            <a:r>
              <a:t>O</a:t>
            </a:r>
            <a:r>
              <a:rPr baseline="-5998"/>
              <a:t>2</a:t>
            </a:r>
            <a:r>
              <a:t>] - P</a:t>
            </a:r>
            <a:r>
              <a:rPr cap="small"/>
              <a:t>a</a:t>
            </a:r>
            <a:r>
              <a:t>CO</a:t>
            </a:r>
            <a:r>
              <a:rPr baseline="-5998"/>
              <a:t>2</a:t>
            </a:r>
            <a:r>
              <a:t>/R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8.tif" descr="image8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48" y="327756"/>
            <a:ext cx="12081104" cy="153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7.tif" descr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3517" y="9303022"/>
            <a:ext cx="6436333" cy="266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5234" y="1866900"/>
            <a:ext cx="9894332" cy="7458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