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sldIdLst>
    <p:sldId id="370" r:id="rId3"/>
    <p:sldId id="371" r:id="rId4"/>
    <p:sldId id="319" r:id="rId5"/>
    <p:sldId id="314" r:id="rId6"/>
    <p:sldId id="330" r:id="rId7"/>
    <p:sldId id="333" r:id="rId8"/>
    <p:sldId id="334" r:id="rId9"/>
    <p:sldId id="336" r:id="rId10"/>
    <p:sldId id="279" r:id="rId11"/>
    <p:sldId id="337" r:id="rId12"/>
    <p:sldId id="372" r:id="rId13"/>
    <p:sldId id="339" r:id="rId14"/>
    <p:sldId id="340" r:id="rId15"/>
    <p:sldId id="338" r:id="rId16"/>
    <p:sldId id="373" r:id="rId17"/>
    <p:sldId id="360" r:id="rId18"/>
    <p:sldId id="361" r:id="rId19"/>
    <p:sldId id="362" r:id="rId20"/>
    <p:sldId id="363" r:id="rId21"/>
    <p:sldId id="291" r:id="rId22"/>
    <p:sldId id="365" r:id="rId23"/>
    <p:sldId id="367" r:id="rId24"/>
    <p:sldId id="293" r:id="rId25"/>
    <p:sldId id="368" r:id="rId26"/>
    <p:sldId id="295" r:id="rId27"/>
    <p:sldId id="307" r:id="rId28"/>
    <p:sldId id="369"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040" autoAdjust="0"/>
    <p:restoredTop sz="89405" autoAdjust="0"/>
  </p:normalViewPr>
  <p:slideViewPr>
    <p:cSldViewPr snapToGrid="0">
      <p:cViewPr varScale="1">
        <p:scale>
          <a:sx n="70" d="100"/>
          <a:sy n="70" d="100"/>
        </p:scale>
        <p:origin x="1248" y="66"/>
      </p:cViewPr>
      <p:guideLst>
        <p:guide orient="horz" pos="2160"/>
        <p:guide pos="2880"/>
      </p:guideLst>
    </p:cSldViewPr>
  </p:slideViewPr>
  <p:notesTextViewPr>
    <p:cViewPr>
      <p:scale>
        <a:sx n="1" d="1"/>
        <a:sy n="1" d="1"/>
      </p:scale>
      <p:origin x="0" y="0"/>
    </p:cViewPr>
  </p:notesTextViewPr>
  <p:sorterViewPr>
    <p:cViewPr varScale="1">
      <p:scale>
        <a:sx n="1" d="1"/>
        <a:sy n="1" d="1"/>
      </p:scale>
      <p:origin x="0" y="-65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8518A-9FA5-4629-BB92-385CAED308A5}" type="datetimeFigureOut">
              <a:rPr lang="it-IT" smtClean="0"/>
              <a:pPr/>
              <a:t>16/04/2018</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8AE80-9E7C-4940-93B8-12AF5C132D75}" type="slidenum">
              <a:rPr lang="it-IT" smtClean="0"/>
              <a:pPr/>
              <a:t>‹N›</a:t>
            </a:fld>
            <a:endParaRPr lang="it-IT"/>
          </a:p>
        </p:txBody>
      </p:sp>
    </p:spTree>
    <p:extLst>
      <p:ext uri="{BB962C8B-B14F-4D97-AF65-F5344CB8AC3E}">
        <p14:creationId xmlns:p14="http://schemas.microsoft.com/office/powerpoint/2010/main" val="3801423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47% of the participants had a peak-flow value recorded on activation of zone 2 of their self-management plan and at least one value on or after day 10 (54% of those in the quadrupling group and 41% of those in the </a:t>
            </a:r>
            <a:r>
              <a:rPr lang="en-US" sz="1200" kern="1200" dirty="0" err="1" smtClean="0">
                <a:solidFill>
                  <a:schemeClr val="tx1"/>
                </a:solidFill>
                <a:effectLst/>
                <a:latin typeface="+mn-lt"/>
                <a:ea typeface="+mn-ea"/>
                <a:cs typeface="+mn-cs"/>
              </a:rPr>
              <a:t>nonquadrupling</a:t>
            </a:r>
            <a:r>
              <a:rPr lang="en-US" sz="1200" kern="1200" dirty="0" smtClean="0">
                <a:solidFill>
                  <a:schemeClr val="tx1"/>
                </a:solidFill>
                <a:effectLst/>
                <a:latin typeface="+mn-lt"/>
                <a:ea typeface="+mn-ea"/>
                <a:cs typeface="+mn-cs"/>
              </a:rPr>
              <a:t> group).</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EC58AE80-9E7C-4940-93B8-12AF5C132D75}" type="slidenum">
              <a:rPr lang="it-IT" smtClean="0"/>
              <a:pPr/>
              <a:t>5</a:t>
            </a:fld>
            <a:endParaRPr lang="it-IT"/>
          </a:p>
        </p:txBody>
      </p:sp>
    </p:spTree>
    <p:extLst>
      <p:ext uri="{BB962C8B-B14F-4D97-AF65-F5344CB8AC3E}">
        <p14:creationId xmlns:p14="http://schemas.microsoft.com/office/powerpoint/2010/main" val="3680124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err="1" smtClean="0">
                <a:solidFill>
                  <a:schemeClr val="tx1"/>
                </a:solidFill>
                <a:latin typeface="+mn-lt"/>
                <a:ea typeface="+mn-ea"/>
                <a:cs typeface="+mn-cs"/>
              </a:rPr>
              <a:t>However</a:t>
            </a:r>
            <a:r>
              <a:rPr lang="it-IT"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when the data were </a:t>
            </a:r>
            <a:r>
              <a:rPr lang="en-US" sz="1200" b="0" i="0" u="none" strike="noStrike" kern="1200" baseline="0" dirty="0" err="1" smtClean="0">
                <a:solidFill>
                  <a:schemeClr val="tx1"/>
                </a:solidFill>
                <a:latin typeface="+mn-lt"/>
                <a:ea typeface="+mn-ea"/>
                <a:cs typeface="+mn-cs"/>
              </a:rPr>
              <a:t>analysed</a:t>
            </a:r>
            <a:r>
              <a:rPr lang="en-US" sz="1200" b="0" i="0" u="none" strike="noStrike" kern="1200" baseline="0" dirty="0" smtClean="0">
                <a:solidFill>
                  <a:schemeClr val="tx1"/>
                </a:solidFill>
                <a:latin typeface="+mn-lt"/>
                <a:ea typeface="+mn-ea"/>
                <a:cs typeface="+mn-cs"/>
              </a:rPr>
              <a:t> by quartiles, there was no direct association of the </a:t>
            </a:r>
            <a:r>
              <a:rPr lang="en-US" sz="1200" b="0" i="0" u="none" strike="noStrike" kern="1200" baseline="0" dirty="0" err="1" smtClean="0">
                <a:solidFill>
                  <a:schemeClr val="tx1"/>
                </a:solidFill>
                <a:latin typeface="+mn-lt"/>
                <a:ea typeface="+mn-ea"/>
                <a:cs typeface="+mn-cs"/>
              </a:rPr>
              <a:t>FeNO</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levels and the effect of ICS/LABA on the exacerbation risk (</a:t>
            </a:r>
            <a:r>
              <a:rPr lang="en-US" sz="1200" b="0" i="1" u="none" strike="noStrike" kern="1200" baseline="0" dirty="0" smtClean="0">
                <a:solidFill>
                  <a:schemeClr val="tx1"/>
                </a:solidFill>
                <a:latin typeface="+mn-lt"/>
                <a:ea typeface="+mn-ea"/>
                <a:cs typeface="+mn-cs"/>
              </a:rPr>
              <a:t>P</a:t>
            </a:r>
            <a:r>
              <a:rPr lang="en-US" sz="1200" b="0" i="0" u="none" strike="noStrike" kern="1200" baseline="0" dirty="0" smtClean="0">
                <a:solidFill>
                  <a:schemeClr val="tx1"/>
                </a:solidFill>
                <a:latin typeface="+mn-lt"/>
                <a:ea typeface="+mn-ea"/>
                <a:cs typeface="+mn-cs"/>
              </a:rPr>
              <a:t>=.120) (Table E2).</a:t>
            </a:r>
            <a:endParaRPr lang="it-IT" dirty="0"/>
          </a:p>
        </p:txBody>
      </p:sp>
      <p:sp>
        <p:nvSpPr>
          <p:cNvPr id="4" name="Segnaposto numero diapositiva 3"/>
          <p:cNvSpPr>
            <a:spLocks noGrp="1"/>
          </p:cNvSpPr>
          <p:nvPr>
            <p:ph type="sldNum" sz="quarter" idx="10"/>
          </p:nvPr>
        </p:nvSpPr>
        <p:spPr/>
        <p:txBody>
          <a:bodyPr/>
          <a:lstStyle/>
          <a:p>
            <a:fld id="{EC58AE80-9E7C-4940-93B8-12AF5C132D75}" type="slidenum">
              <a:rPr lang="it-IT" smtClean="0"/>
              <a:pPr/>
              <a:t>26</a:t>
            </a:fld>
            <a:endParaRPr lang="it-IT"/>
          </a:p>
        </p:txBody>
      </p:sp>
    </p:spTree>
    <p:extLst>
      <p:ext uri="{BB962C8B-B14F-4D97-AF65-F5344CB8AC3E}">
        <p14:creationId xmlns:p14="http://schemas.microsoft.com/office/powerpoint/2010/main" val="78946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BB0DB42-3DB6-4430-9A23-AFE149BF183E}" type="datetimeFigureOut">
              <a:rPr lang="it-IT" smtClean="0"/>
              <a:pPr/>
              <a:t>16/04/2018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A15348-6A8D-4B12-AAEB-921F37844C0F}" type="slidenum">
              <a:rPr lang="it-IT" smtClean="0"/>
              <a:pPr/>
              <a:t>‹N›</a:t>
            </a:fld>
            <a:endParaRPr lang="it-IT"/>
          </a:p>
        </p:txBody>
      </p:sp>
    </p:spTree>
    <p:extLst>
      <p:ext uri="{BB962C8B-B14F-4D97-AF65-F5344CB8AC3E}">
        <p14:creationId xmlns:p14="http://schemas.microsoft.com/office/powerpoint/2010/main" val="2859010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BB0DB42-3DB6-4430-9A23-AFE149BF183E}" type="datetimeFigureOut">
              <a:rPr lang="it-IT" smtClean="0"/>
              <a:pPr/>
              <a:t>16/04/2018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A15348-6A8D-4B12-AAEB-921F37844C0F}" type="slidenum">
              <a:rPr lang="it-IT" smtClean="0"/>
              <a:pPr/>
              <a:t>‹N›</a:t>
            </a:fld>
            <a:endParaRPr lang="it-IT"/>
          </a:p>
        </p:txBody>
      </p:sp>
    </p:spTree>
    <p:extLst>
      <p:ext uri="{BB962C8B-B14F-4D97-AF65-F5344CB8AC3E}">
        <p14:creationId xmlns:p14="http://schemas.microsoft.com/office/powerpoint/2010/main" val="2604132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BB0DB42-3DB6-4430-9A23-AFE149BF183E}" type="datetimeFigureOut">
              <a:rPr lang="it-IT" smtClean="0"/>
              <a:pPr/>
              <a:t>16/04/2018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A15348-6A8D-4B12-AAEB-921F37844C0F}" type="slidenum">
              <a:rPr lang="it-IT" smtClean="0"/>
              <a:pPr/>
              <a:t>‹N›</a:t>
            </a:fld>
            <a:endParaRPr lang="it-IT"/>
          </a:p>
        </p:txBody>
      </p:sp>
    </p:spTree>
    <p:extLst>
      <p:ext uri="{BB962C8B-B14F-4D97-AF65-F5344CB8AC3E}">
        <p14:creationId xmlns:p14="http://schemas.microsoft.com/office/powerpoint/2010/main" val="1326743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BF8A557-C0F6-458F-A33D-EAF746057A56}" type="datetimeFigureOut">
              <a:rPr lang="it-IT" smtClean="0">
                <a:solidFill>
                  <a:prstClr val="black">
                    <a:tint val="75000"/>
                  </a:prstClr>
                </a:solidFill>
              </a:rPr>
              <a:pPr/>
              <a:t>16/04/2018</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545CD428-EC3A-40BC-85B1-9E56F1979057}"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3361426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BF8A557-C0F6-458F-A33D-EAF746057A56}" type="datetimeFigureOut">
              <a:rPr lang="it-IT" smtClean="0">
                <a:solidFill>
                  <a:prstClr val="black">
                    <a:tint val="75000"/>
                  </a:prstClr>
                </a:solidFill>
              </a:rPr>
              <a:pPr/>
              <a:t>16/04/2018</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545CD428-EC3A-40BC-85B1-9E56F1979057}"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1441230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BF8A557-C0F6-458F-A33D-EAF746057A56}" type="datetimeFigureOut">
              <a:rPr lang="it-IT" smtClean="0">
                <a:solidFill>
                  <a:prstClr val="black">
                    <a:tint val="75000"/>
                  </a:prstClr>
                </a:solidFill>
              </a:rPr>
              <a:pPr/>
              <a:t>16/04/2018</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545CD428-EC3A-40BC-85B1-9E56F1979057}"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121996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71487" y="1825625"/>
            <a:ext cx="2900363"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3486150" y="1825625"/>
            <a:ext cx="2900363"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BF8A557-C0F6-458F-A33D-EAF746057A56}" type="datetimeFigureOut">
              <a:rPr lang="it-IT" smtClean="0">
                <a:solidFill>
                  <a:prstClr val="black">
                    <a:tint val="75000"/>
                  </a:prstClr>
                </a:solidFill>
              </a:rPr>
              <a:pPr/>
              <a:t>16/04/2018</a:t>
            </a:fld>
            <a:endParaRPr lang="it-IT" dirty="0">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fld id="{545CD428-EC3A-40BC-85B1-9E56F1979057}"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3062896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BF8A557-C0F6-458F-A33D-EAF746057A56}" type="datetimeFigureOut">
              <a:rPr lang="it-IT" smtClean="0">
                <a:solidFill>
                  <a:prstClr val="black">
                    <a:tint val="75000"/>
                  </a:prstClr>
                </a:solidFill>
              </a:rPr>
              <a:pPr/>
              <a:t>16/04/2018</a:t>
            </a:fld>
            <a:endParaRPr lang="it-IT" dirty="0">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dirty="0">
              <a:solidFill>
                <a:prstClr val="black">
                  <a:tint val="75000"/>
                </a:prstClr>
              </a:solidFill>
            </a:endParaRPr>
          </a:p>
        </p:txBody>
      </p:sp>
      <p:sp>
        <p:nvSpPr>
          <p:cNvPr id="9" name="Segnaposto numero diapositiva 8"/>
          <p:cNvSpPr>
            <a:spLocks noGrp="1"/>
          </p:cNvSpPr>
          <p:nvPr>
            <p:ph type="sldNum" sz="quarter" idx="12"/>
          </p:nvPr>
        </p:nvSpPr>
        <p:spPr/>
        <p:txBody>
          <a:bodyPr/>
          <a:lstStyle/>
          <a:p>
            <a:fld id="{545CD428-EC3A-40BC-85B1-9E56F1979057}"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1476254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BF8A557-C0F6-458F-A33D-EAF746057A56}" type="datetimeFigureOut">
              <a:rPr lang="it-IT" smtClean="0">
                <a:solidFill>
                  <a:prstClr val="black">
                    <a:tint val="75000"/>
                  </a:prstClr>
                </a:solidFill>
              </a:rPr>
              <a:pPr/>
              <a:t>16/04/2018</a:t>
            </a:fld>
            <a:endParaRPr lang="it-IT" dirty="0">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dirty="0">
              <a:solidFill>
                <a:prstClr val="black">
                  <a:tint val="75000"/>
                </a:prstClr>
              </a:solidFill>
            </a:endParaRPr>
          </a:p>
        </p:txBody>
      </p:sp>
      <p:sp>
        <p:nvSpPr>
          <p:cNvPr id="5" name="Segnaposto numero diapositiva 4"/>
          <p:cNvSpPr>
            <a:spLocks noGrp="1"/>
          </p:cNvSpPr>
          <p:nvPr>
            <p:ph type="sldNum" sz="quarter" idx="12"/>
          </p:nvPr>
        </p:nvSpPr>
        <p:spPr/>
        <p:txBody>
          <a:bodyPr/>
          <a:lstStyle/>
          <a:p>
            <a:fld id="{545CD428-EC3A-40BC-85B1-9E56F1979057}"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2982791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BF8A557-C0F6-458F-A33D-EAF746057A56}" type="datetimeFigureOut">
              <a:rPr lang="it-IT" smtClean="0">
                <a:solidFill>
                  <a:prstClr val="black">
                    <a:tint val="75000"/>
                  </a:prstClr>
                </a:solidFill>
              </a:rPr>
              <a:pPr/>
              <a:t>16/04/2018</a:t>
            </a:fld>
            <a:endParaRPr lang="it-IT" dirty="0">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dirty="0">
              <a:solidFill>
                <a:prstClr val="black">
                  <a:tint val="75000"/>
                </a:prstClr>
              </a:solidFill>
            </a:endParaRPr>
          </a:p>
        </p:txBody>
      </p:sp>
      <p:sp>
        <p:nvSpPr>
          <p:cNvPr id="4" name="Segnaposto numero diapositiva 3"/>
          <p:cNvSpPr>
            <a:spLocks noGrp="1"/>
          </p:cNvSpPr>
          <p:nvPr>
            <p:ph type="sldNum" sz="quarter" idx="12"/>
          </p:nvPr>
        </p:nvSpPr>
        <p:spPr/>
        <p:txBody>
          <a:bodyPr/>
          <a:lstStyle/>
          <a:p>
            <a:fld id="{545CD428-EC3A-40BC-85B1-9E56F1979057}"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827812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it-IT"/>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BF8A557-C0F6-458F-A33D-EAF746057A56}" type="datetimeFigureOut">
              <a:rPr lang="it-IT" smtClean="0">
                <a:solidFill>
                  <a:prstClr val="black">
                    <a:tint val="75000"/>
                  </a:prstClr>
                </a:solidFill>
              </a:rPr>
              <a:pPr/>
              <a:t>16/04/2018</a:t>
            </a:fld>
            <a:endParaRPr lang="it-IT" dirty="0">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fld id="{545CD428-EC3A-40BC-85B1-9E56F1979057}"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1136958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BB0DB42-3DB6-4430-9A23-AFE149BF183E}" type="datetimeFigureOut">
              <a:rPr lang="it-IT" smtClean="0"/>
              <a:pPr/>
              <a:t>16/04/2018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A15348-6A8D-4B12-AAEB-921F37844C0F}" type="slidenum">
              <a:rPr lang="it-IT" smtClean="0"/>
              <a:pPr/>
              <a:t>‹N›</a:t>
            </a:fld>
            <a:endParaRPr lang="it-IT"/>
          </a:p>
        </p:txBody>
      </p:sp>
    </p:spTree>
    <p:extLst>
      <p:ext uri="{BB962C8B-B14F-4D97-AF65-F5344CB8AC3E}">
        <p14:creationId xmlns:p14="http://schemas.microsoft.com/office/powerpoint/2010/main" val="1893499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dirty="0"/>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BF8A557-C0F6-458F-A33D-EAF746057A56}" type="datetimeFigureOut">
              <a:rPr lang="it-IT" smtClean="0">
                <a:solidFill>
                  <a:prstClr val="black">
                    <a:tint val="75000"/>
                  </a:prstClr>
                </a:solidFill>
              </a:rPr>
              <a:pPr/>
              <a:t>16/04/2018</a:t>
            </a:fld>
            <a:endParaRPr lang="it-IT" dirty="0">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fld id="{545CD428-EC3A-40BC-85B1-9E56F1979057}"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1133659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BF8A557-C0F6-458F-A33D-EAF746057A56}" type="datetimeFigureOut">
              <a:rPr lang="it-IT" smtClean="0">
                <a:solidFill>
                  <a:prstClr val="black">
                    <a:tint val="75000"/>
                  </a:prstClr>
                </a:solidFill>
              </a:rPr>
              <a:pPr/>
              <a:t>16/04/2018</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545CD428-EC3A-40BC-85B1-9E56F1979057}"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1442586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07757" y="365125"/>
            <a:ext cx="1478756"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71488" y="365125"/>
            <a:ext cx="4321969"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BF8A557-C0F6-458F-A33D-EAF746057A56}" type="datetimeFigureOut">
              <a:rPr lang="it-IT" smtClean="0">
                <a:solidFill>
                  <a:prstClr val="black">
                    <a:tint val="75000"/>
                  </a:prstClr>
                </a:solidFill>
              </a:rPr>
              <a:pPr/>
              <a:t>16/04/2018</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545CD428-EC3A-40BC-85B1-9E56F1979057}"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158510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CBB0DB42-3DB6-4430-9A23-AFE149BF183E}" type="datetimeFigureOut">
              <a:rPr lang="it-IT" smtClean="0"/>
              <a:pPr/>
              <a:t>16/04/2018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A15348-6A8D-4B12-AAEB-921F37844C0F}" type="slidenum">
              <a:rPr lang="it-IT" smtClean="0"/>
              <a:pPr/>
              <a:t>‹N›</a:t>
            </a:fld>
            <a:endParaRPr lang="it-IT"/>
          </a:p>
        </p:txBody>
      </p:sp>
    </p:spTree>
    <p:extLst>
      <p:ext uri="{BB962C8B-B14F-4D97-AF65-F5344CB8AC3E}">
        <p14:creationId xmlns:p14="http://schemas.microsoft.com/office/powerpoint/2010/main" val="872737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CBB0DB42-3DB6-4430-9A23-AFE149BF183E}" type="datetimeFigureOut">
              <a:rPr lang="it-IT" smtClean="0"/>
              <a:pPr/>
              <a:t>16/04/2018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CA15348-6A8D-4B12-AAEB-921F37844C0F}" type="slidenum">
              <a:rPr lang="it-IT" smtClean="0"/>
              <a:pPr/>
              <a:t>‹N›</a:t>
            </a:fld>
            <a:endParaRPr lang="it-IT"/>
          </a:p>
        </p:txBody>
      </p:sp>
    </p:spTree>
    <p:extLst>
      <p:ext uri="{BB962C8B-B14F-4D97-AF65-F5344CB8AC3E}">
        <p14:creationId xmlns:p14="http://schemas.microsoft.com/office/powerpoint/2010/main" val="2722104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CBB0DB42-3DB6-4430-9A23-AFE149BF183E}" type="datetimeFigureOut">
              <a:rPr lang="it-IT" smtClean="0"/>
              <a:pPr/>
              <a:t>16/04/2018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CA15348-6A8D-4B12-AAEB-921F37844C0F}" type="slidenum">
              <a:rPr lang="it-IT" smtClean="0"/>
              <a:pPr/>
              <a:t>‹N›</a:t>
            </a:fld>
            <a:endParaRPr lang="it-IT"/>
          </a:p>
        </p:txBody>
      </p:sp>
    </p:spTree>
    <p:extLst>
      <p:ext uri="{BB962C8B-B14F-4D97-AF65-F5344CB8AC3E}">
        <p14:creationId xmlns:p14="http://schemas.microsoft.com/office/powerpoint/2010/main" val="187097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CBB0DB42-3DB6-4430-9A23-AFE149BF183E}" type="datetimeFigureOut">
              <a:rPr lang="it-IT" smtClean="0"/>
              <a:pPr/>
              <a:t>16/04/2018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CA15348-6A8D-4B12-AAEB-921F37844C0F}" type="slidenum">
              <a:rPr lang="it-IT" smtClean="0"/>
              <a:pPr/>
              <a:t>‹N›</a:t>
            </a:fld>
            <a:endParaRPr lang="it-IT"/>
          </a:p>
        </p:txBody>
      </p:sp>
    </p:spTree>
    <p:extLst>
      <p:ext uri="{BB962C8B-B14F-4D97-AF65-F5344CB8AC3E}">
        <p14:creationId xmlns:p14="http://schemas.microsoft.com/office/powerpoint/2010/main" val="305984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0DB42-3DB6-4430-9A23-AFE149BF183E}" type="datetimeFigureOut">
              <a:rPr lang="it-IT" smtClean="0"/>
              <a:pPr/>
              <a:t>16/04/2018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CA15348-6A8D-4B12-AAEB-921F37844C0F}" type="slidenum">
              <a:rPr lang="it-IT" smtClean="0"/>
              <a:pPr/>
              <a:t>‹N›</a:t>
            </a:fld>
            <a:endParaRPr lang="it-IT"/>
          </a:p>
        </p:txBody>
      </p:sp>
    </p:spTree>
    <p:extLst>
      <p:ext uri="{BB962C8B-B14F-4D97-AF65-F5344CB8AC3E}">
        <p14:creationId xmlns:p14="http://schemas.microsoft.com/office/powerpoint/2010/main" val="981921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CBB0DB42-3DB6-4430-9A23-AFE149BF183E}" type="datetimeFigureOut">
              <a:rPr lang="it-IT" smtClean="0"/>
              <a:pPr/>
              <a:t>16/04/2018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CA15348-6A8D-4B12-AAEB-921F37844C0F}" type="slidenum">
              <a:rPr lang="it-IT" smtClean="0"/>
              <a:pPr/>
              <a:t>‹N›</a:t>
            </a:fld>
            <a:endParaRPr lang="it-IT"/>
          </a:p>
        </p:txBody>
      </p:sp>
    </p:spTree>
    <p:extLst>
      <p:ext uri="{BB962C8B-B14F-4D97-AF65-F5344CB8AC3E}">
        <p14:creationId xmlns:p14="http://schemas.microsoft.com/office/powerpoint/2010/main" val="221873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CBB0DB42-3DB6-4430-9A23-AFE149BF183E}" type="datetimeFigureOut">
              <a:rPr lang="it-IT" smtClean="0"/>
              <a:pPr/>
              <a:t>16/04/2018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CA15348-6A8D-4B12-AAEB-921F37844C0F}" type="slidenum">
              <a:rPr lang="it-IT" smtClean="0"/>
              <a:pPr/>
              <a:t>‹N›</a:t>
            </a:fld>
            <a:endParaRPr lang="it-IT"/>
          </a:p>
        </p:txBody>
      </p:sp>
    </p:spTree>
    <p:extLst>
      <p:ext uri="{BB962C8B-B14F-4D97-AF65-F5344CB8AC3E}">
        <p14:creationId xmlns:p14="http://schemas.microsoft.com/office/powerpoint/2010/main" val="787639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0DB42-3DB6-4430-9A23-AFE149BF183E}" type="datetimeFigureOut">
              <a:rPr lang="it-IT" smtClean="0"/>
              <a:pPr/>
              <a:t>16/04/2018</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15348-6A8D-4B12-AAEB-921F37844C0F}" type="slidenum">
              <a:rPr lang="it-IT" smtClean="0"/>
              <a:pPr/>
              <a:t>‹N›</a:t>
            </a:fld>
            <a:endParaRPr lang="it-IT"/>
          </a:p>
        </p:txBody>
      </p:sp>
    </p:spTree>
    <p:extLst>
      <p:ext uri="{BB962C8B-B14F-4D97-AF65-F5344CB8AC3E}">
        <p14:creationId xmlns:p14="http://schemas.microsoft.com/office/powerpoint/2010/main" val="2239000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BF8A557-C0F6-458F-A33D-EAF746057A56}" type="datetimeFigureOut">
              <a:rPr lang="it-IT" smtClean="0">
                <a:solidFill>
                  <a:prstClr val="black">
                    <a:tint val="75000"/>
                  </a:prstClr>
                </a:solidFill>
              </a:rPr>
              <a:pPr/>
              <a:t>16/04/2018</a:t>
            </a:fld>
            <a:endParaRPr lang="it-IT" dirty="0">
              <a:solidFill>
                <a:prstClr val="black">
                  <a:tint val="75000"/>
                </a:prstClr>
              </a:solidFill>
            </a:endParaRPr>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dirty="0">
              <a:solidFill>
                <a:prstClr val="black">
                  <a:tint val="75000"/>
                </a:prstClr>
              </a:solidFill>
            </a:endParaRPr>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45CD428-EC3A-40BC-85B1-9E56F1979057}"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28148844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842244" y="2801075"/>
            <a:ext cx="5663381" cy="2400657"/>
          </a:xfrm>
          <a:prstGeom prst="rect">
            <a:avLst/>
          </a:prstGeom>
          <a:noFill/>
        </p:spPr>
        <p:txBody>
          <a:bodyPr wrap="square" rtlCol="0">
            <a:spAutoFit/>
          </a:bodyPr>
          <a:lstStyle/>
          <a:p>
            <a:pPr algn="ctr">
              <a:spcBef>
                <a:spcPct val="0"/>
              </a:spcBef>
            </a:pPr>
            <a:r>
              <a:rPr lang="it-IT" altLang="it-IT" sz="2400" b="1" dirty="0">
                <a:solidFill>
                  <a:prstClr val="black"/>
                </a:solidFill>
                <a:latin typeface="Times New Roman" pitchFamily="16" charset="0"/>
              </a:rPr>
              <a:t>Antonio </a:t>
            </a:r>
            <a:r>
              <a:rPr lang="it-IT" altLang="it-IT" sz="2400" b="1" dirty="0" err="1">
                <a:solidFill>
                  <a:prstClr val="black"/>
                </a:solidFill>
                <a:latin typeface="Times New Roman" pitchFamily="16" charset="0"/>
              </a:rPr>
              <a:t>Spanevello</a:t>
            </a:r>
            <a:endParaRPr lang="it-IT" altLang="it-IT" sz="2400" b="1" dirty="0">
              <a:solidFill>
                <a:prstClr val="black"/>
              </a:solidFill>
              <a:latin typeface="Times New Roman" pitchFamily="16" charset="0"/>
            </a:endParaRPr>
          </a:p>
          <a:p>
            <a:pPr algn="ctr">
              <a:spcBef>
                <a:spcPct val="0"/>
              </a:spcBef>
            </a:pPr>
            <a:endParaRPr lang="it-IT" altLang="it-IT" sz="1400" b="1" dirty="0">
              <a:solidFill>
                <a:prstClr val="black"/>
              </a:solidFill>
              <a:latin typeface="Times New Roman" pitchFamily="16" charset="0"/>
            </a:endParaRPr>
          </a:p>
          <a:p>
            <a:pPr algn="ctr">
              <a:spcBef>
                <a:spcPct val="0"/>
              </a:spcBef>
            </a:pPr>
            <a:endParaRPr lang="it-IT" altLang="it-IT" sz="1400" b="1" dirty="0">
              <a:solidFill>
                <a:prstClr val="black"/>
              </a:solidFill>
              <a:latin typeface="Times New Roman" pitchFamily="16" charset="0"/>
            </a:endParaRPr>
          </a:p>
          <a:p>
            <a:pPr algn="ctr">
              <a:spcBef>
                <a:spcPct val="0"/>
              </a:spcBef>
            </a:pPr>
            <a:r>
              <a:rPr lang="it-IT" altLang="it-IT" sz="1400" b="1" dirty="0">
                <a:solidFill>
                  <a:prstClr val="black"/>
                </a:solidFill>
                <a:latin typeface="Times New Roman" pitchFamily="16" charset="0"/>
              </a:rPr>
              <a:t>Università degli Studi dell’</a:t>
            </a:r>
            <a:r>
              <a:rPr lang="it-IT" altLang="it-IT" sz="1400" b="1" dirty="0" err="1">
                <a:solidFill>
                  <a:prstClr val="black"/>
                </a:solidFill>
                <a:latin typeface="Times New Roman" pitchFamily="16" charset="0"/>
              </a:rPr>
              <a:t>Insubria</a:t>
            </a:r>
            <a:r>
              <a:rPr lang="it-IT" altLang="it-IT" sz="1400" b="1" dirty="0">
                <a:solidFill>
                  <a:prstClr val="black"/>
                </a:solidFill>
                <a:latin typeface="Times New Roman" pitchFamily="16" charset="0"/>
              </a:rPr>
              <a:t> , </a:t>
            </a:r>
            <a:r>
              <a:rPr lang="it-IT" altLang="it-IT" sz="1400" b="1" dirty="0" smtClean="0">
                <a:solidFill>
                  <a:prstClr val="black"/>
                </a:solidFill>
                <a:latin typeface="Times New Roman" pitchFamily="16" charset="0"/>
              </a:rPr>
              <a:t>Varese - Como</a:t>
            </a:r>
            <a:endParaRPr lang="it-IT" altLang="it-IT" sz="1400" b="1" dirty="0">
              <a:solidFill>
                <a:prstClr val="black"/>
              </a:solidFill>
              <a:latin typeface="Times New Roman" pitchFamily="16" charset="0"/>
            </a:endParaRPr>
          </a:p>
          <a:p>
            <a:pPr algn="ctr">
              <a:spcBef>
                <a:spcPct val="0"/>
              </a:spcBef>
            </a:pPr>
            <a:r>
              <a:rPr lang="it-IT" altLang="it-IT" sz="1400" b="1" dirty="0">
                <a:solidFill>
                  <a:prstClr val="black"/>
                </a:solidFill>
                <a:latin typeface="Times New Roman" pitchFamily="16" charset="0"/>
              </a:rPr>
              <a:t>Dipartimento di Medicina </a:t>
            </a:r>
            <a:r>
              <a:rPr lang="it-IT" altLang="it-IT" sz="1400" b="1" dirty="0" smtClean="0">
                <a:solidFill>
                  <a:prstClr val="black"/>
                </a:solidFill>
                <a:latin typeface="Times New Roman" pitchFamily="16" charset="0"/>
              </a:rPr>
              <a:t>e Chirurgia</a:t>
            </a:r>
            <a:endParaRPr lang="it-IT" altLang="it-IT" sz="1400" b="1" dirty="0">
              <a:solidFill>
                <a:prstClr val="black"/>
              </a:solidFill>
              <a:latin typeface="Times New Roman" pitchFamily="16" charset="0"/>
            </a:endParaRPr>
          </a:p>
          <a:p>
            <a:pPr algn="ctr">
              <a:spcBef>
                <a:spcPct val="0"/>
              </a:spcBef>
            </a:pPr>
            <a:endParaRPr lang="it-IT" altLang="it-IT" sz="1400" b="1" dirty="0">
              <a:solidFill>
                <a:prstClr val="black"/>
              </a:solidFill>
              <a:latin typeface="Times New Roman" pitchFamily="16" charset="0"/>
            </a:endParaRPr>
          </a:p>
          <a:p>
            <a:pPr algn="ctr">
              <a:spcBef>
                <a:spcPct val="0"/>
              </a:spcBef>
            </a:pPr>
            <a:r>
              <a:rPr lang="it-IT" altLang="it-IT" sz="1400" b="1" dirty="0">
                <a:solidFill>
                  <a:prstClr val="black"/>
                </a:solidFill>
                <a:latin typeface="Times New Roman" pitchFamily="16" charset="0"/>
              </a:rPr>
              <a:t>Istituti Clinici Scientifici Maugeri, IRCCS, Tradate</a:t>
            </a:r>
          </a:p>
          <a:p>
            <a:pPr algn="ctr">
              <a:spcBef>
                <a:spcPct val="0"/>
              </a:spcBef>
            </a:pPr>
            <a:r>
              <a:rPr lang="it-IT" altLang="it-IT" sz="1400" b="1" dirty="0">
                <a:solidFill>
                  <a:prstClr val="black"/>
                </a:solidFill>
                <a:latin typeface="Times New Roman" pitchFamily="16" charset="0"/>
              </a:rPr>
              <a:t>Dipartimento di  Medicina e Riabilitazione  Cardiorespiratoria</a:t>
            </a:r>
          </a:p>
          <a:p>
            <a:pPr algn="ctr">
              <a:spcBef>
                <a:spcPct val="0"/>
              </a:spcBef>
            </a:pPr>
            <a:endParaRPr lang="it-IT" altLang="it-IT" sz="1400" b="1" dirty="0">
              <a:solidFill>
                <a:prstClr val="black"/>
              </a:solidFill>
              <a:latin typeface="Times New Roman" pitchFamily="16" charset="0"/>
            </a:endParaRPr>
          </a:p>
          <a:p>
            <a:pPr>
              <a:spcBef>
                <a:spcPct val="0"/>
              </a:spcBef>
            </a:pPr>
            <a:endParaRPr lang="it-IT" altLang="it-IT" sz="1400" b="1" dirty="0">
              <a:solidFill>
                <a:prstClr val="black"/>
              </a:solidFill>
              <a:latin typeface="Times New Roman" pitchFamily="16" charset="0"/>
            </a:endParaRPr>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062" y="3331988"/>
            <a:ext cx="1328286" cy="700411"/>
          </a:xfrm>
          <a:prstGeom prst="rect">
            <a:avLst/>
          </a:prstGeom>
        </p:spPr>
      </p:pic>
      <p:pic>
        <p:nvPicPr>
          <p:cNvPr id="9" name="Immagine 8"/>
          <p:cNvPicPr>
            <a:picLocks noChangeAspect="1"/>
          </p:cNvPicPr>
          <p:nvPr/>
        </p:nvPicPr>
        <p:blipFill>
          <a:blip r:embed="rId3"/>
          <a:stretch>
            <a:fillRect/>
          </a:stretch>
        </p:blipFill>
        <p:spPr>
          <a:xfrm>
            <a:off x="7831852" y="3165607"/>
            <a:ext cx="946186" cy="835796"/>
          </a:xfrm>
          <a:prstGeom prst="rect">
            <a:avLst/>
          </a:prstGeom>
        </p:spPr>
      </p:pic>
      <p:sp>
        <p:nvSpPr>
          <p:cNvPr id="2" name="CasellaDiTesto 1"/>
          <p:cNvSpPr txBox="1"/>
          <p:nvPr/>
        </p:nvSpPr>
        <p:spPr>
          <a:xfrm>
            <a:off x="557870" y="968991"/>
            <a:ext cx="8232128" cy="1200329"/>
          </a:xfrm>
          <a:prstGeom prst="rect">
            <a:avLst/>
          </a:prstGeom>
          <a:noFill/>
        </p:spPr>
        <p:txBody>
          <a:bodyPr wrap="square" rtlCol="0">
            <a:spAutoFit/>
          </a:bodyPr>
          <a:lstStyle/>
          <a:p>
            <a:pPr algn="ctr"/>
            <a:r>
              <a:rPr lang="it-IT" sz="3600" b="1" dirty="0" smtClean="0">
                <a:solidFill>
                  <a:srgbClr val="FF0000"/>
                </a:solidFill>
              </a:rPr>
              <a:t>Revisione dei Trial Clinici sulle Malattie </a:t>
            </a:r>
            <a:r>
              <a:rPr lang="it-IT" sz="3600" b="1" dirty="0">
                <a:solidFill>
                  <a:srgbClr val="FF0000"/>
                </a:solidFill>
              </a:rPr>
              <a:t>O</a:t>
            </a:r>
            <a:r>
              <a:rPr lang="it-IT" sz="3600" b="1" dirty="0" smtClean="0">
                <a:solidFill>
                  <a:srgbClr val="FF0000"/>
                </a:solidFill>
              </a:rPr>
              <a:t>struttive dell’ultimo anno</a:t>
            </a:r>
            <a:endParaRPr lang="it-IT" sz="3600" b="1" dirty="0">
              <a:solidFill>
                <a:srgbClr val="FF0000"/>
              </a:solidFill>
            </a:endParaRPr>
          </a:p>
        </p:txBody>
      </p:sp>
    </p:spTree>
    <p:extLst>
      <p:ext uri="{BB962C8B-B14F-4D97-AF65-F5344CB8AC3E}">
        <p14:creationId xmlns:p14="http://schemas.microsoft.com/office/powerpoint/2010/main" val="704450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pPr algn="ctr"/>
            <a:r>
              <a:rPr lang="it-IT" sz="28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QUADRUPLING INHALED GLUCOCORTICOID DOSE TO ABORT ASTHMA EXACERBATIONS</a:t>
            </a:r>
            <a:endParaRPr lang="it-IT" dirty="0"/>
          </a:p>
        </p:txBody>
      </p:sp>
      <p:sp>
        <p:nvSpPr>
          <p:cNvPr id="8" name="Segnaposto contenuto 7"/>
          <p:cNvSpPr>
            <a:spLocks noGrp="1"/>
          </p:cNvSpPr>
          <p:nvPr>
            <p:ph idx="1"/>
          </p:nvPr>
        </p:nvSpPr>
        <p:spPr/>
        <p:txBody>
          <a:bodyPr>
            <a:noAutofit/>
          </a:bodyPr>
          <a:lstStyle/>
          <a:p>
            <a:pPr algn="ctr">
              <a:buNone/>
            </a:pPr>
            <a:r>
              <a:rPr lang="it-IT" sz="1000" dirty="0" smtClean="0">
                <a:latin typeface="Arial" pitchFamily="34" charset="0"/>
                <a:cs typeface="Arial" pitchFamily="34" charset="0"/>
              </a:rPr>
              <a:t>N </a:t>
            </a:r>
            <a:r>
              <a:rPr lang="it-IT" sz="1000" dirty="0" err="1" smtClean="0">
                <a:latin typeface="Arial" pitchFamily="34" charset="0"/>
                <a:cs typeface="Arial" pitchFamily="34" charset="0"/>
              </a:rPr>
              <a:t>Engl</a:t>
            </a:r>
            <a:r>
              <a:rPr lang="it-IT" sz="1000" dirty="0" smtClean="0">
                <a:latin typeface="Arial" pitchFamily="34" charset="0"/>
                <a:cs typeface="Arial" pitchFamily="34" charset="0"/>
              </a:rPr>
              <a:t> J </a:t>
            </a:r>
            <a:r>
              <a:rPr lang="it-IT" sz="1000" dirty="0" err="1" smtClean="0">
                <a:latin typeface="Arial" pitchFamily="34" charset="0"/>
                <a:cs typeface="Arial" pitchFamily="34" charset="0"/>
              </a:rPr>
              <a:t>Med</a:t>
            </a:r>
            <a:r>
              <a:rPr lang="it-IT" sz="1000" dirty="0" smtClean="0">
                <a:latin typeface="Arial" pitchFamily="34" charset="0"/>
                <a:cs typeface="Arial" pitchFamily="34" charset="0"/>
              </a:rPr>
              <a:t> 2018;378:902-10.</a:t>
            </a:r>
          </a:p>
          <a:p>
            <a:pPr algn="ctr">
              <a:buNone/>
            </a:pPr>
            <a:r>
              <a:rPr lang="it-IT" sz="800" dirty="0" err="1" smtClean="0">
                <a:latin typeface="Arial" pitchFamily="34" charset="0"/>
                <a:cs typeface="Arial" pitchFamily="34" charset="0"/>
              </a:rPr>
              <a:t>Tricia</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McKeever</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Ph.D.</a:t>
            </a:r>
            <a:r>
              <a:rPr lang="it-IT" sz="800" dirty="0" smtClean="0">
                <a:latin typeface="Arial" pitchFamily="34" charset="0"/>
                <a:cs typeface="Arial" pitchFamily="34" charset="0"/>
              </a:rPr>
              <a:t>, Kevin </a:t>
            </a:r>
            <a:r>
              <a:rPr lang="it-IT" sz="800" dirty="0" err="1" smtClean="0">
                <a:latin typeface="Arial" pitchFamily="34" charset="0"/>
                <a:cs typeface="Arial" pitchFamily="34" charset="0"/>
              </a:rPr>
              <a:t>Mortimer</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Ph.D.</a:t>
            </a:r>
            <a:r>
              <a:rPr lang="it-IT" sz="800" dirty="0" smtClean="0">
                <a:latin typeface="Arial" pitchFamily="34" charset="0"/>
                <a:cs typeface="Arial" pitchFamily="34" charset="0"/>
              </a:rPr>
              <a:t>, Andrew Wilson, M.D., Samantha </a:t>
            </a:r>
            <a:r>
              <a:rPr lang="it-IT" sz="800" dirty="0" err="1" smtClean="0">
                <a:latin typeface="Arial" pitchFamily="34" charset="0"/>
                <a:cs typeface="Arial" pitchFamily="34" charset="0"/>
              </a:rPr>
              <a:t>Walker</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Ph.D.</a:t>
            </a:r>
            <a:r>
              <a:rPr lang="it-IT" sz="800" dirty="0" smtClean="0">
                <a:latin typeface="Arial" pitchFamily="34" charset="0"/>
                <a:cs typeface="Arial" pitchFamily="34" charset="0"/>
              </a:rPr>
              <a:t>, Christopher </a:t>
            </a:r>
            <a:r>
              <a:rPr lang="it-IT" sz="800" dirty="0" err="1" smtClean="0">
                <a:latin typeface="Arial" pitchFamily="34" charset="0"/>
                <a:cs typeface="Arial" pitchFamily="34" charset="0"/>
              </a:rPr>
              <a:t>Brightling</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Ph.D.</a:t>
            </a:r>
            <a:r>
              <a:rPr lang="it-IT" sz="800" dirty="0" smtClean="0">
                <a:latin typeface="Arial" pitchFamily="34" charset="0"/>
                <a:cs typeface="Arial" pitchFamily="34" charset="0"/>
              </a:rPr>
              <a:t>, Andrew </a:t>
            </a:r>
            <a:r>
              <a:rPr lang="it-IT" sz="800" dirty="0" err="1" smtClean="0">
                <a:latin typeface="Arial" pitchFamily="34" charset="0"/>
                <a:cs typeface="Arial" pitchFamily="34" charset="0"/>
              </a:rPr>
              <a:t>Skeggs</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B.Sc.</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Ian</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Pavord</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F.Med.Sci.</a:t>
            </a:r>
            <a:r>
              <a:rPr lang="it-IT" sz="800" dirty="0" smtClean="0">
                <a:latin typeface="Arial" pitchFamily="34" charset="0"/>
                <a:cs typeface="Arial" pitchFamily="34" charset="0"/>
              </a:rPr>
              <a:t>, David Price, </a:t>
            </a:r>
            <a:r>
              <a:rPr lang="it-IT" sz="800" dirty="0" err="1" smtClean="0">
                <a:latin typeface="Arial" pitchFamily="34" charset="0"/>
                <a:cs typeface="Arial" pitchFamily="34" charset="0"/>
              </a:rPr>
              <a:t>F.R.C.G.P.</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Lelia</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Duley</a:t>
            </a:r>
            <a:r>
              <a:rPr lang="it-IT" sz="800" dirty="0" smtClean="0">
                <a:latin typeface="Arial" pitchFamily="34" charset="0"/>
                <a:cs typeface="Arial" pitchFamily="34" charset="0"/>
              </a:rPr>
              <a:t>, M.D., Mike Thomas, </a:t>
            </a:r>
            <a:r>
              <a:rPr lang="it-IT" sz="800" dirty="0" err="1" smtClean="0">
                <a:latin typeface="Arial" pitchFamily="34" charset="0"/>
                <a:cs typeface="Arial" pitchFamily="34" charset="0"/>
              </a:rPr>
              <a:t>Ph.D.</a:t>
            </a:r>
            <a:r>
              <a:rPr lang="it-IT" sz="800" dirty="0" smtClean="0">
                <a:latin typeface="Arial" pitchFamily="34" charset="0"/>
                <a:cs typeface="Arial" pitchFamily="34" charset="0"/>
              </a:rPr>
              <a:t>, Lucy </a:t>
            </a:r>
            <a:r>
              <a:rPr lang="it-IT" sz="800" dirty="0" err="1" smtClean="0">
                <a:latin typeface="Arial" pitchFamily="34" charset="0"/>
                <a:cs typeface="Arial" pitchFamily="34" charset="0"/>
              </a:rPr>
              <a:t>Bradshaw</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M.Sc.</a:t>
            </a:r>
            <a:r>
              <a:rPr lang="it-IT" sz="800" dirty="0" smtClean="0">
                <a:latin typeface="Arial" pitchFamily="34" charset="0"/>
                <a:cs typeface="Arial" pitchFamily="34" charset="0"/>
              </a:rPr>
              <a:t>, Bernard </a:t>
            </a:r>
            <a:r>
              <a:rPr lang="it-IT" sz="800" dirty="0" err="1" smtClean="0">
                <a:latin typeface="Arial" pitchFamily="34" charset="0"/>
                <a:cs typeface="Arial" pitchFamily="34" charset="0"/>
              </a:rPr>
              <a:t>Higgins</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Ph.D.</a:t>
            </a:r>
            <a:r>
              <a:rPr lang="it-IT" sz="800" dirty="0" smtClean="0">
                <a:latin typeface="Arial" pitchFamily="34" charset="0"/>
                <a:cs typeface="Arial" pitchFamily="34" charset="0"/>
              </a:rPr>
              <a:t>, Rebecca </a:t>
            </a:r>
            <a:r>
              <a:rPr lang="it-IT" sz="800" dirty="0" err="1" smtClean="0">
                <a:latin typeface="Arial" pitchFamily="34" charset="0"/>
                <a:cs typeface="Arial" pitchFamily="34" charset="0"/>
              </a:rPr>
              <a:t>Haydock</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B.Sc.</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Eleanor</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Mitchell</a:t>
            </a:r>
            <a:r>
              <a:rPr lang="it-IT" sz="800" dirty="0" smtClean="0">
                <a:latin typeface="Arial" pitchFamily="34" charset="0"/>
                <a:cs typeface="Arial" pitchFamily="34" charset="0"/>
              </a:rPr>
              <a:t>, B.A., Graham </a:t>
            </a:r>
            <a:r>
              <a:rPr lang="it-IT" sz="800" dirty="0" err="1" smtClean="0">
                <a:latin typeface="Arial" pitchFamily="34" charset="0"/>
                <a:cs typeface="Arial" pitchFamily="34" charset="0"/>
              </a:rPr>
              <a:t>Devereux</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Ph</a:t>
            </a:r>
            <a:r>
              <a:rPr lang="it-IT" sz="800" dirty="0" smtClean="0">
                <a:latin typeface="Arial" pitchFamily="34" charset="0"/>
                <a:cs typeface="Arial" pitchFamily="34" charset="0"/>
              </a:rPr>
              <a:t>. D., and Timothy Harrison, M.D.</a:t>
            </a:r>
          </a:p>
          <a:p>
            <a:pPr>
              <a:buNone/>
            </a:pPr>
            <a:endParaRPr lang="it-IT" sz="2000" dirty="0" smtClean="0">
              <a:latin typeface="Arial" pitchFamily="34" charset="0"/>
              <a:cs typeface="Arial" pitchFamily="34" charset="0"/>
            </a:endParaRPr>
          </a:p>
          <a:p>
            <a:pPr marL="0" indent="0" algn="ctr">
              <a:lnSpc>
                <a:spcPct val="100000"/>
              </a:lnSpc>
              <a:spcBef>
                <a:spcPts val="0"/>
              </a:spcBef>
              <a:buNone/>
            </a:pPr>
            <a:r>
              <a:rPr lang="en-US" sz="2400" dirty="0" smtClean="0">
                <a:latin typeface="Arial" pitchFamily="34" charset="0"/>
                <a:cs typeface="Arial" pitchFamily="34" charset="0"/>
              </a:rPr>
              <a:t>A total of 311 participants (33%) in the quadrupling group versus 377 (40%) in the non-quadrupling group </a:t>
            </a:r>
            <a:r>
              <a:rPr lang="en-US" sz="2400" dirty="0" smtClean="0">
                <a:solidFill>
                  <a:srgbClr val="FF0000"/>
                </a:solidFill>
                <a:latin typeface="Arial" pitchFamily="34" charset="0"/>
                <a:cs typeface="Arial" pitchFamily="34" charset="0"/>
              </a:rPr>
              <a:t>started systemic </a:t>
            </a:r>
            <a:r>
              <a:rPr lang="en-US" sz="2400" dirty="0" err="1" smtClean="0">
                <a:solidFill>
                  <a:srgbClr val="FF0000"/>
                </a:solidFill>
                <a:latin typeface="Arial" pitchFamily="34" charset="0"/>
                <a:cs typeface="Arial" pitchFamily="34" charset="0"/>
              </a:rPr>
              <a:t>glucocorticoids</a:t>
            </a:r>
            <a:r>
              <a:rPr lang="en-US" sz="2400" dirty="0" smtClean="0">
                <a:solidFill>
                  <a:srgbClr val="FF0000"/>
                </a:solidFill>
                <a:latin typeface="Arial" pitchFamily="34" charset="0"/>
                <a:cs typeface="Arial" pitchFamily="34" charset="0"/>
              </a:rPr>
              <a:t>.</a:t>
            </a:r>
          </a:p>
          <a:p>
            <a:pPr marL="0" indent="0" algn="ctr">
              <a:lnSpc>
                <a:spcPct val="100000"/>
              </a:lnSpc>
              <a:spcBef>
                <a:spcPts val="0"/>
              </a:spcBef>
              <a:buNone/>
            </a:pPr>
            <a:endParaRPr lang="it-IT" sz="2400" dirty="0" smtClean="0">
              <a:latin typeface="Arial" pitchFamily="34" charset="0"/>
              <a:cs typeface="Arial" pitchFamily="34" charset="0"/>
            </a:endParaRPr>
          </a:p>
          <a:p>
            <a:pPr marL="0" lvl="0" indent="0" algn="ctr">
              <a:lnSpc>
                <a:spcPct val="100000"/>
              </a:lnSpc>
              <a:spcBef>
                <a:spcPts val="0"/>
              </a:spcBef>
              <a:buNone/>
            </a:pPr>
            <a:r>
              <a:rPr lang="it-IT" sz="2400" dirty="0" smtClean="0">
                <a:solidFill>
                  <a:prstClr val="black"/>
                </a:solidFill>
                <a:latin typeface="Arial" pitchFamily="34" charset="0"/>
                <a:cs typeface="Arial" pitchFamily="34" charset="0"/>
              </a:rPr>
              <a:t>A total </a:t>
            </a:r>
            <a:r>
              <a:rPr lang="it-IT" sz="2400" dirty="0" err="1" smtClean="0">
                <a:solidFill>
                  <a:prstClr val="black"/>
                </a:solidFill>
                <a:latin typeface="Arial" pitchFamily="34" charset="0"/>
                <a:cs typeface="Arial" pitchFamily="34" charset="0"/>
              </a:rPr>
              <a:t>of</a:t>
            </a:r>
            <a:r>
              <a:rPr lang="it-IT" sz="2400" dirty="0" smtClean="0">
                <a:solidFill>
                  <a:prstClr val="black"/>
                </a:solidFill>
                <a:latin typeface="Arial" pitchFamily="34" charset="0"/>
                <a:cs typeface="Arial" pitchFamily="34" charset="0"/>
              </a:rPr>
              <a:t> 379 </a:t>
            </a:r>
            <a:r>
              <a:rPr lang="it-IT" sz="2400" dirty="0" err="1" smtClean="0">
                <a:solidFill>
                  <a:prstClr val="black"/>
                </a:solidFill>
                <a:latin typeface="Arial" pitchFamily="34" charset="0"/>
                <a:cs typeface="Arial" pitchFamily="34" charset="0"/>
              </a:rPr>
              <a:t>participants</a:t>
            </a:r>
            <a:r>
              <a:rPr lang="it-IT" sz="2400" dirty="0" smtClean="0">
                <a:solidFill>
                  <a:prstClr val="black"/>
                </a:solidFill>
                <a:latin typeface="Arial" pitchFamily="34" charset="0"/>
                <a:cs typeface="Arial" pitchFamily="34" charset="0"/>
              </a:rPr>
              <a:t> (41%) in the </a:t>
            </a:r>
            <a:r>
              <a:rPr lang="it-IT" sz="2400" dirty="0" err="1" smtClean="0">
                <a:solidFill>
                  <a:prstClr val="black"/>
                </a:solidFill>
                <a:latin typeface="Arial" pitchFamily="34" charset="0"/>
                <a:cs typeface="Arial" pitchFamily="34" charset="0"/>
              </a:rPr>
              <a:t>quadrupling</a:t>
            </a:r>
            <a:r>
              <a:rPr lang="it-IT" sz="2400" dirty="0" smtClean="0">
                <a:solidFill>
                  <a:prstClr val="black"/>
                </a:solidFill>
                <a:latin typeface="Arial" pitchFamily="34" charset="0"/>
                <a:cs typeface="Arial" pitchFamily="34" charset="0"/>
              </a:rPr>
              <a:t> </a:t>
            </a:r>
            <a:r>
              <a:rPr lang="it-IT" sz="2400" dirty="0" err="1" smtClean="0">
                <a:solidFill>
                  <a:prstClr val="black"/>
                </a:solidFill>
                <a:latin typeface="Arial" pitchFamily="34" charset="0"/>
                <a:cs typeface="Arial" pitchFamily="34" charset="0"/>
              </a:rPr>
              <a:t>group</a:t>
            </a:r>
            <a:r>
              <a:rPr lang="it-IT" sz="2400" dirty="0" smtClean="0">
                <a:solidFill>
                  <a:prstClr val="black"/>
                </a:solidFill>
                <a:latin typeface="Arial" pitchFamily="34" charset="0"/>
                <a:cs typeface="Arial" pitchFamily="34" charset="0"/>
              </a:rPr>
              <a:t> versus 442 (47%) in the </a:t>
            </a:r>
            <a:r>
              <a:rPr lang="it-IT" sz="2400" dirty="0" err="1" smtClean="0">
                <a:solidFill>
                  <a:prstClr val="black"/>
                </a:solidFill>
                <a:latin typeface="Arial" pitchFamily="34" charset="0"/>
                <a:cs typeface="Arial" pitchFamily="34" charset="0"/>
              </a:rPr>
              <a:t>non-quadrupling</a:t>
            </a:r>
            <a:r>
              <a:rPr lang="it-IT" sz="2400" dirty="0" smtClean="0">
                <a:solidFill>
                  <a:prstClr val="black"/>
                </a:solidFill>
                <a:latin typeface="Arial" pitchFamily="34" charset="0"/>
                <a:cs typeface="Arial" pitchFamily="34" charset="0"/>
              </a:rPr>
              <a:t> </a:t>
            </a:r>
            <a:r>
              <a:rPr lang="it-IT" sz="2400" dirty="0" err="1" smtClean="0">
                <a:solidFill>
                  <a:prstClr val="black"/>
                </a:solidFill>
                <a:latin typeface="Arial" pitchFamily="34" charset="0"/>
                <a:cs typeface="Arial" pitchFamily="34" charset="0"/>
              </a:rPr>
              <a:t>group</a:t>
            </a:r>
            <a:r>
              <a:rPr lang="it-IT" sz="2400" dirty="0" smtClean="0">
                <a:solidFill>
                  <a:prstClr val="black"/>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had</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an</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unscheduled</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health</a:t>
            </a:r>
            <a:r>
              <a:rPr lang="it-IT" sz="2400" dirty="0" smtClean="0">
                <a:solidFill>
                  <a:srgbClr val="FF0000"/>
                </a:solidFill>
                <a:latin typeface="Arial" pitchFamily="34" charset="0"/>
                <a:cs typeface="Arial" pitchFamily="34" charset="0"/>
              </a:rPr>
              <a:t> care </a:t>
            </a:r>
            <a:r>
              <a:rPr lang="it-IT" sz="2400" dirty="0" err="1" smtClean="0">
                <a:solidFill>
                  <a:srgbClr val="FF0000"/>
                </a:solidFill>
                <a:latin typeface="Arial" pitchFamily="34" charset="0"/>
                <a:cs typeface="Arial" pitchFamily="34" charset="0"/>
              </a:rPr>
              <a:t>consultation</a:t>
            </a:r>
            <a:r>
              <a:rPr lang="it-IT" sz="2400" dirty="0" smtClean="0">
                <a:solidFill>
                  <a:srgbClr val="FF0000"/>
                </a:solidFill>
                <a:latin typeface="Arial" pitchFamily="34" charset="0"/>
                <a:cs typeface="Arial" pitchFamily="34" charset="0"/>
              </a:rPr>
              <a:t>. </a:t>
            </a:r>
            <a:endParaRPr lang="it-IT" sz="2400" dirty="0" smtClean="0">
              <a:solidFill>
                <a:srgbClr val="FF0000"/>
              </a:solidFill>
            </a:endParaRPr>
          </a:p>
          <a:p>
            <a:pPr>
              <a:buNone/>
            </a:pPr>
            <a:endParaRPr lang="it-IT" dirty="0"/>
          </a:p>
        </p:txBody>
      </p:sp>
    </p:spTree>
    <p:extLst>
      <p:ext uri="{BB962C8B-B14F-4D97-AF65-F5344CB8AC3E}">
        <p14:creationId xmlns:p14="http://schemas.microsoft.com/office/powerpoint/2010/main" val="248175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pPr algn="ctr"/>
            <a:r>
              <a:rPr lang="it-IT" sz="28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QUADRUPLING INHALED GLUCOCORTICOID DOSE TO ABORT ASTHMA EXACERBATIONS</a:t>
            </a:r>
            <a:endParaRPr lang="it-IT" dirty="0"/>
          </a:p>
        </p:txBody>
      </p:sp>
      <p:sp>
        <p:nvSpPr>
          <p:cNvPr id="8" name="Segnaposto contenuto 7"/>
          <p:cNvSpPr>
            <a:spLocks noGrp="1"/>
          </p:cNvSpPr>
          <p:nvPr>
            <p:ph idx="1"/>
          </p:nvPr>
        </p:nvSpPr>
        <p:spPr>
          <a:xfrm>
            <a:off x="628650" y="1825625"/>
            <a:ext cx="7886700" cy="1247359"/>
          </a:xfrm>
        </p:spPr>
        <p:txBody>
          <a:bodyPr>
            <a:noAutofit/>
          </a:bodyPr>
          <a:lstStyle/>
          <a:p>
            <a:pPr algn="ctr">
              <a:buNone/>
            </a:pPr>
            <a:r>
              <a:rPr lang="it-IT" sz="1000" dirty="0" smtClean="0">
                <a:latin typeface="Arial" pitchFamily="34" charset="0"/>
                <a:cs typeface="Arial" pitchFamily="34" charset="0"/>
              </a:rPr>
              <a:t>N </a:t>
            </a:r>
            <a:r>
              <a:rPr lang="it-IT" sz="1000" dirty="0" err="1" smtClean="0">
                <a:latin typeface="Arial" pitchFamily="34" charset="0"/>
                <a:cs typeface="Arial" pitchFamily="34" charset="0"/>
              </a:rPr>
              <a:t>Engl</a:t>
            </a:r>
            <a:r>
              <a:rPr lang="it-IT" sz="1000" dirty="0" smtClean="0">
                <a:latin typeface="Arial" pitchFamily="34" charset="0"/>
                <a:cs typeface="Arial" pitchFamily="34" charset="0"/>
              </a:rPr>
              <a:t> J </a:t>
            </a:r>
            <a:r>
              <a:rPr lang="it-IT" sz="1000" dirty="0" err="1" smtClean="0">
                <a:latin typeface="Arial" pitchFamily="34" charset="0"/>
                <a:cs typeface="Arial" pitchFamily="34" charset="0"/>
              </a:rPr>
              <a:t>Med</a:t>
            </a:r>
            <a:r>
              <a:rPr lang="it-IT" sz="1000" dirty="0" smtClean="0">
                <a:latin typeface="Arial" pitchFamily="34" charset="0"/>
                <a:cs typeface="Arial" pitchFamily="34" charset="0"/>
              </a:rPr>
              <a:t> 2018;378:902-10.</a:t>
            </a:r>
          </a:p>
          <a:p>
            <a:pPr algn="ctr">
              <a:buNone/>
            </a:pPr>
            <a:r>
              <a:rPr lang="it-IT" sz="800" dirty="0" err="1" smtClean="0">
                <a:latin typeface="Arial" pitchFamily="34" charset="0"/>
                <a:cs typeface="Arial" pitchFamily="34" charset="0"/>
              </a:rPr>
              <a:t>Tricia</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McKeever</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Ph.D.</a:t>
            </a:r>
            <a:r>
              <a:rPr lang="it-IT" sz="800" dirty="0" smtClean="0">
                <a:latin typeface="Arial" pitchFamily="34" charset="0"/>
                <a:cs typeface="Arial" pitchFamily="34" charset="0"/>
              </a:rPr>
              <a:t>, Kevin </a:t>
            </a:r>
            <a:r>
              <a:rPr lang="it-IT" sz="800" dirty="0" err="1" smtClean="0">
                <a:latin typeface="Arial" pitchFamily="34" charset="0"/>
                <a:cs typeface="Arial" pitchFamily="34" charset="0"/>
              </a:rPr>
              <a:t>Mortimer</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Ph.D.</a:t>
            </a:r>
            <a:r>
              <a:rPr lang="it-IT" sz="800" dirty="0" smtClean="0">
                <a:latin typeface="Arial" pitchFamily="34" charset="0"/>
                <a:cs typeface="Arial" pitchFamily="34" charset="0"/>
              </a:rPr>
              <a:t>, Andrew Wilson, M.D., Samantha </a:t>
            </a:r>
            <a:r>
              <a:rPr lang="it-IT" sz="800" dirty="0" err="1" smtClean="0">
                <a:latin typeface="Arial" pitchFamily="34" charset="0"/>
                <a:cs typeface="Arial" pitchFamily="34" charset="0"/>
              </a:rPr>
              <a:t>Walker</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Ph.D.</a:t>
            </a:r>
            <a:r>
              <a:rPr lang="it-IT" sz="800" dirty="0" smtClean="0">
                <a:latin typeface="Arial" pitchFamily="34" charset="0"/>
                <a:cs typeface="Arial" pitchFamily="34" charset="0"/>
              </a:rPr>
              <a:t>, Christopher </a:t>
            </a:r>
            <a:r>
              <a:rPr lang="it-IT" sz="800" dirty="0" err="1" smtClean="0">
                <a:latin typeface="Arial" pitchFamily="34" charset="0"/>
                <a:cs typeface="Arial" pitchFamily="34" charset="0"/>
              </a:rPr>
              <a:t>Brightling</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Ph.D.</a:t>
            </a:r>
            <a:r>
              <a:rPr lang="it-IT" sz="800" dirty="0" smtClean="0">
                <a:latin typeface="Arial" pitchFamily="34" charset="0"/>
                <a:cs typeface="Arial" pitchFamily="34" charset="0"/>
              </a:rPr>
              <a:t>, Andrew </a:t>
            </a:r>
            <a:r>
              <a:rPr lang="it-IT" sz="800" dirty="0" err="1" smtClean="0">
                <a:latin typeface="Arial" pitchFamily="34" charset="0"/>
                <a:cs typeface="Arial" pitchFamily="34" charset="0"/>
              </a:rPr>
              <a:t>Skeggs</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B.Sc.</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Ian</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Pavord</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F.Med.Sci.</a:t>
            </a:r>
            <a:r>
              <a:rPr lang="it-IT" sz="800" dirty="0" smtClean="0">
                <a:latin typeface="Arial" pitchFamily="34" charset="0"/>
                <a:cs typeface="Arial" pitchFamily="34" charset="0"/>
              </a:rPr>
              <a:t>, David Price, </a:t>
            </a:r>
            <a:r>
              <a:rPr lang="it-IT" sz="800" dirty="0" err="1" smtClean="0">
                <a:latin typeface="Arial" pitchFamily="34" charset="0"/>
                <a:cs typeface="Arial" pitchFamily="34" charset="0"/>
              </a:rPr>
              <a:t>F.R.C.G.P.</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Lelia</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Duley</a:t>
            </a:r>
            <a:r>
              <a:rPr lang="it-IT" sz="800" dirty="0" smtClean="0">
                <a:latin typeface="Arial" pitchFamily="34" charset="0"/>
                <a:cs typeface="Arial" pitchFamily="34" charset="0"/>
              </a:rPr>
              <a:t>, M.D., Mike Thomas, </a:t>
            </a:r>
            <a:r>
              <a:rPr lang="it-IT" sz="800" dirty="0" err="1" smtClean="0">
                <a:latin typeface="Arial" pitchFamily="34" charset="0"/>
                <a:cs typeface="Arial" pitchFamily="34" charset="0"/>
              </a:rPr>
              <a:t>Ph.D.</a:t>
            </a:r>
            <a:r>
              <a:rPr lang="it-IT" sz="800" dirty="0" smtClean="0">
                <a:latin typeface="Arial" pitchFamily="34" charset="0"/>
                <a:cs typeface="Arial" pitchFamily="34" charset="0"/>
              </a:rPr>
              <a:t>, Lucy </a:t>
            </a:r>
            <a:r>
              <a:rPr lang="it-IT" sz="800" dirty="0" err="1" smtClean="0">
                <a:latin typeface="Arial" pitchFamily="34" charset="0"/>
                <a:cs typeface="Arial" pitchFamily="34" charset="0"/>
              </a:rPr>
              <a:t>Bradshaw</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M.Sc.</a:t>
            </a:r>
            <a:r>
              <a:rPr lang="it-IT" sz="800" dirty="0" smtClean="0">
                <a:latin typeface="Arial" pitchFamily="34" charset="0"/>
                <a:cs typeface="Arial" pitchFamily="34" charset="0"/>
              </a:rPr>
              <a:t>, Bernard </a:t>
            </a:r>
            <a:r>
              <a:rPr lang="it-IT" sz="800" dirty="0" err="1" smtClean="0">
                <a:latin typeface="Arial" pitchFamily="34" charset="0"/>
                <a:cs typeface="Arial" pitchFamily="34" charset="0"/>
              </a:rPr>
              <a:t>Higgins</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Ph.D.</a:t>
            </a:r>
            <a:r>
              <a:rPr lang="it-IT" sz="800" dirty="0" smtClean="0">
                <a:latin typeface="Arial" pitchFamily="34" charset="0"/>
                <a:cs typeface="Arial" pitchFamily="34" charset="0"/>
              </a:rPr>
              <a:t>, Rebecca </a:t>
            </a:r>
            <a:r>
              <a:rPr lang="it-IT" sz="800" dirty="0" err="1" smtClean="0">
                <a:latin typeface="Arial" pitchFamily="34" charset="0"/>
                <a:cs typeface="Arial" pitchFamily="34" charset="0"/>
              </a:rPr>
              <a:t>Haydock</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B.Sc.</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Eleanor</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Mitchell</a:t>
            </a:r>
            <a:r>
              <a:rPr lang="it-IT" sz="800" dirty="0" smtClean="0">
                <a:latin typeface="Arial" pitchFamily="34" charset="0"/>
                <a:cs typeface="Arial" pitchFamily="34" charset="0"/>
              </a:rPr>
              <a:t>, B.A., Graham </a:t>
            </a:r>
            <a:r>
              <a:rPr lang="it-IT" sz="800" dirty="0" err="1" smtClean="0">
                <a:latin typeface="Arial" pitchFamily="34" charset="0"/>
                <a:cs typeface="Arial" pitchFamily="34" charset="0"/>
              </a:rPr>
              <a:t>Devereux</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Ph</a:t>
            </a:r>
            <a:r>
              <a:rPr lang="it-IT" sz="800" dirty="0" smtClean="0">
                <a:latin typeface="Arial" pitchFamily="34" charset="0"/>
                <a:cs typeface="Arial" pitchFamily="34" charset="0"/>
              </a:rPr>
              <a:t>. D., and Timothy Harrison, M.D.</a:t>
            </a:r>
          </a:p>
          <a:p>
            <a:pPr>
              <a:buNone/>
            </a:pPr>
            <a:endParaRPr lang="it-IT" sz="2000" dirty="0" smtClean="0">
              <a:latin typeface="Arial" pitchFamily="34" charset="0"/>
              <a:cs typeface="Arial" pitchFamily="34" charset="0"/>
            </a:endParaRPr>
          </a:p>
          <a:p>
            <a:pPr>
              <a:buNone/>
            </a:pPr>
            <a:endParaRPr lang="it-IT" dirty="0"/>
          </a:p>
        </p:txBody>
      </p:sp>
      <p:sp>
        <p:nvSpPr>
          <p:cNvPr id="3" name="CasellaDiTesto 2"/>
          <p:cNvSpPr txBox="1"/>
          <p:nvPr/>
        </p:nvSpPr>
        <p:spPr>
          <a:xfrm>
            <a:off x="486712" y="3072984"/>
            <a:ext cx="8170576" cy="3754874"/>
          </a:xfrm>
          <a:prstGeom prst="rect">
            <a:avLst/>
          </a:prstGeom>
          <a:noFill/>
        </p:spPr>
        <p:txBody>
          <a:bodyPr wrap="square" rtlCol="0">
            <a:spAutoFit/>
          </a:bodyPr>
          <a:lstStyle/>
          <a:p>
            <a:pPr algn="ctr"/>
            <a:r>
              <a:rPr lang="it-IT"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SAFETY</a:t>
            </a:r>
          </a:p>
          <a:p>
            <a:pPr algn="ctr"/>
            <a:endParaRPr lang="it-IT" dirty="0">
              <a:latin typeface="Arial" panose="020B0604020202020204" pitchFamily="34" charset="0"/>
              <a:cs typeface="Arial" panose="020B0604020202020204" pitchFamily="34" charset="0"/>
            </a:endParaRPr>
          </a:p>
          <a:p>
            <a:pPr algn="ctr"/>
            <a:r>
              <a:rPr lang="it-IT" sz="2400" dirty="0" err="1" smtClean="0">
                <a:latin typeface="Arial" panose="020B0604020202020204" pitchFamily="34" charset="0"/>
                <a:cs typeface="Arial" panose="020B0604020202020204" pitchFamily="34" charset="0"/>
              </a:rPr>
              <a:t>As</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expected</a:t>
            </a:r>
            <a:r>
              <a:rPr lang="it-IT" sz="2400" dirty="0" smtClean="0">
                <a:latin typeface="Arial" panose="020B0604020202020204" pitchFamily="34" charset="0"/>
                <a:cs typeface="Arial" panose="020B0604020202020204" pitchFamily="34" charset="0"/>
              </a:rPr>
              <a:t>, the </a:t>
            </a:r>
            <a:r>
              <a:rPr lang="it-IT" sz="2400" dirty="0" err="1" smtClean="0">
                <a:latin typeface="Arial" panose="020B0604020202020204" pitchFamily="34" charset="0"/>
                <a:cs typeface="Arial" panose="020B0604020202020204" pitchFamily="34" charset="0"/>
              </a:rPr>
              <a:t>quadrupling</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group</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had</a:t>
            </a:r>
            <a:r>
              <a:rPr lang="it-IT" sz="2400" dirty="0" smtClean="0">
                <a:latin typeface="Arial" panose="020B0604020202020204" pitchFamily="34" charset="0"/>
                <a:cs typeface="Arial" panose="020B0604020202020204" pitchFamily="34" charset="0"/>
              </a:rPr>
              <a:t> a </a:t>
            </a:r>
            <a:r>
              <a:rPr lang="it-IT" sz="2400" dirty="0" err="1" smtClean="0">
                <a:latin typeface="Arial" panose="020B0604020202020204" pitchFamily="34" charset="0"/>
                <a:cs typeface="Arial" panose="020B0604020202020204" pitchFamily="34" charset="0"/>
              </a:rPr>
              <a:t>higher</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frequency</a:t>
            </a:r>
            <a:r>
              <a:rPr lang="it-IT" sz="2400" dirty="0" smtClean="0">
                <a:latin typeface="Arial" panose="020B0604020202020204" pitchFamily="34" charset="0"/>
                <a:cs typeface="Arial" panose="020B0604020202020204" pitchFamily="34" charset="0"/>
              </a:rPr>
              <a:t> of treatment-</a:t>
            </a:r>
            <a:r>
              <a:rPr lang="it-IT" sz="2400" dirty="0" err="1" smtClean="0">
                <a:latin typeface="Arial" panose="020B0604020202020204" pitchFamily="34" charset="0"/>
                <a:cs typeface="Arial" panose="020B0604020202020204" pitchFamily="34" charset="0"/>
              </a:rPr>
              <a:t>related</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adverse</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effects</a:t>
            </a:r>
            <a:r>
              <a:rPr lang="it-IT" sz="2400" dirty="0" smtClean="0">
                <a:latin typeface="Arial" panose="020B0604020202020204" pitchFamily="34" charset="0"/>
                <a:cs typeface="Arial" panose="020B0604020202020204" pitchFamily="34" charset="0"/>
              </a:rPr>
              <a:t> , </a:t>
            </a:r>
            <a:r>
              <a:rPr lang="it-IT" sz="2400" dirty="0" err="1" smtClean="0">
                <a:latin typeface="Arial" panose="020B0604020202020204" pitchFamily="34" charset="0"/>
                <a:cs typeface="Arial" panose="020B0604020202020204" pitchFamily="34" charset="0"/>
              </a:rPr>
              <a:t>such</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as</a:t>
            </a:r>
            <a:r>
              <a:rPr lang="it-IT" sz="2400" dirty="0" smtClean="0">
                <a:latin typeface="Arial" panose="020B0604020202020204" pitchFamily="34" charset="0"/>
                <a:cs typeface="Arial" panose="020B0604020202020204" pitchFamily="34" charset="0"/>
              </a:rPr>
              <a:t> </a:t>
            </a:r>
            <a:r>
              <a:rPr lang="it-IT" sz="2400" dirty="0" err="1" smtClean="0">
                <a:solidFill>
                  <a:srgbClr val="FF0000"/>
                </a:solidFill>
                <a:latin typeface="Arial" panose="020B0604020202020204" pitchFamily="34" charset="0"/>
                <a:cs typeface="Arial" panose="020B0604020202020204" pitchFamily="34" charset="0"/>
              </a:rPr>
              <a:t>oral</a:t>
            </a:r>
            <a:r>
              <a:rPr lang="it-IT" sz="2400" dirty="0" smtClean="0">
                <a:solidFill>
                  <a:srgbClr val="FF0000"/>
                </a:solidFill>
                <a:latin typeface="Arial" panose="020B0604020202020204" pitchFamily="34" charset="0"/>
                <a:cs typeface="Arial" panose="020B0604020202020204" pitchFamily="34" charset="0"/>
              </a:rPr>
              <a:t> </a:t>
            </a:r>
            <a:r>
              <a:rPr lang="it-IT" sz="2400" dirty="0" err="1" smtClean="0">
                <a:solidFill>
                  <a:srgbClr val="FF0000"/>
                </a:solidFill>
                <a:latin typeface="Arial" panose="020B0604020202020204" pitchFamily="34" charset="0"/>
                <a:cs typeface="Arial" panose="020B0604020202020204" pitchFamily="34" charset="0"/>
              </a:rPr>
              <a:t>candidiasis</a:t>
            </a:r>
            <a:r>
              <a:rPr lang="it-IT" sz="2400" dirty="0" smtClean="0">
                <a:latin typeface="Arial" panose="020B0604020202020204" pitchFamily="34" charset="0"/>
                <a:cs typeface="Arial" panose="020B0604020202020204" pitchFamily="34" charset="0"/>
              </a:rPr>
              <a:t>.</a:t>
            </a:r>
          </a:p>
          <a:p>
            <a:pPr algn="ctr"/>
            <a:endParaRPr lang="it-IT" sz="2400" dirty="0">
              <a:latin typeface="Arial" panose="020B0604020202020204" pitchFamily="34" charset="0"/>
              <a:cs typeface="Arial" panose="020B0604020202020204" pitchFamily="34" charset="0"/>
            </a:endParaRPr>
          </a:p>
          <a:p>
            <a:pPr algn="ctr"/>
            <a:r>
              <a:rPr lang="it-IT" sz="2400" dirty="0" err="1" smtClean="0">
                <a:latin typeface="Arial" panose="020B0604020202020204" pitchFamily="34" charset="0"/>
                <a:cs typeface="Arial" panose="020B0604020202020204" pitchFamily="34" charset="0"/>
              </a:rPr>
              <a:t>Particular</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attention</a:t>
            </a:r>
            <a:r>
              <a:rPr lang="it-IT" sz="2400" dirty="0" smtClean="0">
                <a:latin typeface="Arial" panose="020B0604020202020204" pitchFamily="34" charset="0"/>
                <a:cs typeface="Arial" panose="020B0604020202020204" pitchFamily="34" charset="0"/>
              </a:rPr>
              <a:t> to the </a:t>
            </a:r>
            <a:r>
              <a:rPr lang="it-IT" sz="2400" dirty="0" err="1" smtClean="0">
                <a:latin typeface="Arial" panose="020B0604020202020204" pitchFamily="34" charset="0"/>
                <a:cs typeface="Arial" panose="020B0604020202020204" pitchFamily="34" charset="0"/>
              </a:rPr>
              <a:t>issue</a:t>
            </a:r>
            <a:r>
              <a:rPr lang="it-IT" sz="2400" dirty="0" smtClean="0">
                <a:latin typeface="Arial" panose="020B0604020202020204" pitchFamily="34" charset="0"/>
                <a:cs typeface="Arial" panose="020B0604020202020204" pitchFamily="34" charset="0"/>
              </a:rPr>
              <a:t> of </a:t>
            </a:r>
            <a:r>
              <a:rPr lang="it-IT" sz="2400" dirty="0" smtClean="0">
                <a:solidFill>
                  <a:srgbClr val="FF0000"/>
                </a:solidFill>
                <a:latin typeface="Arial" panose="020B0604020202020204" pitchFamily="34" charset="0"/>
                <a:cs typeface="Arial" panose="020B0604020202020204" pitchFamily="34" charset="0"/>
              </a:rPr>
              <a:t>pneumonia</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but</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there</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was</a:t>
            </a:r>
            <a:r>
              <a:rPr lang="it-IT" sz="2400" dirty="0" smtClean="0">
                <a:latin typeface="Arial" panose="020B0604020202020204" pitchFamily="34" charset="0"/>
                <a:cs typeface="Arial" panose="020B0604020202020204" pitchFamily="34" charset="0"/>
              </a:rPr>
              <a:t> no </a:t>
            </a:r>
            <a:r>
              <a:rPr lang="it-IT" sz="2400" dirty="0" err="1" smtClean="0">
                <a:latin typeface="Arial" panose="020B0604020202020204" pitchFamily="34" charset="0"/>
                <a:cs typeface="Arial" panose="020B0604020202020204" pitchFamily="34" charset="0"/>
              </a:rPr>
              <a:t>significant</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between</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groups</a:t>
            </a:r>
            <a:endParaRPr lang="it-IT" sz="2400" dirty="0" smtClean="0">
              <a:latin typeface="Arial" panose="020B0604020202020204" pitchFamily="34" charset="0"/>
              <a:cs typeface="Arial" panose="020B0604020202020204" pitchFamily="34" charset="0"/>
            </a:endParaRPr>
          </a:p>
          <a:p>
            <a:pPr algn="ctr"/>
            <a:endParaRPr lang="it-IT" sz="2400" dirty="0"/>
          </a:p>
          <a:p>
            <a:pPr algn="ctr"/>
            <a:endParaRPr lang="it-IT" sz="2400" dirty="0"/>
          </a:p>
        </p:txBody>
      </p:sp>
    </p:spTree>
    <p:extLst>
      <p:ext uri="{BB962C8B-B14F-4D97-AF65-F5344CB8AC3E}">
        <p14:creationId xmlns:p14="http://schemas.microsoft.com/office/powerpoint/2010/main" val="3077791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628650" y="365126"/>
            <a:ext cx="7886700" cy="1325563"/>
          </a:xfrm>
        </p:spPr>
        <p:txBody>
          <a:bodyPr>
            <a:normAutofit/>
          </a:bodyPr>
          <a:lstStyle/>
          <a:p>
            <a:pPr algn="ctr"/>
            <a:r>
              <a:rPr lang="it-IT" sz="28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QUADRUPLING INHALED GLUCOCORTICOID DOSE TO ABORT ASTHMA EXACERBATIONS</a:t>
            </a:r>
            <a:endParaRPr lang="it-IT" dirty="0"/>
          </a:p>
        </p:txBody>
      </p:sp>
      <p:sp>
        <p:nvSpPr>
          <p:cNvPr id="8" name="Segnaposto contenuto 7"/>
          <p:cNvSpPr>
            <a:spLocks noGrp="1"/>
          </p:cNvSpPr>
          <p:nvPr>
            <p:ph idx="1"/>
          </p:nvPr>
        </p:nvSpPr>
        <p:spPr>
          <a:xfrm>
            <a:off x="272955" y="1825625"/>
            <a:ext cx="8666329" cy="4351338"/>
          </a:xfrm>
        </p:spPr>
        <p:txBody>
          <a:bodyPr>
            <a:noAutofit/>
          </a:bodyPr>
          <a:lstStyle/>
          <a:p>
            <a:pPr algn="ctr">
              <a:buNone/>
            </a:pPr>
            <a:r>
              <a:rPr lang="it-IT" sz="1000" dirty="0" smtClean="0">
                <a:latin typeface="Arial" pitchFamily="34" charset="0"/>
                <a:cs typeface="Arial" pitchFamily="34" charset="0"/>
              </a:rPr>
              <a:t>N </a:t>
            </a:r>
            <a:r>
              <a:rPr lang="it-IT" sz="1000" dirty="0" err="1" smtClean="0">
                <a:latin typeface="Arial" pitchFamily="34" charset="0"/>
                <a:cs typeface="Arial" pitchFamily="34" charset="0"/>
              </a:rPr>
              <a:t>Engl</a:t>
            </a:r>
            <a:r>
              <a:rPr lang="it-IT" sz="1000" dirty="0" smtClean="0">
                <a:latin typeface="Arial" pitchFamily="34" charset="0"/>
                <a:cs typeface="Arial" pitchFamily="34" charset="0"/>
              </a:rPr>
              <a:t> J </a:t>
            </a:r>
            <a:r>
              <a:rPr lang="it-IT" sz="1000" dirty="0" err="1" smtClean="0">
                <a:latin typeface="Arial" pitchFamily="34" charset="0"/>
                <a:cs typeface="Arial" pitchFamily="34" charset="0"/>
              </a:rPr>
              <a:t>Med</a:t>
            </a:r>
            <a:r>
              <a:rPr lang="it-IT" sz="1000" dirty="0" smtClean="0">
                <a:latin typeface="Arial" pitchFamily="34" charset="0"/>
                <a:cs typeface="Arial" pitchFamily="34" charset="0"/>
              </a:rPr>
              <a:t> 2018;378:902-10.</a:t>
            </a:r>
          </a:p>
          <a:p>
            <a:pPr algn="ctr">
              <a:buNone/>
            </a:pPr>
            <a:r>
              <a:rPr lang="it-IT" sz="800" dirty="0" err="1" smtClean="0">
                <a:latin typeface="Arial" pitchFamily="34" charset="0"/>
                <a:cs typeface="Arial" pitchFamily="34" charset="0"/>
              </a:rPr>
              <a:t>Tricia</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McKeever</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Ph.D.</a:t>
            </a:r>
            <a:r>
              <a:rPr lang="it-IT" sz="800" dirty="0" smtClean="0">
                <a:latin typeface="Arial" pitchFamily="34" charset="0"/>
                <a:cs typeface="Arial" pitchFamily="34" charset="0"/>
              </a:rPr>
              <a:t>, Kevin </a:t>
            </a:r>
            <a:r>
              <a:rPr lang="it-IT" sz="800" dirty="0" err="1" smtClean="0">
                <a:latin typeface="Arial" pitchFamily="34" charset="0"/>
                <a:cs typeface="Arial" pitchFamily="34" charset="0"/>
              </a:rPr>
              <a:t>Mortimer</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Ph.D.</a:t>
            </a:r>
            <a:r>
              <a:rPr lang="it-IT" sz="800" dirty="0" smtClean="0">
                <a:latin typeface="Arial" pitchFamily="34" charset="0"/>
                <a:cs typeface="Arial" pitchFamily="34" charset="0"/>
              </a:rPr>
              <a:t>, Andrew Wilson, M.D., Samantha </a:t>
            </a:r>
            <a:r>
              <a:rPr lang="it-IT" sz="800" dirty="0" err="1" smtClean="0">
                <a:latin typeface="Arial" pitchFamily="34" charset="0"/>
                <a:cs typeface="Arial" pitchFamily="34" charset="0"/>
              </a:rPr>
              <a:t>Walker</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Ph.D.</a:t>
            </a:r>
            <a:r>
              <a:rPr lang="it-IT" sz="800" dirty="0" smtClean="0">
                <a:latin typeface="Arial" pitchFamily="34" charset="0"/>
                <a:cs typeface="Arial" pitchFamily="34" charset="0"/>
              </a:rPr>
              <a:t>, Christopher </a:t>
            </a:r>
            <a:r>
              <a:rPr lang="it-IT" sz="800" dirty="0" err="1" smtClean="0">
                <a:latin typeface="Arial" pitchFamily="34" charset="0"/>
                <a:cs typeface="Arial" pitchFamily="34" charset="0"/>
              </a:rPr>
              <a:t>Brightling</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Ph.D.</a:t>
            </a:r>
            <a:r>
              <a:rPr lang="it-IT" sz="800" dirty="0" smtClean="0">
                <a:latin typeface="Arial" pitchFamily="34" charset="0"/>
                <a:cs typeface="Arial" pitchFamily="34" charset="0"/>
              </a:rPr>
              <a:t>, Andrew </a:t>
            </a:r>
            <a:r>
              <a:rPr lang="it-IT" sz="800" dirty="0" err="1" smtClean="0">
                <a:latin typeface="Arial" pitchFamily="34" charset="0"/>
                <a:cs typeface="Arial" pitchFamily="34" charset="0"/>
              </a:rPr>
              <a:t>Skeggs</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B.Sc.</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Ian</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Pavord</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F.Med.Sci.</a:t>
            </a:r>
            <a:r>
              <a:rPr lang="it-IT" sz="800" dirty="0" smtClean="0">
                <a:latin typeface="Arial" pitchFamily="34" charset="0"/>
                <a:cs typeface="Arial" pitchFamily="34" charset="0"/>
              </a:rPr>
              <a:t>, David Price, </a:t>
            </a:r>
            <a:r>
              <a:rPr lang="it-IT" sz="800" dirty="0" err="1" smtClean="0">
                <a:latin typeface="Arial" pitchFamily="34" charset="0"/>
                <a:cs typeface="Arial" pitchFamily="34" charset="0"/>
              </a:rPr>
              <a:t>F.R.C.G.P.</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Lelia</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Duley</a:t>
            </a:r>
            <a:r>
              <a:rPr lang="it-IT" sz="800" dirty="0" smtClean="0">
                <a:latin typeface="Arial" pitchFamily="34" charset="0"/>
                <a:cs typeface="Arial" pitchFamily="34" charset="0"/>
              </a:rPr>
              <a:t>, M.D., Mike Thomas, </a:t>
            </a:r>
            <a:r>
              <a:rPr lang="it-IT" sz="800" dirty="0" err="1" smtClean="0">
                <a:latin typeface="Arial" pitchFamily="34" charset="0"/>
                <a:cs typeface="Arial" pitchFamily="34" charset="0"/>
              </a:rPr>
              <a:t>Ph.D.</a:t>
            </a:r>
            <a:r>
              <a:rPr lang="it-IT" sz="800" dirty="0" smtClean="0">
                <a:latin typeface="Arial" pitchFamily="34" charset="0"/>
                <a:cs typeface="Arial" pitchFamily="34" charset="0"/>
              </a:rPr>
              <a:t>, Lucy </a:t>
            </a:r>
            <a:r>
              <a:rPr lang="it-IT" sz="800" dirty="0" err="1" smtClean="0">
                <a:latin typeface="Arial" pitchFamily="34" charset="0"/>
                <a:cs typeface="Arial" pitchFamily="34" charset="0"/>
              </a:rPr>
              <a:t>Bradshaw</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M.Sc.</a:t>
            </a:r>
            <a:r>
              <a:rPr lang="it-IT" sz="800" dirty="0" smtClean="0">
                <a:latin typeface="Arial" pitchFamily="34" charset="0"/>
                <a:cs typeface="Arial" pitchFamily="34" charset="0"/>
              </a:rPr>
              <a:t>, Bernard </a:t>
            </a:r>
            <a:r>
              <a:rPr lang="it-IT" sz="800" dirty="0" err="1" smtClean="0">
                <a:latin typeface="Arial" pitchFamily="34" charset="0"/>
                <a:cs typeface="Arial" pitchFamily="34" charset="0"/>
              </a:rPr>
              <a:t>Higgins</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Ph.D.</a:t>
            </a:r>
            <a:r>
              <a:rPr lang="it-IT" sz="800" dirty="0" smtClean="0">
                <a:latin typeface="Arial" pitchFamily="34" charset="0"/>
                <a:cs typeface="Arial" pitchFamily="34" charset="0"/>
              </a:rPr>
              <a:t>, Rebecca </a:t>
            </a:r>
            <a:r>
              <a:rPr lang="it-IT" sz="800" dirty="0" err="1" smtClean="0">
                <a:latin typeface="Arial" pitchFamily="34" charset="0"/>
                <a:cs typeface="Arial" pitchFamily="34" charset="0"/>
              </a:rPr>
              <a:t>Haydock</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B.Sc.</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Eleanor</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Mitchell</a:t>
            </a:r>
            <a:r>
              <a:rPr lang="it-IT" sz="800" dirty="0" smtClean="0">
                <a:latin typeface="Arial" pitchFamily="34" charset="0"/>
                <a:cs typeface="Arial" pitchFamily="34" charset="0"/>
              </a:rPr>
              <a:t>, B.A., Graham </a:t>
            </a:r>
            <a:r>
              <a:rPr lang="it-IT" sz="800" dirty="0" err="1" smtClean="0">
                <a:latin typeface="Arial" pitchFamily="34" charset="0"/>
                <a:cs typeface="Arial" pitchFamily="34" charset="0"/>
              </a:rPr>
              <a:t>Devereux</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Ph</a:t>
            </a:r>
            <a:r>
              <a:rPr lang="it-IT" sz="800" dirty="0" smtClean="0">
                <a:latin typeface="Arial" pitchFamily="34" charset="0"/>
                <a:cs typeface="Arial" pitchFamily="34" charset="0"/>
              </a:rPr>
              <a:t>. D., and Timothy Harrison, M.D.</a:t>
            </a:r>
          </a:p>
          <a:p>
            <a:pPr>
              <a:buNone/>
            </a:pPr>
            <a:endParaRPr lang="it-IT" sz="2400" b="1" dirty="0" smtClean="0">
              <a:latin typeface="Arial" pitchFamily="34" charset="0"/>
              <a:cs typeface="Arial" pitchFamily="34" charset="0"/>
            </a:endParaRPr>
          </a:p>
          <a:p>
            <a:pPr algn="ctr">
              <a:buNone/>
            </a:pPr>
            <a:r>
              <a:rPr lang="it-IT"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CONCLUSIONS</a:t>
            </a:r>
          </a:p>
          <a:p>
            <a:pPr>
              <a:buNone/>
            </a:pPr>
            <a:endParaRPr lang="it-IT" sz="2000" dirty="0" smtClean="0">
              <a:latin typeface="Arial" pitchFamily="34" charset="0"/>
              <a:cs typeface="Arial" pitchFamily="34" charset="0"/>
            </a:endParaRPr>
          </a:p>
          <a:p>
            <a:pPr marL="0" indent="0" algn="ctr">
              <a:lnSpc>
                <a:spcPct val="100000"/>
              </a:lnSpc>
              <a:spcBef>
                <a:spcPts val="0"/>
              </a:spcBef>
              <a:buNone/>
            </a:pPr>
            <a:r>
              <a:rPr lang="it-IT" sz="2400" dirty="0" smtClean="0">
                <a:latin typeface="Arial" pitchFamily="34" charset="0"/>
                <a:cs typeface="Arial" pitchFamily="34" charset="0"/>
              </a:rPr>
              <a:t>A </a:t>
            </a:r>
            <a:r>
              <a:rPr lang="it-IT" sz="2400" dirty="0" err="1" smtClean="0">
                <a:latin typeface="Arial" pitchFamily="34" charset="0"/>
                <a:cs typeface="Arial" pitchFamily="34" charset="0"/>
              </a:rPr>
              <a:t>temporary</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quadrupling</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of</a:t>
            </a:r>
            <a:r>
              <a:rPr lang="it-IT" sz="2400" dirty="0" smtClean="0">
                <a:latin typeface="Arial" pitchFamily="34" charset="0"/>
                <a:cs typeface="Arial" pitchFamily="34" charset="0"/>
              </a:rPr>
              <a:t> the dose </a:t>
            </a:r>
            <a:r>
              <a:rPr lang="it-IT" sz="2400" dirty="0" err="1" smtClean="0">
                <a:latin typeface="Arial" pitchFamily="34" charset="0"/>
                <a:cs typeface="Arial" pitchFamily="34" charset="0"/>
              </a:rPr>
              <a:t>of</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inhaled</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glucocorticosteroids</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when</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asthma</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control</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started</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to</a:t>
            </a:r>
            <a:r>
              <a:rPr lang="it-IT" sz="2400" dirty="0" smtClean="0">
                <a:latin typeface="Arial" pitchFamily="34" charset="0"/>
                <a:cs typeface="Arial" pitchFamily="34" charset="0"/>
              </a:rPr>
              <a:t> deteriorate </a:t>
            </a:r>
            <a:r>
              <a:rPr lang="it-IT" sz="2400" dirty="0" err="1" smtClean="0">
                <a:latin typeface="Arial" pitchFamily="34" charset="0"/>
                <a:cs typeface="Arial" pitchFamily="34" charset="0"/>
              </a:rPr>
              <a:t>resulted</a:t>
            </a:r>
            <a:r>
              <a:rPr lang="it-IT" sz="2400" dirty="0" smtClean="0">
                <a:latin typeface="Arial" pitchFamily="34" charset="0"/>
                <a:cs typeface="Arial" pitchFamily="34" charset="0"/>
              </a:rPr>
              <a:t> in </a:t>
            </a:r>
            <a:r>
              <a:rPr lang="it-IT" sz="2400" dirty="0" err="1" smtClean="0">
                <a:solidFill>
                  <a:srgbClr val="FF0000"/>
                </a:solidFill>
                <a:latin typeface="Arial" pitchFamily="34" charset="0"/>
                <a:cs typeface="Arial" pitchFamily="34" charset="0"/>
              </a:rPr>
              <a:t>fewer</a:t>
            </a:r>
            <a:r>
              <a:rPr lang="it-IT" sz="2400" dirty="0" smtClean="0">
                <a:solidFill>
                  <a:srgbClr val="FF0000"/>
                </a:solidFill>
                <a:latin typeface="Arial" pitchFamily="34" charset="0"/>
                <a:cs typeface="Arial" pitchFamily="34" charset="0"/>
              </a:rPr>
              <a:t> severe </a:t>
            </a:r>
            <a:r>
              <a:rPr lang="it-IT" sz="2400" dirty="0" err="1" smtClean="0">
                <a:solidFill>
                  <a:srgbClr val="FF0000"/>
                </a:solidFill>
                <a:latin typeface="Arial" pitchFamily="34" charset="0"/>
                <a:cs typeface="Arial" pitchFamily="34" charset="0"/>
              </a:rPr>
              <a:t>asthma</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exacerbations</a:t>
            </a:r>
            <a:r>
              <a:rPr lang="it-IT" sz="2400" dirty="0" smtClean="0">
                <a:solidFill>
                  <a:srgbClr val="FF0000"/>
                </a:solidFill>
                <a:latin typeface="Arial" pitchFamily="34" charset="0"/>
                <a:cs typeface="Arial" pitchFamily="34" charset="0"/>
              </a:rPr>
              <a:t> </a:t>
            </a:r>
            <a:r>
              <a:rPr lang="it-IT" sz="2400" dirty="0" err="1" smtClean="0">
                <a:latin typeface="Arial" pitchFamily="34" charset="0"/>
                <a:cs typeface="Arial" pitchFamily="34" charset="0"/>
              </a:rPr>
              <a:t>than</a:t>
            </a:r>
            <a:r>
              <a:rPr lang="it-IT" sz="2400" dirty="0" smtClean="0">
                <a:latin typeface="Arial" pitchFamily="34" charset="0"/>
                <a:cs typeface="Arial" pitchFamily="34" charset="0"/>
              </a:rPr>
              <a:t> a </a:t>
            </a:r>
            <a:r>
              <a:rPr lang="it-IT" sz="2400" dirty="0" err="1" smtClean="0">
                <a:latin typeface="Arial" pitchFamily="34" charset="0"/>
                <a:cs typeface="Arial" pitchFamily="34" charset="0"/>
              </a:rPr>
              <a:t>plan</a:t>
            </a:r>
            <a:r>
              <a:rPr lang="it-IT" sz="2400" dirty="0" smtClean="0">
                <a:latin typeface="Arial" pitchFamily="34" charset="0"/>
                <a:cs typeface="Arial" pitchFamily="34" charset="0"/>
              </a:rPr>
              <a:t> in </a:t>
            </a:r>
            <a:r>
              <a:rPr lang="it-IT" sz="2400" dirty="0" err="1" smtClean="0">
                <a:latin typeface="Arial" pitchFamily="34" charset="0"/>
                <a:cs typeface="Arial" pitchFamily="34" charset="0"/>
              </a:rPr>
              <a:t>which</a:t>
            </a:r>
            <a:r>
              <a:rPr lang="it-IT" sz="2400" dirty="0" smtClean="0">
                <a:latin typeface="Arial" pitchFamily="34" charset="0"/>
                <a:cs typeface="Arial" pitchFamily="34" charset="0"/>
              </a:rPr>
              <a:t> the dose </a:t>
            </a:r>
            <a:r>
              <a:rPr lang="it-IT" sz="2400" dirty="0" err="1" smtClean="0">
                <a:latin typeface="Arial" pitchFamily="34" charset="0"/>
                <a:cs typeface="Arial" pitchFamily="34" charset="0"/>
              </a:rPr>
              <a:t>was</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not</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increased</a:t>
            </a:r>
            <a:r>
              <a:rPr lang="it-IT" sz="2400" dirty="0" smtClean="0">
                <a:latin typeface="Arial" pitchFamily="34" charset="0"/>
                <a:cs typeface="Arial" pitchFamily="34" charset="0"/>
              </a:rPr>
              <a:t>.</a:t>
            </a:r>
            <a:endParaRPr lang="it-IT" dirty="0"/>
          </a:p>
        </p:txBody>
      </p:sp>
    </p:spTree>
    <p:extLst>
      <p:ext uri="{BB962C8B-B14F-4D97-AF65-F5344CB8AC3E}">
        <p14:creationId xmlns:p14="http://schemas.microsoft.com/office/powerpoint/2010/main" val="3001620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a:bodyPr>
          <a:lstStyle/>
          <a:p>
            <a:pPr algn="ctr"/>
            <a:r>
              <a:rPr lang="it-IT"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DISCUSSION</a:t>
            </a:r>
            <a:endPar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Segnaposto contenuto 7"/>
          <p:cNvSpPr>
            <a:spLocks noGrp="1"/>
          </p:cNvSpPr>
          <p:nvPr>
            <p:ph idx="1"/>
          </p:nvPr>
        </p:nvSpPr>
        <p:spPr>
          <a:xfrm>
            <a:off x="628650" y="1825625"/>
            <a:ext cx="7886700" cy="4351338"/>
          </a:xfrm>
        </p:spPr>
        <p:txBody>
          <a:bodyPr>
            <a:noAutofit/>
          </a:bodyPr>
          <a:lstStyle/>
          <a:p>
            <a:pPr marL="0" indent="0" algn="ctr">
              <a:lnSpc>
                <a:spcPct val="100000"/>
              </a:lnSpc>
              <a:spcBef>
                <a:spcPts val="0"/>
              </a:spcBef>
              <a:buNone/>
            </a:pPr>
            <a:r>
              <a:rPr lang="it-IT" sz="2000" dirty="0" smtClean="0">
                <a:latin typeface="Arial" pitchFamily="34" charset="0"/>
                <a:cs typeface="Arial" pitchFamily="34" charset="0"/>
              </a:rPr>
              <a:t>The </a:t>
            </a:r>
            <a:r>
              <a:rPr lang="it-IT" sz="2000" dirty="0" err="1" smtClean="0">
                <a:latin typeface="Arial" pitchFamily="34" charset="0"/>
                <a:cs typeface="Arial" pitchFamily="34" charset="0"/>
              </a:rPr>
              <a:t>main</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strength</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of</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our</a:t>
            </a:r>
            <a:r>
              <a:rPr lang="it-IT" sz="2000" dirty="0" smtClean="0">
                <a:latin typeface="Arial" pitchFamily="34" charset="0"/>
                <a:cs typeface="Arial" pitchFamily="34" charset="0"/>
              </a:rPr>
              <a:t> trial </a:t>
            </a:r>
            <a:r>
              <a:rPr lang="it-IT" sz="2000" dirty="0" err="1" smtClean="0">
                <a:latin typeface="Arial" pitchFamily="34" charset="0"/>
                <a:cs typeface="Arial" pitchFamily="34" charset="0"/>
              </a:rPr>
              <a:t>is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its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pragmatic</a:t>
            </a:r>
            <a:r>
              <a:rPr lang="it-IT" sz="2000" dirty="0" smtClean="0">
                <a:latin typeface="Arial" pitchFamily="34" charset="0"/>
                <a:cs typeface="Arial" pitchFamily="34" charset="0"/>
              </a:rPr>
              <a:t> design and 80% </a:t>
            </a:r>
            <a:r>
              <a:rPr lang="it-IT" sz="2000" dirty="0" err="1" smtClean="0">
                <a:solidFill>
                  <a:srgbClr val="FF0000"/>
                </a:solidFill>
                <a:latin typeface="Arial" pitchFamily="34" charset="0"/>
                <a:cs typeface="Arial" pitchFamily="34" charset="0"/>
              </a:rPr>
              <a:t>recruitment</a:t>
            </a:r>
            <a:r>
              <a:rPr lang="it-IT" sz="2000" dirty="0" smtClean="0">
                <a:solidFill>
                  <a:srgbClr val="FF0000"/>
                </a:solidFill>
                <a:latin typeface="Arial" pitchFamily="34" charset="0"/>
                <a:cs typeface="Arial" pitchFamily="34" charset="0"/>
              </a:rPr>
              <a:t> in </a:t>
            </a:r>
            <a:r>
              <a:rPr lang="it-IT" sz="2000" dirty="0" err="1" smtClean="0">
                <a:solidFill>
                  <a:srgbClr val="FF0000"/>
                </a:solidFill>
                <a:latin typeface="Arial" pitchFamily="34" charset="0"/>
                <a:cs typeface="Arial" pitchFamily="34" charset="0"/>
              </a:rPr>
              <a:t>primary</a:t>
            </a:r>
            <a:r>
              <a:rPr lang="it-IT" sz="2000" dirty="0" smtClean="0">
                <a:solidFill>
                  <a:srgbClr val="FF0000"/>
                </a:solidFill>
                <a:latin typeface="Arial" pitchFamily="34" charset="0"/>
                <a:cs typeface="Arial" pitchFamily="34" charset="0"/>
              </a:rPr>
              <a:t> care</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giving</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it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considerable</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external</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validity</a:t>
            </a:r>
            <a:r>
              <a:rPr lang="it-IT" sz="2000" dirty="0" smtClean="0">
                <a:latin typeface="Arial" pitchFamily="34" charset="0"/>
                <a:cs typeface="Arial" pitchFamily="34" charset="0"/>
              </a:rPr>
              <a:t>.</a:t>
            </a:r>
          </a:p>
          <a:p>
            <a:pPr marL="0" indent="0" algn="ctr">
              <a:lnSpc>
                <a:spcPct val="100000"/>
              </a:lnSpc>
              <a:spcBef>
                <a:spcPts val="0"/>
              </a:spcBef>
              <a:buNone/>
            </a:pPr>
            <a:endParaRPr lang="it-IT" sz="2000" dirty="0" smtClean="0">
              <a:latin typeface="Arial" pitchFamily="34" charset="0"/>
              <a:cs typeface="Arial" pitchFamily="34" charset="0"/>
            </a:endParaRPr>
          </a:p>
          <a:p>
            <a:pPr marL="0" indent="0" algn="ctr">
              <a:lnSpc>
                <a:spcPct val="100000"/>
              </a:lnSpc>
              <a:spcBef>
                <a:spcPts val="0"/>
              </a:spcBef>
              <a:buNone/>
            </a:pPr>
            <a:endParaRPr lang="it-IT" sz="2000" dirty="0" smtClean="0">
              <a:latin typeface="Arial" pitchFamily="34" charset="0"/>
              <a:cs typeface="Arial" pitchFamily="34" charset="0"/>
            </a:endParaRPr>
          </a:p>
          <a:p>
            <a:pPr marL="0" indent="0" algn="ctr">
              <a:lnSpc>
                <a:spcPct val="100000"/>
              </a:lnSpc>
              <a:spcBef>
                <a:spcPts val="0"/>
              </a:spcBef>
              <a:buNone/>
            </a:pPr>
            <a:r>
              <a:rPr lang="it-IT" sz="2000" dirty="0" smtClean="0">
                <a:latin typeface="Arial" pitchFamily="34" charset="0"/>
                <a:cs typeface="Arial" pitchFamily="34" charset="0"/>
              </a:rPr>
              <a:t>Broad </a:t>
            </a:r>
            <a:r>
              <a:rPr lang="it-IT" sz="2000" dirty="0" err="1" smtClean="0">
                <a:latin typeface="Arial" pitchFamily="34" charset="0"/>
                <a:cs typeface="Arial" pitchFamily="34" charset="0"/>
              </a:rPr>
              <a:t>inclusion</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criteria</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ensured</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that</a:t>
            </a:r>
            <a:r>
              <a:rPr lang="it-IT" sz="2000" dirty="0" smtClean="0">
                <a:latin typeface="Arial" pitchFamily="34" charset="0"/>
                <a:cs typeface="Arial" pitchFamily="34" charset="0"/>
              </a:rPr>
              <a:t> the trial </a:t>
            </a:r>
            <a:r>
              <a:rPr lang="it-IT" sz="2000" dirty="0" err="1" smtClean="0">
                <a:latin typeface="Arial" pitchFamily="34" charset="0"/>
                <a:cs typeface="Arial" pitchFamily="34" charset="0"/>
              </a:rPr>
              <a:t>results</a:t>
            </a:r>
            <a:r>
              <a:rPr lang="it-IT" sz="2000" dirty="0" smtClean="0">
                <a:latin typeface="Arial" pitchFamily="34" charset="0"/>
                <a:cs typeface="Arial" pitchFamily="34" charset="0"/>
              </a:rPr>
              <a:t> are </a:t>
            </a:r>
            <a:r>
              <a:rPr lang="it-IT" sz="2000" dirty="0" err="1" smtClean="0">
                <a:solidFill>
                  <a:srgbClr val="FF0000"/>
                </a:solidFill>
                <a:latin typeface="Arial" pitchFamily="34" charset="0"/>
                <a:cs typeface="Arial" pitchFamily="34" charset="0"/>
              </a:rPr>
              <a:t>applicable</a:t>
            </a:r>
            <a:r>
              <a:rPr lang="it-IT" sz="2000" dirty="0" smtClean="0">
                <a:solidFill>
                  <a:srgbClr val="FF0000"/>
                </a:solidFill>
                <a:latin typeface="Arial" pitchFamily="34" charset="0"/>
                <a:cs typeface="Arial" pitchFamily="34" charset="0"/>
              </a:rPr>
              <a:t> </a:t>
            </a:r>
            <a:r>
              <a:rPr lang="it-IT" sz="2000" dirty="0" err="1" smtClean="0">
                <a:solidFill>
                  <a:srgbClr val="FF0000"/>
                </a:solidFill>
                <a:latin typeface="Arial" pitchFamily="34" charset="0"/>
                <a:cs typeface="Arial" pitchFamily="34" charset="0"/>
              </a:rPr>
              <a:t>to</a:t>
            </a:r>
            <a:r>
              <a:rPr lang="it-IT" sz="2000" dirty="0" smtClean="0">
                <a:solidFill>
                  <a:srgbClr val="FF0000"/>
                </a:solidFill>
                <a:latin typeface="Arial" pitchFamily="34" charset="0"/>
                <a:cs typeface="Arial" pitchFamily="34" charset="0"/>
              </a:rPr>
              <a:t> </a:t>
            </a:r>
            <a:r>
              <a:rPr lang="it-IT" sz="2000" dirty="0" err="1" smtClean="0">
                <a:solidFill>
                  <a:srgbClr val="FF0000"/>
                </a:solidFill>
                <a:latin typeface="Arial" pitchFamily="34" charset="0"/>
                <a:cs typeface="Arial" pitchFamily="34" charset="0"/>
              </a:rPr>
              <a:t>adult</a:t>
            </a:r>
            <a:r>
              <a:rPr lang="it-IT" sz="2000" dirty="0" smtClean="0">
                <a:solidFill>
                  <a:srgbClr val="FF0000"/>
                </a:solidFill>
                <a:latin typeface="Arial" pitchFamily="34" charset="0"/>
                <a:cs typeface="Arial" pitchFamily="34" charset="0"/>
              </a:rPr>
              <a:t> </a:t>
            </a:r>
            <a:r>
              <a:rPr lang="it-IT" sz="2000" dirty="0" err="1" smtClean="0">
                <a:solidFill>
                  <a:srgbClr val="FF0000"/>
                </a:solidFill>
                <a:latin typeface="Arial" pitchFamily="34" charset="0"/>
                <a:cs typeface="Arial" pitchFamily="34" charset="0"/>
              </a:rPr>
              <a:t>patients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with</a:t>
            </a:r>
            <a:r>
              <a:rPr lang="it-IT" sz="2000" dirty="0" smtClean="0">
                <a:latin typeface="Arial" pitchFamily="34" charset="0"/>
                <a:cs typeface="Arial" pitchFamily="34" charset="0"/>
              </a:rPr>
              <a:t> a </a:t>
            </a:r>
            <a:r>
              <a:rPr lang="it-IT" sz="2000" dirty="0" err="1" smtClean="0">
                <a:latin typeface="Arial" pitchFamily="34" charset="0"/>
                <a:cs typeface="Arial" pitchFamily="34" charset="0"/>
              </a:rPr>
              <a:t>clinical</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diagnosis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of</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asthma</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who</a:t>
            </a:r>
            <a:r>
              <a:rPr lang="it-IT" sz="2000" dirty="0" smtClean="0">
                <a:latin typeface="Arial" pitchFamily="34" charset="0"/>
                <a:cs typeface="Arial" pitchFamily="34" charset="0"/>
              </a:rPr>
              <a:t> are </a:t>
            </a:r>
            <a:r>
              <a:rPr lang="it-IT" sz="2000" dirty="0" err="1" smtClean="0">
                <a:latin typeface="Arial" pitchFamily="34" charset="0"/>
                <a:cs typeface="Arial" pitchFamily="34" charset="0"/>
              </a:rPr>
              <a:t>taking</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any</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licensed</a:t>
            </a:r>
            <a:r>
              <a:rPr lang="it-IT" sz="2000" dirty="0" smtClean="0">
                <a:latin typeface="Arial" pitchFamily="34" charset="0"/>
                <a:cs typeface="Arial" pitchFamily="34" charset="0"/>
              </a:rPr>
              <a:t> dose </a:t>
            </a:r>
            <a:r>
              <a:rPr lang="it-IT" sz="2000" dirty="0" err="1" smtClean="0">
                <a:latin typeface="Arial" pitchFamily="34" charset="0"/>
                <a:cs typeface="Arial" pitchFamily="34" charset="0"/>
              </a:rPr>
              <a:t>of</a:t>
            </a:r>
            <a:r>
              <a:rPr lang="it-IT" sz="2000" dirty="0" smtClean="0">
                <a:latin typeface="Arial" pitchFamily="34" charset="0"/>
                <a:cs typeface="Arial" pitchFamily="34" charset="0"/>
              </a:rPr>
              <a:t> </a:t>
            </a:r>
            <a:r>
              <a:rPr lang="it-IT" sz="2000" dirty="0" err="1" smtClean="0">
                <a:solidFill>
                  <a:srgbClr val="FF0000"/>
                </a:solidFill>
                <a:latin typeface="Arial" pitchFamily="34" charset="0"/>
                <a:cs typeface="Arial" pitchFamily="34" charset="0"/>
              </a:rPr>
              <a:t>inhaled</a:t>
            </a:r>
            <a:r>
              <a:rPr lang="it-IT" sz="2000" dirty="0" smtClean="0">
                <a:solidFill>
                  <a:srgbClr val="FF0000"/>
                </a:solidFill>
                <a:latin typeface="Arial" pitchFamily="34" charset="0"/>
                <a:cs typeface="Arial" pitchFamily="34" charset="0"/>
              </a:rPr>
              <a:t> </a:t>
            </a:r>
            <a:r>
              <a:rPr lang="it-IT" sz="2000" dirty="0" err="1" smtClean="0">
                <a:solidFill>
                  <a:srgbClr val="FF0000"/>
                </a:solidFill>
                <a:latin typeface="Arial" pitchFamily="34" charset="0"/>
                <a:cs typeface="Arial" pitchFamily="34" charset="0"/>
              </a:rPr>
              <a:t>glucocorticoids</a:t>
            </a:r>
            <a:r>
              <a:rPr lang="it-IT" sz="2000" dirty="0" smtClean="0">
                <a:solidFill>
                  <a:srgbClr val="FF0000"/>
                </a:solidFill>
                <a:latin typeface="Arial" pitchFamily="34" charset="0"/>
                <a:cs typeface="Arial" pitchFamily="34" charset="0"/>
              </a:rPr>
              <a:t>, </a:t>
            </a:r>
            <a:r>
              <a:rPr lang="it-IT" sz="2000" dirty="0" err="1" smtClean="0">
                <a:solidFill>
                  <a:srgbClr val="FF0000"/>
                </a:solidFill>
                <a:latin typeface="Arial" pitchFamily="34" charset="0"/>
                <a:cs typeface="Arial" pitchFamily="34" charset="0"/>
              </a:rPr>
              <a:t>with</a:t>
            </a:r>
            <a:r>
              <a:rPr lang="it-IT" sz="2000" dirty="0" smtClean="0">
                <a:solidFill>
                  <a:srgbClr val="FF0000"/>
                </a:solidFill>
                <a:latin typeface="Arial" pitchFamily="34" charset="0"/>
                <a:cs typeface="Arial" pitchFamily="34" charset="0"/>
              </a:rPr>
              <a:t> or </a:t>
            </a:r>
            <a:r>
              <a:rPr lang="it-IT" sz="2000" dirty="0" err="1" smtClean="0">
                <a:solidFill>
                  <a:srgbClr val="FF0000"/>
                </a:solidFill>
                <a:latin typeface="Arial" pitchFamily="34" charset="0"/>
                <a:cs typeface="Arial" pitchFamily="34" charset="0"/>
              </a:rPr>
              <a:t>without</a:t>
            </a:r>
            <a:r>
              <a:rPr lang="it-IT" sz="2000" dirty="0" smtClean="0">
                <a:solidFill>
                  <a:srgbClr val="FF0000"/>
                </a:solidFill>
                <a:latin typeface="Arial" pitchFamily="34" charset="0"/>
                <a:cs typeface="Arial" pitchFamily="34" charset="0"/>
              </a:rPr>
              <a:t> </a:t>
            </a:r>
            <a:r>
              <a:rPr lang="it-IT" sz="2000" dirty="0" err="1" smtClean="0">
                <a:solidFill>
                  <a:srgbClr val="FF0000"/>
                </a:solidFill>
                <a:latin typeface="Arial" pitchFamily="34" charset="0"/>
                <a:cs typeface="Arial" pitchFamily="34" charset="0"/>
              </a:rPr>
              <a:t>add-on</a:t>
            </a:r>
            <a:r>
              <a:rPr lang="it-IT" sz="2000" dirty="0" smtClean="0">
                <a:solidFill>
                  <a:srgbClr val="FF0000"/>
                </a:solidFill>
                <a:latin typeface="Arial" pitchFamily="34" charset="0"/>
                <a:cs typeface="Arial" pitchFamily="34" charset="0"/>
              </a:rPr>
              <a:t> </a:t>
            </a:r>
            <a:r>
              <a:rPr lang="it-IT" sz="2000" dirty="0" err="1" smtClean="0">
                <a:solidFill>
                  <a:srgbClr val="FF0000"/>
                </a:solidFill>
                <a:latin typeface="Arial" pitchFamily="34" charset="0"/>
                <a:cs typeface="Arial" pitchFamily="34" charset="0"/>
              </a:rPr>
              <a:t>medication</a:t>
            </a:r>
            <a:r>
              <a:rPr lang="it-IT" sz="2000" dirty="0" smtClean="0">
                <a:solidFill>
                  <a:srgbClr val="FF0000"/>
                </a:solidFill>
                <a:latin typeface="Arial" pitchFamily="34" charset="0"/>
                <a:cs typeface="Arial" pitchFamily="34" charset="0"/>
              </a:rPr>
              <a:t> and </a:t>
            </a:r>
            <a:r>
              <a:rPr lang="it-IT" sz="2000" dirty="0" err="1" smtClean="0">
                <a:solidFill>
                  <a:srgbClr val="FF0000"/>
                </a:solidFill>
                <a:latin typeface="Arial" pitchFamily="34" charset="0"/>
                <a:cs typeface="Arial" pitchFamily="34" charset="0"/>
              </a:rPr>
              <a:t>regardless</a:t>
            </a:r>
            <a:r>
              <a:rPr lang="it-IT" sz="2000" dirty="0" smtClean="0">
                <a:solidFill>
                  <a:srgbClr val="FF0000"/>
                </a:solidFill>
                <a:latin typeface="Arial" pitchFamily="34" charset="0"/>
                <a:cs typeface="Arial" pitchFamily="34" charset="0"/>
              </a:rPr>
              <a:t> </a:t>
            </a:r>
            <a:r>
              <a:rPr lang="it-IT" sz="2000" dirty="0" err="1" smtClean="0">
                <a:solidFill>
                  <a:srgbClr val="FF0000"/>
                </a:solidFill>
                <a:latin typeface="Arial" pitchFamily="34" charset="0"/>
                <a:cs typeface="Arial" pitchFamily="34" charset="0"/>
              </a:rPr>
              <a:t>of</a:t>
            </a:r>
            <a:r>
              <a:rPr lang="it-IT" sz="2000" dirty="0" smtClean="0">
                <a:solidFill>
                  <a:srgbClr val="FF0000"/>
                </a:solidFill>
                <a:latin typeface="Arial" pitchFamily="34" charset="0"/>
                <a:cs typeface="Arial" pitchFamily="34" charset="0"/>
              </a:rPr>
              <a:t> smoking status</a:t>
            </a:r>
            <a:r>
              <a:rPr lang="it-IT" sz="2000" dirty="0" smtClean="0">
                <a:latin typeface="Arial" pitchFamily="34" charset="0"/>
                <a:cs typeface="Arial" pitchFamily="34" charset="0"/>
              </a:rPr>
              <a:t>.</a:t>
            </a:r>
          </a:p>
          <a:p>
            <a:pPr marL="0" indent="0" algn="ctr">
              <a:lnSpc>
                <a:spcPct val="100000"/>
              </a:lnSpc>
              <a:spcBef>
                <a:spcPts val="0"/>
              </a:spcBef>
              <a:buNone/>
            </a:pPr>
            <a:endParaRPr lang="it-IT" sz="2000" dirty="0" smtClean="0">
              <a:latin typeface="Arial" pitchFamily="34" charset="0"/>
              <a:cs typeface="Arial" pitchFamily="34" charset="0"/>
            </a:endParaRPr>
          </a:p>
          <a:p>
            <a:pPr marL="0" indent="0" algn="ctr">
              <a:lnSpc>
                <a:spcPct val="100000"/>
              </a:lnSpc>
              <a:spcBef>
                <a:spcPts val="0"/>
              </a:spcBef>
              <a:buNone/>
            </a:pPr>
            <a:endParaRPr lang="it-IT" sz="2000" dirty="0" smtClean="0">
              <a:latin typeface="Arial" pitchFamily="34" charset="0"/>
              <a:cs typeface="Arial" pitchFamily="34" charset="0"/>
            </a:endParaRPr>
          </a:p>
          <a:p>
            <a:pPr marL="0" indent="0" algn="ctr">
              <a:lnSpc>
                <a:spcPct val="100000"/>
              </a:lnSpc>
              <a:spcBef>
                <a:spcPts val="0"/>
              </a:spcBef>
              <a:buNone/>
            </a:pPr>
            <a:r>
              <a:rPr lang="it-IT" sz="2000" dirty="0" err="1" smtClean="0">
                <a:latin typeface="Arial" pitchFamily="34" charset="0"/>
                <a:cs typeface="Arial" pitchFamily="34" charset="0"/>
              </a:rPr>
              <a:t>We</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minimized</a:t>
            </a:r>
            <a:r>
              <a:rPr lang="it-IT" sz="2000" dirty="0" smtClean="0">
                <a:latin typeface="Arial" pitchFamily="34" charset="0"/>
                <a:cs typeface="Arial" pitchFamily="34" charset="0"/>
              </a:rPr>
              <a:t> trial </a:t>
            </a:r>
            <a:r>
              <a:rPr lang="it-IT" sz="2000" dirty="0" err="1" smtClean="0">
                <a:latin typeface="Arial" pitchFamily="34" charset="0"/>
                <a:cs typeface="Arial" pitchFamily="34" charset="0"/>
              </a:rPr>
              <a:t>visits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after</a:t>
            </a:r>
            <a:r>
              <a:rPr lang="it-IT" sz="2000" dirty="0" smtClean="0">
                <a:latin typeface="Arial" pitchFamily="34" charset="0"/>
                <a:cs typeface="Arial" pitchFamily="34" charset="0"/>
              </a:rPr>
              <a:t> training </a:t>
            </a:r>
            <a:r>
              <a:rPr lang="it-IT" sz="2000" dirty="0" err="1" smtClean="0">
                <a:latin typeface="Arial" pitchFamily="34" charset="0"/>
                <a:cs typeface="Arial" pitchFamily="34" charset="0"/>
              </a:rPr>
              <a:t>participants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to</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follow</a:t>
            </a:r>
            <a:r>
              <a:rPr lang="it-IT" sz="2000" dirty="0" smtClean="0">
                <a:latin typeface="Arial" pitchFamily="34" charset="0"/>
                <a:cs typeface="Arial" pitchFamily="34" charset="0"/>
              </a:rPr>
              <a:t> a </a:t>
            </a:r>
            <a:r>
              <a:rPr lang="it-IT" sz="2000" dirty="0" err="1" smtClean="0">
                <a:latin typeface="Arial" pitchFamily="34" charset="0"/>
                <a:cs typeface="Arial" pitchFamily="34" charset="0"/>
              </a:rPr>
              <a:t>personalized</a:t>
            </a:r>
            <a:r>
              <a:rPr lang="it-IT" sz="2000" dirty="0" smtClean="0">
                <a:latin typeface="Arial" pitchFamily="34" charset="0"/>
                <a:cs typeface="Arial" pitchFamily="34" charset="0"/>
              </a:rPr>
              <a:t> </a:t>
            </a:r>
            <a:r>
              <a:rPr lang="it-IT" sz="2000" dirty="0" err="1" smtClean="0">
                <a:solidFill>
                  <a:srgbClr val="FF0000"/>
                </a:solidFill>
                <a:latin typeface="Arial" pitchFamily="34" charset="0"/>
                <a:cs typeface="Arial" pitchFamily="34" charset="0"/>
              </a:rPr>
              <a:t>self-managemente</a:t>
            </a:r>
            <a:r>
              <a:rPr lang="it-IT" sz="2000" dirty="0" smtClean="0">
                <a:solidFill>
                  <a:srgbClr val="FF0000"/>
                </a:solidFill>
                <a:latin typeface="Arial" pitchFamily="34" charset="0"/>
                <a:cs typeface="Arial" pitchFamily="34" charset="0"/>
              </a:rPr>
              <a:t> </a:t>
            </a:r>
            <a:r>
              <a:rPr lang="it-IT" sz="2000" dirty="0" err="1" smtClean="0">
                <a:solidFill>
                  <a:srgbClr val="FF0000"/>
                </a:solidFill>
                <a:latin typeface="Arial" pitchFamily="34" charset="0"/>
                <a:cs typeface="Arial" pitchFamily="34" charset="0"/>
              </a:rPr>
              <a:t>plan</a:t>
            </a:r>
            <a:r>
              <a:rPr lang="it-IT" sz="2000" dirty="0" smtClean="0">
                <a:solidFill>
                  <a:srgbClr val="FF0000"/>
                </a:solidFill>
                <a:latin typeface="Arial" pitchFamily="34" charset="0"/>
                <a:cs typeface="Arial" pitchFamily="34" charset="0"/>
              </a:rPr>
              <a:t> </a:t>
            </a:r>
            <a:r>
              <a:rPr lang="it-IT" sz="2000" dirty="0" err="1" smtClean="0">
                <a:solidFill>
                  <a:srgbClr val="FF0000"/>
                </a:solidFill>
                <a:latin typeface="Arial" pitchFamily="34" charset="0"/>
                <a:cs typeface="Arial" pitchFamily="34" charset="0"/>
              </a:rPr>
              <a:t>to</a:t>
            </a:r>
            <a:r>
              <a:rPr lang="it-IT" sz="2000" dirty="0" smtClean="0">
                <a:solidFill>
                  <a:srgbClr val="FF0000"/>
                </a:solidFill>
                <a:latin typeface="Arial" pitchFamily="34" charset="0"/>
                <a:cs typeface="Arial" pitchFamily="34" charset="0"/>
              </a:rPr>
              <a:t> </a:t>
            </a:r>
            <a:r>
              <a:rPr lang="it-IT" sz="2000" dirty="0" err="1" smtClean="0">
                <a:solidFill>
                  <a:srgbClr val="FF0000"/>
                </a:solidFill>
                <a:latin typeface="Arial" pitchFamily="34" charset="0"/>
                <a:cs typeface="Arial" pitchFamily="34" charset="0"/>
              </a:rPr>
              <a:t>reflect</a:t>
            </a:r>
            <a:r>
              <a:rPr lang="it-IT" sz="2000" dirty="0" smtClean="0">
                <a:solidFill>
                  <a:srgbClr val="FF0000"/>
                </a:solidFill>
                <a:latin typeface="Arial" pitchFamily="34" charset="0"/>
                <a:cs typeface="Arial" pitchFamily="34" charset="0"/>
              </a:rPr>
              <a:t> follow-up in </a:t>
            </a:r>
            <a:r>
              <a:rPr lang="it-IT" sz="2000" dirty="0" err="1" smtClean="0">
                <a:solidFill>
                  <a:srgbClr val="FF0000"/>
                </a:solidFill>
                <a:latin typeface="Arial" pitchFamily="34" charset="0"/>
                <a:cs typeface="Arial" pitchFamily="34" charset="0"/>
              </a:rPr>
              <a:t>clinical</a:t>
            </a:r>
            <a:r>
              <a:rPr lang="it-IT" sz="2000" dirty="0" smtClean="0">
                <a:solidFill>
                  <a:srgbClr val="FF0000"/>
                </a:solidFill>
                <a:latin typeface="Arial" pitchFamily="34" charset="0"/>
                <a:cs typeface="Arial" pitchFamily="34" charset="0"/>
              </a:rPr>
              <a:t> </a:t>
            </a:r>
            <a:r>
              <a:rPr lang="it-IT" sz="2000" dirty="0" err="1" smtClean="0">
                <a:solidFill>
                  <a:srgbClr val="FF0000"/>
                </a:solidFill>
                <a:latin typeface="Arial" pitchFamily="34" charset="0"/>
                <a:cs typeface="Arial" pitchFamily="34" charset="0"/>
              </a:rPr>
              <a:t>practice</a:t>
            </a:r>
            <a:r>
              <a:rPr lang="it-IT" sz="2000" dirty="0" smtClean="0">
                <a:solidFill>
                  <a:srgbClr val="FF0000"/>
                </a:solidFill>
                <a:latin typeface="Arial" pitchFamily="34" charset="0"/>
                <a:cs typeface="Arial" pitchFamily="34" charset="0"/>
              </a:rPr>
              <a:t>.</a:t>
            </a:r>
            <a:endParaRPr lang="it-IT" sz="2000" dirty="0">
              <a:solidFill>
                <a:srgbClr val="FF0000"/>
              </a:solidFill>
            </a:endParaRPr>
          </a:p>
        </p:txBody>
      </p:sp>
    </p:spTree>
    <p:extLst>
      <p:ext uri="{BB962C8B-B14F-4D97-AF65-F5344CB8AC3E}">
        <p14:creationId xmlns:p14="http://schemas.microsoft.com/office/powerpoint/2010/main" val="3446842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8"/>
          <p:cNvSpPr>
            <a:spLocks noGrp="1"/>
          </p:cNvSpPr>
          <p:nvPr>
            <p:ph type="title"/>
          </p:nvPr>
        </p:nvSpPr>
        <p:spPr>
          <a:xfrm>
            <a:off x="628650" y="365126"/>
            <a:ext cx="7886700" cy="1325563"/>
          </a:xfrm>
        </p:spPr>
        <p:txBody>
          <a:bodyPr>
            <a:normAutofit/>
          </a:bodyPr>
          <a:lstStyle/>
          <a:p>
            <a:pPr algn="ctr"/>
            <a:r>
              <a:rPr lang="it-IT"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DISCUSSION</a:t>
            </a:r>
            <a:endPar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Segnaposto contenuto 7"/>
          <p:cNvSpPr>
            <a:spLocks noGrp="1"/>
          </p:cNvSpPr>
          <p:nvPr>
            <p:ph idx="1"/>
          </p:nvPr>
        </p:nvSpPr>
        <p:spPr>
          <a:xfrm>
            <a:off x="628650" y="1825625"/>
            <a:ext cx="7886700" cy="4351338"/>
          </a:xfrm>
        </p:spPr>
        <p:txBody>
          <a:bodyPr>
            <a:noAutofit/>
          </a:bodyPr>
          <a:lstStyle/>
          <a:p>
            <a:pPr marL="0" indent="0" algn="ctr">
              <a:lnSpc>
                <a:spcPct val="100000"/>
              </a:lnSpc>
              <a:spcBef>
                <a:spcPts val="0"/>
              </a:spcBef>
              <a:buNone/>
            </a:pPr>
            <a:r>
              <a:rPr lang="it-IT" sz="2400" dirty="0" err="1" smtClean="0">
                <a:latin typeface="Arial" pitchFamily="34" charset="0"/>
                <a:cs typeface="Arial" pitchFamily="34" charset="0"/>
              </a:rPr>
              <a:t>Our</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finding</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that</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approximately</a:t>
            </a:r>
            <a:r>
              <a:rPr lang="it-IT" sz="2400" dirty="0" smtClean="0">
                <a:latin typeface="Arial" pitchFamily="34" charset="0"/>
                <a:cs typeface="Arial" pitchFamily="34" charset="0"/>
              </a:rPr>
              <a:t> 50% </a:t>
            </a:r>
            <a:r>
              <a:rPr lang="it-IT" sz="2400" dirty="0" err="1" smtClean="0">
                <a:latin typeface="Arial" pitchFamily="34" charset="0"/>
                <a:cs typeface="Arial" pitchFamily="34" charset="0"/>
              </a:rPr>
              <a:t>of</a:t>
            </a:r>
            <a:r>
              <a:rPr lang="it-IT" sz="2400" dirty="0" smtClean="0">
                <a:latin typeface="Arial" pitchFamily="34" charset="0"/>
                <a:cs typeface="Arial" pitchFamily="34" charset="0"/>
              </a:rPr>
              <a:t> the </a:t>
            </a:r>
            <a:r>
              <a:rPr lang="it-IT" sz="2400" dirty="0" err="1" smtClean="0">
                <a:latin typeface="Arial" pitchFamily="34" charset="0"/>
                <a:cs typeface="Arial" pitchFamily="34" charset="0"/>
              </a:rPr>
              <a:t>patients</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included</a:t>
            </a:r>
            <a:r>
              <a:rPr lang="it-IT" sz="2400" dirty="0" smtClean="0">
                <a:latin typeface="Arial" pitchFamily="34" charset="0"/>
                <a:cs typeface="Arial" pitchFamily="34" charset="0"/>
              </a:rPr>
              <a:t> in the trial </a:t>
            </a:r>
            <a:r>
              <a:rPr lang="it-IT" sz="2400" dirty="0" err="1" smtClean="0">
                <a:latin typeface="Arial" pitchFamily="34" charset="0"/>
                <a:cs typeface="Arial" pitchFamily="34" charset="0"/>
              </a:rPr>
              <a:t>had</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an</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exacerbation</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within</a:t>
            </a:r>
            <a:r>
              <a:rPr lang="it-IT" sz="2400" dirty="0" smtClean="0">
                <a:latin typeface="Arial" pitchFamily="34" charset="0"/>
                <a:cs typeface="Arial" pitchFamily="34" charset="0"/>
              </a:rPr>
              <a:t> a </a:t>
            </a:r>
            <a:r>
              <a:rPr lang="it-IT" sz="2400" dirty="0" err="1" smtClean="0">
                <a:latin typeface="Arial" pitchFamily="34" charset="0"/>
                <a:cs typeface="Arial" pitchFamily="34" charset="0"/>
              </a:rPr>
              <a:t>year</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that</a:t>
            </a:r>
            <a:r>
              <a:rPr lang="it-IT" sz="2400" dirty="0" smtClean="0">
                <a:latin typeface="Arial" pitchFamily="34" charset="0"/>
                <a:cs typeface="Arial" pitchFamily="34" charset="0"/>
              </a:rPr>
              <a:t> led </a:t>
            </a:r>
            <a:r>
              <a:rPr lang="it-IT" sz="2400" dirty="0" err="1" smtClean="0">
                <a:latin typeface="Arial" pitchFamily="34" charset="0"/>
                <a:cs typeface="Arial" pitchFamily="34" charset="0"/>
              </a:rPr>
              <a:t>to</a:t>
            </a:r>
            <a:r>
              <a:rPr lang="it-IT" sz="2400" dirty="0" smtClean="0">
                <a:latin typeface="Arial" pitchFamily="34" charset="0"/>
                <a:cs typeface="Arial" pitchFamily="34" charset="0"/>
              </a:rPr>
              <a:t> treatment </a:t>
            </a:r>
            <a:r>
              <a:rPr lang="it-IT" sz="2400" dirty="0" err="1" smtClean="0">
                <a:latin typeface="Arial" pitchFamily="34" charset="0"/>
                <a:cs typeface="Arial" pitchFamily="34" charset="0"/>
              </a:rPr>
              <a:t>with</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oral</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glucocorticoids</a:t>
            </a:r>
            <a:r>
              <a:rPr lang="it-IT" sz="2400" dirty="0" smtClean="0">
                <a:latin typeface="Arial" pitchFamily="34" charset="0"/>
                <a:cs typeface="Arial" pitchFamily="34" charset="0"/>
              </a:rPr>
              <a:t> or </a:t>
            </a:r>
            <a:r>
              <a:rPr lang="it-IT" sz="2400" dirty="0" err="1" smtClean="0">
                <a:latin typeface="Arial" pitchFamily="34" charset="0"/>
                <a:cs typeface="Arial" pitchFamily="34" charset="0"/>
              </a:rPr>
              <a:t>an</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unscheduled</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health</a:t>
            </a:r>
            <a:r>
              <a:rPr lang="it-IT" sz="2400" dirty="0" smtClean="0">
                <a:latin typeface="Arial" pitchFamily="34" charset="0"/>
                <a:cs typeface="Arial" pitchFamily="34" charset="0"/>
              </a:rPr>
              <a:t> care </a:t>
            </a:r>
            <a:r>
              <a:rPr lang="it-IT" sz="2400" dirty="0" err="1" smtClean="0">
                <a:latin typeface="Arial" pitchFamily="34" charset="0"/>
                <a:cs typeface="Arial" pitchFamily="34" charset="0"/>
              </a:rPr>
              <a:t>consultation</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confirms</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that</a:t>
            </a:r>
            <a:r>
              <a:rPr lang="it-IT" sz="2400" dirty="0" smtClean="0">
                <a:latin typeface="Arial" pitchFamily="34" charset="0"/>
                <a:cs typeface="Arial" pitchFamily="34" charset="0"/>
              </a:rPr>
              <a:t> </a:t>
            </a:r>
            <a:r>
              <a:rPr lang="it-IT" sz="2400" dirty="0" err="1" smtClean="0">
                <a:solidFill>
                  <a:srgbClr val="FF0000"/>
                </a:solidFill>
                <a:latin typeface="Arial" pitchFamily="34" charset="0"/>
                <a:cs typeface="Arial" pitchFamily="34" charset="0"/>
              </a:rPr>
              <a:t>our</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inclusion</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criteria</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identified</a:t>
            </a:r>
            <a:r>
              <a:rPr lang="it-IT" sz="2400" dirty="0" smtClean="0">
                <a:solidFill>
                  <a:srgbClr val="FF0000"/>
                </a:solidFill>
                <a:latin typeface="Arial" pitchFamily="34" charset="0"/>
                <a:cs typeface="Arial" pitchFamily="34" charset="0"/>
              </a:rPr>
              <a:t> a </a:t>
            </a:r>
            <a:r>
              <a:rPr lang="it-IT" sz="2400" dirty="0" err="1" smtClean="0">
                <a:solidFill>
                  <a:srgbClr val="FF0000"/>
                </a:solidFill>
                <a:latin typeface="Arial" pitchFamily="34" charset="0"/>
                <a:cs typeface="Arial" pitchFamily="34" charset="0"/>
              </a:rPr>
              <a:t>group</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of</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patients</a:t>
            </a:r>
            <a:r>
              <a:rPr lang="it-IT" sz="2400" dirty="0" smtClean="0">
                <a:solidFill>
                  <a:srgbClr val="FF0000"/>
                </a:solidFill>
                <a:latin typeface="Arial" pitchFamily="34" charset="0"/>
                <a:cs typeface="Arial" pitchFamily="34" charset="0"/>
              </a:rPr>
              <a:t> at high </a:t>
            </a:r>
            <a:r>
              <a:rPr lang="it-IT" sz="2400" dirty="0" err="1" smtClean="0">
                <a:solidFill>
                  <a:srgbClr val="FF0000"/>
                </a:solidFill>
                <a:latin typeface="Arial" pitchFamily="34" charset="0"/>
                <a:cs typeface="Arial" pitchFamily="34" charset="0"/>
              </a:rPr>
              <a:t>risk</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for</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an</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asthma</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exacerbation</a:t>
            </a:r>
            <a:r>
              <a:rPr lang="it-IT" sz="2400" dirty="0" smtClean="0">
                <a:latin typeface="Arial" pitchFamily="34" charset="0"/>
                <a:cs typeface="Arial" pitchFamily="34" charset="0"/>
              </a:rPr>
              <a:t> and </a:t>
            </a:r>
            <a:r>
              <a:rPr lang="it-IT" sz="2400" dirty="0" err="1" smtClean="0">
                <a:latin typeface="Arial" pitchFamily="34" charset="0"/>
                <a:cs typeface="Arial" pitchFamily="34" charset="0"/>
              </a:rPr>
              <a:t>is</a:t>
            </a:r>
            <a:r>
              <a:rPr lang="it-IT" sz="2400" dirty="0" smtClean="0">
                <a:latin typeface="Arial" pitchFamily="34" charset="0"/>
                <a:cs typeface="Arial" pitchFamily="34" charset="0"/>
              </a:rPr>
              <a:t> </a:t>
            </a:r>
            <a:r>
              <a:rPr lang="it-IT" sz="2400" dirty="0" err="1" smtClean="0">
                <a:solidFill>
                  <a:srgbClr val="FF0000"/>
                </a:solidFill>
                <a:latin typeface="Arial" pitchFamily="34" charset="0"/>
                <a:cs typeface="Arial" pitchFamily="34" charset="0"/>
              </a:rPr>
              <a:t>consistent</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with</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generally</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poor</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asthma</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control</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reported</a:t>
            </a:r>
            <a:r>
              <a:rPr lang="it-IT" sz="2400" dirty="0" smtClean="0">
                <a:solidFill>
                  <a:srgbClr val="FF0000"/>
                </a:solidFill>
                <a:latin typeface="Arial" pitchFamily="34" charset="0"/>
                <a:cs typeface="Arial" pitchFamily="34" charset="0"/>
              </a:rPr>
              <a:t> in </a:t>
            </a:r>
            <a:r>
              <a:rPr lang="it-IT" sz="2400" dirty="0" err="1" smtClean="0">
                <a:solidFill>
                  <a:srgbClr val="FF0000"/>
                </a:solidFill>
                <a:latin typeface="Arial" pitchFamily="34" charset="0"/>
                <a:cs typeface="Arial" pitchFamily="34" charset="0"/>
              </a:rPr>
              <a:t>many</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asthma</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surveys</a:t>
            </a:r>
            <a:r>
              <a:rPr lang="it-IT" sz="2400" dirty="0" smtClean="0">
                <a:solidFill>
                  <a:srgbClr val="FF0000"/>
                </a:solidFill>
                <a:latin typeface="Arial" pitchFamily="34" charset="0"/>
                <a:cs typeface="Arial" pitchFamily="34" charset="0"/>
              </a:rPr>
              <a:t>.</a:t>
            </a:r>
            <a:endParaRPr lang="it-IT" sz="2400" dirty="0">
              <a:solidFill>
                <a:srgbClr val="FF0000"/>
              </a:solidFill>
            </a:endParaRPr>
          </a:p>
        </p:txBody>
      </p:sp>
    </p:spTree>
    <p:extLst>
      <p:ext uri="{BB962C8B-B14F-4D97-AF65-F5344CB8AC3E}">
        <p14:creationId xmlns:p14="http://schemas.microsoft.com/office/powerpoint/2010/main" val="4255299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5"/>
          <p:cNvGraphicFramePr>
            <a:graphicFrameLocks noChangeAspect="1"/>
          </p:cNvGraphicFramePr>
          <p:nvPr>
            <p:extLst/>
          </p:nvPr>
        </p:nvGraphicFramePr>
        <p:xfrm>
          <a:off x="1910687" y="1491173"/>
          <a:ext cx="4996100" cy="3918412"/>
        </p:xfrm>
        <a:graphic>
          <a:graphicData uri="http://schemas.openxmlformats.org/presentationml/2006/ole">
            <mc:AlternateContent xmlns:mc="http://schemas.openxmlformats.org/markup-compatibility/2006">
              <mc:Choice xmlns:v="urn:schemas-microsoft-com:vml" Requires="v">
                <p:oleObj spid="_x0000_s1034" name="Fotografia di Photo Editor" r:id="rId3" imgW="15238095" imgH="11428571" progId="MSPhotoEd.3">
                  <p:embed/>
                </p:oleObj>
              </mc:Choice>
              <mc:Fallback>
                <p:oleObj name="Fotografia di Photo Editor" r:id="rId3" imgW="15238095" imgH="1142857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4353"/>
                      <a:stretch>
                        <a:fillRect/>
                      </a:stretch>
                    </p:blipFill>
                    <p:spPr bwMode="auto">
                      <a:xfrm>
                        <a:off x="1910687" y="1491173"/>
                        <a:ext cx="4996100" cy="3918412"/>
                      </a:xfrm>
                      <a:prstGeom prst="rect">
                        <a:avLst/>
                      </a:prstGeom>
                      <a:noFill/>
                      <a:ln>
                        <a:noFill/>
                      </a:ln>
                    </p:spPr>
                  </p:pic>
                </p:oleObj>
              </mc:Fallback>
            </mc:AlternateContent>
          </a:graphicData>
        </a:graphic>
      </p:graphicFrame>
      <p:sp>
        <p:nvSpPr>
          <p:cNvPr id="5" name="CasellaDiTesto 4"/>
          <p:cNvSpPr txBox="1"/>
          <p:nvPr/>
        </p:nvSpPr>
        <p:spPr>
          <a:xfrm>
            <a:off x="1910687" y="600501"/>
            <a:ext cx="4996099" cy="584775"/>
          </a:xfrm>
          <a:prstGeom prst="rect">
            <a:avLst/>
          </a:prstGeom>
          <a:noFill/>
        </p:spPr>
        <p:txBody>
          <a:bodyPr wrap="square" rtlCol="0">
            <a:spAutoFit/>
          </a:bodyPr>
          <a:lstStyle/>
          <a:p>
            <a:pPr algn="ctr"/>
            <a:r>
              <a:rPr lang="it-IT" sz="3200" b="1" dirty="0" smtClean="0">
                <a:solidFill>
                  <a:srgbClr val="FF0000"/>
                </a:solidFill>
              </a:rPr>
              <a:t>COPD</a:t>
            </a:r>
            <a:endParaRPr lang="it-IT" sz="3200" b="1" dirty="0">
              <a:solidFill>
                <a:srgbClr val="FF0000"/>
              </a:solidFill>
            </a:endParaRPr>
          </a:p>
        </p:txBody>
      </p:sp>
    </p:spTree>
    <p:extLst>
      <p:ext uri="{BB962C8B-B14F-4D97-AF65-F5344CB8AC3E}">
        <p14:creationId xmlns:p14="http://schemas.microsoft.com/office/powerpoint/2010/main" val="1409390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stretch>
            <a:fillRect/>
          </a:stretch>
        </p:blipFill>
        <p:spPr>
          <a:xfrm>
            <a:off x="938705" y="272956"/>
            <a:ext cx="7375772" cy="5502076"/>
          </a:xfrm>
          <a:prstGeom prst="rect">
            <a:avLst/>
          </a:prstGeom>
        </p:spPr>
      </p:pic>
      <p:sp>
        <p:nvSpPr>
          <p:cNvPr id="2" name="CasellaDiTesto 1"/>
          <p:cNvSpPr txBox="1"/>
          <p:nvPr/>
        </p:nvSpPr>
        <p:spPr>
          <a:xfrm>
            <a:off x="368490" y="6168788"/>
            <a:ext cx="8516203" cy="307777"/>
          </a:xfrm>
          <a:prstGeom prst="rect">
            <a:avLst/>
          </a:prstGeom>
          <a:noFill/>
        </p:spPr>
        <p:txBody>
          <a:bodyPr wrap="square" rtlCol="0">
            <a:spAutoFit/>
          </a:bodyPr>
          <a:lstStyle/>
          <a:p>
            <a:pPr algn="ctr"/>
            <a:r>
              <a:rPr lang="it-IT" sz="1400" dirty="0" smtClean="0">
                <a:solidFill>
                  <a:srgbClr val="FF0000"/>
                </a:solidFill>
              </a:rPr>
              <a:t>URTI: </a:t>
            </a:r>
            <a:r>
              <a:rPr lang="it-IT" sz="1400" dirty="0" err="1" smtClean="0">
                <a:solidFill>
                  <a:srgbClr val="FF0000"/>
                </a:solidFill>
              </a:rPr>
              <a:t>viral</a:t>
            </a:r>
            <a:r>
              <a:rPr lang="it-IT" sz="1400" dirty="0" smtClean="0">
                <a:solidFill>
                  <a:srgbClr val="FF0000"/>
                </a:solidFill>
              </a:rPr>
              <a:t> </a:t>
            </a:r>
            <a:r>
              <a:rPr lang="it-IT" sz="1400" dirty="0" err="1" smtClean="0">
                <a:solidFill>
                  <a:srgbClr val="FF0000"/>
                </a:solidFill>
              </a:rPr>
              <a:t>upper</a:t>
            </a:r>
            <a:r>
              <a:rPr lang="it-IT" sz="1400" dirty="0" smtClean="0">
                <a:solidFill>
                  <a:srgbClr val="FF0000"/>
                </a:solidFill>
              </a:rPr>
              <a:t> </a:t>
            </a:r>
            <a:r>
              <a:rPr lang="it-IT" sz="1400" dirty="0" err="1" smtClean="0">
                <a:solidFill>
                  <a:srgbClr val="FF0000"/>
                </a:solidFill>
              </a:rPr>
              <a:t>respiratory</a:t>
            </a:r>
            <a:r>
              <a:rPr lang="it-IT" sz="1400" dirty="0" smtClean="0">
                <a:solidFill>
                  <a:srgbClr val="FF0000"/>
                </a:solidFill>
              </a:rPr>
              <a:t> </a:t>
            </a:r>
            <a:r>
              <a:rPr lang="it-IT" sz="1400" dirty="0" err="1" smtClean="0">
                <a:solidFill>
                  <a:srgbClr val="FF0000"/>
                </a:solidFill>
              </a:rPr>
              <a:t>infections</a:t>
            </a:r>
            <a:endParaRPr lang="it-IT" sz="1400" dirty="0">
              <a:solidFill>
                <a:srgbClr val="FF0000"/>
              </a:solidFill>
            </a:endParaRPr>
          </a:p>
        </p:txBody>
      </p:sp>
    </p:spTree>
    <p:extLst>
      <p:ext uri="{BB962C8B-B14F-4D97-AF65-F5344CB8AC3E}">
        <p14:creationId xmlns:p14="http://schemas.microsoft.com/office/powerpoint/2010/main" val="2906612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stretch>
            <a:fillRect/>
          </a:stretch>
        </p:blipFill>
        <p:spPr>
          <a:xfrm>
            <a:off x="526559" y="0"/>
            <a:ext cx="8090883" cy="1076810"/>
          </a:xfrm>
          <a:prstGeom prst="rect">
            <a:avLst/>
          </a:prstGeom>
        </p:spPr>
      </p:pic>
      <p:pic>
        <p:nvPicPr>
          <p:cNvPr id="5" name="Immagine 4"/>
          <p:cNvPicPr>
            <a:picLocks noChangeAspect="1"/>
          </p:cNvPicPr>
          <p:nvPr/>
        </p:nvPicPr>
        <p:blipFill>
          <a:blip r:embed="rId3" cstate="print"/>
          <a:stretch>
            <a:fillRect/>
          </a:stretch>
        </p:blipFill>
        <p:spPr>
          <a:xfrm>
            <a:off x="3830654" y="1301297"/>
            <a:ext cx="4786788" cy="245531"/>
          </a:xfrm>
          <a:prstGeom prst="rect">
            <a:avLst/>
          </a:prstGeom>
        </p:spPr>
      </p:pic>
      <p:sp>
        <p:nvSpPr>
          <p:cNvPr id="6" name="CasellaDiTesto 5"/>
          <p:cNvSpPr txBox="1"/>
          <p:nvPr/>
        </p:nvSpPr>
        <p:spPr>
          <a:xfrm>
            <a:off x="526559" y="1239051"/>
            <a:ext cx="2101754" cy="307777"/>
          </a:xfrm>
          <a:prstGeom prst="rect">
            <a:avLst/>
          </a:prstGeom>
          <a:noFill/>
        </p:spPr>
        <p:txBody>
          <a:bodyPr wrap="square" rtlCol="0">
            <a:spAutoFit/>
          </a:bodyPr>
          <a:lstStyle/>
          <a:p>
            <a:r>
              <a:rPr lang="it-IT" sz="1400" dirty="0" err="1" smtClean="0"/>
              <a:t>Stolz</a:t>
            </a:r>
            <a:r>
              <a:rPr lang="it-IT" sz="1400" dirty="0" smtClean="0"/>
              <a:t> D, et al.</a:t>
            </a:r>
            <a:endParaRPr lang="it-IT" sz="1400" dirty="0"/>
          </a:p>
        </p:txBody>
      </p:sp>
      <p:sp>
        <p:nvSpPr>
          <p:cNvPr id="3" name="CasellaDiTesto 2"/>
          <p:cNvSpPr txBox="1"/>
          <p:nvPr/>
        </p:nvSpPr>
        <p:spPr>
          <a:xfrm>
            <a:off x="2511188" y="2139999"/>
            <a:ext cx="4121624" cy="523220"/>
          </a:xfrm>
          <a:prstGeom prst="rect">
            <a:avLst/>
          </a:prstGeom>
          <a:noFill/>
        </p:spPr>
        <p:txBody>
          <a:bodyPr wrap="square" rtlCol="0">
            <a:spAutoFit/>
          </a:bodyPr>
          <a:lstStyle/>
          <a:p>
            <a:pPr algn="ctr"/>
            <a:r>
              <a:rPr lang="it-IT" sz="2800" b="1" dirty="0" err="1" smtClean="0">
                <a:solidFill>
                  <a:srgbClr val="FF0000"/>
                </a:solidFill>
                <a:latin typeface="Arial" panose="020B0604020202020204" pitchFamily="34" charset="0"/>
                <a:cs typeface="Arial" panose="020B0604020202020204" pitchFamily="34" charset="0"/>
              </a:rPr>
              <a:t>Rationale</a:t>
            </a:r>
            <a:endParaRPr lang="it-IT" sz="2800" b="1" dirty="0">
              <a:solidFill>
                <a:srgbClr val="FF0000"/>
              </a:solidFill>
              <a:latin typeface="Arial" panose="020B0604020202020204" pitchFamily="34" charset="0"/>
              <a:cs typeface="Arial" panose="020B0604020202020204" pitchFamily="34" charset="0"/>
            </a:endParaRPr>
          </a:p>
        </p:txBody>
      </p:sp>
      <p:pic>
        <p:nvPicPr>
          <p:cNvPr id="7" name="Immagine 6"/>
          <p:cNvPicPr>
            <a:picLocks noChangeAspect="1"/>
          </p:cNvPicPr>
          <p:nvPr/>
        </p:nvPicPr>
        <p:blipFill>
          <a:blip r:embed="rId4" cstate="print"/>
          <a:stretch>
            <a:fillRect/>
          </a:stretch>
        </p:blipFill>
        <p:spPr>
          <a:xfrm>
            <a:off x="4775113" y="6077118"/>
            <a:ext cx="3842329" cy="780882"/>
          </a:xfrm>
          <a:prstGeom prst="rect">
            <a:avLst/>
          </a:prstGeom>
        </p:spPr>
      </p:pic>
      <p:sp>
        <p:nvSpPr>
          <p:cNvPr id="8" name="Segnaposto contenuto 7"/>
          <p:cNvSpPr>
            <a:spLocks noGrp="1"/>
          </p:cNvSpPr>
          <p:nvPr>
            <p:ph idx="1"/>
          </p:nvPr>
        </p:nvSpPr>
        <p:spPr>
          <a:xfrm>
            <a:off x="526559" y="3256390"/>
            <a:ext cx="8334531" cy="1553679"/>
          </a:xfrm>
        </p:spPr>
        <p:txBody>
          <a:bodyPr>
            <a:noAutofit/>
          </a:bodyPr>
          <a:lstStyle/>
          <a:p>
            <a:pPr marL="0" indent="0" algn="ctr">
              <a:lnSpc>
                <a:spcPct val="100000"/>
              </a:lnSpc>
              <a:spcBef>
                <a:spcPts val="0"/>
              </a:spcBef>
              <a:buNone/>
            </a:pPr>
            <a:r>
              <a:rPr lang="it-IT" sz="2400" dirty="0" smtClean="0">
                <a:latin typeface="Arial" pitchFamily="34" charset="0"/>
                <a:cs typeface="Arial" pitchFamily="34" charset="0"/>
              </a:rPr>
              <a:t>A </a:t>
            </a:r>
            <a:r>
              <a:rPr lang="it-IT" sz="2400" dirty="0" err="1" smtClean="0">
                <a:latin typeface="Arial" pitchFamily="34" charset="0"/>
                <a:cs typeface="Arial" pitchFamily="34" charset="0"/>
              </a:rPr>
              <a:t>growing</a:t>
            </a:r>
            <a:r>
              <a:rPr lang="it-IT" sz="2400" dirty="0" smtClean="0">
                <a:latin typeface="Arial" pitchFamily="34" charset="0"/>
                <a:cs typeface="Arial" pitchFamily="34" charset="0"/>
              </a:rPr>
              <a:t> body </a:t>
            </a:r>
            <a:r>
              <a:rPr lang="it-IT" sz="2400" dirty="0" err="1" smtClean="0">
                <a:latin typeface="Arial" pitchFamily="34" charset="0"/>
                <a:cs typeface="Arial" pitchFamily="34" charset="0"/>
              </a:rPr>
              <a:t>of</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evidence</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implicates</a:t>
            </a:r>
            <a:r>
              <a:rPr lang="it-IT" sz="2400" dirty="0" smtClean="0">
                <a:latin typeface="Arial" pitchFamily="34" charset="0"/>
                <a:cs typeface="Arial" pitchFamily="34" charset="0"/>
              </a:rPr>
              <a:t> </a:t>
            </a:r>
            <a:r>
              <a:rPr lang="it-IT" sz="2400" dirty="0" err="1" smtClean="0">
                <a:solidFill>
                  <a:srgbClr val="FF0000"/>
                </a:solidFill>
                <a:latin typeface="Arial" pitchFamily="34" charset="0"/>
                <a:cs typeface="Arial" pitchFamily="34" charset="0"/>
              </a:rPr>
              <a:t>viral</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respiratory</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tract</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infections</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as</a:t>
            </a:r>
            <a:r>
              <a:rPr lang="it-IT" sz="2400" dirty="0" smtClean="0">
                <a:solidFill>
                  <a:srgbClr val="FF0000"/>
                </a:solidFill>
                <a:latin typeface="Arial" pitchFamily="34" charset="0"/>
                <a:cs typeface="Arial" pitchFamily="34" charset="0"/>
              </a:rPr>
              <a:t> the </a:t>
            </a:r>
            <a:r>
              <a:rPr lang="it-IT" sz="2400" dirty="0" err="1" smtClean="0">
                <a:solidFill>
                  <a:srgbClr val="FF0000"/>
                </a:solidFill>
                <a:latin typeface="Arial" pitchFamily="34" charset="0"/>
                <a:cs typeface="Arial" pitchFamily="34" charset="0"/>
              </a:rPr>
              <a:t>predominant</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risk</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factor</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associated</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with</a:t>
            </a:r>
            <a:r>
              <a:rPr lang="it-IT" sz="2400" dirty="0" smtClean="0">
                <a:latin typeface="Arial" pitchFamily="34" charset="0"/>
                <a:cs typeface="Arial" pitchFamily="34" charset="0"/>
              </a:rPr>
              <a:t> </a:t>
            </a:r>
            <a:r>
              <a:rPr lang="it-IT" sz="2400" dirty="0" err="1" smtClean="0">
                <a:solidFill>
                  <a:srgbClr val="FF0000"/>
                </a:solidFill>
                <a:latin typeface="Arial" pitchFamily="34" charset="0"/>
                <a:cs typeface="Arial" pitchFamily="34" charset="0"/>
              </a:rPr>
              <a:t>exacerbations</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of</a:t>
            </a:r>
            <a:r>
              <a:rPr lang="it-IT" sz="2400" dirty="0" smtClean="0">
                <a:latin typeface="Arial" pitchFamily="34" charset="0"/>
                <a:cs typeface="Arial" pitchFamily="34" charset="0"/>
              </a:rPr>
              <a:t> COPD and the </a:t>
            </a:r>
            <a:r>
              <a:rPr lang="it-IT" sz="2400" dirty="0" err="1" smtClean="0">
                <a:latin typeface="Arial" pitchFamily="34" charset="0"/>
                <a:cs typeface="Arial" pitchFamily="34" charset="0"/>
              </a:rPr>
              <a:t>development</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of</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chronic</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airway</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disease</a:t>
            </a:r>
            <a:r>
              <a:rPr lang="it-IT" sz="2400" dirty="0" smtClean="0">
                <a:latin typeface="Arial" pitchFamily="34" charset="0"/>
                <a:cs typeface="Arial" pitchFamily="34" charset="0"/>
              </a:rPr>
              <a:t>.</a:t>
            </a:r>
            <a:endParaRPr lang="it-IT" sz="2400" dirty="0"/>
          </a:p>
        </p:txBody>
      </p:sp>
    </p:spTree>
    <p:extLst>
      <p:ext uri="{BB962C8B-B14F-4D97-AF65-F5344CB8AC3E}">
        <p14:creationId xmlns:p14="http://schemas.microsoft.com/office/powerpoint/2010/main" val="3427436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stretch>
            <a:fillRect/>
          </a:stretch>
        </p:blipFill>
        <p:spPr>
          <a:xfrm>
            <a:off x="526559" y="0"/>
            <a:ext cx="8090883" cy="1076810"/>
          </a:xfrm>
          <a:prstGeom prst="rect">
            <a:avLst/>
          </a:prstGeom>
        </p:spPr>
      </p:pic>
      <p:pic>
        <p:nvPicPr>
          <p:cNvPr id="5" name="Immagine 4"/>
          <p:cNvPicPr>
            <a:picLocks noChangeAspect="1"/>
          </p:cNvPicPr>
          <p:nvPr/>
        </p:nvPicPr>
        <p:blipFill>
          <a:blip r:embed="rId3" cstate="print"/>
          <a:stretch>
            <a:fillRect/>
          </a:stretch>
        </p:blipFill>
        <p:spPr>
          <a:xfrm>
            <a:off x="3830654" y="1301297"/>
            <a:ext cx="4786788" cy="245531"/>
          </a:xfrm>
          <a:prstGeom prst="rect">
            <a:avLst/>
          </a:prstGeom>
        </p:spPr>
      </p:pic>
      <p:pic>
        <p:nvPicPr>
          <p:cNvPr id="9" name="Immagine 8"/>
          <p:cNvPicPr>
            <a:picLocks noChangeAspect="1"/>
          </p:cNvPicPr>
          <p:nvPr/>
        </p:nvPicPr>
        <p:blipFill>
          <a:blip r:embed="rId4" cstate="print"/>
          <a:stretch>
            <a:fillRect/>
          </a:stretch>
        </p:blipFill>
        <p:spPr>
          <a:xfrm>
            <a:off x="4686303" y="6181962"/>
            <a:ext cx="3931139" cy="676038"/>
          </a:xfrm>
          <a:prstGeom prst="rect">
            <a:avLst/>
          </a:prstGeom>
        </p:spPr>
      </p:pic>
      <p:pic>
        <p:nvPicPr>
          <p:cNvPr id="11" name="Immagine 10"/>
          <p:cNvPicPr>
            <a:picLocks noChangeAspect="1"/>
          </p:cNvPicPr>
          <p:nvPr/>
        </p:nvPicPr>
        <p:blipFill>
          <a:blip r:embed="rId5" cstate="print"/>
          <a:stretch>
            <a:fillRect/>
          </a:stretch>
        </p:blipFill>
        <p:spPr>
          <a:xfrm>
            <a:off x="526559" y="6142151"/>
            <a:ext cx="3370997" cy="715849"/>
          </a:xfrm>
          <a:prstGeom prst="rect">
            <a:avLst/>
          </a:prstGeom>
        </p:spPr>
      </p:pic>
      <p:sp>
        <p:nvSpPr>
          <p:cNvPr id="12" name="CasellaDiTesto 11"/>
          <p:cNvSpPr txBox="1"/>
          <p:nvPr/>
        </p:nvSpPr>
        <p:spPr>
          <a:xfrm>
            <a:off x="526559" y="1239051"/>
            <a:ext cx="2101754" cy="307777"/>
          </a:xfrm>
          <a:prstGeom prst="rect">
            <a:avLst/>
          </a:prstGeom>
          <a:noFill/>
        </p:spPr>
        <p:txBody>
          <a:bodyPr wrap="square" rtlCol="0">
            <a:spAutoFit/>
          </a:bodyPr>
          <a:lstStyle/>
          <a:p>
            <a:r>
              <a:rPr lang="it-IT" sz="1400" dirty="0" err="1" smtClean="0"/>
              <a:t>Stolz</a:t>
            </a:r>
            <a:r>
              <a:rPr lang="it-IT" sz="1400" dirty="0" smtClean="0"/>
              <a:t> D, et al.</a:t>
            </a:r>
            <a:endParaRPr lang="it-IT" sz="1400" dirty="0"/>
          </a:p>
        </p:txBody>
      </p:sp>
      <p:sp>
        <p:nvSpPr>
          <p:cNvPr id="13" name="CasellaDiTesto 12"/>
          <p:cNvSpPr txBox="1"/>
          <p:nvPr/>
        </p:nvSpPr>
        <p:spPr>
          <a:xfrm>
            <a:off x="2511188" y="1892958"/>
            <a:ext cx="4121624" cy="523220"/>
          </a:xfrm>
          <a:prstGeom prst="rect">
            <a:avLst/>
          </a:prstGeom>
          <a:noFill/>
        </p:spPr>
        <p:txBody>
          <a:bodyPr wrap="square" rtlCol="0">
            <a:spAutoFit/>
          </a:bodyPr>
          <a:lstStyle/>
          <a:p>
            <a:pPr algn="ctr"/>
            <a:r>
              <a:rPr lang="it-IT" sz="2800" b="1" dirty="0" err="1" smtClean="0">
                <a:solidFill>
                  <a:srgbClr val="FF0000"/>
                </a:solidFill>
                <a:latin typeface="Arial" panose="020B0604020202020204" pitchFamily="34" charset="0"/>
                <a:cs typeface="Arial" panose="020B0604020202020204" pitchFamily="34" charset="0"/>
              </a:rPr>
              <a:t>Rationale</a:t>
            </a:r>
            <a:endParaRPr lang="it-IT" sz="2800" b="1" dirty="0">
              <a:solidFill>
                <a:srgbClr val="FF0000"/>
              </a:solidFill>
              <a:latin typeface="Arial" panose="020B0604020202020204" pitchFamily="34" charset="0"/>
              <a:cs typeface="Arial" panose="020B0604020202020204" pitchFamily="34" charset="0"/>
            </a:endParaRPr>
          </a:p>
        </p:txBody>
      </p:sp>
      <p:sp>
        <p:nvSpPr>
          <p:cNvPr id="14" name="Segnaposto contenuto 7"/>
          <p:cNvSpPr>
            <a:spLocks noGrp="1"/>
          </p:cNvSpPr>
          <p:nvPr>
            <p:ph idx="1"/>
          </p:nvPr>
        </p:nvSpPr>
        <p:spPr>
          <a:xfrm>
            <a:off x="284813" y="2762308"/>
            <a:ext cx="8574373" cy="2733970"/>
          </a:xfrm>
        </p:spPr>
        <p:txBody>
          <a:bodyPr>
            <a:noAutofit/>
          </a:bodyPr>
          <a:lstStyle/>
          <a:p>
            <a:pPr marL="0" indent="0" algn="ctr">
              <a:lnSpc>
                <a:spcPct val="100000"/>
              </a:lnSpc>
              <a:spcBef>
                <a:spcPts val="0"/>
              </a:spcBef>
              <a:buNone/>
            </a:pPr>
            <a:r>
              <a:rPr lang="it-IT" sz="2400" dirty="0" err="1" smtClean="0">
                <a:solidFill>
                  <a:srgbClr val="FF0000"/>
                </a:solidFill>
                <a:latin typeface="Arial" pitchFamily="34" charset="0"/>
                <a:cs typeface="Arial" pitchFamily="34" charset="0"/>
              </a:rPr>
              <a:t>Combination</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therapy</a:t>
            </a:r>
            <a:r>
              <a:rPr lang="it-IT" sz="2400" dirty="0" smtClean="0">
                <a:solidFill>
                  <a:srgbClr val="FF0000"/>
                </a:solidFill>
                <a:latin typeface="Arial" pitchFamily="34" charset="0"/>
                <a:cs typeface="Arial" pitchFamily="34" charset="0"/>
              </a:rPr>
              <a:t> </a:t>
            </a:r>
            <a:r>
              <a:rPr lang="it-IT" sz="2400" dirty="0" err="1" smtClean="0">
                <a:latin typeface="Arial" pitchFamily="34" charset="0"/>
                <a:cs typeface="Arial" pitchFamily="34" charset="0"/>
              </a:rPr>
              <a:t>with</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high-dose</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inhaled</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corticosteroids</a:t>
            </a:r>
            <a:r>
              <a:rPr lang="it-IT" sz="2400" dirty="0" smtClean="0">
                <a:latin typeface="Arial" pitchFamily="34" charset="0"/>
                <a:cs typeface="Arial" pitchFamily="34" charset="0"/>
              </a:rPr>
              <a:t> ICS) and </a:t>
            </a:r>
            <a:r>
              <a:rPr lang="it-IT" sz="2400" dirty="0" err="1" smtClean="0">
                <a:latin typeface="Arial" pitchFamily="34" charset="0"/>
                <a:cs typeface="Arial" pitchFamily="34" charset="0"/>
              </a:rPr>
              <a:t>long-acting</a:t>
            </a:r>
            <a:r>
              <a:rPr lang="it-IT" sz="2400" dirty="0" smtClean="0">
                <a:latin typeface="Arial" pitchFamily="34" charset="0"/>
                <a:cs typeface="Arial" pitchFamily="34" charset="0"/>
              </a:rPr>
              <a:t> </a:t>
            </a:r>
            <a:r>
              <a:rPr lang="el-GR" sz="2400" dirty="0" smtClean="0">
                <a:latin typeface="Arial"/>
                <a:cs typeface="Arial"/>
              </a:rPr>
              <a:t>β</a:t>
            </a:r>
            <a:r>
              <a:rPr lang="it-IT" sz="2400" baseline="-25000" dirty="0" smtClean="0">
                <a:latin typeface="Arial"/>
                <a:cs typeface="Arial"/>
              </a:rPr>
              <a:t>2</a:t>
            </a:r>
            <a:r>
              <a:rPr lang="it-IT" sz="2400" dirty="0" smtClean="0">
                <a:latin typeface="Arial"/>
                <a:cs typeface="Arial"/>
              </a:rPr>
              <a:t> </a:t>
            </a:r>
            <a:r>
              <a:rPr lang="it-IT" sz="2400" dirty="0" err="1" smtClean="0">
                <a:latin typeface="Arial"/>
                <a:cs typeface="Arial"/>
              </a:rPr>
              <a:t>agonists</a:t>
            </a:r>
            <a:r>
              <a:rPr lang="it-IT" sz="2400" dirty="0" smtClean="0">
                <a:latin typeface="Arial"/>
                <a:cs typeface="Arial"/>
              </a:rPr>
              <a:t> (LABA) </a:t>
            </a:r>
            <a:r>
              <a:rPr lang="it-IT" sz="2400" dirty="0" err="1" smtClean="0">
                <a:solidFill>
                  <a:srgbClr val="FF0000"/>
                </a:solidFill>
                <a:latin typeface="Arial"/>
                <a:cs typeface="Arial"/>
              </a:rPr>
              <a:t>reduces</a:t>
            </a:r>
            <a:r>
              <a:rPr lang="it-IT" sz="2400" dirty="0" smtClean="0">
                <a:solidFill>
                  <a:srgbClr val="FF0000"/>
                </a:solidFill>
                <a:latin typeface="Arial"/>
                <a:cs typeface="Arial"/>
              </a:rPr>
              <a:t> the </a:t>
            </a:r>
            <a:r>
              <a:rPr lang="it-IT" sz="2400" dirty="0" err="1" smtClean="0">
                <a:solidFill>
                  <a:srgbClr val="FF0000"/>
                </a:solidFill>
                <a:latin typeface="Arial"/>
                <a:cs typeface="Arial"/>
              </a:rPr>
              <a:t>incidence</a:t>
            </a:r>
            <a:r>
              <a:rPr lang="it-IT" sz="2400" dirty="0" smtClean="0">
                <a:solidFill>
                  <a:srgbClr val="FF0000"/>
                </a:solidFill>
                <a:latin typeface="Arial"/>
                <a:cs typeface="Arial"/>
              </a:rPr>
              <a:t> of acute </a:t>
            </a:r>
            <a:r>
              <a:rPr lang="it-IT" sz="2400" dirty="0" err="1" smtClean="0">
                <a:solidFill>
                  <a:srgbClr val="FF0000"/>
                </a:solidFill>
                <a:latin typeface="Arial"/>
                <a:cs typeface="Arial"/>
              </a:rPr>
              <a:t>exacerbations</a:t>
            </a:r>
            <a:r>
              <a:rPr lang="it-IT" sz="2400" dirty="0" smtClean="0">
                <a:solidFill>
                  <a:srgbClr val="FF0000"/>
                </a:solidFill>
                <a:latin typeface="Arial"/>
                <a:cs typeface="Arial"/>
              </a:rPr>
              <a:t> in COPD</a:t>
            </a:r>
            <a:r>
              <a:rPr lang="it-IT" sz="2400" dirty="0" smtClean="0">
                <a:solidFill>
                  <a:srgbClr val="FF0000"/>
                </a:solidFill>
                <a:latin typeface="Arial" pitchFamily="34" charset="0"/>
                <a:cs typeface="Arial" pitchFamily="34" charset="0"/>
              </a:rPr>
              <a:t>. </a:t>
            </a:r>
          </a:p>
          <a:p>
            <a:pPr marL="0" indent="0" algn="ctr">
              <a:lnSpc>
                <a:spcPct val="100000"/>
              </a:lnSpc>
              <a:spcBef>
                <a:spcPts val="0"/>
              </a:spcBef>
              <a:buNone/>
            </a:pPr>
            <a:endParaRPr lang="it-IT" sz="2400" dirty="0">
              <a:latin typeface="Arial" pitchFamily="34" charset="0"/>
              <a:cs typeface="Arial" pitchFamily="34" charset="0"/>
            </a:endParaRPr>
          </a:p>
          <a:p>
            <a:pPr marL="0" indent="0" algn="ctr">
              <a:lnSpc>
                <a:spcPct val="100000"/>
              </a:lnSpc>
              <a:spcBef>
                <a:spcPts val="0"/>
              </a:spcBef>
              <a:buNone/>
            </a:pPr>
            <a:r>
              <a:rPr lang="it-IT" sz="2400" dirty="0" err="1" smtClean="0">
                <a:latin typeface="Arial" pitchFamily="34" charset="0"/>
                <a:cs typeface="Arial" pitchFamily="34" charset="0"/>
              </a:rPr>
              <a:t>However</a:t>
            </a:r>
            <a:r>
              <a:rPr lang="it-IT" sz="2400" dirty="0" smtClean="0">
                <a:latin typeface="Arial" pitchFamily="34" charset="0"/>
                <a:cs typeface="Arial" pitchFamily="34" charset="0"/>
              </a:rPr>
              <a:t>, high dose </a:t>
            </a:r>
            <a:r>
              <a:rPr lang="it-IT" sz="2400" dirty="0" err="1" smtClean="0">
                <a:latin typeface="Arial" pitchFamily="34" charset="0"/>
                <a:cs typeface="Arial" pitchFamily="34" charset="0"/>
              </a:rPr>
              <a:t>maintenance</a:t>
            </a:r>
            <a:r>
              <a:rPr lang="it-IT" sz="2400" dirty="0" smtClean="0">
                <a:latin typeface="Arial" pitchFamily="34" charset="0"/>
                <a:cs typeface="Arial" pitchFamily="34" charset="0"/>
              </a:rPr>
              <a:t> ICS </a:t>
            </a:r>
            <a:r>
              <a:rPr lang="it-IT" sz="2400" dirty="0" err="1" smtClean="0">
                <a:latin typeface="Arial" pitchFamily="34" charset="0"/>
                <a:cs typeface="Arial" pitchFamily="34" charset="0"/>
              </a:rPr>
              <a:t>have</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been</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associated</a:t>
            </a:r>
            <a:r>
              <a:rPr lang="it-IT" sz="2400" dirty="0" smtClean="0">
                <a:latin typeface="Arial" pitchFamily="34" charset="0"/>
                <a:cs typeface="Arial" pitchFamily="34" charset="0"/>
              </a:rPr>
              <a:t> with </a:t>
            </a:r>
            <a:r>
              <a:rPr lang="it-IT" sz="2400" dirty="0" smtClean="0">
                <a:solidFill>
                  <a:srgbClr val="FF0000"/>
                </a:solidFill>
                <a:latin typeface="Arial" pitchFamily="34" charset="0"/>
                <a:cs typeface="Arial" pitchFamily="34" charset="0"/>
              </a:rPr>
              <a:t>pneumonia. </a:t>
            </a:r>
            <a:r>
              <a:rPr lang="it-IT" sz="2400" dirty="0" err="1" smtClean="0">
                <a:latin typeface="Arial" pitchFamily="34" charset="0"/>
                <a:cs typeface="Arial" pitchFamily="34" charset="0"/>
              </a:rPr>
              <a:t>Thus</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reduction</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of</a:t>
            </a:r>
            <a:r>
              <a:rPr lang="it-IT" sz="2400" dirty="0" smtClean="0">
                <a:latin typeface="Arial" pitchFamily="34" charset="0"/>
                <a:cs typeface="Arial" pitchFamily="34" charset="0"/>
              </a:rPr>
              <a:t> ICS </a:t>
            </a:r>
            <a:r>
              <a:rPr lang="it-IT" sz="2400" dirty="0" err="1" smtClean="0">
                <a:latin typeface="Arial" pitchFamily="34" charset="0"/>
                <a:cs typeface="Arial" pitchFamily="34" charset="0"/>
              </a:rPr>
              <a:t>exposure</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to</a:t>
            </a:r>
            <a:r>
              <a:rPr lang="it-IT" sz="2400" dirty="0" smtClean="0">
                <a:latin typeface="Arial" pitchFamily="34" charset="0"/>
                <a:cs typeface="Arial" pitchFamily="34" charset="0"/>
              </a:rPr>
              <a:t> the minimum </a:t>
            </a:r>
            <a:r>
              <a:rPr lang="it-IT" sz="2400" dirty="0" err="1" smtClean="0">
                <a:latin typeface="Arial" pitchFamily="34" charset="0"/>
                <a:cs typeface="Arial" pitchFamily="34" charset="0"/>
              </a:rPr>
              <a:t>required</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for</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preventing</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exacerbations</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is</a:t>
            </a:r>
            <a:r>
              <a:rPr lang="it-IT" sz="2400" dirty="0" smtClean="0">
                <a:latin typeface="Arial" pitchFamily="34" charset="0"/>
                <a:cs typeface="Arial" pitchFamily="34" charset="0"/>
              </a:rPr>
              <a:t> a goal in the management </a:t>
            </a:r>
            <a:r>
              <a:rPr lang="it-IT" sz="2400" dirty="0" err="1" smtClean="0">
                <a:latin typeface="Arial" pitchFamily="34" charset="0"/>
                <a:cs typeface="Arial" pitchFamily="34" charset="0"/>
              </a:rPr>
              <a:t>of</a:t>
            </a:r>
            <a:r>
              <a:rPr lang="it-IT" sz="2400" dirty="0" smtClean="0">
                <a:latin typeface="Arial" pitchFamily="34" charset="0"/>
                <a:cs typeface="Arial" pitchFamily="34" charset="0"/>
              </a:rPr>
              <a:t> COPD.</a:t>
            </a:r>
            <a:endParaRPr lang="it-IT" sz="2400" dirty="0"/>
          </a:p>
        </p:txBody>
      </p:sp>
    </p:spTree>
    <p:extLst>
      <p:ext uri="{BB962C8B-B14F-4D97-AF65-F5344CB8AC3E}">
        <p14:creationId xmlns:p14="http://schemas.microsoft.com/office/powerpoint/2010/main" val="3777299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stretch>
            <a:fillRect/>
          </a:stretch>
        </p:blipFill>
        <p:spPr>
          <a:xfrm>
            <a:off x="4822981" y="6075545"/>
            <a:ext cx="3794461" cy="782455"/>
          </a:xfrm>
          <a:prstGeom prst="rect">
            <a:avLst/>
          </a:prstGeom>
        </p:spPr>
      </p:pic>
      <p:pic>
        <p:nvPicPr>
          <p:cNvPr id="8" name="Immagine 7"/>
          <p:cNvPicPr>
            <a:picLocks noChangeAspect="1"/>
          </p:cNvPicPr>
          <p:nvPr/>
        </p:nvPicPr>
        <p:blipFill>
          <a:blip r:embed="rId3" cstate="print"/>
          <a:stretch>
            <a:fillRect/>
          </a:stretch>
        </p:blipFill>
        <p:spPr>
          <a:xfrm>
            <a:off x="526559" y="0"/>
            <a:ext cx="8090883" cy="1076810"/>
          </a:xfrm>
          <a:prstGeom prst="rect">
            <a:avLst/>
          </a:prstGeom>
        </p:spPr>
      </p:pic>
      <p:pic>
        <p:nvPicPr>
          <p:cNvPr id="9" name="Immagine 8"/>
          <p:cNvPicPr>
            <a:picLocks noChangeAspect="1"/>
          </p:cNvPicPr>
          <p:nvPr/>
        </p:nvPicPr>
        <p:blipFill>
          <a:blip r:embed="rId4" cstate="print"/>
          <a:stretch>
            <a:fillRect/>
          </a:stretch>
        </p:blipFill>
        <p:spPr>
          <a:xfrm>
            <a:off x="3830654" y="1301297"/>
            <a:ext cx="4786788" cy="245531"/>
          </a:xfrm>
          <a:prstGeom prst="rect">
            <a:avLst/>
          </a:prstGeom>
        </p:spPr>
      </p:pic>
      <p:sp>
        <p:nvSpPr>
          <p:cNvPr id="10" name="CasellaDiTesto 9"/>
          <p:cNvSpPr txBox="1"/>
          <p:nvPr/>
        </p:nvSpPr>
        <p:spPr>
          <a:xfrm>
            <a:off x="526559" y="1239051"/>
            <a:ext cx="2101754" cy="307777"/>
          </a:xfrm>
          <a:prstGeom prst="rect">
            <a:avLst/>
          </a:prstGeom>
          <a:noFill/>
        </p:spPr>
        <p:txBody>
          <a:bodyPr wrap="square" rtlCol="0">
            <a:spAutoFit/>
          </a:bodyPr>
          <a:lstStyle/>
          <a:p>
            <a:r>
              <a:rPr lang="it-IT" sz="1400" dirty="0" err="1" smtClean="0"/>
              <a:t>Stolz</a:t>
            </a:r>
            <a:r>
              <a:rPr lang="it-IT" sz="1400" dirty="0" smtClean="0"/>
              <a:t> D, et al.</a:t>
            </a:r>
            <a:endParaRPr lang="it-IT" sz="1400" dirty="0"/>
          </a:p>
        </p:txBody>
      </p:sp>
      <p:sp>
        <p:nvSpPr>
          <p:cNvPr id="11" name="CasellaDiTesto 10"/>
          <p:cNvSpPr txBox="1"/>
          <p:nvPr/>
        </p:nvSpPr>
        <p:spPr>
          <a:xfrm>
            <a:off x="2511188" y="2139999"/>
            <a:ext cx="4121624" cy="523220"/>
          </a:xfrm>
          <a:prstGeom prst="rect">
            <a:avLst/>
          </a:prstGeom>
          <a:noFill/>
        </p:spPr>
        <p:txBody>
          <a:bodyPr wrap="square" rtlCol="0">
            <a:spAutoFit/>
          </a:bodyPr>
          <a:lstStyle/>
          <a:p>
            <a:pPr algn="ctr"/>
            <a:r>
              <a:rPr lang="it-IT" sz="2800" b="1" dirty="0" err="1" smtClean="0">
                <a:solidFill>
                  <a:srgbClr val="FF0000"/>
                </a:solidFill>
                <a:latin typeface="Arial" panose="020B0604020202020204" pitchFamily="34" charset="0"/>
                <a:cs typeface="Arial" panose="020B0604020202020204" pitchFamily="34" charset="0"/>
              </a:rPr>
              <a:t>Rationale</a:t>
            </a:r>
            <a:endParaRPr lang="it-IT" sz="2800" b="1" dirty="0">
              <a:solidFill>
                <a:srgbClr val="FF0000"/>
              </a:solidFill>
              <a:latin typeface="Arial" panose="020B0604020202020204" pitchFamily="34" charset="0"/>
              <a:cs typeface="Arial" panose="020B0604020202020204" pitchFamily="34" charset="0"/>
            </a:endParaRPr>
          </a:p>
        </p:txBody>
      </p:sp>
      <p:sp>
        <p:nvSpPr>
          <p:cNvPr id="12" name="Segnaposto contenuto 7"/>
          <p:cNvSpPr>
            <a:spLocks noGrp="1"/>
          </p:cNvSpPr>
          <p:nvPr>
            <p:ph idx="1"/>
          </p:nvPr>
        </p:nvSpPr>
        <p:spPr>
          <a:xfrm>
            <a:off x="284813" y="2951213"/>
            <a:ext cx="8544394" cy="1963687"/>
          </a:xfrm>
        </p:spPr>
        <p:txBody>
          <a:bodyPr>
            <a:noAutofit/>
          </a:bodyPr>
          <a:lstStyle/>
          <a:p>
            <a:pPr marL="0" indent="0" algn="ctr">
              <a:lnSpc>
                <a:spcPct val="100000"/>
              </a:lnSpc>
              <a:spcBef>
                <a:spcPts val="0"/>
              </a:spcBef>
              <a:buNone/>
            </a:pPr>
            <a:r>
              <a:rPr lang="it-IT" sz="2400" dirty="0" smtClean="0">
                <a:solidFill>
                  <a:srgbClr val="FF0000"/>
                </a:solidFill>
                <a:latin typeface="Arial" pitchFamily="34" charset="0"/>
                <a:cs typeface="Arial" pitchFamily="34" charset="0"/>
              </a:rPr>
              <a:t>In </a:t>
            </a:r>
            <a:r>
              <a:rPr lang="it-IT" sz="2400" dirty="0" err="1" smtClean="0">
                <a:solidFill>
                  <a:srgbClr val="FF0000"/>
                </a:solidFill>
                <a:latin typeface="Arial" pitchFamily="34" charset="0"/>
                <a:cs typeface="Arial" pitchFamily="34" charset="0"/>
              </a:rPr>
              <a:t>asthma</a:t>
            </a:r>
            <a:r>
              <a:rPr lang="it-IT" sz="2400" dirty="0" smtClean="0">
                <a:latin typeface="Arial" pitchFamily="34" charset="0"/>
                <a:cs typeface="Arial" pitchFamily="34" charset="0"/>
              </a:rPr>
              <a:t>, a </a:t>
            </a:r>
            <a:r>
              <a:rPr lang="it-IT" sz="2400" dirty="0" err="1" smtClean="0">
                <a:solidFill>
                  <a:srgbClr val="FF0000"/>
                </a:solidFill>
                <a:latin typeface="Arial" pitchFamily="34" charset="0"/>
                <a:cs typeface="Arial" pitchFamily="34" charset="0"/>
              </a:rPr>
              <a:t>flexible</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regimen</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of</a:t>
            </a:r>
            <a:r>
              <a:rPr lang="it-IT" sz="2400" dirty="0" smtClean="0">
                <a:solidFill>
                  <a:srgbClr val="FF0000"/>
                </a:solidFill>
                <a:latin typeface="Arial" pitchFamily="34" charset="0"/>
                <a:cs typeface="Arial" pitchFamily="34" charset="0"/>
              </a:rPr>
              <a:t> ICS and LABA “</a:t>
            </a:r>
            <a:r>
              <a:rPr lang="it-IT" sz="2400" dirty="0" err="1" smtClean="0">
                <a:solidFill>
                  <a:srgbClr val="FF0000"/>
                </a:solidFill>
                <a:latin typeface="Arial" pitchFamily="34" charset="0"/>
                <a:cs typeface="Arial" pitchFamily="34" charset="0"/>
              </a:rPr>
              <a:t>on-demand</a:t>
            </a:r>
            <a:r>
              <a:rPr lang="it-IT" sz="2400" dirty="0" smtClean="0">
                <a:latin typeface="Arial" pitchFamily="34" charset="0"/>
                <a:cs typeface="Arial" pitchFamily="34" charset="0"/>
              </a:rPr>
              <a:t>” in </a:t>
            </a:r>
            <a:r>
              <a:rPr lang="it-IT" sz="2400" dirty="0" err="1" smtClean="0">
                <a:latin typeface="Arial" pitchFamily="34" charset="0"/>
                <a:cs typeface="Arial" pitchFamily="34" charset="0"/>
              </a:rPr>
              <a:t>patients</a:t>
            </a:r>
            <a:r>
              <a:rPr lang="it-IT" sz="2400" dirty="0" smtClean="0">
                <a:latin typeface="Arial" pitchFamily="34" charset="0"/>
                <a:cs typeface="Arial" pitchFamily="34" charset="0"/>
              </a:rPr>
              <a:t> on low </a:t>
            </a:r>
            <a:r>
              <a:rPr lang="it-IT" sz="2400" dirty="0" err="1" smtClean="0">
                <a:latin typeface="Arial" pitchFamily="34" charset="0"/>
                <a:cs typeface="Arial" pitchFamily="34" charset="0"/>
              </a:rPr>
              <a:t>maintenance</a:t>
            </a:r>
            <a:r>
              <a:rPr lang="it-IT" sz="2400" dirty="0" smtClean="0">
                <a:latin typeface="Arial" pitchFamily="34" charset="0"/>
                <a:cs typeface="Arial" pitchFamily="34" charset="0"/>
              </a:rPr>
              <a:t> ICS/LABA </a:t>
            </a:r>
            <a:r>
              <a:rPr lang="it-IT" sz="2400" dirty="0" err="1" smtClean="0">
                <a:latin typeface="Arial" pitchFamily="34" charset="0"/>
                <a:cs typeface="Arial" pitchFamily="34" charset="0"/>
              </a:rPr>
              <a:t>significantly</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reduces</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steroid</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exposure</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while</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leading</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to</a:t>
            </a:r>
            <a:r>
              <a:rPr lang="it-IT" sz="2400" dirty="0" smtClean="0">
                <a:latin typeface="Arial" pitchFamily="34" charset="0"/>
                <a:cs typeface="Arial" pitchFamily="34" charset="0"/>
              </a:rPr>
              <a:t> a </a:t>
            </a:r>
            <a:r>
              <a:rPr lang="it-IT" sz="2400" dirty="0" err="1" smtClean="0">
                <a:solidFill>
                  <a:srgbClr val="FF0000"/>
                </a:solidFill>
                <a:latin typeface="Arial" pitchFamily="34" charset="0"/>
                <a:cs typeface="Arial" pitchFamily="34" charset="0"/>
              </a:rPr>
              <a:t>decrease</a:t>
            </a:r>
            <a:r>
              <a:rPr lang="it-IT" sz="2400" dirty="0" smtClean="0">
                <a:solidFill>
                  <a:srgbClr val="FF0000"/>
                </a:solidFill>
                <a:latin typeface="Arial" pitchFamily="34" charset="0"/>
                <a:cs typeface="Arial" pitchFamily="34" charset="0"/>
              </a:rPr>
              <a:t> in </a:t>
            </a:r>
            <a:r>
              <a:rPr lang="it-IT" sz="2400" dirty="0" err="1" smtClean="0">
                <a:solidFill>
                  <a:srgbClr val="FF0000"/>
                </a:solidFill>
                <a:latin typeface="Arial" pitchFamily="34" charset="0"/>
                <a:cs typeface="Arial" pitchFamily="34" charset="0"/>
              </a:rPr>
              <a:t>asthma</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exacerbation</a:t>
            </a:r>
            <a:r>
              <a:rPr lang="it-IT" sz="2400" dirty="0" smtClean="0">
                <a:latin typeface="Arial" pitchFamily="34" charset="0"/>
                <a:cs typeface="Arial" pitchFamily="34" charset="0"/>
              </a:rPr>
              <a:t> rate </a:t>
            </a:r>
            <a:r>
              <a:rPr lang="it-IT" sz="2400" dirty="0" err="1" smtClean="0">
                <a:latin typeface="Arial" pitchFamily="34" charset="0"/>
                <a:cs typeface="Arial" pitchFamily="34" charset="0"/>
              </a:rPr>
              <a:t>as</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compared</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to</a:t>
            </a:r>
            <a:r>
              <a:rPr lang="it-IT" sz="2400" dirty="0" smtClean="0">
                <a:latin typeface="Arial" pitchFamily="34" charset="0"/>
                <a:cs typeface="Arial" pitchFamily="34" charset="0"/>
              </a:rPr>
              <a:t> a </a:t>
            </a:r>
            <a:r>
              <a:rPr lang="it-IT" sz="2400" dirty="0" err="1" smtClean="0">
                <a:latin typeface="Arial" pitchFamily="34" charset="0"/>
                <a:cs typeface="Arial" pitchFamily="34" charset="0"/>
              </a:rPr>
              <a:t>fix</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regimen</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of</a:t>
            </a:r>
            <a:r>
              <a:rPr lang="it-IT" sz="2400" dirty="0" smtClean="0">
                <a:latin typeface="Arial" pitchFamily="34" charset="0"/>
                <a:cs typeface="Arial" pitchFamily="34" charset="0"/>
              </a:rPr>
              <a:t> high </a:t>
            </a:r>
            <a:r>
              <a:rPr lang="it-IT" sz="2400" dirty="0" err="1" smtClean="0">
                <a:latin typeface="Arial" pitchFamily="34" charset="0"/>
                <a:cs typeface="Arial" pitchFamily="34" charset="0"/>
              </a:rPr>
              <a:t>maintenance</a:t>
            </a:r>
            <a:r>
              <a:rPr lang="it-IT" sz="2400" dirty="0" smtClean="0">
                <a:latin typeface="Arial" pitchFamily="34" charset="0"/>
                <a:cs typeface="Arial" pitchFamily="34" charset="0"/>
              </a:rPr>
              <a:t> dose ICS/LABA.</a:t>
            </a:r>
            <a:endParaRPr lang="it-IT" sz="2400" dirty="0"/>
          </a:p>
        </p:txBody>
      </p:sp>
    </p:spTree>
    <p:extLst>
      <p:ext uri="{BB962C8B-B14F-4D97-AF65-F5344CB8AC3E}">
        <p14:creationId xmlns:p14="http://schemas.microsoft.com/office/powerpoint/2010/main" val="1732564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910687" y="600501"/>
            <a:ext cx="4996099" cy="584775"/>
          </a:xfrm>
          <a:prstGeom prst="rect">
            <a:avLst/>
          </a:prstGeom>
          <a:noFill/>
        </p:spPr>
        <p:txBody>
          <a:bodyPr wrap="square" rtlCol="0">
            <a:spAutoFit/>
          </a:bodyPr>
          <a:lstStyle/>
          <a:p>
            <a:pPr algn="ctr"/>
            <a:r>
              <a:rPr lang="it-IT" sz="3200" b="1" dirty="0" smtClean="0">
                <a:solidFill>
                  <a:srgbClr val="FF0000"/>
                </a:solidFill>
              </a:rPr>
              <a:t>ASTHMA</a:t>
            </a:r>
            <a:endParaRPr lang="it-IT" sz="3200" b="1" dirty="0">
              <a:solidFill>
                <a:srgbClr val="FF0000"/>
              </a:solidFill>
            </a:endParaRPr>
          </a:p>
        </p:txBody>
      </p:sp>
      <p:pic>
        <p:nvPicPr>
          <p:cNvPr id="6" name="Picture 5"/>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20494" t="26842" r="5002" b="12376"/>
          <a:stretch>
            <a:fillRect/>
          </a:stretch>
        </p:blipFill>
        <p:spPr bwMode="auto">
          <a:xfrm>
            <a:off x="1552794" y="2142700"/>
            <a:ext cx="6018041" cy="368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123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stretch>
            <a:fillRect/>
          </a:stretch>
        </p:blipFill>
        <p:spPr>
          <a:xfrm>
            <a:off x="526559" y="0"/>
            <a:ext cx="8090883" cy="1076810"/>
          </a:xfrm>
          <a:prstGeom prst="rect">
            <a:avLst/>
          </a:prstGeom>
        </p:spPr>
      </p:pic>
      <p:pic>
        <p:nvPicPr>
          <p:cNvPr id="8" name="Immagine 7"/>
          <p:cNvPicPr>
            <a:picLocks noChangeAspect="1"/>
          </p:cNvPicPr>
          <p:nvPr/>
        </p:nvPicPr>
        <p:blipFill>
          <a:blip r:embed="rId3" cstate="print"/>
          <a:stretch>
            <a:fillRect/>
          </a:stretch>
        </p:blipFill>
        <p:spPr>
          <a:xfrm>
            <a:off x="3830654" y="1301297"/>
            <a:ext cx="4786788" cy="245531"/>
          </a:xfrm>
          <a:prstGeom prst="rect">
            <a:avLst/>
          </a:prstGeom>
        </p:spPr>
      </p:pic>
      <p:sp>
        <p:nvSpPr>
          <p:cNvPr id="9" name="CasellaDiTesto 8"/>
          <p:cNvSpPr txBox="1"/>
          <p:nvPr/>
        </p:nvSpPr>
        <p:spPr>
          <a:xfrm>
            <a:off x="526559" y="1239051"/>
            <a:ext cx="2101754" cy="307777"/>
          </a:xfrm>
          <a:prstGeom prst="rect">
            <a:avLst/>
          </a:prstGeom>
          <a:noFill/>
        </p:spPr>
        <p:txBody>
          <a:bodyPr wrap="square" rtlCol="0">
            <a:spAutoFit/>
          </a:bodyPr>
          <a:lstStyle/>
          <a:p>
            <a:r>
              <a:rPr lang="it-IT" sz="1400" dirty="0" err="1" smtClean="0"/>
              <a:t>Stolz</a:t>
            </a:r>
            <a:r>
              <a:rPr lang="it-IT" sz="1400" dirty="0" smtClean="0"/>
              <a:t> D, et al.</a:t>
            </a:r>
            <a:endParaRPr lang="it-IT" sz="1400" dirty="0"/>
          </a:p>
        </p:txBody>
      </p:sp>
      <p:sp>
        <p:nvSpPr>
          <p:cNvPr id="10" name="Segnaposto contenuto 7"/>
          <p:cNvSpPr>
            <a:spLocks noGrp="1"/>
          </p:cNvSpPr>
          <p:nvPr>
            <p:ph idx="1"/>
          </p:nvPr>
        </p:nvSpPr>
        <p:spPr>
          <a:xfrm>
            <a:off x="628650" y="2951213"/>
            <a:ext cx="7886700" cy="1963687"/>
          </a:xfrm>
        </p:spPr>
        <p:txBody>
          <a:bodyPr>
            <a:noAutofit/>
          </a:bodyPr>
          <a:lstStyle/>
          <a:p>
            <a:pPr marL="0" indent="0" algn="ctr">
              <a:lnSpc>
                <a:spcPct val="100000"/>
              </a:lnSpc>
              <a:spcBef>
                <a:spcPts val="0"/>
              </a:spcBef>
              <a:buNone/>
            </a:pPr>
            <a:r>
              <a:rPr lang="it-IT" sz="2400" b="1" dirty="0" smtClean="0">
                <a:solidFill>
                  <a:srgbClr val="FF0000"/>
                </a:solidFill>
                <a:latin typeface="Arial" pitchFamily="34" charset="0"/>
                <a:cs typeface="Arial" pitchFamily="34" charset="0"/>
              </a:rPr>
              <a:t>The </a:t>
            </a:r>
            <a:r>
              <a:rPr lang="it-IT" sz="2400" b="1" dirty="0" err="1" smtClean="0">
                <a:solidFill>
                  <a:srgbClr val="FF0000"/>
                </a:solidFill>
                <a:latin typeface="Arial" pitchFamily="34" charset="0"/>
                <a:cs typeface="Arial" pitchFamily="34" charset="0"/>
              </a:rPr>
              <a:t>primary</a:t>
            </a:r>
            <a:r>
              <a:rPr lang="it-IT" sz="2400" b="1" dirty="0" smtClean="0">
                <a:solidFill>
                  <a:srgbClr val="FF0000"/>
                </a:solidFill>
                <a:latin typeface="Arial" pitchFamily="34" charset="0"/>
                <a:cs typeface="Arial" pitchFamily="34" charset="0"/>
              </a:rPr>
              <a:t> </a:t>
            </a:r>
            <a:r>
              <a:rPr lang="it-IT" sz="2400" b="1" dirty="0" err="1" smtClean="0">
                <a:solidFill>
                  <a:srgbClr val="FF0000"/>
                </a:solidFill>
                <a:latin typeface="Arial" pitchFamily="34" charset="0"/>
                <a:cs typeface="Arial" pitchFamily="34" charset="0"/>
              </a:rPr>
              <a:t>objective</a:t>
            </a:r>
            <a:r>
              <a:rPr lang="it-IT" sz="2400" b="1" dirty="0" smtClean="0">
                <a:solidFill>
                  <a:srgbClr val="FF0000"/>
                </a:solidFill>
                <a:latin typeface="Arial" pitchFamily="34" charset="0"/>
                <a:cs typeface="Arial" pitchFamily="34" charset="0"/>
              </a:rPr>
              <a:t> </a:t>
            </a:r>
            <a:r>
              <a:rPr lang="it-IT" sz="2400" dirty="0" err="1" smtClean="0">
                <a:latin typeface="Arial" pitchFamily="34" charset="0"/>
                <a:cs typeface="Arial" pitchFamily="34" charset="0"/>
              </a:rPr>
              <a:t>of</a:t>
            </a:r>
            <a:r>
              <a:rPr lang="it-IT" sz="2400" dirty="0" smtClean="0">
                <a:latin typeface="Arial" pitchFamily="34" charset="0"/>
                <a:cs typeface="Arial" pitchFamily="34" charset="0"/>
              </a:rPr>
              <a:t> the </a:t>
            </a:r>
            <a:r>
              <a:rPr lang="it-IT" sz="2400" dirty="0" err="1" smtClean="0">
                <a:latin typeface="Arial" pitchFamily="34" charset="0"/>
                <a:cs typeface="Arial" pitchFamily="34" charset="0"/>
              </a:rPr>
              <a:t>present</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study</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was</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to</a:t>
            </a:r>
            <a:r>
              <a:rPr lang="it-IT" sz="2400" dirty="0" smtClean="0">
                <a:latin typeface="Arial" pitchFamily="34" charset="0"/>
                <a:cs typeface="Arial" pitchFamily="34" charset="0"/>
              </a:rPr>
              <a:t> investigate </a:t>
            </a:r>
            <a:r>
              <a:rPr lang="it-IT" sz="2400" dirty="0" err="1" smtClean="0">
                <a:latin typeface="Arial" pitchFamily="34" charset="0"/>
                <a:cs typeface="Arial" pitchFamily="34" charset="0"/>
              </a:rPr>
              <a:t>whether</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intensified</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combinations</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therapy</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with</a:t>
            </a:r>
            <a:r>
              <a:rPr lang="it-IT" sz="2400" dirty="0" smtClean="0">
                <a:latin typeface="Arial" pitchFamily="34" charset="0"/>
                <a:cs typeface="Arial" pitchFamily="34" charset="0"/>
              </a:rPr>
              <a:t> ICS/LABA at the </a:t>
            </a:r>
            <a:r>
              <a:rPr lang="it-IT" sz="2400" dirty="0" err="1" smtClean="0">
                <a:latin typeface="Arial" pitchFamily="34" charset="0"/>
                <a:cs typeface="Arial" pitchFamily="34" charset="0"/>
              </a:rPr>
              <a:t>onset</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of</a:t>
            </a:r>
            <a:r>
              <a:rPr lang="it-IT" sz="2400" dirty="0" smtClean="0">
                <a:latin typeface="Arial" pitchFamily="34" charset="0"/>
                <a:cs typeface="Arial" pitchFamily="34" charset="0"/>
              </a:rPr>
              <a:t> URTI </a:t>
            </a:r>
            <a:r>
              <a:rPr lang="it-IT" sz="2400" dirty="0" err="1" smtClean="0">
                <a:latin typeface="Arial" pitchFamily="34" charset="0"/>
                <a:cs typeface="Arial" pitchFamily="34" charset="0"/>
              </a:rPr>
              <a:t>could</a:t>
            </a:r>
            <a:r>
              <a:rPr lang="it-IT" sz="2400" dirty="0" smtClean="0">
                <a:latin typeface="Arial" pitchFamily="34" charset="0"/>
                <a:cs typeface="Arial" pitchFamily="34" charset="0"/>
              </a:rPr>
              <a:t> reduce </a:t>
            </a:r>
            <a:r>
              <a:rPr lang="it-IT" sz="2400" dirty="0" err="1" smtClean="0">
                <a:latin typeface="Arial" pitchFamily="34" charset="0"/>
                <a:cs typeface="Arial" pitchFamily="34" charset="0"/>
              </a:rPr>
              <a:t>exacerbations</a:t>
            </a:r>
            <a:r>
              <a:rPr lang="it-IT" sz="2400" dirty="0" smtClean="0">
                <a:latin typeface="Arial" pitchFamily="34" charset="0"/>
                <a:cs typeface="Arial" pitchFamily="34" charset="0"/>
              </a:rPr>
              <a:t> in </a:t>
            </a:r>
            <a:r>
              <a:rPr lang="it-IT" sz="2400" dirty="0" err="1" smtClean="0">
                <a:latin typeface="Arial" pitchFamily="34" charset="0"/>
                <a:cs typeface="Arial" pitchFamily="34" charset="0"/>
              </a:rPr>
              <a:t>patients</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with</a:t>
            </a:r>
            <a:r>
              <a:rPr lang="it-IT" sz="2400" dirty="0" smtClean="0">
                <a:latin typeface="Arial" pitchFamily="34" charset="0"/>
                <a:cs typeface="Arial" pitchFamily="34" charset="0"/>
              </a:rPr>
              <a:t> COPD </a:t>
            </a:r>
            <a:r>
              <a:rPr lang="it-IT" sz="2400" dirty="0" err="1" smtClean="0">
                <a:latin typeface="Arial" pitchFamily="34" charset="0"/>
                <a:cs typeface="Arial" pitchFamily="34" charset="0"/>
              </a:rPr>
              <a:t>receiving</a:t>
            </a:r>
            <a:r>
              <a:rPr lang="it-IT" sz="2400" dirty="0" smtClean="0">
                <a:latin typeface="Arial" pitchFamily="34" charset="0"/>
                <a:cs typeface="Arial" pitchFamily="34" charset="0"/>
              </a:rPr>
              <a:t> low </a:t>
            </a:r>
            <a:r>
              <a:rPr lang="it-IT" sz="2400" dirty="0" err="1" smtClean="0">
                <a:latin typeface="Arial" pitchFamily="34" charset="0"/>
                <a:cs typeface="Arial" pitchFamily="34" charset="0"/>
              </a:rPr>
              <a:t>maintenance</a:t>
            </a:r>
            <a:r>
              <a:rPr lang="it-IT" sz="2400" dirty="0" smtClean="0">
                <a:latin typeface="Arial" pitchFamily="34" charset="0"/>
                <a:cs typeface="Arial" pitchFamily="34" charset="0"/>
              </a:rPr>
              <a:t> dose ICS/LABA.</a:t>
            </a:r>
            <a:endParaRPr lang="it-IT" sz="2400" dirty="0"/>
          </a:p>
        </p:txBody>
      </p:sp>
    </p:spTree>
    <p:extLst>
      <p:ext uri="{BB962C8B-B14F-4D97-AF65-F5344CB8AC3E}">
        <p14:creationId xmlns:p14="http://schemas.microsoft.com/office/powerpoint/2010/main" val="606162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stretch>
            <a:fillRect/>
          </a:stretch>
        </p:blipFill>
        <p:spPr>
          <a:xfrm>
            <a:off x="526559" y="0"/>
            <a:ext cx="8090883" cy="1076810"/>
          </a:xfrm>
          <a:prstGeom prst="rect">
            <a:avLst/>
          </a:prstGeom>
        </p:spPr>
      </p:pic>
      <p:pic>
        <p:nvPicPr>
          <p:cNvPr id="8" name="Immagine 7"/>
          <p:cNvPicPr>
            <a:picLocks noChangeAspect="1"/>
          </p:cNvPicPr>
          <p:nvPr/>
        </p:nvPicPr>
        <p:blipFill>
          <a:blip r:embed="rId3" cstate="print"/>
          <a:stretch>
            <a:fillRect/>
          </a:stretch>
        </p:blipFill>
        <p:spPr>
          <a:xfrm>
            <a:off x="3830654" y="1301297"/>
            <a:ext cx="4786788" cy="245531"/>
          </a:xfrm>
          <a:prstGeom prst="rect">
            <a:avLst/>
          </a:prstGeom>
        </p:spPr>
      </p:pic>
      <p:sp>
        <p:nvSpPr>
          <p:cNvPr id="9" name="CasellaDiTesto 8"/>
          <p:cNvSpPr txBox="1"/>
          <p:nvPr/>
        </p:nvSpPr>
        <p:spPr>
          <a:xfrm>
            <a:off x="526559" y="1239051"/>
            <a:ext cx="2101754" cy="307777"/>
          </a:xfrm>
          <a:prstGeom prst="rect">
            <a:avLst/>
          </a:prstGeom>
          <a:noFill/>
        </p:spPr>
        <p:txBody>
          <a:bodyPr wrap="square" rtlCol="0">
            <a:spAutoFit/>
          </a:bodyPr>
          <a:lstStyle/>
          <a:p>
            <a:r>
              <a:rPr lang="it-IT" sz="1400" dirty="0" err="1" smtClean="0"/>
              <a:t>Stolz</a:t>
            </a:r>
            <a:r>
              <a:rPr lang="it-IT" sz="1400" dirty="0" smtClean="0"/>
              <a:t> D, et al.</a:t>
            </a:r>
            <a:endParaRPr lang="it-IT" sz="1400" dirty="0"/>
          </a:p>
        </p:txBody>
      </p:sp>
      <p:sp>
        <p:nvSpPr>
          <p:cNvPr id="10" name="Segnaposto contenuto 7"/>
          <p:cNvSpPr>
            <a:spLocks noGrp="1"/>
          </p:cNvSpPr>
          <p:nvPr>
            <p:ph idx="1"/>
          </p:nvPr>
        </p:nvSpPr>
        <p:spPr>
          <a:xfrm>
            <a:off x="142406" y="2191040"/>
            <a:ext cx="8859187" cy="2714091"/>
          </a:xfrm>
        </p:spPr>
        <p:txBody>
          <a:bodyPr>
            <a:noAutofit/>
          </a:bodyPr>
          <a:lstStyle/>
          <a:p>
            <a:pPr marL="0" indent="0" algn="ctr">
              <a:lnSpc>
                <a:spcPct val="100000"/>
              </a:lnSpc>
              <a:spcBef>
                <a:spcPts val="0"/>
              </a:spcBef>
              <a:buNone/>
            </a:pPr>
            <a:r>
              <a:rPr lang="it-IT" sz="2000" dirty="0">
                <a:solidFill>
                  <a:srgbClr val="FF0000"/>
                </a:solidFill>
                <a:latin typeface="Arial" pitchFamily="34" charset="0"/>
                <a:cs typeface="Arial" pitchFamily="34" charset="0"/>
              </a:rPr>
              <a:t>At </a:t>
            </a:r>
            <a:r>
              <a:rPr lang="it-IT" sz="2000" dirty="0" err="1">
                <a:solidFill>
                  <a:srgbClr val="FF0000"/>
                </a:solidFill>
                <a:latin typeface="Arial" pitchFamily="34" charset="0"/>
                <a:cs typeface="Arial" pitchFamily="34" charset="0"/>
              </a:rPr>
              <a:t>inclusion</a:t>
            </a:r>
            <a:r>
              <a:rPr lang="it-IT" sz="2000" dirty="0">
                <a:latin typeface="Arial" pitchFamily="34" charset="0"/>
                <a:cs typeface="Arial" pitchFamily="34" charset="0"/>
              </a:rPr>
              <a:t>, </a:t>
            </a:r>
            <a:r>
              <a:rPr lang="it-IT" sz="2000" dirty="0" err="1">
                <a:latin typeface="Arial" pitchFamily="34" charset="0"/>
                <a:cs typeface="Arial" pitchFamily="34" charset="0"/>
              </a:rPr>
              <a:t>all</a:t>
            </a:r>
            <a:r>
              <a:rPr lang="it-IT" sz="2000" dirty="0">
                <a:latin typeface="Arial" pitchFamily="34" charset="0"/>
                <a:cs typeface="Arial" pitchFamily="34" charset="0"/>
              </a:rPr>
              <a:t> </a:t>
            </a:r>
            <a:r>
              <a:rPr lang="it-IT" sz="2000" dirty="0" err="1">
                <a:latin typeface="Arial" pitchFamily="34" charset="0"/>
                <a:cs typeface="Arial" pitchFamily="34" charset="0"/>
              </a:rPr>
              <a:t>patients</a:t>
            </a:r>
            <a:r>
              <a:rPr lang="it-IT" sz="2000" dirty="0">
                <a:latin typeface="Arial" pitchFamily="34" charset="0"/>
                <a:cs typeface="Arial" pitchFamily="34" charset="0"/>
              </a:rPr>
              <a:t> </a:t>
            </a:r>
            <a:r>
              <a:rPr lang="it-IT" sz="2000" dirty="0" err="1">
                <a:latin typeface="Arial" pitchFamily="34" charset="0"/>
                <a:cs typeface="Arial" pitchFamily="34" charset="0"/>
              </a:rPr>
              <a:t>were</a:t>
            </a:r>
            <a:r>
              <a:rPr lang="it-IT" sz="2000" dirty="0">
                <a:latin typeface="Arial" pitchFamily="34" charset="0"/>
                <a:cs typeface="Arial" pitchFamily="34" charset="0"/>
              </a:rPr>
              <a:t> </a:t>
            </a:r>
            <a:r>
              <a:rPr lang="it-IT" sz="2000" dirty="0" err="1">
                <a:latin typeface="Arial" pitchFamily="34" charset="0"/>
                <a:cs typeface="Arial" pitchFamily="34" charset="0"/>
              </a:rPr>
              <a:t>assigned</a:t>
            </a:r>
            <a:r>
              <a:rPr lang="it-IT" sz="2000" dirty="0">
                <a:latin typeface="Arial" pitchFamily="34" charset="0"/>
                <a:cs typeface="Arial" pitchFamily="34" charset="0"/>
              </a:rPr>
              <a:t> to open-</a:t>
            </a:r>
            <a:r>
              <a:rPr lang="it-IT" sz="2000" dirty="0" err="1">
                <a:latin typeface="Arial" pitchFamily="34" charset="0"/>
                <a:cs typeface="Arial" pitchFamily="34" charset="0"/>
              </a:rPr>
              <a:t>labelled</a:t>
            </a:r>
            <a:r>
              <a:rPr lang="it-IT" sz="2000" dirty="0">
                <a:latin typeface="Arial" pitchFamily="34" charset="0"/>
                <a:cs typeface="Arial" pitchFamily="34" charset="0"/>
              </a:rPr>
              <a:t> </a:t>
            </a:r>
            <a:r>
              <a:rPr lang="it-IT" sz="2000" dirty="0" err="1">
                <a:solidFill>
                  <a:srgbClr val="FF0000"/>
                </a:solidFill>
                <a:latin typeface="Arial" pitchFamily="34" charset="0"/>
                <a:cs typeface="Arial" pitchFamily="34" charset="0"/>
              </a:rPr>
              <a:t>low</a:t>
            </a:r>
            <a:r>
              <a:rPr lang="it-IT" sz="2000" dirty="0">
                <a:solidFill>
                  <a:srgbClr val="FF0000"/>
                </a:solidFill>
                <a:latin typeface="Arial" pitchFamily="34" charset="0"/>
                <a:cs typeface="Arial" pitchFamily="34" charset="0"/>
              </a:rPr>
              <a:t> </a:t>
            </a:r>
            <a:r>
              <a:rPr lang="it-IT" sz="2000" dirty="0" err="1">
                <a:solidFill>
                  <a:srgbClr val="FF0000"/>
                </a:solidFill>
                <a:latin typeface="Arial" pitchFamily="34" charset="0"/>
                <a:cs typeface="Arial" pitchFamily="34" charset="0"/>
              </a:rPr>
              <a:t>maintenance</a:t>
            </a:r>
            <a:r>
              <a:rPr lang="it-IT" sz="2000" dirty="0">
                <a:solidFill>
                  <a:srgbClr val="FF0000"/>
                </a:solidFill>
                <a:latin typeface="Arial" pitchFamily="34" charset="0"/>
                <a:cs typeface="Arial" pitchFamily="34" charset="0"/>
              </a:rPr>
              <a:t> </a:t>
            </a:r>
            <a:r>
              <a:rPr lang="it-IT" sz="2000" dirty="0">
                <a:latin typeface="Arial" pitchFamily="34" charset="0"/>
                <a:cs typeface="Arial" pitchFamily="34" charset="0"/>
              </a:rPr>
              <a:t>dose of ICS/LABA (</a:t>
            </a:r>
            <a:r>
              <a:rPr lang="it-IT" sz="2000" dirty="0" err="1">
                <a:latin typeface="Arial" pitchFamily="34" charset="0"/>
                <a:cs typeface="Arial" pitchFamily="34" charset="0"/>
              </a:rPr>
              <a:t>budesonide</a:t>
            </a:r>
            <a:r>
              <a:rPr lang="it-IT" sz="2000" dirty="0">
                <a:latin typeface="Arial" pitchFamily="34" charset="0"/>
                <a:cs typeface="Arial" pitchFamily="34" charset="0"/>
              </a:rPr>
              <a:t> 200 </a:t>
            </a:r>
            <a:r>
              <a:rPr lang="el-GR" sz="2000" dirty="0">
                <a:latin typeface="Arial"/>
                <a:cs typeface="Arial"/>
              </a:rPr>
              <a:t>μ</a:t>
            </a:r>
            <a:r>
              <a:rPr lang="it-IT" sz="2000" dirty="0">
                <a:latin typeface="Arial"/>
                <a:cs typeface="Arial"/>
              </a:rPr>
              <a:t>g/</a:t>
            </a:r>
            <a:r>
              <a:rPr lang="it-IT" sz="2000" dirty="0" err="1">
                <a:latin typeface="Arial"/>
                <a:cs typeface="Arial"/>
              </a:rPr>
              <a:t>formoterol</a:t>
            </a:r>
            <a:r>
              <a:rPr lang="it-IT" sz="2000" dirty="0">
                <a:latin typeface="Arial"/>
                <a:cs typeface="Arial"/>
              </a:rPr>
              <a:t> 6 </a:t>
            </a:r>
            <a:r>
              <a:rPr lang="el-GR" sz="2000" dirty="0">
                <a:latin typeface="Arial"/>
                <a:cs typeface="Arial"/>
              </a:rPr>
              <a:t>μ</a:t>
            </a:r>
            <a:r>
              <a:rPr lang="it-IT" sz="2000" dirty="0">
                <a:latin typeface="Arial"/>
                <a:cs typeface="Arial"/>
              </a:rPr>
              <a:t>g, </a:t>
            </a:r>
            <a:r>
              <a:rPr lang="it-IT" sz="2000" dirty="0" err="1">
                <a:latin typeface="Arial"/>
                <a:cs typeface="Arial"/>
              </a:rPr>
              <a:t>twice-daily</a:t>
            </a:r>
            <a:r>
              <a:rPr lang="it-IT" sz="2000" dirty="0">
                <a:latin typeface="Arial"/>
                <a:cs typeface="Arial"/>
              </a:rPr>
              <a:t>), </a:t>
            </a:r>
            <a:r>
              <a:rPr lang="it-IT" sz="2000" dirty="0" err="1">
                <a:latin typeface="Arial"/>
                <a:cs typeface="Arial"/>
              </a:rPr>
              <a:t>which</a:t>
            </a:r>
            <a:r>
              <a:rPr lang="it-IT" sz="2000" dirty="0">
                <a:latin typeface="Arial"/>
                <a:cs typeface="Arial"/>
              </a:rPr>
              <a:t> </a:t>
            </a:r>
            <a:r>
              <a:rPr lang="it-IT" sz="2000" dirty="0" err="1">
                <a:latin typeface="Arial"/>
                <a:cs typeface="Arial"/>
              </a:rPr>
              <a:t>was</a:t>
            </a:r>
            <a:r>
              <a:rPr lang="it-IT" sz="2000" dirty="0">
                <a:latin typeface="Arial"/>
                <a:cs typeface="Arial"/>
              </a:rPr>
              <a:t> </a:t>
            </a:r>
            <a:r>
              <a:rPr lang="it-IT" sz="2000" dirty="0" err="1">
                <a:latin typeface="Arial"/>
                <a:cs typeface="Arial"/>
              </a:rPr>
              <a:t>continued</a:t>
            </a:r>
            <a:r>
              <a:rPr lang="it-IT" sz="2000" dirty="0">
                <a:latin typeface="Arial"/>
                <a:cs typeface="Arial"/>
              </a:rPr>
              <a:t> for the </a:t>
            </a:r>
            <a:r>
              <a:rPr lang="it-IT" sz="2000" dirty="0" err="1">
                <a:latin typeface="Arial"/>
                <a:cs typeface="Arial"/>
              </a:rPr>
              <a:t>whole</a:t>
            </a:r>
            <a:r>
              <a:rPr lang="it-IT" sz="2000" dirty="0">
                <a:latin typeface="Arial"/>
                <a:cs typeface="Arial"/>
              </a:rPr>
              <a:t> </a:t>
            </a:r>
            <a:r>
              <a:rPr lang="it-IT" sz="2000" dirty="0" err="1">
                <a:latin typeface="Arial"/>
                <a:cs typeface="Arial"/>
              </a:rPr>
              <a:t>duration</a:t>
            </a:r>
            <a:r>
              <a:rPr lang="it-IT" sz="2000" dirty="0">
                <a:latin typeface="Arial"/>
                <a:cs typeface="Arial"/>
              </a:rPr>
              <a:t> of the </a:t>
            </a:r>
            <a:r>
              <a:rPr lang="it-IT" sz="2000" dirty="0" err="1">
                <a:latin typeface="Arial"/>
                <a:cs typeface="Arial"/>
              </a:rPr>
              <a:t>study</a:t>
            </a:r>
            <a:r>
              <a:rPr lang="it-IT" sz="2000" dirty="0" smtClean="0">
                <a:latin typeface="Arial" pitchFamily="34" charset="0"/>
                <a:cs typeface="Arial" pitchFamily="34" charset="0"/>
              </a:rPr>
              <a:t>.</a:t>
            </a:r>
          </a:p>
          <a:p>
            <a:pPr marL="0" indent="0" algn="ctr">
              <a:lnSpc>
                <a:spcPct val="100000"/>
              </a:lnSpc>
              <a:spcBef>
                <a:spcPts val="0"/>
              </a:spcBef>
              <a:buNone/>
            </a:pPr>
            <a:endParaRPr lang="it-IT" sz="2000" dirty="0"/>
          </a:p>
          <a:p>
            <a:pPr marL="0" indent="0" algn="ctr">
              <a:lnSpc>
                <a:spcPct val="100000"/>
              </a:lnSpc>
              <a:spcBef>
                <a:spcPts val="0"/>
              </a:spcBef>
              <a:buNone/>
            </a:pPr>
            <a:r>
              <a:rPr lang="it-IT" sz="2000" dirty="0" err="1" smtClean="0">
                <a:latin typeface="Arial" pitchFamily="34" charset="0"/>
                <a:cs typeface="Arial" pitchFamily="34" charset="0"/>
              </a:rPr>
              <a:t>Each</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patient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was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block-randomized</a:t>
            </a:r>
            <a:r>
              <a:rPr lang="it-IT" sz="2000" dirty="0" smtClean="0">
                <a:latin typeface="Arial" pitchFamily="34" charset="0"/>
                <a:cs typeface="Arial" pitchFamily="34" charset="0"/>
              </a:rPr>
              <a:t> 1:1 to </a:t>
            </a:r>
            <a:r>
              <a:rPr lang="it-IT" sz="2000" dirty="0" err="1" smtClean="0">
                <a:latin typeface="Arial" pitchFamily="34" charset="0"/>
                <a:cs typeface="Arial" pitchFamily="34" charset="0"/>
              </a:rPr>
              <a:t>receive</a:t>
            </a:r>
            <a:r>
              <a:rPr lang="it-IT" sz="2000" dirty="0" smtClean="0">
                <a:latin typeface="Arial" pitchFamily="34" charset="0"/>
                <a:cs typeface="Arial" pitchFamily="34" charset="0"/>
              </a:rPr>
              <a:t> the </a:t>
            </a:r>
            <a:r>
              <a:rPr lang="it-IT" sz="2000" dirty="0" err="1" smtClean="0">
                <a:latin typeface="Arial" pitchFamily="34" charset="0"/>
                <a:cs typeface="Arial" pitchFamily="34" charset="0"/>
              </a:rPr>
              <a:t>investigational</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medicinal</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product</a:t>
            </a:r>
            <a:r>
              <a:rPr lang="it-IT" sz="2000" dirty="0" smtClean="0">
                <a:latin typeface="Arial" pitchFamily="34" charset="0"/>
                <a:cs typeface="Arial" pitchFamily="34" charset="0"/>
              </a:rPr>
              <a:t> (IMP) </a:t>
            </a:r>
            <a:r>
              <a:rPr lang="it-IT" sz="2000" dirty="0" err="1" smtClean="0">
                <a:latin typeface="Arial" pitchFamily="34" charset="0"/>
                <a:cs typeface="Arial" pitchFamily="34" charset="0"/>
              </a:rPr>
              <a:t>as</a:t>
            </a:r>
            <a:r>
              <a:rPr lang="it-IT" sz="2000" dirty="0" smtClean="0">
                <a:latin typeface="Arial" pitchFamily="34" charset="0"/>
                <a:cs typeface="Arial" pitchFamily="34" charset="0"/>
              </a:rPr>
              <a:t> an </a:t>
            </a:r>
            <a:r>
              <a:rPr lang="it-IT" sz="2000" dirty="0" err="1" smtClean="0">
                <a:latin typeface="Arial" pitchFamily="34" charset="0"/>
                <a:cs typeface="Arial" pitchFamily="34" charset="0"/>
              </a:rPr>
              <a:t>inhaler</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intensified</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dosage</a:t>
            </a:r>
            <a:r>
              <a:rPr lang="it-IT" sz="2000" dirty="0" smtClean="0">
                <a:latin typeface="Arial" pitchFamily="34" charset="0"/>
                <a:cs typeface="Arial" pitchFamily="34" charset="0"/>
              </a:rPr>
              <a:t> of the </a:t>
            </a:r>
            <a:r>
              <a:rPr lang="it-IT" sz="2000" dirty="0" err="1" smtClean="0">
                <a:latin typeface="Arial" pitchFamily="34" charset="0"/>
                <a:cs typeface="Arial" pitchFamily="34" charset="0"/>
              </a:rPr>
              <a:t>cmbination</a:t>
            </a:r>
            <a:r>
              <a:rPr lang="it-IT" sz="2000" dirty="0" smtClean="0">
                <a:latin typeface="Arial" pitchFamily="34" charset="0"/>
                <a:cs typeface="Arial" pitchFamily="34" charset="0"/>
              </a:rPr>
              <a:t> </a:t>
            </a:r>
            <a:r>
              <a:rPr lang="it-IT" sz="2000" dirty="0" smtClean="0">
                <a:solidFill>
                  <a:srgbClr val="FF0000"/>
                </a:solidFill>
                <a:latin typeface="Arial" pitchFamily="34" charset="0"/>
                <a:cs typeface="Arial" pitchFamily="34" charset="0"/>
              </a:rPr>
              <a:t>ICS/LABA (</a:t>
            </a:r>
            <a:r>
              <a:rPr lang="it-IT" sz="2000" dirty="0" err="1" smtClean="0">
                <a:solidFill>
                  <a:srgbClr val="FF0000"/>
                </a:solidFill>
                <a:latin typeface="Arial" pitchFamily="34" charset="0"/>
                <a:cs typeface="Arial" pitchFamily="34" charset="0"/>
              </a:rPr>
              <a:t>budesonide</a:t>
            </a:r>
            <a:r>
              <a:rPr lang="it-IT" sz="2000" dirty="0" smtClean="0">
                <a:solidFill>
                  <a:srgbClr val="FF0000"/>
                </a:solidFill>
                <a:latin typeface="Arial" pitchFamily="34" charset="0"/>
                <a:cs typeface="Arial" pitchFamily="34" charset="0"/>
              </a:rPr>
              <a:t> 400 </a:t>
            </a:r>
            <a:r>
              <a:rPr lang="el-GR" sz="2000" dirty="0" smtClean="0">
                <a:solidFill>
                  <a:srgbClr val="FF0000"/>
                </a:solidFill>
                <a:latin typeface="Arial"/>
                <a:cs typeface="Arial"/>
              </a:rPr>
              <a:t>μ</a:t>
            </a:r>
            <a:r>
              <a:rPr lang="it-IT" sz="2000" dirty="0" smtClean="0">
                <a:solidFill>
                  <a:srgbClr val="FF0000"/>
                </a:solidFill>
                <a:latin typeface="Arial"/>
                <a:cs typeface="Arial"/>
              </a:rPr>
              <a:t>g/</a:t>
            </a:r>
            <a:r>
              <a:rPr lang="it-IT" sz="2000" dirty="0" err="1" smtClean="0">
                <a:solidFill>
                  <a:srgbClr val="FF0000"/>
                </a:solidFill>
                <a:latin typeface="Arial"/>
                <a:cs typeface="Arial"/>
              </a:rPr>
              <a:t>formoterol</a:t>
            </a:r>
            <a:r>
              <a:rPr lang="it-IT" sz="2000" dirty="0" smtClean="0">
                <a:solidFill>
                  <a:srgbClr val="FF0000"/>
                </a:solidFill>
                <a:latin typeface="Arial"/>
                <a:cs typeface="Arial"/>
              </a:rPr>
              <a:t> 12 </a:t>
            </a:r>
            <a:r>
              <a:rPr lang="el-GR" sz="2000" dirty="0" smtClean="0">
                <a:solidFill>
                  <a:srgbClr val="FF0000"/>
                </a:solidFill>
                <a:latin typeface="Arial"/>
                <a:cs typeface="Arial"/>
              </a:rPr>
              <a:t>μ</a:t>
            </a:r>
            <a:r>
              <a:rPr lang="it-IT" sz="2000" dirty="0" smtClean="0">
                <a:solidFill>
                  <a:srgbClr val="FF0000"/>
                </a:solidFill>
                <a:latin typeface="Arial"/>
                <a:cs typeface="Arial"/>
              </a:rPr>
              <a:t>g) or placebo</a:t>
            </a:r>
            <a:r>
              <a:rPr lang="it-IT" sz="2000" dirty="0" smtClean="0">
                <a:latin typeface="Arial"/>
                <a:cs typeface="Arial"/>
              </a:rPr>
              <a:t>.</a:t>
            </a:r>
          </a:p>
          <a:p>
            <a:pPr marL="0" indent="0" algn="ctr">
              <a:lnSpc>
                <a:spcPct val="100000"/>
              </a:lnSpc>
              <a:spcBef>
                <a:spcPts val="0"/>
              </a:spcBef>
              <a:buNone/>
            </a:pPr>
            <a:r>
              <a:rPr lang="it-IT" sz="2000" dirty="0" smtClean="0">
                <a:latin typeface="Arial"/>
                <a:cs typeface="Arial"/>
              </a:rPr>
              <a:t> </a:t>
            </a:r>
          </a:p>
          <a:p>
            <a:pPr marL="0" indent="0" algn="ctr">
              <a:lnSpc>
                <a:spcPct val="100000"/>
              </a:lnSpc>
              <a:spcBef>
                <a:spcPts val="0"/>
              </a:spcBef>
              <a:buNone/>
            </a:pPr>
            <a:endParaRPr lang="it-IT" sz="2000" dirty="0" smtClean="0">
              <a:latin typeface="Arial"/>
              <a:cs typeface="Arial"/>
            </a:endParaRPr>
          </a:p>
          <a:p>
            <a:pPr marL="0" indent="0" algn="ctr">
              <a:lnSpc>
                <a:spcPct val="100000"/>
              </a:lnSpc>
              <a:spcBef>
                <a:spcPts val="0"/>
              </a:spcBef>
              <a:buNone/>
            </a:pPr>
            <a:r>
              <a:rPr lang="it-IT" sz="2000" dirty="0" err="1" smtClean="0">
                <a:latin typeface="Arial"/>
                <a:cs typeface="Arial"/>
              </a:rPr>
              <a:t>Patients</a:t>
            </a:r>
            <a:r>
              <a:rPr lang="it-IT" sz="2000" dirty="0" smtClean="0">
                <a:latin typeface="Arial"/>
                <a:cs typeface="Arial"/>
              </a:rPr>
              <a:t> </a:t>
            </a:r>
            <a:r>
              <a:rPr lang="it-IT" sz="2000" dirty="0" err="1" smtClean="0">
                <a:latin typeface="Arial"/>
                <a:cs typeface="Arial"/>
              </a:rPr>
              <a:t>were</a:t>
            </a:r>
            <a:r>
              <a:rPr lang="it-IT" sz="2000" dirty="0" smtClean="0">
                <a:latin typeface="Arial"/>
                <a:cs typeface="Arial"/>
              </a:rPr>
              <a:t> </a:t>
            </a:r>
            <a:r>
              <a:rPr lang="it-IT" sz="2000" dirty="0" err="1" smtClean="0">
                <a:latin typeface="Arial"/>
                <a:cs typeface="Arial"/>
              </a:rPr>
              <a:t>instructed</a:t>
            </a:r>
            <a:r>
              <a:rPr lang="it-IT" sz="2000" dirty="0" smtClean="0">
                <a:latin typeface="Arial"/>
                <a:cs typeface="Arial"/>
              </a:rPr>
              <a:t> to </a:t>
            </a:r>
            <a:r>
              <a:rPr lang="it-IT" sz="2000" dirty="0" err="1" smtClean="0">
                <a:latin typeface="Arial"/>
                <a:cs typeface="Arial"/>
              </a:rPr>
              <a:t>keep</a:t>
            </a:r>
            <a:r>
              <a:rPr lang="it-IT" sz="2000" dirty="0" smtClean="0">
                <a:latin typeface="Arial"/>
                <a:cs typeface="Arial"/>
              </a:rPr>
              <a:t> the IMP at home and to start </a:t>
            </a:r>
            <a:r>
              <a:rPr lang="it-IT" sz="2000" dirty="0" err="1" smtClean="0">
                <a:latin typeface="Arial"/>
                <a:cs typeface="Arial"/>
              </a:rPr>
              <a:t>using</a:t>
            </a:r>
            <a:r>
              <a:rPr lang="it-IT" sz="2000" dirty="0" smtClean="0">
                <a:latin typeface="Arial"/>
                <a:cs typeface="Arial"/>
              </a:rPr>
              <a:t> the IMP </a:t>
            </a:r>
            <a:r>
              <a:rPr lang="it-IT" sz="2000" dirty="0" err="1" smtClean="0">
                <a:latin typeface="Arial"/>
                <a:cs typeface="Arial"/>
              </a:rPr>
              <a:t>only</a:t>
            </a:r>
            <a:r>
              <a:rPr lang="it-IT" sz="2000" dirty="0" smtClean="0">
                <a:latin typeface="Arial"/>
                <a:cs typeface="Arial"/>
              </a:rPr>
              <a:t> in case of an </a:t>
            </a:r>
            <a:r>
              <a:rPr lang="it-IT" sz="2000" dirty="0" smtClean="0">
                <a:solidFill>
                  <a:srgbClr val="FF0000"/>
                </a:solidFill>
                <a:latin typeface="Arial"/>
                <a:cs typeface="Arial"/>
              </a:rPr>
              <a:t>URTI </a:t>
            </a:r>
            <a:r>
              <a:rPr lang="it-IT" sz="2000" dirty="0" err="1" smtClean="0">
                <a:solidFill>
                  <a:srgbClr val="FF0000"/>
                </a:solidFill>
                <a:latin typeface="Arial"/>
                <a:cs typeface="Arial"/>
              </a:rPr>
              <a:t>symptoms</a:t>
            </a:r>
            <a:r>
              <a:rPr lang="it-IT" sz="2000" dirty="0" smtClean="0">
                <a:solidFill>
                  <a:srgbClr val="FF0000"/>
                </a:solidFill>
                <a:latin typeface="Arial"/>
                <a:cs typeface="Arial"/>
              </a:rPr>
              <a:t> (</a:t>
            </a:r>
            <a:r>
              <a:rPr lang="it-IT" sz="2000" dirty="0" err="1" smtClean="0">
                <a:solidFill>
                  <a:srgbClr val="FF0000"/>
                </a:solidFill>
                <a:latin typeface="Arial" pitchFamily="34" charset="0"/>
                <a:cs typeface="Arial" pitchFamily="34" charset="0"/>
              </a:rPr>
              <a:t>stuffed</a:t>
            </a:r>
            <a:r>
              <a:rPr lang="it-IT" sz="2000" dirty="0" smtClean="0">
                <a:solidFill>
                  <a:srgbClr val="FF0000"/>
                </a:solidFill>
                <a:latin typeface="Arial" pitchFamily="34" charset="0"/>
                <a:cs typeface="Arial" pitchFamily="34" charset="0"/>
              </a:rPr>
              <a:t> </a:t>
            </a:r>
            <a:r>
              <a:rPr lang="it-IT" sz="2000" dirty="0">
                <a:solidFill>
                  <a:srgbClr val="FF0000"/>
                </a:solidFill>
                <a:latin typeface="Arial" pitchFamily="34" charset="0"/>
                <a:cs typeface="Arial" pitchFamily="34" charset="0"/>
              </a:rPr>
              <a:t>or </a:t>
            </a:r>
            <a:r>
              <a:rPr lang="it-IT" sz="2000" dirty="0" err="1">
                <a:solidFill>
                  <a:srgbClr val="FF0000"/>
                </a:solidFill>
                <a:latin typeface="Arial" pitchFamily="34" charset="0"/>
                <a:cs typeface="Arial" pitchFamily="34" charset="0"/>
              </a:rPr>
              <a:t>running</a:t>
            </a:r>
            <a:r>
              <a:rPr lang="it-IT" sz="2000" dirty="0">
                <a:solidFill>
                  <a:srgbClr val="FF0000"/>
                </a:solidFill>
                <a:latin typeface="Arial" pitchFamily="34" charset="0"/>
                <a:cs typeface="Arial" pitchFamily="34" charset="0"/>
              </a:rPr>
              <a:t> </a:t>
            </a:r>
            <a:r>
              <a:rPr lang="it-IT" sz="2000" dirty="0" err="1">
                <a:solidFill>
                  <a:srgbClr val="FF0000"/>
                </a:solidFill>
                <a:latin typeface="Arial" pitchFamily="34" charset="0"/>
                <a:cs typeface="Arial" pitchFamily="34" charset="0"/>
              </a:rPr>
              <a:t>nose</a:t>
            </a:r>
            <a:r>
              <a:rPr lang="it-IT" sz="2000" dirty="0">
                <a:solidFill>
                  <a:srgbClr val="FF0000"/>
                </a:solidFill>
                <a:latin typeface="Arial" pitchFamily="34" charset="0"/>
                <a:cs typeface="Arial" pitchFamily="34" charset="0"/>
              </a:rPr>
              <a:t>, </a:t>
            </a:r>
            <a:r>
              <a:rPr lang="it-IT" sz="2000" dirty="0" err="1">
                <a:solidFill>
                  <a:srgbClr val="FF0000"/>
                </a:solidFill>
                <a:latin typeface="Arial" pitchFamily="34" charset="0"/>
                <a:cs typeface="Arial" pitchFamily="34" charset="0"/>
              </a:rPr>
              <a:t>sniffle</a:t>
            </a:r>
            <a:r>
              <a:rPr lang="it-IT" sz="2000" dirty="0">
                <a:solidFill>
                  <a:srgbClr val="FF0000"/>
                </a:solidFill>
                <a:latin typeface="Arial" pitchFamily="34" charset="0"/>
                <a:cs typeface="Arial" pitchFamily="34" charset="0"/>
              </a:rPr>
              <a:t>, </a:t>
            </a:r>
            <a:r>
              <a:rPr lang="it-IT" sz="2000" dirty="0" err="1">
                <a:solidFill>
                  <a:srgbClr val="FF0000"/>
                </a:solidFill>
                <a:latin typeface="Arial" pitchFamily="34" charset="0"/>
                <a:cs typeface="Arial" pitchFamily="34" charset="0"/>
              </a:rPr>
              <a:t>sneeze</a:t>
            </a:r>
            <a:r>
              <a:rPr lang="it-IT" sz="2000" dirty="0">
                <a:solidFill>
                  <a:srgbClr val="FF0000"/>
                </a:solidFill>
                <a:latin typeface="Arial" pitchFamily="34" charset="0"/>
                <a:cs typeface="Arial" pitchFamily="34" charset="0"/>
              </a:rPr>
              <a:t>)</a:t>
            </a:r>
            <a:r>
              <a:rPr lang="it-IT" sz="2000" b="1" dirty="0">
                <a:solidFill>
                  <a:prstClr val="black"/>
                </a:solidFill>
                <a:latin typeface="Arial" pitchFamily="34" charset="0"/>
                <a:cs typeface="Arial" pitchFamily="34" charset="0"/>
              </a:rPr>
              <a:t> </a:t>
            </a:r>
            <a:r>
              <a:rPr lang="it-IT" sz="2000" dirty="0">
                <a:latin typeface="Arial" pitchFamily="34" charset="0"/>
                <a:cs typeface="Arial" pitchFamily="34" charset="0"/>
              </a:rPr>
              <a:t>for at </a:t>
            </a:r>
            <a:r>
              <a:rPr lang="it-IT" sz="2000" dirty="0" err="1">
                <a:latin typeface="Arial" pitchFamily="34" charset="0"/>
                <a:cs typeface="Arial" pitchFamily="34" charset="0"/>
              </a:rPr>
              <a:t>least</a:t>
            </a:r>
            <a:r>
              <a:rPr lang="it-IT" sz="2000" dirty="0">
                <a:latin typeface="Arial" pitchFamily="34" charset="0"/>
                <a:cs typeface="Arial" pitchFamily="34" charset="0"/>
              </a:rPr>
              <a:t> </a:t>
            </a:r>
            <a:r>
              <a:rPr lang="it-IT" sz="2000" dirty="0" smtClean="0">
                <a:latin typeface="Arial" pitchFamily="34" charset="0"/>
                <a:cs typeface="Arial" pitchFamily="34" charset="0"/>
              </a:rPr>
              <a:t>12h</a:t>
            </a:r>
            <a:r>
              <a:rPr lang="it-IT" sz="2000" dirty="0" smtClean="0">
                <a:latin typeface="Arial"/>
                <a:cs typeface="Arial"/>
              </a:rPr>
              <a:t> </a:t>
            </a:r>
            <a:r>
              <a:rPr lang="it-IT" sz="2000" dirty="0" err="1" smtClean="0">
                <a:latin typeface="Arial"/>
                <a:cs typeface="Arial"/>
              </a:rPr>
              <a:t>twice</a:t>
            </a:r>
            <a:r>
              <a:rPr lang="it-IT" sz="2000" dirty="0" smtClean="0">
                <a:latin typeface="Arial"/>
                <a:cs typeface="Arial"/>
              </a:rPr>
              <a:t> </a:t>
            </a:r>
            <a:r>
              <a:rPr lang="it-IT" sz="2000" dirty="0" err="1" smtClean="0">
                <a:latin typeface="Arial"/>
                <a:cs typeface="Arial"/>
              </a:rPr>
              <a:t>daily</a:t>
            </a:r>
            <a:r>
              <a:rPr lang="it-IT" sz="2000" dirty="0" smtClean="0">
                <a:latin typeface="Arial"/>
                <a:cs typeface="Arial"/>
              </a:rPr>
              <a:t>, for 10 </a:t>
            </a:r>
            <a:r>
              <a:rPr lang="it-IT" sz="2000" dirty="0" err="1" smtClean="0">
                <a:latin typeface="Arial"/>
                <a:cs typeface="Arial"/>
              </a:rPr>
              <a:t>days</a:t>
            </a:r>
            <a:r>
              <a:rPr lang="it-IT" sz="2000" dirty="0" smtClean="0">
                <a:latin typeface="Arial" pitchFamily="34" charset="0"/>
                <a:cs typeface="Arial" pitchFamily="34" charset="0"/>
              </a:rPr>
              <a:t>.</a:t>
            </a:r>
            <a:endParaRPr lang="it-IT" sz="2000" dirty="0"/>
          </a:p>
        </p:txBody>
      </p:sp>
    </p:spTree>
    <p:extLst>
      <p:ext uri="{BB962C8B-B14F-4D97-AF65-F5344CB8AC3E}">
        <p14:creationId xmlns:p14="http://schemas.microsoft.com/office/powerpoint/2010/main" val="1456582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stretch>
            <a:fillRect/>
          </a:stretch>
        </p:blipFill>
        <p:spPr>
          <a:xfrm>
            <a:off x="526559" y="0"/>
            <a:ext cx="8090883" cy="1076810"/>
          </a:xfrm>
          <a:prstGeom prst="rect">
            <a:avLst/>
          </a:prstGeom>
        </p:spPr>
      </p:pic>
      <p:pic>
        <p:nvPicPr>
          <p:cNvPr id="9" name="Immagine 8"/>
          <p:cNvPicPr>
            <a:picLocks noChangeAspect="1"/>
          </p:cNvPicPr>
          <p:nvPr/>
        </p:nvPicPr>
        <p:blipFill>
          <a:blip r:embed="rId3" cstate="print"/>
          <a:stretch>
            <a:fillRect/>
          </a:stretch>
        </p:blipFill>
        <p:spPr>
          <a:xfrm>
            <a:off x="3830654" y="1301297"/>
            <a:ext cx="4786788" cy="245531"/>
          </a:xfrm>
          <a:prstGeom prst="rect">
            <a:avLst/>
          </a:prstGeom>
        </p:spPr>
      </p:pic>
      <p:sp>
        <p:nvSpPr>
          <p:cNvPr id="10" name="CasellaDiTesto 9"/>
          <p:cNvSpPr txBox="1"/>
          <p:nvPr/>
        </p:nvSpPr>
        <p:spPr>
          <a:xfrm>
            <a:off x="526559" y="1239051"/>
            <a:ext cx="2101754" cy="307777"/>
          </a:xfrm>
          <a:prstGeom prst="rect">
            <a:avLst/>
          </a:prstGeom>
          <a:noFill/>
        </p:spPr>
        <p:txBody>
          <a:bodyPr wrap="square" rtlCol="0">
            <a:spAutoFit/>
          </a:bodyPr>
          <a:lstStyle/>
          <a:p>
            <a:r>
              <a:rPr lang="it-IT" sz="1400" dirty="0" err="1" smtClean="0"/>
              <a:t>Stolz</a:t>
            </a:r>
            <a:r>
              <a:rPr lang="it-IT" sz="1400" dirty="0" smtClean="0"/>
              <a:t> D, et al.</a:t>
            </a:r>
            <a:endParaRPr lang="it-IT" sz="1400" dirty="0"/>
          </a:p>
        </p:txBody>
      </p:sp>
      <p:sp>
        <p:nvSpPr>
          <p:cNvPr id="11" name="Segnaposto contenuto 7"/>
          <p:cNvSpPr>
            <a:spLocks noGrp="1"/>
          </p:cNvSpPr>
          <p:nvPr>
            <p:ph idx="1"/>
          </p:nvPr>
        </p:nvSpPr>
        <p:spPr>
          <a:xfrm>
            <a:off x="628650" y="2590800"/>
            <a:ext cx="7886700" cy="3432313"/>
          </a:xfrm>
        </p:spPr>
        <p:txBody>
          <a:bodyPr>
            <a:noAutofit/>
          </a:bodyPr>
          <a:lstStyle/>
          <a:p>
            <a:pPr marL="0" indent="0" algn="ctr">
              <a:lnSpc>
                <a:spcPct val="100000"/>
              </a:lnSpc>
              <a:spcBef>
                <a:spcPts val="0"/>
              </a:spcBef>
              <a:buNone/>
            </a:pPr>
            <a:r>
              <a:rPr lang="it-IT" sz="2400" dirty="0" smtClean="0">
                <a:solidFill>
                  <a:srgbClr val="FF0000"/>
                </a:solidFill>
                <a:latin typeface="Arial" panose="020B0604020202020204" pitchFamily="34" charset="0"/>
                <a:cs typeface="Arial" panose="020B0604020202020204" pitchFamily="34" charset="0"/>
              </a:rPr>
              <a:t>The </a:t>
            </a:r>
            <a:r>
              <a:rPr lang="it-IT" sz="2400" dirty="0" err="1" smtClean="0">
                <a:solidFill>
                  <a:srgbClr val="FF0000"/>
                </a:solidFill>
                <a:latin typeface="Arial" panose="020B0604020202020204" pitchFamily="34" charset="0"/>
                <a:cs typeface="Arial" panose="020B0604020202020204" pitchFamily="34" charset="0"/>
              </a:rPr>
              <a:t>primary</a:t>
            </a:r>
            <a:r>
              <a:rPr lang="it-IT" sz="2400" dirty="0" smtClean="0">
                <a:solidFill>
                  <a:srgbClr val="FF0000"/>
                </a:solidFill>
                <a:latin typeface="Arial" panose="020B0604020202020204" pitchFamily="34" charset="0"/>
                <a:cs typeface="Arial" panose="020B0604020202020204" pitchFamily="34" charset="0"/>
              </a:rPr>
              <a:t> </a:t>
            </a:r>
            <a:r>
              <a:rPr lang="it-IT" sz="2400" dirty="0" err="1" smtClean="0">
                <a:solidFill>
                  <a:srgbClr val="FF0000"/>
                </a:solidFill>
                <a:latin typeface="Arial" panose="020B0604020202020204" pitchFamily="34" charset="0"/>
                <a:cs typeface="Arial" panose="020B0604020202020204" pitchFamily="34" charset="0"/>
              </a:rPr>
              <a:t>outcome</a:t>
            </a:r>
            <a:r>
              <a:rPr lang="it-IT" sz="2400" dirty="0" smtClean="0">
                <a:solidFill>
                  <a:srgbClr val="FF0000"/>
                </a:solidFill>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measure</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was</a:t>
            </a:r>
            <a:r>
              <a:rPr lang="it-IT" sz="2400" dirty="0" smtClean="0">
                <a:latin typeface="Arial" panose="020B0604020202020204" pitchFamily="34" charset="0"/>
                <a:cs typeface="Arial" panose="020B0604020202020204" pitchFamily="34" charset="0"/>
              </a:rPr>
              <a:t> the </a:t>
            </a:r>
            <a:r>
              <a:rPr lang="it-IT" sz="2400" dirty="0" err="1" smtClean="0">
                <a:latin typeface="Arial" panose="020B0604020202020204" pitchFamily="34" charset="0"/>
                <a:cs typeface="Arial" panose="020B0604020202020204" pitchFamily="34" charset="0"/>
              </a:rPr>
              <a:t>number</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of</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patients</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that</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had</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an</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exacerbation</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occurring</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within</a:t>
            </a:r>
            <a:r>
              <a:rPr lang="it-IT" sz="2400" dirty="0" smtClean="0">
                <a:latin typeface="Arial" panose="020B0604020202020204" pitchFamily="34" charset="0"/>
                <a:cs typeface="Arial" panose="020B0604020202020204" pitchFamily="34" charset="0"/>
              </a:rPr>
              <a:t> 21 </a:t>
            </a:r>
            <a:r>
              <a:rPr lang="it-IT" sz="2400" dirty="0" err="1" smtClean="0">
                <a:latin typeface="Arial" panose="020B0604020202020204" pitchFamily="34" charset="0"/>
                <a:cs typeface="Arial" panose="020B0604020202020204" pitchFamily="34" charset="0"/>
              </a:rPr>
              <a:t>days</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after</a:t>
            </a:r>
            <a:r>
              <a:rPr lang="it-IT" sz="2400" dirty="0" smtClean="0">
                <a:latin typeface="Arial" panose="020B0604020202020204" pitchFamily="34" charset="0"/>
                <a:cs typeface="Arial" panose="020B0604020202020204" pitchFamily="34" charset="0"/>
              </a:rPr>
              <a:t> the </a:t>
            </a:r>
            <a:r>
              <a:rPr lang="it-IT" sz="2400" dirty="0" err="1" smtClean="0">
                <a:latin typeface="Arial" panose="020B0604020202020204" pitchFamily="34" charset="0"/>
                <a:cs typeface="Arial" panose="020B0604020202020204" pitchFamily="34" charset="0"/>
              </a:rPr>
              <a:t>onset</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of</a:t>
            </a:r>
            <a:r>
              <a:rPr lang="it-IT" sz="2400" dirty="0" smtClean="0">
                <a:latin typeface="Arial" panose="020B0604020202020204" pitchFamily="34" charset="0"/>
                <a:cs typeface="Arial" panose="020B0604020202020204" pitchFamily="34" charset="0"/>
              </a:rPr>
              <a:t> a URTI.</a:t>
            </a:r>
          </a:p>
          <a:p>
            <a:pPr marL="0" indent="0" algn="just">
              <a:lnSpc>
                <a:spcPct val="100000"/>
              </a:lnSpc>
              <a:spcBef>
                <a:spcPts val="0"/>
              </a:spcBef>
              <a:buNone/>
            </a:pPr>
            <a:endParaRPr lang="it-IT" sz="2400" dirty="0" smtClean="0">
              <a:latin typeface="Arial" panose="020B0604020202020204" pitchFamily="34" charset="0"/>
              <a:cs typeface="Arial" panose="020B0604020202020204" pitchFamily="34" charset="0"/>
            </a:endParaRPr>
          </a:p>
          <a:p>
            <a:pPr marL="0" indent="0" algn="ctr">
              <a:lnSpc>
                <a:spcPct val="100000"/>
              </a:lnSpc>
              <a:spcBef>
                <a:spcPts val="0"/>
              </a:spcBef>
              <a:buNone/>
            </a:pPr>
            <a:r>
              <a:rPr lang="it-IT" sz="2000" dirty="0" smtClean="0">
                <a:latin typeface="Arial" panose="020B0604020202020204" pitchFamily="34" charset="0"/>
                <a:cs typeface="Arial" panose="020B0604020202020204" pitchFamily="34" charset="0"/>
              </a:rPr>
              <a:t>The </a:t>
            </a:r>
            <a:r>
              <a:rPr lang="it-IT" sz="2000" dirty="0" err="1" smtClean="0">
                <a:latin typeface="Arial" panose="020B0604020202020204" pitchFamily="34" charset="0"/>
                <a:cs typeface="Arial" panose="020B0604020202020204" pitchFamily="34" charset="0"/>
              </a:rPr>
              <a:t>secondary</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outcome</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measures</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were</a:t>
            </a:r>
            <a:r>
              <a:rPr lang="it-IT" sz="2000" dirty="0" smtClean="0">
                <a:latin typeface="Arial" panose="020B0604020202020204" pitchFamily="34" charset="0"/>
                <a:cs typeface="Arial" panose="020B0604020202020204" pitchFamily="34" charset="0"/>
              </a:rPr>
              <a:t>: </a:t>
            </a:r>
          </a:p>
          <a:p>
            <a:pPr marL="457200" indent="-457200" algn="ctr">
              <a:lnSpc>
                <a:spcPct val="100000"/>
              </a:lnSpc>
              <a:spcBef>
                <a:spcPts val="0"/>
              </a:spcBef>
              <a:buAutoNum type="alphaLcParenBoth"/>
            </a:pPr>
            <a:r>
              <a:rPr lang="it-IT" sz="2000" dirty="0" err="1" smtClean="0">
                <a:latin typeface="Arial" panose="020B0604020202020204" pitchFamily="34" charset="0"/>
                <a:cs typeface="Arial" panose="020B0604020202020204" pitchFamily="34" charset="0"/>
              </a:rPr>
              <a:t>number</a:t>
            </a:r>
            <a:r>
              <a:rPr lang="it-IT" sz="2000" dirty="0" smtClean="0">
                <a:latin typeface="Arial" panose="020B0604020202020204" pitchFamily="34" charset="0"/>
                <a:cs typeface="Arial" panose="020B0604020202020204" pitchFamily="34" charset="0"/>
              </a:rPr>
              <a:t> of </a:t>
            </a:r>
            <a:r>
              <a:rPr lang="it-IT" sz="2000" dirty="0" err="1" smtClean="0">
                <a:latin typeface="Arial" panose="020B0604020202020204" pitchFamily="34" charset="0"/>
                <a:cs typeface="Arial" panose="020B0604020202020204" pitchFamily="34" charset="0"/>
              </a:rPr>
              <a:t>patients</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that</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required</a:t>
            </a:r>
            <a:r>
              <a:rPr lang="it-IT" sz="2000" dirty="0" smtClean="0">
                <a:latin typeface="Arial" panose="020B0604020202020204" pitchFamily="34" charset="0"/>
                <a:cs typeface="Arial" panose="020B0604020202020204" pitchFamily="34" charset="0"/>
              </a:rPr>
              <a:t> hospital </a:t>
            </a:r>
            <a:r>
              <a:rPr lang="it-IT" sz="2000" dirty="0" err="1" smtClean="0">
                <a:latin typeface="Arial" panose="020B0604020202020204" pitchFamily="34" charset="0"/>
                <a:cs typeface="Arial" panose="020B0604020202020204" pitchFamily="34" charset="0"/>
              </a:rPr>
              <a:t>admission</a:t>
            </a:r>
            <a:r>
              <a:rPr lang="it-IT" sz="2000" dirty="0" smtClean="0">
                <a:latin typeface="Arial" panose="020B0604020202020204" pitchFamily="34" charset="0"/>
                <a:cs typeface="Arial" panose="020B0604020202020204" pitchFamily="34" charset="0"/>
              </a:rPr>
              <a:t> of </a:t>
            </a:r>
            <a:r>
              <a:rPr lang="it-IT" sz="2000" dirty="0" err="1" smtClean="0">
                <a:latin typeface="Arial" panose="020B0604020202020204" pitchFamily="34" charset="0"/>
                <a:cs typeface="Arial" panose="020B0604020202020204" pitchFamily="34" charset="0"/>
              </a:rPr>
              <a:t>any</a:t>
            </a:r>
            <a:r>
              <a:rPr lang="it-IT" sz="2000" dirty="0" smtClean="0">
                <a:latin typeface="Arial" panose="020B0604020202020204" pitchFamily="34" charset="0"/>
                <a:cs typeface="Arial" panose="020B0604020202020204" pitchFamily="34" charset="0"/>
              </a:rPr>
              <a:t> cause </a:t>
            </a:r>
            <a:r>
              <a:rPr lang="it-IT" sz="2000" dirty="0" err="1" smtClean="0">
                <a:latin typeface="Arial" panose="020B0604020202020204" pitchFamily="34" charset="0"/>
                <a:cs typeface="Arial" panose="020B0604020202020204" pitchFamily="34" charset="0"/>
              </a:rPr>
              <a:t>within</a:t>
            </a:r>
            <a:r>
              <a:rPr lang="it-IT" sz="2000" dirty="0" smtClean="0">
                <a:latin typeface="Arial" panose="020B0604020202020204" pitchFamily="34" charset="0"/>
                <a:cs typeface="Arial" panose="020B0604020202020204" pitchFamily="34" charset="0"/>
              </a:rPr>
              <a:t> 21 </a:t>
            </a:r>
            <a:r>
              <a:rPr lang="it-IT" sz="2000" dirty="0" err="1" smtClean="0">
                <a:latin typeface="Arial" panose="020B0604020202020204" pitchFamily="34" charset="0"/>
                <a:cs typeface="Arial" panose="020B0604020202020204" pitchFamily="34" charset="0"/>
              </a:rPr>
              <a:t>days</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after</a:t>
            </a:r>
            <a:r>
              <a:rPr lang="it-IT" sz="2000" dirty="0" smtClean="0">
                <a:latin typeface="Arial" panose="020B0604020202020204" pitchFamily="34" charset="0"/>
                <a:cs typeface="Arial" panose="020B0604020202020204" pitchFamily="34" charset="0"/>
              </a:rPr>
              <a:t> URTI </a:t>
            </a:r>
            <a:r>
              <a:rPr lang="it-IT" sz="2000" dirty="0" err="1" smtClean="0">
                <a:latin typeface="Arial" panose="020B0604020202020204" pitchFamily="34" charset="0"/>
                <a:cs typeface="Arial" panose="020B0604020202020204" pitchFamily="34" charset="0"/>
              </a:rPr>
              <a:t>onset</a:t>
            </a:r>
            <a:r>
              <a:rPr lang="it-IT" sz="2000" dirty="0" smtClean="0">
                <a:latin typeface="Arial" panose="020B0604020202020204" pitchFamily="34" charset="0"/>
                <a:cs typeface="Arial" panose="020B0604020202020204" pitchFamily="34" charset="0"/>
              </a:rPr>
              <a:t>; (b) </a:t>
            </a:r>
            <a:r>
              <a:rPr lang="it-IT" sz="2000" dirty="0" err="1" smtClean="0">
                <a:latin typeface="Arial" panose="020B0604020202020204" pitchFamily="34" charset="0"/>
                <a:cs typeface="Arial" panose="020B0604020202020204" pitchFamily="34" charset="0"/>
              </a:rPr>
              <a:t>change</a:t>
            </a:r>
            <a:r>
              <a:rPr lang="it-IT" sz="2000" dirty="0" smtClean="0">
                <a:latin typeface="Arial" panose="020B0604020202020204" pitchFamily="34" charset="0"/>
                <a:cs typeface="Arial" panose="020B0604020202020204" pitchFamily="34" charset="0"/>
              </a:rPr>
              <a:t> in </a:t>
            </a:r>
            <a:r>
              <a:rPr lang="it-IT" sz="2000" dirty="0" err="1" smtClean="0">
                <a:latin typeface="Arial" panose="020B0604020202020204" pitchFamily="34" charset="0"/>
                <a:cs typeface="Arial" panose="020B0604020202020204" pitchFamily="34" charset="0"/>
              </a:rPr>
              <a:t>symptoms</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scores</a:t>
            </a:r>
            <a:r>
              <a:rPr lang="it-IT" sz="2000" dirty="0" smtClean="0">
                <a:latin typeface="Arial" panose="020B0604020202020204" pitchFamily="34" charset="0"/>
                <a:cs typeface="Arial" panose="020B0604020202020204" pitchFamily="34" charset="0"/>
              </a:rPr>
              <a:t> and </a:t>
            </a:r>
            <a:r>
              <a:rPr lang="it-IT" sz="2000" dirty="0" err="1" smtClean="0">
                <a:latin typeface="Arial" panose="020B0604020202020204" pitchFamily="34" charset="0"/>
                <a:cs typeface="Arial" panose="020B0604020202020204" pitchFamily="34" charset="0"/>
              </a:rPr>
              <a:t>lung</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function</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parameters</a:t>
            </a:r>
            <a:r>
              <a:rPr lang="it-IT" sz="2000" dirty="0" smtClean="0">
                <a:latin typeface="Arial" panose="020B0604020202020204" pitchFamily="34" charset="0"/>
                <a:cs typeface="Arial" panose="020B0604020202020204" pitchFamily="34" charset="0"/>
              </a:rPr>
              <a:t>; (c) </a:t>
            </a:r>
            <a:r>
              <a:rPr lang="it-IT" sz="2000" dirty="0" err="1" smtClean="0">
                <a:latin typeface="Arial" panose="020B0604020202020204" pitchFamily="34" charset="0"/>
                <a:cs typeface="Arial" panose="020B0604020202020204" pitchFamily="34" charset="0"/>
              </a:rPr>
              <a:t>exposure</a:t>
            </a:r>
            <a:r>
              <a:rPr lang="it-IT" sz="2000" dirty="0" smtClean="0">
                <a:latin typeface="Arial" panose="020B0604020202020204" pitchFamily="34" charset="0"/>
                <a:cs typeface="Arial" panose="020B0604020202020204" pitchFamily="34" charset="0"/>
              </a:rPr>
              <a:t> to </a:t>
            </a:r>
            <a:r>
              <a:rPr lang="it-IT" sz="2000" dirty="0" err="1" smtClean="0">
                <a:latin typeface="Arial" panose="020B0604020202020204" pitchFamily="34" charset="0"/>
                <a:cs typeface="Arial" panose="020B0604020202020204" pitchFamily="34" charset="0"/>
              </a:rPr>
              <a:t>steroids</a:t>
            </a:r>
            <a:r>
              <a:rPr lang="it-IT" sz="2000" dirty="0" smtClean="0">
                <a:latin typeface="Arial" panose="020B0604020202020204" pitchFamily="34" charset="0"/>
                <a:cs typeface="Arial" panose="020B0604020202020204" pitchFamily="34" charset="0"/>
              </a:rPr>
              <a:t> and </a:t>
            </a:r>
            <a:r>
              <a:rPr lang="it-IT" sz="2000" dirty="0" err="1" smtClean="0">
                <a:latin typeface="Arial" panose="020B0604020202020204" pitchFamily="34" charset="0"/>
                <a:cs typeface="Arial" panose="020B0604020202020204" pitchFamily="34" charset="0"/>
              </a:rPr>
              <a:t>antibiotics</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within</a:t>
            </a:r>
            <a:r>
              <a:rPr lang="it-IT" sz="2000" dirty="0" smtClean="0">
                <a:latin typeface="Arial" panose="020B0604020202020204" pitchFamily="34" charset="0"/>
                <a:cs typeface="Arial" panose="020B0604020202020204" pitchFamily="34" charset="0"/>
              </a:rPr>
              <a:t> 21 </a:t>
            </a:r>
            <a:r>
              <a:rPr lang="it-IT" sz="2000" dirty="0" err="1" smtClean="0">
                <a:latin typeface="Arial" panose="020B0604020202020204" pitchFamily="34" charset="0"/>
                <a:cs typeface="Arial" panose="020B0604020202020204" pitchFamily="34" charset="0"/>
              </a:rPr>
              <a:t>days</a:t>
            </a:r>
            <a:r>
              <a:rPr lang="it-IT" sz="2000" dirty="0" smtClean="0">
                <a:latin typeface="Arial" panose="020B0604020202020204" pitchFamily="34" charset="0"/>
                <a:cs typeface="Arial" panose="020B0604020202020204" pitchFamily="34" charset="0"/>
              </a:rPr>
              <a:t> of URTI.</a:t>
            </a: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4286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cstate="print"/>
          <a:srcRect l="4135" t="2231" r="4422" b="2593"/>
          <a:stretch/>
        </p:blipFill>
        <p:spPr>
          <a:xfrm>
            <a:off x="1746914" y="1542196"/>
            <a:ext cx="5131559" cy="3275464"/>
          </a:xfrm>
          <a:prstGeom prst="rect">
            <a:avLst/>
          </a:prstGeom>
        </p:spPr>
      </p:pic>
      <p:sp>
        <p:nvSpPr>
          <p:cNvPr id="7" name="Titolo 6"/>
          <p:cNvSpPr>
            <a:spLocks noGrp="1"/>
          </p:cNvSpPr>
          <p:nvPr>
            <p:ph type="title"/>
          </p:nvPr>
        </p:nvSpPr>
        <p:spPr/>
        <p:txBody>
          <a:bodyPr>
            <a:normAutofit/>
          </a:bodyPr>
          <a:lstStyle/>
          <a:p>
            <a:pPr algn="ctr"/>
            <a:r>
              <a:rPr lang="it-IT"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ANY EXACERBATION</a:t>
            </a:r>
            <a:endParaRPr lang="it-IT" sz="2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Segnaposto contenuto 7"/>
          <p:cNvSpPr>
            <a:spLocks noGrp="1"/>
          </p:cNvSpPr>
          <p:nvPr>
            <p:ph idx="4294967295"/>
          </p:nvPr>
        </p:nvSpPr>
        <p:spPr>
          <a:xfrm>
            <a:off x="628650" y="5300686"/>
            <a:ext cx="7886700" cy="1333500"/>
          </a:xfrm>
        </p:spPr>
        <p:txBody>
          <a:bodyPr>
            <a:noAutofit/>
          </a:bodyPr>
          <a:lstStyle/>
          <a:p>
            <a:pPr marL="0" indent="0" algn="ctr">
              <a:lnSpc>
                <a:spcPct val="100000"/>
              </a:lnSpc>
              <a:spcBef>
                <a:spcPts val="0"/>
              </a:spcBef>
              <a:buNone/>
            </a:pPr>
            <a:r>
              <a:rPr lang="it-IT" sz="2000" dirty="0" smtClean="0"/>
              <a:t>The </a:t>
            </a:r>
            <a:r>
              <a:rPr lang="it-IT" sz="2000" dirty="0" err="1" smtClean="0"/>
              <a:t>proportion</a:t>
            </a:r>
            <a:r>
              <a:rPr lang="it-IT" sz="2000" dirty="0" smtClean="0"/>
              <a:t> </a:t>
            </a:r>
            <a:r>
              <a:rPr lang="it-IT" sz="2000" dirty="0" err="1" smtClean="0"/>
              <a:t>of</a:t>
            </a:r>
            <a:r>
              <a:rPr lang="it-IT" sz="2000" dirty="0" smtClean="0"/>
              <a:t> </a:t>
            </a:r>
            <a:r>
              <a:rPr lang="it-IT" sz="2000" dirty="0" err="1" smtClean="0"/>
              <a:t>patients</a:t>
            </a:r>
            <a:r>
              <a:rPr lang="it-IT" sz="2000" dirty="0" smtClean="0"/>
              <a:t> </a:t>
            </a:r>
            <a:r>
              <a:rPr lang="it-IT" sz="2000" dirty="0" err="1" smtClean="0"/>
              <a:t>developing</a:t>
            </a:r>
            <a:r>
              <a:rPr lang="it-IT" sz="2000" dirty="0" smtClean="0"/>
              <a:t> </a:t>
            </a:r>
            <a:r>
              <a:rPr lang="it-IT" sz="2000" dirty="0" err="1" smtClean="0"/>
              <a:t>any</a:t>
            </a:r>
            <a:r>
              <a:rPr lang="it-IT" sz="2000" dirty="0" smtClean="0"/>
              <a:t> </a:t>
            </a:r>
            <a:r>
              <a:rPr lang="it-IT" sz="2000" dirty="0" err="1" smtClean="0"/>
              <a:t>exacerbation</a:t>
            </a:r>
            <a:r>
              <a:rPr lang="it-IT" sz="2000" dirty="0" smtClean="0"/>
              <a:t> </a:t>
            </a:r>
            <a:r>
              <a:rPr lang="it-IT" sz="2000" dirty="0" err="1" smtClean="0"/>
              <a:t>following</a:t>
            </a:r>
            <a:r>
              <a:rPr lang="it-IT" sz="2000" dirty="0" smtClean="0"/>
              <a:t> </a:t>
            </a:r>
            <a:r>
              <a:rPr lang="it-IT" sz="2000" dirty="0" err="1" smtClean="0"/>
              <a:t>an</a:t>
            </a:r>
            <a:r>
              <a:rPr lang="it-IT" sz="2000" dirty="0" smtClean="0"/>
              <a:t> URTI </a:t>
            </a:r>
            <a:r>
              <a:rPr lang="it-IT" sz="2000" dirty="0" err="1" smtClean="0"/>
              <a:t>was</a:t>
            </a:r>
            <a:r>
              <a:rPr lang="it-IT" sz="2000" dirty="0" smtClean="0"/>
              <a:t> 14,58% in the ICS/LABA </a:t>
            </a:r>
            <a:r>
              <a:rPr lang="it-IT" sz="2000" dirty="0" err="1" smtClean="0"/>
              <a:t>group</a:t>
            </a:r>
            <a:r>
              <a:rPr lang="it-IT" sz="2000" dirty="0" smtClean="0"/>
              <a:t> </a:t>
            </a:r>
            <a:r>
              <a:rPr lang="it-IT" sz="2000" dirty="0" err="1" smtClean="0"/>
              <a:t>as</a:t>
            </a:r>
            <a:r>
              <a:rPr lang="it-IT" sz="2000" dirty="0" smtClean="0"/>
              <a:t> </a:t>
            </a:r>
            <a:r>
              <a:rPr lang="it-IT" sz="2000" dirty="0" err="1" smtClean="0"/>
              <a:t>compared</a:t>
            </a:r>
            <a:r>
              <a:rPr lang="it-IT" sz="2000" dirty="0" smtClean="0"/>
              <a:t> </a:t>
            </a:r>
            <a:r>
              <a:rPr lang="it-IT" sz="2000" dirty="0" err="1" smtClean="0"/>
              <a:t>to</a:t>
            </a:r>
            <a:r>
              <a:rPr lang="it-IT" sz="2000" dirty="0" smtClean="0"/>
              <a:t> 16,20% in the placebo </a:t>
            </a:r>
            <a:r>
              <a:rPr lang="it-IT" sz="2000" dirty="0" err="1" smtClean="0"/>
              <a:t>group</a:t>
            </a:r>
            <a:r>
              <a:rPr lang="it-IT" sz="2000" dirty="0" smtClean="0"/>
              <a:t> (</a:t>
            </a:r>
            <a:r>
              <a:rPr lang="it-IT" sz="2000" dirty="0" smtClean="0">
                <a:solidFill>
                  <a:srgbClr val="FF0000"/>
                </a:solidFill>
              </a:rPr>
              <a:t>P = ,312</a:t>
            </a:r>
            <a:r>
              <a:rPr lang="it-IT" sz="2000" dirty="0" smtClean="0"/>
              <a:t>).</a:t>
            </a:r>
            <a:endParaRPr lang="it-IT" sz="2000" dirty="0"/>
          </a:p>
        </p:txBody>
      </p:sp>
    </p:spTree>
    <p:extLst>
      <p:ext uri="{BB962C8B-B14F-4D97-AF65-F5344CB8AC3E}">
        <p14:creationId xmlns:p14="http://schemas.microsoft.com/office/powerpoint/2010/main" val="2965774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stretch>
            <a:fillRect/>
          </a:stretch>
        </p:blipFill>
        <p:spPr>
          <a:xfrm>
            <a:off x="1832225" y="1470704"/>
            <a:ext cx="5479550" cy="3180055"/>
          </a:xfrm>
          <a:prstGeom prst="rect">
            <a:avLst/>
          </a:prstGeom>
        </p:spPr>
      </p:pic>
      <p:sp>
        <p:nvSpPr>
          <p:cNvPr id="6" name="Titolo 6"/>
          <p:cNvSpPr>
            <a:spLocks noGrp="1"/>
          </p:cNvSpPr>
          <p:nvPr>
            <p:ph type="title"/>
          </p:nvPr>
        </p:nvSpPr>
        <p:spPr>
          <a:xfrm>
            <a:off x="628650" y="365126"/>
            <a:ext cx="7886700" cy="1325563"/>
          </a:xfrm>
        </p:spPr>
        <p:txBody>
          <a:bodyPr>
            <a:normAutofit/>
          </a:bodyPr>
          <a:lstStyle/>
          <a:p>
            <a:pPr algn="ctr"/>
            <a:r>
              <a:rPr lang="it-IT"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SEVERE EXACERBATIONS</a:t>
            </a:r>
            <a:endParaRPr lang="it-IT" sz="2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Segnaposto contenuto 7"/>
          <p:cNvSpPr>
            <a:spLocks noGrp="1"/>
          </p:cNvSpPr>
          <p:nvPr>
            <p:ph idx="4294967295"/>
          </p:nvPr>
        </p:nvSpPr>
        <p:spPr>
          <a:xfrm>
            <a:off x="628650" y="4946712"/>
            <a:ext cx="7886700" cy="1619250"/>
          </a:xfrm>
        </p:spPr>
        <p:txBody>
          <a:bodyPr>
            <a:noAutofit/>
          </a:bodyPr>
          <a:lstStyle/>
          <a:p>
            <a:pPr marL="0" indent="0" algn="ctr">
              <a:lnSpc>
                <a:spcPct val="100000"/>
              </a:lnSpc>
              <a:spcBef>
                <a:spcPts val="0"/>
              </a:spcBef>
              <a:buNone/>
            </a:pPr>
            <a:r>
              <a:rPr lang="it-IT" sz="2000" dirty="0" smtClean="0"/>
              <a:t>The </a:t>
            </a:r>
            <a:r>
              <a:rPr lang="it-IT" sz="2000" dirty="0" err="1" smtClean="0"/>
              <a:t>percentage</a:t>
            </a:r>
            <a:r>
              <a:rPr lang="it-IT" sz="2000" dirty="0" smtClean="0"/>
              <a:t> </a:t>
            </a:r>
            <a:r>
              <a:rPr lang="it-IT" sz="2000" dirty="0" err="1" smtClean="0"/>
              <a:t>of</a:t>
            </a:r>
            <a:r>
              <a:rPr lang="it-IT" sz="2000" dirty="0" smtClean="0"/>
              <a:t> </a:t>
            </a:r>
            <a:r>
              <a:rPr lang="it-IT" sz="2000" dirty="0" err="1" smtClean="0"/>
              <a:t>patients</a:t>
            </a:r>
            <a:r>
              <a:rPr lang="it-IT" sz="2000" dirty="0" smtClean="0"/>
              <a:t> </a:t>
            </a:r>
            <a:r>
              <a:rPr lang="it-IT" sz="2000" dirty="0" err="1" smtClean="0"/>
              <a:t>who</a:t>
            </a:r>
            <a:r>
              <a:rPr lang="it-IT" sz="2000" dirty="0" smtClean="0"/>
              <a:t> </a:t>
            </a:r>
            <a:r>
              <a:rPr lang="it-IT" sz="2000" dirty="0" err="1" smtClean="0"/>
              <a:t>developed</a:t>
            </a:r>
            <a:r>
              <a:rPr lang="it-IT" sz="2000" dirty="0" smtClean="0"/>
              <a:t> a severe </a:t>
            </a:r>
            <a:r>
              <a:rPr lang="it-IT" sz="2000" dirty="0" err="1" smtClean="0"/>
              <a:t>exacerbation</a:t>
            </a:r>
            <a:r>
              <a:rPr lang="it-IT" sz="2000" dirty="0" smtClean="0"/>
              <a:t> </a:t>
            </a:r>
            <a:r>
              <a:rPr lang="it-IT" sz="2000" dirty="0" err="1" smtClean="0"/>
              <a:t>of</a:t>
            </a:r>
            <a:r>
              <a:rPr lang="it-IT" sz="2000" dirty="0" smtClean="0"/>
              <a:t> COPD </a:t>
            </a:r>
            <a:r>
              <a:rPr lang="it-IT" sz="2000" dirty="0" err="1" smtClean="0"/>
              <a:t>within</a:t>
            </a:r>
            <a:r>
              <a:rPr lang="it-IT" sz="2000" dirty="0" smtClean="0"/>
              <a:t> 21 </a:t>
            </a:r>
            <a:r>
              <a:rPr lang="it-IT" sz="2000" dirty="0" err="1" smtClean="0"/>
              <a:t>days</a:t>
            </a:r>
            <a:r>
              <a:rPr lang="it-IT" sz="2000" dirty="0" smtClean="0"/>
              <a:t> </a:t>
            </a:r>
            <a:r>
              <a:rPr lang="it-IT" sz="2000" dirty="0" err="1" smtClean="0"/>
              <a:t>of</a:t>
            </a:r>
            <a:r>
              <a:rPr lang="it-IT" sz="2000" dirty="0" smtClean="0"/>
              <a:t> </a:t>
            </a:r>
            <a:r>
              <a:rPr lang="it-IT" sz="2000" dirty="0" err="1" smtClean="0"/>
              <a:t>an</a:t>
            </a:r>
            <a:r>
              <a:rPr lang="it-IT" sz="2000" dirty="0" smtClean="0"/>
              <a:t> URTI </a:t>
            </a:r>
            <a:r>
              <a:rPr lang="it-IT" sz="2000" dirty="0" err="1" smtClean="0"/>
              <a:t>was</a:t>
            </a:r>
            <a:r>
              <a:rPr lang="it-IT" sz="2000" dirty="0" smtClean="0"/>
              <a:t> </a:t>
            </a:r>
            <a:r>
              <a:rPr lang="it-IT" sz="2000" dirty="0" err="1" smtClean="0"/>
              <a:t>significantly</a:t>
            </a:r>
            <a:r>
              <a:rPr lang="it-IT" sz="2000" dirty="0" smtClean="0"/>
              <a:t> </a:t>
            </a:r>
            <a:r>
              <a:rPr lang="it-IT" sz="2000" dirty="0" err="1" smtClean="0"/>
              <a:t>lower</a:t>
            </a:r>
            <a:r>
              <a:rPr lang="it-IT" sz="2000" dirty="0" smtClean="0"/>
              <a:t> in the ICS/LABA </a:t>
            </a:r>
            <a:r>
              <a:rPr lang="it-IT" sz="2000" dirty="0" err="1" smtClean="0"/>
              <a:t>group</a:t>
            </a:r>
            <a:r>
              <a:rPr lang="it-IT" sz="2000" dirty="0" smtClean="0"/>
              <a:t> (2,1%), </a:t>
            </a:r>
            <a:r>
              <a:rPr lang="it-IT" sz="2000" dirty="0" err="1" smtClean="0"/>
              <a:t>as</a:t>
            </a:r>
            <a:r>
              <a:rPr lang="it-IT" sz="2000" dirty="0" smtClean="0"/>
              <a:t> </a:t>
            </a:r>
            <a:r>
              <a:rPr lang="it-IT" sz="2000" dirty="0" err="1" smtClean="0"/>
              <a:t>compared</a:t>
            </a:r>
            <a:r>
              <a:rPr lang="it-IT" sz="2000" dirty="0" smtClean="0"/>
              <a:t> </a:t>
            </a:r>
            <a:r>
              <a:rPr lang="it-IT" sz="2000" dirty="0" err="1" smtClean="0"/>
              <a:t>to</a:t>
            </a:r>
            <a:r>
              <a:rPr lang="it-IT" sz="2000" dirty="0" smtClean="0"/>
              <a:t> the placebo </a:t>
            </a:r>
            <a:r>
              <a:rPr lang="it-IT" sz="2000" dirty="0" err="1" smtClean="0"/>
              <a:t>group</a:t>
            </a:r>
            <a:r>
              <a:rPr lang="it-IT" sz="2000" dirty="0" smtClean="0"/>
              <a:t> (6,6%). </a:t>
            </a:r>
            <a:r>
              <a:rPr lang="it-IT" sz="2000" dirty="0" smtClean="0">
                <a:solidFill>
                  <a:srgbClr val="FF0000"/>
                </a:solidFill>
              </a:rPr>
              <a:t>P = ,010.</a:t>
            </a:r>
            <a:endParaRPr lang="it-IT" sz="2000" dirty="0">
              <a:solidFill>
                <a:srgbClr val="FF0000"/>
              </a:solidFill>
            </a:endParaRPr>
          </a:p>
        </p:txBody>
      </p:sp>
    </p:spTree>
    <p:extLst>
      <p:ext uri="{BB962C8B-B14F-4D97-AF65-F5344CB8AC3E}">
        <p14:creationId xmlns:p14="http://schemas.microsoft.com/office/powerpoint/2010/main" val="1958592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stretch>
            <a:fillRect/>
          </a:stretch>
        </p:blipFill>
        <p:spPr>
          <a:xfrm>
            <a:off x="709933" y="0"/>
            <a:ext cx="7724135" cy="5529000"/>
          </a:xfrm>
          <a:prstGeom prst="rect">
            <a:avLst/>
          </a:prstGeom>
        </p:spPr>
      </p:pic>
      <p:pic>
        <p:nvPicPr>
          <p:cNvPr id="6" name="Immagine 5"/>
          <p:cNvPicPr>
            <a:picLocks noChangeAspect="1"/>
          </p:cNvPicPr>
          <p:nvPr/>
        </p:nvPicPr>
        <p:blipFill rotWithShape="1">
          <a:blip r:embed="rId3" cstate="print"/>
          <a:srcRect l="3847" t="85745" r="6998"/>
          <a:stretch/>
        </p:blipFill>
        <p:spPr>
          <a:xfrm>
            <a:off x="216984" y="5986784"/>
            <a:ext cx="8710032" cy="871216"/>
          </a:xfrm>
          <a:prstGeom prst="rect">
            <a:avLst/>
          </a:prstGeom>
        </p:spPr>
      </p:pic>
    </p:spTree>
    <p:extLst>
      <p:ext uri="{BB962C8B-B14F-4D97-AF65-F5344CB8AC3E}">
        <p14:creationId xmlns:p14="http://schemas.microsoft.com/office/powerpoint/2010/main" val="4225829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3" cstate="print"/>
          <a:stretch>
            <a:fillRect/>
          </a:stretch>
        </p:blipFill>
        <p:spPr>
          <a:xfrm>
            <a:off x="889697" y="223863"/>
            <a:ext cx="7364606" cy="390178"/>
          </a:xfrm>
          <a:prstGeom prst="rect">
            <a:avLst/>
          </a:prstGeom>
        </p:spPr>
      </p:pic>
      <p:sp>
        <p:nvSpPr>
          <p:cNvPr id="9" name="Rettangolo 8"/>
          <p:cNvSpPr/>
          <p:nvPr/>
        </p:nvSpPr>
        <p:spPr>
          <a:xfrm>
            <a:off x="638979" y="5588777"/>
            <a:ext cx="7866043" cy="738664"/>
          </a:xfrm>
          <a:prstGeom prst="rect">
            <a:avLst/>
          </a:prstGeom>
        </p:spPr>
        <p:txBody>
          <a:bodyPr wrap="square">
            <a:spAutoFit/>
          </a:bodyPr>
          <a:lstStyle/>
          <a:p>
            <a:r>
              <a:rPr lang="en-US" sz="1400" dirty="0" smtClean="0">
                <a:solidFill>
                  <a:srgbClr val="FF0000"/>
                </a:solidFill>
                <a:latin typeface="Calibri" panose="020F0502020204030204" pitchFamily="34" charset="0"/>
              </a:rPr>
              <a:t>ICS/LABA significantly </a:t>
            </a:r>
            <a:r>
              <a:rPr lang="en-US" sz="1400" dirty="0">
                <a:solidFill>
                  <a:srgbClr val="FF0000"/>
                </a:solidFill>
                <a:latin typeface="Calibri" panose="020F0502020204030204" pitchFamily="34" charset="0"/>
              </a:rPr>
              <a:t>decreased the </a:t>
            </a:r>
            <a:r>
              <a:rPr lang="en-US" sz="1400" dirty="0" smtClean="0">
                <a:solidFill>
                  <a:srgbClr val="FF0000"/>
                </a:solidFill>
                <a:latin typeface="Calibri" panose="020F0502020204030204" pitchFamily="34" charset="0"/>
              </a:rPr>
              <a:t>risk of </a:t>
            </a:r>
            <a:r>
              <a:rPr lang="en-US" sz="1400" dirty="0">
                <a:solidFill>
                  <a:srgbClr val="FF0000"/>
                </a:solidFill>
                <a:latin typeface="Calibri" panose="020F0502020204030204" pitchFamily="34" charset="0"/>
              </a:rPr>
              <a:t>any exacerbation in patients</a:t>
            </a:r>
            <a:r>
              <a:rPr lang="en-US" sz="1400" dirty="0">
                <a:latin typeface="Calibri" panose="020F0502020204030204" pitchFamily="34" charset="0"/>
              </a:rPr>
              <a:t>: (a) with severe airflow obstruction, i.e. GOLD stage 3 and 4</a:t>
            </a:r>
            <a:r>
              <a:rPr lang="en-US" sz="1400" dirty="0" smtClean="0">
                <a:latin typeface="Calibri" panose="020F0502020204030204" pitchFamily="34" charset="0"/>
              </a:rPr>
              <a:t>;(</a:t>
            </a:r>
            <a:r>
              <a:rPr lang="en-US" sz="1400" dirty="0">
                <a:latin typeface="Calibri" panose="020F0502020204030204" pitchFamily="34" charset="0"/>
              </a:rPr>
              <a:t>b) with higher risk, i.e. GOLD groups C and D; (c) </a:t>
            </a:r>
            <a:r>
              <a:rPr lang="en-US" sz="1400" dirty="0">
                <a:solidFill>
                  <a:srgbClr val="FF0000"/>
                </a:solidFill>
                <a:latin typeface="Calibri" panose="020F0502020204030204" pitchFamily="34" charset="0"/>
              </a:rPr>
              <a:t>with (BODE ≥ 2 points) and (d) with </a:t>
            </a:r>
            <a:r>
              <a:rPr lang="en-US" sz="1400" dirty="0" smtClean="0">
                <a:solidFill>
                  <a:srgbClr val="FF0000"/>
                </a:solidFill>
                <a:latin typeface="Calibri" panose="020F0502020204030204" pitchFamily="34" charset="0"/>
              </a:rPr>
              <a:t>higher </a:t>
            </a:r>
            <a:r>
              <a:rPr lang="it-IT" sz="1400" dirty="0" err="1" smtClean="0">
                <a:solidFill>
                  <a:srgbClr val="FF0000"/>
                </a:solidFill>
                <a:latin typeface="Calibri" panose="020F0502020204030204" pitchFamily="34" charset="0"/>
              </a:rPr>
              <a:t>exhaled</a:t>
            </a:r>
            <a:r>
              <a:rPr lang="it-IT" sz="1400" dirty="0" smtClean="0">
                <a:solidFill>
                  <a:srgbClr val="FF0000"/>
                </a:solidFill>
                <a:latin typeface="Calibri" panose="020F0502020204030204" pitchFamily="34" charset="0"/>
              </a:rPr>
              <a:t> </a:t>
            </a:r>
            <a:r>
              <a:rPr lang="it-IT" sz="1400" dirty="0" err="1">
                <a:solidFill>
                  <a:srgbClr val="FF0000"/>
                </a:solidFill>
                <a:latin typeface="Calibri" panose="020F0502020204030204" pitchFamily="34" charset="0"/>
              </a:rPr>
              <a:t>nitric</a:t>
            </a:r>
            <a:r>
              <a:rPr lang="it-IT" sz="1400" dirty="0">
                <a:solidFill>
                  <a:srgbClr val="FF0000"/>
                </a:solidFill>
                <a:latin typeface="Calibri" panose="020F0502020204030204" pitchFamily="34" charset="0"/>
              </a:rPr>
              <a:t> </a:t>
            </a:r>
            <a:r>
              <a:rPr lang="it-IT" sz="1400" dirty="0" err="1">
                <a:solidFill>
                  <a:srgbClr val="FF0000"/>
                </a:solidFill>
                <a:latin typeface="Calibri" panose="020F0502020204030204" pitchFamily="34" charset="0"/>
              </a:rPr>
              <a:t>oxide</a:t>
            </a:r>
            <a:r>
              <a:rPr lang="it-IT" sz="1400" dirty="0">
                <a:solidFill>
                  <a:srgbClr val="FF0000"/>
                </a:solidFill>
                <a:latin typeface="Calibri" panose="020F0502020204030204" pitchFamily="34" charset="0"/>
              </a:rPr>
              <a:t>.</a:t>
            </a:r>
            <a:endParaRPr lang="it-IT" sz="1400" dirty="0">
              <a:solidFill>
                <a:srgbClr val="FF0000"/>
              </a:solidFill>
            </a:endParaRPr>
          </a:p>
        </p:txBody>
      </p:sp>
      <p:grpSp>
        <p:nvGrpSpPr>
          <p:cNvPr id="7" name="Gruppo 6"/>
          <p:cNvGrpSpPr/>
          <p:nvPr/>
        </p:nvGrpSpPr>
        <p:grpSpPr>
          <a:xfrm>
            <a:off x="1294729" y="918841"/>
            <a:ext cx="6554543" cy="4285859"/>
            <a:chOff x="1485900" y="614041"/>
            <a:chExt cx="6554543" cy="4285859"/>
          </a:xfrm>
        </p:grpSpPr>
        <p:pic>
          <p:nvPicPr>
            <p:cNvPr id="4" name="Immagine 3"/>
            <p:cNvPicPr>
              <a:picLocks noChangeAspect="1"/>
            </p:cNvPicPr>
            <p:nvPr/>
          </p:nvPicPr>
          <p:blipFill>
            <a:blip r:embed="rId4" cstate="print"/>
            <a:srcRect l="5084"/>
            <a:stretch>
              <a:fillRect/>
            </a:stretch>
          </p:blipFill>
          <p:spPr>
            <a:xfrm>
              <a:off x="1485900" y="614041"/>
              <a:ext cx="6521494" cy="4285859"/>
            </a:xfrm>
            <a:prstGeom prst="rect">
              <a:avLst/>
            </a:prstGeom>
          </p:spPr>
        </p:pic>
        <p:sp>
          <p:nvSpPr>
            <p:cNvPr id="5" name="Rettangolo 4"/>
            <p:cNvSpPr/>
            <p:nvPr/>
          </p:nvSpPr>
          <p:spPr>
            <a:xfrm>
              <a:off x="2038349" y="3219450"/>
              <a:ext cx="6002093" cy="416116"/>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p:cNvPicPr>
              <a:picLocks noChangeAspect="1"/>
            </p:cNvPicPr>
            <p:nvPr/>
          </p:nvPicPr>
          <p:blipFill>
            <a:blip r:embed="rId5" cstate="print"/>
            <a:stretch>
              <a:fillRect/>
            </a:stretch>
          </p:blipFill>
          <p:spPr>
            <a:xfrm>
              <a:off x="1901239" y="3873300"/>
              <a:ext cx="6139204" cy="451143"/>
            </a:xfrm>
            <a:prstGeom prst="rect">
              <a:avLst/>
            </a:prstGeom>
          </p:spPr>
        </p:pic>
      </p:grpSp>
    </p:spTree>
    <p:extLst>
      <p:ext uri="{BB962C8B-B14F-4D97-AF65-F5344CB8AC3E}">
        <p14:creationId xmlns:p14="http://schemas.microsoft.com/office/powerpoint/2010/main" val="3816759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stretch>
            <a:fillRect/>
          </a:stretch>
        </p:blipFill>
        <p:spPr>
          <a:xfrm>
            <a:off x="526559" y="0"/>
            <a:ext cx="8090883" cy="1076810"/>
          </a:xfrm>
          <a:prstGeom prst="rect">
            <a:avLst/>
          </a:prstGeom>
        </p:spPr>
      </p:pic>
      <p:pic>
        <p:nvPicPr>
          <p:cNvPr id="9" name="Immagine 8"/>
          <p:cNvPicPr>
            <a:picLocks noChangeAspect="1"/>
          </p:cNvPicPr>
          <p:nvPr/>
        </p:nvPicPr>
        <p:blipFill>
          <a:blip r:embed="rId3" cstate="print"/>
          <a:stretch>
            <a:fillRect/>
          </a:stretch>
        </p:blipFill>
        <p:spPr>
          <a:xfrm>
            <a:off x="3830654" y="1301297"/>
            <a:ext cx="4786788" cy="245531"/>
          </a:xfrm>
          <a:prstGeom prst="rect">
            <a:avLst/>
          </a:prstGeom>
        </p:spPr>
      </p:pic>
      <p:sp>
        <p:nvSpPr>
          <p:cNvPr id="10" name="CasellaDiTesto 9"/>
          <p:cNvSpPr txBox="1"/>
          <p:nvPr/>
        </p:nvSpPr>
        <p:spPr>
          <a:xfrm>
            <a:off x="526559" y="1239051"/>
            <a:ext cx="2101754" cy="307777"/>
          </a:xfrm>
          <a:prstGeom prst="rect">
            <a:avLst/>
          </a:prstGeom>
          <a:noFill/>
        </p:spPr>
        <p:txBody>
          <a:bodyPr wrap="square" rtlCol="0">
            <a:spAutoFit/>
          </a:bodyPr>
          <a:lstStyle/>
          <a:p>
            <a:r>
              <a:rPr lang="it-IT" sz="1400" dirty="0" err="1" smtClean="0"/>
              <a:t>Stolz</a:t>
            </a:r>
            <a:r>
              <a:rPr lang="it-IT" sz="1400" dirty="0" smtClean="0"/>
              <a:t> D, et al.</a:t>
            </a:r>
            <a:endParaRPr lang="it-IT" sz="1400" dirty="0"/>
          </a:p>
        </p:txBody>
      </p:sp>
      <p:sp>
        <p:nvSpPr>
          <p:cNvPr id="11" name="Segnaposto contenuto 7"/>
          <p:cNvSpPr>
            <a:spLocks noGrp="1"/>
          </p:cNvSpPr>
          <p:nvPr>
            <p:ph idx="1"/>
          </p:nvPr>
        </p:nvSpPr>
        <p:spPr>
          <a:xfrm>
            <a:off x="628650" y="3292407"/>
            <a:ext cx="7886700" cy="2714091"/>
          </a:xfrm>
        </p:spPr>
        <p:txBody>
          <a:bodyPr>
            <a:noAutofit/>
          </a:bodyPr>
          <a:lstStyle/>
          <a:p>
            <a:pPr marL="0" indent="0" algn="ctr">
              <a:lnSpc>
                <a:spcPct val="100000"/>
              </a:lnSpc>
              <a:spcBef>
                <a:spcPts val="0"/>
              </a:spcBef>
              <a:buNone/>
            </a:pPr>
            <a:r>
              <a:rPr lang="it-IT" sz="2400" dirty="0" err="1" smtClean="0">
                <a:latin typeface="Arial" pitchFamily="34" charset="0"/>
                <a:cs typeface="Arial" pitchFamily="34" charset="0"/>
              </a:rPr>
              <a:t>Intensified</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combination</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therapy</a:t>
            </a:r>
            <a:r>
              <a:rPr lang="it-IT" sz="2400" dirty="0" smtClean="0">
                <a:latin typeface="Arial" pitchFamily="34" charset="0"/>
                <a:cs typeface="Arial" pitchFamily="34" charset="0"/>
              </a:rPr>
              <a:t> with ICS/LABA for 10 </a:t>
            </a:r>
            <a:r>
              <a:rPr lang="it-IT" sz="2400" dirty="0" err="1" smtClean="0">
                <a:latin typeface="Arial" pitchFamily="34" charset="0"/>
                <a:cs typeface="Arial" pitchFamily="34" charset="0"/>
              </a:rPr>
              <a:t>days</a:t>
            </a:r>
            <a:r>
              <a:rPr lang="it-IT" sz="2400" dirty="0" smtClean="0">
                <a:latin typeface="Arial" pitchFamily="34" charset="0"/>
                <a:cs typeface="Arial" pitchFamily="34" charset="0"/>
              </a:rPr>
              <a:t> at URTI </a:t>
            </a:r>
            <a:r>
              <a:rPr lang="it-IT" sz="2400" dirty="0" err="1" smtClean="0">
                <a:latin typeface="Arial" pitchFamily="34" charset="0"/>
                <a:cs typeface="Arial" pitchFamily="34" charset="0"/>
              </a:rPr>
              <a:t>onset</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did</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not</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decrease</a:t>
            </a:r>
            <a:r>
              <a:rPr lang="it-IT" sz="2400" dirty="0" smtClean="0">
                <a:latin typeface="Arial" pitchFamily="34" charset="0"/>
                <a:cs typeface="Arial" pitchFamily="34" charset="0"/>
              </a:rPr>
              <a:t> the </a:t>
            </a:r>
            <a:r>
              <a:rPr lang="it-IT" sz="2400" dirty="0" err="1" smtClean="0">
                <a:latin typeface="Arial" pitchFamily="34" charset="0"/>
                <a:cs typeface="Arial" pitchFamily="34" charset="0"/>
              </a:rPr>
              <a:t>incidence</a:t>
            </a:r>
            <a:r>
              <a:rPr lang="it-IT" sz="2400" dirty="0" smtClean="0">
                <a:latin typeface="Arial" pitchFamily="34" charset="0"/>
                <a:cs typeface="Arial" pitchFamily="34" charset="0"/>
              </a:rPr>
              <a:t> of </a:t>
            </a:r>
            <a:r>
              <a:rPr lang="it-IT" sz="2400" dirty="0" err="1" smtClean="0">
                <a:latin typeface="Arial" pitchFamily="34" charset="0"/>
                <a:cs typeface="Arial" pitchFamily="34" charset="0"/>
              </a:rPr>
              <a:t>any</a:t>
            </a:r>
            <a:r>
              <a:rPr lang="it-IT" sz="2400" dirty="0" smtClean="0">
                <a:latin typeface="Arial" pitchFamily="34" charset="0"/>
                <a:cs typeface="Arial" pitchFamily="34" charset="0"/>
              </a:rPr>
              <a:t> COPD </a:t>
            </a:r>
            <a:r>
              <a:rPr lang="it-IT" sz="2400" dirty="0" err="1" smtClean="0">
                <a:latin typeface="Arial" pitchFamily="34" charset="0"/>
                <a:cs typeface="Arial" pitchFamily="34" charset="0"/>
              </a:rPr>
              <a:t>exacerbation</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but</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prevented</a:t>
            </a:r>
            <a:r>
              <a:rPr lang="it-IT" sz="2400" dirty="0" smtClean="0">
                <a:latin typeface="Arial" pitchFamily="34" charset="0"/>
                <a:cs typeface="Arial" pitchFamily="34" charset="0"/>
              </a:rPr>
              <a:t> severe </a:t>
            </a:r>
            <a:r>
              <a:rPr lang="it-IT" sz="2400" dirty="0" err="1" smtClean="0">
                <a:latin typeface="Arial" pitchFamily="34" charset="0"/>
                <a:cs typeface="Arial" pitchFamily="34" charset="0"/>
              </a:rPr>
              <a:t>exacerbation</a:t>
            </a:r>
            <a:r>
              <a:rPr lang="it-IT" sz="2400" dirty="0" smtClean="0">
                <a:latin typeface="Arial" pitchFamily="34" charset="0"/>
                <a:cs typeface="Arial" pitchFamily="34" charset="0"/>
              </a:rPr>
              <a:t>. </a:t>
            </a:r>
          </a:p>
          <a:p>
            <a:pPr marL="0" indent="0" algn="ctr">
              <a:lnSpc>
                <a:spcPct val="100000"/>
              </a:lnSpc>
              <a:spcBef>
                <a:spcPts val="0"/>
              </a:spcBef>
              <a:buNone/>
            </a:pPr>
            <a:endParaRPr lang="it-IT" sz="2400" dirty="0">
              <a:latin typeface="Arial" pitchFamily="34" charset="0"/>
              <a:cs typeface="Arial" pitchFamily="34" charset="0"/>
            </a:endParaRPr>
          </a:p>
          <a:p>
            <a:pPr marL="0" indent="0" algn="ctr">
              <a:lnSpc>
                <a:spcPct val="100000"/>
              </a:lnSpc>
              <a:spcBef>
                <a:spcPts val="0"/>
              </a:spcBef>
              <a:buNone/>
            </a:pPr>
            <a:r>
              <a:rPr lang="it-IT" sz="2400" dirty="0" err="1" smtClean="0">
                <a:latin typeface="Arial" pitchFamily="34" charset="0"/>
                <a:cs typeface="Arial" pitchFamily="34" charset="0"/>
              </a:rPr>
              <a:t>Patients</a:t>
            </a:r>
            <a:r>
              <a:rPr lang="it-IT" sz="2400" dirty="0" smtClean="0">
                <a:latin typeface="Arial" pitchFamily="34" charset="0"/>
                <a:cs typeface="Arial" pitchFamily="34" charset="0"/>
              </a:rPr>
              <a:t> with more severe </a:t>
            </a:r>
            <a:r>
              <a:rPr lang="it-IT" sz="2400" dirty="0" err="1" smtClean="0">
                <a:latin typeface="Arial" pitchFamily="34" charset="0"/>
                <a:cs typeface="Arial" pitchFamily="34" charset="0"/>
              </a:rPr>
              <a:t>disease</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had</a:t>
            </a:r>
            <a:r>
              <a:rPr lang="it-IT" sz="2400" dirty="0" smtClean="0">
                <a:latin typeface="Arial" pitchFamily="34" charset="0"/>
                <a:cs typeface="Arial" pitchFamily="34" charset="0"/>
              </a:rPr>
              <a:t> a </a:t>
            </a:r>
            <a:r>
              <a:rPr lang="it-IT" sz="2400" dirty="0" err="1" smtClean="0">
                <a:latin typeface="Arial" pitchFamily="34" charset="0"/>
                <a:cs typeface="Arial" pitchFamily="34" charset="0"/>
              </a:rPr>
              <a:t>significant</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risk</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reduction</a:t>
            </a:r>
            <a:r>
              <a:rPr lang="it-IT" sz="2400" dirty="0" smtClean="0">
                <a:latin typeface="Arial" pitchFamily="34" charset="0"/>
                <a:cs typeface="Arial" pitchFamily="34" charset="0"/>
              </a:rPr>
              <a:t> for </a:t>
            </a:r>
            <a:r>
              <a:rPr lang="it-IT" sz="2400" dirty="0" err="1" smtClean="0">
                <a:latin typeface="Arial" pitchFamily="34" charset="0"/>
                <a:cs typeface="Arial" pitchFamily="34" charset="0"/>
              </a:rPr>
              <a:t>any</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exacerbation</a:t>
            </a:r>
            <a:r>
              <a:rPr lang="it-IT" sz="2400" dirty="0" smtClean="0">
                <a:latin typeface="Arial" pitchFamily="34" charset="0"/>
                <a:cs typeface="Arial" pitchFamily="34" charset="0"/>
              </a:rPr>
              <a:t>.</a:t>
            </a:r>
            <a:endParaRPr lang="it-IT" sz="2400" dirty="0"/>
          </a:p>
        </p:txBody>
      </p:sp>
      <p:sp>
        <p:nvSpPr>
          <p:cNvPr id="2" name="CasellaDiTesto 1"/>
          <p:cNvSpPr txBox="1"/>
          <p:nvPr/>
        </p:nvSpPr>
        <p:spPr>
          <a:xfrm>
            <a:off x="1746913" y="2333767"/>
            <a:ext cx="5745708" cy="523220"/>
          </a:xfrm>
          <a:prstGeom prst="rect">
            <a:avLst/>
          </a:prstGeom>
          <a:noFill/>
        </p:spPr>
        <p:txBody>
          <a:bodyPr wrap="square" rtlCol="0">
            <a:spAutoFit/>
          </a:bodyPr>
          <a:lstStyle/>
          <a:p>
            <a:pPr algn="ctr"/>
            <a:r>
              <a:rPr lang="it-IT" sz="2800" b="1" dirty="0" smtClean="0">
                <a:solidFill>
                  <a:srgbClr val="FF0000"/>
                </a:solidFill>
              </a:rPr>
              <a:t>CONCLUSIONS </a:t>
            </a:r>
            <a:endParaRPr lang="it-IT" sz="2800" b="1" dirty="0">
              <a:solidFill>
                <a:srgbClr val="FF0000"/>
              </a:solidFill>
            </a:endParaRPr>
          </a:p>
        </p:txBody>
      </p:sp>
    </p:spTree>
    <p:extLst>
      <p:ext uri="{BB962C8B-B14F-4D97-AF65-F5344CB8AC3E}">
        <p14:creationId xmlns:p14="http://schemas.microsoft.com/office/powerpoint/2010/main" val="427574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pPr algn="ctr"/>
            <a:r>
              <a:rPr lang="it-IT" sz="2800" b="1" dirty="0" smtClean="0">
                <a:effectLst>
                  <a:outerShdw blurRad="38100" dist="38100" dir="2700000" algn="tl">
                    <a:srgbClr val="000000">
                      <a:alpha val="43137"/>
                    </a:srgbClr>
                  </a:outerShdw>
                </a:effectLst>
                <a:latin typeface="Arial" pitchFamily="34" charset="0"/>
                <a:cs typeface="Arial" pitchFamily="34" charset="0"/>
              </a:rPr>
              <a:t>QUADRUPLING INHALED GLUCOCORTICOID DOSE TO ABORT ASTHMA EXACERBATIONS</a:t>
            </a:r>
            <a:endParaRPr lang="it-IT"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13" name="Segnaposto contenuto 12"/>
          <p:cNvSpPr>
            <a:spLocks noGrp="1"/>
          </p:cNvSpPr>
          <p:nvPr>
            <p:ph idx="1"/>
          </p:nvPr>
        </p:nvSpPr>
        <p:spPr>
          <a:xfrm>
            <a:off x="323850" y="1825625"/>
            <a:ext cx="8191500" cy="4351338"/>
          </a:xfrm>
        </p:spPr>
        <p:txBody>
          <a:bodyPr>
            <a:normAutofit/>
          </a:bodyPr>
          <a:lstStyle/>
          <a:p>
            <a:pPr algn="ctr">
              <a:buNone/>
            </a:pPr>
            <a:r>
              <a:rPr lang="it-IT" sz="1000" dirty="0" smtClean="0">
                <a:latin typeface="Arial" pitchFamily="34" charset="0"/>
                <a:cs typeface="Arial" pitchFamily="34" charset="0"/>
              </a:rPr>
              <a:t>N </a:t>
            </a:r>
            <a:r>
              <a:rPr lang="it-IT" sz="1000" dirty="0" err="1" smtClean="0">
                <a:latin typeface="Arial" pitchFamily="34" charset="0"/>
                <a:cs typeface="Arial" pitchFamily="34" charset="0"/>
              </a:rPr>
              <a:t>Engl</a:t>
            </a:r>
            <a:r>
              <a:rPr lang="it-IT" sz="1000" dirty="0" smtClean="0">
                <a:latin typeface="Arial" pitchFamily="34" charset="0"/>
                <a:cs typeface="Arial" pitchFamily="34" charset="0"/>
              </a:rPr>
              <a:t> J </a:t>
            </a:r>
            <a:r>
              <a:rPr lang="it-IT" sz="1000" dirty="0" err="1" smtClean="0">
                <a:latin typeface="Arial" pitchFamily="34" charset="0"/>
                <a:cs typeface="Arial" pitchFamily="34" charset="0"/>
              </a:rPr>
              <a:t>Med</a:t>
            </a:r>
            <a:r>
              <a:rPr lang="it-IT" sz="1000" dirty="0" smtClean="0">
                <a:latin typeface="Arial" pitchFamily="34" charset="0"/>
                <a:cs typeface="Arial" pitchFamily="34" charset="0"/>
              </a:rPr>
              <a:t> 2018;378:902-10.</a:t>
            </a:r>
          </a:p>
          <a:p>
            <a:pPr algn="ctr">
              <a:buNone/>
            </a:pPr>
            <a:r>
              <a:rPr lang="it-IT" sz="800" dirty="0" err="1" smtClean="0">
                <a:latin typeface="Arial" pitchFamily="34" charset="0"/>
                <a:cs typeface="Arial" pitchFamily="34" charset="0"/>
              </a:rPr>
              <a:t>Tricia</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McKeever</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Ph.D.</a:t>
            </a:r>
            <a:r>
              <a:rPr lang="it-IT" sz="800" dirty="0" smtClean="0">
                <a:latin typeface="Arial" pitchFamily="34" charset="0"/>
                <a:cs typeface="Arial" pitchFamily="34" charset="0"/>
              </a:rPr>
              <a:t>, Kevin </a:t>
            </a:r>
            <a:r>
              <a:rPr lang="it-IT" sz="800" dirty="0" err="1" smtClean="0">
                <a:latin typeface="Arial" pitchFamily="34" charset="0"/>
                <a:cs typeface="Arial" pitchFamily="34" charset="0"/>
              </a:rPr>
              <a:t>Mortimer</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Ph.D.</a:t>
            </a:r>
            <a:r>
              <a:rPr lang="it-IT" sz="800" dirty="0" smtClean="0">
                <a:latin typeface="Arial" pitchFamily="34" charset="0"/>
                <a:cs typeface="Arial" pitchFamily="34" charset="0"/>
              </a:rPr>
              <a:t>, Andrew Wilson, M.D., Samantha </a:t>
            </a:r>
            <a:r>
              <a:rPr lang="it-IT" sz="800" dirty="0" err="1" smtClean="0">
                <a:latin typeface="Arial" pitchFamily="34" charset="0"/>
                <a:cs typeface="Arial" pitchFamily="34" charset="0"/>
              </a:rPr>
              <a:t>Walker</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Ph.D.</a:t>
            </a:r>
            <a:r>
              <a:rPr lang="it-IT" sz="800" dirty="0" smtClean="0">
                <a:latin typeface="Arial" pitchFamily="34" charset="0"/>
                <a:cs typeface="Arial" pitchFamily="34" charset="0"/>
              </a:rPr>
              <a:t>, Christopher </a:t>
            </a:r>
            <a:r>
              <a:rPr lang="it-IT" sz="800" dirty="0" err="1" smtClean="0">
                <a:latin typeface="Arial" pitchFamily="34" charset="0"/>
                <a:cs typeface="Arial" pitchFamily="34" charset="0"/>
              </a:rPr>
              <a:t>Brightling</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Ph.D.</a:t>
            </a:r>
            <a:r>
              <a:rPr lang="it-IT" sz="800" dirty="0" smtClean="0">
                <a:latin typeface="Arial" pitchFamily="34" charset="0"/>
                <a:cs typeface="Arial" pitchFamily="34" charset="0"/>
              </a:rPr>
              <a:t>, Andrew </a:t>
            </a:r>
            <a:r>
              <a:rPr lang="it-IT" sz="800" dirty="0" err="1" smtClean="0">
                <a:latin typeface="Arial" pitchFamily="34" charset="0"/>
                <a:cs typeface="Arial" pitchFamily="34" charset="0"/>
              </a:rPr>
              <a:t>Skeggs</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B.Sc.</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Ian</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Pavord</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F.Med.Sci.</a:t>
            </a:r>
            <a:r>
              <a:rPr lang="it-IT" sz="800" dirty="0" smtClean="0">
                <a:latin typeface="Arial" pitchFamily="34" charset="0"/>
                <a:cs typeface="Arial" pitchFamily="34" charset="0"/>
              </a:rPr>
              <a:t>, David Price, </a:t>
            </a:r>
            <a:r>
              <a:rPr lang="it-IT" sz="800" dirty="0" err="1" smtClean="0">
                <a:latin typeface="Arial" pitchFamily="34" charset="0"/>
                <a:cs typeface="Arial" pitchFamily="34" charset="0"/>
              </a:rPr>
              <a:t>F.R.C.G.P.</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Lelia</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Duley</a:t>
            </a:r>
            <a:r>
              <a:rPr lang="it-IT" sz="800" dirty="0" smtClean="0">
                <a:latin typeface="Arial" pitchFamily="34" charset="0"/>
                <a:cs typeface="Arial" pitchFamily="34" charset="0"/>
              </a:rPr>
              <a:t>, M.D., Mike Thomas, </a:t>
            </a:r>
            <a:r>
              <a:rPr lang="it-IT" sz="800" dirty="0" err="1" smtClean="0">
                <a:latin typeface="Arial" pitchFamily="34" charset="0"/>
                <a:cs typeface="Arial" pitchFamily="34" charset="0"/>
              </a:rPr>
              <a:t>Ph.D.</a:t>
            </a:r>
            <a:r>
              <a:rPr lang="it-IT" sz="800" dirty="0" smtClean="0">
                <a:latin typeface="Arial" pitchFamily="34" charset="0"/>
                <a:cs typeface="Arial" pitchFamily="34" charset="0"/>
              </a:rPr>
              <a:t>, Lucy </a:t>
            </a:r>
            <a:r>
              <a:rPr lang="it-IT" sz="800" dirty="0" err="1" smtClean="0">
                <a:latin typeface="Arial" pitchFamily="34" charset="0"/>
                <a:cs typeface="Arial" pitchFamily="34" charset="0"/>
              </a:rPr>
              <a:t>Bradshaw</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M.Sc.</a:t>
            </a:r>
            <a:r>
              <a:rPr lang="it-IT" sz="800" dirty="0" smtClean="0">
                <a:latin typeface="Arial" pitchFamily="34" charset="0"/>
                <a:cs typeface="Arial" pitchFamily="34" charset="0"/>
              </a:rPr>
              <a:t>, Bernard </a:t>
            </a:r>
            <a:r>
              <a:rPr lang="it-IT" sz="800" dirty="0" err="1" smtClean="0">
                <a:latin typeface="Arial" pitchFamily="34" charset="0"/>
                <a:cs typeface="Arial" pitchFamily="34" charset="0"/>
              </a:rPr>
              <a:t>Higgins</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Ph.D.</a:t>
            </a:r>
            <a:r>
              <a:rPr lang="it-IT" sz="800" dirty="0" smtClean="0">
                <a:latin typeface="Arial" pitchFamily="34" charset="0"/>
                <a:cs typeface="Arial" pitchFamily="34" charset="0"/>
              </a:rPr>
              <a:t>, Rebecca </a:t>
            </a:r>
            <a:r>
              <a:rPr lang="it-IT" sz="800" dirty="0" err="1" smtClean="0">
                <a:latin typeface="Arial" pitchFamily="34" charset="0"/>
                <a:cs typeface="Arial" pitchFamily="34" charset="0"/>
              </a:rPr>
              <a:t>Haydock</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B.Sc.</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Eleanor</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Mitchell</a:t>
            </a:r>
            <a:r>
              <a:rPr lang="it-IT" sz="800" dirty="0" smtClean="0">
                <a:latin typeface="Arial" pitchFamily="34" charset="0"/>
                <a:cs typeface="Arial" pitchFamily="34" charset="0"/>
              </a:rPr>
              <a:t>, B.A., Graham </a:t>
            </a:r>
            <a:r>
              <a:rPr lang="it-IT" sz="800" dirty="0" err="1" smtClean="0">
                <a:latin typeface="Arial" pitchFamily="34" charset="0"/>
                <a:cs typeface="Arial" pitchFamily="34" charset="0"/>
              </a:rPr>
              <a:t>Devereux</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Ph</a:t>
            </a:r>
            <a:r>
              <a:rPr lang="it-IT" sz="800" dirty="0" smtClean="0">
                <a:latin typeface="Arial" pitchFamily="34" charset="0"/>
                <a:cs typeface="Arial" pitchFamily="34" charset="0"/>
              </a:rPr>
              <a:t>. D., and Timothy Harrison, M.D.</a:t>
            </a:r>
          </a:p>
          <a:p>
            <a:pPr marL="0" lvl="0" indent="0" algn="ctr">
              <a:lnSpc>
                <a:spcPct val="100000"/>
              </a:lnSpc>
              <a:spcBef>
                <a:spcPts val="0"/>
              </a:spcBef>
              <a:buNone/>
            </a:pPr>
            <a:endParaRPr lang="it-IT" sz="2400" dirty="0" smtClean="0">
              <a:solidFill>
                <a:prstClr val="black"/>
              </a:solidFill>
              <a:latin typeface="Arial" pitchFamily="34" charset="0"/>
              <a:cs typeface="Arial" pitchFamily="34" charset="0"/>
            </a:endParaRPr>
          </a:p>
          <a:p>
            <a:pPr marL="0" lvl="0" indent="0" algn="ctr">
              <a:lnSpc>
                <a:spcPct val="100000"/>
              </a:lnSpc>
              <a:spcBef>
                <a:spcPts val="0"/>
              </a:spcBef>
              <a:buNone/>
            </a:pPr>
            <a:r>
              <a:rPr lang="it-IT" sz="2400" dirty="0" smtClean="0">
                <a:solidFill>
                  <a:prstClr val="black"/>
                </a:solidFill>
                <a:latin typeface="Arial" pitchFamily="34" charset="0"/>
                <a:cs typeface="Arial" pitchFamily="34" charset="0"/>
              </a:rPr>
              <a:t>The </a:t>
            </a:r>
            <a:r>
              <a:rPr lang="it-IT" sz="2400" dirty="0" err="1" smtClean="0">
                <a:solidFill>
                  <a:srgbClr val="FF0000"/>
                </a:solidFill>
                <a:latin typeface="Arial" pitchFamily="34" charset="0"/>
                <a:cs typeface="Arial" pitchFamily="34" charset="0"/>
              </a:rPr>
              <a:t>Authors</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tested</a:t>
            </a:r>
            <a:r>
              <a:rPr lang="it-IT" sz="2400" dirty="0" smtClean="0">
                <a:solidFill>
                  <a:srgbClr val="FF0000"/>
                </a:solidFill>
                <a:latin typeface="Arial" pitchFamily="34" charset="0"/>
                <a:cs typeface="Arial" pitchFamily="34" charset="0"/>
              </a:rPr>
              <a:t> </a:t>
            </a:r>
            <a:r>
              <a:rPr lang="it-IT" sz="2400" dirty="0" smtClean="0">
                <a:solidFill>
                  <a:prstClr val="black"/>
                </a:solidFill>
                <a:latin typeface="Arial" pitchFamily="34" charset="0"/>
                <a:cs typeface="Arial" pitchFamily="34" charset="0"/>
              </a:rPr>
              <a:t>the </a:t>
            </a:r>
            <a:r>
              <a:rPr lang="it-IT" sz="2400" dirty="0" err="1" smtClean="0">
                <a:solidFill>
                  <a:prstClr val="black"/>
                </a:solidFill>
                <a:latin typeface="Arial" pitchFamily="34" charset="0"/>
                <a:cs typeface="Arial" pitchFamily="34" charset="0"/>
              </a:rPr>
              <a:t>concept</a:t>
            </a:r>
            <a:r>
              <a:rPr lang="it-IT" sz="2400" dirty="0" smtClean="0">
                <a:solidFill>
                  <a:prstClr val="black"/>
                </a:solidFill>
                <a:latin typeface="Arial" pitchFamily="34" charset="0"/>
                <a:cs typeface="Arial" pitchFamily="34" charset="0"/>
              </a:rPr>
              <a:t> </a:t>
            </a:r>
            <a:r>
              <a:rPr lang="it-IT" sz="2400" dirty="0" err="1" smtClean="0">
                <a:solidFill>
                  <a:prstClr val="black"/>
                </a:solidFill>
                <a:latin typeface="Arial" pitchFamily="34" charset="0"/>
                <a:cs typeface="Arial" pitchFamily="34" charset="0"/>
              </a:rPr>
              <a:t>that</a:t>
            </a:r>
            <a:r>
              <a:rPr lang="it-IT" sz="2400" dirty="0" smtClean="0">
                <a:solidFill>
                  <a:prstClr val="black"/>
                </a:solidFill>
                <a:latin typeface="Arial" pitchFamily="34" charset="0"/>
                <a:cs typeface="Arial" pitchFamily="34" charset="0"/>
              </a:rPr>
              <a:t> a </a:t>
            </a:r>
            <a:r>
              <a:rPr lang="it-IT" sz="2400" dirty="0" err="1" smtClean="0">
                <a:solidFill>
                  <a:prstClr val="black"/>
                </a:solidFill>
                <a:latin typeface="Arial" pitchFamily="34" charset="0"/>
                <a:cs typeface="Arial" pitchFamily="34" charset="0"/>
              </a:rPr>
              <a:t>plan</a:t>
            </a:r>
            <a:r>
              <a:rPr lang="it-IT" sz="2400" dirty="0" smtClean="0">
                <a:solidFill>
                  <a:prstClr val="black"/>
                </a:solidFill>
                <a:latin typeface="Arial" pitchFamily="34" charset="0"/>
                <a:cs typeface="Arial" pitchFamily="34" charset="0"/>
              </a:rPr>
              <a:t> for </a:t>
            </a:r>
            <a:r>
              <a:rPr lang="it-IT" sz="2400" dirty="0" err="1" smtClean="0">
                <a:solidFill>
                  <a:prstClr val="black"/>
                </a:solidFill>
                <a:latin typeface="Arial" pitchFamily="34" charset="0"/>
                <a:cs typeface="Arial" pitchFamily="34" charset="0"/>
              </a:rPr>
              <a:t>patients</a:t>
            </a:r>
            <a:r>
              <a:rPr lang="it-IT" sz="2400" dirty="0" smtClean="0">
                <a:solidFill>
                  <a:prstClr val="black"/>
                </a:solidFill>
                <a:latin typeface="Arial" pitchFamily="34" charset="0"/>
                <a:cs typeface="Arial" pitchFamily="34" charset="0"/>
              </a:rPr>
              <a:t> to </a:t>
            </a:r>
            <a:r>
              <a:rPr lang="it-IT" sz="2400" dirty="0" err="1" smtClean="0">
                <a:solidFill>
                  <a:prstClr val="black"/>
                </a:solidFill>
                <a:latin typeface="Arial" pitchFamily="34" charset="0"/>
                <a:cs typeface="Arial" pitchFamily="34" charset="0"/>
              </a:rPr>
              <a:t>manage</a:t>
            </a:r>
            <a:r>
              <a:rPr lang="it-IT" sz="2400" dirty="0" smtClean="0">
                <a:solidFill>
                  <a:prstClr val="black"/>
                </a:solidFill>
                <a:latin typeface="Arial" pitchFamily="34" charset="0"/>
                <a:cs typeface="Arial" pitchFamily="34" charset="0"/>
              </a:rPr>
              <a:t> </a:t>
            </a:r>
            <a:r>
              <a:rPr lang="it-IT" sz="2400" dirty="0" err="1" smtClean="0">
                <a:solidFill>
                  <a:prstClr val="black"/>
                </a:solidFill>
                <a:latin typeface="Arial" pitchFamily="34" charset="0"/>
                <a:cs typeface="Arial" pitchFamily="34" charset="0"/>
              </a:rPr>
              <a:t>their</a:t>
            </a:r>
            <a:r>
              <a:rPr lang="it-IT" sz="2400" dirty="0" smtClean="0">
                <a:solidFill>
                  <a:prstClr val="black"/>
                </a:solidFill>
                <a:latin typeface="Arial" pitchFamily="34" charset="0"/>
                <a:cs typeface="Arial" pitchFamily="34" charset="0"/>
              </a:rPr>
              <a:t> </a:t>
            </a:r>
            <a:r>
              <a:rPr lang="it-IT" sz="2400" dirty="0" err="1" smtClean="0">
                <a:solidFill>
                  <a:prstClr val="black"/>
                </a:solidFill>
                <a:latin typeface="Arial" pitchFamily="34" charset="0"/>
                <a:cs typeface="Arial" pitchFamily="34" charset="0"/>
              </a:rPr>
              <a:t>asthma</a:t>
            </a:r>
            <a:r>
              <a:rPr lang="it-IT" sz="2400" dirty="0" smtClean="0">
                <a:solidFill>
                  <a:prstClr val="black"/>
                </a:solidFill>
                <a:latin typeface="Arial" pitchFamily="34" charset="0"/>
                <a:cs typeface="Arial" pitchFamily="34" charset="0"/>
              </a:rPr>
              <a:t> (self-management </a:t>
            </a:r>
            <a:r>
              <a:rPr lang="it-IT" sz="2400" dirty="0" err="1" smtClean="0">
                <a:solidFill>
                  <a:prstClr val="black"/>
                </a:solidFill>
                <a:latin typeface="Arial" pitchFamily="34" charset="0"/>
                <a:cs typeface="Arial" pitchFamily="34" charset="0"/>
              </a:rPr>
              <a:t>plan</a:t>
            </a:r>
            <a:r>
              <a:rPr lang="it-IT" sz="2400" dirty="0" smtClean="0">
                <a:solidFill>
                  <a:prstClr val="black"/>
                </a:solidFill>
                <a:latin typeface="Arial" pitchFamily="34" charset="0"/>
                <a:cs typeface="Arial" pitchFamily="34" charset="0"/>
              </a:rPr>
              <a:t>), </a:t>
            </a:r>
            <a:r>
              <a:rPr lang="it-IT" sz="2400" dirty="0" err="1" smtClean="0">
                <a:solidFill>
                  <a:prstClr val="black"/>
                </a:solidFill>
                <a:latin typeface="Arial" pitchFamily="34" charset="0"/>
                <a:cs typeface="Arial" pitchFamily="34" charset="0"/>
              </a:rPr>
              <a:t>which</a:t>
            </a:r>
            <a:r>
              <a:rPr lang="it-IT" sz="2400" dirty="0" smtClean="0">
                <a:solidFill>
                  <a:prstClr val="black"/>
                </a:solidFill>
                <a:latin typeface="Arial" pitchFamily="34" charset="0"/>
                <a:cs typeface="Arial" pitchFamily="34" charset="0"/>
              </a:rPr>
              <a:t> </a:t>
            </a:r>
            <a:r>
              <a:rPr lang="it-IT" sz="2400" dirty="0" err="1" smtClean="0">
                <a:solidFill>
                  <a:prstClr val="black"/>
                </a:solidFill>
                <a:latin typeface="Arial" pitchFamily="34" charset="0"/>
                <a:cs typeface="Arial" pitchFamily="34" charset="0"/>
              </a:rPr>
              <a:t>included</a:t>
            </a:r>
            <a:r>
              <a:rPr lang="it-IT" sz="2400" dirty="0" smtClean="0">
                <a:solidFill>
                  <a:prstClr val="black"/>
                </a:solidFill>
                <a:latin typeface="Arial" pitchFamily="34" charset="0"/>
                <a:cs typeface="Arial" pitchFamily="34" charset="0"/>
              </a:rPr>
              <a:t> a </a:t>
            </a:r>
            <a:r>
              <a:rPr lang="it-IT" sz="2400" dirty="0" err="1" smtClean="0">
                <a:solidFill>
                  <a:srgbClr val="FF0000"/>
                </a:solidFill>
                <a:latin typeface="Arial" pitchFamily="34" charset="0"/>
                <a:cs typeface="Arial" pitchFamily="34" charset="0"/>
              </a:rPr>
              <a:t>temporary</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quadrupling</a:t>
            </a:r>
            <a:r>
              <a:rPr lang="it-IT" sz="2400" dirty="0" smtClean="0">
                <a:solidFill>
                  <a:srgbClr val="FF0000"/>
                </a:solidFill>
                <a:latin typeface="Arial" pitchFamily="34" charset="0"/>
                <a:cs typeface="Arial" pitchFamily="34" charset="0"/>
              </a:rPr>
              <a:t> of the dose of </a:t>
            </a:r>
            <a:r>
              <a:rPr lang="it-IT" sz="2400" dirty="0" err="1" smtClean="0">
                <a:solidFill>
                  <a:srgbClr val="FF0000"/>
                </a:solidFill>
                <a:latin typeface="Arial" pitchFamily="34" charset="0"/>
                <a:cs typeface="Arial" pitchFamily="34" charset="0"/>
              </a:rPr>
              <a:t>inhaled</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glucocorticoids</a:t>
            </a:r>
            <a:r>
              <a:rPr lang="it-IT" sz="2400" dirty="0" smtClean="0">
                <a:solidFill>
                  <a:prstClr val="black"/>
                </a:solidFill>
                <a:latin typeface="Arial" pitchFamily="34" charset="0"/>
                <a:cs typeface="Arial" pitchFamily="34" charset="0"/>
              </a:rPr>
              <a:t> </a:t>
            </a:r>
            <a:r>
              <a:rPr lang="it-IT" sz="2400" dirty="0" err="1" smtClean="0">
                <a:solidFill>
                  <a:prstClr val="black"/>
                </a:solidFill>
                <a:latin typeface="Arial" pitchFamily="34" charset="0"/>
                <a:cs typeface="Arial" pitchFamily="34" charset="0"/>
              </a:rPr>
              <a:t>when</a:t>
            </a:r>
            <a:r>
              <a:rPr lang="it-IT" sz="2400" dirty="0" smtClean="0">
                <a:solidFill>
                  <a:prstClr val="black"/>
                </a:solidFill>
                <a:latin typeface="Arial" pitchFamily="34" charset="0"/>
                <a:cs typeface="Arial" pitchFamily="34" charset="0"/>
              </a:rPr>
              <a:t> </a:t>
            </a:r>
            <a:r>
              <a:rPr lang="it-IT" sz="2400" dirty="0" err="1" smtClean="0">
                <a:solidFill>
                  <a:prstClr val="black"/>
                </a:solidFill>
                <a:latin typeface="Arial" pitchFamily="34" charset="0"/>
                <a:cs typeface="Arial" pitchFamily="34" charset="0"/>
              </a:rPr>
              <a:t>asthma</a:t>
            </a:r>
            <a:r>
              <a:rPr lang="it-IT" sz="2400" dirty="0" smtClean="0">
                <a:solidFill>
                  <a:prstClr val="black"/>
                </a:solidFill>
                <a:latin typeface="Arial" pitchFamily="34" charset="0"/>
                <a:cs typeface="Arial" pitchFamily="34" charset="0"/>
              </a:rPr>
              <a:t> control </a:t>
            </a:r>
            <a:r>
              <a:rPr lang="it-IT" sz="2400" dirty="0" err="1" smtClean="0">
                <a:solidFill>
                  <a:prstClr val="black"/>
                </a:solidFill>
                <a:latin typeface="Arial" pitchFamily="34" charset="0"/>
                <a:cs typeface="Arial" pitchFamily="34" charset="0"/>
              </a:rPr>
              <a:t>started</a:t>
            </a:r>
            <a:r>
              <a:rPr lang="it-IT" sz="2400" dirty="0" smtClean="0">
                <a:solidFill>
                  <a:prstClr val="black"/>
                </a:solidFill>
                <a:latin typeface="Arial" pitchFamily="34" charset="0"/>
                <a:cs typeface="Arial" pitchFamily="34" charset="0"/>
              </a:rPr>
              <a:t> to deteriorate, </a:t>
            </a:r>
            <a:r>
              <a:rPr lang="it-IT" sz="2400" dirty="0" err="1" smtClean="0">
                <a:solidFill>
                  <a:prstClr val="black"/>
                </a:solidFill>
                <a:latin typeface="Arial" pitchFamily="34" charset="0"/>
                <a:cs typeface="Arial" pitchFamily="34" charset="0"/>
              </a:rPr>
              <a:t>would</a:t>
            </a:r>
            <a:r>
              <a:rPr lang="it-IT" sz="2400" dirty="0" smtClean="0">
                <a:solidFill>
                  <a:prstClr val="black"/>
                </a:solidFill>
                <a:latin typeface="Arial" pitchFamily="34" charset="0"/>
                <a:cs typeface="Arial" pitchFamily="34" charset="0"/>
              </a:rPr>
              <a:t> reduce the </a:t>
            </a:r>
            <a:r>
              <a:rPr lang="it-IT" sz="2400" dirty="0" err="1" smtClean="0">
                <a:solidFill>
                  <a:prstClr val="black"/>
                </a:solidFill>
                <a:latin typeface="Arial" pitchFamily="34" charset="0"/>
                <a:cs typeface="Arial" pitchFamily="34" charset="0"/>
              </a:rPr>
              <a:t>incidence</a:t>
            </a:r>
            <a:r>
              <a:rPr lang="it-IT" sz="2400" dirty="0" smtClean="0">
                <a:solidFill>
                  <a:prstClr val="black"/>
                </a:solidFill>
                <a:latin typeface="Arial" pitchFamily="34" charset="0"/>
                <a:cs typeface="Arial" pitchFamily="34" charset="0"/>
              </a:rPr>
              <a:t> of severe </a:t>
            </a:r>
            <a:r>
              <a:rPr lang="it-IT" sz="2400" dirty="0" err="1" smtClean="0">
                <a:solidFill>
                  <a:prstClr val="black"/>
                </a:solidFill>
                <a:latin typeface="Arial" pitchFamily="34" charset="0"/>
                <a:cs typeface="Arial" pitchFamily="34" charset="0"/>
              </a:rPr>
              <a:t>asthma</a:t>
            </a:r>
            <a:r>
              <a:rPr lang="it-IT" sz="2400" dirty="0" smtClean="0">
                <a:solidFill>
                  <a:prstClr val="black"/>
                </a:solidFill>
                <a:latin typeface="Arial" pitchFamily="34" charset="0"/>
                <a:cs typeface="Arial" pitchFamily="34" charset="0"/>
              </a:rPr>
              <a:t> </a:t>
            </a:r>
            <a:r>
              <a:rPr lang="it-IT" sz="2400" dirty="0" err="1" smtClean="0">
                <a:solidFill>
                  <a:prstClr val="black"/>
                </a:solidFill>
                <a:latin typeface="Arial" pitchFamily="34" charset="0"/>
                <a:cs typeface="Arial" pitchFamily="34" charset="0"/>
              </a:rPr>
              <a:t>exacerbations</a:t>
            </a:r>
            <a:r>
              <a:rPr lang="it-IT" sz="2400" dirty="0" smtClean="0">
                <a:solidFill>
                  <a:prstClr val="black"/>
                </a:solidFill>
                <a:latin typeface="Arial" pitchFamily="34" charset="0"/>
                <a:cs typeface="Arial" pitchFamily="34" charset="0"/>
              </a:rPr>
              <a:t> </a:t>
            </a:r>
            <a:r>
              <a:rPr lang="it-IT" sz="2400" dirty="0" err="1" smtClean="0">
                <a:solidFill>
                  <a:prstClr val="black"/>
                </a:solidFill>
                <a:latin typeface="Arial" pitchFamily="34" charset="0"/>
                <a:cs typeface="Arial" pitchFamily="34" charset="0"/>
              </a:rPr>
              <a:t>among</a:t>
            </a:r>
            <a:r>
              <a:rPr lang="it-IT" sz="2400" dirty="0" smtClean="0">
                <a:solidFill>
                  <a:prstClr val="black"/>
                </a:solidFill>
                <a:latin typeface="Arial" pitchFamily="34" charset="0"/>
                <a:cs typeface="Arial" pitchFamily="34" charset="0"/>
              </a:rPr>
              <a:t> </a:t>
            </a:r>
            <a:r>
              <a:rPr lang="it-IT" sz="2400" dirty="0" err="1" smtClean="0">
                <a:solidFill>
                  <a:prstClr val="black"/>
                </a:solidFill>
                <a:latin typeface="Arial" pitchFamily="34" charset="0"/>
                <a:cs typeface="Arial" pitchFamily="34" charset="0"/>
              </a:rPr>
              <a:t>adults</a:t>
            </a:r>
            <a:r>
              <a:rPr lang="it-IT" sz="2400" dirty="0" smtClean="0">
                <a:solidFill>
                  <a:prstClr val="black"/>
                </a:solidFill>
                <a:latin typeface="Arial" pitchFamily="34" charset="0"/>
                <a:cs typeface="Arial" pitchFamily="34" charset="0"/>
              </a:rPr>
              <a:t> and </a:t>
            </a:r>
            <a:r>
              <a:rPr lang="it-IT" sz="2400" dirty="0" err="1" smtClean="0">
                <a:solidFill>
                  <a:prstClr val="black"/>
                </a:solidFill>
                <a:latin typeface="Arial" pitchFamily="34" charset="0"/>
                <a:cs typeface="Arial" pitchFamily="34" charset="0"/>
              </a:rPr>
              <a:t>adolescents</a:t>
            </a:r>
            <a:r>
              <a:rPr lang="it-IT" sz="2400" dirty="0" smtClean="0">
                <a:solidFill>
                  <a:prstClr val="black"/>
                </a:solidFill>
                <a:latin typeface="Arial" pitchFamily="34" charset="0"/>
                <a:cs typeface="Arial" pitchFamily="34" charset="0"/>
              </a:rPr>
              <a:t> with </a:t>
            </a:r>
            <a:r>
              <a:rPr lang="it-IT" sz="2400" dirty="0" err="1" smtClean="0">
                <a:solidFill>
                  <a:prstClr val="black"/>
                </a:solidFill>
                <a:latin typeface="Arial" pitchFamily="34" charset="0"/>
                <a:cs typeface="Arial" pitchFamily="34" charset="0"/>
              </a:rPr>
              <a:t>asthma</a:t>
            </a:r>
            <a:r>
              <a:rPr lang="it-IT" sz="2400" dirty="0" smtClean="0">
                <a:solidFill>
                  <a:prstClr val="black"/>
                </a:solidFill>
                <a:latin typeface="Arial" pitchFamily="34" charset="0"/>
                <a:cs typeface="Arial" pitchFamily="34" charset="0"/>
              </a:rPr>
              <a:t>.</a:t>
            </a:r>
            <a:endParaRPr lang="it-IT" sz="2400" dirty="0" smtClean="0">
              <a:solidFill>
                <a:prstClr val="black"/>
              </a:solidFill>
            </a:endParaRPr>
          </a:p>
          <a:p>
            <a:pPr>
              <a:buNone/>
            </a:pPr>
            <a:endParaRPr lang="it-IT" dirty="0" smtClean="0">
              <a:latin typeface="Arial" pitchFamily="34" charset="0"/>
              <a:cs typeface="Arial" pitchFamily="34" charset="0"/>
            </a:endParaRPr>
          </a:p>
        </p:txBody>
      </p:sp>
      <p:sp>
        <p:nvSpPr>
          <p:cNvPr id="2" name="Rettangolo 1"/>
          <p:cNvSpPr/>
          <p:nvPr/>
        </p:nvSpPr>
        <p:spPr>
          <a:xfrm>
            <a:off x="323850" y="5506717"/>
            <a:ext cx="7915702" cy="923330"/>
          </a:xfrm>
          <a:prstGeom prst="rect">
            <a:avLst/>
          </a:prstGeom>
        </p:spPr>
        <p:txBody>
          <a:bodyPr wrap="square">
            <a:spAutoFit/>
          </a:bodyPr>
          <a:lstStyle/>
          <a:p>
            <a:pPr lvl="0" algn="ctr"/>
            <a:r>
              <a:rPr lang="en-US" dirty="0">
                <a:solidFill>
                  <a:prstClr val="black"/>
                </a:solidFill>
                <a:latin typeface="Arial" pitchFamily="34" charset="0"/>
                <a:cs typeface="Arial" pitchFamily="34" charset="0"/>
              </a:rPr>
              <a:t>1871 adults and adolescents with asthma who were receiving ICS with or without add on therapy, and who had had at least one exacerbation in the previous 12 months were enrolled</a:t>
            </a:r>
          </a:p>
        </p:txBody>
      </p:sp>
    </p:spTree>
    <p:extLst>
      <p:ext uri="{BB962C8B-B14F-4D97-AF65-F5344CB8AC3E}">
        <p14:creationId xmlns:p14="http://schemas.microsoft.com/office/powerpoint/2010/main" val="2240177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stretch>
            <a:fillRect/>
          </a:stretch>
        </p:blipFill>
        <p:spPr>
          <a:xfrm>
            <a:off x="4462819" y="191960"/>
            <a:ext cx="3002318" cy="6522637"/>
          </a:xfrm>
          <a:prstGeom prst="rect">
            <a:avLst/>
          </a:prstGeom>
        </p:spPr>
      </p:pic>
      <p:sp>
        <p:nvSpPr>
          <p:cNvPr id="5" name="Segnaposto contenuto 7"/>
          <p:cNvSpPr>
            <a:spLocks noGrp="1"/>
          </p:cNvSpPr>
          <p:nvPr>
            <p:ph idx="1"/>
          </p:nvPr>
        </p:nvSpPr>
        <p:spPr>
          <a:xfrm>
            <a:off x="286888" y="424558"/>
            <a:ext cx="3949605" cy="1599007"/>
          </a:xfrm>
        </p:spPr>
        <p:txBody>
          <a:bodyPr>
            <a:noAutofit/>
          </a:bodyPr>
          <a:lstStyle/>
          <a:p>
            <a:pPr marL="0" indent="0" algn="ctr">
              <a:lnSpc>
                <a:spcPct val="100000"/>
              </a:lnSpc>
              <a:spcBef>
                <a:spcPts val="0"/>
              </a:spcBef>
              <a:buNone/>
            </a:pPr>
            <a:r>
              <a:rPr lang="it-IT" sz="1600" dirty="0" smtClean="0">
                <a:solidFill>
                  <a:srgbClr val="FF0000"/>
                </a:solidFill>
                <a:latin typeface="Arial" pitchFamily="34" charset="0"/>
                <a:cs typeface="Arial" pitchFamily="34" charset="0"/>
              </a:rPr>
              <a:t>Zone 1</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described</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well-controlled</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asthma</a:t>
            </a:r>
            <a:r>
              <a:rPr lang="it-IT" sz="1600" dirty="0" smtClean="0">
                <a:latin typeface="Arial" pitchFamily="34" charset="0"/>
                <a:cs typeface="Arial" pitchFamily="34" charset="0"/>
              </a:rPr>
              <a:t> and </a:t>
            </a:r>
            <a:r>
              <a:rPr lang="it-IT" sz="1600" dirty="0" err="1" smtClean="0">
                <a:latin typeface="Arial" pitchFamily="34" charset="0"/>
                <a:cs typeface="Arial" pitchFamily="34" charset="0"/>
              </a:rPr>
              <a:t>recommended</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continuation</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of</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current</a:t>
            </a:r>
            <a:r>
              <a:rPr lang="it-IT" sz="1600" dirty="0" smtClean="0">
                <a:latin typeface="Arial" pitchFamily="34" charset="0"/>
                <a:cs typeface="Arial" pitchFamily="34" charset="0"/>
              </a:rPr>
              <a:t> treatment</a:t>
            </a:r>
            <a:r>
              <a:rPr lang="it-IT" sz="1800" dirty="0" smtClean="0">
                <a:latin typeface="Arial" pitchFamily="34" charset="0"/>
                <a:cs typeface="Arial" pitchFamily="34" charset="0"/>
              </a:rPr>
              <a:t>.</a:t>
            </a:r>
            <a:endParaRPr lang="it-IT" sz="1800" dirty="0"/>
          </a:p>
        </p:txBody>
      </p:sp>
    </p:spTree>
    <p:extLst>
      <p:ext uri="{BB962C8B-B14F-4D97-AF65-F5344CB8AC3E}">
        <p14:creationId xmlns:p14="http://schemas.microsoft.com/office/powerpoint/2010/main" val="2195614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srcRect r="670"/>
          <a:stretch>
            <a:fillRect/>
          </a:stretch>
        </p:blipFill>
        <p:spPr>
          <a:xfrm>
            <a:off x="294991" y="1785121"/>
            <a:ext cx="8554018" cy="4793099"/>
          </a:xfrm>
          <a:prstGeom prst="rect">
            <a:avLst/>
          </a:prstGeom>
        </p:spPr>
      </p:pic>
      <p:sp>
        <p:nvSpPr>
          <p:cNvPr id="4" name="Segnaposto contenuto 7"/>
          <p:cNvSpPr>
            <a:spLocks noGrp="1"/>
          </p:cNvSpPr>
          <p:nvPr>
            <p:ph idx="1"/>
          </p:nvPr>
        </p:nvSpPr>
        <p:spPr>
          <a:xfrm>
            <a:off x="361950" y="553643"/>
            <a:ext cx="8420100" cy="1599007"/>
          </a:xfrm>
        </p:spPr>
        <p:txBody>
          <a:bodyPr>
            <a:noAutofit/>
          </a:bodyPr>
          <a:lstStyle/>
          <a:p>
            <a:pPr marL="0" indent="0" algn="ctr">
              <a:lnSpc>
                <a:spcPct val="100000"/>
              </a:lnSpc>
              <a:spcBef>
                <a:spcPts val="0"/>
              </a:spcBef>
              <a:buNone/>
            </a:pPr>
            <a:r>
              <a:rPr lang="it-IT" sz="1600" dirty="0" smtClean="0">
                <a:solidFill>
                  <a:srgbClr val="FF0000"/>
                </a:solidFill>
                <a:latin typeface="Arial" pitchFamily="34" charset="0"/>
                <a:cs typeface="Arial" pitchFamily="34" charset="0"/>
              </a:rPr>
              <a:t>Zone 2</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described</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deteriorating</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asthma</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control</a:t>
            </a:r>
            <a:r>
              <a:rPr lang="it-IT" sz="1600" dirty="0" smtClean="0">
                <a:latin typeface="Arial" pitchFamily="34" charset="0"/>
                <a:cs typeface="Arial" pitchFamily="34" charset="0"/>
              </a:rPr>
              <a:t> and </a:t>
            </a:r>
            <a:r>
              <a:rPr lang="it-IT" sz="1600" dirty="0" err="1" smtClean="0">
                <a:latin typeface="Arial" pitchFamily="34" charset="0"/>
                <a:cs typeface="Arial" pitchFamily="34" charset="0"/>
              </a:rPr>
              <a:t>recommended</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increased</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bronchodilator</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medication</a:t>
            </a:r>
            <a:r>
              <a:rPr lang="it-IT" sz="1600" dirty="0" smtClean="0">
                <a:latin typeface="Arial" pitchFamily="34" charset="0"/>
                <a:cs typeface="Arial" pitchFamily="34" charset="0"/>
              </a:rPr>
              <a:t> and </a:t>
            </a:r>
            <a:r>
              <a:rPr lang="it-IT" sz="1600" dirty="0" err="1" smtClean="0">
                <a:latin typeface="Arial" pitchFamily="34" charset="0"/>
                <a:cs typeface="Arial" pitchFamily="34" charset="0"/>
              </a:rPr>
              <a:t>an</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increase</a:t>
            </a:r>
            <a:r>
              <a:rPr lang="it-IT" sz="1600" dirty="0" smtClean="0">
                <a:latin typeface="Arial" pitchFamily="34" charset="0"/>
                <a:cs typeface="Arial" pitchFamily="34" charset="0"/>
              </a:rPr>
              <a:t> in the dose </a:t>
            </a:r>
            <a:r>
              <a:rPr lang="it-IT" sz="1600" dirty="0" err="1" smtClean="0">
                <a:latin typeface="Arial" pitchFamily="34" charset="0"/>
                <a:cs typeface="Arial" pitchFamily="34" charset="0"/>
              </a:rPr>
              <a:t>of</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inhaled</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glucocorticoids</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by</a:t>
            </a:r>
            <a:r>
              <a:rPr lang="it-IT" sz="1600" dirty="0" smtClean="0">
                <a:latin typeface="Arial" pitchFamily="34" charset="0"/>
                <a:cs typeface="Arial" pitchFamily="34" charset="0"/>
              </a:rPr>
              <a:t> a </a:t>
            </a:r>
            <a:r>
              <a:rPr lang="it-IT" sz="1600" dirty="0" err="1" smtClean="0">
                <a:latin typeface="Arial" pitchFamily="34" charset="0"/>
                <a:cs typeface="Arial" pitchFamily="34" charset="0"/>
              </a:rPr>
              <a:t>factor</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of</a:t>
            </a:r>
            <a:r>
              <a:rPr lang="it-IT" sz="1600" dirty="0" smtClean="0">
                <a:latin typeface="Arial" pitchFamily="34" charset="0"/>
                <a:cs typeface="Arial" pitchFamily="34" charset="0"/>
              </a:rPr>
              <a:t> 4 (</a:t>
            </a:r>
            <a:r>
              <a:rPr lang="it-IT" sz="1600" dirty="0" err="1" smtClean="0">
                <a:latin typeface="Arial" pitchFamily="34" charset="0"/>
                <a:cs typeface="Arial" pitchFamily="34" charset="0"/>
              </a:rPr>
              <a:t>quadrupling</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group</a:t>
            </a:r>
            <a:r>
              <a:rPr lang="it-IT" sz="1600" dirty="0" smtClean="0">
                <a:latin typeface="Arial" pitchFamily="34" charset="0"/>
                <a:cs typeface="Arial" pitchFamily="34" charset="0"/>
              </a:rPr>
              <a:t>) or </a:t>
            </a:r>
            <a:r>
              <a:rPr lang="it-IT" sz="1600" dirty="0" err="1" smtClean="0">
                <a:latin typeface="Arial" pitchFamily="34" charset="0"/>
                <a:cs typeface="Arial" pitchFamily="34" charset="0"/>
              </a:rPr>
              <a:t>increased</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bronchodilator</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medication</a:t>
            </a:r>
            <a:r>
              <a:rPr lang="it-IT" sz="1600" dirty="0" smtClean="0">
                <a:latin typeface="Arial" pitchFamily="34" charset="0"/>
                <a:cs typeface="Arial" pitchFamily="34" charset="0"/>
              </a:rPr>
              <a:t> alone (</a:t>
            </a:r>
            <a:r>
              <a:rPr lang="it-IT" sz="1600" dirty="0" err="1" smtClean="0">
                <a:latin typeface="Arial" pitchFamily="34" charset="0"/>
                <a:cs typeface="Arial" pitchFamily="34" charset="0"/>
              </a:rPr>
              <a:t>non-quadrupling</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group</a:t>
            </a:r>
            <a:r>
              <a:rPr lang="it-IT" sz="1600" dirty="0" smtClean="0">
                <a:latin typeface="Arial" pitchFamily="34" charset="0"/>
                <a:cs typeface="Arial" pitchFamily="34" charset="0"/>
              </a:rPr>
              <a:t>).</a:t>
            </a:r>
            <a:endParaRPr lang="it-IT" sz="1600" dirty="0"/>
          </a:p>
        </p:txBody>
      </p:sp>
    </p:spTree>
    <p:extLst>
      <p:ext uri="{BB962C8B-B14F-4D97-AF65-F5344CB8AC3E}">
        <p14:creationId xmlns:p14="http://schemas.microsoft.com/office/powerpoint/2010/main" val="1899897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stretch>
            <a:fillRect/>
          </a:stretch>
        </p:blipFill>
        <p:spPr>
          <a:xfrm>
            <a:off x="3375969" y="332240"/>
            <a:ext cx="2828789" cy="6084335"/>
          </a:xfrm>
          <a:prstGeom prst="rect">
            <a:avLst/>
          </a:prstGeom>
        </p:spPr>
      </p:pic>
      <p:pic>
        <p:nvPicPr>
          <p:cNvPr id="8" name="Immagine 7"/>
          <p:cNvPicPr>
            <a:picLocks noChangeAspect="1"/>
          </p:cNvPicPr>
          <p:nvPr/>
        </p:nvPicPr>
        <p:blipFill>
          <a:blip r:embed="rId3" cstate="print"/>
          <a:stretch>
            <a:fillRect/>
          </a:stretch>
        </p:blipFill>
        <p:spPr>
          <a:xfrm>
            <a:off x="6340774" y="332240"/>
            <a:ext cx="2694666" cy="6084335"/>
          </a:xfrm>
          <a:prstGeom prst="rect">
            <a:avLst/>
          </a:prstGeom>
        </p:spPr>
      </p:pic>
      <p:sp>
        <p:nvSpPr>
          <p:cNvPr id="5" name="Segnaposto contenuto 7"/>
          <p:cNvSpPr>
            <a:spLocks noGrp="1"/>
          </p:cNvSpPr>
          <p:nvPr>
            <p:ph idx="1"/>
          </p:nvPr>
        </p:nvSpPr>
        <p:spPr>
          <a:xfrm>
            <a:off x="114303" y="844253"/>
            <a:ext cx="2807801" cy="5060309"/>
          </a:xfrm>
        </p:spPr>
        <p:txBody>
          <a:bodyPr>
            <a:noAutofit/>
          </a:bodyPr>
          <a:lstStyle/>
          <a:p>
            <a:pPr marL="0" indent="0" algn="just">
              <a:lnSpc>
                <a:spcPct val="100000"/>
              </a:lnSpc>
              <a:spcBef>
                <a:spcPts val="0"/>
              </a:spcBef>
              <a:buNone/>
            </a:pPr>
            <a:r>
              <a:rPr lang="it-IT" sz="1600" dirty="0" err="1" smtClean="0">
                <a:solidFill>
                  <a:srgbClr val="FF0000"/>
                </a:solidFill>
                <a:latin typeface="Arial" pitchFamily="34" charset="0"/>
                <a:cs typeface="Arial" pitchFamily="34" charset="0"/>
              </a:rPr>
              <a:t>Zones</a:t>
            </a:r>
            <a:r>
              <a:rPr lang="it-IT" sz="1600" dirty="0" smtClean="0">
                <a:solidFill>
                  <a:srgbClr val="FF0000"/>
                </a:solidFill>
                <a:latin typeface="Arial" pitchFamily="34" charset="0"/>
                <a:cs typeface="Arial" pitchFamily="34" charset="0"/>
              </a:rPr>
              <a:t> 3 and 4 </a:t>
            </a:r>
            <a:r>
              <a:rPr lang="it-IT" sz="1600" dirty="0" err="1" smtClean="0">
                <a:latin typeface="Arial" pitchFamily="34" charset="0"/>
                <a:cs typeface="Arial" pitchFamily="34" charset="0"/>
              </a:rPr>
              <a:t>described</a:t>
            </a:r>
            <a:r>
              <a:rPr lang="it-IT" sz="1600" dirty="0" smtClean="0">
                <a:latin typeface="Arial" pitchFamily="34" charset="0"/>
                <a:cs typeface="Arial" pitchFamily="34" charset="0"/>
              </a:rPr>
              <a:t> the </a:t>
            </a:r>
            <a:r>
              <a:rPr lang="it-IT" sz="1600" dirty="0" err="1" smtClean="0">
                <a:latin typeface="Arial" pitchFamily="34" charset="0"/>
                <a:cs typeface="Arial" pitchFamily="34" charset="0"/>
              </a:rPr>
              <a:t>development</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of</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an</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exacerbation</a:t>
            </a:r>
            <a:r>
              <a:rPr lang="it-IT" sz="1600" dirty="0" smtClean="0">
                <a:latin typeface="Arial" pitchFamily="34" charset="0"/>
                <a:cs typeface="Arial" pitchFamily="34" charset="0"/>
              </a:rPr>
              <a:t> and </a:t>
            </a:r>
            <a:r>
              <a:rPr lang="it-IT" sz="1600" dirty="0" err="1" smtClean="0">
                <a:latin typeface="Arial" pitchFamily="34" charset="0"/>
                <a:cs typeface="Arial" pitchFamily="34" charset="0"/>
              </a:rPr>
              <a:t>when</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to</a:t>
            </a:r>
            <a:r>
              <a:rPr lang="it-IT" sz="1600" dirty="0" smtClean="0">
                <a:latin typeface="Arial" pitchFamily="34" charset="0"/>
                <a:cs typeface="Arial" pitchFamily="34" charset="0"/>
              </a:rPr>
              <a:t> start </a:t>
            </a:r>
            <a:r>
              <a:rPr lang="it-IT" sz="1600" dirty="0" err="1" smtClean="0">
                <a:latin typeface="Arial" pitchFamily="34" charset="0"/>
                <a:cs typeface="Arial" pitchFamily="34" charset="0"/>
              </a:rPr>
              <a:t>oral</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glucocorticoids</a:t>
            </a:r>
            <a:r>
              <a:rPr lang="it-IT" sz="1600" dirty="0" smtClean="0">
                <a:latin typeface="Arial" pitchFamily="34" charset="0"/>
                <a:cs typeface="Arial" pitchFamily="34" charset="0"/>
              </a:rPr>
              <a:t> and </a:t>
            </a:r>
            <a:r>
              <a:rPr lang="it-IT" sz="1600" dirty="0" err="1" smtClean="0">
                <a:latin typeface="Arial" pitchFamily="34" charset="0"/>
                <a:cs typeface="Arial" pitchFamily="34" charset="0"/>
              </a:rPr>
              <a:t>seek</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medical</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interruption</a:t>
            </a:r>
            <a:r>
              <a:rPr lang="it-IT" sz="1600" dirty="0" smtClean="0">
                <a:latin typeface="Arial" pitchFamily="34" charset="0"/>
                <a:cs typeface="Arial" pitchFamily="34" charset="0"/>
              </a:rPr>
              <a:t> (</a:t>
            </a:r>
            <a:r>
              <a:rPr lang="it-IT" sz="1600" dirty="0" smtClean="0">
                <a:solidFill>
                  <a:srgbClr val="FF0000"/>
                </a:solidFill>
                <a:latin typeface="Arial" pitchFamily="34" charset="0"/>
                <a:cs typeface="Arial" pitchFamily="34" charset="0"/>
              </a:rPr>
              <a:t>zone 3</a:t>
            </a:r>
            <a:r>
              <a:rPr lang="it-IT" sz="1600" dirty="0" smtClean="0">
                <a:latin typeface="Arial" pitchFamily="34" charset="0"/>
                <a:cs typeface="Arial" pitchFamily="34" charset="0"/>
              </a:rPr>
              <a:t>) and </a:t>
            </a:r>
            <a:r>
              <a:rPr lang="it-IT" sz="1600" dirty="0" err="1" smtClean="0">
                <a:latin typeface="Arial" pitchFamily="34" charset="0"/>
                <a:cs typeface="Arial" pitchFamily="34" charset="0"/>
              </a:rPr>
              <a:t>what</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to</a:t>
            </a:r>
            <a:r>
              <a:rPr lang="it-IT" sz="1600" dirty="0" smtClean="0">
                <a:latin typeface="Arial" pitchFamily="34" charset="0"/>
                <a:cs typeface="Arial" pitchFamily="34" charset="0"/>
              </a:rPr>
              <a:t> do in the </a:t>
            </a:r>
            <a:r>
              <a:rPr lang="it-IT" sz="1600" dirty="0" err="1" smtClean="0">
                <a:latin typeface="Arial" pitchFamily="34" charset="0"/>
                <a:cs typeface="Arial" pitchFamily="34" charset="0"/>
              </a:rPr>
              <a:t>event</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of</a:t>
            </a:r>
            <a:r>
              <a:rPr lang="it-IT" sz="1600" dirty="0" smtClean="0">
                <a:latin typeface="Arial" pitchFamily="34" charset="0"/>
                <a:cs typeface="Arial" pitchFamily="34" charset="0"/>
              </a:rPr>
              <a:t> a </a:t>
            </a:r>
            <a:r>
              <a:rPr lang="it-IT" sz="1600" dirty="0" err="1" smtClean="0">
                <a:latin typeface="Arial" pitchFamily="34" charset="0"/>
                <a:cs typeface="Arial" pitchFamily="34" charset="0"/>
              </a:rPr>
              <a:t>life-threatening</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exacerbation</a:t>
            </a:r>
            <a:r>
              <a:rPr lang="it-IT" sz="1600" dirty="0" smtClean="0">
                <a:latin typeface="Arial" pitchFamily="34" charset="0"/>
                <a:cs typeface="Arial" pitchFamily="34" charset="0"/>
              </a:rPr>
              <a:t> (</a:t>
            </a:r>
            <a:r>
              <a:rPr lang="it-IT" sz="1600" dirty="0" smtClean="0">
                <a:solidFill>
                  <a:srgbClr val="FF0000"/>
                </a:solidFill>
                <a:latin typeface="Arial" pitchFamily="34" charset="0"/>
                <a:cs typeface="Arial" pitchFamily="34" charset="0"/>
              </a:rPr>
              <a:t>zone 4</a:t>
            </a:r>
            <a:r>
              <a:rPr lang="it-IT" sz="1600" dirty="0" smtClean="0">
                <a:latin typeface="Arial" pitchFamily="34" charset="0"/>
                <a:cs typeface="Arial" pitchFamily="34" charset="0"/>
              </a:rPr>
              <a:t>).</a:t>
            </a:r>
            <a:endParaRPr lang="it-IT" sz="1600" dirty="0"/>
          </a:p>
        </p:txBody>
      </p:sp>
    </p:spTree>
    <p:extLst>
      <p:ext uri="{BB962C8B-B14F-4D97-AF65-F5344CB8AC3E}">
        <p14:creationId xmlns:p14="http://schemas.microsoft.com/office/powerpoint/2010/main" val="614587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stretch>
            <a:fillRect/>
          </a:stretch>
        </p:blipFill>
        <p:spPr>
          <a:xfrm>
            <a:off x="1734391" y="0"/>
            <a:ext cx="5675218" cy="837566"/>
          </a:xfrm>
          <a:prstGeom prst="rect">
            <a:avLst/>
          </a:prstGeom>
        </p:spPr>
      </p:pic>
      <p:pic>
        <p:nvPicPr>
          <p:cNvPr id="5" name="Immagine 4"/>
          <p:cNvPicPr>
            <a:picLocks noChangeAspect="1"/>
          </p:cNvPicPr>
          <p:nvPr/>
        </p:nvPicPr>
        <p:blipFill>
          <a:blip r:embed="rId3" cstate="print"/>
          <a:stretch>
            <a:fillRect/>
          </a:stretch>
        </p:blipFill>
        <p:spPr>
          <a:xfrm>
            <a:off x="2163284" y="1106785"/>
            <a:ext cx="4817432" cy="1099371"/>
          </a:xfrm>
          <a:prstGeom prst="rect">
            <a:avLst/>
          </a:prstGeom>
        </p:spPr>
      </p:pic>
      <p:pic>
        <p:nvPicPr>
          <p:cNvPr id="6" name="Immagine 5"/>
          <p:cNvPicPr>
            <a:picLocks noChangeAspect="1"/>
          </p:cNvPicPr>
          <p:nvPr/>
        </p:nvPicPr>
        <p:blipFill>
          <a:blip r:embed="rId4" cstate="print"/>
          <a:stretch>
            <a:fillRect/>
          </a:stretch>
        </p:blipFill>
        <p:spPr>
          <a:xfrm>
            <a:off x="3352800" y="827322"/>
            <a:ext cx="2438400" cy="241680"/>
          </a:xfrm>
          <a:prstGeom prst="rect">
            <a:avLst/>
          </a:prstGeom>
        </p:spPr>
      </p:pic>
      <p:sp>
        <p:nvSpPr>
          <p:cNvPr id="3" name="CasellaDiTesto 2"/>
          <p:cNvSpPr txBox="1"/>
          <p:nvPr/>
        </p:nvSpPr>
        <p:spPr>
          <a:xfrm>
            <a:off x="218364" y="2906973"/>
            <a:ext cx="8693624" cy="1815882"/>
          </a:xfrm>
          <a:prstGeom prst="rect">
            <a:avLst/>
          </a:prstGeom>
          <a:noFill/>
        </p:spPr>
        <p:txBody>
          <a:bodyPr wrap="square" rtlCol="0">
            <a:spAutoFit/>
          </a:bodyPr>
          <a:lstStyle/>
          <a:p>
            <a:pPr algn="ctr"/>
            <a:r>
              <a:rPr lang="en-US" sz="2800" b="1" dirty="0">
                <a:solidFill>
                  <a:srgbClr val="FF0000"/>
                </a:solidFill>
                <a:latin typeface="Arial" panose="020B0604020202020204" pitchFamily="34" charset="0"/>
                <a:cs typeface="Arial" panose="020B0604020202020204" pitchFamily="34" charset="0"/>
              </a:rPr>
              <a:t>The primary outcome </a:t>
            </a:r>
            <a:r>
              <a:rPr lang="en-US" sz="2800" b="1" dirty="0">
                <a:latin typeface="Arial" panose="020B0604020202020204" pitchFamily="34" charset="0"/>
                <a:cs typeface="Arial" panose="020B0604020202020204" pitchFamily="34" charset="0"/>
              </a:rPr>
              <a:t>was the </a:t>
            </a:r>
            <a:r>
              <a:rPr lang="en-US" sz="2800" b="1" dirty="0">
                <a:solidFill>
                  <a:srgbClr val="FF0000"/>
                </a:solidFill>
                <a:latin typeface="Arial" panose="020B0604020202020204" pitchFamily="34" charset="0"/>
                <a:cs typeface="Arial" panose="020B0604020202020204" pitchFamily="34" charset="0"/>
              </a:rPr>
              <a:t>time to a first severe asthma exacerbation</a:t>
            </a:r>
            <a:r>
              <a:rPr lang="en-US" sz="2800" b="1" dirty="0">
                <a:latin typeface="Arial" panose="020B0604020202020204" pitchFamily="34" charset="0"/>
                <a:cs typeface="Arial" panose="020B0604020202020204" pitchFamily="34" charset="0"/>
              </a:rPr>
              <a:t>, defined as treatment with systemic glucocorticoids or an unscheduled health care consultation </a:t>
            </a:r>
            <a:r>
              <a:rPr lang="it-IT" sz="2800" b="1" dirty="0">
                <a:latin typeface="Arial" panose="020B0604020202020204" pitchFamily="34" charset="0"/>
                <a:cs typeface="Arial" panose="020B0604020202020204" pitchFamily="34" charset="0"/>
              </a:rPr>
              <a:t>for </a:t>
            </a:r>
            <a:r>
              <a:rPr lang="it-IT" sz="2800" b="1" dirty="0" err="1">
                <a:latin typeface="Arial" panose="020B0604020202020204" pitchFamily="34" charset="0"/>
                <a:cs typeface="Arial" panose="020B0604020202020204" pitchFamily="34" charset="0"/>
              </a:rPr>
              <a:t>asthma</a:t>
            </a:r>
            <a:endParaRPr lang="it-IT"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0280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stretch>
            <a:fillRect/>
          </a:stretch>
        </p:blipFill>
        <p:spPr>
          <a:xfrm>
            <a:off x="996286" y="2353403"/>
            <a:ext cx="7151428" cy="3949110"/>
          </a:xfrm>
          <a:prstGeom prst="rect">
            <a:avLst/>
          </a:prstGeom>
        </p:spPr>
      </p:pic>
      <p:pic>
        <p:nvPicPr>
          <p:cNvPr id="8" name="Immagine 7"/>
          <p:cNvPicPr>
            <a:picLocks noChangeAspect="1"/>
          </p:cNvPicPr>
          <p:nvPr/>
        </p:nvPicPr>
        <p:blipFill>
          <a:blip r:embed="rId3" cstate="print"/>
          <a:stretch>
            <a:fillRect/>
          </a:stretch>
        </p:blipFill>
        <p:spPr>
          <a:xfrm>
            <a:off x="1734391" y="0"/>
            <a:ext cx="5675218" cy="837566"/>
          </a:xfrm>
          <a:prstGeom prst="rect">
            <a:avLst/>
          </a:prstGeom>
        </p:spPr>
      </p:pic>
      <p:pic>
        <p:nvPicPr>
          <p:cNvPr id="9" name="Immagine 8"/>
          <p:cNvPicPr>
            <a:picLocks noChangeAspect="1"/>
          </p:cNvPicPr>
          <p:nvPr/>
        </p:nvPicPr>
        <p:blipFill>
          <a:blip r:embed="rId4" cstate="print"/>
          <a:stretch>
            <a:fillRect/>
          </a:stretch>
        </p:blipFill>
        <p:spPr>
          <a:xfrm>
            <a:off x="2163284" y="1106785"/>
            <a:ext cx="4817432" cy="1099371"/>
          </a:xfrm>
          <a:prstGeom prst="rect">
            <a:avLst/>
          </a:prstGeom>
        </p:spPr>
      </p:pic>
      <p:pic>
        <p:nvPicPr>
          <p:cNvPr id="10" name="Immagine 9"/>
          <p:cNvPicPr>
            <a:picLocks noChangeAspect="1"/>
          </p:cNvPicPr>
          <p:nvPr/>
        </p:nvPicPr>
        <p:blipFill>
          <a:blip r:embed="rId5" cstate="print"/>
          <a:stretch>
            <a:fillRect/>
          </a:stretch>
        </p:blipFill>
        <p:spPr>
          <a:xfrm>
            <a:off x="3352800" y="827322"/>
            <a:ext cx="2438400" cy="241680"/>
          </a:xfrm>
          <a:prstGeom prst="rect">
            <a:avLst/>
          </a:prstGeom>
        </p:spPr>
      </p:pic>
    </p:spTree>
    <p:extLst>
      <p:ext uri="{BB962C8B-B14F-4D97-AF65-F5344CB8AC3E}">
        <p14:creationId xmlns:p14="http://schemas.microsoft.com/office/powerpoint/2010/main" val="2556627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stretch>
            <a:fillRect/>
          </a:stretch>
        </p:blipFill>
        <p:spPr>
          <a:xfrm>
            <a:off x="1775028" y="190500"/>
            <a:ext cx="5593944" cy="4982601"/>
          </a:xfrm>
          <a:prstGeom prst="rect">
            <a:avLst/>
          </a:prstGeom>
        </p:spPr>
      </p:pic>
      <p:sp>
        <p:nvSpPr>
          <p:cNvPr id="2" name="Rettangolo 1"/>
          <p:cNvSpPr/>
          <p:nvPr/>
        </p:nvSpPr>
        <p:spPr>
          <a:xfrm>
            <a:off x="29693" y="5583103"/>
            <a:ext cx="9084614" cy="923330"/>
          </a:xfrm>
          <a:prstGeom prst="rect">
            <a:avLst/>
          </a:prstGeom>
          <a:ln>
            <a:solidFill>
              <a:schemeClr val="accent1">
                <a:shade val="50000"/>
              </a:schemeClr>
            </a:solidFill>
          </a:ln>
        </p:spPr>
        <p:txBody>
          <a:bodyPr wrap="square">
            <a:spAutoFit/>
          </a:bodyPr>
          <a:lstStyle/>
          <a:p>
            <a:pPr algn="ctr"/>
            <a:r>
              <a:rPr lang="it-IT" dirty="0">
                <a:latin typeface="Arial" panose="020B0604020202020204" pitchFamily="34" charset="0"/>
                <a:cs typeface="Arial" panose="020B0604020202020204" pitchFamily="34" charset="0"/>
              </a:rPr>
              <a:t>The </a:t>
            </a:r>
            <a:r>
              <a:rPr lang="it-IT" dirty="0" err="1">
                <a:latin typeface="Arial" panose="020B0604020202020204" pitchFamily="34" charset="0"/>
                <a:cs typeface="Arial" panose="020B0604020202020204" pitchFamily="34" charset="0"/>
              </a:rPr>
              <a:t>number</a:t>
            </a:r>
            <a:r>
              <a:rPr lang="it-IT" dirty="0">
                <a:latin typeface="Arial" panose="020B0604020202020204" pitchFamily="34" charset="0"/>
                <a:cs typeface="Arial" panose="020B0604020202020204" pitchFamily="34" charset="0"/>
              </a:rPr>
              <a:t> of </a:t>
            </a:r>
            <a:r>
              <a:rPr lang="it-IT" dirty="0" err="1" smtClean="0">
                <a:latin typeface="Arial" panose="020B0604020202020204" pitchFamily="34" charset="0"/>
                <a:cs typeface="Arial" panose="020B0604020202020204" pitchFamily="34" charset="0"/>
              </a:rPr>
              <a:t>participants</a:t>
            </a:r>
            <a:r>
              <a:rPr lang="it-IT"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who </a:t>
            </a:r>
            <a:r>
              <a:rPr lang="en-US" dirty="0">
                <a:latin typeface="Arial" panose="020B0604020202020204" pitchFamily="34" charset="0"/>
                <a:cs typeface="Arial" panose="020B0604020202020204" pitchFamily="34" charset="0"/>
              </a:rPr>
              <a:t>reported a severe exacerbation </a:t>
            </a:r>
            <a:r>
              <a:rPr lang="en-US" dirty="0" smtClean="0">
                <a:latin typeface="Arial" panose="020B0604020202020204" pitchFamily="34" charset="0"/>
                <a:cs typeface="Arial" panose="020B0604020202020204" pitchFamily="34" charset="0"/>
              </a:rPr>
              <a:t>of asthma </a:t>
            </a:r>
            <a:r>
              <a:rPr lang="en-US" dirty="0">
                <a:latin typeface="Arial" panose="020B0604020202020204" pitchFamily="34" charset="0"/>
                <a:cs typeface="Arial" panose="020B0604020202020204" pitchFamily="34" charset="0"/>
              </a:rPr>
              <a:t>in the year after randomization was </a:t>
            </a:r>
            <a:r>
              <a:rPr lang="en-US" dirty="0" smtClean="0">
                <a:latin typeface="Arial" panose="020B0604020202020204" pitchFamily="34" charset="0"/>
                <a:cs typeface="Arial" panose="020B0604020202020204" pitchFamily="34" charset="0"/>
              </a:rPr>
              <a:t>420 (</a:t>
            </a:r>
            <a:r>
              <a:rPr lang="en-US" dirty="0" smtClean="0">
                <a:solidFill>
                  <a:srgbClr val="FF0000"/>
                </a:solidFill>
                <a:latin typeface="Arial" panose="020B0604020202020204" pitchFamily="34" charset="0"/>
                <a:cs typeface="Arial" panose="020B0604020202020204" pitchFamily="34" charset="0"/>
              </a:rPr>
              <a:t>45</a:t>
            </a:r>
            <a:r>
              <a:rPr lang="en-US"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in </a:t>
            </a:r>
            <a:r>
              <a:rPr lang="en-US" dirty="0">
                <a:solidFill>
                  <a:srgbClr val="FF0000"/>
                </a:solidFill>
                <a:latin typeface="Arial" panose="020B0604020202020204" pitchFamily="34" charset="0"/>
                <a:cs typeface="Arial" panose="020B0604020202020204" pitchFamily="34" charset="0"/>
              </a:rPr>
              <a:t>the quadrupling group </a:t>
            </a:r>
            <a:r>
              <a:rPr lang="en-US" dirty="0">
                <a:latin typeface="Arial" panose="020B0604020202020204" pitchFamily="34" charset="0"/>
                <a:cs typeface="Arial" panose="020B0604020202020204" pitchFamily="34" charset="0"/>
              </a:rPr>
              <a:t>as </a:t>
            </a:r>
            <a:r>
              <a:rPr lang="en-US" dirty="0" smtClean="0">
                <a:latin typeface="Arial" panose="020B0604020202020204" pitchFamily="34" charset="0"/>
                <a:cs typeface="Arial" panose="020B0604020202020204" pitchFamily="34" charset="0"/>
              </a:rPr>
              <a:t>compared with </a:t>
            </a:r>
            <a:r>
              <a:rPr lang="en-US" dirty="0">
                <a:latin typeface="Arial" panose="020B0604020202020204" pitchFamily="34" charset="0"/>
                <a:cs typeface="Arial" panose="020B0604020202020204" pitchFamily="34" charset="0"/>
              </a:rPr>
              <a:t>484 (</a:t>
            </a:r>
            <a:r>
              <a:rPr lang="en-US" dirty="0">
                <a:solidFill>
                  <a:srgbClr val="0070C0"/>
                </a:solidFill>
                <a:latin typeface="Arial" panose="020B0604020202020204" pitchFamily="34" charset="0"/>
                <a:cs typeface="Arial" panose="020B0604020202020204" pitchFamily="34" charset="0"/>
              </a:rPr>
              <a:t>52%</a:t>
            </a:r>
            <a:r>
              <a:rPr lang="en-US" dirty="0">
                <a:latin typeface="Arial" panose="020B0604020202020204" pitchFamily="34" charset="0"/>
                <a:cs typeface="Arial" panose="020B0604020202020204" pitchFamily="34" charset="0"/>
              </a:rPr>
              <a:t>) in </a:t>
            </a:r>
            <a:r>
              <a:rPr lang="en-US" dirty="0">
                <a:solidFill>
                  <a:srgbClr val="0070C0"/>
                </a:solidFill>
                <a:latin typeface="Arial" panose="020B0604020202020204" pitchFamily="34" charset="0"/>
                <a:cs typeface="Arial" panose="020B0604020202020204" pitchFamily="34" charset="0"/>
              </a:rPr>
              <a:t>the non-quadrupling group</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0.002</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807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1255</TotalTime>
  <Words>1605</Words>
  <Application>Microsoft Office PowerPoint</Application>
  <PresentationFormat>Presentazione su schermo (4:3)</PresentationFormat>
  <Paragraphs>95</Paragraphs>
  <Slides>27</Slides>
  <Notes>2</Notes>
  <HiddenSlides>0</HiddenSlides>
  <MMClips>0</MMClips>
  <ScaleCrop>false</ScaleCrop>
  <HeadingPairs>
    <vt:vector size="8" baseType="variant">
      <vt:variant>
        <vt:lpstr>Caratteri utilizzati</vt:lpstr>
      </vt:variant>
      <vt:variant>
        <vt:i4>4</vt:i4>
      </vt:variant>
      <vt:variant>
        <vt:lpstr>Tema</vt:lpstr>
      </vt:variant>
      <vt:variant>
        <vt:i4>2</vt:i4>
      </vt:variant>
      <vt:variant>
        <vt:lpstr>Server OLE incorporati</vt:lpstr>
      </vt:variant>
      <vt:variant>
        <vt:i4>1</vt:i4>
      </vt:variant>
      <vt:variant>
        <vt:lpstr>Titoli diapositive</vt:lpstr>
      </vt:variant>
      <vt:variant>
        <vt:i4>27</vt:i4>
      </vt:variant>
    </vt:vector>
  </HeadingPairs>
  <TitlesOfParts>
    <vt:vector size="34" baseType="lpstr">
      <vt:lpstr>Arial</vt:lpstr>
      <vt:lpstr>Calibri</vt:lpstr>
      <vt:lpstr>Calibri Light</vt:lpstr>
      <vt:lpstr>Times New Roman</vt:lpstr>
      <vt:lpstr>Tema di Office</vt:lpstr>
      <vt:lpstr>1_Tema di Office</vt:lpstr>
      <vt:lpstr>Fotografia di Photo Editor</vt:lpstr>
      <vt:lpstr>Presentazione standard di PowerPoint</vt:lpstr>
      <vt:lpstr>Presentazione standard di PowerPoint</vt:lpstr>
      <vt:lpstr>QUADRUPLING INHALED GLUCOCORTICOID DOSE TO ABORT ASTHMA EXACERBATIONS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QUADRUPLING INHALED GLUCOCORTICOID DOSE TO ABORT ASTHMA EXACERBATIONS</vt:lpstr>
      <vt:lpstr>QUADRUPLING INHALED GLUCOCORTICOID DOSE TO ABORT ASTHMA EXACERBATIONS</vt:lpstr>
      <vt:lpstr>QUADRUPLING INHALED GLUCOCORTICOID DOSE TO ABORT ASTHMA EXACERBATIONS</vt:lpstr>
      <vt:lpstr>DISCUSSION</vt:lpstr>
      <vt:lpstr>DISCUSSION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ANY EXACERBATION</vt:lpstr>
      <vt:lpstr>SEVERE EXACERBATIONS</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Pignatti Patrizia</dc:creator>
  <cp:lastModifiedBy>Antonio</cp:lastModifiedBy>
  <cp:revision>109</cp:revision>
  <dcterms:created xsi:type="dcterms:W3CDTF">2018-03-26T08:33:14Z</dcterms:created>
  <dcterms:modified xsi:type="dcterms:W3CDTF">2018-04-16T17:03:52Z</dcterms:modified>
</cp:coreProperties>
</file>