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4038" r:id="rId4"/>
    <p:sldMasterId id="2147484165" r:id="rId5"/>
    <p:sldMasterId id="2147484228" r:id="rId6"/>
    <p:sldMasterId id="2147484266" r:id="rId7"/>
  </p:sldMasterIdLst>
  <p:notesMasterIdLst>
    <p:notesMasterId r:id="rId34"/>
  </p:notesMasterIdLst>
  <p:handoutMasterIdLst>
    <p:handoutMasterId r:id="rId35"/>
  </p:handoutMasterIdLst>
  <p:sldIdLst>
    <p:sldId id="293" r:id="rId8"/>
    <p:sldId id="482" r:id="rId9"/>
    <p:sldId id="438" r:id="rId10"/>
    <p:sldId id="412" r:id="rId11"/>
    <p:sldId id="444" r:id="rId12"/>
    <p:sldId id="483" r:id="rId13"/>
    <p:sldId id="489" r:id="rId14"/>
    <p:sldId id="490" r:id="rId15"/>
    <p:sldId id="494" r:id="rId16"/>
    <p:sldId id="484" r:id="rId17"/>
    <p:sldId id="520" r:id="rId18"/>
    <p:sldId id="503" r:id="rId19"/>
    <p:sldId id="522" r:id="rId20"/>
    <p:sldId id="431" r:id="rId21"/>
    <p:sldId id="485" r:id="rId22"/>
    <p:sldId id="524" r:id="rId23"/>
    <p:sldId id="509" r:id="rId24"/>
    <p:sldId id="512" r:id="rId25"/>
    <p:sldId id="513" r:id="rId26"/>
    <p:sldId id="479" r:id="rId27"/>
    <p:sldId id="486" r:id="rId28"/>
    <p:sldId id="521" r:id="rId29"/>
    <p:sldId id="480" r:id="rId30"/>
    <p:sldId id="525" r:id="rId31"/>
    <p:sldId id="404" r:id="rId32"/>
    <p:sldId id="430" r:id="rId33"/>
  </p:sldIdLst>
  <p:sldSz cx="9144000" cy="6858000" type="screen4x3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 Castellani" initials="CC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85776" autoAdjust="0"/>
  </p:normalViewPr>
  <p:slideViewPr>
    <p:cSldViewPr snapToGrid="0">
      <p:cViewPr varScale="1">
        <p:scale>
          <a:sx n="70" d="100"/>
          <a:sy n="70" d="100"/>
        </p:scale>
        <p:origin x="-242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17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7T23:33:55.550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7T23:33:55.550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7T23:33:55.550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17T23:33:55.550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D2B55-1229-40C2-A3F3-971656A1232D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6866" y="942975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41641-F5C6-4B8C-8BCE-7B5F077826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09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5B3E1-B839-4E7C-A4D1-E38D0C7B7460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598" y="4776789"/>
            <a:ext cx="533589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6866" y="942975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F0BC2-7BC8-482C-8E64-9B1CA7BCF52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16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84B6DA-B559-401E-80F4-204E6805F620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703665" y="9340851"/>
            <a:ext cx="2833039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B8AD55C7-354F-4F8D-8A96-C5ADD37AD326}" type="slidenum">
              <a:rPr lang="it-IT" altLang="it-IT" sz="1200" smtClean="0">
                <a:latin typeface="Times New Roman" panose="02020603050405020304" pitchFamily="18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it-IT" altLang="it-IT" sz="1200" smtClean="0">
              <a:latin typeface="Times New Roman" panose="02020603050405020304" pitchFamily="18" charset="0"/>
            </a:endParaRPr>
          </a:p>
        </p:txBody>
      </p:sp>
      <p:sp>
        <p:nvSpPr>
          <p:cNvPr id="3072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12800" y="738188"/>
            <a:ext cx="4913313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72183" y="4670426"/>
            <a:ext cx="4792337" cy="44243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510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891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94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45016" y="10059339"/>
            <a:ext cx="2865409" cy="529075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456091"/>
            <a:fld id="{67F52ABF-8117-4980-A6F5-7F712F3DED37}" type="slidenum">
              <a:rPr lang="it-IT" altLang="it-IT" sz="1200" kern="0" smtClean="0">
                <a:solidFill>
                  <a:srgbClr val="000000"/>
                </a:solidFill>
                <a:latin typeface="Times New Roman" panose="02020603050405020304" pitchFamily="18" charset="0"/>
                <a:cs typeface="Helvetica"/>
                <a:sym typeface="Helvetica"/>
              </a:rPr>
              <a:pPr defTabSz="456091"/>
              <a:t>12</a:t>
            </a:fld>
            <a:endParaRPr lang="it-IT" altLang="it-IT" sz="1200" kern="0" smtClean="0">
              <a:solidFill>
                <a:srgbClr val="000000"/>
              </a:solidFill>
              <a:latin typeface="Times New Roman" panose="02020603050405020304" pitchFamily="18" charset="0"/>
              <a:cs typeface="Helvetica"/>
              <a:sym typeface="Helvetica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z="1000" dirty="0" smtClean="0"/>
          </a:p>
        </p:txBody>
      </p:sp>
    </p:spTree>
    <p:extLst>
      <p:ext uri="{BB962C8B-B14F-4D97-AF65-F5344CB8AC3E}">
        <p14:creationId xmlns:p14="http://schemas.microsoft.com/office/powerpoint/2010/main" val="16560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4D3FD-3C05-4ABA-941A-DF893EE784A0}" type="slidenum">
              <a:rPr lang="en-GB" altLang="it-IT">
                <a:solidFill>
                  <a:srgbClr val="000000"/>
                </a:solidFill>
              </a:rPr>
              <a:pPr/>
              <a:t>14</a:t>
            </a:fld>
            <a:endParaRPr lang="en-GB" altLang="it-IT">
              <a:solidFill>
                <a:srgbClr val="000000"/>
              </a:solidFill>
            </a:endParaRPr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12800" y="738188"/>
            <a:ext cx="4913313" cy="3686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183" y="4670426"/>
            <a:ext cx="4792337" cy="44243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7928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819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xfrm>
            <a:off x="3852016" y="9430306"/>
            <a:ext cx="2937792" cy="487716"/>
          </a:xfrm>
          <a:prstGeom prst="rect">
            <a:avLst/>
          </a:prstGeom>
          <a:ln/>
        </p:spPr>
        <p:txBody>
          <a:bodyPr/>
          <a:lstStyle/>
          <a:p>
            <a:pPr defTabSz="456091"/>
            <a:fld id="{210AC748-5936-466C-9902-37E06AC2BA85}" type="slidenum">
              <a:rPr lang="it-IT" altLang="it-IT" sz="1100" ker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pPr defTabSz="456091"/>
              <a:t>16</a:t>
            </a:fld>
            <a:endParaRPr lang="it-IT" altLang="it-IT" sz="1100" ker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53000" cy="3716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6" y="4715153"/>
            <a:ext cx="4978668" cy="44600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13105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561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507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60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321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23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411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254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470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52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71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6574" y="10235579"/>
            <a:ext cx="2919748" cy="540683"/>
          </a:xfrm>
          <a:prstGeom prst="rect">
            <a:avLst/>
          </a:prstGeom>
          <a:ln/>
        </p:spPr>
        <p:txBody>
          <a:bodyPr/>
          <a:lstStyle/>
          <a:p>
            <a:pPr defTabSz="456091"/>
            <a:fld id="{310B95CA-3EBF-4749-9654-7FEB747A2E0D}" type="slidenum">
              <a:rPr lang="it-IT" altLang="it-IT" sz="1100" kern="0">
                <a:solidFill>
                  <a:srgbClr val="000000"/>
                </a:solidFill>
                <a:cs typeface="Helvetica"/>
                <a:sym typeface="Helvetica"/>
              </a:rPr>
              <a:pPr defTabSz="456091"/>
              <a:t>3</a:t>
            </a:fld>
            <a:endParaRPr lang="it-IT" altLang="it-IT" sz="1100" kern="0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359426" name="Rectangle 7"/>
          <p:cNvSpPr txBox="1">
            <a:spLocks noGrp="1" noChangeArrowheads="1"/>
          </p:cNvSpPr>
          <p:nvPr/>
        </p:nvSpPr>
        <p:spPr bwMode="auto">
          <a:xfrm>
            <a:off x="3707395" y="10442556"/>
            <a:ext cx="2837084" cy="55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2E808C0-3546-4B69-BF7F-0620E7064151}" type="slidenum">
              <a:rPr lang="en-US" altLang="it-IT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it-IT" sz="12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72" y="5222166"/>
            <a:ext cx="5235895" cy="4947034"/>
          </a:xfrm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2020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34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44378" y="10059954"/>
            <a:ext cx="2855336" cy="519740"/>
          </a:xfrm>
          <a:prstGeom prst="rect">
            <a:avLst/>
          </a:prstGeom>
          <a:ln/>
        </p:spPr>
        <p:txBody>
          <a:bodyPr/>
          <a:lstStyle/>
          <a:p>
            <a:pPr defTabSz="456091"/>
            <a:fld id="{0841A687-5B45-4E2B-BAC1-DA964B32FE20}" type="slidenum">
              <a:rPr lang="it-IT" altLang="it-IT" sz="1100" ker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pPr defTabSz="456091"/>
              <a:t>5</a:t>
            </a:fld>
            <a:endParaRPr lang="it-IT" altLang="it-IT" sz="1100" ker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098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90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sldNum"/>
          </p:nvPr>
        </p:nvSpPr>
        <p:spPr>
          <a:xfrm>
            <a:off x="3741868" y="10140336"/>
            <a:ext cx="2852821" cy="523906"/>
          </a:xfrm>
          <a:prstGeom prst="rect">
            <a:avLst/>
          </a:prstGeom>
          <a:ln/>
        </p:spPr>
        <p:txBody>
          <a:bodyPr/>
          <a:lstStyle/>
          <a:p>
            <a:pPr defTabSz="456091"/>
            <a:fld id="{779117C1-3192-4F9F-B751-42D17680399B}" type="slidenum">
              <a:rPr lang="it-IT" altLang="it-IT" sz="1100" ker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pPr defTabSz="456091"/>
              <a:t>7</a:t>
            </a:fld>
            <a:endParaRPr lang="it-IT" altLang="it-IT" sz="1100" ker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35000" y="801688"/>
            <a:ext cx="5335588" cy="4002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81180" y="5070169"/>
            <a:ext cx="4841770" cy="48030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8509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xfrm>
            <a:off x="3741868" y="10140337"/>
            <a:ext cx="2859115" cy="530799"/>
          </a:xfrm>
          <a:prstGeom prst="rect">
            <a:avLst/>
          </a:prstGeom>
          <a:ln/>
        </p:spPr>
        <p:txBody>
          <a:bodyPr/>
          <a:lstStyle/>
          <a:p>
            <a:pPr defTabSz="456091"/>
            <a:fld id="{D0767681-DA68-4DFE-81B3-CCF44FB4D949}" type="slidenum">
              <a:rPr lang="it-IT" altLang="it-IT" sz="1100" ker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pPr defTabSz="456091"/>
              <a:t>8</a:t>
            </a:fld>
            <a:endParaRPr lang="it-IT" altLang="it-IT" sz="1100" ker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35000" y="801688"/>
            <a:ext cx="5335588" cy="40020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81180" y="5070169"/>
            <a:ext cx="4841770" cy="48030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5580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F0BC2-7BC8-482C-8E64-9B1CA7BCF52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79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19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3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8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C0F767-904E-46B9-9F48-C350B1EB2E2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037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19A6FA-1563-49EE-833E-AC1A9342EAB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0931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F71E6C-5014-455E-A9C5-E637894D356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4625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3650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981200"/>
            <a:ext cx="3805238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62565B-A8C1-464E-9FA3-80E74B9C341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617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388834-16E1-406A-9BD7-DB0CA4CE269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774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7EA1CE7-523A-4BB1-B254-75952892BF2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0433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29F67E-0841-4FBF-BF66-1982030EB86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2505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548676-6762-4AA7-A9D7-9E0B73EA2A1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474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858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DC2BD1-A2D2-4F98-8057-44BF1E08FE1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5835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418C12-506C-4F65-A21B-B58BA4255F6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99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07163" y="463550"/>
            <a:ext cx="1939925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8963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E26080-A1CF-4063-9DEC-47CAF88C6ED8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361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1288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>
          <a:xfrm>
            <a:off x="6553200" y="6248400"/>
            <a:ext cx="1893888" cy="458788"/>
          </a:xfrm>
        </p:spPr>
        <p:txBody>
          <a:bodyPr/>
          <a:lstStyle>
            <a:lvl1pPr>
              <a:defRPr/>
            </a:lvl1pPr>
          </a:lstStyle>
          <a:p>
            <a:fld id="{FE1FD21E-4047-4A1E-B6CA-2064D14670B2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6713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CDA4C-DB7D-4936-BE61-68D4E0C31B2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344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B795B-1A2B-4EC7-99AC-8EEC4F9393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818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E26EA-B29E-48C4-AE4D-04072CBF3AB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106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5237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3C431-735D-415D-ABD6-195DB19900E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805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DCADC-6807-44BF-A102-2363009C92A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643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32B2-65EE-44A3-8E13-99BE5B144C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586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917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55B2A-94FD-4A7B-BB3C-E48AD88A0A4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3540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BC7B2-73F6-42A3-B724-48A34A91F2C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0336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6ECE4-B2F5-4B1E-AA23-5E5741F62AE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0704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977F-0F64-431F-B2A2-023FE1EF98F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3790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08750" y="463550"/>
            <a:ext cx="1939925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0550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4D3F-71BE-4A17-BE9D-DB0952F879D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4893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2875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E0FE2-2EF9-4362-8E9C-A871B3E6B63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025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09" indent="0" algn="ctr">
              <a:buNone/>
              <a:defRPr/>
            </a:lvl2pPr>
            <a:lvl3pPr marL="844018" indent="0" algn="ctr">
              <a:buNone/>
              <a:defRPr/>
            </a:lvl3pPr>
            <a:lvl4pPr marL="1266027" indent="0" algn="ctr">
              <a:buNone/>
              <a:defRPr/>
            </a:lvl4pPr>
            <a:lvl5pPr marL="1688037" indent="0" algn="ctr">
              <a:buNone/>
              <a:defRPr/>
            </a:lvl5pPr>
            <a:lvl6pPr marL="2110046" indent="0" algn="ctr">
              <a:buNone/>
              <a:defRPr/>
            </a:lvl6pPr>
            <a:lvl7pPr marL="2532055" indent="0" algn="ctr">
              <a:buNone/>
              <a:defRPr/>
            </a:lvl7pPr>
            <a:lvl8pPr marL="2954064" indent="0" algn="ctr">
              <a:buNone/>
              <a:defRPr/>
            </a:lvl8pPr>
            <a:lvl9pPr marL="3376073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6BB52-32A3-4B04-878C-C730462762B3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40BCA-5275-43D5-AA3A-E521796DA01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5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AD276-6832-49B6-AEAE-8C18754AC58D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49D3C-5F06-4B7E-A296-7A538BD580F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05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35" y="2906714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09" indent="0">
              <a:buNone/>
              <a:defRPr sz="1661"/>
            </a:lvl2pPr>
            <a:lvl3pPr marL="844018" indent="0">
              <a:buNone/>
              <a:defRPr sz="1477"/>
            </a:lvl3pPr>
            <a:lvl4pPr marL="1266027" indent="0">
              <a:buNone/>
              <a:defRPr sz="1292"/>
            </a:lvl4pPr>
            <a:lvl5pPr marL="1688037" indent="0">
              <a:buNone/>
              <a:defRPr sz="1292"/>
            </a:lvl5pPr>
            <a:lvl6pPr marL="2110046" indent="0">
              <a:buNone/>
              <a:defRPr sz="1292"/>
            </a:lvl6pPr>
            <a:lvl7pPr marL="2532055" indent="0">
              <a:buNone/>
              <a:defRPr sz="1292"/>
            </a:lvl7pPr>
            <a:lvl8pPr marL="2954064" indent="0">
              <a:buNone/>
              <a:defRPr sz="1292"/>
            </a:lvl8pPr>
            <a:lvl9pPr marL="3376073" indent="0">
              <a:buNone/>
              <a:defRPr sz="129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6F7E7-E67B-4C90-939B-495DB7547574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552A6-A7BB-4265-A042-E8DEE7BFB48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4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44461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339" y="1600201"/>
            <a:ext cx="4044461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F388E-2FB7-47C1-9D4F-55294C0BFAB4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59EB2-259F-40D5-BA0F-55016768D28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2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360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09" indent="0">
              <a:buNone/>
              <a:defRPr sz="1846" b="1"/>
            </a:lvl2pPr>
            <a:lvl3pPr marL="844018" indent="0">
              <a:buNone/>
              <a:defRPr sz="1661" b="1"/>
            </a:lvl3pPr>
            <a:lvl4pPr marL="1266027" indent="0">
              <a:buNone/>
              <a:defRPr sz="1477" b="1"/>
            </a:lvl4pPr>
            <a:lvl5pPr marL="1688037" indent="0">
              <a:buNone/>
              <a:defRPr sz="1477" b="1"/>
            </a:lvl5pPr>
            <a:lvl6pPr marL="2110046" indent="0">
              <a:buNone/>
              <a:defRPr sz="1477" b="1"/>
            </a:lvl6pPr>
            <a:lvl7pPr marL="2532055" indent="0">
              <a:buNone/>
              <a:defRPr sz="1477" b="1"/>
            </a:lvl7pPr>
            <a:lvl8pPr marL="2954064" indent="0">
              <a:buNone/>
              <a:defRPr sz="1477" b="1"/>
            </a:lvl8pPr>
            <a:lvl9pPr marL="3376073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09" indent="0">
              <a:buNone/>
              <a:defRPr sz="1846" b="1"/>
            </a:lvl2pPr>
            <a:lvl3pPr marL="844018" indent="0">
              <a:buNone/>
              <a:defRPr sz="1661" b="1"/>
            </a:lvl3pPr>
            <a:lvl4pPr marL="1266027" indent="0">
              <a:buNone/>
              <a:defRPr sz="1477" b="1"/>
            </a:lvl4pPr>
            <a:lvl5pPr marL="1688037" indent="0">
              <a:buNone/>
              <a:defRPr sz="1477" b="1"/>
            </a:lvl5pPr>
            <a:lvl6pPr marL="2110046" indent="0">
              <a:buNone/>
              <a:defRPr sz="1477" b="1"/>
            </a:lvl6pPr>
            <a:lvl7pPr marL="2532055" indent="0">
              <a:buNone/>
              <a:defRPr sz="1477" b="1"/>
            </a:lvl7pPr>
            <a:lvl8pPr marL="2954064" indent="0">
              <a:buNone/>
              <a:defRPr sz="1477" b="1"/>
            </a:lvl8pPr>
            <a:lvl9pPr marL="3376073" indent="0">
              <a:buNone/>
              <a:defRPr sz="1477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1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870B0-432C-4EF8-A596-53CEB805013A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16BA-2217-404F-85C3-477BCE91872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2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FD244-4D17-4C96-8996-C0497A49C4BD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218B0-B2F5-4E82-AAF3-5B4609D506A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71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27CD5-6EBD-44C9-82E5-87064FB5C84C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4441B-98A3-4B55-9566-0768A2E4DA0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73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09" indent="0">
              <a:buNone/>
              <a:defRPr sz="1107"/>
            </a:lvl2pPr>
            <a:lvl3pPr marL="844018" indent="0">
              <a:buNone/>
              <a:defRPr sz="923"/>
            </a:lvl3pPr>
            <a:lvl4pPr marL="1266027" indent="0">
              <a:buNone/>
              <a:defRPr sz="831"/>
            </a:lvl4pPr>
            <a:lvl5pPr marL="1688037" indent="0">
              <a:buNone/>
              <a:defRPr sz="831"/>
            </a:lvl5pPr>
            <a:lvl6pPr marL="2110046" indent="0">
              <a:buNone/>
              <a:defRPr sz="831"/>
            </a:lvl6pPr>
            <a:lvl7pPr marL="2532055" indent="0">
              <a:buNone/>
              <a:defRPr sz="831"/>
            </a:lvl7pPr>
            <a:lvl8pPr marL="2954064" indent="0">
              <a:buNone/>
              <a:defRPr sz="831"/>
            </a:lvl8pPr>
            <a:lvl9pPr marL="3376073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4AA3A-BD8B-43B9-A3F8-C5C545ED76A3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D5B79-6078-4B4F-A817-29C44DA8FF5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8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09" indent="0">
              <a:buNone/>
              <a:defRPr sz="2585"/>
            </a:lvl2pPr>
            <a:lvl3pPr marL="844018" indent="0">
              <a:buNone/>
              <a:defRPr sz="2215"/>
            </a:lvl3pPr>
            <a:lvl4pPr marL="1266027" indent="0">
              <a:buNone/>
              <a:defRPr sz="1846"/>
            </a:lvl4pPr>
            <a:lvl5pPr marL="1688037" indent="0">
              <a:buNone/>
              <a:defRPr sz="1846"/>
            </a:lvl5pPr>
            <a:lvl6pPr marL="2110046" indent="0">
              <a:buNone/>
              <a:defRPr sz="1846"/>
            </a:lvl6pPr>
            <a:lvl7pPr marL="2532055" indent="0">
              <a:buNone/>
              <a:defRPr sz="1846"/>
            </a:lvl7pPr>
            <a:lvl8pPr marL="2954064" indent="0">
              <a:buNone/>
              <a:defRPr sz="1846"/>
            </a:lvl8pPr>
            <a:lvl9pPr marL="3376073" indent="0">
              <a:buNone/>
              <a:defRPr sz="1846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09" indent="0">
              <a:buNone/>
              <a:defRPr sz="1107"/>
            </a:lvl2pPr>
            <a:lvl3pPr marL="844018" indent="0">
              <a:buNone/>
              <a:defRPr sz="923"/>
            </a:lvl3pPr>
            <a:lvl4pPr marL="1266027" indent="0">
              <a:buNone/>
              <a:defRPr sz="831"/>
            </a:lvl4pPr>
            <a:lvl5pPr marL="1688037" indent="0">
              <a:buNone/>
              <a:defRPr sz="831"/>
            </a:lvl5pPr>
            <a:lvl6pPr marL="2110046" indent="0">
              <a:buNone/>
              <a:defRPr sz="831"/>
            </a:lvl6pPr>
            <a:lvl7pPr marL="2532055" indent="0">
              <a:buNone/>
              <a:defRPr sz="831"/>
            </a:lvl7pPr>
            <a:lvl8pPr marL="2954064" indent="0">
              <a:buNone/>
              <a:defRPr sz="831"/>
            </a:lvl8pPr>
            <a:lvl9pPr marL="3376073" indent="0">
              <a:buNone/>
              <a:defRPr sz="83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F1582-7135-45A6-9326-F345ACB5D827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DA64F-5170-451A-8147-CF1DC20F68D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77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76268-9616-45C5-BB45-8AF7B45AC580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33CFB-DAF0-418B-84B0-93C6AABD95C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07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6E01-B1E8-4D1B-A606-27628BBC7430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9DC9E-1DAF-4F2C-8012-894261C6592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2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E9DA7-E2BD-4020-90D8-3F88975E35F0}" type="datetime1">
              <a:rPr lang="it-IT">
                <a:solidFill>
                  <a:srgbClr val="000000"/>
                </a:solidFill>
              </a:rPr>
              <a:pPr>
                <a:defRPr/>
              </a:pPr>
              <a:t>16/04/18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4C98B-F86D-4CA0-B670-5461B7B5FC1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40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4742C-10B6-41D3-97FA-E2A7760CB776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04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AA49F-7FDA-461B-9B8D-B6B6E47181EE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5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175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77" indent="0">
              <a:buNone/>
              <a:defRPr sz="2000"/>
            </a:lvl2pPr>
            <a:lvl3pPr marL="914353" indent="0">
              <a:buNone/>
              <a:defRPr sz="18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B2964-5893-450E-978C-E0B107AEA203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85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0461C-5B26-4FE9-8E49-C164505DE5C4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640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6A56-D7AD-4188-92C0-1FC50D5B1878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25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89C48-B49C-449A-9917-80D45604516B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89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9A57C-5672-4D61-AE21-CFC25E0F4218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24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9A922-27F5-4F71-8AB2-31277C1060C2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C49BB-9BF1-4867-B82F-96FB3D4C35B1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46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3E7A-1D72-46A5-8B3B-A92E0550A508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94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D0ACA-76FF-4250-B80A-17666E2A4116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6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961811-6113-47F0-91DE-6775E7689DBB}" type="slidenum">
              <a:rPr lang="it-IT" altLang="it-IT">
                <a:solidFill>
                  <a:srgbClr val="000000"/>
                </a:solidFill>
              </a:rPr>
              <a:pPr/>
              <a:t>‹n.›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970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A1C6E-FC0E-4930-B08F-5F96550081C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35298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B78C0-AC85-4200-A590-3D1C0406500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8045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77" indent="0">
              <a:buNone/>
              <a:defRPr sz="2000"/>
            </a:lvl2pPr>
            <a:lvl3pPr marL="914353" indent="0">
              <a:buNone/>
              <a:defRPr sz="1800"/>
            </a:lvl3pPr>
            <a:lvl4pPr marL="1371530" indent="0">
              <a:buNone/>
              <a:defRPr sz="1600"/>
            </a:lvl4pPr>
            <a:lvl5pPr marL="1828706" indent="0">
              <a:buNone/>
              <a:defRPr sz="1600"/>
            </a:lvl5pPr>
            <a:lvl6pPr marL="2285883" indent="0">
              <a:buNone/>
              <a:defRPr sz="1600"/>
            </a:lvl6pPr>
            <a:lvl7pPr marL="2743060" indent="0">
              <a:buNone/>
              <a:defRPr sz="1600"/>
            </a:lvl7pPr>
            <a:lvl8pPr marL="3200236" indent="0">
              <a:buNone/>
              <a:defRPr sz="1600"/>
            </a:lvl8pPr>
            <a:lvl9pPr marL="3657413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E221-5A77-4CB9-A100-533CB0EF46B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1793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9" y="1981200"/>
            <a:ext cx="3805237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E2C4B-B987-4AFA-AFAC-EA4E7E03FC1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27905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971A2-BE50-43E7-9C51-6CA6E0B343A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4949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1928D-E4E5-4874-9DC8-3250C239F25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846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F623-B281-4D9D-823D-8967DC1FCC3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256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3F6A2-7760-4900-BDC6-3B8AEFC55CD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1426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A35F-357E-485C-B646-BC84A342F22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3890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16F9-AD2E-4F6B-9554-46729C490DA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58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4539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08751" y="463551"/>
            <a:ext cx="1939925" cy="57515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1"/>
            <a:ext cx="5670550" cy="57515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B6436-7B3A-4403-A5A4-EF33C11AC0D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7906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463551"/>
            <a:ext cx="7762875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13A1-17B4-4795-9DD7-CBD785B033E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8013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1780DA-1930-45FC-AAD3-24DCA186BFB0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A71E5-F8DE-404D-A88C-D5563CE315C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6679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2551D4-E2E3-46D4-8335-580A55170FED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76C00-AE82-4893-9921-6D0C63B1F23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5528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94529C-1C17-4F84-9554-FD7311470282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1FC6A-960E-4675-BD4F-DC3226CC274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22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3E4899-6621-4525-9508-171939CAC997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80988-0003-45BB-A905-F38181FC8C2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7520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9BF108-847F-4BF3-9396-360F2EB1C70A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E1195-D0F8-4213-9884-A2E4DD57480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6690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1E1AEB-3885-4F49-95CA-B1BF1F6AA364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B10E3-0263-49B2-A9EF-AA345570B2C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2789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D97482-DB6B-4A4C-B329-CC04B3E5F5FA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32587-B898-4BEC-9356-06D659CB660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98406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7B4394-31F1-4CF6-98FB-8B0D1F466540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240A8-D43A-418B-A125-6FAED6ABBB5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8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6065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929C13-BC35-4967-B0A4-A93826787A10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FB019-9786-4010-9C51-A278B32326E5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30770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5DAB67-00A9-471F-B6AB-F04EF3466454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13240-70F1-4442-BE13-8F663B8CD87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78328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D02B99-186E-42C4-9508-A15E05D7D507}" type="datetimeFigureOut">
              <a:rPr lang="it-IT" altLang="it-IT"/>
              <a:pPr/>
              <a:t>16/04/18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48EF7-ADAA-4B7B-A63E-020834C63C4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178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31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04D50-0D7C-4979-86CE-C6F46B2E685A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241F-A33D-4E93-BE8D-93857461C51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55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128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128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sz="2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sz="2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3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E5BD894F-7D2C-4D2F-A5FD-1B5C237CF491}" type="slidenum">
              <a:rPr lang="it-IT" altLang="it-IT" sz="2400" smtClean="0">
                <a:latin typeface="Arial" panose="020B0604020202020204" pitchFamily="34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‹n.›</a:t>
            </a:fld>
            <a:endParaRPr lang="it-IT" altLang="it-IT" sz="24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6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287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2875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5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83AD14E9-93D2-458F-97AD-5AACEFC2AA1F}" type="slidenum">
              <a:rPr lang="it-IT" altLang="it-IT" sz="2400">
                <a:latin typeface="Arial" panose="020B0604020202020204" pitchFamily="34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 altLang="it-IT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5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15">
                <a:latin typeface="Arial" charset="0"/>
              </a:defRPr>
            </a:lvl1pPr>
          </a:lstStyle>
          <a:p>
            <a:pPr defTabSz="844018" fontAlgn="base">
              <a:spcBef>
                <a:spcPct val="0"/>
              </a:spcBef>
              <a:spcAft>
                <a:spcPct val="0"/>
              </a:spcAft>
              <a:defRPr/>
            </a:pPr>
            <a:fld id="{93BDF9A3-08B1-45FC-A0AB-ACFF853FC0BA}" type="datetime1">
              <a:rPr lang="it-IT" smtClean="0">
                <a:solidFill>
                  <a:srgbClr val="000000"/>
                </a:solidFill>
                <a:cs typeface="Helvetica"/>
                <a:sym typeface="Helvetica"/>
              </a:rPr>
              <a:pPr defTabSz="844018" fontAlgn="base">
                <a:spcBef>
                  <a:spcPct val="0"/>
                </a:spcBef>
                <a:spcAft>
                  <a:spcPct val="0"/>
                </a:spcAft>
                <a:defRPr/>
              </a:pPr>
              <a:t>16/04/18</a:t>
            </a:fld>
            <a:endParaRPr lang="it-IT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latin typeface="Arial" charset="0"/>
              </a:defRPr>
            </a:lvl1pPr>
          </a:lstStyle>
          <a:p>
            <a:pPr defTabSz="844018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15"/>
            </a:lvl1pPr>
          </a:lstStyle>
          <a:p>
            <a:pPr defTabSz="844018" fontAlgn="base">
              <a:spcBef>
                <a:spcPct val="0"/>
              </a:spcBef>
              <a:spcAft>
                <a:spcPct val="0"/>
              </a:spcAft>
              <a:defRPr/>
            </a:pPr>
            <a:fld id="{0FFFEFFB-3D8C-4C3D-A840-40C188CC2787}" type="slidenum">
              <a:rPr lang="it-IT" altLang="it-IT" smtClean="0">
                <a:solidFill>
                  <a:srgbClr val="000000"/>
                </a:solidFill>
                <a:cs typeface="Helvetica"/>
                <a:sym typeface="Helvetica"/>
              </a:rPr>
              <a:pPr defTabSz="8440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 altLang="it-IT">
              <a:solidFill>
                <a:srgbClr val="000000"/>
              </a:solidFill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872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5pPr>
      <a:lvl6pPr marL="422009" algn="ctr" rtl="0" fontAlgn="base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6pPr>
      <a:lvl7pPr marL="844018" algn="ctr" rtl="0" fontAlgn="base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7pPr>
      <a:lvl8pPr marL="1266027" algn="ctr" rtl="0" fontAlgn="base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8pPr>
      <a:lvl9pPr marL="1688037" algn="ctr" rtl="0" fontAlgn="base">
        <a:spcBef>
          <a:spcPct val="0"/>
        </a:spcBef>
        <a:spcAft>
          <a:spcPct val="0"/>
        </a:spcAft>
        <a:defRPr sz="4061">
          <a:solidFill>
            <a:schemeClr val="tx2"/>
          </a:solidFill>
          <a:latin typeface="Arial" charset="0"/>
        </a:defRPr>
      </a:lvl9pPr>
    </p:titleStyle>
    <p:bodyStyle>
      <a:lvl1pPr marL="316507" indent="-316507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6375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023" indent="-211005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032" indent="-211005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041" indent="-211005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051" indent="-211005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060" indent="-211005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069" indent="-211005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078" indent="-211005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09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18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027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037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046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055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064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073" algn="l" defTabSz="84401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u="none">
                <a:latin typeface="+mn-lt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u="none">
                <a:latin typeface="+mn-lt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u="none">
                <a:latin typeface="+mn-lt"/>
              </a:defRPr>
            </a:lvl1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fld id="{E7B6FC8B-18D4-42A2-ACAB-C6AD39F09192}" type="slidenum">
              <a:rPr lang="it-IT" altLang="it-IT" smtClean="0">
                <a:solidFill>
                  <a:srgbClr val="000000"/>
                </a:solidFill>
                <a:cs typeface="Helvetica"/>
                <a:sym typeface="Helvetica"/>
              </a:rPr>
              <a:pPr defTabSz="914353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altLang="it-IT" smtClean="0">
              <a:solidFill>
                <a:srgbClr val="000000"/>
              </a:solidFill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15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463551"/>
            <a:ext cx="776287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62875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1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  <a:cs typeface="Helvetica"/>
              <a:sym typeface="Helvetica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1" y="624840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2400">
              <a:solidFill>
                <a:srgbClr val="FFFFFF"/>
              </a:solidFill>
              <a:latin typeface="Arial" panose="020B0604020202020204" pitchFamily="34" charset="0"/>
              <a:cs typeface="Helvetica"/>
              <a:sym typeface="Helvetica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8400"/>
            <a:ext cx="1895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52" algn="l"/>
                <a:tab pos="896892" algn="l"/>
                <a:tab pos="1346131" algn="l"/>
                <a:tab pos="1795371" algn="l"/>
                <a:tab pos="2244610" algn="l"/>
                <a:tab pos="2693850" algn="l"/>
                <a:tab pos="3143089" algn="l"/>
                <a:tab pos="3592329" algn="l"/>
                <a:tab pos="4041568" algn="l"/>
                <a:tab pos="4490808" algn="l"/>
                <a:tab pos="4940047" algn="l"/>
                <a:tab pos="5389287" algn="l"/>
                <a:tab pos="5838526" algn="l"/>
                <a:tab pos="6287766" algn="l"/>
                <a:tab pos="6737005" algn="l"/>
                <a:tab pos="7186245" algn="l"/>
                <a:tab pos="7635484" algn="l"/>
                <a:tab pos="8084724" algn="l"/>
                <a:tab pos="8533963" algn="l"/>
                <a:tab pos="898320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40" fontAlgn="base">
              <a:spcBef>
                <a:spcPct val="0"/>
              </a:spcBef>
              <a:spcAft>
                <a:spcPct val="0"/>
              </a:spcAft>
              <a:defRPr/>
            </a:pPr>
            <a:fld id="{74D643BA-7536-4B59-92A8-E1FF7D85B754}" type="slidenum">
              <a:rPr lang="it-IT" altLang="it-IT" sz="2400" smtClean="0">
                <a:latin typeface="Arial" panose="020B0604020202020204" pitchFamily="34" charset="0"/>
                <a:cs typeface="Helvetica"/>
                <a:sym typeface="Helvetica"/>
              </a:rPr>
              <a:pPr defTabSz="44924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 altLang="it-IT" sz="2400">
              <a:latin typeface="Arial" panose="020B0604020202020204" pitchFamily="34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6887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xStyles>
    <p:titleStyle>
      <a:lvl1pPr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2pPr>
      <a:lvl3pPr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3pPr>
      <a:lvl4pPr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4pPr>
      <a:lvl5pPr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5pPr>
      <a:lvl6pPr marL="2514471" indent="-228588"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2971648" indent="-228588"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3428825" indent="-228588"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3886001" indent="-228588" algn="ctr" defTabSz="44924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882" indent="-342882" algn="l" defTabSz="44924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12" indent="-285736" algn="l" defTabSz="44924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942" indent="-228588" algn="l" defTabSz="44924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118" indent="-228588" algn="l" defTabSz="44924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295" indent="-228588" algn="l" defTabSz="44924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177" fontAlgn="base">
              <a:spcBef>
                <a:spcPct val="0"/>
              </a:spcBef>
              <a:spcAft>
                <a:spcPct val="0"/>
              </a:spcAft>
            </a:pPr>
            <a:fld id="{88A9BFD6-8309-4A70-BD9A-1B666301DE03}" type="datetimeFigureOut">
              <a:rPr lang="it-IT" altLang="it-IT" smtClean="0">
                <a:ea typeface="ＭＳ Ｐゴシック" panose="020B0600070205080204" pitchFamily="34" charset="-128"/>
                <a:cs typeface="Helvetica"/>
                <a:sym typeface="Helvetica"/>
              </a:rPr>
              <a:pPr defTabSz="457177" fontAlgn="base">
                <a:spcBef>
                  <a:spcPct val="0"/>
                </a:spcBef>
                <a:spcAft>
                  <a:spcPct val="0"/>
                </a:spcAft>
              </a:pPr>
              <a:t>16/04/18</a:t>
            </a:fld>
            <a:endParaRPr lang="it-IT" altLang="it-IT" smtClean="0">
              <a:ea typeface="ＭＳ Ｐゴシック" panose="020B0600070205080204" pitchFamily="34" charset="-128"/>
              <a:cs typeface="Helvetica"/>
              <a:sym typeface="Helvetic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177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Helvetica"/>
              <a:sym typeface="Helvetic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177" fontAlgn="base">
              <a:spcBef>
                <a:spcPct val="0"/>
              </a:spcBef>
              <a:spcAft>
                <a:spcPct val="0"/>
              </a:spcAft>
            </a:pPr>
            <a:fld id="{79137A25-904A-44C0-ADFD-F744C2C481CE}" type="slidenum">
              <a:rPr lang="it-IT" altLang="it-IT" smtClean="0">
                <a:ea typeface="ＭＳ Ｐゴシック" panose="020B0600070205080204" pitchFamily="34" charset="-128"/>
                <a:cs typeface="Helvetica"/>
                <a:sym typeface="Helvetica"/>
              </a:rPr>
              <a:pPr defTabSz="457177"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altLang="it-IT" smtClean="0">
              <a:ea typeface="ＭＳ Ｐゴシック" panose="020B0600070205080204" pitchFamily="34" charset="-128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43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defTabSz="457177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882" indent="-342882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12" indent="-285736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2942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118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295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Documento_di_Microsoft_Word1.docx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3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w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11188" y="476250"/>
            <a:ext cx="8189912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i="1" dirty="0" err="1" smtClean="0"/>
              <a:t>PneumoTrieste</a:t>
            </a:r>
            <a:r>
              <a:rPr lang="it-IT" altLang="it-IT" i="1" dirty="0" smtClean="0"/>
              <a:t> 2018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b="1" i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i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sz="3200" b="1" dirty="0" smtClean="0"/>
              <a:t>L’adulto con fibrosi cistica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 smtClean="0"/>
              <a:t>Carlo Castellani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 smtClean="0"/>
              <a:t>Centro Fibrosi Cistica Verona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10013" y="29765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sz="2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17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0981" y="17456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ono sempre di più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10991" y="33666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erché?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13164" y="518506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</a:t>
            </a:r>
            <a:r>
              <a:rPr lang="it-IT" dirty="0" smtClean="0"/>
              <a:t>ome trovarli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389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8523" t="32020" r="30795" b="19293"/>
          <a:stretch/>
        </p:blipFill>
        <p:spPr>
          <a:xfrm>
            <a:off x="4669986" y="3643491"/>
            <a:ext cx="4640334" cy="31238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28182" t="27778" r="28637" b="23738"/>
          <a:stretch/>
        </p:blipFill>
        <p:spPr>
          <a:xfrm>
            <a:off x="-27293" y="3658413"/>
            <a:ext cx="4748644" cy="29991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27500" t="23737" r="29545" b="25757"/>
          <a:stretch/>
        </p:blipFill>
        <p:spPr>
          <a:xfrm>
            <a:off x="-43061" y="0"/>
            <a:ext cx="4573497" cy="30247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96" y="635376"/>
            <a:ext cx="43211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22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527050"/>
            <a:ext cx="5264150" cy="318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835151" y="188913"/>
            <a:ext cx="5408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  <a:latin typeface="Verdana" panose="020B0604030504040204" pitchFamily="34" charset="0"/>
                <a:cs typeface="Helvetica"/>
                <a:sym typeface="Helvetica"/>
              </a:rPr>
              <a:t>Decline in Lung Function and Cause of Death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350" y="6538914"/>
            <a:ext cx="26227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5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>
                <a:solidFill>
                  <a:srgbClr val="000000"/>
                </a:solidFill>
                <a:cs typeface="Helvetica"/>
                <a:sym typeface="Helvetica"/>
              </a:rPr>
              <a:t>AJR C C M Vol 182. pp 614–626, 2010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33764"/>
            <a:ext cx="6337300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02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65881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92825"/>
            <a:ext cx="32131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Freccia a sinistra 3"/>
          <p:cNvSpPr>
            <a:spLocks noChangeArrowheads="1"/>
          </p:cNvSpPr>
          <p:nvPr/>
        </p:nvSpPr>
        <p:spPr bwMode="auto">
          <a:xfrm>
            <a:off x="6969125" y="4365625"/>
            <a:ext cx="977900" cy="484188"/>
          </a:xfrm>
          <a:prstGeom prst="lef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 smtClean="0">
              <a:solidFill>
                <a:srgbClr val="000000"/>
              </a:solidFill>
            </a:endParaRPr>
          </a:p>
        </p:txBody>
      </p:sp>
      <p:sp>
        <p:nvSpPr>
          <p:cNvPr id="73733" name="CasellaDiTesto 4"/>
          <p:cNvSpPr txBox="1">
            <a:spLocks noChangeArrowheads="1"/>
          </p:cNvSpPr>
          <p:nvPr/>
        </p:nvSpPr>
        <p:spPr bwMode="auto">
          <a:xfrm>
            <a:off x="6267450" y="5156200"/>
            <a:ext cx="2381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smtClean="0">
                <a:solidFill>
                  <a:srgbClr val="000000"/>
                </a:solidFill>
                <a:latin typeface="Calibri" panose="020F0502020204030204" pitchFamily="34" charset="0"/>
              </a:rPr>
              <a:t>3849+10KbC&gt;T</a:t>
            </a:r>
          </a:p>
        </p:txBody>
      </p:sp>
      <p:cxnSp>
        <p:nvCxnSpPr>
          <p:cNvPr id="3" name="Connettore 1 2"/>
          <p:cNvCxnSpPr/>
          <p:nvPr/>
        </p:nvCxnSpPr>
        <p:spPr bwMode="auto">
          <a:xfrm flipV="1">
            <a:off x="1073541" y="2691036"/>
            <a:ext cx="7529908" cy="4535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nettore 1 7"/>
          <p:cNvCxnSpPr/>
          <p:nvPr/>
        </p:nvCxnSpPr>
        <p:spPr bwMode="auto">
          <a:xfrm flipV="1">
            <a:off x="1074741" y="3070206"/>
            <a:ext cx="7529908" cy="45354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688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ext Box 2"/>
          <p:cNvSpPr txBox="1">
            <a:spLocks noChangeArrowheads="1"/>
          </p:cNvSpPr>
          <p:nvPr/>
        </p:nvSpPr>
        <p:spPr bwMode="auto">
          <a:xfrm>
            <a:off x="441325" y="539750"/>
            <a:ext cx="4162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u="sng" smtClean="0">
                <a:solidFill>
                  <a:srgbClr val="000000"/>
                </a:solidFill>
                <a:latin typeface="Tahoma" panose="020B0604030504040204" pitchFamily="34" charset="0"/>
              </a:rPr>
              <a:t>What does a diagnosis of CF imply?</a:t>
            </a:r>
          </a:p>
        </p:txBody>
      </p:sp>
      <p:sp>
        <p:nvSpPr>
          <p:cNvPr id="510979" name="Text Box 3"/>
          <p:cNvSpPr txBox="1">
            <a:spLocks noChangeArrowheads="1"/>
          </p:cNvSpPr>
          <p:nvPr/>
        </p:nvSpPr>
        <p:spPr bwMode="auto">
          <a:xfrm>
            <a:off x="441325" y="1377950"/>
            <a:ext cx="68310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 AR 	-&gt; 	parents of the patient are carriers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			¼ risk of further CF children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			prenatal diagnosis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		extended family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		children of the patient are (will be) carriers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 chronic, life-limiting disease (implications for life plans)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200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 aggressive, time-consuming and expensive treatment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200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 health insurance issues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it-IT" altLang="it-IT" sz="200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 smtClean="0">
                <a:solidFill>
                  <a:srgbClr val="000000"/>
                </a:solidFill>
                <a:latin typeface="Tahoma" panose="020B0604030504040204" pitchFamily="34" charset="0"/>
              </a:rPr>
              <a:t> access to free care (in some countries)</a:t>
            </a:r>
          </a:p>
        </p:txBody>
      </p:sp>
    </p:spTree>
    <p:extLst>
      <p:ext uri="{BB962C8B-B14F-4D97-AF65-F5344CB8AC3E}">
        <p14:creationId xmlns:p14="http://schemas.microsoft.com/office/powerpoint/2010/main" val="40001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0981" y="17456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ono sempre di più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10991" y="33666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erché?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13164" y="518506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ome trovarli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13802" y="109104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n Italia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367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16694" r="26946" b="11430"/>
          <a:stretch/>
        </p:blipFill>
        <p:spPr bwMode="auto">
          <a:xfrm>
            <a:off x="4098022" y="573184"/>
            <a:ext cx="4420195" cy="562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reccia a sinistra 2"/>
          <p:cNvSpPr/>
          <p:nvPr/>
        </p:nvSpPr>
        <p:spPr bwMode="auto">
          <a:xfrm>
            <a:off x="8287042" y="1410624"/>
            <a:ext cx="687943" cy="340757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defTabSz="31587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87" kern="0">
              <a:solidFill>
                <a:srgbClr val="FFFFFF"/>
              </a:solidFill>
              <a:cs typeface="Helvetica"/>
              <a:sym typeface="Helvetic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323" y="2120911"/>
            <a:ext cx="694433" cy="3515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436" y="3809787"/>
            <a:ext cx="694433" cy="3515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669" y="4078512"/>
            <a:ext cx="694433" cy="3515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881" y="4623792"/>
            <a:ext cx="694433" cy="3515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391" y="4867450"/>
            <a:ext cx="694433" cy="35150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09" y="5830984"/>
            <a:ext cx="694433" cy="35150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73744" y="352904"/>
            <a:ext cx="167545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0678"/>
            <a:r>
              <a:rPr lang="it-IT" sz="2250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Law 548/93</a:t>
            </a:r>
          </a:p>
          <a:p>
            <a:pPr defTabSz="320678"/>
            <a:endParaRPr lang="it-IT" sz="2250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defTabSz="320678"/>
            <a:r>
              <a:rPr lang="it-IT" sz="2250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Not</a:t>
            </a:r>
            <a:endParaRPr lang="it-IT" sz="2250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defTabSz="320678"/>
            <a:r>
              <a:rPr lang="it-IT" sz="2250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Just</a:t>
            </a:r>
          </a:p>
          <a:p>
            <a:pPr defTabSz="320678"/>
            <a:r>
              <a:rPr lang="it-IT" sz="2250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Care</a:t>
            </a:r>
          </a:p>
          <a:p>
            <a:pPr defTabSz="320678"/>
            <a:endParaRPr lang="it-IT" sz="2250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82758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7" name="Oggetto 3"/>
          <p:cNvGraphicFramePr>
            <a:graphicFrameLocks noChangeAspect="1"/>
          </p:cNvGraphicFramePr>
          <p:nvPr>
            <p:extLst/>
          </p:nvPr>
        </p:nvGraphicFramePr>
        <p:xfrm>
          <a:off x="438068" y="236871"/>
          <a:ext cx="3875664" cy="295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Documento" r:id="rId5" imgW="6514860" imgH="4965517" progId="Word.Document.12">
                  <p:embed/>
                </p:oleObj>
              </mc:Choice>
              <mc:Fallback>
                <p:oleObj name="Documento" r:id="rId5" imgW="6514860" imgH="4965517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068" y="236871"/>
                        <a:ext cx="3875664" cy="295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674" y="390341"/>
            <a:ext cx="3223539" cy="465955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4411" y="5571744"/>
            <a:ext cx="8091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it-IT" sz="2000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http://www.sifc.it/sites/default/files/libro%20bianco%20definitivo.pdf</a:t>
            </a:r>
          </a:p>
        </p:txBody>
      </p:sp>
    </p:spTree>
    <p:extLst>
      <p:ext uri="{BB962C8B-B14F-4D97-AF65-F5344CB8AC3E}">
        <p14:creationId xmlns:p14="http://schemas.microsoft.com/office/powerpoint/2010/main" val="119038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16" y="4004260"/>
            <a:ext cx="4291050" cy="25734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40" y="3982098"/>
            <a:ext cx="4371652" cy="25739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080" y="368707"/>
            <a:ext cx="5584320" cy="26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3" y="3717827"/>
            <a:ext cx="4580346" cy="299389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23240" y="5697968"/>
            <a:ext cx="2188980" cy="95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20678"/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Patients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thinking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algn="ctr" defTabSz="320678"/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it</a:t>
            </a:r>
            <a:r>
              <a:rPr lang="it-IT" sz="1406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is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an </a:t>
            </a:r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issue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algn="ctr" defTabSz="320678"/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being</a:t>
            </a:r>
            <a:r>
              <a:rPr lang="it-IT" sz="1406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followed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algn="ctr" defTabSz="320678"/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together</a:t>
            </a:r>
            <a:r>
              <a:rPr lang="it-IT" sz="1406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with CF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children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5" y="1206764"/>
            <a:ext cx="3813543" cy="22445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31" y="60472"/>
            <a:ext cx="3887338" cy="17806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541" y="1918712"/>
            <a:ext cx="3944901" cy="173778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21308" y="30236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CENTRI MISTI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181" y="3988015"/>
            <a:ext cx="3961516" cy="187289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499180" y="5944642"/>
            <a:ext cx="3221423" cy="525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20678"/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Patients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followed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by the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same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doctors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algn="ctr" defTabSz="320678"/>
            <a:r>
              <a:rPr lang="it-IT" sz="1406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who</a:t>
            </a:r>
            <a:r>
              <a:rPr lang="it-IT" sz="1406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had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followed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them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as</a:t>
            </a:r>
            <a:r>
              <a:rPr lang="it-IT" sz="1406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406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children</a:t>
            </a:r>
            <a:endParaRPr lang="it-IT" sz="1406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987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0981" y="17456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</a:t>
            </a:r>
            <a:r>
              <a:rPr lang="it-IT" dirty="0" smtClean="0"/>
              <a:t>ono sempre di più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095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91411" y="1539047"/>
            <a:ext cx="7414209" cy="3467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1093" indent="-241093" defTabSz="320678">
              <a:buFontTx/>
              <a:buChar char="-"/>
            </a:pP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2000 more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adult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patients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with CF in the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next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10 </a:t>
            </a:r>
            <a:r>
              <a:rPr lang="it-IT" sz="1687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years</a:t>
            </a:r>
            <a:endParaRPr lang="it-IT" sz="1687" kern="0" dirty="0" smtClea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Hard to integrate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into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paediatric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wards</a:t>
            </a:r>
            <a:endParaRPr lang="it-IT" sz="1687" kern="0" dirty="0" smtClea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Mixed centres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will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become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adult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centres with minor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paediatric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component</a:t>
            </a: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How to integrate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adult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centres in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structures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already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in </a:t>
            </a:r>
            <a:r>
              <a:rPr lang="it-IT" sz="1687" kern="0" dirty="0" err="1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place</a:t>
            </a:r>
            <a:endParaRPr lang="it-IT" sz="1687" kern="0" dirty="0" smtClean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  <a:p>
            <a:pPr marL="241093" indent="-241093" defTabSz="320678">
              <a:buFontTx/>
              <a:buChar char="-"/>
            </a:pP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 «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chronic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patient</a:t>
            </a:r>
            <a:r>
              <a:rPr lang="it-IT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» </a:t>
            </a:r>
            <a:r>
              <a:rPr lang="it-IT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issue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161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0981" y="17456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ono sempre di più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10991" y="33666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erché?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13164" y="518506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ome trovarli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13802" y="109104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n Italia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12427" y="49149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</a:t>
            </a:r>
            <a:r>
              <a:rPr lang="it-IT" dirty="0" smtClean="0"/>
              <a:t>uale futuro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783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50" cy="38111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806" y="695811"/>
            <a:ext cx="4327609" cy="301378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24545" t="37744" r="25758" b="18350"/>
          <a:stretch/>
        </p:blipFill>
        <p:spPr>
          <a:xfrm>
            <a:off x="1787237" y="3811112"/>
            <a:ext cx="6016074" cy="2989695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 bwMode="auto">
          <a:xfrm>
            <a:off x="2008909" y="6137564"/>
            <a:ext cx="5611091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9372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2" y="116241"/>
            <a:ext cx="2188654" cy="4938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07" y="1302557"/>
            <a:ext cx="2362528" cy="28665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71" y="4440745"/>
            <a:ext cx="5905500" cy="22193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l="26267" t="18652" r="23866" b="16637"/>
          <a:stretch/>
        </p:blipFill>
        <p:spPr>
          <a:xfrm>
            <a:off x="621792" y="743712"/>
            <a:ext cx="4559808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75432" y="4536154"/>
            <a:ext cx="310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prstClr val="black"/>
                </a:solidFill>
              </a:rPr>
              <a:t>DOI:10.1091/mbc.E14-04-0935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64" y="1601651"/>
            <a:ext cx="4487423" cy="33038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18549" y="656226"/>
            <a:ext cx="6837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31 possible classes </a:t>
            </a:r>
            <a:r>
              <a:rPr lang="en-US" dirty="0" smtClean="0">
                <a:solidFill>
                  <a:prstClr val="black"/>
                </a:solidFill>
              </a:rPr>
              <a:t>of mutations</a:t>
            </a:r>
            <a:r>
              <a:rPr lang="en-US" dirty="0">
                <a:solidFill>
                  <a:prstClr val="black"/>
                </a:solidFill>
              </a:rPr>
              <a:t>, including the original classes I, II, III/IV, V, and VI, as </a:t>
            </a:r>
            <a:r>
              <a:rPr lang="en-US" dirty="0" smtClean="0">
                <a:solidFill>
                  <a:prstClr val="black"/>
                </a:solidFill>
              </a:rPr>
              <a:t>well as </a:t>
            </a:r>
            <a:r>
              <a:rPr lang="en-US" dirty="0">
                <a:solidFill>
                  <a:prstClr val="black"/>
                </a:solidFill>
              </a:rPr>
              <a:t>their 26 combinations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2" y="116241"/>
            <a:ext cx="2188654" cy="4938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71" y="4809566"/>
            <a:ext cx="8541236" cy="20484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807" y="1302557"/>
            <a:ext cx="2362528" cy="286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4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803139" y="3786633"/>
            <a:ext cx="31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CFTR FUNCTIONAL LANDSCAPE</a:t>
            </a:r>
            <a:endParaRPr lang="it-IT" b="1" dirty="0">
              <a:solidFill>
                <a:prstClr val="black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5" y="3369313"/>
            <a:ext cx="4061325" cy="322787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494080" y="4749149"/>
            <a:ext cx="641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WT and ΔF508 CFTR </a:t>
            </a:r>
            <a:r>
              <a:rPr lang="en-US" sz="1400" dirty="0" err="1">
                <a:solidFill>
                  <a:prstClr val="black"/>
                </a:solidFill>
              </a:rPr>
              <a:t>interactome</a:t>
            </a:r>
            <a:r>
              <a:rPr lang="en-US" sz="1400" dirty="0">
                <a:solidFill>
                  <a:prstClr val="black"/>
                </a:solidFill>
              </a:rPr>
              <a:t> in bronchial </a:t>
            </a:r>
            <a:r>
              <a:rPr lang="en-US" sz="1400" dirty="0" smtClean="0">
                <a:solidFill>
                  <a:prstClr val="black"/>
                </a:solidFill>
              </a:rPr>
              <a:t>epithelial cells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494080" y="5324741"/>
            <a:ext cx="5234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</a:rPr>
              <a:t>(proteins </a:t>
            </a:r>
            <a:r>
              <a:rPr lang="en-US" sz="1400" i="1" dirty="0">
                <a:solidFill>
                  <a:prstClr val="black"/>
                </a:solidFill>
              </a:rPr>
              <a:t>are grouped according </a:t>
            </a:r>
            <a:r>
              <a:rPr lang="en-US" sz="1400" i="1" dirty="0" smtClean="0">
                <a:solidFill>
                  <a:prstClr val="black"/>
                </a:solidFill>
              </a:rPr>
              <a:t>to function)</a:t>
            </a:r>
            <a:endParaRPr lang="it-IT" sz="1400" i="1" dirty="0">
              <a:solidFill>
                <a:prstClr val="black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019897" y="6039345"/>
            <a:ext cx="1794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>
                <a:solidFill>
                  <a:prstClr val="black"/>
                </a:solidFill>
              </a:rPr>
              <a:t>doi:10.1038/nature15729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3" y="220142"/>
            <a:ext cx="4249141" cy="271377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469" y="220142"/>
            <a:ext cx="1409412" cy="152234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53" y="195993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1086" y="1510511"/>
            <a:ext cx="7531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REAL CHALLENGE</a:t>
            </a:r>
          </a:p>
          <a:p>
            <a:pPr algn="ctr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describing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cystic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fibrosis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future</a:t>
            </a:r>
          </a:p>
          <a:p>
            <a:pPr algn="ctr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01" y="3450724"/>
            <a:ext cx="6803726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6363" y="1060450"/>
            <a:ext cx="6392862" cy="4889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4787900" y="5689600"/>
            <a:ext cx="33845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5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it-IT" sz="1100" b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Dodge J </a:t>
            </a:r>
            <a:r>
              <a:rPr lang="en-GB" altLang="it-IT" sz="1100" b="1" i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et al</a:t>
            </a:r>
            <a:r>
              <a:rPr lang="en-GB" altLang="it-IT" sz="1100" b="1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. Eur Respir J 2007; 29: 522-6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41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67" y="3778916"/>
            <a:ext cx="5821350" cy="35074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07911" cy="40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8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84" y="1623957"/>
            <a:ext cx="6282804" cy="34269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92080" y="6237313"/>
            <a:ext cx="3350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Burgel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 PR et al. </a:t>
            </a: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Eur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 </a:t>
            </a:r>
            <a:r>
              <a:rPr lang="it-IT" sz="1200" dirty="0" err="1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Respir</a:t>
            </a:r>
            <a:r>
              <a:rPr lang="it-IT" sz="1200" dirty="0">
                <a:solidFill>
                  <a:srgbClr val="000000"/>
                </a:solidFill>
                <a:latin typeface="Arial" panose="020B0604020202020204" pitchFamily="34" charset="0"/>
                <a:cs typeface="Helvetica"/>
                <a:sym typeface="Helvetica"/>
              </a:rPr>
              <a:t> J. 2015; 46:133-41</a:t>
            </a:r>
          </a:p>
        </p:txBody>
      </p:sp>
      <p:sp>
        <p:nvSpPr>
          <p:cNvPr id="2" name="Rettangolo 1"/>
          <p:cNvSpPr/>
          <p:nvPr/>
        </p:nvSpPr>
        <p:spPr>
          <a:xfrm>
            <a:off x="721895" y="446476"/>
            <a:ext cx="7218947" cy="61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 number of adults is</a:t>
            </a:r>
          </a:p>
          <a:p>
            <a:pPr algn="ctr"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expected to increase by 75% in the next 10 years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274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20981" y="174567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ono sempre di più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10991" y="336665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</a:t>
            </a:r>
            <a:r>
              <a:rPr lang="it-IT" dirty="0" smtClean="0"/>
              <a:t>erché?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108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98" y="361355"/>
            <a:ext cx="2178203" cy="25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3924300" y="1844676"/>
            <a:ext cx="1588" cy="360363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  <a:latin typeface="Arial" panose="020B0604020202020204" pitchFamily="34" charset="0"/>
              <a:cs typeface="Helvetica"/>
              <a:sym typeface="Helvetica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487988" y="17970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4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400">
              <a:solidFill>
                <a:srgbClr val="FFFFFF"/>
              </a:solidFill>
              <a:latin typeface="Arial" panose="020B0604020202020204" pitchFamily="34" charset="0"/>
              <a:cs typeface="Helvetica"/>
              <a:sym typeface="Helvetica"/>
            </a:endParaRPr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0" y="0"/>
          <a:ext cx="472440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5" imgW="28561905" imgH="21419048" progId="">
                  <p:embed/>
                </p:oleObj>
              </mc:Choice>
              <mc:Fallback>
                <p:oleObj r:id="rId5" imgW="28561905" imgH="214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724400" cy="35433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484" y="3807872"/>
            <a:ext cx="3455017" cy="28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31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47101" y="216007"/>
            <a:ext cx="4085070" cy="463846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>
                <a:cs typeface="Arial" panose="020B0604020202020204" pitchFamily="34" charset="0"/>
                <a:sym typeface="Helvetica"/>
              </a:rPr>
              <a:t>multidisciplinary team (MDT)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41" y="240388"/>
            <a:ext cx="4457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82025" y="882448"/>
            <a:ext cx="2544584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clinical director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specialist doctors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specialist nurses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physiotherapists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dieticians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microbiologists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pharmacologists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clinical geneticist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psychologists</a:t>
            </a:r>
          </a:p>
          <a:p>
            <a:pPr defTabSz="44924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it-IT" dirty="0">
                <a:cs typeface="Helvetica"/>
                <a:sym typeface="Helvetica"/>
              </a:rPr>
              <a:t>social workers</a:t>
            </a:r>
            <a:r>
              <a:rPr lang="it-IT" altLang="it-IT" dirty="0">
                <a:cs typeface="Helvetica"/>
                <a:sym typeface="Helvetica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23636" t="10539" r="4394" b="27509"/>
          <a:stretch/>
        </p:blipFill>
        <p:spPr>
          <a:xfrm>
            <a:off x="2906444" y="3657600"/>
            <a:ext cx="6237555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1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17179" y="6484038"/>
            <a:ext cx="1574470" cy="211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20678"/>
            <a:r>
              <a:rPr lang="fr-FR" sz="773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Eur</a:t>
            </a:r>
            <a:r>
              <a:rPr lang="fr-FR" sz="773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fr-FR" sz="773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Respir</a:t>
            </a:r>
            <a:r>
              <a:rPr lang="fr-FR" sz="773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J 2016; 47: 420–428</a:t>
            </a:r>
            <a:endParaRPr lang="it-IT" sz="773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7964" t="15193" r="28246" b="18000"/>
          <a:stretch/>
        </p:blipFill>
        <p:spPr>
          <a:xfrm>
            <a:off x="67678" y="0"/>
            <a:ext cx="3068052" cy="18074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0874" y="2430944"/>
            <a:ext cx="7602454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en-US" sz="1687" u="sng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</a:t>
            </a:r>
            <a:r>
              <a:rPr lang="en-US" sz="1687" u="sng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ransition</a:t>
            </a:r>
            <a:r>
              <a:rPr lang="en-US" sz="1687" kern="0" dirty="0" smtClean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clinics shared between </a:t>
            </a:r>
            <a:r>
              <a:rPr lang="en-US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paediatric</a:t>
            </a:r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and adult teams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9301" y="2001867"/>
            <a:ext cx="6221575" cy="351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 best model is the establishment of a </a:t>
            </a:r>
            <a:r>
              <a:rPr lang="en-US" sz="1687" u="sng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separate adult service</a:t>
            </a:r>
            <a:endParaRPr lang="it-IT" sz="1687" u="sng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0273" y="2888133"/>
            <a:ext cx="8093920" cy="61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There are excellent examples where </a:t>
            </a:r>
            <a:r>
              <a:rPr lang="en-US" sz="1687" kern="0" dirty="0" err="1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paediatric</a:t>
            </a:r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teams deliver whole of life care for people with CF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60722" y="3529209"/>
            <a:ext cx="8002016" cy="87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However, in this situation it is important to have appropriately trained physicians, ideally with a </a:t>
            </a:r>
            <a:r>
              <a:rPr lang="en-US" sz="1687" u="sng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background in adult pulmonology</a:t>
            </a:r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, as leaders for delivery of the service to adults with CF.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39972" y="4497462"/>
            <a:ext cx="8145675" cy="61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Other core physician team members could include infectious disease physicians, internists and gastroenterologists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47775" y="5239431"/>
            <a:ext cx="8147634" cy="87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0678"/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The multi-organ challenges of CF also requires access to </a:t>
            </a:r>
            <a:r>
              <a:rPr lang="en-US" sz="1687" u="sng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specialists</a:t>
            </a:r>
            <a:r>
              <a:rPr lang="en-US" sz="1687" kern="0" dirty="0">
                <a:solidFill>
                  <a:sysClr val="windowText" lastClr="000000"/>
                </a:solidFill>
                <a:latin typeface="Helvetica"/>
                <a:cs typeface="Helvetica"/>
                <a:sym typeface="Helvetica"/>
              </a:rPr>
              <a:t> from a wide range of disciplines including hepatology, nephrology, endocrinology, particularly diabetes and metabolic bone disease, and ear, nose and throat</a:t>
            </a:r>
            <a:endParaRPr lang="it-IT" sz="1687" kern="0" dirty="0">
              <a:solidFill>
                <a:sysClr val="windowText" lastClr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026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15.8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3209</TotalTime>
  <Words>482</Words>
  <Application>Microsoft Macintosh PowerPoint</Application>
  <PresentationFormat>Presentazione su schermo (4:3)</PresentationFormat>
  <Paragraphs>131</Paragraphs>
  <Slides>26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4" baseType="lpstr">
      <vt:lpstr>Tema di Office</vt:lpstr>
      <vt:lpstr>2_Tema di Office</vt:lpstr>
      <vt:lpstr>3_Tema di Office</vt:lpstr>
      <vt:lpstr>2_Struttura predefinita</vt:lpstr>
      <vt:lpstr>2_Presentazione vuota</vt:lpstr>
      <vt:lpstr>17_Tema di Office</vt:lpstr>
      <vt:lpstr>18_Tema di Office</vt:lpstr>
      <vt:lpstr>Documento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Castellani</dc:creator>
  <cp:lastModifiedBy>Carlo Castellani</cp:lastModifiedBy>
  <cp:revision>187</cp:revision>
  <cp:lastPrinted>2018-03-20T09:57:34Z</cp:lastPrinted>
  <dcterms:created xsi:type="dcterms:W3CDTF">2017-09-24T16:24:27Z</dcterms:created>
  <dcterms:modified xsi:type="dcterms:W3CDTF">2018-04-16T12:00:04Z</dcterms:modified>
</cp:coreProperties>
</file>