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theme/themeOverride9.xml" ContentType="application/vnd.openxmlformats-officedocument.themeOverride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336" r:id="rId2"/>
    <p:sldId id="382" r:id="rId3"/>
    <p:sldId id="409" r:id="rId4"/>
    <p:sldId id="425" r:id="rId5"/>
    <p:sldId id="383" r:id="rId6"/>
    <p:sldId id="384" r:id="rId7"/>
    <p:sldId id="387" r:id="rId8"/>
    <p:sldId id="386" r:id="rId9"/>
    <p:sldId id="388" r:id="rId10"/>
    <p:sldId id="414" r:id="rId11"/>
    <p:sldId id="417" r:id="rId12"/>
    <p:sldId id="408" r:id="rId13"/>
    <p:sldId id="335" r:id="rId14"/>
    <p:sldId id="329" r:id="rId15"/>
    <p:sldId id="331" r:id="rId16"/>
    <p:sldId id="415" r:id="rId17"/>
    <p:sldId id="369" r:id="rId18"/>
    <p:sldId id="426" r:id="rId19"/>
    <p:sldId id="375" r:id="rId20"/>
    <p:sldId id="410" r:id="rId21"/>
    <p:sldId id="321" r:id="rId22"/>
    <p:sldId id="411" r:id="rId23"/>
    <p:sldId id="357" r:id="rId24"/>
    <p:sldId id="423" r:id="rId25"/>
    <p:sldId id="363" r:id="rId26"/>
    <p:sldId id="401" r:id="rId27"/>
    <p:sldId id="364" r:id="rId28"/>
    <p:sldId id="418" r:id="rId29"/>
    <p:sldId id="366" r:id="rId30"/>
    <p:sldId id="412" r:id="rId31"/>
    <p:sldId id="356" r:id="rId32"/>
    <p:sldId id="424" r:id="rId33"/>
    <p:sldId id="370" r:id="rId34"/>
    <p:sldId id="419" r:id="rId35"/>
    <p:sldId id="374" r:id="rId36"/>
    <p:sldId id="434" r:id="rId37"/>
    <p:sldId id="380" r:id="rId38"/>
    <p:sldId id="376" r:id="rId39"/>
    <p:sldId id="433" r:id="rId40"/>
    <p:sldId id="413" r:id="rId41"/>
    <p:sldId id="392" r:id="rId42"/>
    <p:sldId id="397" r:id="rId43"/>
    <p:sldId id="398" r:id="rId44"/>
    <p:sldId id="314" r:id="rId45"/>
    <p:sldId id="318" r:id="rId46"/>
    <p:sldId id="486" r:id="rId47"/>
    <p:sldId id="431" r:id="rId48"/>
    <p:sldId id="429" r:id="rId49"/>
    <p:sldId id="372" r:id="rId50"/>
    <p:sldId id="373" r:id="rId5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564" userDrawn="1">
          <p15:clr>
            <a:srgbClr val="A4A3A4"/>
          </p15:clr>
        </p15:guide>
        <p15:guide id="4" orient="horz" pos="534">
          <p15:clr>
            <a:srgbClr val="A4A3A4"/>
          </p15:clr>
        </p15:guide>
        <p15:guide id="5" pos="1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CE3"/>
    <a:srgbClr val="FFFFFF"/>
    <a:srgbClr val="FFE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0703"/>
    <p:restoredTop sz="90018" autoAdjust="0"/>
  </p:normalViewPr>
  <p:slideViewPr>
    <p:cSldViewPr snapToGrid="0" snapToObjects="1" showGuides="1">
      <p:cViewPr>
        <p:scale>
          <a:sx n="161" d="100"/>
          <a:sy n="161" d="100"/>
        </p:scale>
        <p:origin x="1136" y="144"/>
      </p:cViewPr>
      <p:guideLst>
        <p:guide pos="2880"/>
        <p:guide orient="horz" pos="564"/>
        <p:guide orient="horz" pos="534"/>
        <p:guide pos="1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v09.med.va.gov\MEM\Services\Pharmacy\Residents%202017-2018\Ness\Residency\Steroid%20Paper\Steroid%20Dosing%20Regimen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v09.med.va.gov\MEM\Services\Pharmacy\Residents%202017-2018\Ness\Residency\Steroid%20Paper\Steroid%20Dosing%20Regimen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6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7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9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1400" dirty="0"/>
              <a:t>Methylprednisolone [mg/kg/day]</a:t>
            </a:r>
          </a:p>
        </c:rich>
      </c:tx>
      <c:layout>
        <c:manualLayout>
          <c:xMode val="edge"/>
          <c:yMode val="edge"/>
          <c:x val="0.141199487745191"/>
          <c:y val="5.9440093044807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9321896357199"/>
          <c:y val="0.22458146217948599"/>
          <c:w val="0.82018004995752303"/>
          <c:h val="0.576207640158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Methylprednisolone [mg/kg/day]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17-7F41-A631-A86C65644B4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517-7F41-A631-A86C65644B4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17-7F41-A631-A86C65644B4F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517-7F41-A631-A86C65644B4F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17-7F41-A631-A86C65644B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0</c:v>
                </c:pt>
                <c:pt idx="1">
                  <c:v>0 to 14</c:v>
                </c:pt>
                <c:pt idx="2">
                  <c:v>15 to 21</c:v>
                </c:pt>
                <c:pt idx="3">
                  <c:v>22 to 25</c:v>
                </c:pt>
                <c:pt idx="4">
                  <c:v>26 to 28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0.5</c:v>
                </c:pt>
                <c:pt idx="3">
                  <c:v>0.25</c:v>
                </c:pt>
                <c:pt idx="4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17-7F41-A631-A86C65644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2"/>
        <c:axId val="-2107594312"/>
        <c:axId val="-2106812664"/>
      </c:barChart>
      <c:catAx>
        <c:axId val="-2107594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106812664"/>
        <c:crosses val="autoZero"/>
        <c:auto val="1"/>
        <c:lblAlgn val="ctr"/>
        <c:lblOffset val="100"/>
        <c:noMultiLvlLbl val="0"/>
      </c:catAx>
      <c:valAx>
        <c:axId val="-210681266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1075943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  <a:latin typeface="Arial Rounded MT Bold" panose="020F0704030504030204" pitchFamily="34" charset="77"/>
        </a:defRPr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2000" dirty="0">
                <a:solidFill>
                  <a:srgbClr val="FFFF00"/>
                </a:solidFill>
              </a:rPr>
              <a:t>Genomic effect </a:t>
            </a:r>
            <a:endParaRPr lang="en-US" sz="2000" baseline="-25000" dirty="0">
              <a:solidFill>
                <a:schemeClr val="tx1"/>
              </a:solidFill>
            </a:endParaRPr>
          </a:p>
        </c:rich>
      </c:tx>
      <c:overlay val="0"/>
      <c:spPr>
        <a:solidFill>
          <a:schemeClr val="tx1">
            <a:lumMod val="50000"/>
            <a:lumOff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4083923977473E-2"/>
          <c:y val="0.14635937586509001"/>
          <c:w val="0.88073256999562"/>
          <c:h val="0.75749256090504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NF-kB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 Rounded MT Bold" panose="020F0704030504030204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048-5E43-8EDB-5D331B454C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Dexamethasone</c:v>
                </c:pt>
                <c:pt idx="1">
                  <c:v>Methylprednisolone</c:v>
                </c:pt>
                <c:pt idx="2">
                  <c:v>Hydrocortisone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5.0999999999999996</c:v>
                </c:pt>
                <c:pt idx="1">
                  <c:v>2.8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7-EF4A-9DC8-A6A92EAFB7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AP-1</c:v>
                </c:pt>
              </c:strCache>
            </c:strRef>
          </c:tx>
          <c:spPr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0"/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Rounded MT Bold" panose="020F0704030504030204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048-5E43-8EDB-5D331B454C4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Rounded MT Bold" panose="020F0704030504030204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048-5E43-8EDB-5D331B454C46}"/>
                </c:ext>
              </c:extLst>
            </c:dLbl>
            <c:dLbl>
              <c:idx val="2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 Rounded MT Bold" panose="020F0704030504030204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048-5E43-8EDB-5D331B454C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Dexamethasone</c:v>
                </c:pt>
                <c:pt idx="1">
                  <c:v>Methylprednisolone</c:v>
                </c:pt>
                <c:pt idx="2">
                  <c:v>Hydrocortisone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6.9</c:v>
                </c:pt>
                <c:pt idx="1">
                  <c:v>13</c:v>
                </c:pt>
                <c:pt idx="2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F7-EF4A-9DC8-A6A92EAFB7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18"/>
        <c:axId val="-2096980248"/>
        <c:axId val="-2129554968"/>
      </c:barChart>
      <c:catAx>
        <c:axId val="-209698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129554968"/>
        <c:crosses val="autoZero"/>
        <c:auto val="1"/>
        <c:lblAlgn val="ctr"/>
        <c:lblOffset val="100"/>
        <c:noMultiLvlLbl val="0"/>
      </c:catAx>
      <c:valAx>
        <c:axId val="-2129554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09698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1924315351495894E-2"/>
          <c:y val="0.23529354299837499"/>
          <c:w val="0.25339742660201497"/>
          <c:h val="0.16802148607171799"/>
        </c:manualLayout>
      </c:layout>
      <c:overlay val="1"/>
      <c:spPr>
        <a:solidFill>
          <a:schemeClr val="tx1">
            <a:lumMod val="50000"/>
            <a:lumOff val="50000"/>
          </a:schemeClr>
        </a:solidFill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lnSpc>
              <a:spcPct val="100000"/>
            </a:lnSpc>
            <a:defRPr sz="1600" b="1" i="0" u="none" strike="noStrike" kern="120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Arial Rounded MT Bold" panose="020F0704030504030204" pitchFamily="34" charset="77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2000" b="1" i="0" baseline="0" dirty="0">
                <a:solidFill>
                  <a:srgbClr val="FFFF00"/>
                </a:solidFill>
                <a:effectLst/>
                <a:latin typeface="Arial Rounded MT Bold" panose="020F0704030504030204" pitchFamily="34" charset="77"/>
              </a:rPr>
              <a:t>Non-genomic effect</a:t>
            </a:r>
            <a:endParaRPr lang="en-US" sz="2000" b="1" dirty="0">
              <a:solidFill>
                <a:srgbClr val="FFFF00"/>
              </a:solidFill>
              <a:effectLst/>
              <a:latin typeface="Arial Rounded MT Bold" panose="020F0704030504030204" pitchFamily="34" charset="77"/>
            </a:endParaRPr>
          </a:p>
        </c:rich>
      </c:tx>
      <c:overlay val="0"/>
      <c:spPr>
        <a:solidFill>
          <a:schemeClr val="tx1">
            <a:lumMod val="50000"/>
            <a:lumOff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PGE2 Release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 Rounded MT Bold" panose="020F0704030504030204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05F-C84A-B730-E9CBD5CDD5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Dexamethasone</c:v>
                </c:pt>
                <c:pt idx="1">
                  <c:v>Methylprednisolone</c:v>
                </c:pt>
                <c:pt idx="2">
                  <c:v>Hydrocortisone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10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3C-264D-A5D8-84BD7EB05E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Arachidonic Acid Release</c:v>
                </c:pt>
              </c:strCache>
            </c:strRef>
          </c:tx>
          <c:spPr>
            <a:solidFill>
              <a:srgbClr val="00B0F0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 Rounded MT Bold" panose="020F0704030504030204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05F-C84A-B730-E9CBD5CDD5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Dexamethasone</c:v>
                </c:pt>
                <c:pt idx="1">
                  <c:v>Methylprednisolone</c:v>
                </c:pt>
                <c:pt idx="2">
                  <c:v>Hydrocortisone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20</c:v>
                </c:pt>
                <c:pt idx="1">
                  <c:v>10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3C-264D-A5D8-84BD7EB05E8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cPLA2 activation</c:v>
                </c:pt>
              </c:strCache>
            </c:strRef>
          </c:tx>
          <c:spPr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 Rounded MT Bold" panose="020F0704030504030204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05F-C84A-B730-E9CBD5CDD5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Dexamethasone</c:v>
                </c:pt>
                <c:pt idx="1">
                  <c:v>Methylprednisolone</c:v>
                </c:pt>
                <c:pt idx="2">
                  <c:v>Hydrocortisone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</c:v>
                </c:pt>
                <c:pt idx="1">
                  <c:v>10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3C-264D-A5D8-84BD7EB05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4"/>
        <c:axId val="-2094270152"/>
        <c:axId val="1998586968"/>
      </c:barChart>
      <c:catAx>
        <c:axId val="-209427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1998586968"/>
        <c:crosses val="autoZero"/>
        <c:auto val="1"/>
        <c:lblAlgn val="ctr"/>
        <c:lblOffset val="100"/>
        <c:noMultiLvlLbl val="0"/>
      </c:catAx>
      <c:valAx>
        <c:axId val="199858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09427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5210181213584696E-2"/>
          <c:y val="0.25099888307450802"/>
          <c:w val="0.54904176873841903"/>
          <c:h val="0.21835513454664701"/>
        </c:manualLayout>
      </c:layout>
      <c:overlay val="1"/>
      <c:spPr>
        <a:solidFill>
          <a:schemeClr val="tx1">
            <a:lumMod val="65000"/>
            <a:lumOff val="35000"/>
          </a:schemeClr>
        </a:solidFill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lnSpc>
              <a:spcPct val="100000"/>
            </a:lnSpc>
            <a:defRPr sz="1050" b="1" i="0" u="none" strike="noStrike" kern="1200" spc="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Methylprednisolone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Methylprednisolone!$M$18</c:f>
              <c:strCache>
                <c:ptCount val="1"/>
                <c:pt idx="0">
                  <c:v>40 mg q12h</c:v>
                </c:pt>
              </c:strCache>
            </c:strRef>
          </c:tx>
          <c:spPr>
            <a:ln w="381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Methylprednisolone!$B$19:$B$259</c:f>
              <c:numCache>
                <c:formatCode>General</c:formatCode>
                <c:ptCount val="2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</c:numCache>
            </c:numRef>
          </c:xVal>
          <c:yVal>
            <c:numRef>
              <c:f>Methylprednisolone!$M$19:$M$259</c:f>
              <c:numCache>
                <c:formatCode>General</c:formatCode>
                <c:ptCount val="241"/>
                <c:pt idx="0">
                  <c:v>0</c:v>
                </c:pt>
                <c:pt idx="1">
                  <c:v>92.038777329177179</c:v>
                </c:pt>
                <c:pt idx="2">
                  <c:v>181.53621369867909</c:v>
                </c:pt>
                <c:pt idx="3">
                  <c:v>268.5624796829178</c:v>
                </c:pt>
                <c:pt idx="4">
                  <c:v>353.1858083321427</c:v>
                </c:pt>
                <c:pt idx="5">
                  <c:v>435.47254867064709</c:v>
                </c:pt>
                <c:pt idx="6">
                  <c:v>423.44844038862698</c:v>
                </c:pt>
                <c:pt idx="7">
                  <c:v>411.75633737403223</c:v>
                </c:pt>
                <c:pt idx="8">
                  <c:v>400.38707241919838</c:v>
                </c:pt>
                <c:pt idx="9">
                  <c:v>389.33173143803691</c:v>
                </c:pt>
                <c:pt idx="10">
                  <c:v>378.58164647693422</c:v>
                </c:pt>
                <c:pt idx="11">
                  <c:v>368.12838891863322</c:v>
                </c:pt>
                <c:pt idx="12">
                  <c:v>357.9637628737641</c:v>
                </c:pt>
                <c:pt idx="13">
                  <c:v>348.0797987548483</c:v>
                </c:pt>
                <c:pt idx="14">
                  <c:v>338.46874702773363</c:v>
                </c:pt>
                <c:pt idx="15">
                  <c:v>329.12307213556232</c:v>
                </c:pt>
                <c:pt idx="16">
                  <c:v>320.03544659050829</c:v>
                </c:pt>
                <c:pt idx="17">
                  <c:v>311.19874522865189</c:v>
                </c:pt>
                <c:pt idx="18">
                  <c:v>302.60603962348631</c:v>
                </c:pt>
                <c:pt idx="19">
                  <c:v>294.25059265367531</c:v>
                </c:pt>
                <c:pt idx="20">
                  <c:v>286.12585322080622</c:v>
                </c:pt>
                <c:pt idx="21">
                  <c:v>278.22545111299303</c:v>
                </c:pt>
                <c:pt idx="22">
                  <c:v>270.54319201030353</c:v>
                </c:pt>
                <c:pt idx="23">
                  <c:v>263.07305262809513</c:v>
                </c:pt>
                <c:pt idx="24">
                  <c:v>255.80917599445189</c:v>
                </c:pt>
                <c:pt idx="25">
                  <c:v>248.74586685801779</c:v>
                </c:pt>
                <c:pt idx="26">
                  <c:v>241.87758722262839</c:v>
                </c:pt>
                <c:pt idx="27">
                  <c:v>235.19895200523769</c:v>
                </c:pt>
                <c:pt idx="28">
                  <c:v>228.70472481373801</c:v>
                </c:pt>
                <c:pt idx="29">
                  <c:v>222.38981384135931</c:v>
                </c:pt>
                <c:pt idx="30">
                  <c:v>216.2492678744326</c:v>
                </c:pt>
                <c:pt idx="31">
                  <c:v>210.278272410385</c:v>
                </c:pt>
                <c:pt idx="32">
                  <c:v>204.47214588292201</c:v>
                </c:pt>
                <c:pt idx="33">
                  <c:v>198.82633599144069</c:v>
                </c:pt>
                <c:pt idx="34">
                  <c:v>193.3364161317931</c:v>
                </c:pt>
                <c:pt idx="35">
                  <c:v>187.9980819256005</c:v>
                </c:pt>
                <c:pt idx="36">
                  <c:v>182.80714784540169</c:v>
                </c:pt>
                <c:pt idx="37">
                  <c:v>177.7595439329842</c:v>
                </c:pt>
                <c:pt idx="38">
                  <c:v>172.85131260832901</c:v>
                </c:pt>
                <c:pt idx="39">
                  <c:v>168.07860556666481</c:v>
                </c:pt>
                <c:pt idx="40">
                  <c:v>163.43768076120011</c:v>
                </c:pt>
                <c:pt idx="41">
                  <c:v>158.924899469167</c:v>
                </c:pt>
                <c:pt idx="42">
                  <c:v>154.53672343887561</c:v>
                </c:pt>
                <c:pt idx="43">
                  <c:v>150.26971211554419</c:v>
                </c:pt>
                <c:pt idx="44">
                  <c:v>146.1205199437276</c:v>
                </c:pt>
                <c:pt idx="45">
                  <c:v>142.0858937442303</c:v>
                </c:pt>
                <c:pt idx="46">
                  <c:v>138.16267016344759</c:v>
                </c:pt>
                <c:pt idx="47">
                  <c:v>134.34777319313409</c:v>
                </c:pt>
                <c:pt idx="48">
                  <c:v>130.6382117586561</c:v>
                </c:pt>
                <c:pt idx="49">
                  <c:v>127.031077373835</c:v>
                </c:pt>
                <c:pt idx="50">
                  <c:v>123.5235418605462</c:v>
                </c:pt>
                <c:pt idx="51">
                  <c:v>120.1128551312821</c:v>
                </c:pt>
                <c:pt idx="52">
                  <c:v>116.7963430329421</c:v>
                </c:pt>
                <c:pt idx="53">
                  <c:v>113.57140525016079</c:v>
                </c:pt>
                <c:pt idx="54">
                  <c:v>110.4355132665264</c:v>
                </c:pt>
                <c:pt idx="55">
                  <c:v>107.38620838209501</c:v>
                </c:pt>
                <c:pt idx="56">
                  <c:v>104.4210997856438</c:v>
                </c:pt>
                <c:pt idx="57">
                  <c:v>101.5378626801522</c:v>
                </c:pt>
                <c:pt idx="58">
                  <c:v>98.734236460042496</c:v>
                </c:pt>
                <c:pt idx="59">
                  <c:v>96.00802293874878</c:v>
                </c:pt>
                <c:pt idx="60">
                  <c:v>93.357084625226605</c:v>
                </c:pt>
                <c:pt idx="61">
                  <c:v>90.779343048049881</c:v>
                </c:pt>
                <c:pt idx="62">
                  <c:v>88.27277712578298</c:v>
                </c:pt>
                <c:pt idx="63">
                  <c:v>85.835421582350875</c:v>
                </c:pt>
                <c:pt idx="64">
                  <c:v>83.46536540615871</c:v>
                </c:pt>
                <c:pt idx="65">
                  <c:v>81.160750351763767</c:v>
                </c:pt>
                <c:pt idx="66">
                  <c:v>78.919769482915598</c:v>
                </c:pt>
                <c:pt idx="67">
                  <c:v>76.740665755823102</c:v>
                </c:pt>
                <c:pt idx="68">
                  <c:v>74.621730641545184</c:v>
                </c:pt>
                <c:pt idx="69">
                  <c:v>72.561302786414529</c:v>
                </c:pt>
                <c:pt idx="70">
                  <c:v>70.557766709452508</c:v>
                </c:pt>
                <c:pt idx="71">
                  <c:v>68.609551535747954</c:v>
                </c:pt>
                <c:pt idx="72">
                  <c:v>66.715129764811905</c:v>
                </c:pt>
                <c:pt idx="73">
                  <c:v>64.873016072938569</c:v>
                </c:pt>
                <c:pt idx="74">
                  <c:v>63.0817661486359</c:v>
                </c:pt>
                <c:pt idx="75">
                  <c:v>61.339975560210164</c:v>
                </c:pt>
                <c:pt idx="76">
                  <c:v>59.646278654621263</c:v>
                </c:pt>
                <c:pt idx="77">
                  <c:v>57.999347486739197</c:v>
                </c:pt>
                <c:pt idx="78">
                  <c:v>56.397890778168367</c:v>
                </c:pt>
                <c:pt idx="79">
                  <c:v>54.840652904818221</c:v>
                </c:pt>
                <c:pt idx="80">
                  <c:v>53.326412912430271</c:v>
                </c:pt>
                <c:pt idx="81">
                  <c:v>51.853983559286803</c:v>
                </c:pt>
                <c:pt idx="82">
                  <c:v>50.4222103853538</c:v>
                </c:pt>
                <c:pt idx="83">
                  <c:v>49.029970807123021</c:v>
                </c:pt>
                <c:pt idx="84">
                  <c:v>47.676173237451202</c:v>
                </c:pt>
                <c:pt idx="85">
                  <c:v>46.359756229698363</c:v>
                </c:pt>
                <c:pt idx="86">
                  <c:v>45.079687645500393</c:v>
                </c:pt>
                <c:pt idx="87">
                  <c:v>43.834963845518523</c:v>
                </c:pt>
                <c:pt idx="88">
                  <c:v>42.624608902535442</c:v>
                </c:pt>
                <c:pt idx="89">
                  <c:v>41.447673836278312</c:v>
                </c:pt>
                <c:pt idx="90">
                  <c:v>40.303235869369438</c:v>
                </c:pt>
                <c:pt idx="91">
                  <c:v>39.19039770382161</c:v>
                </c:pt>
                <c:pt idx="92">
                  <c:v>38.108286817510432</c:v>
                </c:pt>
                <c:pt idx="93">
                  <c:v>37.056054780072436</c:v>
                </c:pt>
                <c:pt idx="94">
                  <c:v>36.032876587692037</c:v>
                </c:pt>
                <c:pt idx="95">
                  <c:v>35.037950016256879</c:v>
                </c:pt>
                <c:pt idx="96">
                  <c:v>34.070494992371763</c:v>
                </c:pt>
                <c:pt idx="97">
                  <c:v>33.129752981742428</c:v>
                </c:pt>
                <c:pt idx="98">
                  <c:v>32.214986394445248</c:v>
                </c:pt>
                <c:pt idx="99">
                  <c:v>31.325478006619011</c:v>
                </c:pt>
                <c:pt idx="100">
                  <c:v>30.460530398124579</c:v>
                </c:pt>
                <c:pt idx="101">
                  <c:v>29.619465405732161</c:v>
                </c:pt>
                <c:pt idx="102">
                  <c:v>28.801623591405921</c:v>
                </c:pt>
                <c:pt idx="103">
                  <c:v>28.006363725271459</c:v>
                </c:pt>
                <c:pt idx="104">
                  <c:v>27.23306228285842</c:v>
                </c:pt>
                <c:pt idx="105">
                  <c:v>26.481112956225228</c:v>
                </c:pt>
                <c:pt idx="106">
                  <c:v>25.74992617858328</c:v>
                </c:pt>
                <c:pt idx="107">
                  <c:v>25.03892866204529</c:v>
                </c:pt>
                <c:pt idx="108">
                  <c:v>24.347562948139121</c:v>
                </c:pt>
                <c:pt idx="109">
                  <c:v>23.675286970731559</c:v>
                </c:pt>
                <c:pt idx="110">
                  <c:v>23.021573631020491</c:v>
                </c:pt>
                <c:pt idx="111">
                  <c:v>22.38591038426269</c:v>
                </c:pt>
                <c:pt idx="112">
                  <c:v>21.76779883791226</c:v>
                </c:pt>
                <c:pt idx="113">
                  <c:v>21.166754360855581</c:v>
                </c:pt>
                <c:pt idx="114">
                  <c:v>20.582305703435519</c:v>
                </c:pt>
                <c:pt idx="115">
                  <c:v>20.013994627967669</c:v>
                </c:pt>
                <c:pt idx="116">
                  <c:v>19.46137554945841</c:v>
                </c:pt>
                <c:pt idx="117">
                  <c:v>18.924015186243601</c:v>
                </c:pt>
                <c:pt idx="118">
                  <c:v>18.401492220273379</c:v>
                </c:pt>
                <c:pt idx="119">
                  <c:v>17.89339696677748</c:v>
                </c:pt>
                <c:pt idx="120">
                  <c:v>17.399331053051149</c:v>
                </c:pt>
                <c:pt idx="121">
                  <c:v>109.43810838222799</c:v>
                </c:pt>
                <c:pt idx="122">
                  <c:v>198.93554475172979</c:v>
                </c:pt>
                <c:pt idx="123">
                  <c:v>285.96181073596972</c:v>
                </c:pt>
                <c:pt idx="124">
                  <c:v>370.5851393851928</c:v>
                </c:pt>
                <c:pt idx="125">
                  <c:v>452.87187972369833</c:v>
                </c:pt>
                <c:pt idx="126">
                  <c:v>440.36734749473771</c:v>
                </c:pt>
                <c:pt idx="127">
                  <c:v>428.20808582300532</c:v>
                </c:pt>
                <c:pt idx="128">
                  <c:v>416.3845612245201</c:v>
                </c:pt>
                <c:pt idx="129">
                  <c:v>404.88750345036487</c:v>
                </c:pt>
                <c:pt idx="130">
                  <c:v>393.70789821833449</c:v>
                </c:pt>
                <c:pt idx="131">
                  <c:v>382.83698014527761</c:v>
                </c:pt>
                <c:pt idx="132">
                  <c:v>372.26622587458832</c:v>
                </c:pt>
                <c:pt idx="133">
                  <c:v>361.9873473934548</c:v>
                </c:pt>
                <c:pt idx="134">
                  <c:v>351.99228553463712</c:v>
                </c:pt>
                <c:pt idx="135">
                  <c:v>342.27320365766388</c:v>
                </c:pt>
                <c:pt idx="136">
                  <c:v>332.82248150450641</c:v>
                </c:pt>
                <c:pt idx="137">
                  <c:v>323.63270922490528</c:v>
                </c:pt>
                <c:pt idx="138">
                  <c:v>314.69668156666842</c:v>
                </c:pt>
                <c:pt idx="139">
                  <c:v>306.00739222638458</c:v>
                </c:pt>
                <c:pt idx="140">
                  <c:v>297.55802835612258</c:v>
                </c:pt>
                <c:pt idx="141">
                  <c:v>289.34196522180952</c:v>
                </c:pt>
                <c:pt idx="142">
                  <c:v>281.35276100909851</c:v>
                </c:pt>
                <c:pt idx="143">
                  <c:v>273.58415177265857</c:v>
                </c:pt>
                <c:pt idx="144">
                  <c:v>266.03004652492012</c:v>
                </c:pt>
                <c:pt idx="145">
                  <c:v>258.68452246042682</c:v>
                </c:pt>
                <c:pt idx="146">
                  <c:v>251.54182031205499</c:v>
                </c:pt>
                <c:pt idx="147">
                  <c:v>244.5963398354518</c:v>
                </c:pt>
                <c:pt idx="148">
                  <c:v>237.84263541815761</c:v>
                </c:pt>
                <c:pt idx="149">
                  <c:v>231.2754118099667</c:v>
                </c:pt>
                <c:pt idx="150">
                  <c:v>224.8895199711794</c:v>
                </c:pt>
                <c:pt idx="151">
                  <c:v>218.67995303549151</c:v>
                </c:pt>
                <c:pt idx="152">
                  <c:v>212.64184238435499</c:v>
                </c:pt>
                <c:pt idx="153">
                  <c:v>206.770453829731</c:v>
                </c:pt>
                <c:pt idx="154">
                  <c:v>201.06118390224481</c:v>
                </c:pt>
                <c:pt idx="155">
                  <c:v>195.50955624182811</c:v>
                </c:pt>
                <c:pt idx="156">
                  <c:v>190.11121808802861</c:v>
                </c:pt>
                <c:pt idx="157">
                  <c:v>184.86193686721401</c:v>
                </c:pt>
                <c:pt idx="158">
                  <c:v>179.75759687402521</c:v>
                </c:pt>
                <c:pt idx="159">
                  <c:v>174.7941960444503</c:v>
                </c:pt>
                <c:pt idx="160">
                  <c:v>169.96784281800009</c:v>
                </c:pt>
                <c:pt idx="161">
                  <c:v>165.27475308652589</c:v>
                </c:pt>
                <c:pt idx="162">
                  <c:v>160.71124722728649</c:v>
                </c:pt>
                <c:pt idx="163">
                  <c:v>156.27374721793251</c:v>
                </c:pt>
                <c:pt idx="164">
                  <c:v>151.95877383115629</c:v>
                </c:pt>
                <c:pt idx="165">
                  <c:v>147.76294390679811</c:v>
                </c:pt>
                <c:pt idx="166">
                  <c:v>143.68296769927559</c:v>
                </c:pt>
                <c:pt idx="167">
                  <c:v>139.715646298255</c:v>
                </c:pt>
                <c:pt idx="168">
                  <c:v>135.85786912054081</c:v>
                </c:pt>
                <c:pt idx="169">
                  <c:v>132.1066114712203</c:v>
                </c:pt>
                <c:pt idx="170">
                  <c:v>128.45893217214669</c:v>
                </c:pt>
                <c:pt idx="171">
                  <c:v>124.911971255906</c:v>
                </c:pt>
                <c:pt idx="172">
                  <c:v>121.4629477234547</c:v>
                </c:pt>
                <c:pt idx="173">
                  <c:v>118.10915736367529</c:v>
                </c:pt>
                <c:pt idx="174">
                  <c:v>114.8479706331357</c:v>
                </c:pt>
                <c:pt idx="175">
                  <c:v>111.6768305943923</c:v>
                </c:pt>
                <c:pt idx="176">
                  <c:v>108.59325091122069</c:v>
                </c:pt>
                <c:pt idx="177">
                  <c:v>105.59481389920001</c:v>
                </c:pt>
                <c:pt idx="178">
                  <c:v>102.67916863012459</c:v>
                </c:pt>
                <c:pt idx="179">
                  <c:v>99.844029088756756</c:v>
                </c:pt>
                <c:pt idx="180">
                  <c:v>97.08717238047231</c:v>
                </c:pt>
                <c:pt idx="181">
                  <c:v>94.406436988398596</c:v>
                </c:pt>
                <c:pt idx="182">
                  <c:v>91.79972107867377</c:v>
                </c:pt>
                <c:pt idx="183">
                  <c:v>89.264980852501353</c:v>
                </c:pt>
                <c:pt idx="184">
                  <c:v>86.800228943708603</c:v>
                </c:pt>
                <c:pt idx="185">
                  <c:v>84.403532860547102</c:v>
                </c:pt>
                <c:pt idx="186">
                  <c:v>82.07301347052271</c:v>
                </c:pt>
                <c:pt idx="187">
                  <c:v>79.806843527058348</c:v>
                </c:pt>
                <c:pt idx="188">
                  <c:v>77.603246236838771</c:v>
                </c:pt>
                <c:pt idx="189">
                  <c:v>75.460493866714856</c:v>
                </c:pt>
                <c:pt idx="190">
                  <c:v>73.376906389070328</c:v>
                </c:pt>
                <c:pt idx="191">
                  <c:v>71.350850164595911</c:v>
                </c:pt>
                <c:pt idx="192">
                  <c:v>69.380736661432081</c:v>
                </c:pt>
                <c:pt idx="193">
                  <c:v>67.465021209677303</c:v>
                </c:pt>
                <c:pt idx="194">
                  <c:v>65.602201790289499</c:v>
                </c:pt>
                <c:pt idx="195">
                  <c:v>63.790817857425552</c:v>
                </c:pt>
                <c:pt idx="196">
                  <c:v>62.029449193297793</c:v>
                </c:pt>
                <c:pt idx="197">
                  <c:v>60.316714794651823</c:v>
                </c:pt>
                <c:pt idx="198">
                  <c:v>58.651271789988037</c:v>
                </c:pt>
                <c:pt idx="199">
                  <c:v>57.031814386682491</c:v>
                </c:pt>
                <c:pt idx="200">
                  <c:v>55.457072847178111</c:v>
                </c:pt>
                <c:pt idx="201">
                  <c:v>53.925812493445271</c:v>
                </c:pt>
                <c:pt idx="202">
                  <c:v>52.436832738931543</c:v>
                </c:pt>
                <c:pt idx="203">
                  <c:v>50.988966147239772</c:v>
                </c:pt>
                <c:pt idx="204">
                  <c:v>49.58107751679848</c:v>
                </c:pt>
                <c:pt idx="205">
                  <c:v>48.212062990805798</c:v>
                </c:pt>
                <c:pt idx="206">
                  <c:v>46.880849191748261</c:v>
                </c:pt>
                <c:pt idx="207">
                  <c:v>45.58639237981987</c:v>
                </c:pt>
                <c:pt idx="208">
                  <c:v>44.327677634573831</c:v>
                </c:pt>
                <c:pt idx="209">
                  <c:v>43.103718059175421</c:v>
                </c:pt>
                <c:pt idx="210">
                  <c:v>41.913554006622967</c:v>
                </c:pt>
                <c:pt idx="211">
                  <c:v>40.756252327335972</c:v>
                </c:pt>
                <c:pt idx="212">
                  <c:v>39.63090563751777</c:v>
                </c:pt>
                <c:pt idx="213">
                  <c:v>38.536631607720203</c:v>
                </c:pt>
                <c:pt idx="214">
                  <c:v>37.4725722710524</c:v>
                </c:pt>
                <c:pt idx="215">
                  <c:v>36.437893350490199</c:v>
                </c:pt>
                <c:pt idx="216">
                  <c:v>35.431783604761243</c:v>
                </c:pt>
                <c:pt idx="217">
                  <c:v>34.453454192289023</c:v>
                </c:pt>
                <c:pt idx="218">
                  <c:v>33.502138052701483</c:v>
                </c:pt>
                <c:pt idx="219">
                  <c:v>32.577089305416209</c:v>
                </c:pt>
                <c:pt idx="220">
                  <c:v>31.677582664832141</c:v>
                </c:pt>
                <c:pt idx="221">
                  <c:v>30.80291287166758</c:v>
                </c:pt>
                <c:pt idx="222">
                  <c:v>29.952394140001971</c:v>
                </c:pt>
                <c:pt idx="223">
                  <c:v>29.12535961958374</c:v>
                </c:pt>
                <c:pt idx="224">
                  <c:v>28.321160872986049</c:v>
                </c:pt>
                <c:pt idx="225">
                  <c:v>27.539167367198271</c:v>
                </c:pt>
                <c:pt idx="226">
                  <c:v>26.7787659792561</c:v>
                </c:pt>
                <c:pt idx="227">
                  <c:v>26.039360515521651</c:v>
                </c:pt>
                <c:pt idx="228">
                  <c:v>25.32037124423697</c:v>
                </c:pt>
                <c:pt idx="229">
                  <c:v>24.62123444098485</c:v>
                </c:pt>
                <c:pt idx="230">
                  <c:v>23.941401946699848</c:v>
                </c:pt>
                <c:pt idx="231">
                  <c:v>23.28034073788362</c:v>
                </c:pt>
                <c:pt idx="232">
                  <c:v>22.63753250868724</c:v>
                </c:pt>
                <c:pt idx="233">
                  <c:v>22.01247326453251</c:v>
                </c:pt>
                <c:pt idx="234">
                  <c:v>21.404672926954891</c:v>
                </c:pt>
                <c:pt idx="235">
                  <c:v>20.81365494935654</c:v>
                </c:pt>
                <c:pt idx="236">
                  <c:v>20.238955943369479</c:v>
                </c:pt>
                <c:pt idx="237">
                  <c:v>19.680125315535442</c:v>
                </c:pt>
                <c:pt idx="238">
                  <c:v>19.136724914017371</c:v>
                </c:pt>
                <c:pt idx="239">
                  <c:v>18.608328685066098</c:v>
                </c:pt>
                <c:pt idx="240">
                  <c:v>18.09452233897218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EB-493A-9A8E-E458706B9A7C}"/>
            </c:ext>
          </c:extLst>
        </c:ser>
        <c:ser>
          <c:idx val="1"/>
          <c:order val="1"/>
          <c:tx>
            <c:strRef>
              <c:f>Methylprednisolone!$N$18</c:f>
              <c:strCache>
                <c:ptCount val="1"/>
                <c:pt idx="0">
                  <c:v>80 mg/day (no bolus)</c:v>
                </c:pt>
              </c:strCache>
            </c:strRef>
          </c:tx>
          <c:spPr>
            <a:ln w="38100" cap="rnd">
              <a:solidFill>
                <a:srgbClr val="00B0F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Methylprednisolone!$B$19:$B$259</c:f>
              <c:numCache>
                <c:formatCode>General</c:formatCode>
                <c:ptCount val="2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</c:numCache>
            </c:numRef>
          </c:xVal>
          <c:yVal>
            <c:numRef>
              <c:f>Methylprednisolone!$N$19:$N$259</c:f>
              <c:numCache>
                <c:formatCode>General</c:formatCode>
                <c:ptCount val="241"/>
                <c:pt idx="0">
                  <c:v>0</c:v>
                </c:pt>
                <c:pt idx="1">
                  <c:v>3.8349490553823822</c:v>
                </c:pt>
                <c:pt idx="2">
                  <c:v>7.5640089041116276</c:v>
                </c:pt>
                <c:pt idx="3">
                  <c:v>11.190103320121571</c:v>
                </c:pt>
                <c:pt idx="4">
                  <c:v>14.716075347172611</c:v>
                </c:pt>
                <c:pt idx="5">
                  <c:v>18.14468952794363</c:v>
                </c:pt>
                <c:pt idx="6">
                  <c:v>21.47863407157508</c:v>
                </c:pt>
                <c:pt idx="7">
                  <c:v>24.720522961362889</c:v>
                </c:pt>
                <c:pt idx="8">
                  <c:v>27.87289800425485</c:v>
                </c:pt>
                <c:pt idx="9">
                  <c:v>30.93823082375749</c:v>
                </c:pt>
                <c:pt idx="10">
                  <c:v>33.918924797815897</c:v>
                </c:pt>
                <c:pt idx="11">
                  <c:v>36.817316943184899</c:v>
                </c:pt>
                <c:pt idx="12">
                  <c:v>39.635679747769828</c:v>
                </c:pt>
                <c:pt idx="13">
                  <c:v>42.376222952373517</c:v>
                </c:pt>
                <c:pt idx="14">
                  <c:v>45.041095283246229</c:v>
                </c:pt>
                <c:pt idx="15">
                  <c:v>47.632386136797678</c:v>
                </c:pt>
                <c:pt idx="16">
                  <c:v>50.152127217789428</c:v>
                </c:pt>
                <c:pt idx="17">
                  <c:v>52.602294132296997</c:v>
                </c:pt>
                <c:pt idx="18">
                  <c:v>54.984807936685392</c:v>
                </c:pt>
                <c:pt idx="19">
                  <c:v>57.301536643816142</c:v>
                </c:pt>
                <c:pt idx="20">
                  <c:v>59.554296687664433</c:v>
                </c:pt>
                <c:pt idx="21">
                  <c:v>61.744854347497473</c:v>
                </c:pt>
                <c:pt idx="22">
                  <c:v>63.874927132726206</c:v>
                </c:pt>
                <c:pt idx="23">
                  <c:v>65.94618512952276</c:v>
                </c:pt>
                <c:pt idx="24">
                  <c:v>67.960252310251676</c:v>
                </c:pt>
                <c:pt idx="25">
                  <c:v>69.918707806748557</c:v>
                </c:pt>
                <c:pt idx="26">
                  <c:v>71.823087148440123</c:v>
                </c:pt>
                <c:pt idx="27">
                  <c:v>73.674883466277905</c:v>
                </c:pt>
                <c:pt idx="28">
                  <c:v>75.47554866342837</c:v>
                </c:pt>
                <c:pt idx="29">
                  <c:v>77.22649455364153</c:v>
                </c:pt>
                <c:pt idx="30">
                  <c:v>78.929093968183395</c:v>
                </c:pt>
                <c:pt idx="31">
                  <c:v>80.584681832206243</c:v>
                </c:pt>
                <c:pt idx="32">
                  <c:v>82.194556211399629</c:v>
                </c:pt>
                <c:pt idx="33">
                  <c:v>83.759979329738556</c:v>
                </c:pt>
                <c:pt idx="34">
                  <c:v>85.282178559132902</c:v>
                </c:pt>
                <c:pt idx="35">
                  <c:v>86.762347381750047</c:v>
                </c:pt>
                <c:pt idx="36">
                  <c:v>88.20164632576477</c:v>
                </c:pt>
                <c:pt idx="37">
                  <c:v>89.601203875273995</c:v>
                </c:pt>
                <c:pt idx="38">
                  <c:v>90.962117355085581</c:v>
                </c:pt>
                <c:pt idx="39">
                  <c:v>92.285453791077416</c:v>
                </c:pt>
                <c:pt idx="40">
                  <c:v>93.57225074680008</c:v>
                </c:pt>
                <c:pt idx="41">
                  <c:v>94.823517136979774</c:v>
                </c:pt>
                <c:pt idx="42">
                  <c:v>96.040234018560469</c:v>
                </c:pt>
                <c:pt idx="43">
                  <c:v>97.223355359899799</c:v>
                </c:pt>
                <c:pt idx="44">
                  <c:v>98.373808788732646</c:v>
                </c:pt>
                <c:pt idx="45">
                  <c:v>99.492496319476246</c:v>
                </c:pt>
                <c:pt idx="46">
                  <c:v>100.5802950604571</c:v>
                </c:pt>
                <c:pt idx="47">
                  <c:v>101.6380579016077</c:v>
                </c:pt>
                <c:pt idx="48">
                  <c:v>102.6666141831773</c:v>
                </c:pt>
                <c:pt idx="49">
                  <c:v>103.66677034597591</c:v>
                </c:pt>
                <c:pt idx="50">
                  <c:v>104.6393105636658</c:v>
                </c:pt>
                <c:pt idx="51">
                  <c:v>105.58499735759381</c:v>
                </c:pt>
                <c:pt idx="52">
                  <c:v>106.504572194647</c:v>
                </c:pt>
                <c:pt idx="53">
                  <c:v>107.3987560686006</c:v>
                </c:pt>
                <c:pt idx="54">
                  <c:v>108.26825006541451</c:v>
                </c:pt>
                <c:pt idx="55">
                  <c:v>109.11373591291969</c:v>
                </c:pt>
                <c:pt idx="56">
                  <c:v>109.9358765153289</c:v>
                </c:pt>
                <c:pt idx="57">
                  <c:v>110.7353164729867</c:v>
                </c:pt>
                <c:pt idx="58">
                  <c:v>111.51268258776911</c:v>
                </c:pt>
                <c:pt idx="59">
                  <c:v>112.268584354529</c:v>
                </c:pt>
                <c:pt idx="60">
                  <c:v>113.003614438971</c:v>
                </c:pt>
                <c:pt idx="61">
                  <c:v>113.71834914233099</c:v>
                </c:pt>
                <c:pt idx="62">
                  <c:v>114.4133488532276</c:v>
                </c:pt>
                <c:pt idx="63">
                  <c:v>115.0891584870337</c:v>
                </c:pt>
                <c:pt idx="64">
                  <c:v>115.746307913119</c:v>
                </c:pt>
                <c:pt idx="65">
                  <c:v>116.3853123702943</c:v>
                </c:pt>
                <c:pt idx="66">
                  <c:v>117.00667287078581</c:v>
                </c:pt>
                <c:pt idx="67">
                  <c:v>117.6108765930536</c:v>
                </c:pt>
                <c:pt idx="68">
                  <c:v>118.1983972637647</c:v>
                </c:pt>
                <c:pt idx="69">
                  <c:v>118.7696955292196</c:v>
                </c:pt>
                <c:pt idx="70">
                  <c:v>119.3252193165215</c:v>
                </c:pt>
                <c:pt idx="71">
                  <c:v>119.8654041847753</c:v>
                </c:pt>
                <c:pt idx="72">
                  <c:v>120.3906736665874</c:v>
                </c:pt>
                <c:pt idx="73">
                  <c:v>120.90143960013719</c:v>
                </c:pt>
                <c:pt idx="74">
                  <c:v>121.3981024520794</c:v>
                </c:pt>
                <c:pt idx="75">
                  <c:v>121.8810516315303</c:v>
                </c:pt>
                <c:pt idx="76">
                  <c:v>122.3506657953846</c:v>
                </c:pt>
                <c:pt idx="77">
                  <c:v>122.8073131452016</c:v>
                </c:pt>
                <c:pt idx="78">
                  <c:v>123.2513517158942</c:v>
                </c:pt>
                <c:pt idx="79">
                  <c:v>123.68312965644679</c:v>
                </c:pt>
                <c:pt idx="80">
                  <c:v>124.10298550288149</c:v>
                </c:pt>
                <c:pt idx="81">
                  <c:v>124.5112484436882</c:v>
                </c:pt>
                <c:pt idx="82">
                  <c:v>124.90823857792461</c:v>
                </c:pt>
                <c:pt idx="83">
                  <c:v>125.29426716619101</c:v>
                </c:pt>
                <c:pt idx="84">
                  <c:v>125.6696368746739</c:v>
                </c:pt>
                <c:pt idx="85">
                  <c:v>126.0346420124523</c:v>
                </c:pt>
                <c:pt idx="86">
                  <c:v>126.3895687622507</c:v>
                </c:pt>
                <c:pt idx="87">
                  <c:v>126.7346954048213</c:v>
                </c:pt>
                <c:pt idx="88">
                  <c:v>127.07029253713</c:v>
                </c:pt>
                <c:pt idx="89">
                  <c:v>127.39662328451899</c:v>
                </c:pt>
                <c:pt idx="90">
                  <c:v>127.7139435070094</c:v>
                </c:pt>
                <c:pt idx="91">
                  <c:v>128.02250199990999</c:v>
                </c:pt>
                <c:pt idx="92">
                  <c:v>128.3225406888842</c:v>
                </c:pt>
                <c:pt idx="93">
                  <c:v>128.61429481963299</c:v>
                </c:pt>
                <c:pt idx="94">
                  <c:v>128.8979931423394</c:v>
                </c:pt>
                <c:pt idx="95">
                  <c:v>129.17385809102009</c:v>
                </c:pt>
                <c:pt idx="96">
                  <c:v>129.44210595792549</c:v>
                </c:pt>
                <c:pt idx="97">
                  <c:v>129.7029470631235</c:v>
                </c:pt>
                <c:pt idx="98">
                  <c:v>129.95658591940159</c:v>
                </c:pt>
                <c:pt idx="99">
                  <c:v>130.20322139261521</c:v>
                </c:pt>
                <c:pt idx="100">
                  <c:v>130.44304685760869</c:v>
                </c:pt>
                <c:pt idx="101">
                  <c:v>130.67625034983101</c:v>
                </c:pt>
                <c:pt idx="102">
                  <c:v>130.90301471276541</c:v>
                </c:pt>
                <c:pt idx="103">
                  <c:v>131.12351774128791</c:v>
                </c:pt>
                <c:pt idx="104">
                  <c:v>131.3379323210676</c:v>
                </c:pt>
                <c:pt idx="105">
                  <c:v>131.54642656411801</c:v>
                </c:pt>
                <c:pt idx="106">
                  <c:v>131.7491639406052</c:v>
                </c:pt>
                <c:pt idx="107">
                  <c:v>131.94630340701721</c:v>
                </c:pt>
                <c:pt idx="108">
                  <c:v>132.13799953079371</c:v>
                </c:pt>
                <c:pt idx="109">
                  <c:v>132.32440261151481</c:v>
                </c:pt>
                <c:pt idx="110">
                  <c:v>132.50565879874381</c:v>
                </c:pt>
                <c:pt idx="111">
                  <c:v>132.68191020661621</c:v>
                </c:pt>
                <c:pt idx="112">
                  <c:v>132.85329502526361</c:v>
                </c:pt>
                <c:pt idx="113">
                  <c:v>133.01994762916249</c:v>
                </c:pt>
                <c:pt idx="114">
                  <c:v>133.1819986824913</c:v>
                </c:pt>
                <c:pt idx="115">
                  <c:v>133.33957524157569</c:v>
                </c:pt>
                <c:pt idx="116">
                  <c:v>133.49280085451031</c:v>
                </c:pt>
                <c:pt idx="117">
                  <c:v>133.64179565802371</c:v>
                </c:pt>
                <c:pt idx="118">
                  <c:v>133.78667647167401</c:v>
                </c:pt>
                <c:pt idx="119">
                  <c:v>133.9275568894403</c:v>
                </c:pt>
                <c:pt idx="120">
                  <c:v>134.06454736878641</c:v>
                </c:pt>
                <c:pt idx="121">
                  <c:v>134.19775531726501</c:v>
                </c:pt>
                <c:pt idx="122">
                  <c:v>134.32728517673101</c:v>
                </c:pt>
                <c:pt idx="123">
                  <c:v>134.45323850522911</c:v>
                </c:pt>
                <c:pt idx="124">
                  <c:v>134.5757140566206</c:v>
                </c:pt>
                <c:pt idx="125">
                  <c:v>134.69480785801139</c:v>
                </c:pt>
                <c:pt idx="126">
                  <c:v>134.81061328504171</c:v>
                </c:pt>
                <c:pt idx="127">
                  <c:v>134.9232211350986</c:v>
                </c:pt>
                <c:pt idx="128">
                  <c:v>135.03271969850439</c:v>
                </c:pt>
                <c:pt idx="129">
                  <c:v>135.13919482774159</c:v>
                </c:pt>
                <c:pt idx="130">
                  <c:v>135.24273000476549</c:v>
                </c:pt>
                <c:pt idx="131">
                  <c:v>135.3434064064584</c:v>
                </c:pt>
                <c:pt idx="132">
                  <c:v>135.44130296827581</c:v>
                </c:pt>
                <c:pt idx="133">
                  <c:v>135.53649644613699</c:v>
                </c:pt>
                <c:pt idx="134">
                  <c:v>135.62906147660451</c:v>
                </c:pt>
                <c:pt idx="135">
                  <c:v>135.71907063540371</c:v>
                </c:pt>
                <c:pt idx="136">
                  <c:v>135.80659449432571</c:v>
                </c:pt>
                <c:pt idx="137">
                  <c:v>135.89170167655891</c:v>
                </c:pt>
                <c:pt idx="138">
                  <c:v>135.97445891049381</c:v>
                </c:pt>
                <c:pt idx="139">
                  <c:v>136.0549310820407</c:v>
                </c:pt>
                <c:pt idx="140">
                  <c:v>136.13318128550421</c:v>
                </c:pt>
                <c:pt idx="141">
                  <c:v>136.20927087305179</c:v>
                </c:pt>
                <c:pt idx="142">
                  <c:v>136.2832595028178</c:v>
                </c:pt>
                <c:pt idx="143">
                  <c:v>136.35520518567799</c:v>
                </c:pt>
                <c:pt idx="144">
                  <c:v>136.42516433073271</c:v>
                </c:pt>
                <c:pt idx="145">
                  <c:v>136.49319178953519</c:v>
                </c:pt>
                <c:pt idx="146">
                  <c:v>136.559340899098</c:v>
                </c:pt>
                <c:pt idx="147">
                  <c:v>136.62366352371089</c:v>
                </c:pt>
                <c:pt idx="148">
                  <c:v>136.68621009560681</c:v>
                </c:pt>
                <c:pt idx="149">
                  <c:v>136.74702965450149</c:v>
                </c:pt>
                <c:pt idx="150">
                  <c:v>136.80616988604481</c:v>
                </c:pt>
                <c:pt idx="151">
                  <c:v>136.86367715920741</c:v>
                </c:pt>
                <c:pt idx="152">
                  <c:v>136.9195965626372</c:v>
                </c:pt>
                <c:pt idx="153">
                  <c:v>136.9739719400107</c:v>
                </c:pt>
                <c:pt idx="154">
                  <c:v>137.0268459244092</c:v>
                </c:pt>
                <c:pt idx="155">
                  <c:v>137.07825997174481</c:v>
                </c:pt>
                <c:pt idx="156">
                  <c:v>137.128254393264</c:v>
                </c:pt>
                <c:pt idx="157">
                  <c:v>137.17686838715429</c:v>
                </c:pt>
                <c:pt idx="158">
                  <c:v>137.2241400692769</c:v>
                </c:pt>
                <c:pt idx="159">
                  <c:v>137.27010650305209</c:v>
                </c:pt>
                <c:pt idx="160">
                  <c:v>137.31480372851831</c:v>
                </c:pt>
                <c:pt idx="161">
                  <c:v>137.35826679059019</c:v>
                </c:pt>
                <c:pt idx="162">
                  <c:v>137.40052976653431</c:v>
                </c:pt>
                <c:pt idx="163">
                  <c:v>137.4416257926888</c:v>
                </c:pt>
                <c:pt idx="164">
                  <c:v>137.48158709044321</c:v>
                </c:pt>
                <c:pt idx="165">
                  <c:v>137.52044499150179</c:v>
                </c:pt>
                <c:pt idx="166">
                  <c:v>137.5582299624495</c:v>
                </c:pt>
                <c:pt idx="167">
                  <c:v>137.59497162863889</c:v>
                </c:pt>
                <c:pt idx="168">
                  <c:v>137.63069879741849</c:v>
                </c:pt>
                <c:pt idx="169">
                  <c:v>137.66543948071859</c:v>
                </c:pt>
                <c:pt idx="170">
                  <c:v>137.6992209170142</c:v>
                </c:pt>
                <c:pt idx="171">
                  <c:v>137.732069592682</c:v>
                </c:pt>
                <c:pt idx="172">
                  <c:v>137.76401126276591</c:v>
                </c:pt>
                <c:pt idx="173">
                  <c:v>137.79507097117201</c:v>
                </c:pt>
                <c:pt idx="174">
                  <c:v>137.82527307030219</c:v>
                </c:pt>
                <c:pt idx="175">
                  <c:v>137.85464124014939</c:v>
                </c:pt>
                <c:pt idx="176">
                  <c:v>137.8831985068631</c:v>
                </c:pt>
                <c:pt idx="177">
                  <c:v>137.91096726080309</c:v>
                </c:pt>
                <c:pt idx="178">
                  <c:v>137.937969274095</c:v>
                </c:pt>
                <c:pt idx="179">
                  <c:v>137.96422571770009</c:v>
                </c:pt>
                <c:pt idx="180">
                  <c:v>137.9897571780154</c:v>
                </c:pt>
                <c:pt idx="181">
                  <c:v>138.01458367301331</c:v>
                </c:pt>
                <c:pt idx="182">
                  <c:v>138.038724667938</c:v>
                </c:pt>
                <c:pt idx="183">
                  <c:v>138.06219909056551</c:v>
                </c:pt>
                <c:pt idx="184">
                  <c:v>138.085025346046</c:v>
                </c:pt>
                <c:pt idx="185">
                  <c:v>138.10722133133279</c:v>
                </c:pt>
                <c:pt idx="186">
                  <c:v>138.12880444921541</c:v>
                </c:pt>
                <c:pt idx="187">
                  <c:v>138.14979162196369</c:v>
                </c:pt>
                <c:pt idx="188">
                  <c:v>138.17019930459631</c:v>
                </c:pt>
                <c:pt idx="189">
                  <c:v>138.19004349778149</c:v>
                </c:pt>
                <c:pt idx="190">
                  <c:v>138.20933976038339</c:v>
                </c:pt>
                <c:pt idx="191">
                  <c:v>138.22810322166021</c:v>
                </c:pt>
                <c:pt idx="192">
                  <c:v>138.24634859312681</c:v>
                </c:pt>
                <c:pt idx="193">
                  <c:v>138.26409018008869</c:v>
                </c:pt>
                <c:pt idx="194">
                  <c:v>138.28134189285919</c:v>
                </c:pt>
                <c:pt idx="195">
                  <c:v>138.29811725766459</c:v>
                </c:pt>
                <c:pt idx="196">
                  <c:v>138.31442942725019</c:v>
                </c:pt>
                <c:pt idx="197">
                  <c:v>138.33029119119249</c:v>
                </c:pt>
                <c:pt idx="198">
                  <c:v>138.345714985927</c:v>
                </c:pt>
                <c:pt idx="199">
                  <c:v>138.36071290449871</c:v>
                </c:pt>
                <c:pt idx="200">
                  <c:v>138.375296706044</c:v>
                </c:pt>
                <c:pt idx="201">
                  <c:v>138.3894778250106</c:v>
                </c:pt>
                <c:pt idx="202">
                  <c:v>138.40326738012169</c:v>
                </c:pt>
                <c:pt idx="203">
                  <c:v>138.41667618309521</c:v>
                </c:pt>
                <c:pt idx="204">
                  <c:v>138.42971474711939</c:v>
                </c:pt>
                <c:pt idx="205">
                  <c:v>138.44239329509631</c:v>
                </c:pt>
                <c:pt idx="206">
                  <c:v>138.45472176765699</c:v>
                </c:pt>
                <c:pt idx="207">
                  <c:v>138.46670983095541</c:v>
                </c:pt>
                <c:pt idx="208">
                  <c:v>138.47836688424721</c:v>
                </c:pt>
                <c:pt idx="209">
                  <c:v>138.4897020672594</c:v>
                </c:pt>
                <c:pt idx="210">
                  <c:v>138.50072426735599</c:v>
                </c:pt>
                <c:pt idx="211">
                  <c:v>138.51144212650649</c:v>
                </c:pt>
                <c:pt idx="212">
                  <c:v>138.52186404806139</c:v>
                </c:pt>
                <c:pt idx="213">
                  <c:v>138.5319982033412</c:v>
                </c:pt>
                <c:pt idx="214">
                  <c:v>138.54185253804249</c:v>
                </c:pt>
                <c:pt idx="215">
                  <c:v>138.5514347784688</c:v>
                </c:pt>
                <c:pt idx="216">
                  <c:v>138.56075243758721</c:v>
                </c:pt>
                <c:pt idx="217">
                  <c:v>138.56981282091959</c:v>
                </c:pt>
                <c:pt idx="218">
                  <c:v>138.578623032271</c:v>
                </c:pt>
                <c:pt idx="219">
                  <c:v>138.58718997929799</c:v>
                </c:pt>
                <c:pt idx="220">
                  <c:v>138.59552037892601</c:v>
                </c:pt>
                <c:pt idx="221">
                  <c:v>138.60362076261521</c:v>
                </c:pt>
                <c:pt idx="222">
                  <c:v>138.61149748148119</c:v>
                </c:pt>
                <c:pt idx="223">
                  <c:v>138.61915671127491</c:v>
                </c:pt>
                <c:pt idx="224">
                  <c:v>138.6266044572252</c:v>
                </c:pt>
                <c:pt idx="225">
                  <c:v>138.633846558746</c:v>
                </c:pt>
                <c:pt idx="226">
                  <c:v>138.64088869401601</c:v>
                </c:pt>
                <c:pt idx="227">
                  <c:v>138.64773638443009</c:v>
                </c:pt>
                <c:pt idx="228">
                  <c:v>138.65439499892821</c:v>
                </c:pt>
                <c:pt idx="229">
                  <c:v>138.66086975820511</c:v>
                </c:pt>
                <c:pt idx="230">
                  <c:v>138.66716573880379</c:v>
                </c:pt>
                <c:pt idx="231">
                  <c:v>138.6732878770957</c:v>
                </c:pt>
                <c:pt idx="232">
                  <c:v>138.6792409731506</c:v>
                </c:pt>
                <c:pt idx="233">
                  <c:v>138.6850296945008</c:v>
                </c:pt>
                <c:pt idx="234">
                  <c:v>138.69065857980041</c:v>
                </c:pt>
                <c:pt idx="235">
                  <c:v>138.69613204238399</c:v>
                </c:pt>
                <c:pt idx="236">
                  <c:v>138.70145437372611</c:v>
                </c:pt>
                <c:pt idx="237">
                  <c:v>138.70662974680761</c:v>
                </c:pt>
                <c:pt idx="238">
                  <c:v>138.71166221938569</c:v>
                </c:pt>
                <c:pt idx="239">
                  <c:v>138.71655573717621</c:v>
                </c:pt>
                <c:pt idx="240">
                  <c:v>138.7213141369503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EB-493A-9A8E-E458706B9A7C}"/>
            </c:ext>
          </c:extLst>
        </c:ser>
        <c:ser>
          <c:idx val="2"/>
          <c:order val="2"/>
          <c:tx>
            <c:strRef>
              <c:f>Methylprednisolone!$O$18</c:f>
              <c:strCache>
                <c:ptCount val="1"/>
                <c:pt idx="0">
                  <c:v>80 mg/day (with bolus)</c:v>
                </c:pt>
              </c:strCache>
            </c:strRef>
          </c:tx>
          <c:spPr>
            <a:ln w="38100" cap="rnd">
              <a:solidFill>
                <a:srgbClr val="FFF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Methylprednisolone!$B$19:$B$259</c:f>
              <c:numCache>
                <c:formatCode>General</c:formatCode>
                <c:ptCount val="2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</c:numCache>
            </c:numRef>
          </c:xVal>
          <c:yVal>
            <c:numRef>
              <c:f>Methylprednisolone!$O$19:$O$259</c:f>
              <c:numCache>
                <c:formatCode>General</c:formatCode>
                <c:ptCount val="241"/>
                <c:pt idx="0">
                  <c:v>0</c:v>
                </c:pt>
                <c:pt idx="1">
                  <c:v>184.0775546583543</c:v>
                </c:pt>
                <c:pt idx="2">
                  <c:v>363.07242739735818</c:v>
                </c:pt>
                <c:pt idx="3">
                  <c:v>537.12495936583559</c:v>
                </c:pt>
                <c:pt idx="4">
                  <c:v>706.37161666428528</c:v>
                </c:pt>
                <c:pt idx="5">
                  <c:v>870.94509734129429</c:v>
                </c:pt>
                <c:pt idx="6">
                  <c:v>850.73182983263644</c:v>
                </c:pt>
                <c:pt idx="7">
                  <c:v>831.07668365217648</c:v>
                </c:pt>
                <c:pt idx="8">
                  <c:v>811.96424815851788</c:v>
                </c:pt>
                <c:pt idx="9">
                  <c:v>793.37953822324653</c:v>
                </c:pt>
                <c:pt idx="10">
                  <c:v>775.30798248181236</c:v>
                </c:pt>
                <c:pt idx="11">
                  <c:v>757.73541190884168</c:v>
                </c:pt>
                <c:pt idx="12">
                  <c:v>740.648048708891</c:v>
                </c:pt>
                <c:pt idx="13">
                  <c:v>724.03249551395129</c:v>
                </c:pt>
                <c:pt idx="14">
                  <c:v>707.87572487922444</c:v>
                </c:pt>
                <c:pt idx="15">
                  <c:v>692.1650690689404</c:v>
                </c:pt>
                <c:pt idx="16">
                  <c:v>676.88821012420135</c:v>
                </c:pt>
                <c:pt idx="17">
                  <c:v>662.03317020507404</c:v>
                </c:pt>
                <c:pt idx="18">
                  <c:v>647.58830219934646</c:v>
                </c:pt>
                <c:pt idx="19">
                  <c:v>633.54228059059687</c:v>
                </c:pt>
                <c:pt idx="20">
                  <c:v>619.88409257841045</c:v>
                </c:pt>
                <c:pt idx="21">
                  <c:v>606.60302944377543</c:v>
                </c:pt>
                <c:pt idx="22">
                  <c:v>593.68867815290389</c:v>
                </c:pt>
                <c:pt idx="23">
                  <c:v>581.13091319287537</c:v>
                </c:pt>
                <c:pt idx="24">
                  <c:v>568.91988863272002</c:v>
                </c:pt>
                <c:pt idx="25">
                  <c:v>557.04603040369989</c:v>
                </c:pt>
                <c:pt idx="26">
                  <c:v>545.50002879275257</c:v>
                </c:pt>
                <c:pt idx="27">
                  <c:v>534.27283114320176</c:v>
                </c:pt>
                <c:pt idx="28">
                  <c:v>523.35563475699837</c:v>
                </c:pt>
                <c:pt idx="29">
                  <c:v>512.73987999297026</c:v>
                </c:pt>
                <c:pt idx="30">
                  <c:v>502.41724355561388</c:v>
                </c:pt>
                <c:pt idx="31">
                  <c:v>492.37963196921021</c:v>
                </c:pt>
                <c:pt idx="32">
                  <c:v>482.61917523212162</c:v>
                </c:pt>
                <c:pt idx="33">
                  <c:v>473.12822064631001</c:v>
                </c:pt>
                <c:pt idx="34">
                  <c:v>463.89932681722757</c:v>
                </c:pt>
                <c:pt idx="35">
                  <c:v>454.92525781938423</c:v>
                </c:pt>
                <c:pt idx="36">
                  <c:v>446.19897752300972</c:v>
                </c:pt>
                <c:pt idx="37">
                  <c:v>437.71364407736809</c:v>
                </c:pt>
                <c:pt idx="38">
                  <c:v>429.46260454639651</c:v>
                </c:pt>
                <c:pt idx="39">
                  <c:v>421.43938969246273</c:v>
                </c:pt>
                <c:pt idx="40">
                  <c:v>413.63770890415032</c:v>
                </c:pt>
                <c:pt idx="41">
                  <c:v>406.05144526409867</c:v>
                </c:pt>
                <c:pt idx="42">
                  <c:v>398.67465075302522</c:v>
                </c:pt>
                <c:pt idx="43">
                  <c:v>391.50154158617391</c:v>
                </c:pt>
                <c:pt idx="44">
                  <c:v>384.52649367853252</c:v>
                </c:pt>
                <c:pt idx="45">
                  <c:v>377.74403823526069</c:v>
                </c:pt>
                <c:pt idx="46">
                  <c:v>371.14885746387529</c:v>
                </c:pt>
                <c:pt idx="47">
                  <c:v>364.73578040482897</c:v>
                </c:pt>
                <c:pt idx="48">
                  <c:v>358.49977887721161</c:v>
                </c:pt>
                <c:pt idx="49">
                  <c:v>352.43596353640271</c:v>
                </c:pt>
                <c:pt idx="50">
                  <c:v>346.53958004056898</c:v>
                </c:pt>
                <c:pt idx="51">
                  <c:v>340.80600532302122</c:v>
                </c:pt>
                <c:pt idx="52">
                  <c:v>335.23074396749121</c:v>
                </c:pt>
                <c:pt idx="53">
                  <c:v>329.809424683499</c:v>
                </c:pt>
                <c:pt idx="54">
                  <c:v>324.53779687902869</c:v>
                </c:pt>
                <c:pt idx="55">
                  <c:v>319.41172732785577</c:v>
                </c:pt>
                <c:pt idx="56">
                  <c:v>314.42719692888028</c:v>
                </c:pt>
                <c:pt idx="57">
                  <c:v>309.5802975549513</c:v>
                </c:pt>
                <c:pt idx="58">
                  <c:v>304.86722898868521</c:v>
                </c:pt>
                <c:pt idx="59">
                  <c:v>300.28429594291191</c:v>
                </c:pt>
                <c:pt idx="60">
                  <c:v>295.82790516337298</c:v>
                </c:pt>
                <c:pt idx="61">
                  <c:v>291.49456261142871</c:v>
                </c:pt>
                <c:pt idx="62">
                  <c:v>287.28087072455332</c:v>
                </c:pt>
                <c:pt idx="63">
                  <c:v>283.18352575247002</c:v>
                </c:pt>
                <c:pt idx="64">
                  <c:v>279.19931516684642</c:v>
                </c:pt>
                <c:pt idx="65">
                  <c:v>275.32511514249779</c:v>
                </c:pt>
                <c:pt idx="66">
                  <c:v>271.5578881081621</c:v>
                </c:pt>
                <c:pt idx="67">
                  <c:v>267.89468036487381</c:v>
                </c:pt>
                <c:pt idx="68">
                  <c:v>264.33261977012393</c:v>
                </c:pt>
                <c:pt idx="69">
                  <c:v>260.86891348594833</c:v>
                </c:pt>
                <c:pt idx="70">
                  <c:v>257.50084578919939</c:v>
                </c:pt>
                <c:pt idx="71">
                  <c:v>254.2257759422817</c:v>
                </c:pt>
                <c:pt idx="72">
                  <c:v>251.04113612267739</c:v>
                </c:pt>
                <c:pt idx="73">
                  <c:v>247.9444294096422</c:v>
                </c:pt>
                <c:pt idx="74">
                  <c:v>244.93322782649139</c:v>
                </c:pt>
                <c:pt idx="75">
                  <c:v>242.00517043694211</c:v>
                </c:pt>
                <c:pt idx="76">
                  <c:v>239.1579614940178</c:v>
                </c:pt>
                <c:pt idx="77">
                  <c:v>236.38936864006601</c:v>
                </c:pt>
                <c:pt idx="78">
                  <c:v>233.697221156474</c:v>
                </c:pt>
                <c:pt idx="79">
                  <c:v>231.0794082617158</c:v>
                </c:pt>
                <c:pt idx="80">
                  <c:v>228.533877456391</c:v>
                </c:pt>
                <c:pt idx="81">
                  <c:v>226.0586329139586</c:v>
                </c:pt>
                <c:pt idx="82">
                  <c:v>223.6517339159092</c:v>
                </c:pt>
                <c:pt idx="83">
                  <c:v>221.31129333014019</c:v>
                </c:pt>
                <c:pt idx="84">
                  <c:v>219.03547613134921</c:v>
                </c:pt>
                <c:pt idx="85">
                  <c:v>216.8224979622785</c:v>
                </c:pt>
                <c:pt idx="86">
                  <c:v>214.670623734689</c:v>
                </c:pt>
                <c:pt idx="87">
                  <c:v>212.5781662689617</c:v>
                </c:pt>
                <c:pt idx="88">
                  <c:v>210.5434849712619</c:v>
                </c:pt>
                <c:pt idx="89">
                  <c:v>208.56498454723061</c:v>
                </c:pt>
                <c:pt idx="90">
                  <c:v>206.6411137511912</c:v>
                </c:pt>
                <c:pt idx="91">
                  <c:v>204.7703641698939</c:v>
                </c:pt>
                <c:pt idx="92">
                  <c:v>202.95126903984209</c:v>
                </c:pt>
                <c:pt idx="93">
                  <c:v>201.182402097275</c:v>
                </c:pt>
                <c:pt idx="94">
                  <c:v>199.46237645990331</c:v>
                </c:pt>
                <c:pt idx="95">
                  <c:v>197.7898435395231</c:v>
                </c:pt>
                <c:pt idx="96">
                  <c:v>196.16349198465349</c:v>
                </c:pt>
                <c:pt idx="97">
                  <c:v>194.58204665236909</c:v>
                </c:pt>
                <c:pt idx="98">
                  <c:v>193.04426760852351</c:v>
                </c:pt>
                <c:pt idx="99">
                  <c:v>191.54894915557739</c:v>
                </c:pt>
                <c:pt idx="100">
                  <c:v>190.0949188872695</c:v>
                </c:pt>
                <c:pt idx="101">
                  <c:v>188.68103676938981</c:v>
                </c:pt>
                <c:pt idx="102">
                  <c:v>187.3061942459353</c:v>
                </c:pt>
                <c:pt idx="103">
                  <c:v>185.9693133699445</c:v>
                </c:pt>
                <c:pt idx="104">
                  <c:v>184.669345958332</c:v>
                </c:pt>
                <c:pt idx="105">
                  <c:v>183.40527277005921</c:v>
                </c:pt>
                <c:pt idx="106">
                  <c:v>182.17610270699751</c:v>
                </c:pt>
                <c:pt idx="107">
                  <c:v>180.98087203685591</c:v>
                </c:pt>
                <c:pt idx="108">
                  <c:v>179.81864363756611</c:v>
                </c:pt>
                <c:pt idx="109">
                  <c:v>178.68850626253081</c:v>
                </c:pt>
                <c:pt idx="110">
                  <c:v>177.58957382615901</c:v>
                </c:pt>
                <c:pt idx="111">
                  <c:v>176.5209847091306</c:v>
                </c:pt>
                <c:pt idx="112">
                  <c:v>175.4819010828418</c:v>
                </c:pt>
                <c:pt idx="113">
                  <c:v>174.4715082525048</c:v>
                </c:pt>
                <c:pt idx="114">
                  <c:v>173.4890140183858</c:v>
                </c:pt>
                <c:pt idx="115">
                  <c:v>172.53364805467919</c:v>
                </c:pt>
                <c:pt idx="116">
                  <c:v>171.604661305533</c:v>
                </c:pt>
                <c:pt idx="117">
                  <c:v>170.70132539775071</c:v>
                </c:pt>
                <c:pt idx="118">
                  <c:v>169.82293206970951</c:v>
                </c:pt>
                <c:pt idx="119">
                  <c:v>168.96879261604619</c:v>
                </c:pt>
                <c:pt idx="120">
                  <c:v>168.1382373476782</c:v>
                </c:pt>
                <c:pt idx="121">
                  <c:v>167.3306150667315</c:v>
                </c:pt>
                <c:pt idx="122">
                  <c:v>166.54529255596961</c:v>
                </c:pt>
                <c:pt idx="123">
                  <c:v>165.78165408231749</c:v>
                </c:pt>
                <c:pt idx="124">
                  <c:v>165.03910091409631</c:v>
                </c:pt>
                <c:pt idx="125">
                  <c:v>164.31705085158671</c:v>
                </c:pt>
                <c:pt idx="126">
                  <c:v>163.61493777055421</c:v>
                </c:pt>
                <c:pt idx="127">
                  <c:v>162.93221117837919</c:v>
                </c:pt>
                <c:pt idx="128">
                  <c:v>162.26833578244239</c:v>
                </c:pt>
                <c:pt idx="129">
                  <c:v>161.62279107042801</c:v>
                </c:pt>
                <c:pt idx="130">
                  <c:v>160.99507090221499</c:v>
                </c:pt>
                <c:pt idx="131">
                  <c:v>160.38468311303811</c:v>
                </c:pt>
                <c:pt idx="132">
                  <c:v>159.791149127605</c:v>
                </c:pt>
                <c:pt idx="133">
                  <c:v>159.21400358486761</c:v>
                </c:pt>
                <c:pt idx="134">
                  <c:v>158.6527939731607</c:v>
                </c:pt>
                <c:pt idx="135">
                  <c:v>158.10708027539869</c:v>
                </c:pt>
                <c:pt idx="136">
                  <c:v>157.57643462409101</c:v>
                </c:pt>
                <c:pt idx="137">
                  <c:v>157.06044096586581</c:v>
                </c:pt>
                <c:pt idx="138">
                  <c:v>156.5586947352642</c:v>
                </c:pt>
                <c:pt idx="139">
                  <c:v>156.07080253754091</c:v>
                </c:pt>
                <c:pt idx="140">
                  <c:v>155.59638184022171</c:v>
                </c:pt>
                <c:pt idx="141">
                  <c:v>155.13506067317871</c:v>
                </c:pt>
                <c:pt idx="142">
                  <c:v>154.686477336987</c:v>
                </c:pt>
                <c:pt idx="143">
                  <c:v>154.25028011933321</c:v>
                </c:pt>
                <c:pt idx="144">
                  <c:v>153.82612701925569</c:v>
                </c:pt>
                <c:pt idx="145">
                  <c:v>153.41368547899751</c:v>
                </c:pt>
                <c:pt idx="146">
                  <c:v>153.01263212326501</c:v>
                </c:pt>
                <c:pt idx="147">
                  <c:v>152.62265250568399</c:v>
                </c:pt>
                <c:pt idx="148">
                  <c:v>152.24344086225861</c:v>
                </c:pt>
                <c:pt idx="149">
                  <c:v>151.8746998716363</c:v>
                </c:pt>
                <c:pt idx="150">
                  <c:v>151.51614042199239</c:v>
                </c:pt>
                <c:pt idx="151">
                  <c:v>151.16748138435199</c:v>
                </c:pt>
                <c:pt idx="152">
                  <c:v>150.82844939217031</c:v>
                </c:pt>
                <c:pt idx="153">
                  <c:v>150.4987786269993</c:v>
                </c:pt>
                <c:pt idx="154">
                  <c:v>150.1782106100726</c:v>
                </c:pt>
                <c:pt idx="155">
                  <c:v>149.8664939996446</c:v>
                </c:pt>
                <c:pt idx="156">
                  <c:v>149.56338439392559</c:v>
                </c:pt>
                <c:pt idx="157">
                  <c:v>149.26864413945879</c:v>
                </c:pt>
                <c:pt idx="158">
                  <c:v>148.98204214478719</c:v>
                </c:pt>
                <c:pt idx="159">
                  <c:v>148.70335369926559</c:v>
                </c:pt>
                <c:pt idx="160">
                  <c:v>148.4323602968804</c:v>
                </c:pt>
                <c:pt idx="161">
                  <c:v>148.16884946492021</c:v>
                </c:pt>
                <c:pt idx="162">
                  <c:v>147.91261459739579</c:v>
                </c:pt>
                <c:pt idx="163">
                  <c:v>147.66345479304539</c:v>
                </c:pt>
                <c:pt idx="164">
                  <c:v>147.42117469782261</c:v>
                </c:pt>
                <c:pt idx="165">
                  <c:v>147.18558435171931</c:v>
                </c:pt>
                <c:pt idx="166">
                  <c:v>146.95649903983801</c:v>
                </c:pt>
                <c:pt idx="167">
                  <c:v>146.73373914755931</c:v>
                </c:pt>
                <c:pt idx="168">
                  <c:v>146.5171300197178</c:v>
                </c:pt>
                <c:pt idx="169">
                  <c:v>146.3065018236617</c:v>
                </c:pt>
                <c:pt idx="170">
                  <c:v>146.10168941609641</c:v>
                </c:pt>
                <c:pt idx="171">
                  <c:v>145.90253221360351</c:v>
                </c:pt>
                <c:pt idx="172">
                  <c:v>145.7088740667345</c:v>
                </c:pt>
                <c:pt idx="173">
                  <c:v>145.52056313758291</c:v>
                </c:pt>
                <c:pt idx="174">
                  <c:v>145.33745178073431</c:v>
                </c:pt>
                <c:pt idx="175">
                  <c:v>145.15939642750561</c:v>
                </c:pt>
                <c:pt idx="176">
                  <c:v>144.98625747337931</c:v>
                </c:pt>
                <c:pt idx="177">
                  <c:v>144.81789916854669</c:v>
                </c:pt>
                <c:pt idx="178">
                  <c:v>144.65418951147319</c:v>
                </c:pt>
                <c:pt idx="179">
                  <c:v>144.495000145402</c:v>
                </c:pt>
                <c:pt idx="180">
                  <c:v>144.34020625771569</c:v>
                </c:pt>
                <c:pt idx="181">
                  <c:v>144.1896864820776</c:v>
                </c:pt>
                <c:pt idx="182">
                  <c:v>144.04332280327361</c:v>
                </c:pt>
                <c:pt idx="183">
                  <c:v>143.9010004646824</c:v>
                </c:pt>
                <c:pt idx="184">
                  <c:v>143.7626078783004</c:v>
                </c:pt>
                <c:pt idx="185">
                  <c:v>143.62803653725101</c:v>
                </c:pt>
                <c:pt idx="186">
                  <c:v>143.4971809307097</c:v>
                </c:pt>
                <c:pt idx="187">
                  <c:v>143.36993846117821</c:v>
                </c:pt>
                <c:pt idx="188">
                  <c:v>143.2462093640427</c:v>
                </c:pt>
                <c:pt idx="189">
                  <c:v>143.12589662935329</c:v>
                </c:pt>
                <c:pt idx="190">
                  <c:v>143.00890592576329</c:v>
                </c:pt>
                <c:pt idx="191">
                  <c:v>142.89514552656851</c:v>
                </c:pt>
                <c:pt idx="192">
                  <c:v>142.78452623778881</c:v>
                </c:pt>
                <c:pt idx="193">
                  <c:v>142.67696132823571</c:v>
                </c:pt>
                <c:pt idx="194">
                  <c:v>142.57236646151009</c:v>
                </c:pt>
                <c:pt idx="195">
                  <c:v>142.47065962987901</c:v>
                </c:pt>
                <c:pt idx="196">
                  <c:v>142.37176108997679</c:v>
                </c:pt>
                <c:pt idx="197">
                  <c:v>142.27559330028231</c:v>
                </c:pt>
                <c:pt idx="198">
                  <c:v>142.18208086032229</c:v>
                </c:pt>
                <c:pt idx="199">
                  <c:v>142.091150451554</c:v>
                </c:pt>
                <c:pt idx="200">
                  <c:v>142.00273077987919</c:v>
                </c:pt>
                <c:pt idx="201">
                  <c:v>141.91675251974621</c:v>
                </c:pt>
                <c:pt idx="202">
                  <c:v>141.83314825979519</c:v>
                </c:pt>
                <c:pt idx="203">
                  <c:v>141.75185245000381</c:v>
                </c:pt>
                <c:pt idx="204">
                  <c:v>141.67280135029279</c:v>
                </c:pt>
                <c:pt idx="205">
                  <c:v>141.59593298055111</c:v>
                </c:pt>
                <c:pt idx="206">
                  <c:v>141.52118707203931</c:v>
                </c:pt>
                <c:pt idx="207">
                  <c:v>141.44850502013639</c:v>
                </c:pt>
                <c:pt idx="208">
                  <c:v>141.3778298383908</c:v>
                </c:pt>
                <c:pt idx="209">
                  <c:v>141.30910611383979</c:v>
                </c:pt>
                <c:pt idx="210">
                  <c:v>141.24227996356311</c:v>
                </c:pt>
                <c:pt idx="211">
                  <c:v>141.17729899243599</c:v>
                </c:pt>
                <c:pt idx="212">
                  <c:v>141.1141122520485</c:v>
                </c:pt>
                <c:pt idx="213">
                  <c:v>141.05267020075971</c:v>
                </c:pt>
                <c:pt idx="214">
                  <c:v>140.99292466485389</c:v>
                </c:pt>
                <c:pt idx="215">
                  <c:v>140.93482880077099</c:v>
                </c:pt>
                <c:pt idx="216">
                  <c:v>140.87833705837741</c:v>
                </c:pt>
                <c:pt idx="217">
                  <c:v>140.82340514525359</c:v>
                </c:pt>
                <c:pt idx="218">
                  <c:v>140.76998999196579</c:v>
                </c:pt>
                <c:pt idx="219">
                  <c:v>140.718049718298</c:v>
                </c:pt>
                <c:pt idx="220">
                  <c:v>140.66754360041469</c:v>
                </c:pt>
                <c:pt idx="221">
                  <c:v>140.61843203893281</c:v>
                </c:pt>
                <c:pt idx="222">
                  <c:v>140.57067652787231</c:v>
                </c:pt>
                <c:pt idx="223">
                  <c:v>140.52423962446659</c:v>
                </c:pt>
                <c:pt idx="224">
                  <c:v>140.47908491980439</c:v>
                </c:pt>
                <c:pt idx="225">
                  <c:v>140.4351770102848</c:v>
                </c:pt>
                <c:pt idx="226">
                  <c:v>140.39248146985719</c:v>
                </c:pt>
                <c:pt idx="227">
                  <c:v>140.35096482303109</c:v>
                </c:pt>
                <c:pt idx="228">
                  <c:v>140.31059451862879</c:v>
                </c:pt>
                <c:pt idx="229">
                  <c:v>140.27133890426401</c:v>
                </c:pt>
                <c:pt idx="230">
                  <c:v>140.23316720152371</c:v>
                </c:pt>
                <c:pt idx="231">
                  <c:v>140.1960494818382</c:v>
                </c:pt>
                <c:pt idx="232">
                  <c:v>140.1599566430138</c:v>
                </c:pt>
                <c:pt idx="233">
                  <c:v>140.1248603864162</c:v>
                </c:pt>
                <c:pt idx="234">
                  <c:v>140.0907331947823</c:v>
                </c:pt>
                <c:pt idx="235">
                  <c:v>140.05754831064601</c:v>
                </c:pt>
                <c:pt idx="236">
                  <c:v>140.02527971535821</c:v>
                </c:pt>
                <c:pt idx="237">
                  <c:v>139.99390210868731</c:v>
                </c:pt>
                <c:pt idx="238">
                  <c:v>139.96339088898239</c:v>
                </c:pt>
                <c:pt idx="239">
                  <c:v>139.93372213388449</c:v>
                </c:pt>
                <c:pt idx="240">
                  <c:v>139.9048725815698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EB-493A-9A8E-E458706B9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223608"/>
        <c:axId val="1929950520"/>
      </c:scatterChart>
      <c:valAx>
        <c:axId val="-2128223608"/>
        <c:scaling>
          <c:orientation val="minMax"/>
          <c:max val="24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bg1"/>
                    </a:solidFill>
                    <a:latin typeface="Arial Rounded MT Bold" panose="020F0704030504030204" pitchFamily="34" charset="77"/>
                  </a:rPr>
                  <a:t>Time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bg1"/>
                  </a:solidFill>
                  <a:latin typeface="Arial Rounded MT Bold" panose="020F0704030504030204" pitchFamily="34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1929950520"/>
        <c:crosses val="autoZero"/>
        <c:crossBetween val="midCat"/>
      </c:valAx>
      <c:valAx>
        <c:axId val="1929950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bg1"/>
                    </a:solidFill>
                    <a:latin typeface="Arial Rounded MT Bold" panose="020F0704030504030204" pitchFamily="34" charset="77"/>
                  </a:rPr>
                  <a:t>Predicted Concentration (ng/mL)</a:t>
                </a:r>
              </a:p>
            </c:rich>
          </c:tx>
          <c:layout>
            <c:manualLayout>
              <c:xMode val="edge"/>
              <c:yMode val="edge"/>
              <c:x val="3.2905979584159799E-2"/>
              <c:y val="0.102966857615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Arial Rounded MT Bold" panose="020F0704030504030204" pitchFamily="34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128223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9179055873976498"/>
          <c:y val="0.14312300855146201"/>
          <c:w val="0.54948675387104495"/>
          <c:h val="0.20115474757260801"/>
        </c:manualLayout>
      </c:layout>
      <c:overlay val="1"/>
      <c:spPr>
        <a:solidFill>
          <a:schemeClr val="tx1">
            <a:lumMod val="50000"/>
            <a:lumOff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-15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18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Hydrocortisone (MP Equivalents)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-15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Hydrocortisone!$D$19</c:f>
              <c:strCache>
                <c:ptCount val="1"/>
                <c:pt idx="0">
                  <c:v>50 mg q6h</c:v>
                </c:pt>
              </c:strCache>
            </c:strRef>
          </c:tx>
          <c:spPr>
            <a:ln w="381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Hydrocortisone!$B$20:$B$260</c:f>
              <c:numCache>
                <c:formatCode>General</c:formatCode>
                <c:ptCount val="2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7.8999999999999897</c:v>
                </c:pt>
                <c:pt idx="80">
                  <c:v>7.9999999999999902</c:v>
                </c:pt>
                <c:pt idx="81">
                  <c:v>8.0999999999999908</c:v>
                </c:pt>
                <c:pt idx="82">
                  <c:v>8.1999999999999904</c:v>
                </c:pt>
                <c:pt idx="83">
                  <c:v>8.2999999999999901</c:v>
                </c:pt>
                <c:pt idx="84">
                  <c:v>8.3999999999999897</c:v>
                </c:pt>
                <c:pt idx="85">
                  <c:v>8.4999999999999893</c:v>
                </c:pt>
                <c:pt idx="86">
                  <c:v>8.5999999999999908</c:v>
                </c:pt>
                <c:pt idx="87">
                  <c:v>8.6999999999999904</c:v>
                </c:pt>
                <c:pt idx="88">
                  <c:v>8.7999999999999901</c:v>
                </c:pt>
                <c:pt idx="89">
                  <c:v>8.8999999999999897</c:v>
                </c:pt>
                <c:pt idx="90">
                  <c:v>8.9999999999999893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9.2999999999999901</c:v>
                </c:pt>
                <c:pt idx="94">
                  <c:v>9.3999999999999897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9.6999999999999904</c:v>
                </c:pt>
                <c:pt idx="98">
                  <c:v>9.7999999999999901</c:v>
                </c:pt>
                <c:pt idx="99">
                  <c:v>9.8999999999999897</c:v>
                </c:pt>
                <c:pt idx="100">
                  <c:v>9.9999999999999893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20.499999999999901</c:v>
                </c:pt>
                <c:pt idx="206">
                  <c:v>20.599999999999891</c:v>
                </c:pt>
                <c:pt idx="207">
                  <c:v>20.6999999999999</c:v>
                </c:pt>
                <c:pt idx="208">
                  <c:v>20.799999999999901</c:v>
                </c:pt>
                <c:pt idx="209">
                  <c:v>20.899999999999899</c:v>
                </c:pt>
                <c:pt idx="210">
                  <c:v>20.999999999999901</c:v>
                </c:pt>
                <c:pt idx="211">
                  <c:v>21.099999999999891</c:v>
                </c:pt>
                <c:pt idx="212">
                  <c:v>21.1999999999999</c:v>
                </c:pt>
                <c:pt idx="213">
                  <c:v>21.299999999999901</c:v>
                </c:pt>
                <c:pt idx="214">
                  <c:v>21.399999999999899</c:v>
                </c:pt>
                <c:pt idx="215">
                  <c:v>21.499999999999901</c:v>
                </c:pt>
                <c:pt idx="216">
                  <c:v>21.599999999999891</c:v>
                </c:pt>
                <c:pt idx="217">
                  <c:v>21.6999999999999</c:v>
                </c:pt>
                <c:pt idx="218">
                  <c:v>21.799999999999901</c:v>
                </c:pt>
                <c:pt idx="219">
                  <c:v>21.899999999999899</c:v>
                </c:pt>
                <c:pt idx="220">
                  <c:v>21.999999999999901</c:v>
                </c:pt>
                <c:pt idx="221">
                  <c:v>22.099999999999891</c:v>
                </c:pt>
                <c:pt idx="222">
                  <c:v>22.1999999999999</c:v>
                </c:pt>
                <c:pt idx="223">
                  <c:v>22.299999999999901</c:v>
                </c:pt>
                <c:pt idx="224">
                  <c:v>22.399999999999899</c:v>
                </c:pt>
                <c:pt idx="225">
                  <c:v>22.499999999999901</c:v>
                </c:pt>
                <c:pt idx="226">
                  <c:v>22.599999999999891</c:v>
                </c:pt>
                <c:pt idx="227">
                  <c:v>22.6999999999999</c:v>
                </c:pt>
                <c:pt idx="228">
                  <c:v>22.799999999999901</c:v>
                </c:pt>
                <c:pt idx="229">
                  <c:v>22.899999999999899</c:v>
                </c:pt>
                <c:pt idx="230">
                  <c:v>22.999999999999901</c:v>
                </c:pt>
                <c:pt idx="231">
                  <c:v>23.099999999999891</c:v>
                </c:pt>
                <c:pt idx="232">
                  <c:v>23.1999999999999</c:v>
                </c:pt>
                <c:pt idx="233">
                  <c:v>23.299999999999901</c:v>
                </c:pt>
                <c:pt idx="234">
                  <c:v>23.399999999999899</c:v>
                </c:pt>
                <c:pt idx="235">
                  <c:v>23.499999999999901</c:v>
                </c:pt>
                <c:pt idx="236">
                  <c:v>23.599999999999891</c:v>
                </c:pt>
                <c:pt idx="237">
                  <c:v>23.6999999999999</c:v>
                </c:pt>
                <c:pt idx="238">
                  <c:v>23.799999999999901</c:v>
                </c:pt>
                <c:pt idx="239">
                  <c:v>23.899999999999899</c:v>
                </c:pt>
                <c:pt idx="240">
                  <c:v>23.999999999999901</c:v>
                </c:pt>
              </c:numCache>
            </c:numRef>
          </c:xVal>
          <c:yVal>
            <c:numRef>
              <c:f>Hydrocortisone!$D$20:$D$260</c:f>
              <c:numCache>
                <c:formatCode>General</c:formatCode>
                <c:ptCount val="241"/>
                <c:pt idx="0">
                  <c:v>0</c:v>
                </c:pt>
                <c:pt idx="1">
                  <c:v>38.216204158259472</c:v>
                </c:pt>
                <c:pt idx="2">
                  <c:v>75.117977882279646</c:v>
                </c:pt>
                <c:pt idx="3">
                  <c:v>110.7505304597049</c:v>
                </c:pt>
                <c:pt idx="4">
                  <c:v>145.15751622354901</c:v>
                </c:pt>
                <c:pt idx="5">
                  <c:v>178.38108803421409</c:v>
                </c:pt>
                <c:pt idx="6">
                  <c:v>172.24574476375469</c:v>
                </c:pt>
                <c:pt idx="7">
                  <c:v>166.32142407120011</c:v>
                </c:pt>
                <c:pt idx="8">
                  <c:v>160.60086792282229</c:v>
                </c:pt>
                <c:pt idx="9">
                  <c:v>155.07706792194341</c:v>
                </c:pt>
                <c:pt idx="10">
                  <c:v>149.74325672277101</c:v>
                </c:pt>
                <c:pt idx="11">
                  <c:v>144.59289973955501</c:v>
                </c:pt>
                <c:pt idx="12">
                  <c:v>139.6196871409015</c:v>
                </c:pt>
                <c:pt idx="13">
                  <c:v>134.8175261194414</c:v>
                </c:pt>
                <c:pt idx="14">
                  <c:v>130.18053342737861</c:v>
                </c:pt>
                <c:pt idx="15">
                  <c:v>125.703028168776</c:v>
                </c:pt>
                <c:pt idx="16">
                  <c:v>121.3795248397475</c:v>
                </c:pt>
                <c:pt idx="17">
                  <c:v>117.20472660803</c:v>
                </c:pt>
                <c:pt idx="18">
                  <c:v>113.1735188237011</c:v>
                </c:pt>
                <c:pt idx="19">
                  <c:v>109.28096275309341</c:v>
                </c:pt>
                <c:pt idx="20">
                  <c:v>105.5222895282284</c:v>
                </c:pt>
                <c:pt idx="21">
                  <c:v>101.8928943043564</c:v>
                </c:pt>
                <c:pt idx="22">
                  <c:v>98.388330618446076</c:v>
                </c:pt>
                <c:pt idx="23">
                  <c:v>95.004304941711936</c:v>
                </c:pt>
                <c:pt idx="24">
                  <c:v>91.736671419502557</c:v>
                </c:pt>
                <c:pt idx="25">
                  <c:v>88.581426792112353</c:v>
                </c:pt>
                <c:pt idx="26">
                  <c:v>85.534705490286782</c:v>
                </c:pt>
                <c:pt idx="27">
                  <c:v>82.592774899416568</c:v>
                </c:pt>
                <c:pt idx="28">
                  <c:v>79.752030786618747</c:v>
                </c:pt>
                <c:pt idx="29">
                  <c:v>77.008992885099246</c:v>
                </c:pt>
                <c:pt idx="30">
                  <c:v>74.360300630392274</c:v>
                </c:pt>
                <c:pt idx="31">
                  <c:v>71.802709043247731</c:v>
                </c:pt>
                <c:pt idx="32">
                  <c:v>69.333084754126148</c:v>
                </c:pt>
                <c:pt idx="33">
                  <c:v>66.94840216442897</c:v>
                </c:pt>
                <c:pt idx="34">
                  <c:v>64.645739739762476</c:v>
                </c:pt>
                <c:pt idx="35">
                  <c:v>62.422276430691731</c:v>
                </c:pt>
                <c:pt idx="36">
                  <c:v>60.275288216602952</c:v>
                </c:pt>
                <c:pt idx="37">
                  <c:v>58.202144768437698</c:v>
                </c:pt>
                <c:pt idx="38">
                  <c:v>56.200306226210429</c:v>
                </c:pt>
                <c:pt idx="39">
                  <c:v>54.267320087362513</c:v>
                </c:pt>
                <c:pt idx="40">
                  <c:v>52.4008182021404</c:v>
                </c:pt>
                <c:pt idx="41">
                  <c:v>50.598513872314832</c:v>
                </c:pt>
                <c:pt idx="42">
                  <c:v>48.858199049690803</c:v>
                </c:pt>
                <c:pt idx="43">
                  <c:v>47.177741630971752</c:v>
                </c:pt>
                <c:pt idx="44">
                  <c:v>45.555082845666291</c:v>
                </c:pt>
                <c:pt idx="45">
                  <c:v>43.988234733837587</c:v>
                </c:pt>
                <c:pt idx="46">
                  <c:v>42.475277710602803</c:v>
                </c:pt>
                <c:pt idx="47">
                  <c:v>41.014358214402357</c:v>
                </c:pt>
                <c:pt idx="48">
                  <c:v>39.603686436154938</c:v>
                </c:pt>
                <c:pt idx="49">
                  <c:v>38.241534126517529</c:v>
                </c:pt>
                <c:pt idx="50">
                  <c:v>36.926232478563897</c:v>
                </c:pt>
                <c:pt idx="51">
                  <c:v>35.656170083287343</c:v>
                </c:pt>
                <c:pt idx="52">
                  <c:v>34.429790955423272</c:v>
                </c:pt>
                <c:pt idx="53">
                  <c:v>33.245592627172499</c:v>
                </c:pt>
                <c:pt idx="54">
                  <c:v>32.102124307490371</c:v>
                </c:pt>
                <c:pt idx="55">
                  <c:v>30.9979851046864</c:v>
                </c:pt>
                <c:pt idx="56">
                  <c:v>29.931822310156559</c:v>
                </c:pt>
                <c:pt idx="57">
                  <c:v>28.902329741146179</c:v>
                </c:pt>
                <c:pt idx="58">
                  <c:v>27.908246140512919</c:v>
                </c:pt>
                <c:pt idx="59">
                  <c:v>26.948353631528619</c:v>
                </c:pt>
                <c:pt idx="60">
                  <c:v>26.021476225828302</c:v>
                </c:pt>
                <c:pt idx="61">
                  <c:v>64.237680384087653</c:v>
                </c:pt>
                <c:pt idx="62">
                  <c:v>101.1394541081081</c:v>
                </c:pt>
                <c:pt idx="63">
                  <c:v>136.77200668553311</c:v>
                </c:pt>
                <c:pt idx="64">
                  <c:v>171.17899244937749</c:v>
                </c:pt>
                <c:pt idx="65">
                  <c:v>204.40256426004231</c:v>
                </c:pt>
                <c:pt idx="66">
                  <c:v>197.37222314643219</c:v>
                </c:pt>
                <c:pt idx="67">
                  <c:v>190.583687688992</c:v>
                </c:pt>
                <c:pt idx="68">
                  <c:v>184.02864108283109</c:v>
                </c:pt>
                <c:pt idx="69">
                  <c:v>177.69905257610131</c:v>
                </c:pt>
                <c:pt idx="70">
                  <c:v>171.58716763132159</c:v>
                </c:pt>
                <c:pt idx="71">
                  <c:v>165.68549842509921</c:v>
                </c:pt>
                <c:pt idx="72">
                  <c:v>159.9868146746102</c:v>
                </c:pt>
                <c:pt idx="73">
                  <c:v>154.4841347795992</c:v>
                </c:pt>
                <c:pt idx="74">
                  <c:v>149.17071726904479</c:v>
                </c:pt>
                <c:pt idx="75">
                  <c:v>144.04005254201579</c:v>
                </c:pt>
                <c:pt idx="76">
                  <c:v>139.08585489259499</c:v>
                </c:pt>
                <c:pt idx="77">
                  <c:v>134.30205480910359</c:v>
                </c:pt>
                <c:pt idx="78">
                  <c:v>129.682791538191</c:v>
                </c:pt>
                <c:pt idx="79">
                  <c:v>125.2224059046786</c:v>
                </c:pt>
                <c:pt idx="80">
                  <c:v>120.9154333783611</c:v>
                </c:pt>
                <c:pt idx="81">
                  <c:v>116.7565973792764</c:v>
                </c:pt>
                <c:pt idx="82">
                  <c:v>112.7408028132333</c:v>
                </c:pt>
                <c:pt idx="83">
                  <c:v>108.8631298296844</c:v>
                </c:pt>
                <c:pt idx="84">
                  <c:v>105.11882779429391</c:v>
                </c:pt>
                <c:pt idx="85">
                  <c:v>101.5033094688166</c:v>
                </c:pt>
                <c:pt idx="86">
                  <c:v>98.012145391157233</c:v>
                </c:pt>
                <c:pt idx="87">
                  <c:v>94.641058448725502</c:v>
                </c:pt>
                <c:pt idx="88">
                  <c:v>91.385918638438142</c:v>
                </c:pt>
                <c:pt idx="89">
                  <c:v>88.242738006949153</c:v>
                </c:pt>
                <c:pt idx="90">
                  <c:v>85.207665764907702</c:v>
                </c:pt>
                <c:pt idx="91">
                  <c:v>82.27698356925923</c:v>
                </c:pt>
                <c:pt idx="92">
                  <c:v>79.447100967811593</c:v>
                </c:pt>
                <c:pt idx="93">
                  <c:v>76.714551000480583</c:v>
                </c:pt>
                <c:pt idx="94">
                  <c:v>74.075985951831228</c:v>
                </c:pt>
                <c:pt idx="95">
                  <c:v>71.528173249707777</c:v>
                </c:pt>
                <c:pt idx="96">
                  <c:v>69.067991504927406</c:v>
                </c:pt>
                <c:pt idx="97">
                  <c:v>66.692426687189482</c:v>
                </c:pt>
                <c:pt idx="98">
                  <c:v>64.398568432510686</c:v>
                </c:pt>
                <c:pt idx="99">
                  <c:v>62.183606477665897</c:v>
                </c:pt>
                <c:pt idx="100">
                  <c:v>60.04482721726324</c:v>
                </c:pt>
                <c:pt idx="101">
                  <c:v>57.979610379239077</c:v>
                </c:pt>
                <c:pt idx="102">
                  <c:v>55.985425814696583</c:v>
                </c:pt>
                <c:pt idx="103">
                  <c:v>54.059830398157281</c:v>
                </c:pt>
                <c:pt idx="104">
                  <c:v>52.200465034426102</c:v>
                </c:pt>
                <c:pt idx="105">
                  <c:v>50.405051768405563</c:v>
                </c:pt>
                <c:pt idx="106">
                  <c:v>48.671390994315452</c:v>
                </c:pt>
                <c:pt idx="107">
                  <c:v>46.997358760900752</c:v>
                </c:pt>
                <c:pt idx="108">
                  <c:v>45.380904169325717</c:v>
                </c:pt>
                <c:pt idx="109">
                  <c:v>43.820046860566492</c:v>
                </c:pt>
                <c:pt idx="110">
                  <c:v>42.312874589223242</c:v>
                </c:pt>
                <c:pt idx="111">
                  <c:v>40.857540880781237</c:v>
                </c:pt>
                <c:pt idx="112">
                  <c:v>39.452262769447231</c:v>
                </c:pt>
                <c:pt idx="113">
                  <c:v>38.095318613795101</c:v>
                </c:pt>
                <c:pt idx="114">
                  <c:v>36.785045987538233</c:v>
                </c:pt>
                <c:pt idx="115">
                  <c:v>35.519839642850577</c:v>
                </c:pt>
                <c:pt idx="116">
                  <c:v>34.298149543736749</c:v>
                </c:pt>
                <c:pt idx="117">
                  <c:v>33.118478967044197</c:v>
                </c:pt>
                <c:pt idx="118">
                  <c:v>31.979382668790141</c:v>
                </c:pt>
                <c:pt idx="119">
                  <c:v>30.879465113557131</c:v>
                </c:pt>
                <c:pt idx="120">
                  <c:v>29.817378764787339</c:v>
                </c:pt>
                <c:pt idx="121">
                  <c:v>68.033582923046708</c:v>
                </c:pt>
                <c:pt idx="122">
                  <c:v>104.9353566470668</c:v>
                </c:pt>
                <c:pt idx="123">
                  <c:v>140.56790922449241</c:v>
                </c:pt>
                <c:pt idx="124">
                  <c:v>174.9748949883365</c:v>
                </c:pt>
                <c:pt idx="125">
                  <c:v>208.19846679900141</c:v>
                </c:pt>
                <c:pt idx="126">
                  <c:v>201.037567197637</c:v>
                </c:pt>
                <c:pt idx="127">
                  <c:v>194.12296375728269</c:v>
                </c:pt>
                <c:pt idx="128">
                  <c:v>187.4461852240033</c:v>
                </c:pt>
                <c:pt idx="129">
                  <c:v>180.99905170911649</c:v>
                </c:pt>
                <c:pt idx="130">
                  <c:v>174.77366466780549</c:v>
                </c:pt>
                <c:pt idx="131">
                  <c:v>168.7623972224176</c:v>
                </c:pt>
                <c:pt idx="132">
                  <c:v>162.95788481857741</c:v>
                </c:pt>
                <c:pt idx="133">
                  <c:v>157.35301620269499</c:v>
                </c:pt>
                <c:pt idx="134">
                  <c:v>151.9409247097868</c:v>
                </c:pt>
                <c:pt idx="135">
                  <c:v>146.71497985095331</c:v>
                </c:pt>
                <c:pt idx="136">
                  <c:v>141.66877919020021</c:v>
                </c:pt>
                <c:pt idx="137">
                  <c:v>136.79614050065459</c:v>
                </c:pt>
                <c:pt idx="138">
                  <c:v>132.09109419056301</c:v>
                </c:pt>
                <c:pt idx="139">
                  <c:v>127.5478759897961</c:v>
                </c:pt>
                <c:pt idx="140">
                  <c:v>123.1609198878955</c:v>
                </c:pt>
                <c:pt idx="141">
                  <c:v>118.9248513150162</c:v>
                </c:pt>
                <c:pt idx="142">
                  <c:v>114.8344805574054</c:v>
                </c:pt>
                <c:pt idx="143">
                  <c:v>110.8847963993548</c:v>
                </c:pt>
                <c:pt idx="144">
                  <c:v>107.0709599838345</c:v>
                </c:pt>
                <c:pt idx="145">
                  <c:v>103.38829888428781</c:v>
                </c:pt>
                <c:pt idx="146">
                  <c:v>99.832301380324253</c:v>
                </c:pt>
                <c:pt idx="147">
                  <c:v>96.398610930299014</c:v>
                </c:pt>
                <c:pt idx="148">
                  <c:v>93.083020834002511</c:v>
                </c:pt>
                <c:pt idx="149">
                  <c:v>89.881469078928745</c:v>
                </c:pt>
                <c:pt idx="150">
                  <c:v>86.790033363800603</c:v>
                </c:pt>
                <c:pt idx="151">
                  <c:v>83.804926293260763</c:v>
                </c:pt>
                <c:pt idx="152">
                  <c:v>80.922490737838601</c:v>
                </c:pt>
                <c:pt idx="153">
                  <c:v>78.139195353509564</c:v>
                </c:pt>
                <c:pt idx="154">
                  <c:v>75.451630255357202</c:v>
                </c:pt>
                <c:pt idx="155">
                  <c:v>72.856502840036029</c:v>
                </c:pt>
                <c:pt idx="156">
                  <c:v>70.350633751923681</c:v>
                </c:pt>
                <c:pt idx="157">
                  <c:v>67.930952988009906</c:v>
                </c:pt>
                <c:pt idx="158">
                  <c:v>65.594496136760299</c:v>
                </c:pt>
                <c:pt idx="159">
                  <c:v>63.338400746341932</c:v>
                </c:pt>
                <c:pt idx="160">
                  <c:v>61.159902817760063</c:v>
                </c:pt>
                <c:pt idx="161">
                  <c:v>59.056333418615473</c:v>
                </c:pt>
                <c:pt idx="162">
                  <c:v>57.025115413327882</c:v>
                </c:pt>
                <c:pt idx="163">
                  <c:v>55.063760305822207</c:v>
                </c:pt>
                <c:pt idx="164">
                  <c:v>53.169865190810349</c:v>
                </c:pt>
                <c:pt idx="165">
                  <c:v>51.341109809931098</c:v>
                </c:pt>
                <c:pt idx="166">
                  <c:v>49.575253709143922</c:v>
                </c:pt>
                <c:pt idx="167">
                  <c:v>47.870133493892332</c:v>
                </c:pt>
                <c:pt idx="168">
                  <c:v>46.223660178675253</c:v>
                </c:pt>
                <c:pt idx="169">
                  <c:v>44.633816627778053</c:v>
                </c:pt>
                <c:pt idx="170">
                  <c:v>43.098655084029481</c:v>
                </c:pt>
                <c:pt idx="171">
                  <c:v>41.616294782555563</c:v>
                </c:pt>
                <c:pt idx="172">
                  <c:v>40.184919646607177</c:v>
                </c:pt>
                <c:pt idx="173">
                  <c:v>38.802776062638983</c:v>
                </c:pt>
                <c:pt idx="174">
                  <c:v>37.468170731913673</c:v>
                </c:pt>
                <c:pt idx="175">
                  <c:v>36.179468595999047</c:v>
                </c:pt>
                <c:pt idx="176">
                  <c:v>34.935090833617203</c:v>
                </c:pt>
                <c:pt idx="177">
                  <c:v>33.733512926390901</c:v>
                </c:pt>
                <c:pt idx="178">
                  <c:v>32.573262791117592</c:v>
                </c:pt>
                <c:pt idx="179">
                  <c:v>31.452918976284259</c:v>
                </c:pt>
                <c:pt idx="180">
                  <c:v>30.371108920610471</c:v>
                </c:pt>
                <c:pt idx="181">
                  <c:v>68.587313078870466</c:v>
                </c:pt>
                <c:pt idx="182">
                  <c:v>105.4890868028899</c:v>
                </c:pt>
                <c:pt idx="183">
                  <c:v>141.1216393803156</c:v>
                </c:pt>
                <c:pt idx="184">
                  <c:v>175.52862514415901</c:v>
                </c:pt>
                <c:pt idx="185">
                  <c:v>208.75219695482451</c:v>
                </c:pt>
                <c:pt idx="186">
                  <c:v>201.5722520352447</c:v>
                </c:pt>
                <c:pt idx="187">
                  <c:v>194.6392583324677</c:v>
                </c:pt>
                <c:pt idx="188">
                  <c:v>187.9447220621864</c:v>
                </c:pt>
                <c:pt idx="189">
                  <c:v>181.48044158027031</c:v>
                </c:pt>
                <c:pt idx="190">
                  <c:v>175.2384973347238</c:v>
                </c:pt>
                <c:pt idx="191">
                  <c:v>169.21124216324631</c:v>
                </c:pt>
                <c:pt idx="192">
                  <c:v>163.39129192450139</c:v>
                </c:pt>
                <c:pt idx="193">
                  <c:v>157.7715164516197</c:v>
                </c:pt>
                <c:pt idx="194">
                  <c:v>152.34503081685401</c:v>
                </c:pt>
                <c:pt idx="195">
                  <c:v>147.10518689668001</c:v>
                </c:pt>
                <c:pt idx="196">
                  <c:v>142.04556522701549</c:v>
                </c:pt>
                <c:pt idx="197">
                  <c:v>137.15996713857399</c:v>
                </c:pt>
                <c:pt idx="198">
                  <c:v>132.44240716271671</c:v>
                </c:pt>
                <c:pt idx="199">
                  <c:v>127.8871056985092</c:v>
                </c:pt>
                <c:pt idx="200">
                  <c:v>123.4884819319844</c:v>
                </c:pt>
                <c:pt idx="201">
                  <c:v>119.24114699894869</c:v>
                </c:pt>
                <c:pt idx="202">
                  <c:v>115.1398973829496</c:v>
                </c:pt>
                <c:pt idx="203">
                  <c:v>111.1797085403165</c:v>
                </c:pt>
                <c:pt idx="204">
                  <c:v>107.3557287444673</c:v>
                </c:pt>
                <c:pt idx="205">
                  <c:v>103.6632731419393</c:v>
                </c:pt>
                <c:pt idx="206">
                  <c:v>100.0978180128442</c:v>
                </c:pt>
                <c:pt idx="207">
                  <c:v>96.654995228766481</c:v>
                </c:pt>
                <c:pt idx="208">
                  <c:v>93.330586901246093</c:v>
                </c:pt>
                <c:pt idx="209">
                  <c:v>90.1205202143408</c:v>
                </c:pt>
                <c:pt idx="210">
                  <c:v>87.020862434916907</c:v>
                </c:pt>
                <c:pt idx="211">
                  <c:v>84.027816094560478</c:v>
                </c:pt>
                <c:pt idx="212">
                  <c:v>81.137714337202269</c:v>
                </c:pt>
                <c:pt idx="213">
                  <c:v>78.347016426761684</c:v>
                </c:pt>
                <c:pt idx="214">
                  <c:v>75.652303409301652</c:v>
                </c:pt>
                <c:pt idx="215">
                  <c:v>73.050273924382424</c:v>
                </c:pt>
                <c:pt idx="216">
                  <c:v>70.537740160482429</c:v>
                </c:pt>
                <c:pt idx="217">
                  <c:v>68.111623949530895</c:v>
                </c:pt>
                <c:pt idx="218">
                  <c:v>65.768952995765503</c:v>
                </c:pt>
                <c:pt idx="219">
                  <c:v>63.506857234300533</c:v>
                </c:pt>
                <c:pt idx="220">
                  <c:v>61.322565314936597</c:v>
                </c:pt>
                <c:pt idx="221">
                  <c:v>59.2134012069112</c:v>
                </c:pt>
                <c:pt idx="222">
                  <c:v>57.176780920425799</c:v>
                </c:pt>
                <c:pt idx="223">
                  <c:v>55.21020934093535</c:v>
                </c:pt>
                <c:pt idx="224">
                  <c:v>53.311277172321198</c:v>
                </c:pt>
                <c:pt idx="225">
                  <c:v>51.477657985201773</c:v>
                </c:pt>
                <c:pt idx="226">
                  <c:v>49.707105366765461</c:v>
                </c:pt>
                <c:pt idx="227">
                  <c:v>47.997450168634238</c:v>
                </c:pt>
                <c:pt idx="228">
                  <c:v>46.346597849385859</c:v>
                </c:pt>
                <c:pt idx="229">
                  <c:v>44.752525908478297</c:v>
                </c:pt>
                <c:pt idx="230">
                  <c:v>43.213281408433559</c:v>
                </c:pt>
                <c:pt idx="231">
                  <c:v>41.726978582246012</c:v>
                </c:pt>
                <c:pt idx="232">
                  <c:v>40.291796523080201</c:v>
                </c:pt>
                <c:pt idx="233">
                  <c:v>38.905976953433999</c:v>
                </c:pt>
                <c:pt idx="234">
                  <c:v>37.567822071027948</c:v>
                </c:pt>
                <c:pt idx="235">
                  <c:v>36.275692468785117</c:v>
                </c:pt>
                <c:pt idx="236">
                  <c:v>35.028005126352753</c:v>
                </c:pt>
                <c:pt idx="237">
                  <c:v>33.823231470703988</c:v>
                </c:pt>
                <c:pt idx="238">
                  <c:v>32.659895503445092</c:v>
                </c:pt>
                <c:pt idx="239">
                  <c:v>31.536571992532799</c:v>
                </c:pt>
                <c:pt idx="240">
                  <c:v>30.451884726186339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275-4B7F-8D94-ABB52678AE62}"/>
            </c:ext>
          </c:extLst>
        </c:ser>
        <c:ser>
          <c:idx val="1"/>
          <c:order val="1"/>
          <c:tx>
            <c:strRef>
              <c:f>Hydrocortisone!$F$19</c:f>
              <c:strCache>
                <c:ptCount val="1"/>
                <c:pt idx="0">
                  <c:v>100 mg q8h</c:v>
                </c:pt>
              </c:strCache>
            </c:strRef>
          </c:tx>
          <c:spPr>
            <a:ln w="381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Hydrocortisone!$B$20:$B$260</c:f>
              <c:numCache>
                <c:formatCode>General</c:formatCode>
                <c:ptCount val="2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7.8999999999999897</c:v>
                </c:pt>
                <c:pt idx="80">
                  <c:v>7.9999999999999902</c:v>
                </c:pt>
                <c:pt idx="81">
                  <c:v>8.0999999999999908</c:v>
                </c:pt>
                <c:pt idx="82">
                  <c:v>8.1999999999999904</c:v>
                </c:pt>
                <c:pt idx="83">
                  <c:v>8.2999999999999901</c:v>
                </c:pt>
                <c:pt idx="84">
                  <c:v>8.3999999999999897</c:v>
                </c:pt>
                <c:pt idx="85">
                  <c:v>8.4999999999999893</c:v>
                </c:pt>
                <c:pt idx="86">
                  <c:v>8.5999999999999908</c:v>
                </c:pt>
                <c:pt idx="87">
                  <c:v>8.6999999999999904</c:v>
                </c:pt>
                <c:pt idx="88">
                  <c:v>8.7999999999999901</c:v>
                </c:pt>
                <c:pt idx="89">
                  <c:v>8.8999999999999897</c:v>
                </c:pt>
                <c:pt idx="90">
                  <c:v>8.9999999999999893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9.2999999999999901</c:v>
                </c:pt>
                <c:pt idx="94">
                  <c:v>9.3999999999999897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9.6999999999999904</c:v>
                </c:pt>
                <c:pt idx="98">
                  <c:v>9.7999999999999901</c:v>
                </c:pt>
                <c:pt idx="99">
                  <c:v>9.8999999999999897</c:v>
                </c:pt>
                <c:pt idx="100">
                  <c:v>9.9999999999999893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20.499999999999901</c:v>
                </c:pt>
                <c:pt idx="206">
                  <c:v>20.599999999999891</c:v>
                </c:pt>
                <c:pt idx="207">
                  <c:v>20.6999999999999</c:v>
                </c:pt>
                <c:pt idx="208">
                  <c:v>20.799999999999901</c:v>
                </c:pt>
                <c:pt idx="209">
                  <c:v>20.899999999999899</c:v>
                </c:pt>
                <c:pt idx="210">
                  <c:v>20.999999999999901</c:v>
                </c:pt>
                <c:pt idx="211">
                  <c:v>21.099999999999891</c:v>
                </c:pt>
                <c:pt idx="212">
                  <c:v>21.1999999999999</c:v>
                </c:pt>
                <c:pt idx="213">
                  <c:v>21.299999999999901</c:v>
                </c:pt>
                <c:pt idx="214">
                  <c:v>21.399999999999899</c:v>
                </c:pt>
                <c:pt idx="215">
                  <c:v>21.499999999999901</c:v>
                </c:pt>
                <c:pt idx="216">
                  <c:v>21.599999999999891</c:v>
                </c:pt>
                <c:pt idx="217">
                  <c:v>21.6999999999999</c:v>
                </c:pt>
                <c:pt idx="218">
                  <c:v>21.799999999999901</c:v>
                </c:pt>
                <c:pt idx="219">
                  <c:v>21.899999999999899</c:v>
                </c:pt>
                <c:pt idx="220">
                  <c:v>21.999999999999901</c:v>
                </c:pt>
                <c:pt idx="221">
                  <c:v>22.099999999999891</c:v>
                </c:pt>
                <c:pt idx="222">
                  <c:v>22.1999999999999</c:v>
                </c:pt>
                <c:pt idx="223">
                  <c:v>22.299999999999901</c:v>
                </c:pt>
                <c:pt idx="224">
                  <c:v>22.399999999999899</c:v>
                </c:pt>
                <c:pt idx="225">
                  <c:v>22.499999999999901</c:v>
                </c:pt>
                <c:pt idx="226">
                  <c:v>22.599999999999891</c:v>
                </c:pt>
                <c:pt idx="227">
                  <c:v>22.6999999999999</c:v>
                </c:pt>
                <c:pt idx="228">
                  <c:v>22.799999999999901</c:v>
                </c:pt>
                <c:pt idx="229">
                  <c:v>22.899999999999899</c:v>
                </c:pt>
                <c:pt idx="230">
                  <c:v>22.999999999999901</c:v>
                </c:pt>
                <c:pt idx="231">
                  <c:v>23.099999999999891</c:v>
                </c:pt>
                <c:pt idx="232">
                  <c:v>23.1999999999999</c:v>
                </c:pt>
                <c:pt idx="233">
                  <c:v>23.299999999999901</c:v>
                </c:pt>
                <c:pt idx="234">
                  <c:v>23.399999999999899</c:v>
                </c:pt>
                <c:pt idx="235">
                  <c:v>23.499999999999901</c:v>
                </c:pt>
                <c:pt idx="236">
                  <c:v>23.599999999999891</c:v>
                </c:pt>
                <c:pt idx="237">
                  <c:v>23.6999999999999</c:v>
                </c:pt>
                <c:pt idx="238">
                  <c:v>23.799999999999901</c:v>
                </c:pt>
                <c:pt idx="239">
                  <c:v>23.899999999999899</c:v>
                </c:pt>
                <c:pt idx="240">
                  <c:v>23.999999999999901</c:v>
                </c:pt>
              </c:numCache>
            </c:numRef>
          </c:xVal>
          <c:yVal>
            <c:numRef>
              <c:f>Hydrocortisone!$F$20:$F$260</c:f>
              <c:numCache>
                <c:formatCode>General</c:formatCode>
                <c:ptCount val="241"/>
                <c:pt idx="0">
                  <c:v>0</c:v>
                </c:pt>
                <c:pt idx="1">
                  <c:v>76.432408316518703</c:v>
                </c:pt>
                <c:pt idx="2">
                  <c:v>150.23595576455841</c:v>
                </c:pt>
                <c:pt idx="3">
                  <c:v>221.50106091940981</c:v>
                </c:pt>
                <c:pt idx="4">
                  <c:v>290.31503244709722</c:v>
                </c:pt>
                <c:pt idx="5">
                  <c:v>356.76217606842721</c:v>
                </c:pt>
                <c:pt idx="6">
                  <c:v>344.49148952750892</c:v>
                </c:pt>
                <c:pt idx="7">
                  <c:v>332.64284814240011</c:v>
                </c:pt>
                <c:pt idx="8">
                  <c:v>321.20173584564373</c:v>
                </c:pt>
                <c:pt idx="9">
                  <c:v>310.15413584388682</c:v>
                </c:pt>
                <c:pt idx="10">
                  <c:v>299.48651344554099</c:v>
                </c:pt>
                <c:pt idx="11">
                  <c:v>289.18579947910962</c:v>
                </c:pt>
                <c:pt idx="12">
                  <c:v>279.23937428180301</c:v>
                </c:pt>
                <c:pt idx="13">
                  <c:v>269.63505223888262</c:v>
                </c:pt>
                <c:pt idx="14">
                  <c:v>260.36106685475721</c:v>
                </c:pt>
                <c:pt idx="15">
                  <c:v>251.406056337552</c:v>
                </c:pt>
                <c:pt idx="16">
                  <c:v>242.75904967949501</c:v>
                </c:pt>
                <c:pt idx="17">
                  <c:v>234.40945321606</c:v>
                </c:pt>
                <c:pt idx="18">
                  <c:v>226.3470376474022</c:v>
                </c:pt>
                <c:pt idx="19">
                  <c:v>218.5619255061869</c:v>
                </c:pt>
                <c:pt idx="20">
                  <c:v>211.0445790564568</c:v>
                </c:pt>
                <c:pt idx="21">
                  <c:v>203.78578860871289</c:v>
                </c:pt>
                <c:pt idx="22">
                  <c:v>196.7766612368917</c:v>
                </c:pt>
                <c:pt idx="23">
                  <c:v>190.00860988342399</c:v>
                </c:pt>
                <c:pt idx="24">
                  <c:v>183.47334283900511</c:v>
                </c:pt>
                <c:pt idx="25">
                  <c:v>177.16285358422471</c:v>
                </c:pt>
                <c:pt idx="26">
                  <c:v>171.06941098057359</c:v>
                </c:pt>
                <c:pt idx="27">
                  <c:v>165.18554979883339</c:v>
                </c:pt>
                <c:pt idx="28">
                  <c:v>159.50406157323761</c:v>
                </c:pt>
                <c:pt idx="29">
                  <c:v>154.01798577019849</c:v>
                </c:pt>
                <c:pt idx="30">
                  <c:v>148.72060126078449</c:v>
                </c:pt>
                <c:pt idx="31">
                  <c:v>143.60541808649549</c:v>
                </c:pt>
                <c:pt idx="32">
                  <c:v>138.6661695082523</c:v>
                </c:pt>
                <c:pt idx="33">
                  <c:v>133.8968043288582</c:v>
                </c:pt>
                <c:pt idx="34">
                  <c:v>129.29147947952509</c:v>
                </c:pt>
                <c:pt idx="35">
                  <c:v>124.84455286138351</c:v>
                </c:pt>
                <c:pt idx="36">
                  <c:v>120.5505764332059</c:v>
                </c:pt>
                <c:pt idx="37">
                  <c:v>116.4042895368754</c:v>
                </c:pt>
                <c:pt idx="38">
                  <c:v>112.4006124524208</c:v>
                </c:pt>
                <c:pt idx="39">
                  <c:v>108.5346401747252</c:v>
                </c:pt>
                <c:pt idx="40">
                  <c:v>104.8016364042808</c:v>
                </c:pt>
                <c:pt idx="41">
                  <c:v>101.19702774462969</c:v>
                </c:pt>
                <c:pt idx="42">
                  <c:v>97.716398099381607</c:v>
                </c:pt>
                <c:pt idx="43">
                  <c:v>94.355483261943476</c:v>
                </c:pt>
                <c:pt idx="44">
                  <c:v>91.110165691332796</c:v>
                </c:pt>
                <c:pt idx="45">
                  <c:v>87.976469467675216</c:v>
                </c:pt>
                <c:pt idx="46">
                  <c:v>84.950555421205706</c:v>
                </c:pt>
                <c:pt idx="47">
                  <c:v>82.028716428804586</c:v>
                </c:pt>
                <c:pt idx="48">
                  <c:v>79.207372872309634</c:v>
                </c:pt>
                <c:pt idx="49">
                  <c:v>76.483068253035043</c:v>
                </c:pt>
                <c:pt idx="50">
                  <c:v>73.852464957127779</c:v>
                </c:pt>
                <c:pt idx="51">
                  <c:v>71.31234016657443</c:v>
                </c:pt>
                <c:pt idx="52">
                  <c:v>68.859581910846401</c:v>
                </c:pt>
                <c:pt idx="53">
                  <c:v>66.491185254344998</c:v>
                </c:pt>
                <c:pt idx="54">
                  <c:v>64.204248614980742</c:v>
                </c:pt>
                <c:pt idx="55">
                  <c:v>61.995970209372771</c:v>
                </c:pt>
                <c:pt idx="56">
                  <c:v>59.863644620313011</c:v>
                </c:pt>
                <c:pt idx="57">
                  <c:v>57.804659482292251</c:v>
                </c:pt>
                <c:pt idx="58">
                  <c:v>55.816492281025901</c:v>
                </c:pt>
                <c:pt idx="59">
                  <c:v>53.896707263057237</c:v>
                </c:pt>
                <c:pt idx="60">
                  <c:v>52.042952451656511</c:v>
                </c:pt>
                <c:pt idx="61">
                  <c:v>50.252956765354597</c:v>
                </c:pt>
                <c:pt idx="62">
                  <c:v>48.52452723558374</c:v>
                </c:pt>
                <c:pt idx="63">
                  <c:v>46.855546320017453</c:v>
                </c:pt>
                <c:pt idx="64">
                  <c:v>45.243969308316117</c:v>
                </c:pt>
                <c:pt idx="65">
                  <c:v>43.687821817101167</c:v>
                </c:pt>
                <c:pt idx="66">
                  <c:v>42.185197371088371</c:v>
                </c:pt>
                <c:pt idx="67">
                  <c:v>40.734255067417372</c:v>
                </c:pt>
                <c:pt idx="68">
                  <c:v>39.333217320315462</c:v>
                </c:pt>
                <c:pt idx="69">
                  <c:v>37.980367683332332</c:v>
                </c:pt>
                <c:pt idx="70">
                  <c:v>36.674048746479762</c:v>
                </c:pt>
                <c:pt idx="71">
                  <c:v>35.412660105694748</c:v>
                </c:pt>
                <c:pt idx="72">
                  <c:v>34.194656402147167</c:v>
                </c:pt>
                <c:pt idx="73">
                  <c:v>33.018545428979799</c:v>
                </c:pt>
                <c:pt idx="74">
                  <c:v>31.8828863031694</c:v>
                </c:pt>
                <c:pt idx="75">
                  <c:v>30.786287700264548</c:v>
                </c:pt>
                <c:pt idx="76">
                  <c:v>29.727406149839151</c:v>
                </c:pt>
                <c:pt idx="77">
                  <c:v>28.704944389573171</c:v>
                </c:pt>
                <c:pt idx="78">
                  <c:v>27.717649775944111</c:v>
                </c:pt>
                <c:pt idx="79">
                  <c:v>26.764312749582039</c:v>
                </c:pt>
                <c:pt idx="80">
                  <c:v>25.843765353407871</c:v>
                </c:pt>
                <c:pt idx="81">
                  <c:v>102.27617366992</c:v>
                </c:pt>
                <c:pt idx="82">
                  <c:v>176.07972111796039</c:v>
                </c:pt>
                <c:pt idx="83">
                  <c:v>247.34482627281071</c:v>
                </c:pt>
                <c:pt idx="84">
                  <c:v>316.15879780049897</c:v>
                </c:pt>
                <c:pt idx="85">
                  <c:v>382.60594142182902</c:v>
                </c:pt>
                <c:pt idx="86">
                  <c:v>369.44636932924448</c:v>
                </c:pt>
                <c:pt idx="87">
                  <c:v>356.73941524101161</c:v>
                </c:pt>
                <c:pt idx="88">
                  <c:v>344.46951154927712</c:v>
                </c:pt>
                <c:pt idx="89">
                  <c:v>332.62162608758132</c:v>
                </c:pt>
                <c:pt idx="90">
                  <c:v>321.1812437145677</c:v>
                </c:pt>
                <c:pt idx="91">
                  <c:v>310.13434853112778</c:v>
                </c:pt>
                <c:pt idx="92">
                  <c:v>299.46740670916898</c:v>
                </c:pt>
                <c:pt idx="93">
                  <c:v>289.1673499109811</c:v>
                </c:pt>
                <c:pt idx="94">
                  <c:v>279.22155927888872</c:v>
                </c:pt>
                <c:pt idx="95">
                  <c:v>269.61784997557959</c:v>
                </c:pt>
                <c:pt idx="96">
                  <c:v>260.34445625613961</c:v>
                </c:pt>
                <c:pt idx="97">
                  <c:v>251.3900170535596</c:v>
                </c:pt>
                <c:pt idx="98">
                  <c:v>242.74356205999899</c:v>
                </c:pt>
                <c:pt idx="99">
                  <c:v>234.39449828679</c:v>
                </c:pt>
                <c:pt idx="100">
                  <c:v>226.33259708669931</c:v>
                </c:pt>
                <c:pt idx="101">
                  <c:v>218.5479816225575</c:v>
                </c:pt>
                <c:pt idx="102">
                  <c:v>211.03111476690071</c:v>
                </c:pt>
                <c:pt idx="103">
                  <c:v>203.77278741779131</c:v>
                </c:pt>
                <c:pt idx="104">
                  <c:v>196.76410721652101</c:v>
                </c:pt>
                <c:pt idx="105">
                  <c:v>189.99648765335721</c:v>
                </c:pt>
                <c:pt idx="106">
                  <c:v>183.46163754799559</c:v>
                </c:pt>
                <c:pt idx="107">
                  <c:v>177.1515508918271</c:v>
                </c:pt>
                <c:pt idx="108">
                  <c:v>171.05849703957611</c:v>
                </c:pt>
                <c:pt idx="109">
                  <c:v>165.17501123829359</c:v>
                </c:pt>
                <c:pt idx="110">
                  <c:v>159.49388548210069</c:v>
                </c:pt>
                <c:pt idx="111">
                  <c:v>154.00815968148049</c:v>
                </c:pt>
                <c:pt idx="112">
                  <c:v>148.7111131362978</c:v>
                </c:pt>
                <c:pt idx="113">
                  <c:v>143.59625630210081</c:v>
                </c:pt>
                <c:pt idx="114">
                  <c:v>138.6573228396183</c:v>
                </c:pt>
                <c:pt idx="115">
                  <c:v>133.8882619377095</c:v>
                </c:pt>
                <c:pt idx="116">
                  <c:v>129.283230900364</c:v>
                </c:pt>
                <c:pt idx="117">
                  <c:v>124.83658798866909</c:v>
                </c:pt>
                <c:pt idx="118">
                  <c:v>120.5428855089731</c:v>
                </c:pt>
                <c:pt idx="119">
                  <c:v>116.39686313878011</c:v>
                </c:pt>
                <c:pt idx="120">
                  <c:v>112.39344148219681</c:v>
                </c:pt>
                <c:pt idx="121">
                  <c:v>108.5277158470371</c:v>
                </c:pt>
                <c:pt idx="122">
                  <c:v>104.7949502359612</c:v>
                </c:pt>
                <c:pt idx="123">
                  <c:v>101.1905715442862</c:v>
                </c:pt>
                <c:pt idx="124">
                  <c:v>97.710163957361601</c:v>
                </c:pt>
                <c:pt idx="125">
                  <c:v>94.3494635406432</c:v>
                </c:pt>
                <c:pt idx="126">
                  <c:v>91.104353015840843</c:v>
                </c:pt>
                <c:pt idx="127">
                  <c:v>87.970856716737245</c:v>
                </c:pt>
                <c:pt idx="128">
                  <c:v>84.945135718499671</c:v>
                </c:pt>
                <c:pt idx="129">
                  <c:v>82.023483134517477</c:v>
                </c:pt>
                <c:pt idx="130">
                  <c:v>79.202319575001269</c:v>
                </c:pt>
                <c:pt idx="131">
                  <c:v>76.478188761783755</c:v>
                </c:pt>
                <c:pt idx="132">
                  <c:v>73.847753293947207</c:v>
                </c:pt>
                <c:pt idx="133">
                  <c:v>71.307790559087806</c:v>
                </c:pt>
                <c:pt idx="134">
                  <c:v>68.855188785215375</c:v>
                </c:pt>
                <c:pt idx="135">
                  <c:v>66.486943228441262</c:v>
                </c:pt>
                <c:pt idx="136">
                  <c:v>64.200152491792196</c:v>
                </c:pt>
                <c:pt idx="137">
                  <c:v>61.992014970636262</c:v>
                </c:pt>
                <c:pt idx="138">
                  <c:v>59.859825420366327</c:v>
                </c:pt>
                <c:pt idx="139">
                  <c:v>57.800971642138258</c:v>
                </c:pt>
                <c:pt idx="140">
                  <c:v>55.812931282598718</c:v>
                </c:pt>
                <c:pt idx="141">
                  <c:v>53.893268743688687</c:v>
                </c:pt>
                <c:pt idx="142">
                  <c:v>52.039632198730423</c:v>
                </c:pt>
                <c:pt idx="143">
                  <c:v>50.249750711145722</c:v>
                </c:pt>
                <c:pt idx="144">
                  <c:v>48.521431452274797</c:v>
                </c:pt>
                <c:pt idx="145">
                  <c:v>46.85255701488682</c:v>
                </c:pt>
                <c:pt idx="146">
                  <c:v>45.241082819091147</c:v>
                </c:pt>
                <c:pt idx="147">
                  <c:v>43.685034607471557</c:v>
                </c:pt>
                <c:pt idx="148">
                  <c:v>42.182506026373751</c:v>
                </c:pt>
                <c:pt idx="149">
                  <c:v>40.731656290383953</c:v>
                </c:pt>
                <c:pt idx="150">
                  <c:v>39.330707927136302</c:v>
                </c:pt>
                <c:pt idx="151">
                  <c:v>37.977944599687078</c:v>
                </c:pt>
                <c:pt idx="152">
                  <c:v>36.67170900378779</c:v>
                </c:pt>
                <c:pt idx="153">
                  <c:v>35.410400837478853</c:v>
                </c:pt>
                <c:pt idx="154">
                  <c:v>34.192474840521101</c:v>
                </c:pt>
                <c:pt idx="155">
                  <c:v>33.0164389012577</c:v>
                </c:pt>
                <c:pt idx="156">
                  <c:v>31.880852228591451</c:v>
                </c:pt>
                <c:pt idx="157">
                  <c:v>30.784323586834979</c:v>
                </c:pt>
                <c:pt idx="158">
                  <c:v>29.72550959127334</c:v>
                </c:pt>
                <c:pt idx="159">
                  <c:v>28.703113062349871</c:v>
                </c:pt>
                <c:pt idx="160">
                  <c:v>27.715881436458339</c:v>
                </c:pt>
                <c:pt idx="161">
                  <c:v>104.1482897529783</c:v>
                </c:pt>
                <c:pt idx="162">
                  <c:v>177.95183720101721</c:v>
                </c:pt>
                <c:pt idx="163">
                  <c:v>249.21694235586861</c:v>
                </c:pt>
                <c:pt idx="164">
                  <c:v>318.0309138835554</c:v>
                </c:pt>
                <c:pt idx="165">
                  <c:v>384.47805750488641</c:v>
                </c:pt>
                <c:pt idx="166">
                  <c:v>371.25409475890632</c:v>
                </c:pt>
                <c:pt idx="167">
                  <c:v>358.48496470699962</c:v>
                </c:pt>
                <c:pt idx="168">
                  <c:v>346.15502356798157</c:v>
                </c:pt>
                <c:pt idx="169">
                  <c:v>334.249165622009</c:v>
                </c:pt>
                <c:pt idx="170">
                  <c:v>322.75280470418397</c:v>
                </c:pt>
                <c:pt idx="171">
                  <c:v>311.65185633468047</c:v>
                </c:pt>
                <c:pt idx="172">
                  <c:v>300.93272046349261</c:v>
                </c:pt>
                <c:pt idx="173">
                  <c:v>290.58226480867222</c:v>
                </c:pt>
                <c:pt idx="174">
                  <c:v>280.58780876764462</c:v>
                </c:pt>
                <c:pt idx="175">
                  <c:v>270.93710788187911</c:v>
                </c:pt>
                <c:pt idx="176">
                  <c:v>261.61833883590378</c:v>
                </c:pt>
                <c:pt idx="177">
                  <c:v>252.62008497225631</c:v>
                </c:pt>
                <c:pt idx="178">
                  <c:v>243.93132230465719</c:v>
                </c:pt>
                <c:pt idx="179">
                  <c:v>235.54140601224731</c:v>
                </c:pt>
                <c:pt idx="180">
                  <c:v>227.44005739834839</c:v>
                </c:pt>
                <c:pt idx="181">
                  <c:v>219.61735129777691</c:v>
                </c:pt>
                <c:pt idx="182">
                  <c:v>212.06370391727421</c:v>
                </c:pt>
                <c:pt idx="183">
                  <c:v>204.76986109415981</c:v>
                </c:pt>
                <c:pt idx="184">
                  <c:v>197.72688695883139</c:v>
                </c:pt>
                <c:pt idx="185">
                  <c:v>190.92615298719511</c:v>
                </c:pt>
                <c:pt idx="186">
                  <c:v>184.35932742965619</c:v>
                </c:pt>
                <c:pt idx="187">
                  <c:v>178.01836510367829</c:v>
                </c:pt>
                <c:pt idx="188">
                  <c:v>171.8954975374287</c:v>
                </c:pt>
                <c:pt idx="189">
                  <c:v>165.98322345243051</c:v>
                </c:pt>
                <c:pt idx="190">
                  <c:v>160.27429957355659</c:v>
                </c:pt>
                <c:pt idx="191">
                  <c:v>154.761731755114</c:v>
                </c:pt>
                <c:pt idx="192">
                  <c:v>149.43876641213879</c:v>
                </c:pt>
                <c:pt idx="193">
                  <c:v>144.29888224641039</c:v>
                </c:pt>
                <c:pt idx="194">
                  <c:v>139.33578225704679</c:v>
                </c:pt>
                <c:pt idx="195">
                  <c:v>134.5433860258893</c:v>
                </c:pt>
                <c:pt idx="196">
                  <c:v>129.91582226823121</c:v>
                </c:pt>
                <c:pt idx="197">
                  <c:v>125.4474216397596</c:v>
                </c:pt>
                <c:pt idx="198">
                  <c:v>121.1327097908984</c:v>
                </c:pt>
                <c:pt idx="199">
                  <c:v>116.9664006600476</c:v>
                </c:pt>
                <c:pt idx="200">
                  <c:v>112.94338999749441</c:v>
                </c:pt>
                <c:pt idx="201">
                  <c:v>109.0587491120712</c:v>
                </c:pt>
                <c:pt idx="202">
                  <c:v>105.3077188328911</c:v>
                </c:pt>
                <c:pt idx="203">
                  <c:v>101.6857036787686</c:v>
                </c:pt>
                <c:pt idx="204">
                  <c:v>98.18826622818095</c:v>
                </c:pt>
                <c:pt idx="205">
                  <c:v>94.811121682874699</c:v>
                </c:pt>
                <c:pt idx="206">
                  <c:v>91.550132618438852</c:v>
                </c:pt>
                <c:pt idx="207">
                  <c:v>88.401303915463217</c:v>
                </c:pt>
                <c:pt idx="208">
                  <c:v>85.360777865002447</c:v>
                </c:pt>
                <c:pt idx="209">
                  <c:v>82.424829442405454</c:v>
                </c:pt>
                <c:pt idx="210">
                  <c:v>79.589861743692779</c:v>
                </c:pt>
                <c:pt idx="211">
                  <c:v>76.85240157890054</c:v>
                </c:pt>
                <c:pt idx="212">
                  <c:v>74.209095216987976</c:v>
                </c:pt>
                <c:pt idx="213">
                  <c:v>71.656704277097049</c:v>
                </c:pt>
                <c:pt idx="214">
                  <c:v>69.19210176113171</c:v>
                </c:pt>
                <c:pt idx="215">
                  <c:v>66.812268222793449</c:v>
                </c:pt>
                <c:pt idx="216">
                  <c:v>64.514288068382726</c:v>
                </c:pt>
                <c:pt idx="217">
                  <c:v>62.2953459848313</c:v>
                </c:pt>
                <c:pt idx="218">
                  <c:v>60.152723490592017</c:v>
                </c:pt>
                <c:pt idx="219">
                  <c:v>58.083795605159452</c:v>
                </c:pt>
                <c:pt idx="220">
                  <c:v>56.086027633139388</c:v>
                </c:pt>
                <c:pt idx="221">
                  <c:v>54.156972058930961</c:v>
                </c:pt>
                <c:pt idx="222">
                  <c:v>52.294265548213403</c:v>
                </c:pt>
                <c:pt idx="223">
                  <c:v>50.495626052566287</c:v>
                </c:pt>
                <c:pt idx="224">
                  <c:v>48.758850013674738</c:v>
                </c:pt>
                <c:pt idx="225">
                  <c:v>47.081809663694422</c:v>
                </c:pt>
                <c:pt idx="226">
                  <c:v>45.462450418471398</c:v>
                </c:pt>
                <c:pt idx="227">
                  <c:v>43.898788360417022</c:v>
                </c:pt>
                <c:pt idx="228">
                  <c:v>42.388907807963243</c:v>
                </c:pt>
                <c:pt idx="229">
                  <c:v>40.930958968612003</c:v>
                </c:pt>
                <c:pt idx="230">
                  <c:v>39.523155672707972</c:v>
                </c:pt>
                <c:pt idx="231">
                  <c:v>38.163773185157808</c:v>
                </c:pt>
                <c:pt idx="232">
                  <c:v>36.851146092413479</c:v>
                </c:pt>
                <c:pt idx="233">
                  <c:v>35.583666262133349</c:v>
                </c:pt>
                <c:pt idx="234">
                  <c:v>34.359780873017563</c:v>
                </c:pt>
                <c:pt idx="235">
                  <c:v>33.177990512409032</c:v>
                </c:pt>
                <c:pt idx="236">
                  <c:v>32.036847339324318</c:v>
                </c:pt>
                <c:pt idx="237">
                  <c:v>30.934953310668359</c:v>
                </c:pt>
                <c:pt idx="238">
                  <c:v>29.870958468456308</c:v>
                </c:pt>
                <c:pt idx="239">
                  <c:v>28.843559285946249</c:v>
                </c:pt>
                <c:pt idx="240">
                  <c:v>27.85149707065591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275-4B7F-8D94-ABB52678AE62}"/>
            </c:ext>
          </c:extLst>
        </c:ser>
        <c:ser>
          <c:idx val="2"/>
          <c:order val="2"/>
          <c:tx>
            <c:strRef>
              <c:f>Hydrocortisone!$H$19</c:f>
              <c:strCache>
                <c:ptCount val="1"/>
                <c:pt idx="0">
                  <c:v>240 mg/day (no bolus)</c:v>
                </c:pt>
              </c:strCache>
            </c:strRef>
          </c:tx>
          <c:spPr>
            <a:ln w="38100" cap="rnd">
              <a:solidFill>
                <a:srgbClr val="00B0F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Hydrocortisone!$B$20:$B$260</c:f>
              <c:numCache>
                <c:formatCode>General</c:formatCode>
                <c:ptCount val="2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7.8999999999999897</c:v>
                </c:pt>
                <c:pt idx="80">
                  <c:v>7.9999999999999902</c:v>
                </c:pt>
                <c:pt idx="81">
                  <c:v>8.0999999999999908</c:v>
                </c:pt>
                <c:pt idx="82">
                  <c:v>8.1999999999999904</c:v>
                </c:pt>
                <c:pt idx="83">
                  <c:v>8.2999999999999901</c:v>
                </c:pt>
                <c:pt idx="84">
                  <c:v>8.3999999999999897</c:v>
                </c:pt>
                <c:pt idx="85">
                  <c:v>8.4999999999999893</c:v>
                </c:pt>
                <c:pt idx="86">
                  <c:v>8.5999999999999908</c:v>
                </c:pt>
                <c:pt idx="87">
                  <c:v>8.6999999999999904</c:v>
                </c:pt>
                <c:pt idx="88">
                  <c:v>8.7999999999999901</c:v>
                </c:pt>
                <c:pt idx="89">
                  <c:v>8.8999999999999897</c:v>
                </c:pt>
                <c:pt idx="90">
                  <c:v>8.9999999999999893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9.2999999999999901</c:v>
                </c:pt>
                <c:pt idx="94">
                  <c:v>9.3999999999999897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9.6999999999999904</c:v>
                </c:pt>
                <c:pt idx="98">
                  <c:v>9.7999999999999901</c:v>
                </c:pt>
                <c:pt idx="99">
                  <c:v>9.8999999999999897</c:v>
                </c:pt>
                <c:pt idx="100">
                  <c:v>9.9999999999999893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20.499999999999901</c:v>
                </c:pt>
                <c:pt idx="206">
                  <c:v>20.599999999999891</c:v>
                </c:pt>
                <c:pt idx="207">
                  <c:v>20.6999999999999</c:v>
                </c:pt>
                <c:pt idx="208">
                  <c:v>20.799999999999901</c:v>
                </c:pt>
                <c:pt idx="209">
                  <c:v>20.899999999999899</c:v>
                </c:pt>
                <c:pt idx="210">
                  <c:v>20.999999999999901</c:v>
                </c:pt>
                <c:pt idx="211">
                  <c:v>21.099999999999891</c:v>
                </c:pt>
                <c:pt idx="212">
                  <c:v>21.1999999999999</c:v>
                </c:pt>
                <c:pt idx="213">
                  <c:v>21.299999999999901</c:v>
                </c:pt>
                <c:pt idx="214">
                  <c:v>21.399999999999899</c:v>
                </c:pt>
                <c:pt idx="215">
                  <c:v>21.499999999999901</c:v>
                </c:pt>
                <c:pt idx="216">
                  <c:v>21.599999999999891</c:v>
                </c:pt>
                <c:pt idx="217">
                  <c:v>21.6999999999999</c:v>
                </c:pt>
                <c:pt idx="218">
                  <c:v>21.799999999999901</c:v>
                </c:pt>
                <c:pt idx="219">
                  <c:v>21.899999999999899</c:v>
                </c:pt>
                <c:pt idx="220">
                  <c:v>21.999999999999901</c:v>
                </c:pt>
                <c:pt idx="221">
                  <c:v>22.099999999999891</c:v>
                </c:pt>
                <c:pt idx="222">
                  <c:v>22.1999999999999</c:v>
                </c:pt>
                <c:pt idx="223">
                  <c:v>22.299999999999901</c:v>
                </c:pt>
                <c:pt idx="224">
                  <c:v>22.399999999999899</c:v>
                </c:pt>
                <c:pt idx="225">
                  <c:v>22.499999999999901</c:v>
                </c:pt>
                <c:pt idx="226">
                  <c:v>22.599999999999891</c:v>
                </c:pt>
                <c:pt idx="227">
                  <c:v>22.6999999999999</c:v>
                </c:pt>
                <c:pt idx="228">
                  <c:v>22.799999999999901</c:v>
                </c:pt>
                <c:pt idx="229">
                  <c:v>22.899999999999899</c:v>
                </c:pt>
                <c:pt idx="230">
                  <c:v>22.999999999999901</c:v>
                </c:pt>
                <c:pt idx="231">
                  <c:v>23.099999999999891</c:v>
                </c:pt>
                <c:pt idx="232">
                  <c:v>23.1999999999999</c:v>
                </c:pt>
                <c:pt idx="233">
                  <c:v>23.299999999999901</c:v>
                </c:pt>
                <c:pt idx="234">
                  <c:v>23.399999999999899</c:v>
                </c:pt>
                <c:pt idx="235">
                  <c:v>23.499999999999901</c:v>
                </c:pt>
                <c:pt idx="236">
                  <c:v>23.599999999999891</c:v>
                </c:pt>
                <c:pt idx="237">
                  <c:v>23.6999999999999</c:v>
                </c:pt>
                <c:pt idx="238">
                  <c:v>23.799999999999901</c:v>
                </c:pt>
                <c:pt idx="239">
                  <c:v>23.899999999999899</c:v>
                </c:pt>
                <c:pt idx="240">
                  <c:v>23.999999999999901</c:v>
                </c:pt>
              </c:numCache>
            </c:numRef>
          </c:xVal>
          <c:yVal>
            <c:numRef>
              <c:f>Hydrocortisone!$H$20:$H$260</c:f>
              <c:numCache>
                <c:formatCode>General</c:formatCode>
                <c:ptCount val="241"/>
                <c:pt idx="0">
                  <c:v>0</c:v>
                </c:pt>
                <c:pt idx="1">
                  <c:v>3.8216204158259481</c:v>
                </c:pt>
                <c:pt idx="2">
                  <c:v>7.5117977882279696</c:v>
                </c:pt>
                <c:pt idx="3">
                  <c:v>11.075053045970501</c:v>
                </c:pt>
                <c:pt idx="4">
                  <c:v>14.515751622354911</c:v>
                </c:pt>
                <c:pt idx="5">
                  <c:v>17.838108803421409</c:v>
                </c:pt>
                <c:pt idx="6">
                  <c:v>21.046194892201431</c:v>
                </c:pt>
                <c:pt idx="7">
                  <c:v>24.14394019534798</c:v>
                </c:pt>
                <c:pt idx="8">
                  <c:v>27.13513983825273</c:v>
                </c:pt>
                <c:pt idx="9">
                  <c:v>30.023458414549239</c:v>
                </c:pt>
                <c:pt idx="10">
                  <c:v>32.812434475698311</c:v>
                </c:pt>
                <c:pt idx="11">
                  <c:v>35.505484866156927</c:v>
                </c:pt>
                <c:pt idx="12">
                  <c:v>38.105908909438142</c:v>
                </c:pt>
                <c:pt idx="13">
                  <c:v>40.616892450196843</c:v>
                </c:pt>
                <c:pt idx="14">
                  <c:v>43.041511757286997</c:v>
                </c:pt>
                <c:pt idx="15">
                  <c:v>45.382737292576103</c:v>
                </c:pt>
                <c:pt idx="16">
                  <c:v>47.643437350131677</c:v>
                </c:pt>
                <c:pt idx="17">
                  <c:v>49.826381570241033</c:v>
                </c:pt>
                <c:pt idx="18">
                  <c:v>51.934244332566983</c:v>
                </c:pt>
                <c:pt idx="19">
                  <c:v>53.96960803259644</c:v>
                </c:pt>
                <c:pt idx="20">
                  <c:v>55.93496624539894</c:v>
                </c:pt>
                <c:pt idx="21">
                  <c:v>57.83272678056732</c:v>
                </c:pt>
                <c:pt idx="22">
                  <c:v>59.665214632085799</c:v>
                </c:pt>
                <c:pt idx="23">
                  <c:v>61.434674826738153</c:v>
                </c:pt>
                <c:pt idx="24">
                  <c:v>63.143275174546709</c:v>
                </c:pt>
                <c:pt idx="25">
                  <c:v>64.793108924610195</c:v>
                </c:pt>
                <c:pt idx="26">
                  <c:v>66.386197329595873</c:v>
                </c:pt>
                <c:pt idx="27">
                  <c:v>67.924492122027345</c:v>
                </c:pt>
                <c:pt idx="28">
                  <c:v>69.409877905400052</c:v>
                </c:pt>
                <c:pt idx="29">
                  <c:v>70.844174463056632</c:v>
                </c:pt>
                <c:pt idx="30">
                  <c:v>72.229138987649378</c:v>
                </c:pt>
                <c:pt idx="31">
                  <c:v>73.566468233920645</c:v>
                </c:pt>
                <c:pt idx="32">
                  <c:v>74.857800597439834</c:v>
                </c:pt>
                <c:pt idx="33">
                  <c:v>76.10471812184295</c:v>
                </c:pt>
                <c:pt idx="34">
                  <c:v>77.308748437032634</c:v>
                </c:pt>
                <c:pt idx="35">
                  <c:v>78.471366630718606</c:v>
                </c:pt>
                <c:pt idx="36">
                  <c:v>79.593997055580928</c:v>
                </c:pt>
                <c:pt idx="37">
                  <c:v>80.678015074283564</c:v>
                </c:pt>
                <c:pt idx="38">
                  <c:v>81.724748744463795</c:v>
                </c:pt>
                <c:pt idx="39">
                  <c:v>82.735480445769142</c:v>
                </c:pt>
                <c:pt idx="40">
                  <c:v>83.711448450932622</c:v>
                </c:pt>
                <c:pt idx="41">
                  <c:v>84.653848442812446</c:v>
                </c:pt>
                <c:pt idx="42">
                  <c:v>85.563834979252903</c:v>
                </c:pt>
                <c:pt idx="43">
                  <c:v>86.44252290756117</c:v>
                </c:pt>
                <c:pt idx="44">
                  <c:v>87.290988730335783</c:v>
                </c:pt>
                <c:pt idx="45">
                  <c:v>88.110271924316393</c:v>
                </c:pt>
                <c:pt idx="46">
                  <c:v>88.901376213872808</c:v>
                </c:pt>
                <c:pt idx="47">
                  <c:v>89.665270800692937</c:v>
                </c:pt>
                <c:pt idx="48">
                  <c:v>90.40289155117668</c:v>
                </c:pt>
                <c:pt idx="49">
                  <c:v>91.115142142987338</c:v>
                </c:pt>
                <c:pt idx="50">
                  <c:v>91.802895172172612</c:v>
                </c:pt>
                <c:pt idx="51">
                  <c:v>92.466993222201566</c:v>
                </c:pt>
                <c:pt idx="52">
                  <c:v>93.108249896235449</c:v>
                </c:pt>
                <c:pt idx="53">
                  <c:v>93.727450813893753</c:v>
                </c:pt>
                <c:pt idx="54">
                  <c:v>94.325354573736334</c:v>
                </c:pt>
                <c:pt idx="55">
                  <c:v>94.902693682641399</c:v>
                </c:pt>
                <c:pt idx="56">
                  <c:v>95.460175453217303</c:v>
                </c:pt>
                <c:pt idx="57">
                  <c:v>95.998482870350045</c:v>
                </c:pt>
                <c:pt idx="58">
                  <c:v>96.518275427945227</c:v>
                </c:pt>
                <c:pt idx="59">
                  <c:v>97.020189936889253</c:v>
                </c:pt>
                <c:pt idx="60">
                  <c:v>97.504841305224176</c:v>
                </c:pt>
                <c:pt idx="61">
                  <c:v>97.972823291484815</c:v>
                </c:pt>
                <c:pt idx="62">
                  <c:v>98.424709232129246</c:v>
                </c:pt>
                <c:pt idx="63">
                  <c:v>98.861052743946075</c:v>
                </c:pt>
                <c:pt idx="64">
                  <c:v>99.282388402305102</c:v>
                </c:pt>
                <c:pt idx="65">
                  <c:v>99.689232396079035</c:v>
                </c:pt>
                <c:pt idx="66">
                  <c:v>100.0820831600394</c:v>
                </c:pt>
                <c:pt idx="67">
                  <c:v>100.46142198550019</c:v>
                </c:pt>
                <c:pt idx="68">
                  <c:v>100.827713609962</c:v>
                </c:pt>
                <c:pt idx="69">
                  <c:v>101.1814067864719</c:v>
                </c:pt>
                <c:pt idx="70">
                  <c:v>101.5229348334032</c:v>
                </c:pt>
                <c:pt idx="71">
                  <c:v>101.8527161653241</c:v>
                </c:pt>
                <c:pt idx="72">
                  <c:v>102.1711548056075</c:v>
                </c:pt>
                <c:pt idx="73">
                  <c:v>102.4786408814109</c:v>
                </c:pt>
                <c:pt idx="74">
                  <c:v>102.7755511016303</c:v>
                </c:pt>
                <c:pt idx="75">
                  <c:v>103.0622492184165</c:v>
                </c:pt>
                <c:pt idx="76">
                  <c:v>103.33908647281601</c:v>
                </c:pt>
                <c:pt idx="77">
                  <c:v>103.6064020250862</c:v>
                </c:pt>
                <c:pt idx="78">
                  <c:v>103.8645233702081</c:v>
                </c:pt>
                <c:pt idx="79">
                  <c:v>104.11376673910939</c:v>
                </c:pt>
                <c:pt idx="80">
                  <c:v>104.35443748608689</c:v>
                </c:pt>
                <c:pt idx="81">
                  <c:v>104.58683046290309</c:v>
                </c:pt>
                <c:pt idx="82">
                  <c:v>104.81123038001699</c:v>
                </c:pt>
                <c:pt idx="83">
                  <c:v>105.0279121553899</c:v>
                </c:pt>
                <c:pt idx="84">
                  <c:v>105.2371412512944</c:v>
                </c:pt>
                <c:pt idx="85">
                  <c:v>105.4391739995384</c:v>
                </c:pt>
                <c:pt idx="86">
                  <c:v>105.63425791550419</c:v>
                </c:pt>
                <c:pt idx="87">
                  <c:v>105.8226320013855</c:v>
                </c:pt>
                <c:pt idx="88">
                  <c:v>106.00452703899511</c:v>
                </c:pt>
                <c:pt idx="89">
                  <c:v>106.18016587250121</c:v>
                </c:pt>
                <c:pt idx="90">
                  <c:v>106.34976368144</c:v>
                </c:pt>
                <c:pt idx="91">
                  <c:v>106.5135282443366</c:v>
                </c:pt>
                <c:pt idx="92">
                  <c:v>106.67166019326061</c:v>
                </c:pt>
                <c:pt idx="93">
                  <c:v>106.8243532596251</c:v>
                </c:pt>
                <c:pt idx="94">
                  <c:v>106.9717945115315</c:v>
                </c:pt>
                <c:pt idx="95">
                  <c:v>107.1141645829523</c:v>
                </c:pt>
                <c:pt idx="96">
                  <c:v>107.25163789502901</c:v>
                </c:pt>
                <c:pt idx="97">
                  <c:v>107.3843828697613</c:v>
                </c:pt>
                <c:pt idx="98">
                  <c:v>107.5125621363436</c:v>
                </c:pt>
                <c:pt idx="99">
                  <c:v>107.6363327304075</c:v>
                </c:pt>
                <c:pt idx="100">
                  <c:v>107.755846286409</c:v>
                </c:pt>
                <c:pt idx="101">
                  <c:v>107.8712492234003</c:v>
                </c:pt>
                <c:pt idx="102">
                  <c:v>107.98268292441109</c:v>
                </c:pt>
                <c:pt idx="103">
                  <c:v>108.0902839096607</c:v>
                </c:pt>
                <c:pt idx="104">
                  <c:v>108.1941840038125</c:v>
                </c:pt>
                <c:pt idx="105">
                  <c:v>108.294510497475</c:v>
                </c:pt>
                <c:pt idx="106">
                  <c:v>108.3913863031497</c:v>
                </c:pt>
                <c:pt idx="107">
                  <c:v>108.4849301058135</c:v>
                </c:pt>
                <c:pt idx="108">
                  <c:v>108.57525650832299</c:v>
                </c:pt>
                <c:pt idx="109">
                  <c:v>108.6624761718172</c:v>
                </c:pt>
                <c:pt idx="110">
                  <c:v>108.7466959512914</c:v>
                </c:pt>
                <c:pt idx="111">
                  <c:v>108.8280190265077</c:v>
                </c:pt>
                <c:pt idx="112">
                  <c:v>108.9065450284033</c:v>
                </c:pt>
                <c:pt idx="113">
                  <c:v>108.9823701611507</c:v>
                </c:pt>
                <c:pt idx="114">
                  <c:v>109.05558732002009</c:v>
                </c:pt>
                <c:pt idx="115">
                  <c:v>109.1262862051873</c:v>
                </c:pt>
                <c:pt idx="116">
                  <c:v>109.19455343162819</c:v>
                </c:pt>
                <c:pt idx="117">
                  <c:v>109.2604726352324</c:v>
                </c:pt>
                <c:pt idx="118">
                  <c:v>109.324124575268</c:v>
                </c:pt>
                <c:pt idx="119">
                  <c:v>109.3855872333216</c:v>
                </c:pt>
                <c:pt idx="120">
                  <c:v>109.4449359088358</c:v>
                </c:pt>
                <c:pt idx="121">
                  <c:v>109.5022433113601</c:v>
                </c:pt>
                <c:pt idx="122">
                  <c:v>109.5575796496291</c:v>
                </c:pt>
                <c:pt idx="123">
                  <c:v>109.61101271757749</c:v>
                </c:pt>
                <c:pt idx="124">
                  <c:v>109.66260797739579</c:v>
                </c:pt>
                <c:pt idx="125">
                  <c:v>109.71242863972959</c:v>
                </c:pt>
                <c:pt idx="126">
                  <c:v>109.76053574112061</c:v>
                </c:pt>
                <c:pt idx="127">
                  <c:v>109.8069882187842</c:v>
                </c:pt>
                <c:pt idx="128">
                  <c:v>109.8518429828147</c:v>
                </c:pt>
                <c:pt idx="129">
                  <c:v>109.8951549859076</c:v>
                </c:pt>
                <c:pt idx="130">
                  <c:v>109.936977290683</c:v>
                </c:pt>
                <c:pt idx="131">
                  <c:v>109.9773611346946</c:v>
                </c:pt>
                <c:pt idx="132">
                  <c:v>110.0163559932014</c:v>
                </c:pt>
                <c:pt idx="133">
                  <c:v>110.0540096397818</c:v>
                </c:pt>
                <c:pt idx="134">
                  <c:v>110.0903682048617</c:v>
                </c:pt>
                <c:pt idx="135">
                  <c:v>110.1254762322302</c:v>
                </c:pt>
                <c:pt idx="136">
                  <c:v>110.1593767336113</c:v>
                </c:pt>
                <c:pt idx="137">
                  <c:v>110.1921112413588</c:v>
                </c:pt>
                <c:pt idx="138">
                  <c:v>110.2237198593383</c:v>
                </c:pt>
                <c:pt idx="139">
                  <c:v>110.2542413120597</c:v>
                </c:pt>
                <c:pt idx="140">
                  <c:v>110.2837129921195</c:v>
                </c:pt>
                <c:pt idx="141">
                  <c:v>110.3121710060115</c:v>
                </c:pt>
                <c:pt idx="142">
                  <c:v>110.3396502183615</c:v>
                </c:pt>
                <c:pt idx="143">
                  <c:v>110.3661842946412</c:v>
                </c:pt>
                <c:pt idx="144">
                  <c:v>110.3918057424123</c:v>
                </c:pt>
                <c:pt idx="145">
                  <c:v>110.4165459511524</c:v>
                </c:pt>
                <c:pt idx="146">
                  <c:v>110.4404352307112</c:v>
                </c:pt>
                <c:pt idx="147">
                  <c:v>110.4635028484436</c:v>
                </c:pt>
                <c:pt idx="148">
                  <c:v>110.4857770650662</c:v>
                </c:pt>
                <c:pt idx="149">
                  <c:v>110.50728516928</c:v>
                </c:pt>
                <c:pt idx="150">
                  <c:v>110.5280535112021</c:v>
                </c:pt>
                <c:pt idx="151">
                  <c:v>110.54810753464881</c:v>
                </c:pt>
                <c:pt idx="152">
                  <c:v>110.56747180830671</c:v>
                </c:pt>
                <c:pt idx="153">
                  <c:v>110.5861700558327</c:v>
                </c:pt>
                <c:pt idx="154">
                  <c:v>110.60422518491831</c:v>
                </c:pt>
                <c:pt idx="155">
                  <c:v>110.62165931535461</c:v>
                </c:pt>
                <c:pt idx="156">
                  <c:v>110.63849380613161</c:v>
                </c:pt>
                <c:pt idx="157">
                  <c:v>110.654749281606</c:v>
                </c:pt>
                <c:pt idx="158">
                  <c:v>110.6704456567677</c:v>
                </c:pt>
                <c:pt idx="159">
                  <c:v>110.68560216163949</c:v>
                </c:pt>
                <c:pt idx="160">
                  <c:v>110.7002373648352</c:v>
                </c:pt>
                <c:pt idx="161">
                  <c:v>110.71436919630909</c:v>
                </c:pt>
                <c:pt idx="162">
                  <c:v>110.728014969322</c:v>
                </c:pt>
                <c:pt idx="163">
                  <c:v>110.7411914016521</c:v>
                </c:pt>
                <c:pt idx="164">
                  <c:v>110.753914636077</c:v>
                </c:pt>
                <c:pt idx="165">
                  <c:v>110.7662002601501</c:v>
                </c:pt>
                <c:pt idx="166">
                  <c:v>110.7780633252971</c:v>
                </c:pt>
                <c:pt idx="167">
                  <c:v>110.7895183652566</c:v>
                </c:pt>
                <c:pt idx="168">
                  <c:v>110.8005794138848</c:v>
                </c:pt>
                <c:pt idx="169">
                  <c:v>110.8112600223497</c:v>
                </c:pt>
                <c:pt idx="170">
                  <c:v>110.8215732757324</c:v>
                </c:pt>
                <c:pt idx="171">
                  <c:v>110.83153180905791</c:v>
                </c:pt>
                <c:pt idx="172">
                  <c:v>110.8411478227751</c:v>
                </c:pt>
                <c:pt idx="173">
                  <c:v>110.8504330977031</c:v>
                </c:pt>
                <c:pt idx="174">
                  <c:v>110.85939900946509</c:v>
                </c:pt>
                <c:pt idx="175">
                  <c:v>110.8680565424241</c:v>
                </c:pt>
                <c:pt idx="176">
                  <c:v>110.8764163031408</c:v>
                </c:pt>
                <c:pt idx="177">
                  <c:v>110.8844885333674</c:v>
                </c:pt>
                <c:pt idx="178">
                  <c:v>110.8922831225956</c:v>
                </c:pt>
                <c:pt idx="179">
                  <c:v>110.89980962017179</c:v>
                </c:pt>
                <c:pt idx="180">
                  <c:v>110.90707724699681</c:v>
                </c:pt>
                <c:pt idx="181">
                  <c:v>110.9140949068224</c:v>
                </c:pt>
                <c:pt idx="182">
                  <c:v>110.9208711971594</c:v>
                </c:pt>
                <c:pt idx="183">
                  <c:v>110.927414419811</c:v>
                </c:pt>
                <c:pt idx="184">
                  <c:v>110.9337325910431</c:v>
                </c:pt>
                <c:pt idx="185">
                  <c:v>110.9398334514057</c:v>
                </c:pt>
                <c:pt idx="186">
                  <c:v>110.9457244752157</c:v>
                </c:pt>
                <c:pt idx="187">
                  <c:v>110.9514128797138</c:v>
                </c:pt>
                <c:pt idx="188">
                  <c:v>110.9569056339071</c:v>
                </c:pt>
                <c:pt idx="189">
                  <c:v>110.9622094671064</c:v>
                </c:pt>
                <c:pt idx="190">
                  <c:v>110.9673308771705</c:v>
                </c:pt>
                <c:pt idx="191">
                  <c:v>110.97227613846719</c:v>
                </c:pt>
                <c:pt idx="192">
                  <c:v>110.9770513095602</c:v>
                </c:pt>
                <c:pt idx="193">
                  <c:v>110.9816622406312</c:v>
                </c:pt>
                <c:pt idx="194">
                  <c:v>110.9861145806473</c:v>
                </c:pt>
                <c:pt idx="195">
                  <c:v>110.9904137842818</c:v>
                </c:pt>
                <c:pt idx="196">
                  <c:v>110.9945651185969</c:v>
                </c:pt>
                <c:pt idx="197">
                  <c:v>110.9985736694963</c:v>
                </c:pt>
                <c:pt idx="198">
                  <c:v>111.0024443479561</c:v>
                </c:pt>
                <c:pt idx="199">
                  <c:v>111.0061818960414</c:v>
                </c:pt>
                <c:pt idx="200">
                  <c:v>111.0097908927162</c:v>
                </c:pt>
                <c:pt idx="201">
                  <c:v>111.0132757594526</c:v>
                </c:pt>
                <c:pt idx="202">
                  <c:v>111.01664076564821</c:v>
                </c:pt>
                <c:pt idx="203">
                  <c:v>111.0198900338563</c:v>
                </c:pt>
                <c:pt idx="204">
                  <c:v>111.02302754483711</c:v>
                </c:pt>
                <c:pt idx="205">
                  <c:v>111.0260571424336</c:v>
                </c:pt>
                <c:pt idx="206">
                  <c:v>111.02898253828189</c:v>
                </c:pt>
                <c:pt idx="207">
                  <c:v>111.0318073163577</c:v>
                </c:pt>
                <c:pt idx="208">
                  <c:v>111.0345349373675</c:v>
                </c:pt>
                <c:pt idx="209">
                  <c:v>111.037168742988</c:v>
                </c:pt>
                <c:pt idx="210">
                  <c:v>111.0397119599605</c:v>
                </c:pt>
                <c:pt idx="211">
                  <c:v>111.042167704044</c:v>
                </c:pt>
                <c:pt idx="212">
                  <c:v>111.0445389838318</c:v>
                </c:pt>
                <c:pt idx="213">
                  <c:v>111.0468287044384</c:v>
                </c:pt>
                <c:pt idx="214">
                  <c:v>111.049039671058</c:v>
                </c:pt>
                <c:pt idx="215">
                  <c:v>111.0511745924008</c:v>
                </c:pt>
                <c:pt idx="216">
                  <c:v>111.0532360840128</c:v>
                </c:pt>
                <c:pt idx="217">
                  <c:v>111.05522667147901</c:v>
                </c:pt>
                <c:pt idx="218">
                  <c:v>111.0571487935177</c:v>
                </c:pt>
                <c:pt idx="219">
                  <c:v>111.05900480496911</c:v>
                </c:pt>
                <c:pt idx="220">
                  <c:v>111.0607969796792</c:v>
                </c:pt>
                <c:pt idx="221">
                  <c:v>111.0625275132862</c:v>
                </c:pt>
                <c:pt idx="222">
                  <c:v>111.0641985259101</c:v>
                </c:pt>
                <c:pt idx="223">
                  <c:v>111.0658120647504</c:v>
                </c:pt>
                <c:pt idx="224">
                  <c:v>111.0673701065939</c:v>
                </c:pt>
                <c:pt idx="225">
                  <c:v>111.06887456023669</c:v>
                </c:pt>
                <c:pt idx="226">
                  <c:v>111.07032726882279</c:v>
                </c:pt>
                <c:pt idx="227">
                  <c:v>111.0717300121017</c:v>
                </c:pt>
                <c:pt idx="228">
                  <c:v>111.0730845086094</c:v>
                </c:pt>
                <c:pt idx="229">
                  <c:v>111.07439241777359</c:v>
                </c:pt>
                <c:pt idx="230">
                  <c:v>111.0756553419465</c:v>
                </c:pt>
                <c:pt idx="231">
                  <c:v>111.0768748283682</c:v>
                </c:pt>
                <c:pt idx="232">
                  <c:v>111.078052371062</c:v>
                </c:pt>
                <c:pt idx="233">
                  <c:v>111.0791894126651</c:v>
                </c:pt>
                <c:pt idx="234">
                  <c:v>111.0802873461955</c:v>
                </c:pt>
                <c:pt idx="235">
                  <c:v>111.0813475167591</c:v>
                </c:pt>
                <c:pt idx="236">
                  <c:v>111.0823712231975</c:v>
                </c:pt>
                <c:pt idx="237">
                  <c:v>111.08335971967909</c:v>
                </c:pt>
                <c:pt idx="238">
                  <c:v>111.0843142172357</c:v>
                </c:pt>
                <c:pt idx="239">
                  <c:v>111.08523588524621</c:v>
                </c:pt>
                <c:pt idx="240">
                  <c:v>111.086125852869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275-4B7F-8D94-ABB52678AE62}"/>
            </c:ext>
          </c:extLst>
        </c:ser>
        <c:ser>
          <c:idx val="3"/>
          <c:order val="3"/>
          <c:tx>
            <c:strRef>
              <c:f>Hydrocortisone!$J$19</c:f>
              <c:strCache>
                <c:ptCount val="1"/>
                <c:pt idx="0">
                  <c:v>240 mg/day (with bolus)</c:v>
                </c:pt>
              </c:strCache>
            </c:strRef>
          </c:tx>
          <c:spPr>
            <a:ln w="38100" cap="rnd">
              <a:solidFill>
                <a:srgbClr val="FFF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Hydrocortisone!$B$20:$B$260</c:f>
              <c:numCache>
                <c:formatCode>General</c:formatCode>
                <c:ptCount val="2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7.8999999999999897</c:v>
                </c:pt>
                <c:pt idx="80">
                  <c:v>7.9999999999999902</c:v>
                </c:pt>
                <c:pt idx="81">
                  <c:v>8.0999999999999908</c:v>
                </c:pt>
                <c:pt idx="82">
                  <c:v>8.1999999999999904</c:v>
                </c:pt>
                <c:pt idx="83">
                  <c:v>8.2999999999999901</c:v>
                </c:pt>
                <c:pt idx="84">
                  <c:v>8.3999999999999897</c:v>
                </c:pt>
                <c:pt idx="85">
                  <c:v>8.4999999999999893</c:v>
                </c:pt>
                <c:pt idx="86">
                  <c:v>8.5999999999999908</c:v>
                </c:pt>
                <c:pt idx="87">
                  <c:v>8.6999999999999904</c:v>
                </c:pt>
                <c:pt idx="88">
                  <c:v>8.7999999999999901</c:v>
                </c:pt>
                <c:pt idx="89">
                  <c:v>8.8999999999999897</c:v>
                </c:pt>
                <c:pt idx="90">
                  <c:v>8.9999999999999893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9.2999999999999901</c:v>
                </c:pt>
                <c:pt idx="94">
                  <c:v>9.3999999999999897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9.6999999999999904</c:v>
                </c:pt>
                <c:pt idx="98">
                  <c:v>9.7999999999999901</c:v>
                </c:pt>
                <c:pt idx="99">
                  <c:v>9.8999999999999897</c:v>
                </c:pt>
                <c:pt idx="100">
                  <c:v>9.9999999999999893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20.499999999999901</c:v>
                </c:pt>
                <c:pt idx="206">
                  <c:v>20.599999999999891</c:v>
                </c:pt>
                <c:pt idx="207">
                  <c:v>20.6999999999999</c:v>
                </c:pt>
                <c:pt idx="208">
                  <c:v>20.799999999999901</c:v>
                </c:pt>
                <c:pt idx="209">
                  <c:v>20.899999999999899</c:v>
                </c:pt>
                <c:pt idx="210">
                  <c:v>20.999999999999901</c:v>
                </c:pt>
                <c:pt idx="211">
                  <c:v>21.099999999999891</c:v>
                </c:pt>
                <c:pt idx="212">
                  <c:v>21.1999999999999</c:v>
                </c:pt>
                <c:pt idx="213">
                  <c:v>21.299999999999901</c:v>
                </c:pt>
                <c:pt idx="214">
                  <c:v>21.399999999999899</c:v>
                </c:pt>
                <c:pt idx="215">
                  <c:v>21.499999999999901</c:v>
                </c:pt>
                <c:pt idx="216">
                  <c:v>21.599999999999891</c:v>
                </c:pt>
                <c:pt idx="217">
                  <c:v>21.6999999999999</c:v>
                </c:pt>
                <c:pt idx="218">
                  <c:v>21.799999999999901</c:v>
                </c:pt>
                <c:pt idx="219">
                  <c:v>21.899999999999899</c:v>
                </c:pt>
                <c:pt idx="220">
                  <c:v>21.999999999999901</c:v>
                </c:pt>
                <c:pt idx="221">
                  <c:v>22.099999999999891</c:v>
                </c:pt>
                <c:pt idx="222">
                  <c:v>22.1999999999999</c:v>
                </c:pt>
                <c:pt idx="223">
                  <c:v>22.299999999999901</c:v>
                </c:pt>
                <c:pt idx="224">
                  <c:v>22.399999999999899</c:v>
                </c:pt>
                <c:pt idx="225">
                  <c:v>22.499999999999901</c:v>
                </c:pt>
                <c:pt idx="226">
                  <c:v>22.599999999999891</c:v>
                </c:pt>
                <c:pt idx="227">
                  <c:v>22.6999999999999</c:v>
                </c:pt>
                <c:pt idx="228">
                  <c:v>22.799999999999901</c:v>
                </c:pt>
                <c:pt idx="229">
                  <c:v>22.899999999999899</c:v>
                </c:pt>
                <c:pt idx="230">
                  <c:v>22.999999999999901</c:v>
                </c:pt>
                <c:pt idx="231">
                  <c:v>23.099999999999891</c:v>
                </c:pt>
                <c:pt idx="232">
                  <c:v>23.1999999999999</c:v>
                </c:pt>
                <c:pt idx="233">
                  <c:v>23.299999999999901</c:v>
                </c:pt>
                <c:pt idx="234">
                  <c:v>23.399999999999899</c:v>
                </c:pt>
                <c:pt idx="235">
                  <c:v>23.499999999999901</c:v>
                </c:pt>
                <c:pt idx="236">
                  <c:v>23.599999999999891</c:v>
                </c:pt>
                <c:pt idx="237">
                  <c:v>23.6999999999999</c:v>
                </c:pt>
                <c:pt idx="238">
                  <c:v>23.799999999999901</c:v>
                </c:pt>
                <c:pt idx="239">
                  <c:v>23.899999999999899</c:v>
                </c:pt>
                <c:pt idx="240">
                  <c:v>23.999999999999901</c:v>
                </c:pt>
              </c:numCache>
            </c:numRef>
          </c:xVal>
          <c:yVal>
            <c:numRef>
              <c:f>Hydrocortisone!$J$20:$J$260</c:f>
              <c:numCache>
                <c:formatCode>General</c:formatCode>
                <c:ptCount val="241"/>
                <c:pt idx="0">
                  <c:v>0</c:v>
                </c:pt>
                <c:pt idx="1">
                  <c:v>152.864816633038</c:v>
                </c:pt>
                <c:pt idx="2">
                  <c:v>300.47191152911859</c:v>
                </c:pt>
                <c:pt idx="3">
                  <c:v>443.00212183881951</c:v>
                </c:pt>
                <c:pt idx="4">
                  <c:v>580.63006489419627</c:v>
                </c:pt>
                <c:pt idx="5">
                  <c:v>713.52435213685646</c:v>
                </c:pt>
                <c:pt idx="6">
                  <c:v>692.80459947084535</c:v>
                </c:pt>
                <c:pt idx="7">
                  <c:v>672.79749407302825</c:v>
                </c:pt>
                <c:pt idx="8">
                  <c:v>653.47852473726005</c:v>
                </c:pt>
                <c:pt idx="9">
                  <c:v>634.82402331012838</c:v>
                </c:pt>
                <c:pt idx="10">
                  <c:v>616.81113569450406</c:v>
                </c:pt>
                <c:pt idx="11">
                  <c:v>599.41779385042128</c:v>
                </c:pt>
                <c:pt idx="12">
                  <c:v>582.62268875895336</c:v>
                </c:pt>
                <c:pt idx="13">
                  <c:v>566.4052443160183</c:v>
                </c:pt>
                <c:pt idx="14">
                  <c:v>550.74559212406336</c:v>
                </c:pt>
                <c:pt idx="15">
                  <c:v>535.62454715080253</c:v>
                </c:pt>
                <c:pt idx="16">
                  <c:v>521.02358422514703</c:v>
                </c:pt>
                <c:pt idx="17">
                  <c:v>506.9248153415582</c:v>
                </c:pt>
                <c:pt idx="18">
                  <c:v>493.31096774500128</c:v>
                </c:pt>
                <c:pt idx="19">
                  <c:v>480.16536276966099</c:v>
                </c:pt>
                <c:pt idx="20">
                  <c:v>467.47189540548891</c:v>
                </c:pt>
                <c:pt idx="21">
                  <c:v>455.21501456755692</c:v>
                </c:pt>
                <c:pt idx="22">
                  <c:v>443.37970404402648</c:v>
                </c:pt>
                <c:pt idx="23">
                  <c:v>431.95146409941469</c:v>
                </c:pt>
                <c:pt idx="24">
                  <c:v>420.91629371060662</c:v>
                </c:pt>
                <c:pt idx="25">
                  <c:v>410.26067341384828</c:v>
                </c:pt>
                <c:pt idx="26">
                  <c:v>399.97154874171338</c:v>
                </c:pt>
                <c:pt idx="27">
                  <c:v>390.03631422975258</c:v>
                </c:pt>
                <c:pt idx="28">
                  <c:v>380.44279797321332</c:v>
                </c:pt>
                <c:pt idx="29">
                  <c:v>371.17924671494399</c:v>
                </c:pt>
                <c:pt idx="30">
                  <c:v>362.23431144617791</c:v>
                </c:pt>
                <c:pt idx="31">
                  <c:v>353.59703350258661</c:v>
                </c:pt>
                <c:pt idx="32">
                  <c:v>345.25683113853199</c:v>
                </c:pt>
                <c:pt idx="33">
                  <c:v>337.20348656311648</c:v>
                </c:pt>
                <c:pt idx="34">
                  <c:v>329.42713342210573</c:v>
                </c:pt>
                <c:pt idx="35">
                  <c:v>321.91824471041627</c:v>
                </c:pt>
                <c:pt idx="36">
                  <c:v>314.66762110033272</c:v>
                </c:pt>
                <c:pt idx="37">
                  <c:v>307.66637967119061</c:v>
                </c:pt>
                <c:pt idx="38">
                  <c:v>300.90594302668461</c:v>
                </c:pt>
                <c:pt idx="39">
                  <c:v>294.37802878648318</c:v>
                </c:pt>
                <c:pt idx="40">
                  <c:v>288.07463943928008</c:v>
                </c:pt>
                <c:pt idx="41">
                  <c:v>281.98805254484017</c:v>
                </c:pt>
                <c:pt idx="42">
                  <c:v>276.11081127304709</c:v>
                </c:pt>
                <c:pt idx="43">
                  <c:v>270.4357152683499</c:v>
                </c:pt>
                <c:pt idx="44">
                  <c:v>264.95581182843472</c:v>
                </c:pt>
                <c:pt idx="45">
                  <c:v>259.66438738628312</c:v>
                </c:pt>
                <c:pt idx="46">
                  <c:v>254.55495928522379</c:v>
                </c:pt>
                <c:pt idx="47">
                  <c:v>249.6212678368623</c:v>
                </c:pt>
                <c:pt idx="48">
                  <c:v>244.85726865218101</c:v>
                </c:pt>
                <c:pt idx="49">
                  <c:v>240.25712523640581</c:v>
                </c:pt>
                <c:pt idx="50">
                  <c:v>235.81520183857199</c:v>
                </c:pt>
                <c:pt idx="51">
                  <c:v>231.52605654702231</c:v>
                </c:pt>
                <c:pt idx="52">
                  <c:v>227.38443462238621</c:v>
                </c:pt>
                <c:pt idx="53">
                  <c:v>223.38526205986659</c:v>
                </c:pt>
                <c:pt idx="54">
                  <c:v>219.52363937294899</c:v>
                </c:pt>
                <c:pt idx="55">
                  <c:v>215.7948355909183</c:v>
                </c:pt>
                <c:pt idx="56">
                  <c:v>212.1942824628278</c:v>
                </c:pt>
                <c:pt idx="57">
                  <c:v>208.71756886082031</c:v>
                </c:pt>
                <c:pt idx="58">
                  <c:v>205.36043537594571</c:v>
                </c:pt>
                <c:pt idx="59">
                  <c:v>202.11876909985091</c:v>
                </c:pt>
                <c:pt idx="60">
                  <c:v>198.98859858595461</c:v>
                </c:pt>
                <c:pt idx="61">
                  <c:v>195.96608898392651</c:v>
                </c:pt>
                <c:pt idx="62">
                  <c:v>193.0475373415176</c:v>
                </c:pt>
                <c:pt idx="63">
                  <c:v>190.22936806798009</c:v>
                </c:pt>
                <c:pt idx="64">
                  <c:v>187.50812855352169</c:v>
                </c:pt>
                <c:pt idx="65">
                  <c:v>184.88048493942659</c:v>
                </c:pt>
                <c:pt idx="66">
                  <c:v>182.34321803366171</c:v>
                </c:pt>
                <c:pt idx="67">
                  <c:v>179.8932193669641</c:v>
                </c:pt>
                <c:pt idx="68">
                  <c:v>177.527487384577</c:v>
                </c:pt>
                <c:pt idx="69">
                  <c:v>175.24312376897021</c:v>
                </c:pt>
                <c:pt idx="70">
                  <c:v>173.0373298890388</c:v>
                </c:pt>
                <c:pt idx="71">
                  <c:v>170.9074033714291</c:v>
                </c:pt>
                <c:pt idx="72">
                  <c:v>168.8507347897945</c:v>
                </c:pt>
                <c:pt idx="73">
                  <c:v>166.86480446792149</c:v>
                </c:pt>
                <c:pt idx="74">
                  <c:v>164.94717939281071</c:v>
                </c:pt>
                <c:pt idx="75">
                  <c:v>163.09551023393229</c:v>
                </c:pt>
                <c:pt idx="76">
                  <c:v>161.30752846500241</c:v>
                </c:pt>
                <c:pt idx="77">
                  <c:v>159.58104358475401</c:v>
                </c:pt>
                <c:pt idx="78">
                  <c:v>157.9139404332991</c:v>
                </c:pt>
                <c:pt idx="79">
                  <c:v>156.30417660079439</c:v>
                </c:pt>
                <c:pt idx="80">
                  <c:v>154.74977992523219</c:v>
                </c:pt>
                <c:pt idx="81">
                  <c:v>153.24884607629659</c:v>
                </c:pt>
                <c:pt idx="82">
                  <c:v>151.79953622232011</c:v>
                </c:pt>
                <c:pt idx="83">
                  <c:v>150.400074777485</c:v>
                </c:pt>
                <c:pt idx="84">
                  <c:v>149.04874722650831</c:v>
                </c:pt>
                <c:pt idx="85">
                  <c:v>147.7438980241464</c:v>
                </c:pt>
                <c:pt idx="86">
                  <c:v>146.48392856694821</c:v>
                </c:pt>
                <c:pt idx="87">
                  <c:v>145.26729523475751</c:v>
                </c:pt>
                <c:pt idx="88">
                  <c:v>144.092507499595</c:v>
                </c:pt>
                <c:pt idx="89">
                  <c:v>142.95812609956869</c:v>
                </c:pt>
                <c:pt idx="90">
                  <c:v>141.86276127560171</c:v>
                </c:pt>
                <c:pt idx="91">
                  <c:v>140.80507106880111</c:v>
                </c:pt>
                <c:pt idx="92">
                  <c:v>139.78375967639181</c:v>
                </c:pt>
                <c:pt idx="93">
                  <c:v>138.79757586419589</c:v>
                </c:pt>
                <c:pt idx="94">
                  <c:v>137.8453114337141</c:v>
                </c:pt>
                <c:pt idx="95">
                  <c:v>136.92579974193131</c:v>
                </c:pt>
                <c:pt idx="96">
                  <c:v>136.0379142720337</c:v>
                </c:pt>
                <c:pt idx="97">
                  <c:v>135.18056725328421</c:v>
                </c:pt>
                <c:pt idx="98">
                  <c:v>134.35270832836741</c:v>
                </c:pt>
                <c:pt idx="99">
                  <c:v>133.55332326657049</c:v>
                </c:pt>
                <c:pt idx="100">
                  <c:v>132.78143272122421</c:v>
                </c:pt>
                <c:pt idx="101">
                  <c:v>132.03609102987949</c:v>
                </c:pt>
                <c:pt idx="102">
                  <c:v>131.31638505575481</c:v>
                </c:pt>
                <c:pt idx="103">
                  <c:v>130.62143306902701</c:v>
                </c:pt>
                <c:pt idx="104">
                  <c:v>129.9503836666035</c:v>
                </c:pt>
                <c:pt idx="105">
                  <c:v>129.30241472904709</c:v>
                </c:pt>
                <c:pt idx="106">
                  <c:v>128.67673241337599</c:v>
                </c:pt>
                <c:pt idx="107">
                  <c:v>128.07257018050731</c:v>
                </c:pt>
                <c:pt idx="108">
                  <c:v>127.4891878561511</c:v>
                </c:pt>
                <c:pt idx="109">
                  <c:v>126.9258707240038</c:v>
                </c:pt>
                <c:pt idx="110">
                  <c:v>126.3819286501318</c:v>
                </c:pt>
                <c:pt idx="111">
                  <c:v>125.8566952374705</c:v>
                </c:pt>
                <c:pt idx="112">
                  <c:v>125.34952700940531</c:v>
                </c:pt>
                <c:pt idx="113">
                  <c:v>124.8598026214318</c:v>
                </c:pt>
                <c:pt idx="114">
                  <c:v>124.3869220999312</c:v>
                </c:pt>
                <c:pt idx="115">
                  <c:v>123.93030610712751</c:v>
                </c:pt>
                <c:pt idx="116">
                  <c:v>123.4893952313265</c:v>
                </c:pt>
                <c:pt idx="117">
                  <c:v>123.0636493015661</c:v>
                </c:pt>
                <c:pt idx="118">
                  <c:v>122.6525467258399</c:v>
                </c:pt>
                <c:pt idx="119">
                  <c:v>122.2555838520811</c:v>
                </c:pt>
                <c:pt idx="120">
                  <c:v>121.87227435112661</c:v>
                </c:pt>
                <c:pt idx="121">
                  <c:v>121.50214862090191</c:v>
                </c:pt>
                <c:pt idx="122">
                  <c:v>121.14475321110061</c:v>
                </c:pt>
                <c:pt idx="123">
                  <c:v>120.799650267651</c:v>
                </c:pt>
                <c:pt idx="124">
                  <c:v>120.4664169962895</c:v>
                </c:pt>
                <c:pt idx="125">
                  <c:v>120.1446451445856</c:v>
                </c:pt>
                <c:pt idx="126">
                  <c:v>119.8339405017812</c:v>
                </c:pt>
                <c:pt idx="127">
                  <c:v>119.53392241583281</c:v>
                </c:pt>
                <c:pt idx="128">
                  <c:v>119.244223327066</c:v>
                </c:pt>
                <c:pt idx="129">
                  <c:v>118.96448831786761</c:v>
                </c:pt>
                <c:pt idx="130">
                  <c:v>118.69437467786889</c:v>
                </c:pt>
                <c:pt idx="131">
                  <c:v>118.43355148408109</c:v>
                </c:pt>
                <c:pt idx="132">
                  <c:v>118.181699195474</c:v>
                </c:pt>
                <c:pt idx="133">
                  <c:v>117.9385092614981</c:v>
                </c:pt>
                <c:pt idx="134">
                  <c:v>117.7036837440717</c:v>
                </c:pt>
                <c:pt idx="135">
                  <c:v>117.47693495256929</c:v>
                </c:pt>
                <c:pt idx="136">
                  <c:v>117.2579850913647</c:v>
                </c:pt>
                <c:pt idx="137">
                  <c:v>117.0465659194966</c:v>
                </c:pt>
                <c:pt idx="138">
                  <c:v>116.8424184220402</c:v>
                </c:pt>
                <c:pt idx="139">
                  <c:v>116.6452924927808</c:v>
                </c:pt>
                <c:pt idx="140">
                  <c:v>116.4549466278032</c:v>
                </c:pt>
                <c:pt idx="141">
                  <c:v>116.2711476296185</c:v>
                </c:pt>
                <c:pt idx="142">
                  <c:v>116.09367032146869</c:v>
                </c:pt>
                <c:pt idx="143">
                  <c:v>115.9222972714564</c:v>
                </c:pt>
                <c:pt idx="144">
                  <c:v>115.7568185261639</c:v>
                </c:pt>
                <c:pt idx="145">
                  <c:v>115.5970313534341</c:v>
                </c:pt>
                <c:pt idx="146">
                  <c:v>115.44273999399771</c:v>
                </c:pt>
                <c:pt idx="147">
                  <c:v>115.29375542164409</c:v>
                </c:pt>
                <c:pt idx="148">
                  <c:v>115.1498951116406</c:v>
                </c:pt>
                <c:pt idx="149">
                  <c:v>115.0109828171168</c:v>
                </c:pt>
                <c:pt idx="150">
                  <c:v>114.87684835313981</c:v>
                </c:pt>
                <c:pt idx="151">
                  <c:v>114.747327388217</c:v>
                </c:pt>
                <c:pt idx="152">
                  <c:v>114.62226124296831</c:v>
                </c:pt>
                <c:pt idx="153">
                  <c:v>114.501496695726</c:v>
                </c:pt>
                <c:pt idx="154">
                  <c:v>114.3848857948168</c:v>
                </c:pt>
                <c:pt idx="155">
                  <c:v>114.2722856773042</c:v>
                </c:pt>
                <c:pt idx="156">
                  <c:v>114.1635583939628</c:v>
                </c:pt>
                <c:pt idx="157">
                  <c:v>114.0585707402734</c:v>
                </c:pt>
                <c:pt idx="158">
                  <c:v>113.9571940932308</c:v>
                </c:pt>
                <c:pt idx="159">
                  <c:v>113.85930425376429</c:v>
                </c:pt>
                <c:pt idx="160">
                  <c:v>113.764781294579</c:v>
                </c:pt>
                <c:pt idx="161">
                  <c:v>113.6735094132289</c:v>
                </c:pt>
                <c:pt idx="162">
                  <c:v>113.58537679024521</c:v>
                </c:pt>
                <c:pt idx="163">
                  <c:v>113.5002754521432</c:v>
                </c:pt>
                <c:pt idx="164">
                  <c:v>113.4181011391412</c:v>
                </c:pt>
                <c:pt idx="165">
                  <c:v>113.3387531774291</c:v>
                </c:pt>
                <c:pt idx="166">
                  <c:v>113.26213435583099</c:v>
                </c:pt>
                <c:pt idx="167">
                  <c:v>113.18815080670851</c:v>
                </c:pt>
                <c:pt idx="168">
                  <c:v>113.11671189096189</c:v>
                </c:pt>
                <c:pt idx="169">
                  <c:v>113.0477300869855</c:v>
                </c:pt>
                <c:pt idx="170">
                  <c:v>112.9811208834426</c:v>
                </c:pt>
                <c:pt idx="171">
                  <c:v>112.916802675729</c:v>
                </c:pt>
                <c:pt idx="172">
                  <c:v>112.8546966659967</c:v>
                </c:pt>
                <c:pt idx="173">
                  <c:v>112.7947267666171</c:v>
                </c:pt>
                <c:pt idx="174">
                  <c:v>112.7368195069637</c:v>
                </c:pt>
                <c:pt idx="175">
                  <c:v>112.6809039434018</c:v>
                </c:pt>
                <c:pt idx="176">
                  <c:v>112.6269115723733</c:v>
                </c:pt>
                <c:pt idx="177">
                  <c:v>112.5747762464716</c:v>
                </c:pt>
                <c:pt idx="178">
                  <c:v>112.5244340934025</c:v>
                </c:pt>
                <c:pt idx="179">
                  <c:v>112.475823437733</c:v>
                </c:pt>
                <c:pt idx="180">
                  <c:v>112.4288847253307</c:v>
                </c:pt>
                <c:pt idx="181">
                  <c:v>112.3835604504029</c:v>
                </c:pt>
                <c:pt idx="182">
                  <c:v>112.3397950850446</c:v>
                </c:pt>
                <c:pt idx="183">
                  <c:v>112.2975350112102</c:v>
                </c:pt>
                <c:pt idx="184">
                  <c:v>112.2567284550242</c:v>
                </c:pt>
                <c:pt idx="185">
                  <c:v>112.21732542335219</c:v>
                </c:pt>
                <c:pt idx="186">
                  <c:v>112.17927764255271</c:v>
                </c:pt>
                <c:pt idx="187">
                  <c:v>112.1425384993362</c:v>
                </c:pt>
                <c:pt idx="188">
                  <c:v>112.1070629836576</c:v>
                </c:pt>
                <c:pt idx="189">
                  <c:v>112.0728076335739</c:v>
                </c:pt>
                <c:pt idx="190">
                  <c:v>112.0397304819973</c:v>
                </c:pt>
                <c:pt idx="191">
                  <c:v>112.0077910052804</c:v>
                </c:pt>
                <c:pt idx="192">
                  <c:v>111.97695007357029</c:v>
                </c:pt>
                <c:pt idx="193">
                  <c:v>111.9471699028685</c:v>
                </c:pt>
                <c:pt idx="194">
                  <c:v>111.91841400874181</c:v>
                </c:pt>
                <c:pt idx="195">
                  <c:v>111.8906471616237</c:v>
                </c:pt>
                <c:pt idx="196">
                  <c:v>111.8638353436541</c:v>
                </c:pt>
                <c:pt idx="197">
                  <c:v>111.837945707003</c:v>
                </c:pt>
                <c:pt idx="198">
                  <c:v>111.8129465336277</c:v>
                </c:pt>
                <c:pt idx="199">
                  <c:v>111.7888071964145</c:v>
                </c:pt>
                <c:pt idx="200">
                  <c:v>111.76549812165661</c:v>
                </c:pt>
                <c:pt idx="201">
                  <c:v>111.74299075282249</c:v>
                </c:pt>
                <c:pt idx="202">
                  <c:v>111.7212575155705</c:v>
                </c:pt>
                <c:pt idx="203">
                  <c:v>111.7002717839672</c:v>
                </c:pt>
                <c:pt idx="204">
                  <c:v>111.6800078478669</c:v>
                </c:pt>
                <c:pt idx="205">
                  <c:v>111.66044088141371</c:v>
                </c:pt>
                <c:pt idx="206">
                  <c:v>111.64154691262679</c:v>
                </c:pt>
                <c:pt idx="207">
                  <c:v>111.6233027940316</c:v>
                </c:pt>
                <c:pt idx="208">
                  <c:v>111.6056861743013</c:v>
                </c:pt>
                <c:pt idx="209">
                  <c:v>111.5886754708735</c:v>
                </c:pt>
                <c:pt idx="210">
                  <c:v>111.5722498435092</c:v>
                </c:pt>
                <c:pt idx="211">
                  <c:v>111.5563891687608</c:v>
                </c:pt>
                <c:pt idx="212">
                  <c:v>111.5410740153184</c:v>
                </c:pt>
                <c:pt idx="213">
                  <c:v>111.5262856202035</c:v>
                </c:pt>
                <c:pt idx="214">
                  <c:v>111.5120058657828</c:v>
                </c:pt>
                <c:pt idx="215">
                  <c:v>111.4982172575713</c:v>
                </c:pt>
                <c:pt idx="216">
                  <c:v>111.4849029027997</c:v>
                </c:pt>
                <c:pt idx="217">
                  <c:v>111.4720464897182</c:v>
                </c:pt>
                <c:pt idx="218">
                  <c:v>111.4596322676131</c:v>
                </c:pt>
                <c:pt idx="219">
                  <c:v>111.44764502750979</c:v>
                </c:pt>
                <c:pt idx="220">
                  <c:v>111.43607008354</c:v>
                </c:pt>
                <c:pt idx="221">
                  <c:v>111.42489325495001</c:v>
                </c:pt>
                <c:pt idx="222">
                  <c:v>111.4141008487268</c:v>
                </c:pt>
                <c:pt idx="223">
                  <c:v>111.40367964282331</c:v>
                </c:pt>
                <c:pt idx="224">
                  <c:v>111.393616869959</c:v>
                </c:pt>
                <c:pt idx="225">
                  <c:v>111.38390020197851</c:v>
                </c:pt>
                <c:pt idx="226">
                  <c:v>111.37451773474859</c:v>
                </c:pt>
                <c:pt idx="227">
                  <c:v>111.3654579735736</c:v>
                </c:pt>
                <c:pt idx="228">
                  <c:v>111.35670981911311</c:v>
                </c:pt>
                <c:pt idx="229">
                  <c:v>111.3482625537836</c:v>
                </c:pt>
                <c:pt idx="230">
                  <c:v>111.34010582862901</c:v>
                </c:pt>
                <c:pt idx="231">
                  <c:v>111.3322296506408</c:v>
                </c:pt>
                <c:pt idx="232">
                  <c:v>111.32462437051601</c:v>
                </c:pt>
                <c:pt idx="233">
                  <c:v>111.3172806708352</c:v>
                </c:pt>
                <c:pt idx="234">
                  <c:v>111.3101895546481</c:v>
                </c:pt>
                <c:pt idx="235">
                  <c:v>111.30334233445051</c:v>
                </c:pt>
                <c:pt idx="236">
                  <c:v>111.2967306215415</c:v>
                </c:pt>
                <c:pt idx="237">
                  <c:v>111.29034631574579</c:v>
                </c:pt>
                <c:pt idx="238">
                  <c:v>111.2841815954904</c:v>
                </c:pt>
                <c:pt idx="239">
                  <c:v>111.2782289082221</c:v>
                </c:pt>
                <c:pt idx="240">
                  <c:v>111.2724809611545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275-4B7F-8D94-ABB52678A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0404696"/>
        <c:axId val="1929573176"/>
      </c:scatterChart>
      <c:valAx>
        <c:axId val="1930404696"/>
        <c:scaling>
          <c:orientation val="minMax"/>
          <c:max val="24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bg1"/>
                    </a:solidFill>
                    <a:latin typeface="Arial Rounded MT Bold" panose="020F0704030504030204" pitchFamily="34" charset="77"/>
                  </a:rPr>
                  <a:t>Time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bg1"/>
                  </a:solidFill>
                  <a:latin typeface="Arial Rounded MT Bold" panose="020F0704030504030204" pitchFamily="34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1929573176"/>
        <c:crosses val="autoZero"/>
        <c:crossBetween val="midCat"/>
      </c:valAx>
      <c:valAx>
        <c:axId val="1929573176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bg1"/>
                    </a:solidFill>
                    <a:latin typeface="Arial Rounded MT Bold" panose="020F0704030504030204" pitchFamily="34" charset="77"/>
                  </a:rPr>
                  <a:t>Predicted</a:t>
                </a:r>
                <a:r>
                  <a:rPr lang="en-US" sz="1400" b="1" baseline="0" dirty="0">
                    <a:solidFill>
                      <a:schemeClr val="bg1"/>
                    </a:solidFill>
                    <a:latin typeface="Arial Rounded MT Bold" panose="020F0704030504030204" pitchFamily="34" charset="77"/>
                  </a:rPr>
                  <a:t> Equivalents (ng/mL)</a:t>
                </a:r>
                <a:endParaRPr lang="en-US" sz="1400" b="1" dirty="0">
                  <a:solidFill>
                    <a:schemeClr val="bg1"/>
                  </a:solidFill>
                  <a:latin typeface="Arial Rounded MT Bold" panose="020F0704030504030204" pitchFamily="34" charset="77"/>
                </a:endParaRPr>
              </a:p>
            </c:rich>
          </c:tx>
          <c:layout>
            <c:manualLayout>
              <c:xMode val="edge"/>
              <c:yMode val="edge"/>
              <c:x val="2.4962736073119201E-2"/>
              <c:y val="0.130229412836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Arial Rounded MT Bold" panose="020F0704030504030204" pitchFamily="34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1930404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417880133003597"/>
          <c:y val="0.14014175093803499"/>
          <c:w val="0.53670231991831996"/>
          <c:h val="0.24126179604106901"/>
        </c:manualLayout>
      </c:layout>
      <c:overlay val="1"/>
      <c:spPr>
        <a:solidFill>
          <a:schemeClr val="tx1">
            <a:lumMod val="50000"/>
            <a:lumOff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222983232093301"/>
          <c:y val="9.3068799483495401E-3"/>
          <c:w val="0.88178008549333398"/>
          <c:h val="0.886523090725767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38100" cmpd="sng">
              <a:solidFill>
                <a:sysClr val="window" lastClr="FFFFFF">
                  <a:lumMod val="85000"/>
                </a:sysClr>
              </a:solidFill>
            </a:ln>
          </c:spPr>
          <c:invertIfNegative val="0"/>
          <c:dLbls>
            <c:dLbl>
              <c:idx val="6"/>
              <c:layout>
                <c:manualLayout>
                  <c:x val="-8.5801277335551401E-2"/>
                  <c:y val="-3.32772249624256E-3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40404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81-924E-9F33-21663EA347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Wagner 1956</c:v>
                </c:pt>
                <c:pt idx="1">
                  <c:v>Mc Hardy 1972</c:v>
                </c:pt>
                <c:pt idx="2">
                  <c:v>Mikami 2007</c:v>
                </c:pt>
                <c:pt idx="3">
                  <c:v>Snijders 2010 </c:v>
                </c:pt>
                <c:pt idx="4">
                  <c:v>Fernandez 2011 </c:v>
                </c:pt>
                <c:pt idx="5">
                  <c:v>Meijvis  2011</c:v>
                </c:pt>
                <c:pt idx="6">
                  <c:v>Blum 2015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113</c:v>
                </c:pt>
                <c:pt idx="1">
                  <c:v>126</c:v>
                </c:pt>
                <c:pt idx="2">
                  <c:v>31</c:v>
                </c:pt>
                <c:pt idx="3">
                  <c:v>213</c:v>
                </c:pt>
                <c:pt idx="4">
                  <c:v>55</c:v>
                </c:pt>
                <c:pt idx="5">
                  <c:v>304</c:v>
                </c:pt>
                <c:pt idx="6">
                  <c:v>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81-924E-9F33-21663EA34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-2093986344"/>
        <c:axId val="-2112491672"/>
      </c:barChart>
      <c:catAx>
        <c:axId val="-2093986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spc="-150"/>
            </a:pPr>
            <a:endParaRPr lang="en-US"/>
          </a:p>
        </c:txPr>
        <c:crossAx val="-2112491672"/>
        <c:crosses val="autoZero"/>
        <c:auto val="1"/>
        <c:lblAlgn val="ctr"/>
        <c:lblOffset val="100"/>
        <c:noMultiLvlLbl val="0"/>
      </c:catAx>
      <c:valAx>
        <c:axId val="-2112491672"/>
        <c:scaling>
          <c:orientation val="minMax"/>
          <c:max val="8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lnSpc>
                <a:spcPct val="80000"/>
              </a:lnSpc>
              <a:defRPr sz="1600" b="1"/>
            </a:pPr>
            <a:endParaRPr lang="en-US"/>
          </a:p>
        </c:txPr>
        <c:crossAx val="-2093986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142120804110398"/>
          <c:y val="8.8775978296318295E-3"/>
          <c:w val="0.894195217192709"/>
          <c:h val="0.904933054033422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38100" cmpd="sng">
              <a:solidFill>
                <a:sysClr val="window" lastClr="FFFFFF">
                  <a:lumMod val="85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38100" cmpd="sng">
                <a:solidFill>
                  <a:sysClr val="window" lastClr="FFFFFF">
                    <a:lumMod val="85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CB4-1049-B54A-299B008848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Marik 1993</c:v>
                </c:pt>
                <c:pt idx="1">
                  <c:v>Confalonieri 2005</c:v>
                </c:pt>
                <c:pt idx="2">
                  <c:v>El-Ghamrawy 2006</c:v>
                </c:pt>
                <c:pt idx="3">
                  <c:v>Sabry  2011 </c:v>
                </c:pt>
                <c:pt idx="4">
                  <c:v>Nafae 2013  </c:v>
                </c:pt>
                <c:pt idx="5">
                  <c:v>Torres  2015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46</c:v>
                </c:pt>
                <c:pt idx="2">
                  <c:v>34</c:v>
                </c:pt>
                <c:pt idx="3">
                  <c:v>80</c:v>
                </c:pt>
                <c:pt idx="4">
                  <c:v>80</c:v>
                </c:pt>
                <c:pt idx="5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B4-1049-B54A-299B00884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2112011976"/>
        <c:axId val="-2112020008"/>
      </c:barChart>
      <c:catAx>
        <c:axId val="-21120119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12020008"/>
        <c:crosses val="autoZero"/>
        <c:auto val="1"/>
        <c:lblAlgn val="ctr"/>
        <c:lblOffset val="100"/>
        <c:noMultiLvlLbl val="0"/>
      </c:catAx>
      <c:valAx>
        <c:axId val="-21120200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12011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 spc="-150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630193795806706E-2"/>
          <c:y val="2.5945582753186501E-2"/>
          <c:w val="0.88178008549333398"/>
          <c:h val="0.882119491964205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38100" cmpd="sng">
              <a:solidFill>
                <a:srgbClr val="E7E6E6">
                  <a:lumMod val="90000"/>
                </a:srgb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38100" cmpd="sng">
                <a:solidFill>
                  <a:srgbClr val="E7E6E6">
                    <a:lumMod val="90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069-8B42-82A1-DCEE195626B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 w="38100" cmpd="sng">
                <a:solidFill>
                  <a:srgbClr val="E7E6E6">
                    <a:lumMod val="90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069-8B42-82A1-DCEE195626B4}"/>
              </c:ext>
            </c:extLst>
          </c:dPt>
          <c:dPt>
            <c:idx val="5"/>
            <c:invertIfNegative val="0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 w="38100" cmpd="sng">
                <a:solidFill>
                  <a:srgbClr val="E7E6E6">
                    <a:lumMod val="90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069-8B42-82A1-DCEE195626B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Wagner 1956</c:v>
                </c:pt>
                <c:pt idx="1">
                  <c:v>Mc Hardy 1972</c:v>
                </c:pt>
                <c:pt idx="2">
                  <c:v>Mikami 2007</c:v>
                </c:pt>
                <c:pt idx="3">
                  <c:v>Snijders 2010</c:v>
                </c:pt>
                <c:pt idx="4">
                  <c:v>Fernandez 2011</c:v>
                </c:pt>
                <c:pt idx="5">
                  <c:v>Meijvis  2011</c:v>
                </c:pt>
                <c:pt idx="6">
                  <c:v>Blum 2015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7</c:v>
                </c:pt>
                <c:pt idx="2">
                  <c:v>3</c:v>
                </c:pt>
                <c:pt idx="3">
                  <c:v>7</c:v>
                </c:pt>
                <c:pt idx="4">
                  <c:v>10</c:v>
                </c:pt>
                <c:pt idx="5">
                  <c:v>4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69-8B42-82A1-DCEE19562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1999465528"/>
        <c:axId val="-2125030520"/>
      </c:barChart>
      <c:catAx>
        <c:axId val="19994655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pc="-150"/>
            </a:pPr>
            <a:endParaRPr lang="en-US"/>
          </a:p>
        </c:txPr>
        <c:crossAx val="-2125030520"/>
        <c:crosses val="autoZero"/>
        <c:auto val="1"/>
        <c:lblAlgn val="ctr"/>
        <c:lblOffset val="100"/>
        <c:noMultiLvlLbl val="0"/>
      </c:catAx>
      <c:valAx>
        <c:axId val="-2125030520"/>
        <c:scaling>
          <c:orientation val="minMax"/>
          <c:max val="12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99465528"/>
        <c:crosses val="autoZero"/>
        <c:crossBetween val="between"/>
        <c:majorUnit val="3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630193795806706E-2"/>
          <c:y val="2.5945582753186501E-2"/>
          <c:w val="0.894195217192709"/>
          <c:h val="0.884822984643460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38100" cmpd="sng">
              <a:solidFill>
                <a:sysClr val="window" lastClr="FFFFFF">
                  <a:lumMod val="85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38100" cmpd="sng">
                <a:solidFill>
                  <a:sysClr val="window" lastClr="FFFFFF">
                    <a:lumMod val="85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505-C444-B959-BB3B5E75BFE9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38100" cmpd="sng">
                <a:solidFill>
                  <a:sysClr val="window" lastClr="FFFFFF">
                    <a:lumMod val="85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505-C444-B959-BB3B5E75BFE9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38100" cmpd="sng">
                <a:solidFill>
                  <a:sysClr val="window" lastClr="FFFFFF">
                    <a:lumMod val="85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505-C444-B959-BB3B5E75BFE9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38100" cmpd="sng">
                <a:solidFill>
                  <a:sysClr val="window" lastClr="FFFFFF">
                    <a:lumMod val="85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505-C444-B959-BB3B5E75BFE9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38100" cmpd="sng">
                <a:solidFill>
                  <a:sysClr val="window" lastClr="FFFFFF">
                    <a:lumMod val="85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505-C444-B959-BB3B5E75BFE9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 w="38100" cmpd="sng">
                <a:solidFill>
                  <a:sysClr val="window" lastClr="FFFFFF">
                    <a:lumMod val="85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505-C444-B959-BB3B5E75BF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Marik 1993</c:v>
                </c:pt>
                <c:pt idx="1">
                  <c:v>Confalonieri 2005</c:v>
                </c:pt>
                <c:pt idx="2">
                  <c:v>El-Ghamrawy 2006</c:v>
                </c:pt>
                <c:pt idx="3">
                  <c:v>Sabry 2011</c:v>
                </c:pt>
                <c:pt idx="4">
                  <c:v>Nafae 2013</c:v>
                </c:pt>
                <c:pt idx="5">
                  <c:v>Torres 2015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505-C444-B959-BB3B5E75B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998975160"/>
        <c:axId val="1999115592"/>
      </c:barChart>
      <c:catAx>
        <c:axId val="19989751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0" b="1" spc="-150"/>
            </a:pPr>
            <a:endParaRPr lang="en-US"/>
          </a:p>
        </c:txPr>
        <c:crossAx val="1999115592"/>
        <c:crosses val="autoZero"/>
        <c:auto val="1"/>
        <c:lblAlgn val="ctr"/>
        <c:lblOffset val="100"/>
        <c:noMultiLvlLbl val="0"/>
      </c:catAx>
      <c:valAx>
        <c:axId val="1999115592"/>
        <c:scaling>
          <c:orientation val="minMax"/>
          <c:max val="12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998975160"/>
        <c:crosses val="autoZero"/>
        <c:crossBetween val="between"/>
        <c:majorUnit val="3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73197510890198E-2"/>
          <c:y val="0.20730359834904899"/>
          <c:w val="0.85580895365459797"/>
          <c:h val="0.610633185954173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LPS 100</c:v>
                </c:pt>
              </c:strCache>
            </c:strRef>
          </c:tx>
          <c:spPr>
            <a:ln w="38100" cap="rnd">
              <a:solidFill>
                <a:srgbClr val="92D050"/>
              </a:solidFill>
              <a:prstDash val="dash"/>
              <a:round/>
            </a:ln>
            <a:effectLst/>
          </c:spPr>
          <c:marker>
            <c:symbol val="diamond"/>
            <c:size val="15"/>
            <c:spPr>
              <a:solidFill>
                <a:srgbClr val="92D050"/>
              </a:solidFill>
              <a:ln w="15875">
                <a:solidFill>
                  <a:schemeClr val="tx1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Sheet1!$B$2:$B$8</c:f>
              <c:numCache>
                <c:formatCode>0</c:formatCode>
                <c:ptCount val="7"/>
                <c:pt idx="0">
                  <c:v>185</c:v>
                </c:pt>
                <c:pt idx="1">
                  <c:v>167</c:v>
                </c:pt>
                <c:pt idx="2">
                  <c:v>159.5</c:v>
                </c:pt>
                <c:pt idx="3">
                  <c:v>153.5</c:v>
                </c:pt>
                <c:pt idx="4">
                  <c:v>140.5</c:v>
                </c:pt>
                <c:pt idx="5">
                  <c:v>106.5</c:v>
                </c:pt>
                <c:pt idx="6">
                  <c:v>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B6C-0449-942F-54ADA05F9B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LPS 1,000</c:v>
                </c:pt>
              </c:strCache>
            </c:strRef>
          </c:tx>
          <c:spPr>
            <a:ln w="38100" cap="rnd">
              <a:solidFill>
                <a:schemeClr val="accent5">
                  <a:lumMod val="20000"/>
                  <a:lumOff val="80000"/>
                </a:schemeClr>
              </a:solidFill>
              <a:prstDash val="lgDashDot"/>
              <a:round/>
            </a:ln>
            <a:effectLst/>
          </c:spPr>
          <c:marker>
            <c:symbol val="square"/>
            <c:size val="15"/>
            <c:spPr>
              <a:solidFill>
                <a:schemeClr val="accent1">
                  <a:lumMod val="20000"/>
                  <a:lumOff val="80000"/>
                </a:schemeClr>
              </a:solidFill>
              <a:ln w="15875">
                <a:solidFill>
                  <a:schemeClr val="bg1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Sheet1!$C$2:$C$8</c:f>
              <c:numCache>
                <c:formatCode>0</c:formatCode>
                <c:ptCount val="7"/>
                <c:pt idx="0">
                  <c:v>318.5</c:v>
                </c:pt>
                <c:pt idx="1">
                  <c:v>293.5</c:v>
                </c:pt>
                <c:pt idx="2">
                  <c:v>280</c:v>
                </c:pt>
                <c:pt idx="3">
                  <c:v>272.5</c:v>
                </c:pt>
                <c:pt idx="4">
                  <c:v>264</c:v>
                </c:pt>
                <c:pt idx="5">
                  <c:v>157</c:v>
                </c:pt>
                <c:pt idx="6">
                  <c:v>99.5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B6C-0449-942F-54ADA05F9B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LPS 5,000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rgbClr val="FFFF00"/>
              </a:solidFill>
              <a:ln w="19050">
                <a:solidFill>
                  <a:schemeClr val="bg1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Sheet1!$D$2:$D$8</c:f>
              <c:numCache>
                <c:formatCode>0</c:formatCode>
                <c:ptCount val="7"/>
                <c:pt idx="0">
                  <c:v>481.5</c:v>
                </c:pt>
                <c:pt idx="1">
                  <c:v>405.5</c:v>
                </c:pt>
                <c:pt idx="2">
                  <c:v>392.5</c:v>
                </c:pt>
                <c:pt idx="3">
                  <c:v>383.5</c:v>
                </c:pt>
                <c:pt idx="4">
                  <c:v>359.5</c:v>
                </c:pt>
                <c:pt idx="5">
                  <c:v>212</c:v>
                </c:pt>
                <c:pt idx="6">
                  <c:v>129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B6C-0449-942F-54ADA05F9BF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LPS 10,000</c:v>
                </c:pt>
              </c:strCache>
            </c:strRef>
          </c:tx>
          <c:spPr>
            <a:ln w="412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triangle"/>
            <c:size val="15"/>
            <c:spPr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Sheet1!$E$2:$E$8</c:f>
              <c:numCache>
                <c:formatCode>0</c:formatCode>
                <c:ptCount val="7"/>
                <c:pt idx="0">
                  <c:v>566</c:v>
                </c:pt>
                <c:pt idx="1">
                  <c:v>506</c:v>
                </c:pt>
                <c:pt idx="2">
                  <c:v>485.5</c:v>
                </c:pt>
                <c:pt idx="3">
                  <c:v>465</c:v>
                </c:pt>
                <c:pt idx="4">
                  <c:v>433.5</c:v>
                </c:pt>
                <c:pt idx="5">
                  <c:v>241.5</c:v>
                </c:pt>
                <c:pt idx="6">
                  <c:v>137.5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2B6C-0449-942F-54ADA05F9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1493624"/>
        <c:axId val="1996904344"/>
      </c:lineChart>
      <c:catAx>
        <c:axId val="2081493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1996904344"/>
        <c:crosses val="autoZero"/>
        <c:auto val="1"/>
        <c:lblAlgn val="ctr"/>
        <c:lblOffset val="100"/>
        <c:noMultiLvlLbl val="0"/>
      </c:catAx>
      <c:valAx>
        <c:axId val="1996904344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2081493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 w="28575">
      <a:solidFill>
        <a:schemeClr val="tx1">
          <a:lumMod val="95000"/>
        </a:schemeClr>
      </a:solidFill>
    </a:ln>
    <a:effectLst/>
  </c:spPr>
  <c:txPr>
    <a:bodyPr/>
    <a:lstStyle/>
    <a:p>
      <a:pPr>
        <a:defRPr sz="2000">
          <a:solidFill>
            <a:schemeClr val="bg1"/>
          </a:solidFill>
          <a:latin typeface="Arial Rounded MT Bold" charset="0"/>
          <a:ea typeface="Arial Rounded MT Bold" charset="0"/>
          <a:cs typeface="Arial Rounded MT Bold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271484009128"/>
          <c:y val="0.20132382829340401"/>
          <c:w val="0.86132518721467899"/>
          <c:h val="0.585223266342551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LPS 100</c:v>
                </c:pt>
              </c:strCache>
            </c:strRef>
          </c:tx>
          <c:spPr>
            <a:ln w="38100" cap="rnd">
              <a:solidFill>
                <a:srgbClr val="92D050"/>
              </a:solidFill>
              <a:prstDash val="dash"/>
              <a:round/>
            </a:ln>
            <a:effectLst/>
          </c:spPr>
          <c:marker>
            <c:symbol val="diamond"/>
            <c:size val="15"/>
            <c:spPr>
              <a:solidFill>
                <a:srgbClr val="92D050"/>
              </a:solidFill>
              <a:ln w="15875">
                <a:solidFill>
                  <a:schemeClr val="tx1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</c:v>
                </c:pt>
                <c:pt idx="1">
                  <c:v>-9.7297297297297303E-2</c:v>
                </c:pt>
                <c:pt idx="2">
                  <c:v>-0.13783783783783801</c:v>
                </c:pt>
                <c:pt idx="3">
                  <c:v>-0.17027027027027</c:v>
                </c:pt>
                <c:pt idx="4">
                  <c:v>-0.240540540540541</c:v>
                </c:pt>
                <c:pt idx="5">
                  <c:v>-0.42432432432432399</c:v>
                </c:pt>
                <c:pt idx="6">
                  <c:v>-0.58378378378378404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0F5-FD47-829F-19F92AB2F7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LPS 1,000</c:v>
                </c:pt>
              </c:strCache>
            </c:strRef>
          </c:tx>
          <c:spPr>
            <a:ln w="38100" cap="rnd">
              <a:solidFill>
                <a:srgbClr val="00B0F0"/>
              </a:solidFill>
              <a:prstDash val="lgDashDot"/>
              <a:round/>
            </a:ln>
            <a:effectLst/>
          </c:spPr>
          <c:marker>
            <c:symbol val="square"/>
            <c:size val="15"/>
            <c:spPr>
              <a:solidFill>
                <a:srgbClr val="00B0F0"/>
              </a:solidFill>
              <a:ln w="15875">
                <a:solidFill>
                  <a:schemeClr val="tx1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Sheet1!$C$2:$C$8</c:f>
              <c:numCache>
                <c:formatCode>0%</c:formatCode>
                <c:ptCount val="7"/>
                <c:pt idx="0">
                  <c:v>0</c:v>
                </c:pt>
                <c:pt idx="1">
                  <c:v>-7.8492935635792793E-2</c:v>
                </c:pt>
                <c:pt idx="2">
                  <c:v>-0.120879120879121</c:v>
                </c:pt>
                <c:pt idx="3">
                  <c:v>-0.14442700156985899</c:v>
                </c:pt>
                <c:pt idx="4">
                  <c:v>-0.17111459968602799</c:v>
                </c:pt>
                <c:pt idx="5">
                  <c:v>-0.50706436420722101</c:v>
                </c:pt>
                <c:pt idx="6">
                  <c:v>-0.68759811616954503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0F5-FD47-829F-19F92AB2F7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LPS 5,000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rgbClr val="FFFF00"/>
              </a:solidFill>
              <a:ln w="19050">
                <a:solidFill>
                  <a:schemeClr val="bg1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Sheet1!$D$2:$D$8</c:f>
              <c:numCache>
                <c:formatCode>0%</c:formatCode>
                <c:ptCount val="7"/>
                <c:pt idx="0">
                  <c:v>0</c:v>
                </c:pt>
                <c:pt idx="1">
                  <c:v>-0.15784008307372799</c:v>
                </c:pt>
                <c:pt idx="2">
                  <c:v>-0.184839044652129</c:v>
                </c:pt>
                <c:pt idx="3">
                  <c:v>-0.20353063343717601</c:v>
                </c:pt>
                <c:pt idx="4">
                  <c:v>-0.25337487019729998</c:v>
                </c:pt>
                <c:pt idx="5">
                  <c:v>-0.55970924195223304</c:v>
                </c:pt>
                <c:pt idx="6">
                  <c:v>-0.73208722741432997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0F5-FD47-829F-19F92AB2F7D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LPS 10,000</c:v>
                </c:pt>
              </c:strCache>
            </c:strRef>
          </c:tx>
          <c:spPr>
            <a:ln w="412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triangle"/>
            <c:size val="15"/>
            <c:spPr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150</c:v>
                </c:pt>
                <c:pt idx="6">
                  <c:v>250</c:v>
                </c:pt>
              </c:numCache>
            </c:numRef>
          </c:cat>
          <c:val>
            <c:numRef>
              <c:f>Sheet1!$E$2:$E$8</c:f>
              <c:numCache>
                <c:formatCode>0%</c:formatCode>
                <c:ptCount val="7"/>
                <c:pt idx="0">
                  <c:v>0</c:v>
                </c:pt>
                <c:pt idx="1">
                  <c:v>-0.106007067137809</c:v>
                </c:pt>
                <c:pt idx="2">
                  <c:v>-0.142226148409894</c:v>
                </c:pt>
                <c:pt idx="3">
                  <c:v>-0.17844522968197901</c:v>
                </c:pt>
                <c:pt idx="4">
                  <c:v>-0.23409893992932901</c:v>
                </c:pt>
                <c:pt idx="5">
                  <c:v>-0.57332155477031799</c:v>
                </c:pt>
                <c:pt idx="6">
                  <c:v>-0.757067137809187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60F5-FD47-829F-19F92AB2F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3241896"/>
        <c:axId val="-2093266808"/>
      </c:lineChart>
      <c:catAx>
        <c:axId val="-20932418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93266808"/>
        <c:crossesAt val="0"/>
        <c:auto val="1"/>
        <c:lblAlgn val="ctr"/>
        <c:lblOffset val="100"/>
        <c:noMultiLvlLbl val="0"/>
      </c:catAx>
      <c:valAx>
        <c:axId val="-2093266808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-2093241896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>
          <a:lumMod val="95000"/>
        </a:schemeClr>
      </a:solidFill>
    </a:ln>
    <a:effectLst/>
  </c:spPr>
  <c:txPr>
    <a:bodyPr/>
    <a:lstStyle/>
    <a:p>
      <a:pPr>
        <a:defRPr sz="2000">
          <a:solidFill>
            <a:schemeClr val="bg1"/>
          </a:solidFill>
          <a:latin typeface="Arial Rounded MT Bold" charset="0"/>
          <a:ea typeface="Arial Rounded MT Bold" charset="0"/>
          <a:cs typeface="Arial Rounded MT Bold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1400" dirty="0"/>
              <a:t>Methylprednisolone [mg/kg/day]</a:t>
            </a:r>
          </a:p>
        </c:rich>
      </c:tx>
      <c:layout>
        <c:manualLayout>
          <c:xMode val="edge"/>
          <c:yMode val="edge"/>
          <c:x val="0.141199487745191"/>
          <c:y val="6.31550988601075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9321896357199"/>
          <c:y val="0.22458146217948599"/>
          <c:w val="0.82018004995752303"/>
          <c:h val="0.576207640158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Methylprednisolone [mg/kg/day]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66-6D40-B70A-9B84D9C99BCB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66-6D40-B70A-9B84D9C99BC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866-6D40-B70A-9B84D9C99BCB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866-6D40-B70A-9B84D9C99BCB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866-6D40-B70A-9B84D9C99BCB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866-6D40-B70A-9B84D9C99B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0</c:v>
                </c:pt>
                <c:pt idx="1">
                  <c:v>0 to 14</c:v>
                </c:pt>
                <c:pt idx="2">
                  <c:v>15 to 21</c:v>
                </c:pt>
                <c:pt idx="3">
                  <c:v>22 to 25</c:v>
                </c:pt>
                <c:pt idx="4">
                  <c:v>26 to 28</c:v>
                </c:pt>
                <c:pt idx="5">
                  <c:v>29 to 31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0.5</c:v>
                </c:pt>
                <c:pt idx="4">
                  <c:v>0.25</c:v>
                </c:pt>
                <c:pt idx="5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866-6D40-B70A-9B84D9C99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2"/>
        <c:axId val="1930265320"/>
        <c:axId val="1929540680"/>
      </c:barChart>
      <c:catAx>
        <c:axId val="1930265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1929540680"/>
        <c:crosses val="autoZero"/>
        <c:auto val="1"/>
        <c:lblAlgn val="ctr"/>
        <c:lblOffset val="100"/>
        <c:noMultiLvlLbl val="0"/>
      </c:catAx>
      <c:valAx>
        <c:axId val="1929540680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193026532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  <a:latin typeface="Arial Rounded MT Bold" panose="020F0704030504030204" pitchFamily="34" charset="77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>
                <a:latin typeface="Arial Rounded MT Bold" panose="020F0704030504030204" pitchFamily="34" charset="77"/>
              </a:defRPr>
            </a:pPr>
            <a:r>
              <a:rPr lang="en-US" sz="2400" b="1" spc="-15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Early</a:t>
            </a:r>
            <a:r>
              <a:rPr lang="en-US" sz="2400" b="1" spc="-150" baseline="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ARDS  </a:t>
            </a:r>
            <a:r>
              <a:rPr lang="en-US" sz="2400" b="1" spc="-150" baseline="0" dirty="0">
                <a:latin typeface="Arial Rounded MT Bold" panose="020F0704030504030204" pitchFamily="34" charset="77"/>
              </a:rPr>
              <a:t>(</a:t>
            </a:r>
            <a:r>
              <a:rPr lang="en-US" sz="2400" b="1" u="sng" spc="-150" baseline="0" dirty="0">
                <a:latin typeface="Arial Rounded MT Bold" panose="020F0704030504030204" pitchFamily="34" charset="77"/>
              </a:rPr>
              <a:t>&lt;</a:t>
            </a:r>
            <a:r>
              <a:rPr lang="en-US" sz="2400" b="1" spc="-150" baseline="0" dirty="0">
                <a:latin typeface="Arial Rounded MT Bold" panose="020F0704030504030204" pitchFamily="34" charset="77"/>
              </a:rPr>
              <a:t> 3 days) </a:t>
            </a:r>
          </a:p>
          <a:p>
            <a:pPr>
              <a:defRPr sz="2000" b="1">
                <a:latin typeface="Arial Rounded MT Bold" panose="020F0704030504030204" pitchFamily="34" charset="77"/>
              </a:defRPr>
            </a:pPr>
            <a:r>
              <a:rPr lang="en-US" sz="1600" b="1" spc="-150" baseline="0" dirty="0">
                <a:latin typeface="Arial Rounded MT Bold" panose="020F0704030504030204" pitchFamily="34" charset="77"/>
              </a:rPr>
              <a:t>(7 RCTs - </a:t>
            </a:r>
            <a:r>
              <a:rPr lang="en-US" sz="1600" b="1" spc="-150" baseline="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N = 612</a:t>
            </a:r>
            <a:r>
              <a:rPr lang="en-US" sz="1600" b="1" spc="-150" baseline="0" dirty="0">
                <a:latin typeface="Arial Rounded MT Bold" panose="020F0704030504030204" pitchFamily="34" charset="77"/>
              </a:rPr>
              <a:t>) </a:t>
            </a:r>
            <a:endParaRPr lang="en-US" sz="1600" b="1" spc="-150" dirty="0">
              <a:latin typeface="Arial Rounded MT Bold" panose="020F0704030504030204" pitchFamily="34" charset="77"/>
            </a:endParaRPr>
          </a:p>
        </c:rich>
      </c:tx>
      <c:layout>
        <c:manualLayout>
          <c:xMode val="edge"/>
          <c:yMode val="edge"/>
          <c:x val="0.180715933628041"/>
          <c:y val="2.41278423371781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1836603383041502"/>
          <c:y val="0.202092286319354"/>
          <c:w val="0.42757496326252198"/>
          <c:h val="0.702918481591958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FE1A2">
                <a:lumMod val="40000"/>
                <a:lumOff val="60000"/>
              </a:srgbClr>
            </a:solidFill>
            <a:ln w="38100">
              <a:solidFill>
                <a:srgbClr val="E7E6E6">
                  <a:lumMod val="75000"/>
                </a:srgb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E7E6E6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2C6-9144-A6A5-D30144AE4612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E7E6E6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2C6-9144-A6A5-D30144AE4612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/>
              </a:solidFill>
              <a:ln w="38100">
                <a:solidFill>
                  <a:srgbClr val="E7E6E6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2C6-9144-A6A5-D30144AE461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E7E6E6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2C6-9144-A6A5-D30144AE461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E7E6E6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2C6-9144-A6A5-D30144AE4612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/>
              </a:solidFill>
              <a:ln w="38100">
                <a:solidFill>
                  <a:srgbClr val="E7E6E6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2C6-9144-A6A5-D30144AE461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E7E6E6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C-A2C6-9144-A6A5-D30144AE4612}"/>
              </c:ext>
            </c:extLst>
          </c:dPt>
          <c:dLbls>
            <c:dLbl>
              <c:idx val="6"/>
              <c:layout>
                <c:manualLayout>
                  <c:x val="1.51482611870389E-2"/>
                  <c:y val="-2.8060615402565898E-3"/>
                </c:manualLayout>
              </c:layout>
              <c:tx>
                <c:rich>
                  <a:bodyPr/>
                  <a:lstStyle/>
                  <a:p>
                    <a:pPr>
                      <a:defRPr sz="1600" b="1" spc="-150">
                        <a:solidFill>
                          <a:srgbClr val="FFFF00"/>
                        </a:solidFill>
                        <a:latin typeface="Arial Rounded MT Bold" panose="020F0704030504030204" pitchFamily="34" charset="77"/>
                      </a:defRPr>
                    </a:pPr>
                    <a:fld id="{AB3E5159-B1FF-4A4C-A4F8-CB9383E0FAB1}" type="VALUE">
                      <a:rPr lang="en-US" sz="1600" b="1" spc="-150">
                        <a:solidFill>
                          <a:srgbClr val="FFFF00"/>
                        </a:solidFill>
                        <a:latin typeface="Arial Rounded MT Bold" panose="020F0704030504030204" pitchFamily="34" charset="77"/>
                      </a:rPr>
                      <a:pPr>
                        <a:defRPr sz="1600" b="1" spc="-150">
                          <a:solidFill>
                            <a:srgbClr val="FFFF00"/>
                          </a:solidFill>
                          <a:latin typeface="Arial Rounded MT Bold" panose="020F0704030504030204" pitchFamily="34" charset="77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A2C6-9144-A6A5-D30144AE46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FF00"/>
                    </a:solidFill>
                    <a:latin typeface="Arial Rounded MT Bold" panose="020F0704030504030204" pitchFamily="34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Confalonieri, 2005*</c:v>
                </c:pt>
                <c:pt idx="1">
                  <c:v>Annane, 2006# </c:v>
                </c:pt>
                <c:pt idx="2">
                  <c:v>Meduri, 2007 </c:v>
                </c:pt>
                <c:pt idx="3">
                  <c:v>Sabry, 2011*</c:v>
                </c:pt>
                <c:pt idx="4">
                  <c:v>Liu, 2012</c:v>
                </c:pt>
                <c:pt idx="5">
                  <c:v>Rezk, 2013 </c:v>
                </c:pt>
                <c:pt idx="6">
                  <c:v>Tongyoo, 2016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34</c:v>
                </c:pt>
                <c:pt idx="1">
                  <c:v>177</c:v>
                </c:pt>
                <c:pt idx="2">
                  <c:v>91</c:v>
                </c:pt>
                <c:pt idx="3">
                  <c:v>60</c:v>
                </c:pt>
                <c:pt idx="4">
                  <c:v>26</c:v>
                </c:pt>
                <c:pt idx="5">
                  <c:v>27</c:v>
                </c:pt>
                <c:pt idx="6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2C6-9144-A6A5-D30144AE4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93011304"/>
        <c:axId val="-2049176504"/>
      </c:barChart>
      <c:catAx>
        <c:axId val="-20930113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l">
              <a:defRPr sz="1600" b="1">
                <a:latin typeface="Arial Rounded MT Bold" panose="020F0704030504030204" pitchFamily="34" charset="77"/>
              </a:defRPr>
            </a:pPr>
            <a:endParaRPr lang="en-US"/>
          </a:p>
        </c:txPr>
        <c:crossAx val="-2049176504"/>
        <c:crosses val="autoZero"/>
        <c:auto val="1"/>
        <c:lblAlgn val="ctr"/>
        <c:lblOffset val="100"/>
        <c:noMultiLvlLbl val="0"/>
      </c:catAx>
      <c:valAx>
        <c:axId val="-2049176504"/>
        <c:scaling>
          <c:orientation val="minMax"/>
          <c:max val="25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 Rounded MT Bold" panose="020F0704030504030204" pitchFamily="34" charset="77"/>
              </a:defRPr>
            </a:pPr>
            <a:endParaRPr lang="en-US"/>
          </a:p>
        </c:txPr>
        <c:crossAx val="-209301130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200" baseline="0">
          <a:solidFill>
            <a:schemeClr val="bg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kern="1200" baseline="0">
                <a:solidFill>
                  <a:prstClr val="white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24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Late ARDS</a:t>
            </a:r>
            <a:r>
              <a:rPr lang="en-US" sz="2400" b="1" baseline="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2400" b="1" i="0" spc="-150" baseline="0" dirty="0">
                <a:effectLst/>
                <a:latin typeface="Arial Rounded MT Bold" panose="020F0704030504030204" pitchFamily="34" charset="77"/>
              </a:rPr>
              <a:t>(</a:t>
            </a:r>
            <a:r>
              <a:rPr lang="en-US" sz="2400" b="1" i="0" u="sng" spc="-150" baseline="0" dirty="0">
                <a:effectLst/>
                <a:latin typeface="Arial Rounded MT Bold" panose="020F0704030504030204" pitchFamily="34" charset="77"/>
              </a:rPr>
              <a:t>&gt;</a:t>
            </a:r>
            <a:r>
              <a:rPr lang="en-US" sz="2400" b="1" i="0" spc="-150" baseline="0" dirty="0">
                <a:effectLst/>
                <a:latin typeface="Arial Rounded MT Bold" panose="020F0704030504030204" pitchFamily="34" charset="77"/>
              </a:rPr>
              <a:t> 7 days) </a:t>
            </a:r>
            <a:endParaRPr lang="en-US" sz="2400" b="1" spc="-15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kern="1200" baseline="0">
                <a:solidFill>
                  <a:prstClr val="white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(2 RCTs - </a:t>
            </a:r>
            <a:r>
              <a:rPr lang="en-US" sz="16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N = 204</a:t>
            </a:r>
            <a:r>
              <a:rPr lang="en-US" sz="1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) </a:t>
            </a:r>
          </a:p>
        </c:rich>
      </c:tx>
      <c:layout>
        <c:manualLayout>
          <c:xMode val="edge"/>
          <c:yMode val="edge"/>
          <c:x val="0.18533082932019199"/>
          <c:y val="3.92666105495469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8927966209491902"/>
          <c:y val="0.34072623405881602"/>
          <c:w val="0.45323333987687697"/>
          <c:h val="0.384258438266886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rgbClr val="E7E6E6">
                  <a:lumMod val="75000"/>
                </a:srgbClr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4D9-4F43-B981-E708698973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D9-4F43-B981-E708698973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4D9-4F43-B981-E708698973F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D9-4F43-B981-E708698973F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D9-4F43-B981-E708698973F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D9-4F43-B981-E708698973F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D9-4F43-B981-E708698973F7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D9-4F43-B981-E708698973F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D9-4F43-B981-E708698973F7}"/>
                </c:ext>
              </c:extLst>
            </c:dLbl>
            <c:dLbl>
              <c:idx val="5"/>
              <c:layout>
                <c:manualLayout>
                  <c:x val="-0.11635220125786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FF00"/>
                      </a:solidFill>
                      <a:latin typeface="Arial Rounded MT Bold" panose="020F0704030504030204" pitchFamily="34" charset="77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D9-4F43-B981-E70869897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FF00"/>
                    </a:solidFill>
                    <a:latin typeface="Arial Rounded MT Bold" panose="020F0704030504030204" pitchFamily="34" charset="77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Meduri, 1998 </c:v>
                </c:pt>
                <c:pt idx="1">
                  <c:v>Steinberg, 2006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D9-4F43-B981-E70869897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4020712"/>
        <c:axId val="1999197912"/>
      </c:barChart>
      <c:catAx>
        <c:axId val="21340207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 Rounded MT Bold" panose="020F0704030504030204" pitchFamily="34" charset="77"/>
              </a:defRPr>
            </a:pPr>
            <a:endParaRPr lang="en-US"/>
          </a:p>
        </c:txPr>
        <c:crossAx val="1999197912"/>
        <c:crosses val="autoZero"/>
        <c:auto val="1"/>
        <c:lblAlgn val="ctr"/>
        <c:lblOffset val="100"/>
        <c:noMultiLvlLbl val="0"/>
      </c:catAx>
      <c:valAx>
        <c:axId val="1999197912"/>
        <c:scaling>
          <c:orientation val="minMax"/>
          <c:max val="32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Arial Rounded MT Bold" panose="020F0704030504030204" pitchFamily="34" charset="77"/>
              </a:defRPr>
            </a:pPr>
            <a:endParaRPr lang="en-US"/>
          </a:p>
        </c:txPr>
        <c:crossAx val="2134020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4642816387082098E-2"/>
          <c:y val="5.1991449346058802E-2"/>
          <c:w val="0.90207215945832897"/>
          <c:h val="0.755007930041960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Methylprenisolone </c:v>
                </c:pt>
              </c:strCache>
            </c:strRef>
          </c:tx>
          <c:spPr>
            <a:solidFill>
              <a:srgbClr val="FFFF00"/>
            </a:solidFill>
            <a:ln w="41275">
              <a:solidFill>
                <a:srgbClr val="E7E6E6">
                  <a:lumMod val="75000"/>
                </a:srgb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Died before achieving UAB</c:v>
                </c:pt>
                <c:pt idx="1">
                  <c:v>Achieved UAB </c:v>
                </c:pt>
                <c:pt idx="2">
                  <c:v>Alive and did not achieve UAB </c:v>
                </c:pt>
                <c:pt idx="3">
                  <c:v>Discharged alive from ICU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0.12</c:v>
                </c:pt>
                <c:pt idx="1">
                  <c:v>0.8</c:v>
                </c:pt>
                <c:pt idx="2">
                  <c:v>0.08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2-F849-BF57-499069A23B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ysClr val="window" lastClr="FFFFFF"/>
            </a:solidFill>
            <a:ln w="41275">
              <a:solidFill>
                <a:srgbClr val="E7E6E6">
                  <a:lumMod val="75000"/>
                </a:srgb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Died before achieving UAB</c:v>
                </c:pt>
                <c:pt idx="1">
                  <c:v>Achieved UAB </c:v>
                </c:pt>
                <c:pt idx="2">
                  <c:v>Alive and did not achieve UAB </c:v>
                </c:pt>
                <c:pt idx="3">
                  <c:v>Discharged alive from ICU 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0.5</c:v>
                </c:pt>
                <c:pt idx="2">
                  <c:v>0.21</c:v>
                </c:pt>
                <c:pt idx="3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C2-F849-BF57-499069A23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"/>
        <c:axId val="-2093152824"/>
        <c:axId val="1929531000"/>
      </c:barChart>
      <c:catAx>
        <c:axId val="-2093152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 Rounded MT Bold" panose="020F0704030504030204" pitchFamily="34" charset="77"/>
              </a:defRPr>
            </a:pPr>
            <a:endParaRPr lang="en-US"/>
          </a:p>
        </c:txPr>
        <c:crossAx val="1929531000"/>
        <c:crosses val="autoZero"/>
        <c:auto val="1"/>
        <c:lblAlgn val="ctr"/>
        <c:lblOffset val="100"/>
        <c:noMultiLvlLbl val="0"/>
      </c:catAx>
      <c:valAx>
        <c:axId val="19295310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93152824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56064713378219"/>
          <c:y val="0"/>
          <c:w val="0.39199066149340001"/>
          <c:h val="0.22332556078549601"/>
        </c:manualLayout>
      </c:layout>
      <c:overlay val="0"/>
      <c:txPr>
        <a:bodyPr/>
        <a:lstStyle/>
        <a:p>
          <a:pPr>
            <a:defRPr sz="1800" b="1">
              <a:latin typeface="Arial Rounded MT Bold" panose="020F0704030504030204" pitchFamily="34" charset="77"/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r>
              <a:rPr lang="en-US" sz="2000" b="1" dirty="0">
                <a:latin typeface="Arial Rounded MT Bold" panose="020F0704030504030204" pitchFamily="34" charset="77"/>
              </a:rPr>
              <a:t>Duration of initial mechanical ventilation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Methylprednisolone 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Meduri, 2007</c:v>
                </c:pt>
                <c:pt idx="1">
                  <c:v>Rezk, 2013</c:v>
                </c:pt>
                <c:pt idx="2">
                  <c:v>Meduri, 1998</c:v>
                </c:pt>
                <c:pt idx="3">
                  <c:v>Steinberg, 2006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10.4</c:v>
                </c:pt>
                <c:pt idx="1">
                  <c:v>10.6</c:v>
                </c:pt>
                <c:pt idx="2">
                  <c:v>18.600000000000001</c:v>
                </c:pt>
                <c:pt idx="3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D6-EB4D-A539-7928D60C16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Meduri, 2007</c:v>
                </c:pt>
                <c:pt idx="1">
                  <c:v>Rezk, 2013</c:v>
                </c:pt>
                <c:pt idx="2">
                  <c:v>Meduri, 1998</c:v>
                </c:pt>
                <c:pt idx="3">
                  <c:v>Steinberg, 2006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20.2</c:v>
                </c:pt>
                <c:pt idx="1">
                  <c:v>21.2</c:v>
                </c:pt>
                <c:pt idx="2">
                  <c:v>27.3</c:v>
                </c:pt>
                <c:pt idx="3">
                  <c:v>23.6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D6-EB4D-A539-7928D60C1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8"/>
        <c:axId val="-2113881160"/>
        <c:axId val="-2049316296"/>
      </c:barChart>
      <c:catAx>
        <c:axId val="-2113881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049316296"/>
        <c:crosses val="autoZero"/>
        <c:auto val="1"/>
        <c:lblAlgn val="ctr"/>
        <c:lblOffset val="100"/>
        <c:noMultiLvlLbl val="0"/>
      </c:catAx>
      <c:valAx>
        <c:axId val="-2049316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-2113881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11397438956499"/>
          <c:y val="0.15463187807202999"/>
          <c:w val="0.81543148015588995"/>
          <c:h val="0.67101776494366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Methylpred. 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rgbClr val="E7E6E6">
                  <a:lumMod val="75000"/>
                </a:srgbClr>
              </a:solidFill>
            </a:ln>
          </c:spPr>
          <c:invertIfNegative val="0"/>
          <c:dLbls>
            <c:dLbl>
              <c:idx val="0"/>
              <c:layout>
                <c:manualLayout>
                  <c:x val="-2.8861967171833702E-17"/>
                  <c:y val="1.67640056997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40-5849-A5EE-638482376E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 Rounded MT Bold" panose="020F0704030504030204" pitchFamily="34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Rapid Tapering</c:v>
                </c:pt>
                <c:pt idx="1">
                  <c:v>Slow  Tapering 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0.26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40-5849-A5EE-638482376E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rgbClr val="E7E6E6">
                  <a:lumMod val="75000"/>
                </a:srgb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 Rounded MT Bold" panose="020F0704030504030204" pitchFamily="34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Rapid Tapering</c:v>
                </c:pt>
                <c:pt idx="1">
                  <c:v>Slow  Tapering 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40-5849-A5EE-638482376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-2095859976"/>
        <c:axId val="1998938632"/>
      </c:barChart>
      <c:catAx>
        <c:axId val="-2095859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 Rounded MT Bold" panose="020F0704030504030204" pitchFamily="34" charset="77"/>
              </a:defRPr>
            </a:pPr>
            <a:endParaRPr lang="en-US"/>
          </a:p>
        </c:txPr>
        <c:crossAx val="1998938632"/>
        <c:crosses val="autoZero"/>
        <c:auto val="1"/>
        <c:lblAlgn val="ctr"/>
        <c:lblOffset val="100"/>
        <c:noMultiLvlLbl val="0"/>
      </c:catAx>
      <c:valAx>
        <c:axId val="1998938632"/>
        <c:scaling>
          <c:orientation val="minMax"/>
          <c:max val="0.3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 Rounded MT Bold" panose="020F0704030504030204" pitchFamily="34" charset="77"/>
              </a:defRPr>
            </a:pPr>
            <a:endParaRPr lang="en-US"/>
          </a:p>
        </c:txPr>
        <c:crossAx val="-2095859976"/>
        <c:crosses val="autoZero"/>
        <c:crossBetween val="between"/>
        <c:majorUnit val="0.1"/>
        <c:minorUnit val="0.01"/>
      </c:valAx>
    </c:plotArea>
    <c:legend>
      <c:legendPos val="t"/>
      <c:layout>
        <c:manualLayout>
          <c:xMode val="edge"/>
          <c:yMode val="edge"/>
          <c:x val="9.4080604534005005E-2"/>
          <c:y val="1.2573004274821499E-2"/>
          <c:w val="0.9"/>
          <c:h val="0.119932930777196"/>
        </c:manualLayout>
      </c:layout>
      <c:overlay val="0"/>
      <c:txPr>
        <a:bodyPr/>
        <a:lstStyle/>
        <a:p>
          <a:pPr>
            <a:defRPr sz="1600" b="1">
              <a:latin typeface="Arial Rounded MT Bold" panose="020F0704030504030204" pitchFamily="34" charset="77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685748986749299"/>
          <c:y val="0.15670200299544601"/>
          <c:w val="0.81732976774129595"/>
          <c:h val="0.66249537783641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Methlpred. 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rgbClr val="E7E6E6">
                  <a:lumMod val="75000"/>
                </a:srgb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  <a:latin typeface="Arial Rounded MT Bold" panose="020F0704030504030204" pitchFamily="34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Days from extubation to return to AB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AF-0949-A462-A8844779A7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rgbClr val="E7E6E6">
                  <a:lumMod val="75000"/>
                </a:srgbClr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Arial Rounded MT Bold" panose="020F0704030504030204" pitchFamily="34" charset="77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96C-D440-9B26-47773375FB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Days from extubation to return to AB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AF-0949-A462-A8844779A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overlap val="-35"/>
        <c:axId val="-2106493176"/>
        <c:axId val="-2127942584"/>
      </c:barChart>
      <c:catAx>
        <c:axId val="-2106493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anchor="b"/>
          <a:lstStyle/>
          <a:p>
            <a:pPr>
              <a:lnSpc>
                <a:spcPct val="70000"/>
              </a:lnSpc>
              <a:defRPr sz="1400">
                <a:solidFill>
                  <a:schemeClr val="bg1"/>
                </a:solidFill>
                <a:latin typeface="Arial Rounded MT Bold" panose="020F0704030504030204" pitchFamily="34" charset="77"/>
              </a:defRPr>
            </a:pPr>
            <a:endParaRPr lang="en-US"/>
          </a:p>
        </c:txPr>
        <c:crossAx val="-2127942584"/>
        <c:crosses val="autoZero"/>
        <c:auto val="1"/>
        <c:lblAlgn val="ctr"/>
        <c:lblOffset val="100"/>
        <c:noMultiLvlLbl val="0"/>
      </c:catAx>
      <c:valAx>
        <c:axId val="-2127942584"/>
        <c:scaling>
          <c:orientation val="minMax"/>
          <c:max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  <a:latin typeface="Arial Rounded MT Bold" panose="020F0704030504030204" pitchFamily="34" charset="77"/>
              </a:defRPr>
            </a:pPr>
            <a:endParaRPr lang="en-US"/>
          </a:p>
        </c:txPr>
        <c:crossAx val="-21064931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4568548461071099E-2"/>
          <c:y val="0"/>
          <c:w val="0.89999974819718198"/>
          <c:h val="0.12619479671620501"/>
        </c:manualLayout>
      </c:layout>
      <c:overlay val="0"/>
      <c:spPr>
        <a:noFill/>
      </c:spPr>
      <c:txPr>
        <a:bodyPr/>
        <a:lstStyle/>
        <a:p>
          <a:pPr>
            <a:defRPr sz="16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Arial Rounded MT Bold" panose="020F070403050403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Log Relative Receptor Affinity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036-8D41-A93C-149AD838815E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chemeClr val="tx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036-8D41-A93C-149AD838815E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tx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036-8D41-A93C-149AD83881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Dexamethasone</c:v>
                </c:pt>
                <c:pt idx="1">
                  <c:v>Methylprednisolone</c:v>
                </c:pt>
                <c:pt idx="2">
                  <c:v>Hydrocortisone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1.62</c:v>
                </c:pt>
                <c:pt idx="2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36-8D41-A93C-149AD8388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overlap val="-27"/>
        <c:axId val="-2111618376"/>
        <c:axId val="1999293288"/>
      </c:barChart>
      <c:catAx>
        <c:axId val="-2111618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pPr>
            <a:endParaRPr lang="en-US"/>
          </a:p>
        </c:txPr>
        <c:crossAx val="1999293288"/>
        <c:crosses val="autoZero"/>
        <c:auto val="1"/>
        <c:lblAlgn val="ctr"/>
        <c:lblOffset val="100"/>
        <c:noMultiLvlLbl val="0"/>
      </c:catAx>
      <c:valAx>
        <c:axId val="1999293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1618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0.06919</cdr:x>
      <cdr:y>0.81518</cdr:y>
    </cdr:from>
    <cdr:to>
      <cdr:x>0.30107</cdr:x>
      <cdr:y>0.96816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B926514-1C7E-5E4A-B855-4DAA2065DF76}"/>
            </a:ext>
          </a:extLst>
        </cdr:cNvPr>
        <cdr:cNvSpPr txBox="1"/>
      </cdr:nvSpPr>
      <cdr:spPr>
        <a:xfrm xmlns:a="http://schemas.openxmlformats.org/drawingml/2006/main">
          <a:off x="272841" y="2786745"/>
          <a:ext cx="914400" cy="5229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bg1"/>
              </a:solidFill>
              <a:latin typeface="Arial Rounded MT Bold" panose="020F0704030504030204" pitchFamily="34" charset="77"/>
            </a:rPr>
            <a:t>Day</a:t>
          </a:r>
          <a:endParaRPr lang="en-US" sz="1600" b="1" dirty="0">
            <a:latin typeface="Arial Rounded MT Bold" panose="020F0704030504030204" pitchFamily="34" charset="77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0.06016</cdr:x>
      <cdr:y>0.81518</cdr:y>
    </cdr:from>
    <cdr:to>
      <cdr:x>0.29204</cdr:x>
      <cdr:y>0.96816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B926514-1C7E-5E4A-B855-4DAA2065DF76}"/>
            </a:ext>
          </a:extLst>
        </cdr:cNvPr>
        <cdr:cNvSpPr txBox="1"/>
      </cdr:nvSpPr>
      <cdr:spPr>
        <a:xfrm xmlns:a="http://schemas.openxmlformats.org/drawingml/2006/main">
          <a:off x="237216" y="2786745"/>
          <a:ext cx="914384" cy="522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bg1"/>
              </a:solidFill>
              <a:latin typeface="Arial Rounded MT Bold" panose="020F0704030504030204" pitchFamily="34" charset="77"/>
            </a:rPr>
            <a:t>Day</a:t>
          </a:r>
          <a:endParaRPr lang="en-US" sz="1600" b="1" dirty="0">
            <a:latin typeface="Arial Rounded MT Bold" panose="020F0704030504030204" pitchFamily="34" charset="77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0.68889</cdr:x>
      <cdr:y>0.1608</cdr:y>
    </cdr:from>
    <cdr:to>
      <cdr:x>0.88889</cdr:x>
      <cdr:y>0.22205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49600" y="889015"/>
          <a:ext cx="914400" cy="338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0" dirty="0">
            <a:latin typeface="Arial Rounded MT Bold" panose="020F0704030504030204" pitchFamily="34" charset="77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27E2B4-0527-B34E-84B6-4BD6A1AB68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1C7D17-0B0C-8746-AD45-CF6A50ED23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D2A09-8F96-3144-9BDB-607ABF548172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88962-C983-154E-97B6-D6B2CB6C89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B0481-287A-0441-8F9B-C0AC37FBB7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816F-1BB5-1F48-96F3-01B429D64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A593B-0610-2647-ADF9-691FB219DEFE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03BD0-16F6-AC40-9310-0536AF35E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4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8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36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get wet do not blame the umbrella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251978-92FA-C344-8A3E-AC14E9AB98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1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5E1B59C-ED2B-9543-AC66-99FA574B4F85}" type="slidenum">
              <a:rPr lang="en-US" sz="1200" b="0">
                <a:solidFill>
                  <a:srgbClr val="000000"/>
                </a:solidFill>
              </a:rPr>
              <a:pPr/>
              <a:t>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body needs mechanisms to keep acute inflammation in check,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25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and the GC-activated glucocorticoid receptor a (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GRa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complex (GC-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GRa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is the most important physiologic inhibitor of inflammation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26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affecting thousands of genes involved in stress-related homeostasis with more transactivation than transrepression.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45,46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It is now appreciated that the ubiquitously present cytoplasmic transcription factors nuclear factor-kB (NF-kB) – activated by inflammatory signals – and glucocorticoid receptor a – activated by endogenous or exogenous glucocorticoids – have diametrically opposed functions that counteract each other in regulating transcription of inflammatory genes 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NF-kB is recognized as the principal driver of the inflammatory response, responsible for the transcription of greater than 100 genes, including TNF-a, IL-1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  <a:sym typeface="Symbol" charset="0"/>
              </a:rPr>
              <a:t>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, and IL-6.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49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NF-kB is a heterodimeric protein composed of the DNA-binding proteins p65 and p50 constitutively present in the cytoplasm in an inactive form stabilized by the binding to the inhibitory protein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IkBa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.(4). Cellular activation by a multitude of adverse stimuli leads to phosphorylation and proteolytic degradation of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IkBa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.(4) The liberated NF-kB then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translocates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into the nucleus and binds to promoter regions of target genes to initiate the transcription of multiple cytokines including tumor necrosis factor-a (TNF-a), and the interleukins (IL) IL-1b, IL-2, IL-6, chemokines such as IL-8, cell adhesion molecules, and inflammation-associated enzymes(4) </a:t>
            </a:r>
          </a:p>
        </p:txBody>
      </p:sp>
    </p:spTree>
    <p:extLst>
      <p:ext uri="{BB962C8B-B14F-4D97-AF65-F5344CB8AC3E}">
        <p14:creationId xmlns:p14="http://schemas.microsoft.com/office/powerpoint/2010/main" val="396203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2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4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4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63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29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03BD0-16F6-AC40-9310-0536AF35EB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3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marL="0" indent="0" algn="ctr">
              <a:buNone/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9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9ED7B2-2464-C043-8EDD-B1484AB817CE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3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9ED7B2-2464-C043-8EDD-B1484AB817CE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73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9276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2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6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6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4/17/18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5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6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9ED7B2-2464-C043-8EDD-B1484AB817CE}" type="datetimeFigureOut">
              <a:rPr lang="en-US" smtClean="0"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BF4B82-7335-DC48-8598-6EA5A06E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32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Wingdings" pitchFamily="2" charset="2"/>
        <a:buNone/>
        <a:defRPr sz="4000" b="1" kern="1200">
          <a:solidFill>
            <a:schemeClr val="bg1"/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q"/>
        <a:defRPr sz="2100" b="1" kern="1200">
          <a:solidFill>
            <a:schemeClr val="bg1"/>
          </a:solidFill>
          <a:latin typeface="Arial Rounded MT Bold" panose="020F0704030504030204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q"/>
        <a:defRPr sz="1800" b="1" kern="1200">
          <a:solidFill>
            <a:schemeClr val="bg1"/>
          </a:solidFill>
          <a:latin typeface="Arial Rounded MT Bold" panose="020F0704030504030204" pitchFamily="34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q"/>
        <a:defRPr sz="1500" b="1" kern="1200">
          <a:solidFill>
            <a:schemeClr val="bg1"/>
          </a:solidFill>
          <a:latin typeface="Arial Rounded MT Bold" panose="020F0704030504030204" pitchFamily="34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q"/>
        <a:defRPr sz="1350" b="1" kern="1200">
          <a:solidFill>
            <a:schemeClr val="bg1"/>
          </a:solidFill>
          <a:latin typeface="Arial Rounded MT Bold" panose="020F0704030504030204" pitchFamily="34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q"/>
        <a:defRPr sz="1350" b="1" kern="1200">
          <a:solidFill>
            <a:schemeClr val="bg1"/>
          </a:solidFill>
          <a:latin typeface="Arial Rounded MT Bold" panose="020F0704030504030204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chart" Target="../charts/chart11.xml"/><Relationship Id="rId7" Type="http://schemas.openxmlformats.org/officeDocument/2006/relationships/image" Target="../media/image4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(null)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097" y="336757"/>
            <a:ext cx="8653806" cy="246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cap="small" dirty="0">
                <a:latin typeface="Arial Rounded MT Bold" charset="0"/>
              </a:rPr>
              <a:t>Glucocorticoid Treatment</a:t>
            </a:r>
            <a:br>
              <a:rPr lang="en-US" sz="4000" b="1" cap="small" dirty="0">
                <a:latin typeface="Arial Rounded MT Bold" charset="0"/>
              </a:rPr>
            </a:br>
            <a:r>
              <a:rPr lang="en-US" sz="4000" b="1" cap="small" dirty="0">
                <a:latin typeface="Arial Rounded MT Bold" charset="0"/>
              </a:rPr>
              <a:t>in </a:t>
            </a:r>
            <a:r>
              <a:rPr lang="en-US" sz="4000" b="1" cap="small" dirty="0">
                <a:solidFill>
                  <a:srgbClr val="FFFFFF"/>
                </a:solidFill>
                <a:latin typeface="Arial Rounded MT Bold" charset="0"/>
              </a:rPr>
              <a:t>ARDS and Pneumonia </a:t>
            </a:r>
            <a:br>
              <a:rPr lang="en-US" sz="3675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000" cap="small" dirty="0">
                <a:solidFill>
                  <a:srgbClr val="FFFF00"/>
                </a:solidFill>
                <a:latin typeface="Arial Rounded MT Bold" charset="0"/>
              </a:rPr>
              <a:t>Why, When, Which, How Long </a:t>
            </a:r>
            <a:br>
              <a:rPr lang="en-US" sz="4000" cap="small" dirty="0">
                <a:solidFill>
                  <a:srgbClr val="FFFF00"/>
                </a:solidFill>
                <a:latin typeface="Arial Rounded MT Bold" charset="0"/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33501"/>
            <a:ext cx="6858000" cy="12418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Rounded MT Bold" charset="0"/>
              </a:rPr>
              <a:t>G. Umberto Meduri M.D.</a:t>
            </a:r>
            <a:br>
              <a:rPr lang="en-US" sz="2400" dirty="0">
                <a:latin typeface="Arial Rounded MT Bold" charset="0"/>
              </a:rPr>
            </a:br>
            <a:r>
              <a:rPr lang="en-US" sz="2400" dirty="0">
                <a:latin typeface="Arial Rounded MT Bold" charset="0"/>
              </a:rPr>
              <a:t>Memphis VA Medical Center - UTHSC </a:t>
            </a:r>
          </a:p>
          <a:p>
            <a:r>
              <a:rPr lang="en-US" sz="2100" b="1" dirty="0" err="1">
                <a:solidFill>
                  <a:srgbClr val="FFFF00"/>
                </a:solidFill>
                <a:latin typeface="Arial Rounded MT Bold" charset="0"/>
              </a:rPr>
              <a:t>gmeduri@uthsc.edu</a:t>
            </a:r>
            <a:r>
              <a:rPr lang="en-US" sz="2100" b="1" dirty="0">
                <a:solidFill>
                  <a:srgbClr val="FFFF00"/>
                </a:solidFill>
                <a:latin typeface="Arial Rounded MT Bold" charset="0"/>
              </a:rPr>
              <a:t> </a:t>
            </a:r>
            <a:endParaRPr lang="en-US" sz="21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5BA5A-67F9-A049-9231-B51590AA980E}"/>
              </a:ext>
            </a:extLst>
          </p:cNvPr>
          <p:cNvSpPr txBox="1"/>
          <p:nvPr/>
        </p:nvSpPr>
        <p:spPr>
          <a:xfrm>
            <a:off x="781347" y="4454244"/>
            <a:ext cx="76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1800" b="1" i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DOI: 10.13140/RG.2.1.3936.1762 </a:t>
            </a:r>
          </a:p>
        </p:txBody>
      </p:sp>
    </p:spTree>
    <p:extLst>
      <p:ext uri="{BB962C8B-B14F-4D97-AF65-F5344CB8AC3E}">
        <p14:creationId xmlns:p14="http://schemas.microsoft.com/office/powerpoint/2010/main" val="36739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 bwMode="auto">
          <a:xfrm>
            <a:off x="628650" y="217170"/>
            <a:ext cx="7886700" cy="640080"/>
          </a:xfrm>
          <a:solidFill>
            <a:schemeClr val="bg1">
              <a:lumMod val="95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sz="3300" dirty="0">
                <a:solidFill>
                  <a:schemeClr val="tx1"/>
                </a:solidFill>
                <a:latin typeface="Arial Rounded MT Bold" charset="0"/>
              </a:rPr>
              <a:t>Response to Methylprednisolone  Rx</a:t>
            </a:r>
            <a:endParaRPr lang="en-US" i="1" cap="none" dirty="0">
              <a:solidFill>
                <a:schemeClr val="tx1"/>
              </a:solidFill>
              <a:latin typeface="Arial Rounded MT Bold" charset="0"/>
            </a:endParaRP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7165520" y="1605738"/>
            <a:ext cx="1466850" cy="48474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ê"/>
            </a:pPr>
            <a:r>
              <a:rPr lang="en-US" sz="1100" dirty="0">
                <a:solidFill>
                  <a:srgbClr val="FF0000"/>
                </a:solidFill>
                <a:latin typeface="Arial Rounded MT Bold" panose="020F0704030504030204" pitchFamily="34" charset="77"/>
                <a:cs typeface="Wingdings" charset="0"/>
              </a:rPr>
              <a:t>Decreased   </a:t>
            </a:r>
          </a:p>
          <a:p>
            <a:pPr marL="285750" indent="-285750" eaLnBrk="1" hangingPunct="1">
              <a:buFont typeface="Wingdings" pitchFamily="2" charset="2"/>
              <a:buChar char="ê"/>
            </a:pPr>
            <a:r>
              <a:rPr lang="en-US" sz="1100" dirty="0">
                <a:solidFill>
                  <a:srgbClr val="01EF00"/>
                </a:solidFill>
                <a:latin typeface="Arial Rounded MT Bold" panose="020F0704030504030204" pitchFamily="34" charset="77"/>
                <a:cs typeface="Wingdings" charset="0"/>
              </a:rPr>
              <a:t>Increased</a:t>
            </a:r>
            <a:r>
              <a:rPr lang="en-US" sz="1350" dirty="0">
                <a:solidFill>
                  <a:srgbClr val="01EF00"/>
                </a:solidFill>
                <a:latin typeface="Arial Rounded MT Bold" panose="020F0704030504030204" pitchFamily="34" charset="77"/>
                <a:cs typeface="Wingdings" charset="0"/>
              </a:rPr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8650" y="4348737"/>
            <a:ext cx="6485164" cy="3231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500" dirty="0">
                <a:solidFill>
                  <a:srgbClr val="FFFFFF"/>
                </a:solidFill>
                <a:latin typeface="Arial Rounded MT Bold" charset="0"/>
                <a:cs typeface="Arial Rounded MT Bold" charset="0"/>
              </a:rPr>
              <a:t>In ARDS, no other Rx has shown this degree of biological response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12215747"/>
              </p:ext>
            </p:extLst>
          </p:nvPr>
        </p:nvGraphicFramePr>
        <p:xfrm>
          <a:off x="628650" y="1005574"/>
          <a:ext cx="6485164" cy="3194839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5146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47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77"/>
                        </a:rPr>
                        <a:t>Plasma and BAL measurements in ARDS patients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Rounded MT Bold" panose="020F0704030504030204" pitchFamily="34" charset="77"/>
                        <a:ea typeface="ＭＳ Ｐゴシック" pitchFamily="-109" charset="-128"/>
                        <a:cs typeface="Arial Rounded MT Bold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8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Rounded MT Bold" panose="020F0704030504030204" pitchFamily="34" charset="77"/>
                        </a:rPr>
                        <a:t>TNF-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Rounded MT Bold" panose="020F0704030504030204" pitchFamily="34" charset="77"/>
                        </a:rPr>
                        <a:t>, IL-1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b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Rounded MT Bold" panose="020F0704030504030204" pitchFamily="34" charset="77"/>
                        </a:rPr>
                        <a:t>, IL-6, IL-8, sICAM-1,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CRP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Rounded MT Bold" panose="020F0704030504030204" pitchFamily="34" charset="77"/>
                        <a:ea typeface="Symbol" pitchFamily="-109" charset="2"/>
                        <a:cs typeface="Arial Rounded MT Bold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Wingdings" pitchFamily="-109" charset="2"/>
                          <a:ea typeface="Wingdings" pitchFamily="-109" charset="2"/>
                          <a:cs typeface="Wingdings" pitchFamily="-109" charset="2"/>
                        </a:rPr>
                        <a:t>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-109" charset="0"/>
                        <a:ea typeface="Wingdings" pitchFamily="-109" charset="2"/>
                        <a:cs typeface="Wingdings" pitchFamily="-109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  <a:ea typeface="ＭＳ Ｐゴシック" pitchFamily="-109" charset="-128"/>
                          <a:cs typeface="Arial Rounded MT Bold"/>
                        </a:rPr>
                        <a:t>Albumin</a:t>
                      </a: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Wingdings" pitchFamily="-109" charset="2"/>
                          <a:ea typeface="Wingdings" pitchFamily="-109" charset="2"/>
                          <a:cs typeface="Wingdings" pitchFamily="-109" charset="2"/>
                        </a:rPr>
                        <a:t>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-109" charset="0"/>
                        <a:ea typeface="Wingdings" pitchFamily="-109" charset="2"/>
                        <a:cs typeface="Wingdings" pitchFamily="-109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IL-10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  <a:ea typeface="ＭＳ Ｐゴシック" pitchFamily="-109" charset="-128"/>
                        </a:rPr>
                        <a:t>;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IL-10/IL-1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b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, IL-10/TNF-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, IL-1ra/IL-1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b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Rounded MT Bold" panose="020F0704030504030204" pitchFamily="34" charset="77"/>
                        <a:ea typeface="Symbol" charset="2"/>
                        <a:cs typeface="Symbol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Wingdings" pitchFamily="-109" charset="2"/>
                          <a:ea typeface="Wingdings" pitchFamily="-109" charset="2"/>
                          <a:cs typeface="Wingdings" pitchFamily="-109" charset="2"/>
                        </a:rPr>
                        <a:t>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-109" charset="0"/>
                        <a:ea typeface="Wingdings" pitchFamily="-109" charset="2"/>
                        <a:cs typeface="Wingdings" pitchFamily="-109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Rounded MT Bold" panose="020F0704030504030204" pitchFamily="34" charset="77"/>
                        </a:rPr>
                        <a:t>ACM permeability: BAL albumin, TP, PMN%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Rounded MT Bold" panose="020F0704030504030204" pitchFamily="34" charset="77"/>
                        <a:ea typeface="ＭＳ Ｐゴシック" pitchFamily="-109" charset="-128"/>
                        <a:cs typeface="Arial Rounded MT Bold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Wingdings" pitchFamily="-109" charset="2"/>
                          <a:ea typeface="Wingdings" pitchFamily="-109" charset="2"/>
                          <a:cs typeface="Wingdings" pitchFamily="-109" charset="2"/>
                        </a:rPr>
                        <a:t>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-109" charset="0"/>
                        <a:ea typeface="Wingdings" pitchFamily="-109" charset="2"/>
                        <a:cs typeface="Wingdings" pitchFamily="-109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Rounded MT Bold" panose="020F0704030504030204" pitchFamily="34" charset="77"/>
                        </a:rPr>
                        <a:t>Surfactant [functional large aggregates]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Rounded MT Bold" panose="020F0704030504030204" pitchFamily="34" charset="77"/>
                        <a:ea typeface="ＭＳ Ｐゴシック" pitchFamily="-109" charset="-128"/>
                        <a:cs typeface="Arial Rounded MT Bold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Wingdings" pitchFamily="-109" charset="2"/>
                          <a:ea typeface="Wingdings" pitchFamily="-109" charset="2"/>
                          <a:cs typeface="Wingdings" pitchFamily="-109" charset="2"/>
                        </a:rPr>
                        <a:t>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-109" charset="0"/>
                        <a:ea typeface="Wingdings" pitchFamily="-109" charset="2"/>
                        <a:cs typeface="Wingdings" pitchFamily="-109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8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Rounded MT Bold" panose="020F0704030504030204" pitchFamily="34" charset="77"/>
                        </a:rPr>
                        <a:t>Procollagen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Rounded MT Bold" panose="020F0704030504030204" pitchFamily="34" charset="77"/>
                        </a:rPr>
                        <a:t> type I and III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77"/>
                        <a:ea typeface="ＭＳ Ｐゴシック" pitchFamily="-109" charset="-128"/>
                        <a:cs typeface="Arial Rounded MT Bold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Wingdings" pitchFamily="-109" charset="2"/>
                          <a:ea typeface="Wingdings" pitchFamily="-109" charset="2"/>
                          <a:cs typeface="Wingdings" pitchFamily="-109" charset="2"/>
                        </a:rPr>
                        <a:t>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-109" charset="0"/>
                        <a:ea typeface="Wingdings" pitchFamily="-109" charset="2"/>
                        <a:cs typeface="Wingdings" pitchFamily="-109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8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Protein 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Rounded MT Bold" panose="020F0704030504030204" pitchFamily="34" charset="77"/>
                        <a:ea typeface="ＭＳ Ｐゴシック" pitchFamily="-109" charset="-128"/>
                        <a:cs typeface="Arial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Wingdings" pitchFamily="-109" charset="2"/>
                          <a:ea typeface="Wingdings" pitchFamily="-109" charset="2"/>
                          <a:cs typeface="Wingdings" pitchFamily="-109" charset="2"/>
                        </a:rPr>
                        <a:t>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-109" charset="0"/>
                        <a:ea typeface="Wingdings" pitchFamily="-109" charset="2"/>
                        <a:cs typeface="Wingdings" pitchFamily="-109" charset="2"/>
                      </a:endParaRPr>
                    </a:p>
                  </a:txBody>
                  <a:tcPr marL="68580" marR="68580" marT="34292" marB="34292" anchor="ctr" horzOverflow="overflow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BF8E89-DEB2-3141-899B-8CA8472FBC28}"/>
              </a:ext>
            </a:extLst>
          </p:cNvPr>
          <p:cNvSpPr txBox="1"/>
          <p:nvPr/>
        </p:nvSpPr>
        <p:spPr>
          <a:xfrm>
            <a:off x="7165519" y="1005574"/>
            <a:ext cx="1466851" cy="6001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1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Plasma only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77"/>
              </a:rPr>
              <a:t>BAL only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100" dirty="0">
                <a:latin typeface="Arial Rounded MT Bold" panose="020F0704030504030204" pitchFamily="34" charset="77"/>
              </a:rPr>
              <a:t>Plasma &amp; BAL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72850" y="3916403"/>
            <a:ext cx="1828800" cy="878827"/>
            <a:chOff x="6972850" y="3916403"/>
            <a:chExt cx="1828800" cy="8788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2850" y="4006874"/>
              <a:ext cx="1828800" cy="78835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2850" y="3916403"/>
              <a:ext cx="1828800" cy="180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0096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F6769B-FF56-654F-9884-5B181868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40080"/>
          </a:xfrm>
        </p:spPr>
        <p:txBody>
          <a:bodyPr/>
          <a:lstStyle/>
          <a:p>
            <a:r>
              <a:rPr lang="en-US" spc="-113" dirty="0"/>
              <a:t>Consensus Guidelines: ARDS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92A3A-F312-1B47-881D-503562776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2433" y="1237847"/>
            <a:ext cx="4086396" cy="2946139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000" spc="-113" dirty="0">
                <a:solidFill>
                  <a:srgbClr val="FFFF00"/>
                </a:solidFill>
              </a:rPr>
              <a:t>Recommendation</a:t>
            </a:r>
            <a:r>
              <a:rPr lang="en-US" sz="2000" spc="-113" dirty="0"/>
              <a:t>: Conditional </a:t>
            </a:r>
          </a:p>
          <a:p>
            <a:pPr marL="285750" indent="-285750"/>
            <a:r>
              <a:rPr lang="en-US" sz="2000" spc="-113" dirty="0">
                <a:solidFill>
                  <a:srgbClr val="FFFF00"/>
                </a:solidFill>
              </a:rPr>
              <a:t>Quality of evidence</a:t>
            </a:r>
            <a:r>
              <a:rPr lang="en-US" sz="2000" spc="-113" dirty="0"/>
              <a:t>: Moderate</a:t>
            </a:r>
          </a:p>
          <a:p>
            <a:pPr marL="285750" indent="-285750"/>
            <a:r>
              <a:rPr lang="en-US" sz="2000" spc="-113" dirty="0">
                <a:solidFill>
                  <a:srgbClr val="FFFF00"/>
                </a:solidFill>
              </a:rPr>
              <a:t>Pt</a:t>
            </a:r>
            <a:r>
              <a:rPr lang="en-US" sz="2000" spc="-113" dirty="0"/>
              <a:t>: Mod.-severe ARDS </a:t>
            </a:r>
            <a:r>
              <a:rPr lang="en-US" sz="2000" spc="-113" dirty="0">
                <a:solidFill>
                  <a:srgbClr val="FFFF00"/>
                </a:solidFill>
              </a:rPr>
              <a:t>&lt; Day 14</a:t>
            </a:r>
          </a:p>
          <a:p>
            <a:pPr marL="285750" indent="-285750"/>
            <a:r>
              <a:rPr lang="en-US" sz="2000" dirty="0">
                <a:solidFill>
                  <a:srgbClr val="FFFF00"/>
                </a:solidFill>
              </a:rPr>
              <a:t>Drug</a:t>
            </a:r>
            <a:r>
              <a:rPr lang="en-US" sz="2000" dirty="0"/>
              <a:t>: Methylprednisolone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/>
            <a:r>
              <a:rPr lang="en-US" sz="2000" spc="-113" dirty="0">
                <a:solidFill>
                  <a:srgbClr val="FFFF00"/>
                </a:solidFill>
              </a:rPr>
              <a:t>Protocol</a:t>
            </a:r>
            <a:r>
              <a:rPr lang="en-US" sz="2000" spc="-113" dirty="0"/>
              <a:t>: </a:t>
            </a:r>
            <a:r>
              <a:rPr lang="en-US" sz="2000" spc="-150" dirty="0"/>
              <a:t>Suppl. Digital Content 5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8B96A-5F24-3A49-BEFE-B46D47D7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15620"/>
            <a:ext cx="3429000" cy="844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ECDBE98-39E5-2C43-A537-637808EC0486}"/>
              </a:ext>
            </a:extLst>
          </p:cNvPr>
          <p:cNvGrpSpPr/>
          <p:nvPr/>
        </p:nvGrpSpPr>
        <p:grpSpPr>
          <a:xfrm>
            <a:off x="6082726" y="3279021"/>
            <a:ext cx="2333829" cy="1535162"/>
            <a:chOff x="7684526" y="4089978"/>
            <a:chExt cx="1242171" cy="8862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AC896C-9AD7-0745-9183-0C85C471E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t="6035" r="20751" b="30556"/>
            <a:stretch/>
          </p:blipFill>
          <p:spPr>
            <a:xfrm>
              <a:off x="7684526" y="4089978"/>
              <a:ext cx="830824" cy="886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FF00"/>
              </a:solidFill>
            </a:ln>
          </p:spPr>
        </p:pic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FF22326D-EDA6-1F4F-9BF8-8FC7CD889574}"/>
                </a:ext>
              </a:extLst>
            </p:cNvPr>
            <p:cNvSpPr/>
            <p:nvPr/>
          </p:nvSpPr>
          <p:spPr>
            <a:xfrm rot="5400000">
              <a:off x="8569984" y="4364164"/>
              <a:ext cx="375557" cy="337868"/>
            </a:xfrm>
            <a:prstGeom prst="triangle">
              <a:avLst>
                <a:gd name="adj" fmla="val 51449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D74377-02DB-8B44-B59F-A312CE5F9C14}"/>
              </a:ext>
            </a:extLst>
          </p:cNvPr>
          <p:cNvSpPr txBox="1"/>
          <p:nvPr/>
        </p:nvSpPr>
        <p:spPr>
          <a:xfrm>
            <a:off x="578303" y="2160470"/>
            <a:ext cx="352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-15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Crit</a:t>
            </a:r>
            <a:r>
              <a:rPr lang="en-US" sz="18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Care Med </a:t>
            </a:r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2017; </a:t>
            </a:r>
            <a:r>
              <a:rPr lang="en-US" sz="18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45: 2078-2088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1B3E85-6045-5146-B80C-EB81264C709B}"/>
              </a:ext>
            </a:extLst>
          </p:cNvPr>
          <p:cNvGrpSpPr/>
          <p:nvPr/>
        </p:nvGrpSpPr>
        <p:grpSpPr>
          <a:xfrm>
            <a:off x="578303" y="2663502"/>
            <a:ext cx="3529693" cy="1861437"/>
            <a:chOff x="578303" y="2663502"/>
            <a:chExt cx="3529693" cy="18614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FE856D-3F72-A541-9F63-D8F0C9140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2663502"/>
              <a:ext cx="3429000" cy="14621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F9A89E-67A2-1546-8A2F-8F211062F86C}"/>
                </a:ext>
              </a:extLst>
            </p:cNvPr>
            <p:cNvSpPr txBox="1"/>
            <p:nvPr/>
          </p:nvSpPr>
          <p:spPr>
            <a:xfrm>
              <a:off x="578303" y="4155607"/>
              <a:ext cx="3529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spc="-15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Int. Care Med 2016; </a:t>
              </a:r>
              <a:r>
                <a:rPr lang="en-US" sz="18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42: 829-840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8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D4401E-1F4F-B14D-AEC4-74F64E16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0912"/>
            <a:ext cx="7886700" cy="640080"/>
          </a:xfrm>
        </p:spPr>
        <p:txBody>
          <a:bodyPr/>
          <a:lstStyle/>
          <a:p>
            <a:r>
              <a:rPr lang="en-US" dirty="0"/>
              <a:t>Methylprednisolone Rx - ARDS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E07B6E0-850D-6C42-9CA5-5FA5F776335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072235"/>
          <a:ext cx="3943350" cy="341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B5AE9203-3213-2C4D-B5CB-07BEC3234C38}"/>
              </a:ext>
            </a:extLst>
          </p:cNvPr>
          <p:cNvGrpSpPr/>
          <p:nvPr/>
        </p:nvGrpSpPr>
        <p:grpSpPr>
          <a:xfrm>
            <a:off x="1937656" y="1854362"/>
            <a:ext cx="898071" cy="705737"/>
            <a:chOff x="1937656" y="2023095"/>
            <a:chExt cx="898071" cy="7057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4BF2B7-6D25-9549-ACC7-37C0FCE58E40}"/>
                </a:ext>
              </a:extLst>
            </p:cNvPr>
            <p:cNvSpPr txBox="1"/>
            <p:nvPr/>
          </p:nvSpPr>
          <p:spPr>
            <a:xfrm>
              <a:off x="1937656" y="2023095"/>
              <a:ext cx="898071" cy="50783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spc="-15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Extubated </a:t>
              </a:r>
              <a:r>
                <a:rPr lang="en-US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&lt;day 14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D3CED9C-14C5-C541-8143-40026BC1619C}"/>
                </a:ext>
              </a:extLst>
            </p:cNvPr>
            <p:cNvCxnSpPr/>
            <p:nvPr/>
          </p:nvCxnSpPr>
          <p:spPr>
            <a:xfrm>
              <a:off x="2835727" y="2522003"/>
              <a:ext cx="0" cy="20682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CBDBB7D-E0F6-7B45-AF10-7DDE339DAECD}"/>
              </a:ext>
            </a:extLst>
          </p:cNvPr>
          <p:cNvSpPr txBox="1"/>
          <p:nvPr/>
        </p:nvSpPr>
        <p:spPr>
          <a:xfrm>
            <a:off x="1943100" y="3551203"/>
            <a:ext cx="228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Infusion in 240 cc NS at 10 cc/h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F40F3-87DB-424F-9188-155C66A21980}"/>
              </a:ext>
            </a:extLst>
          </p:cNvPr>
          <p:cNvSpPr txBox="1"/>
          <p:nvPr/>
        </p:nvSpPr>
        <p:spPr>
          <a:xfrm>
            <a:off x="1366157" y="2465607"/>
            <a:ext cx="32252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B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O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L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U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S</a:t>
            </a: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922CBF50-2208-3A4D-BF87-1A480962DD9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23707" y="1072235"/>
          <a:ext cx="3943350" cy="341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BE15BCC0-F2C3-3440-9670-DAC0C3BECA80}"/>
              </a:ext>
            </a:extLst>
          </p:cNvPr>
          <p:cNvGrpSpPr/>
          <p:nvPr/>
        </p:nvGrpSpPr>
        <p:grpSpPr>
          <a:xfrm>
            <a:off x="5824553" y="1845439"/>
            <a:ext cx="898071" cy="723583"/>
            <a:chOff x="5824553" y="2014172"/>
            <a:chExt cx="898071" cy="7235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DE024-A323-6F4F-9BEC-37828B944CD9}"/>
                </a:ext>
              </a:extLst>
            </p:cNvPr>
            <p:cNvSpPr txBox="1"/>
            <p:nvPr/>
          </p:nvSpPr>
          <p:spPr>
            <a:xfrm>
              <a:off x="5824553" y="2014172"/>
              <a:ext cx="898071" cy="50783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spc="-15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Extubated </a:t>
              </a:r>
              <a:r>
                <a:rPr lang="en-US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&lt;day 14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F4B1C7E-D3AD-A74C-B015-241F2D3025A3}"/>
                </a:ext>
              </a:extLst>
            </p:cNvPr>
            <p:cNvCxnSpPr/>
            <p:nvPr/>
          </p:nvCxnSpPr>
          <p:spPr>
            <a:xfrm>
              <a:off x="6542314" y="2530926"/>
              <a:ext cx="0" cy="20682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59050C-A0C5-EB44-9722-DBDBD8324DDA}"/>
              </a:ext>
            </a:extLst>
          </p:cNvPr>
          <p:cNvSpPr txBox="1"/>
          <p:nvPr/>
        </p:nvSpPr>
        <p:spPr>
          <a:xfrm>
            <a:off x="5775307" y="3510764"/>
            <a:ext cx="228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Infusion in 240 cc NS at 10 cc/h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F9F85-9B02-E441-8701-3C3D9B8A42EE}"/>
              </a:ext>
            </a:extLst>
          </p:cNvPr>
          <p:cNvSpPr txBox="1"/>
          <p:nvPr/>
        </p:nvSpPr>
        <p:spPr>
          <a:xfrm>
            <a:off x="5317670" y="2465607"/>
            <a:ext cx="32252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B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O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L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U</a:t>
            </a:r>
          </a:p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649519-07D5-204A-89E4-D3FBA09C2894}"/>
              </a:ext>
            </a:extLst>
          </p:cNvPr>
          <p:cNvSpPr txBox="1"/>
          <p:nvPr/>
        </p:nvSpPr>
        <p:spPr>
          <a:xfrm>
            <a:off x="1861084" y="4374258"/>
            <a:ext cx="14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Early ARDS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38C24-A9EE-4342-9327-892BDB469D0C}"/>
              </a:ext>
            </a:extLst>
          </p:cNvPr>
          <p:cNvSpPr txBox="1"/>
          <p:nvPr/>
        </p:nvSpPr>
        <p:spPr>
          <a:xfrm>
            <a:off x="6179327" y="4355969"/>
            <a:ext cx="139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Late ARDS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09A92-D583-4E4A-B20F-2514682C447E}"/>
              </a:ext>
            </a:extLst>
          </p:cNvPr>
          <p:cNvSpPr txBox="1"/>
          <p:nvPr/>
        </p:nvSpPr>
        <p:spPr>
          <a:xfrm>
            <a:off x="2097894" y="2733194"/>
            <a:ext cx="3137397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Not improved* by day 5-7 ▶︎ ▶︎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4A7EB5-2B58-2247-B099-905E82473CDA}"/>
              </a:ext>
            </a:extLst>
          </p:cNvPr>
          <p:cNvSpPr txBox="1"/>
          <p:nvPr/>
        </p:nvSpPr>
        <p:spPr>
          <a:xfrm>
            <a:off x="2097894" y="4737611"/>
            <a:ext cx="46249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* LIS = 1 point reduction or PaO2:FiO2 increase &lt; 100</a:t>
            </a:r>
          </a:p>
        </p:txBody>
      </p:sp>
    </p:spTree>
    <p:extLst>
      <p:ext uri="{BB962C8B-B14F-4D97-AF65-F5344CB8AC3E}">
        <p14:creationId xmlns:p14="http://schemas.microsoft.com/office/powerpoint/2010/main" val="16934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El"/>
        </p:bldSub>
      </p:bldGraphic>
      <p:bldGraphic spid="13" grpId="0">
        <p:bldSub>
          <a:bldChart bld="categoryEl"/>
        </p:bldSub>
      </p:bldGraphic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EEE0EE7-7206-B943-ACC4-3486DBD2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52" y="224299"/>
            <a:ext cx="8206665" cy="640080"/>
          </a:xfrm>
        </p:spPr>
        <p:txBody>
          <a:bodyPr>
            <a:noAutofit/>
          </a:bodyPr>
          <a:lstStyle/>
          <a:p>
            <a:r>
              <a:rPr lang="en-US" sz="3200" spc="-150" dirty="0"/>
              <a:t>GC Rx in ARDS: </a:t>
            </a:r>
            <a:r>
              <a:rPr lang="en-US" sz="3200" spc="-150" dirty="0">
                <a:solidFill>
                  <a:srgbClr val="FFFF00"/>
                </a:solidFill>
              </a:rPr>
              <a:t>9</a:t>
            </a:r>
            <a:r>
              <a:rPr lang="en-US" sz="3200" spc="-150" dirty="0"/>
              <a:t> Randomized Trials [</a:t>
            </a:r>
            <a:r>
              <a:rPr lang="en-US" sz="3200" spc="-150" dirty="0">
                <a:solidFill>
                  <a:srgbClr val="FFFF00"/>
                </a:solidFill>
              </a:rPr>
              <a:t>n=816</a:t>
            </a:r>
            <a:r>
              <a:rPr lang="en-US" sz="3200" spc="-150" dirty="0"/>
              <a:t>] 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7941586"/>
              </p:ext>
            </p:extLst>
          </p:nvPr>
        </p:nvGraphicFramePr>
        <p:xfrm>
          <a:off x="122548" y="849638"/>
          <a:ext cx="4456637" cy="3980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88683365"/>
              </p:ext>
            </p:extLst>
          </p:nvPr>
        </p:nvGraphicFramePr>
        <p:xfrm>
          <a:off x="4450707" y="879119"/>
          <a:ext cx="4263109" cy="221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63596" y="4574713"/>
            <a:ext cx="4260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*  Severe CAP on MV meeting Berlin consensus definition of ARDS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#  Subgroup analysis – RCT of patients with septic shock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74223" y="3383346"/>
            <a:ext cx="3874213" cy="727174"/>
            <a:chOff x="4937760" y="4114800"/>
            <a:chExt cx="3711827" cy="969565"/>
          </a:xfrm>
        </p:grpSpPr>
        <p:sp>
          <p:nvSpPr>
            <p:cNvPr id="2" name="Rectangle 1"/>
            <p:cNvSpPr/>
            <p:nvPr/>
          </p:nvSpPr>
          <p:spPr>
            <a:xfrm>
              <a:off x="4937760" y="4165600"/>
              <a:ext cx="304800" cy="2844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37760" y="4675386"/>
              <a:ext cx="304800" cy="28448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96560" y="4114800"/>
              <a:ext cx="315302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4- Methylprednisolone (n = 322)</a:t>
              </a:r>
              <a:endPara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96560" y="4632960"/>
              <a:ext cx="275555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5- Hydrocortisone (n = 494)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D77D30-4956-534A-A013-0CF69E6D195C}"/>
              </a:ext>
            </a:extLst>
          </p:cNvPr>
          <p:cNvSpPr/>
          <p:nvPr/>
        </p:nvSpPr>
        <p:spPr>
          <a:xfrm>
            <a:off x="4563596" y="3143157"/>
            <a:ext cx="3961181" cy="578743"/>
          </a:xfrm>
          <a:prstGeom prst="roundRect">
            <a:avLst/>
          </a:prstGeom>
          <a:solidFill>
            <a:srgbClr val="FFFF00">
              <a:alpha val="34000"/>
            </a:srgbClr>
          </a:solidFill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IPDMA [ICM 2016]</a:t>
            </a:r>
          </a:p>
        </p:txBody>
      </p:sp>
    </p:spTree>
    <p:extLst>
      <p:ext uri="{BB962C8B-B14F-4D97-AF65-F5344CB8AC3E}">
        <p14:creationId xmlns:p14="http://schemas.microsoft.com/office/powerpoint/2010/main" val="33795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series"/>
        </p:bldSub>
      </p:bldGraphic>
      <p:bldGraphic spid="13" grpId="0">
        <p:bldSub>
          <a:bldChart bld="series"/>
        </p:bldSub>
      </p:bldGraphic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97439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IPDMA – MP Rx ARDS (n=322)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358743"/>
              </p:ext>
            </p:extLst>
          </p:nvPr>
        </p:nvGraphicFramePr>
        <p:xfrm>
          <a:off x="628650" y="1621357"/>
          <a:ext cx="7886700" cy="283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10489" y="3691228"/>
            <a:ext cx="7425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 Rounded MT Bold" panose="020F0704030504030204" pitchFamily="34" charset="77"/>
              </a:rPr>
              <a:t>p&lt; 0.001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2311" y="4601729"/>
            <a:ext cx="4661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UAB = unassisted breathing = extubated &gt; 48 hours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89799" y="1677850"/>
            <a:ext cx="1600608" cy="278765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1">
              <a:latin typeface="Arial Rounded MT Bold" panose="020F0704030504030204" pitchFamily="34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451FE8-A101-6940-B614-A3B3A40FBB74}"/>
              </a:ext>
            </a:extLst>
          </p:cNvPr>
          <p:cNvGrpSpPr/>
          <p:nvPr/>
        </p:nvGrpSpPr>
        <p:grpSpPr>
          <a:xfrm>
            <a:off x="2339488" y="2284758"/>
            <a:ext cx="5278893" cy="1608119"/>
            <a:chOff x="3159997" y="2968451"/>
            <a:chExt cx="7038528" cy="2144160"/>
          </a:xfrm>
        </p:grpSpPr>
        <p:sp>
          <p:nvSpPr>
            <p:cNvPr id="15" name="TextBox 14"/>
            <p:cNvSpPr txBox="1"/>
            <p:nvPr/>
          </p:nvSpPr>
          <p:spPr>
            <a:xfrm>
              <a:off x="4536253" y="2968451"/>
              <a:ext cx="892602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spc="-113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30%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05923" y="3102132"/>
              <a:ext cx="892602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spc="-113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26%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4582352" y="3743213"/>
              <a:ext cx="892603" cy="8901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247078" y="3784566"/>
              <a:ext cx="892603" cy="8901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189480" y="4292573"/>
              <a:ext cx="892603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spc="-113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17%</a:t>
              </a:r>
              <a:endParaRPr lang="en-US" sz="2400" b="1" spc="-113" dirty="0">
                <a:solidFill>
                  <a:srgbClr val="C0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3159997" y="4783831"/>
              <a:ext cx="892603" cy="8901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1B0754-8363-A844-A5A7-C52FB69CFD95}"/>
                </a:ext>
              </a:extLst>
            </p:cNvPr>
            <p:cNvSpPr txBox="1"/>
            <p:nvPr/>
          </p:nvSpPr>
          <p:spPr>
            <a:xfrm>
              <a:off x="7864752" y="4529887"/>
              <a:ext cx="892603" cy="582724"/>
            </a:xfrm>
            <a:prstGeom prst="rect">
              <a:avLst/>
            </a:prstGeom>
            <a:noFill/>
            <a:ln w="38100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spc="-113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13%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04195" y="3691228"/>
            <a:ext cx="7441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 Rounded MT Bold" panose="020F0704030504030204" pitchFamily="34" charset="77"/>
              </a:rPr>
              <a:t>p= 0.003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68922" y="3663353"/>
            <a:ext cx="7441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 Rounded MT Bold" panose="020F0704030504030204" pitchFamily="34" charset="77"/>
              </a:rPr>
              <a:t>p&lt; 0.001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1828" y="3691228"/>
            <a:ext cx="7425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 Rounded MT Bold" panose="020F0704030504030204" pitchFamily="34" charset="77"/>
              </a:rPr>
              <a:t>p&lt; 0.001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809ED-5AA9-6948-97D9-49519A0D68AA}"/>
              </a:ext>
            </a:extLst>
          </p:cNvPr>
          <p:cNvSpPr txBox="1"/>
          <p:nvPr/>
        </p:nvSpPr>
        <p:spPr>
          <a:xfrm>
            <a:off x="596457" y="953809"/>
            <a:ext cx="5241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q"/>
            </a:pPr>
            <a:r>
              <a:rPr lang="en-US" sz="27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Outcome by </a:t>
            </a:r>
            <a:r>
              <a:rPr lang="en-US" sz="2700" b="1" u="sng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Day 28</a:t>
            </a:r>
            <a:r>
              <a:rPr lang="en-US" sz="27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2700" b="1" spc="-113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[n=322]</a:t>
            </a:r>
            <a:endParaRPr lang="en-US" sz="2700" spc="-113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35033F-7FF3-C847-A32F-A97CBF254C1A}"/>
              </a:ext>
            </a:extLst>
          </p:cNvPr>
          <p:cNvSpPr txBox="1"/>
          <p:nvPr/>
        </p:nvSpPr>
        <p:spPr>
          <a:xfrm>
            <a:off x="628650" y="213036"/>
            <a:ext cx="7886700" cy="6400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b="1" spc="-225" dirty="0" err="1">
                <a:solidFill>
                  <a:srgbClr val="FFFF00"/>
                </a:solidFill>
                <a:latin typeface="Arial Rounded MT Bold" panose="020F0704030504030204" pitchFamily="34" charset="77"/>
              </a:rPr>
              <a:t>Message:</a:t>
            </a:r>
            <a:r>
              <a:rPr lang="en-US" sz="3300" b="1" i="1" spc="-225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WOW</a:t>
            </a:r>
            <a:r>
              <a:rPr lang="en-US" sz="3300" b="1" i="1" spc="-225" dirty="0">
                <a:solidFill>
                  <a:schemeClr val="bg1"/>
                </a:solidFill>
                <a:latin typeface="Arial Rounded MT Bold" panose="020F0704030504030204" pitchFamily="34" charset="77"/>
              </a:rPr>
              <a:t>! </a:t>
            </a:r>
            <a:r>
              <a:rPr lang="en-US" sz="3300" b="1" i="1" spc="-225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Methylprednisolone </a:t>
            </a:r>
            <a:r>
              <a:rPr lang="en-US" sz="3300" b="1" i="1" spc="-225" dirty="0">
                <a:latin typeface="Arial Rounded MT Bold" panose="020F0704030504030204" pitchFamily="34" charset="77"/>
              </a:rPr>
              <a:t> </a:t>
            </a:r>
            <a:r>
              <a:rPr lang="en-US" sz="3300" b="1" i="1" u="sng" spc="-225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works </a:t>
            </a:r>
            <a:endParaRPr lang="en-US" sz="3300" b="1" u="sng" spc="-225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B8636-3FA8-A742-BBCA-EBDE8D10684E}"/>
              </a:ext>
            </a:extLst>
          </p:cNvPr>
          <p:cNvGrpSpPr/>
          <p:nvPr/>
        </p:nvGrpSpPr>
        <p:grpSpPr>
          <a:xfrm>
            <a:off x="6668712" y="791987"/>
            <a:ext cx="2061905" cy="732545"/>
            <a:chOff x="2260600" y="1974767"/>
            <a:chExt cx="3657600" cy="144186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5C87A92-521C-FD4C-92D7-25A483506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0600" y="1974767"/>
              <a:ext cx="3657600" cy="118753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C742A44-ABC3-6A42-9378-1C5CA3A1D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0600" y="3162300"/>
              <a:ext cx="3657600" cy="254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9148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P spid="14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13" dirty="0"/>
              <a:t>Time to successful extubation</a:t>
            </a:r>
            <a:r>
              <a:rPr lang="en-US" b="1" dirty="0"/>
              <a:t>*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24115"/>
              </p:ext>
            </p:extLst>
          </p:nvPr>
        </p:nvGraphicFramePr>
        <p:xfrm>
          <a:off x="638077" y="1520845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1880585" y="3301124"/>
            <a:ext cx="912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-150" dirty="0">
                <a:latin typeface="Arial Rounded MT Bold" panose="020F0704030504030204" pitchFamily="34" charset="77"/>
              </a:rPr>
              <a:t>P =</a:t>
            </a:r>
            <a:r>
              <a:rPr lang="pl-PL" sz="1200" b="1" spc="-150" dirty="0">
                <a:latin typeface="Arial Rounded MT Bold" panose="020F0704030504030204" pitchFamily="34" charset="77"/>
              </a:rPr>
              <a:t>0.051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742798" y="3286444"/>
            <a:ext cx="905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-150" dirty="0">
                <a:latin typeface="Arial Rounded MT Bold" panose="020F0704030504030204" pitchFamily="34" charset="77"/>
              </a:rPr>
              <a:t>P &lt;0.001</a:t>
            </a:r>
            <a:endParaRPr lang="pl-PL" sz="1200" b="1" spc="-150" dirty="0">
              <a:latin typeface="Arial Rounded MT Bold" panose="020F0704030504030204" pitchFamily="34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542636" y="3306548"/>
            <a:ext cx="905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-150" dirty="0">
                <a:latin typeface="Arial Rounded MT Bold" panose="020F0704030504030204" pitchFamily="34" charset="77"/>
              </a:rPr>
              <a:t>P =0.434</a:t>
            </a:r>
            <a:endParaRPr lang="pl-PL" sz="1200" b="1" spc="-150" dirty="0">
              <a:latin typeface="Arial Rounded MT Bold" panose="020F0704030504030204" pitchFamily="34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401015" y="3306548"/>
            <a:ext cx="905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-150" dirty="0">
                <a:latin typeface="Arial Rounded MT Bold" panose="020F0704030504030204" pitchFamily="34" charset="77"/>
              </a:rPr>
              <a:t>P =0.006</a:t>
            </a:r>
            <a:endParaRPr lang="pl-PL" sz="1200" b="1" spc="-150" dirty="0">
              <a:latin typeface="Arial Rounded MT Bold" panose="020F0704030504030204" pitchFamily="34" charset="77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45334" y="2291298"/>
            <a:ext cx="6046700" cy="982251"/>
            <a:chOff x="1913017" y="2821306"/>
            <a:chExt cx="7239373" cy="1309672"/>
          </a:xfrm>
        </p:grpSpPr>
        <p:sp>
          <p:nvSpPr>
            <p:cNvPr id="8" name="TextBox 7"/>
            <p:cNvSpPr txBox="1"/>
            <p:nvPr/>
          </p:nvSpPr>
          <p:spPr>
            <a:xfrm>
              <a:off x="6299589" y="2821306"/>
              <a:ext cx="685920" cy="714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b="1" spc="-113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8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8.7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13017" y="3393434"/>
              <a:ext cx="685920" cy="714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b="1" spc="-113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8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9.8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1920427" y="4122014"/>
              <a:ext cx="685920" cy="8964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089680" y="3336528"/>
              <a:ext cx="685920" cy="71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b="1" spc="-300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800" b="1" spc="-300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spc="-300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10.4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60487" y="3121516"/>
              <a:ext cx="685920" cy="714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b="1" spc="-113" dirty="0" err="1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Δ</a:t>
              </a:r>
              <a:r>
                <a:rPr lang="en-US" sz="18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= 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spc="-113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9.5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4103483" y="4117534"/>
              <a:ext cx="685920" cy="8964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288916" y="3479180"/>
              <a:ext cx="685920" cy="8964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466470" y="3831501"/>
              <a:ext cx="685920" cy="8964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0E4C97-5966-0846-949A-D57384D2954F}"/>
              </a:ext>
            </a:extLst>
          </p:cNvPr>
          <p:cNvSpPr txBox="1"/>
          <p:nvPr/>
        </p:nvSpPr>
        <p:spPr>
          <a:xfrm>
            <a:off x="889638" y="4463274"/>
            <a:ext cx="1293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*48 h off MV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6CBF1-EAC6-BC40-9655-8B78D4DC87EF}"/>
              </a:ext>
            </a:extLst>
          </p:cNvPr>
          <p:cNvSpPr txBox="1"/>
          <p:nvPr/>
        </p:nvSpPr>
        <p:spPr>
          <a:xfrm rot="16200000">
            <a:off x="-42573" y="2738251"/>
            <a:ext cx="8957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Days</a:t>
            </a:r>
            <a:r>
              <a:rPr lang="en-US" sz="2100" b="1" dirty="0"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B319-544C-C84A-980F-0DEBC5F675DF}"/>
              </a:ext>
            </a:extLst>
          </p:cNvPr>
          <p:cNvSpPr txBox="1"/>
          <p:nvPr/>
        </p:nvSpPr>
        <p:spPr>
          <a:xfrm>
            <a:off x="592086" y="237989"/>
            <a:ext cx="7891272" cy="11079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Message:</a:t>
            </a:r>
            <a:r>
              <a:rPr lang="en-US" sz="3300" b="1" dirty="0">
                <a:latin typeface="Arial Rounded MT Bold" panose="020F0704030504030204" pitchFamily="34" charset="77"/>
              </a:rPr>
              <a:t> </a:t>
            </a:r>
            <a:r>
              <a:rPr lang="en-US" sz="3300" b="1" i="1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Consistent sizable reduction in length of MV across 4 RCTs</a:t>
            </a:r>
            <a:endParaRPr lang="en-US" sz="3300" b="1" spc="-113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814825-7BB3-D042-9026-2B1F1E486614}"/>
              </a:ext>
            </a:extLst>
          </p:cNvPr>
          <p:cNvGrpSpPr/>
          <p:nvPr/>
        </p:nvGrpSpPr>
        <p:grpSpPr>
          <a:xfrm>
            <a:off x="6668713" y="853171"/>
            <a:ext cx="2061905" cy="732545"/>
            <a:chOff x="2260600" y="1974767"/>
            <a:chExt cx="3657600" cy="144186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A50B90-5245-CB41-A1C8-EBDA900E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0600" y="1974767"/>
              <a:ext cx="3657600" cy="11875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0047517-664B-7648-938E-E91DA31F4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600" y="3162300"/>
              <a:ext cx="3657600" cy="25433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6588178" y="2132266"/>
            <a:ext cx="1724117" cy="2244808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1">
              <a:latin typeface="Arial Rounded MT Bold" panose="020F0704030504030204" pitchFamily="34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7D87F6-FA0A-884F-A4D9-784233B67C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t="-8564" b="8564"/>
          <a:stretch/>
        </p:blipFill>
        <p:spPr>
          <a:xfrm>
            <a:off x="4192299" y="3410056"/>
            <a:ext cx="4629923" cy="1251445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56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0E9F-5872-5B47-B06B-BABBAD43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7170"/>
            <a:ext cx="7886700" cy="640080"/>
          </a:xfrm>
        </p:spPr>
        <p:txBody>
          <a:bodyPr/>
          <a:lstStyle/>
          <a:p>
            <a:r>
              <a:rPr lang="en-US" dirty="0"/>
              <a:t>Additional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80AE5-73C5-D248-89D8-B424DA32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59235"/>
            <a:ext cx="7315200" cy="3265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D3F593-FD96-4E46-BA26-01615FA4CD36}"/>
              </a:ext>
            </a:extLst>
          </p:cNvPr>
          <p:cNvSpPr/>
          <p:nvPr/>
        </p:nvSpPr>
        <p:spPr>
          <a:xfrm>
            <a:off x="996043" y="2103570"/>
            <a:ext cx="7102928" cy="878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9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228570"/>
            <a:ext cx="7886700" cy="64008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600" dirty="0"/>
              <a:t>MP Rx IPDMA: Hospital Mortality </a:t>
            </a:r>
            <a:endParaRPr lang="en-US" sz="2400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12000" y="1201432"/>
            <a:ext cx="6520000" cy="841764"/>
          </a:xfrm>
        </p:spPr>
        <p:txBody>
          <a:bodyPr>
            <a:normAutofit/>
          </a:bodyPr>
          <a:lstStyle/>
          <a:p>
            <a:r>
              <a:rPr lang="en-US" b="1" spc="-113" dirty="0"/>
              <a:t>Patients randomized &lt; ARDS day 14 (N= 272)</a:t>
            </a:r>
          </a:p>
          <a:p>
            <a:r>
              <a:rPr lang="en-US" b="1" spc="-113" dirty="0">
                <a:solidFill>
                  <a:srgbClr val="FFFF00"/>
                </a:solidFill>
              </a:rPr>
              <a:t>19.9%</a:t>
            </a:r>
            <a:r>
              <a:rPr lang="en-US" b="1" spc="-113" dirty="0"/>
              <a:t> vs. </a:t>
            </a:r>
            <a:r>
              <a:rPr lang="en-US" b="1" spc="-113" dirty="0">
                <a:solidFill>
                  <a:srgbClr val="FFFF00"/>
                </a:solidFill>
              </a:rPr>
              <a:t>38.7%</a:t>
            </a:r>
            <a:r>
              <a:rPr lang="en-US" b="1" spc="-113" dirty="0"/>
              <a:t>, HR 0.51, 95% CI 0.32-0.83; p=0.006</a:t>
            </a:r>
          </a:p>
        </p:txBody>
      </p:sp>
      <p:pic>
        <p:nvPicPr>
          <p:cNvPr id="2" name="Picture 1" descr="Figure 3 Time to Death - Rando &lt; day 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6" b="4615"/>
          <a:stretch/>
        </p:blipFill>
        <p:spPr>
          <a:xfrm>
            <a:off x="1686520" y="2169799"/>
            <a:ext cx="5770960" cy="245426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7244588" y="3082826"/>
            <a:ext cx="0" cy="84862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16078" y="3304882"/>
            <a:ext cx="110479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≈ 50% </a:t>
            </a:r>
            <a:r>
              <a:rPr lang="en-US" sz="1800" b="1" dirty="0">
                <a:solidFill>
                  <a:srgbClr val="C00000"/>
                </a:solidFill>
                <a:latin typeface="Arial Rounded MT Bold" panose="020F0704030504030204" pitchFamily="34" charset="77"/>
                <a:ea typeface="Wingdings"/>
                <a:cs typeface="Wingdings"/>
                <a:sym typeface="Wingdings"/>
              </a:rPr>
              <a:t></a:t>
            </a:r>
            <a:endParaRPr lang="en-US" sz="1800" b="1" dirty="0">
              <a:solidFill>
                <a:srgbClr val="C000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381663" y="2367842"/>
            <a:ext cx="1951555" cy="3725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q"/>
              <a:defRPr sz="3200" kern="120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q"/>
              <a:defRPr sz="2800" kern="120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q"/>
              <a:defRPr sz="2400" kern="120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q"/>
              <a:defRPr sz="2000" kern="120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q"/>
              <a:defRPr sz="2000" kern="120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-113" dirty="0">
                <a:solidFill>
                  <a:schemeClr val="tx1"/>
                </a:solidFill>
                <a:latin typeface="Arial Rounded MT Bold" panose="020F0704030504030204" pitchFamily="34" charset="77"/>
              </a:rPr>
              <a:t>NNT = 5.3  </a:t>
            </a:r>
          </a:p>
        </p:txBody>
      </p:sp>
    </p:spTree>
    <p:extLst>
      <p:ext uri="{BB962C8B-B14F-4D97-AF65-F5344CB8AC3E}">
        <p14:creationId xmlns:p14="http://schemas.microsoft.com/office/powerpoint/2010/main" val="196300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7D3C3C7-1CD7-C74B-8C89-E4FDD0940762}"/>
              </a:ext>
            </a:extLst>
          </p:cNvPr>
          <p:cNvSpPr txBox="1">
            <a:spLocks/>
          </p:cNvSpPr>
          <p:nvPr/>
        </p:nvSpPr>
        <p:spPr>
          <a:xfrm>
            <a:off x="628650" y="207315"/>
            <a:ext cx="7886700" cy="6400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sz="4000" b="1" kern="120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 algn="r"/>
            <a:r>
              <a:rPr lang="en-US" i="1" spc="-150" dirty="0">
                <a:solidFill>
                  <a:srgbClr val="FFFF00"/>
                </a:solidFill>
              </a:rPr>
              <a:t>#</a:t>
            </a:r>
            <a:r>
              <a:rPr lang="en-US" i="1" spc="-150" dirty="0" err="1">
                <a:solidFill>
                  <a:srgbClr val="FFFF00"/>
                </a:solidFill>
              </a:rPr>
              <a:t>GoodforJournalClub</a:t>
            </a:r>
            <a:r>
              <a:rPr lang="en-US" i="1" spc="-15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113"/>
            <a:ext cx="2916162" cy="640080"/>
          </a:xfrm>
        </p:spPr>
        <p:txBody>
          <a:bodyPr/>
          <a:lstStyle/>
          <a:p>
            <a:r>
              <a:rPr lang="en-US" spc="-150" dirty="0" err="1"/>
              <a:t>LaSRS</a:t>
            </a:r>
            <a:r>
              <a:rPr lang="en-US" spc="-150" dirty="0"/>
              <a:t> </a:t>
            </a:r>
            <a:r>
              <a:rPr lang="en-US" spc="-300" dirty="0"/>
              <a:t>RCT</a:t>
            </a:r>
            <a:r>
              <a:rPr lang="en-US" spc="-150" dirty="0"/>
              <a:t> </a:t>
            </a:r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1535" r="6778" b="12690"/>
          <a:stretch/>
        </p:blipFill>
        <p:spPr>
          <a:xfrm>
            <a:off x="710858" y="1895348"/>
            <a:ext cx="2833954" cy="1866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4205" y="1895348"/>
            <a:ext cx="5141145" cy="1866917"/>
          </a:xfrm>
          <a:prstGeom prst="rect">
            <a:avLst/>
          </a:prstGeom>
          <a:solidFill>
            <a:srgbClr val="E6E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812" y="1895347"/>
            <a:ext cx="4970538" cy="186691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If you have relied on the NEJM 2016 </a:t>
            </a:r>
            <a:r>
              <a:rPr lang="en-US" dirty="0" err="1">
                <a:solidFill>
                  <a:schemeClr val="tx1"/>
                </a:solidFill>
              </a:rPr>
              <a:t>LaSRS</a:t>
            </a:r>
            <a:r>
              <a:rPr lang="en-US" dirty="0">
                <a:solidFill>
                  <a:schemeClr val="tx1"/>
                </a:solidFill>
              </a:rPr>
              <a:t> conclusions to forgo MP Rx in your patient with ARDS</a:t>
            </a:r>
          </a:p>
          <a:p>
            <a:r>
              <a:rPr lang="en-US" dirty="0">
                <a:solidFill>
                  <a:schemeClr val="tx1"/>
                </a:solidFill>
              </a:rPr>
              <a:t>It is time </a:t>
            </a:r>
            <a:r>
              <a:rPr lang="en-US" spc="-150" dirty="0">
                <a:solidFill>
                  <a:schemeClr val="tx1"/>
                </a:solidFill>
              </a:rPr>
              <a:t>to look at the </a:t>
            </a:r>
            <a:r>
              <a:rPr lang="en-US" spc="-150" dirty="0">
                <a:solidFill>
                  <a:srgbClr val="FF0000"/>
                </a:solidFill>
              </a:rPr>
              <a:t>re-analysis of the data</a:t>
            </a:r>
            <a:r>
              <a:rPr lang="en-US" spc="-150" dirty="0">
                <a:solidFill>
                  <a:schemeClr val="tx1"/>
                </a:solidFill>
              </a:rPr>
              <a:t> </a:t>
            </a:r>
            <a:r>
              <a:rPr lang="en-US" spc="-150" dirty="0">
                <a:solidFill>
                  <a:srgbClr val="FF0000"/>
                </a:solidFill>
              </a:rPr>
              <a:t>and the impressive response to MP Rx </a:t>
            </a:r>
            <a:r>
              <a:rPr lang="mr-IN" dirty="0">
                <a:solidFill>
                  <a:srgbClr val="FF0000"/>
                </a:solidFill>
              </a:rPr>
              <a:t>…</a:t>
            </a:r>
            <a:r>
              <a:rPr lang="en-US" dirty="0">
                <a:solidFill>
                  <a:srgbClr val="FF0000"/>
                </a:solidFill>
              </a:rPr>
              <a:t> An EYE OPENER </a:t>
            </a:r>
            <a:r>
              <a:rPr lang="mr-IN" dirty="0">
                <a:solidFill>
                  <a:srgbClr val="FF0000"/>
                </a:solidFill>
              </a:rPr>
              <a:t>…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29ACAF5-E427-A14C-805C-087D2D2AB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3" t="52356" r="5101"/>
          <a:stretch/>
        </p:blipFill>
        <p:spPr>
          <a:xfrm>
            <a:off x="369646" y="1073446"/>
            <a:ext cx="3004559" cy="1001960"/>
          </a:xfrm>
          <a:prstGeom prst="rect">
            <a:avLst/>
          </a:prstGeom>
          <a:ln w="38100" cmpd="sng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F4AB20D-279B-B640-805D-ADB0212B7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14" y="3618153"/>
            <a:ext cx="4686700" cy="118439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85887" y="4344689"/>
            <a:ext cx="34223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latin typeface="Arial Rounded MT Bold"/>
                <a:cs typeface="Arial Rounded MT Bold"/>
              </a:rPr>
              <a:t>DOI: 10.1097/CCM.0000000000003021 </a:t>
            </a:r>
            <a:endParaRPr lang="hr-HR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9945" y="983035"/>
            <a:ext cx="15642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latin typeface="Arial Rounded MT Bold"/>
                <a:cs typeface="Arial Rounded MT Bold"/>
              </a:rPr>
              <a:t>NEJM 2006;354:1671</a:t>
            </a:r>
          </a:p>
        </p:txBody>
      </p:sp>
    </p:spTree>
    <p:extLst>
      <p:ext uri="{BB962C8B-B14F-4D97-AF65-F5344CB8AC3E}">
        <p14:creationId xmlns:p14="http://schemas.microsoft.com/office/powerpoint/2010/main" val="2465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54" y="235604"/>
            <a:ext cx="7957566" cy="64008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0" spc="-150" dirty="0"/>
              <a:t>Rapid Tapering and Return to AB (MV)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750314"/>
              </p:ext>
            </p:extLst>
          </p:nvPr>
        </p:nvGraphicFramePr>
        <p:xfrm>
          <a:off x="1067378" y="2747547"/>
          <a:ext cx="3025140" cy="194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020398" y="1728428"/>
            <a:ext cx="31725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q"/>
            </a:pPr>
            <a:r>
              <a:rPr lang="en-US" sz="1600" b="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MP group: increased risk for return to AB (p= 0.02).</a:t>
            </a:r>
          </a:p>
          <a:p>
            <a:pPr>
              <a:buFont typeface="Wingdings" charset="0"/>
              <a:buChar char="q"/>
            </a:pPr>
            <a:r>
              <a:rPr lang="en-US" sz="1600" b="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Control group: no impact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829176" y="1728427"/>
            <a:ext cx="2992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57175" indent="-257175">
              <a:buFont typeface="Wingdings" charset="2"/>
              <a:buChar char="q"/>
            </a:pPr>
            <a:r>
              <a:rPr lang="en-US" sz="1800" b="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MP group: more rapid  return to MV (p=0.006)</a:t>
            </a:r>
          </a:p>
          <a:p>
            <a:pPr marL="257175" indent="-257175">
              <a:buFont typeface="Wingdings" charset="2"/>
              <a:buChar char="q"/>
            </a:pPr>
            <a:r>
              <a:rPr lang="en-US" sz="1800" b="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⎶ 3 days from DC MP </a:t>
            </a:r>
            <a:r>
              <a:rPr lang="en-US" sz="1800" b="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Rx </a:t>
            </a:r>
            <a:endParaRPr lang="en-US" sz="1800" b="0" dirty="0">
              <a:solidFill>
                <a:schemeClr val="bg1"/>
              </a:solidFill>
              <a:latin typeface="Arial Rounded MT Bold" panose="020F0704030504030204" pitchFamily="34" charset="77"/>
              <a:cs typeface="Arial Rounded MT Bo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6985" y="4578019"/>
            <a:ext cx="14173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 Rounded MT Bold" panose="020F0704030504030204" pitchFamily="34" charset="77"/>
                <a:cs typeface="Arial Rounded MT Bold"/>
              </a:rPr>
              <a:t>Return to AB </a:t>
            </a: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819732"/>
              </p:ext>
            </p:extLst>
          </p:nvPr>
        </p:nvGraphicFramePr>
        <p:xfrm>
          <a:off x="4878147" y="2747546"/>
          <a:ext cx="2779953" cy="215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141451" y="4037599"/>
            <a:ext cx="2253343" cy="173124"/>
            <a:chOff x="5474525" y="5001337"/>
            <a:chExt cx="3004457" cy="430886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5474525" y="5342914"/>
              <a:ext cx="3004457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102324" y="5001337"/>
              <a:ext cx="842539" cy="43088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 spc="-225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DC  Rx</a:t>
              </a:r>
            </a:p>
          </p:txBody>
        </p:sp>
      </p:grp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55354" y="1336012"/>
            <a:ext cx="3735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q"/>
            </a:pPr>
            <a:r>
              <a:rPr lang="en-US" sz="2000" b="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Rapid vs. slow tapering: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37598" y="162318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>
              <a:latin typeface="Arial Rounded MT Bold" panose="020F0704030504030204" pitchFamily="34" charset="77"/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4572001" y="1336012"/>
            <a:ext cx="2992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57175" indent="-257175">
              <a:buFont typeface="Wingdings" charset="2"/>
              <a:buChar char="q"/>
            </a:pPr>
            <a:r>
              <a:rPr lang="en-US" sz="2000" b="0" dirty="0" err="1">
                <a:solidFill>
                  <a:srgbClr val="FFFF00"/>
                </a:solidFill>
                <a:latin typeface="Arial Rounded MT Bold" panose="020F0704030504030204" pitchFamily="34" charset="77"/>
              </a:rPr>
              <a:t>LaRSR</a:t>
            </a:r>
            <a:r>
              <a:rPr lang="en-US" sz="2000" b="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RCT: </a:t>
            </a:r>
          </a:p>
        </p:txBody>
      </p:sp>
    </p:spTree>
    <p:extLst>
      <p:ext uri="{BB962C8B-B14F-4D97-AF65-F5344CB8AC3E}">
        <p14:creationId xmlns:p14="http://schemas.microsoft.com/office/powerpoint/2010/main" val="266707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P spid="5" grpId="0" build="p" bldLvl="5"/>
      <p:bldP spid="6" grpId="0" build="p" bldLvl="5"/>
      <p:bldGraphic spid="8" grpId="0">
        <p:bldSub>
          <a:bldChart bld="seriesEl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B72C74-AD7F-B04C-986B-D0D51E08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7170"/>
            <a:ext cx="7886700" cy="640080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Disclosure - Conflict of Interest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3B1E21-622D-DC4E-98CA-AAAE7E65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85" y="1390650"/>
            <a:ext cx="7886700" cy="3632018"/>
          </a:xfrm>
        </p:spPr>
        <p:txBody>
          <a:bodyPr>
            <a:normAutofit/>
          </a:bodyPr>
          <a:lstStyle/>
          <a:p>
            <a:r>
              <a:rPr lang="en-US" sz="2400" dirty="0"/>
              <a:t> None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Tante</a:t>
            </a:r>
            <a:r>
              <a:rPr lang="en-US" sz="2400" dirty="0"/>
              <a:t> Grazie al </a:t>
            </a:r>
            <a:r>
              <a:rPr lang="en-US" sz="2400" dirty="0" err="1"/>
              <a:t>grande</a:t>
            </a:r>
            <a:r>
              <a:rPr lang="en-US" sz="2400" dirty="0"/>
              <a:t> Marco Confalonieri per l’ </a:t>
            </a:r>
            <a:r>
              <a:rPr lang="en-US" sz="2400" dirty="0" err="1"/>
              <a:t>invito</a:t>
            </a:r>
            <a:r>
              <a:rPr lang="en-US" sz="2400" dirty="0"/>
              <a:t> e per </a:t>
            </a:r>
            <a:r>
              <a:rPr lang="en-US" sz="2400" dirty="0" err="1"/>
              <a:t>organizzare</a:t>
            </a:r>
            <a:r>
              <a:rPr lang="en-US" sz="2400" dirty="0"/>
              <a:t> un bel </a:t>
            </a:r>
            <a:r>
              <a:rPr lang="en-US" sz="2400" dirty="0" err="1"/>
              <a:t>congresso</a:t>
            </a:r>
            <a:r>
              <a:rPr lang="en-US" sz="2400" dirty="0"/>
              <a:t> in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bellissima</a:t>
            </a:r>
            <a:r>
              <a:rPr lang="en-US" sz="2400" dirty="0"/>
              <a:t> </a:t>
            </a:r>
            <a:r>
              <a:rPr lang="en-US" sz="2400" dirty="0" err="1"/>
              <a:t>citta</a:t>
            </a:r>
            <a:r>
              <a:rPr lang="en-US" sz="2400" dirty="0"/>
              <a:t>'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C5F23-6934-CF42-91E5-5334F3DAA1DB}"/>
              </a:ext>
            </a:extLst>
          </p:cNvPr>
          <p:cNvSpPr txBox="1"/>
          <p:nvPr/>
        </p:nvSpPr>
        <p:spPr>
          <a:xfrm>
            <a:off x="781347" y="4454244"/>
            <a:ext cx="76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1800" b="1" i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DOI: 10.13140/RG.2.1.3936.1762 </a:t>
            </a:r>
          </a:p>
        </p:txBody>
      </p:sp>
    </p:spTree>
    <p:extLst>
      <p:ext uri="{BB962C8B-B14F-4D97-AF65-F5344CB8AC3E}">
        <p14:creationId xmlns:p14="http://schemas.microsoft.com/office/powerpoint/2010/main" val="23716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0" y="781050"/>
            <a:ext cx="7196681" cy="2691493"/>
          </a:xfrm>
        </p:spPr>
        <p:txBody>
          <a:bodyPr>
            <a:noAutofit/>
          </a:bodyPr>
          <a:lstStyle/>
          <a:p>
            <a:r>
              <a:rPr lang="en-US" sz="4800" cap="small" dirty="0">
                <a:latin typeface="Arial Rounded MT Bold" charset="0"/>
              </a:rPr>
              <a:t>Glucocorticoid Treatment</a:t>
            </a:r>
            <a:br>
              <a:rPr lang="en-US" sz="4800" cap="small" dirty="0">
                <a:latin typeface="Arial Rounded MT Bold" charset="0"/>
              </a:rPr>
            </a:br>
            <a:r>
              <a:rPr lang="en-US" sz="4800" cap="small" dirty="0">
                <a:latin typeface="Arial Rounded MT Bold" charset="0"/>
              </a:rPr>
              <a:t>in </a:t>
            </a:r>
            <a:r>
              <a:rPr lang="en-US" sz="4800" cap="small" dirty="0">
                <a:solidFill>
                  <a:srgbClr val="FFFFFF"/>
                </a:solidFill>
                <a:latin typeface="Arial Rounded MT Bold" charset="0"/>
              </a:rPr>
              <a:t>ARDS </a:t>
            </a:r>
            <a:br>
              <a:rPr lang="en-US" sz="48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800" b="1" cap="small" dirty="0">
                <a:solidFill>
                  <a:srgbClr val="FFFF00"/>
                </a:solidFill>
                <a:latin typeface="Arial Rounded MT Bold" charset="0"/>
              </a:rPr>
              <a:t>WHEN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42E61-6360-144A-A468-40F79E177892}"/>
              </a:ext>
            </a:extLst>
          </p:cNvPr>
          <p:cNvSpPr txBox="1"/>
          <p:nvPr/>
        </p:nvSpPr>
        <p:spPr>
          <a:xfrm>
            <a:off x="781347" y="4454244"/>
            <a:ext cx="76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1800" b="1" i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DOI: 10.13140/RG.2.1.3936.1762 </a:t>
            </a:r>
          </a:p>
        </p:txBody>
      </p:sp>
    </p:spTree>
    <p:extLst>
      <p:ext uri="{BB962C8B-B14F-4D97-AF65-F5344CB8AC3E}">
        <p14:creationId xmlns:p14="http://schemas.microsoft.com/office/powerpoint/2010/main" val="22203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- S2a Early AR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26" y="1970558"/>
            <a:ext cx="2948940" cy="2215041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6" name="Picture 5" descr="Figure- S2b Late ARD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1970558"/>
            <a:ext cx="2948940" cy="2215041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04915"/>
            <a:ext cx="7898938" cy="56933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spc="-150" dirty="0"/>
              <a:t>Time to successful </a:t>
            </a:r>
            <a:r>
              <a:rPr lang="en-US" b="1" spc="-150" dirty="0" err="1"/>
              <a:t>extubation</a:t>
            </a:r>
            <a:r>
              <a:rPr lang="en-US" b="1" spc="-150" dirty="0"/>
              <a:t> by d 28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68932" y="1102091"/>
            <a:ext cx="3232150" cy="899913"/>
          </a:xfrm>
        </p:spPr>
        <p:txBody>
          <a:bodyPr>
            <a:normAutofit fontScale="77500" lnSpcReduction="20000"/>
          </a:bodyPr>
          <a:lstStyle/>
          <a:p>
            <a:r>
              <a:rPr lang="en-US" sz="2475" b="1" dirty="0">
                <a:solidFill>
                  <a:srgbClr val="FFFF00"/>
                </a:solidFill>
              </a:rPr>
              <a:t> Early ARDS (</a:t>
            </a:r>
            <a:r>
              <a:rPr lang="en-US" sz="2475" b="1" u="sng" dirty="0">
                <a:solidFill>
                  <a:srgbClr val="FFFF00"/>
                </a:solidFill>
              </a:rPr>
              <a:t>&lt;</a:t>
            </a:r>
            <a:r>
              <a:rPr lang="en-US" sz="2475" b="1" dirty="0">
                <a:solidFill>
                  <a:srgbClr val="FFFF00"/>
                </a:solidFill>
              </a:rPr>
              <a:t> Day 3)</a:t>
            </a:r>
          </a:p>
          <a:p>
            <a:r>
              <a:rPr lang="en-US" sz="1950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RX: </a:t>
            </a:r>
            <a:r>
              <a:rPr lang="en-US" b="1" dirty="0">
                <a:solidFill>
                  <a:srgbClr val="FFFF00"/>
                </a:solidFill>
              </a:rPr>
              <a:t>1 </a:t>
            </a:r>
            <a:r>
              <a:rPr lang="en-US" b="1" dirty="0">
                <a:solidFill>
                  <a:srgbClr val="FFFFFF"/>
                </a:solidFill>
              </a:rPr>
              <a:t>mg/kg/day </a:t>
            </a:r>
          </a:p>
          <a:p>
            <a:r>
              <a:rPr lang="en-US" b="1" spc="-113" dirty="0">
                <a:solidFill>
                  <a:srgbClr val="FFFFFF"/>
                </a:solidFill>
              </a:rPr>
              <a:t> HR </a:t>
            </a:r>
            <a:r>
              <a:rPr lang="en-US" b="1" spc="-113" dirty="0">
                <a:solidFill>
                  <a:srgbClr val="FFFF00"/>
                </a:solidFill>
              </a:rPr>
              <a:t>3.48</a:t>
            </a:r>
            <a:r>
              <a:rPr lang="en-US" b="1" spc="-113" dirty="0">
                <a:solidFill>
                  <a:srgbClr val="FFFFFF"/>
                </a:solidFill>
              </a:rPr>
              <a:t> (CI 2.07-5.85) p&lt;0.0001 </a:t>
            </a:r>
          </a:p>
          <a:p>
            <a:pPr marL="0" indent="0">
              <a:buNone/>
            </a:pP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84238" y="1110454"/>
            <a:ext cx="3049299" cy="923937"/>
          </a:xfrm>
        </p:spPr>
        <p:txBody>
          <a:bodyPr>
            <a:normAutofit fontScale="70000" lnSpcReduction="20000"/>
          </a:bodyPr>
          <a:lstStyle/>
          <a:p>
            <a:r>
              <a:rPr lang="en-US" sz="2475" b="1" dirty="0">
                <a:solidFill>
                  <a:srgbClr val="FFFF00"/>
                </a:solidFill>
              </a:rPr>
              <a:t> Late ARDS (</a:t>
            </a:r>
            <a:r>
              <a:rPr lang="en-US" sz="2475" b="1" u="sng" dirty="0">
                <a:solidFill>
                  <a:srgbClr val="FFFF00"/>
                </a:solidFill>
              </a:rPr>
              <a:t>&gt;</a:t>
            </a:r>
            <a:r>
              <a:rPr lang="en-US" sz="2475" b="1" dirty="0">
                <a:solidFill>
                  <a:srgbClr val="FFFF00"/>
                </a:solidFill>
              </a:rPr>
              <a:t> Day 7)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RX: </a:t>
            </a:r>
            <a:r>
              <a:rPr lang="en-US" b="1" dirty="0">
                <a:solidFill>
                  <a:srgbClr val="FFFF00"/>
                </a:solidFill>
              </a:rPr>
              <a:t>2 </a:t>
            </a:r>
            <a:r>
              <a:rPr lang="en-US" b="1" dirty="0">
                <a:solidFill>
                  <a:srgbClr val="FFFFFF"/>
                </a:solidFill>
              </a:rPr>
              <a:t>mg/kg/day </a:t>
            </a:r>
          </a:p>
          <a:p>
            <a:r>
              <a:rPr lang="en-US" b="1" spc="-113" dirty="0">
                <a:solidFill>
                  <a:srgbClr val="FFFFFF"/>
                </a:solidFill>
              </a:rPr>
              <a:t> HR </a:t>
            </a:r>
            <a:r>
              <a:rPr lang="en-US" b="1" spc="-113" dirty="0">
                <a:solidFill>
                  <a:srgbClr val="FFFF00"/>
                </a:solidFill>
              </a:rPr>
              <a:t>2.06</a:t>
            </a:r>
            <a:r>
              <a:rPr lang="en-US" b="1" spc="-113" dirty="0">
                <a:solidFill>
                  <a:srgbClr val="FFFFFF"/>
                </a:solidFill>
              </a:rPr>
              <a:t> (9CI 1.44-2.95) p&lt;0.0001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62991" y="2267816"/>
            <a:ext cx="1224030" cy="1330850"/>
            <a:chOff x="3223683" y="3747441"/>
            <a:chExt cx="1632040" cy="165143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855635" y="3759671"/>
              <a:ext cx="88" cy="163920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223683" y="3747441"/>
              <a:ext cx="1585468" cy="4"/>
            </a:xfrm>
            <a:prstGeom prst="line">
              <a:avLst/>
            </a:prstGeom>
            <a:ln w="38100" cmpd="sng">
              <a:solidFill>
                <a:schemeClr val="accent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223683" y="4790033"/>
              <a:ext cx="1600202" cy="0"/>
            </a:xfrm>
            <a:prstGeom prst="line">
              <a:avLst/>
            </a:prstGeom>
            <a:ln w="38100" cmpd="sng">
              <a:solidFill>
                <a:srgbClr val="01EF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124451" y="2766295"/>
            <a:ext cx="1201805" cy="851422"/>
            <a:chOff x="3253316" y="3759671"/>
            <a:chExt cx="1602407" cy="1639205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855635" y="3759671"/>
              <a:ext cx="88" cy="163920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57547" y="3765777"/>
              <a:ext cx="1585468" cy="4"/>
            </a:xfrm>
            <a:prstGeom prst="line">
              <a:avLst/>
            </a:prstGeom>
            <a:ln w="38100" cmpd="sng">
              <a:solidFill>
                <a:schemeClr val="accent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253316" y="4490512"/>
              <a:ext cx="1600202" cy="0"/>
            </a:xfrm>
            <a:prstGeom prst="line">
              <a:avLst/>
            </a:prstGeom>
            <a:ln w="38100" cmpd="sng">
              <a:solidFill>
                <a:srgbClr val="01EF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2710834" y="3108015"/>
            <a:ext cx="3605891" cy="10691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153F4420-3E42-A749-962F-48DE0E18C1ED}"/>
              </a:ext>
            </a:extLst>
          </p:cNvPr>
          <p:cNvSpPr/>
          <p:nvPr/>
        </p:nvSpPr>
        <p:spPr>
          <a:xfrm>
            <a:off x="1462991" y="3316047"/>
            <a:ext cx="1247843" cy="47312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Arial Rounded MT Bold" panose="020F0704030504030204" pitchFamily="34" charset="77"/>
              </a:rPr>
              <a:t>$ 100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E0901-5933-774E-A455-A348CD23C676}"/>
              </a:ext>
            </a:extLst>
          </p:cNvPr>
          <p:cNvSpPr txBox="1"/>
          <p:nvPr/>
        </p:nvSpPr>
        <p:spPr>
          <a:xfrm>
            <a:off x="628650" y="274083"/>
            <a:ext cx="7886700" cy="6001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Message: </a:t>
            </a:r>
            <a:r>
              <a:rPr lang="en-US" sz="3300" b="1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Start Treatment </a:t>
            </a:r>
            <a:r>
              <a:rPr lang="en-US" sz="3300" b="1" i="1" u="sng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EARLY</a:t>
            </a:r>
            <a:r>
              <a:rPr lang="en-US" sz="3300" b="1" dirty="0"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5CE36-32A1-DA4B-84B6-F01ACE25D717}"/>
              </a:ext>
            </a:extLst>
          </p:cNvPr>
          <p:cNvSpPr txBox="1"/>
          <p:nvPr/>
        </p:nvSpPr>
        <p:spPr>
          <a:xfrm>
            <a:off x="2751052" y="3374138"/>
            <a:ext cx="2900059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&gt; </a:t>
            </a:r>
            <a:r>
              <a:rPr lang="en-US" sz="15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triple the rate of </a:t>
            </a:r>
            <a:r>
              <a:rPr lang="en-US" sz="15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extubation</a:t>
            </a:r>
            <a:r>
              <a:rPr lang="en-US" sz="15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</a:t>
            </a:r>
            <a:endParaRPr lang="en-US" sz="1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297BB6-D1BA-8B4E-ABE6-B0D1A47FC70F}"/>
              </a:ext>
            </a:extLst>
          </p:cNvPr>
          <p:cNvGrpSpPr/>
          <p:nvPr/>
        </p:nvGrpSpPr>
        <p:grpSpPr>
          <a:xfrm>
            <a:off x="2695336" y="2274500"/>
            <a:ext cx="3629266" cy="844206"/>
            <a:chOff x="2695336" y="2719919"/>
            <a:chExt cx="3629266" cy="84420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711184" y="2723091"/>
              <a:ext cx="3605541" cy="48862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695336" y="2719919"/>
              <a:ext cx="0" cy="844206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C817150-1E3F-0F48-8761-2A571A507F03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02" y="3211713"/>
              <a:ext cx="0" cy="3417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266880" y="4233093"/>
            <a:ext cx="7645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2" indent="-342900">
              <a:buFont typeface="Wingdings" charset="2"/>
              <a:buChar char="q"/>
            </a:pPr>
            <a:r>
              <a:rPr lang="en-US" sz="24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Improved short and long term outcome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2D1E0-7E36-2C49-83B7-68B11632C42D}"/>
              </a:ext>
            </a:extLst>
          </p:cNvPr>
          <p:cNvSpPr txBox="1"/>
          <p:nvPr/>
        </p:nvSpPr>
        <p:spPr>
          <a:xfrm>
            <a:off x="4327665" y="4689054"/>
            <a:ext cx="4187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Wilson et al. </a:t>
            </a:r>
            <a:r>
              <a:rPr lang="en-US" sz="12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Crit</a:t>
            </a: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Care Med 2017 </a:t>
            </a:r>
            <a:r>
              <a:rPr lang="en-US" sz="12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EpubDate</a:t>
            </a: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2017/12/21</a:t>
            </a:r>
          </a:p>
        </p:txBody>
      </p:sp>
    </p:spTree>
    <p:extLst>
      <p:ext uri="{BB962C8B-B14F-4D97-AF65-F5344CB8AC3E}">
        <p14:creationId xmlns:p14="http://schemas.microsoft.com/office/powerpoint/2010/main" val="667069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11B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 build="allAtOnce"/>
      <p:bldP spid="3" grpId="0" animBg="1"/>
      <p:bldP spid="3" grpId="1" animBg="1"/>
      <p:bldP spid="2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0" y="859690"/>
            <a:ext cx="7196681" cy="2601967"/>
          </a:xfrm>
        </p:spPr>
        <p:txBody>
          <a:bodyPr>
            <a:normAutofit fontScale="90000"/>
          </a:bodyPr>
          <a:lstStyle/>
          <a:p>
            <a:br>
              <a:rPr lang="en-US" sz="3675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3675" cap="small" dirty="0">
                <a:solidFill>
                  <a:srgbClr val="FFFF00"/>
                </a:solidFill>
                <a:latin typeface="Arial Rounded MT Bold" charset="0"/>
              </a:rPr>
              <a:t> </a:t>
            </a:r>
            <a:r>
              <a:rPr lang="en-US" sz="5300" b="1" cap="small" dirty="0">
                <a:latin typeface="Arial Rounded MT Bold" charset="0"/>
              </a:rPr>
              <a:t>Glucocorticoid Treatment</a:t>
            </a:r>
            <a:br>
              <a:rPr lang="en-US" sz="5300" b="1" cap="small" dirty="0">
                <a:latin typeface="Arial Rounded MT Bold" charset="0"/>
              </a:rPr>
            </a:br>
            <a:r>
              <a:rPr lang="en-US" sz="5300" b="1" cap="small" dirty="0">
                <a:latin typeface="Arial Rounded MT Bold" charset="0"/>
              </a:rPr>
              <a:t>in </a:t>
            </a:r>
            <a:r>
              <a:rPr lang="en-US" sz="5300" b="1" cap="small" dirty="0">
                <a:solidFill>
                  <a:srgbClr val="FFFFFF"/>
                </a:solidFill>
                <a:latin typeface="Arial Rounded MT Bold" charset="0"/>
              </a:rPr>
              <a:t>ARDS </a:t>
            </a:r>
            <a:br>
              <a:rPr lang="en-US" sz="53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5300" b="1" cap="small" dirty="0">
                <a:solidFill>
                  <a:srgbClr val="FFFF00"/>
                </a:solidFill>
                <a:latin typeface="Arial Rounded MT Bold" charset="0"/>
              </a:rPr>
              <a:t>WHICH</a:t>
            </a:r>
            <a:endParaRPr lang="en-US" sz="53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98608-9B31-B945-B293-0CA5B1269574}"/>
              </a:ext>
            </a:extLst>
          </p:cNvPr>
          <p:cNvSpPr txBox="1"/>
          <p:nvPr/>
        </p:nvSpPr>
        <p:spPr>
          <a:xfrm>
            <a:off x="781347" y="4454244"/>
            <a:ext cx="76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1800" b="1" i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DOI: 10.13140/RG.2.1.3936.1762 </a:t>
            </a:r>
          </a:p>
        </p:txBody>
      </p:sp>
    </p:spTree>
    <p:extLst>
      <p:ext uri="{BB962C8B-B14F-4D97-AF65-F5344CB8AC3E}">
        <p14:creationId xmlns:p14="http://schemas.microsoft.com/office/powerpoint/2010/main" val="35493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6854-0CF9-9044-B97B-64709FEE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6983"/>
            <a:ext cx="7886700" cy="637555"/>
          </a:xfrm>
        </p:spPr>
        <p:txBody>
          <a:bodyPr/>
          <a:lstStyle/>
          <a:p>
            <a:r>
              <a:rPr lang="en-US" b="1" dirty="0"/>
              <a:t>Not all GC are created equal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6B85-C8EE-FA4E-ADA0-D41D29E70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8736"/>
            <a:ext cx="6849110" cy="326350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In the </a:t>
            </a:r>
            <a:r>
              <a:rPr lang="en-US" sz="2400" b="1" u="sng" dirty="0">
                <a:solidFill>
                  <a:srgbClr val="FFFF00"/>
                </a:solidFill>
              </a:rPr>
              <a:t>past</a:t>
            </a:r>
            <a:r>
              <a:rPr lang="en-US" sz="2400" b="1" dirty="0"/>
              <a:t>, exogenous glucocorticoids were thought to be qualitatively indistinguishable because they act via the same receptor.</a:t>
            </a:r>
          </a:p>
          <a:p>
            <a:r>
              <a:rPr lang="en-US" sz="2400" b="1" dirty="0"/>
              <a:t> Today </a:t>
            </a:r>
            <a:r>
              <a:rPr lang="en-US" sz="2400" b="1" dirty="0">
                <a:solidFill>
                  <a:srgbClr val="FFFF00"/>
                </a:solidFill>
              </a:rPr>
              <a:t>qualitative differences </a:t>
            </a:r>
            <a:r>
              <a:rPr lang="en-US" sz="2400" b="1" dirty="0"/>
              <a:t>have been discovered, and </a:t>
            </a:r>
            <a:r>
              <a:rPr lang="en-US" sz="2400" b="1" dirty="0">
                <a:solidFill>
                  <a:srgbClr val="FFFF00"/>
                </a:solidFill>
              </a:rPr>
              <a:t>one glucocorticoid </a:t>
            </a:r>
            <a:r>
              <a:rPr lang="en-US" sz="2400" b="1" u="sng" dirty="0">
                <a:solidFill>
                  <a:srgbClr val="FFFF00"/>
                </a:solidFill>
              </a:rPr>
              <a:t>cannot be simply replaced by another.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Methylprednisolone</a:t>
            </a:r>
            <a:r>
              <a:rPr lang="en-US" sz="2400" b="1" dirty="0"/>
              <a:t> is the </a:t>
            </a:r>
            <a:r>
              <a:rPr lang="en-US" sz="2400" b="1" dirty="0">
                <a:solidFill>
                  <a:srgbClr val="FFFF00"/>
                </a:solidFill>
              </a:rPr>
              <a:t>preferred agent in </a:t>
            </a:r>
            <a:r>
              <a:rPr lang="en-US" sz="2400" b="1" dirty="0"/>
              <a:t>the treatment of </a:t>
            </a:r>
            <a:r>
              <a:rPr lang="en-US" sz="2400" b="1" dirty="0">
                <a:solidFill>
                  <a:srgbClr val="FFFF00"/>
                </a:solidFill>
              </a:rPr>
              <a:t>inflammatory lung diseases …. </a:t>
            </a:r>
            <a:r>
              <a:rPr lang="en-US" sz="2400" b="1" i="1" dirty="0">
                <a:solidFill>
                  <a:srgbClr val="FFFFFF"/>
                </a:solidFill>
              </a:rPr>
              <a:t>Let me prove it </a:t>
            </a:r>
            <a:r>
              <a:rPr lang="mr-IN" sz="2400" b="1" i="1" dirty="0">
                <a:solidFill>
                  <a:srgbClr val="FFFFFF"/>
                </a:solidFill>
              </a:rPr>
              <a:t>…</a:t>
            </a:r>
            <a:endParaRPr lang="en-US" sz="2400" b="1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029B72-1496-7549-83D5-B0C32706D7DE}"/>
              </a:ext>
            </a:extLst>
          </p:cNvPr>
          <p:cNvGrpSpPr/>
          <p:nvPr/>
        </p:nvGrpSpPr>
        <p:grpSpPr>
          <a:xfrm>
            <a:off x="6469809" y="3838079"/>
            <a:ext cx="2299541" cy="1057750"/>
            <a:chOff x="7863114" y="5420447"/>
            <a:chExt cx="3066055" cy="11992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2D7E71-CB66-6B44-B25E-429B74DF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3114" y="5420447"/>
              <a:ext cx="3066055" cy="8914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0E8526-B015-4345-A196-2EBD36C8F062}"/>
                </a:ext>
              </a:extLst>
            </p:cNvPr>
            <p:cNvSpPr txBox="1"/>
            <p:nvPr/>
          </p:nvSpPr>
          <p:spPr>
            <a:xfrm>
              <a:off x="7863114" y="6311900"/>
              <a:ext cx="3066055" cy="3077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spc="-150" dirty="0" err="1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Clin</a:t>
              </a:r>
              <a:r>
                <a:rPr lang="en-US" sz="900" b="1" spc="-15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 </a:t>
              </a:r>
              <a:r>
                <a:rPr lang="en-US" sz="900" b="1" spc="-150" dirty="0" err="1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Pharmacokinet</a:t>
              </a:r>
              <a:r>
                <a:rPr lang="en-US" sz="900" b="1" spc="-15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 2005; 44: 61-98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9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6459"/>
            <a:ext cx="7886700" cy="640080"/>
          </a:xfrm>
        </p:spPr>
        <p:txBody>
          <a:bodyPr/>
          <a:lstStyle/>
          <a:p>
            <a:r>
              <a:rPr lang="en-US" dirty="0"/>
              <a:t>GC: qualitative </a:t>
            </a:r>
            <a:r>
              <a:rPr lang="en-US" dirty="0">
                <a:solidFill>
                  <a:srgbClr val="FFFFFF"/>
                </a:solidFill>
              </a:rPr>
              <a:t>differences </a:t>
            </a:r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1535" r="6778" b="12690"/>
          <a:stretch/>
        </p:blipFill>
        <p:spPr>
          <a:xfrm>
            <a:off x="710858" y="1895348"/>
            <a:ext cx="2833954" cy="1866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4205" y="1895348"/>
            <a:ext cx="5141145" cy="1866917"/>
          </a:xfrm>
          <a:prstGeom prst="rect">
            <a:avLst/>
          </a:prstGeom>
          <a:solidFill>
            <a:srgbClr val="E6E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812" y="1895347"/>
            <a:ext cx="4970538" cy="186691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GC receptor affinity</a:t>
            </a:r>
          </a:p>
          <a:p>
            <a:r>
              <a:rPr lang="en-US" dirty="0">
                <a:solidFill>
                  <a:schemeClr val="tx1"/>
                </a:solidFill>
              </a:rPr>
              <a:t>Genomic vs. non-genomic effects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 ?Potency equivalency table? </a:t>
            </a:r>
          </a:p>
          <a:p>
            <a:r>
              <a:rPr lang="en-US" dirty="0">
                <a:solidFill>
                  <a:schemeClr val="tx1"/>
                </a:solidFill>
              </a:rPr>
              <a:t>Lung penetration </a:t>
            </a:r>
          </a:p>
        </p:txBody>
      </p:sp>
    </p:spTree>
    <p:extLst>
      <p:ext uri="{BB962C8B-B14F-4D97-AF65-F5344CB8AC3E}">
        <p14:creationId xmlns:p14="http://schemas.microsoft.com/office/powerpoint/2010/main" val="3856383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CF291F-B0E5-9E4E-884A-9B74C634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015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GC- GR receptor affinity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73A7AC-758D-FE41-B1EF-5561A8B61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288429"/>
            <a:ext cx="5010151" cy="33442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Agonist [GC]</a:t>
            </a:r>
            <a:r>
              <a:rPr lang="en-US" b="1" dirty="0"/>
              <a:t>: compound that binds to a receptor to produce </a:t>
            </a:r>
            <a:r>
              <a:rPr lang="en-US" spc="-113" dirty="0"/>
              <a:t>a biological response</a:t>
            </a:r>
          </a:p>
          <a:p>
            <a:r>
              <a:rPr lang="en-US" b="1" dirty="0">
                <a:solidFill>
                  <a:srgbClr val="FFFF00"/>
                </a:solidFill>
              </a:rPr>
              <a:t>Drug receptor [GR]</a:t>
            </a:r>
            <a:r>
              <a:rPr lang="en-US" b="1" dirty="0"/>
              <a:t>: specialized target </a:t>
            </a:r>
            <a:r>
              <a:rPr lang="en-US" spc="-113" dirty="0"/>
              <a:t>macromolecule that binds a drug and mediates its pharmacological action</a:t>
            </a:r>
          </a:p>
          <a:p>
            <a:r>
              <a:rPr lang="en-US" spc="-113" dirty="0">
                <a:solidFill>
                  <a:srgbClr val="FFFF00"/>
                </a:solidFill>
              </a:rPr>
              <a:t>Magnitude of response</a:t>
            </a:r>
            <a:r>
              <a:rPr lang="en-US" spc="-113" dirty="0"/>
              <a:t>: proportional to </a:t>
            </a:r>
          </a:p>
          <a:p>
            <a:pPr lvl="1"/>
            <a:r>
              <a:rPr lang="en-US" b="1" dirty="0"/>
              <a:t> Number of drug-receptor </a:t>
            </a:r>
            <a:r>
              <a:rPr lang="en-US" b="1" u="sng" dirty="0">
                <a:solidFill>
                  <a:srgbClr val="FFFF00"/>
                </a:solidFill>
              </a:rPr>
              <a:t>complexes</a:t>
            </a:r>
          </a:p>
          <a:p>
            <a:pPr lvl="1"/>
            <a:r>
              <a:rPr lang="en-US" b="1" dirty="0"/>
              <a:t> Binding affinity for receptor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4387699-D96B-AB47-A30D-B28662242FD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8732956"/>
              </p:ext>
            </p:extLst>
          </p:nvPr>
        </p:nvGraphicFramePr>
        <p:xfrm>
          <a:off x="5769428" y="1114426"/>
          <a:ext cx="2745922" cy="3756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2F31780-A183-A14E-9ECA-8095BBE85298}"/>
              </a:ext>
            </a:extLst>
          </p:cNvPr>
          <p:cNvSpPr/>
          <p:nvPr/>
        </p:nvSpPr>
        <p:spPr>
          <a:xfrm>
            <a:off x="628650" y="4623561"/>
            <a:ext cx="4856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J. Pharmaceutical Science 2003; 92 (7): 1521-1525 </a:t>
            </a:r>
          </a:p>
        </p:txBody>
      </p:sp>
    </p:spTree>
    <p:extLst>
      <p:ext uri="{BB962C8B-B14F-4D97-AF65-F5344CB8AC3E}">
        <p14:creationId xmlns:p14="http://schemas.microsoft.com/office/powerpoint/2010/main" val="32247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  <p:bldGraphic spid="7" grpId="0">
        <p:bldSub>
          <a:bldChart bld="seriesEl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982"/>
            <a:ext cx="7886700" cy="638131"/>
          </a:xfrm>
          <a:solidFill>
            <a:schemeClr val="tx1">
              <a:lumMod val="50000"/>
              <a:lumOff val="50000"/>
            </a:schemeClr>
          </a:solidFill>
          <a:ln>
            <a:solidFill>
              <a:srgbClr val="AFABAB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Non-genomic effects [rapid] 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628650" y="1198185"/>
            <a:ext cx="5635350" cy="34151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32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</a:rPr>
              <a:t>Membrane bound GR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pc="-150" dirty="0">
                <a:solidFill>
                  <a:schemeClr val="bg1"/>
                </a:solidFill>
              </a:rPr>
              <a:t>Activation MAPK pathway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inhibition of </a:t>
            </a:r>
            <a:r>
              <a:rPr lang="en-US" sz="2000" dirty="0">
                <a:solidFill>
                  <a:schemeClr val="bg1"/>
                </a:solidFill>
              </a:rPr>
              <a:t>PLA2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a &gt;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arachidonic ac.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Activation of PI3-kinase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Induction of </a:t>
            </a:r>
            <a:r>
              <a:rPr lang="en-US" sz="2000" dirty="0" err="1">
                <a:solidFill>
                  <a:schemeClr val="bg1"/>
                </a:solidFill>
              </a:rPr>
              <a:t>eNOS</a:t>
            </a:r>
            <a:endParaRPr lang="en-US" sz="2000" dirty="0">
              <a:solidFill>
                <a:schemeClr val="bg1"/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spc="-150" dirty="0">
                <a:solidFill>
                  <a:schemeClr val="bg1"/>
                </a:solidFill>
              </a:rPr>
              <a:t>Increase Annexin1 externalization </a:t>
            </a:r>
          </a:p>
          <a:p>
            <a:pPr lvl="1"/>
            <a:r>
              <a:rPr lang="en-US" sz="1900" dirty="0">
                <a:solidFill>
                  <a:srgbClr val="FFFF00"/>
                </a:solidFill>
              </a:rPr>
              <a:t>▼</a:t>
            </a:r>
            <a:r>
              <a:rPr lang="en-US" sz="1900" spc="-150" dirty="0">
                <a:solidFill>
                  <a:schemeClr val="bg1"/>
                </a:solidFill>
              </a:rPr>
              <a:t>PMN activation /endothelial adherence 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▲</a:t>
            </a:r>
            <a:r>
              <a:rPr lang="en-US" sz="2000" spc="-15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AM phagocytosis of apoptotic PMNs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69D5E9-8C51-D948-AE86-C508EB258B38}"/>
              </a:ext>
            </a:extLst>
          </p:cNvPr>
          <p:cNvGrpSpPr/>
          <p:nvPr/>
        </p:nvGrpSpPr>
        <p:grpSpPr>
          <a:xfrm>
            <a:off x="6131306" y="1071752"/>
            <a:ext cx="2787589" cy="2439511"/>
            <a:chOff x="806850" y="1075560"/>
            <a:chExt cx="2362563" cy="24395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20C999-D51E-5147-A823-C3CC43F02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170" r="16157" b="49104"/>
            <a:stretch/>
          </p:blipFill>
          <p:spPr>
            <a:xfrm>
              <a:off x="806850" y="1075560"/>
              <a:ext cx="2362563" cy="24395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E4CCC15-2E3F-0946-AA05-24626B0EB874}"/>
                </a:ext>
              </a:extLst>
            </p:cNvPr>
            <p:cNvSpPr/>
            <p:nvPr/>
          </p:nvSpPr>
          <p:spPr>
            <a:xfrm>
              <a:off x="806850" y="1743562"/>
              <a:ext cx="722586" cy="8424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71B2F0-ED6E-FC4D-925A-BF9ED3125E48}"/>
              </a:ext>
            </a:extLst>
          </p:cNvPr>
          <p:cNvSpPr txBox="1"/>
          <p:nvPr/>
        </p:nvSpPr>
        <p:spPr>
          <a:xfrm>
            <a:off x="6004619" y="3511263"/>
            <a:ext cx="30075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MAPK= microtubule associated protein k.</a:t>
            </a:r>
          </a:p>
          <a:p>
            <a:r>
              <a:rPr lang="en-US" sz="11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PL3k = </a:t>
            </a:r>
            <a:r>
              <a:rPr lang="en-US" sz="11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phosphatedylinositol</a:t>
            </a:r>
            <a:r>
              <a:rPr lang="en-US" sz="11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3-kinase</a:t>
            </a:r>
            <a:endParaRPr lang="en-US" sz="1100" dirty="0">
              <a:latin typeface="Arial Rounded MT Bold" panose="020F070403050403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F48564-27EB-BC4D-AF5B-7B6E8742BC39}"/>
              </a:ext>
            </a:extLst>
          </p:cNvPr>
          <p:cNvSpPr txBox="1"/>
          <p:nvPr/>
        </p:nvSpPr>
        <p:spPr>
          <a:xfrm>
            <a:off x="900000" y="44280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131306" y="4428000"/>
            <a:ext cx="2787589" cy="436310"/>
            <a:chOff x="6004619" y="4428000"/>
            <a:chExt cx="2743200" cy="4363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4619" y="4428000"/>
              <a:ext cx="2743200" cy="31996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4619" y="4670216"/>
              <a:ext cx="2743200" cy="19409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000" y="3252083"/>
            <a:ext cx="1371600" cy="1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640"/>
          <a:stretch/>
        </p:blipFill>
        <p:spPr>
          <a:xfrm>
            <a:off x="2862600" y="1428750"/>
            <a:ext cx="3418801" cy="2766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3571277" y="2213290"/>
            <a:ext cx="947049" cy="1612341"/>
            <a:chOff x="4991713" y="2428730"/>
            <a:chExt cx="1262732" cy="21497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613401" y="2947713"/>
              <a:ext cx="0" cy="1630805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91713" y="2428730"/>
              <a:ext cx="1262732" cy="533480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 Rounded MT Bold" charset="0"/>
                  <a:ea typeface="Arial Rounded MT Bold" charset="0"/>
                  <a:cs typeface="Arial Rounded MT Bold" charset="0"/>
                </a:rPr>
                <a:t>Most GR are occupied 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7816" b="18286"/>
          <a:stretch/>
        </p:blipFill>
        <p:spPr>
          <a:xfrm>
            <a:off x="2875220" y="4281967"/>
            <a:ext cx="3418801" cy="632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513" y="4195330"/>
            <a:ext cx="1634598" cy="279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12" y="3730012"/>
            <a:ext cx="1631663" cy="46531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2321"/>
            <a:ext cx="7886700" cy="1012929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pc="-113" dirty="0">
                <a:solidFill>
                  <a:srgbClr val="FFFF00"/>
                </a:solidFill>
              </a:rPr>
              <a:t>Dose-response relationship</a:t>
            </a:r>
            <a:br>
              <a:rPr lang="en-US" sz="3600" spc="-113" dirty="0"/>
            </a:br>
            <a:r>
              <a:rPr lang="en-US" spc="-113" dirty="0"/>
              <a:t>Genomic vs non-genomic effects</a:t>
            </a:r>
            <a:endParaRPr lang="en-US" sz="3600" spc="-113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05E990-A530-2646-8BC6-406011570229}"/>
              </a:ext>
            </a:extLst>
          </p:cNvPr>
          <p:cNvGrpSpPr/>
          <p:nvPr/>
        </p:nvGrpSpPr>
        <p:grpSpPr>
          <a:xfrm>
            <a:off x="3223846" y="2594708"/>
            <a:ext cx="2934678" cy="1230923"/>
            <a:chOff x="3223846" y="2594708"/>
            <a:chExt cx="2934678" cy="123092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51613FC-5CAC-4F42-B327-A35E3BCDF761}"/>
                </a:ext>
              </a:extLst>
            </p:cNvPr>
            <p:cNvCxnSpPr/>
            <p:nvPr/>
          </p:nvCxnSpPr>
          <p:spPr>
            <a:xfrm flipV="1">
              <a:off x="3223846" y="3235569"/>
              <a:ext cx="371231" cy="59006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AEF47A-3590-5149-B22B-8D1FAA9844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5077" y="2812040"/>
              <a:ext cx="465015" cy="42353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04FB96-EB61-3744-B4ED-305FBC07BC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7648" y="2647407"/>
              <a:ext cx="588666" cy="1689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0C82D3-A0B0-F141-A78B-497A10A2F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5448" y="2594708"/>
              <a:ext cx="1523076" cy="526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F583BEB-156D-E947-8E1B-91B4CC31E18F}"/>
              </a:ext>
            </a:extLst>
          </p:cNvPr>
          <p:cNvGrpSpPr/>
          <p:nvPr/>
        </p:nvGrpSpPr>
        <p:grpSpPr>
          <a:xfrm>
            <a:off x="3223846" y="2136632"/>
            <a:ext cx="2996227" cy="1716353"/>
            <a:chOff x="3223846" y="2136632"/>
            <a:chExt cx="2996227" cy="171635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06DBFE-6533-CE4D-995A-BA899A71FD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3846" y="3696677"/>
              <a:ext cx="833802" cy="15630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D557DE-F420-E448-A443-FC5F150E8D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7648" y="3258738"/>
              <a:ext cx="627675" cy="42817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2FC0C1-BE2F-C748-A7D6-43BC0DDFF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3185" y="2542080"/>
              <a:ext cx="669092" cy="726692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CBAFECB-373A-FE48-A8F0-60EF24F57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2277" y="2195831"/>
              <a:ext cx="535354" cy="346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420BF5-48C1-EC4F-AA50-A05855CB9C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3245" y="2136632"/>
              <a:ext cx="376828" cy="5919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05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D56A97-3B47-324F-8CAC-19C0E099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32976"/>
            <a:ext cx="7886700" cy="760244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Potency: Genomic vs non-genomic</a:t>
            </a:r>
            <a:br>
              <a:rPr lang="en-US" dirty="0"/>
            </a:br>
            <a:r>
              <a:rPr lang="en-US" sz="3100" i="1" dirty="0"/>
              <a:t>Experiments on lung 549 epithelial cells </a:t>
            </a:r>
            <a:endParaRPr lang="en-US" i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A4211-0768-504D-8545-CF1B1F9AF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8016"/>
            <a:ext cx="3868340" cy="610790"/>
          </a:xfrm>
        </p:spPr>
        <p:txBody>
          <a:bodyPr anchor="t">
            <a:normAutofit/>
          </a:bodyPr>
          <a:lstStyle/>
          <a:p>
            <a:r>
              <a:rPr lang="en-US" sz="1600" spc="-113" dirty="0"/>
              <a:t>549 cells transfected with p-NF-</a:t>
            </a:r>
            <a:r>
              <a:rPr lang="en-US" sz="1600" spc="-113" dirty="0">
                <a:latin typeface="Symbol" pitchFamily="2" charset="2"/>
              </a:rPr>
              <a:t>k</a:t>
            </a:r>
            <a:r>
              <a:rPr lang="en-US" sz="1600" spc="-113" dirty="0"/>
              <a:t>B-SEAP or p-AP-1-SEAP – </a:t>
            </a:r>
            <a:r>
              <a:rPr lang="en-US" sz="1600" i="1" spc="-113" dirty="0"/>
              <a:t>Incubated (2h) with GC</a:t>
            </a:r>
            <a:endParaRPr lang="en-US" sz="1600" i="1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7DDDED8-6B3D-FD4E-818E-D6A88D5A977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0424439"/>
              </p:ext>
            </p:extLst>
          </p:nvPr>
        </p:nvGraphicFramePr>
        <p:xfrm>
          <a:off x="630238" y="1878013"/>
          <a:ext cx="3868737" cy="276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377C312-656A-A445-81F4-6F68125CA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92780" y="1268017"/>
            <a:ext cx="3887391" cy="610789"/>
          </a:xfrm>
        </p:spPr>
        <p:txBody>
          <a:bodyPr anchor="t">
            <a:normAutofit/>
          </a:bodyPr>
          <a:lstStyle/>
          <a:p>
            <a:r>
              <a:rPr lang="en-US" spc="-113" dirty="0"/>
              <a:t>549 cells s</a:t>
            </a:r>
            <a:r>
              <a:rPr lang="en-US" dirty="0"/>
              <a:t>timulated with </a:t>
            </a:r>
            <a:r>
              <a:rPr lang="en-US" spc="-113" dirty="0"/>
              <a:t>IL-1</a:t>
            </a:r>
            <a:r>
              <a:rPr lang="en-US" spc="-113" dirty="0">
                <a:latin typeface="Symbol" pitchFamily="2" charset="2"/>
              </a:rPr>
              <a:t>b</a:t>
            </a:r>
            <a:r>
              <a:rPr lang="en-US" dirty="0"/>
              <a:t> </a:t>
            </a:r>
            <a:r>
              <a:rPr lang="en-US" i="1" spc="-113" dirty="0"/>
              <a:t>Incubated (3h) with GC</a:t>
            </a:r>
            <a:endParaRPr lang="en-US" i="1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69C0592-2A75-B247-909B-2C60D4F967E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51881226"/>
              </p:ext>
            </p:extLst>
          </p:nvPr>
        </p:nvGraphicFramePr>
        <p:xfrm>
          <a:off x="4792780" y="1878013"/>
          <a:ext cx="3887788" cy="276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CEE3186-2D24-C34D-99DF-C12C50483FF4}"/>
              </a:ext>
            </a:extLst>
          </p:cNvPr>
          <p:cNvSpPr txBox="1"/>
          <p:nvPr/>
        </p:nvSpPr>
        <p:spPr>
          <a:xfrm rot="16200000">
            <a:off x="-47748" y="3230574"/>
            <a:ext cx="1055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IC</a:t>
            </a:r>
            <a:r>
              <a:rPr lang="en-US" sz="1600" baseline="-25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50</a:t>
            </a: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(</a:t>
            </a:r>
            <a:r>
              <a:rPr lang="en-US" sz="16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nM</a:t>
            </a: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6582B-5DD7-064F-AAF6-B238BF01B996}"/>
              </a:ext>
            </a:extLst>
          </p:cNvPr>
          <p:cNvSpPr txBox="1"/>
          <p:nvPr/>
        </p:nvSpPr>
        <p:spPr>
          <a:xfrm rot="16200000">
            <a:off x="4145804" y="3230574"/>
            <a:ext cx="1055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IC</a:t>
            </a:r>
            <a:r>
              <a:rPr lang="en-US" sz="1600" baseline="-25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50</a:t>
            </a: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(</a:t>
            </a:r>
            <a:r>
              <a:rPr lang="en-US" sz="16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nM</a:t>
            </a: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3BEF84-707C-2B4F-BD57-C417E24949E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16000" contrast="32000"/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9" t="8910" r="35274" b="11092"/>
          <a:stretch>
            <a:fillRect/>
          </a:stretch>
        </p:blipFill>
        <p:spPr bwMode="auto">
          <a:xfrm>
            <a:off x="8270855" y="1442956"/>
            <a:ext cx="303938" cy="570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3D2771-79C8-FC47-86D1-EA83EABA03A1}"/>
              </a:ext>
            </a:extLst>
          </p:cNvPr>
          <p:cNvSpPr txBox="1"/>
          <p:nvPr/>
        </p:nvSpPr>
        <p:spPr>
          <a:xfrm>
            <a:off x="702130" y="4683318"/>
            <a:ext cx="3796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Pharm. Science, 2003; 5 (S1), Abstract R6173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8A18AF-E502-DD42-B3B9-1BFA2A9C4D2F}"/>
              </a:ext>
            </a:extLst>
          </p:cNvPr>
          <p:cNvGrpSpPr/>
          <p:nvPr/>
        </p:nvGrpSpPr>
        <p:grpSpPr>
          <a:xfrm>
            <a:off x="7203192" y="4612482"/>
            <a:ext cx="1658833" cy="395586"/>
            <a:chOff x="206375" y="4984421"/>
            <a:chExt cx="1828800" cy="52744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12D811-C4F5-B248-8734-851857567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375" y="4984421"/>
              <a:ext cx="1828800" cy="3423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DA8EBF-1E4E-4F44-9D64-232C57086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375" y="5326743"/>
              <a:ext cx="1828800" cy="18512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77DA6DB-B9A0-7C45-8A40-B155731F3BC1}"/>
              </a:ext>
            </a:extLst>
          </p:cNvPr>
          <p:cNvSpPr txBox="1"/>
          <p:nvPr/>
        </p:nvSpPr>
        <p:spPr>
          <a:xfrm>
            <a:off x="4775997" y="4686921"/>
            <a:ext cx="2303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IC</a:t>
            </a:r>
            <a:r>
              <a:rPr lang="en-US" sz="1200" spc="-113" baseline="-25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50</a:t>
            </a:r>
            <a:r>
              <a:rPr lang="en-US" sz="120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= 50% Inhibitory Concentration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97D56A97-3B47-324F-8CAC-19C0E099F6D6}"/>
              </a:ext>
            </a:extLst>
          </p:cNvPr>
          <p:cNvSpPr txBox="1">
            <a:spLocks/>
          </p:cNvSpPr>
          <p:nvPr/>
        </p:nvSpPr>
        <p:spPr>
          <a:xfrm>
            <a:off x="629842" y="241007"/>
            <a:ext cx="7886700" cy="7602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sz="4000" b="1" kern="120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US" sz="2800" dirty="0"/>
              <a:t>Message: </a:t>
            </a:r>
            <a:r>
              <a:rPr lang="en-US" sz="2800" i="1" dirty="0">
                <a:solidFill>
                  <a:srgbClr val="FFFF00"/>
                </a:solidFill>
              </a:rPr>
              <a:t>these IC</a:t>
            </a:r>
            <a:r>
              <a:rPr lang="en-US" sz="2800" i="1" baseline="-25000" dirty="0">
                <a:solidFill>
                  <a:srgbClr val="FFFF00"/>
                </a:solidFill>
              </a:rPr>
              <a:t>50</a:t>
            </a:r>
            <a:r>
              <a:rPr lang="en-US" sz="2800" i="1" dirty="0">
                <a:solidFill>
                  <a:srgbClr val="FFFF00"/>
                </a:solidFill>
              </a:rPr>
              <a:t> levels do not conform with present glucocorticoid potency tables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E9E26-FCB1-6D45-B570-2D5AE29787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659" t="11933" r="12379" b="12319"/>
          <a:stretch/>
        </p:blipFill>
        <p:spPr>
          <a:xfrm>
            <a:off x="7861667" y="961142"/>
            <a:ext cx="1133751" cy="11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  <p:bldGraphic spid="9" grpId="0">
        <p:bldSub>
          <a:bldChart bld="series"/>
        </p:bldSub>
      </p:bldGraphic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31AD-726D-0F45-81AD-1D9F13E2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891"/>
            <a:ext cx="7886700" cy="601527"/>
          </a:xfrm>
        </p:spPr>
        <p:txBody>
          <a:bodyPr>
            <a:noAutofit/>
          </a:bodyPr>
          <a:lstStyle/>
          <a:p>
            <a:r>
              <a:rPr lang="en-US" sz="3200" dirty="0"/>
              <a:t>Lung Penetration: </a:t>
            </a:r>
            <a:r>
              <a:rPr lang="en-US" sz="3200" dirty="0">
                <a:solidFill>
                  <a:srgbClr val="FFFF00"/>
                </a:solidFill>
              </a:rPr>
              <a:t>Methylprednisolone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7A44-F66A-5F4F-B9DB-2FE2CCBA0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61" y="1108934"/>
            <a:ext cx="8145589" cy="2646633"/>
          </a:xfrm>
        </p:spPr>
        <p:txBody>
          <a:bodyPr>
            <a:normAutofit/>
          </a:bodyPr>
          <a:lstStyle/>
          <a:p>
            <a:r>
              <a:rPr lang="en-US" dirty="0"/>
              <a:t>Lung: </a:t>
            </a:r>
            <a:r>
              <a:rPr lang="en-US" spc="-113" dirty="0"/>
              <a:t>behave as a distinct and separate body compartment</a:t>
            </a:r>
          </a:p>
          <a:p>
            <a:r>
              <a:rPr lang="en-US" dirty="0"/>
              <a:t>Comparison</a:t>
            </a:r>
            <a:r>
              <a:rPr lang="en-US" baseline="30000" dirty="0"/>
              <a:t>[1-3]</a:t>
            </a:r>
            <a:r>
              <a:rPr lang="en-US" dirty="0"/>
              <a:t>: </a:t>
            </a:r>
            <a:r>
              <a:rPr lang="en-US" spc="-150" dirty="0" err="1">
                <a:solidFill>
                  <a:srgbClr val="FFFF00"/>
                </a:solidFill>
              </a:rPr>
              <a:t>Methylpred</a:t>
            </a:r>
            <a:r>
              <a:rPr lang="en-US" spc="-150" dirty="0">
                <a:solidFill>
                  <a:srgbClr val="FFFF00"/>
                </a:solidFill>
              </a:rPr>
              <a:t>. </a:t>
            </a:r>
            <a:r>
              <a:rPr lang="en-US" spc="-150" dirty="0"/>
              <a:t>vs. prednisolone &amp; prednisone  </a:t>
            </a:r>
          </a:p>
          <a:p>
            <a:pPr lvl="1"/>
            <a:r>
              <a:rPr lang="en-US" sz="2100" spc="-113" dirty="0">
                <a:solidFill>
                  <a:srgbClr val="FFFF00"/>
                </a:solidFill>
              </a:rPr>
              <a:t>MP:  </a:t>
            </a:r>
            <a:r>
              <a:rPr lang="en-US" sz="2100" spc="-113" dirty="0"/>
              <a:t>increased penetration into the lung</a:t>
            </a:r>
          </a:p>
          <a:p>
            <a:pPr lvl="1"/>
            <a:r>
              <a:rPr lang="en-US" sz="2100" dirty="0">
                <a:solidFill>
                  <a:srgbClr val="FFFF00"/>
                </a:solidFill>
              </a:rPr>
              <a:t>MP: </a:t>
            </a:r>
            <a:r>
              <a:rPr lang="en-US" sz="2100" dirty="0"/>
              <a:t>slower clearance from </a:t>
            </a:r>
            <a:r>
              <a:rPr lang="en-US" sz="2100" spc="-113" dirty="0"/>
              <a:t>the lung</a:t>
            </a:r>
          </a:p>
          <a:p>
            <a:pPr lvl="2"/>
            <a:r>
              <a:rPr lang="en-US" sz="1950" spc="-113" dirty="0">
                <a:solidFill>
                  <a:srgbClr val="FFFF00"/>
                </a:solidFill>
              </a:rPr>
              <a:t>MP: </a:t>
            </a:r>
            <a:r>
              <a:rPr lang="en-US" sz="1950" spc="-113" dirty="0"/>
              <a:t>persists in the </a:t>
            </a:r>
            <a:r>
              <a:rPr lang="en-US" sz="1950" dirty="0"/>
              <a:t>epithelial lining fluid </a:t>
            </a:r>
            <a:r>
              <a:rPr lang="en-US" sz="1950" spc="-113" dirty="0"/>
              <a:t>compartment even when plasma levels have decreased</a:t>
            </a:r>
          </a:p>
          <a:p>
            <a:pPr lvl="2"/>
            <a:r>
              <a:rPr lang="en-US" sz="1950" spc="-113" dirty="0">
                <a:solidFill>
                  <a:srgbClr val="FFFF00"/>
                </a:solidFill>
              </a:rPr>
              <a:t>MP: </a:t>
            </a:r>
            <a:r>
              <a:rPr lang="en-US" sz="1950" spc="-113" dirty="0"/>
              <a:t>increased accumulation over time*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E3F64-E957-F44A-9D3D-8B92823A4841}"/>
              </a:ext>
            </a:extLst>
          </p:cNvPr>
          <p:cNvSpPr txBox="1"/>
          <p:nvPr/>
        </p:nvSpPr>
        <p:spPr>
          <a:xfrm>
            <a:off x="698696" y="4332824"/>
            <a:ext cx="387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200" spc="-113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Braude</a:t>
            </a:r>
            <a:r>
              <a:rPr lang="en-US" sz="120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et al. Lancet 1983; 2:995-7  - 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spc="-113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Greos</a:t>
            </a:r>
            <a:r>
              <a:rPr lang="en-US" sz="120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et al. ARRD 1991; 144:586-592  – 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spc="-113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Vichyanondet</a:t>
            </a:r>
            <a:r>
              <a:rPr lang="en-US" sz="120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al.  J Allergy </a:t>
            </a:r>
            <a:r>
              <a:rPr lang="en-US" sz="1200" spc="-113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Clin</a:t>
            </a:r>
            <a:r>
              <a:rPr lang="en-US" sz="120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1200" spc="-113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Immunol</a:t>
            </a:r>
            <a:r>
              <a:rPr lang="en-US" sz="1200" spc="-11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1989; 84:867-73.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3200A-2F70-B04F-8941-5856FF0EF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70" y="2884446"/>
            <a:ext cx="2704288" cy="144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D115B2-5DF8-EA4C-9AD9-9ADAEC64A7D6}"/>
              </a:ext>
            </a:extLst>
          </p:cNvPr>
          <p:cNvSpPr txBox="1">
            <a:spLocks/>
          </p:cNvSpPr>
          <p:nvPr/>
        </p:nvSpPr>
        <p:spPr>
          <a:xfrm>
            <a:off x="940650" y="3548717"/>
            <a:ext cx="4853228" cy="6221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itchFamily="2" charset="2"/>
              <a:buChar char="q"/>
              <a:defRPr sz="2100" b="1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q"/>
              <a:defRPr sz="1800" b="1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q"/>
              <a:defRPr sz="1500" b="1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q"/>
              <a:defRPr sz="1350" b="1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q"/>
              <a:defRPr sz="1350" b="1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MP:</a:t>
            </a:r>
            <a:r>
              <a:rPr lang="en-US" dirty="0"/>
              <a:t> Enhanced penetration at higher plasma concentrations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0799" y="4488203"/>
            <a:ext cx="28096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Observed potency affected by DURATION of exposure </a:t>
            </a:r>
          </a:p>
        </p:txBody>
      </p:sp>
    </p:spTree>
    <p:extLst>
      <p:ext uri="{BB962C8B-B14F-4D97-AF65-F5344CB8AC3E}">
        <p14:creationId xmlns:p14="http://schemas.microsoft.com/office/powerpoint/2010/main" val="37781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  <p:bldP spid="6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918F44-6D12-AA4C-9DA9-2D2D4E303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698671"/>
            <a:ext cx="8001000" cy="2768429"/>
          </a:xfrm>
        </p:spPr>
        <p:txBody>
          <a:bodyPr/>
          <a:lstStyle/>
          <a:p>
            <a:r>
              <a:rPr lang="en-US" sz="4800" cap="small" dirty="0">
                <a:latin typeface="Arial Rounded MT Bold" charset="0"/>
              </a:rPr>
              <a:t>Glucocorticoid Treatment</a:t>
            </a:r>
            <a:br>
              <a:rPr lang="en-US" sz="4800" cap="small" dirty="0">
                <a:latin typeface="Arial Rounded MT Bold" charset="0"/>
              </a:rPr>
            </a:br>
            <a:r>
              <a:rPr lang="en-US" sz="4800" cap="small" dirty="0">
                <a:latin typeface="Arial Rounded MT Bold" charset="0"/>
              </a:rPr>
              <a:t>in </a:t>
            </a:r>
            <a:r>
              <a:rPr lang="en-US" sz="4800" cap="small" dirty="0">
                <a:solidFill>
                  <a:srgbClr val="FFFFFF"/>
                </a:solidFill>
                <a:latin typeface="Arial Rounded MT Bold" charset="0"/>
              </a:rPr>
              <a:t>ARDS </a:t>
            </a:r>
            <a:br>
              <a:rPr lang="en-US" sz="48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800" cap="small" spc="-150" dirty="0">
                <a:solidFill>
                  <a:srgbClr val="FFFF00"/>
                </a:solidFill>
                <a:latin typeface="Arial Rounded MT Bold" charset="0"/>
              </a:rPr>
              <a:t>How Does it work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C5ED1-0072-0D43-A170-86322E33E38F}"/>
              </a:ext>
            </a:extLst>
          </p:cNvPr>
          <p:cNvSpPr txBox="1"/>
          <p:nvPr/>
        </p:nvSpPr>
        <p:spPr>
          <a:xfrm>
            <a:off x="781347" y="4454244"/>
            <a:ext cx="76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1800" b="1" i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DOI: 10.13140/RG.2.1.3936.1762 </a:t>
            </a:r>
          </a:p>
        </p:txBody>
      </p:sp>
    </p:spTree>
    <p:extLst>
      <p:ext uri="{BB962C8B-B14F-4D97-AF65-F5344CB8AC3E}">
        <p14:creationId xmlns:p14="http://schemas.microsoft.com/office/powerpoint/2010/main" val="92209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194" y="716704"/>
            <a:ext cx="7196681" cy="3395375"/>
          </a:xfrm>
        </p:spPr>
        <p:txBody>
          <a:bodyPr>
            <a:normAutofit fontScale="90000"/>
          </a:bodyPr>
          <a:lstStyle/>
          <a:p>
            <a:br>
              <a:rPr lang="en-US" sz="3675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3675" cap="small" dirty="0">
                <a:solidFill>
                  <a:srgbClr val="FFFF00"/>
                </a:solidFill>
                <a:latin typeface="Arial Rounded MT Bold" charset="0"/>
              </a:rPr>
              <a:t> </a:t>
            </a:r>
            <a:r>
              <a:rPr lang="en-US" sz="5300" b="1" cap="small" dirty="0">
                <a:latin typeface="Arial Rounded MT Bold" charset="0"/>
              </a:rPr>
              <a:t>Glucocorticoid Treatment</a:t>
            </a:r>
            <a:br>
              <a:rPr lang="en-US" sz="5300" b="1" cap="small" dirty="0">
                <a:latin typeface="Arial Rounded MT Bold" charset="0"/>
              </a:rPr>
            </a:br>
            <a:r>
              <a:rPr lang="en-US" sz="5300" b="1" cap="small" dirty="0">
                <a:latin typeface="Arial Rounded MT Bold" charset="0"/>
              </a:rPr>
              <a:t>in </a:t>
            </a:r>
            <a:r>
              <a:rPr lang="en-US" sz="5300" b="1" cap="small" dirty="0">
                <a:solidFill>
                  <a:srgbClr val="FFFFFF"/>
                </a:solidFill>
                <a:latin typeface="Arial Rounded MT Bold" charset="0"/>
              </a:rPr>
              <a:t>ARDS </a:t>
            </a:r>
            <a:br>
              <a:rPr lang="en-US" sz="53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5300" b="1" cap="small" dirty="0">
                <a:solidFill>
                  <a:srgbClr val="FFFF00"/>
                </a:solidFill>
                <a:latin typeface="Arial Rounded MT Bold" charset="0"/>
              </a:rPr>
              <a:t>How Much</a:t>
            </a:r>
            <a:br>
              <a:rPr lang="en-US" sz="5300" cap="small" dirty="0">
                <a:solidFill>
                  <a:srgbClr val="FFFF00"/>
                </a:solidFill>
                <a:latin typeface="Arial Rounded MT Bold" charset="0"/>
              </a:rPr>
            </a:br>
            <a:r>
              <a:rPr lang="en-US" sz="5300" b="1" cap="small" dirty="0">
                <a:solidFill>
                  <a:srgbClr val="FFFF00"/>
                </a:solidFill>
                <a:latin typeface="Arial Rounded MT Bold" charset="0"/>
              </a:rPr>
              <a:t>How Long </a:t>
            </a:r>
            <a:endParaRPr lang="en-US" sz="53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CBCD6-8872-F34B-AB77-347B7140B89A}"/>
              </a:ext>
            </a:extLst>
          </p:cNvPr>
          <p:cNvSpPr txBox="1"/>
          <p:nvPr/>
        </p:nvSpPr>
        <p:spPr>
          <a:xfrm>
            <a:off x="781347" y="4454244"/>
            <a:ext cx="76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1800" b="1" i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DOI: 10.13140/RG.2.1.3936.1762 </a:t>
            </a:r>
          </a:p>
        </p:txBody>
      </p:sp>
    </p:spTree>
    <p:extLst>
      <p:ext uri="{BB962C8B-B14F-4D97-AF65-F5344CB8AC3E}">
        <p14:creationId xmlns:p14="http://schemas.microsoft.com/office/powerpoint/2010/main" val="39858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C57A-2584-924F-B9EF-15399EA0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16254"/>
          </a:xfrm>
        </p:spPr>
        <p:txBody>
          <a:bodyPr>
            <a:normAutofit fontScale="90000"/>
          </a:bodyPr>
          <a:lstStyle/>
          <a:p>
            <a:r>
              <a:rPr lang="en-US" spc="-300" dirty="0">
                <a:solidFill>
                  <a:srgbClr val="FFFF00"/>
                </a:solidFill>
              </a:rPr>
              <a:t>Methylprednisolone</a:t>
            </a:r>
            <a:r>
              <a:rPr lang="en-US" spc="-300" dirty="0"/>
              <a:t> vs. Hydrocortisone  1</a:t>
            </a:r>
            <a:br>
              <a:rPr lang="en-US" spc="-300" dirty="0"/>
            </a:br>
            <a:r>
              <a:rPr lang="en-US" spc="-300" dirty="0"/>
              <a:t>Hospital 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F6915-2439-E443-9906-9E926B280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592159"/>
            <a:ext cx="1965960" cy="833130"/>
          </a:xfrm>
        </p:spPr>
        <p:txBody>
          <a:bodyPr>
            <a:noAutofit/>
          </a:bodyPr>
          <a:lstStyle/>
          <a:p>
            <a:r>
              <a:rPr lang="en-US" sz="1800" spc="-300" dirty="0"/>
              <a:t>Methylprednisolone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AC549-041B-7342-B4AA-30396B692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23" b="30899"/>
          <a:stretch/>
        </p:blipFill>
        <p:spPr>
          <a:xfrm>
            <a:off x="2377441" y="1271030"/>
            <a:ext cx="6106558" cy="3647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80E2F9-2214-994B-AEA8-42DB8D4ABC5C}"/>
              </a:ext>
            </a:extLst>
          </p:cNvPr>
          <p:cNvSpPr txBox="1"/>
          <p:nvPr/>
        </p:nvSpPr>
        <p:spPr>
          <a:xfrm>
            <a:off x="6585664" y="2387596"/>
            <a:ext cx="1166304" cy="38779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-113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19.9% vs. 38.7% </a:t>
            </a:r>
          </a:p>
          <a:p>
            <a:pPr algn="ctr">
              <a:lnSpc>
                <a:spcPct val="80000"/>
              </a:lnSpc>
            </a:pPr>
            <a:r>
              <a:rPr lang="en-US" sz="1200" b="1" spc="-150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Δ</a:t>
            </a:r>
            <a:r>
              <a:rPr lang="en-US" sz="1200" b="1" spc="-15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= 18.8%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682D28-9D5C-FF4D-8A96-49C78DB8B075}"/>
              </a:ext>
            </a:extLst>
          </p:cNvPr>
          <p:cNvSpPr txBox="1"/>
          <p:nvPr/>
        </p:nvSpPr>
        <p:spPr>
          <a:xfrm>
            <a:off x="6566764" y="3679154"/>
            <a:ext cx="120563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13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35.1% vs. 45.7%</a:t>
            </a:r>
          </a:p>
          <a:p>
            <a:pPr algn="ctr"/>
            <a:r>
              <a:rPr lang="en-US" sz="1200" b="1" spc="-150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Δ</a:t>
            </a:r>
            <a:r>
              <a:rPr lang="en-US" sz="1200" b="1" spc="-15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=  10.6%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8DBA2-5687-5A46-81A8-19284DBFD5BE}"/>
              </a:ext>
            </a:extLst>
          </p:cNvPr>
          <p:cNvSpPr txBox="1"/>
          <p:nvPr/>
        </p:nvSpPr>
        <p:spPr>
          <a:xfrm>
            <a:off x="6566764" y="4256142"/>
            <a:ext cx="120563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13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28.2% vs. 42.5%</a:t>
            </a:r>
          </a:p>
          <a:p>
            <a:pPr algn="ctr"/>
            <a:r>
              <a:rPr lang="en-US" sz="1200" b="1" spc="-150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Δ</a:t>
            </a:r>
            <a:r>
              <a:rPr lang="en-US" sz="1200" b="1" spc="-15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= 14.3%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49ACAF0-E078-DF4D-88EA-CB8DE60C63EF}"/>
              </a:ext>
            </a:extLst>
          </p:cNvPr>
          <p:cNvSpPr txBox="1">
            <a:spLocks/>
          </p:cNvSpPr>
          <p:nvPr/>
        </p:nvSpPr>
        <p:spPr>
          <a:xfrm>
            <a:off x="521208" y="2846024"/>
            <a:ext cx="1965960" cy="8331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2400" kern="120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2000" kern="120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800" kern="120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800" kern="120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pc="-150" dirty="0">
                <a:solidFill>
                  <a:schemeClr val="bg1"/>
                </a:solidFill>
              </a:rPr>
              <a:t>Hydrocortisone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02AA9-3B68-DD47-9CDB-EE28B8164830}"/>
              </a:ext>
            </a:extLst>
          </p:cNvPr>
          <p:cNvSpPr txBox="1"/>
          <p:nvPr/>
        </p:nvSpPr>
        <p:spPr>
          <a:xfrm>
            <a:off x="7841182" y="2425289"/>
            <a:ext cx="95891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NNT=5.3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BB127-2D69-8F4E-A405-ADA2379B698E}"/>
              </a:ext>
            </a:extLst>
          </p:cNvPr>
          <p:cNvSpPr txBox="1"/>
          <p:nvPr/>
        </p:nvSpPr>
        <p:spPr>
          <a:xfrm>
            <a:off x="7880882" y="4336933"/>
            <a:ext cx="95891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NNT=7.0 </a:t>
            </a:r>
          </a:p>
        </p:txBody>
      </p:sp>
    </p:spTree>
    <p:extLst>
      <p:ext uri="{BB962C8B-B14F-4D97-AF65-F5344CB8AC3E}">
        <p14:creationId xmlns:p14="http://schemas.microsoft.com/office/powerpoint/2010/main" val="57190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4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982"/>
            <a:ext cx="7886700" cy="640080"/>
          </a:xfrm>
        </p:spPr>
        <p:txBody>
          <a:bodyPr/>
          <a:lstStyle/>
          <a:p>
            <a:r>
              <a:rPr lang="en-US" dirty="0"/>
              <a:t>At </a:t>
            </a:r>
            <a:r>
              <a:rPr lang="en-US" i="1" dirty="0"/>
              <a:t>prima facie </a:t>
            </a:r>
            <a:r>
              <a:rPr lang="en-US" dirty="0"/>
              <a:t>MP is the winner </a:t>
            </a:r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1535" r="6778" b="12690"/>
          <a:stretch/>
        </p:blipFill>
        <p:spPr>
          <a:xfrm>
            <a:off x="710858" y="1895348"/>
            <a:ext cx="2833954" cy="1866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4205" y="1895348"/>
            <a:ext cx="5141145" cy="1866917"/>
          </a:xfrm>
          <a:prstGeom prst="rect">
            <a:avLst/>
          </a:prstGeom>
          <a:solidFill>
            <a:srgbClr val="E6E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812" y="1895347"/>
            <a:ext cx="4970538" cy="1866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But, what about</a:t>
            </a:r>
          </a:p>
          <a:p>
            <a:r>
              <a:rPr lang="en-US" dirty="0">
                <a:solidFill>
                  <a:schemeClr val="tx1"/>
                </a:solidFill>
              </a:rPr>
              <a:t>Dose &gt; concentration </a:t>
            </a:r>
          </a:p>
          <a:p>
            <a:r>
              <a:rPr lang="en-US" dirty="0">
                <a:solidFill>
                  <a:schemeClr val="tx1"/>
                </a:solidFill>
              </a:rPr>
              <a:t>Mode of administration </a:t>
            </a:r>
          </a:p>
          <a:p>
            <a:r>
              <a:rPr lang="en-US" dirty="0">
                <a:solidFill>
                  <a:schemeClr val="tx1"/>
                </a:solidFill>
              </a:rPr>
              <a:t>Duration of treatment </a:t>
            </a:r>
          </a:p>
          <a:p>
            <a:r>
              <a:rPr lang="en-US" dirty="0">
                <a:solidFill>
                  <a:schemeClr val="tx1"/>
                </a:solidFill>
              </a:rPr>
              <a:t>Tapering to avoid rebound</a:t>
            </a:r>
          </a:p>
        </p:txBody>
      </p:sp>
    </p:spTree>
    <p:extLst>
      <p:ext uri="{BB962C8B-B14F-4D97-AF65-F5344CB8AC3E}">
        <p14:creationId xmlns:p14="http://schemas.microsoft.com/office/powerpoint/2010/main" val="4145176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D9B209-A6C2-1F47-B5C2-92299854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14400"/>
          </a:xfrm>
        </p:spPr>
        <p:txBody>
          <a:bodyPr>
            <a:normAutofit fontScale="90000"/>
          </a:bodyPr>
          <a:lstStyle/>
          <a:p>
            <a:r>
              <a:rPr lang="en-US" spc="-300" dirty="0">
                <a:solidFill>
                  <a:srgbClr val="FFFF00"/>
                </a:solidFill>
              </a:rPr>
              <a:t>Methylprednisolone</a:t>
            </a:r>
            <a:r>
              <a:rPr lang="en-US" spc="-300" dirty="0"/>
              <a:t> vs. Hydrocortisone </a:t>
            </a:r>
            <a:r>
              <a:rPr lang="en-US" u="sng" spc="-150" dirty="0"/>
              <a:t>Protocol design</a:t>
            </a:r>
            <a:r>
              <a:rPr lang="en-US" spc="-150" dirty="0"/>
              <a:t> affects outcome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2BFFA9-3C2E-1744-A148-736860B2D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04953"/>
            <a:ext cx="4000500" cy="31438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FF00"/>
                </a:solidFill>
              </a:rPr>
              <a:t>Dosage:</a:t>
            </a:r>
            <a:endParaRPr lang="en-US" sz="2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MP</a:t>
            </a:r>
            <a:r>
              <a:rPr lang="en-US" sz="2000" dirty="0"/>
              <a:t>: 1-2mg/Kg/day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MP dose </a:t>
            </a:r>
            <a:r>
              <a:rPr lang="en-US" sz="1800" dirty="0">
                <a:solidFill>
                  <a:srgbClr val="FFFF00"/>
                </a:solidFill>
              </a:rPr>
              <a:t>80-160 mg/day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HC: 200-300 mg/day</a:t>
            </a:r>
            <a:r>
              <a:rPr lang="en-US" sz="2000" baseline="30000" dirty="0"/>
              <a:t>[</a:t>
            </a:r>
            <a:r>
              <a:rPr lang="en-US" sz="2000" baseline="30000" dirty="0">
                <a:solidFill>
                  <a:srgbClr val="FFFF00"/>
                </a:solidFill>
              </a:rPr>
              <a:t>a</a:t>
            </a:r>
            <a:r>
              <a:rPr lang="en-US" sz="2000" baseline="30000" dirty="0"/>
              <a:t>]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spc="-150" dirty="0"/>
              <a:t>MP equivalent: </a:t>
            </a:r>
            <a:r>
              <a:rPr lang="en-US" sz="1800" spc="-150" dirty="0">
                <a:solidFill>
                  <a:srgbClr val="FFFF00"/>
                </a:solidFill>
              </a:rPr>
              <a:t>40-60 mg/day</a:t>
            </a:r>
          </a:p>
          <a:p>
            <a:pPr marL="6858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spc="-150" dirty="0">
              <a:solidFill>
                <a:srgbClr val="FFFF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Initial bolus: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MP</a:t>
            </a:r>
            <a:r>
              <a:rPr lang="en-US" sz="2000" dirty="0"/>
              <a:t>: 4 of 4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HC: 2</a:t>
            </a:r>
            <a:r>
              <a:rPr lang="en-US" sz="2000" baseline="30000" dirty="0"/>
              <a:t>[</a:t>
            </a:r>
            <a:r>
              <a:rPr lang="en-US" sz="2000" baseline="30000" dirty="0">
                <a:solidFill>
                  <a:srgbClr val="FFFF00"/>
                </a:solidFill>
              </a:rPr>
              <a:t>b</a:t>
            </a:r>
            <a:r>
              <a:rPr lang="en-US" sz="2000" baseline="30000" dirty="0"/>
              <a:t>]</a:t>
            </a:r>
            <a:r>
              <a:rPr lang="en-US" sz="2000" dirty="0"/>
              <a:t> of 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DAB1DC-6631-6040-8F49-DA0987603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04953"/>
            <a:ext cx="3886200" cy="31438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FF00"/>
                </a:solidFill>
              </a:rPr>
              <a:t>Infusion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MP</a:t>
            </a:r>
            <a:r>
              <a:rPr lang="en-US" sz="2000" dirty="0"/>
              <a:t>: 2 of 4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HC: 1 of 5 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FF00"/>
                </a:solidFill>
              </a:rPr>
              <a:t>Duration</a:t>
            </a:r>
            <a:r>
              <a:rPr lang="en-US" sz="28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MP</a:t>
            </a:r>
            <a:r>
              <a:rPr lang="en-US" sz="2000" dirty="0"/>
              <a:t>: 24-32 days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HC: 7 days 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FF00"/>
                </a:solidFill>
              </a:rPr>
              <a:t>Slow tapering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MP</a:t>
            </a:r>
            <a:r>
              <a:rPr lang="en-US" sz="2000" dirty="0"/>
              <a:t>: 3 of 4</a:t>
            </a:r>
            <a:r>
              <a:rPr lang="en-US" sz="2000" baseline="30000" dirty="0"/>
              <a:t> [</a:t>
            </a:r>
            <a:r>
              <a:rPr lang="en-US" sz="2000" baseline="30000" dirty="0">
                <a:solidFill>
                  <a:srgbClr val="FFFF00"/>
                </a:solidFill>
              </a:rPr>
              <a:t>c</a:t>
            </a:r>
            <a:r>
              <a:rPr lang="en-US" sz="2000" baseline="30000" dirty="0"/>
              <a:t>]</a:t>
            </a:r>
            <a:r>
              <a:rPr lang="en-US" sz="20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HC: </a:t>
            </a:r>
            <a:r>
              <a:rPr lang="en-US" sz="2000" u="sng" dirty="0"/>
              <a:t>none</a:t>
            </a: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64638-C689-5F43-B660-979A590FA006}"/>
              </a:ext>
            </a:extLst>
          </p:cNvPr>
          <p:cNvSpPr txBox="1"/>
          <p:nvPr/>
        </p:nvSpPr>
        <p:spPr>
          <a:xfrm>
            <a:off x="628650" y="4432901"/>
            <a:ext cx="563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[a]  </a:t>
            </a:r>
            <a:r>
              <a:rPr lang="en-US" sz="12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Annane</a:t>
            </a: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2006: HC + Fludrocortisone; </a:t>
            </a:r>
          </a:p>
          <a:p>
            <a:r>
              <a:rPr lang="en-US" sz="12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[b]  </a:t>
            </a: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Bolus 200 mg = Confalonieri 2005; </a:t>
            </a:r>
            <a:r>
              <a:rPr lang="en-US" sz="12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Sabry</a:t>
            </a: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2011 </a:t>
            </a:r>
            <a:r>
              <a:rPr lang="en-US" sz="12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(best results) </a:t>
            </a:r>
          </a:p>
          <a:p>
            <a:r>
              <a:rPr lang="en-US" sz="12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[c] </a:t>
            </a: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ARDS network </a:t>
            </a:r>
            <a:r>
              <a:rPr lang="en-US" sz="12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LaSRS</a:t>
            </a: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MP Rx removed within 24-36h of achieving UAB 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083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/>
      <p:bldP spid="9" grpId="0" build="p" bldLvl="5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25BF62C-3FB4-4077-A57D-B6C056711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333871"/>
              </p:ext>
            </p:extLst>
          </p:nvPr>
        </p:nvGraphicFramePr>
        <p:xfrm>
          <a:off x="326570" y="881667"/>
          <a:ext cx="4245429" cy="393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739684-C349-459E-B35B-D544E6F34B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951107"/>
              </p:ext>
            </p:extLst>
          </p:nvPr>
        </p:nvGraphicFramePr>
        <p:xfrm>
          <a:off x="4343106" y="881667"/>
          <a:ext cx="4578825" cy="393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EFC6009-3E20-7041-98A5-75DD099E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6982"/>
            <a:ext cx="7886700" cy="640080"/>
          </a:xfrm>
        </p:spPr>
        <p:txBody>
          <a:bodyPr/>
          <a:lstStyle/>
          <a:p>
            <a:r>
              <a:rPr lang="en-US" dirty="0"/>
              <a:t>Dose: predicted concentration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3783F-B403-834D-943F-680AA2083309}"/>
              </a:ext>
            </a:extLst>
          </p:cNvPr>
          <p:cNvSpPr txBox="1"/>
          <p:nvPr/>
        </p:nvSpPr>
        <p:spPr>
          <a:xfrm>
            <a:off x="514202" y="4658334"/>
            <a:ext cx="3943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Rachel Ness, </a:t>
            </a:r>
            <a:r>
              <a:rPr lang="en-US" sz="14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Pharm.D</a:t>
            </a:r>
            <a:r>
              <a:rPr lang="en-US" sz="14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. - </a:t>
            </a:r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Memphis VAMC </a:t>
            </a:r>
          </a:p>
        </p:txBody>
      </p:sp>
    </p:spTree>
    <p:extLst>
      <p:ext uri="{BB962C8B-B14F-4D97-AF65-F5344CB8AC3E}">
        <p14:creationId xmlns:p14="http://schemas.microsoft.com/office/powerpoint/2010/main" val="43632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Graphic spid="5" grpId="0">
        <p:bldSub>
          <a:bldChart bld="series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18"/>
            <a:ext cx="8239454" cy="64008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en-US" b="1" spc="-150" dirty="0"/>
              <a:t>EARDS </a:t>
            </a:r>
            <a:r>
              <a:rPr lang="en-US" b="1" spc="-150" dirty="0" err="1"/>
              <a:t>Methylpred</a:t>
            </a:r>
            <a:r>
              <a:rPr lang="en-US" b="1" spc="-150" dirty="0"/>
              <a:t>.: </a:t>
            </a:r>
            <a:r>
              <a:rPr lang="en-US" spc="-150" dirty="0"/>
              <a:t>Plasma levels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1D7A5A-0C9B-4C44-B358-3969374E2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7"/>
          <a:stretch/>
        </p:blipFill>
        <p:spPr>
          <a:xfrm>
            <a:off x="1645423" y="2093435"/>
            <a:ext cx="5661487" cy="2531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F465795-8082-9045-B76D-7CB4065FD2BC}"/>
              </a:ext>
            </a:extLst>
          </p:cNvPr>
          <p:cNvSpPr txBox="1">
            <a:spLocks/>
          </p:cNvSpPr>
          <p:nvPr/>
        </p:nvSpPr>
        <p:spPr>
          <a:xfrm>
            <a:off x="465166" y="1215643"/>
            <a:ext cx="2722598" cy="7886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32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</a:rPr>
              <a:t>1. </a:t>
            </a:r>
            <a:r>
              <a:rPr lang="en-US" sz="1800" u="sng" dirty="0">
                <a:solidFill>
                  <a:srgbClr val="FFFF00"/>
                </a:solidFill>
              </a:rPr>
              <a:t>Bolus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&gt; high MP level = </a:t>
            </a:r>
          </a:p>
          <a:p>
            <a:r>
              <a:rPr lang="en-US" sz="1800" dirty="0">
                <a:solidFill>
                  <a:schemeClr val="bg1"/>
                </a:solidFill>
              </a:rPr>
              <a:t>genomic and </a:t>
            </a:r>
          </a:p>
          <a:p>
            <a:r>
              <a:rPr lang="en-US" sz="1800" dirty="0">
                <a:solidFill>
                  <a:schemeClr val="bg1"/>
                </a:solidFill>
              </a:rPr>
              <a:t>non-genomic effects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250314-10F6-1341-B3B1-D37029D2737B}"/>
              </a:ext>
            </a:extLst>
          </p:cNvPr>
          <p:cNvGrpSpPr/>
          <p:nvPr/>
        </p:nvGrpSpPr>
        <p:grpSpPr>
          <a:xfrm>
            <a:off x="2813365" y="1905442"/>
            <a:ext cx="679029" cy="2575547"/>
            <a:chOff x="2339517" y="2073380"/>
            <a:chExt cx="679029" cy="257554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9470EEB-35CB-5C4E-9075-CB9FE166DD47}"/>
                </a:ext>
              </a:extLst>
            </p:cNvPr>
            <p:cNvSpPr/>
            <p:nvPr/>
          </p:nvSpPr>
          <p:spPr>
            <a:xfrm>
              <a:off x="2339517" y="2307306"/>
              <a:ext cx="679029" cy="2341621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Heptagon 18">
              <a:extLst>
                <a:ext uri="{FF2B5EF4-FFF2-40B4-BE49-F238E27FC236}">
                  <a16:creationId xmlns:a16="http://schemas.microsoft.com/office/drawing/2014/main" id="{469BAC27-5105-0247-B121-1AF05DFB3164}"/>
                </a:ext>
              </a:extLst>
            </p:cNvPr>
            <p:cNvSpPr/>
            <p:nvPr/>
          </p:nvSpPr>
          <p:spPr>
            <a:xfrm>
              <a:off x="2513398" y="2073380"/>
              <a:ext cx="378373" cy="325164"/>
            </a:xfrm>
            <a:prstGeom prst="heptagon">
              <a:avLst/>
            </a:prstGeom>
            <a:solidFill>
              <a:srgbClr val="FF0000">
                <a:alpha val="7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 Rounded MT Bold" panose="020F0704030504030204" pitchFamily="34" charset="77"/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C2928D-63B7-1346-B908-8AFABAD50CB6}"/>
              </a:ext>
            </a:extLst>
          </p:cNvPr>
          <p:cNvGrpSpPr/>
          <p:nvPr/>
        </p:nvGrpSpPr>
        <p:grpSpPr>
          <a:xfrm>
            <a:off x="3474843" y="1215642"/>
            <a:ext cx="4195744" cy="2457847"/>
            <a:chOff x="3474843" y="1395705"/>
            <a:chExt cx="4195744" cy="2457847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327FA3B6-CD20-264A-B8BF-C2269281BB60}"/>
                </a:ext>
              </a:extLst>
            </p:cNvPr>
            <p:cNvSpPr txBox="1">
              <a:spLocks/>
            </p:cNvSpPr>
            <p:nvPr/>
          </p:nvSpPr>
          <p:spPr>
            <a:xfrm>
              <a:off x="3474843" y="1395705"/>
              <a:ext cx="4195744" cy="6498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68580" tIns="34290" rIns="68580" bIns="34290" rtlCol="0">
              <a:normAutofit fontScale="850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32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4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spc="-113" dirty="0">
                  <a:solidFill>
                    <a:srgbClr val="FFFF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2</a:t>
              </a:r>
              <a:r>
                <a:rPr lang="en-US" sz="1800" spc="-113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.  ± 24-36 h &gt; </a:t>
              </a:r>
              <a:r>
                <a:rPr lang="en-US" sz="18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⬇️ </a:t>
              </a:r>
              <a:r>
                <a:rPr lang="en-US" sz="1800" spc="-113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Inflammatory cytokines* </a:t>
              </a:r>
              <a:r>
                <a:rPr lang="en-US" sz="18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⏩  </a:t>
              </a:r>
            </a:p>
            <a:p>
              <a:pPr marL="0" indent="0">
                <a:buNone/>
              </a:pPr>
              <a:r>
                <a:rPr lang="en-US" sz="18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⬆️ </a:t>
              </a:r>
              <a:r>
                <a:rPr lang="en-US" sz="1800" u="sng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hepatic clearance</a:t>
              </a:r>
              <a:r>
                <a:rPr lang="en-US" sz="18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[cytochrome p-450]</a:t>
              </a:r>
              <a:endParaRPr lang="en-US" sz="1800" spc="-113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20" name="Heptagon 19">
              <a:extLst>
                <a:ext uri="{FF2B5EF4-FFF2-40B4-BE49-F238E27FC236}">
                  <a16:creationId xmlns:a16="http://schemas.microsoft.com/office/drawing/2014/main" id="{EA24D856-CB4D-A542-BBDF-67F597D9C476}"/>
                </a:ext>
              </a:extLst>
            </p:cNvPr>
            <p:cNvSpPr/>
            <p:nvPr/>
          </p:nvSpPr>
          <p:spPr>
            <a:xfrm>
              <a:off x="3605949" y="3528388"/>
              <a:ext cx="378373" cy="325164"/>
            </a:xfrm>
            <a:prstGeom prst="heptagon">
              <a:avLst/>
            </a:prstGeom>
            <a:solidFill>
              <a:srgbClr val="FF0000">
                <a:alpha val="71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 Rounded MT Bold" panose="020F0704030504030204" pitchFamily="34" charset="77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1AEC1-B574-E746-B63E-AA7CA69664B1}"/>
              </a:ext>
            </a:extLst>
          </p:cNvPr>
          <p:cNvGrpSpPr/>
          <p:nvPr/>
        </p:nvGrpSpPr>
        <p:grpSpPr>
          <a:xfrm>
            <a:off x="4096843" y="2175961"/>
            <a:ext cx="3968165" cy="1572009"/>
            <a:chOff x="4096843" y="2356024"/>
            <a:chExt cx="3968165" cy="1572009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D609C550-2F22-6F4D-9D3D-1B9DF5EC9717}"/>
                </a:ext>
              </a:extLst>
            </p:cNvPr>
            <p:cNvSpPr txBox="1">
              <a:spLocks/>
            </p:cNvSpPr>
            <p:nvPr/>
          </p:nvSpPr>
          <p:spPr>
            <a:xfrm>
              <a:off x="4096843" y="2356024"/>
              <a:ext cx="3968165" cy="3633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68580" tIns="34290" rIns="68580" bIns="34290" rtlCol="0">
              <a:normAutofit fontScale="850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32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4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q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spc="-113" dirty="0">
                  <a:solidFill>
                    <a:srgbClr val="FFFF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3.  </a:t>
              </a:r>
              <a:r>
                <a:rPr lang="en-US" sz="1800" u="sng" spc="-113" dirty="0">
                  <a:solidFill>
                    <a:srgbClr val="FFFF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Steady state</a:t>
              </a:r>
              <a:r>
                <a:rPr lang="en-US" sz="1800" spc="-113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: medium level 203 ± 147 (50-820)</a:t>
              </a:r>
            </a:p>
          </p:txBody>
        </p:sp>
        <p:sp>
          <p:nvSpPr>
            <p:cNvPr id="21" name="Heptagon 20">
              <a:extLst>
                <a:ext uri="{FF2B5EF4-FFF2-40B4-BE49-F238E27FC236}">
                  <a16:creationId xmlns:a16="http://schemas.microsoft.com/office/drawing/2014/main" id="{2F522C31-E7F0-1B47-9D49-D9E64F1B5265}"/>
                </a:ext>
              </a:extLst>
            </p:cNvPr>
            <p:cNvSpPr/>
            <p:nvPr/>
          </p:nvSpPr>
          <p:spPr>
            <a:xfrm>
              <a:off x="5377431" y="3602869"/>
              <a:ext cx="378373" cy="325164"/>
            </a:xfrm>
            <a:prstGeom prst="heptagon">
              <a:avLst/>
            </a:prstGeom>
            <a:solidFill>
              <a:srgbClr val="FF0000">
                <a:alpha val="71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 Rounded MT Bold" panose="020F0704030504030204" pitchFamily="34" charset="77"/>
                </a:rPr>
                <a:t>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8BE1571-EC38-C04B-95EA-29145EE109D1}"/>
              </a:ext>
            </a:extLst>
          </p:cNvPr>
          <p:cNvSpPr txBox="1"/>
          <p:nvPr/>
        </p:nvSpPr>
        <p:spPr>
          <a:xfrm>
            <a:off x="446816" y="4762176"/>
            <a:ext cx="5634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* Elevated inflammatory cytokines inhibit cytochrome p-450 MP clearance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BE0A2A-9135-3448-A6E6-9A166ABA11E4}"/>
              </a:ext>
            </a:extLst>
          </p:cNvPr>
          <p:cNvGrpSpPr/>
          <p:nvPr/>
        </p:nvGrpSpPr>
        <p:grpSpPr>
          <a:xfrm>
            <a:off x="7447897" y="3560336"/>
            <a:ext cx="1546859" cy="1063341"/>
            <a:chOff x="9065936" y="4463779"/>
            <a:chExt cx="2654291" cy="13389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35325"/>
            <a:stretch/>
          </p:blipFill>
          <p:spPr>
            <a:xfrm>
              <a:off x="9065936" y="4463779"/>
              <a:ext cx="2654291" cy="977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F0FA95-E8D8-B045-842A-3E4F8341F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5936" y="5441509"/>
              <a:ext cx="2654291" cy="36119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C02CFD-C611-7C44-895E-571320783400}"/>
              </a:ext>
            </a:extLst>
          </p:cNvPr>
          <p:cNvGrpSpPr/>
          <p:nvPr/>
        </p:nvGrpSpPr>
        <p:grpSpPr>
          <a:xfrm>
            <a:off x="540552" y="2004279"/>
            <a:ext cx="947695" cy="710183"/>
            <a:chOff x="975884" y="2112264"/>
            <a:chExt cx="947695" cy="7101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9D1CA3-99B3-7B44-B1C3-DD0585A10BF8}"/>
                </a:ext>
              </a:extLst>
            </p:cNvPr>
            <p:cNvSpPr txBox="1"/>
            <p:nvPr/>
          </p:nvSpPr>
          <p:spPr>
            <a:xfrm>
              <a:off x="975884" y="2545448"/>
              <a:ext cx="947695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spc="-225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Hyperglycemia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9BE0857-17FA-B643-AD6A-36D4AE5189B5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19" y="2112264"/>
              <a:ext cx="0" cy="43509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574AAF5-65EC-1848-8DEC-22B42C0EF165}"/>
              </a:ext>
            </a:extLst>
          </p:cNvPr>
          <p:cNvSpPr txBox="1">
            <a:spLocks/>
          </p:cNvSpPr>
          <p:nvPr/>
        </p:nvSpPr>
        <p:spPr>
          <a:xfrm>
            <a:off x="433990" y="3116589"/>
            <a:ext cx="2246548" cy="7886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32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</a:rPr>
              <a:t>Early ARDS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Bolus: 1mg/kg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Infusion: 1mg/kg/day</a:t>
            </a:r>
          </a:p>
        </p:txBody>
      </p:sp>
    </p:spTree>
    <p:extLst>
      <p:ext uri="{BB962C8B-B14F-4D97-AF65-F5344CB8AC3E}">
        <p14:creationId xmlns:p14="http://schemas.microsoft.com/office/powerpoint/2010/main" val="66910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982"/>
            <a:ext cx="7886700" cy="640080"/>
          </a:xfrm>
        </p:spPr>
        <p:txBody>
          <a:bodyPr/>
          <a:lstStyle/>
          <a:p>
            <a:r>
              <a:rPr lang="en-US" dirty="0"/>
              <a:t>I am lost – </a:t>
            </a:r>
            <a:r>
              <a:rPr lang="en-US"/>
              <a:t>is it </a:t>
            </a:r>
            <a:r>
              <a:rPr lang="en-US" dirty="0"/>
              <a:t>over?</a:t>
            </a:r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1535" r="6778" b="12690"/>
          <a:stretch/>
        </p:blipFill>
        <p:spPr>
          <a:xfrm>
            <a:off x="710858" y="1895348"/>
            <a:ext cx="2833954" cy="1866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4205" y="1895348"/>
            <a:ext cx="5141145" cy="1866917"/>
          </a:xfrm>
          <a:prstGeom prst="rect">
            <a:avLst/>
          </a:prstGeom>
          <a:solidFill>
            <a:srgbClr val="E6E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812" y="1895347"/>
            <a:ext cx="4970538" cy="186691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 am lost</a:t>
            </a:r>
          </a:p>
          <a:p>
            <a:r>
              <a:rPr lang="en-US" dirty="0">
                <a:solidFill>
                  <a:schemeClr val="tx1"/>
                </a:solidFill>
              </a:rPr>
              <a:t>Give me  a summary</a:t>
            </a:r>
          </a:p>
        </p:txBody>
      </p:sp>
    </p:spTree>
    <p:extLst>
      <p:ext uri="{BB962C8B-B14F-4D97-AF65-F5344CB8AC3E}">
        <p14:creationId xmlns:p14="http://schemas.microsoft.com/office/powerpoint/2010/main" val="1261457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68CF-86DA-CE45-81C9-F946AC20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7170"/>
            <a:ext cx="7886700" cy="640080"/>
          </a:xfrm>
        </p:spPr>
        <p:txBody>
          <a:bodyPr/>
          <a:lstStyle/>
          <a:p>
            <a:r>
              <a:rPr lang="en-US" spc="-150" dirty="0"/>
              <a:t>Treatment protocol: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60C38-E4D5-CE41-B11F-BDEC489D3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3813"/>
            <a:ext cx="7886700" cy="35602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Glucocorticoids:</a:t>
            </a:r>
            <a:r>
              <a:rPr lang="en-US" dirty="0"/>
              <a:t> ONLY treatment available for ARDS</a:t>
            </a:r>
          </a:p>
          <a:p>
            <a:r>
              <a:rPr lang="en-US" dirty="0"/>
              <a:t> Highly effective and safe [lowers rate of infections] 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Drug</a:t>
            </a:r>
            <a:r>
              <a:rPr lang="en-US" dirty="0"/>
              <a:t>: methylprednisolone superior to hydrocortisone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Bolus</a:t>
            </a:r>
            <a:r>
              <a:rPr lang="en-US" dirty="0"/>
              <a:t>: important to achieve higher initial levels (up 36h)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Infusion: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steady state - prevent glycemic variability; ?improved mortality [</a:t>
            </a:r>
            <a:r>
              <a:rPr lang="en-US"/>
              <a:t>1 observational </a:t>
            </a:r>
            <a:r>
              <a:rPr lang="en-US" dirty="0"/>
              <a:t>study]?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Daily dose/potency</a:t>
            </a:r>
            <a:r>
              <a:rPr lang="en-US" dirty="0"/>
              <a:t>: </a:t>
            </a:r>
            <a:r>
              <a:rPr lang="en-US" spc="-150" dirty="0"/>
              <a:t>higher ︎doses </a:t>
            </a:r>
            <a:r>
              <a:rPr lang="en-US" spc="-150" dirty="0">
                <a:solidFill>
                  <a:srgbClr val="FFFF00"/>
                </a:solidFill>
              </a:rPr>
              <a:t>▶</a:t>
            </a:r>
            <a:r>
              <a:rPr lang="en-US" spc="-150" dirty="0"/>
              <a:t> increased benefits in sicker pts 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Duration</a:t>
            </a:r>
            <a:r>
              <a:rPr lang="en-US" dirty="0"/>
              <a:t>: 24-32 days superior to 7 days 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Tapering</a:t>
            </a:r>
            <a:r>
              <a:rPr lang="en-US" dirty="0"/>
              <a:t>: </a:t>
            </a:r>
            <a:r>
              <a:rPr lang="en-US" u="sng" dirty="0"/>
              <a:t>MUST </a:t>
            </a:r>
            <a:r>
              <a:rPr lang="en-US" dirty="0"/>
              <a:t>– </a:t>
            </a:r>
            <a:r>
              <a:rPr lang="en-US" dirty="0">
                <a:solidFill>
                  <a:srgbClr val="FFFF00"/>
                </a:solidFill>
              </a:rPr>
              <a:t>Restart Rx if rebound</a:t>
            </a:r>
            <a:r>
              <a:rPr lang="en-US" dirty="0"/>
              <a:t>: </a:t>
            </a:r>
            <a:r>
              <a:rPr lang="en-US" u="sng" dirty="0"/>
              <a:t>MUST</a:t>
            </a:r>
          </a:p>
          <a:p>
            <a:pPr lvl="1"/>
            <a:r>
              <a:rPr lang="en-US" dirty="0"/>
              <a:t> risk associated with drug removal on day 7 in pts still on MV = unknown but unlikely to be beneficial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Infections surveillance</a:t>
            </a:r>
            <a:r>
              <a:rPr lang="en-US" dirty="0"/>
              <a:t>: imp. to identify NI in absence of fever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575" y="1782298"/>
            <a:ext cx="2120107" cy="187894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r="16218"/>
          <a:stretch>
            <a:fillRect/>
          </a:stretch>
        </p:blipFill>
        <p:spPr>
          <a:xfrm>
            <a:off x="1503362" y="1146175"/>
            <a:ext cx="1779588" cy="215265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46083" name="Title 3"/>
          <p:cNvSpPr>
            <a:spLocks noGrp="1"/>
          </p:cNvSpPr>
          <p:nvPr>
            <p:ph type="title"/>
          </p:nvPr>
        </p:nvSpPr>
        <p:spPr bwMode="auto">
          <a:xfrm>
            <a:off x="628650" y="217170"/>
            <a:ext cx="7886700" cy="64008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latin typeface="Arial Rounded MT Bold" charset="0"/>
              </a:rPr>
              <a:t>Is the Umbrella </a:t>
            </a:r>
            <a:r>
              <a:rPr lang="en-US" i="1" dirty="0">
                <a:solidFill>
                  <a:srgbClr val="FFFF00"/>
                </a:solidFill>
                <a:latin typeface="Arial Rounded MT Bold" charset="0"/>
              </a:rPr>
              <a:t>Effective</a:t>
            </a:r>
            <a:r>
              <a:rPr lang="en-US" cap="none" dirty="0">
                <a:latin typeface="Arial Rounded MT Bold" charset="0"/>
              </a:rPr>
              <a:t>? </a:t>
            </a:r>
          </a:p>
        </p:txBody>
      </p:sp>
      <p:pic>
        <p:nvPicPr>
          <p:cNvPr id="2" name="Picture 1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120379"/>
            <a:ext cx="2900363" cy="360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81" y="1083469"/>
            <a:ext cx="6172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7"/>
          <p:cNvSpPr txBox="1">
            <a:spLocks noChangeArrowheads="1"/>
          </p:cNvSpPr>
          <p:nvPr/>
        </p:nvSpPr>
        <p:spPr bwMode="auto">
          <a:xfrm>
            <a:off x="2770224" y="2175274"/>
            <a:ext cx="984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Expert </a:t>
            </a:r>
          </a:p>
          <a:p>
            <a:pPr algn="ctr"/>
            <a:r>
              <a:rPr lang="en-US" sz="180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hands </a:t>
            </a:r>
          </a:p>
        </p:txBody>
      </p:sp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4397972" y="2797970"/>
            <a:ext cx="11767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Inexpert </a:t>
            </a:r>
          </a:p>
          <a:p>
            <a:pPr algn="ctr"/>
            <a:r>
              <a:rPr lang="en-US" sz="180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hands </a:t>
            </a:r>
          </a:p>
        </p:txBody>
      </p:sp>
      <p:sp>
        <p:nvSpPr>
          <p:cNvPr id="46088" name="TextBox 10"/>
          <p:cNvSpPr txBox="1">
            <a:spLocks noChangeArrowheads="1"/>
          </p:cNvSpPr>
          <p:nvPr/>
        </p:nvSpPr>
        <p:spPr bwMode="auto">
          <a:xfrm>
            <a:off x="6267649" y="3084910"/>
            <a:ext cx="912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In love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7122" y="3952877"/>
            <a:ext cx="5676900" cy="1061829"/>
          </a:xfrm>
          <a:prstGeom prst="rect">
            <a:avLst/>
          </a:prstGeom>
          <a:solidFill>
            <a:srgbClr val="00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cap="small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If you get wet do not blame the umbrella </a:t>
            </a:r>
          </a:p>
          <a:p>
            <a:pPr algn="ctr"/>
            <a:endParaRPr lang="en-US" sz="2100" b="1" cap="small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88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54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32" y="319065"/>
            <a:ext cx="6172200" cy="443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4009336" y="1580257"/>
            <a:ext cx="1780296" cy="1664495"/>
            <a:chOff x="3780677" y="1976439"/>
            <a:chExt cx="2373728" cy="2219325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3">
              <a:alphaModFix amt="6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3858069" y="1976439"/>
              <a:ext cx="2218944" cy="221932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3" name="Rectangle 32"/>
            <p:cNvSpPr/>
            <p:nvPr/>
          </p:nvSpPr>
          <p:spPr>
            <a:xfrm>
              <a:off x="3780677" y="2696062"/>
              <a:ext cx="237372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Tug of war</a:t>
              </a:r>
            </a:p>
          </p:txBody>
        </p:sp>
      </p:grp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065928" y="524961"/>
            <a:ext cx="2475309" cy="1774031"/>
            <a:chOff x="5236676" y="454025"/>
            <a:chExt cx="3300251" cy="2365375"/>
          </a:xfrm>
        </p:grpSpPr>
        <p:pic>
          <p:nvPicPr>
            <p:cNvPr id="79900" name="Picture 2"/>
            <p:cNvPicPr>
              <a:picLocks/>
            </p:cNvPicPr>
            <p:nvPr/>
          </p:nvPicPr>
          <p:blipFill>
            <a:blip r:embed="rId4">
              <a:alphaModFix amt="83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r="10796"/>
            <a:stretch>
              <a:fillRect/>
            </a:stretch>
          </p:blipFill>
          <p:spPr bwMode="auto">
            <a:xfrm flipH="1">
              <a:off x="5236676" y="454025"/>
              <a:ext cx="3300251" cy="236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96" name="Group 8"/>
            <p:cNvGrpSpPr>
              <a:grpSpLocks/>
            </p:cNvGrpSpPr>
            <p:nvPr/>
          </p:nvGrpSpPr>
          <p:grpSpPr bwMode="auto">
            <a:xfrm>
              <a:off x="5237164" y="1863725"/>
              <a:ext cx="1520826" cy="901713"/>
              <a:chOff x="2338389" y="4657725"/>
              <a:chExt cx="1520826" cy="901713"/>
            </a:xfrm>
          </p:grpSpPr>
          <p:grpSp>
            <p:nvGrpSpPr>
              <p:cNvPr id="32797" name="Group 2"/>
              <p:cNvGrpSpPr>
                <a:grpSpLocks/>
              </p:cNvGrpSpPr>
              <p:nvPr/>
            </p:nvGrpSpPr>
            <p:grpSpPr bwMode="auto">
              <a:xfrm>
                <a:off x="2609850" y="4657725"/>
                <a:ext cx="960437" cy="749300"/>
                <a:chOff x="3316" y="1701"/>
                <a:chExt cx="605" cy="472"/>
              </a:xfrm>
            </p:grpSpPr>
            <p:sp>
              <p:nvSpPr>
                <p:cNvPr id="21" name="Arc 3"/>
                <p:cNvSpPr>
                  <a:spLocks/>
                </p:cNvSpPr>
                <p:nvPr/>
              </p:nvSpPr>
              <p:spPr bwMode="auto">
                <a:xfrm>
                  <a:off x="3316" y="2080"/>
                  <a:ext cx="47" cy="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 b="1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807" name="Group 4"/>
                <p:cNvGrpSpPr>
                  <a:grpSpLocks/>
                </p:cNvGrpSpPr>
                <p:nvPr/>
              </p:nvGrpSpPr>
              <p:grpSpPr bwMode="auto">
                <a:xfrm>
                  <a:off x="3316" y="1701"/>
                  <a:ext cx="605" cy="472"/>
                  <a:chOff x="3316" y="1701"/>
                  <a:chExt cx="605" cy="472"/>
                </a:xfrm>
              </p:grpSpPr>
              <p:sp>
                <p:nvSpPr>
                  <p:cNvPr id="23" name="Arc 5"/>
                  <p:cNvSpPr>
                    <a:spLocks/>
                  </p:cNvSpPr>
                  <p:nvPr/>
                </p:nvSpPr>
                <p:spPr bwMode="auto">
                  <a:xfrm>
                    <a:off x="3873" y="2007"/>
                    <a:ext cx="47" cy="166"/>
                  </a:xfrm>
                  <a:custGeom>
                    <a:avLst/>
                    <a:gdLst>
                      <a:gd name="T0" fmla="*/ 0 w 21600"/>
                      <a:gd name="T1" fmla="*/ 0 h 38979"/>
                      <a:gd name="T2" fmla="*/ 0 w 21600"/>
                      <a:gd name="T3" fmla="*/ 0 h 38979"/>
                      <a:gd name="T4" fmla="*/ 0 w 21600"/>
                      <a:gd name="T5" fmla="*/ 0 h 3897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8979"/>
                      <a:gd name="T11" fmla="*/ 21600 w 21600"/>
                      <a:gd name="T12" fmla="*/ 38979 h 389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8979" fill="none" extrusionOk="0">
                        <a:moveTo>
                          <a:pt x="12826" y="-1"/>
                        </a:moveTo>
                        <a:cubicBezTo>
                          <a:pt x="18343" y="4071"/>
                          <a:pt x="21600" y="10521"/>
                          <a:pt x="21600" y="17379"/>
                        </a:cubicBezTo>
                        <a:cubicBezTo>
                          <a:pt x="21600" y="29308"/>
                          <a:pt x="11929" y="38978"/>
                          <a:pt x="0" y="38979"/>
                        </a:cubicBezTo>
                      </a:path>
                      <a:path w="21600" h="38979" stroke="0" extrusionOk="0">
                        <a:moveTo>
                          <a:pt x="12826" y="-1"/>
                        </a:moveTo>
                        <a:cubicBezTo>
                          <a:pt x="18343" y="4071"/>
                          <a:pt x="21600" y="10521"/>
                          <a:pt x="21600" y="17379"/>
                        </a:cubicBezTo>
                        <a:cubicBezTo>
                          <a:pt x="21600" y="29308"/>
                          <a:pt x="11929" y="38978"/>
                          <a:pt x="0" y="38979"/>
                        </a:cubicBezTo>
                        <a:lnTo>
                          <a:pt x="0" y="17379"/>
                        </a:lnTo>
                        <a:lnTo>
                          <a:pt x="12826" y="-1"/>
                        </a:ln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013" b="1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2811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316" y="1701"/>
                    <a:ext cx="605" cy="471"/>
                    <a:chOff x="3316" y="1701"/>
                    <a:chExt cx="605" cy="471"/>
                  </a:xfrm>
                </p:grpSpPr>
                <p:sp>
                  <p:nvSpPr>
                    <p:cNvPr id="25" name="Arc 7"/>
                    <p:cNvSpPr>
                      <a:spLocks/>
                    </p:cNvSpPr>
                    <p:nvPr/>
                  </p:nvSpPr>
                  <p:spPr bwMode="auto">
                    <a:xfrm>
                      <a:off x="3618" y="1701"/>
                      <a:ext cx="303" cy="380"/>
                    </a:xfrm>
                    <a:custGeom>
                      <a:avLst/>
                      <a:gdLst>
                        <a:gd name="T0" fmla="*/ 0 w 21676"/>
                        <a:gd name="T1" fmla="*/ 0 h 21600"/>
                        <a:gd name="T2" fmla="*/ 0 w 21676"/>
                        <a:gd name="T3" fmla="*/ 0 h 21600"/>
                        <a:gd name="T4" fmla="*/ 0 w 21676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76"/>
                        <a:gd name="T10" fmla="*/ 0 h 21600"/>
                        <a:gd name="T11" fmla="*/ 21676 w 21676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76" h="21600" fill="none" extrusionOk="0">
                          <a:moveTo>
                            <a:pt x="-1" y="0"/>
                          </a:moveTo>
                          <a:cubicBezTo>
                            <a:pt x="25" y="0"/>
                            <a:pt x="50" y="0"/>
                            <a:pt x="76" y="0"/>
                          </a:cubicBezTo>
                          <a:cubicBezTo>
                            <a:pt x="12005" y="0"/>
                            <a:pt x="21676" y="9670"/>
                            <a:pt x="21676" y="21600"/>
                          </a:cubicBezTo>
                        </a:path>
                        <a:path w="21676" h="21600" stroke="0" extrusionOk="0">
                          <a:moveTo>
                            <a:pt x="-1" y="0"/>
                          </a:moveTo>
                          <a:cubicBezTo>
                            <a:pt x="25" y="0"/>
                            <a:pt x="50" y="0"/>
                            <a:pt x="76" y="0"/>
                          </a:cubicBezTo>
                          <a:cubicBezTo>
                            <a:pt x="12005" y="0"/>
                            <a:pt x="21676" y="9670"/>
                            <a:pt x="21676" y="21600"/>
                          </a:cubicBezTo>
                          <a:lnTo>
                            <a:pt x="76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6" name="Arc 8"/>
                    <p:cNvSpPr>
                      <a:spLocks/>
                    </p:cNvSpPr>
                    <p:nvPr/>
                  </p:nvSpPr>
                  <p:spPr bwMode="auto">
                    <a:xfrm>
                      <a:off x="3316" y="1701"/>
                      <a:ext cx="303" cy="380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0" y="21598"/>
                          </a:moveTo>
                          <a:cubicBezTo>
                            <a:pt x="0" y="9699"/>
                            <a:pt x="9624" y="41"/>
                            <a:pt x="21523" y="-1"/>
                          </a:cubicBezTo>
                        </a:path>
                        <a:path w="21600" h="21599" stroke="0" extrusionOk="0">
                          <a:moveTo>
                            <a:pt x="0" y="21598"/>
                          </a:moveTo>
                          <a:cubicBezTo>
                            <a:pt x="0" y="9699"/>
                            <a:pt x="9624" y="41"/>
                            <a:pt x="21523" y="-1"/>
                          </a:cubicBezTo>
                          <a:lnTo>
                            <a:pt x="21600" y="21599"/>
                          </a:lnTo>
                          <a:lnTo>
                            <a:pt x="0" y="21598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" name="Arc 9"/>
                    <p:cNvSpPr>
                      <a:spLocks/>
                    </p:cNvSpPr>
                    <p:nvPr/>
                  </p:nvSpPr>
                  <p:spPr bwMode="auto">
                    <a:xfrm>
                      <a:off x="3362" y="2080"/>
                      <a:ext cx="121" cy="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21600" y="0"/>
                          </a:moveTo>
                          <a:cubicBezTo>
                            <a:pt x="21600" y="11929"/>
                            <a:pt x="11929" y="21600"/>
                            <a:pt x="0" y="21600"/>
                          </a:cubicBezTo>
                        </a:path>
                        <a:path w="21600" h="21600" stroke="0" extrusionOk="0">
                          <a:moveTo>
                            <a:pt x="21600" y="0"/>
                          </a:moveTo>
                          <a:cubicBezTo>
                            <a:pt x="21600" y="11929"/>
                            <a:pt x="11929" y="21600"/>
                            <a:pt x="0" y="21600"/>
                          </a:cubicBezTo>
                          <a:lnTo>
                            <a:pt x="0" y="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" name="Arc 10"/>
                    <p:cNvSpPr>
                      <a:spLocks/>
                    </p:cNvSpPr>
                    <p:nvPr/>
                  </p:nvSpPr>
                  <p:spPr bwMode="auto">
                    <a:xfrm>
                      <a:off x="3748" y="2080"/>
                      <a:ext cx="130" cy="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21600" y="21600"/>
                          </a:move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21600" h="21600" stroke="0" extrusionOk="0">
                          <a:moveTo>
                            <a:pt x="21600" y="21600"/>
                          </a:move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1" y="1822"/>
                      <a:ext cx="392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  <a:extLst/>
                  </p:spPr>
                  <p:txBody>
                    <a:bodyPr wrap="none" lIns="67865" tIns="33338" rIns="67865" bIns="33338">
                      <a:spAutoFit/>
                    </a:bodyPr>
                    <a:lstStyle>
                      <a:lvl1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 Rounded MT Bold" panose="020F0704030504030204" pitchFamily="34" charset="77"/>
                        </a:rPr>
                        <a:t>GR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Symbol" charset="0"/>
                        </a:rPr>
                        <a:t>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2798" name="Group 49"/>
              <p:cNvGrpSpPr>
                <a:grpSpLocks/>
              </p:cNvGrpSpPr>
              <p:nvPr/>
            </p:nvGrpSpPr>
            <p:grpSpPr bwMode="auto">
              <a:xfrm>
                <a:off x="2338389" y="5145100"/>
                <a:ext cx="1520826" cy="414338"/>
                <a:chOff x="1473" y="2996"/>
                <a:chExt cx="958" cy="261"/>
              </a:xfrm>
            </p:grpSpPr>
            <p:sp>
              <p:nvSpPr>
                <p:cNvPr id="32802" name="Line 51"/>
                <p:cNvSpPr>
                  <a:spLocks noChangeShapeType="1"/>
                </p:cNvSpPr>
                <p:nvPr/>
              </p:nvSpPr>
              <p:spPr bwMode="auto">
                <a:xfrm>
                  <a:off x="1473" y="3039"/>
                  <a:ext cx="958" cy="4"/>
                </a:xfrm>
                <a:prstGeom prst="line">
                  <a:avLst/>
                </a:prstGeom>
                <a:noFill/>
                <a:ln w="57150">
                  <a:solidFill>
                    <a:srgbClr val="0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 b="1"/>
                </a:p>
              </p:txBody>
            </p:sp>
            <p:sp>
              <p:nvSpPr>
                <p:cNvPr id="32803" name="Rectangle 54"/>
                <p:cNvSpPr>
                  <a:spLocks noChangeArrowheads="1"/>
                </p:cNvSpPr>
                <p:nvPr/>
              </p:nvSpPr>
              <p:spPr bwMode="auto">
                <a:xfrm>
                  <a:off x="1534" y="3084"/>
                  <a:ext cx="89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rgbClr val="FFFFFF"/>
                      </a:solidFill>
                      <a:latin typeface="Arial Rounded MT Bold" panose="020F0704030504030204" pitchFamily="34" charset="77"/>
                    </a:rPr>
                    <a:t>GRE binding site</a:t>
                  </a:r>
                </a:p>
              </p:txBody>
            </p:sp>
            <p:sp>
              <p:nvSpPr>
                <p:cNvPr id="32" name="Rectangle 50"/>
                <p:cNvSpPr>
                  <a:spLocks noChangeArrowheads="1"/>
                </p:cNvSpPr>
                <p:nvPr/>
              </p:nvSpPr>
              <p:spPr bwMode="auto">
                <a:xfrm>
                  <a:off x="1616" y="2996"/>
                  <a:ext cx="688" cy="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 b="1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611926" y="2609232"/>
            <a:ext cx="2706291" cy="1996679"/>
            <a:chOff x="631733" y="3327400"/>
            <a:chExt cx="3608480" cy="2662654"/>
          </a:xfrm>
        </p:grpSpPr>
        <p:pic>
          <p:nvPicPr>
            <p:cNvPr id="79886" name="Picture 3"/>
            <p:cNvPicPr>
              <a:picLocks noChangeAspect="1"/>
            </p:cNvPicPr>
            <p:nvPr/>
          </p:nvPicPr>
          <p:blipFill>
            <a:blip r:embed="rId6">
              <a:alphaModFix amt="76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r="20685"/>
            <a:stretch>
              <a:fillRect/>
            </a:stretch>
          </p:blipFill>
          <p:spPr bwMode="auto">
            <a:xfrm>
              <a:off x="631733" y="3327400"/>
              <a:ext cx="3608480" cy="2662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82" name="Group 57"/>
            <p:cNvGrpSpPr>
              <a:grpSpLocks/>
            </p:cNvGrpSpPr>
            <p:nvPr/>
          </p:nvGrpSpPr>
          <p:grpSpPr bwMode="auto">
            <a:xfrm>
              <a:off x="2816225" y="3863366"/>
              <a:ext cx="1423988" cy="428845"/>
              <a:chOff x="759" y="3496"/>
              <a:chExt cx="897" cy="234"/>
            </a:xfrm>
          </p:grpSpPr>
          <p:sp>
            <p:nvSpPr>
              <p:cNvPr id="32790" name="Rectangle 58"/>
              <p:cNvSpPr>
                <a:spLocks noChangeArrowheads="1"/>
              </p:cNvSpPr>
              <p:nvPr/>
            </p:nvSpPr>
            <p:spPr bwMode="auto">
              <a:xfrm>
                <a:off x="811" y="3580"/>
                <a:ext cx="810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rgbClr val="FFFFFF"/>
                    </a:solidFill>
                    <a:latin typeface="Symbol" charset="0"/>
                  </a:rPr>
                  <a:t></a:t>
                </a:r>
                <a:r>
                  <a:rPr lang="en-US" sz="90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B binding site</a:t>
                </a:r>
              </a:p>
            </p:txBody>
          </p:sp>
          <p:sp>
            <p:nvSpPr>
              <p:cNvPr id="32791" name="Line 59"/>
              <p:cNvSpPr>
                <a:spLocks noChangeShapeType="1"/>
              </p:cNvSpPr>
              <p:nvPr/>
            </p:nvSpPr>
            <p:spPr bwMode="auto">
              <a:xfrm flipV="1">
                <a:off x="759" y="3535"/>
                <a:ext cx="897" cy="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 b="1"/>
              </a:p>
            </p:txBody>
          </p:sp>
          <p:sp>
            <p:nvSpPr>
              <p:cNvPr id="45" name="Rectangle 60"/>
              <p:cNvSpPr>
                <a:spLocks noChangeArrowheads="1"/>
              </p:cNvSpPr>
              <p:nvPr/>
            </p:nvSpPr>
            <p:spPr bwMode="auto">
              <a:xfrm>
                <a:off x="912" y="3496"/>
                <a:ext cx="605" cy="8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783" name="Group 99"/>
            <p:cNvGrpSpPr>
              <a:grpSpLocks/>
            </p:cNvGrpSpPr>
            <p:nvPr/>
          </p:nvGrpSpPr>
          <p:grpSpPr bwMode="auto">
            <a:xfrm>
              <a:off x="3141662" y="3352800"/>
              <a:ext cx="811213" cy="495300"/>
              <a:chOff x="964" y="3228"/>
              <a:chExt cx="511" cy="312"/>
            </a:xfrm>
          </p:grpSpPr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964" y="3228"/>
                <a:ext cx="255" cy="312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67865" tIns="33338" rIns="67865" bIns="33338" anchor="ctr"/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p65</a:t>
                </a:r>
                <a:endParaRPr lang="en-US" sz="750" dirty="0">
                  <a:solidFill>
                    <a:srgbClr val="0000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48" name="Oval 102"/>
              <p:cNvSpPr>
                <a:spLocks noChangeArrowheads="1"/>
              </p:cNvSpPr>
              <p:nvPr/>
            </p:nvSpPr>
            <p:spPr bwMode="auto">
              <a:xfrm>
                <a:off x="1219" y="3288"/>
                <a:ext cx="256" cy="192"/>
              </a:xfrm>
              <a:prstGeom prst="ellipse">
                <a:avLst/>
              </a:prstGeom>
              <a:gradFill rotWithShape="0">
                <a:gsLst>
                  <a:gs pos="0">
                    <a:srgbClr val="00CC99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67865" tIns="33338" rIns="67865" bIns="33338" anchor="ctr"/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p50</a:t>
                </a:r>
                <a:endParaRPr lang="en-US" sz="750" dirty="0">
                  <a:solidFill>
                    <a:srgbClr val="000000"/>
                  </a:solidFill>
                  <a:latin typeface="Arial Rounded MT Bold" panose="020F0704030504030204" pitchFamily="34" charset="77"/>
                </a:endParaRPr>
              </a:p>
            </p:txBody>
          </p:sp>
        </p:grp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7C87FB35-D235-F24A-AFAD-4DE36E3903CE}"/>
              </a:ext>
            </a:extLst>
          </p:cNvPr>
          <p:cNvSpPr/>
          <p:nvPr/>
        </p:nvSpPr>
        <p:spPr>
          <a:xfrm>
            <a:off x="4580432" y="2071582"/>
            <a:ext cx="653142" cy="631372"/>
          </a:xfrm>
          <a:prstGeom prst="ellipse">
            <a:avLst/>
          </a:prstGeom>
          <a:noFill/>
          <a:ln w="1206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ounded MT Bold" panose="020F0704030504030204" pitchFamily="34" charset="77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06A0EF-E87A-614F-904A-DDDFA058B1C6}"/>
              </a:ext>
            </a:extLst>
          </p:cNvPr>
          <p:cNvSpPr/>
          <p:nvPr/>
        </p:nvSpPr>
        <p:spPr>
          <a:xfrm>
            <a:off x="4821278" y="2302903"/>
            <a:ext cx="171450" cy="168730"/>
          </a:xfrm>
          <a:prstGeom prst="ellipse">
            <a:avLst/>
          </a:prstGeom>
          <a:noFill/>
          <a:ln w="1206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ounded MT Bold" panose="020F070403050403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51754-6D38-C145-B5FD-3A980302B45E}"/>
              </a:ext>
            </a:extLst>
          </p:cNvPr>
          <p:cNvSpPr txBox="1"/>
          <p:nvPr/>
        </p:nvSpPr>
        <p:spPr>
          <a:xfrm>
            <a:off x="1604045" y="2622687"/>
            <a:ext cx="164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Activated NF- </a:t>
            </a:r>
            <a:r>
              <a:rPr lang="en-US" sz="1600" b="1" spc="-150" dirty="0">
                <a:solidFill>
                  <a:schemeClr val="bg1"/>
                </a:solidFill>
                <a:latin typeface="Symbol" charset="0"/>
              </a:rPr>
              <a:t>k </a:t>
            </a:r>
            <a:r>
              <a:rPr lang="en-US" sz="16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C6F2BF-C70C-7845-89DC-A6EEF6781CB7}"/>
              </a:ext>
            </a:extLst>
          </p:cNvPr>
          <p:cNvSpPr txBox="1"/>
          <p:nvPr/>
        </p:nvSpPr>
        <p:spPr>
          <a:xfrm>
            <a:off x="6055752" y="1995309"/>
            <a:ext cx="1485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Activated GR</a:t>
            </a:r>
            <a:r>
              <a:rPr lang="en-US" sz="1600" b="1" spc="-150" dirty="0">
                <a:solidFill>
                  <a:schemeClr val="bg1"/>
                </a:solidFill>
                <a:latin typeface="Symbol" charset="0"/>
              </a:rPr>
              <a:t></a:t>
            </a:r>
            <a:endParaRPr lang="en-US" sz="1600" b="1" spc="-150" dirty="0">
              <a:solidFill>
                <a:schemeClr val="bg1"/>
              </a:solidFill>
            </a:endParaRPr>
          </a:p>
        </p:txBody>
      </p:sp>
      <p:pic>
        <p:nvPicPr>
          <p:cNvPr id="41" name="Picture 40" descr="images.jpeg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57" b="86598" l="9653" r="90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1535" r="6778" b="12690"/>
          <a:stretch/>
        </p:blipFill>
        <p:spPr>
          <a:xfrm>
            <a:off x="0" y="1695405"/>
            <a:ext cx="1611926" cy="12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194" y="716704"/>
            <a:ext cx="7196681" cy="3395375"/>
          </a:xfrm>
        </p:spPr>
        <p:txBody>
          <a:bodyPr>
            <a:normAutofit fontScale="90000"/>
          </a:bodyPr>
          <a:lstStyle/>
          <a:p>
            <a:br>
              <a:rPr lang="en-US" sz="3675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3675" cap="small" dirty="0">
                <a:solidFill>
                  <a:srgbClr val="FFFF00"/>
                </a:solidFill>
                <a:latin typeface="Arial Rounded MT Bold" charset="0"/>
              </a:rPr>
              <a:t> </a:t>
            </a:r>
            <a:r>
              <a:rPr lang="en-US" sz="5300" b="1" cap="small" dirty="0">
                <a:solidFill>
                  <a:srgbClr val="FFFF00"/>
                </a:solidFill>
                <a:latin typeface="Arial Rounded MT Bold" charset="0"/>
              </a:rPr>
              <a:t>Glucocorticoid Treatment</a:t>
            </a:r>
            <a:br>
              <a:rPr lang="en-US" sz="5300" b="1" cap="small" dirty="0">
                <a:solidFill>
                  <a:srgbClr val="FFFF00"/>
                </a:solidFill>
                <a:latin typeface="Arial Rounded MT Bold" charset="0"/>
              </a:rPr>
            </a:br>
            <a:r>
              <a:rPr lang="en-US" sz="5300" b="1" cap="small" dirty="0">
                <a:solidFill>
                  <a:srgbClr val="FFFF00"/>
                </a:solidFill>
                <a:latin typeface="Arial Rounded MT Bold" charset="0"/>
              </a:rPr>
              <a:t>in Community-acquired Pneumonia</a:t>
            </a:r>
            <a:br>
              <a:rPr lang="en-US" sz="5300" cap="small" dirty="0">
                <a:solidFill>
                  <a:srgbClr val="FFFF00"/>
                </a:solidFill>
                <a:latin typeface="Arial Rounded MT Bold" charset="0"/>
              </a:rPr>
            </a:br>
            <a:endParaRPr lang="en-US" sz="53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CBCD6-8872-F34B-AB77-347B7140B89A}"/>
              </a:ext>
            </a:extLst>
          </p:cNvPr>
          <p:cNvSpPr txBox="1"/>
          <p:nvPr/>
        </p:nvSpPr>
        <p:spPr>
          <a:xfrm>
            <a:off x="781347" y="4454244"/>
            <a:ext cx="76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1800" b="1" i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DOI: 10.13140/RG.2.1.3936.1762 </a:t>
            </a:r>
          </a:p>
        </p:txBody>
      </p:sp>
    </p:spTree>
    <p:extLst>
      <p:ext uri="{BB962C8B-B14F-4D97-AF65-F5344CB8AC3E}">
        <p14:creationId xmlns:p14="http://schemas.microsoft.com/office/powerpoint/2010/main" val="6432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A54B-E9C9-544C-A9AC-3485A81D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19702"/>
            <a:ext cx="7891272" cy="743971"/>
          </a:xfrm>
        </p:spPr>
        <p:txBody>
          <a:bodyPr>
            <a:noAutofit/>
          </a:bodyPr>
          <a:lstStyle/>
          <a:p>
            <a:r>
              <a:rPr lang="en-US" sz="4400" spc="-113" dirty="0"/>
              <a:t>Consensus Guidelines: CAP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A6FAF1-1E99-1D47-A1EA-5FC0EFD32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677" y="1201318"/>
            <a:ext cx="3657600" cy="8854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E6DAC3-6402-3346-AEBC-82E083E2B2FA}"/>
              </a:ext>
            </a:extLst>
          </p:cNvPr>
          <p:cNvSpPr txBox="1"/>
          <p:nvPr/>
        </p:nvSpPr>
        <p:spPr>
          <a:xfrm>
            <a:off x="734784" y="4486921"/>
            <a:ext cx="318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pc="-15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Crit</a:t>
            </a:r>
            <a:r>
              <a:rPr lang="en-US" sz="18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Care Med 2018; 46: 146-148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C3DE96-0FF2-C640-B634-12819D6C5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84" y="2533996"/>
            <a:ext cx="3657600" cy="1828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C8BC7E-C082-0147-9FD9-E8B68A115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641" y="2533996"/>
            <a:ext cx="3657600" cy="18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51442"/>
          </a:xfrm>
        </p:spPr>
        <p:txBody>
          <a:bodyPr/>
          <a:lstStyle/>
          <a:p>
            <a:pPr algn="l"/>
            <a:r>
              <a:rPr lang="en-US" spc="-150" dirty="0"/>
              <a:t>Randomized Trials: 13 -  n=2017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50" y="1134834"/>
            <a:ext cx="3082818" cy="78462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dirty="0">
                <a:solidFill>
                  <a:srgbClr val="FFFF00"/>
                </a:solidFill>
              </a:rPr>
              <a:t> CAP – Not severe 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dirty="0"/>
              <a:t> 7 RCTs (N= 1627)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666929"/>
              </p:ext>
            </p:extLst>
          </p:nvPr>
        </p:nvGraphicFramePr>
        <p:xfrm>
          <a:off x="628650" y="1954042"/>
          <a:ext cx="3984213" cy="2925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030753"/>
              </p:ext>
            </p:extLst>
          </p:nvPr>
        </p:nvGraphicFramePr>
        <p:xfrm>
          <a:off x="4612863" y="2319842"/>
          <a:ext cx="3902487" cy="2559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0" y="1134834"/>
            <a:ext cx="3446696" cy="805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67865" tIns="33338" rIns="67865" bIns="33338" numCol="1" anchor="t" anchorCtr="0" compatLnSpc="1">
            <a:prstTxWarp prst="textNoShape">
              <a:avLst/>
            </a:prstTxWarp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2400" dirty="0"/>
              <a:t>CAP - Severe 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2400" dirty="0">
                <a:solidFill>
                  <a:srgbClr val="FFFFFF"/>
                </a:solidFill>
              </a:rPr>
              <a:t>6 RCTs (N= 390)</a:t>
            </a:r>
          </a:p>
        </p:txBody>
      </p:sp>
    </p:spTree>
    <p:extLst>
      <p:ext uri="{BB962C8B-B14F-4D97-AF65-F5344CB8AC3E}">
        <p14:creationId xmlns:p14="http://schemas.microsoft.com/office/powerpoint/2010/main" val="8929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Graphic spid="7" grpId="0">
        <p:bldAsOne/>
      </p:bldGraphic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852868"/>
              </p:ext>
            </p:extLst>
          </p:nvPr>
        </p:nvGraphicFramePr>
        <p:xfrm>
          <a:off x="628650" y="1262743"/>
          <a:ext cx="3916347" cy="303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659267"/>
              </p:ext>
            </p:extLst>
          </p:nvPr>
        </p:nvGraphicFramePr>
        <p:xfrm>
          <a:off x="4669568" y="1665634"/>
          <a:ext cx="3845782" cy="2635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00724"/>
          </a:xfrm>
        </p:spPr>
        <p:txBody>
          <a:bodyPr/>
          <a:lstStyle/>
          <a:p>
            <a:pPr algn="l"/>
            <a:r>
              <a:rPr lang="en-US" spc="-300" dirty="0"/>
              <a:t>Investigated Drug &amp; Duration of Rx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5AEEC-F63B-604B-A70D-0739D5B82B37}"/>
              </a:ext>
            </a:extLst>
          </p:cNvPr>
          <p:cNvSpPr txBox="1"/>
          <p:nvPr/>
        </p:nvSpPr>
        <p:spPr>
          <a:xfrm>
            <a:off x="1366157" y="3940633"/>
            <a:ext cx="79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Days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A70D3-AFB8-574D-9261-136AE4B0676B}"/>
              </a:ext>
            </a:extLst>
          </p:cNvPr>
          <p:cNvSpPr txBox="1"/>
          <p:nvPr/>
        </p:nvSpPr>
        <p:spPr>
          <a:xfrm>
            <a:off x="5540829" y="3932157"/>
            <a:ext cx="79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Days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D990B4-A1AC-3844-B4A6-6EA0C871B240}"/>
              </a:ext>
            </a:extLst>
          </p:cNvPr>
          <p:cNvGrpSpPr/>
          <p:nvPr/>
        </p:nvGrpSpPr>
        <p:grpSpPr>
          <a:xfrm>
            <a:off x="544708" y="4521702"/>
            <a:ext cx="8327150" cy="276931"/>
            <a:chOff x="555593" y="4365826"/>
            <a:chExt cx="8588407" cy="312985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555593" y="4382114"/>
              <a:ext cx="2197777" cy="2437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67865" tIns="33338" rIns="67865" bIns="33338" numCol="1" anchor="t" anchorCtr="0" compatLnSpc="1">
              <a:prstTxWarp prst="textNoShape">
                <a:avLst/>
              </a:prstTxWarp>
            </a:bodyPr>
            <a:lstStyle>
              <a:lvl1pPr marL="520700" indent="-5207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-80" charset="2"/>
                <a:buChar char="4"/>
                <a:defRPr sz="2800" b="1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1pPr>
              <a:lvl2pPr marL="9207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5000"/>
                <a:buChar char="•"/>
                <a:defRPr sz="26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2pPr>
              <a:lvl3pPr marL="1320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–"/>
                <a:defRPr sz="24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3pPr>
              <a:lvl4pPr marL="16637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9pPr>
            </a:lstStyle>
            <a:p>
              <a:pPr marL="0" indent="0">
                <a:lnSpc>
                  <a:spcPct val="80000"/>
                </a:lnSpc>
                <a:buNone/>
              </a:pPr>
              <a:r>
                <a:rPr lang="en-US" sz="1600" dirty="0"/>
                <a:t>❏Hydrocortisone 6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BB489729-4D83-0248-8875-EFB4D33F86D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75039" y="4373970"/>
              <a:ext cx="3238499" cy="2437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67865" tIns="33338" rIns="67865" bIns="33338" numCol="1" anchor="t" anchorCtr="0" compatLnSpc="1">
              <a:prstTxWarp prst="textNoShape">
                <a:avLst/>
              </a:prstTxWarp>
            </a:bodyPr>
            <a:lstStyle>
              <a:lvl1pPr marL="520700" indent="-5207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-80" charset="2"/>
                <a:buChar char="4"/>
                <a:defRPr sz="2800" b="1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1pPr>
              <a:lvl2pPr marL="9207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5000"/>
                <a:buChar char="•"/>
                <a:defRPr sz="26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2pPr>
              <a:lvl3pPr marL="1320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–"/>
                <a:defRPr sz="24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3pPr>
              <a:lvl4pPr marL="16637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9pPr>
            </a:lstStyle>
            <a:p>
              <a:pPr marL="0" indent="0">
                <a:lnSpc>
                  <a:spcPct val="80000"/>
                </a:lnSpc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❏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chemeClr val="bg1"/>
                  </a:solidFill>
                </a:rPr>
                <a:t>Prednisolone 4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475E3A7-A2C4-954A-8D7D-AAB65A05A4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01564" y="4365826"/>
              <a:ext cx="2242436" cy="3129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67865" tIns="33338" rIns="67865" bIns="33338" numCol="1" anchor="t" anchorCtr="0" compatLnSpc="1">
              <a:prstTxWarp prst="textNoShape">
                <a:avLst/>
              </a:prstTxWarp>
            </a:bodyPr>
            <a:lstStyle>
              <a:lvl1pPr marL="520700" indent="-5207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-80" charset="2"/>
                <a:buChar char="4"/>
                <a:defRPr sz="2800" b="1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1pPr>
              <a:lvl2pPr marL="9207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5000"/>
                <a:buChar char="•"/>
                <a:defRPr sz="26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2pPr>
              <a:lvl3pPr marL="1320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–"/>
                <a:defRPr sz="24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3pPr>
              <a:lvl4pPr marL="16637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9pPr>
            </a:lstStyle>
            <a:p>
              <a:pPr marL="0" indent="0">
                <a:lnSpc>
                  <a:spcPct val="80000"/>
                </a:lnSpc>
                <a:buNone/>
              </a:pPr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❏ Dexamethasone 1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5D64363-5A03-834E-BC2B-84040C29AA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41580" y="4365826"/>
              <a:ext cx="3238499" cy="2410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67865" tIns="33338" rIns="67865" bIns="33338" numCol="1" anchor="t" anchorCtr="0" compatLnSpc="1">
              <a:prstTxWarp prst="textNoShape">
                <a:avLst/>
              </a:prstTxWarp>
            </a:bodyPr>
            <a:lstStyle>
              <a:lvl1pPr marL="520700" indent="-5207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-80" charset="2"/>
                <a:buChar char="4"/>
                <a:defRPr sz="2800" b="1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1pPr>
              <a:lvl2pPr marL="9207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5000"/>
                <a:buChar char="•"/>
                <a:defRPr sz="26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2pPr>
              <a:lvl3pPr marL="1320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–"/>
                <a:defRPr sz="2400" b="1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3pPr>
              <a:lvl4pPr marL="16637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/>
                  <a:ea typeface="ＭＳ Ｐゴシック" pitchFamily="-110" charset="-128"/>
                  <a:cs typeface="Arial Rounded MT Bold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0" charset="-128"/>
                </a:defRPr>
              </a:lvl9pPr>
            </a:lstStyle>
            <a:p>
              <a:pPr marL="0" indent="0">
                <a:lnSpc>
                  <a:spcPct val="80000"/>
                </a:lnSpc>
                <a:buNone/>
              </a:pPr>
              <a:r>
                <a:rPr lang="en-US" sz="1600" dirty="0">
                  <a:solidFill>
                    <a:srgbClr val="92D050"/>
                  </a:solidFill>
                </a:rPr>
                <a:t>❏ Methylprednisolone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8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57C542-5BFF-A044-BABE-CBACDAC6DF40}"/>
              </a:ext>
            </a:extLst>
          </p:cNvPr>
          <p:cNvGrpSpPr/>
          <p:nvPr/>
        </p:nvGrpSpPr>
        <p:grpSpPr>
          <a:xfrm>
            <a:off x="1514475" y="1085842"/>
            <a:ext cx="6163195" cy="3571609"/>
            <a:chOff x="1514475" y="1085847"/>
            <a:chExt cx="6163195" cy="2399209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/>
            <a:srcRect b="30000"/>
            <a:stretch/>
          </p:blipFill>
          <p:spPr>
            <a:xfrm>
              <a:off x="1514475" y="1085847"/>
              <a:ext cx="1622351" cy="23955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29819"/>
            <a:stretch/>
          </p:blipFill>
          <p:spPr>
            <a:xfrm>
              <a:off x="3136827" y="1089507"/>
              <a:ext cx="4540843" cy="239554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4782" b="28713"/>
          <a:stretch/>
        </p:blipFill>
        <p:spPr>
          <a:xfrm>
            <a:off x="1485900" y="205980"/>
            <a:ext cx="6172200" cy="736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4475" y="4708314"/>
            <a:ext cx="614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Estimation of absolute effect = from the median absolute effect of control groups of included studies</a:t>
            </a:r>
          </a:p>
          <a:p>
            <a:endParaRPr lang="en-US" sz="900" b="1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FB6810-1130-3C43-849E-E8AFE4611A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30"/>
          <a:stretch/>
        </p:blipFill>
        <p:spPr>
          <a:xfrm>
            <a:off x="4833257" y="574034"/>
            <a:ext cx="2743200" cy="2638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535E42-1884-F44B-AEFE-A367B49571FE}"/>
              </a:ext>
            </a:extLst>
          </p:cNvPr>
          <p:cNvSpPr/>
          <p:nvPr/>
        </p:nvSpPr>
        <p:spPr>
          <a:xfrm>
            <a:off x="1514475" y="2460123"/>
            <a:ext cx="6163195" cy="4450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FAE737-732A-264A-BFF0-02EEA4D20E82}"/>
              </a:ext>
            </a:extLst>
          </p:cNvPr>
          <p:cNvSpPr/>
          <p:nvPr/>
        </p:nvSpPr>
        <p:spPr>
          <a:xfrm>
            <a:off x="1514475" y="2885249"/>
            <a:ext cx="6163195" cy="4450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DE476-CF3E-614F-A2D8-88B63F15C760}"/>
              </a:ext>
            </a:extLst>
          </p:cNvPr>
          <p:cNvSpPr/>
          <p:nvPr/>
        </p:nvSpPr>
        <p:spPr>
          <a:xfrm>
            <a:off x="1514475" y="3310375"/>
            <a:ext cx="6163195" cy="4450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7E2306-04F9-A941-9E9B-586311D837C6}"/>
              </a:ext>
            </a:extLst>
          </p:cNvPr>
          <p:cNvSpPr/>
          <p:nvPr/>
        </p:nvSpPr>
        <p:spPr>
          <a:xfrm>
            <a:off x="1514475" y="3735501"/>
            <a:ext cx="6163195" cy="3268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882F85-F07B-8F42-99C1-66AC827EFEB4}"/>
              </a:ext>
            </a:extLst>
          </p:cNvPr>
          <p:cNvSpPr/>
          <p:nvPr/>
        </p:nvSpPr>
        <p:spPr>
          <a:xfrm>
            <a:off x="1514475" y="4066648"/>
            <a:ext cx="6163195" cy="6016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DCBA-03C4-1349-8169-173036700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spc="-150" dirty="0"/>
              <a:t>CAP- GC Rx - Meta-analyses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1EB2B-1F95-4C45-82D1-BF5B4A3D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413360"/>
            <a:ext cx="6172200" cy="3025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8607C9-0C10-A142-8677-74993298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65" y="419188"/>
            <a:ext cx="1894332" cy="703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B4E57-EB24-664F-A49E-FE4174A77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30"/>
          <a:stretch/>
        </p:blipFill>
        <p:spPr>
          <a:xfrm>
            <a:off x="1066800" y="4634701"/>
            <a:ext cx="2743200" cy="26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Registered Randomized Trials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862819"/>
              </p:ext>
            </p:extLst>
          </p:nvPr>
        </p:nvGraphicFramePr>
        <p:xfrm>
          <a:off x="1566861" y="1181101"/>
          <a:ext cx="6091240" cy="37903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6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6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Acronym (Country)</a:t>
                      </a:r>
                      <a:endParaRPr lang="en-US" sz="24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Identifier</a:t>
                      </a:r>
                      <a:endParaRPr lang="en-US" sz="24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Patient population</a:t>
                      </a:r>
                      <a:endParaRPr lang="en-US" sz="24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Intervention/ Comparison</a:t>
                      </a:r>
                      <a:endParaRPr lang="en-US" sz="24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Primary outcome</a:t>
                      </a:r>
                      <a:endParaRPr lang="en-US" sz="24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Target </a:t>
                      </a:r>
                      <a:r>
                        <a:rPr lang="fr-CH" sz="1400" b="1" spc="-15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sample</a:t>
                      </a:r>
                      <a:r>
                        <a:rPr lang="fr-CH" sz="14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  </a:t>
                      </a:r>
                      <a:r>
                        <a:rPr lang="fr-CH" sz="1400" b="1" spc="-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size</a:t>
                      </a:r>
                      <a:endParaRPr lang="en-US" sz="2400" b="1" spc="-30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b="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Start</a:t>
                      </a:r>
                      <a:endParaRPr lang="en-US" sz="2400" b="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32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ESCAPe (United States)</a:t>
                      </a:r>
                      <a:endParaRPr lang="en-US" sz="11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NCT01283009</a:t>
                      </a:r>
                      <a:endParaRPr lang="en-US" sz="11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Hospitalised veterans with severe CAP</a:t>
                      </a:r>
                      <a:endParaRPr lang="en-US" sz="11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Methylprednisolone for 20 days vs Placebo</a:t>
                      </a:r>
                      <a:endParaRPr lang="en-US" sz="11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All-cause </a:t>
                      </a:r>
                      <a:r>
                        <a:rPr lang="fr-CH" sz="1100" spc="-150" dirty="0" err="1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mortality</a:t>
                      </a: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at </a:t>
                      </a:r>
                      <a:r>
                        <a:rPr lang="fr-CH" sz="1100" spc="-150" dirty="0" err="1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day</a:t>
                      </a: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60</a:t>
                      </a:r>
                      <a:endParaRPr lang="en-US" sz="11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1450 –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slow recruitment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Stop at 580 pts</a:t>
                      </a:r>
                      <a:endParaRPr lang="en-US" sz="1100" spc="-150" dirty="0">
                        <a:solidFill>
                          <a:srgbClr val="FF000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 err="1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January</a:t>
                      </a:r>
                      <a:r>
                        <a:rPr lang="fr-CH" sz="11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2012</a:t>
                      </a:r>
                      <a:endParaRPr lang="en-US" sz="11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7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Santeon-CAP (Netherlands)</a:t>
                      </a:r>
                      <a:endParaRPr lang="en-US" sz="11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EUCTR2011-004566-14-NL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Hospitalised patients with CAP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Dexamethasone</a:t>
                      </a: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vs Placebo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Length of hospital stay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600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January</a:t>
                      </a: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2012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7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Peking Union (China)</a:t>
                      </a:r>
                      <a:endParaRPr lang="en-US" sz="11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NCT02552342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Severe CAP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Methylprednisolone vs Saline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All-cause mortality at day 30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610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May 2015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7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CAPE COD (France)</a:t>
                      </a:r>
                      <a:endParaRPr lang="en-US" sz="11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EUCTR2015-001239-19-FR</a:t>
                      </a:r>
                      <a:endParaRPr lang="en-US" sz="11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NCT02517489</a:t>
                      </a:r>
                      <a:endParaRPr lang="en-US" sz="11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Severe CAP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Hydrocortisone for 8-14 days vs Placebo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All-cause mortality at day 28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1200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August  2015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32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AD-SCAP (Netherlands)</a:t>
                      </a:r>
                      <a:endParaRPr lang="en-US" sz="11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EUCTR2015-002340-14-NL</a:t>
                      </a:r>
                      <a:endParaRPr lang="en-US" sz="11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Intensive care patients with severe CAP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Adaptive trial with 7 arms; one arm includes Hydrocortisone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In-hospital mortality up to day 60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4000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1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September 2015</a:t>
                      </a:r>
                      <a:endParaRPr lang="en-US" sz="11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137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7604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613905" y="1464395"/>
            <a:ext cx="7901445" cy="23831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Experimental simulation of intense inflammation </a:t>
            </a:r>
          </a:p>
          <a:p>
            <a:pPr marL="334328" indent="-385763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1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U937 cells &gt; </a:t>
            </a:r>
            <a:r>
              <a:rPr lang="en-US" sz="2100" b="1" spc="-150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LPS </a:t>
            </a:r>
            <a:r>
              <a:rPr lang="en-US" sz="21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(ng/ml): </a:t>
            </a:r>
            <a:r>
              <a:rPr lang="en-US" sz="2100" spc="-150" dirty="0">
                <a:solidFill>
                  <a:srgbClr val="FFFF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100; 1,000; 5,000; 10,000  - [6 h]</a:t>
            </a:r>
          </a:p>
          <a:p>
            <a:pPr marL="334328" indent="-385763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1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TREATED </a:t>
            </a:r>
            <a:r>
              <a:rPr lang="en-US" sz="21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with </a:t>
            </a:r>
            <a:r>
              <a:rPr lang="en-US" sz="2100" spc="-150" dirty="0" err="1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methylpred</a:t>
            </a:r>
            <a:r>
              <a:rPr lang="en-US" sz="2100" spc="-150" dirty="0">
                <a:solidFill>
                  <a:srgbClr val="FFFF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. (</a:t>
            </a:r>
            <a:r>
              <a:rPr lang="en-US" sz="2100" b="1" spc="-15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1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g/ml): </a:t>
            </a:r>
            <a:r>
              <a:rPr lang="en-US" sz="2100" spc="-150" dirty="0">
                <a:solidFill>
                  <a:srgbClr val="FFFF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50, 100, 150, 200, 250 </a:t>
            </a:r>
            <a:r>
              <a:rPr lang="en-US" sz="2100" spc="-150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 </a:t>
            </a:r>
            <a:r>
              <a:rPr lang="en-US" sz="21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[6 h]</a:t>
            </a:r>
            <a:endParaRPr lang="en-US" sz="21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334328" indent="-385763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1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Cells lysed &gt; total </a:t>
            </a:r>
            <a:r>
              <a:rPr lang="en-US" sz="2100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cellular mRNA </a:t>
            </a:r>
            <a:r>
              <a:rPr lang="en-US" sz="2100" dirty="0">
                <a:solidFill>
                  <a:srgbClr val="FFFF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TNF-</a:t>
            </a:r>
            <a:r>
              <a:rPr lang="en-US" sz="2100" dirty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100" dirty="0">
                <a:solidFill>
                  <a:srgbClr val="FFFF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, IL-1</a:t>
            </a:r>
            <a:r>
              <a:rPr lang="en-US" sz="2100" dirty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100" dirty="0">
                <a:solidFill>
                  <a:srgbClr val="FFFF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, IL-6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57323"/>
          <a:stretch/>
        </p:blipFill>
        <p:spPr>
          <a:xfrm>
            <a:off x="628650" y="4189871"/>
            <a:ext cx="3317051" cy="3069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507364"/>
            <a:ext cx="3317051" cy="212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176"/>
            <a:ext cx="7886700" cy="9144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000" spc="-113" dirty="0"/>
              <a:t>Methylprednisolone:  </a:t>
            </a:r>
            <a:r>
              <a:rPr lang="en-US" sz="3000" spc="-113" dirty="0">
                <a:solidFill>
                  <a:srgbClr val="FFFF00"/>
                </a:solidFill>
              </a:rPr>
              <a:t>Dose-dependent Response</a:t>
            </a:r>
            <a:br>
              <a:rPr lang="en-US" dirty="0"/>
            </a:br>
            <a:r>
              <a:rPr lang="en-US" sz="3000" spc="-113" dirty="0"/>
              <a:t>vs. graded severity of inflammation [LPS]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183-429E-AE4B-80D1-4DA2A8507DA6}" type="datetime1">
              <a:rPr lang="en-US" smtClean="0"/>
              <a:t>4/17/18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183-429E-AE4B-80D1-4DA2A8507DA6}" type="datetime1">
              <a:rPr lang="en-US" smtClean="0"/>
              <a:t>4/17/18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6275FE-8FE5-B447-99F7-6AC12337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97" y="4706243"/>
            <a:ext cx="2196199" cy="212895"/>
          </a:xfrm>
          <a:prstGeom prst="rect">
            <a:avLst/>
          </a:prstGeom>
        </p:spPr>
      </p:pic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D6449268-D8AA-734E-BB9E-5D4E3A61B78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0074" y="1299423"/>
          <a:ext cx="6279174" cy="310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CBAE89E-4965-084B-BD16-5AD850098610}"/>
              </a:ext>
            </a:extLst>
          </p:cNvPr>
          <p:cNvSpPr txBox="1"/>
          <p:nvPr/>
        </p:nvSpPr>
        <p:spPr>
          <a:xfrm>
            <a:off x="3157712" y="4221495"/>
            <a:ext cx="321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Methylprednisolone (</a:t>
            </a:r>
            <a:r>
              <a:rPr lang="en-US" sz="1800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g/ml)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9D967B-F4A0-AE42-8D5A-1D6E0BE55F67}"/>
              </a:ext>
            </a:extLst>
          </p:cNvPr>
          <p:cNvSpPr txBox="1"/>
          <p:nvPr/>
        </p:nvSpPr>
        <p:spPr>
          <a:xfrm rot="16200000">
            <a:off x="-216913" y="2534024"/>
            <a:ext cx="248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Expression of TNF-</a:t>
            </a:r>
            <a:r>
              <a:rPr lang="en-US" sz="1600" spc="-150" dirty="0">
                <a:solidFill>
                  <a:schemeClr val="bg1"/>
                </a:solidFill>
                <a:latin typeface="Symbol" pitchFamily="2" charset="2"/>
                <a:ea typeface="Arial Rounded MT Bold" charset="0"/>
                <a:cs typeface="Arial Rounded MT Bold" charset="0"/>
              </a:rPr>
              <a:t>a</a:t>
            </a:r>
            <a:r>
              <a:rPr lang="en-US" sz="16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mRNA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5DAB7E-6ACE-FC43-A3F1-F725AA91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624"/>
            <a:ext cx="7886700" cy="67118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000" spc="-113" dirty="0"/>
              <a:t>Methylprednisolone:  </a:t>
            </a:r>
            <a:r>
              <a:rPr lang="en-US" sz="3000" spc="-113" dirty="0">
                <a:solidFill>
                  <a:srgbClr val="FFFF00"/>
                </a:solidFill>
              </a:rPr>
              <a:t>Dose-dependent Response</a:t>
            </a:r>
            <a:br>
              <a:rPr lang="en-US" dirty="0"/>
            </a:br>
            <a:r>
              <a:rPr lang="en-US" sz="3000" spc="-113" dirty="0"/>
              <a:t>vs. graded severity of inflammation [LPS]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F9833B-EC57-684A-93C7-0111BAE4EB00}"/>
              </a:ext>
            </a:extLst>
          </p:cNvPr>
          <p:cNvCxnSpPr>
            <a:cxnSpLocks/>
          </p:cNvCxnSpPr>
          <p:nvPr/>
        </p:nvCxnSpPr>
        <p:spPr>
          <a:xfrm flipV="1">
            <a:off x="6283982" y="2602973"/>
            <a:ext cx="1133840" cy="296909"/>
          </a:xfrm>
          <a:prstGeom prst="straightConnector1">
            <a:avLst/>
          </a:prstGeom>
          <a:ln w="50800">
            <a:solidFill>
              <a:schemeClr val="bg1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D3BC823-2E48-B848-B647-3F2A1219F94E}"/>
              </a:ext>
            </a:extLst>
          </p:cNvPr>
          <p:cNvSpPr txBox="1"/>
          <p:nvPr/>
        </p:nvSpPr>
        <p:spPr>
          <a:xfrm>
            <a:off x="7417822" y="1754301"/>
            <a:ext cx="143376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Inflection point</a:t>
            </a:r>
          </a:p>
          <a:p>
            <a:pPr algn="ctr"/>
            <a:r>
              <a:rPr lang="en-US" sz="18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?Increased </a:t>
            </a:r>
            <a:r>
              <a:rPr lang="en-US" sz="1800" b="1" dirty="0" err="1">
                <a:solidFill>
                  <a:srgbClr val="FFFF00"/>
                </a:solidFill>
                <a:latin typeface="Arial Rounded MT Bold" panose="020F0704030504030204" pitchFamily="34" charset="77"/>
              </a:rPr>
              <a:t>GR</a:t>
            </a:r>
            <a:r>
              <a:rPr lang="en-US" sz="1800" b="1" dirty="0" err="1">
                <a:solidFill>
                  <a:srgbClr val="FFFF00"/>
                </a:solidFill>
                <a:latin typeface="Symbol" pitchFamily="2" charset="2"/>
              </a:rPr>
              <a:t>a</a:t>
            </a:r>
            <a:r>
              <a:rPr lang="en-US" sz="1800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saturation</a:t>
            </a:r>
            <a:endParaRPr lang="en-US" sz="1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1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64906" y="2429376"/>
            <a:ext cx="970358" cy="914400"/>
            <a:chOff x="3210" y="1701"/>
            <a:chExt cx="815" cy="768"/>
          </a:xfrm>
        </p:grpSpPr>
        <p:sp>
          <p:nvSpPr>
            <p:cNvPr id="15484" name="Arc 3"/>
            <p:cNvSpPr>
              <a:spLocks/>
            </p:cNvSpPr>
            <p:nvPr/>
          </p:nvSpPr>
          <p:spPr bwMode="auto">
            <a:xfrm>
              <a:off x="3316" y="2080"/>
              <a:ext cx="47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chemeClr val="bg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grpSp>
          <p:nvGrpSpPr>
            <p:cNvPr id="30908" name="Group 4"/>
            <p:cNvGrpSpPr>
              <a:grpSpLocks/>
            </p:cNvGrpSpPr>
            <p:nvPr/>
          </p:nvGrpSpPr>
          <p:grpSpPr bwMode="auto">
            <a:xfrm>
              <a:off x="3210" y="1701"/>
              <a:ext cx="815" cy="768"/>
              <a:chOff x="3210" y="1701"/>
              <a:chExt cx="815" cy="768"/>
            </a:xfrm>
          </p:grpSpPr>
          <p:sp>
            <p:nvSpPr>
              <p:cNvPr id="15486" name="Arc 5"/>
              <p:cNvSpPr>
                <a:spLocks/>
              </p:cNvSpPr>
              <p:nvPr/>
            </p:nvSpPr>
            <p:spPr bwMode="auto">
              <a:xfrm>
                <a:off x="3873" y="2007"/>
                <a:ext cx="47" cy="166"/>
              </a:xfrm>
              <a:custGeom>
                <a:avLst/>
                <a:gdLst>
                  <a:gd name="T0" fmla="*/ 0 w 21600"/>
                  <a:gd name="T1" fmla="*/ 0 h 38979"/>
                  <a:gd name="T2" fmla="*/ 0 w 21600"/>
                  <a:gd name="T3" fmla="*/ 0 h 38979"/>
                  <a:gd name="T4" fmla="*/ 0 w 21600"/>
                  <a:gd name="T5" fmla="*/ 0 h 389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8979"/>
                  <a:gd name="T11" fmla="*/ 21600 w 21600"/>
                  <a:gd name="T12" fmla="*/ 38979 h 389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8979" fill="none" extrusionOk="0">
                    <a:moveTo>
                      <a:pt x="12826" y="-1"/>
                    </a:moveTo>
                    <a:cubicBezTo>
                      <a:pt x="18343" y="4071"/>
                      <a:pt x="21600" y="10521"/>
                      <a:pt x="21600" y="17379"/>
                    </a:cubicBezTo>
                    <a:cubicBezTo>
                      <a:pt x="21600" y="29308"/>
                      <a:pt x="11929" y="38978"/>
                      <a:pt x="0" y="38979"/>
                    </a:cubicBezTo>
                  </a:path>
                  <a:path w="21600" h="38979" stroke="0" extrusionOk="0">
                    <a:moveTo>
                      <a:pt x="12826" y="-1"/>
                    </a:moveTo>
                    <a:cubicBezTo>
                      <a:pt x="18343" y="4071"/>
                      <a:pt x="21600" y="10521"/>
                      <a:pt x="21600" y="17379"/>
                    </a:cubicBezTo>
                    <a:cubicBezTo>
                      <a:pt x="21600" y="29308"/>
                      <a:pt x="11929" y="38978"/>
                      <a:pt x="0" y="38979"/>
                    </a:cubicBezTo>
                    <a:lnTo>
                      <a:pt x="0" y="17379"/>
                    </a:lnTo>
                    <a:lnTo>
                      <a:pt x="12826" y="-1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bg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912" name="Group 6"/>
              <p:cNvGrpSpPr>
                <a:grpSpLocks/>
              </p:cNvGrpSpPr>
              <p:nvPr/>
            </p:nvGrpSpPr>
            <p:grpSpPr bwMode="auto">
              <a:xfrm>
                <a:off x="3210" y="1701"/>
                <a:ext cx="815" cy="768"/>
                <a:chOff x="3210" y="1701"/>
                <a:chExt cx="815" cy="768"/>
              </a:xfrm>
            </p:grpSpPr>
            <p:sp>
              <p:nvSpPr>
                <p:cNvPr id="15488" name="Arc 7"/>
                <p:cNvSpPr>
                  <a:spLocks/>
                </p:cNvSpPr>
                <p:nvPr/>
              </p:nvSpPr>
              <p:spPr bwMode="auto">
                <a:xfrm>
                  <a:off x="3618" y="1701"/>
                  <a:ext cx="303" cy="380"/>
                </a:xfrm>
                <a:custGeom>
                  <a:avLst/>
                  <a:gdLst>
                    <a:gd name="T0" fmla="*/ 0 w 21676"/>
                    <a:gd name="T1" fmla="*/ 0 h 21600"/>
                    <a:gd name="T2" fmla="*/ 0 w 21676"/>
                    <a:gd name="T3" fmla="*/ 0 h 21600"/>
                    <a:gd name="T4" fmla="*/ 0 w 2167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76"/>
                    <a:gd name="T10" fmla="*/ 0 h 21600"/>
                    <a:gd name="T11" fmla="*/ 21676 w 2167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76" h="21600" fill="none" extrusionOk="0">
                      <a:moveTo>
                        <a:pt x="-1" y="0"/>
                      </a:moveTo>
                      <a:cubicBezTo>
                        <a:pt x="25" y="0"/>
                        <a:pt x="50" y="0"/>
                        <a:pt x="76" y="0"/>
                      </a:cubicBezTo>
                      <a:cubicBezTo>
                        <a:pt x="12005" y="0"/>
                        <a:pt x="21676" y="9670"/>
                        <a:pt x="21676" y="21600"/>
                      </a:cubicBezTo>
                    </a:path>
                    <a:path w="21676" h="21600" stroke="0" extrusionOk="0">
                      <a:moveTo>
                        <a:pt x="-1" y="0"/>
                      </a:moveTo>
                      <a:cubicBezTo>
                        <a:pt x="25" y="0"/>
                        <a:pt x="50" y="0"/>
                        <a:pt x="76" y="0"/>
                      </a:cubicBezTo>
                      <a:cubicBezTo>
                        <a:pt x="12005" y="0"/>
                        <a:pt x="21676" y="9670"/>
                        <a:pt x="21676" y="21600"/>
                      </a:cubicBezTo>
                      <a:lnTo>
                        <a:pt x="76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89" name="Arc 8"/>
                <p:cNvSpPr>
                  <a:spLocks/>
                </p:cNvSpPr>
                <p:nvPr/>
              </p:nvSpPr>
              <p:spPr bwMode="auto">
                <a:xfrm>
                  <a:off x="3316" y="1701"/>
                  <a:ext cx="303" cy="380"/>
                </a:xfrm>
                <a:custGeom>
                  <a:avLst/>
                  <a:gdLst>
                    <a:gd name="T0" fmla="*/ 0 w 21600"/>
                    <a:gd name="T1" fmla="*/ 0 h 21599"/>
                    <a:gd name="T2" fmla="*/ 0 w 21600"/>
                    <a:gd name="T3" fmla="*/ 0 h 21599"/>
                    <a:gd name="T4" fmla="*/ 0 w 21600"/>
                    <a:gd name="T5" fmla="*/ 0 h 2159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9"/>
                    <a:gd name="T11" fmla="*/ 21600 w 21600"/>
                    <a:gd name="T12" fmla="*/ 21599 h 2159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9" fill="none" extrusionOk="0">
                      <a:moveTo>
                        <a:pt x="0" y="21598"/>
                      </a:moveTo>
                      <a:cubicBezTo>
                        <a:pt x="0" y="9699"/>
                        <a:pt x="9624" y="41"/>
                        <a:pt x="21523" y="-1"/>
                      </a:cubicBezTo>
                    </a:path>
                    <a:path w="21600" h="21599" stroke="0" extrusionOk="0">
                      <a:moveTo>
                        <a:pt x="0" y="21598"/>
                      </a:moveTo>
                      <a:cubicBezTo>
                        <a:pt x="0" y="9699"/>
                        <a:pt x="9624" y="41"/>
                        <a:pt x="21523" y="-1"/>
                      </a:cubicBezTo>
                      <a:lnTo>
                        <a:pt x="21600" y="21599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0" name="Arc 9"/>
                <p:cNvSpPr>
                  <a:spLocks/>
                </p:cNvSpPr>
                <p:nvPr/>
              </p:nvSpPr>
              <p:spPr bwMode="auto">
                <a:xfrm>
                  <a:off x="3362" y="2080"/>
                  <a:ext cx="121" cy="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600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600"/>
                        <a:pt x="0" y="21600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1" name="Arc 10"/>
                <p:cNvSpPr>
                  <a:spLocks/>
                </p:cNvSpPr>
                <p:nvPr/>
              </p:nvSpPr>
              <p:spPr bwMode="auto">
                <a:xfrm>
                  <a:off x="3748" y="2080"/>
                  <a:ext cx="130" cy="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2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1" y="1822"/>
                  <a:ext cx="392" cy="212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/>
              </p:spPr>
              <p:txBody>
                <a:bodyPr wrap="none" lIns="67865" tIns="33338" rIns="67865" bIns="33338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GR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Symbol" charset="0"/>
                    </a:rPr>
                    <a:t></a:t>
                  </a:r>
                  <a:endParaRPr lang="en-US" sz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3" name="Rectangle 12"/>
                <p:cNvSpPr>
                  <a:spLocks noChangeArrowheads="1"/>
                </p:cNvSpPr>
                <p:nvPr/>
              </p:nvSpPr>
              <p:spPr bwMode="auto">
                <a:xfrm>
                  <a:off x="3210" y="2180"/>
                  <a:ext cx="815" cy="289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/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900" b="1" dirty="0">
                      <a:solidFill>
                        <a:srgbClr val="FFFFFF"/>
                      </a:solidFill>
                      <a:latin typeface="Arial Rounded MT Bold" panose="020F0704030504030204" pitchFamily="34" charset="77"/>
                    </a:rPr>
                    <a:t>Glucocorticoid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solidFill>
                        <a:srgbClr val="FFFFFF"/>
                      </a:solidFill>
                      <a:latin typeface="Arial Rounded MT Bold" panose="020F0704030504030204" pitchFamily="34" charset="77"/>
                    </a:rPr>
                    <a:t>receptor</a:t>
                  </a: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208736" y="1947173"/>
            <a:ext cx="2001440" cy="1519238"/>
            <a:chOff x="1735" y="1296"/>
            <a:chExt cx="1681" cy="1276"/>
          </a:xfrm>
        </p:grpSpPr>
        <p:sp>
          <p:nvSpPr>
            <p:cNvPr id="30879" name="Rectangle 14" descr="Newsprint"/>
            <p:cNvSpPr>
              <a:spLocks noChangeArrowheads="1"/>
            </p:cNvSpPr>
            <p:nvPr/>
          </p:nvSpPr>
          <p:spPr bwMode="auto">
            <a:xfrm>
              <a:off x="2299" y="2084"/>
              <a:ext cx="286" cy="20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013">
                <a:solidFill>
                  <a:srgbClr val="000000"/>
                </a:solidFill>
              </a:endParaRPr>
            </a:p>
          </p:txBody>
        </p:sp>
        <p:grpSp>
          <p:nvGrpSpPr>
            <p:cNvPr id="30880" name="Group 15"/>
            <p:cNvGrpSpPr>
              <a:grpSpLocks/>
            </p:cNvGrpSpPr>
            <p:nvPr/>
          </p:nvGrpSpPr>
          <p:grpSpPr bwMode="auto">
            <a:xfrm>
              <a:off x="1735" y="1296"/>
              <a:ext cx="1681" cy="1276"/>
              <a:chOff x="1735" y="1296"/>
              <a:chExt cx="1681" cy="1276"/>
            </a:xfrm>
          </p:grpSpPr>
          <p:sp>
            <p:nvSpPr>
              <p:cNvPr id="77999" name="Oval 16" descr="Newsprint"/>
              <p:cNvSpPr>
                <a:spLocks noChangeArrowheads="1"/>
              </p:cNvSpPr>
              <p:nvPr/>
            </p:nvSpPr>
            <p:spPr bwMode="auto">
              <a:xfrm>
                <a:off x="1875" y="1492"/>
                <a:ext cx="1150" cy="1080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bg1"/>
                </a:solidFill>
                <a:round/>
                <a:headEnd/>
                <a:tailEnd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469" name="Oval 17"/>
              <p:cNvSpPr>
                <a:spLocks noChangeArrowheads="1"/>
              </p:cNvSpPr>
              <p:nvPr/>
            </p:nvSpPr>
            <p:spPr bwMode="auto">
              <a:xfrm>
                <a:off x="2582" y="2116"/>
                <a:ext cx="290" cy="184"/>
              </a:xfrm>
              <a:prstGeom prst="ellipse">
                <a:avLst/>
              </a:prstGeom>
              <a:gradFill rotWithShape="0">
                <a:gsLst>
                  <a:gs pos="0">
                    <a:srgbClr val="00CC99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67865" tIns="33338" rIns="67865" bIns="33338" anchor="ctr"/>
              <a:lstStyle/>
              <a:p>
                <a:pPr algn="ctr">
                  <a:defRPr/>
                </a:pPr>
                <a:r>
                  <a:rPr lang="en-US" sz="900" b="1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p50</a:t>
                </a:r>
              </a:p>
            </p:txBody>
          </p:sp>
          <p:sp>
            <p:nvSpPr>
              <p:cNvPr id="30885" name="Rectangle 18"/>
              <p:cNvSpPr>
                <a:spLocks noChangeArrowheads="1"/>
              </p:cNvSpPr>
              <p:nvPr/>
            </p:nvSpPr>
            <p:spPr bwMode="auto">
              <a:xfrm>
                <a:off x="2074" y="1296"/>
                <a:ext cx="73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NF-</a:t>
                </a:r>
                <a:r>
                  <a:rPr lang="en-US" sz="1200" b="1" dirty="0">
                    <a:solidFill>
                      <a:srgbClr val="FFFFFF"/>
                    </a:solidFill>
                    <a:latin typeface="Symbol" charset="0"/>
                  </a:rPr>
                  <a:t></a:t>
                </a:r>
                <a:r>
                  <a:rPr lang="en-US" sz="120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B-GR</a:t>
                </a:r>
              </a:p>
            </p:txBody>
          </p:sp>
          <p:grpSp>
            <p:nvGrpSpPr>
              <p:cNvPr id="30886" name="Group 19"/>
              <p:cNvGrpSpPr>
                <a:grpSpLocks/>
              </p:cNvGrpSpPr>
              <p:nvPr/>
            </p:nvGrpSpPr>
            <p:grpSpPr bwMode="auto">
              <a:xfrm>
                <a:off x="2140" y="1701"/>
                <a:ext cx="605" cy="472"/>
                <a:chOff x="2179" y="1692"/>
                <a:chExt cx="568" cy="472"/>
              </a:xfrm>
            </p:grpSpPr>
            <p:sp>
              <p:nvSpPr>
                <p:cNvPr id="30897" name="Arc 20" descr="Pink tissue paper"/>
                <p:cNvSpPr>
                  <a:spLocks/>
                </p:cNvSpPr>
                <p:nvPr/>
              </p:nvSpPr>
              <p:spPr bwMode="auto">
                <a:xfrm>
                  <a:off x="2702" y="1980"/>
                  <a:ext cx="44" cy="184"/>
                </a:xfrm>
                <a:custGeom>
                  <a:avLst/>
                  <a:gdLst>
                    <a:gd name="T0" fmla="*/ 0 w 21600"/>
                    <a:gd name="T1" fmla="*/ 0 h 43200"/>
                    <a:gd name="T2" fmla="*/ 0 w 21600"/>
                    <a:gd name="T3" fmla="*/ 0 h 43200"/>
                    <a:gd name="T4" fmla="*/ 0 w 216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3200"/>
                    <a:gd name="T11" fmla="*/ 21600 w 216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32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  <p:grpSp>
              <p:nvGrpSpPr>
                <p:cNvPr id="30898" name="Group 21"/>
                <p:cNvGrpSpPr>
                  <a:grpSpLocks/>
                </p:cNvGrpSpPr>
                <p:nvPr/>
              </p:nvGrpSpPr>
              <p:grpSpPr bwMode="auto">
                <a:xfrm>
                  <a:off x="2179" y="1692"/>
                  <a:ext cx="568" cy="471"/>
                  <a:chOff x="2179" y="1692"/>
                  <a:chExt cx="568" cy="471"/>
                </a:xfrm>
              </p:grpSpPr>
              <p:sp>
                <p:nvSpPr>
                  <p:cNvPr id="30900" name="Arc 22" descr="Pink tissue paper"/>
                  <p:cNvSpPr>
                    <a:spLocks/>
                  </p:cNvSpPr>
                  <p:nvPr/>
                </p:nvSpPr>
                <p:spPr bwMode="auto">
                  <a:xfrm>
                    <a:off x="2462" y="1692"/>
                    <a:ext cx="285" cy="380"/>
                  </a:xfrm>
                  <a:custGeom>
                    <a:avLst/>
                    <a:gdLst>
                      <a:gd name="T0" fmla="*/ 0 w 21676"/>
                      <a:gd name="T1" fmla="*/ 0 h 21600"/>
                      <a:gd name="T2" fmla="*/ 0 w 21676"/>
                      <a:gd name="T3" fmla="*/ 0 h 21600"/>
                      <a:gd name="T4" fmla="*/ 0 w 2167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76"/>
                      <a:gd name="T10" fmla="*/ 0 h 21600"/>
                      <a:gd name="T11" fmla="*/ 21676 w 2167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76" h="21600" fill="none" extrusionOk="0">
                        <a:moveTo>
                          <a:pt x="-1" y="0"/>
                        </a:moveTo>
                        <a:cubicBezTo>
                          <a:pt x="25" y="0"/>
                          <a:pt x="50" y="0"/>
                          <a:pt x="76" y="0"/>
                        </a:cubicBezTo>
                        <a:cubicBezTo>
                          <a:pt x="12005" y="0"/>
                          <a:pt x="21676" y="9670"/>
                          <a:pt x="21676" y="21600"/>
                        </a:cubicBezTo>
                      </a:path>
                      <a:path w="21676" h="21600" stroke="0" extrusionOk="0">
                        <a:moveTo>
                          <a:pt x="-1" y="0"/>
                        </a:moveTo>
                        <a:cubicBezTo>
                          <a:pt x="25" y="0"/>
                          <a:pt x="50" y="0"/>
                          <a:pt x="76" y="0"/>
                        </a:cubicBezTo>
                        <a:cubicBezTo>
                          <a:pt x="12005" y="0"/>
                          <a:pt x="21676" y="9670"/>
                          <a:pt x="21676" y="21600"/>
                        </a:cubicBezTo>
                        <a:lnTo>
                          <a:pt x="76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1" name="Arc 23" descr="Pink tissue paper"/>
                  <p:cNvSpPr>
                    <a:spLocks/>
                  </p:cNvSpPr>
                  <p:nvPr/>
                </p:nvSpPr>
                <p:spPr bwMode="auto">
                  <a:xfrm>
                    <a:off x="2179" y="1692"/>
                    <a:ext cx="284" cy="380"/>
                  </a:xfrm>
                  <a:custGeom>
                    <a:avLst/>
                    <a:gdLst>
                      <a:gd name="T0" fmla="*/ 0 w 21600"/>
                      <a:gd name="T1" fmla="*/ 0 h 21599"/>
                      <a:gd name="T2" fmla="*/ 0 w 21600"/>
                      <a:gd name="T3" fmla="*/ 0 h 21599"/>
                      <a:gd name="T4" fmla="*/ 0 w 21600"/>
                      <a:gd name="T5" fmla="*/ 0 h 2159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99"/>
                      <a:gd name="T11" fmla="*/ 21600 w 21600"/>
                      <a:gd name="T12" fmla="*/ 21599 h 215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99" fill="none" extrusionOk="0">
                        <a:moveTo>
                          <a:pt x="0" y="21598"/>
                        </a:moveTo>
                        <a:cubicBezTo>
                          <a:pt x="0" y="9699"/>
                          <a:pt x="9624" y="41"/>
                          <a:pt x="21523" y="-1"/>
                        </a:cubicBezTo>
                      </a:path>
                      <a:path w="21600" h="21599" stroke="0" extrusionOk="0">
                        <a:moveTo>
                          <a:pt x="0" y="21598"/>
                        </a:moveTo>
                        <a:cubicBezTo>
                          <a:pt x="0" y="9699"/>
                          <a:pt x="9624" y="41"/>
                          <a:pt x="21523" y="-1"/>
                        </a:cubicBezTo>
                        <a:lnTo>
                          <a:pt x="21600" y="21599"/>
                        </a:lnTo>
                        <a:lnTo>
                          <a:pt x="0" y="21598"/>
                        </a:ln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2" name="Arc 24" descr="Pink tissue paper"/>
                  <p:cNvSpPr>
                    <a:spLocks/>
                  </p:cNvSpPr>
                  <p:nvPr/>
                </p:nvSpPr>
                <p:spPr bwMode="auto">
                  <a:xfrm>
                    <a:off x="2179" y="2071"/>
                    <a:ext cx="44" cy="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</a:path>
                      <a:path w="21600" h="21600" stroke="0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  <a:lnTo>
                          <a:pt x="21600" y="0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3" name="Arc 25" descr="Pink tissue paper"/>
                  <p:cNvSpPr>
                    <a:spLocks/>
                  </p:cNvSpPr>
                  <p:nvPr/>
                </p:nvSpPr>
                <p:spPr bwMode="auto">
                  <a:xfrm>
                    <a:off x="2222" y="2071"/>
                    <a:ext cx="114" cy="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21600" y="0"/>
                        </a:moveTo>
                        <a:cubicBezTo>
                          <a:pt x="21600" y="11929"/>
                          <a:pt x="11929" y="21600"/>
                          <a:pt x="0" y="21600"/>
                        </a:cubicBezTo>
                      </a:path>
                      <a:path w="21600" h="21600" stroke="0" extrusionOk="0">
                        <a:moveTo>
                          <a:pt x="21600" y="0"/>
                        </a:moveTo>
                        <a:cubicBezTo>
                          <a:pt x="21600" y="11929"/>
                          <a:pt x="11929" y="21600"/>
                          <a:pt x="0" y="21600"/>
                        </a:cubicBezTo>
                        <a:lnTo>
                          <a:pt x="0" y="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4" name="Arc 26" descr="Pink tissue paper"/>
                  <p:cNvSpPr>
                    <a:spLocks/>
                  </p:cNvSpPr>
                  <p:nvPr/>
                </p:nvSpPr>
                <p:spPr bwMode="auto">
                  <a:xfrm>
                    <a:off x="2585" y="2071"/>
                    <a:ext cx="122" cy="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</a:path>
                      <a:path w="21600" h="21600" stroke="0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  <a:lnTo>
                          <a:pt x="21600" y="0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</p:grpSp>
            <p:sp>
              <p:nvSpPr>
                <p:cNvPr id="30899" name="Rectangle 27"/>
                <p:cNvSpPr>
                  <a:spLocks noChangeArrowheads="1"/>
                </p:cNvSpPr>
                <p:nvPr/>
              </p:nvSpPr>
              <p:spPr bwMode="auto">
                <a:xfrm>
                  <a:off x="2276" y="1813"/>
                  <a:ext cx="36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GR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Symbol" charset="0"/>
                    </a:rPr>
                    <a:t></a:t>
                  </a:r>
                  <a:endParaRPr lang="en-US" sz="900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472" name="Oval 28"/>
              <p:cNvSpPr>
                <a:spLocks noChangeArrowheads="1"/>
              </p:cNvSpPr>
              <p:nvPr/>
            </p:nvSpPr>
            <p:spPr bwMode="auto">
              <a:xfrm>
                <a:off x="2335" y="1612"/>
                <a:ext cx="196" cy="184"/>
              </a:xfrm>
              <a:prstGeom prst="ellipse">
                <a:avLst/>
              </a:prstGeom>
              <a:solidFill>
                <a:srgbClr val="FF0F0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890" name="Oval 29"/>
              <p:cNvSpPr>
                <a:spLocks noChangeArrowheads="1"/>
              </p:cNvSpPr>
              <p:nvPr/>
            </p:nvSpPr>
            <p:spPr bwMode="auto">
              <a:xfrm>
                <a:off x="2310" y="1996"/>
                <a:ext cx="272" cy="312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67865" tIns="33338" rIns="67865" bIns="33338" anchor="ctr"/>
              <a:lstStyle/>
              <a:p>
                <a:pPr algn="ctr"/>
                <a:r>
                  <a:rPr lang="en-US" sz="900" b="1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p65</a:t>
                </a:r>
                <a:endParaRPr lang="en-US" sz="750" b="1" dirty="0">
                  <a:solidFill>
                    <a:srgbClr val="0000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13466" name="Line 30"/>
              <p:cNvSpPr>
                <a:spLocks noChangeShapeType="1"/>
              </p:cNvSpPr>
              <p:nvPr/>
            </p:nvSpPr>
            <p:spPr bwMode="auto">
              <a:xfrm flipH="1" flipV="1">
                <a:off x="2800" y="1984"/>
                <a:ext cx="616" cy="4"/>
              </a:xfrm>
              <a:prstGeom prst="line">
                <a:avLst/>
              </a:prstGeom>
              <a:noFill/>
              <a:ln w="57150" cmpd="sng">
                <a:gradFill flip="none" rotWithShape="1">
                  <a:gsLst>
                    <a:gs pos="45000">
                      <a:schemeClr val="bg1"/>
                    </a:gs>
                    <a:gs pos="15000">
                      <a:srgbClr val="FFFFFF"/>
                    </a:gs>
                  </a:gsLst>
                  <a:lin ang="0" scaled="1"/>
                  <a:tileRect/>
                </a:gradFill>
                <a:round/>
                <a:headEnd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467" name="Line 31"/>
              <p:cNvSpPr>
                <a:spLocks noChangeShapeType="1"/>
              </p:cNvSpPr>
              <p:nvPr/>
            </p:nvSpPr>
            <p:spPr bwMode="auto">
              <a:xfrm flipV="1">
                <a:off x="1735" y="2128"/>
                <a:ext cx="341" cy="96"/>
              </a:xfrm>
              <a:prstGeom prst="line">
                <a:avLst/>
              </a:prstGeom>
              <a:noFill/>
              <a:ln w="57150" cmpd="sng">
                <a:gradFill flip="none" rotWithShape="1">
                  <a:gsLst>
                    <a:gs pos="45000">
                      <a:schemeClr val="bg1"/>
                    </a:gs>
                    <a:gs pos="15000">
                      <a:srgbClr val="FFFFFF"/>
                    </a:gs>
                  </a:gsLst>
                  <a:lin ang="0" scaled="1"/>
                  <a:tileRect/>
                </a:gradFill>
                <a:round/>
                <a:headEnd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0724" name="Group 32"/>
          <p:cNvGrpSpPr>
            <a:grpSpLocks/>
          </p:cNvGrpSpPr>
          <p:nvPr/>
        </p:nvGrpSpPr>
        <p:grpSpPr bwMode="auto">
          <a:xfrm>
            <a:off x="1221582" y="491809"/>
            <a:ext cx="6684169" cy="3581400"/>
            <a:chOff x="66" y="68"/>
            <a:chExt cx="5614" cy="3008"/>
          </a:xfrm>
        </p:grpSpPr>
        <p:sp>
          <p:nvSpPr>
            <p:cNvPr id="23710" name="Rectangle 33"/>
            <p:cNvSpPr>
              <a:spLocks noChangeArrowheads="1"/>
            </p:cNvSpPr>
            <p:nvPr/>
          </p:nvSpPr>
          <p:spPr bwMode="auto">
            <a:xfrm>
              <a:off x="66" y="980"/>
              <a:ext cx="5614" cy="232"/>
            </a:xfrm>
            <a:prstGeom prst="rect">
              <a:avLst/>
            </a:prstGeom>
            <a:blipFill dpi="0" rotWithShape="0">
              <a:blip r:embed="rId5">
                <a:alphaModFix amt="74000"/>
              </a:blip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800" dirty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Cell Membrane</a:t>
              </a:r>
              <a:endParaRPr lang="en-US" sz="1350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grpSp>
          <p:nvGrpSpPr>
            <p:cNvPr id="30872" name="Group 34"/>
            <p:cNvGrpSpPr>
              <a:grpSpLocks/>
            </p:cNvGrpSpPr>
            <p:nvPr/>
          </p:nvGrpSpPr>
          <p:grpSpPr bwMode="auto">
            <a:xfrm>
              <a:off x="270" y="2558"/>
              <a:ext cx="4855" cy="518"/>
              <a:chOff x="270" y="2579"/>
              <a:chExt cx="4855" cy="518"/>
            </a:xfrm>
          </p:grpSpPr>
          <p:sp>
            <p:nvSpPr>
              <p:cNvPr id="15463" name="Freeform 35"/>
              <p:cNvSpPr>
                <a:spLocks/>
              </p:cNvSpPr>
              <p:nvPr/>
            </p:nvSpPr>
            <p:spPr bwMode="auto">
              <a:xfrm>
                <a:off x="458" y="2606"/>
                <a:ext cx="4667" cy="491"/>
              </a:xfrm>
              <a:custGeom>
                <a:avLst/>
                <a:gdLst>
                  <a:gd name="T0" fmla="*/ 266 w 3892"/>
                  <a:gd name="T1" fmla="*/ 405 h 491"/>
                  <a:gd name="T2" fmla="*/ 679 w 3892"/>
                  <a:gd name="T3" fmla="*/ 380 h 491"/>
                  <a:gd name="T4" fmla="*/ 1104 w 3892"/>
                  <a:gd name="T5" fmla="*/ 347 h 491"/>
                  <a:gd name="T6" fmla="*/ 1611 w 3892"/>
                  <a:gd name="T7" fmla="*/ 305 h 491"/>
                  <a:gd name="T8" fmla="*/ 2090 w 3892"/>
                  <a:gd name="T9" fmla="*/ 273 h 491"/>
                  <a:gd name="T10" fmla="*/ 2516 w 3892"/>
                  <a:gd name="T11" fmla="*/ 255 h 491"/>
                  <a:gd name="T12" fmla="*/ 2931 w 3892"/>
                  <a:gd name="T13" fmla="*/ 230 h 491"/>
                  <a:gd name="T14" fmla="*/ 3397 w 3892"/>
                  <a:gd name="T15" fmla="*/ 205 h 491"/>
                  <a:gd name="T16" fmla="*/ 3808 w 3892"/>
                  <a:gd name="T17" fmla="*/ 187 h 491"/>
                  <a:gd name="T18" fmla="*/ 4289 w 3892"/>
                  <a:gd name="T19" fmla="*/ 170 h 491"/>
                  <a:gd name="T20" fmla="*/ 4750 w 3892"/>
                  <a:gd name="T21" fmla="*/ 153 h 491"/>
                  <a:gd name="T22" fmla="*/ 5234 w 3892"/>
                  <a:gd name="T23" fmla="*/ 144 h 491"/>
                  <a:gd name="T24" fmla="*/ 5645 w 3892"/>
                  <a:gd name="T25" fmla="*/ 135 h 491"/>
                  <a:gd name="T26" fmla="*/ 6121 w 3892"/>
                  <a:gd name="T27" fmla="*/ 109 h 491"/>
                  <a:gd name="T28" fmla="*/ 6539 w 3892"/>
                  <a:gd name="T29" fmla="*/ 100 h 491"/>
                  <a:gd name="T30" fmla="*/ 7055 w 3892"/>
                  <a:gd name="T31" fmla="*/ 83 h 491"/>
                  <a:gd name="T32" fmla="*/ 7531 w 3892"/>
                  <a:gd name="T33" fmla="*/ 74 h 491"/>
                  <a:gd name="T34" fmla="*/ 7995 w 3892"/>
                  <a:gd name="T35" fmla="*/ 56 h 491"/>
                  <a:gd name="T36" fmla="*/ 8417 w 3892"/>
                  <a:gd name="T37" fmla="*/ 47 h 491"/>
                  <a:gd name="T38" fmla="*/ 8941 w 3892"/>
                  <a:gd name="T39" fmla="*/ 38 h 491"/>
                  <a:gd name="T40" fmla="*/ 9467 w 3892"/>
                  <a:gd name="T41" fmla="*/ 28 h 491"/>
                  <a:gd name="T42" fmla="*/ 9933 w 3892"/>
                  <a:gd name="T43" fmla="*/ 27 h 491"/>
                  <a:gd name="T44" fmla="*/ 10360 w 3892"/>
                  <a:gd name="T45" fmla="*/ 26 h 491"/>
                  <a:gd name="T46" fmla="*/ 10774 w 3892"/>
                  <a:gd name="T47" fmla="*/ 25 h 491"/>
                  <a:gd name="T48" fmla="*/ 11257 w 3892"/>
                  <a:gd name="T49" fmla="*/ 24 h 491"/>
                  <a:gd name="T50" fmla="*/ 11786 w 3892"/>
                  <a:gd name="T51" fmla="*/ 14 h 491"/>
                  <a:gd name="T52" fmla="*/ 12201 w 3892"/>
                  <a:gd name="T53" fmla="*/ 13 h 491"/>
                  <a:gd name="T54" fmla="*/ 12677 w 3892"/>
                  <a:gd name="T55" fmla="*/ 12 h 491"/>
                  <a:gd name="T56" fmla="*/ 13148 w 3892"/>
                  <a:gd name="T57" fmla="*/ 11 h 491"/>
                  <a:gd name="T58" fmla="*/ 13617 w 3892"/>
                  <a:gd name="T59" fmla="*/ 1 h 491"/>
                  <a:gd name="T60" fmla="*/ 14102 w 3892"/>
                  <a:gd name="T61" fmla="*/ 0 h 491"/>
                  <a:gd name="T62" fmla="*/ 14568 w 3892"/>
                  <a:gd name="T63" fmla="*/ 7 h 491"/>
                  <a:gd name="T64" fmla="*/ 14990 w 3892"/>
                  <a:gd name="T65" fmla="*/ 14 h 491"/>
                  <a:gd name="T66" fmla="*/ 15462 w 3892"/>
                  <a:gd name="T67" fmla="*/ 12 h 491"/>
                  <a:gd name="T68" fmla="*/ 15881 w 3892"/>
                  <a:gd name="T69" fmla="*/ 11 h 491"/>
                  <a:gd name="T70" fmla="*/ 16360 w 3892"/>
                  <a:gd name="T71" fmla="*/ 26 h 491"/>
                  <a:gd name="T72" fmla="*/ 16829 w 3892"/>
                  <a:gd name="T73" fmla="*/ 33 h 491"/>
                  <a:gd name="T74" fmla="*/ 17417 w 3892"/>
                  <a:gd name="T75" fmla="*/ 31 h 491"/>
                  <a:gd name="T76" fmla="*/ 17929 w 3892"/>
                  <a:gd name="T77" fmla="*/ 54 h 491"/>
                  <a:gd name="T78" fmla="*/ 18572 w 3892"/>
                  <a:gd name="T79" fmla="*/ 68 h 491"/>
                  <a:gd name="T80" fmla="*/ 19210 w 3892"/>
                  <a:gd name="T81" fmla="*/ 91 h 491"/>
                  <a:gd name="T82" fmla="*/ 19620 w 3892"/>
                  <a:gd name="T83" fmla="*/ 97 h 491"/>
                  <a:gd name="T84" fmla="*/ 20201 w 3892"/>
                  <a:gd name="T85" fmla="*/ 120 h 491"/>
                  <a:gd name="T86" fmla="*/ 20683 w 3892"/>
                  <a:gd name="T87" fmla="*/ 151 h 491"/>
                  <a:gd name="T88" fmla="*/ 21107 w 3892"/>
                  <a:gd name="T89" fmla="*/ 174 h 491"/>
                  <a:gd name="T90" fmla="*/ 21627 w 3892"/>
                  <a:gd name="T91" fmla="*/ 196 h 491"/>
                  <a:gd name="T92" fmla="*/ 22039 w 3892"/>
                  <a:gd name="T93" fmla="*/ 212 h 491"/>
                  <a:gd name="T94" fmla="*/ 22529 w 3892"/>
                  <a:gd name="T95" fmla="*/ 242 h 491"/>
                  <a:gd name="T96" fmla="*/ 23011 w 3892"/>
                  <a:gd name="T97" fmla="*/ 273 h 491"/>
                  <a:gd name="T98" fmla="*/ 23466 w 3892"/>
                  <a:gd name="T99" fmla="*/ 303 h 4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892"/>
                  <a:gd name="T151" fmla="*/ 0 h 491"/>
                  <a:gd name="T152" fmla="*/ 3892 w 3892"/>
                  <a:gd name="T153" fmla="*/ 491 h 4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892" h="491">
                    <a:moveTo>
                      <a:pt x="0" y="414"/>
                    </a:moveTo>
                    <a:lnTo>
                      <a:pt x="9" y="430"/>
                    </a:lnTo>
                    <a:lnTo>
                      <a:pt x="24" y="414"/>
                    </a:lnTo>
                    <a:lnTo>
                      <a:pt x="40" y="405"/>
                    </a:lnTo>
                    <a:lnTo>
                      <a:pt x="56" y="405"/>
                    </a:lnTo>
                    <a:lnTo>
                      <a:pt x="72" y="396"/>
                    </a:lnTo>
                    <a:lnTo>
                      <a:pt x="88" y="389"/>
                    </a:lnTo>
                    <a:lnTo>
                      <a:pt x="104" y="380"/>
                    </a:lnTo>
                    <a:lnTo>
                      <a:pt x="120" y="372"/>
                    </a:lnTo>
                    <a:lnTo>
                      <a:pt x="135" y="363"/>
                    </a:lnTo>
                    <a:lnTo>
                      <a:pt x="151" y="356"/>
                    </a:lnTo>
                    <a:lnTo>
                      <a:pt x="167" y="347"/>
                    </a:lnTo>
                    <a:lnTo>
                      <a:pt x="184" y="338"/>
                    </a:lnTo>
                    <a:lnTo>
                      <a:pt x="199" y="331"/>
                    </a:lnTo>
                    <a:lnTo>
                      <a:pt x="223" y="314"/>
                    </a:lnTo>
                    <a:lnTo>
                      <a:pt x="246" y="305"/>
                    </a:lnTo>
                    <a:lnTo>
                      <a:pt x="270" y="297"/>
                    </a:lnTo>
                    <a:lnTo>
                      <a:pt x="286" y="289"/>
                    </a:lnTo>
                    <a:lnTo>
                      <a:pt x="303" y="280"/>
                    </a:lnTo>
                    <a:lnTo>
                      <a:pt x="318" y="273"/>
                    </a:lnTo>
                    <a:lnTo>
                      <a:pt x="334" y="272"/>
                    </a:lnTo>
                    <a:lnTo>
                      <a:pt x="350" y="264"/>
                    </a:lnTo>
                    <a:lnTo>
                      <a:pt x="366" y="263"/>
                    </a:lnTo>
                    <a:lnTo>
                      <a:pt x="382" y="255"/>
                    </a:lnTo>
                    <a:lnTo>
                      <a:pt x="397" y="247"/>
                    </a:lnTo>
                    <a:lnTo>
                      <a:pt x="413" y="246"/>
                    </a:lnTo>
                    <a:lnTo>
                      <a:pt x="429" y="239"/>
                    </a:lnTo>
                    <a:lnTo>
                      <a:pt x="446" y="230"/>
                    </a:lnTo>
                    <a:lnTo>
                      <a:pt x="462" y="222"/>
                    </a:lnTo>
                    <a:lnTo>
                      <a:pt x="485" y="213"/>
                    </a:lnTo>
                    <a:lnTo>
                      <a:pt x="501" y="213"/>
                    </a:lnTo>
                    <a:lnTo>
                      <a:pt x="517" y="205"/>
                    </a:lnTo>
                    <a:lnTo>
                      <a:pt x="533" y="204"/>
                    </a:lnTo>
                    <a:lnTo>
                      <a:pt x="549" y="197"/>
                    </a:lnTo>
                    <a:lnTo>
                      <a:pt x="565" y="188"/>
                    </a:lnTo>
                    <a:lnTo>
                      <a:pt x="581" y="187"/>
                    </a:lnTo>
                    <a:lnTo>
                      <a:pt x="597" y="187"/>
                    </a:lnTo>
                    <a:lnTo>
                      <a:pt x="612" y="179"/>
                    </a:lnTo>
                    <a:lnTo>
                      <a:pt x="637" y="170"/>
                    </a:lnTo>
                    <a:lnTo>
                      <a:pt x="653" y="170"/>
                    </a:lnTo>
                    <a:lnTo>
                      <a:pt x="669" y="162"/>
                    </a:lnTo>
                    <a:lnTo>
                      <a:pt x="685" y="162"/>
                    </a:lnTo>
                    <a:lnTo>
                      <a:pt x="700" y="153"/>
                    </a:lnTo>
                    <a:lnTo>
                      <a:pt x="724" y="153"/>
                    </a:lnTo>
                    <a:lnTo>
                      <a:pt x="740" y="153"/>
                    </a:lnTo>
                    <a:lnTo>
                      <a:pt x="764" y="144"/>
                    </a:lnTo>
                    <a:lnTo>
                      <a:pt x="780" y="144"/>
                    </a:lnTo>
                    <a:lnTo>
                      <a:pt x="796" y="144"/>
                    </a:lnTo>
                    <a:lnTo>
                      <a:pt x="812" y="143"/>
                    </a:lnTo>
                    <a:lnTo>
                      <a:pt x="828" y="143"/>
                    </a:lnTo>
                    <a:lnTo>
                      <a:pt x="844" y="135"/>
                    </a:lnTo>
                    <a:lnTo>
                      <a:pt x="860" y="135"/>
                    </a:lnTo>
                    <a:lnTo>
                      <a:pt x="876" y="126"/>
                    </a:lnTo>
                    <a:lnTo>
                      <a:pt x="892" y="127"/>
                    </a:lnTo>
                    <a:lnTo>
                      <a:pt x="908" y="126"/>
                    </a:lnTo>
                    <a:lnTo>
                      <a:pt x="932" y="109"/>
                    </a:lnTo>
                    <a:lnTo>
                      <a:pt x="948" y="110"/>
                    </a:lnTo>
                    <a:lnTo>
                      <a:pt x="964" y="109"/>
                    </a:lnTo>
                    <a:lnTo>
                      <a:pt x="980" y="100"/>
                    </a:lnTo>
                    <a:lnTo>
                      <a:pt x="996" y="100"/>
                    </a:lnTo>
                    <a:lnTo>
                      <a:pt x="1019" y="92"/>
                    </a:lnTo>
                    <a:lnTo>
                      <a:pt x="1043" y="91"/>
                    </a:lnTo>
                    <a:lnTo>
                      <a:pt x="1059" y="91"/>
                    </a:lnTo>
                    <a:lnTo>
                      <a:pt x="1075" y="83"/>
                    </a:lnTo>
                    <a:lnTo>
                      <a:pt x="1091" y="83"/>
                    </a:lnTo>
                    <a:lnTo>
                      <a:pt x="1107" y="74"/>
                    </a:lnTo>
                    <a:lnTo>
                      <a:pt x="1130" y="74"/>
                    </a:lnTo>
                    <a:lnTo>
                      <a:pt x="1146" y="74"/>
                    </a:lnTo>
                    <a:lnTo>
                      <a:pt x="1163" y="65"/>
                    </a:lnTo>
                    <a:lnTo>
                      <a:pt x="1179" y="66"/>
                    </a:lnTo>
                    <a:lnTo>
                      <a:pt x="1195" y="65"/>
                    </a:lnTo>
                    <a:lnTo>
                      <a:pt x="1218" y="56"/>
                    </a:lnTo>
                    <a:lnTo>
                      <a:pt x="1234" y="56"/>
                    </a:lnTo>
                    <a:lnTo>
                      <a:pt x="1250" y="48"/>
                    </a:lnTo>
                    <a:lnTo>
                      <a:pt x="1266" y="47"/>
                    </a:lnTo>
                    <a:lnTo>
                      <a:pt x="1282" y="47"/>
                    </a:lnTo>
                    <a:lnTo>
                      <a:pt x="1306" y="47"/>
                    </a:lnTo>
                    <a:lnTo>
                      <a:pt x="1330" y="38"/>
                    </a:lnTo>
                    <a:lnTo>
                      <a:pt x="1346" y="38"/>
                    </a:lnTo>
                    <a:lnTo>
                      <a:pt x="1362" y="38"/>
                    </a:lnTo>
                    <a:lnTo>
                      <a:pt x="1386" y="37"/>
                    </a:lnTo>
                    <a:lnTo>
                      <a:pt x="1402" y="37"/>
                    </a:lnTo>
                    <a:lnTo>
                      <a:pt x="1426" y="37"/>
                    </a:lnTo>
                    <a:lnTo>
                      <a:pt x="1441" y="28"/>
                    </a:lnTo>
                    <a:lnTo>
                      <a:pt x="1457" y="28"/>
                    </a:lnTo>
                    <a:lnTo>
                      <a:pt x="1473" y="28"/>
                    </a:lnTo>
                    <a:lnTo>
                      <a:pt x="1497" y="27"/>
                    </a:lnTo>
                    <a:lnTo>
                      <a:pt x="1513" y="27"/>
                    </a:lnTo>
                    <a:lnTo>
                      <a:pt x="1529" y="27"/>
                    </a:lnTo>
                    <a:lnTo>
                      <a:pt x="1545" y="27"/>
                    </a:lnTo>
                    <a:lnTo>
                      <a:pt x="1561" y="26"/>
                    </a:lnTo>
                    <a:lnTo>
                      <a:pt x="1577" y="26"/>
                    </a:lnTo>
                    <a:lnTo>
                      <a:pt x="1593" y="26"/>
                    </a:lnTo>
                    <a:lnTo>
                      <a:pt x="1609" y="25"/>
                    </a:lnTo>
                    <a:lnTo>
                      <a:pt x="1625" y="25"/>
                    </a:lnTo>
                    <a:lnTo>
                      <a:pt x="1641" y="25"/>
                    </a:lnTo>
                    <a:lnTo>
                      <a:pt x="1657" y="25"/>
                    </a:lnTo>
                    <a:lnTo>
                      <a:pt x="1682" y="24"/>
                    </a:lnTo>
                    <a:lnTo>
                      <a:pt x="1698" y="24"/>
                    </a:lnTo>
                    <a:lnTo>
                      <a:pt x="1714" y="24"/>
                    </a:lnTo>
                    <a:lnTo>
                      <a:pt x="1730" y="15"/>
                    </a:lnTo>
                    <a:lnTo>
                      <a:pt x="1754" y="15"/>
                    </a:lnTo>
                    <a:lnTo>
                      <a:pt x="1778" y="15"/>
                    </a:lnTo>
                    <a:lnTo>
                      <a:pt x="1794" y="14"/>
                    </a:lnTo>
                    <a:lnTo>
                      <a:pt x="1810" y="14"/>
                    </a:lnTo>
                    <a:lnTo>
                      <a:pt x="1826" y="14"/>
                    </a:lnTo>
                    <a:lnTo>
                      <a:pt x="1842" y="13"/>
                    </a:lnTo>
                    <a:lnTo>
                      <a:pt x="1858" y="13"/>
                    </a:lnTo>
                    <a:lnTo>
                      <a:pt x="1874" y="13"/>
                    </a:lnTo>
                    <a:lnTo>
                      <a:pt x="1890" y="13"/>
                    </a:lnTo>
                    <a:lnTo>
                      <a:pt x="1906" y="12"/>
                    </a:lnTo>
                    <a:lnTo>
                      <a:pt x="1930" y="12"/>
                    </a:lnTo>
                    <a:lnTo>
                      <a:pt x="1946" y="12"/>
                    </a:lnTo>
                    <a:lnTo>
                      <a:pt x="1970" y="11"/>
                    </a:lnTo>
                    <a:lnTo>
                      <a:pt x="1986" y="11"/>
                    </a:lnTo>
                    <a:lnTo>
                      <a:pt x="2002" y="11"/>
                    </a:lnTo>
                    <a:lnTo>
                      <a:pt x="2018" y="2"/>
                    </a:lnTo>
                    <a:lnTo>
                      <a:pt x="2034" y="2"/>
                    </a:lnTo>
                    <a:lnTo>
                      <a:pt x="2050" y="2"/>
                    </a:lnTo>
                    <a:lnTo>
                      <a:pt x="2074" y="1"/>
                    </a:lnTo>
                    <a:lnTo>
                      <a:pt x="2098" y="1"/>
                    </a:lnTo>
                    <a:lnTo>
                      <a:pt x="2114" y="1"/>
                    </a:lnTo>
                    <a:lnTo>
                      <a:pt x="2130" y="0"/>
                    </a:lnTo>
                    <a:lnTo>
                      <a:pt x="2146" y="0"/>
                    </a:lnTo>
                    <a:lnTo>
                      <a:pt x="2170" y="0"/>
                    </a:lnTo>
                    <a:lnTo>
                      <a:pt x="2186" y="7"/>
                    </a:lnTo>
                    <a:lnTo>
                      <a:pt x="2202" y="7"/>
                    </a:lnTo>
                    <a:lnTo>
                      <a:pt x="2218" y="7"/>
                    </a:lnTo>
                    <a:lnTo>
                      <a:pt x="2234" y="7"/>
                    </a:lnTo>
                    <a:lnTo>
                      <a:pt x="2250" y="6"/>
                    </a:lnTo>
                    <a:lnTo>
                      <a:pt x="2266" y="6"/>
                    </a:lnTo>
                    <a:lnTo>
                      <a:pt x="2282" y="14"/>
                    </a:lnTo>
                    <a:lnTo>
                      <a:pt x="2298" y="13"/>
                    </a:lnTo>
                    <a:lnTo>
                      <a:pt x="2314" y="13"/>
                    </a:lnTo>
                    <a:lnTo>
                      <a:pt x="2330" y="13"/>
                    </a:lnTo>
                    <a:lnTo>
                      <a:pt x="2354" y="12"/>
                    </a:lnTo>
                    <a:lnTo>
                      <a:pt x="2370" y="12"/>
                    </a:lnTo>
                    <a:lnTo>
                      <a:pt x="2386" y="12"/>
                    </a:lnTo>
                    <a:lnTo>
                      <a:pt x="2402" y="12"/>
                    </a:lnTo>
                    <a:lnTo>
                      <a:pt x="2418" y="11"/>
                    </a:lnTo>
                    <a:lnTo>
                      <a:pt x="2443" y="19"/>
                    </a:lnTo>
                    <a:lnTo>
                      <a:pt x="2459" y="19"/>
                    </a:lnTo>
                    <a:lnTo>
                      <a:pt x="2475" y="18"/>
                    </a:lnTo>
                    <a:lnTo>
                      <a:pt x="2491" y="26"/>
                    </a:lnTo>
                    <a:lnTo>
                      <a:pt x="2507" y="26"/>
                    </a:lnTo>
                    <a:lnTo>
                      <a:pt x="2523" y="26"/>
                    </a:lnTo>
                    <a:lnTo>
                      <a:pt x="2539" y="33"/>
                    </a:lnTo>
                    <a:lnTo>
                      <a:pt x="2563" y="33"/>
                    </a:lnTo>
                    <a:lnTo>
                      <a:pt x="2587" y="32"/>
                    </a:lnTo>
                    <a:lnTo>
                      <a:pt x="2619" y="32"/>
                    </a:lnTo>
                    <a:lnTo>
                      <a:pt x="2635" y="32"/>
                    </a:lnTo>
                    <a:lnTo>
                      <a:pt x="2651" y="31"/>
                    </a:lnTo>
                    <a:lnTo>
                      <a:pt x="2668" y="39"/>
                    </a:lnTo>
                    <a:lnTo>
                      <a:pt x="2684" y="39"/>
                    </a:lnTo>
                    <a:lnTo>
                      <a:pt x="2707" y="46"/>
                    </a:lnTo>
                    <a:lnTo>
                      <a:pt x="2731" y="54"/>
                    </a:lnTo>
                    <a:lnTo>
                      <a:pt x="2747" y="54"/>
                    </a:lnTo>
                    <a:lnTo>
                      <a:pt x="2770" y="53"/>
                    </a:lnTo>
                    <a:lnTo>
                      <a:pt x="2802" y="61"/>
                    </a:lnTo>
                    <a:lnTo>
                      <a:pt x="2827" y="68"/>
                    </a:lnTo>
                    <a:lnTo>
                      <a:pt x="2851" y="68"/>
                    </a:lnTo>
                    <a:lnTo>
                      <a:pt x="2867" y="76"/>
                    </a:lnTo>
                    <a:lnTo>
                      <a:pt x="2899" y="84"/>
                    </a:lnTo>
                    <a:lnTo>
                      <a:pt x="2924" y="91"/>
                    </a:lnTo>
                    <a:lnTo>
                      <a:pt x="2940" y="90"/>
                    </a:lnTo>
                    <a:lnTo>
                      <a:pt x="2956" y="90"/>
                    </a:lnTo>
                    <a:lnTo>
                      <a:pt x="2972" y="98"/>
                    </a:lnTo>
                    <a:lnTo>
                      <a:pt x="2988" y="97"/>
                    </a:lnTo>
                    <a:lnTo>
                      <a:pt x="3003" y="105"/>
                    </a:lnTo>
                    <a:lnTo>
                      <a:pt x="3027" y="113"/>
                    </a:lnTo>
                    <a:lnTo>
                      <a:pt x="3052" y="120"/>
                    </a:lnTo>
                    <a:lnTo>
                      <a:pt x="3076" y="120"/>
                    </a:lnTo>
                    <a:lnTo>
                      <a:pt x="3092" y="128"/>
                    </a:lnTo>
                    <a:lnTo>
                      <a:pt x="3116" y="135"/>
                    </a:lnTo>
                    <a:lnTo>
                      <a:pt x="3133" y="143"/>
                    </a:lnTo>
                    <a:lnTo>
                      <a:pt x="3149" y="151"/>
                    </a:lnTo>
                    <a:lnTo>
                      <a:pt x="3165" y="158"/>
                    </a:lnTo>
                    <a:lnTo>
                      <a:pt x="3181" y="158"/>
                    </a:lnTo>
                    <a:lnTo>
                      <a:pt x="3196" y="166"/>
                    </a:lnTo>
                    <a:lnTo>
                      <a:pt x="3213" y="174"/>
                    </a:lnTo>
                    <a:lnTo>
                      <a:pt x="3237" y="181"/>
                    </a:lnTo>
                    <a:lnTo>
                      <a:pt x="3253" y="181"/>
                    </a:lnTo>
                    <a:lnTo>
                      <a:pt x="3269" y="189"/>
                    </a:lnTo>
                    <a:lnTo>
                      <a:pt x="3293" y="196"/>
                    </a:lnTo>
                    <a:lnTo>
                      <a:pt x="3310" y="204"/>
                    </a:lnTo>
                    <a:lnTo>
                      <a:pt x="3326" y="212"/>
                    </a:lnTo>
                    <a:lnTo>
                      <a:pt x="3342" y="211"/>
                    </a:lnTo>
                    <a:lnTo>
                      <a:pt x="3358" y="212"/>
                    </a:lnTo>
                    <a:lnTo>
                      <a:pt x="3374" y="227"/>
                    </a:lnTo>
                    <a:lnTo>
                      <a:pt x="3391" y="226"/>
                    </a:lnTo>
                    <a:lnTo>
                      <a:pt x="3406" y="234"/>
                    </a:lnTo>
                    <a:lnTo>
                      <a:pt x="3430" y="242"/>
                    </a:lnTo>
                    <a:lnTo>
                      <a:pt x="3446" y="250"/>
                    </a:lnTo>
                    <a:lnTo>
                      <a:pt x="3471" y="258"/>
                    </a:lnTo>
                    <a:lnTo>
                      <a:pt x="3487" y="265"/>
                    </a:lnTo>
                    <a:lnTo>
                      <a:pt x="3503" y="273"/>
                    </a:lnTo>
                    <a:lnTo>
                      <a:pt x="3528" y="281"/>
                    </a:lnTo>
                    <a:lnTo>
                      <a:pt x="3543" y="288"/>
                    </a:lnTo>
                    <a:lnTo>
                      <a:pt x="3559" y="296"/>
                    </a:lnTo>
                    <a:lnTo>
                      <a:pt x="3575" y="303"/>
                    </a:lnTo>
                    <a:lnTo>
                      <a:pt x="3891" y="490"/>
                    </a:lnTo>
                  </a:path>
                </a:pathLst>
              </a:custGeom>
              <a:noFill/>
              <a:ln w="76200" cap="rnd" cmpd="sng">
                <a:gradFill flip="none" rotWithShape="1">
                  <a:gsLst>
                    <a:gs pos="65000">
                      <a:schemeClr val="tx1"/>
                    </a:gs>
                    <a:gs pos="83000">
                      <a:srgbClr val="FFFFFF"/>
                    </a:gs>
                    <a:gs pos="63000">
                      <a:schemeClr val="tx1"/>
                    </a:gs>
                    <a:gs pos="13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ysDot"/>
                <a:round/>
                <a:headEnd/>
                <a:tailEnd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12700" dir="8100000" kx="2700000" rotWithShape="0">
                  <a:schemeClr val="bg2">
                    <a:lumMod val="50000"/>
                    <a:lumOff val="50000"/>
                    <a:alpha val="20000"/>
                  </a:schemeClr>
                </a:outerShdw>
              </a:effectLst>
              <a:extLst/>
            </p:spPr>
            <p:txBody>
              <a:bodyPr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877" name="Rectangle 36"/>
              <p:cNvSpPr>
                <a:spLocks noChangeArrowheads="1"/>
              </p:cNvSpPr>
              <p:nvPr/>
            </p:nvSpPr>
            <p:spPr bwMode="auto">
              <a:xfrm>
                <a:off x="270" y="2579"/>
                <a:ext cx="54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013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Nucleus</a:t>
                </a:r>
              </a:p>
            </p:txBody>
          </p:sp>
          <p:sp>
            <p:nvSpPr>
              <p:cNvPr id="30878" name="Line 37"/>
              <p:cNvSpPr>
                <a:spLocks noChangeShapeType="1"/>
              </p:cNvSpPr>
              <p:nvPr/>
            </p:nvSpPr>
            <p:spPr bwMode="auto">
              <a:xfrm>
                <a:off x="576" y="2789"/>
                <a:ext cx="112" cy="10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sys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sp>
          <p:nvSpPr>
            <p:cNvPr id="30873" name="Rectangle 38"/>
            <p:cNvSpPr>
              <a:spLocks noChangeArrowheads="1"/>
            </p:cNvSpPr>
            <p:nvPr/>
          </p:nvSpPr>
          <p:spPr bwMode="auto">
            <a:xfrm>
              <a:off x="2874" y="68"/>
              <a:ext cx="115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endParaRPr lang="en-US" sz="2100" u="sng">
                <a:solidFill>
                  <a:srgbClr val="0000CC"/>
                </a:solidFill>
              </a:endParaRPr>
            </a:p>
          </p:txBody>
        </p:sp>
      </p:grpSp>
      <p:grpSp>
        <p:nvGrpSpPr>
          <p:cNvPr id="11" name="Group 131"/>
          <p:cNvGrpSpPr>
            <a:grpSpLocks/>
          </p:cNvGrpSpPr>
          <p:nvPr/>
        </p:nvGrpSpPr>
        <p:grpSpPr bwMode="auto">
          <a:xfrm>
            <a:off x="2533650" y="2913963"/>
            <a:ext cx="619125" cy="609182"/>
            <a:chOff x="1854200" y="3346450"/>
            <a:chExt cx="825500" cy="812242"/>
          </a:xfrm>
        </p:grpSpPr>
        <p:sp>
          <p:nvSpPr>
            <p:cNvPr id="15457" name="Oval 40"/>
            <p:cNvSpPr>
              <a:spLocks noChangeArrowheads="1"/>
            </p:cNvSpPr>
            <p:nvPr/>
          </p:nvSpPr>
          <p:spPr bwMode="auto">
            <a:xfrm>
              <a:off x="1854200" y="3346450"/>
              <a:ext cx="406400" cy="49530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solidFill>
                    <a:srgbClr val="000000"/>
                  </a:solidFill>
                  <a:latin typeface="Arial Rounded MT Bold" panose="020F0704030504030204" pitchFamily="34" charset="77"/>
                </a:rPr>
                <a:t>p65</a:t>
              </a:r>
              <a:endParaRPr lang="en-US" sz="750" dirty="0">
                <a:solidFill>
                  <a:srgbClr val="000000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15458" name="Oval 41"/>
            <p:cNvSpPr>
              <a:spLocks noChangeArrowheads="1"/>
            </p:cNvSpPr>
            <p:nvPr/>
          </p:nvSpPr>
          <p:spPr bwMode="auto">
            <a:xfrm>
              <a:off x="2273300" y="3441700"/>
              <a:ext cx="406400" cy="304800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99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solidFill>
                    <a:srgbClr val="000000"/>
                  </a:solidFill>
                  <a:latin typeface="Arial Rounded MT Bold" panose="020F0704030504030204" pitchFamily="34" charset="77"/>
                </a:rPr>
                <a:t>p50</a:t>
              </a:r>
              <a:endParaRPr lang="en-US" sz="750" dirty="0">
                <a:solidFill>
                  <a:srgbClr val="000000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30868" name="Rectangle 42"/>
            <p:cNvSpPr>
              <a:spLocks noChangeArrowheads="1"/>
            </p:cNvSpPr>
            <p:nvPr/>
          </p:nvSpPr>
          <p:spPr bwMode="auto">
            <a:xfrm>
              <a:off x="1865369" y="3822701"/>
              <a:ext cx="755547" cy="33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NF-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</a:rPr>
                <a:t></a:t>
              </a:r>
              <a:r>
                <a:rPr lang="en-US" sz="1200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sp>
        <p:nvSpPr>
          <p:cNvPr id="45152" name="Oval 43"/>
          <p:cNvSpPr>
            <a:spLocks noChangeArrowheads="1"/>
          </p:cNvSpPr>
          <p:nvPr/>
        </p:nvSpPr>
        <p:spPr bwMode="auto">
          <a:xfrm>
            <a:off x="2225280" y="2967548"/>
            <a:ext cx="321469" cy="276225"/>
          </a:xfrm>
          <a:prstGeom prst="ellipse">
            <a:avLst/>
          </a:prstGeom>
          <a:solidFill>
            <a:srgbClr val="99C2FF"/>
          </a:solidFill>
          <a:ln w="12700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67865" tIns="33338" rIns="67865" bIns="33338" anchor="ctr"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9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I</a:t>
            </a:r>
            <a:r>
              <a:rPr lang="en-US" sz="900" dirty="0">
                <a:solidFill>
                  <a:srgbClr val="000000"/>
                </a:solidFill>
              </a:rPr>
              <a:t>-</a:t>
            </a:r>
            <a:r>
              <a:rPr lang="en-US" sz="900" dirty="0">
                <a:solidFill>
                  <a:srgbClr val="000000"/>
                </a:solidFill>
                <a:latin typeface="Symbol" charset="0"/>
              </a:rPr>
              <a:t></a:t>
            </a:r>
            <a:r>
              <a:rPr lang="en-US" sz="9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B</a:t>
            </a:r>
            <a:endParaRPr lang="en-US" sz="750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30729" name="Group 49"/>
          <p:cNvGrpSpPr>
            <a:grpSpLocks/>
          </p:cNvGrpSpPr>
          <p:nvPr/>
        </p:nvGrpSpPr>
        <p:grpSpPr bwMode="auto">
          <a:xfrm>
            <a:off x="2899172" y="4015292"/>
            <a:ext cx="3032522" cy="341709"/>
            <a:chOff x="1475" y="2980"/>
            <a:chExt cx="2547" cy="287"/>
          </a:xfrm>
        </p:grpSpPr>
        <p:sp>
          <p:nvSpPr>
            <p:cNvPr id="30853" name="Line 51"/>
            <p:cNvSpPr>
              <a:spLocks noChangeShapeType="1"/>
            </p:cNvSpPr>
            <p:nvPr/>
          </p:nvSpPr>
          <p:spPr bwMode="auto">
            <a:xfrm>
              <a:off x="1475" y="3040"/>
              <a:ext cx="2547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5447" name="Rectangle 50"/>
            <p:cNvSpPr>
              <a:spLocks noChangeArrowheads="1"/>
            </p:cNvSpPr>
            <p:nvPr/>
          </p:nvSpPr>
          <p:spPr bwMode="auto">
            <a:xfrm>
              <a:off x="1679" y="2996"/>
              <a:ext cx="605" cy="88"/>
            </a:xfrm>
            <a:prstGeom prst="rect">
              <a:avLst/>
            </a:prstGeom>
            <a:solidFill>
              <a:srgbClr val="00B050">
                <a:alpha val="39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5449" name="Rectangle 52"/>
            <p:cNvSpPr>
              <a:spLocks noChangeArrowheads="1"/>
            </p:cNvSpPr>
            <p:nvPr/>
          </p:nvSpPr>
          <p:spPr bwMode="auto">
            <a:xfrm>
              <a:off x="2650" y="2980"/>
              <a:ext cx="401" cy="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/>
            <a:p>
              <a:pPr algn="ctr">
                <a:defRPr/>
              </a:pPr>
              <a:r>
                <a:rPr lang="en-US" sz="900" b="1" dirty="0">
                  <a:solidFill>
                    <a:srgbClr val="000000"/>
                  </a:solidFill>
                  <a:latin typeface="Arial Rounded MT Bold" panose="020F0704030504030204" pitchFamily="34" charset="77"/>
                </a:rPr>
                <a:t>TATA</a:t>
              </a:r>
            </a:p>
          </p:txBody>
        </p:sp>
        <p:sp>
          <p:nvSpPr>
            <p:cNvPr id="13428" name="Rectangle 53"/>
            <p:cNvSpPr>
              <a:spLocks noChangeArrowheads="1"/>
            </p:cNvSpPr>
            <p:nvPr/>
          </p:nvSpPr>
          <p:spPr bwMode="auto">
            <a:xfrm>
              <a:off x="3059" y="2980"/>
              <a:ext cx="793" cy="12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0860" name="Rectangle 54"/>
            <p:cNvSpPr>
              <a:spLocks noChangeArrowheads="1"/>
            </p:cNvSpPr>
            <p:nvPr/>
          </p:nvSpPr>
          <p:spPr bwMode="auto">
            <a:xfrm>
              <a:off x="1606" y="3084"/>
              <a:ext cx="7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</a:rPr>
                <a:t>GRE binding site</a:t>
              </a:r>
            </a:p>
          </p:txBody>
        </p:sp>
        <p:sp>
          <p:nvSpPr>
            <p:cNvPr id="30861" name="Rectangle 55"/>
            <p:cNvSpPr>
              <a:spLocks noChangeArrowheads="1"/>
            </p:cNvSpPr>
            <p:nvPr/>
          </p:nvSpPr>
          <p:spPr bwMode="auto">
            <a:xfrm>
              <a:off x="3193" y="3094"/>
              <a:ext cx="46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</a:rPr>
                <a:t>I</a:t>
              </a:r>
              <a:r>
                <a:rPr lang="en-US" sz="900">
                  <a:solidFill>
                    <a:srgbClr val="000000"/>
                  </a:solidFill>
                  <a:latin typeface="Symbol" charset="0"/>
                </a:rPr>
                <a:t></a:t>
              </a:r>
              <a:r>
                <a:rPr lang="en-US" sz="900">
                  <a:solidFill>
                    <a:srgbClr val="000000"/>
                  </a:solidFill>
                </a:rPr>
                <a:t>B gene</a:t>
              </a:r>
            </a:p>
          </p:txBody>
        </p:sp>
      </p:grpSp>
      <p:sp>
        <p:nvSpPr>
          <p:cNvPr id="822328" name="Line 56"/>
          <p:cNvSpPr>
            <a:spLocks noChangeShapeType="1"/>
          </p:cNvSpPr>
          <p:nvPr/>
        </p:nvSpPr>
        <p:spPr bwMode="auto">
          <a:xfrm flipH="1">
            <a:off x="3642123" y="3204473"/>
            <a:ext cx="1525190" cy="742950"/>
          </a:xfrm>
          <a:prstGeom prst="line">
            <a:avLst/>
          </a:prstGeom>
          <a:noFill/>
          <a:ln w="57150" cmpd="sng">
            <a:solidFill>
              <a:schemeClr val="bg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anchor="ctr"/>
          <a:lstStyle/>
          <a:p>
            <a:pPr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grpSp>
        <p:nvGrpSpPr>
          <p:cNvPr id="30733" name="Group 57"/>
          <p:cNvGrpSpPr>
            <a:grpSpLocks/>
          </p:cNvGrpSpPr>
          <p:nvPr/>
        </p:nvGrpSpPr>
        <p:grpSpPr bwMode="auto">
          <a:xfrm>
            <a:off x="2046686" y="4612566"/>
            <a:ext cx="3155156" cy="329803"/>
            <a:chOff x="759" y="3476"/>
            <a:chExt cx="2650" cy="277"/>
          </a:xfrm>
        </p:grpSpPr>
        <p:sp>
          <p:nvSpPr>
            <p:cNvPr id="30841" name="Rectangle 58"/>
            <p:cNvSpPr>
              <a:spLocks noChangeArrowheads="1"/>
            </p:cNvSpPr>
            <p:nvPr/>
          </p:nvSpPr>
          <p:spPr bwMode="auto">
            <a:xfrm>
              <a:off x="864" y="3580"/>
              <a:ext cx="7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Symbol" charset="0"/>
                </a:rPr>
                <a:t></a:t>
              </a:r>
              <a:r>
                <a:rPr lang="en-US" sz="900">
                  <a:solidFill>
                    <a:srgbClr val="000000"/>
                  </a:solidFill>
                </a:rPr>
                <a:t>B binding site</a:t>
              </a:r>
            </a:p>
          </p:txBody>
        </p:sp>
        <p:sp>
          <p:nvSpPr>
            <p:cNvPr id="30842" name="Line 59"/>
            <p:cNvSpPr>
              <a:spLocks noChangeShapeType="1"/>
            </p:cNvSpPr>
            <p:nvPr/>
          </p:nvSpPr>
          <p:spPr bwMode="auto">
            <a:xfrm>
              <a:off x="759" y="3536"/>
              <a:ext cx="2650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5444" name="Rectangle 60"/>
            <p:cNvSpPr>
              <a:spLocks noChangeArrowheads="1"/>
            </p:cNvSpPr>
            <p:nvPr/>
          </p:nvSpPr>
          <p:spPr bwMode="auto">
            <a:xfrm>
              <a:off x="912" y="3492"/>
              <a:ext cx="605" cy="88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5445" name="Rectangle 61"/>
            <p:cNvSpPr>
              <a:spLocks noChangeArrowheads="1"/>
            </p:cNvSpPr>
            <p:nvPr/>
          </p:nvSpPr>
          <p:spPr bwMode="auto">
            <a:xfrm>
              <a:off x="2037" y="3476"/>
              <a:ext cx="400" cy="12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solidFill>
                    <a:srgbClr val="000000"/>
                  </a:solidFill>
                </a:rPr>
                <a:t>TATA</a:t>
              </a:r>
              <a:endParaRPr lang="en-US" sz="750" dirty="0">
                <a:solidFill>
                  <a:srgbClr val="000000"/>
                </a:solidFill>
              </a:endParaRPr>
            </a:p>
          </p:txBody>
        </p:sp>
        <p:sp>
          <p:nvSpPr>
            <p:cNvPr id="30849" name="Rectangle 62" descr="Wide upward diagonal"/>
            <p:cNvSpPr>
              <a:spLocks noChangeArrowheads="1"/>
            </p:cNvSpPr>
            <p:nvPr/>
          </p:nvSpPr>
          <p:spPr bwMode="auto">
            <a:xfrm>
              <a:off x="2446" y="3476"/>
              <a:ext cx="792" cy="12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013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63"/>
          <p:cNvGrpSpPr>
            <a:grpSpLocks/>
          </p:cNvGrpSpPr>
          <p:nvPr/>
        </p:nvGrpSpPr>
        <p:grpSpPr bwMode="auto">
          <a:xfrm>
            <a:off x="1366839" y="2313885"/>
            <a:ext cx="1826419" cy="958454"/>
            <a:chOff x="188" y="1604"/>
            <a:chExt cx="1534" cy="805"/>
          </a:xfrm>
        </p:grpSpPr>
        <p:sp>
          <p:nvSpPr>
            <p:cNvPr id="822336" name="Oval 64"/>
            <p:cNvSpPr>
              <a:spLocks noChangeArrowheads="1"/>
            </p:cNvSpPr>
            <p:nvPr/>
          </p:nvSpPr>
          <p:spPr bwMode="auto">
            <a:xfrm>
              <a:off x="802" y="2060"/>
              <a:ext cx="179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7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/>
            <a:p>
              <a:pPr algn="ctr">
                <a:defRPr/>
              </a:pPr>
              <a:r>
                <a:rPr lang="en-US" sz="825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p</a:t>
              </a:r>
            </a:p>
          </p:txBody>
        </p:sp>
        <p:grpSp>
          <p:nvGrpSpPr>
            <p:cNvPr id="30828" name="Group 65"/>
            <p:cNvGrpSpPr>
              <a:grpSpLocks/>
            </p:cNvGrpSpPr>
            <p:nvPr/>
          </p:nvGrpSpPr>
          <p:grpSpPr bwMode="auto">
            <a:xfrm>
              <a:off x="188" y="1604"/>
              <a:ext cx="1534" cy="805"/>
              <a:chOff x="188" y="1604"/>
              <a:chExt cx="1534" cy="805"/>
            </a:xfrm>
          </p:grpSpPr>
          <p:sp>
            <p:nvSpPr>
              <p:cNvPr id="60472" name="AutoShape 66"/>
              <p:cNvSpPr>
                <a:spLocks noChangeArrowheads="1"/>
              </p:cNvSpPr>
              <p:nvPr/>
            </p:nvSpPr>
            <p:spPr bwMode="auto">
              <a:xfrm>
                <a:off x="1066" y="1604"/>
                <a:ext cx="656" cy="184"/>
              </a:xfrm>
              <a:prstGeom prst="roundRect">
                <a:avLst>
                  <a:gd name="adj" fmla="val 4999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67865" tIns="33338" rIns="67865" bIns="33338" anchor="ctr"/>
              <a:lstStyle/>
              <a:p>
                <a:pPr algn="ctr">
                  <a:defRPr/>
                </a:pPr>
                <a:r>
                  <a:rPr lang="en-US" sz="1050">
                    <a:solidFill>
                      <a:srgbClr val="000000"/>
                    </a:solidFill>
                    <a:latin typeface="Helvetica" pitchFamily="-110" charset="0"/>
                  </a:rPr>
                  <a:t>Kinases</a:t>
                </a:r>
              </a:p>
            </p:txBody>
          </p:sp>
          <p:grpSp>
            <p:nvGrpSpPr>
              <p:cNvPr id="30830" name="Group 69"/>
              <p:cNvGrpSpPr>
                <a:grpSpLocks/>
              </p:cNvGrpSpPr>
              <p:nvPr/>
            </p:nvGrpSpPr>
            <p:grpSpPr bwMode="auto">
              <a:xfrm>
                <a:off x="188" y="1824"/>
                <a:ext cx="917" cy="585"/>
                <a:chOff x="188" y="1845"/>
                <a:chExt cx="917" cy="585"/>
              </a:xfrm>
            </p:grpSpPr>
            <p:sp>
              <p:nvSpPr>
                <p:cNvPr id="1340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951" y="1845"/>
                  <a:ext cx="154" cy="224"/>
                </a:xfrm>
                <a:prstGeom prst="line">
                  <a:avLst/>
                </a:prstGeom>
                <a:noFill/>
                <a:ln w="57150" cmpd="sng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343" name="Oval 71"/>
                <p:cNvSpPr>
                  <a:spLocks noChangeArrowheads="1"/>
                </p:cNvSpPr>
                <p:nvPr/>
              </p:nvSpPr>
              <p:spPr bwMode="auto">
                <a:xfrm>
                  <a:off x="188" y="2081"/>
                  <a:ext cx="179" cy="16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6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 anchor="ctr"/>
                <a:lstStyle/>
                <a:p>
                  <a:pPr algn="ctr">
                    <a:defRPr/>
                  </a:pPr>
                  <a:r>
                    <a:rPr lang="en-US" sz="825" b="1" dirty="0">
                      <a:solidFill>
                        <a:srgbClr val="FFFFFF"/>
                      </a:solidFill>
                      <a:latin typeface="Arial Rounded MT Bold" panose="020F0704030504030204" pitchFamily="34" charset="77"/>
                    </a:rPr>
                    <a:t>p</a:t>
                  </a:r>
                </a:p>
              </p:txBody>
            </p:sp>
            <p:sp>
              <p:nvSpPr>
                <p:cNvPr id="60478" name="Oval 72"/>
                <p:cNvSpPr>
                  <a:spLocks noChangeArrowheads="1"/>
                </p:cNvSpPr>
                <p:nvPr/>
              </p:nvSpPr>
              <p:spPr bwMode="auto">
                <a:xfrm>
                  <a:off x="295" y="2198"/>
                  <a:ext cx="271" cy="232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900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I</a:t>
                  </a:r>
                  <a:r>
                    <a:rPr lang="en-US" sz="900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Symbol" charset="0"/>
                    </a:rPr>
                    <a:t>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B</a:t>
                  </a:r>
                  <a:endParaRPr lang="en-US" sz="750" dirty="0">
                    <a:solidFill>
                      <a:srgbClr val="000000"/>
                    </a:solidFill>
                    <a:latin typeface="Arial Rounded MT Bold" panose="020F0704030504030204" pitchFamily="34" charset="77"/>
                  </a:endParaRPr>
                </a:p>
              </p:txBody>
            </p:sp>
            <p:sp>
              <p:nvSpPr>
                <p:cNvPr id="30840" name="Arc 73"/>
                <p:cNvSpPr>
                  <a:spLocks/>
                </p:cNvSpPr>
                <p:nvPr/>
              </p:nvSpPr>
              <p:spPr bwMode="auto">
                <a:xfrm rot="13611194" flipV="1">
                  <a:off x="520" y="1959"/>
                  <a:ext cx="184" cy="293"/>
                </a:xfrm>
                <a:custGeom>
                  <a:avLst/>
                  <a:gdLst>
                    <a:gd name="T0" fmla="*/ 0 w 21600"/>
                    <a:gd name="T1" fmla="*/ 0 h 33388"/>
                    <a:gd name="T2" fmla="*/ 0 w 21600"/>
                    <a:gd name="T3" fmla="*/ 0 h 33388"/>
                    <a:gd name="T4" fmla="*/ 0 w 21600"/>
                    <a:gd name="T5" fmla="*/ 0 h 333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3388"/>
                    <a:gd name="T11" fmla="*/ 21600 w 21600"/>
                    <a:gd name="T12" fmla="*/ 33388 h 333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3388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5785"/>
                        <a:pt x="20383" y="29881"/>
                        <a:pt x="18099" y="33388"/>
                      </a:cubicBezTo>
                    </a:path>
                    <a:path w="21600" h="33388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5785"/>
                        <a:pt x="20383" y="29881"/>
                        <a:pt x="18099" y="33388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</p:grpSp>
        </p:grpSp>
      </p:grpSp>
      <p:sp>
        <p:nvSpPr>
          <p:cNvPr id="30737" name="Arc 86"/>
          <p:cNvSpPr>
            <a:spLocks/>
          </p:cNvSpPr>
          <p:nvPr/>
        </p:nvSpPr>
        <p:spPr bwMode="auto">
          <a:xfrm>
            <a:off x="5064920" y="3645004"/>
            <a:ext cx="2245519" cy="103899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38100" cap="rnd">
            <a:solidFill>
              <a:srgbClr val="FFFF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grpSp>
        <p:nvGrpSpPr>
          <p:cNvPr id="17" name="Group 94"/>
          <p:cNvGrpSpPr>
            <a:grpSpLocks/>
          </p:cNvGrpSpPr>
          <p:nvPr/>
        </p:nvGrpSpPr>
        <p:grpSpPr bwMode="auto">
          <a:xfrm>
            <a:off x="2736057" y="3005641"/>
            <a:ext cx="1016794" cy="1227535"/>
            <a:chOff x="1338" y="2185"/>
            <a:chExt cx="854" cy="1031"/>
          </a:xfrm>
        </p:grpSpPr>
        <p:grpSp>
          <p:nvGrpSpPr>
            <p:cNvPr id="30819" name="Group 95"/>
            <p:cNvGrpSpPr>
              <a:grpSpLocks/>
            </p:cNvGrpSpPr>
            <p:nvPr/>
          </p:nvGrpSpPr>
          <p:grpSpPr bwMode="auto">
            <a:xfrm>
              <a:off x="1338" y="2185"/>
              <a:ext cx="854" cy="1031"/>
              <a:chOff x="1338" y="2185"/>
              <a:chExt cx="854" cy="1031"/>
            </a:xfrm>
          </p:grpSpPr>
          <p:sp>
            <p:nvSpPr>
              <p:cNvPr id="13374" name="Line 96"/>
              <p:cNvSpPr>
                <a:spLocks noChangeShapeType="1"/>
              </p:cNvSpPr>
              <p:nvPr/>
            </p:nvSpPr>
            <p:spPr bwMode="auto">
              <a:xfrm flipH="1">
                <a:off x="1338" y="2316"/>
                <a:ext cx="854" cy="900"/>
              </a:xfrm>
              <a:prstGeom prst="line">
                <a:avLst/>
              </a:prstGeom>
              <a:noFill/>
              <a:ln w="57150" cmpd="sng">
                <a:solidFill>
                  <a:schemeClr val="bg1"/>
                </a:solidFill>
                <a:round/>
                <a:headEnd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824" name="Rectangle 97"/>
              <p:cNvSpPr>
                <a:spLocks noChangeArrowheads="1"/>
              </p:cNvSpPr>
              <p:nvPr/>
            </p:nvSpPr>
            <p:spPr bwMode="auto">
              <a:xfrm rot="18627316">
                <a:off x="1599" y="2242"/>
                <a:ext cx="598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7865" tIns="33338" rIns="67865" bIns="33338">
                <a:spAutoFit/>
              </a:bodyPr>
              <a:lstStyle/>
              <a:p>
                <a:pPr algn="ctr"/>
                <a:endParaRPr lang="en-US" sz="33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8957" name="Text Box 98"/>
            <p:cNvSpPr txBox="1">
              <a:spLocks noChangeArrowheads="1"/>
            </p:cNvSpPr>
            <p:nvPr/>
          </p:nvSpPr>
          <p:spPr bwMode="auto">
            <a:xfrm rot="18766877">
              <a:off x="1474" y="2538"/>
              <a:ext cx="656" cy="388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 anchor="ctr" anchorCtr="1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3000" dirty="0">
                  <a:solidFill>
                    <a:srgbClr val="ED181E"/>
                  </a:solidFill>
                </a:rPr>
                <a:t>X</a:t>
              </a:r>
            </a:p>
          </p:txBody>
        </p:sp>
      </p:grpSp>
      <p:grpSp>
        <p:nvGrpSpPr>
          <p:cNvPr id="19" name="Group 99"/>
          <p:cNvGrpSpPr>
            <a:grpSpLocks/>
          </p:cNvGrpSpPr>
          <p:nvPr/>
        </p:nvGrpSpPr>
        <p:grpSpPr bwMode="auto">
          <a:xfrm>
            <a:off x="2290764" y="3475935"/>
            <a:ext cx="608410" cy="1143000"/>
            <a:chOff x="964" y="2580"/>
            <a:chExt cx="511" cy="960"/>
          </a:xfrm>
        </p:grpSpPr>
        <p:sp>
          <p:nvSpPr>
            <p:cNvPr id="13365" name="Line 100"/>
            <p:cNvSpPr>
              <a:spLocks noChangeShapeType="1"/>
            </p:cNvSpPr>
            <p:nvPr/>
          </p:nvSpPr>
          <p:spPr bwMode="auto">
            <a:xfrm flipH="1">
              <a:off x="1250" y="2580"/>
              <a:ext cx="130" cy="660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5412" name="Oval 101"/>
            <p:cNvSpPr>
              <a:spLocks noChangeArrowheads="1"/>
            </p:cNvSpPr>
            <p:nvPr/>
          </p:nvSpPr>
          <p:spPr bwMode="auto">
            <a:xfrm>
              <a:off x="964" y="3228"/>
              <a:ext cx="255" cy="31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>
                  <a:solidFill>
                    <a:srgbClr val="000000"/>
                  </a:solidFill>
                </a:rPr>
                <a:t>p65</a:t>
              </a:r>
              <a:endParaRPr lang="en-US" sz="750">
                <a:solidFill>
                  <a:srgbClr val="000000"/>
                </a:solidFill>
              </a:endParaRPr>
            </a:p>
          </p:txBody>
        </p:sp>
        <p:sp>
          <p:nvSpPr>
            <p:cNvPr id="15413" name="Oval 102"/>
            <p:cNvSpPr>
              <a:spLocks noChangeArrowheads="1"/>
            </p:cNvSpPr>
            <p:nvPr/>
          </p:nvSpPr>
          <p:spPr bwMode="auto">
            <a:xfrm>
              <a:off x="1219" y="3288"/>
              <a:ext cx="256" cy="192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99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>
                  <a:solidFill>
                    <a:srgbClr val="000000"/>
                  </a:solidFill>
                </a:rPr>
                <a:t>p50</a:t>
              </a:r>
              <a:endParaRPr lang="en-US" sz="750">
                <a:solidFill>
                  <a:srgbClr val="000000"/>
                </a:solidFill>
              </a:endParaRPr>
            </a:p>
          </p:txBody>
        </p:sp>
      </p:grpSp>
      <p:sp>
        <p:nvSpPr>
          <p:cNvPr id="822375" name="Line 103"/>
          <p:cNvSpPr>
            <a:spLocks noChangeShapeType="1"/>
          </p:cNvSpPr>
          <p:nvPr/>
        </p:nvSpPr>
        <p:spPr bwMode="auto">
          <a:xfrm flipH="1">
            <a:off x="2628900" y="2432948"/>
            <a:ext cx="3552825" cy="18954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tIns="0" bIns="0" anchor="ctr"/>
          <a:lstStyle/>
          <a:p>
            <a:endParaRPr lang="en-US" sz="1013"/>
          </a:p>
        </p:txBody>
      </p:sp>
      <p:grpSp>
        <p:nvGrpSpPr>
          <p:cNvPr id="22" name="Group 87"/>
          <p:cNvGrpSpPr>
            <a:grpSpLocks/>
          </p:cNvGrpSpPr>
          <p:nvPr/>
        </p:nvGrpSpPr>
        <p:grpSpPr bwMode="auto">
          <a:xfrm>
            <a:off x="1322785" y="927998"/>
            <a:ext cx="2903933" cy="1372791"/>
            <a:chOff x="151" y="440"/>
            <a:chExt cx="2439" cy="1153"/>
          </a:xfrm>
        </p:grpSpPr>
        <p:grpSp>
          <p:nvGrpSpPr>
            <p:cNvPr id="30799" name="Group 51"/>
            <p:cNvGrpSpPr>
              <a:grpSpLocks/>
            </p:cNvGrpSpPr>
            <p:nvPr/>
          </p:nvGrpSpPr>
          <p:grpSpPr bwMode="auto">
            <a:xfrm>
              <a:off x="423" y="640"/>
              <a:ext cx="572" cy="953"/>
              <a:chOff x="423" y="661"/>
              <a:chExt cx="572" cy="953"/>
            </a:xfrm>
          </p:grpSpPr>
          <p:sp>
            <p:nvSpPr>
              <p:cNvPr id="13352" name="Freeform 52"/>
              <p:cNvSpPr>
                <a:spLocks/>
              </p:cNvSpPr>
              <p:nvPr/>
            </p:nvSpPr>
            <p:spPr bwMode="auto">
              <a:xfrm>
                <a:off x="423" y="661"/>
                <a:ext cx="316" cy="953"/>
              </a:xfrm>
              <a:custGeom>
                <a:avLst/>
                <a:gdLst>
                  <a:gd name="T0" fmla="*/ 981 w 297"/>
                  <a:gd name="T1" fmla="*/ 256 h 953"/>
                  <a:gd name="T2" fmla="*/ 981 w 297"/>
                  <a:gd name="T3" fmla="*/ 272 h 953"/>
                  <a:gd name="T4" fmla="*/ 816 w 297"/>
                  <a:gd name="T5" fmla="*/ 216 h 953"/>
                  <a:gd name="T6" fmla="*/ 868 w 297"/>
                  <a:gd name="T7" fmla="*/ 176 h 953"/>
                  <a:gd name="T8" fmla="*/ 1199 w 297"/>
                  <a:gd name="T9" fmla="*/ 168 h 953"/>
                  <a:gd name="T10" fmla="*/ 1519 w 297"/>
                  <a:gd name="T11" fmla="*/ 152 h 953"/>
                  <a:gd name="T12" fmla="*/ 1310 w 297"/>
                  <a:gd name="T13" fmla="*/ 104 h 953"/>
                  <a:gd name="T14" fmla="*/ 924 w 297"/>
                  <a:gd name="T15" fmla="*/ 96 h 953"/>
                  <a:gd name="T16" fmla="*/ 659 w 297"/>
                  <a:gd name="T17" fmla="*/ 72 h 953"/>
                  <a:gd name="T18" fmla="*/ 387 w 297"/>
                  <a:gd name="T19" fmla="*/ 32 h 953"/>
                  <a:gd name="T20" fmla="*/ 387 w 297"/>
                  <a:gd name="T21" fmla="*/ 16 h 953"/>
                  <a:gd name="T22" fmla="*/ 496 w 297"/>
                  <a:gd name="T23" fmla="*/ 64 h 953"/>
                  <a:gd name="T24" fmla="*/ 172 w 297"/>
                  <a:gd name="T25" fmla="*/ 64 h 953"/>
                  <a:gd name="T26" fmla="*/ 496 w 297"/>
                  <a:gd name="T27" fmla="*/ 80 h 953"/>
                  <a:gd name="T28" fmla="*/ 599 w 297"/>
                  <a:gd name="T29" fmla="*/ 48 h 953"/>
                  <a:gd name="T30" fmla="*/ 868 w 297"/>
                  <a:gd name="T31" fmla="*/ 16 h 953"/>
                  <a:gd name="T32" fmla="*/ 659 w 297"/>
                  <a:gd name="T33" fmla="*/ 40 h 953"/>
                  <a:gd name="T34" fmla="*/ 816 w 297"/>
                  <a:gd name="T35" fmla="*/ 80 h 953"/>
                  <a:gd name="T36" fmla="*/ 1153 w 297"/>
                  <a:gd name="T37" fmla="*/ 96 h 953"/>
                  <a:gd name="T38" fmla="*/ 1368 w 297"/>
                  <a:gd name="T39" fmla="*/ 120 h 953"/>
                  <a:gd name="T40" fmla="*/ 1368 w 297"/>
                  <a:gd name="T41" fmla="*/ 160 h 953"/>
                  <a:gd name="T42" fmla="*/ 1040 w 297"/>
                  <a:gd name="T43" fmla="*/ 176 h 953"/>
                  <a:gd name="T44" fmla="*/ 766 w 297"/>
                  <a:gd name="T45" fmla="*/ 208 h 953"/>
                  <a:gd name="T46" fmla="*/ 387 w 297"/>
                  <a:gd name="T47" fmla="*/ 216 h 953"/>
                  <a:gd name="T48" fmla="*/ 63 w 297"/>
                  <a:gd name="T49" fmla="*/ 200 h 953"/>
                  <a:gd name="T50" fmla="*/ 438 w 297"/>
                  <a:gd name="T51" fmla="*/ 216 h 953"/>
                  <a:gd name="T52" fmla="*/ 816 w 297"/>
                  <a:gd name="T53" fmla="*/ 208 h 953"/>
                  <a:gd name="T54" fmla="*/ 924 w 297"/>
                  <a:gd name="T55" fmla="*/ 240 h 953"/>
                  <a:gd name="T56" fmla="*/ 1094 w 297"/>
                  <a:gd name="T57" fmla="*/ 288 h 953"/>
                  <a:gd name="T58" fmla="*/ 924 w 297"/>
                  <a:gd name="T59" fmla="*/ 248 h 953"/>
                  <a:gd name="T60" fmla="*/ 659 w 297"/>
                  <a:gd name="T61" fmla="*/ 216 h 953"/>
                  <a:gd name="T62" fmla="*/ 322 w 297"/>
                  <a:gd name="T63" fmla="*/ 216 h 953"/>
                  <a:gd name="T64" fmla="*/ 0 w 297"/>
                  <a:gd name="T65" fmla="*/ 240 h 953"/>
                  <a:gd name="T66" fmla="*/ 322 w 297"/>
                  <a:gd name="T67" fmla="*/ 224 h 953"/>
                  <a:gd name="T68" fmla="*/ 659 w 297"/>
                  <a:gd name="T69" fmla="*/ 224 h 953"/>
                  <a:gd name="T70" fmla="*/ 924 w 297"/>
                  <a:gd name="T71" fmla="*/ 240 h 953"/>
                  <a:gd name="T72" fmla="*/ 1040 w 297"/>
                  <a:gd name="T73" fmla="*/ 296 h 953"/>
                  <a:gd name="T74" fmla="*/ 1310 w 297"/>
                  <a:gd name="T75" fmla="*/ 320 h 953"/>
                  <a:gd name="T76" fmla="*/ 1368 w 297"/>
                  <a:gd name="T77" fmla="*/ 352 h 953"/>
                  <a:gd name="T78" fmla="*/ 1040 w 297"/>
                  <a:gd name="T79" fmla="*/ 384 h 953"/>
                  <a:gd name="T80" fmla="*/ 924 w 297"/>
                  <a:gd name="T81" fmla="*/ 424 h 953"/>
                  <a:gd name="T82" fmla="*/ 1094 w 297"/>
                  <a:gd name="T83" fmla="*/ 464 h 953"/>
                  <a:gd name="T84" fmla="*/ 1153 w 297"/>
                  <a:gd name="T85" fmla="*/ 512 h 953"/>
                  <a:gd name="T86" fmla="*/ 816 w 297"/>
                  <a:gd name="T87" fmla="*/ 536 h 953"/>
                  <a:gd name="T88" fmla="*/ 716 w 297"/>
                  <a:gd name="T89" fmla="*/ 584 h 953"/>
                  <a:gd name="T90" fmla="*/ 924 w 297"/>
                  <a:gd name="T91" fmla="*/ 616 h 953"/>
                  <a:gd name="T92" fmla="*/ 1258 w 297"/>
                  <a:gd name="T93" fmla="*/ 648 h 953"/>
                  <a:gd name="T94" fmla="*/ 1480 w 297"/>
                  <a:gd name="T95" fmla="*/ 688 h 953"/>
                  <a:gd name="T96" fmla="*/ 1368 w 297"/>
                  <a:gd name="T97" fmla="*/ 728 h 953"/>
                  <a:gd name="T98" fmla="*/ 1040 w 297"/>
                  <a:gd name="T99" fmla="*/ 760 h 953"/>
                  <a:gd name="T100" fmla="*/ 816 w 297"/>
                  <a:gd name="T101" fmla="*/ 808 h 953"/>
                  <a:gd name="T102" fmla="*/ 868 w 297"/>
                  <a:gd name="T103" fmla="*/ 864 h 953"/>
                  <a:gd name="T104" fmla="*/ 1094 w 297"/>
                  <a:gd name="T105" fmla="*/ 904 h 953"/>
                  <a:gd name="T106" fmla="*/ 1368 w 297"/>
                  <a:gd name="T107" fmla="*/ 936 h 953"/>
                  <a:gd name="T108" fmla="*/ 1700 w 297"/>
                  <a:gd name="T109" fmla="*/ 952 h 9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7"/>
                  <a:gd name="T166" fmla="*/ 0 h 953"/>
                  <a:gd name="T167" fmla="*/ 297 w 297"/>
                  <a:gd name="T168" fmla="*/ 953 h 9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7" h="953">
                    <a:moveTo>
                      <a:pt x="120" y="240"/>
                    </a:moveTo>
                    <a:lnTo>
                      <a:pt x="136" y="240"/>
                    </a:lnTo>
                    <a:lnTo>
                      <a:pt x="144" y="256"/>
                    </a:lnTo>
                    <a:lnTo>
                      <a:pt x="152" y="272"/>
                    </a:lnTo>
                    <a:lnTo>
                      <a:pt x="160" y="288"/>
                    </a:lnTo>
                    <a:lnTo>
                      <a:pt x="144" y="272"/>
                    </a:lnTo>
                    <a:lnTo>
                      <a:pt x="136" y="256"/>
                    </a:lnTo>
                    <a:lnTo>
                      <a:pt x="128" y="232"/>
                    </a:lnTo>
                    <a:lnTo>
                      <a:pt x="120" y="216"/>
                    </a:lnTo>
                    <a:lnTo>
                      <a:pt x="120" y="200"/>
                    </a:lnTo>
                    <a:lnTo>
                      <a:pt x="112" y="184"/>
                    </a:lnTo>
                    <a:lnTo>
                      <a:pt x="128" y="176"/>
                    </a:lnTo>
                    <a:lnTo>
                      <a:pt x="144" y="176"/>
                    </a:lnTo>
                    <a:lnTo>
                      <a:pt x="160" y="168"/>
                    </a:lnTo>
                    <a:lnTo>
                      <a:pt x="176" y="168"/>
                    </a:lnTo>
                    <a:lnTo>
                      <a:pt x="192" y="168"/>
                    </a:lnTo>
                    <a:lnTo>
                      <a:pt x="208" y="160"/>
                    </a:lnTo>
                    <a:lnTo>
                      <a:pt x="224" y="152"/>
                    </a:lnTo>
                    <a:lnTo>
                      <a:pt x="224" y="136"/>
                    </a:lnTo>
                    <a:lnTo>
                      <a:pt x="208" y="120"/>
                    </a:lnTo>
                    <a:lnTo>
                      <a:pt x="192" y="104"/>
                    </a:lnTo>
                    <a:lnTo>
                      <a:pt x="168" y="104"/>
                    </a:lnTo>
                    <a:lnTo>
                      <a:pt x="152" y="104"/>
                    </a:lnTo>
                    <a:lnTo>
                      <a:pt x="136" y="96"/>
                    </a:lnTo>
                    <a:lnTo>
                      <a:pt x="120" y="96"/>
                    </a:lnTo>
                    <a:lnTo>
                      <a:pt x="112" y="80"/>
                    </a:lnTo>
                    <a:lnTo>
                      <a:pt x="96" y="72"/>
                    </a:lnTo>
                    <a:lnTo>
                      <a:pt x="80" y="56"/>
                    </a:lnTo>
                    <a:lnTo>
                      <a:pt x="64" y="48"/>
                    </a:lnTo>
                    <a:lnTo>
                      <a:pt x="56" y="32"/>
                    </a:lnTo>
                    <a:lnTo>
                      <a:pt x="56" y="16"/>
                    </a:lnTo>
                    <a:lnTo>
                      <a:pt x="56" y="0"/>
                    </a:lnTo>
                    <a:lnTo>
                      <a:pt x="56" y="16"/>
                    </a:lnTo>
                    <a:lnTo>
                      <a:pt x="56" y="32"/>
                    </a:lnTo>
                    <a:lnTo>
                      <a:pt x="56" y="48"/>
                    </a:lnTo>
                    <a:lnTo>
                      <a:pt x="72" y="64"/>
                    </a:lnTo>
                    <a:lnTo>
                      <a:pt x="56" y="72"/>
                    </a:lnTo>
                    <a:lnTo>
                      <a:pt x="40" y="72"/>
                    </a:lnTo>
                    <a:lnTo>
                      <a:pt x="24" y="64"/>
                    </a:lnTo>
                    <a:lnTo>
                      <a:pt x="40" y="64"/>
                    </a:lnTo>
                    <a:lnTo>
                      <a:pt x="56" y="72"/>
                    </a:lnTo>
                    <a:lnTo>
                      <a:pt x="72" y="80"/>
                    </a:lnTo>
                    <a:lnTo>
                      <a:pt x="88" y="80"/>
                    </a:lnTo>
                    <a:lnTo>
                      <a:pt x="96" y="64"/>
                    </a:lnTo>
                    <a:lnTo>
                      <a:pt x="88" y="48"/>
                    </a:lnTo>
                    <a:lnTo>
                      <a:pt x="96" y="32"/>
                    </a:lnTo>
                    <a:lnTo>
                      <a:pt x="112" y="24"/>
                    </a:lnTo>
                    <a:lnTo>
                      <a:pt x="128" y="16"/>
                    </a:lnTo>
                    <a:lnTo>
                      <a:pt x="112" y="16"/>
                    </a:lnTo>
                    <a:lnTo>
                      <a:pt x="96" y="24"/>
                    </a:lnTo>
                    <a:lnTo>
                      <a:pt x="96" y="40"/>
                    </a:lnTo>
                    <a:lnTo>
                      <a:pt x="96" y="56"/>
                    </a:lnTo>
                    <a:lnTo>
                      <a:pt x="104" y="72"/>
                    </a:lnTo>
                    <a:lnTo>
                      <a:pt x="120" y="80"/>
                    </a:lnTo>
                    <a:lnTo>
                      <a:pt x="136" y="80"/>
                    </a:lnTo>
                    <a:lnTo>
                      <a:pt x="152" y="88"/>
                    </a:lnTo>
                    <a:lnTo>
                      <a:pt x="168" y="96"/>
                    </a:lnTo>
                    <a:lnTo>
                      <a:pt x="184" y="96"/>
                    </a:lnTo>
                    <a:lnTo>
                      <a:pt x="200" y="104"/>
                    </a:lnTo>
                    <a:lnTo>
                      <a:pt x="200" y="120"/>
                    </a:lnTo>
                    <a:lnTo>
                      <a:pt x="216" y="136"/>
                    </a:lnTo>
                    <a:lnTo>
                      <a:pt x="216" y="152"/>
                    </a:lnTo>
                    <a:lnTo>
                      <a:pt x="200" y="160"/>
                    </a:lnTo>
                    <a:lnTo>
                      <a:pt x="184" y="168"/>
                    </a:lnTo>
                    <a:lnTo>
                      <a:pt x="168" y="176"/>
                    </a:lnTo>
                    <a:lnTo>
                      <a:pt x="152" y="176"/>
                    </a:lnTo>
                    <a:lnTo>
                      <a:pt x="136" y="184"/>
                    </a:lnTo>
                    <a:lnTo>
                      <a:pt x="120" y="192"/>
                    </a:lnTo>
                    <a:lnTo>
                      <a:pt x="112" y="208"/>
                    </a:lnTo>
                    <a:lnTo>
                      <a:pt x="96" y="216"/>
                    </a:lnTo>
                    <a:lnTo>
                      <a:pt x="80" y="216"/>
                    </a:lnTo>
                    <a:lnTo>
                      <a:pt x="56" y="216"/>
                    </a:lnTo>
                    <a:lnTo>
                      <a:pt x="40" y="216"/>
                    </a:lnTo>
                    <a:lnTo>
                      <a:pt x="24" y="208"/>
                    </a:lnTo>
                    <a:lnTo>
                      <a:pt x="8" y="200"/>
                    </a:lnTo>
                    <a:lnTo>
                      <a:pt x="24" y="208"/>
                    </a:lnTo>
                    <a:lnTo>
                      <a:pt x="40" y="208"/>
                    </a:lnTo>
                    <a:lnTo>
                      <a:pt x="64" y="216"/>
                    </a:lnTo>
                    <a:lnTo>
                      <a:pt x="80" y="216"/>
                    </a:lnTo>
                    <a:lnTo>
                      <a:pt x="104" y="216"/>
                    </a:lnTo>
                    <a:lnTo>
                      <a:pt x="120" y="208"/>
                    </a:lnTo>
                    <a:lnTo>
                      <a:pt x="136" y="208"/>
                    </a:lnTo>
                    <a:lnTo>
                      <a:pt x="136" y="224"/>
                    </a:lnTo>
                    <a:lnTo>
                      <a:pt x="136" y="240"/>
                    </a:lnTo>
                    <a:lnTo>
                      <a:pt x="144" y="256"/>
                    </a:lnTo>
                    <a:lnTo>
                      <a:pt x="152" y="272"/>
                    </a:lnTo>
                    <a:lnTo>
                      <a:pt x="160" y="288"/>
                    </a:lnTo>
                    <a:lnTo>
                      <a:pt x="152" y="272"/>
                    </a:lnTo>
                    <a:lnTo>
                      <a:pt x="136" y="264"/>
                    </a:lnTo>
                    <a:lnTo>
                      <a:pt x="136" y="248"/>
                    </a:lnTo>
                    <a:lnTo>
                      <a:pt x="120" y="240"/>
                    </a:lnTo>
                    <a:lnTo>
                      <a:pt x="112" y="224"/>
                    </a:lnTo>
                    <a:lnTo>
                      <a:pt x="96" y="216"/>
                    </a:lnTo>
                    <a:lnTo>
                      <a:pt x="80" y="216"/>
                    </a:lnTo>
                    <a:lnTo>
                      <a:pt x="64" y="216"/>
                    </a:lnTo>
                    <a:lnTo>
                      <a:pt x="48" y="216"/>
                    </a:lnTo>
                    <a:lnTo>
                      <a:pt x="32" y="224"/>
                    </a:lnTo>
                    <a:lnTo>
                      <a:pt x="16" y="232"/>
                    </a:lnTo>
                    <a:lnTo>
                      <a:pt x="0" y="240"/>
                    </a:lnTo>
                    <a:lnTo>
                      <a:pt x="16" y="240"/>
                    </a:lnTo>
                    <a:lnTo>
                      <a:pt x="32" y="232"/>
                    </a:lnTo>
                    <a:lnTo>
                      <a:pt x="48" y="224"/>
                    </a:lnTo>
                    <a:lnTo>
                      <a:pt x="64" y="224"/>
                    </a:lnTo>
                    <a:lnTo>
                      <a:pt x="80" y="224"/>
                    </a:lnTo>
                    <a:lnTo>
                      <a:pt x="96" y="224"/>
                    </a:lnTo>
                    <a:lnTo>
                      <a:pt x="112" y="216"/>
                    </a:lnTo>
                    <a:lnTo>
                      <a:pt x="120" y="232"/>
                    </a:lnTo>
                    <a:lnTo>
                      <a:pt x="136" y="240"/>
                    </a:lnTo>
                    <a:lnTo>
                      <a:pt x="144" y="264"/>
                    </a:lnTo>
                    <a:lnTo>
                      <a:pt x="144" y="280"/>
                    </a:lnTo>
                    <a:lnTo>
                      <a:pt x="152" y="296"/>
                    </a:lnTo>
                    <a:lnTo>
                      <a:pt x="168" y="296"/>
                    </a:lnTo>
                    <a:lnTo>
                      <a:pt x="184" y="304"/>
                    </a:lnTo>
                    <a:lnTo>
                      <a:pt x="192" y="320"/>
                    </a:lnTo>
                    <a:lnTo>
                      <a:pt x="208" y="328"/>
                    </a:lnTo>
                    <a:lnTo>
                      <a:pt x="216" y="344"/>
                    </a:lnTo>
                    <a:lnTo>
                      <a:pt x="200" y="352"/>
                    </a:lnTo>
                    <a:lnTo>
                      <a:pt x="184" y="360"/>
                    </a:lnTo>
                    <a:lnTo>
                      <a:pt x="160" y="368"/>
                    </a:lnTo>
                    <a:lnTo>
                      <a:pt x="152" y="384"/>
                    </a:lnTo>
                    <a:lnTo>
                      <a:pt x="136" y="392"/>
                    </a:lnTo>
                    <a:lnTo>
                      <a:pt x="136" y="408"/>
                    </a:lnTo>
                    <a:lnTo>
                      <a:pt x="136" y="424"/>
                    </a:lnTo>
                    <a:lnTo>
                      <a:pt x="144" y="440"/>
                    </a:lnTo>
                    <a:lnTo>
                      <a:pt x="144" y="456"/>
                    </a:lnTo>
                    <a:lnTo>
                      <a:pt x="160" y="464"/>
                    </a:lnTo>
                    <a:lnTo>
                      <a:pt x="168" y="480"/>
                    </a:lnTo>
                    <a:lnTo>
                      <a:pt x="176" y="496"/>
                    </a:lnTo>
                    <a:lnTo>
                      <a:pt x="168" y="512"/>
                    </a:lnTo>
                    <a:lnTo>
                      <a:pt x="152" y="520"/>
                    </a:lnTo>
                    <a:lnTo>
                      <a:pt x="136" y="528"/>
                    </a:lnTo>
                    <a:lnTo>
                      <a:pt x="120" y="536"/>
                    </a:lnTo>
                    <a:lnTo>
                      <a:pt x="112" y="552"/>
                    </a:lnTo>
                    <a:lnTo>
                      <a:pt x="104" y="568"/>
                    </a:lnTo>
                    <a:lnTo>
                      <a:pt x="104" y="584"/>
                    </a:lnTo>
                    <a:lnTo>
                      <a:pt x="104" y="600"/>
                    </a:lnTo>
                    <a:lnTo>
                      <a:pt x="120" y="608"/>
                    </a:lnTo>
                    <a:lnTo>
                      <a:pt x="136" y="616"/>
                    </a:lnTo>
                    <a:lnTo>
                      <a:pt x="152" y="632"/>
                    </a:lnTo>
                    <a:lnTo>
                      <a:pt x="168" y="640"/>
                    </a:lnTo>
                    <a:lnTo>
                      <a:pt x="184" y="648"/>
                    </a:lnTo>
                    <a:lnTo>
                      <a:pt x="200" y="656"/>
                    </a:lnTo>
                    <a:lnTo>
                      <a:pt x="208" y="672"/>
                    </a:lnTo>
                    <a:lnTo>
                      <a:pt x="216" y="688"/>
                    </a:lnTo>
                    <a:lnTo>
                      <a:pt x="216" y="704"/>
                    </a:lnTo>
                    <a:lnTo>
                      <a:pt x="200" y="712"/>
                    </a:lnTo>
                    <a:lnTo>
                      <a:pt x="200" y="728"/>
                    </a:lnTo>
                    <a:lnTo>
                      <a:pt x="184" y="736"/>
                    </a:lnTo>
                    <a:lnTo>
                      <a:pt x="168" y="752"/>
                    </a:lnTo>
                    <a:lnTo>
                      <a:pt x="152" y="760"/>
                    </a:lnTo>
                    <a:lnTo>
                      <a:pt x="136" y="768"/>
                    </a:lnTo>
                    <a:lnTo>
                      <a:pt x="128" y="784"/>
                    </a:lnTo>
                    <a:lnTo>
                      <a:pt x="120" y="808"/>
                    </a:lnTo>
                    <a:lnTo>
                      <a:pt x="120" y="824"/>
                    </a:lnTo>
                    <a:lnTo>
                      <a:pt x="120" y="840"/>
                    </a:lnTo>
                    <a:lnTo>
                      <a:pt x="128" y="864"/>
                    </a:lnTo>
                    <a:lnTo>
                      <a:pt x="136" y="888"/>
                    </a:lnTo>
                    <a:lnTo>
                      <a:pt x="144" y="904"/>
                    </a:lnTo>
                    <a:lnTo>
                      <a:pt x="160" y="904"/>
                    </a:lnTo>
                    <a:lnTo>
                      <a:pt x="168" y="920"/>
                    </a:lnTo>
                    <a:lnTo>
                      <a:pt x="184" y="928"/>
                    </a:lnTo>
                    <a:lnTo>
                      <a:pt x="200" y="936"/>
                    </a:lnTo>
                    <a:lnTo>
                      <a:pt x="216" y="944"/>
                    </a:lnTo>
                    <a:lnTo>
                      <a:pt x="232" y="944"/>
                    </a:lnTo>
                    <a:lnTo>
                      <a:pt x="248" y="952"/>
                    </a:lnTo>
                    <a:lnTo>
                      <a:pt x="280" y="952"/>
                    </a:lnTo>
                    <a:lnTo>
                      <a:pt x="296" y="952"/>
                    </a:lnTo>
                  </a:path>
                </a:pathLst>
              </a:custGeom>
              <a:noFill/>
              <a:ln w="50800" cap="rnd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0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04" name="Freeform 53"/>
              <p:cNvSpPr>
                <a:spLocks/>
              </p:cNvSpPr>
              <p:nvPr/>
            </p:nvSpPr>
            <p:spPr bwMode="auto">
              <a:xfrm>
                <a:off x="755" y="661"/>
                <a:ext cx="240" cy="873"/>
              </a:xfrm>
              <a:custGeom>
                <a:avLst/>
                <a:gdLst>
                  <a:gd name="T0" fmla="*/ 2407 w 225"/>
                  <a:gd name="T1" fmla="*/ 304 h 873"/>
                  <a:gd name="T2" fmla="*/ 2407 w 225"/>
                  <a:gd name="T3" fmla="*/ 320 h 873"/>
                  <a:gd name="T4" fmla="*/ 3179 w 225"/>
                  <a:gd name="T5" fmla="*/ 264 h 873"/>
                  <a:gd name="T6" fmla="*/ 2919 w 225"/>
                  <a:gd name="T7" fmla="*/ 224 h 873"/>
                  <a:gd name="T8" fmla="*/ 1437 w 225"/>
                  <a:gd name="T9" fmla="*/ 216 h 873"/>
                  <a:gd name="T10" fmla="*/ 0 w 225"/>
                  <a:gd name="T11" fmla="*/ 200 h 873"/>
                  <a:gd name="T12" fmla="*/ 975 w 225"/>
                  <a:gd name="T13" fmla="*/ 152 h 873"/>
                  <a:gd name="T14" fmla="*/ 2734 w 225"/>
                  <a:gd name="T15" fmla="*/ 144 h 873"/>
                  <a:gd name="T16" fmla="*/ 3892 w 225"/>
                  <a:gd name="T17" fmla="*/ 120 h 873"/>
                  <a:gd name="T18" fmla="*/ 5206 w 225"/>
                  <a:gd name="T19" fmla="*/ 80 h 873"/>
                  <a:gd name="T20" fmla="*/ 5206 w 225"/>
                  <a:gd name="T21" fmla="*/ 64 h 873"/>
                  <a:gd name="T22" fmla="*/ 4643 w 225"/>
                  <a:gd name="T23" fmla="*/ 112 h 873"/>
                  <a:gd name="T24" fmla="*/ 6094 w 225"/>
                  <a:gd name="T25" fmla="*/ 112 h 873"/>
                  <a:gd name="T26" fmla="*/ 4643 w 225"/>
                  <a:gd name="T27" fmla="*/ 128 h 873"/>
                  <a:gd name="T28" fmla="*/ 4147 w 225"/>
                  <a:gd name="T29" fmla="*/ 96 h 873"/>
                  <a:gd name="T30" fmla="*/ 1437 w 225"/>
                  <a:gd name="T31" fmla="*/ 0 h 873"/>
                  <a:gd name="T32" fmla="*/ 3892 w 225"/>
                  <a:gd name="T33" fmla="*/ 88 h 873"/>
                  <a:gd name="T34" fmla="*/ 3179 w 225"/>
                  <a:gd name="T35" fmla="*/ 128 h 873"/>
                  <a:gd name="T36" fmla="*/ 1741 w 225"/>
                  <a:gd name="T37" fmla="*/ 144 h 873"/>
                  <a:gd name="T38" fmla="*/ 753 w 225"/>
                  <a:gd name="T39" fmla="*/ 168 h 873"/>
                  <a:gd name="T40" fmla="*/ 753 w 225"/>
                  <a:gd name="T41" fmla="*/ 208 h 873"/>
                  <a:gd name="T42" fmla="*/ 2197 w 225"/>
                  <a:gd name="T43" fmla="*/ 224 h 873"/>
                  <a:gd name="T44" fmla="*/ 3397 w 225"/>
                  <a:gd name="T45" fmla="*/ 256 h 873"/>
                  <a:gd name="T46" fmla="*/ 5206 w 225"/>
                  <a:gd name="T47" fmla="*/ 264 h 873"/>
                  <a:gd name="T48" fmla="*/ 6571 w 225"/>
                  <a:gd name="T49" fmla="*/ 248 h 873"/>
                  <a:gd name="T50" fmla="*/ 4893 w 225"/>
                  <a:gd name="T51" fmla="*/ 264 h 873"/>
                  <a:gd name="T52" fmla="*/ 3179 w 225"/>
                  <a:gd name="T53" fmla="*/ 256 h 873"/>
                  <a:gd name="T54" fmla="*/ 2734 w 225"/>
                  <a:gd name="T55" fmla="*/ 288 h 873"/>
                  <a:gd name="T56" fmla="*/ 1981 w 225"/>
                  <a:gd name="T57" fmla="*/ 336 h 873"/>
                  <a:gd name="T58" fmla="*/ 2734 w 225"/>
                  <a:gd name="T59" fmla="*/ 296 h 873"/>
                  <a:gd name="T60" fmla="*/ 3892 w 225"/>
                  <a:gd name="T61" fmla="*/ 264 h 873"/>
                  <a:gd name="T62" fmla="*/ 5369 w 225"/>
                  <a:gd name="T63" fmla="*/ 264 h 873"/>
                  <a:gd name="T64" fmla="*/ 6839 w 225"/>
                  <a:gd name="T65" fmla="*/ 288 h 873"/>
                  <a:gd name="T66" fmla="*/ 5369 w 225"/>
                  <a:gd name="T67" fmla="*/ 272 h 873"/>
                  <a:gd name="T68" fmla="*/ 3892 w 225"/>
                  <a:gd name="T69" fmla="*/ 272 h 873"/>
                  <a:gd name="T70" fmla="*/ 2734 w 225"/>
                  <a:gd name="T71" fmla="*/ 288 h 873"/>
                  <a:gd name="T72" fmla="*/ 2197 w 225"/>
                  <a:gd name="T73" fmla="*/ 344 h 873"/>
                  <a:gd name="T74" fmla="*/ 975 w 225"/>
                  <a:gd name="T75" fmla="*/ 368 h 873"/>
                  <a:gd name="T76" fmla="*/ 753 w 225"/>
                  <a:gd name="T77" fmla="*/ 400 h 873"/>
                  <a:gd name="T78" fmla="*/ 2197 w 225"/>
                  <a:gd name="T79" fmla="*/ 432 h 873"/>
                  <a:gd name="T80" fmla="*/ 2734 w 225"/>
                  <a:gd name="T81" fmla="*/ 472 h 873"/>
                  <a:gd name="T82" fmla="*/ 1981 w 225"/>
                  <a:gd name="T83" fmla="*/ 512 h 873"/>
                  <a:gd name="T84" fmla="*/ 0 w 225"/>
                  <a:gd name="T85" fmla="*/ 528 h 873"/>
                  <a:gd name="T86" fmla="*/ 3179 w 225"/>
                  <a:gd name="T87" fmla="*/ 584 h 873"/>
                  <a:gd name="T88" fmla="*/ 3649 w 225"/>
                  <a:gd name="T89" fmla="*/ 632 h 873"/>
                  <a:gd name="T90" fmla="*/ 2734 w 225"/>
                  <a:gd name="T91" fmla="*/ 664 h 873"/>
                  <a:gd name="T92" fmla="*/ 1209 w 225"/>
                  <a:gd name="T93" fmla="*/ 696 h 873"/>
                  <a:gd name="T94" fmla="*/ 270 w 225"/>
                  <a:gd name="T95" fmla="*/ 736 h 873"/>
                  <a:gd name="T96" fmla="*/ 753 w 225"/>
                  <a:gd name="T97" fmla="*/ 776 h 873"/>
                  <a:gd name="T98" fmla="*/ 2197 w 225"/>
                  <a:gd name="T99" fmla="*/ 808 h 873"/>
                  <a:gd name="T100" fmla="*/ 3179 w 225"/>
                  <a:gd name="T101" fmla="*/ 856 h 873"/>
                  <a:gd name="T102" fmla="*/ 2919 w 225"/>
                  <a:gd name="T103" fmla="*/ 864 h 873"/>
                  <a:gd name="T104" fmla="*/ 2919 w 225"/>
                  <a:gd name="T105" fmla="*/ 816 h 873"/>
                  <a:gd name="T106" fmla="*/ 2919 w 225"/>
                  <a:gd name="T107" fmla="*/ 864 h 873"/>
                  <a:gd name="T108" fmla="*/ 4398 w 225"/>
                  <a:gd name="T109" fmla="*/ 864 h 87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5"/>
                  <a:gd name="T166" fmla="*/ 0 h 873"/>
                  <a:gd name="T167" fmla="*/ 225 w 225"/>
                  <a:gd name="T168" fmla="*/ 873 h 87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5" h="873">
                    <a:moveTo>
                      <a:pt x="104" y="288"/>
                    </a:moveTo>
                    <a:lnTo>
                      <a:pt x="88" y="288"/>
                    </a:lnTo>
                    <a:lnTo>
                      <a:pt x="80" y="304"/>
                    </a:lnTo>
                    <a:lnTo>
                      <a:pt x="72" y="320"/>
                    </a:lnTo>
                    <a:lnTo>
                      <a:pt x="64" y="336"/>
                    </a:lnTo>
                    <a:lnTo>
                      <a:pt x="80" y="320"/>
                    </a:lnTo>
                    <a:lnTo>
                      <a:pt x="88" y="304"/>
                    </a:lnTo>
                    <a:lnTo>
                      <a:pt x="96" y="280"/>
                    </a:lnTo>
                    <a:lnTo>
                      <a:pt x="104" y="264"/>
                    </a:lnTo>
                    <a:lnTo>
                      <a:pt x="104" y="248"/>
                    </a:lnTo>
                    <a:lnTo>
                      <a:pt x="112" y="232"/>
                    </a:lnTo>
                    <a:lnTo>
                      <a:pt x="96" y="224"/>
                    </a:lnTo>
                    <a:lnTo>
                      <a:pt x="80" y="224"/>
                    </a:lnTo>
                    <a:lnTo>
                      <a:pt x="64" y="216"/>
                    </a:lnTo>
                    <a:lnTo>
                      <a:pt x="48" y="216"/>
                    </a:lnTo>
                    <a:lnTo>
                      <a:pt x="32" y="216"/>
                    </a:lnTo>
                    <a:lnTo>
                      <a:pt x="16" y="208"/>
                    </a:lnTo>
                    <a:lnTo>
                      <a:pt x="0" y="200"/>
                    </a:lnTo>
                    <a:lnTo>
                      <a:pt x="0" y="184"/>
                    </a:lnTo>
                    <a:lnTo>
                      <a:pt x="16" y="168"/>
                    </a:lnTo>
                    <a:lnTo>
                      <a:pt x="32" y="152"/>
                    </a:lnTo>
                    <a:lnTo>
                      <a:pt x="56" y="152"/>
                    </a:lnTo>
                    <a:lnTo>
                      <a:pt x="72" y="152"/>
                    </a:lnTo>
                    <a:lnTo>
                      <a:pt x="88" y="144"/>
                    </a:lnTo>
                    <a:lnTo>
                      <a:pt x="104" y="144"/>
                    </a:lnTo>
                    <a:lnTo>
                      <a:pt x="112" y="128"/>
                    </a:lnTo>
                    <a:lnTo>
                      <a:pt x="128" y="120"/>
                    </a:lnTo>
                    <a:lnTo>
                      <a:pt x="144" y="104"/>
                    </a:lnTo>
                    <a:lnTo>
                      <a:pt x="160" y="96"/>
                    </a:lnTo>
                    <a:lnTo>
                      <a:pt x="168" y="80"/>
                    </a:lnTo>
                    <a:lnTo>
                      <a:pt x="168" y="64"/>
                    </a:lnTo>
                    <a:lnTo>
                      <a:pt x="168" y="48"/>
                    </a:lnTo>
                    <a:lnTo>
                      <a:pt x="168" y="64"/>
                    </a:lnTo>
                    <a:lnTo>
                      <a:pt x="168" y="80"/>
                    </a:lnTo>
                    <a:lnTo>
                      <a:pt x="168" y="96"/>
                    </a:lnTo>
                    <a:lnTo>
                      <a:pt x="152" y="112"/>
                    </a:lnTo>
                    <a:lnTo>
                      <a:pt x="168" y="120"/>
                    </a:lnTo>
                    <a:lnTo>
                      <a:pt x="184" y="120"/>
                    </a:lnTo>
                    <a:lnTo>
                      <a:pt x="200" y="112"/>
                    </a:lnTo>
                    <a:lnTo>
                      <a:pt x="184" y="112"/>
                    </a:lnTo>
                    <a:lnTo>
                      <a:pt x="168" y="120"/>
                    </a:lnTo>
                    <a:lnTo>
                      <a:pt x="152" y="128"/>
                    </a:lnTo>
                    <a:lnTo>
                      <a:pt x="136" y="128"/>
                    </a:lnTo>
                    <a:lnTo>
                      <a:pt x="128" y="112"/>
                    </a:lnTo>
                    <a:lnTo>
                      <a:pt x="136" y="96"/>
                    </a:lnTo>
                    <a:lnTo>
                      <a:pt x="128" y="80"/>
                    </a:lnTo>
                    <a:lnTo>
                      <a:pt x="112" y="72"/>
                    </a:lnTo>
                    <a:lnTo>
                      <a:pt x="48" y="0"/>
                    </a:lnTo>
                    <a:lnTo>
                      <a:pt x="112" y="64"/>
                    </a:lnTo>
                    <a:lnTo>
                      <a:pt x="128" y="72"/>
                    </a:lnTo>
                    <a:lnTo>
                      <a:pt x="128" y="88"/>
                    </a:lnTo>
                    <a:lnTo>
                      <a:pt x="128" y="104"/>
                    </a:lnTo>
                    <a:lnTo>
                      <a:pt x="120" y="120"/>
                    </a:lnTo>
                    <a:lnTo>
                      <a:pt x="104" y="128"/>
                    </a:lnTo>
                    <a:lnTo>
                      <a:pt x="88" y="128"/>
                    </a:lnTo>
                    <a:lnTo>
                      <a:pt x="72" y="136"/>
                    </a:lnTo>
                    <a:lnTo>
                      <a:pt x="56" y="144"/>
                    </a:lnTo>
                    <a:lnTo>
                      <a:pt x="40" y="144"/>
                    </a:lnTo>
                    <a:lnTo>
                      <a:pt x="24" y="152"/>
                    </a:lnTo>
                    <a:lnTo>
                      <a:pt x="24" y="168"/>
                    </a:lnTo>
                    <a:lnTo>
                      <a:pt x="8" y="184"/>
                    </a:lnTo>
                    <a:lnTo>
                      <a:pt x="8" y="200"/>
                    </a:lnTo>
                    <a:lnTo>
                      <a:pt x="24" y="208"/>
                    </a:lnTo>
                    <a:lnTo>
                      <a:pt x="40" y="216"/>
                    </a:lnTo>
                    <a:lnTo>
                      <a:pt x="56" y="224"/>
                    </a:lnTo>
                    <a:lnTo>
                      <a:pt x="72" y="224"/>
                    </a:lnTo>
                    <a:lnTo>
                      <a:pt x="88" y="232"/>
                    </a:lnTo>
                    <a:lnTo>
                      <a:pt x="104" y="240"/>
                    </a:lnTo>
                    <a:lnTo>
                      <a:pt x="112" y="256"/>
                    </a:lnTo>
                    <a:lnTo>
                      <a:pt x="128" y="264"/>
                    </a:lnTo>
                    <a:lnTo>
                      <a:pt x="144" y="264"/>
                    </a:lnTo>
                    <a:lnTo>
                      <a:pt x="168" y="264"/>
                    </a:lnTo>
                    <a:lnTo>
                      <a:pt x="184" y="264"/>
                    </a:lnTo>
                    <a:lnTo>
                      <a:pt x="200" y="256"/>
                    </a:lnTo>
                    <a:lnTo>
                      <a:pt x="216" y="248"/>
                    </a:lnTo>
                    <a:lnTo>
                      <a:pt x="200" y="256"/>
                    </a:lnTo>
                    <a:lnTo>
                      <a:pt x="184" y="256"/>
                    </a:lnTo>
                    <a:lnTo>
                      <a:pt x="160" y="264"/>
                    </a:lnTo>
                    <a:lnTo>
                      <a:pt x="144" y="264"/>
                    </a:lnTo>
                    <a:lnTo>
                      <a:pt x="120" y="264"/>
                    </a:lnTo>
                    <a:lnTo>
                      <a:pt x="104" y="256"/>
                    </a:lnTo>
                    <a:lnTo>
                      <a:pt x="88" y="256"/>
                    </a:lnTo>
                    <a:lnTo>
                      <a:pt x="88" y="272"/>
                    </a:lnTo>
                    <a:lnTo>
                      <a:pt x="88" y="288"/>
                    </a:lnTo>
                    <a:lnTo>
                      <a:pt x="80" y="304"/>
                    </a:lnTo>
                    <a:lnTo>
                      <a:pt x="72" y="320"/>
                    </a:lnTo>
                    <a:lnTo>
                      <a:pt x="64" y="336"/>
                    </a:lnTo>
                    <a:lnTo>
                      <a:pt x="72" y="320"/>
                    </a:lnTo>
                    <a:lnTo>
                      <a:pt x="88" y="312"/>
                    </a:lnTo>
                    <a:lnTo>
                      <a:pt x="88" y="296"/>
                    </a:lnTo>
                    <a:lnTo>
                      <a:pt x="104" y="288"/>
                    </a:lnTo>
                    <a:lnTo>
                      <a:pt x="112" y="272"/>
                    </a:lnTo>
                    <a:lnTo>
                      <a:pt x="128" y="264"/>
                    </a:lnTo>
                    <a:lnTo>
                      <a:pt x="144" y="264"/>
                    </a:lnTo>
                    <a:lnTo>
                      <a:pt x="160" y="264"/>
                    </a:lnTo>
                    <a:lnTo>
                      <a:pt x="176" y="264"/>
                    </a:lnTo>
                    <a:lnTo>
                      <a:pt x="192" y="272"/>
                    </a:lnTo>
                    <a:lnTo>
                      <a:pt x="208" y="280"/>
                    </a:lnTo>
                    <a:lnTo>
                      <a:pt x="224" y="288"/>
                    </a:lnTo>
                    <a:lnTo>
                      <a:pt x="208" y="288"/>
                    </a:lnTo>
                    <a:lnTo>
                      <a:pt x="192" y="280"/>
                    </a:lnTo>
                    <a:lnTo>
                      <a:pt x="176" y="272"/>
                    </a:lnTo>
                    <a:lnTo>
                      <a:pt x="160" y="272"/>
                    </a:lnTo>
                    <a:lnTo>
                      <a:pt x="144" y="272"/>
                    </a:lnTo>
                    <a:lnTo>
                      <a:pt x="128" y="272"/>
                    </a:lnTo>
                    <a:lnTo>
                      <a:pt x="112" y="264"/>
                    </a:lnTo>
                    <a:lnTo>
                      <a:pt x="104" y="280"/>
                    </a:lnTo>
                    <a:lnTo>
                      <a:pt x="88" y="288"/>
                    </a:lnTo>
                    <a:lnTo>
                      <a:pt x="80" y="312"/>
                    </a:lnTo>
                    <a:lnTo>
                      <a:pt x="80" y="328"/>
                    </a:lnTo>
                    <a:lnTo>
                      <a:pt x="72" y="344"/>
                    </a:lnTo>
                    <a:lnTo>
                      <a:pt x="56" y="344"/>
                    </a:lnTo>
                    <a:lnTo>
                      <a:pt x="40" y="352"/>
                    </a:lnTo>
                    <a:lnTo>
                      <a:pt x="32" y="368"/>
                    </a:lnTo>
                    <a:lnTo>
                      <a:pt x="16" y="376"/>
                    </a:lnTo>
                    <a:lnTo>
                      <a:pt x="8" y="392"/>
                    </a:lnTo>
                    <a:lnTo>
                      <a:pt x="24" y="400"/>
                    </a:lnTo>
                    <a:lnTo>
                      <a:pt x="40" y="408"/>
                    </a:lnTo>
                    <a:lnTo>
                      <a:pt x="64" y="416"/>
                    </a:lnTo>
                    <a:lnTo>
                      <a:pt x="72" y="432"/>
                    </a:lnTo>
                    <a:lnTo>
                      <a:pt x="88" y="440"/>
                    </a:lnTo>
                    <a:lnTo>
                      <a:pt x="88" y="456"/>
                    </a:lnTo>
                    <a:lnTo>
                      <a:pt x="88" y="472"/>
                    </a:lnTo>
                    <a:lnTo>
                      <a:pt x="80" y="488"/>
                    </a:lnTo>
                    <a:lnTo>
                      <a:pt x="80" y="504"/>
                    </a:lnTo>
                    <a:lnTo>
                      <a:pt x="64" y="512"/>
                    </a:lnTo>
                    <a:lnTo>
                      <a:pt x="56" y="528"/>
                    </a:lnTo>
                    <a:lnTo>
                      <a:pt x="48" y="544"/>
                    </a:lnTo>
                    <a:lnTo>
                      <a:pt x="0" y="528"/>
                    </a:lnTo>
                    <a:lnTo>
                      <a:pt x="72" y="568"/>
                    </a:lnTo>
                    <a:lnTo>
                      <a:pt x="88" y="576"/>
                    </a:lnTo>
                    <a:lnTo>
                      <a:pt x="104" y="584"/>
                    </a:lnTo>
                    <a:lnTo>
                      <a:pt x="112" y="600"/>
                    </a:lnTo>
                    <a:lnTo>
                      <a:pt x="120" y="616"/>
                    </a:lnTo>
                    <a:lnTo>
                      <a:pt x="120" y="632"/>
                    </a:lnTo>
                    <a:lnTo>
                      <a:pt x="120" y="648"/>
                    </a:lnTo>
                    <a:lnTo>
                      <a:pt x="104" y="656"/>
                    </a:lnTo>
                    <a:lnTo>
                      <a:pt x="88" y="664"/>
                    </a:lnTo>
                    <a:lnTo>
                      <a:pt x="72" y="680"/>
                    </a:lnTo>
                    <a:lnTo>
                      <a:pt x="56" y="688"/>
                    </a:lnTo>
                    <a:lnTo>
                      <a:pt x="40" y="696"/>
                    </a:lnTo>
                    <a:lnTo>
                      <a:pt x="24" y="704"/>
                    </a:lnTo>
                    <a:lnTo>
                      <a:pt x="16" y="720"/>
                    </a:lnTo>
                    <a:lnTo>
                      <a:pt x="8" y="736"/>
                    </a:lnTo>
                    <a:lnTo>
                      <a:pt x="8" y="752"/>
                    </a:lnTo>
                    <a:lnTo>
                      <a:pt x="24" y="760"/>
                    </a:lnTo>
                    <a:lnTo>
                      <a:pt x="24" y="776"/>
                    </a:lnTo>
                    <a:lnTo>
                      <a:pt x="40" y="784"/>
                    </a:lnTo>
                    <a:lnTo>
                      <a:pt x="56" y="800"/>
                    </a:lnTo>
                    <a:lnTo>
                      <a:pt x="72" y="808"/>
                    </a:lnTo>
                    <a:lnTo>
                      <a:pt x="88" y="816"/>
                    </a:lnTo>
                    <a:lnTo>
                      <a:pt x="96" y="832"/>
                    </a:lnTo>
                    <a:lnTo>
                      <a:pt x="104" y="856"/>
                    </a:lnTo>
                    <a:lnTo>
                      <a:pt x="104" y="872"/>
                    </a:lnTo>
                    <a:lnTo>
                      <a:pt x="96" y="864"/>
                    </a:lnTo>
                    <a:lnTo>
                      <a:pt x="96" y="816"/>
                    </a:lnTo>
                    <a:lnTo>
                      <a:pt x="96" y="864"/>
                    </a:lnTo>
                    <a:lnTo>
                      <a:pt x="144" y="864"/>
                    </a:lnTo>
                    <a:lnTo>
                      <a:pt x="96" y="864"/>
                    </a:lnTo>
                    <a:lnTo>
                      <a:pt x="96" y="816"/>
                    </a:lnTo>
                  </a:path>
                </a:pathLst>
              </a:custGeom>
              <a:noFill/>
              <a:ln w="50800" cap="rnd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13354" name="Oval 54"/>
              <p:cNvSpPr>
                <a:spLocks noChangeArrowheads="1"/>
              </p:cNvSpPr>
              <p:nvPr/>
            </p:nvSpPr>
            <p:spPr bwMode="auto">
              <a:xfrm>
                <a:off x="551" y="1037"/>
                <a:ext cx="289" cy="160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50800">
                <a:solidFill>
                  <a:srgbClr val="D9D9D9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30808" name="Freeform 55"/>
              <p:cNvSpPr>
                <a:spLocks/>
              </p:cNvSpPr>
              <p:nvPr/>
            </p:nvSpPr>
            <p:spPr bwMode="auto">
              <a:xfrm>
                <a:off x="679" y="709"/>
                <a:ext cx="77" cy="257"/>
              </a:xfrm>
              <a:custGeom>
                <a:avLst/>
                <a:gdLst>
                  <a:gd name="T0" fmla="*/ 1009 w 73"/>
                  <a:gd name="T1" fmla="*/ 0 h 257"/>
                  <a:gd name="T2" fmla="*/ 603 w 73"/>
                  <a:gd name="T3" fmla="*/ 16 h 257"/>
                  <a:gd name="T4" fmla="*/ 208 w 73"/>
                  <a:gd name="T5" fmla="*/ 40 h 257"/>
                  <a:gd name="T6" fmla="*/ 286 w 73"/>
                  <a:gd name="T7" fmla="*/ 64 h 257"/>
                  <a:gd name="T8" fmla="*/ 708 w 73"/>
                  <a:gd name="T9" fmla="*/ 72 h 257"/>
                  <a:gd name="T10" fmla="*/ 708 w 73"/>
                  <a:gd name="T11" fmla="*/ 104 h 257"/>
                  <a:gd name="T12" fmla="*/ 393 w 73"/>
                  <a:gd name="T13" fmla="*/ 120 h 257"/>
                  <a:gd name="T14" fmla="*/ 286 w 73"/>
                  <a:gd name="T15" fmla="*/ 152 h 257"/>
                  <a:gd name="T16" fmla="*/ 286 w 73"/>
                  <a:gd name="T17" fmla="*/ 184 h 257"/>
                  <a:gd name="T18" fmla="*/ 708 w 73"/>
                  <a:gd name="T19" fmla="*/ 208 h 257"/>
                  <a:gd name="T20" fmla="*/ 907 w 73"/>
                  <a:gd name="T21" fmla="*/ 240 h 257"/>
                  <a:gd name="T22" fmla="*/ 603 w 73"/>
                  <a:gd name="T23" fmla="*/ 256 h 257"/>
                  <a:gd name="T24" fmla="*/ 907 w 73"/>
                  <a:gd name="T25" fmla="*/ 232 h 257"/>
                  <a:gd name="T26" fmla="*/ 514 w 73"/>
                  <a:gd name="T27" fmla="*/ 208 h 257"/>
                  <a:gd name="T28" fmla="*/ 286 w 73"/>
                  <a:gd name="T29" fmla="*/ 184 h 257"/>
                  <a:gd name="T30" fmla="*/ 393 w 73"/>
                  <a:gd name="T31" fmla="*/ 152 h 257"/>
                  <a:gd name="T32" fmla="*/ 708 w 73"/>
                  <a:gd name="T33" fmla="*/ 128 h 257"/>
                  <a:gd name="T34" fmla="*/ 1009 w 73"/>
                  <a:gd name="T35" fmla="*/ 96 h 257"/>
                  <a:gd name="T36" fmla="*/ 815 w 73"/>
                  <a:gd name="T37" fmla="*/ 72 h 257"/>
                  <a:gd name="T38" fmla="*/ 514 w 73"/>
                  <a:gd name="T39" fmla="*/ 48 h 257"/>
                  <a:gd name="T40" fmla="*/ 603 w 73"/>
                  <a:gd name="T41" fmla="*/ 24 h 257"/>
                  <a:gd name="T42" fmla="*/ 1009 w 73"/>
                  <a:gd name="T43" fmla="*/ 8 h 257"/>
                  <a:gd name="T44" fmla="*/ 603 w 73"/>
                  <a:gd name="T45" fmla="*/ 16 h 257"/>
                  <a:gd name="T46" fmla="*/ 208 w 73"/>
                  <a:gd name="T47" fmla="*/ 32 h 257"/>
                  <a:gd name="T48" fmla="*/ 514 w 73"/>
                  <a:gd name="T49" fmla="*/ 56 h 257"/>
                  <a:gd name="T50" fmla="*/ 907 w 73"/>
                  <a:gd name="T51" fmla="*/ 72 h 257"/>
                  <a:gd name="T52" fmla="*/ 1122 w 73"/>
                  <a:gd name="T53" fmla="*/ 96 h 257"/>
                  <a:gd name="T54" fmla="*/ 708 w 73"/>
                  <a:gd name="T55" fmla="*/ 120 h 257"/>
                  <a:gd name="T56" fmla="*/ 393 w 73"/>
                  <a:gd name="T57" fmla="*/ 136 h 257"/>
                  <a:gd name="T58" fmla="*/ 6 w 73"/>
                  <a:gd name="T59" fmla="*/ 160 h 257"/>
                  <a:gd name="T60" fmla="*/ 208 w 73"/>
                  <a:gd name="T61" fmla="*/ 176 h 257"/>
                  <a:gd name="T62" fmla="*/ 603 w 73"/>
                  <a:gd name="T63" fmla="*/ 200 h 257"/>
                  <a:gd name="T64" fmla="*/ 815 w 73"/>
                  <a:gd name="T65" fmla="*/ 232 h 257"/>
                  <a:gd name="T66" fmla="*/ 393 w 73"/>
                  <a:gd name="T67" fmla="*/ 256 h 2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3"/>
                  <a:gd name="T103" fmla="*/ 0 h 257"/>
                  <a:gd name="T104" fmla="*/ 73 w 73"/>
                  <a:gd name="T105" fmla="*/ 257 h 25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3" h="257">
                    <a:moveTo>
                      <a:pt x="72" y="0"/>
                    </a:moveTo>
                    <a:lnTo>
                      <a:pt x="60" y="0"/>
                    </a:lnTo>
                    <a:lnTo>
                      <a:pt x="48" y="8"/>
                    </a:lnTo>
                    <a:lnTo>
                      <a:pt x="36" y="16"/>
                    </a:lnTo>
                    <a:lnTo>
                      <a:pt x="24" y="24"/>
                    </a:lnTo>
                    <a:lnTo>
                      <a:pt x="12" y="40"/>
                    </a:lnTo>
                    <a:lnTo>
                      <a:pt x="6" y="56"/>
                    </a:lnTo>
                    <a:lnTo>
                      <a:pt x="18" y="64"/>
                    </a:lnTo>
                    <a:lnTo>
                      <a:pt x="30" y="64"/>
                    </a:lnTo>
                    <a:lnTo>
                      <a:pt x="42" y="72"/>
                    </a:lnTo>
                    <a:lnTo>
                      <a:pt x="48" y="88"/>
                    </a:lnTo>
                    <a:lnTo>
                      <a:pt x="42" y="104"/>
                    </a:lnTo>
                    <a:lnTo>
                      <a:pt x="36" y="120"/>
                    </a:lnTo>
                    <a:lnTo>
                      <a:pt x="24" y="120"/>
                    </a:lnTo>
                    <a:lnTo>
                      <a:pt x="18" y="136"/>
                    </a:lnTo>
                    <a:lnTo>
                      <a:pt x="18" y="152"/>
                    </a:lnTo>
                    <a:lnTo>
                      <a:pt x="18" y="168"/>
                    </a:lnTo>
                    <a:lnTo>
                      <a:pt x="18" y="184"/>
                    </a:lnTo>
                    <a:lnTo>
                      <a:pt x="30" y="208"/>
                    </a:lnTo>
                    <a:lnTo>
                      <a:pt x="42" y="208"/>
                    </a:lnTo>
                    <a:lnTo>
                      <a:pt x="48" y="224"/>
                    </a:lnTo>
                    <a:lnTo>
                      <a:pt x="54" y="240"/>
                    </a:lnTo>
                    <a:lnTo>
                      <a:pt x="48" y="256"/>
                    </a:lnTo>
                    <a:lnTo>
                      <a:pt x="36" y="256"/>
                    </a:lnTo>
                    <a:lnTo>
                      <a:pt x="48" y="248"/>
                    </a:lnTo>
                    <a:lnTo>
                      <a:pt x="54" y="232"/>
                    </a:lnTo>
                    <a:lnTo>
                      <a:pt x="42" y="216"/>
                    </a:lnTo>
                    <a:lnTo>
                      <a:pt x="30" y="208"/>
                    </a:lnTo>
                    <a:lnTo>
                      <a:pt x="18" y="200"/>
                    </a:lnTo>
                    <a:lnTo>
                      <a:pt x="18" y="184"/>
                    </a:lnTo>
                    <a:lnTo>
                      <a:pt x="18" y="168"/>
                    </a:lnTo>
                    <a:lnTo>
                      <a:pt x="24" y="152"/>
                    </a:lnTo>
                    <a:lnTo>
                      <a:pt x="30" y="136"/>
                    </a:lnTo>
                    <a:lnTo>
                      <a:pt x="42" y="128"/>
                    </a:lnTo>
                    <a:lnTo>
                      <a:pt x="48" y="112"/>
                    </a:lnTo>
                    <a:lnTo>
                      <a:pt x="60" y="96"/>
                    </a:lnTo>
                    <a:lnTo>
                      <a:pt x="60" y="80"/>
                    </a:lnTo>
                    <a:lnTo>
                      <a:pt x="48" y="72"/>
                    </a:lnTo>
                    <a:lnTo>
                      <a:pt x="36" y="64"/>
                    </a:lnTo>
                    <a:lnTo>
                      <a:pt x="30" y="48"/>
                    </a:lnTo>
                    <a:lnTo>
                      <a:pt x="24" y="32"/>
                    </a:lnTo>
                    <a:lnTo>
                      <a:pt x="36" y="24"/>
                    </a:lnTo>
                    <a:lnTo>
                      <a:pt x="48" y="16"/>
                    </a:lnTo>
                    <a:lnTo>
                      <a:pt x="60" y="8"/>
                    </a:lnTo>
                    <a:lnTo>
                      <a:pt x="48" y="8"/>
                    </a:lnTo>
                    <a:lnTo>
                      <a:pt x="36" y="16"/>
                    </a:lnTo>
                    <a:lnTo>
                      <a:pt x="24" y="24"/>
                    </a:lnTo>
                    <a:lnTo>
                      <a:pt x="12" y="32"/>
                    </a:lnTo>
                    <a:lnTo>
                      <a:pt x="18" y="48"/>
                    </a:lnTo>
                    <a:lnTo>
                      <a:pt x="30" y="56"/>
                    </a:lnTo>
                    <a:lnTo>
                      <a:pt x="42" y="56"/>
                    </a:lnTo>
                    <a:lnTo>
                      <a:pt x="54" y="72"/>
                    </a:lnTo>
                    <a:lnTo>
                      <a:pt x="66" y="80"/>
                    </a:lnTo>
                    <a:lnTo>
                      <a:pt x="66" y="96"/>
                    </a:lnTo>
                    <a:lnTo>
                      <a:pt x="54" y="104"/>
                    </a:lnTo>
                    <a:lnTo>
                      <a:pt x="42" y="120"/>
                    </a:lnTo>
                    <a:lnTo>
                      <a:pt x="30" y="120"/>
                    </a:lnTo>
                    <a:lnTo>
                      <a:pt x="24" y="136"/>
                    </a:lnTo>
                    <a:lnTo>
                      <a:pt x="12" y="144"/>
                    </a:lnTo>
                    <a:lnTo>
                      <a:pt x="6" y="160"/>
                    </a:lnTo>
                    <a:lnTo>
                      <a:pt x="0" y="176"/>
                    </a:lnTo>
                    <a:lnTo>
                      <a:pt x="12" y="176"/>
                    </a:lnTo>
                    <a:lnTo>
                      <a:pt x="24" y="184"/>
                    </a:lnTo>
                    <a:lnTo>
                      <a:pt x="36" y="200"/>
                    </a:lnTo>
                    <a:lnTo>
                      <a:pt x="42" y="216"/>
                    </a:lnTo>
                    <a:lnTo>
                      <a:pt x="48" y="232"/>
                    </a:lnTo>
                    <a:lnTo>
                      <a:pt x="36" y="248"/>
                    </a:lnTo>
                    <a:lnTo>
                      <a:pt x="24" y="256"/>
                    </a:lnTo>
                  </a:path>
                </a:pathLst>
              </a:custGeom>
              <a:noFill/>
              <a:ln w="25400" cap="rnd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0809" name="Freeform 56"/>
              <p:cNvSpPr>
                <a:spLocks/>
              </p:cNvSpPr>
              <p:nvPr/>
            </p:nvSpPr>
            <p:spPr bwMode="auto">
              <a:xfrm>
                <a:off x="617" y="997"/>
                <a:ext cx="54" cy="65"/>
              </a:xfrm>
              <a:custGeom>
                <a:avLst/>
                <a:gdLst>
                  <a:gd name="T0" fmla="*/ 682 w 51"/>
                  <a:gd name="T1" fmla="*/ 0 h 65"/>
                  <a:gd name="T2" fmla="*/ 1016 w 51"/>
                  <a:gd name="T3" fmla="*/ 10 h 65"/>
                  <a:gd name="T4" fmla="*/ 1016 w 51"/>
                  <a:gd name="T5" fmla="*/ 14 h 65"/>
                  <a:gd name="T6" fmla="*/ 1016 w 51"/>
                  <a:gd name="T7" fmla="*/ 18 h 65"/>
                  <a:gd name="T8" fmla="*/ 1016 w 51"/>
                  <a:gd name="T9" fmla="*/ 22 h 65"/>
                  <a:gd name="T10" fmla="*/ 991 w 51"/>
                  <a:gd name="T11" fmla="*/ 26 h 65"/>
                  <a:gd name="T12" fmla="*/ 959 w 51"/>
                  <a:gd name="T13" fmla="*/ 30 h 65"/>
                  <a:gd name="T14" fmla="*/ 907 w 51"/>
                  <a:gd name="T15" fmla="*/ 34 h 65"/>
                  <a:gd name="T16" fmla="*/ 857 w 51"/>
                  <a:gd name="T17" fmla="*/ 38 h 65"/>
                  <a:gd name="T18" fmla="*/ 809 w 51"/>
                  <a:gd name="T19" fmla="*/ 42 h 65"/>
                  <a:gd name="T20" fmla="*/ 764 w 51"/>
                  <a:gd name="T21" fmla="*/ 46 h 65"/>
                  <a:gd name="T22" fmla="*/ 682 w 51"/>
                  <a:gd name="T23" fmla="*/ 48 h 65"/>
                  <a:gd name="T24" fmla="*/ 682 w 51"/>
                  <a:gd name="T25" fmla="*/ 52 h 65"/>
                  <a:gd name="T26" fmla="*/ 608 w 51"/>
                  <a:gd name="T27" fmla="*/ 54 h 65"/>
                  <a:gd name="T28" fmla="*/ 542 w 51"/>
                  <a:gd name="T29" fmla="*/ 58 h 65"/>
                  <a:gd name="T30" fmla="*/ 432 w 51"/>
                  <a:gd name="T31" fmla="*/ 62 h 65"/>
                  <a:gd name="T32" fmla="*/ 344 w 51"/>
                  <a:gd name="T33" fmla="*/ 62 h 65"/>
                  <a:gd name="T34" fmla="*/ 274 w 51"/>
                  <a:gd name="T35" fmla="*/ 64 h 65"/>
                  <a:gd name="T36" fmla="*/ 218 w 51"/>
                  <a:gd name="T37" fmla="*/ 64 h 65"/>
                  <a:gd name="T38" fmla="*/ 6 w 51"/>
                  <a:gd name="T39" fmla="*/ 62 h 65"/>
                  <a:gd name="T40" fmla="*/ 2 w 51"/>
                  <a:gd name="T41" fmla="*/ 58 h 65"/>
                  <a:gd name="T42" fmla="*/ 2 w 51"/>
                  <a:gd name="T43" fmla="*/ 54 h 65"/>
                  <a:gd name="T44" fmla="*/ 0 w 51"/>
                  <a:gd name="T45" fmla="*/ 50 h 65"/>
                  <a:gd name="T46" fmla="*/ 0 w 51"/>
                  <a:gd name="T47" fmla="*/ 46 h 65"/>
                  <a:gd name="T48" fmla="*/ 0 w 51"/>
                  <a:gd name="T49" fmla="*/ 40 h 65"/>
                  <a:gd name="T50" fmla="*/ 0 w 51"/>
                  <a:gd name="T51" fmla="*/ 36 h 65"/>
                  <a:gd name="T52" fmla="*/ 2 w 51"/>
                  <a:gd name="T53" fmla="*/ 32 h 65"/>
                  <a:gd name="T54" fmla="*/ 4 w 51"/>
                  <a:gd name="T55" fmla="*/ 28 h 65"/>
                  <a:gd name="T56" fmla="*/ 6 w 51"/>
                  <a:gd name="T57" fmla="*/ 24 h 65"/>
                  <a:gd name="T58" fmla="*/ 245 w 51"/>
                  <a:gd name="T59" fmla="*/ 22 h 65"/>
                  <a:gd name="T60" fmla="*/ 274 w 51"/>
                  <a:gd name="T61" fmla="*/ 18 h 65"/>
                  <a:gd name="T62" fmla="*/ 344 w 51"/>
                  <a:gd name="T63" fmla="*/ 16 h 65"/>
                  <a:gd name="T64" fmla="*/ 432 w 51"/>
                  <a:gd name="T65" fmla="*/ 12 h 65"/>
                  <a:gd name="T66" fmla="*/ 682 w 51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"/>
                  <a:gd name="T103" fmla="*/ 0 h 65"/>
                  <a:gd name="T104" fmla="*/ 51 w 51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" h="65">
                    <a:moveTo>
                      <a:pt x="34" y="0"/>
                    </a:moveTo>
                    <a:lnTo>
                      <a:pt x="50" y="10"/>
                    </a:lnTo>
                    <a:lnTo>
                      <a:pt x="50" y="14"/>
                    </a:lnTo>
                    <a:lnTo>
                      <a:pt x="50" y="18"/>
                    </a:lnTo>
                    <a:lnTo>
                      <a:pt x="50" y="22"/>
                    </a:lnTo>
                    <a:lnTo>
                      <a:pt x="48" y="26"/>
                    </a:lnTo>
                    <a:lnTo>
                      <a:pt x="46" y="30"/>
                    </a:lnTo>
                    <a:lnTo>
                      <a:pt x="44" y="34"/>
                    </a:lnTo>
                    <a:lnTo>
                      <a:pt x="42" y="38"/>
                    </a:lnTo>
                    <a:lnTo>
                      <a:pt x="40" y="42"/>
                    </a:lnTo>
                    <a:lnTo>
                      <a:pt x="38" y="46"/>
                    </a:lnTo>
                    <a:lnTo>
                      <a:pt x="34" y="48"/>
                    </a:lnTo>
                    <a:lnTo>
                      <a:pt x="34" y="52"/>
                    </a:lnTo>
                    <a:lnTo>
                      <a:pt x="30" y="54"/>
                    </a:lnTo>
                    <a:lnTo>
                      <a:pt x="26" y="58"/>
                    </a:lnTo>
                    <a:lnTo>
                      <a:pt x="22" y="62"/>
                    </a:lnTo>
                    <a:lnTo>
                      <a:pt x="18" y="62"/>
                    </a:lnTo>
                    <a:lnTo>
                      <a:pt x="14" y="64"/>
                    </a:lnTo>
                    <a:lnTo>
                      <a:pt x="10" y="64"/>
                    </a:lnTo>
                    <a:lnTo>
                      <a:pt x="6" y="62"/>
                    </a:lnTo>
                    <a:lnTo>
                      <a:pt x="2" y="58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4" y="28"/>
                    </a:lnTo>
                    <a:lnTo>
                      <a:pt x="6" y="24"/>
                    </a:lnTo>
                    <a:lnTo>
                      <a:pt x="12" y="22"/>
                    </a:lnTo>
                    <a:lnTo>
                      <a:pt x="14" y="18"/>
                    </a:lnTo>
                    <a:lnTo>
                      <a:pt x="18" y="16"/>
                    </a:lnTo>
                    <a:lnTo>
                      <a:pt x="22" y="12"/>
                    </a:lnTo>
                    <a:lnTo>
                      <a:pt x="34" y="0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13"/>
              </a:p>
            </p:txBody>
          </p:sp>
        </p:grpSp>
        <p:sp>
          <p:nvSpPr>
            <p:cNvPr id="30800" name="Rectangle 57"/>
            <p:cNvSpPr>
              <a:spLocks noChangeArrowheads="1"/>
            </p:cNvSpPr>
            <p:nvPr/>
          </p:nvSpPr>
          <p:spPr bwMode="auto">
            <a:xfrm>
              <a:off x="151" y="440"/>
              <a:ext cx="10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TNF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</a:rPr>
                <a:t></a:t>
              </a:r>
              <a:r>
                <a:rPr lang="en-US" sz="1200" b="1" dirty="0">
                  <a:solidFill>
                    <a:srgbClr val="FFFFFF"/>
                  </a:solidFill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and IL-1</a:t>
              </a:r>
              <a:r>
                <a:rPr lang="en-US" sz="1050" b="1" dirty="0">
                  <a:solidFill>
                    <a:srgbClr val="FFFFFF"/>
                  </a:solidFill>
                  <a:latin typeface="Symbol" charset="0"/>
                </a:rPr>
                <a:t>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30801" name="Rectangle 59"/>
            <p:cNvSpPr>
              <a:spLocks noChangeArrowheads="1"/>
            </p:cNvSpPr>
            <p:nvPr/>
          </p:nvSpPr>
          <p:spPr bwMode="auto">
            <a:xfrm>
              <a:off x="1102" y="564"/>
              <a:ext cx="14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Ischemia/Reperfusion   </a:t>
              </a:r>
              <a:endParaRPr lang="en-US" sz="900" b="1" dirty="0">
                <a:solidFill>
                  <a:srgbClr val="FFFFFF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30802" name="Rectangle 60"/>
            <p:cNvSpPr>
              <a:spLocks noChangeArrowheads="1"/>
            </p:cNvSpPr>
            <p:nvPr/>
          </p:nvSpPr>
          <p:spPr bwMode="auto">
            <a:xfrm>
              <a:off x="1639" y="750"/>
              <a:ext cx="9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Physical stress</a:t>
              </a:r>
              <a:endParaRPr lang="en-US" sz="900" b="1" dirty="0">
                <a:solidFill>
                  <a:srgbClr val="FFFFFF"/>
                </a:solidFill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24" name="Group 78"/>
          <p:cNvGrpSpPr>
            <a:grpSpLocks/>
          </p:cNvGrpSpPr>
          <p:nvPr/>
        </p:nvGrpSpPr>
        <p:grpSpPr bwMode="auto">
          <a:xfrm>
            <a:off x="2234803" y="1274471"/>
            <a:ext cx="1308497" cy="1258490"/>
            <a:chOff x="917" y="731"/>
            <a:chExt cx="1099" cy="1057"/>
          </a:xfrm>
        </p:grpSpPr>
        <p:sp>
          <p:nvSpPr>
            <p:cNvPr id="13344" name="Line 49"/>
            <p:cNvSpPr>
              <a:spLocks noChangeShapeType="1"/>
            </p:cNvSpPr>
            <p:nvPr/>
          </p:nvSpPr>
          <p:spPr bwMode="auto">
            <a:xfrm>
              <a:off x="917" y="1288"/>
              <a:ext cx="307" cy="248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27" name="AutoShape 58"/>
            <p:cNvSpPr>
              <a:spLocks noChangeArrowheads="1"/>
            </p:cNvSpPr>
            <p:nvPr/>
          </p:nvSpPr>
          <p:spPr bwMode="auto">
            <a:xfrm>
              <a:off x="1066" y="1604"/>
              <a:ext cx="656" cy="184"/>
            </a:xfrm>
            <a:prstGeom prst="roundRect">
              <a:avLst>
                <a:gd name="adj" fmla="val 49995"/>
              </a:avLst>
            </a:prstGeom>
            <a:solidFill>
              <a:schemeClr val="tx2">
                <a:lumMod val="85000"/>
              </a:schemeClr>
            </a:solidFill>
            <a:ln w="57150" cmpd="sng">
              <a:solidFill>
                <a:srgbClr val="FFFF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/>
            <a:p>
              <a:pPr algn="ctr"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Kinases</a:t>
              </a:r>
            </a:p>
          </p:txBody>
        </p:sp>
        <p:sp>
          <p:nvSpPr>
            <p:cNvPr id="13346" name="Line 62"/>
            <p:cNvSpPr>
              <a:spLocks noChangeShapeType="1"/>
            </p:cNvSpPr>
            <p:nvPr/>
          </p:nvSpPr>
          <p:spPr bwMode="auto">
            <a:xfrm flipH="1">
              <a:off x="1675" y="912"/>
              <a:ext cx="341" cy="640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3347" name="Line 63"/>
            <p:cNvSpPr>
              <a:spLocks noChangeShapeType="1"/>
            </p:cNvSpPr>
            <p:nvPr/>
          </p:nvSpPr>
          <p:spPr bwMode="auto">
            <a:xfrm flipH="1">
              <a:off x="1369" y="731"/>
              <a:ext cx="258" cy="821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130"/>
          <p:cNvGrpSpPr>
            <a:grpSpLocks/>
          </p:cNvGrpSpPr>
          <p:nvPr/>
        </p:nvGrpSpPr>
        <p:grpSpPr bwMode="auto">
          <a:xfrm>
            <a:off x="2130626" y="3880741"/>
            <a:ext cx="1875924" cy="1004793"/>
            <a:chOff x="1690138" y="5403605"/>
            <a:chExt cx="2501231" cy="1339723"/>
          </a:xfrm>
        </p:grpSpPr>
        <p:sp>
          <p:nvSpPr>
            <p:cNvPr id="128" name="Rounded Rectangle 127"/>
            <p:cNvSpPr/>
            <p:nvPr/>
          </p:nvSpPr>
          <p:spPr bwMode="auto">
            <a:xfrm>
              <a:off x="1690138" y="5867029"/>
              <a:ext cx="1257300" cy="8762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8000"/>
              </a:schemeClr>
            </a:solidFill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tIns="0" bIns="0" anchor="ctr" anchorCtr="1"/>
            <a:lstStyle/>
            <a:p>
              <a:pPr>
                <a:defRPr/>
              </a:pPr>
              <a:endParaRPr lang="en-US" sz="1013" dirty="0">
                <a:solidFill>
                  <a:srgbClr val="000000"/>
                </a:solidFill>
                <a:latin typeface="Helvetica" pitchFamily="-110" charset="0"/>
              </a:endParaRPr>
            </a:p>
          </p:txBody>
        </p:sp>
        <p:sp>
          <p:nvSpPr>
            <p:cNvPr id="30786" name="Rounded Rectangle 129"/>
            <p:cNvSpPr>
              <a:spLocks noChangeArrowheads="1"/>
            </p:cNvSpPr>
            <p:nvPr/>
          </p:nvSpPr>
          <p:spPr bwMode="auto">
            <a:xfrm>
              <a:off x="2934069" y="5403605"/>
              <a:ext cx="1257300" cy="723900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27843"/>
              </a:srgbClr>
            </a:solidFill>
            <a:ln w="57150">
              <a:solidFill>
                <a:srgbClr val="008000"/>
              </a:solidFill>
              <a:prstDash val="sysDash"/>
              <a:round/>
              <a:headEnd/>
              <a:tailEnd/>
            </a:ln>
          </p:spPr>
          <p:txBody>
            <a:bodyPr tIns="0" bIns="0" anchor="ctr" anchorCtr="1"/>
            <a:lstStyle/>
            <a:p>
              <a:endParaRPr lang="en-US" sz="1013" dirty="0">
                <a:solidFill>
                  <a:srgbClr val="000000"/>
                </a:solidFill>
              </a:endParaRPr>
            </a:p>
          </p:txBody>
        </p:sp>
      </p:grpSp>
      <p:sp>
        <p:nvSpPr>
          <p:cNvPr id="30748" name="TextBox 22"/>
          <p:cNvSpPr txBox="1">
            <a:spLocks noChangeArrowheads="1"/>
          </p:cNvSpPr>
          <p:nvPr/>
        </p:nvSpPr>
        <p:spPr bwMode="auto">
          <a:xfrm>
            <a:off x="1137048" y="88037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0749" name="Rectangle 130"/>
          <p:cNvSpPr>
            <a:spLocks noChangeArrowheads="1"/>
          </p:cNvSpPr>
          <p:nvPr/>
        </p:nvSpPr>
        <p:spPr bwMode="auto">
          <a:xfrm>
            <a:off x="4884087" y="4126017"/>
            <a:ext cx="709328" cy="22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 Rounded MT Bold" charset="0"/>
                <a:cs typeface="Arial Rounded MT Bold" charset="0"/>
              </a:rPr>
              <a:t>I</a:t>
            </a:r>
            <a:r>
              <a:rPr lang="en-US" sz="1050" b="1" dirty="0">
                <a:solidFill>
                  <a:schemeClr val="bg1"/>
                </a:solidFill>
                <a:latin typeface="Symbol" charset="0"/>
              </a:rPr>
              <a:t></a:t>
            </a:r>
            <a:r>
              <a:rPr lang="en-US" sz="1050" b="1" dirty="0">
                <a:solidFill>
                  <a:schemeClr val="bg1"/>
                </a:solidFill>
                <a:latin typeface="Arial Rounded MT Bold" charset="0"/>
                <a:cs typeface="Arial Rounded MT Bold" charset="0"/>
              </a:rPr>
              <a:t>B gene</a:t>
            </a:r>
          </a:p>
        </p:txBody>
      </p:sp>
      <p:sp>
        <p:nvSpPr>
          <p:cNvPr id="30750" name="Rectangle 131"/>
          <p:cNvSpPr>
            <a:spLocks noChangeArrowheads="1"/>
          </p:cNvSpPr>
          <p:nvPr/>
        </p:nvSpPr>
        <p:spPr bwMode="auto">
          <a:xfrm>
            <a:off x="2990050" y="4126017"/>
            <a:ext cx="1068401" cy="20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algn="ctr"/>
            <a:r>
              <a:rPr lang="en-US" sz="900" b="1" dirty="0">
                <a:solidFill>
                  <a:srgbClr val="FFFFFF"/>
                </a:solidFill>
                <a:latin typeface="Arial Rounded MT Bold" charset="0"/>
                <a:cs typeface="Arial Rounded MT Bold" charset="0"/>
              </a:rPr>
              <a:t>GRE binding site</a:t>
            </a:r>
          </a:p>
        </p:txBody>
      </p:sp>
      <p:sp>
        <p:nvSpPr>
          <p:cNvPr id="30751" name="Rectangle 132"/>
          <p:cNvSpPr>
            <a:spLocks noChangeArrowheads="1"/>
          </p:cNvSpPr>
          <p:nvPr/>
        </p:nvSpPr>
        <p:spPr bwMode="auto">
          <a:xfrm>
            <a:off x="2132371" y="4693459"/>
            <a:ext cx="993059" cy="20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Symbol" charset="0"/>
              </a:rPr>
              <a:t></a:t>
            </a:r>
            <a:r>
              <a:rPr lang="en-US" sz="900" b="1" dirty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sz="900" b="1" dirty="0">
                <a:solidFill>
                  <a:srgbClr val="FFFFFF"/>
                </a:solidFill>
                <a:latin typeface="Arial Rounded MT Bold" charset="0"/>
                <a:cs typeface="Arial Rounded MT Bold" charset="0"/>
              </a:rPr>
              <a:t>B binding site</a:t>
            </a:r>
          </a:p>
        </p:txBody>
      </p:sp>
      <p:grpSp>
        <p:nvGrpSpPr>
          <p:cNvPr id="26" name="Group 136"/>
          <p:cNvGrpSpPr>
            <a:grpSpLocks/>
          </p:cNvGrpSpPr>
          <p:nvPr/>
        </p:nvGrpSpPr>
        <p:grpSpPr bwMode="auto">
          <a:xfrm>
            <a:off x="6885385" y="2304497"/>
            <a:ext cx="852488" cy="1245261"/>
            <a:chOff x="7656513" y="2838629"/>
            <a:chExt cx="1136650" cy="1660348"/>
          </a:xfrm>
        </p:grpSpPr>
        <p:grpSp>
          <p:nvGrpSpPr>
            <p:cNvPr id="30778" name="Group 128"/>
            <p:cNvGrpSpPr>
              <a:grpSpLocks/>
            </p:cNvGrpSpPr>
            <p:nvPr/>
          </p:nvGrpSpPr>
          <p:grpSpPr bwMode="auto">
            <a:xfrm>
              <a:off x="7656513" y="2838629"/>
              <a:ext cx="1136650" cy="1660348"/>
              <a:chOff x="7656513" y="2838649"/>
              <a:chExt cx="1136650" cy="1660327"/>
            </a:xfrm>
          </p:grpSpPr>
          <p:sp>
            <p:nvSpPr>
              <p:cNvPr id="30780" name="Rectangle 88"/>
              <p:cNvSpPr>
                <a:spLocks noChangeArrowheads="1"/>
              </p:cNvSpPr>
              <p:nvPr/>
            </p:nvSpPr>
            <p:spPr bwMode="auto">
              <a:xfrm>
                <a:off x="7857750" y="4075113"/>
                <a:ext cx="734174" cy="305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mRNA</a:t>
                </a:r>
              </a:p>
            </p:txBody>
          </p:sp>
          <p:sp>
            <p:nvSpPr>
              <p:cNvPr id="15422" name="Freeform 89"/>
              <p:cNvSpPr>
                <a:spLocks/>
              </p:cNvSpPr>
              <p:nvPr/>
            </p:nvSpPr>
            <p:spPr bwMode="auto">
              <a:xfrm>
                <a:off x="7656513" y="4306888"/>
                <a:ext cx="1136650" cy="192088"/>
              </a:xfrm>
              <a:custGeom>
                <a:avLst/>
                <a:gdLst>
                  <a:gd name="T0" fmla="*/ 97 w 673"/>
                  <a:gd name="T1" fmla="*/ 72 h 121"/>
                  <a:gd name="T2" fmla="*/ 0 w 673"/>
                  <a:gd name="T3" fmla="*/ 80 h 121"/>
                  <a:gd name="T4" fmla="*/ 97 w 673"/>
                  <a:gd name="T5" fmla="*/ 80 h 121"/>
                  <a:gd name="T6" fmla="*/ 204 w 673"/>
                  <a:gd name="T7" fmla="*/ 72 h 121"/>
                  <a:gd name="T8" fmla="*/ 303 w 673"/>
                  <a:gd name="T9" fmla="*/ 64 h 121"/>
                  <a:gd name="T10" fmla="*/ 466 w 673"/>
                  <a:gd name="T11" fmla="*/ 64 h 121"/>
                  <a:gd name="T12" fmla="*/ 514 w 673"/>
                  <a:gd name="T13" fmla="*/ 48 h 121"/>
                  <a:gd name="T14" fmla="*/ 619 w 673"/>
                  <a:gd name="T15" fmla="*/ 40 h 121"/>
                  <a:gd name="T16" fmla="*/ 720 w 673"/>
                  <a:gd name="T17" fmla="*/ 40 h 121"/>
                  <a:gd name="T18" fmla="*/ 816 w 673"/>
                  <a:gd name="T19" fmla="*/ 48 h 121"/>
                  <a:gd name="T20" fmla="*/ 868 w 673"/>
                  <a:gd name="T21" fmla="*/ 72 h 121"/>
                  <a:gd name="T22" fmla="*/ 922 w 673"/>
                  <a:gd name="T23" fmla="*/ 88 h 121"/>
                  <a:gd name="T24" fmla="*/ 1028 w 673"/>
                  <a:gd name="T25" fmla="*/ 88 h 121"/>
                  <a:gd name="T26" fmla="*/ 1127 w 673"/>
                  <a:gd name="T27" fmla="*/ 88 h 121"/>
                  <a:gd name="T28" fmla="*/ 1229 w 673"/>
                  <a:gd name="T29" fmla="*/ 80 h 121"/>
                  <a:gd name="T30" fmla="*/ 1335 w 673"/>
                  <a:gd name="T31" fmla="*/ 64 h 121"/>
                  <a:gd name="T32" fmla="*/ 1428 w 673"/>
                  <a:gd name="T33" fmla="*/ 56 h 121"/>
                  <a:gd name="T34" fmla="*/ 1537 w 673"/>
                  <a:gd name="T35" fmla="*/ 48 h 121"/>
                  <a:gd name="T36" fmla="*/ 1636 w 673"/>
                  <a:gd name="T37" fmla="*/ 48 h 121"/>
                  <a:gd name="T38" fmla="*/ 1688 w 673"/>
                  <a:gd name="T39" fmla="*/ 64 h 121"/>
                  <a:gd name="T40" fmla="*/ 1688 w 673"/>
                  <a:gd name="T41" fmla="*/ 80 h 121"/>
                  <a:gd name="T42" fmla="*/ 1795 w 673"/>
                  <a:gd name="T43" fmla="*/ 80 h 121"/>
                  <a:gd name="T44" fmla="*/ 1893 w 673"/>
                  <a:gd name="T45" fmla="*/ 80 h 121"/>
                  <a:gd name="T46" fmla="*/ 2004 w 673"/>
                  <a:gd name="T47" fmla="*/ 72 h 121"/>
                  <a:gd name="T48" fmla="*/ 2060 w 673"/>
                  <a:gd name="T49" fmla="*/ 48 h 121"/>
                  <a:gd name="T50" fmla="*/ 2103 w 673"/>
                  <a:gd name="T51" fmla="*/ 32 h 121"/>
                  <a:gd name="T52" fmla="*/ 2253 w 673"/>
                  <a:gd name="T53" fmla="*/ 24 h 121"/>
                  <a:gd name="T54" fmla="*/ 2301 w 673"/>
                  <a:gd name="T55" fmla="*/ 8 h 121"/>
                  <a:gd name="T56" fmla="*/ 2467 w 673"/>
                  <a:gd name="T57" fmla="*/ 8 h 121"/>
                  <a:gd name="T58" fmla="*/ 2567 w 673"/>
                  <a:gd name="T59" fmla="*/ 0 h 121"/>
                  <a:gd name="T60" fmla="*/ 2665 w 673"/>
                  <a:gd name="T61" fmla="*/ 104 h 121"/>
                  <a:gd name="T62" fmla="*/ 2665 w 673"/>
                  <a:gd name="T63" fmla="*/ 120 h 121"/>
                  <a:gd name="T64" fmla="*/ 2665 w 673"/>
                  <a:gd name="T65" fmla="*/ 104 h 121"/>
                  <a:gd name="T66" fmla="*/ 2727 w 673"/>
                  <a:gd name="T67" fmla="*/ 88 h 121"/>
                  <a:gd name="T68" fmla="*/ 2769 w 673"/>
                  <a:gd name="T69" fmla="*/ 72 h 121"/>
                  <a:gd name="T70" fmla="*/ 2821 w 673"/>
                  <a:gd name="T71" fmla="*/ 56 h 121"/>
                  <a:gd name="T72" fmla="*/ 2921 w 673"/>
                  <a:gd name="T73" fmla="*/ 48 h 121"/>
                  <a:gd name="T74" fmla="*/ 3033 w 673"/>
                  <a:gd name="T75" fmla="*/ 40 h 121"/>
                  <a:gd name="T76" fmla="*/ 3124 w 673"/>
                  <a:gd name="T77" fmla="*/ 40 h 121"/>
                  <a:gd name="T78" fmla="*/ 3234 w 673"/>
                  <a:gd name="T79" fmla="*/ 40 h 121"/>
                  <a:gd name="T80" fmla="*/ 3334 w 673"/>
                  <a:gd name="T81" fmla="*/ 48 h 121"/>
                  <a:gd name="T82" fmla="*/ 3388 w 673"/>
                  <a:gd name="T83" fmla="*/ 64 h 121"/>
                  <a:gd name="T84" fmla="*/ 3493 w 673"/>
                  <a:gd name="T85" fmla="*/ 64 h 121"/>
                  <a:gd name="T86" fmla="*/ 3536 w 673"/>
                  <a:gd name="T87" fmla="*/ 80 h 121"/>
                  <a:gd name="T88" fmla="*/ 3687 w 673"/>
                  <a:gd name="T89" fmla="*/ 80 h 121"/>
                  <a:gd name="T90" fmla="*/ 3845 w 673"/>
                  <a:gd name="T91" fmla="*/ 80 h 121"/>
                  <a:gd name="T92" fmla="*/ 3953 w 673"/>
                  <a:gd name="T93" fmla="*/ 80 h 121"/>
                  <a:gd name="T94" fmla="*/ 4102 w 673"/>
                  <a:gd name="T95" fmla="*/ 80 h 121"/>
                  <a:gd name="T96" fmla="*/ 4207 w 673"/>
                  <a:gd name="T97" fmla="*/ 80 h 121"/>
                  <a:gd name="T98" fmla="*/ 4312 w 673"/>
                  <a:gd name="T99" fmla="*/ 72 h 1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3"/>
                  <a:gd name="T151" fmla="*/ 0 h 121"/>
                  <a:gd name="T152" fmla="*/ 673 w 673"/>
                  <a:gd name="T153" fmla="*/ 121 h 1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3" h="121">
                    <a:moveTo>
                      <a:pt x="16" y="72"/>
                    </a:moveTo>
                    <a:lnTo>
                      <a:pt x="0" y="80"/>
                    </a:lnTo>
                    <a:lnTo>
                      <a:pt x="16" y="80"/>
                    </a:lnTo>
                    <a:lnTo>
                      <a:pt x="32" y="72"/>
                    </a:lnTo>
                    <a:lnTo>
                      <a:pt x="48" y="64"/>
                    </a:lnTo>
                    <a:lnTo>
                      <a:pt x="72" y="64"/>
                    </a:lnTo>
                    <a:lnTo>
                      <a:pt x="80" y="48"/>
                    </a:lnTo>
                    <a:lnTo>
                      <a:pt x="96" y="40"/>
                    </a:lnTo>
                    <a:lnTo>
                      <a:pt x="112" y="40"/>
                    </a:lnTo>
                    <a:lnTo>
                      <a:pt x="128" y="48"/>
                    </a:lnTo>
                    <a:lnTo>
                      <a:pt x="136" y="72"/>
                    </a:lnTo>
                    <a:lnTo>
                      <a:pt x="144" y="88"/>
                    </a:lnTo>
                    <a:lnTo>
                      <a:pt x="160" y="88"/>
                    </a:lnTo>
                    <a:lnTo>
                      <a:pt x="176" y="88"/>
                    </a:lnTo>
                    <a:lnTo>
                      <a:pt x="192" y="80"/>
                    </a:lnTo>
                    <a:lnTo>
                      <a:pt x="208" y="64"/>
                    </a:lnTo>
                    <a:lnTo>
                      <a:pt x="224" y="56"/>
                    </a:lnTo>
                    <a:lnTo>
                      <a:pt x="240" y="48"/>
                    </a:lnTo>
                    <a:lnTo>
                      <a:pt x="256" y="48"/>
                    </a:lnTo>
                    <a:lnTo>
                      <a:pt x="264" y="64"/>
                    </a:lnTo>
                    <a:lnTo>
                      <a:pt x="264" y="80"/>
                    </a:lnTo>
                    <a:lnTo>
                      <a:pt x="280" y="80"/>
                    </a:lnTo>
                    <a:lnTo>
                      <a:pt x="296" y="80"/>
                    </a:lnTo>
                    <a:lnTo>
                      <a:pt x="312" y="72"/>
                    </a:lnTo>
                    <a:lnTo>
                      <a:pt x="320" y="48"/>
                    </a:lnTo>
                    <a:lnTo>
                      <a:pt x="328" y="32"/>
                    </a:lnTo>
                    <a:lnTo>
                      <a:pt x="352" y="24"/>
                    </a:lnTo>
                    <a:lnTo>
                      <a:pt x="360" y="8"/>
                    </a:lnTo>
                    <a:lnTo>
                      <a:pt x="384" y="8"/>
                    </a:lnTo>
                    <a:lnTo>
                      <a:pt x="400" y="0"/>
                    </a:lnTo>
                    <a:lnTo>
                      <a:pt x="416" y="104"/>
                    </a:lnTo>
                    <a:lnTo>
                      <a:pt x="416" y="120"/>
                    </a:lnTo>
                    <a:lnTo>
                      <a:pt x="416" y="104"/>
                    </a:lnTo>
                    <a:lnTo>
                      <a:pt x="424" y="88"/>
                    </a:lnTo>
                    <a:lnTo>
                      <a:pt x="432" y="72"/>
                    </a:lnTo>
                    <a:lnTo>
                      <a:pt x="440" y="56"/>
                    </a:lnTo>
                    <a:lnTo>
                      <a:pt x="456" y="48"/>
                    </a:lnTo>
                    <a:lnTo>
                      <a:pt x="472" y="40"/>
                    </a:lnTo>
                    <a:lnTo>
                      <a:pt x="488" y="40"/>
                    </a:lnTo>
                    <a:lnTo>
                      <a:pt x="504" y="40"/>
                    </a:lnTo>
                    <a:lnTo>
                      <a:pt x="520" y="48"/>
                    </a:lnTo>
                    <a:lnTo>
                      <a:pt x="528" y="64"/>
                    </a:lnTo>
                    <a:lnTo>
                      <a:pt x="544" y="64"/>
                    </a:lnTo>
                    <a:lnTo>
                      <a:pt x="552" y="80"/>
                    </a:lnTo>
                    <a:lnTo>
                      <a:pt x="576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40" y="80"/>
                    </a:lnTo>
                    <a:lnTo>
                      <a:pt x="656" y="80"/>
                    </a:lnTo>
                    <a:lnTo>
                      <a:pt x="672" y="72"/>
                    </a:lnTo>
                  </a:path>
                </a:pathLst>
              </a:custGeom>
              <a:noFill/>
              <a:ln w="50800" cap="rnd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784" name="Rectangle 90"/>
              <p:cNvSpPr>
                <a:spLocks noChangeArrowheads="1"/>
              </p:cNvSpPr>
              <p:nvPr/>
            </p:nvSpPr>
            <p:spPr bwMode="auto">
              <a:xfrm>
                <a:off x="7821866" y="2838649"/>
                <a:ext cx="797656" cy="623497"/>
              </a:xfrm>
              <a:prstGeom prst="rect">
                <a:avLst/>
              </a:prstGeom>
              <a:solidFill>
                <a:srgbClr val="F2F2F2"/>
              </a:solidFill>
              <a:ln w="9525">
                <a:solidFill>
                  <a:srgbClr val="BFBFBF"/>
                </a:solidFill>
                <a:miter lim="800000"/>
                <a:headEnd/>
                <a:tailEnd/>
              </a:ln>
            </p:spPr>
            <p:txBody>
              <a:bodyPr wrap="square" tIns="0" bIns="0" anchor="ctr" anchorCtr="1">
                <a:spAutoFit/>
              </a:bodyPr>
              <a:lstStyle/>
              <a:p>
                <a:pPr algn="ctr"/>
                <a:r>
                  <a:rPr lang="en-US" sz="1013" b="1" dirty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TNF</a:t>
                </a:r>
                <a:r>
                  <a:rPr lang="en-US" sz="1013" b="1" dirty="0">
                    <a:solidFill>
                      <a:srgbClr val="000000"/>
                    </a:solidFill>
                    <a:latin typeface="Symbol" charset="0"/>
                  </a:rPr>
                  <a:t>-</a:t>
                </a:r>
              </a:p>
              <a:p>
                <a:pPr algn="ctr"/>
                <a:r>
                  <a:rPr lang="en-US" sz="1013" b="1" dirty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IL-1</a:t>
                </a:r>
                <a:r>
                  <a:rPr lang="en-US" sz="1013" b="1" dirty="0">
                    <a:solidFill>
                      <a:srgbClr val="000000"/>
                    </a:solidFill>
                    <a:latin typeface="Symbol" charset="0"/>
                  </a:rPr>
                  <a:t></a:t>
                </a:r>
                <a:endParaRPr lang="en-US" sz="1013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013" b="1" dirty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IL-6</a:t>
                </a:r>
                <a:endParaRPr lang="en-US" sz="1013" b="1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34" name="Straight Arrow Connector 133"/>
            <p:cNvCxnSpPr>
              <a:cxnSpLocks/>
              <a:endCxn id="30784" idx="2"/>
            </p:cNvCxnSpPr>
            <p:nvPr/>
          </p:nvCxnSpPr>
          <p:spPr bwMode="auto">
            <a:xfrm flipH="1" flipV="1">
              <a:off x="8220694" y="3462134"/>
              <a:ext cx="3" cy="693268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grpSp>
        <p:nvGrpSpPr>
          <p:cNvPr id="28" name="Group 138"/>
          <p:cNvGrpSpPr>
            <a:grpSpLocks/>
          </p:cNvGrpSpPr>
          <p:nvPr/>
        </p:nvGrpSpPr>
        <p:grpSpPr bwMode="auto">
          <a:xfrm>
            <a:off x="5926931" y="1929315"/>
            <a:ext cx="876300" cy="2156223"/>
            <a:chOff x="6378575" y="2338388"/>
            <a:chExt cx="1168400" cy="2874963"/>
          </a:xfrm>
        </p:grpSpPr>
        <p:grpSp>
          <p:nvGrpSpPr>
            <p:cNvPr id="30765" name="Group 75"/>
            <p:cNvGrpSpPr>
              <a:grpSpLocks/>
            </p:cNvGrpSpPr>
            <p:nvPr/>
          </p:nvGrpSpPr>
          <p:grpSpPr bwMode="auto">
            <a:xfrm>
              <a:off x="6378575" y="2338388"/>
              <a:ext cx="1168400" cy="2874963"/>
              <a:chOff x="4018" y="1281"/>
              <a:chExt cx="736" cy="1811"/>
            </a:xfrm>
          </p:grpSpPr>
          <p:sp>
            <p:nvSpPr>
              <p:cNvPr id="30767" name="Freeform 76"/>
              <p:cNvSpPr>
                <a:spLocks/>
              </p:cNvSpPr>
              <p:nvPr/>
            </p:nvSpPr>
            <p:spPr bwMode="auto">
              <a:xfrm>
                <a:off x="4027" y="2392"/>
                <a:ext cx="716" cy="121"/>
              </a:xfrm>
              <a:custGeom>
                <a:avLst/>
                <a:gdLst>
                  <a:gd name="T0" fmla="*/ 404 w 673"/>
                  <a:gd name="T1" fmla="*/ 72 h 121"/>
                  <a:gd name="T2" fmla="*/ 0 w 673"/>
                  <a:gd name="T3" fmla="*/ 80 h 121"/>
                  <a:gd name="T4" fmla="*/ 404 w 673"/>
                  <a:gd name="T5" fmla="*/ 80 h 121"/>
                  <a:gd name="T6" fmla="*/ 848 w 673"/>
                  <a:gd name="T7" fmla="*/ 72 h 121"/>
                  <a:gd name="T8" fmla="*/ 1259 w 673"/>
                  <a:gd name="T9" fmla="*/ 64 h 121"/>
                  <a:gd name="T10" fmla="*/ 1941 w 673"/>
                  <a:gd name="T11" fmla="*/ 64 h 121"/>
                  <a:gd name="T12" fmla="*/ 2138 w 673"/>
                  <a:gd name="T13" fmla="*/ 48 h 121"/>
                  <a:gd name="T14" fmla="*/ 2575 w 673"/>
                  <a:gd name="T15" fmla="*/ 40 h 121"/>
                  <a:gd name="T16" fmla="*/ 2994 w 673"/>
                  <a:gd name="T17" fmla="*/ 40 h 121"/>
                  <a:gd name="T18" fmla="*/ 3394 w 673"/>
                  <a:gd name="T19" fmla="*/ 48 h 121"/>
                  <a:gd name="T20" fmla="*/ 3611 w 673"/>
                  <a:gd name="T21" fmla="*/ 72 h 121"/>
                  <a:gd name="T22" fmla="*/ 3834 w 673"/>
                  <a:gd name="T23" fmla="*/ 88 h 121"/>
                  <a:gd name="T24" fmla="*/ 4272 w 673"/>
                  <a:gd name="T25" fmla="*/ 88 h 121"/>
                  <a:gd name="T26" fmla="*/ 4680 w 673"/>
                  <a:gd name="T27" fmla="*/ 88 h 121"/>
                  <a:gd name="T28" fmla="*/ 5112 w 673"/>
                  <a:gd name="T29" fmla="*/ 80 h 121"/>
                  <a:gd name="T30" fmla="*/ 5551 w 673"/>
                  <a:gd name="T31" fmla="*/ 64 h 121"/>
                  <a:gd name="T32" fmla="*/ 5932 w 673"/>
                  <a:gd name="T33" fmla="*/ 56 h 121"/>
                  <a:gd name="T34" fmla="*/ 6378 w 673"/>
                  <a:gd name="T35" fmla="*/ 48 h 121"/>
                  <a:gd name="T36" fmla="*/ 6803 w 673"/>
                  <a:gd name="T37" fmla="*/ 48 h 121"/>
                  <a:gd name="T38" fmla="*/ 7013 w 673"/>
                  <a:gd name="T39" fmla="*/ 64 h 121"/>
                  <a:gd name="T40" fmla="*/ 7013 w 673"/>
                  <a:gd name="T41" fmla="*/ 80 h 121"/>
                  <a:gd name="T42" fmla="*/ 7460 w 673"/>
                  <a:gd name="T43" fmla="*/ 80 h 121"/>
                  <a:gd name="T44" fmla="*/ 7870 w 673"/>
                  <a:gd name="T45" fmla="*/ 80 h 121"/>
                  <a:gd name="T46" fmla="*/ 8325 w 673"/>
                  <a:gd name="T47" fmla="*/ 72 h 121"/>
                  <a:gd name="T48" fmla="*/ 8562 w 673"/>
                  <a:gd name="T49" fmla="*/ 48 h 121"/>
                  <a:gd name="T50" fmla="*/ 8741 w 673"/>
                  <a:gd name="T51" fmla="*/ 32 h 121"/>
                  <a:gd name="T52" fmla="*/ 9359 w 673"/>
                  <a:gd name="T53" fmla="*/ 24 h 121"/>
                  <a:gd name="T54" fmla="*/ 9559 w 673"/>
                  <a:gd name="T55" fmla="*/ 8 h 121"/>
                  <a:gd name="T56" fmla="*/ 10257 w 673"/>
                  <a:gd name="T57" fmla="*/ 8 h 121"/>
                  <a:gd name="T58" fmla="*/ 10666 w 673"/>
                  <a:gd name="T59" fmla="*/ 0 h 121"/>
                  <a:gd name="T60" fmla="*/ 11072 w 673"/>
                  <a:gd name="T61" fmla="*/ 104 h 121"/>
                  <a:gd name="T62" fmla="*/ 11072 w 673"/>
                  <a:gd name="T63" fmla="*/ 120 h 121"/>
                  <a:gd name="T64" fmla="*/ 11072 w 673"/>
                  <a:gd name="T65" fmla="*/ 104 h 121"/>
                  <a:gd name="T66" fmla="*/ 11330 w 673"/>
                  <a:gd name="T67" fmla="*/ 88 h 121"/>
                  <a:gd name="T68" fmla="*/ 11510 w 673"/>
                  <a:gd name="T69" fmla="*/ 72 h 121"/>
                  <a:gd name="T70" fmla="*/ 11725 w 673"/>
                  <a:gd name="T71" fmla="*/ 56 h 121"/>
                  <a:gd name="T72" fmla="*/ 12141 w 673"/>
                  <a:gd name="T73" fmla="*/ 48 h 121"/>
                  <a:gd name="T74" fmla="*/ 12601 w 673"/>
                  <a:gd name="T75" fmla="*/ 40 h 121"/>
                  <a:gd name="T76" fmla="*/ 12987 w 673"/>
                  <a:gd name="T77" fmla="*/ 40 h 121"/>
                  <a:gd name="T78" fmla="*/ 13443 w 673"/>
                  <a:gd name="T79" fmla="*/ 40 h 121"/>
                  <a:gd name="T80" fmla="*/ 13859 w 673"/>
                  <a:gd name="T81" fmla="*/ 48 h 121"/>
                  <a:gd name="T82" fmla="*/ 14077 w 673"/>
                  <a:gd name="T83" fmla="*/ 64 h 121"/>
                  <a:gd name="T84" fmla="*/ 14515 w 673"/>
                  <a:gd name="T85" fmla="*/ 64 h 121"/>
                  <a:gd name="T86" fmla="*/ 14700 w 673"/>
                  <a:gd name="T87" fmla="*/ 80 h 121"/>
                  <a:gd name="T88" fmla="*/ 15334 w 673"/>
                  <a:gd name="T89" fmla="*/ 80 h 121"/>
                  <a:gd name="T90" fmla="*/ 15981 w 673"/>
                  <a:gd name="T91" fmla="*/ 80 h 121"/>
                  <a:gd name="T92" fmla="*/ 16429 w 673"/>
                  <a:gd name="T93" fmla="*/ 80 h 121"/>
                  <a:gd name="T94" fmla="*/ 17048 w 673"/>
                  <a:gd name="T95" fmla="*/ 80 h 121"/>
                  <a:gd name="T96" fmla="*/ 17482 w 673"/>
                  <a:gd name="T97" fmla="*/ 80 h 121"/>
                  <a:gd name="T98" fmla="*/ 17923 w 673"/>
                  <a:gd name="T99" fmla="*/ 72 h 1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3"/>
                  <a:gd name="T151" fmla="*/ 0 h 121"/>
                  <a:gd name="T152" fmla="*/ 673 w 673"/>
                  <a:gd name="T153" fmla="*/ 121 h 1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3" h="121">
                    <a:moveTo>
                      <a:pt x="16" y="72"/>
                    </a:moveTo>
                    <a:lnTo>
                      <a:pt x="0" y="80"/>
                    </a:lnTo>
                    <a:lnTo>
                      <a:pt x="16" y="80"/>
                    </a:lnTo>
                    <a:lnTo>
                      <a:pt x="32" y="72"/>
                    </a:lnTo>
                    <a:lnTo>
                      <a:pt x="48" y="64"/>
                    </a:lnTo>
                    <a:lnTo>
                      <a:pt x="72" y="64"/>
                    </a:lnTo>
                    <a:lnTo>
                      <a:pt x="80" y="48"/>
                    </a:lnTo>
                    <a:lnTo>
                      <a:pt x="96" y="40"/>
                    </a:lnTo>
                    <a:lnTo>
                      <a:pt x="112" y="40"/>
                    </a:lnTo>
                    <a:lnTo>
                      <a:pt x="128" y="48"/>
                    </a:lnTo>
                    <a:lnTo>
                      <a:pt x="136" y="72"/>
                    </a:lnTo>
                    <a:lnTo>
                      <a:pt x="144" y="88"/>
                    </a:lnTo>
                    <a:lnTo>
                      <a:pt x="160" y="88"/>
                    </a:lnTo>
                    <a:lnTo>
                      <a:pt x="176" y="88"/>
                    </a:lnTo>
                    <a:lnTo>
                      <a:pt x="192" y="80"/>
                    </a:lnTo>
                    <a:lnTo>
                      <a:pt x="208" y="64"/>
                    </a:lnTo>
                    <a:lnTo>
                      <a:pt x="224" y="56"/>
                    </a:lnTo>
                    <a:lnTo>
                      <a:pt x="240" y="48"/>
                    </a:lnTo>
                    <a:lnTo>
                      <a:pt x="256" y="48"/>
                    </a:lnTo>
                    <a:lnTo>
                      <a:pt x="264" y="64"/>
                    </a:lnTo>
                    <a:lnTo>
                      <a:pt x="264" y="80"/>
                    </a:lnTo>
                    <a:lnTo>
                      <a:pt x="280" y="80"/>
                    </a:lnTo>
                    <a:lnTo>
                      <a:pt x="296" y="80"/>
                    </a:lnTo>
                    <a:lnTo>
                      <a:pt x="312" y="72"/>
                    </a:lnTo>
                    <a:lnTo>
                      <a:pt x="320" y="48"/>
                    </a:lnTo>
                    <a:lnTo>
                      <a:pt x="328" y="32"/>
                    </a:lnTo>
                    <a:lnTo>
                      <a:pt x="352" y="24"/>
                    </a:lnTo>
                    <a:lnTo>
                      <a:pt x="360" y="8"/>
                    </a:lnTo>
                    <a:lnTo>
                      <a:pt x="384" y="8"/>
                    </a:lnTo>
                    <a:lnTo>
                      <a:pt x="400" y="0"/>
                    </a:lnTo>
                    <a:lnTo>
                      <a:pt x="416" y="104"/>
                    </a:lnTo>
                    <a:lnTo>
                      <a:pt x="416" y="120"/>
                    </a:lnTo>
                    <a:lnTo>
                      <a:pt x="416" y="104"/>
                    </a:lnTo>
                    <a:lnTo>
                      <a:pt x="424" y="88"/>
                    </a:lnTo>
                    <a:lnTo>
                      <a:pt x="432" y="72"/>
                    </a:lnTo>
                    <a:lnTo>
                      <a:pt x="440" y="56"/>
                    </a:lnTo>
                    <a:lnTo>
                      <a:pt x="456" y="48"/>
                    </a:lnTo>
                    <a:lnTo>
                      <a:pt x="472" y="40"/>
                    </a:lnTo>
                    <a:lnTo>
                      <a:pt x="488" y="40"/>
                    </a:lnTo>
                    <a:lnTo>
                      <a:pt x="504" y="40"/>
                    </a:lnTo>
                    <a:lnTo>
                      <a:pt x="520" y="48"/>
                    </a:lnTo>
                    <a:lnTo>
                      <a:pt x="528" y="64"/>
                    </a:lnTo>
                    <a:lnTo>
                      <a:pt x="544" y="64"/>
                    </a:lnTo>
                    <a:lnTo>
                      <a:pt x="552" y="80"/>
                    </a:lnTo>
                    <a:lnTo>
                      <a:pt x="576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40" y="80"/>
                    </a:lnTo>
                    <a:lnTo>
                      <a:pt x="656" y="80"/>
                    </a:lnTo>
                    <a:lnTo>
                      <a:pt x="672" y="72"/>
                    </a:lnTo>
                  </a:path>
                </a:pathLst>
              </a:custGeom>
              <a:noFill/>
              <a:ln w="50800" cap="rnd">
                <a:solidFill>
                  <a:srgbClr val="D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grpSp>
            <p:nvGrpSpPr>
              <p:cNvPr id="30768" name="Group 77"/>
              <p:cNvGrpSpPr>
                <a:grpSpLocks/>
              </p:cNvGrpSpPr>
              <p:nvPr/>
            </p:nvGrpSpPr>
            <p:grpSpPr bwMode="auto">
              <a:xfrm>
                <a:off x="4018" y="1281"/>
                <a:ext cx="736" cy="1811"/>
                <a:chOff x="4018" y="1281"/>
                <a:chExt cx="736" cy="1811"/>
              </a:xfrm>
            </p:grpSpPr>
            <p:sp>
              <p:nvSpPr>
                <p:cNvPr id="30769" name="Arc 78"/>
                <p:cNvSpPr>
                  <a:spLocks/>
                </p:cNvSpPr>
                <p:nvPr/>
              </p:nvSpPr>
              <p:spPr bwMode="auto">
                <a:xfrm flipV="1">
                  <a:off x="4018" y="2564"/>
                  <a:ext cx="337" cy="528"/>
                </a:xfrm>
                <a:custGeom>
                  <a:avLst/>
                  <a:gdLst>
                    <a:gd name="T0" fmla="*/ 0 w 21588"/>
                    <a:gd name="T1" fmla="*/ 0 h 21600"/>
                    <a:gd name="T2" fmla="*/ 0 w 21588"/>
                    <a:gd name="T3" fmla="*/ 0 h 21600"/>
                    <a:gd name="T4" fmla="*/ 0 w 2158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88"/>
                    <a:gd name="T10" fmla="*/ 0 h 21600"/>
                    <a:gd name="T11" fmla="*/ 21588 w 2158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88" h="21600" fill="none" extrusionOk="0">
                      <a:moveTo>
                        <a:pt x="0" y="0"/>
                      </a:moveTo>
                      <a:cubicBezTo>
                        <a:pt x="11658" y="0"/>
                        <a:pt x="21213" y="9251"/>
                        <a:pt x="21588" y="20903"/>
                      </a:cubicBezTo>
                    </a:path>
                    <a:path w="21588" h="21600" stroke="0" extrusionOk="0">
                      <a:moveTo>
                        <a:pt x="0" y="0"/>
                      </a:moveTo>
                      <a:cubicBezTo>
                        <a:pt x="11658" y="0"/>
                        <a:pt x="21213" y="9251"/>
                        <a:pt x="21588" y="20903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  <p:sp>
              <p:nvSpPr>
                <p:cNvPr id="30770" name="Rectangle 79"/>
                <p:cNvSpPr>
                  <a:spLocks noChangeArrowheads="1"/>
                </p:cNvSpPr>
                <p:nvPr/>
              </p:nvSpPr>
              <p:spPr bwMode="auto">
                <a:xfrm>
                  <a:off x="4154" y="2161"/>
                  <a:ext cx="46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/>
                  <a:r>
                    <a:rPr lang="en-US" sz="1050" b="1" dirty="0">
                      <a:solidFill>
                        <a:srgbClr val="FFFFFF"/>
                      </a:solidFill>
                      <a:latin typeface="Arial Rounded MT Bold" panose="020F0704030504030204" pitchFamily="34" charset="77"/>
                    </a:rPr>
                    <a:t>mRNA</a:t>
                  </a:r>
                </a:p>
              </p:txBody>
            </p:sp>
            <p:sp>
              <p:nvSpPr>
                <p:cNvPr id="15430" name="Oval 80"/>
                <p:cNvSpPr>
                  <a:spLocks noChangeArrowheads="1"/>
                </p:cNvSpPr>
                <p:nvPr/>
              </p:nvSpPr>
              <p:spPr bwMode="auto">
                <a:xfrm>
                  <a:off x="4207" y="1473"/>
                  <a:ext cx="356" cy="288"/>
                </a:xfrm>
                <a:prstGeom prst="ellipse">
                  <a:avLst/>
                </a:prstGeom>
                <a:solidFill>
                  <a:srgbClr val="99C2FF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 anchor="ctr"/>
                <a:lstStyle/>
                <a:p>
                  <a:pPr algn="ctr">
                    <a:defRPr/>
                  </a:pPr>
                  <a:r>
                    <a:rPr lang="en-US" sz="1200" b="1" dirty="0">
                      <a:latin typeface="Arial Rounded MT Bold" panose="020F0704030504030204" pitchFamily="34" charset="77"/>
                    </a:rPr>
                    <a:t>I-</a:t>
                  </a:r>
                  <a:r>
                    <a:rPr lang="en-US" sz="1200" b="1" dirty="0">
                      <a:latin typeface="Symbol" charset="0"/>
                    </a:rPr>
                    <a:t></a:t>
                  </a:r>
                  <a:r>
                    <a:rPr lang="en-US" sz="1200" b="1" dirty="0">
                      <a:latin typeface="Arial Rounded MT Bold" panose="020F0704030504030204" pitchFamily="34" charset="77"/>
                    </a:rPr>
                    <a:t>B</a:t>
                  </a:r>
                </a:p>
              </p:txBody>
            </p:sp>
            <p:sp>
              <p:nvSpPr>
                <p:cNvPr id="15432" name="Freeform 82"/>
                <p:cNvSpPr>
                  <a:spLocks/>
                </p:cNvSpPr>
                <p:nvPr/>
              </p:nvSpPr>
              <p:spPr bwMode="auto">
                <a:xfrm>
                  <a:off x="4037" y="2361"/>
                  <a:ext cx="717" cy="121"/>
                </a:xfrm>
                <a:custGeom>
                  <a:avLst/>
                  <a:gdLst>
                    <a:gd name="T0" fmla="*/ 103 w 673"/>
                    <a:gd name="T1" fmla="*/ 72 h 121"/>
                    <a:gd name="T2" fmla="*/ 0 w 673"/>
                    <a:gd name="T3" fmla="*/ 80 h 121"/>
                    <a:gd name="T4" fmla="*/ 103 w 673"/>
                    <a:gd name="T5" fmla="*/ 80 h 121"/>
                    <a:gd name="T6" fmla="*/ 209 w 673"/>
                    <a:gd name="T7" fmla="*/ 72 h 121"/>
                    <a:gd name="T8" fmla="*/ 325 w 673"/>
                    <a:gd name="T9" fmla="*/ 64 h 121"/>
                    <a:gd name="T10" fmla="*/ 482 w 673"/>
                    <a:gd name="T11" fmla="*/ 64 h 121"/>
                    <a:gd name="T12" fmla="*/ 539 w 673"/>
                    <a:gd name="T13" fmla="*/ 48 h 121"/>
                    <a:gd name="T14" fmla="*/ 642 w 673"/>
                    <a:gd name="T15" fmla="*/ 40 h 121"/>
                    <a:gd name="T16" fmla="*/ 752 w 673"/>
                    <a:gd name="T17" fmla="*/ 40 h 121"/>
                    <a:gd name="T18" fmla="*/ 855 w 673"/>
                    <a:gd name="T19" fmla="*/ 48 h 121"/>
                    <a:gd name="T20" fmla="*/ 911 w 673"/>
                    <a:gd name="T21" fmla="*/ 72 h 121"/>
                    <a:gd name="T22" fmla="*/ 968 w 673"/>
                    <a:gd name="T23" fmla="*/ 88 h 121"/>
                    <a:gd name="T24" fmla="*/ 1066 w 673"/>
                    <a:gd name="T25" fmla="*/ 88 h 121"/>
                    <a:gd name="T26" fmla="*/ 1179 w 673"/>
                    <a:gd name="T27" fmla="*/ 88 h 121"/>
                    <a:gd name="T28" fmla="*/ 1278 w 673"/>
                    <a:gd name="T29" fmla="*/ 80 h 121"/>
                    <a:gd name="T30" fmla="*/ 1394 w 673"/>
                    <a:gd name="T31" fmla="*/ 64 h 121"/>
                    <a:gd name="T32" fmla="*/ 1506 w 673"/>
                    <a:gd name="T33" fmla="*/ 56 h 121"/>
                    <a:gd name="T34" fmla="*/ 1612 w 673"/>
                    <a:gd name="T35" fmla="*/ 48 h 121"/>
                    <a:gd name="T36" fmla="*/ 1717 w 673"/>
                    <a:gd name="T37" fmla="*/ 48 h 121"/>
                    <a:gd name="T38" fmla="*/ 1770 w 673"/>
                    <a:gd name="T39" fmla="*/ 64 h 121"/>
                    <a:gd name="T40" fmla="*/ 1770 w 673"/>
                    <a:gd name="T41" fmla="*/ 80 h 121"/>
                    <a:gd name="T42" fmla="*/ 1870 w 673"/>
                    <a:gd name="T43" fmla="*/ 80 h 121"/>
                    <a:gd name="T44" fmla="*/ 1975 w 673"/>
                    <a:gd name="T45" fmla="*/ 80 h 121"/>
                    <a:gd name="T46" fmla="*/ 2084 w 673"/>
                    <a:gd name="T47" fmla="*/ 72 h 121"/>
                    <a:gd name="T48" fmla="*/ 2145 w 673"/>
                    <a:gd name="T49" fmla="*/ 48 h 121"/>
                    <a:gd name="T50" fmla="*/ 2188 w 673"/>
                    <a:gd name="T51" fmla="*/ 32 h 121"/>
                    <a:gd name="T52" fmla="*/ 2357 w 673"/>
                    <a:gd name="T53" fmla="*/ 24 h 121"/>
                    <a:gd name="T54" fmla="*/ 2409 w 673"/>
                    <a:gd name="T55" fmla="*/ 8 h 121"/>
                    <a:gd name="T56" fmla="*/ 2566 w 673"/>
                    <a:gd name="T57" fmla="*/ 8 h 121"/>
                    <a:gd name="T58" fmla="*/ 2675 w 673"/>
                    <a:gd name="T59" fmla="*/ 0 h 121"/>
                    <a:gd name="T60" fmla="*/ 2780 w 673"/>
                    <a:gd name="T61" fmla="*/ 104 h 121"/>
                    <a:gd name="T62" fmla="*/ 2780 w 673"/>
                    <a:gd name="T63" fmla="*/ 120 h 121"/>
                    <a:gd name="T64" fmla="*/ 2780 w 673"/>
                    <a:gd name="T65" fmla="*/ 104 h 121"/>
                    <a:gd name="T66" fmla="*/ 2836 w 673"/>
                    <a:gd name="T67" fmla="*/ 88 h 121"/>
                    <a:gd name="T68" fmla="*/ 2884 w 673"/>
                    <a:gd name="T69" fmla="*/ 72 h 121"/>
                    <a:gd name="T70" fmla="*/ 2952 w 673"/>
                    <a:gd name="T71" fmla="*/ 56 h 121"/>
                    <a:gd name="T72" fmla="*/ 3048 w 673"/>
                    <a:gd name="T73" fmla="*/ 48 h 121"/>
                    <a:gd name="T74" fmla="*/ 3156 w 673"/>
                    <a:gd name="T75" fmla="*/ 40 h 121"/>
                    <a:gd name="T76" fmla="*/ 3266 w 673"/>
                    <a:gd name="T77" fmla="*/ 40 h 121"/>
                    <a:gd name="T78" fmla="*/ 3367 w 673"/>
                    <a:gd name="T79" fmla="*/ 40 h 121"/>
                    <a:gd name="T80" fmla="*/ 3480 w 673"/>
                    <a:gd name="T81" fmla="*/ 48 h 121"/>
                    <a:gd name="T82" fmla="*/ 3532 w 673"/>
                    <a:gd name="T83" fmla="*/ 64 h 121"/>
                    <a:gd name="T84" fmla="*/ 3631 w 673"/>
                    <a:gd name="T85" fmla="*/ 64 h 121"/>
                    <a:gd name="T86" fmla="*/ 3685 w 673"/>
                    <a:gd name="T87" fmla="*/ 80 h 121"/>
                    <a:gd name="T88" fmla="*/ 3864 w 673"/>
                    <a:gd name="T89" fmla="*/ 80 h 121"/>
                    <a:gd name="T90" fmla="*/ 4009 w 673"/>
                    <a:gd name="T91" fmla="*/ 80 h 121"/>
                    <a:gd name="T92" fmla="*/ 4119 w 673"/>
                    <a:gd name="T93" fmla="*/ 80 h 121"/>
                    <a:gd name="T94" fmla="*/ 4290 w 673"/>
                    <a:gd name="T95" fmla="*/ 80 h 121"/>
                    <a:gd name="T96" fmla="*/ 4388 w 673"/>
                    <a:gd name="T97" fmla="*/ 80 h 121"/>
                    <a:gd name="T98" fmla="*/ 4494 w 673"/>
                    <a:gd name="T99" fmla="*/ 72 h 12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73"/>
                    <a:gd name="T151" fmla="*/ 0 h 121"/>
                    <a:gd name="T152" fmla="*/ 673 w 673"/>
                    <a:gd name="T153" fmla="*/ 121 h 12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73" h="121">
                      <a:moveTo>
                        <a:pt x="16" y="72"/>
                      </a:moveTo>
                      <a:lnTo>
                        <a:pt x="0" y="80"/>
                      </a:lnTo>
                      <a:lnTo>
                        <a:pt x="16" y="80"/>
                      </a:lnTo>
                      <a:lnTo>
                        <a:pt x="32" y="72"/>
                      </a:lnTo>
                      <a:lnTo>
                        <a:pt x="48" y="64"/>
                      </a:lnTo>
                      <a:lnTo>
                        <a:pt x="72" y="64"/>
                      </a:lnTo>
                      <a:lnTo>
                        <a:pt x="80" y="48"/>
                      </a:lnTo>
                      <a:lnTo>
                        <a:pt x="96" y="40"/>
                      </a:lnTo>
                      <a:lnTo>
                        <a:pt x="112" y="40"/>
                      </a:lnTo>
                      <a:lnTo>
                        <a:pt x="128" y="48"/>
                      </a:lnTo>
                      <a:lnTo>
                        <a:pt x="136" y="72"/>
                      </a:lnTo>
                      <a:lnTo>
                        <a:pt x="144" y="88"/>
                      </a:lnTo>
                      <a:lnTo>
                        <a:pt x="160" y="88"/>
                      </a:lnTo>
                      <a:lnTo>
                        <a:pt x="176" y="88"/>
                      </a:lnTo>
                      <a:lnTo>
                        <a:pt x="192" y="80"/>
                      </a:lnTo>
                      <a:lnTo>
                        <a:pt x="208" y="64"/>
                      </a:lnTo>
                      <a:lnTo>
                        <a:pt x="224" y="56"/>
                      </a:lnTo>
                      <a:lnTo>
                        <a:pt x="240" y="48"/>
                      </a:lnTo>
                      <a:lnTo>
                        <a:pt x="256" y="48"/>
                      </a:lnTo>
                      <a:lnTo>
                        <a:pt x="264" y="64"/>
                      </a:lnTo>
                      <a:lnTo>
                        <a:pt x="264" y="80"/>
                      </a:lnTo>
                      <a:lnTo>
                        <a:pt x="280" y="80"/>
                      </a:lnTo>
                      <a:lnTo>
                        <a:pt x="296" y="80"/>
                      </a:lnTo>
                      <a:lnTo>
                        <a:pt x="312" y="72"/>
                      </a:lnTo>
                      <a:lnTo>
                        <a:pt x="320" y="48"/>
                      </a:lnTo>
                      <a:lnTo>
                        <a:pt x="328" y="32"/>
                      </a:lnTo>
                      <a:lnTo>
                        <a:pt x="352" y="24"/>
                      </a:lnTo>
                      <a:lnTo>
                        <a:pt x="360" y="8"/>
                      </a:lnTo>
                      <a:lnTo>
                        <a:pt x="384" y="8"/>
                      </a:lnTo>
                      <a:lnTo>
                        <a:pt x="400" y="0"/>
                      </a:lnTo>
                      <a:lnTo>
                        <a:pt x="416" y="104"/>
                      </a:lnTo>
                      <a:lnTo>
                        <a:pt x="416" y="120"/>
                      </a:lnTo>
                      <a:lnTo>
                        <a:pt x="416" y="104"/>
                      </a:lnTo>
                      <a:lnTo>
                        <a:pt x="424" y="88"/>
                      </a:lnTo>
                      <a:lnTo>
                        <a:pt x="432" y="72"/>
                      </a:lnTo>
                      <a:lnTo>
                        <a:pt x="440" y="56"/>
                      </a:lnTo>
                      <a:lnTo>
                        <a:pt x="456" y="48"/>
                      </a:lnTo>
                      <a:lnTo>
                        <a:pt x="472" y="40"/>
                      </a:lnTo>
                      <a:lnTo>
                        <a:pt x="488" y="40"/>
                      </a:lnTo>
                      <a:lnTo>
                        <a:pt x="504" y="40"/>
                      </a:lnTo>
                      <a:lnTo>
                        <a:pt x="520" y="48"/>
                      </a:lnTo>
                      <a:lnTo>
                        <a:pt x="528" y="64"/>
                      </a:lnTo>
                      <a:lnTo>
                        <a:pt x="544" y="64"/>
                      </a:lnTo>
                      <a:lnTo>
                        <a:pt x="552" y="80"/>
                      </a:lnTo>
                      <a:lnTo>
                        <a:pt x="576" y="80"/>
                      </a:lnTo>
                      <a:lnTo>
                        <a:pt x="600" y="80"/>
                      </a:lnTo>
                      <a:lnTo>
                        <a:pt x="616" y="80"/>
                      </a:lnTo>
                      <a:lnTo>
                        <a:pt x="640" y="80"/>
                      </a:lnTo>
                      <a:lnTo>
                        <a:pt x="656" y="80"/>
                      </a:lnTo>
                      <a:lnTo>
                        <a:pt x="672" y="72"/>
                      </a:lnTo>
                    </a:path>
                  </a:pathLst>
                </a:custGeom>
                <a:noFill/>
                <a:ln w="50800" cap="rnd">
                  <a:solidFill>
                    <a:srgbClr val="FF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355" name="Rectangle 83"/>
                <p:cNvSpPr>
                  <a:spLocks noChangeArrowheads="1"/>
                </p:cNvSpPr>
                <p:nvPr/>
              </p:nvSpPr>
              <p:spPr bwMode="auto">
                <a:xfrm>
                  <a:off x="4150" y="1281"/>
                  <a:ext cx="470" cy="15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tIns="0" bIns="0" anchor="ctr" anchorCtr="1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>
                      <a:latin typeface="Arial Rounded MT Bold" panose="020F0704030504030204" pitchFamily="34" charset="77"/>
                    </a:rPr>
                    <a:t>IL-10</a:t>
                  </a:r>
                  <a:endParaRPr lang="en-US" sz="900" b="1" dirty="0">
                    <a:latin typeface="Arial Rounded MT Bold" panose="020F0704030504030204" pitchFamily="34" charset="77"/>
                  </a:endParaRPr>
                </a:p>
              </p:txBody>
            </p:sp>
          </p:grpSp>
        </p:grpSp>
        <p:cxnSp>
          <p:nvCxnSpPr>
            <p:cNvPr id="135" name="Straight Arrow Connector 134"/>
            <p:cNvCxnSpPr/>
            <p:nvPr/>
          </p:nvCxnSpPr>
          <p:spPr bwMode="auto">
            <a:xfrm rot="5400000" flipH="1" flipV="1">
              <a:off x="6622860" y="3460004"/>
              <a:ext cx="676656" cy="3615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grpSp>
        <p:nvGrpSpPr>
          <p:cNvPr id="31" name="Group 137"/>
          <p:cNvGrpSpPr>
            <a:grpSpLocks/>
          </p:cNvGrpSpPr>
          <p:nvPr/>
        </p:nvGrpSpPr>
        <p:grpSpPr bwMode="auto">
          <a:xfrm>
            <a:off x="4895852" y="1050634"/>
            <a:ext cx="1113235" cy="1472803"/>
            <a:chOff x="5003801" y="1166813"/>
            <a:chExt cx="1484312" cy="1963737"/>
          </a:xfrm>
        </p:grpSpPr>
        <p:grpSp>
          <p:nvGrpSpPr>
            <p:cNvPr id="30756" name="Group 44"/>
            <p:cNvGrpSpPr>
              <a:grpSpLocks/>
            </p:cNvGrpSpPr>
            <p:nvPr/>
          </p:nvGrpSpPr>
          <p:grpSpPr bwMode="auto">
            <a:xfrm>
              <a:off x="5003801" y="1166813"/>
              <a:ext cx="1484312" cy="1963737"/>
              <a:chOff x="3152" y="543"/>
              <a:chExt cx="935" cy="1237"/>
            </a:xfrm>
          </p:grpSpPr>
          <p:sp>
            <p:nvSpPr>
              <p:cNvPr id="15453" name="Oval 45"/>
              <p:cNvSpPr>
                <a:spLocks noChangeArrowheads="1"/>
              </p:cNvSpPr>
              <p:nvPr/>
            </p:nvSpPr>
            <p:spPr bwMode="auto">
              <a:xfrm>
                <a:off x="3522" y="1612"/>
                <a:ext cx="179" cy="168"/>
              </a:xfrm>
              <a:prstGeom prst="ellipse">
                <a:avLst/>
              </a:prstGeom>
              <a:solidFill>
                <a:srgbClr val="FF0F0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15454" name="Oval 46"/>
              <p:cNvSpPr>
                <a:spLocks noChangeArrowheads="1"/>
              </p:cNvSpPr>
              <p:nvPr/>
            </p:nvSpPr>
            <p:spPr bwMode="auto">
              <a:xfrm>
                <a:off x="3522" y="700"/>
                <a:ext cx="179" cy="168"/>
              </a:xfrm>
              <a:prstGeom prst="ellipse">
                <a:avLst/>
              </a:prstGeom>
              <a:solidFill>
                <a:srgbClr val="FF0F0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30764" name="Rectangle 48"/>
              <p:cNvSpPr>
                <a:spLocks noChangeArrowheads="1"/>
              </p:cNvSpPr>
              <p:nvPr/>
            </p:nvSpPr>
            <p:spPr bwMode="auto">
              <a:xfrm>
                <a:off x="3152" y="543"/>
                <a:ext cx="93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Glucocorticoid</a:t>
                </a:r>
              </a:p>
            </p:txBody>
          </p:sp>
        </p:grpSp>
        <p:cxnSp>
          <p:nvCxnSpPr>
            <p:cNvPr id="136" name="Straight Arrow Connector 135"/>
            <p:cNvCxnSpPr/>
            <p:nvPr/>
          </p:nvCxnSpPr>
          <p:spPr bwMode="auto">
            <a:xfrm rot="5400000">
              <a:off x="5177233" y="2251834"/>
              <a:ext cx="1112137" cy="3614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4" name="TextBox 3"/>
          <p:cNvSpPr txBox="1"/>
          <p:nvPr/>
        </p:nvSpPr>
        <p:spPr>
          <a:xfrm>
            <a:off x="6855663" y="1180062"/>
            <a:ext cx="929800" cy="369332"/>
          </a:xfrm>
          <a:prstGeom prst="rect">
            <a:avLst/>
          </a:prstGeom>
          <a:solidFill>
            <a:srgbClr val="FF0000">
              <a:alpha val="7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Rounded MT Bold" panose="020F0704030504030204" pitchFamily="34" charset="77"/>
                <a:cs typeface="Arial Rounded MT Bold"/>
              </a:rPr>
              <a:t>Systemic Inflammation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3411BF-D5C3-4F4E-AECA-09D6036A8EA9}"/>
              </a:ext>
            </a:extLst>
          </p:cNvPr>
          <p:cNvGrpSpPr/>
          <p:nvPr/>
        </p:nvGrpSpPr>
        <p:grpSpPr>
          <a:xfrm>
            <a:off x="5670287" y="890122"/>
            <a:ext cx="1650276" cy="294883"/>
            <a:chOff x="5670287" y="748218"/>
            <a:chExt cx="1650276" cy="294883"/>
          </a:xfrm>
        </p:grpSpPr>
        <p:sp>
          <p:nvSpPr>
            <p:cNvPr id="822356" name="Rectangle 84"/>
            <p:cNvSpPr>
              <a:spLocks noChangeArrowheads="1"/>
            </p:cNvSpPr>
            <p:nvPr/>
          </p:nvSpPr>
          <p:spPr bwMode="auto">
            <a:xfrm>
              <a:off x="5670287" y="748218"/>
              <a:ext cx="1524174" cy="161583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square" tIns="0" bIns="0" anchor="ctr" anchorCtr="1">
              <a:spAutoFit/>
            </a:bodyPr>
            <a:lstStyle/>
            <a:p>
              <a:pPr algn="ctr">
                <a:defRPr/>
              </a:pPr>
              <a:r>
                <a:rPr lang="en-US" sz="10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anose="020F0704030504030204" pitchFamily="34" charset="77"/>
                </a:rPr>
                <a:t>Activation HPA-axis</a:t>
              </a: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4FEA73FF-2733-834C-B37A-8064524BE77E}"/>
                </a:ext>
              </a:extLst>
            </p:cNvPr>
            <p:cNvCxnSpPr>
              <a:cxnSpLocks/>
              <a:stCxn id="4" idx="0"/>
              <a:endCxn id="822356" idx="3"/>
            </p:cNvCxnSpPr>
            <p:nvPr/>
          </p:nvCxnSpPr>
          <p:spPr bwMode="auto">
            <a:xfrm flipH="1" flipV="1">
              <a:off x="7194461" y="829010"/>
              <a:ext cx="126102" cy="21409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B4170CE-9E00-2E46-B397-3D7E44F5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7269"/>
            <a:ext cx="8006252" cy="640080"/>
          </a:xfrm>
          <a:solidFill>
            <a:schemeClr val="tx1"/>
          </a:solidFill>
        </p:spPr>
        <p:txBody>
          <a:bodyPr/>
          <a:lstStyle/>
          <a:p>
            <a:r>
              <a:rPr lang="en-US" sz="3200" b="0" cap="small" spc="-150" dirty="0">
                <a:latin typeface="Arial Rounded MT Bold"/>
                <a:ea typeface="ＭＳ Ｐゴシック" charset="0"/>
                <a:cs typeface="Arial Rounded MT Bold"/>
              </a:rPr>
              <a:t>Regulation of Inflammation by </a:t>
            </a:r>
            <a:r>
              <a:rPr lang="en-US" sz="3200" b="0" spc="-150" dirty="0">
                <a:latin typeface="Arial Rounded MT Bold"/>
                <a:ea typeface="ＭＳ Ｐゴシック" charset="0"/>
                <a:cs typeface="Arial Rounded MT Bold"/>
              </a:rPr>
              <a:t>GR</a:t>
            </a:r>
            <a:r>
              <a:rPr lang="en-US" sz="3200" b="0" spc="-150" dirty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endParaRPr lang="en-US" sz="3200" b="0" spc="-150" dirty="0"/>
          </a:p>
        </p:txBody>
      </p:sp>
      <p:cxnSp>
        <p:nvCxnSpPr>
          <p:cNvPr id="131" name="Straight Arrow Connector 130"/>
          <p:cNvCxnSpPr>
            <a:cxnSpLocks/>
            <a:endCxn id="4" idx="2"/>
          </p:cNvCxnSpPr>
          <p:nvPr/>
        </p:nvCxnSpPr>
        <p:spPr bwMode="auto">
          <a:xfrm flipV="1">
            <a:off x="7308522" y="1549394"/>
            <a:ext cx="12041" cy="747710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909D49E-B790-9F4A-A8B3-EA8C97638510}"/>
              </a:ext>
            </a:extLst>
          </p:cNvPr>
          <p:cNvGrpSpPr/>
          <p:nvPr/>
        </p:nvGrpSpPr>
        <p:grpSpPr>
          <a:xfrm>
            <a:off x="6885386" y="4345096"/>
            <a:ext cx="1891308" cy="581710"/>
            <a:chOff x="4746429" y="4101157"/>
            <a:chExt cx="2743200" cy="830166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978F9EE0-3858-734C-8E82-574C5C68E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6429" y="4101157"/>
              <a:ext cx="2743200" cy="65100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B52A1EB8-04DA-2743-97FA-5ED69D73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6429" y="4752164"/>
              <a:ext cx="2743200" cy="179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3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75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183-429E-AE4B-80D1-4DA2A8507DA6}" type="datetime1">
              <a:rPr lang="en-US" smtClean="0"/>
              <a:t>4/17/18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8160" y="4767263"/>
            <a:ext cx="377190" cy="273844"/>
          </a:xfrm>
        </p:spPr>
        <p:txBody>
          <a:bodyPr/>
          <a:lstStyle/>
          <a:p>
            <a:fld id="{9BAED641-5930-E04C-A6B8-04F71587BDBE}" type="slidenum">
              <a:rPr lang="en-US" smtClean="0">
                <a:solidFill>
                  <a:schemeClr val="bg1"/>
                </a:solidFill>
              </a:rPr>
              <a:t>50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BAE89E-4965-084B-BD16-5AD850098610}"/>
              </a:ext>
            </a:extLst>
          </p:cNvPr>
          <p:cNvSpPr txBox="1"/>
          <p:nvPr/>
        </p:nvSpPr>
        <p:spPr>
          <a:xfrm>
            <a:off x="3226842" y="4148819"/>
            <a:ext cx="27093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Methylprednisolone (</a:t>
            </a:r>
            <a:r>
              <a:rPr lang="en-US" sz="15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5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g/ml)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3919FBC-5130-0647-9063-43802DC8D87F}"/>
              </a:ext>
            </a:extLst>
          </p:cNvPr>
          <p:cNvSpPr txBox="1">
            <a:spLocks/>
          </p:cNvSpPr>
          <p:nvPr/>
        </p:nvSpPr>
        <p:spPr>
          <a:xfrm>
            <a:off x="628651" y="1343501"/>
            <a:ext cx="7647392" cy="4161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2100" b="1" spc="-113" dirty="0">
                <a:solidFill>
                  <a:schemeClr val="bg1"/>
                </a:solidFill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Independent of: LPS dose &amp;  cytokine (TNF-</a:t>
            </a:r>
            <a:r>
              <a:rPr lang="en-US" sz="2400" spc="-150" dirty="0">
                <a:solidFill>
                  <a:schemeClr val="bg1"/>
                </a:solidFill>
                <a:latin typeface="Symbol" pitchFamily="2" charset="2"/>
                <a:ea typeface="Arial Rounded MT Bold" charset="0"/>
                <a:cs typeface="Arial Rounded MT Bold" charset="0"/>
              </a:rPr>
              <a:t>a</a:t>
            </a:r>
            <a:r>
              <a:rPr lang="en-US" sz="2100" b="1" spc="-113" dirty="0">
                <a:solidFill>
                  <a:schemeClr val="bg1"/>
                </a:solidFill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, IL-1</a:t>
            </a:r>
            <a:r>
              <a:rPr lang="en-US" sz="2400" spc="-150" dirty="0">
                <a:solidFill>
                  <a:schemeClr val="bg1"/>
                </a:solidFill>
                <a:latin typeface="Symbol" pitchFamily="2" charset="2"/>
                <a:ea typeface="Arial Rounded MT Bold" charset="0"/>
                <a:cs typeface="Arial Rounded MT Bold" charset="0"/>
              </a:rPr>
              <a:t>b</a:t>
            </a:r>
            <a:r>
              <a:rPr lang="en-US" sz="2100" b="1" spc="-113" dirty="0">
                <a:solidFill>
                  <a:schemeClr val="bg1"/>
                </a:solidFill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, IL-6). </a:t>
            </a:r>
          </a:p>
        </p:txBody>
      </p:sp>
      <p:graphicFrame>
        <p:nvGraphicFramePr>
          <p:cNvPr id="23" name="Content Placeholder 3">
            <a:extLst>
              <a:ext uri="{FF2B5EF4-FFF2-40B4-BE49-F238E27FC236}">
                <a16:creationId xmlns:a16="http://schemas.microsoft.com/office/drawing/2014/main" id="{0A61FC02-3B3C-4A4B-B188-62EA15EE258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58487" y="1956816"/>
          <a:ext cx="5693264" cy="248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4F9BD938-B5F5-6D4D-B30F-F8B888EB0E48}"/>
              </a:ext>
            </a:extLst>
          </p:cNvPr>
          <p:cNvGrpSpPr/>
          <p:nvPr/>
        </p:nvGrpSpPr>
        <p:grpSpPr>
          <a:xfrm>
            <a:off x="2335094" y="3881541"/>
            <a:ext cx="4691335" cy="338554"/>
            <a:chOff x="2216224" y="6069798"/>
            <a:chExt cx="6277302" cy="3342709"/>
          </a:xfrm>
          <a:noFill/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1896F4-3250-6946-9F0E-77FA53AA0134}"/>
                </a:ext>
              </a:extLst>
            </p:cNvPr>
            <p:cNvSpPr txBox="1"/>
            <p:nvPr/>
          </p:nvSpPr>
          <p:spPr>
            <a:xfrm>
              <a:off x="2216224" y="6069798"/>
              <a:ext cx="478746" cy="3342709"/>
            </a:xfrm>
            <a:prstGeom prst="rect">
              <a:avLst/>
            </a:prstGeom>
            <a:grpFill/>
          </p:spPr>
          <p:txBody>
            <a:bodyPr wrap="none" rtlCol="0" anchor="t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0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107451-02D9-E745-A5FD-E330E4C4F545}"/>
                </a:ext>
              </a:extLst>
            </p:cNvPr>
            <p:cNvSpPr txBox="1"/>
            <p:nvPr/>
          </p:nvSpPr>
          <p:spPr>
            <a:xfrm>
              <a:off x="2978225" y="6069798"/>
              <a:ext cx="626824" cy="334270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25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B88513-98FB-404A-81E3-B0EEDC1A67DA}"/>
                </a:ext>
              </a:extLst>
            </p:cNvPr>
            <p:cNvSpPr txBox="1"/>
            <p:nvPr/>
          </p:nvSpPr>
          <p:spPr>
            <a:xfrm>
              <a:off x="3943461" y="6069798"/>
              <a:ext cx="626824" cy="334270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50 </a:t>
              </a:r>
              <a:endParaRPr lang="en-US" sz="16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98F357-CDA4-2446-82D5-3D8A28363CF9}"/>
                </a:ext>
              </a:extLst>
            </p:cNvPr>
            <p:cNvSpPr txBox="1"/>
            <p:nvPr/>
          </p:nvSpPr>
          <p:spPr>
            <a:xfrm>
              <a:off x="4908699" y="6069798"/>
              <a:ext cx="626824" cy="334270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75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8583B7-E7F6-3643-BAE5-915F8AA05B41}"/>
                </a:ext>
              </a:extLst>
            </p:cNvPr>
            <p:cNvSpPr txBox="1"/>
            <p:nvPr/>
          </p:nvSpPr>
          <p:spPr>
            <a:xfrm>
              <a:off x="5770180" y="6069798"/>
              <a:ext cx="792873" cy="334270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100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800556-29EE-714A-88DB-0391212C2A23}"/>
                </a:ext>
              </a:extLst>
            </p:cNvPr>
            <p:cNvSpPr txBox="1"/>
            <p:nvPr/>
          </p:nvSpPr>
          <p:spPr>
            <a:xfrm>
              <a:off x="6714651" y="6069798"/>
              <a:ext cx="792873" cy="334270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150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B08510-0CFC-0542-9808-123EFE16A57A}"/>
                </a:ext>
              </a:extLst>
            </p:cNvPr>
            <p:cNvSpPr txBox="1"/>
            <p:nvPr/>
          </p:nvSpPr>
          <p:spPr>
            <a:xfrm>
              <a:off x="7700653" y="6069798"/>
              <a:ext cx="792873" cy="334270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250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D82247-6D7D-984A-8C95-7B43B6D02A7A}"/>
              </a:ext>
            </a:extLst>
          </p:cNvPr>
          <p:cNvGrpSpPr/>
          <p:nvPr/>
        </p:nvGrpSpPr>
        <p:grpSpPr>
          <a:xfrm>
            <a:off x="5954727" y="2227585"/>
            <a:ext cx="2877904" cy="1477328"/>
            <a:chOff x="7876134" y="3233408"/>
            <a:chExt cx="3593028" cy="17551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5F9833B-EC57-684A-93C7-0111BAE4EB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6134" y="3679397"/>
              <a:ext cx="2178013" cy="562190"/>
            </a:xfrm>
            <a:prstGeom prst="straightConnector1">
              <a:avLst/>
            </a:prstGeom>
            <a:ln w="50800">
              <a:solidFill>
                <a:schemeClr val="bg1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3BC823-2E48-B848-B647-3F2A1219F94E}"/>
                </a:ext>
              </a:extLst>
            </p:cNvPr>
            <p:cNvSpPr txBox="1"/>
            <p:nvPr/>
          </p:nvSpPr>
          <p:spPr>
            <a:xfrm>
              <a:off x="9679125" y="3233408"/>
              <a:ext cx="1790037" cy="17551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Inflection point</a:t>
              </a:r>
            </a:p>
            <a:p>
              <a:pPr algn="ctr"/>
              <a:r>
                <a:rPr lang="en-US" sz="1800" b="1" dirty="0">
                  <a:solidFill>
                    <a:srgbClr val="FFFF00"/>
                  </a:solidFill>
                  <a:latin typeface="Arial Rounded MT Bold" panose="020F0704030504030204" pitchFamily="34" charset="77"/>
                </a:rPr>
                <a:t>?Increased </a:t>
              </a:r>
              <a:r>
                <a:rPr lang="en-US" sz="1800" b="1" dirty="0" err="1">
                  <a:solidFill>
                    <a:srgbClr val="FFFF00"/>
                  </a:solidFill>
                  <a:latin typeface="Arial Rounded MT Bold" panose="020F0704030504030204" pitchFamily="34" charset="77"/>
                </a:rPr>
                <a:t>GR</a:t>
              </a:r>
              <a:r>
                <a:rPr lang="en-US" sz="1800" b="1" dirty="0" err="1">
                  <a:solidFill>
                    <a:srgbClr val="FFFF00"/>
                  </a:solidFill>
                  <a:latin typeface="Symbol" pitchFamily="2" charset="2"/>
                </a:rPr>
                <a:t>a</a:t>
              </a:r>
              <a:r>
                <a:rPr lang="en-US" sz="1800" b="1" dirty="0">
                  <a:solidFill>
                    <a:srgbClr val="FFFF00"/>
                  </a:solidFill>
                  <a:latin typeface="Arial Rounded MT Bold" panose="020F0704030504030204" pitchFamily="34" charset="77"/>
                </a:rPr>
                <a:t> saturation</a:t>
              </a:r>
              <a:endParaRPr lang="en-US" sz="1800" b="1" dirty="0">
                <a:solidFill>
                  <a:schemeClr val="bg1"/>
                </a:solidFill>
                <a:latin typeface="Arial Rounded MT Bold" panose="020F0704030504030204" pitchFamily="34" charset="77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301281C-D7CD-144A-AED0-A45F398C2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97" y="4706243"/>
            <a:ext cx="2196199" cy="2128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21FA1B-C619-F44B-9286-328128ABD8F9}"/>
              </a:ext>
            </a:extLst>
          </p:cNvPr>
          <p:cNvCxnSpPr>
            <a:cxnSpLocks/>
          </p:cNvCxnSpPr>
          <p:nvPr/>
        </p:nvCxnSpPr>
        <p:spPr>
          <a:xfrm flipH="1">
            <a:off x="2156541" y="2873916"/>
            <a:ext cx="3085108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8389B805-3CC3-2D43-9E24-6484A4720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825321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000" spc="-113" dirty="0"/>
              <a:t>Methylprednisolone:  </a:t>
            </a:r>
            <a:r>
              <a:rPr lang="en-US" sz="3000" spc="-113" dirty="0">
                <a:solidFill>
                  <a:srgbClr val="FFFF00"/>
                </a:solidFill>
              </a:rPr>
              <a:t>Dose-dependent Response</a:t>
            </a:r>
            <a:br>
              <a:rPr lang="en-US" dirty="0"/>
            </a:br>
            <a:r>
              <a:rPr lang="en-US" sz="3000" spc="-113" dirty="0"/>
              <a:t>vs. graded severity of inflammation [LPS]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671E6D-D5AF-EA49-9AFE-564C830530B2}"/>
              </a:ext>
            </a:extLst>
          </p:cNvPr>
          <p:cNvSpPr txBox="1"/>
          <p:nvPr/>
        </p:nvSpPr>
        <p:spPr>
          <a:xfrm rot="16200000">
            <a:off x="51293" y="2945733"/>
            <a:ext cx="248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Expression of TNF-</a:t>
            </a:r>
            <a:r>
              <a:rPr lang="en-US" sz="1600" spc="-150" dirty="0">
                <a:solidFill>
                  <a:schemeClr val="bg1"/>
                </a:solidFill>
                <a:latin typeface="Symbol" pitchFamily="2" charset="2"/>
                <a:ea typeface="Arial Rounded MT Bold" charset="0"/>
                <a:cs typeface="Arial Rounded MT Bold" charset="0"/>
              </a:rPr>
              <a:t>a</a:t>
            </a:r>
            <a:r>
              <a:rPr lang="en-US" sz="1600" spc="-15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mRNA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E04946-A49C-C14B-A534-EA8EFC25E971}"/>
              </a:ext>
            </a:extLst>
          </p:cNvPr>
          <p:cNvSpPr/>
          <p:nvPr/>
        </p:nvSpPr>
        <p:spPr>
          <a:xfrm>
            <a:off x="4982385" y="2532883"/>
            <a:ext cx="595456" cy="658373"/>
          </a:xfrm>
          <a:prstGeom prst="ellipse">
            <a:avLst/>
          </a:prstGeom>
          <a:noFill/>
          <a:ln w="762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AA0F1E-13DB-BD45-A616-3E345EB7DCBD}"/>
              </a:ext>
            </a:extLst>
          </p:cNvPr>
          <p:cNvGrpSpPr/>
          <p:nvPr/>
        </p:nvGrpSpPr>
        <p:grpSpPr>
          <a:xfrm>
            <a:off x="2145712" y="3328930"/>
            <a:ext cx="4656717" cy="1438333"/>
            <a:chOff x="2145712" y="3328930"/>
            <a:chExt cx="4656717" cy="14383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636D074-C2F3-A544-858C-0BA2EB216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5712" y="3354164"/>
              <a:ext cx="4087322" cy="0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C1314A-D9FA-EE46-852F-73316131CDA1}"/>
                </a:ext>
              </a:extLst>
            </p:cNvPr>
            <p:cNvGrpSpPr/>
            <p:nvPr/>
          </p:nvGrpSpPr>
          <p:grpSpPr>
            <a:xfrm>
              <a:off x="5776654" y="3328930"/>
              <a:ext cx="1025775" cy="1438333"/>
              <a:chOff x="5812152" y="3328930"/>
              <a:chExt cx="1025775" cy="143833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F381A8-2A70-7441-8253-F3FF23CA729E}"/>
                  </a:ext>
                </a:extLst>
              </p:cNvPr>
              <p:cNvSpPr txBox="1"/>
              <p:nvPr/>
            </p:nvSpPr>
            <p:spPr>
              <a:xfrm>
                <a:off x="5812152" y="4182488"/>
                <a:ext cx="10257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-113" dirty="0">
                    <a:solidFill>
                      <a:srgbClr val="FFFF00"/>
                    </a:solidFill>
                    <a:latin typeface="Arial Rounded MT Bold" panose="020F0704030504030204" pitchFamily="34" charset="77"/>
                    <a:ea typeface="Arial Rounded MT Bold" charset="0"/>
                    <a:cs typeface="Arial Rounded MT Bold" charset="0"/>
                  </a:rPr>
                  <a:t>IC</a:t>
                </a:r>
                <a:r>
                  <a:rPr lang="en-US" sz="1600" b="1" spc="-113" baseline="-25000" dirty="0">
                    <a:solidFill>
                      <a:srgbClr val="FFFF00"/>
                    </a:solidFill>
                    <a:latin typeface="Arial Rounded MT Bold" panose="020F0704030504030204" pitchFamily="34" charset="77"/>
                    <a:ea typeface="Arial Rounded MT Bold" charset="0"/>
                    <a:cs typeface="Arial Rounded MT Bold" charset="0"/>
                  </a:rPr>
                  <a:t>50%</a:t>
                </a:r>
              </a:p>
              <a:p>
                <a:pPr algn="ctr"/>
                <a:r>
                  <a:rPr lang="en-US" sz="1600" b="1" spc="-113" dirty="0">
                    <a:solidFill>
                      <a:srgbClr val="FFFF00"/>
                    </a:solidFill>
                    <a:latin typeface="Arial Rounded MT Bold" panose="020F0704030504030204" pitchFamily="34" charset="77"/>
                    <a:ea typeface="Arial Rounded MT Bold" charset="0"/>
                    <a:cs typeface="Arial Rounded MT Bold" charset="0"/>
                  </a:rPr>
                  <a:t>175 </a:t>
                </a:r>
                <a:r>
                  <a:rPr lang="en-US" sz="1600" b="1" dirty="0">
                    <a:solidFill>
                      <a:srgbClr val="FFFF00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600" b="1" spc="-113" dirty="0">
                    <a:solidFill>
                      <a:srgbClr val="FFFF00"/>
                    </a:solidFill>
                    <a:latin typeface="Arial Rounded MT Bold" panose="020F0704030504030204" pitchFamily="34" charset="77"/>
                    <a:ea typeface="Arial Rounded MT Bold" charset="0"/>
                    <a:cs typeface="Arial Rounded MT Bold" charset="0"/>
                  </a:rPr>
                  <a:t>g/ml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064F06F2-7D4B-5E4C-AD97-900A8348C4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68532" y="3328930"/>
                <a:ext cx="15044" cy="97219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186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bldLvl="5"/>
      <p:bldGraphic spid="23" grpId="0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32" y="319065"/>
            <a:ext cx="6172200" cy="443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4009336" y="1580256"/>
            <a:ext cx="1780296" cy="1664494"/>
            <a:chOff x="3780677" y="1976439"/>
            <a:chExt cx="2373728" cy="2219325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3">
              <a:alphaModFix amt="6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3858069" y="1976439"/>
              <a:ext cx="2218944" cy="221932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3" name="Rectangle 32"/>
            <p:cNvSpPr/>
            <p:nvPr/>
          </p:nvSpPr>
          <p:spPr>
            <a:xfrm>
              <a:off x="3780677" y="2696062"/>
              <a:ext cx="237372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Tug of war</a:t>
              </a:r>
            </a:p>
          </p:txBody>
        </p:sp>
      </p:grp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065928" y="524961"/>
            <a:ext cx="2475309" cy="1774031"/>
            <a:chOff x="5236676" y="454025"/>
            <a:chExt cx="3300251" cy="2365375"/>
          </a:xfrm>
        </p:grpSpPr>
        <p:pic>
          <p:nvPicPr>
            <p:cNvPr id="79900" name="Picture 2"/>
            <p:cNvPicPr>
              <a:picLocks/>
            </p:cNvPicPr>
            <p:nvPr/>
          </p:nvPicPr>
          <p:blipFill>
            <a:blip r:embed="rId4">
              <a:alphaModFix amt="83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r="10796"/>
            <a:stretch>
              <a:fillRect/>
            </a:stretch>
          </p:blipFill>
          <p:spPr bwMode="auto">
            <a:xfrm flipH="1">
              <a:off x="5236676" y="454025"/>
              <a:ext cx="3300251" cy="236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96" name="Group 8"/>
            <p:cNvGrpSpPr>
              <a:grpSpLocks/>
            </p:cNvGrpSpPr>
            <p:nvPr/>
          </p:nvGrpSpPr>
          <p:grpSpPr bwMode="auto">
            <a:xfrm>
              <a:off x="5237164" y="1863725"/>
              <a:ext cx="1520826" cy="901713"/>
              <a:chOff x="2338389" y="4657725"/>
              <a:chExt cx="1520826" cy="901713"/>
            </a:xfrm>
          </p:grpSpPr>
          <p:grpSp>
            <p:nvGrpSpPr>
              <p:cNvPr id="32797" name="Group 2"/>
              <p:cNvGrpSpPr>
                <a:grpSpLocks/>
              </p:cNvGrpSpPr>
              <p:nvPr/>
            </p:nvGrpSpPr>
            <p:grpSpPr bwMode="auto">
              <a:xfrm>
                <a:off x="2609850" y="4657725"/>
                <a:ext cx="960437" cy="749300"/>
                <a:chOff x="3316" y="1701"/>
                <a:chExt cx="605" cy="472"/>
              </a:xfrm>
            </p:grpSpPr>
            <p:sp>
              <p:nvSpPr>
                <p:cNvPr id="21" name="Arc 3"/>
                <p:cNvSpPr>
                  <a:spLocks/>
                </p:cNvSpPr>
                <p:nvPr/>
              </p:nvSpPr>
              <p:spPr bwMode="auto">
                <a:xfrm>
                  <a:off x="3316" y="2080"/>
                  <a:ext cx="47" cy="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 b="1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807" name="Group 4"/>
                <p:cNvGrpSpPr>
                  <a:grpSpLocks/>
                </p:cNvGrpSpPr>
                <p:nvPr/>
              </p:nvGrpSpPr>
              <p:grpSpPr bwMode="auto">
                <a:xfrm>
                  <a:off x="3316" y="1701"/>
                  <a:ext cx="605" cy="472"/>
                  <a:chOff x="3316" y="1701"/>
                  <a:chExt cx="605" cy="472"/>
                </a:xfrm>
              </p:grpSpPr>
              <p:sp>
                <p:nvSpPr>
                  <p:cNvPr id="23" name="Arc 5"/>
                  <p:cNvSpPr>
                    <a:spLocks/>
                  </p:cNvSpPr>
                  <p:nvPr/>
                </p:nvSpPr>
                <p:spPr bwMode="auto">
                  <a:xfrm>
                    <a:off x="3873" y="2007"/>
                    <a:ext cx="47" cy="166"/>
                  </a:xfrm>
                  <a:custGeom>
                    <a:avLst/>
                    <a:gdLst>
                      <a:gd name="T0" fmla="*/ 0 w 21600"/>
                      <a:gd name="T1" fmla="*/ 0 h 38979"/>
                      <a:gd name="T2" fmla="*/ 0 w 21600"/>
                      <a:gd name="T3" fmla="*/ 0 h 38979"/>
                      <a:gd name="T4" fmla="*/ 0 w 21600"/>
                      <a:gd name="T5" fmla="*/ 0 h 3897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8979"/>
                      <a:gd name="T11" fmla="*/ 21600 w 21600"/>
                      <a:gd name="T12" fmla="*/ 38979 h 389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8979" fill="none" extrusionOk="0">
                        <a:moveTo>
                          <a:pt x="12826" y="-1"/>
                        </a:moveTo>
                        <a:cubicBezTo>
                          <a:pt x="18343" y="4071"/>
                          <a:pt x="21600" y="10521"/>
                          <a:pt x="21600" y="17379"/>
                        </a:cubicBezTo>
                        <a:cubicBezTo>
                          <a:pt x="21600" y="29308"/>
                          <a:pt x="11929" y="38978"/>
                          <a:pt x="0" y="38979"/>
                        </a:cubicBezTo>
                      </a:path>
                      <a:path w="21600" h="38979" stroke="0" extrusionOk="0">
                        <a:moveTo>
                          <a:pt x="12826" y="-1"/>
                        </a:moveTo>
                        <a:cubicBezTo>
                          <a:pt x="18343" y="4071"/>
                          <a:pt x="21600" y="10521"/>
                          <a:pt x="21600" y="17379"/>
                        </a:cubicBezTo>
                        <a:cubicBezTo>
                          <a:pt x="21600" y="29308"/>
                          <a:pt x="11929" y="38978"/>
                          <a:pt x="0" y="38979"/>
                        </a:cubicBezTo>
                        <a:lnTo>
                          <a:pt x="0" y="17379"/>
                        </a:lnTo>
                        <a:lnTo>
                          <a:pt x="12826" y="-1"/>
                        </a:ln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013" b="1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2811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316" y="1701"/>
                    <a:ext cx="605" cy="471"/>
                    <a:chOff x="3316" y="1701"/>
                    <a:chExt cx="605" cy="471"/>
                  </a:xfrm>
                </p:grpSpPr>
                <p:sp>
                  <p:nvSpPr>
                    <p:cNvPr id="25" name="Arc 7"/>
                    <p:cNvSpPr>
                      <a:spLocks/>
                    </p:cNvSpPr>
                    <p:nvPr/>
                  </p:nvSpPr>
                  <p:spPr bwMode="auto">
                    <a:xfrm>
                      <a:off x="3618" y="1701"/>
                      <a:ext cx="303" cy="380"/>
                    </a:xfrm>
                    <a:custGeom>
                      <a:avLst/>
                      <a:gdLst>
                        <a:gd name="T0" fmla="*/ 0 w 21676"/>
                        <a:gd name="T1" fmla="*/ 0 h 21600"/>
                        <a:gd name="T2" fmla="*/ 0 w 21676"/>
                        <a:gd name="T3" fmla="*/ 0 h 21600"/>
                        <a:gd name="T4" fmla="*/ 0 w 21676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76"/>
                        <a:gd name="T10" fmla="*/ 0 h 21600"/>
                        <a:gd name="T11" fmla="*/ 21676 w 21676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76" h="21600" fill="none" extrusionOk="0">
                          <a:moveTo>
                            <a:pt x="-1" y="0"/>
                          </a:moveTo>
                          <a:cubicBezTo>
                            <a:pt x="25" y="0"/>
                            <a:pt x="50" y="0"/>
                            <a:pt x="76" y="0"/>
                          </a:cubicBezTo>
                          <a:cubicBezTo>
                            <a:pt x="12005" y="0"/>
                            <a:pt x="21676" y="9670"/>
                            <a:pt x="21676" y="21600"/>
                          </a:cubicBezTo>
                        </a:path>
                        <a:path w="21676" h="21600" stroke="0" extrusionOk="0">
                          <a:moveTo>
                            <a:pt x="-1" y="0"/>
                          </a:moveTo>
                          <a:cubicBezTo>
                            <a:pt x="25" y="0"/>
                            <a:pt x="50" y="0"/>
                            <a:pt x="76" y="0"/>
                          </a:cubicBezTo>
                          <a:cubicBezTo>
                            <a:pt x="12005" y="0"/>
                            <a:pt x="21676" y="9670"/>
                            <a:pt x="21676" y="21600"/>
                          </a:cubicBezTo>
                          <a:lnTo>
                            <a:pt x="76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6" name="Arc 8"/>
                    <p:cNvSpPr>
                      <a:spLocks/>
                    </p:cNvSpPr>
                    <p:nvPr/>
                  </p:nvSpPr>
                  <p:spPr bwMode="auto">
                    <a:xfrm>
                      <a:off x="3316" y="1701"/>
                      <a:ext cx="303" cy="380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0" y="21598"/>
                          </a:moveTo>
                          <a:cubicBezTo>
                            <a:pt x="0" y="9699"/>
                            <a:pt x="9624" y="41"/>
                            <a:pt x="21523" y="-1"/>
                          </a:cubicBezTo>
                        </a:path>
                        <a:path w="21600" h="21599" stroke="0" extrusionOk="0">
                          <a:moveTo>
                            <a:pt x="0" y="21598"/>
                          </a:moveTo>
                          <a:cubicBezTo>
                            <a:pt x="0" y="9699"/>
                            <a:pt x="9624" y="41"/>
                            <a:pt x="21523" y="-1"/>
                          </a:cubicBezTo>
                          <a:lnTo>
                            <a:pt x="21600" y="21599"/>
                          </a:lnTo>
                          <a:lnTo>
                            <a:pt x="0" y="21598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" name="Arc 9"/>
                    <p:cNvSpPr>
                      <a:spLocks/>
                    </p:cNvSpPr>
                    <p:nvPr/>
                  </p:nvSpPr>
                  <p:spPr bwMode="auto">
                    <a:xfrm>
                      <a:off x="3362" y="2080"/>
                      <a:ext cx="121" cy="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21600" y="0"/>
                          </a:moveTo>
                          <a:cubicBezTo>
                            <a:pt x="21600" y="11929"/>
                            <a:pt x="11929" y="21600"/>
                            <a:pt x="0" y="21600"/>
                          </a:cubicBezTo>
                        </a:path>
                        <a:path w="21600" h="21600" stroke="0" extrusionOk="0">
                          <a:moveTo>
                            <a:pt x="21600" y="0"/>
                          </a:moveTo>
                          <a:cubicBezTo>
                            <a:pt x="21600" y="11929"/>
                            <a:pt x="11929" y="21600"/>
                            <a:pt x="0" y="21600"/>
                          </a:cubicBezTo>
                          <a:lnTo>
                            <a:pt x="0" y="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" name="Arc 10"/>
                    <p:cNvSpPr>
                      <a:spLocks/>
                    </p:cNvSpPr>
                    <p:nvPr/>
                  </p:nvSpPr>
                  <p:spPr bwMode="auto">
                    <a:xfrm>
                      <a:off x="3748" y="2080"/>
                      <a:ext cx="130" cy="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21600" y="21600"/>
                          </a:move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21600" h="21600" stroke="0" extrusionOk="0">
                          <a:moveTo>
                            <a:pt x="21600" y="21600"/>
                          </a:move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013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1" y="1822"/>
                      <a:ext cx="392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  <a:extLst/>
                  </p:spPr>
                  <p:txBody>
                    <a:bodyPr wrap="none" lIns="67865" tIns="33338" rIns="67865" bIns="33338">
                      <a:spAutoFit/>
                    </a:bodyPr>
                    <a:lstStyle>
                      <a:lvl1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 Rounded MT Bold" panose="020F0704030504030204" pitchFamily="34" charset="77"/>
                        </a:rPr>
                        <a:t>GR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Symbol" charset="0"/>
                        </a:rPr>
                        <a:t>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2798" name="Group 49"/>
              <p:cNvGrpSpPr>
                <a:grpSpLocks/>
              </p:cNvGrpSpPr>
              <p:nvPr/>
            </p:nvGrpSpPr>
            <p:grpSpPr bwMode="auto">
              <a:xfrm>
                <a:off x="2338389" y="5145100"/>
                <a:ext cx="1520826" cy="414338"/>
                <a:chOff x="1473" y="2996"/>
                <a:chExt cx="958" cy="261"/>
              </a:xfrm>
            </p:grpSpPr>
            <p:sp>
              <p:nvSpPr>
                <p:cNvPr id="32802" name="Line 51"/>
                <p:cNvSpPr>
                  <a:spLocks noChangeShapeType="1"/>
                </p:cNvSpPr>
                <p:nvPr/>
              </p:nvSpPr>
              <p:spPr bwMode="auto">
                <a:xfrm>
                  <a:off x="1473" y="3039"/>
                  <a:ext cx="958" cy="4"/>
                </a:xfrm>
                <a:prstGeom prst="line">
                  <a:avLst/>
                </a:prstGeom>
                <a:noFill/>
                <a:ln w="57150">
                  <a:solidFill>
                    <a:srgbClr val="0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 b="1"/>
                </a:p>
              </p:txBody>
            </p:sp>
            <p:sp>
              <p:nvSpPr>
                <p:cNvPr id="32803" name="Rectangle 54"/>
                <p:cNvSpPr>
                  <a:spLocks noChangeArrowheads="1"/>
                </p:cNvSpPr>
                <p:nvPr/>
              </p:nvSpPr>
              <p:spPr bwMode="auto">
                <a:xfrm>
                  <a:off x="1534" y="3084"/>
                  <a:ext cx="89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rgbClr val="FFFFFF"/>
                      </a:solidFill>
                      <a:latin typeface="Arial Rounded MT Bold" panose="020F0704030504030204" pitchFamily="34" charset="77"/>
                    </a:rPr>
                    <a:t>GRE binding site</a:t>
                  </a:r>
                </a:p>
              </p:txBody>
            </p:sp>
            <p:sp>
              <p:nvSpPr>
                <p:cNvPr id="32" name="Rectangle 50"/>
                <p:cNvSpPr>
                  <a:spLocks noChangeArrowheads="1"/>
                </p:cNvSpPr>
                <p:nvPr/>
              </p:nvSpPr>
              <p:spPr bwMode="auto">
                <a:xfrm>
                  <a:off x="1616" y="2996"/>
                  <a:ext cx="688" cy="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 b="1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611926" y="2609232"/>
            <a:ext cx="2706291" cy="1996679"/>
            <a:chOff x="631733" y="3327400"/>
            <a:chExt cx="3608480" cy="2662654"/>
          </a:xfrm>
        </p:grpSpPr>
        <p:pic>
          <p:nvPicPr>
            <p:cNvPr id="79886" name="Picture 3"/>
            <p:cNvPicPr>
              <a:picLocks noChangeAspect="1"/>
            </p:cNvPicPr>
            <p:nvPr/>
          </p:nvPicPr>
          <p:blipFill>
            <a:blip r:embed="rId6">
              <a:alphaModFix amt="76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r="20685"/>
            <a:stretch>
              <a:fillRect/>
            </a:stretch>
          </p:blipFill>
          <p:spPr bwMode="auto">
            <a:xfrm>
              <a:off x="631733" y="3327400"/>
              <a:ext cx="3608480" cy="2662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82" name="Group 57"/>
            <p:cNvGrpSpPr>
              <a:grpSpLocks/>
            </p:cNvGrpSpPr>
            <p:nvPr/>
          </p:nvGrpSpPr>
          <p:grpSpPr bwMode="auto">
            <a:xfrm>
              <a:off x="2816225" y="3863366"/>
              <a:ext cx="1423988" cy="428845"/>
              <a:chOff x="759" y="3496"/>
              <a:chExt cx="897" cy="234"/>
            </a:xfrm>
          </p:grpSpPr>
          <p:sp>
            <p:nvSpPr>
              <p:cNvPr id="32790" name="Rectangle 58"/>
              <p:cNvSpPr>
                <a:spLocks noChangeArrowheads="1"/>
              </p:cNvSpPr>
              <p:nvPr/>
            </p:nvSpPr>
            <p:spPr bwMode="auto">
              <a:xfrm>
                <a:off x="811" y="3580"/>
                <a:ext cx="810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rgbClr val="FFFFFF"/>
                    </a:solidFill>
                    <a:latin typeface="Symbol" charset="0"/>
                  </a:rPr>
                  <a:t></a:t>
                </a:r>
                <a:r>
                  <a:rPr lang="en-US" sz="90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B binding site</a:t>
                </a:r>
              </a:p>
            </p:txBody>
          </p:sp>
          <p:sp>
            <p:nvSpPr>
              <p:cNvPr id="32791" name="Line 59"/>
              <p:cNvSpPr>
                <a:spLocks noChangeShapeType="1"/>
              </p:cNvSpPr>
              <p:nvPr/>
            </p:nvSpPr>
            <p:spPr bwMode="auto">
              <a:xfrm flipV="1">
                <a:off x="759" y="3535"/>
                <a:ext cx="897" cy="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 b="1"/>
              </a:p>
            </p:txBody>
          </p:sp>
          <p:sp>
            <p:nvSpPr>
              <p:cNvPr id="45" name="Rectangle 60"/>
              <p:cNvSpPr>
                <a:spLocks noChangeArrowheads="1"/>
              </p:cNvSpPr>
              <p:nvPr/>
            </p:nvSpPr>
            <p:spPr bwMode="auto">
              <a:xfrm>
                <a:off x="912" y="3496"/>
                <a:ext cx="605" cy="8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783" name="Group 99"/>
            <p:cNvGrpSpPr>
              <a:grpSpLocks/>
            </p:cNvGrpSpPr>
            <p:nvPr/>
          </p:nvGrpSpPr>
          <p:grpSpPr bwMode="auto">
            <a:xfrm>
              <a:off x="3141662" y="3352800"/>
              <a:ext cx="811213" cy="495300"/>
              <a:chOff x="964" y="3228"/>
              <a:chExt cx="511" cy="312"/>
            </a:xfrm>
          </p:grpSpPr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964" y="3228"/>
                <a:ext cx="255" cy="312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67865" tIns="33338" rIns="67865" bIns="33338" anchor="ctr"/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p65</a:t>
                </a:r>
                <a:endParaRPr lang="en-US" sz="750" dirty="0">
                  <a:solidFill>
                    <a:srgbClr val="0000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48" name="Oval 102"/>
              <p:cNvSpPr>
                <a:spLocks noChangeArrowheads="1"/>
              </p:cNvSpPr>
              <p:nvPr/>
            </p:nvSpPr>
            <p:spPr bwMode="auto">
              <a:xfrm>
                <a:off x="1219" y="3288"/>
                <a:ext cx="256" cy="192"/>
              </a:xfrm>
              <a:prstGeom prst="ellipse">
                <a:avLst/>
              </a:prstGeom>
              <a:gradFill rotWithShape="0">
                <a:gsLst>
                  <a:gs pos="0">
                    <a:srgbClr val="00CC99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67865" tIns="33338" rIns="67865" bIns="33338" anchor="ctr"/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p50</a:t>
                </a:r>
                <a:endParaRPr lang="en-US" sz="750" dirty="0">
                  <a:solidFill>
                    <a:srgbClr val="000000"/>
                  </a:solidFill>
                  <a:latin typeface="Arial Rounded MT Bold" panose="020F0704030504030204" pitchFamily="34" charset="77"/>
                </a:endParaRPr>
              </a:p>
            </p:txBody>
          </p:sp>
        </p:grpSp>
      </p:grpSp>
      <p:sp>
        <p:nvSpPr>
          <p:cNvPr id="15" name="Up Arrow 14"/>
          <p:cNvSpPr/>
          <p:nvPr/>
        </p:nvSpPr>
        <p:spPr bwMode="auto">
          <a:xfrm>
            <a:off x="1614307" y="3064741"/>
            <a:ext cx="1062038" cy="1535216"/>
          </a:xfrm>
          <a:prstGeom prst="upArrow">
            <a:avLst/>
          </a:prstGeom>
          <a:gradFill flip="none" rotWithShape="1">
            <a:gsLst>
              <a:gs pos="35000">
                <a:srgbClr val="FF0000">
                  <a:alpha val="70000"/>
                </a:srgbClr>
              </a:gs>
              <a:gs pos="100000">
                <a:srgbClr val="FFFFFF"/>
              </a:gs>
              <a:gs pos="84000">
                <a:srgbClr val="FF0000">
                  <a:alpha val="3000"/>
                </a:srgbClr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FF0000"/>
                </a:gs>
                <a:gs pos="96000">
                  <a:prstClr val="white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 b="1"/>
          </a:p>
        </p:txBody>
      </p:sp>
      <p:sp>
        <p:nvSpPr>
          <p:cNvPr id="52" name="Up Arrow 51"/>
          <p:cNvSpPr/>
          <p:nvPr/>
        </p:nvSpPr>
        <p:spPr bwMode="auto">
          <a:xfrm flipV="1">
            <a:off x="6448244" y="527341"/>
            <a:ext cx="1062038" cy="1476386"/>
          </a:xfrm>
          <a:prstGeom prst="upArrow">
            <a:avLst/>
          </a:prstGeom>
          <a:gradFill flip="none" rotWithShape="1">
            <a:gsLst>
              <a:gs pos="36000">
                <a:srgbClr val="008000">
                  <a:alpha val="65000"/>
                </a:srgbClr>
              </a:gs>
              <a:gs pos="100000">
                <a:srgbClr val="FFFFFF"/>
              </a:gs>
              <a:gs pos="56000">
                <a:srgbClr val="92D050">
                  <a:alpha val="49000"/>
                </a:srgbClr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008000"/>
                </a:gs>
                <a:gs pos="96000">
                  <a:prstClr val="white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 b="1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lum bright="-16000" contrast="32000"/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9" t="8910" r="35274" b="11092"/>
          <a:stretch>
            <a:fillRect/>
          </a:stretch>
        </p:blipFill>
        <p:spPr bwMode="auto">
          <a:xfrm>
            <a:off x="6244652" y="1716264"/>
            <a:ext cx="569119" cy="163591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17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B6A148-5127-9643-AA38-D825408243E0}"/>
              </a:ext>
            </a:extLst>
          </p:cNvPr>
          <p:cNvSpPr txBox="1"/>
          <p:nvPr/>
        </p:nvSpPr>
        <p:spPr>
          <a:xfrm>
            <a:off x="2435356" y="3775396"/>
            <a:ext cx="2474302" cy="830997"/>
          </a:xfrm>
          <a:prstGeom prst="rect">
            <a:avLst/>
          </a:prstGeom>
          <a:solidFill>
            <a:srgbClr val="FF000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q"/>
            </a:pPr>
            <a:r>
              <a:rPr lang="en-US" sz="1200" b="1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Dys</a:t>
            </a: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regulated systemic infl.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IC: </a:t>
            </a:r>
            <a:r>
              <a:rPr lang="en-US" sz="1200" b="1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persistent elevation </a:t>
            </a:r>
          </a:p>
          <a:p>
            <a:pPr marL="214313" indent="-214313">
              <a:buFont typeface="Wingdings" pitchFamily="2" charset="2"/>
              <a:buChar char="q"/>
            </a:pPr>
            <a:r>
              <a:rPr lang="en-US" sz="1200" b="1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Mal</a:t>
            </a: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adaptive response</a:t>
            </a:r>
          </a:p>
          <a:p>
            <a:pPr marL="214313" indent="-214313">
              <a:buFont typeface="Wingdings" pitchFamily="2" charset="2"/>
              <a:buChar char="q"/>
            </a:pP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Disease </a:t>
            </a:r>
            <a:r>
              <a:rPr lang="en-US" sz="1200" b="1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progression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C24C70-83F8-A84A-9CD6-46C0470F9613}"/>
              </a:ext>
            </a:extLst>
          </p:cNvPr>
          <p:cNvSpPr txBox="1"/>
          <p:nvPr/>
        </p:nvSpPr>
        <p:spPr>
          <a:xfrm>
            <a:off x="4265650" y="524961"/>
            <a:ext cx="2412724" cy="830997"/>
          </a:xfrm>
          <a:prstGeom prst="rect">
            <a:avLst/>
          </a:prstGeom>
          <a:solidFill>
            <a:srgbClr val="00B05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q"/>
            </a:pP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Regulated systemic </a:t>
            </a:r>
            <a:r>
              <a:rPr lang="en-US" sz="12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inflam</a:t>
            </a:r>
            <a:endParaRPr lang="en-US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214313" indent="-214313">
              <a:buFont typeface="Wingdings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IC: </a:t>
            </a:r>
            <a:r>
              <a:rPr lang="en-US" sz="1200" b="1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progressive reduction</a:t>
            </a:r>
          </a:p>
          <a:p>
            <a:pPr marL="214313" indent="-214313">
              <a:buFont typeface="Wingdings" pitchFamily="2" charset="2"/>
              <a:buChar char="q"/>
            </a:pP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Adaptive response </a:t>
            </a:r>
          </a:p>
          <a:p>
            <a:pPr marL="214313" indent="-214313">
              <a:buFont typeface="Wingdings" pitchFamily="2" charset="2"/>
              <a:buChar char="q"/>
            </a:pPr>
            <a:r>
              <a:rPr lang="en-US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Disease </a:t>
            </a:r>
            <a:r>
              <a:rPr lang="en-US" sz="1200" b="1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resolution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51754-6D38-C145-B5FD-3A980302B45E}"/>
              </a:ext>
            </a:extLst>
          </p:cNvPr>
          <p:cNvSpPr txBox="1"/>
          <p:nvPr/>
        </p:nvSpPr>
        <p:spPr>
          <a:xfrm>
            <a:off x="1604045" y="2622687"/>
            <a:ext cx="148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Activated NF- </a:t>
            </a:r>
            <a:r>
              <a:rPr lang="en-US" sz="1400" b="1" spc="-150" dirty="0">
                <a:solidFill>
                  <a:schemeClr val="bg1"/>
                </a:solidFill>
                <a:latin typeface="Symbol" charset="0"/>
              </a:rPr>
              <a:t>k </a:t>
            </a:r>
            <a:r>
              <a:rPr lang="en-US" sz="14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C6F2BF-C70C-7845-89DC-A6EEF6781CB7}"/>
              </a:ext>
            </a:extLst>
          </p:cNvPr>
          <p:cNvSpPr txBox="1"/>
          <p:nvPr/>
        </p:nvSpPr>
        <p:spPr>
          <a:xfrm>
            <a:off x="6206968" y="1995309"/>
            <a:ext cx="1398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Activated GR</a:t>
            </a:r>
            <a:r>
              <a:rPr lang="en-US" sz="1600" b="1" spc="-150" dirty="0">
                <a:solidFill>
                  <a:schemeClr val="bg1"/>
                </a:solidFill>
                <a:latin typeface="Symbol" charset="0"/>
              </a:rPr>
              <a:t></a:t>
            </a:r>
            <a:endParaRPr lang="en-US" sz="1600" b="1" spc="-15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F1AD52-6BBF-4D41-BAFE-E3A164C05A25}"/>
              </a:ext>
            </a:extLst>
          </p:cNvPr>
          <p:cNvGrpSpPr/>
          <p:nvPr/>
        </p:nvGrpSpPr>
        <p:grpSpPr>
          <a:xfrm>
            <a:off x="5468744" y="3718534"/>
            <a:ext cx="2743200" cy="1099925"/>
            <a:chOff x="6055752" y="3652516"/>
            <a:chExt cx="2743200" cy="10999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6BCE15-5EF8-794B-9D48-A11443363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5752" y="3652516"/>
              <a:ext cx="2743200" cy="8803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3E1EF5-259D-0947-9E63-2123A5A8BB53}"/>
                </a:ext>
              </a:extLst>
            </p:cNvPr>
            <p:cNvSpPr txBox="1"/>
            <p:nvPr/>
          </p:nvSpPr>
          <p:spPr>
            <a:xfrm>
              <a:off x="6055752" y="4506220"/>
              <a:ext cx="2743200" cy="2462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Trends </a:t>
              </a:r>
              <a:r>
                <a:rPr lang="en-US" sz="1000" b="1" dirty="0" err="1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Endocrinol</a:t>
              </a:r>
              <a:r>
                <a:rPr lang="en-US" sz="10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 </a:t>
              </a:r>
              <a:r>
                <a:rPr lang="en-US" sz="1000" b="1" dirty="0" err="1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Metab</a:t>
              </a:r>
              <a:r>
                <a:rPr lang="en-US" sz="10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 2013;24:109-19</a:t>
              </a:r>
            </a:p>
          </p:txBody>
        </p:sp>
      </p:grpSp>
      <p:pic>
        <p:nvPicPr>
          <p:cNvPr id="43" name="Picture 42" descr="images.jpeg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57" b="86598" l="9653" r="90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1535" r="6778" b="12690"/>
          <a:stretch/>
        </p:blipFill>
        <p:spPr>
          <a:xfrm>
            <a:off x="0" y="1695405"/>
            <a:ext cx="1611926" cy="12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2" grpId="0" animBg="1"/>
      <p:bldP spid="3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4" name="Rectangle 728"/>
          <p:cNvSpPr>
            <a:spLocks noChangeArrowheads="1"/>
          </p:cNvSpPr>
          <p:nvPr/>
        </p:nvSpPr>
        <p:spPr bwMode="auto">
          <a:xfrm>
            <a:off x="2673740" y="1322271"/>
            <a:ext cx="4047741" cy="2783567"/>
          </a:xfrm>
          <a:prstGeom prst="rect">
            <a:avLst/>
          </a:prstGeom>
          <a:solidFill>
            <a:srgbClr val="BFBFBF"/>
          </a:solidFill>
          <a:ln w="19050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endParaRPr lang="en-US" sz="1013"/>
          </a:p>
        </p:txBody>
      </p:sp>
      <p:grpSp>
        <p:nvGrpSpPr>
          <p:cNvPr id="4811" name="Group 715"/>
          <p:cNvGrpSpPr>
            <a:grpSpLocks/>
          </p:cNvGrpSpPr>
          <p:nvPr/>
        </p:nvGrpSpPr>
        <p:grpSpPr bwMode="auto">
          <a:xfrm>
            <a:off x="2238042" y="1089232"/>
            <a:ext cx="270551" cy="3396384"/>
            <a:chOff x="504" y="344"/>
            <a:chExt cx="154" cy="2246"/>
          </a:xfrm>
        </p:grpSpPr>
        <p:sp>
          <p:nvSpPr>
            <p:cNvPr id="4813" name="Rectangle 717"/>
            <p:cNvSpPr>
              <a:spLocks noChangeArrowheads="1"/>
            </p:cNvSpPr>
            <p:nvPr/>
          </p:nvSpPr>
          <p:spPr bwMode="auto">
            <a:xfrm>
              <a:off x="504" y="2448"/>
              <a:ext cx="154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4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6.6</a:t>
              </a:r>
            </a:p>
          </p:txBody>
        </p:sp>
        <p:sp>
          <p:nvSpPr>
            <p:cNvPr id="4815" name="Rectangle 719"/>
            <p:cNvSpPr>
              <a:spLocks noChangeArrowheads="1"/>
            </p:cNvSpPr>
            <p:nvPr/>
          </p:nvSpPr>
          <p:spPr bwMode="auto">
            <a:xfrm>
              <a:off x="504" y="2024"/>
              <a:ext cx="154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400" b="1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6.8</a:t>
              </a:r>
            </a:p>
          </p:txBody>
        </p:sp>
        <p:sp>
          <p:nvSpPr>
            <p:cNvPr id="4817" name="Rectangle 721"/>
            <p:cNvSpPr>
              <a:spLocks noChangeArrowheads="1"/>
            </p:cNvSpPr>
            <p:nvPr/>
          </p:nvSpPr>
          <p:spPr bwMode="auto">
            <a:xfrm>
              <a:off x="504" y="1608"/>
              <a:ext cx="154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4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7.0</a:t>
              </a:r>
            </a:p>
          </p:txBody>
        </p:sp>
        <p:sp>
          <p:nvSpPr>
            <p:cNvPr id="4819" name="Rectangle 723"/>
            <p:cNvSpPr>
              <a:spLocks noChangeArrowheads="1"/>
            </p:cNvSpPr>
            <p:nvPr/>
          </p:nvSpPr>
          <p:spPr bwMode="auto">
            <a:xfrm>
              <a:off x="504" y="1184"/>
              <a:ext cx="154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4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7.2</a:t>
              </a:r>
            </a:p>
          </p:txBody>
        </p:sp>
        <p:sp>
          <p:nvSpPr>
            <p:cNvPr id="4821" name="Rectangle 725"/>
            <p:cNvSpPr>
              <a:spLocks noChangeArrowheads="1"/>
            </p:cNvSpPr>
            <p:nvPr/>
          </p:nvSpPr>
          <p:spPr bwMode="auto">
            <a:xfrm>
              <a:off x="504" y="768"/>
              <a:ext cx="154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4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7.4</a:t>
              </a:r>
            </a:p>
          </p:txBody>
        </p:sp>
        <p:sp>
          <p:nvSpPr>
            <p:cNvPr id="4823" name="Rectangle 727"/>
            <p:cNvSpPr>
              <a:spLocks noChangeArrowheads="1"/>
            </p:cNvSpPr>
            <p:nvPr/>
          </p:nvSpPr>
          <p:spPr bwMode="auto">
            <a:xfrm>
              <a:off x="504" y="344"/>
              <a:ext cx="154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4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7.6</a:t>
              </a:r>
            </a:p>
          </p:txBody>
        </p:sp>
      </p:grpSp>
      <p:grpSp>
        <p:nvGrpSpPr>
          <p:cNvPr id="4825" name="Group 729"/>
          <p:cNvGrpSpPr>
            <a:grpSpLocks/>
          </p:cNvGrpSpPr>
          <p:nvPr/>
        </p:nvGrpSpPr>
        <p:grpSpPr bwMode="auto">
          <a:xfrm>
            <a:off x="2607739" y="4429848"/>
            <a:ext cx="4281400" cy="276731"/>
            <a:chOff x="840" y="2552"/>
            <a:chExt cx="2437" cy="183"/>
          </a:xfrm>
          <a:noFill/>
        </p:grpSpPr>
        <p:sp>
          <p:nvSpPr>
            <p:cNvPr id="4826" name="Rectangle 730"/>
            <p:cNvSpPr>
              <a:spLocks noChangeArrowheads="1"/>
            </p:cNvSpPr>
            <p:nvPr/>
          </p:nvSpPr>
          <p:spPr bwMode="auto">
            <a:xfrm>
              <a:off x="3104" y="2560"/>
              <a:ext cx="144" cy="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27" name="Rectangle 731"/>
            <p:cNvSpPr>
              <a:spLocks noChangeArrowheads="1"/>
            </p:cNvSpPr>
            <p:nvPr/>
          </p:nvSpPr>
          <p:spPr bwMode="auto">
            <a:xfrm>
              <a:off x="3120" y="2552"/>
              <a:ext cx="157" cy="1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80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10</a:t>
              </a:r>
            </a:p>
          </p:txBody>
        </p:sp>
        <p:sp>
          <p:nvSpPr>
            <p:cNvPr id="4828" name="Rectangle 732"/>
            <p:cNvSpPr>
              <a:spLocks noChangeArrowheads="1"/>
            </p:cNvSpPr>
            <p:nvPr/>
          </p:nvSpPr>
          <p:spPr bwMode="auto">
            <a:xfrm>
              <a:off x="2560" y="2560"/>
              <a:ext cx="88" cy="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29" name="Rectangle 733"/>
            <p:cNvSpPr>
              <a:spLocks noChangeArrowheads="1"/>
            </p:cNvSpPr>
            <p:nvPr/>
          </p:nvSpPr>
          <p:spPr bwMode="auto">
            <a:xfrm>
              <a:off x="2576" y="2552"/>
              <a:ext cx="78" cy="1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80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9</a:t>
              </a:r>
            </a:p>
          </p:txBody>
        </p:sp>
        <p:sp>
          <p:nvSpPr>
            <p:cNvPr id="4830" name="Rectangle 734"/>
            <p:cNvSpPr>
              <a:spLocks noChangeArrowheads="1"/>
            </p:cNvSpPr>
            <p:nvPr/>
          </p:nvSpPr>
          <p:spPr bwMode="auto">
            <a:xfrm>
              <a:off x="1992" y="2560"/>
              <a:ext cx="88" cy="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31" name="Rectangle 735"/>
            <p:cNvSpPr>
              <a:spLocks noChangeArrowheads="1"/>
            </p:cNvSpPr>
            <p:nvPr/>
          </p:nvSpPr>
          <p:spPr bwMode="auto">
            <a:xfrm>
              <a:off x="2008" y="2552"/>
              <a:ext cx="78" cy="1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80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8</a:t>
              </a:r>
            </a:p>
          </p:txBody>
        </p:sp>
        <p:sp>
          <p:nvSpPr>
            <p:cNvPr id="4832" name="Rectangle 736"/>
            <p:cNvSpPr>
              <a:spLocks noChangeArrowheads="1"/>
            </p:cNvSpPr>
            <p:nvPr/>
          </p:nvSpPr>
          <p:spPr bwMode="auto">
            <a:xfrm>
              <a:off x="1416" y="2560"/>
              <a:ext cx="88" cy="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33" name="Rectangle 737"/>
            <p:cNvSpPr>
              <a:spLocks noChangeArrowheads="1"/>
            </p:cNvSpPr>
            <p:nvPr/>
          </p:nvSpPr>
          <p:spPr bwMode="auto">
            <a:xfrm>
              <a:off x="1432" y="2552"/>
              <a:ext cx="78" cy="1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80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</a:t>
              </a:r>
            </a:p>
          </p:txBody>
        </p:sp>
        <p:sp>
          <p:nvSpPr>
            <p:cNvPr id="4834" name="Rectangle 738"/>
            <p:cNvSpPr>
              <a:spLocks noChangeArrowheads="1"/>
            </p:cNvSpPr>
            <p:nvPr/>
          </p:nvSpPr>
          <p:spPr bwMode="auto">
            <a:xfrm>
              <a:off x="840" y="2560"/>
              <a:ext cx="88" cy="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35" name="Rectangle 739"/>
            <p:cNvSpPr>
              <a:spLocks noChangeArrowheads="1"/>
            </p:cNvSpPr>
            <p:nvPr/>
          </p:nvSpPr>
          <p:spPr bwMode="auto">
            <a:xfrm>
              <a:off x="856" y="2552"/>
              <a:ext cx="78" cy="1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x-none" sz="18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6</a:t>
              </a:r>
            </a:p>
          </p:txBody>
        </p:sp>
      </p:grpSp>
      <p:grpSp>
        <p:nvGrpSpPr>
          <p:cNvPr id="4836" name="Group 740"/>
          <p:cNvGrpSpPr>
            <a:grpSpLocks/>
          </p:cNvGrpSpPr>
          <p:nvPr/>
        </p:nvGrpSpPr>
        <p:grpSpPr bwMode="auto">
          <a:xfrm>
            <a:off x="2673740" y="4364579"/>
            <a:ext cx="4035444" cy="48390"/>
            <a:chOff x="880" y="2496"/>
            <a:chExt cx="2297" cy="32"/>
          </a:xfrm>
        </p:grpSpPr>
        <p:sp>
          <p:nvSpPr>
            <p:cNvPr id="4837" name="Line 741"/>
            <p:cNvSpPr>
              <a:spLocks noChangeShapeType="1"/>
            </p:cNvSpPr>
            <p:nvPr/>
          </p:nvSpPr>
          <p:spPr bwMode="auto">
            <a:xfrm flipV="1">
              <a:off x="880" y="2496"/>
              <a:ext cx="1" cy="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38" name="Line 742"/>
            <p:cNvSpPr>
              <a:spLocks noChangeShapeType="1"/>
            </p:cNvSpPr>
            <p:nvPr/>
          </p:nvSpPr>
          <p:spPr bwMode="auto">
            <a:xfrm flipV="1">
              <a:off x="1168" y="2496"/>
              <a:ext cx="1" cy="1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39" name="Line 743"/>
            <p:cNvSpPr>
              <a:spLocks noChangeShapeType="1"/>
            </p:cNvSpPr>
            <p:nvPr/>
          </p:nvSpPr>
          <p:spPr bwMode="auto">
            <a:xfrm flipV="1">
              <a:off x="1456" y="2496"/>
              <a:ext cx="1" cy="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40" name="Line 744"/>
            <p:cNvSpPr>
              <a:spLocks noChangeShapeType="1"/>
            </p:cNvSpPr>
            <p:nvPr/>
          </p:nvSpPr>
          <p:spPr bwMode="auto">
            <a:xfrm flipV="1">
              <a:off x="1744" y="2496"/>
              <a:ext cx="1" cy="1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41" name="Line 745"/>
            <p:cNvSpPr>
              <a:spLocks noChangeShapeType="1"/>
            </p:cNvSpPr>
            <p:nvPr/>
          </p:nvSpPr>
          <p:spPr bwMode="auto">
            <a:xfrm flipV="1">
              <a:off x="2032" y="2496"/>
              <a:ext cx="1" cy="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42" name="Line 746"/>
            <p:cNvSpPr>
              <a:spLocks noChangeShapeType="1"/>
            </p:cNvSpPr>
            <p:nvPr/>
          </p:nvSpPr>
          <p:spPr bwMode="auto">
            <a:xfrm flipV="1">
              <a:off x="2312" y="2496"/>
              <a:ext cx="1" cy="1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43" name="Line 747"/>
            <p:cNvSpPr>
              <a:spLocks noChangeShapeType="1"/>
            </p:cNvSpPr>
            <p:nvPr/>
          </p:nvSpPr>
          <p:spPr bwMode="auto">
            <a:xfrm flipV="1">
              <a:off x="2600" y="2496"/>
              <a:ext cx="1" cy="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44" name="Line 748"/>
            <p:cNvSpPr>
              <a:spLocks noChangeShapeType="1"/>
            </p:cNvSpPr>
            <p:nvPr/>
          </p:nvSpPr>
          <p:spPr bwMode="auto">
            <a:xfrm flipV="1">
              <a:off x="2888" y="2496"/>
              <a:ext cx="1" cy="1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45" name="Line 749"/>
            <p:cNvSpPr>
              <a:spLocks noChangeShapeType="1"/>
            </p:cNvSpPr>
            <p:nvPr/>
          </p:nvSpPr>
          <p:spPr bwMode="auto">
            <a:xfrm flipV="1">
              <a:off x="3176" y="2496"/>
              <a:ext cx="1" cy="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46" name="Line 750"/>
            <p:cNvSpPr>
              <a:spLocks noChangeShapeType="1"/>
            </p:cNvSpPr>
            <p:nvPr/>
          </p:nvSpPr>
          <p:spPr bwMode="auto">
            <a:xfrm>
              <a:off x="880" y="2496"/>
              <a:ext cx="2296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4847" name="Group 751"/>
          <p:cNvGrpSpPr>
            <a:grpSpLocks/>
          </p:cNvGrpSpPr>
          <p:nvPr/>
        </p:nvGrpSpPr>
        <p:grpSpPr bwMode="auto">
          <a:xfrm>
            <a:off x="2581426" y="1165449"/>
            <a:ext cx="57976" cy="3195262"/>
            <a:chOff x="848" y="392"/>
            <a:chExt cx="33" cy="2113"/>
          </a:xfrm>
        </p:grpSpPr>
        <p:sp>
          <p:nvSpPr>
            <p:cNvPr id="4848" name="Line 752"/>
            <p:cNvSpPr>
              <a:spLocks noChangeShapeType="1"/>
            </p:cNvSpPr>
            <p:nvPr/>
          </p:nvSpPr>
          <p:spPr bwMode="auto">
            <a:xfrm flipH="1">
              <a:off x="848" y="2496"/>
              <a:ext cx="3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49" name="Line 753"/>
            <p:cNvSpPr>
              <a:spLocks noChangeShapeType="1"/>
            </p:cNvSpPr>
            <p:nvPr/>
          </p:nvSpPr>
          <p:spPr bwMode="auto">
            <a:xfrm flipH="1">
              <a:off x="864" y="2288"/>
              <a:ext cx="16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0" name="Line 754"/>
            <p:cNvSpPr>
              <a:spLocks noChangeShapeType="1"/>
            </p:cNvSpPr>
            <p:nvPr/>
          </p:nvSpPr>
          <p:spPr bwMode="auto">
            <a:xfrm flipH="1">
              <a:off x="848" y="2072"/>
              <a:ext cx="3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1" name="Line 755"/>
            <p:cNvSpPr>
              <a:spLocks noChangeShapeType="1"/>
            </p:cNvSpPr>
            <p:nvPr/>
          </p:nvSpPr>
          <p:spPr bwMode="auto">
            <a:xfrm flipH="1">
              <a:off x="864" y="1864"/>
              <a:ext cx="16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2" name="Line 756"/>
            <p:cNvSpPr>
              <a:spLocks noChangeShapeType="1"/>
            </p:cNvSpPr>
            <p:nvPr/>
          </p:nvSpPr>
          <p:spPr bwMode="auto">
            <a:xfrm flipH="1">
              <a:off x="848" y="1656"/>
              <a:ext cx="3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3" name="Line 757"/>
            <p:cNvSpPr>
              <a:spLocks noChangeShapeType="1"/>
            </p:cNvSpPr>
            <p:nvPr/>
          </p:nvSpPr>
          <p:spPr bwMode="auto">
            <a:xfrm flipH="1">
              <a:off x="864" y="1440"/>
              <a:ext cx="16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4" name="Line 758"/>
            <p:cNvSpPr>
              <a:spLocks noChangeShapeType="1"/>
            </p:cNvSpPr>
            <p:nvPr/>
          </p:nvSpPr>
          <p:spPr bwMode="auto">
            <a:xfrm flipH="1">
              <a:off x="848" y="1232"/>
              <a:ext cx="3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5" name="Line 759"/>
            <p:cNvSpPr>
              <a:spLocks noChangeShapeType="1"/>
            </p:cNvSpPr>
            <p:nvPr/>
          </p:nvSpPr>
          <p:spPr bwMode="auto">
            <a:xfrm flipH="1">
              <a:off x="864" y="1024"/>
              <a:ext cx="16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6" name="Line 760"/>
            <p:cNvSpPr>
              <a:spLocks noChangeShapeType="1"/>
            </p:cNvSpPr>
            <p:nvPr/>
          </p:nvSpPr>
          <p:spPr bwMode="auto">
            <a:xfrm flipH="1">
              <a:off x="848" y="816"/>
              <a:ext cx="3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7" name="Line 761"/>
            <p:cNvSpPr>
              <a:spLocks noChangeShapeType="1"/>
            </p:cNvSpPr>
            <p:nvPr/>
          </p:nvSpPr>
          <p:spPr bwMode="auto">
            <a:xfrm flipH="1">
              <a:off x="864" y="600"/>
              <a:ext cx="16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8" name="Line 762"/>
            <p:cNvSpPr>
              <a:spLocks noChangeShapeType="1"/>
            </p:cNvSpPr>
            <p:nvPr/>
          </p:nvSpPr>
          <p:spPr bwMode="auto">
            <a:xfrm flipH="1">
              <a:off x="848" y="392"/>
              <a:ext cx="3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  <p:sp>
          <p:nvSpPr>
            <p:cNvPr id="4859" name="Line 763"/>
            <p:cNvSpPr>
              <a:spLocks noChangeShapeType="1"/>
            </p:cNvSpPr>
            <p:nvPr/>
          </p:nvSpPr>
          <p:spPr bwMode="auto">
            <a:xfrm flipV="1">
              <a:off x="880" y="401"/>
              <a:ext cx="1" cy="210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chemeClr val="bg1"/>
                </a:solidFill>
              </a:endParaRPr>
            </a:p>
          </p:txBody>
        </p:sp>
      </p:grpSp>
      <p:sp>
        <p:nvSpPr>
          <p:cNvPr id="4891" name="Rectangle 795"/>
          <p:cNvSpPr>
            <a:spLocks noChangeArrowheads="1"/>
          </p:cNvSpPr>
          <p:nvPr/>
        </p:nvSpPr>
        <p:spPr bwMode="auto">
          <a:xfrm>
            <a:off x="3452471" y="4708882"/>
            <a:ext cx="22402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x-none" sz="18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Log NF-kB (nuclear)</a:t>
            </a:r>
            <a:endParaRPr lang="en-US" altLang="x-none" sz="405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892" name="Rectangle 796"/>
          <p:cNvSpPr>
            <a:spLocks noChangeArrowheads="1"/>
          </p:cNvSpPr>
          <p:nvPr/>
        </p:nvSpPr>
        <p:spPr bwMode="auto">
          <a:xfrm rot="16200000">
            <a:off x="607213" y="2656095"/>
            <a:ext cx="2819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x-none" sz="18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Log </a:t>
            </a:r>
            <a:r>
              <a:rPr lang="en-US" altLang="x-none" sz="18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GC-</a:t>
            </a:r>
            <a:r>
              <a:rPr lang="en-US" altLang="x-none" sz="1800" b="1" dirty="0" err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GR</a:t>
            </a:r>
            <a:r>
              <a:rPr lang="en-US" altLang="x-none" sz="1800" b="1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x-none" sz="18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(nuclear)</a:t>
            </a:r>
            <a:endParaRPr lang="en-US" altLang="x-none" sz="405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04581" y="1333909"/>
            <a:ext cx="1373843" cy="1461044"/>
            <a:chOff x="3342702" y="1379607"/>
            <a:chExt cx="1831790" cy="2126862"/>
          </a:xfrm>
        </p:grpSpPr>
        <p:sp>
          <p:nvSpPr>
            <p:cNvPr id="4860" name="Freeform 764"/>
            <p:cNvSpPr>
              <a:spLocks/>
            </p:cNvSpPr>
            <p:nvPr/>
          </p:nvSpPr>
          <p:spPr bwMode="auto">
            <a:xfrm>
              <a:off x="3473879" y="1538668"/>
              <a:ext cx="730842" cy="281769"/>
            </a:xfrm>
            <a:custGeom>
              <a:avLst/>
              <a:gdLst>
                <a:gd name="T0" fmla="*/ 0 w 312"/>
                <a:gd name="T1" fmla="*/ 0 h 128"/>
                <a:gd name="T2" fmla="*/ 312 w 312"/>
                <a:gd name="T3" fmla="*/ 128 h 128"/>
                <a:gd name="T4" fmla="*/ 312 w 312"/>
                <a:gd name="T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128">
                  <a:moveTo>
                    <a:pt x="0" y="0"/>
                  </a:moveTo>
                  <a:lnTo>
                    <a:pt x="312" y="128"/>
                  </a:lnTo>
                  <a:lnTo>
                    <a:pt x="312" y="128"/>
                  </a:lnTo>
                </a:path>
              </a:pathLst>
            </a:custGeom>
            <a:solidFill>
              <a:srgbClr val="00B200"/>
            </a:solidFill>
            <a:ln w="28575" cmpd="sng">
              <a:solidFill>
                <a:srgbClr val="00B2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1" name="Rectangle 765"/>
            <p:cNvSpPr>
              <a:spLocks noChangeArrowheads="1"/>
            </p:cNvSpPr>
            <p:nvPr/>
          </p:nvSpPr>
          <p:spPr bwMode="auto">
            <a:xfrm>
              <a:off x="3380181" y="1450615"/>
              <a:ext cx="206135" cy="193716"/>
            </a:xfrm>
            <a:prstGeom prst="rect">
              <a:avLst/>
            </a:prstGeom>
            <a:solidFill>
              <a:srgbClr val="00B200"/>
            </a:solidFill>
            <a:ln w="28575">
              <a:solidFill>
                <a:srgbClr val="00B2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20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2" name="Freeform 766"/>
            <p:cNvSpPr>
              <a:spLocks/>
            </p:cNvSpPr>
            <p:nvPr/>
          </p:nvSpPr>
          <p:spPr bwMode="auto">
            <a:xfrm>
              <a:off x="4204721" y="1820437"/>
              <a:ext cx="393530" cy="686811"/>
            </a:xfrm>
            <a:custGeom>
              <a:avLst/>
              <a:gdLst>
                <a:gd name="T0" fmla="*/ 0 w 168"/>
                <a:gd name="T1" fmla="*/ 0 h 312"/>
                <a:gd name="T2" fmla="*/ 168 w 168"/>
                <a:gd name="T3" fmla="*/ 312 h 312"/>
                <a:gd name="T4" fmla="*/ 168 w 168"/>
                <a:gd name="T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" h="312">
                  <a:moveTo>
                    <a:pt x="0" y="0"/>
                  </a:moveTo>
                  <a:lnTo>
                    <a:pt x="168" y="312"/>
                  </a:lnTo>
                  <a:lnTo>
                    <a:pt x="168" y="312"/>
                  </a:lnTo>
                </a:path>
              </a:pathLst>
            </a:custGeom>
            <a:solidFill>
              <a:srgbClr val="00B200"/>
            </a:solidFill>
            <a:ln w="28575" cmpd="sng">
              <a:solidFill>
                <a:srgbClr val="00B2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3" name="Rectangle 767"/>
            <p:cNvSpPr>
              <a:spLocks noChangeArrowheads="1"/>
            </p:cNvSpPr>
            <p:nvPr/>
          </p:nvSpPr>
          <p:spPr bwMode="auto">
            <a:xfrm>
              <a:off x="4111023" y="1732384"/>
              <a:ext cx="206135" cy="193716"/>
            </a:xfrm>
            <a:prstGeom prst="rect">
              <a:avLst/>
            </a:prstGeom>
            <a:solidFill>
              <a:srgbClr val="00B200"/>
            </a:solidFill>
            <a:ln w="28575">
              <a:solidFill>
                <a:srgbClr val="00B2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20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4" name="Freeform 768"/>
            <p:cNvSpPr>
              <a:spLocks/>
            </p:cNvSpPr>
            <p:nvPr/>
          </p:nvSpPr>
          <p:spPr bwMode="auto">
            <a:xfrm>
              <a:off x="4598251" y="2507248"/>
              <a:ext cx="431009" cy="757253"/>
            </a:xfrm>
            <a:custGeom>
              <a:avLst/>
              <a:gdLst>
                <a:gd name="T0" fmla="*/ 0 w 184"/>
                <a:gd name="T1" fmla="*/ 0 h 344"/>
                <a:gd name="T2" fmla="*/ 184 w 184"/>
                <a:gd name="T3" fmla="*/ 344 h 344"/>
                <a:gd name="T4" fmla="*/ 184 w 184"/>
                <a:gd name="T5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" h="344">
                  <a:moveTo>
                    <a:pt x="0" y="0"/>
                  </a:moveTo>
                  <a:lnTo>
                    <a:pt x="184" y="344"/>
                  </a:lnTo>
                  <a:lnTo>
                    <a:pt x="184" y="344"/>
                  </a:lnTo>
                </a:path>
              </a:pathLst>
            </a:custGeom>
            <a:solidFill>
              <a:srgbClr val="00B200"/>
            </a:solidFill>
            <a:ln w="28575" cmpd="sng">
              <a:solidFill>
                <a:srgbClr val="00B2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5" name="Rectangle 769"/>
            <p:cNvSpPr>
              <a:spLocks noChangeArrowheads="1"/>
            </p:cNvSpPr>
            <p:nvPr/>
          </p:nvSpPr>
          <p:spPr bwMode="auto">
            <a:xfrm>
              <a:off x="4504554" y="2419195"/>
              <a:ext cx="206135" cy="193716"/>
            </a:xfrm>
            <a:prstGeom prst="rect">
              <a:avLst/>
            </a:prstGeom>
            <a:solidFill>
              <a:srgbClr val="00B200"/>
            </a:solidFill>
            <a:ln w="28575">
              <a:solidFill>
                <a:srgbClr val="00B2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20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6" name="Rectangle 770"/>
            <p:cNvSpPr>
              <a:spLocks noChangeArrowheads="1"/>
            </p:cNvSpPr>
            <p:nvPr/>
          </p:nvSpPr>
          <p:spPr bwMode="auto">
            <a:xfrm>
              <a:off x="4935563" y="3176449"/>
              <a:ext cx="206135" cy="193716"/>
            </a:xfrm>
            <a:prstGeom prst="rect">
              <a:avLst/>
            </a:prstGeom>
            <a:solidFill>
              <a:srgbClr val="00B200"/>
            </a:solidFill>
            <a:ln w="28575">
              <a:solidFill>
                <a:srgbClr val="00B2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20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97" name="Text Box 801"/>
            <p:cNvSpPr txBox="1">
              <a:spLocks noChangeArrowheads="1"/>
            </p:cNvSpPr>
            <p:nvPr/>
          </p:nvSpPr>
          <p:spPr bwMode="auto">
            <a:xfrm>
              <a:off x="4902768" y="3103238"/>
              <a:ext cx="271724" cy="403231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dirty="0">
                  <a:latin typeface="Arial Rounded MT Bold" charset="0"/>
                  <a:ea typeface="Arial Rounded MT Bold" charset="0"/>
                  <a:cs typeface="Arial Rounded MT Bold" charset="0"/>
                </a:rPr>
                <a:t>1</a:t>
              </a:r>
            </a:p>
          </p:txBody>
        </p:sp>
        <p:sp>
          <p:nvSpPr>
            <p:cNvPr id="4898" name="Text Box 802"/>
            <p:cNvSpPr txBox="1">
              <a:spLocks noChangeArrowheads="1"/>
            </p:cNvSpPr>
            <p:nvPr/>
          </p:nvSpPr>
          <p:spPr bwMode="auto">
            <a:xfrm>
              <a:off x="4469418" y="2345984"/>
              <a:ext cx="271724" cy="403231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dirty="0">
                  <a:latin typeface="Arial Rounded MT Bold" charset="0"/>
                  <a:ea typeface="Arial Rounded MT Bold" charset="0"/>
                  <a:cs typeface="Arial Rounded MT Bold" charset="0"/>
                </a:rPr>
                <a:t>3</a:t>
              </a:r>
            </a:p>
          </p:txBody>
        </p:sp>
        <p:sp>
          <p:nvSpPr>
            <p:cNvPr id="4899" name="Text Box 803"/>
            <p:cNvSpPr txBox="1">
              <a:spLocks noChangeArrowheads="1"/>
            </p:cNvSpPr>
            <p:nvPr/>
          </p:nvSpPr>
          <p:spPr bwMode="auto">
            <a:xfrm>
              <a:off x="4078228" y="1656973"/>
              <a:ext cx="271724" cy="403231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dirty="0">
                  <a:latin typeface="Arial Rounded MT Bold" charset="0"/>
                  <a:ea typeface="Arial Rounded MT Bold" charset="0"/>
                  <a:cs typeface="Arial Rounded MT Bold" charset="0"/>
                </a:rPr>
                <a:t>5</a:t>
              </a:r>
            </a:p>
          </p:txBody>
        </p:sp>
        <p:sp>
          <p:nvSpPr>
            <p:cNvPr id="4900" name="Text Box 804"/>
            <p:cNvSpPr txBox="1">
              <a:spLocks noChangeArrowheads="1"/>
            </p:cNvSpPr>
            <p:nvPr/>
          </p:nvSpPr>
          <p:spPr bwMode="auto">
            <a:xfrm>
              <a:off x="3342702" y="1379607"/>
              <a:ext cx="271724" cy="403231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dirty="0">
                  <a:latin typeface="Arial Rounded MT Bold" charset="0"/>
                  <a:ea typeface="Arial Rounded MT Bold" charset="0"/>
                  <a:cs typeface="Arial Rounded MT Bold" charset="0"/>
                </a:rPr>
                <a:t>8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34085" y="2819222"/>
            <a:ext cx="1072461" cy="388902"/>
            <a:chOff x="4715373" y="3491226"/>
            <a:chExt cx="1429948" cy="566128"/>
          </a:xfrm>
        </p:grpSpPr>
        <p:sp>
          <p:nvSpPr>
            <p:cNvPr id="4807" name="Freeform 711"/>
            <p:cNvSpPr>
              <a:spLocks/>
            </p:cNvSpPr>
            <p:nvPr/>
          </p:nvSpPr>
          <p:spPr bwMode="auto">
            <a:xfrm>
              <a:off x="4841865" y="3810428"/>
              <a:ext cx="449749" cy="2202"/>
            </a:xfrm>
            <a:custGeom>
              <a:avLst/>
              <a:gdLst>
                <a:gd name="T0" fmla="*/ 0 w 192"/>
                <a:gd name="T1" fmla="*/ 192 w 192"/>
                <a:gd name="T2" fmla="*/ 192 w 19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2">
                  <a:moveTo>
                    <a:pt x="0" y="0"/>
                  </a:moveTo>
                  <a:lnTo>
                    <a:pt x="192" y="0"/>
                  </a:lnTo>
                  <a:lnTo>
                    <a:pt x="192" y="0"/>
                  </a:lnTo>
                </a:path>
              </a:pathLst>
            </a:custGeom>
            <a:solidFill>
              <a:srgbClr val="FF0000"/>
            </a:solidFill>
            <a:ln w="285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08" name="Freeform 712"/>
            <p:cNvSpPr>
              <a:spLocks/>
            </p:cNvSpPr>
            <p:nvPr/>
          </p:nvSpPr>
          <p:spPr bwMode="auto">
            <a:xfrm>
              <a:off x="5291614" y="3722375"/>
              <a:ext cx="281093" cy="88053"/>
            </a:xfrm>
            <a:custGeom>
              <a:avLst/>
              <a:gdLst>
                <a:gd name="T0" fmla="*/ 0 w 120"/>
                <a:gd name="T1" fmla="*/ 40 h 40"/>
                <a:gd name="T2" fmla="*/ 120 w 120"/>
                <a:gd name="T3" fmla="*/ 0 h 40"/>
                <a:gd name="T4" fmla="*/ 120 w 120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40">
                  <a:moveTo>
                    <a:pt x="0" y="40"/>
                  </a:moveTo>
                  <a:lnTo>
                    <a:pt x="120" y="0"/>
                  </a:lnTo>
                  <a:lnTo>
                    <a:pt x="120" y="0"/>
                  </a:lnTo>
                </a:path>
              </a:pathLst>
            </a:custGeom>
            <a:solidFill>
              <a:srgbClr val="FF0000"/>
            </a:solidFill>
            <a:ln w="285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09" name="Rectangle 713"/>
            <p:cNvSpPr>
              <a:spLocks noChangeArrowheads="1"/>
            </p:cNvSpPr>
            <p:nvPr/>
          </p:nvSpPr>
          <p:spPr bwMode="auto">
            <a:xfrm rot="19036620">
              <a:off x="5197917" y="3722375"/>
              <a:ext cx="206135" cy="19371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10" name="Text Box 714"/>
            <p:cNvSpPr txBox="1">
              <a:spLocks noChangeArrowheads="1"/>
            </p:cNvSpPr>
            <p:nvPr/>
          </p:nvSpPr>
          <p:spPr bwMode="auto">
            <a:xfrm>
              <a:off x="5167465" y="3632104"/>
              <a:ext cx="271724" cy="40323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latin typeface="Arial Rounded MT Bold" charset="0"/>
                  <a:ea typeface="Arial Rounded MT Bold" charset="0"/>
                  <a:cs typeface="Arial Rounded MT Bold" charset="0"/>
                </a:rPr>
                <a:t>3</a:t>
              </a:r>
            </a:p>
          </p:txBody>
        </p:sp>
        <p:sp>
          <p:nvSpPr>
            <p:cNvPr id="4867" name="Line 771"/>
            <p:cNvSpPr>
              <a:spLocks noChangeShapeType="1"/>
            </p:cNvSpPr>
            <p:nvPr/>
          </p:nvSpPr>
          <p:spPr bwMode="auto">
            <a:xfrm>
              <a:off x="4823126" y="3792817"/>
              <a:ext cx="2343" cy="220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8" name="Line 772"/>
            <p:cNvSpPr>
              <a:spLocks noChangeShapeType="1"/>
            </p:cNvSpPr>
            <p:nvPr/>
          </p:nvSpPr>
          <p:spPr bwMode="auto">
            <a:xfrm>
              <a:off x="4898084" y="3792817"/>
              <a:ext cx="2343" cy="220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69" name="Rectangle 773"/>
            <p:cNvSpPr>
              <a:spLocks noChangeArrowheads="1"/>
            </p:cNvSpPr>
            <p:nvPr/>
          </p:nvSpPr>
          <p:spPr bwMode="auto">
            <a:xfrm rot="19036620">
              <a:off x="4748168" y="3722375"/>
              <a:ext cx="206135" cy="19371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1" name="Line 775"/>
            <p:cNvSpPr>
              <a:spLocks noChangeShapeType="1"/>
            </p:cNvSpPr>
            <p:nvPr/>
          </p:nvSpPr>
          <p:spPr bwMode="auto">
            <a:xfrm>
              <a:off x="5535228" y="3704765"/>
              <a:ext cx="2343" cy="220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2" name="Freeform 776"/>
            <p:cNvSpPr>
              <a:spLocks/>
            </p:cNvSpPr>
            <p:nvPr/>
          </p:nvSpPr>
          <p:spPr bwMode="auto">
            <a:xfrm>
              <a:off x="5572707" y="3634323"/>
              <a:ext cx="393530" cy="88053"/>
            </a:xfrm>
            <a:custGeom>
              <a:avLst/>
              <a:gdLst>
                <a:gd name="T0" fmla="*/ 0 w 168"/>
                <a:gd name="T1" fmla="*/ 40 h 40"/>
                <a:gd name="T2" fmla="*/ 168 w 168"/>
                <a:gd name="T3" fmla="*/ 0 h 40"/>
                <a:gd name="T4" fmla="*/ 168 w 16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" h="40">
                  <a:moveTo>
                    <a:pt x="0" y="40"/>
                  </a:moveTo>
                  <a:lnTo>
                    <a:pt x="168" y="0"/>
                  </a:lnTo>
                  <a:lnTo>
                    <a:pt x="168" y="0"/>
                  </a:lnTo>
                </a:path>
              </a:pathLst>
            </a:custGeom>
            <a:solidFill>
              <a:srgbClr val="FF0000"/>
            </a:solidFill>
            <a:ln w="285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3" name="Line 777"/>
            <p:cNvSpPr>
              <a:spLocks noChangeShapeType="1"/>
            </p:cNvSpPr>
            <p:nvPr/>
          </p:nvSpPr>
          <p:spPr bwMode="auto">
            <a:xfrm>
              <a:off x="5591447" y="3687154"/>
              <a:ext cx="2343" cy="220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4" name="Line 778"/>
            <p:cNvSpPr>
              <a:spLocks noChangeShapeType="1"/>
            </p:cNvSpPr>
            <p:nvPr/>
          </p:nvSpPr>
          <p:spPr bwMode="auto">
            <a:xfrm>
              <a:off x="5666405" y="3669544"/>
              <a:ext cx="2343" cy="220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5" name="Line 779"/>
            <p:cNvSpPr>
              <a:spLocks noChangeShapeType="1"/>
            </p:cNvSpPr>
            <p:nvPr/>
          </p:nvSpPr>
          <p:spPr bwMode="auto">
            <a:xfrm>
              <a:off x="5891280" y="3616712"/>
              <a:ext cx="2343" cy="220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6" name="Rectangle 780"/>
            <p:cNvSpPr>
              <a:spLocks noChangeArrowheads="1"/>
            </p:cNvSpPr>
            <p:nvPr/>
          </p:nvSpPr>
          <p:spPr bwMode="auto">
            <a:xfrm rot="19036620">
              <a:off x="5479010" y="3634323"/>
              <a:ext cx="206135" cy="19371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7" name="Rectangle 781"/>
            <p:cNvSpPr>
              <a:spLocks noChangeArrowheads="1"/>
            </p:cNvSpPr>
            <p:nvPr/>
          </p:nvSpPr>
          <p:spPr bwMode="auto">
            <a:xfrm rot="19036620">
              <a:off x="5872540" y="3546270"/>
              <a:ext cx="206135" cy="19371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200" b="1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901" name="Text Box 805"/>
            <p:cNvSpPr txBox="1">
              <a:spLocks noChangeArrowheads="1"/>
            </p:cNvSpPr>
            <p:nvPr/>
          </p:nvSpPr>
          <p:spPr bwMode="auto">
            <a:xfrm>
              <a:off x="4715373" y="3654124"/>
              <a:ext cx="271724" cy="40323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latin typeface="Arial Rounded MT Bold" charset="0"/>
                  <a:ea typeface="Arial Rounded MT Bold" charset="0"/>
                  <a:cs typeface="Arial Rounded MT Bold" charset="0"/>
                </a:rPr>
                <a:t>1</a:t>
              </a:r>
            </a:p>
          </p:txBody>
        </p:sp>
        <p:sp>
          <p:nvSpPr>
            <p:cNvPr id="4902" name="Text Box 806"/>
            <p:cNvSpPr txBox="1">
              <a:spLocks noChangeArrowheads="1"/>
            </p:cNvSpPr>
            <p:nvPr/>
          </p:nvSpPr>
          <p:spPr bwMode="auto">
            <a:xfrm>
              <a:off x="5453244" y="3568275"/>
              <a:ext cx="271724" cy="40323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latin typeface="Arial Rounded MT Bold" charset="0"/>
                  <a:ea typeface="Arial Rounded MT Bold" charset="0"/>
                  <a:cs typeface="Arial Rounded MT Bold" charset="0"/>
                </a:rPr>
                <a:t>5</a:t>
              </a:r>
            </a:p>
          </p:txBody>
        </p:sp>
        <p:sp>
          <p:nvSpPr>
            <p:cNvPr id="4903" name="Text Box 807"/>
            <p:cNvSpPr txBox="1">
              <a:spLocks noChangeArrowheads="1"/>
            </p:cNvSpPr>
            <p:nvPr/>
          </p:nvSpPr>
          <p:spPr bwMode="auto">
            <a:xfrm>
              <a:off x="5828032" y="3491226"/>
              <a:ext cx="317289" cy="40323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latin typeface="Arial Rounded MT Bold" charset="0"/>
                  <a:ea typeface="Arial Rounded MT Bold" charset="0"/>
                  <a:cs typeface="Arial Rounded MT Bold" charset="0"/>
                </a:rPr>
                <a:t>8</a:t>
              </a:r>
            </a:p>
          </p:txBody>
        </p:sp>
      </p:grpSp>
      <p:grpSp>
        <p:nvGrpSpPr>
          <p:cNvPr id="4906" name="Group 810"/>
          <p:cNvGrpSpPr>
            <a:grpSpLocks/>
          </p:cNvGrpSpPr>
          <p:nvPr/>
        </p:nvGrpSpPr>
        <p:grpSpPr bwMode="auto">
          <a:xfrm>
            <a:off x="4736233" y="1526624"/>
            <a:ext cx="562187" cy="133073"/>
            <a:chOff x="3254" y="1199"/>
            <a:chExt cx="320" cy="88"/>
          </a:xfrm>
          <a:solidFill>
            <a:srgbClr val="01EF00"/>
          </a:solidFill>
        </p:grpSpPr>
        <p:sp>
          <p:nvSpPr>
            <p:cNvPr id="4907" name="Freeform 811"/>
            <p:cNvSpPr>
              <a:spLocks/>
            </p:cNvSpPr>
            <p:nvPr/>
          </p:nvSpPr>
          <p:spPr bwMode="auto">
            <a:xfrm>
              <a:off x="3254" y="1242"/>
              <a:ext cx="320" cy="1"/>
            </a:xfrm>
            <a:custGeom>
              <a:avLst/>
              <a:gdLst>
                <a:gd name="T0" fmla="*/ 0 w 320"/>
                <a:gd name="T1" fmla="*/ 320 w 320"/>
                <a:gd name="T2" fmla="*/ 320 w 3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0">
                  <a:moveTo>
                    <a:pt x="0" y="0"/>
                  </a:moveTo>
                  <a:lnTo>
                    <a:pt x="320" y="0"/>
                  </a:lnTo>
                  <a:lnTo>
                    <a:pt x="320" y="0"/>
                  </a:lnTo>
                </a:path>
              </a:pathLst>
            </a:custGeom>
            <a:grpFill/>
            <a:ln w="19050" cmpd="sng">
              <a:solidFill>
                <a:srgbClr val="01EF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en-US" sz="1013" b="1">
                <a:latin typeface="Arial Rounded MT Bold" panose="020F0704030504030204" pitchFamily="34" charset="77"/>
              </a:endParaRPr>
            </a:p>
          </p:txBody>
        </p:sp>
        <p:sp>
          <p:nvSpPr>
            <p:cNvPr id="4908" name="Rectangle 812"/>
            <p:cNvSpPr>
              <a:spLocks noChangeArrowheads="1"/>
            </p:cNvSpPr>
            <p:nvPr/>
          </p:nvSpPr>
          <p:spPr bwMode="auto">
            <a:xfrm>
              <a:off x="3370" y="1199"/>
              <a:ext cx="88" cy="88"/>
            </a:xfrm>
            <a:prstGeom prst="rect">
              <a:avLst/>
            </a:prstGeom>
            <a:grp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013" b="1">
                <a:latin typeface="Arial Rounded MT Bold" panose="020F0704030504030204" pitchFamily="34" charset="77"/>
              </a:endParaRPr>
            </a:p>
          </p:txBody>
        </p:sp>
      </p:grpSp>
      <p:sp>
        <p:nvSpPr>
          <p:cNvPr id="4916" name="Rectangle 820"/>
          <p:cNvSpPr>
            <a:spLocks noChangeArrowheads="1"/>
          </p:cNvSpPr>
          <p:nvPr/>
        </p:nvSpPr>
        <p:spPr bwMode="auto">
          <a:xfrm>
            <a:off x="5306907" y="1517308"/>
            <a:ext cx="108843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x-none" sz="1050" b="1" dirty="0"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Improvers - </a:t>
            </a:r>
            <a:r>
              <a:rPr lang="en-US" altLang="x-none" sz="1050" b="1" dirty="0" err="1"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Surv</a:t>
            </a:r>
            <a:endParaRPr lang="en-US" altLang="x-none" sz="1050" b="1" dirty="0">
              <a:latin typeface="Arial Rounded MT Bold" panose="020F0704030504030204" pitchFamily="34" charset="77"/>
              <a:ea typeface="Arial Rounded MT Bold" charset="0"/>
              <a:cs typeface="Arial Rounded MT Bold" charset="0"/>
            </a:endParaRPr>
          </a:p>
        </p:txBody>
      </p:sp>
      <p:sp>
        <p:nvSpPr>
          <p:cNvPr id="4917" name="Rectangle 821"/>
          <p:cNvSpPr>
            <a:spLocks noChangeArrowheads="1"/>
          </p:cNvSpPr>
          <p:nvPr/>
        </p:nvSpPr>
        <p:spPr bwMode="auto">
          <a:xfrm>
            <a:off x="5305151" y="1731753"/>
            <a:ext cx="134972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x-none" sz="1050" b="1" dirty="0" err="1"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Nonimprovers</a:t>
            </a:r>
            <a:r>
              <a:rPr lang="en-US" altLang="x-none" sz="1050" b="1" dirty="0"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 - </a:t>
            </a:r>
            <a:r>
              <a:rPr lang="en-US" altLang="x-none" sz="1050" b="1" dirty="0" err="1"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Surv</a:t>
            </a:r>
            <a:endParaRPr lang="en-US" altLang="x-none" sz="1050" b="1" dirty="0">
              <a:latin typeface="Arial Rounded MT Bold" panose="020F0704030504030204" pitchFamily="34" charset="77"/>
              <a:ea typeface="Arial Rounded MT Bold" charset="0"/>
              <a:cs typeface="Arial Rounded MT Bold" charset="0"/>
            </a:endParaRPr>
          </a:p>
        </p:txBody>
      </p:sp>
      <p:sp>
        <p:nvSpPr>
          <p:cNvPr id="4918" name="Rectangle 822"/>
          <p:cNvSpPr>
            <a:spLocks noChangeArrowheads="1"/>
          </p:cNvSpPr>
          <p:nvPr/>
        </p:nvSpPr>
        <p:spPr bwMode="auto">
          <a:xfrm>
            <a:off x="5319206" y="1943998"/>
            <a:ext cx="91371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x-none" sz="1050" b="1" dirty="0" err="1"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Nonsurvivors</a:t>
            </a:r>
            <a:r>
              <a:rPr lang="en-US" altLang="x-none" sz="1050" b="1" dirty="0">
                <a:latin typeface="Arial Rounded MT Bold" panose="020F0704030504030204" pitchFamily="34" charset="77"/>
                <a:ea typeface="Arial Rounded MT Bold" charset="0"/>
                <a:cs typeface="Arial Rounded MT Bold" charset="0"/>
              </a:rPr>
              <a:t> </a:t>
            </a:r>
          </a:p>
        </p:txBody>
      </p:sp>
      <p:grpSp>
        <p:nvGrpSpPr>
          <p:cNvPr id="115" name="Group 810"/>
          <p:cNvGrpSpPr>
            <a:grpSpLocks/>
          </p:cNvGrpSpPr>
          <p:nvPr/>
        </p:nvGrpSpPr>
        <p:grpSpPr bwMode="auto">
          <a:xfrm>
            <a:off x="4736233" y="1741069"/>
            <a:ext cx="562187" cy="133073"/>
            <a:chOff x="3254" y="1199"/>
            <a:chExt cx="320" cy="88"/>
          </a:xfrm>
          <a:solidFill>
            <a:srgbClr val="FF0000"/>
          </a:solidFill>
        </p:grpSpPr>
        <p:sp>
          <p:nvSpPr>
            <p:cNvPr id="116" name="Freeform 811"/>
            <p:cNvSpPr>
              <a:spLocks/>
            </p:cNvSpPr>
            <p:nvPr/>
          </p:nvSpPr>
          <p:spPr bwMode="auto">
            <a:xfrm>
              <a:off x="3254" y="1242"/>
              <a:ext cx="320" cy="1"/>
            </a:xfrm>
            <a:custGeom>
              <a:avLst/>
              <a:gdLst>
                <a:gd name="T0" fmla="*/ 0 w 320"/>
                <a:gd name="T1" fmla="*/ 320 w 320"/>
                <a:gd name="T2" fmla="*/ 320 w 3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0">
                  <a:moveTo>
                    <a:pt x="0" y="0"/>
                  </a:moveTo>
                  <a:lnTo>
                    <a:pt x="320" y="0"/>
                  </a:lnTo>
                  <a:lnTo>
                    <a:pt x="320" y="0"/>
                  </a:lnTo>
                </a:path>
              </a:pathLst>
            </a:custGeom>
            <a:grp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en-US" sz="1013" b="1">
                <a:latin typeface="Arial Rounded MT Bold" panose="020F0704030504030204" pitchFamily="34" charset="77"/>
              </a:endParaRPr>
            </a:p>
          </p:txBody>
        </p:sp>
        <p:sp>
          <p:nvSpPr>
            <p:cNvPr id="117" name="Rectangle 812"/>
            <p:cNvSpPr>
              <a:spLocks noChangeArrowheads="1"/>
            </p:cNvSpPr>
            <p:nvPr/>
          </p:nvSpPr>
          <p:spPr bwMode="auto">
            <a:xfrm>
              <a:off x="3370" y="1199"/>
              <a:ext cx="88" cy="88"/>
            </a:xfrm>
            <a:prstGeom prst="rect">
              <a:avLst/>
            </a:prstGeom>
            <a:grp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013" b="1"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118" name="Group 810"/>
          <p:cNvGrpSpPr>
            <a:grpSpLocks/>
          </p:cNvGrpSpPr>
          <p:nvPr/>
        </p:nvGrpSpPr>
        <p:grpSpPr bwMode="auto">
          <a:xfrm>
            <a:off x="4736233" y="1953313"/>
            <a:ext cx="562187" cy="133073"/>
            <a:chOff x="3254" y="1199"/>
            <a:chExt cx="320" cy="88"/>
          </a:xfrm>
          <a:solidFill>
            <a:srgbClr val="0070C0"/>
          </a:solidFill>
        </p:grpSpPr>
        <p:sp>
          <p:nvSpPr>
            <p:cNvPr id="119" name="Freeform 811"/>
            <p:cNvSpPr>
              <a:spLocks/>
            </p:cNvSpPr>
            <p:nvPr/>
          </p:nvSpPr>
          <p:spPr bwMode="auto">
            <a:xfrm>
              <a:off x="3254" y="1242"/>
              <a:ext cx="320" cy="1"/>
            </a:xfrm>
            <a:custGeom>
              <a:avLst/>
              <a:gdLst>
                <a:gd name="T0" fmla="*/ 0 w 320"/>
                <a:gd name="T1" fmla="*/ 320 w 320"/>
                <a:gd name="T2" fmla="*/ 320 w 3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0">
                  <a:moveTo>
                    <a:pt x="0" y="0"/>
                  </a:moveTo>
                  <a:lnTo>
                    <a:pt x="320" y="0"/>
                  </a:lnTo>
                  <a:lnTo>
                    <a:pt x="320" y="0"/>
                  </a:lnTo>
                </a:path>
              </a:pathLst>
            </a:custGeom>
            <a:grpFill/>
            <a:ln w="19050" cmpd="sng">
              <a:solidFill>
                <a:srgbClr val="C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en-US" sz="1013" b="1">
                <a:latin typeface="Arial Rounded MT Bold" panose="020F0704030504030204" pitchFamily="34" charset="77"/>
              </a:endParaRPr>
            </a:p>
          </p:txBody>
        </p:sp>
        <p:sp>
          <p:nvSpPr>
            <p:cNvPr id="120" name="Rectangle 812"/>
            <p:cNvSpPr>
              <a:spLocks noChangeArrowheads="1"/>
            </p:cNvSpPr>
            <p:nvPr/>
          </p:nvSpPr>
          <p:spPr bwMode="auto">
            <a:xfrm>
              <a:off x="3370" y="1199"/>
              <a:ext cx="88" cy="88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013" b="1"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70058" y="3488597"/>
            <a:ext cx="1600476" cy="617242"/>
            <a:chOff x="5563337" y="4355788"/>
            <a:chExt cx="2133968" cy="898527"/>
          </a:xfrm>
        </p:grpSpPr>
        <p:sp>
          <p:nvSpPr>
            <p:cNvPr id="4878" name="Line 782"/>
            <p:cNvSpPr>
              <a:spLocks noChangeShapeType="1"/>
            </p:cNvSpPr>
            <p:nvPr/>
          </p:nvSpPr>
          <p:spPr bwMode="auto">
            <a:xfrm flipV="1">
              <a:off x="5666405" y="4937503"/>
              <a:ext cx="131177" cy="5283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79" name="Line 783"/>
            <p:cNvSpPr>
              <a:spLocks noChangeShapeType="1"/>
            </p:cNvSpPr>
            <p:nvPr/>
          </p:nvSpPr>
          <p:spPr bwMode="auto">
            <a:xfrm flipV="1">
              <a:off x="5784910" y="4805071"/>
              <a:ext cx="694323" cy="14685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81" name="Line 785"/>
            <p:cNvSpPr>
              <a:spLocks noChangeShapeType="1"/>
            </p:cNvSpPr>
            <p:nvPr/>
          </p:nvSpPr>
          <p:spPr bwMode="auto">
            <a:xfrm>
              <a:off x="6528424" y="4726176"/>
              <a:ext cx="37479" cy="220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82" name="Oval 786"/>
            <p:cNvSpPr>
              <a:spLocks noChangeArrowheads="1"/>
            </p:cNvSpPr>
            <p:nvPr/>
          </p:nvSpPr>
          <p:spPr bwMode="auto">
            <a:xfrm>
              <a:off x="5591447" y="4919892"/>
              <a:ext cx="206135" cy="193716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83" name="Line 787"/>
            <p:cNvSpPr>
              <a:spLocks noChangeShapeType="1"/>
            </p:cNvSpPr>
            <p:nvPr/>
          </p:nvSpPr>
          <p:spPr bwMode="auto">
            <a:xfrm flipV="1">
              <a:off x="6565903" y="4690955"/>
              <a:ext cx="56219" cy="352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85" name="Oval 789"/>
            <p:cNvSpPr>
              <a:spLocks noChangeArrowheads="1"/>
            </p:cNvSpPr>
            <p:nvPr/>
          </p:nvSpPr>
          <p:spPr bwMode="auto">
            <a:xfrm>
              <a:off x="6490945" y="4655734"/>
              <a:ext cx="206135" cy="193716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87" name="Line 791"/>
            <p:cNvSpPr>
              <a:spLocks noChangeShapeType="1"/>
            </p:cNvSpPr>
            <p:nvPr/>
          </p:nvSpPr>
          <p:spPr bwMode="auto">
            <a:xfrm>
              <a:off x="7109350" y="4554885"/>
              <a:ext cx="356051" cy="3903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88" name="Oval 792"/>
            <p:cNvSpPr>
              <a:spLocks noChangeArrowheads="1"/>
            </p:cNvSpPr>
            <p:nvPr/>
          </p:nvSpPr>
          <p:spPr bwMode="auto">
            <a:xfrm>
              <a:off x="6903215" y="4462018"/>
              <a:ext cx="206135" cy="193716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89" name="Oval 793"/>
            <p:cNvSpPr>
              <a:spLocks noChangeArrowheads="1"/>
            </p:cNvSpPr>
            <p:nvPr/>
          </p:nvSpPr>
          <p:spPr bwMode="auto">
            <a:xfrm>
              <a:off x="7465401" y="4426797"/>
              <a:ext cx="206135" cy="193716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4893" name="Text Box 797"/>
            <p:cNvSpPr txBox="1">
              <a:spLocks noChangeArrowheads="1"/>
            </p:cNvSpPr>
            <p:nvPr/>
          </p:nvSpPr>
          <p:spPr bwMode="auto">
            <a:xfrm>
              <a:off x="5563337" y="4851084"/>
              <a:ext cx="274320" cy="403231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anchor="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1</a:t>
              </a:r>
            </a:p>
          </p:txBody>
        </p:sp>
        <p:sp>
          <p:nvSpPr>
            <p:cNvPr id="4894" name="Text Box 798"/>
            <p:cNvSpPr txBox="1">
              <a:spLocks noChangeArrowheads="1"/>
            </p:cNvSpPr>
            <p:nvPr/>
          </p:nvSpPr>
          <p:spPr bwMode="auto">
            <a:xfrm>
              <a:off x="6465178" y="4575921"/>
              <a:ext cx="274320" cy="403231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anchor="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3</a:t>
              </a:r>
            </a:p>
          </p:txBody>
        </p:sp>
        <p:sp>
          <p:nvSpPr>
            <p:cNvPr id="4895" name="Text Box 799"/>
            <p:cNvSpPr txBox="1">
              <a:spLocks noChangeArrowheads="1"/>
            </p:cNvSpPr>
            <p:nvPr/>
          </p:nvSpPr>
          <p:spPr bwMode="auto">
            <a:xfrm>
              <a:off x="6875105" y="4393211"/>
              <a:ext cx="274320" cy="403231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anchor="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5</a:t>
              </a:r>
            </a:p>
          </p:txBody>
        </p:sp>
        <p:sp>
          <p:nvSpPr>
            <p:cNvPr id="4896" name="Text Box 800"/>
            <p:cNvSpPr txBox="1">
              <a:spLocks noChangeArrowheads="1"/>
            </p:cNvSpPr>
            <p:nvPr/>
          </p:nvSpPr>
          <p:spPr bwMode="auto">
            <a:xfrm>
              <a:off x="7425581" y="4355788"/>
              <a:ext cx="271724" cy="403231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anchor="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12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8</a:t>
              </a:r>
            </a:p>
          </p:txBody>
        </p:sp>
        <p:sp>
          <p:nvSpPr>
            <p:cNvPr id="112" name="Line 791"/>
            <p:cNvSpPr>
              <a:spLocks noChangeShapeType="1"/>
            </p:cNvSpPr>
            <p:nvPr/>
          </p:nvSpPr>
          <p:spPr bwMode="auto">
            <a:xfrm flipV="1">
              <a:off x="6734559" y="4645352"/>
              <a:ext cx="192334" cy="8002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t"/>
            <a:lstStyle/>
            <a:p>
              <a:endParaRPr lang="en-US" sz="12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040648" y="2809619"/>
            <a:ext cx="3415583" cy="1451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itle 3"/>
          <p:cNvSpPr txBox="1">
            <a:spLocks/>
          </p:cNvSpPr>
          <p:nvPr/>
        </p:nvSpPr>
        <p:spPr bwMode="auto">
          <a:xfrm>
            <a:off x="351196" y="228164"/>
            <a:ext cx="8441608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5" tIns="33338" rIns="67865" bIns="33338" anchor="ctr"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300" spc="-150" dirty="0">
                <a:solidFill>
                  <a:srgbClr val="000000"/>
                </a:solidFill>
                <a:latin typeface="Arial Rounded MT Bold" charset="0"/>
                <a:cs typeface="Arial Rounded MT Bold" charset="0"/>
              </a:rPr>
              <a:t>Day 1 to 8 - DNA binding: GC-GR</a:t>
            </a:r>
            <a:r>
              <a:rPr lang="en-US" sz="3300" spc="-150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sz="3300" spc="-150" dirty="0">
                <a:solidFill>
                  <a:srgbClr val="000000"/>
                </a:solidFill>
                <a:latin typeface="Arial Rounded MT Bold"/>
                <a:cs typeface="Arial Rounded MT Bold"/>
                <a:sym typeface="Symbol" charset="0"/>
              </a:rPr>
              <a:t> vs. </a:t>
            </a:r>
            <a:r>
              <a:rPr lang="en-US" sz="3300" spc="-150" dirty="0">
                <a:solidFill>
                  <a:srgbClr val="000000"/>
                </a:solidFill>
                <a:latin typeface="Arial Rounded MT Bold" charset="0"/>
                <a:cs typeface="Arial Rounded MT Bold" charset="0"/>
              </a:rPr>
              <a:t>NF-</a:t>
            </a:r>
            <a:r>
              <a:rPr lang="en-US" sz="3300" spc="-150" dirty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sz="3300" spc="-150" dirty="0">
                <a:solidFill>
                  <a:srgbClr val="000000"/>
                </a:solidFill>
                <a:latin typeface="Arial Rounded MT Bold" charset="0"/>
                <a:cs typeface="Arial Rounded MT Bold" charset="0"/>
              </a:rPr>
              <a:t>B </a:t>
            </a:r>
            <a:endParaRPr lang="en-US" sz="3000" b="0" i="1" spc="-150" dirty="0">
              <a:solidFill>
                <a:srgbClr val="404040"/>
              </a:solidFill>
              <a:latin typeface="Arial Rounded MT Bold" charset="0"/>
              <a:cs typeface="Arial Rounded MT Bold" charset="0"/>
            </a:endParaRPr>
          </a:p>
        </p:txBody>
      </p:sp>
      <p:grpSp>
        <p:nvGrpSpPr>
          <p:cNvPr id="106" name="Group 115"/>
          <p:cNvGrpSpPr>
            <a:grpSpLocks/>
          </p:cNvGrpSpPr>
          <p:nvPr/>
        </p:nvGrpSpPr>
        <p:grpSpPr bwMode="auto">
          <a:xfrm>
            <a:off x="1980592" y="902890"/>
            <a:ext cx="5415598" cy="461528"/>
            <a:chOff x="1014726" y="1513167"/>
            <a:chExt cx="7220797" cy="615371"/>
          </a:xfrm>
        </p:grpSpPr>
        <p:grpSp>
          <p:nvGrpSpPr>
            <p:cNvPr id="107" name="Group 95"/>
            <p:cNvGrpSpPr>
              <a:grpSpLocks/>
            </p:cNvGrpSpPr>
            <p:nvPr/>
          </p:nvGrpSpPr>
          <p:grpSpPr bwMode="auto">
            <a:xfrm>
              <a:off x="1014726" y="1513167"/>
              <a:ext cx="7220797" cy="615371"/>
              <a:chOff x="-326" y="877"/>
              <a:chExt cx="6618" cy="353"/>
            </a:xfrm>
          </p:grpSpPr>
          <p:sp>
            <p:nvSpPr>
              <p:cNvPr id="110" name="Oval 98"/>
              <p:cNvSpPr>
                <a:spLocks noChangeArrowheads="1"/>
              </p:cNvSpPr>
              <p:nvPr/>
            </p:nvSpPr>
            <p:spPr bwMode="auto">
              <a:xfrm>
                <a:off x="2760" y="986"/>
                <a:ext cx="160" cy="13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tIns="0" bIns="0" anchor="ctr"/>
              <a:lstStyle/>
              <a:p>
                <a:pPr>
                  <a:defRPr/>
                </a:pPr>
                <a:endParaRPr lang="en-US" sz="21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Text Box 99"/>
              <p:cNvSpPr txBox="1">
                <a:spLocks noChangeArrowheads="1"/>
              </p:cNvSpPr>
              <p:nvPr/>
            </p:nvSpPr>
            <p:spPr bwMode="auto">
              <a:xfrm>
                <a:off x="4457" y="877"/>
                <a:ext cx="1835" cy="35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2F2F2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tIns="0" bIns="0" anchor="ctr" anchorCtr="1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1800" spc="-113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Rounded MT Bold" charset="0"/>
                    <a:cs typeface="Arial Rounded MT Bold" charset="0"/>
                  </a:rPr>
                  <a:t>Dysregulated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NF-</a:t>
                </a: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2" charset="2"/>
                  </a:rPr>
                  <a:t>k</a:t>
                </a: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 increase </a:t>
                </a:r>
              </a:p>
            </p:txBody>
          </p:sp>
          <p:sp>
            <p:nvSpPr>
              <p:cNvPr id="113" name="Text Box 100"/>
              <p:cNvSpPr txBox="1">
                <a:spLocks noChangeArrowheads="1"/>
              </p:cNvSpPr>
              <p:nvPr/>
            </p:nvSpPr>
            <p:spPr bwMode="auto">
              <a:xfrm>
                <a:off x="-326" y="877"/>
                <a:ext cx="1689" cy="353"/>
              </a:xfrm>
              <a:prstGeom prst="rect">
                <a:avLst/>
              </a:prstGeom>
              <a:solidFill>
                <a:srgbClr val="1AF413"/>
              </a:solidFill>
              <a:ln w="9525">
                <a:solidFill>
                  <a:srgbClr val="F2F2F2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tIns="0" bIns="0" anchor="ctr" anchorCtr="1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Rounded MT Bold" charset="0"/>
                    <a:cs typeface="Arial Rounded MT Bold" charset="0"/>
                  </a:rPr>
                  <a:t>Regulated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NF-</a:t>
                </a: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2" charset="2"/>
                  </a:rPr>
                  <a:t>k</a:t>
                </a: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 reduction</a:t>
                </a:r>
              </a:p>
            </p:txBody>
          </p:sp>
        </p:grpSp>
        <p:cxnSp>
          <p:nvCxnSpPr>
            <p:cNvPr id="108" name="Straight Arrow Connector 107"/>
            <p:cNvCxnSpPr>
              <a:cxnSpLocks/>
            </p:cNvCxnSpPr>
            <p:nvPr/>
          </p:nvCxnSpPr>
          <p:spPr bwMode="auto">
            <a:xfrm rot="5400000" flipH="1" flipV="1">
              <a:off x="5440998" y="997890"/>
              <a:ext cx="1549" cy="1645920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3580356" y="1096682"/>
              <a:ext cx="1549" cy="1448337"/>
            </a:xfrm>
            <a:prstGeom prst="straightConnector1">
              <a:avLst/>
            </a:prstGeom>
            <a:noFill/>
            <a:ln w="762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3" name="Striped Right Arrow 2"/>
          <p:cNvSpPr/>
          <p:nvPr/>
        </p:nvSpPr>
        <p:spPr>
          <a:xfrm>
            <a:off x="5531431" y="2811454"/>
            <a:ext cx="1130093" cy="767130"/>
          </a:xfrm>
          <a:prstGeom prst="stripedRightArrow">
            <a:avLst/>
          </a:prstGeom>
          <a:gradFill flip="none" rotWithShape="1">
            <a:gsLst>
              <a:gs pos="63000">
                <a:srgbClr val="C33230"/>
              </a:gs>
              <a:gs pos="0">
                <a:srgbClr val="FF0000"/>
              </a:gs>
              <a:gs pos="73000">
                <a:schemeClr val="accent2">
                  <a:lumMod val="89000"/>
                </a:schemeClr>
              </a:gs>
              <a:gs pos="83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4" name="Striped Right Arrow 113"/>
          <p:cNvSpPr/>
          <p:nvPr/>
        </p:nvSpPr>
        <p:spPr>
          <a:xfrm flipH="1">
            <a:off x="2693071" y="1700816"/>
            <a:ext cx="1131075" cy="740059"/>
          </a:xfrm>
          <a:prstGeom prst="stripedRightArrow">
            <a:avLst>
              <a:gd name="adj1" fmla="val 50000"/>
              <a:gd name="adj2" fmla="val 51783"/>
            </a:avLst>
          </a:prstGeom>
          <a:solidFill>
            <a:srgbClr val="01E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Rounded Rectangle 5"/>
          <p:cNvSpPr/>
          <p:nvPr/>
        </p:nvSpPr>
        <p:spPr>
          <a:xfrm>
            <a:off x="3359680" y="1320964"/>
            <a:ext cx="2469329" cy="2051567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2568865" y="4073523"/>
            <a:ext cx="44185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spc="-113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 overlap in GR and NF-kB nuclear binding by d 3-5</a:t>
            </a:r>
            <a:endParaRPr lang="en-US" sz="1500" spc="-113" baseline="300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 flipH="1">
            <a:off x="4765389" y="2410696"/>
            <a:ext cx="7415" cy="1672847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Line 4">
            <a:extLst>
              <a:ext uri="{FF2B5EF4-FFF2-40B4-BE49-F238E27FC236}">
                <a16:creationId xmlns:a16="http://schemas.microsoft.com/office/drawing/2014/main" id="{EEC29DE1-B2E0-F44C-93C2-D6F604AFDD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3510" y="1619623"/>
            <a:ext cx="1025990" cy="105020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ot"/>
            <a:round/>
            <a:headEnd type="oval" w="med" len="med"/>
            <a:tailEnd type="triangle" w="lg" len="lg"/>
          </a:ln>
        </p:spPr>
        <p:txBody>
          <a:bodyPr wrap="none" anchor="ctr"/>
          <a:lstStyle/>
          <a:p>
            <a:pPr>
              <a:defRPr/>
            </a:pPr>
            <a:endParaRPr lang="en-US" sz="3200">
              <a:latin typeface="Helvetic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5E00698-A4B8-C740-B7EC-7F84D908338E}"/>
              </a:ext>
            </a:extLst>
          </p:cNvPr>
          <p:cNvGrpSpPr/>
          <p:nvPr/>
        </p:nvGrpSpPr>
        <p:grpSpPr>
          <a:xfrm>
            <a:off x="5561965" y="2741684"/>
            <a:ext cx="635000" cy="507831"/>
            <a:chOff x="7170738" y="4972491"/>
            <a:chExt cx="846666" cy="677107"/>
          </a:xfrm>
        </p:grpSpPr>
        <p:sp>
          <p:nvSpPr>
            <p:cNvPr id="125" name="Diamond 107">
              <a:extLst>
                <a:ext uri="{FF2B5EF4-FFF2-40B4-BE49-F238E27FC236}">
                  <a16:creationId xmlns:a16="http://schemas.microsoft.com/office/drawing/2014/main" id="{DD70FC68-725F-A546-93E6-CA8A5F458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0738" y="4988572"/>
              <a:ext cx="846666" cy="575733"/>
            </a:xfrm>
            <a:prstGeom prst="diamond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0" bIns="0" anchor="ctr" anchorCtr="1"/>
            <a:lstStyle/>
            <a:p>
              <a:pPr>
                <a:defRPr/>
              </a:pPr>
              <a:endParaRPr lang="en-US" sz="2100">
                <a:solidFill>
                  <a:schemeClr val="bg1"/>
                </a:solidFill>
              </a:endParaRPr>
            </a:p>
          </p:txBody>
        </p:sp>
        <p:sp>
          <p:nvSpPr>
            <p:cNvPr id="126" name="TextBox 108">
              <a:extLst>
                <a:ext uri="{FF2B5EF4-FFF2-40B4-BE49-F238E27FC236}">
                  <a16:creationId xmlns:a16="http://schemas.microsoft.com/office/drawing/2014/main" id="{E6BDC184-C6DC-B84C-A7AD-11A158DF0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4486" y="4972491"/>
              <a:ext cx="605293" cy="67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7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charset="0"/>
                  <a:cs typeface="Arial Rounded MT Bold" charset="0"/>
                </a:rPr>
                <a:t>R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45D8581-6BDE-4746-809A-3C0F675A56DE}"/>
              </a:ext>
            </a:extLst>
          </p:cNvPr>
          <p:cNvGrpSpPr/>
          <p:nvPr/>
        </p:nvGrpSpPr>
        <p:grpSpPr>
          <a:xfrm>
            <a:off x="128114" y="4204548"/>
            <a:ext cx="1891185" cy="755701"/>
            <a:chOff x="4746429" y="4101157"/>
            <a:chExt cx="2743200" cy="830166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6436C703-A938-E842-AB4A-8D96BD08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6429" y="4101157"/>
              <a:ext cx="2743200" cy="651008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1B61E635-CBDE-4E40-84AB-A1DDE1482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6429" y="4752164"/>
              <a:ext cx="2743200" cy="179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33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4" grpId="0" animBg="1"/>
      <p:bldP spid="114" grpId="1" animBg="1"/>
      <p:bldP spid="6" grpId="0" animBg="1"/>
      <p:bldP spid="8" grpId="0"/>
      <p:bldP spid="1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3895" y="220240"/>
            <a:ext cx="6156210" cy="844501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x-none" dirty="0">
                <a:solidFill>
                  <a:schemeClr val="tx1"/>
                </a:solidFill>
              </a:rPr>
              <a:t>Fluorescent Microscopy</a:t>
            </a:r>
            <a:br>
              <a:rPr lang="en-US" altLang="x-none" dirty="0">
                <a:solidFill>
                  <a:schemeClr val="tx1"/>
                </a:solidFill>
              </a:rPr>
            </a:br>
            <a:r>
              <a:rPr lang="en-US" altLang="x-none" sz="2400" dirty="0">
                <a:solidFill>
                  <a:schemeClr val="tx1"/>
                </a:solidFill>
              </a:rPr>
              <a:t>NF-</a:t>
            </a:r>
            <a:r>
              <a:rPr lang="en-US" altLang="x-none" sz="2400" dirty="0">
                <a:solidFill>
                  <a:schemeClr val="tx1"/>
                </a:solidFill>
                <a:latin typeface="Symbol" charset="2"/>
              </a:rPr>
              <a:t>k</a:t>
            </a:r>
            <a:r>
              <a:rPr lang="en-US" altLang="x-none" sz="2400" dirty="0">
                <a:solidFill>
                  <a:schemeClr val="tx1"/>
                </a:solidFill>
              </a:rPr>
              <a:t>B localization in ARDS improver</a:t>
            </a:r>
            <a:endParaRPr lang="en-US" altLang="x-none" dirty="0">
              <a:solidFill>
                <a:schemeClr val="tx1"/>
              </a:solidFill>
            </a:endParaRPr>
          </a:p>
        </p:txBody>
      </p:sp>
      <p:grpSp>
        <p:nvGrpSpPr>
          <p:cNvPr id="597009" name="Group 17"/>
          <p:cNvGrpSpPr>
            <a:grpSpLocks/>
          </p:cNvGrpSpPr>
          <p:nvPr/>
        </p:nvGrpSpPr>
        <p:grpSpPr bwMode="auto">
          <a:xfrm>
            <a:off x="4772027" y="1375173"/>
            <a:ext cx="2793207" cy="2659857"/>
            <a:chOff x="3048" y="1155"/>
            <a:chExt cx="2346" cy="2234"/>
          </a:xfrm>
        </p:grpSpPr>
        <p:sp>
          <p:nvSpPr>
            <p:cNvPr id="596996" name="Text Box 4"/>
            <p:cNvSpPr txBox="1">
              <a:spLocks noChangeArrowheads="1"/>
            </p:cNvSpPr>
            <p:nvPr/>
          </p:nvSpPr>
          <p:spPr bwMode="auto">
            <a:xfrm>
              <a:off x="3477" y="3156"/>
              <a:ext cx="140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7AF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ctr" anchorCtr="1">
              <a:spAutoFit/>
            </a:bodyPr>
            <a:lstStyle/>
            <a:p>
              <a:pPr algn="ctr"/>
              <a:r>
                <a:rPr lang="en-US" altLang="x-none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anose="020F0704030504030204" pitchFamily="34" charset="77"/>
                </a:rPr>
                <a:t>ARDS Day 10</a:t>
              </a:r>
            </a:p>
          </p:txBody>
        </p:sp>
        <p:pic>
          <p:nvPicPr>
            <p:cNvPr id="597000" name="Picture 8" descr=" GR-a1.jpg                                                      00010869GUM's Hard Disk                B35628D0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" y="1155"/>
              <a:ext cx="2297" cy="18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597003" name="Text Box 11"/>
            <p:cNvSpPr txBox="1">
              <a:spLocks noChangeArrowheads="1"/>
            </p:cNvSpPr>
            <p:nvPr/>
          </p:nvSpPr>
          <p:spPr bwMode="auto">
            <a:xfrm>
              <a:off x="4586" y="2537"/>
              <a:ext cx="80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7AF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ctr" anchorCtr="1">
              <a:spAutoFit/>
            </a:bodyPr>
            <a:lstStyle/>
            <a:p>
              <a:pPr algn="ctr"/>
              <a:r>
                <a:rPr lang="en-US" altLang="x-none" sz="1200" b="1" dirty="0">
                  <a:solidFill>
                    <a:schemeClr val="bg1"/>
                  </a:solidFill>
                  <a:latin typeface="Arial Rounded MT Bold" panose="020F0704030504030204" pitchFamily="34" charset="77"/>
                  <a:sym typeface="Symbol" charset="2"/>
                </a:rPr>
                <a:t></a:t>
              </a:r>
              <a:r>
                <a:rPr lang="en-US" altLang="x-none" sz="12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 nucleus</a:t>
              </a:r>
            </a:p>
          </p:txBody>
        </p:sp>
        <p:sp>
          <p:nvSpPr>
            <p:cNvPr id="597004" name="Text Box 12"/>
            <p:cNvSpPr txBox="1">
              <a:spLocks noChangeArrowheads="1"/>
            </p:cNvSpPr>
            <p:nvPr/>
          </p:nvSpPr>
          <p:spPr bwMode="auto">
            <a:xfrm>
              <a:off x="3057" y="1345"/>
              <a:ext cx="8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7AF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ctr" anchorCtr="1">
              <a:spAutoFit/>
            </a:bodyPr>
            <a:lstStyle/>
            <a:p>
              <a:pPr algn="ctr"/>
              <a:r>
                <a:rPr lang="en-US" altLang="x-none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Cytoplasm</a:t>
              </a:r>
            </a:p>
          </p:txBody>
        </p:sp>
      </p:grpSp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1950246" y="4455320"/>
            <a:ext cx="1947863" cy="15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7AF4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/>
          <a:p>
            <a:pPr algn="ctr"/>
            <a:r>
              <a:rPr lang="en-US" altLang="x-none" sz="101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77"/>
              </a:rPr>
              <a:t>NF-</a:t>
            </a:r>
            <a:r>
              <a:rPr lang="en-US" altLang="x-none" sz="101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k</a:t>
            </a:r>
            <a:r>
              <a:rPr lang="en-US" altLang="x-none" sz="101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77"/>
              </a:rPr>
              <a:t>B</a:t>
            </a:r>
            <a:r>
              <a:rPr lang="en-US" altLang="x-none" sz="101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101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77"/>
              </a:rPr>
              <a:t>staining with FITC-Ab</a:t>
            </a:r>
          </a:p>
        </p:txBody>
      </p:sp>
      <p:sp>
        <p:nvSpPr>
          <p:cNvPr id="596995" name="Text Box 3"/>
          <p:cNvSpPr txBox="1">
            <a:spLocks noChangeArrowheads="1"/>
          </p:cNvSpPr>
          <p:nvPr/>
        </p:nvSpPr>
        <p:spPr bwMode="auto">
          <a:xfrm>
            <a:off x="2171702" y="3757613"/>
            <a:ext cx="1585913" cy="27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7AF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0" bIns="0" anchor="ctr" anchorCtr="1">
            <a:spAutoFit/>
          </a:bodyPr>
          <a:lstStyle/>
          <a:p>
            <a:pPr algn="ctr"/>
            <a:r>
              <a:rPr lang="en-US" altLang="x-non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77"/>
              </a:rPr>
              <a:t>ARDS Day 1 </a:t>
            </a:r>
          </a:p>
        </p:txBody>
      </p:sp>
      <p:pic>
        <p:nvPicPr>
          <p:cNvPr id="596999" name="Picture 7" descr="&#10;NF-kB2.jpg                                                     00000010GUM's Hard Disk                B35628D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3" y="1375173"/>
            <a:ext cx="2718197" cy="222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97001" name="Text Box 9"/>
          <p:cNvSpPr txBox="1">
            <a:spLocks noChangeArrowheads="1"/>
          </p:cNvSpPr>
          <p:nvPr/>
        </p:nvSpPr>
        <p:spPr bwMode="auto">
          <a:xfrm>
            <a:off x="3309939" y="2811067"/>
            <a:ext cx="952500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7AF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0" bIns="0" anchor="ctr" anchorCtr="1">
            <a:spAutoFit/>
          </a:bodyPr>
          <a:lstStyle/>
          <a:p>
            <a:pPr algn="ctr"/>
            <a:r>
              <a:rPr lang="en-US" altLang="x-none" sz="1200" b="1" dirty="0">
                <a:solidFill>
                  <a:schemeClr val="bg1"/>
                </a:solidFill>
                <a:sym typeface="Symbol" charset="2"/>
              </a:rPr>
              <a:t> </a:t>
            </a:r>
            <a:r>
              <a:rPr lang="en-US" altLang="x-none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nucleus</a:t>
            </a:r>
          </a:p>
        </p:txBody>
      </p:sp>
      <p:sp>
        <p:nvSpPr>
          <p:cNvPr id="597002" name="Text Box 10"/>
          <p:cNvSpPr txBox="1">
            <a:spLocks noChangeArrowheads="1"/>
          </p:cNvSpPr>
          <p:nvPr/>
        </p:nvSpPr>
        <p:spPr bwMode="auto">
          <a:xfrm>
            <a:off x="1702596" y="3277792"/>
            <a:ext cx="1794272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7AF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0" bIns="0" anchor="ctr" anchorCtr="1">
            <a:spAutoFit/>
          </a:bodyPr>
          <a:lstStyle/>
          <a:p>
            <a:pPr algn="ctr"/>
            <a:r>
              <a:rPr lang="en-US" altLang="x-none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Nuclear translocation</a:t>
            </a:r>
          </a:p>
        </p:txBody>
      </p:sp>
      <p:sp>
        <p:nvSpPr>
          <p:cNvPr id="597007" name="Text Box 15"/>
          <p:cNvSpPr txBox="1">
            <a:spLocks noChangeArrowheads="1"/>
          </p:cNvSpPr>
          <p:nvPr/>
        </p:nvSpPr>
        <p:spPr bwMode="auto">
          <a:xfrm>
            <a:off x="1649017" y="1487092"/>
            <a:ext cx="978694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7AF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0" bIns="0" anchor="ctr" anchorCtr="1">
            <a:spAutoFit/>
          </a:bodyPr>
          <a:lstStyle/>
          <a:p>
            <a:pPr algn="ctr"/>
            <a:r>
              <a:rPr lang="en-US" altLang="x-none" sz="1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Cytoplasm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36336BB1-133B-044B-9654-927954A5166C}"/>
              </a:ext>
            </a:extLst>
          </p:cNvPr>
          <p:cNvGrpSpPr>
            <a:grpSpLocks/>
          </p:cNvGrpSpPr>
          <p:nvPr/>
        </p:nvGrpSpPr>
        <p:grpSpPr bwMode="auto">
          <a:xfrm>
            <a:off x="4789291" y="1346919"/>
            <a:ext cx="2700338" cy="2248770"/>
            <a:chOff x="5148530" y="454025"/>
            <a:chExt cx="3388398" cy="24285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7E984D-2743-814B-957E-746FA737E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3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r="10796"/>
            <a:stretch>
              <a:fillRect/>
            </a:stretch>
          </p:blipFill>
          <p:spPr bwMode="auto">
            <a:xfrm flipH="1">
              <a:off x="5148530" y="454025"/>
              <a:ext cx="3388398" cy="24285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Rectangle 54">
              <a:extLst>
                <a:ext uri="{FF2B5EF4-FFF2-40B4-BE49-F238E27FC236}">
                  <a16:creationId xmlns:a16="http://schemas.microsoft.com/office/drawing/2014/main" id="{70CDDD03-2D95-FD48-A02B-1ECC92283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0760" y="2490788"/>
              <a:ext cx="172059" cy="222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endParaRPr lang="en-US" sz="900" b="1" dirty="0">
                <a:solidFill>
                  <a:srgbClr val="FFFFFF"/>
                </a:solidFill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13BAFB-B382-3A44-8601-7FA60B50FBAC}"/>
              </a:ext>
            </a:extLst>
          </p:cNvPr>
          <p:cNvGrpSpPr/>
          <p:nvPr/>
        </p:nvGrpSpPr>
        <p:grpSpPr>
          <a:xfrm>
            <a:off x="6118029" y="4196209"/>
            <a:ext cx="2743200" cy="830166"/>
            <a:chOff x="4746429" y="4101157"/>
            <a:chExt cx="2743200" cy="830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F6E571-3A0E-984A-94EF-14BED41A9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6429" y="4101157"/>
              <a:ext cx="2743200" cy="65100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31BDF-327F-564D-BACF-AE95F705E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6429" y="4752164"/>
              <a:ext cx="2743200" cy="179159"/>
            </a:xfrm>
            <a:prstGeom prst="rect">
              <a:avLst/>
            </a:prstGeom>
          </p:spPr>
        </p:pic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598589" y="3775486"/>
            <a:ext cx="16614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7AF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0" bIns="0" anchor="ctr" anchorCtr="1">
            <a:spAutoFit/>
          </a:bodyPr>
          <a:lstStyle/>
          <a:p>
            <a:pPr algn="ctr"/>
            <a:r>
              <a:rPr lang="en-US" altLang="x-non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77"/>
              </a:rPr>
              <a:t>ARDS Day 10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FC237C-F8D1-F04C-9EAC-6B62B528DAE0}"/>
              </a:ext>
            </a:extLst>
          </p:cNvPr>
          <p:cNvSpPr/>
          <p:nvPr/>
        </p:nvSpPr>
        <p:spPr>
          <a:xfrm>
            <a:off x="4669569" y="1279360"/>
            <a:ext cx="3224893" cy="27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9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0" name="Line 190"/>
          <p:cNvSpPr>
            <a:spLocks noChangeShapeType="1"/>
          </p:cNvSpPr>
          <p:nvPr/>
        </p:nvSpPr>
        <p:spPr bwMode="auto">
          <a:xfrm flipH="1">
            <a:off x="6143625" y="3209925"/>
            <a:ext cx="1390650" cy="1081088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tIns="0" bIns="0" anchor="ctr"/>
          <a:lstStyle/>
          <a:p>
            <a:endParaRPr lang="en-US" sz="1013"/>
          </a:p>
        </p:txBody>
      </p:sp>
      <p:grpSp>
        <p:nvGrpSpPr>
          <p:cNvPr id="35852" name="Group 208"/>
          <p:cNvGrpSpPr>
            <a:grpSpLocks/>
          </p:cNvGrpSpPr>
          <p:nvPr/>
        </p:nvGrpSpPr>
        <p:grpSpPr bwMode="auto">
          <a:xfrm>
            <a:off x="2291628" y="2290596"/>
            <a:ext cx="4990408" cy="1288859"/>
            <a:chOff x="1543673" y="3040991"/>
            <a:chExt cx="6653876" cy="1718536"/>
          </a:xfrm>
        </p:grpSpPr>
        <p:sp>
          <p:nvSpPr>
            <p:cNvPr id="35854" name="Oval 206"/>
            <p:cNvSpPr>
              <a:spLocks noChangeArrowheads="1"/>
            </p:cNvSpPr>
            <p:nvPr/>
          </p:nvSpPr>
          <p:spPr bwMode="auto">
            <a:xfrm rot="2409398" flipH="1">
              <a:off x="1543673" y="3097491"/>
              <a:ext cx="5691558" cy="1662036"/>
            </a:xfrm>
            <a:prstGeom prst="ellipse">
              <a:avLst/>
            </a:prstGeom>
            <a:solidFill>
              <a:srgbClr val="FFFF00">
                <a:alpha val="6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 anchorCtr="1"/>
            <a:lstStyle/>
            <a:p>
              <a:endParaRPr lang="en-US" sz="1013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35855" name="Oval 207"/>
            <p:cNvSpPr>
              <a:spLocks noChangeArrowheads="1"/>
            </p:cNvSpPr>
            <p:nvPr/>
          </p:nvSpPr>
          <p:spPr bwMode="auto">
            <a:xfrm rot="2409398" flipH="1">
              <a:off x="6500726" y="3040991"/>
              <a:ext cx="1696823" cy="922725"/>
            </a:xfrm>
            <a:prstGeom prst="ellipse">
              <a:avLst/>
            </a:prstGeom>
            <a:solidFill>
              <a:srgbClr val="FFFF00">
                <a:alpha val="6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 anchorCtr="1"/>
            <a:lstStyle/>
            <a:p>
              <a:endParaRPr lang="en-US" sz="1013"/>
            </a:p>
          </p:txBody>
        </p:sp>
      </p:grp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939653" y="1774032"/>
            <a:ext cx="3526631" cy="2663429"/>
            <a:chOff x="1637" y="1298"/>
            <a:chExt cx="2962" cy="2237"/>
          </a:xfrm>
        </p:grpSpPr>
        <p:sp>
          <p:nvSpPr>
            <p:cNvPr id="36032" name="Line 3"/>
            <p:cNvSpPr>
              <a:spLocks noChangeShapeType="1"/>
            </p:cNvSpPr>
            <p:nvPr/>
          </p:nvSpPr>
          <p:spPr bwMode="auto">
            <a:xfrm rot="5400000" flipH="1">
              <a:off x="3578" y="2604"/>
              <a:ext cx="899" cy="822"/>
            </a:xfrm>
            <a:prstGeom prst="lin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3600" b="1"/>
            </a:p>
          </p:txBody>
        </p:sp>
        <p:sp>
          <p:nvSpPr>
            <p:cNvPr id="34005" name="Line 4"/>
            <p:cNvSpPr>
              <a:spLocks noChangeShapeType="1"/>
            </p:cNvSpPr>
            <p:nvPr/>
          </p:nvSpPr>
          <p:spPr bwMode="auto">
            <a:xfrm flipH="1" flipV="1">
              <a:off x="1824" y="1544"/>
              <a:ext cx="2253" cy="1852"/>
            </a:xfrm>
            <a:prstGeom prst="line">
              <a:avLst/>
            </a:prstGeom>
            <a:noFill/>
            <a:ln w="76200" cap="flat" cmpd="sng" algn="ctr">
              <a:gradFill flip="none" rotWithShape="1">
                <a:gsLst>
                  <a:gs pos="100000">
                    <a:srgbClr val="FF0000"/>
                  </a:gs>
                  <a:gs pos="72996">
                    <a:srgbClr val="BB8332">
                      <a:alpha val="36000"/>
                    </a:srgbClr>
                  </a:gs>
                  <a:gs pos="26000">
                    <a:srgbClr val="92D050"/>
                  </a:gs>
                  <a:gs pos="68000">
                    <a:srgbClr val="92D05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prstDash val="sysDot"/>
              <a:round/>
              <a:headEnd type="oval" w="med" len="med"/>
              <a:tailEnd type="triangle" w="lg" len="lg"/>
            </a:ln>
          </p:spPr>
          <p:txBody>
            <a:bodyPr wrap="none" anchor="ctr"/>
            <a:lstStyle/>
            <a:p>
              <a:pPr>
                <a:defRPr/>
              </a:pPr>
              <a:endParaRPr lang="en-US" sz="3600" b="1"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36036" name="Group 5"/>
            <p:cNvGrpSpPr>
              <a:grpSpLocks/>
            </p:cNvGrpSpPr>
            <p:nvPr/>
          </p:nvGrpSpPr>
          <p:grpSpPr bwMode="auto">
            <a:xfrm>
              <a:off x="4306" y="3352"/>
              <a:ext cx="293" cy="183"/>
              <a:chOff x="4306" y="3360"/>
              <a:chExt cx="293" cy="183"/>
            </a:xfrm>
          </p:grpSpPr>
          <p:sp>
            <p:nvSpPr>
              <p:cNvPr id="50371" name="Rectangle 6"/>
              <p:cNvSpPr>
                <a:spLocks noChangeArrowheads="1"/>
              </p:cNvSpPr>
              <p:nvPr/>
            </p:nvSpPr>
            <p:spPr bwMode="auto">
              <a:xfrm>
                <a:off x="4306" y="3360"/>
                <a:ext cx="293" cy="169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 b="1">
                  <a:latin typeface="Helvetica" pitchFamily="-110" charset="0"/>
                </a:endParaRPr>
              </a:p>
            </p:txBody>
          </p:sp>
          <p:sp>
            <p:nvSpPr>
              <p:cNvPr id="50372" name="Rectangle 7"/>
              <p:cNvSpPr>
                <a:spLocks noChangeArrowheads="1"/>
              </p:cNvSpPr>
              <p:nvPr/>
            </p:nvSpPr>
            <p:spPr bwMode="auto">
              <a:xfrm>
                <a:off x="4401" y="3398"/>
                <a:ext cx="109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400" b="1" dirty="0">
                    <a:latin typeface="Arial Rounded MT Bold" charset="0"/>
                    <a:ea typeface="Arial Rounded MT Bold" charset="0"/>
                    <a:cs typeface="Arial Rounded MT Bold" charset="0"/>
                  </a:rPr>
                  <a:t>R</a:t>
                </a:r>
                <a:endParaRPr lang="en-US" sz="1400" b="1" baseline="-25000" dirty="0"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sp>
          <p:nvSpPr>
            <p:cNvPr id="36037" name="Line 8"/>
            <p:cNvSpPr>
              <a:spLocks noChangeShapeType="1"/>
            </p:cNvSpPr>
            <p:nvPr/>
          </p:nvSpPr>
          <p:spPr bwMode="auto">
            <a:xfrm rot="5400000" flipH="1">
              <a:off x="2962" y="1910"/>
              <a:ext cx="649" cy="661"/>
            </a:xfrm>
            <a:prstGeom prst="lin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3600" b="1"/>
            </a:p>
          </p:txBody>
        </p:sp>
        <p:sp>
          <p:nvSpPr>
            <p:cNvPr id="36038" name="Line 9"/>
            <p:cNvSpPr>
              <a:spLocks noChangeShapeType="1"/>
            </p:cNvSpPr>
            <p:nvPr/>
          </p:nvSpPr>
          <p:spPr bwMode="auto">
            <a:xfrm rot="5400000" flipH="1">
              <a:off x="2431" y="1390"/>
              <a:ext cx="432" cy="620"/>
            </a:xfrm>
            <a:prstGeom prst="lin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3600" b="1"/>
            </a:p>
          </p:txBody>
        </p:sp>
        <p:sp>
          <p:nvSpPr>
            <p:cNvPr id="36039" name="Line 10"/>
            <p:cNvSpPr>
              <a:spLocks noChangeShapeType="1"/>
            </p:cNvSpPr>
            <p:nvPr/>
          </p:nvSpPr>
          <p:spPr bwMode="auto">
            <a:xfrm rot="5400000" flipH="1">
              <a:off x="1979" y="1141"/>
              <a:ext cx="94" cy="537"/>
            </a:xfrm>
            <a:prstGeom prst="lin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3600" b="1"/>
            </a:p>
          </p:txBody>
        </p:sp>
        <p:grpSp>
          <p:nvGrpSpPr>
            <p:cNvPr id="36040" name="Group 11"/>
            <p:cNvGrpSpPr>
              <a:grpSpLocks/>
            </p:cNvGrpSpPr>
            <p:nvPr/>
          </p:nvGrpSpPr>
          <p:grpSpPr bwMode="auto">
            <a:xfrm>
              <a:off x="1637" y="1298"/>
              <a:ext cx="290" cy="199"/>
              <a:chOff x="1637" y="1298"/>
              <a:chExt cx="290" cy="199"/>
            </a:xfrm>
          </p:grpSpPr>
          <p:sp>
            <p:nvSpPr>
              <p:cNvPr id="50369" name="Rectangle 12"/>
              <p:cNvSpPr>
                <a:spLocks noChangeArrowheads="1"/>
              </p:cNvSpPr>
              <p:nvPr/>
            </p:nvSpPr>
            <p:spPr bwMode="auto">
              <a:xfrm>
                <a:off x="1637" y="1298"/>
                <a:ext cx="290" cy="199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 b="1">
                  <a:latin typeface="Helvetica" pitchFamily="-110" charset="0"/>
                </a:endParaRPr>
              </a:p>
            </p:txBody>
          </p:sp>
          <p:sp>
            <p:nvSpPr>
              <p:cNvPr id="50370" name="Rectangle 13"/>
              <p:cNvSpPr>
                <a:spLocks noChangeArrowheads="1"/>
              </p:cNvSpPr>
              <p:nvPr/>
            </p:nvSpPr>
            <p:spPr bwMode="auto">
              <a:xfrm>
                <a:off x="1682" y="1307"/>
                <a:ext cx="180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>
                    <a:latin typeface="Arial Rounded MT Bold" charset="0"/>
                    <a:ea typeface="Arial Rounded MT Bold" charset="0"/>
                    <a:cs typeface="Arial Rounded MT Bold" charset="0"/>
                  </a:rPr>
                  <a:t>10</a:t>
                </a:r>
                <a:endParaRPr lang="en-US" sz="1400" b="1" baseline="-25000" dirty="0"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36041" name="Group 14"/>
            <p:cNvGrpSpPr>
              <a:grpSpLocks/>
            </p:cNvGrpSpPr>
            <p:nvPr/>
          </p:nvGrpSpPr>
          <p:grpSpPr bwMode="auto">
            <a:xfrm>
              <a:off x="2186" y="1371"/>
              <a:ext cx="290" cy="201"/>
              <a:chOff x="1098" y="741"/>
              <a:chExt cx="144" cy="144"/>
            </a:xfrm>
          </p:grpSpPr>
          <p:sp>
            <p:nvSpPr>
              <p:cNvPr id="50367" name="Rectangle 15"/>
              <p:cNvSpPr>
                <a:spLocks noChangeArrowheads="1"/>
              </p:cNvSpPr>
              <p:nvPr/>
            </p:nvSpPr>
            <p:spPr bwMode="auto">
              <a:xfrm>
                <a:off x="1098" y="741"/>
                <a:ext cx="144" cy="144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 b="1">
                  <a:latin typeface="Helvetica" pitchFamily="-110" charset="0"/>
                </a:endParaRPr>
              </a:p>
            </p:txBody>
          </p:sp>
          <p:sp>
            <p:nvSpPr>
              <p:cNvPr id="36055" name="Rectangle 16"/>
              <p:cNvSpPr>
                <a:spLocks noChangeArrowheads="1"/>
              </p:cNvSpPr>
              <p:nvPr/>
            </p:nvSpPr>
            <p:spPr bwMode="auto">
              <a:xfrm>
                <a:off x="1140" y="743"/>
                <a:ext cx="4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b="1">
                    <a:latin typeface="Arial Rounded MT Bold" charset="0"/>
                    <a:ea typeface="Arial Rounded MT Bold" charset="0"/>
                    <a:cs typeface="Arial Rounded MT Bold" charset="0"/>
                  </a:rPr>
                  <a:t>7</a:t>
                </a:r>
                <a:endParaRPr lang="en-US" sz="1400" b="1" baseline="-25000"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36042" name="Group 17"/>
            <p:cNvGrpSpPr>
              <a:grpSpLocks/>
            </p:cNvGrpSpPr>
            <p:nvPr/>
          </p:nvGrpSpPr>
          <p:grpSpPr bwMode="auto">
            <a:xfrm>
              <a:off x="3397" y="2431"/>
              <a:ext cx="336" cy="175"/>
              <a:chOff x="3397" y="2431"/>
              <a:chExt cx="336" cy="175"/>
            </a:xfrm>
          </p:grpSpPr>
          <p:sp>
            <p:nvSpPr>
              <p:cNvPr id="50365" name="Rectangle 18"/>
              <p:cNvSpPr>
                <a:spLocks noChangeArrowheads="1"/>
              </p:cNvSpPr>
              <p:nvPr/>
            </p:nvSpPr>
            <p:spPr bwMode="auto">
              <a:xfrm>
                <a:off x="3397" y="2431"/>
                <a:ext cx="336" cy="175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 dirty="0"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50366" name="Rectangle 19"/>
              <p:cNvSpPr>
                <a:spLocks noChangeArrowheads="1"/>
              </p:cNvSpPr>
              <p:nvPr/>
            </p:nvSpPr>
            <p:spPr bwMode="auto">
              <a:xfrm>
                <a:off x="3521" y="2452"/>
                <a:ext cx="90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400" b="1" dirty="0">
                    <a:latin typeface="Arial Rounded MT Bold" charset="0"/>
                    <a:ea typeface="Arial Rounded MT Bold" charset="0"/>
                    <a:cs typeface="Arial Rounded MT Bold" charset="0"/>
                  </a:rPr>
                  <a:t>3</a:t>
                </a:r>
                <a:endParaRPr lang="en-US" sz="1400" b="1" baseline="-25000" dirty="0"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36043" name="Group 20"/>
            <p:cNvGrpSpPr>
              <a:grpSpLocks/>
            </p:cNvGrpSpPr>
            <p:nvPr/>
          </p:nvGrpSpPr>
          <p:grpSpPr bwMode="auto">
            <a:xfrm>
              <a:off x="2803" y="1793"/>
              <a:ext cx="291" cy="198"/>
              <a:chOff x="1528" y="848"/>
              <a:chExt cx="144" cy="144"/>
            </a:xfrm>
          </p:grpSpPr>
          <p:sp>
            <p:nvSpPr>
              <p:cNvPr id="50363" name="Rectangle 21"/>
              <p:cNvSpPr>
                <a:spLocks noChangeArrowheads="1"/>
              </p:cNvSpPr>
              <p:nvPr/>
            </p:nvSpPr>
            <p:spPr bwMode="auto">
              <a:xfrm>
                <a:off x="1528" y="848"/>
                <a:ext cx="144" cy="144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 b="1">
                  <a:latin typeface="Helvetica" pitchFamily="-110" charset="0"/>
                </a:endParaRPr>
              </a:p>
            </p:txBody>
          </p:sp>
          <p:sp>
            <p:nvSpPr>
              <p:cNvPr id="50364" name="Rectangle 22"/>
              <p:cNvSpPr>
                <a:spLocks noChangeArrowheads="1"/>
              </p:cNvSpPr>
              <p:nvPr/>
            </p:nvSpPr>
            <p:spPr bwMode="auto">
              <a:xfrm>
                <a:off x="1576" y="868"/>
                <a:ext cx="45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400" b="1" dirty="0">
                    <a:latin typeface="Arial Rounded MT Bold" charset="0"/>
                    <a:ea typeface="Arial Rounded MT Bold" charset="0"/>
                    <a:cs typeface="Arial Rounded MT Bold" charset="0"/>
                  </a:rPr>
                  <a:t>5</a:t>
                </a:r>
                <a:endParaRPr lang="en-US" sz="1400" b="1" baseline="-25000" dirty="0"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5868592" y="3564733"/>
            <a:ext cx="848915" cy="948929"/>
            <a:chOff x="4097" y="2802"/>
            <a:chExt cx="713" cy="797"/>
          </a:xfrm>
        </p:grpSpPr>
        <p:grpSp>
          <p:nvGrpSpPr>
            <p:cNvPr id="35995" name="Group 24"/>
            <p:cNvGrpSpPr>
              <a:grpSpLocks/>
            </p:cNvGrpSpPr>
            <p:nvPr/>
          </p:nvGrpSpPr>
          <p:grpSpPr bwMode="auto">
            <a:xfrm>
              <a:off x="4521" y="3257"/>
              <a:ext cx="289" cy="169"/>
              <a:chOff x="4521" y="3257"/>
              <a:chExt cx="289" cy="169"/>
            </a:xfrm>
          </p:grpSpPr>
          <p:sp>
            <p:nvSpPr>
              <p:cNvPr id="22700" name="Freeform 25"/>
              <p:cNvSpPr>
                <a:spLocks/>
              </p:cNvSpPr>
              <p:nvPr/>
            </p:nvSpPr>
            <p:spPr bwMode="auto">
              <a:xfrm>
                <a:off x="4521" y="3257"/>
                <a:ext cx="289" cy="169"/>
              </a:xfrm>
              <a:custGeom>
                <a:avLst/>
                <a:gdLst>
                  <a:gd name="T0" fmla="*/ 2147483647 w 144"/>
                  <a:gd name="T1" fmla="*/ 0 h 143"/>
                  <a:gd name="T2" fmla="*/ 2147483647 w 144"/>
                  <a:gd name="T3" fmla="*/ 23950884 h 143"/>
                  <a:gd name="T4" fmla="*/ 0 w 144"/>
                  <a:gd name="T5" fmla="*/ 23950884 h 143"/>
                  <a:gd name="T6" fmla="*/ 2147483647 w 144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43"/>
                  <a:gd name="T14" fmla="*/ 144 w 144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43">
                    <a:moveTo>
                      <a:pt x="72" y="0"/>
                    </a:moveTo>
                    <a:lnTo>
                      <a:pt x="144" y="143"/>
                    </a:lnTo>
                    <a:lnTo>
                      <a:pt x="0" y="14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6031" name="Rectangle 28"/>
              <p:cNvSpPr>
                <a:spLocks noChangeArrowheads="1"/>
              </p:cNvSpPr>
              <p:nvPr/>
            </p:nvSpPr>
            <p:spPr bwMode="auto">
              <a:xfrm>
                <a:off x="4634" y="3276"/>
                <a:ext cx="7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3</a:t>
                </a:r>
                <a:endParaRPr lang="en-US" sz="1200" b="1" baseline="-250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35996" name="Group 29"/>
            <p:cNvGrpSpPr>
              <a:grpSpLocks/>
            </p:cNvGrpSpPr>
            <p:nvPr/>
          </p:nvGrpSpPr>
          <p:grpSpPr bwMode="auto">
            <a:xfrm>
              <a:off x="4097" y="2802"/>
              <a:ext cx="640" cy="797"/>
              <a:chOff x="4097" y="2802"/>
              <a:chExt cx="640" cy="797"/>
            </a:xfrm>
          </p:grpSpPr>
          <p:sp>
            <p:nvSpPr>
              <p:cNvPr id="35997" name="Line 30"/>
              <p:cNvSpPr>
                <a:spLocks noChangeShapeType="1"/>
              </p:cNvSpPr>
              <p:nvPr/>
            </p:nvSpPr>
            <p:spPr bwMode="auto">
              <a:xfrm rot="5400000" flipH="1">
                <a:off x="4336" y="3016"/>
                <a:ext cx="251" cy="94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5998" name="Line 31"/>
              <p:cNvSpPr>
                <a:spLocks noChangeShapeType="1"/>
              </p:cNvSpPr>
              <p:nvPr/>
            </p:nvSpPr>
            <p:spPr bwMode="auto">
              <a:xfrm rot="5400000" flipH="1" flipV="1">
                <a:off x="4370" y="3224"/>
                <a:ext cx="86" cy="325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5999" name="Line 32"/>
              <p:cNvSpPr>
                <a:spLocks noChangeShapeType="1"/>
              </p:cNvSpPr>
              <p:nvPr/>
            </p:nvSpPr>
            <p:spPr bwMode="auto">
              <a:xfrm rot="5400000" flipH="1">
                <a:off x="4348" y="3116"/>
                <a:ext cx="130" cy="325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6000" name="Line 33"/>
              <p:cNvSpPr>
                <a:spLocks noChangeShapeType="1"/>
              </p:cNvSpPr>
              <p:nvPr/>
            </p:nvSpPr>
            <p:spPr bwMode="auto">
              <a:xfrm rot="5400000" flipH="1" flipV="1">
                <a:off x="4368" y="3072"/>
                <a:ext cx="26" cy="257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001" name="Group 34"/>
              <p:cNvGrpSpPr>
                <a:grpSpLocks/>
              </p:cNvGrpSpPr>
              <p:nvPr/>
            </p:nvGrpSpPr>
            <p:grpSpPr bwMode="auto">
              <a:xfrm>
                <a:off x="4102" y="3350"/>
                <a:ext cx="294" cy="249"/>
                <a:chOff x="4102" y="3350"/>
                <a:chExt cx="294" cy="249"/>
              </a:xfrm>
            </p:grpSpPr>
            <p:sp>
              <p:nvSpPr>
                <p:cNvPr id="36020" name="Freeform 35"/>
                <p:cNvSpPr>
                  <a:spLocks/>
                </p:cNvSpPr>
                <p:nvPr/>
              </p:nvSpPr>
              <p:spPr bwMode="auto">
                <a:xfrm>
                  <a:off x="4104" y="3351"/>
                  <a:ext cx="291" cy="170"/>
                </a:xfrm>
                <a:custGeom>
                  <a:avLst/>
                  <a:gdLst>
                    <a:gd name="T0" fmla="*/ 2147483647 w 144"/>
                    <a:gd name="T1" fmla="*/ 0 h 143"/>
                    <a:gd name="T2" fmla="*/ 2147483647 w 144"/>
                    <a:gd name="T3" fmla="*/ 1380448268 h 143"/>
                    <a:gd name="T4" fmla="*/ 0 w 144"/>
                    <a:gd name="T5" fmla="*/ 1380448268 h 143"/>
                    <a:gd name="T6" fmla="*/ 2147483647 w 144"/>
                    <a:gd name="T7" fmla="*/ 0 h 1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143"/>
                    <a:gd name="T14" fmla="*/ 144 w 144"/>
                    <a:gd name="T15" fmla="*/ 143 h 1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143">
                      <a:moveTo>
                        <a:pt x="72" y="0"/>
                      </a:moveTo>
                      <a:lnTo>
                        <a:pt x="144" y="143"/>
                      </a:lnTo>
                      <a:lnTo>
                        <a:pt x="0" y="143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6021" name="Group 36"/>
                <p:cNvGrpSpPr>
                  <a:grpSpLocks/>
                </p:cNvGrpSpPr>
                <p:nvPr/>
              </p:nvGrpSpPr>
              <p:grpSpPr bwMode="auto">
                <a:xfrm>
                  <a:off x="4102" y="3350"/>
                  <a:ext cx="294" cy="249"/>
                  <a:chOff x="1907" y="1607"/>
                  <a:chExt cx="144" cy="211"/>
                </a:xfrm>
              </p:grpSpPr>
              <p:sp>
                <p:nvSpPr>
                  <p:cNvPr id="22698" name="Freeform 37"/>
                  <p:cNvSpPr>
                    <a:spLocks/>
                  </p:cNvSpPr>
                  <p:nvPr/>
                </p:nvSpPr>
                <p:spPr bwMode="auto">
                  <a:xfrm>
                    <a:off x="1907" y="1607"/>
                    <a:ext cx="144" cy="144"/>
                  </a:xfrm>
                  <a:custGeom>
                    <a:avLst/>
                    <a:gdLst>
                      <a:gd name="T0" fmla="*/ 72 w 144"/>
                      <a:gd name="T1" fmla="*/ 0 h 144"/>
                      <a:gd name="T2" fmla="*/ 144 w 144"/>
                      <a:gd name="T3" fmla="*/ 144 h 144"/>
                      <a:gd name="T4" fmla="*/ 0 w 144"/>
                      <a:gd name="T5" fmla="*/ 144 h 144"/>
                      <a:gd name="T6" fmla="*/ 72 w 144"/>
                      <a:gd name="T7" fmla="*/ 0 h 144"/>
                      <a:gd name="T8" fmla="*/ 72 w 144"/>
                      <a:gd name="T9" fmla="*/ 0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4"/>
                      <a:gd name="T16" fmla="*/ 0 h 144"/>
                      <a:gd name="T17" fmla="*/ 144 w 144"/>
                      <a:gd name="T18" fmla="*/ 144 h 1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4" h="144">
                        <a:moveTo>
                          <a:pt x="72" y="0"/>
                        </a:moveTo>
                        <a:lnTo>
                          <a:pt x="144" y="144"/>
                        </a:lnTo>
                        <a:lnTo>
                          <a:pt x="0" y="14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 dirty="0">
                      <a:solidFill>
                        <a:schemeClr val="bg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endParaRPr>
                  </a:p>
                </p:txBody>
              </p:sp>
              <p:sp>
                <p:nvSpPr>
                  <p:cNvPr id="36025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949" y="1641"/>
                    <a:ext cx="69" cy="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800" b="1" dirty="0">
                        <a:solidFill>
                          <a:schemeClr val="bg1"/>
                        </a:solidFill>
                        <a:latin typeface="Arial Rounded MT Bold" charset="0"/>
                        <a:ea typeface="Arial Rounded MT Bold" charset="0"/>
                        <a:cs typeface="Arial Rounded MT Bold" charset="0"/>
                      </a:rPr>
                      <a:t>R</a:t>
                    </a:r>
                    <a:endParaRPr lang="en-US" sz="1800" b="1" baseline="-25000" dirty="0">
                      <a:solidFill>
                        <a:schemeClr val="bg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endParaRPr>
                  </a:p>
                </p:txBody>
              </p:sp>
            </p:grpSp>
          </p:grpSp>
          <p:grpSp>
            <p:nvGrpSpPr>
              <p:cNvPr id="36002" name="Group 39"/>
              <p:cNvGrpSpPr>
                <a:grpSpLocks/>
              </p:cNvGrpSpPr>
              <p:nvPr/>
            </p:nvGrpSpPr>
            <p:grpSpPr bwMode="auto">
              <a:xfrm>
                <a:off x="4097" y="3136"/>
                <a:ext cx="300" cy="174"/>
                <a:chOff x="4097" y="3136"/>
                <a:chExt cx="300" cy="174"/>
              </a:xfrm>
            </p:grpSpPr>
            <p:sp>
              <p:nvSpPr>
                <p:cNvPr id="36015" name="Freeform 40"/>
                <p:cNvSpPr>
                  <a:spLocks/>
                </p:cNvSpPr>
                <p:nvPr/>
              </p:nvSpPr>
              <p:spPr bwMode="auto">
                <a:xfrm>
                  <a:off x="4106" y="3140"/>
                  <a:ext cx="291" cy="170"/>
                </a:xfrm>
                <a:custGeom>
                  <a:avLst/>
                  <a:gdLst>
                    <a:gd name="T0" fmla="*/ 2147483647 w 144"/>
                    <a:gd name="T1" fmla="*/ 0 h 144"/>
                    <a:gd name="T2" fmla="*/ 2147483647 w 144"/>
                    <a:gd name="T3" fmla="*/ 730187596 h 144"/>
                    <a:gd name="T4" fmla="*/ 0 w 144"/>
                    <a:gd name="T5" fmla="*/ 730187596 h 144"/>
                    <a:gd name="T6" fmla="*/ 2147483647 w 144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144"/>
                    <a:gd name="T14" fmla="*/ 144 w 144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94" name="Freeform 41"/>
                <p:cNvSpPr>
                  <a:spLocks/>
                </p:cNvSpPr>
                <p:nvPr/>
              </p:nvSpPr>
              <p:spPr bwMode="auto">
                <a:xfrm>
                  <a:off x="4097" y="3136"/>
                  <a:ext cx="293" cy="170"/>
                </a:xfrm>
                <a:custGeom>
                  <a:avLst/>
                  <a:gdLst>
                    <a:gd name="T0" fmla="*/ 2147483647 w 144"/>
                    <a:gd name="T1" fmla="*/ 0 h 144"/>
                    <a:gd name="T2" fmla="*/ 2147483647 w 144"/>
                    <a:gd name="T3" fmla="*/ 22367602 h 144"/>
                    <a:gd name="T4" fmla="*/ 0 w 144"/>
                    <a:gd name="T5" fmla="*/ 22367602 h 144"/>
                    <a:gd name="T6" fmla="*/ 2147483647 w 144"/>
                    <a:gd name="T7" fmla="*/ 0 h 144"/>
                    <a:gd name="T8" fmla="*/ 2147483647 w 144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144"/>
                    <a:gd name="T17" fmla="*/ 144 w 144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19" name="Rectangle 42"/>
                <p:cNvSpPr>
                  <a:spLocks noChangeArrowheads="1"/>
                </p:cNvSpPr>
                <p:nvPr/>
              </p:nvSpPr>
              <p:spPr bwMode="auto">
                <a:xfrm>
                  <a:off x="4201" y="3158"/>
                  <a:ext cx="77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rPr>
                    <a:t>5</a:t>
                  </a:r>
                  <a:endParaRPr lang="en-US" sz="1200" b="1" baseline="-25000" dirty="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</p:grpSp>
          <p:grpSp>
            <p:nvGrpSpPr>
              <p:cNvPr id="36003" name="Group 43"/>
              <p:cNvGrpSpPr>
                <a:grpSpLocks/>
              </p:cNvGrpSpPr>
              <p:nvPr/>
            </p:nvGrpSpPr>
            <p:grpSpPr bwMode="auto">
              <a:xfrm>
                <a:off x="4439" y="3082"/>
                <a:ext cx="298" cy="171"/>
                <a:chOff x="4439" y="3082"/>
                <a:chExt cx="298" cy="171"/>
              </a:xfrm>
            </p:grpSpPr>
            <p:sp>
              <p:nvSpPr>
                <p:cNvPr id="22690" name="Freeform 44"/>
                <p:cNvSpPr>
                  <a:spLocks/>
                </p:cNvSpPr>
                <p:nvPr/>
              </p:nvSpPr>
              <p:spPr bwMode="auto">
                <a:xfrm>
                  <a:off x="4446" y="3082"/>
                  <a:ext cx="291" cy="171"/>
                </a:xfrm>
                <a:custGeom>
                  <a:avLst/>
                  <a:gdLst>
                    <a:gd name="T0" fmla="*/ 2147483647 w 144"/>
                    <a:gd name="T1" fmla="*/ 0 h 144"/>
                    <a:gd name="T2" fmla="*/ 2147483647 w 144"/>
                    <a:gd name="T3" fmla="*/ 34095708 h 144"/>
                    <a:gd name="T4" fmla="*/ 0 w 144"/>
                    <a:gd name="T5" fmla="*/ 34095708 h 144"/>
                    <a:gd name="T6" fmla="*/ 2147483647 w 144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144"/>
                    <a:gd name="T14" fmla="*/ 144 w 144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13" name="Freeform 45"/>
                <p:cNvSpPr>
                  <a:spLocks/>
                </p:cNvSpPr>
                <p:nvPr/>
              </p:nvSpPr>
              <p:spPr bwMode="auto">
                <a:xfrm>
                  <a:off x="4439" y="3082"/>
                  <a:ext cx="291" cy="171"/>
                </a:xfrm>
                <a:custGeom>
                  <a:avLst/>
                  <a:gdLst>
                    <a:gd name="T0" fmla="*/ 2147483647 w 144"/>
                    <a:gd name="T1" fmla="*/ 0 h 144"/>
                    <a:gd name="T2" fmla="*/ 2147483647 w 144"/>
                    <a:gd name="T3" fmla="*/ 1258941923 h 144"/>
                    <a:gd name="T4" fmla="*/ 0 w 144"/>
                    <a:gd name="T5" fmla="*/ 1258941923 h 144"/>
                    <a:gd name="T6" fmla="*/ 2147483647 w 144"/>
                    <a:gd name="T7" fmla="*/ 0 h 144"/>
                    <a:gd name="T8" fmla="*/ 2147483647 w 144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144"/>
                    <a:gd name="T17" fmla="*/ 144 w 144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 b="1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  <p:sp>
              <p:nvSpPr>
                <p:cNvPr id="36014" name="Rectangle 46"/>
                <p:cNvSpPr>
                  <a:spLocks noChangeArrowheads="1"/>
                </p:cNvSpPr>
                <p:nvPr/>
              </p:nvSpPr>
              <p:spPr bwMode="auto">
                <a:xfrm>
                  <a:off x="4543" y="3091"/>
                  <a:ext cx="77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rPr>
                    <a:t>7</a:t>
                  </a:r>
                  <a:endParaRPr lang="en-US" sz="1200" b="1" baseline="-25000" dirty="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</p:grpSp>
          <p:grpSp>
            <p:nvGrpSpPr>
              <p:cNvPr id="36004" name="Group 47"/>
              <p:cNvGrpSpPr>
                <a:grpSpLocks/>
              </p:cNvGrpSpPr>
              <p:nvPr/>
            </p:nvGrpSpPr>
            <p:grpSpPr bwMode="auto">
              <a:xfrm>
                <a:off x="4309" y="2802"/>
                <a:ext cx="287" cy="251"/>
                <a:chOff x="4309" y="2802"/>
                <a:chExt cx="287" cy="251"/>
              </a:xfrm>
            </p:grpSpPr>
            <p:sp>
              <p:nvSpPr>
                <p:cNvPr id="36005" name="Freeform 48"/>
                <p:cNvSpPr>
                  <a:spLocks/>
                </p:cNvSpPr>
                <p:nvPr/>
              </p:nvSpPr>
              <p:spPr bwMode="auto">
                <a:xfrm>
                  <a:off x="4318" y="2809"/>
                  <a:ext cx="278" cy="244"/>
                </a:xfrm>
                <a:custGeom>
                  <a:avLst/>
                  <a:gdLst>
                    <a:gd name="T0" fmla="*/ 2147483647 w 144"/>
                    <a:gd name="T1" fmla="*/ 0 h 144"/>
                    <a:gd name="T2" fmla="*/ 2147483647 w 144"/>
                    <a:gd name="T3" fmla="*/ 2147483647 h 144"/>
                    <a:gd name="T4" fmla="*/ 0 w 144"/>
                    <a:gd name="T5" fmla="*/ 2147483647 h 144"/>
                    <a:gd name="T6" fmla="*/ 2147483647 w 144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144"/>
                    <a:gd name="T14" fmla="*/ 144 w 144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88" name="Freeform 49"/>
                <p:cNvSpPr>
                  <a:spLocks/>
                </p:cNvSpPr>
                <p:nvPr/>
              </p:nvSpPr>
              <p:spPr bwMode="auto">
                <a:xfrm>
                  <a:off x="4309" y="2802"/>
                  <a:ext cx="280" cy="244"/>
                </a:xfrm>
                <a:custGeom>
                  <a:avLst/>
                  <a:gdLst>
                    <a:gd name="T0" fmla="*/ 2147483647 w 144"/>
                    <a:gd name="T1" fmla="*/ 0 h 144"/>
                    <a:gd name="T2" fmla="*/ 2147483647 w 144"/>
                    <a:gd name="T3" fmla="*/ 2147483647 h 144"/>
                    <a:gd name="T4" fmla="*/ 0 w 144"/>
                    <a:gd name="T5" fmla="*/ 2147483647 h 144"/>
                    <a:gd name="T6" fmla="*/ 2147483647 w 144"/>
                    <a:gd name="T7" fmla="*/ 0 h 144"/>
                    <a:gd name="T8" fmla="*/ 2147483647 w 144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144"/>
                    <a:gd name="T17" fmla="*/ 144 w 144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09" name="Rectangle 50"/>
                <p:cNvSpPr>
                  <a:spLocks noChangeArrowheads="1"/>
                </p:cNvSpPr>
                <p:nvPr/>
              </p:nvSpPr>
              <p:spPr bwMode="auto">
                <a:xfrm>
                  <a:off x="4380" y="2899"/>
                  <a:ext cx="153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rPr>
                    <a:t>10</a:t>
                  </a:r>
                  <a:endParaRPr lang="en-US" sz="1200" b="1" baseline="-25000" dirty="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</p:grpSp>
        </p:grpSp>
      </p:grpSp>
      <p:grpSp>
        <p:nvGrpSpPr>
          <p:cNvPr id="35843" name="Group 51"/>
          <p:cNvGrpSpPr>
            <a:grpSpLocks/>
          </p:cNvGrpSpPr>
          <p:nvPr/>
        </p:nvGrpSpPr>
        <p:grpSpPr bwMode="auto">
          <a:xfrm>
            <a:off x="1933575" y="1450181"/>
            <a:ext cx="4833938" cy="3452813"/>
            <a:chOff x="792" y="1026"/>
            <a:chExt cx="4060" cy="2900"/>
          </a:xfrm>
        </p:grpSpPr>
        <p:sp>
          <p:nvSpPr>
            <p:cNvPr id="35947" name="Rectangle 52"/>
            <p:cNvSpPr>
              <a:spLocks noChangeArrowheads="1"/>
            </p:cNvSpPr>
            <p:nvPr/>
          </p:nvSpPr>
          <p:spPr bwMode="auto">
            <a:xfrm>
              <a:off x="1939" y="3693"/>
              <a:ext cx="2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  <a:latin typeface="Arial Rounded MT Bold" charset="0"/>
                  <a:cs typeface="Arial Rounded MT Bold" charset="0"/>
                </a:rPr>
                <a:t>Log NF-</a:t>
              </a:r>
              <a:r>
                <a:rPr lang="en-US" sz="1800" b="1" dirty="0">
                  <a:solidFill>
                    <a:srgbClr val="FF0000"/>
                  </a:solidFill>
                  <a:latin typeface="Symbol" charset="0"/>
                  <a:sym typeface="Symbol" charset="0"/>
                </a:rPr>
                <a:t></a:t>
              </a:r>
              <a:r>
                <a:rPr lang="en-US" sz="1800" b="1" dirty="0">
                  <a:solidFill>
                    <a:srgbClr val="FF0000"/>
                  </a:solidFill>
                  <a:latin typeface="Arial Rounded MT Bold" charset="0"/>
                  <a:cs typeface="Arial Rounded MT Bold" charset="0"/>
                </a:rPr>
                <a:t>B DNA binding</a:t>
              </a:r>
            </a:p>
          </p:txBody>
        </p:sp>
        <p:grpSp>
          <p:nvGrpSpPr>
            <p:cNvPr id="35948" name="Group 53"/>
            <p:cNvGrpSpPr>
              <a:grpSpLocks/>
            </p:cNvGrpSpPr>
            <p:nvPr/>
          </p:nvGrpSpPr>
          <p:grpSpPr bwMode="auto">
            <a:xfrm>
              <a:off x="1113" y="1026"/>
              <a:ext cx="348" cy="2557"/>
              <a:chOff x="1113" y="1026"/>
              <a:chExt cx="348" cy="2557"/>
            </a:xfrm>
          </p:grpSpPr>
          <p:sp>
            <p:nvSpPr>
              <p:cNvPr id="35979" name="Rectangle 54"/>
              <p:cNvSpPr>
                <a:spLocks noChangeArrowheads="1"/>
              </p:cNvSpPr>
              <p:nvPr/>
            </p:nvSpPr>
            <p:spPr bwMode="auto">
              <a:xfrm flipH="1">
                <a:off x="1168" y="1026"/>
                <a:ext cx="19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200" b="1" dirty="0">
                    <a:solidFill>
                      <a:srgbClr val="FFFFFF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7.8</a:t>
                </a:r>
              </a:p>
            </p:txBody>
          </p:sp>
          <p:sp>
            <p:nvSpPr>
              <p:cNvPr id="35980" name="Rectangle 55"/>
              <p:cNvSpPr>
                <a:spLocks noChangeArrowheads="1"/>
              </p:cNvSpPr>
              <p:nvPr/>
            </p:nvSpPr>
            <p:spPr bwMode="auto">
              <a:xfrm flipH="1">
                <a:off x="1149" y="1639"/>
                <a:ext cx="19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200" b="1" dirty="0">
                    <a:solidFill>
                      <a:srgbClr val="FFFFFF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7.6</a:t>
                </a:r>
              </a:p>
            </p:txBody>
          </p:sp>
          <p:sp>
            <p:nvSpPr>
              <p:cNvPr id="35981" name="Rectangle 56"/>
              <p:cNvSpPr>
                <a:spLocks noChangeArrowheads="1"/>
              </p:cNvSpPr>
              <p:nvPr/>
            </p:nvSpPr>
            <p:spPr bwMode="auto">
              <a:xfrm flipH="1">
                <a:off x="1143" y="2239"/>
                <a:ext cx="19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200" b="1">
                    <a:solidFill>
                      <a:srgbClr val="FFFFFF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7.4</a:t>
                </a:r>
              </a:p>
            </p:txBody>
          </p:sp>
          <p:sp>
            <p:nvSpPr>
              <p:cNvPr id="35982" name="Rectangle 57"/>
              <p:cNvSpPr>
                <a:spLocks noChangeArrowheads="1"/>
              </p:cNvSpPr>
              <p:nvPr/>
            </p:nvSpPr>
            <p:spPr bwMode="auto">
              <a:xfrm flipH="1">
                <a:off x="1123" y="2867"/>
                <a:ext cx="19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200" b="1">
                    <a:solidFill>
                      <a:srgbClr val="FFFFFF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7.2</a:t>
                </a:r>
              </a:p>
            </p:txBody>
          </p:sp>
          <p:sp>
            <p:nvSpPr>
              <p:cNvPr id="35983" name="Rectangle 58"/>
              <p:cNvSpPr>
                <a:spLocks noChangeArrowheads="1"/>
              </p:cNvSpPr>
              <p:nvPr/>
            </p:nvSpPr>
            <p:spPr bwMode="auto">
              <a:xfrm flipH="1">
                <a:off x="1113" y="3428"/>
                <a:ext cx="19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200" b="1" dirty="0">
                    <a:solidFill>
                      <a:srgbClr val="FFFFFF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7.0</a:t>
                </a:r>
              </a:p>
            </p:txBody>
          </p:sp>
          <p:grpSp>
            <p:nvGrpSpPr>
              <p:cNvPr id="35984" name="Group 59"/>
              <p:cNvGrpSpPr>
                <a:grpSpLocks/>
              </p:cNvGrpSpPr>
              <p:nvPr/>
            </p:nvGrpSpPr>
            <p:grpSpPr bwMode="auto">
              <a:xfrm rot="5400000" flipH="1">
                <a:off x="196" y="2270"/>
                <a:ext cx="2476" cy="54"/>
                <a:chOff x="719" y="2592"/>
                <a:chExt cx="2289" cy="32"/>
              </a:xfrm>
            </p:grpSpPr>
            <p:sp>
              <p:nvSpPr>
                <p:cNvPr id="3598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19" y="2592"/>
                  <a:ext cx="1" cy="3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8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1007" y="2592"/>
                  <a:ext cx="1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87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1295" y="2592"/>
                  <a:ext cx="1" cy="3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88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575" y="2592"/>
                  <a:ext cx="1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89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863" y="2592"/>
                  <a:ext cx="1" cy="3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90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2151" y="2592"/>
                  <a:ext cx="1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91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2431" y="2592"/>
                  <a:ext cx="1" cy="3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92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719" y="2592"/>
                  <a:ext cx="1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93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007" y="2592"/>
                  <a:ext cx="1" cy="3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5994" name="Line 69"/>
                <p:cNvSpPr>
                  <a:spLocks noChangeShapeType="1"/>
                </p:cNvSpPr>
                <p:nvPr/>
              </p:nvSpPr>
              <p:spPr bwMode="auto">
                <a:xfrm>
                  <a:off x="721" y="2594"/>
                  <a:ext cx="2288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</p:grpSp>
        </p:grpSp>
        <p:sp>
          <p:nvSpPr>
            <p:cNvPr id="35949" name="Rectangle 70"/>
            <p:cNvSpPr>
              <a:spLocks noChangeArrowheads="1"/>
            </p:cNvSpPr>
            <p:nvPr/>
          </p:nvSpPr>
          <p:spPr bwMode="auto">
            <a:xfrm flipH="1">
              <a:off x="1415" y="3589"/>
              <a:ext cx="7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b="1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6</a:t>
              </a:r>
            </a:p>
          </p:txBody>
        </p:sp>
        <p:sp>
          <p:nvSpPr>
            <p:cNvPr id="35950" name="Rectangle 71"/>
            <p:cNvSpPr>
              <a:spLocks noChangeArrowheads="1"/>
            </p:cNvSpPr>
            <p:nvPr/>
          </p:nvSpPr>
          <p:spPr bwMode="auto">
            <a:xfrm flipH="1">
              <a:off x="2519" y="3579"/>
              <a:ext cx="7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b="1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</a:t>
              </a:r>
            </a:p>
          </p:txBody>
        </p:sp>
        <p:sp>
          <p:nvSpPr>
            <p:cNvPr id="35951" name="Rectangle 72"/>
            <p:cNvSpPr>
              <a:spLocks noChangeArrowheads="1"/>
            </p:cNvSpPr>
            <p:nvPr/>
          </p:nvSpPr>
          <p:spPr bwMode="auto">
            <a:xfrm flipH="1">
              <a:off x="3623" y="3579"/>
              <a:ext cx="7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b="1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8</a:t>
              </a:r>
            </a:p>
          </p:txBody>
        </p:sp>
        <p:sp>
          <p:nvSpPr>
            <p:cNvPr id="35952" name="Rectangle 73"/>
            <p:cNvSpPr>
              <a:spLocks noChangeArrowheads="1"/>
            </p:cNvSpPr>
            <p:nvPr/>
          </p:nvSpPr>
          <p:spPr bwMode="auto">
            <a:xfrm flipH="1">
              <a:off x="4775" y="3578"/>
              <a:ext cx="7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b="1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9</a:t>
              </a:r>
            </a:p>
          </p:txBody>
        </p:sp>
        <p:grpSp>
          <p:nvGrpSpPr>
            <p:cNvPr id="35953" name="Group 74"/>
            <p:cNvGrpSpPr>
              <a:grpSpLocks/>
            </p:cNvGrpSpPr>
            <p:nvPr/>
          </p:nvGrpSpPr>
          <p:grpSpPr bwMode="auto">
            <a:xfrm rot="-5400000">
              <a:off x="3107" y="1871"/>
              <a:ext cx="35" cy="3360"/>
              <a:chOff x="687" y="600"/>
              <a:chExt cx="33" cy="1993"/>
            </a:xfrm>
          </p:grpSpPr>
          <p:sp>
            <p:nvSpPr>
              <p:cNvPr id="35971" name="Line 75"/>
              <p:cNvSpPr>
                <a:spLocks noChangeShapeType="1"/>
              </p:cNvSpPr>
              <p:nvPr/>
            </p:nvSpPr>
            <p:spPr bwMode="auto">
              <a:xfrm flipH="1">
                <a:off x="687" y="2592"/>
                <a:ext cx="32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72" name="Line 76"/>
              <p:cNvSpPr>
                <a:spLocks noChangeShapeType="1"/>
              </p:cNvSpPr>
              <p:nvPr/>
            </p:nvSpPr>
            <p:spPr bwMode="auto">
              <a:xfrm flipH="1">
                <a:off x="703" y="2256"/>
                <a:ext cx="16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73" name="Line 77"/>
              <p:cNvSpPr>
                <a:spLocks noChangeShapeType="1"/>
              </p:cNvSpPr>
              <p:nvPr/>
            </p:nvSpPr>
            <p:spPr bwMode="auto">
              <a:xfrm flipH="1">
                <a:off x="687" y="1928"/>
                <a:ext cx="32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74" name="Line 78"/>
              <p:cNvSpPr>
                <a:spLocks noChangeShapeType="1"/>
              </p:cNvSpPr>
              <p:nvPr/>
            </p:nvSpPr>
            <p:spPr bwMode="auto">
              <a:xfrm flipH="1">
                <a:off x="703" y="1600"/>
                <a:ext cx="16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75" name="Line 79"/>
              <p:cNvSpPr>
                <a:spLocks noChangeShapeType="1"/>
              </p:cNvSpPr>
              <p:nvPr/>
            </p:nvSpPr>
            <p:spPr bwMode="auto">
              <a:xfrm flipH="1">
                <a:off x="687" y="1264"/>
                <a:ext cx="3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76" name="Line 80"/>
              <p:cNvSpPr>
                <a:spLocks noChangeShapeType="1"/>
              </p:cNvSpPr>
              <p:nvPr/>
            </p:nvSpPr>
            <p:spPr bwMode="auto">
              <a:xfrm flipH="1">
                <a:off x="703" y="928"/>
                <a:ext cx="16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77" name="Line 81"/>
              <p:cNvSpPr>
                <a:spLocks noChangeShapeType="1"/>
              </p:cNvSpPr>
              <p:nvPr/>
            </p:nvSpPr>
            <p:spPr bwMode="auto">
              <a:xfrm flipH="1">
                <a:off x="687" y="600"/>
                <a:ext cx="32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78" name="Line 82"/>
              <p:cNvSpPr>
                <a:spLocks noChangeShapeType="1"/>
              </p:cNvSpPr>
              <p:nvPr/>
            </p:nvSpPr>
            <p:spPr bwMode="auto">
              <a:xfrm flipV="1">
                <a:off x="719" y="600"/>
                <a:ext cx="1" cy="19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</p:grpSp>
        <p:sp>
          <p:nvSpPr>
            <p:cNvPr id="35954" name="Rectangle 83"/>
            <p:cNvSpPr>
              <a:spLocks noChangeArrowheads="1"/>
            </p:cNvSpPr>
            <p:nvPr/>
          </p:nvSpPr>
          <p:spPr bwMode="auto">
            <a:xfrm rot="5400000" flipH="1">
              <a:off x="1896" y="613"/>
              <a:ext cx="2474" cy="335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rgbClr val="FFFFFF"/>
                </a:solidFill>
              </a:endParaRPr>
            </a:p>
          </p:txBody>
        </p:sp>
        <p:sp>
          <p:nvSpPr>
            <p:cNvPr id="35955" name="Rectangle 84"/>
            <p:cNvSpPr>
              <a:spLocks noChangeArrowheads="1"/>
            </p:cNvSpPr>
            <p:nvPr/>
          </p:nvSpPr>
          <p:spPr bwMode="auto">
            <a:xfrm rot="5400000" flipH="1" flipV="1">
              <a:off x="-173" y="2236"/>
              <a:ext cx="21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500" dirty="0">
                  <a:solidFill>
                    <a:srgbClr val="01EF00"/>
                  </a:solidFill>
                  <a:latin typeface="Arial Rounded MT Bold" charset="0"/>
                  <a:cs typeface="Arial Rounded MT Bold" charset="0"/>
                </a:rPr>
                <a:t>Log GC-GR</a:t>
              </a:r>
              <a:r>
                <a:rPr lang="en-US" sz="1500" dirty="0">
                  <a:solidFill>
                    <a:srgbClr val="01EF00"/>
                  </a:solidFill>
                  <a:latin typeface="Symbol" charset="0"/>
                  <a:sym typeface="Symbol" charset="0"/>
                </a:rPr>
                <a:t> </a:t>
              </a:r>
              <a:r>
                <a:rPr lang="en-US" sz="1500" dirty="0">
                  <a:solidFill>
                    <a:srgbClr val="01EF00"/>
                  </a:solidFill>
                  <a:latin typeface="Arial Rounded MT Bold" charset="0"/>
                  <a:cs typeface="Arial Rounded MT Bold" charset="0"/>
                </a:rPr>
                <a:t>DNA </a:t>
              </a:r>
              <a:r>
                <a:rPr lang="en-US" sz="1800" b="1" dirty="0">
                  <a:solidFill>
                    <a:srgbClr val="01EF00"/>
                  </a:solidFill>
                  <a:latin typeface="Arial Rounded MT Bold" charset="0"/>
                  <a:cs typeface="Arial Rounded MT Bold" charset="0"/>
                </a:rPr>
                <a:t>binding</a:t>
              </a:r>
              <a:endParaRPr lang="en-US" sz="1500" b="1" dirty="0">
                <a:solidFill>
                  <a:srgbClr val="01EF00"/>
                </a:solidFill>
                <a:latin typeface="Arial Rounded MT Bold" charset="0"/>
                <a:cs typeface="Arial Rounded MT Bold" charset="0"/>
              </a:endParaRPr>
            </a:p>
          </p:txBody>
        </p:sp>
        <p:grpSp>
          <p:nvGrpSpPr>
            <p:cNvPr id="35956" name="Group 85"/>
            <p:cNvGrpSpPr>
              <a:grpSpLocks/>
            </p:cNvGrpSpPr>
            <p:nvPr/>
          </p:nvGrpSpPr>
          <p:grpSpPr bwMode="auto">
            <a:xfrm>
              <a:off x="2949" y="1114"/>
              <a:ext cx="1816" cy="362"/>
              <a:chOff x="2637" y="1178"/>
              <a:chExt cx="1816" cy="362"/>
            </a:xfrm>
          </p:grpSpPr>
          <p:sp>
            <p:nvSpPr>
              <p:cNvPr id="22639" name="Rectangle 86"/>
              <p:cNvSpPr>
                <a:spLocks noChangeArrowheads="1"/>
              </p:cNvSpPr>
              <p:nvPr/>
            </p:nvSpPr>
            <p:spPr bwMode="auto">
              <a:xfrm flipH="1">
                <a:off x="2637" y="1178"/>
                <a:ext cx="1816" cy="362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35958" name="Rectangle 87"/>
              <p:cNvSpPr>
                <a:spLocks noChangeArrowheads="1"/>
              </p:cNvSpPr>
              <p:nvPr/>
            </p:nvSpPr>
            <p:spPr bwMode="auto">
              <a:xfrm flipH="1">
                <a:off x="3360" y="1186"/>
                <a:ext cx="1089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50" b="1" dirty="0">
                    <a:solidFill>
                      <a:schemeClr val="bg1"/>
                    </a:solidFill>
                    <a:latin typeface="Arial Rounded MT Bold" charset="0"/>
                    <a:cs typeface="Arial Rounded MT Bold" charset="0"/>
                  </a:rPr>
                  <a:t>Methylprednisolone</a:t>
                </a:r>
              </a:p>
            </p:txBody>
          </p:sp>
          <p:grpSp>
            <p:nvGrpSpPr>
              <p:cNvPr id="35959" name="Group 88"/>
              <p:cNvGrpSpPr>
                <a:grpSpLocks/>
              </p:cNvGrpSpPr>
              <p:nvPr/>
            </p:nvGrpSpPr>
            <p:grpSpPr bwMode="auto">
              <a:xfrm>
                <a:off x="2688" y="1196"/>
                <a:ext cx="669" cy="116"/>
                <a:chOff x="5969" y="3931"/>
                <a:chExt cx="699" cy="139"/>
              </a:xfrm>
            </p:grpSpPr>
            <p:sp>
              <p:nvSpPr>
                <p:cNvPr id="35967" name="Freeform 89"/>
                <p:cNvSpPr>
                  <a:spLocks/>
                </p:cNvSpPr>
                <p:nvPr/>
              </p:nvSpPr>
              <p:spPr bwMode="auto">
                <a:xfrm flipH="1">
                  <a:off x="5969" y="4000"/>
                  <a:ext cx="699" cy="47"/>
                </a:xfrm>
                <a:custGeom>
                  <a:avLst/>
                  <a:gdLst>
                    <a:gd name="T0" fmla="*/ 0 w 320"/>
                    <a:gd name="T1" fmla="*/ 0 h 47"/>
                    <a:gd name="T2" fmla="*/ 2147483647 w 320"/>
                    <a:gd name="T3" fmla="*/ 0 h 47"/>
                    <a:gd name="T4" fmla="*/ 2147483647 w 320"/>
                    <a:gd name="T5" fmla="*/ 0 h 47"/>
                    <a:gd name="T6" fmla="*/ 0 60000 65536"/>
                    <a:gd name="T7" fmla="*/ 0 60000 65536"/>
                    <a:gd name="T8" fmla="*/ 0 60000 65536"/>
                    <a:gd name="T9" fmla="*/ 0 w 320"/>
                    <a:gd name="T10" fmla="*/ 0 h 47"/>
                    <a:gd name="T11" fmla="*/ 320 w 320"/>
                    <a:gd name="T12" fmla="*/ 47 h 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0" h="47">
                      <a:moveTo>
                        <a:pt x="0" y="0"/>
                      </a:moveTo>
                      <a:lnTo>
                        <a:pt x="320" y="0"/>
                      </a:lnTo>
                    </a:path>
                  </a:pathLst>
                </a:custGeom>
                <a:solidFill>
                  <a:srgbClr val="3DB8FF"/>
                </a:solidFill>
                <a:ln w="317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13"/>
                </a:p>
              </p:txBody>
            </p:sp>
            <p:grpSp>
              <p:nvGrpSpPr>
                <p:cNvPr id="35968" name="Group 90"/>
                <p:cNvGrpSpPr>
                  <a:grpSpLocks/>
                </p:cNvGrpSpPr>
                <p:nvPr/>
              </p:nvGrpSpPr>
              <p:grpSpPr bwMode="auto">
                <a:xfrm>
                  <a:off x="6147" y="3931"/>
                  <a:ext cx="333" cy="139"/>
                  <a:chOff x="1807" y="1106"/>
                  <a:chExt cx="144" cy="144"/>
                </a:xfrm>
              </p:grpSpPr>
              <p:sp>
                <p:nvSpPr>
                  <p:cNvPr id="35969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1807" y="1106"/>
                    <a:ext cx="144" cy="144"/>
                  </a:xfrm>
                  <a:prstGeom prst="rect">
                    <a:avLst/>
                  </a:prstGeom>
                  <a:solidFill>
                    <a:srgbClr val="01EF0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13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970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1140"/>
                    <a:ext cx="0" cy="96"/>
                  </a:xfrm>
                  <a:prstGeom prst="rect">
                    <a:avLst/>
                  </a:prstGeom>
                  <a:solidFill>
                    <a:srgbClr val="3BC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endParaRPr lang="en-US" sz="900" baseline="-250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sp>
            <p:nvSpPr>
              <p:cNvPr id="35960" name="Rectangle 93"/>
              <p:cNvSpPr>
                <a:spLocks noChangeArrowheads="1"/>
              </p:cNvSpPr>
              <p:nvPr/>
            </p:nvSpPr>
            <p:spPr bwMode="auto">
              <a:xfrm flipH="1">
                <a:off x="3359" y="1387"/>
                <a:ext cx="44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50" b="1" dirty="0">
                    <a:solidFill>
                      <a:schemeClr val="bg1"/>
                    </a:solidFill>
                    <a:latin typeface="Arial Rounded MT Bold" charset="0"/>
                    <a:cs typeface="Arial Rounded MT Bold" charset="0"/>
                  </a:rPr>
                  <a:t>Placebo</a:t>
                </a:r>
              </a:p>
            </p:txBody>
          </p:sp>
          <p:grpSp>
            <p:nvGrpSpPr>
              <p:cNvPr id="35961" name="Group 94"/>
              <p:cNvGrpSpPr>
                <a:grpSpLocks/>
              </p:cNvGrpSpPr>
              <p:nvPr/>
            </p:nvGrpSpPr>
            <p:grpSpPr bwMode="auto">
              <a:xfrm>
                <a:off x="2671" y="1391"/>
                <a:ext cx="668" cy="137"/>
                <a:chOff x="5913" y="4560"/>
                <a:chExt cx="698" cy="163"/>
              </a:xfrm>
            </p:grpSpPr>
            <p:sp>
              <p:nvSpPr>
                <p:cNvPr id="35962" name="Freeform 95"/>
                <p:cNvSpPr>
                  <a:spLocks/>
                </p:cNvSpPr>
                <p:nvPr/>
              </p:nvSpPr>
              <p:spPr bwMode="auto">
                <a:xfrm flipH="1">
                  <a:off x="5913" y="4636"/>
                  <a:ext cx="698" cy="47"/>
                </a:xfrm>
                <a:custGeom>
                  <a:avLst/>
                  <a:gdLst>
                    <a:gd name="T0" fmla="*/ 0 w 320"/>
                    <a:gd name="T1" fmla="*/ 0 h 47"/>
                    <a:gd name="T2" fmla="*/ 2147483647 w 320"/>
                    <a:gd name="T3" fmla="*/ 0 h 47"/>
                    <a:gd name="T4" fmla="*/ 2147483647 w 320"/>
                    <a:gd name="T5" fmla="*/ 0 h 47"/>
                    <a:gd name="T6" fmla="*/ 0 60000 65536"/>
                    <a:gd name="T7" fmla="*/ 0 60000 65536"/>
                    <a:gd name="T8" fmla="*/ 0 60000 65536"/>
                    <a:gd name="T9" fmla="*/ 0 w 320"/>
                    <a:gd name="T10" fmla="*/ 0 h 47"/>
                    <a:gd name="T11" fmla="*/ 320 w 320"/>
                    <a:gd name="T12" fmla="*/ 47 h 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0" h="47">
                      <a:moveTo>
                        <a:pt x="0" y="0"/>
                      </a:moveTo>
                      <a:lnTo>
                        <a:pt x="320" y="0"/>
                      </a:lnTo>
                    </a:path>
                  </a:pathLst>
                </a:custGeom>
                <a:noFill/>
                <a:ln w="3175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grpSp>
              <p:nvGrpSpPr>
                <p:cNvPr id="35963" name="Group 96"/>
                <p:cNvGrpSpPr>
                  <a:grpSpLocks/>
                </p:cNvGrpSpPr>
                <p:nvPr/>
              </p:nvGrpSpPr>
              <p:grpSpPr bwMode="auto">
                <a:xfrm>
                  <a:off x="6127" y="4560"/>
                  <a:ext cx="295" cy="163"/>
                  <a:chOff x="3330" y="2206"/>
                  <a:chExt cx="201" cy="241"/>
                </a:xfrm>
              </p:grpSpPr>
              <p:sp>
                <p:nvSpPr>
                  <p:cNvPr id="35964" name="Freeform 97"/>
                  <p:cNvSpPr>
                    <a:spLocks/>
                  </p:cNvSpPr>
                  <p:nvPr/>
                </p:nvSpPr>
                <p:spPr bwMode="auto">
                  <a:xfrm>
                    <a:off x="3336" y="2212"/>
                    <a:ext cx="195" cy="235"/>
                  </a:xfrm>
                  <a:custGeom>
                    <a:avLst/>
                    <a:gdLst>
                      <a:gd name="T0" fmla="*/ 2147483647 w 144"/>
                      <a:gd name="T1" fmla="*/ 0 h 144"/>
                      <a:gd name="T2" fmla="*/ 2147483647 w 144"/>
                      <a:gd name="T3" fmla="*/ 2147483647 h 144"/>
                      <a:gd name="T4" fmla="*/ 0 w 144"/>
                      <a:gd name="T5" fmla="*/ 2147483647 h 144"/>
                      <a:gd name="T6" fmla="*/ 2147483647 w 144"/>
                      <a:gd name="T7" fmla="*/ 0 h 14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4"/>
                      <a:gd name="T13" fmla="*/ 0 h 144"/>
                      <a:gd name="T14" fmla="*/ 144 w 144"/>
                      <a:gd name="T15" fmla="*/ 144 h 14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4" h="144">
                        <a:moveTo>
                          <a:pt x="72" y="0"/>
                        </a:moveTo>
                        <a:lnTo>
                          <a:pt x="144" y="144"/>
                        </a:lnTo>
                        <a:lnTo>
                          <a:pt x="0" y="14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013"/>
                  </a:p>
                </p:txBody>
              </p:sp>
              <p:sp>
                <p:nvSpPr>
                  <p:cNvPr id="35965" name="Freeform 98"/>
                  <p:cNvSpPr>
                    <a:spLocks/>
                  </p:cNvSpPr>
                  <p:nvPr/>
                </p:nvSpPr>
                <p:spPr bwMode="auto">
                  <a:xfrm>
                    <a:off x="3330" y="2206"/>
                    <a:ext cx="196" cy="235"/>
                  </a:xfrm>
                  <a:custGeom>
                    <a:avLst/>
                    <a:gdLst>
                      <a:gd name="T0" fmla="*/ 2147483647 w 144"/>
                      <a:gd name="T1" fmla="*/ 0 h 144"/>
                      <a:gd name="T2" fmla="*/ 2147483647 w 144"/>
                      <a:gd name="T3" fmla="*/ 2147483647 h 144"/>
                      <a:gd name="T4" fmla="*/ 0 w 144"/>
                      <a:gd name="T5" fmla="*/ 2147483647 h 144"/>
                      <a:gd name="T6" fmla="*/ 2147483647 w 144"/>
                      <a:gd name="T7" fmla="*/ 0 h 144"/>
                      <a:gd name="T8" fmla="*/ 2147483647 w 144"/>
                      <a:gd name="T9" fmla="*/ 0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4"/>
                      <a:gd name="T16" fmla="*/ 0 h 144"/>
                      <a:gd name="T17" fmla="*/ 144 w 144"/>
                      <a:gd name="T18" fmla="*/ 144 h 1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4" h="144">
                        <a:moveTo>
                          <a:pt x="72" y="0"/>
                        </a:moveTo>
                        <a:lnTo>
                          <a:pt x="144" y="144"/>
                        </a:lnTo>
                        <a:lnTo>
                          <a:pt x="0" y="14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13"/>
                  </a:p>
                </p:txBody>
              </p:sp>
              <p:sp>
                <p:nvSpPr>
                  <p:cNvPr id="35966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3355" y="2278"/>
                    <a:ext cx="0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endParaRPr lang="en-US" sz="900" baseline="-250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2533" name="Rectangle 101"/>
          <p:cNvSpPr>
            <a:spLocks noChangeArrowheads="1"/>
          </p:cNvSpPr>
          <p:nvPr/>
        </p:nvSpPr>
        <p:spPr bwMode="auto">
          <a:xfrm>
            <a:off x="149685" y="4751749"/>
            <a:ext cx="1828800" cy="1096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wrap="square" tIns="0" bIns="0" anchor="ctr" anchorCtr="1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buSzPct val="115000"/>
              <a:buFont typeface="Wingdings" charset="0"/>
              <a:buNone/>
              <a:defRPr/>
            </a:pPr>
            <a:r>
              <a:rPr lang="en-US" sz="900" b="1" spc="-15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AJRCCM  2002;  165:  983- 91</a:t>
            </a:r>
          </a:p>
        </p:txBody>
      </p:sp>
      <p:grpSp>
        <p:nvGrpSpPr>
          <p:cNvPr id="27" name="Group 102"/>
          <p:cNvGrpSpPr>
            <a:grpSpLocks/>
          </p:cNvGrpSpPr>
          <p:nvPr/>
        </p:nvGrpSpPr>
        <p:grpSpPr bwMode="auto">
          <a:xfrm>
            <a:off x="6959203" y="3028950"/>
            <a:ext cx="756047" cy="300038"/>
            <a:chOff x="3214" y="2703"/>
            <a:chExt cx="1247" cy="481"/>
          </a:xfrm>
        </p:grpSpPr>
        <p:sp>
          <p:nvSpPr>
            <p:cNvPr id="35919" name="Freeform 103"/>
            <p:cNvSpPr>
              <a:spLocks/>
            </p:cNvSpPr>
            <p:nvPr/>
          </p:nvSpPr>
          <p:spPr bwMode="auto">
            <a:xfrm>
              <a:off x="3315" y="2810"/>
              <a:ext cx="939" cy="117"/>
            </a:xfrm>
            <a:custGeom>
              <a:avLst/>
              <a:gdLst>
                <a:gd name="T0" fmla="*/ 0 w 661"/>
                <a:gd name="T1" fmla="*/ 2147483647 h 71"/>
                <a:gd name="T2" fmla="*/ 2147483647 w 661"/>
                <a:gd name="T3" fmla="*/ 2147483647 h 71"/>
                <a:gd name="T4" fmla="*/ 2147483647 w 661"/>
                <a:gd name="T5" fmla="*/ 2147483647 h 71"/>
                <a:gd name="T6" fmla="*/ 2147483647 w 66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1"/>
                <a:gd name="T13" fmla="*/ 0 h 71"/>
                <a:gd name="T14" fmla="*/ 661 w 661"/>
                <a:gd name="T15" fmla="*/ 71 h 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1" h="71">
                  <a:moveTo>
                    <a:pt x="0" y="71"/>
                  </a:moveTo>
                  <a:lnTo>
                    <a:pt x="263" y="71"/>
                  </a:lnTo>
                  <a:lnTo>
                    <a:pt x="430" y="35"/>
                  </a:lnTo>
                  <a:lnTo>
                    <a:pt x="661" y="0"/>
                  </a:lnTo>
                </a:path>
              </a:pathLst>
            </a:custGeom>
            <a:noFill/>
            <a:ln w="28575">
              <a:solidFill>
                <a:srgbClr val="FF0F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75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grpSp>
          <p:nvGrpSpPr>
            <p:cNvPr id="35920" name="Group 104"/>
            <p:cNvGrpSpPr>
              <a:grpSpLocks/>
            </p:cNvGrpSpPr>
            <p:nvPr/>
          </p:nvGrpSpPr>
          <p:grpSpPr bwMode="auto">
            <a:xfrm>
              <a:off x="3214" y="2810"/>
              <a:ext cx="206" cy="257"/>
              <a:chOff x="3214" y="2810"/>
              <a:chExt cx="206" cy="257"/>
            </a:xfrm>
          </p:grpSpPr>
          <p:sp>
            <p:nvSpPr>
              <p:cNvPr id="35941" name="Freeform 105"/>
              <p:cNvSpPr>
                <a:spLocks/>
              </p:cNvSpPr>
              <p:nvPr/>
            </p:nvSpPr>
            <p:spPr bwMode="auto">
              <a:xfrm>
                <a:off x="3215" y="2816"/>
                <a:ext cx="204" cy="234"/>
              </a:xfrm>
              <a:custGeom>
                <a:avLst/>
                <a:gdLst>
                  <a:gd name="T0" fmla="*/ 2147483647 w 144"/>
                  <a:gd name="T1" fmla="*/ 0 h 143"/>
                  <a:gd name="T2" fmla="*/ 2147483647 w 144"/>
                  <a:gd name="T3" fmla="*/ 2147483647 h 143"/>
                  <a:gd name="T4" fmla="*/ 0 w 144"/>
                  <a:gd name="T5" fmla="*/ 2147483647 h 143"/>
                  <a:gd name="T6" fmla="*/ 2147483647 w 144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43"/>
                  <a:gd name="T14" fmla="*/ 144 w 144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43">
                    <a:moveTo>
                      <a:pt x="72" y="0"/>
                    </a:moveTo>
                    <a:lnTo>
                      <a:pt x="144" y="143"/>
                    </a:lnTo>
                    <a:lnTo>
                      <a:pt x="0" y="14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endParaRPr lang="en-US" sz="750" b="1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grpSp>
            <p:nvGrpSpPr>
              <p:cNvPr id="35942" name="Group 106"/>
              <p:cNvGrpSpPr>
                <a:grpSpLocks/>
              </p:cNvGrpSpPr>
              <p:nvPr/>
            </p:nvGrpSpPr>
            <p:grpSpPr bwMode="auto">
              <a:xfrm>
                <a:off x="3214" y="2810"/>
                <a:ext cx="206" cy="257"/>
                <a:chOff x="3214" y="2810"/>
                <a:chExt cx="206" cy="257"/>
              </a:xfrm>
            </p:grpSpPr>
            <p:sp>
              <p:nvSpPr>
                <p:cNvPr id="22627" name="Freeform 107"/>
                <p:cNvSpPr>
                  <a:spLocks/>
                </p:cNvSpPr>
                <p:nvPr/>
              </p:nvSpPr>
              <p:spPr bwMode="auto">
                <a:xfrm>
                  <a:off x="3214" y="2810"/>
                  <a:ext cx="206" cy="233"/>
                </a:xfrm>
                <a:custGeom>
                  <a:avLst/>
                  <a:gdLst>
                    <a:gd name="T0" fmla="*/ 2147483647 w 144"/>
                    <a:gd name="T1" fmla="*/ 0 h 144"/>
                    <a:gd name="T2" fmla="*/ 2147483647 w 144"/>
                    <a:gd name="T3" fmla="*/ 2147483647 h 144"/>
                    <a:gd name="T4" fmla="*/ 0 w 144"/>
                    <a:gd name="T5" fmla="*/ 2147483647 h 144"/>
                    <a:gd name="T6" fmla="*/ 2147483647 w 144"/>
                    <a:gd name="T7" fmla="*/ 0 h 144"/>
                    <a:gd name="T8" fmla="*/ 2147483647 w 144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144"/>
                    <a:gd name="T17" fmla="*/ 144 w 144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750" b="1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  <p:sp>
              <p:nvSpPr>
                <p:cNvPr id="35946" name="Rectangle 108"/>
                <p:cNvSpPr>
                  <a:spLocks noChangeArrowheads="1"/>
                </p:cNvSpPr>
                <p:nvPr/>
              </p:nvSpPr>
              <p:spPr bwMode="auto">
                <a:xfrm>
                  <a:off x="3279" y="2900"/>
                  <a:ext cx="95" cy="1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750" b="1" dirty="0">
                      <a:solidFill>
                        <a:schemeClr val="bg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rPr>
                    <a:t>1</a:t>
                  </a:r>
                  <a:endParaRPr lang="en-US" sz="750" b="1" baseline="-25000" dirty="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</p:grpSp>
        </p:grpSp>
        <p:grpSp>
          <p:nvGrpSpPr>
            <p:cNvPr id="35921" name="Group 109"/>
            <p:cNvGrpSpPr>
              <a:grpSpLocks/>
            </p:cNvGrpSpPr>
            <p:nvPr/>
          </p:nvGrpSpPr>
          <p:grpSpPr bwMode="auto">
            <a:xfrm>
              <a:off x="3587" y="2809"/>
              <a:ext cx="208" cy="241"/>
              <a:chOff x="3102" y="2265"/>
              <a:chExt cx="199" cy="241"/>
            </a:xfrm>
          </p:grpSpPr>
          <p:sp>
            <p:nvSpPr>
              <p:cNvPr id="22621" name="Freeform 110"/>
              <p:cNvSpPr>
                <a:spLocks/>
              </p:cNvSpPr>
              <p:nvPr/>
            </p:nvSpPr>
            <p:spPr bwMode="auto">
              <a:xfrm>
                <a:off x="3107" y="2272"/>
                <a:ext cx="194" cy="234"/>
              </a:xfrm>
              <a:custGeom>
                <a:avLst/>
                <a:gdLst>
                  <a:gd name="T0" fmla="*/ 2147483647 w 144"/>
                  <a:gd name="T1" fmla="*/ 0 h 143"/>
                  <a:gd name="T2" fmla="*/ 2147483647 w 144"/>
                  <a:gd name="T3" fmla="*/ 2147483647 h 143"/>
                  <a:gd name="T4" fmla="*/ 0 w 144"/>
                  <a:gd name="T5" fmla="*/ 2147483647 h 143"/>
                  <a:gd name="T6" fmla="*/ 2147483647 w 144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43"/>
                  <a:gd name="T14" fmla="*/ 144 w 144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43">
                    <a:moveTo>
                      <a:pt x="72" y="0"/>
                    </a:moveTo>
                    <a:lnTo>
                      <a:pt x="144" y="143"/>
                    </a:lnTo>
                    <a:lnTo>
                      <a:pt x="0" y="14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750" b="1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grpSp>
            <p:nvGrpSpPr>
              <p:cNvPr id="35938" name="Group 111"/>
              <p:cNvGrpSpPr>
                <a:grpSpLocks/>
              </p:cNvGrpSpPr>
              <p:nvPr/>
            </p:nvGrpSpPr>
            <p:grpSpPr bwMode="auto">
              <a:xfrm>
                <a:off x="3102" y="2265"/>
                <a:ext cx="194" cy="241"/>
                <a:chOff x="2170" y="1607"/>
                <a:chExt cx="144" cy="149"/>
              </a:xfrm>
            </p:grpSpPr>
            <p:sp>
              <p:nvSpPr>
                <p:cNvPr id="35939" name="Freeform 112"/>
                <p:cNvSpPr>
                  <a:spLocks/>
                </p:cNvSpPr>
                <p:nvPr/>
              </p:nvSpPr>
              <p:spPr bwMode="auto">
                <a:xfrm>
                  <a:off x="2170" y="1607"/>
                  <a:ext cx="144" cy="144"/>
                </a:xfrm>
                <a:custGeom>
                  <a:avLst/>
                  <a:gdLst>
                    <a:gd name="T0" fmla="*/ 72 w 144"/>
                    <a:gd name="T1" fmla="*/ 0 h 144"/>
                    <a:gd name="T2" fmla="*/ 144 w 144"/>
                    <a:gd name="T3" fmla="*/ 144 h 144"/>
                    <a:gd name="T4" fmla="*/ 0 w 144"/>
                    <a:gd name="T5" fmla="*/ 144 h 144"/>
                    <a:gd name="T6" fmla="*/ 72 w 144"/>
                    <a:gd name="T7" fmla="*/ 0 h 144"/>
                    <a:gd name="T8" fmla="*/ 72 w 144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144"/>
                    <a:gd name="T17" fmla="*/ 144 w 144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144">
                      <a:moveTo>
                        <a:pt x="72" y="0"/>
                      </a:moveTo>
                      <a:lnTo>
                        <a:pt x="144" y="144"/>
                      </a:lnTo>
                      <a:lnTo>
                        <a:pt x="0" y="14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750" b="1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  <p:sp>
              <p:nvSpPr>
                <p:cNvPr id="35940" name="Rectangle 113"/>
                <p:cNvSpPr>
                  <a:spLocks noChangeArrowheads="1"/>
                </p:cNvSpPr>
                <p:nvPr/>
              </p:nvSpPr>
              <p:spPr bwMode="auto">
                <a:xfrm>
                  <a:off x="2216" y="1642"/>
                  <a:ext cx="68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750" b="1">
                      <a:solidFill>
                        <a:schemeClr val="bg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rPr>
                    <a:t>3</a:t>
                  </a:r>
                  <a:endParaRPr lang="en-US" sz="750" b="1" baseline="-2500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endParaRPr>
                </a:p>
              </p:txBody>
            </p:sp>
          </p:grpSp>
        </p:grpSp>
        <p:grpSp>
          <p:nvGrpSpPr>
            <p:cNvPr id="35922" name="Group 114"/>
            <p:cNvGrpSpPr>
              <a:grpSpLocks/>
            </p:cNvGrpSpPr>
            <p:nvPr/>
          </p:nvGrpSpPr>
          <p:grpSpPr bwMode="auto">
            <a:xfrm>
              <a:off x="3823" y="2751"/>
              <a:ext cx="210" cy="246"/>
              <a:chOff x="3327" y="2207"/>
              <a:chExt cx="201" cy="246"/>
            </a:xfrm>
          </p:grpSpPr>
          <p:sp>
            <p:nvSpPr>
              <p:cNvPr id="35930" name="Freeform 115"/>
              <p:cNvSpPr>
                <a:spLocks/>
              </p:cNvSpPr>
              <p:nvPr/>
            </p:nvSpPr>
            <p:spPr bwMode="auto">
              <a:xfrm>
                <a:off x="3333" y="2213"/>
                <a:ext cx="195" cy="235"/>
              </a:xfrm>
              <a:custGeom>
                <a:avLst/>
                <a:gdLst>
                  <a:gd name="T0" fmla="*/ 2147483647 w 144"/>
                  <a:gd name="T1" fmla="*/ 0 h 144"/>
                  <a:gd name="T2" fmla="*/ 2147483647 w 144"/>
                  <a:gd name="T3" fmla="*/ 2147483647 h 144"/>
                  <a:gd name="T4" fmla="*/ 0 w 144"/>
                  <a:gd name="T5" fmla="*/ 2147483647 h 144"/>
                  <a:gd name="T6" fmla="*/ 2147483647 w 144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44"/>
                  <a:gd name="T14" fmla="*/ 144 w 144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44">
                    <a:moveTo>
                      <a:pt x="72" y="0"/>
                    </a:moveTo>
                    <a:lnTo>
                      <a:pt x="144" y="144"/>
                    </a:lnTo>
                    <a:lnTo>
                      <a:pt x="0" y="14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750" b="1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22619" name="Freeform 116"/>
              <p:cNvSpPr>
                <a:spLocks/>
              </p:cNvSpPr>
              <p:nvPr/>
            </p:nvSpPr>
            <p:spPr bwMode="auto">
              <a:xfrm>
                <a:off x="3327" y="2207"/>
                <a:ext cx="196" cy="235"/>
              </a:xfrm>
              <a:custGeom>
                <a:avLst/>
                <a:gdLst>
                  <a:gd name="T0" fmla="*/ 2147483647 w 144"/>
                  <a:gd name="T1" fmla="*/ 0 h 144"/>
                  <a:gd name="T2" fmla="*/ 2147483647 w 144"/>
                  <a:gd name="T3" fmla="*/ 2147483647 h 144"/>
                  <a:gd name="T4" fmla="*/ 0 w 144"/>
                  <a:gd name="T5" fmla="*/ 2147483647 h 144"/>
                  <a:gd name="T6" fmla="*/ 2147483647 w 144"/>
                  <a:gd name="T7" fmla="*/ 0 h 144"/>
                  <a:gd name="T8" fmla="*/ 2147483647 w 144"/>
                  <a:gd name="T9" fmla="*/ 0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44"/>
                  <a:gd name="T17" fmla="*/ 144 w 144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44">
                    <a:moveTo>
                      <a:pt x="72" y="0"/>
                    </a:moveTo>
                    <a:lnTo>
                      <a:pt x="144" y="144"/>
                    </a:lnTo>
                    <a:lnTo>
                      <a:pt x="0" y="14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750" b="1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5934" name="Rectangle 117"/>
              <p:cNvSpPr>
                <a:spLocks noChangeArrowheads="1"/>
              </p:cNvSpPr>
              <p:nvPr/>
            </p:nvSpPr>
            <p:spPr bwMode="auto">
              <a:xfrm>
                <a:off x="3389" y="2268"/>
                <a:ext cx="91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750" b="1" dirty="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5</a:t>
                </a:r>
                <a:endParaRPr lang="en-US" sz="750" b="1" baseline="-250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35923" name="Group 118"/>
            <p:cNvGrpSpPr>
              <a:grpSpLocks/>
            </p:cNvGrpSpPr>
            <p:nvPr/>
          </p:nvGrpSpPr>
          <p:grpSpPr bwMode="auto">
            <a:xfrm>
              <a:off x="4152" y="2703"/>
              <a:ext cx="209" cy="236"/>
              <a:chOff x="3641" y="2159"/>
              <a:chExt cx="199" cy="236"/>
            </a:xfrm>
          </p:grpSpPr>
          <p:sp>
            <p:nvSpPr>
              <p:cNvPr id="22615" name="Freeform 119"/>
              <p:cNvSpPr>
                <a:spLocks/>
              </p:cNvSpPr>
              <p:nvPr/>
            </p:nvSpPr>
            <p:spPr bwMode="auto">
              <a:xfrm>
                <a:off x="3646" y="2159"/>
                <a:ext cx="194" cy="235"/>
              </a:xfrm>
              <a:custGeom>
                <a:avLst/>
                <a:gdLst>
                  <a:gd name="T0" fmla="*/ 2147483647 w 144"/>
                  <a:gd name="T1" fmla="*/ 0 h 144"/>
                  <a:gd name="T2" fmla="*/ 2147483647 w 144"/>
                  <a:gd name="T3" fmla="*/ 2147483647 h 144"/>
                  <a:gd name="T4" fmla="*/ 0 w 144"/>
                  <a:gd name="T5" fmla="*/ 2147483647 h 144"/>
                  <a:gd name="T6" fmla="*/ 2147483647 w 144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44"/>
                  <a:gd name="T14" fmla="*/ 144 w 144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44">
                    <a:moveTo>
                      <a:pt x="72" y="0"/>
                    </a:moveTo>
                    <a:lnTo>
                      <a:pt x="144" y="144"/>
                    </a:lnTo>
                    <a:lnTo>
                      <a:pt x="0" y="14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750" b="1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5928" name="Freeform 120"/>
              <p:cNvSpPr>
                <a:spLocks/>
              </p:cNvSpPr>
              <p:nvPr/>
            </p:nvSpPr>
            <p:spPr bwMode="auto">
              <a:xfrm>
                <a:off x="3641" y="2159"/>
                <a:ext cx="194" cy="236"/>
              </a:xfrm>
              <a:custGeom>
                <a:avLst/>
                <a:gdLst>
                  <a:gd name="T0" fmla="*/ 2147483647 w 144"/>
                  <a:gd name="T1" fmla="*/ 0 h 144"/>
                  <a:gd name="T2" fmla="*/ 2147483647 w 144"/>
                  <a:gd name="T3" fmla="*/ 2147483647 h 144"/>
                  <a:gd name="T4" fmla="*/ 0 w 144"/>
                  <a:gd name="T5" fmla="*/ 2147483647 h 144"/>
                  <a:gd name="T6" fmla="*/ 2147483647 w 144"/>
                  <a:gd name="T7" fmla="*/ 0 h 144"/>
                  <a:gd name="T8" fmla="*/ 2147483647 w 144"/>
                  <a:gd name="T9" fmla="*/ 0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44"/>
                  <a:gd name="T17" fmla="*/ 144 w 144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44">
                    <a:moveTo>
                      <a:pt x="72" y="0"/>
                    </a:moveTo>
                    <a:lnTo>
                      <a:pt x="144" y="144"/>
                    </a:lnTo>
                    <a:lnTo>
                      <a:pt x="0" y="144"/>
                    </a:lnTo>
                    <a:lnTo>
                      <a:pt x="72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750" b="1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5929" name="Rectangle 121"/>
              <p:cNvSpPr>
                <a:spLocks noChangeArrowheads="1"/>
              </p:cNvSpPr>
              <p:nvPr/>
            </p:nvSpPr>
            <p:spPr bwMode="auto">
              <a:xfrm>
                <a:off x="3703" y="2203"/>
                <a:ext cx="91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750" b="1" dirty="0">
                    <a:solidFill>
                      <a:schemeClr val="bg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8</a:t>
                </a:r>
                <a:endParaRPr lang="en-US" sz="750" b="1" baseline="-25000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sp>
          <p:nvSpPr>
            <p:cNvPr id="35924" name="Line 122"/>
            <p:cNvSpPr>
              <a:spLocks noChangeShapeType="1"/>
            </p:cNvSpPr>
            <p:nvPr/>
          </p:nvSpPr>
          <p:spPr bwMode="auto">
            <a:xfrm>
              <a:off x="3253" y="3184"/>
              <a:ext cx="120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 type="oval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75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43522" name="Group 123"/>
          <p:cNvGrpSpPr>
            <a:grpSpLocks/>
          </p:cNvGrpSpPr>
          <p:nvPr/>
        </p:nvGrpSpPr>
        <p:grpSpPr bwMode="auto">
          <a:xfrm>
            <a:off x="6129339" y="2213376"/>
            <a:ext cx="1051300" cy="814388"/>
            <a:chOff x="1844" y="1398"/>
            <a:chExt cx="1734" cy="1303"/>
          </a:xfrm>
          <a:solidFill>
            <a:srgbClr val="008000"/>
          </a:solidFill>
        </p:grpSpPr>
        <p:sp>
          <p:nvSpPr>
            <p:cNvPr id="33869" name="Freeform 124"/>
            <p:cNvSpPr>
              <a:spLocks/>
            </p:cNvSpPr>
            <p:nvPr/>
          </p:nvSpPr>
          <p:spPr bwMode="auto">
            <a:xfrm>
              <a:off x="2224" y="1509"/>
              <a:ext cx="1311" cy="1070"/>
            </a:xfrm>
            <a:custGeom>
              <a:avLst/>
              <a:gdLst>
                <a:gd name="T0" fmla="*/ 2147483647 w 924"/>
                <a:gd name="T1" fmla="*/ 2147483647 h 657"/>
                <a:gd name="T2" fmla="*/ 2147483647 w 924"/>
                <a:gd name="T3" fmla="*/ 2147483647 h 657"/>
                <a:gd name="T4" fmla="*/ 2147483647 w 924"/>
                <a:gd name="T5" fmla="*/ 2147483647 h 657"/>
                <a:gd name="T6" fmla="*/ 0 w 924"/>
                <a:gd name="T7" fmla="*/ 0 h 6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4"/>
                <a:gd name="T13" fmla="*/ 0 h 657"/>
                <a:gd name="T14" fmla="*/ 924 w 924"/>
                <a:gd name="T15" fmla="*/ 657 h 6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4" h="657">
                  <a:moveTo>
                    <a:pt x="924" y="657"/>
                  </a:moveTo>
                  <a:lnTo>
                    <a:pt x="685" y="373"/>
                  </a:lnTo>
                  <a:lnTo>
                    <a:pt x="430" y="10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13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grpSp>
          <p:nvGrpSpPr>
            <p:cNvPr id="143523" name="Group 125"/>
            <p:cNvGrpSpPr>
              <a:grpSpLocks/>
            </p:cNvGrpSpPr>
            <p:nvPr/>
          </p:nvGrpSpPr>
          <p:grpSpPr bwMode="auto">
            <a:xfrm>
              <a:off x="3376" y="2467"/>
              <a:ext cx="202" cy="234"/>
              <a:chOff x="2024" y="1397"/>
              <a:chExt cx="142" cy="144"/>
            </a:xfrm>
            <a:grpFill/>
          </p:grpSpPr>
          <p:sp>
            <p:nvSpPr>
              <p:cNvPr id="50256" name="Rectangle 126"/>
              <p:cNvSpPr>
                <a:spLocks noChangeArrowheads="1"/>
              </p:cNvSpPr>
              <p:nvPr/>
            </p:nvSpPr>
            <p:spPr bwMode="auto">
              <a:xfrm>
                <a:off x="2024" y="1397"/>
                <a:ext cx="142" cy="144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013" b="1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3890" name="Rectangle 127"/>
              <p:cNvSpPr>
                <a:spLocks noChangeArrowheads="1"/>
              </p:cNvSpPr>
              <p:nvPr/>
            </p:nvSpPr>
            <p:spPr bwMode="auto">
              <a:xfrm>
                <a:off x="2073" y="1430"/>
                <a:ext cx="54" cy="91"/>
              </a:xfrm>
              <a:prstGeom prst="rect">
                <a:avLst/>
              </a:prstGeom>
              <a:solidFill>
                <a:srgbClr val="01E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b="1" dirty="0">
                    <a:solidFill>
                      <a:srgbClr val="000000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1</a:t>
                </a:r>
                <a:endParaRPr lang="en-US" sz="600" b="1" baseline="-25000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143524" name="Group 128"/>
            <p:cNvGrpSpPr>
              <a:grpSpLocks/>
            </p:cNvGrpSpPr>
            <p:nvPr/>
          </p:nvGrpSpPr>
          <p:grpSpPr bwMode="auto">
            <a:xfrm>
              <a:off x="3036" y="2005"/>
              <a:ext cx="206" cy="236"/>
              <a:chOff x="1783" y="1113"/>
              <a:chExt cx="144" cy="144"/>
            </a:xfrm>
            <a:grpFill/>
          </p:grpSpPr>
          <p:sp>
            <p:nvSpPr>
              <p:cNvPr id="22605" name="Rectangle 129"/>
              <p:cNvSpPr>
                <a:spLocks noChangeArrowheads="1"/>
              </p:cNvSpPr>
              <p:nvPr/>
            </p:nvSpPr>
            <p:spPr bwMode="auto">
              <a:xfrm>
                <a:off x="1783" y="1113"/>
                <a:ext cx="144" cy="144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50255" name="Rectangle 130"/>
              <p:cNvSpPr>
                <a:spLocks noChangeArrowheads="1"/>
              </p:cNvSpPr>
              <p:nvPr/>
            </p:nvSpPr>
            <p:spPr bwMode="auto">
              <a:xfrm>
                <a:off x="1839" y="1147"/>
                <a:ext cx="54" cy="90"/>
              </a:xfrm>
              <a:prstGeom prst="rect">
                <a:avLst/>
              </a:prstGeom>
              <a:solidFill>
                <a:srgbClr val="01E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b="1" dirty="0">
                    <a:solidFill>
                      <a:srgbClr val="000000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3</a:t>
                </a:r>
                <a:endParaRPr lang="en-US" sz="600" b="1" baseline="-25000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143525" name="Group 131"/>
            <p:cNvGrpSpPr>
              <a:grpSpLocks/>
            </p:cNvGrpSpPr>
            <p:nvPr/>
          </p:nvGrpSpPr>
          <p:grpSpPr bwMode="auto">
            <a:xfrm>
              <a:off x="2674" y="1572"/>
              <a:ext cx="204" cy="236"/>
              <a:chOff x="1528" y="848"/>
              <a:chExt cx="144" cy="144"/>
            </a:xfrm>
            <a:grpFill/>
          </p:grpSpPr>
          <p:sp>
            <p:nvSpPr>
              <p:cNvPr id="50252" name="Rectangle 132"/>
              <p:cNvSpPr>
                <a:spLocks noChangeArrowheads="1"/>
              </p:cNvSpPr>
              <p:nvPr/>
            </p:nvSpPr>
            <p:spPr bwMode="auto">
              <a:xfrm>
                <a:off x="1528" y="848"/>
                <a:ext cx="144" cy="144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3882" name="Rectangle 133"/>
              <p:cNvSpPr>
                <a:spLocks noChangeArrowheads="1"/>
              </p:cNvSpPr>
              <p:nvPr/>
            </p:nvSpPr>
            <p:spPr bwMode="auto">
              <a:xfrm>
                <a:off x="1562" y="880"/>
                <a:ext cx="80" cy="90"/>
              </a:xfrm>
              <a:prstGeom prst="rect">
                <a:avLst/>
              </a:prstGeom>
              <a:solidFill>
                <a:srgbClr val="01E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b="1" dirty="0">
                    <a:solidFill>
                      <a:srgbClr val="000000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5</a:t>
                </a:r>
                <a:endParaRPr lang="en-US" sz="600" b="1" baseline="-25000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143526" name="Group 134"/>
            <p:cNvGrpSpPr>
              <a:grpSpLocks/>
            </p:cNvGrpSpPr>
            <p:nvPr/>
          </p:nvGrpSpPr>
          <p:grpSpPr bwMode="auto">
            <a:xfrm>
              <a:off x="2063" y="1398"/>
              <a:ext cx="200" cy="236"/>
              <a:chOff x="1098" y="741"/>
              <a:chExt cx="142" cy="144"/>
            </a:xfrm>
            <a:grpFill/>
          </p:grpSpPr>
          <p:sp>
            <p:nvSpPr>
              <p:cNvPr id="50250" name="Rectangle 135"/>
              <p:cNvSpPr>
                <a:spLocks noChangeArrowheads="1"/>
              </p:cNvSpPr>
              <p:nvPr/>
            </p:nvSpPr>
            <p:spPr bwMode="auto">
              <a:xfrm>
                <a:off x="1098" y="741"/>
                <a:ext cx="142" cy="144"/>
              </a:xfrm>
              <a:prstGeom prst="rect">
                <a:avLst/>
              </a:prstGeom>
              <a:solidFill>
                <a:srgbClr val="01E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013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3878" name="Rectangle 136"/>
              <p:cNvSpPr>
                <a:spLocks noChangeArrowheads="1"/>
              </p:cNvSpPr>
              <p:nvPr/>
            </p:nvSpPr>
            <p:spPr bwMode="auto">
              <a:xfrm>
                <a:off x="1147" y="772"/>
                <a:ext cx="54" cy="90"/>
              </a:xfrm>
              <a:prstGeom prst="rect">
                <a:avLst/>
              </a:prstGeom>
              <a:solidFill>
                <a:srgbClr val="01E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dirty="0">
                    <a:solidFill>
                      <a:srgbClr val="000000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rPr>
                  <a:t>8</a:t>
                </a:r>
                <a:endParaRPr lang="en-US" sz="600" baseline="-25000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sp>
          <p:nvSpPr>
            <p:cNvPr id="33874" name="Line 137"/>
            <p:cNvSpPr>
              <a:spLocks noChangeShapeType="1"/>
            </p:cNvSpPr>
            <p:nvPr/>
          </p:nvSpPr>
          <p:spPr bwMode="auto">
            <a:xfrm flipH="1" flipV="1">
              <a:off x="1844" y="1648"/>
              <a:ext cx="1359" cy="1008"/>
            </a:xfrm>
            <a:prstGeom prst="line">
              <a:avLst/>
            </a:prstGeom>
            <a:grpFill/>
            <a:ln w="38100">
              <a:gradFill flip="none" rotWithShape="1">
                <a:gsLst>
                  <a:gs pos="25000">
                    <a:srgbClr val="FFFF00"/>
                  </a:gs>
                  <a:gs pos="100000">
                    <a:srgbClr val="FFFFFF"/>
                  </a:gs>
                  <a:gs pos="88000">
                    <a:srgbClr val="008000"/>
                  </a:gs>
                  <a:gs pos="48000">
                    <a:srgbClr val="FFFF00"/>
                  </a:gs>
                  <a:gs pos="9000">
                    <a:srgbClr val="FF0000"/>
                  </a:gs>
                </a:gsLst>
                <a:lin ang="0" scaled="1"/>
                <a:tileRect/>
              </a:gradFill>
              <a:prstDash val="sysDot"/>
              <a:round/>
              <a:headEnd type="oval" w="med" len="med"/>
              <a:tailEnd type="triangle" w="lg" len="lg"/>
            </a:ln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43527" name="Group 138"/>
          <p:cNvGrpSpPr>
            <a:grpSpLocks/>
          </p:cNvGrpSpPr>
          <p:nvPr/>
        </p:nvGrpSpPr>
        <p:grpSpPr bwMode="auto">
          <a:xfrm>
            <a:off x="5477013" y="2009776"/>
            <a:ext cx="2369204" cy="1713770"/>
            <a:chOff x="767" y="1072"/>
            <a:chExt cx="3910" cy="2743"/>
          </a:xfrm>
        </p:grpSpPr>
        <p:sp>
          <p:nvSpPr>
            <p:cNvPr id="35868" name="Rectangle 139"/>
            <p:cNvSpPr>
              <a:spLocks noChangeArrowheads="1"/>
            </p:cNvSpPr>
            <p:nvPr/>
          </p:nvSpPr>
          <p:spPr bwMode="auto">
            <a:xfrm rot="16200000">
              <a:off x="-116" y="2083"/>
              <a:ext cx="208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/>
            <a:p>
              <a:pPr algn="ctr"/>
              <a:r>
                <a:rPr lang="en-US" sz="750">
                  <a:solidFill>
                    <a:srgbClr val="FFFFFF"/>
                  </a:solidFill>
                  <a:latin typeface="Arial" charset="0"/>
                </a:rPr>
                <a:t>Log GC-GR</a:t>
              </a:r>
              <a:r>
                <a:rPr lang="en-US" sz="750">
                  <a:solidFill>
                    <a:srgbClr val="FFFFFF"/>
                  </a:solidFill>
                  <a:latin typeface="Symbol" charset="0"/>
                  <a:sym typeface="Symbol" charset="0"/>
                </a:rPr>
                <a:t>a</a:t>
              </a:r>
              <a:r>
                <a:rPr lang="en-US" sz="750">
                  <a:solidFill>
                    <a:srgbClr val="FFFFFF"/>
                  </a:solidFill>
                  <a:latin typeface="Arial" charset="0"/>
                </a:rPr>
                <a:t>DNA binding</a:t>
              </a:r>
              <a:endParaRPr lang="en-US" sz="750" baseline="-25000">
                <a:solidFill>
                  <a:srgbClr val="FFFFFF"/>
                </a:solidFill>
              </a:endParaRPr>
            </a:p>
            <a:p>
              <a:pPr algn="ctr"/>
              <a:endParaRPr lang="en-US" sz="750" baseline="-25000">
                <a:solidFill>
                  <a:srgbClr val="FFFFFF"/>
                </a:solidFill>
              </a:endParaRPr>
            </a:p>
          </p:txBody>
        </p:sp>
        <p:sp>
          <p:nvSpPr>
            <p:cNvPr id="35869" name="Rectangle 140"/>
            <p:cNvSpPr>
              <a:spLocks noChangeArrowheads="1"/>
            </p:cNvSpPr>
            <p:nvPr/>
          </p:nvSpPr>
          <p:spPr bwMode="auto">
            <a:xfrm>
              <a:off x="1240" y="1125"/>
              <a:ext cx="3372" cy="2347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13">
                <a:solidFill>
                  <a:srgbClr val="FFFFFF"/>
                </a:solidFill>
              </a:endParaRPr>
            </a:p>
          </p:txBody>
        </p:sp>
        <p:sp>
          <p:nvSpPr>
            <p:cNvPr id="35870" name="Line 141"/>
            <p:cNvSpPr>
              <a:spLocks noChangeShapeType="1"/>
            </p:cNvSpPr>
            <p:nvPr/>
          </p:nvSpPr>
          <p:spPr bwMode="auto">
            <a:xfrm>
              <a:off x="1231" y="1131"/>
              <a:ext cx="8" cy="23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1" name="Line 142"/>
            <p:cNvSpPr>
              <a:spLocks noChangeShapeType="1"/>
            </p:cNvSpPr>
            <p:nvPr/>
          </p:nvSpPr>
          <p:spPr bwMode="auto">
            <a:xfrm>
              <a:off x="1210" y="3446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2" name="Line 143"/>
            <p:cNvSpPr>
              <a:spLocks noChangeShapeType="1"/>
            </p:cNvSpPr>
            <p:nvPr/>
          </p:nvSpPr>
          <p:spPr bwMode="auto">
            <a:xfrm>
              <a:off x="1210" y="3159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3" name="Line 144"/>
            <p:cNvSpPr>
              <a:spLocks noChangeShapeType="1"/>
            </p:cNvSpPr>
            <p:nvPr/>
          </p:nvSpPr>
          <p:spPr bwMode="auto">
            <a:xfrm>
              <a:off x="1210" y="2867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4" name="Line 145"/>
            <p:cNvSpPr>
              <a:spLocks noChangeShapeType="1"/>
            </p:cNvSpPr>
            <p:nvPr/>
          </p:nvSpPr>
          <p:spPr bwMode="auto">
            <a:xfrm>
              <a:off x="1210" y="2579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5" name="Line 146"/>
            <p:cNvSpPr>
              <a:spLocks noChangeShapeType="1"/>
            </p:cNvSpPr>
            <p:nvPr/>
          </p:nvSpPr>
          <p:spPr bwMode="auto">
            <a:xfrm>
              <a:off x="1210" y="2290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6" name="Line 147"/>
            <p:cNvSpPr>
              <a:spLocks noChangeShapeType="1"/>
            </p:cNvSpPr>
            <p:nvPr/>
          </p:nvSpPr>
          <p:spPr bwMode="auto">
            <a:xfrm>
              <a:off x="1210" y="2000"/>
              <a:ext cx="2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7" name="Line 148"/>
            <p:cNvSpPr>
              <a:spLocks noChangeShapeType="1"/>
            </p:cNvSpPr>
            <p:nvPr/>
          </p:nvSpPr>
          <p:spPr bwMode="auto">
            <a:xfrm>
              <a:off x="1210" y="1710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8" name="Line 149"/>
            <p:cNvSpPr>
              <a:spLocks noChangeShapeType="1"/>
            </p:cNvSpPr>
            <p:nvPr/>
          </p:nvSpPr>
          <p:spPr bwMode="auto">
            <a:xfrm>
              <a:off x="1210" y="1423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79" name="Line 150"/>
            <p:cNvSpPr>
              <a:spLocks noChangeShapeType="1"/>
            </p:cNvSpPr>
            <p:nvPr/>
          </p:nvSpPr>
          <p:spPr bwMode="auto">
            <a:xfrm>
              <a:off x="1210" y="1131"/>
              <a:ext cx="2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80" name="Line 151"/>
            <p:cNvSpPr>
              <a:spLocks noChangeShapeType="1"/>
            </p:cNvSpPr>
            <p:nvPr/>
          </p:nvSpPr>
          <p:spPr bwMode="auto">
            <a:xfrm>
              <a:off x="1204" y="3446"/>
              <a:ext cx="2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81" name="Line 152"/>
            <p:cNvSpPr>
              <a:spLocks noChangeShapeType="1"/>
            </p:cNvSpPr>
            <p:nvPr/>
          </p:nvSpPr>
          <p:spPr bwMode="auto">
            <a:xfrm>
              <a:off x="1204" y="2867"/>
              <a:ext cx="2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82" name="Line 153"/>
            <p:cNvSpPr>
              <a:spLocks noChangeShapeType="1"/>
            </p:cNvSpPr>
            <p:nvPr/>
          </p:nvSpPr>
          <p:spPr bwMode="auto">
            <a:xfrm>
              <a:off x="1204" y="2290"/>
              <a:ext cx="2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83" name="Line 154"/>
            <p:cNvSpPr>
              <a:spLocks noChangeShapeType="1"/>
            </p:cNvSpPr>
            <p:nvPr/>
          </p:nvSpPr>
          <p:spPr bwMode="auto">
            <a:xfrm>
              <a:off x="1204" y="1710"/>
              <a:ext cx="2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84" name="Line 155"/>
            <p:cNvSpPr>
              <a:spLocks noChangeShapeType="1"/>
            </p:cNvSpPr>
            <p:nvPr/>
          </p:nvSpPr>
          <p:spPr bwMode="auto">
            <a:xfrm>
              <a:off x="1204" y="1131"/>
              <a:ext cx="2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885" name="Rectangle 156"/>
            <p:cNvSpPr>
              <a:spLocks noChangeArrowheads="1"/>
            </p:cNvSpPr>
            <p:nvPr/>
          </p:nvSpPr>
          <p:spPr bwMode="auto">
            <a:xfrm>
              <a:off x="1045" y="3387"/>
              <a:ext cx="17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>
                  <a:solidFill>
                    <a:srgbClr val="FFFFFF"/>
                  </a:solidFill>
                  <a:latin typeface="Arial" charset="0"/>
                </a:rPr>
                <a:t>6.8</a:t>
              </a:r>
              <a:endParaRPr lang="en-US" sz="600" baseline="-25000">
                <a:solidFill>
                  <a:srgbClr val="FFFFFF"/>
                </a:solidFill>
              </a:endParaRPr>
            </a:p>
          </p:txBody>
        </p:sp>
        <p:sp>
          <p:nvSpPr>
            <p:cNvPr id="35886" name="Rectangle 157"/>
            <p:cNvSpPr>
              <a:spLocks noChangeArrowheads="1"/>
            </p:cNvSpPr>
            <p:nvPr/>
          </p:nvSpPr>
          <p:spPr bwMode="auto">
            <a:xfrm>
              <a:off x="1045" y="2808"/>
              <a:ext cx="17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>
                  <a:solidFill>
                    <a:srgbClr val="FFFFFF"/>
                  </a:solidFill>
                  <a:latin typeface="Arial" charset="0"/>
                </a:rPr>
                <a:t>7.0</a:t>
              </a:r>
              <a:endParaRPr lang="en-US" sz="600" baseline="-25000">
                <a:solidFill>
                  <a:srgbClr val="FFFFFF"/>
                </a:solidFill>
              </a:endParaRPr>
            </a:p>
          </p:txBody>
        </p:sp>
        <p:sp>
          <p:nvSpPr>
            <p:cNvPr id="35887" name="Rectangle 158"/>
            <p:cNvSpPr>
              <a:spLocks noChangeArrowheads="1"/>
            </p:cNvSpPr>
            <p:nvPr/>
          </p:nvSpPr>
          <p:spPr bwMode="auto">
            <a:xfrm>
              <a:off x="1045" y="2229"/>
              <a:ext cx="17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>
                  <a:solidFill>
                    <a:srgbClr val="FFFFFF"/>
                  </a:solidFill>
                  <a:latin typeface="Arial" charset="0"/>
                </a:rPr>
                <a:t>7.2</a:t>
              </a:r>
              <a:endParaRPr lang="en-US" sz="600" baseline="-25000">
                <a:solidFill>
                  <a:srgbClr val="FFFFFF"/>
                </a:solidFill>
              </a:endParaRPr>
            </a:p>
          </p:txBody>
        </p:sp>
        <p:sp>
          <p:nvSpPr>
            <p:cNvPr id="35888" name="Rectangle 159"/>
            <p:cNvSpPr>
              <a:spLocks noChangeArrowheads="1"/>
            </p:cNvSpPr>
            <p:nvPr/>
          </p:nvSpPr>
          <p:spPr bwMode="auto">
            <a:xfrm>
              <a:off x="1053" y="1651"/>
              <a:ext cx="17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FFFFFF"/>
                  </a:solidFill>
                  <a:latin typeface="Arial" charset="0"/>
                </a:rPr>
                <a:t>7.4</a:t>
              </a:r>
              <a:endParaRPr lang="en-US" sz="600" baseline="-25000" dirty="0">
                <a:solidFill>
                  <a:srgbClr val="FFFFFF"/>
                </a:solidFill>
              </a:endParaRPr>
            </a:p>
          </p:txBody>
        </p:sp>
        <p:sp>
          <p:nvSpPr>
            <p:cNvPr id="35889" name="Rectangle 160"/>
            <p:cNvSpPr>
              <a:spLocks noChangeArrowheads="1"/>
            </p:cNvSpPr>
            <p:nvPr/>
          </p:nvSpPr>
          <p:spPr bwMode="auto">
            <a:xfrm>
              <a:off x="1045" y="1072"/>
              <a:ext cx="19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FFFFFF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7.6</a:t>
              </a:r>
              <a:endParaRPr lang="en-US" sz="600" baseline="-25000" dirty="0">
                <a:solidFill>
                  <a:srgbClr val="FFFFFF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35890" name="Rectangle 161"/>
            <p:cNvSpPr>
              <a:spLocks noChangeArrowheads="1"/>
            </p:cNvSpPr>
            <p:nvPr/>
          </p:nvSpPr>
          <p:spPr bwMode="auto">
            <a:xfrm>
              <a:off x="1235" y="3525"/>
              <a:ext cx="7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>
                  <a:solidFill>
                    <a:srgbClr val="FFFFFF"/>
                  </a:solidFill>
                  <a:latin typeface="Arial" charset="0"/>
                </a:rPr>
                <a:t>6</a:t>
              </a:r>
              <a:endParaRPr lang="en-US" sz="600" baseline="-25000">
                <a:solidFill>
                  <a:srgbClr val="FFFFFF"/>
                </a:solidFill>
              </a:endParaRPr>
            </a:p>
          </p:txBody>
        </p:sp>
        <p:sp>
          <p:nvSpPr>
            <p:cNvPr id="35891" name="Rectangle 162"/>
            <p:cNvSpPr>
              <a:spLocks noChangeArrowheads="1"/>
            </p:cNvSpPr>
            <p:nvPr/>
          </p:nvSpPr>
          <p:spPr bwMode="auto">
            <a:xfrm>
              <a:off x="2343" y="3525"/>
              <a:ext cx="7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>
                  <a:solidFill>
                    <a:srgbClr val="FFFFFF"/>
                  </a:solidFill>
                  <a:latin typeface="Arial" charset="0"/>
                </a:rPr>
                <a:t>7</a:t>
              </a:r>
              <a:endParaRPr lang="en-US" sz="600" baseline="-25000">
                <a:solidFill>
                  <a:srgbClr val="FFFFFF"/>
                </a:solidFill>
              </a:endParaRPr>
            </a:p>
          </p:txBody>
        </p:sp>
        <p:sp>
          <p:nvSpPr>
            <p:cNvPr id="35892" name="Rectangle 163"/>
            <p:cNvSpPr>
              <a:spLocks noChangeArrowheads="1"/>
            </p:cNvSpPr>
            <p:nvPr/>
          </p:nvSpPr>
          <p:spPr bwMode="auto">
            <a:xfrm>
              <a:off x="3475" y="3525"/>
              <a:ext cx="7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>
                  <a:solidFill>
                    <a:srgbClr val="FFFFFF"/>
                  </a:solidFill>
                  <a:latin typeface="Arial" charset="0"/>
                </a:rPr>
                <a:t>8</a:t>
              </a:r>
              <a:endParaRPr lang="en-US" sz="600" baseline="-25000">
                <a:solidFill>
                  <a:srgbClr val="FFFFFF"/>
                </a:solidFill>
              </a:endParaRPr>
            </a:p>
          </p:txBody>
        </p:sp>
        <p:sp>
          <p:nvSpPr>
            <p:cNvPr id="35893" name="Rectangle 164"/>
            <p:cNvSpPr>
              <a:spLocks noChangeArrowheads="1"/>
            </p:cNvSpPr>
            <p:nvPr/>
          </p:nvSpPr>
          <p:spPr bwMode="auto">
            <a:xfrm>
              <a:off x="4606" y="3525"/>
              <a:ext cx="7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FFFFFF"/>
                  </a:solidFill>
                  <a:latin typeface="Arial" charset="0"/>
                </a:rPr>
                <a:t>9</a:t>
              </a:r>
              <a:endParaRPr lang="en-US" sz="600" baseline="-25000" dirty="0">
                <a:solidFill>
                  <a:srgbClr val="FFFFFF"/>
                </a:solidFill>
              </a:endParaRPr>
            </a:p>
          </p:txBody>
        </p:sp>
        <p:sp>
          <p:nvSpPr>
            <p:cNvPr id="35894" name="Rectangle 165"/>
            <p:cNvSpPr>
              <a:spLocks noChangeArrowheads="1"/>
            </p:cNvSpPr>
            <p:nvPr/>
          </p:nvSpPr>
          <p:spPr bwMode="auto">
            <a:xfrm>
              <a:off x="2151" y="3630"/>
              <a:ext cx="208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750" b="1" dirty="0">
                  <a:solidFill>
                    <a:srgbClr val="FFFFFF"/>
                  </a:solidFill>
                  <a:latin typeface="Arial" charset="0"/>
                </a:rPr>
                <a:t>Log NF-</a:t>
              </a:r>
              <a:r>
                <a:rPr lang="en-US" sz="750" b="1" dirty="0">
                  <a:solidFill>
                    <a:srgbClr val="FFFFFF"/>
                  </a:solidFill>
                  <a:latin typeface="Symbol" charset="0"/>
                  <a:sym typeface="Symbol" charset="0"/>
                </a:rPr>
                <a:t>k</a:t>
              </a:r>
              <a:r>
                <a:rPr lang="en-US" sz="750" b="1" dirty="0">
                  <a:solidFill>
                    <a:srgbClr val="FFFFFF"/>
                  </a:solidFill>
                  <a:latin typeface="Arial" charset="0"/>
                </a:rPr>
                <a:t>B DNA binding</a:t>
              </a:r>
              <a:endParaRPr lang="en-US" sz="750" b="1" baseline="-25000" dirty="0">
                <a:solidFill>
                  <a:srgbClr val="FFFFFF"/>
                </a:solidFill>
              </a:endParaRPr>
            </a:p>
          </p:txBody>
        </p:sp>
        <p:grpSp>
          <p:nvGrpSpPr>
            <p:cNvPr id="35895" name="Group 166"/>
            <p:cNvGrpSpPr>
              <a:grpSpLocks/>
            </p:cNvGrpSpPr>
            <p:nvPr/>
          </p:nvGrpSpPr>
          <p:grpSpPr bwMode="auto">
            <a:xfrm>
              <a:off x="1204" y="3472"/>
              <a:ext cx="3424" cy="59"/>
              <a:chOff x="830" y="3466"/>
              <a:chExt cx="3265" cy="59"/>
            </a:xfrm>
          </p:grpSpPr>
          <p:sp>
            <p:nvSpPr>
              <p:cNvPr id="35905" name="Line 167"/>
              <p:cNvSpPr>
                <a:spLocks noChangeShapeType="1"/>
              </p:cNvSpPr>
              <p:nvPr/>
            </p:nvSpPr>
            <p:spPr bwMode="auto">
              <a:xfrm>
                <a:off x="835" y="3490"/>
                <a:ext cx="21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06" name="Line 168"/>
              <p:cNvSpPr>
                <a:spLocks noChangeShapeType="1"/>
              </p:cNvSpPr>
              <p:nvPr/>
            </p:nvSpPr>
            <p:spPr bwMode="auto">
              <a:xfrm>
                <a:off x="830" y="3490"/>
                <a:ext cx="26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07" name="Line 169"/>
              <p:cNvSpPr>
                <a:spLocks noChangeShapeType="1"/>
              </p:cNvSpPr>
              <p:nvPr/>
            </p:nvSpPr>
            <p:spPr bwMode="auto">
              <a:xfrm flipV="1">
                <a:off x="857" y="3491"/>
                <a:ext cx="1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08" name="Line 170"/>
              <p:cNvSpPr>
                <a:spLocks noChangeShapeType="1"/>
              </p:cNvSpPr>
              <p:nvPr/>
            </p:nvSpPr>
            <p:spPr bwMode="auto">
              <a:xfrm flipV="1">
                <a:off x="1396" y="3466"/>
                <a:ext cx="1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09" name="Line 171"/>
              <p:cNvSpPr>
                <a:spLocks noChangeShapeType="1"/>
              </p:cNvSpPr>
              <p:nvPr/>
            </p:nvSpPr>
            <p:spPr bwMode="auto">
              <a:xfrm flipV="1">
                <a:off x="1935" y="3466"/>
                <a:ext cx="1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0" name="Line 172"/>
              <p:cNvSpPr>
                <a:spLocks noChangeShapeType="1"/>
              </p:cNvSpPr>
              <p:nvPr/>
            </p:nvSpPr>
            <p:spPr bwMode="auto">
              <a:xfrm flipV="1">
                <a:off x="2474" y="3466"/>
                <a:ext cx="1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1" name="Line 173"/>
              <p:cNvSpPr>
                <a:spLocks noChangeShapeType="1"/>
              </p:cNvSpPr>
              <p:nvPr/>
            </p:nvSpPr>
            <p:spPr bwMode="auto">
              <a:xfrm flipV="1">
                <a:off x="3015" y="3466"/>
                <a:ext cx="2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2" name="Line 174"/>
              <p:cNvSpPr>
                <a:spLocks noChangeShapeType="1"/>
              </p:cNvSpPr>
              <p:nvPr/>
            </p:nvSpPr>
            <p:spPr bwMode="auto">
              <a:xfrm flipV="1">
                <a:off x="3554" y="3466"/>
                <a:ext cx="2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3" name="Line 175"/>
              <p:cNvSpPr>
                <a:spLocks noChangeShapeType="1"/>
              </p:cNvSpPr>
              <p:nvPr/>
            </p:nvSpPr>
            <p:spPr bwMode="auto">
              <a:xfrm flipV="1">
                <a:off x="4093" y="3466"/>
                <a:ext cx="2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4" name="Line 176"/>
              <p:cNvSpPr>
                <a:spLocks noChangeShapeType="1"/>
              </p:cNvSpPr>
              <p:nvPr/>
            </p:nvSpPr>
            <p:spPr bwMode="auto">
              <a:xfrm flipV="1">
                <a:off x="857" y="3491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5" name="Line 177"/>
              <p:cNvSpPr>
                <a:spLocks noChangeShapeType="1"/>
              </p:cNvSpPr>
              <p:nvPr/>
            </p:nvSpPr>
            <p:spPr bwMode="auto">
              <a:xfrm flipV="1">
                <a:off x="1935" y="3466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6" name="Line 178"/>
              <p:cNvSpPr>
                <a:spLocks noChangeShapeType="1"/>
              </p:cNvSpPr>
              <p:nvPr/>
            </p:nvSpPr>
            <p:spPr bwMode="auto">
              <a:xfrm flipV="1">
                <a:off x="3015" y="3466"/>
                <a:ext cx="2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7" name="Line 179"/>
              <p:cNvSpPr>
                <a:spLocks noChangeShapeType="1"/>
              </p:cNvSpPr>
              <p:nvPr/>
            </p:nvSpPr>
            <p:spPr bwMode="auto">
              <a:xfrm flipV="1">
                <a:off x="4093" y="3466"/>
                <a:ext cx="2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18" name="Line 180"/>
              <p:cNvSpPr>
                <a:spLocks noChangeShapeType="1"/>
              </p:cNvSpPr>
              <p:nvPr/>
            </p:nvSpPr>
            <p:spPr bwMode="auto">
              <a:xfrm>
                <a:off x="863" y="3463"/>
                <a:ext cx="32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grpSp>
          <p:nvGrpSpPr>
            <p:cNvPr id="35896" name="Group 181"/>
            <p:cNvGrpSpPr>
              <a:grpSpLocks/>
            </p:cNvGrpSpPr>
            <p:nvPr/>
          </p:nvGrpSpPr>
          <p:grpSpPr bwMode="auto">
            <a:xfrm>
              <a:off x="1340" y="3021"/>
              <a:ext cx="1789" cy="397"/>
              <a:chOff x="1340" y="3021"/>
              <a:chExt cx="1789" cy="397"/>
            </a:xfrm>
          </p:grpSpPr>
          <p:sp>
            <p:nvSpPr>
              <p:cNvPr id="35897" name="Rectangle 182"/>
              <p:cNvSpPr>
                <a:spLocks noChangeArrowheads="1"/>
              </p:cNvSpPr>
              <p:nvPr/>
            </p:nvSpPr>
            <p:spPr bwMode="auto">
              <a:xfrm>
                <a:off x="1340" y="3021"/>
                <a:ext cx="1762" cy="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35898" name="Line 183"/>
              <p:cNvSpPr>
                <a:spLocks noChangeShapeType="1"/>
              </p:cNvSpPr>
              <p:nvPr/>
            </p:nvSpPr>
            <p:spPr bwMode="auto">
              <a:xfrm>
                <a:off x="1365" y="3113"/>
                <a:ext cx="48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899" name="Rectangle 184"/>
              <p:cNvSpPr>
                <a:spLocks noChangeArrowheads="1"/>
              </p:cNvSpPr>
              <p:nvPr/>
            </p:nvSpPr>
            <p:spPr bwMode="auto">
              <a:xfrm>
                <a:off x="1553" y="3075"/>
                <a:ext cx="140" cy="77"/>
              </a:xfrm>
              <a:prstGeom prst="rect">
                <a:avLst/>
              </a:prstGeom>
              <a:solidFill>
                <a:srgbClr val="B1EA67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35900" name="Rectangle 185"/>
              <p:cNvSpPr>
                <a:spLocks noChangeArrowheads="1"/>
              </p:cNvSpPr>
              <p:nvPr/>
            </p:nvSpPr>
            <p:spPr bwMode="auto">
              <a:xfrm>
                <a:off x="1878" y="3062"/>
                <a:ext cx="1146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75" b="1" dirty="0">
                    <a:latin typeface="Arial Rounded MT Bold" panose="020F0704030504030204" pitchFamily="34" charset="77"/>
                  </a:rPr>
                  <a:t>Regulated</a:t>
                </a:r>
                <a:r>
                  <a:rPr lang="en-US" sz="600" b="1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 (N = 7)</a:t>
                </a:r>
                <a:endParaRPr lang="en-US" sz="600" b="1" baseline="-25000" dirty="0">
                  <a:solidFill>
                    <a:srgbClr val="FFFFFF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35901" name="Line 186"/>
              <p:cNvSpPr>
                <a:spLocks noChangeShapeType="1"/>
              </p:cNvSpPr>
              <p:nvPr/>
            </p:nvSpPr>
            <p:spPr bwMode="auto">
              <a:xfrm>
                <a:off x="1384" y="3275"/>
                <a:ext cx="48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02" name="Freeform 187"/>
              <p:cNvSpPr>
                <a:spLocks/>
              </p:cNvSpPr>
              <p:nvPr/>
            </p:nvSpPr>
            <p:spPr bwMode="auto">
              <a:xfrm>
                <a:off x="1553" y="3230"/>
                <a:ext cx="140" cy="77"/>
              </a:xfrm>
              <a:custGeom>
                <a:avLst/>
                <a:gdLst>
                  <a:gd name="T0" fmla="*/ 2147483647 w 36"/>
                  <a:gd name="T1" fmla="*/ 0 h 35"/>
                  <a:gd name="T2" fmla="*/ 2147483647 w 36"/>
                  <a:gd name="T3" fmla="*/ 2147483647 h 35"/>
                  <a:gd name="T4" fmla="*/ 0 w 36"/>
                  <a:gd name="T5" fmla="*/ 2147483647 h 35"/>
                  <a:gd name="T6" fmla="*/ 2147483647 w 36"/>
                  <a:gd name="T7" fmla="*/ 0 h 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35"/>
                  <a:gd name="T14" fmla="*/ 36 w 36"/>
                  <a:gd name="T15" fmla="*/ 35 h 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35">
                    <a:moveTo>
                      <a:pt x="18" y="0"/>
                    </a:moveTo>
                    <a:lnTo>
                      <a:pt x="36" y="35"/>
                    </a:lnTo>
                    <a:lnTo>
                      <a:pt x="0" y="35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03" name="Freeform 188"/>
              <p:cNvSpPr>
                <a:spLocks/>
              </p:cNvSpPr>
              <p:nvPr/>
            </p:nvSpPr>
            <p:spPr bwMode="auto">
              <a:xfrm>
                <a:off x="1540" y="3235"/>
                <a:ext cx="141" cy="79"/>
              </a:xfrm>
              <a:custGeom>
                <a:avLst/>
                <a:gdLst>
                  <a:gd name="T0" fmla="*/ 2147483647 w 36"/>
                  <a:gd name="T1" fmla="*/ 0 h 36"/>
                  <a:gd name="T2" fmla="*/ 2147483647 w 36"/>
                  <a:gd name="T3" fmla="*/ 2147483647 h 36"/>
                  <a:gd name="T4" fmla="*/ 0 w 36"/>
                  <a:gd name="T5" fmla="*/ 2147483647 h 36"/>
                  <a:gd name="T6" fmla="*/ 2147483647 w 36"/>
                  <a:gd name="T7" fmla="*/ 0 h 36"/>
                  <a:gd name="T8" fmla="*/ 2147483647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36"/>
                    </a:lnTo>
                    <a:lnTo>
                      <a:pt x="0" y="3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5904" name="Rectangle 189"/>
              <p:cNvSpPr>
                <a:spLocks noChangeArrowheads="1"/>
              </p:cNvSpPr>
              <p:nvPr/>
            </p:nvSpPr>
            <p:spPr bwMode="auto">
              <a:xfrm>
                <a:off x="1878" y="3224"/>
                <a:ext cx="1251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 dirty="0">
                    <a:latin typeface="Arial Rounded MT Bold" panose="020F0704030504030204" pitchFamily="34" charset="77"/>
                  </a:rPr>
                  <a:t>Dysregulated</a:t>
                </a:r>
                <a:r>
                  <a:rPr lang="en-US" sz="525" b="1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 (N =17)</a:t>
                </a:r>
                <a:endParaRPr lang="en-US" sz="525" b="1" baseline="-25000" dirty="0">
                  <a:solidFill>
                    <a:srgbClr val="FFFFFF"/>
                  </a:solidFill>
                  <a:latin typeface="Arial Rounded MT Bold" panose="020F0704030504030204" pitchFamily="34" charset="77"/>
                </a:endParaRPr>
              </a:p>
            </p:txBody>
          </p:sp>
        </p:grpSp>
      </p:grpSp>
      <p:sp>
        <p:nvSpPr>
          <p:cNvPr id="199" name="Diamond 107">
            <a:extLst>
              <a:ext uri="{FF2B5EF4-FFF2-40B4-BE49-F238E27FC236}">
                <a16:creationId xmlns:a16="http://schemas.microsoft.com/office/drawing/2014/main" id="{704010B1-D09C-F042-A200-D1247893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086" y="4413262"/>
            <a:ext cx="635000" cy="431800"/>
          </a:xfrm>
          <a:prstGeom prst="diamond">
            <a:avLst/>
          </a:prstGeom>
          <a:solidFill>
            <a:srgbClr val="FFFF00"/>
          </a:solidFill>
          <a:ln w="38100">
            <a:solidFill>
              <a:schemeClr val="bg1"/>
            </a:solidFill>
            <a:prstDash val="sysDash"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tIns="0" bIns="0" anchor="ctr" anchorCtr="1"/>
          <a:lstStyle/>
          <a:p>
            <a:pPr>
              <a:defRPr/>
            </a:pPr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201" name="TextBox 108">
            <a:extLst>
              <a:ext uri="{FF2B5EF4-FFF2-40B4-BE49-F238E27FC236}">
                <a16:creationId xmlns:a16="http://schemas.microsoft.com/office/drawing/2014/main" id="{721B4A0C-CDE8-B242-91AD-4A9B2B632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6393" y="4455639"/>
            <a:ext cx="3642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  <a:cs typeface="Arial Rounded MT Bold" charset="0"/>
              </a:rPr>
              <a:t>R</a:t>
            </a:r>
          </a:p>
        </p:txBody>
      </p:sp>
      <p:grpSp>
        <p:nvGrpSpPr>
          <p:cNvPr id="202" name="Group 115">
            <a:extLst>
              <a:ext uri="{FF2B5EF4-FFF2-40B4-BE49-F238E27FC236}">
                <a16:creationId xmlns:a16="http://schemas.microsoft.com/office/drawing/2014/main" id="{A42B7AB0-C9D2-5F40-869C-9CE96B3ADF1C}"/>
              </a:ext>
            </a:extLst>
          </p:cNvPr>
          <p:cNvGrpSpPr>
            <a:grpSpLocks/>
          </p:cNvGrpSpPr>
          <p:nvPr/>
        </p:nvGrpSpPr>
        <p:grpSpPr bwMode="auto">
          <a:xfrm>
            <a:off x="1997524" y="951547"/>
            <a:ext cx="5578446" cy="461528"/>
            <a:chOff x="1014727" y="1513166"/>
            <a:chExt cx="7437928" cy="615371"/>
          </a:xfrm>
        </p:grpSpPr>
        <p:grpSp>
          <p:nvGrpSpPr>
            <p:cNvPr id="207" name="Group 95">
              <a:extLst>
                <a:ext uri="{FF2B5EF4-FFF2-40B4-BE49-F238E27FC236}">
                  <a16:creationId xmlns:a16="http://schemas.microsoft.com/office/drawing/2014/main" id="{6AD648CF-95C3-B74A-B9A9-90B3162DB2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4727" y="1513166"/>
              <a:ext cx="7437928" cy="615371"/>
              <a:chOff x="-326" y="877"/>
              <a:chExt cx="6817" cy="353"/>
            </a:xfrm>
          </p:grpSpPr>
          <p:sp>
            <p:nvSpPr>
              <p:cNvPr id="210" name="Oval 98">
                <a:extLst>
                  <a:ext uri="{FF2B5EF4-FFF2-40B4-BE49-F238E27FC236}">
                    <a16:creationId xmlns:a16="http://schemas.microsoft.com/office/drawing/2014/main" id="{944AF678-5C2E-F04A-94AA-27147BA19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" y="987"/>
                <a:ext cx="160" cy="13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tIns="0" bIns="0" anchor="ctr"/>
              <a:lstStyle/>
              <a:p>
                <a:pPr>
                  <a:defRPr/>
                </a:pPr>
                <a:endParaRPr lang="en-US" sz="21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Text Box 99">
                <a:extLst>
                  <a:ext uri="{FF2B5EF4-FFF2-40B4-BE49-F238E27FC236}">
                    <a16:creationId xmlns:a16="http://schemas.microsoft.com/office/drawing/2014/main" id="{3355A034-454A-7249-A906-B794CA77B1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2" y="877"/>
                <a:ext cx="2069" cy="35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2F2F2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tIns="0" bIns="0" anchor="ctr" anchorCtr="1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Rounded MT Bold" charset="0"/>
                    <a:cs typeface="Arial Rounded MT Bold" charset="0"/>
                  </a:rPr>
                  <a:t>Dysregulated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NF-kB increase </a:t>
                </a:r>
              </a:p>
            </p:txBody>
          </p:sp>
          <p:sp>
            <p:nvSpPr>
              <p:cNvPr id="212" name="Text Box 100">
                <a:extLst>
                  <a:ext uri="{FF2B5EF4-FFF2-40B4-BE49-F238E27FC236}">
                    <a16:creationId xmlns:a16="http://schemas.microsoft.com/office/drawing/2014/main" id="{0C420576-4FBA-7A41-BEA8-952FF345D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6" y="877"/>
                <a:ext cx="1689" cy="353"/>
              </a:xfrm>
              <a:prstGeom prst="rect">
                <a:avLst/>
              </a:prstGeom>
              <a:solidFill>
                <a:srgbClr val="1AF413"/>
              </a:solidFill>
              <a:ln w="9525">
                <a:solidFill>
                  <a:srgbClr val="F2F2F2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tIns="0" bIns="0" anchor="ctr" anchorCtr="1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Rounded MT Bold" charset="0"/>
                    <a:cs typeface="Arial Rounded MT Bold" charset="0"/>
                  </a:rPr>
                  <a:t>Regulated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NF-kB reduction</a:t>
                </a:r>
              </a:p>
            </p:txBody>
          </p:sp>
        </p:grp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E8F2FC24-3673-F446-B01D-0E119889C141}"/>
                </a:ext>
              </a:extLst>
            </p:cNvPr>
            <p:cNvCxnSpPr>
              <a:cxnSpLocks/>
              <a:endCxn id="211" idx="1"/>
            </p:cNvCxnSpPr>
            <p:nvPr/>
          </p:nvCxnSpPr>
          <p:spPr bwMode="auto">
            <a:xfrm flipV="1">
              <a:off x="4618812" y="1820852"/>
              <a:ext cx="1576387" cy="776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9B7E1C1C-E876-7E43-AE6B-1C2DAF44F990}"/>
                </a:ext>
              </a:extLst>
            </p:cNvPr>
            <p:cNvCxnSpPr/>
            <p:nvPr/>
          </p:nvCxnSpPr>
          <p:spPr bwMode="auto">
            <a:xfrm rot="16200000" flipV="1">
              <a:off x="3580356" y="1096685"/>
              <a:ext cx="1549" cy="1448337"/>
            </a:xfrm>
            <a:prstGeom prst="straightConnector1">
              <a:avLst/>
            </a:prstGeom>
            <a:noFill/>
            <a:ln w="762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pic>
        <p:nvPicPr>
          <p:cNvPr id="213" name="Picture 212">
            <a:extLst>
              <a:ext uri="{FF2B5EF4-FFF2-40B4-BE49-F238E27FC236}">
                <a16:creationId xmlns:a16="http://schemas.microsoft.com/office/drawing/2014/main" id="{BD8DAA4A-4C12-8347-9953-24D51C8D4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207" t="6879" r="24405" b="35584"/>
          <a:stretch/>
        </p:blipFill>
        <p:spPr>
          <a:xfrm>
            <a:off x="3058122" y="3132661"/>
            <a:ext cx="1619125" cy="1212781"/>
          </a:xfrm>
          <a:prstGeom prst="ellipse">
            <a:avLst/>
          </a:prstGeom>
          <a:solidFill>
            <a:schemeClr val="bg1">
              <a:alpha val="36000"/>
            </a:schemeClr>
          </a:solidFill>
          <a:ln w="190500" cap="rnd">
            <a:solidFill>
              <a:srgbClr val="92D050">
                <a:alpha val="62000"/>
              </a:srgb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5987B-DFF6-B243-B10C-F9EA9D121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84" y="4133850"/>
            <a:ext cx="1828800" cy="568054"/>
          </a:xfrm>
          <a:prstGeom prst="rect">
            <a:avLst/>
          </a:prstGeom>
        </p:spPr>
      </p:pic>
      <p:sp>
        <p:nvSpPr>
          <p:cNvPr id="203" name="Title 3">
            <a:extLst>
              <a:ext uri="{FF2B5EF4-FFF2-40B4-BE49-F238E27FC236}">
                <a16:creationId xmlns:a16="http://schemas.microsoft.com/office/drawing/2014/main" id="{0DD5339D-B6F7-AD4F-AFE5-09D8A378D919}"/>
              </a:ext>
            </a:extLst>
          </p:cNvPr>
          <p:cNvSpPr txBox="1">
            <a:spLocks/>
          </p:cNvSpPr>
          <p:nvPr/>
        </p:nvSpPr>
        <p:spPr bwMode="auto">
          <a:xfrm>
            <a:off x="351196" y="189586"/>
            <a:ext cx="8441608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5" tIns="33338" rIns="67865" bIns="33338" anchor="ctr"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300" spc="-150" dirty="0">
                <a:solidFill>
                  <a:srgbClr val="000000"/>
                </a:solidFill>
                <a:latin typeface="Arial Rounded MT Bold" charset="0"/>
                <a:cs typeface="Arial Rounded MT Bold" charset="0"/>
              </a:rPr>
              <a:t>Over Time -DNA binding: GC-GR</a:t>
            </a:r>
            <a:r>
              <a:rPr lang="en-US" sz="3300" spc="-150" dirty="0">
                <a:solidFill>
                  <a:srgbClr val="000000"/>
                </a:solidFill>
                <a:latin typeface="Symbol" charset="0"/>
                <a:sym typeface="Symbol" charset="0"/>
              </a:rPr>
              <a:t></a:t>
            </a:r>
            <a:r>
              <a:rPr lang="en-US" sz="3300" spc="-150" dirty="0">
                <a:solidFill>
                  <a:srgbClr val="000000"/>
                </a:solidFill>
                <a:latin typeface="Arial Rounded MT Bold"/>
                <a:cs typeface="Arial Rounded MT Bold"/>
                <a:sym typeface="Symbol" charset="0"/>
              </a:rPr>
              <a:t> vs. </a:t>
            </a:r>
            <a:r>
              <a:rPr lang="en-US" sz="3300" spc="-150" dirty="0">
                <a:solidFill>
                  <a:srgbClr val="000000"/>
                </a:solidFill>
                <a:latin typeface="Arial Rounded MT Bold" charset="0"/>
                <a:cs typeface="Arial Rounded MT Bold" charset="0"/>
              </a:rPr>
              <a:t>NF-</a:t>
            </a:r>
            <a:r>
              <a:rPr lang="en-US" sz="3300" spc="-150" dirty="0">
                <a:solidFill>
                  <a:srgbClr val="000000"/>
                </a:solidFill>
                <a:latin typeface="Symbol" charset="0"/>
                <a:cs typeface="Symbol" charset="0"/>
              </a:rPr>
              <a:t>k</a:t>
            </a:r>
            <a:r>
              <a:rPr lang="en-US" sz="3300" spc="-150" dirty="0">
                <a:solidFill>
                  <a:srgbClr val="000000"/>
                </a:solidFill>
                <a:latin typeface="Arial Rounded MT Bold" charset="0"/>
                <a:cs typeface="Arial Rounded MT Bold" charset="0"/>
              </a:rPr>
              <a:t>B</a:t>
            </a:r>
          </a:p>
          <a:p>
            <a:pPr algn="ctr">
              <a:lnSpc>
                <a:spcPct val="90000"/>
              </a:lnSpc>
            </a:pPr>
            <a:r>
              <a:rPr lang="en-US" i="1" cap="small" spc="-113" dirty="0">
                <a:latin typeface="Arial Rounded MT Bold"/>
                <a:cs typeface="Arial Rounded MT Bold"/>
              </a:rPr>
              <a:t>Response to Prolonged </a:t>
            </a:r>
            <a:r>
              <a:rPr lang="en-US" i="1" cap="small" spc="-150" dirty="0">
                <a:latin typeface="Arial Rounded MT Bold"/>
                <a:cs typeface="Arial Rounded MT Bold"/>
              </a:rPr>
              <a:t>Methylprednisolone Rx</a:t>
            </a:r>
            <a:endParaRPr lang="en-US" sz="2000" b="0" i="1" spc="-150" dirty="0">
              <a:latin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41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4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14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43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4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50" grpId="0" animBg="1"/>
      <p:bldP spid="14355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  <a:fontScheme name="Sky">
    <a:maj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  <a:fontScheme name="Sky">
    <a:maj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  <a:fontScheme name="Sky">
    <a:maj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  <a:fontScheme name="Sky">
    <a:maj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lemental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Sky">
    <a:maj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Arial Rounded MT Bold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{259D5DB3-2E0A-7B44-9CBB-14F4D80C5B46}tf10001079</Template>
  <TotalTime>5356</TotalTime>
  <Words>2642</Words>
  <Application>Microsoft Macintosh PowerPoint</Application>
  <PresentationFormat>On-screen Show (16:9)</PresentationFormat>
  <Paragraphs>569</Paragraphs>
  <Slides>50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ＭＳ Ｐゴシック</vt:lpstr>
      <vt:lpstr>Arial</vt:lpstr>
      <vt:lpstr>Arial Black</vt:lpstr>
      <vt:lpstr>Arial Rounded MT Bold</vt:lpstr>
      <vt:lpstr>Calibri</vt:lpstr>
      <vt:lpstr>Helvetica</vt:lpstr>
      <vt:lpstr>Mangal</vt:lpstr>
      <vt:lpstr>Symbol</vt:lpstr>
      <vt:lpstr>Webdings</vt:lpstr>
      <vt:lpstr>Wingdings</vt:lpstr>
      <vt:lpstr>Office Theme</vt:lpstr>
      <vt:lpstr>Glucocorticoid Treatment in ARDS and Pneumonia  Why, When, Which, How Long  </vt:lpstr>
      <vt:lpstr>Disclosure - Conflict of Interest </vt:lpstr>
      <vt:lpstr>Glucocorticoid Treatment in ARDS  How Does it work</vt:lpstr>
      <vt:lpstr>PowerPoint Presentation</vt:lpstr>
      <vt:lpstr>Regulation of Inflammation by GR</vt:lpstr>
      <vt:lpstr>PowerPoint Presentation</vt:lpstr>
      <vt:lpstr>PowerPoint Presentation</vt:lpstr>
      <vt:lpstr>Fluorescent Microscopy NF-kB localization in ARDS improver</vt:lpstr>
      <vt:lpstr>PowerPoint Presentation</vt:lpstr>
      <vt:lpstr>Response to Methylprednisolone  Rx</vt:lpstr>
      <vt:lpstr>Consensus Guidelines: ARDS</vt:lpstr>
      <vt:lpstr>Methylprednisolone Rx - ARDS</vt:lpstr>
      <vt:lpstr>GC Rx in ARDS: 9 Randomized Trials [n=816] </vt:lpstr>
      <vt:lpstr>IPDMA – MP Rx ARDS (n=322)</vt:lpstr>
      <vt:lpstr>Time to successful extubation*</vt:lpstr>
      <vt:lpstr>Additional benefits</vt:lpstr>
      <vt:lpstr>MP Rx IPDMA: Hospital Mortality </vt:lpstr>
      <vt:lpstr>LaSRS RCT </vt:lpstr>
      <vt:lpstr>Rapid Tapering and Return to AB (MV)</vt:lpstr>
      <vt:lpstr>Glucocorticoid Treatment in ARDS  WHEN</vt:lpstr>
      <vt:lpstr>Time to successful extubation by d 28</vt:lpstr>
      <vt:lpstr>  Glucocorticoid Treatment in ARDS  WHICH</vt:lpstr>
      <vt:lpstr>Not all GC are created equal </vt:lpstr>
      <vt:lpstr>GC: qualitative differences </vt:lpstr>
      <vt:lpstr>GC- GR receptor affinity</vt:lpstr>
      <vt:lpstr>Non-genomic effects [rapid] </vt:lpstr>
      <vt:lpstr>Dose-response relationship Genomic vs non-genomic effects</vt:lpstr>
      <vt:lpstr>Potency: Genomic vs non-genomic Experiments on lung 549 epithelial cells </vt:lpstr>
      <vt:lpstr>Lung Penetration: Methylprednisolone</vt:lpstr>
      <vt:lpstr>  Glucocorticoid Treatment in ARDS  How Much How Long </vt:lpstr>
      <vt:lpstr>Methylprednisolone vs. Hydrocortisone  1 Hospital Mortality</vt:lpstr>
      <vt:lpstr>At prima facie MP is the winner </vt:lpstr>
      <vt:lpstr>Methylprednisolone vs. Hydrocortisone Protocol design affects outcome  </vt:lpstr>
      <vt:lpstr>Dose: predicted concentration</vt:lpstr>
      <vt:lpstr>EARDS Methylpred.: Plasma levels</vt:lpstr>
      <vt:lpstr>I am lost – is it over?</vt:lpstr>
      <vt:lpstr>Treatment protocol: Components</vt:lpstr>
      <vt:lpstr>Is the Umbrella Effective? </vt:lpstr>
      <vt:lpstr>PowerPoint Presentation</vt:lpstr>
      <vt:lpstr>  Glucocorticoid Treatment in Community-acquired Pneumonia </vt:lpstr>
      <vt:lpstr>Consensus Guidelines: CAP</vt:lpstr>
      <vt:lpstr>Randomized Trials: 13 -  n=2017 </vt:lpstr>
      <vt:lpstr>Investigated Drug &amp; Duration of Rx </vt:lpstr>
      <vt:lpstr>PowerPoint Presentation</vt:lpstr>
      <vt:lpstr>CAP- GC Rx - Meta-analyses</vt:lpstr>
      <vt:lpstr>Registered Randomized Trials</vt:lpstr>
      <vt:lpstr>PowerPoint Presentation</vt:lpstr>
      <vt:lpstr>Methylprednisolone:  Dose-dependent Response vs. graded severity of inflammation [LPS]</vt:lpstr>
      <vt:lpstr>Methylprednisolone:  Dose-dependent Response vs. graded severity of inflammation [LPS]</vt:lpstr>
      <vt:lpstr>Methylprednisolone:  Dose-dependent Response vs. graded severity of inflammation [LPS]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Umberto Umberto</cp:lastModifiedBy>
  <cp:revision>653</cp:revision>
  <cp:lastPrinted>2018-02-24T15:06:56Z</cp:lastPrinted>
  <dcterms:created xsi:type="dcterms:W3CDTF">2018-01-03T18:15:30Z</dcterms:created>
  <dcterms:modified xsi:type="dcterms:W3CDTF">2018-04-17T09:20:24Z</dcterms:modified>
  <cp:category/>
</cp:coreProperties>
</file>