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1284" r:id="rId2"/>
    <p:sldId id="1437" r:id="rId3"/>
    <p:sldId id="1421" r:id="rId4"/>
    <p:sldId id="1221" r:id="rId5"/>
    <p:sldId id="1422" r:id="rId6"/>
    <p:sldId id="1330" r:id="rId7"/>
    <p:sldId id="1355" r:id="rId8"/>
    <p:sldId id="1338" r:id="rId9"/>
    <p:sldId id="1340" r:id="rId10"/>
    <p:sldId id="1341" r:id="rId11"/>
    <p:sldId id="1342" r:id="rId12"/>
    <p:sldId id="1360" r:id="rId13"/>
    <p:sldId id="1423" r:id="rId14"/>
    <p:sldId id="1252" r:id="rId15"/>
    <p:sldId id="1316" r:id="rId16"/>
    <p:sldId id="1189" r:id="rId17"/>
    <p:sldId id="1214" r:id="rId18"/>
    <p:sldId id="1364" r:id="rId19"/>
    <p:sldId id="1365" r:id="rId20"/>
    <p:sldId id="1366" r:id="rId21"/>
    <p:sldId id="1367" r:id="rId22"/>
    <p:sldId id="1402" r:id="rId23"/>
    <p:sldId id="1372" r:id="rId24"/>
    <p:sldId id="1440" r:id="rId25"/>
    <p:sldId id="1441" r:id="rId26"/>
    <p:sldId id="1403" r:id="rId27"/>
    <p:sldId id="1406" r:id="rId28"/>
    <p:sldId id="1404" r:id="rId29"/>
    <p:sldId id="1370" r:id="rId30"/>
    <p:sldId id="1371" r:id="rId31"/>
    <p:sldId id="1415" r:id="rId32"/>
    <p:sldId id="1411" r:id="rId33"/>
    <p:sldId id="1317" r:id="rId34"/>
    <p:sldId id="1332" r:id="rId35"/>
    <p:sldId id="1413" r:id="rId36"/>
    <p:sldId id="1418" r:id="rId37"/>
    <p:sldId id="1318" r:id="rId38"/>
    <p:sldId id="1319" r:id="rId39"/>
    <p:sldId id="1320" r:id="rId40"/>
    <p:sldId id="1321" r:id="rId41"/>
    <p:sldId id="1420" r:id="rId42"/>
    <p:sldId id="1327" r:id="rId43"/>
    <p:sldId id="1328" r:id="rId44"/>
    <p:sldId id="1329" r:id="rId45"/>
    <p:sldId id="1416" r:id="rId46"/>
    <p:sldId id="1417" r:id="rId47"/>
    <p:sldId id="1412" r:id="rId48"/>
    <p:sldId id="1171" r:id="rId49"/>
    <p:sldId id="1172" r:id="rId50"/>
    <p:sldId id="1173" r:id="rId51"/>
    <p:sldId id="1174" r:id="rId52"/>
    <p:sldId id="1235" r:id="rId53"/>
    <p:sldId id="1236" r:id="rId54"/>
    <p:sldId id="1175" r:id="rId55"/>
    <p:sldId id="1179" r:id="rId56"/>
    <p:sldId id="1400" r:id="rId57"/>
    <p:sldId id="1185" r:id="rId58"/>
    <p:sldId id="1194" r:id="rId59"/>
    <p:sldId id="1180" r:id="rId60"/>
    <p:sldId id="1181" r:id="rId61"/>
    <p:sldId id="1195" r:id="rId62"/>
    <p:sldId id="1186" r:id="rId63"/>
    <p:sldId id="1407" r:id="rId64"/>
    <p:sldId id="1395" r:id="rId65"/>
    <p:sldId id="1393" r:id="rId66"/>
    <p:sldId id="1396" r:id="rId67"/>
    <p:sldId id="1398" r:id="rId68"/>
    <p:sldId id="1429" r:id="rId69"/>
    <p:sldId id="1399" r:id="rId70"/>
    <p:sldId id="1380" r:id="rId71"/>
    <p:sldId id="1430" r:id="rId72"/>
    <p:sldId id="1442" r:id="rId73"/>
    <p:sldId id="1433" r:id="rId74"/>
    <p:sldId id="1436" r:id="rId75"/>
    <p:sldId id="1439" r:id="rId76"/>
  </p:sldIdLst>
  <p:sldSz cx="9144000" cy="6858000" type="screen4x3"/>
  <p:notesSz cx="6645275" cy="9775825"/>
  <p:custDataLst>
    <p:tags r:id="rId79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it-IT"/>
    </a:defPPr>
    <a:lvl1pPr algn="ctr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lnSpc>
        <a:spcPct val="90000"/>
      </a:lnSpc>
      <a:spcBef>
        <a:spcPct val="30000"/>
      </a:spcBef>
      <a:spcAft>
        <a:spcPct val="0"/>
      </a:spcAft>
      <a:buSzPct val="100000"/>
      <a:buChar char="•"/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1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9900"/>
    <a:srgbClr val="FF9933"/>
    <a:srgbClr val="006C62"/>
    <a:srgbClr val="292929"/>
    <a:srgbClr val="FF5B92"/>
    <a:srgbClr val="FF6600"/>
    <a:srgbClr val="0066FF"/>
    <a:srgbClr val="FF657F"/>
    <a:srgbClr val="081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37" autoAdjust="0"/>
    <p:restoredTop sz="99823" autoAdjust="0"/>
  </p:normalViewPr>
  <p:slideViewPr>
    <p:cSldViewPr snapToGrid="0" snapToObjects="1">
      <p:cViewPr varScale="1">
        <p:scale>
          <a:sx n="59" d="100"/>
          <a:sy n="59" d="100"/>
        </p:scale>
        <p:origin x="-384" y="-72"/>
      </p:cViewPr>
      <p:guideLst>
        <p:guide orient="horz" pos="2134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340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2650" y="4659313"/>
            <a:ext cx="4879975" cy="434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Body Text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8188" y="1571625"/>
            <a:ext cx="2630487" cy="1973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91564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762000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5803900" y="517525"/>
            <a:ext cx="1312863" cy="51339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862138" y="517525"/>
            <a:ext cx="3789362" cy="51339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2" y="1588"/>
            <a:ext cx="9155922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 userDrawn="1"/>
        </p:nvSpPr>
        <p:spPr>
          <a:xfrm>
            <a:off x="7131258" y="6523302"/>
            <a:ext cx="1026242" cy="32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Print" pitchFamily="2" charset="0"/>
              </a:rPr>
              <a:t>www.HRCT.it</a:t>
            </a: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348614" y="6507004"/>
            <a:ext cx="1673856" cy="32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Print" pitchFamily="2" charset="0"/>
              </a:rPr>
              <a:t>Bologna HRCT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76238" y="1736023"/>
            <a:ext cx="8391525" cy="2719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>
              <a:defRPr lang="it-IT" sz="3100" b="1" dirty="0" smtClean="0"/>
            </a:lvl1pPr>
            <a:lvl2pPr>
              <a:defRPr lang="it-IT" sz="3100" b="1" dirty="0" smtClean="0"/>
            </a:lvl2pPr>
            <a:lvl3pPr>
              <a:defRPr lang="it-IT" sz="3100" b="1" dirty="0" smtClean="0"/>
            </a:lvl3pPr>
            <a:lvl4pPr>
              <a:defRPr lang="it-IT" sz="3100" b="1" dirty="0" smtClean="0"/>
            </a:lvl4pPr>
            <a:lvl5pPr>
              <a:defRPr lang="it-IT" sz="3100" b="1" dirty="0" smtClean="0"/>
            </a:lvl5pPr>
          </a:lstStyle>
          <a:p>
            <a:pPr marL="323850" lvl="0" indent="-323850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</a:pPr>
            <a:r>
              <a:rPr lang="en-US" noProof="0" smtClean="0"/>
              <a:t>Body Text</a:t>
            </a:r>
          </a:p>
          <a:p>
            <a:pPr marL="966788" lvl="1" indent="-320675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</a:pPr>
            <a:r>
              <a:rPr lang="en-US" noProof="0" smtClean="0"/>
              <a:t>Second Level</a:t>
            </a:r>
          </a:p>
          <a:p>
            <a:pPr marL="1612900" lvl="2" indent="-323850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</a:pPr>
            <a:r>
              <a:rPr lang="en-US" noProof="0" smtClean="0"/>
              <a:t>Third Level</a:t>
            </a:r>
          </a:p>
          <a:p>
            <a:pPr marL="2259013" lvl="3" indent="-325438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</a:pPr>
            <a:r>
              <a:rPr lang="en-US" noProof="0" smtClean="0"/>
              <a:t>Fourth Level</a:t>
            </a:r>
          </a:p>
          <a:p>
            <a:pPr marL="2913063" lvl="4" indent="-325438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</a:pPr>
            <a:r>
              <a:rPr lang="en-US" noProof="0" smtClean="0"/>
              <a:t>Fifth Level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517525"/>
            <a:ext cx="8486775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66815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2" y="1588"/>
            <a:ext cx="9155922" cy="6858000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76238" y="1736023"/>
            <a:ext cx="8391525" cy="2719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>
              <a:defRPr lang="it-IT" sz="3100" b="1" dirty="0" smtClean="0"/>
            </a:lvl1pPr>
            <a:lvl2pPr>
              <a:defRPr lang="it-IT" sz="3100" b="1" dirty="0" smtClean="0"/>
            </a:lvl2pPr>
            <a:lvl3pPr>
              <a:defRPr lang="it-IT" sz="3100" b="1" dirty="0" smtClean="0"/>
            </a:lvl3pPr>
            <a:lvl4pPr>
              <a:defRPr lang="it-IT" sz="3100" b="1" dirty="0" smtClean="0"/>
            </a:lvl4pPr>
            <a:lvl5pPr>
              <a:defRPr lang="it-IT" sz="3100" b="1" dirty="0" smtClean="0"/>
            </a:lvl5pPr>
          </a:lstStyle>
          <a:p>
            <a:pPr marL="323850" lvl="0" indent="-323850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</a:pPr>
            <a:r>
              <a:rPr lang="en-US" noProof="0" smtClean="0"/>
              <a:t>Body Text</a:t>
            </a:r>
          </a:p>
          <a:p>
            <a:pPr marL="966788" lvl="1" indent="-320675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</a:pPr>
            <a:r>
              <a:rPr lang="en-US" noProof="0" smtClean="0"/>
              <a:t>Second Level</a:t>
            </a:r>
          </a:p>
          <a:p>
            <a:pPr marL="1612900" lvl="2" indent="-323850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</a:pPr>
            <a:r>
              <a:rPr lang="en-US" noProof="0" smtClean="0"/>
              <a:t>Third Level</a:t>
            </a:r>
          </a:p>
          <a:p>
            <a:pPr marL="2259013" lvl="3" indent="-325438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</a:pPr>
            <a:r>
              <a:rPr lang="en-US" noProof="0" smtClean="0"/>
              <a:t>Fourth Level</a:t>
            </a:r>
          </a:p>
          <a:p>
            <a:pPr marL="2913063" lvl="4" indent="-325438" defTabSz="741363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</a:pPr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18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238375" y="2959100"/>
            <a:ext cx="2303463" cy="269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94238" y="2959100"/>
            <a:ext cx="2305050" cy="269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 bright="-10000" contrast="-20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38375" y="2959100"/>
            <a:ext cx="4760913" cy="269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Body Text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862138" y="517525"/>
            <a:ext cx="5254625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marL="31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+mj-lt"/>
          <a:ea typeface="+mj-ea"/>
          <a:cs typeface="+mj-cs"/>
        </a:defRPr>
      </a:lvl1pPr>
      <a:lvl2pPr marL="31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2pPr>
      <a:lvl3pPr marL="31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3pPr>
      <a:lvl4pPr marL="31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4pPr>
      <a:lvl5pPr marL="31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5pPr>
      <a:lvl6pPr marL="4603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6pPr>
      <a:lvl7pPr marL="9175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7pPr>
      <a:lvl8pPr marL="13747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8pPr>
      <a:lvl9pPr marL="1831975" indent="-3175" algn="ctr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defRPr sz="3100" b="1">
          <a:solidFill>
            <a:schemeClr val="tx2"/>
          </a:solidFill>
          <a:latin typeface="Times New Roman" pitchFamily="18" charset="0"/>
        </a:defRPr>
      </a:lvl9pPr>
    </p:titleStyle>
    <p:bodyStyle>
      <a:lvl1pPr marL="323850" indent="-323850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3100" b="1">
          <a:solidFill>
            <a:schemeClr val="tx1"/>
          </a:solidFill>
          <a:latin typeface="+mn-lt"/>
          <a:ea typeface="+mn-ea"/>
          <a:cs typeface="+mn-cs"/>
        </a:defRPr>
      </a:lvl1pPr>
      <a:lvl2pPr marL="966788" indent="-320675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75000"/>
        <a:buChar char="•"/>
        <a:defRPr sz="3100" b="1">
          <a:solidFill>
            <a:schemeClr val="tx1"/>
          </a:solidFill>
          <a:latin typeface="+mn-lt"/>
        </a:defRPr>
      </a:lvl2pPr>
      <a:lvl3pPr marL="1612900" indent="-323850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75000"/>
        <a:buChar char="•"/>
        <a:defRPr sz="3100" b="1">
          <a:solidFill>
            <a:schemeClr val="tx1"/>
          </a:solidFill>
          <a:latin typeface="+mn-lt"/>
        </a:defRPr>
      </a:lvl3pPr>
      <a:lvl4pPr marL="2259013" indent="-325438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80000"/>
        <a:buChar char="•"/>
        <a:defRPr sz="3100" b="1">
          <a:solidFill>
            <a:schemeClr val="tx1"/>
          </a:solidFill>
          <a:latin typeface="+mn-lt"/>
        </a:defRPr>
      </a:lvl4pPr>
      <a:lvl5pPr marL="2913063" indent="-325438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80000"/>
        <a:buChar char="•"/>
        <a:defRPr sz="3100" b="1">
          <a:solidFill>
            <a:schemeClr val="tx1"/>
          </a:solidFill>
          <a:latin typeface="+mn-lt"/>
        </a:defRPr>
      </a:lvl5pPr>
      <a:lvl6pPr marL="3370263" indent="-325438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80000"/>
        <a:buChar char="•"/>
        <a:defRPr sz="3100" b="1">
          <a:solidFill>
            <a:schemeClr val="tx1"/>
          </a:solidFill>
          <a:latin typeface="+mn-lt"/>
        </a:defRPr>
      </a:lvl6pPr>
      <a:lvl7pPr marL="3827463" indent="-325438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80000"/>
        <a:buChar char="•"/>
        <a:defRPr sz="3100" b="1">
          <a:solidFill>
            <a:schemeClr val="tx1"/>
          </a:solidFill>
          <a:latin typeface="+mn-lt"/>
        </a:defRPr>
      </a:lvl7pPr>
      <a:lvl8pPr marL="4284663" indent="-325438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80000"/>
        <a:buChar char="•"/>
        <a:defRPr sz="3100" b="1">
          <a:solidFill>
            <a:schemeClr val="tx1"/>
          </a:solidFill>
          <a:latin typeface="+mn-lt"/>
        </a:defRPr>
      </a:lvl8pPr>
      <a:lvl9pPr marL="4741863" indent="-325438" algn="l" defTabSz="74136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80000"/>
        <a:buChar char="•"/>
        <a:defRPr sz="3100" b="1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tiff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7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3.png"/><Relationship Id="rId5" Type="http://schemas.openxmlformats.org/officeDocument/2006/relationships/image" Target="../media/image137.png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3.pn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7.png"/><Relationship Id="rId4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3.png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9.png"/><Relationship Id="rId7" Type="http://schemas.openxmlformats.org/officeDocument/2006/relationships/image" Target="../media/image19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9" b="9414"/>
          <a:stretch/>
        </p:blipFill>
        <p:spPr bwMode="auto">
          <a:xfrm>
            <a:off x="835847" y="183833"/>
            <a:ext cx="7526282" cy="6461760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81"/>
          <a:stretch/>
        </p:blipFill>
        <p:spPr bwMode="auto">
          <a:xfrm>
            <a:off x="993551" y="3081188"/>
            <a:ext cx="7210873" cy="370038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07847" y="458098"/>
            <a:ext cx="3182282" cy="535531"/>
          </a:xfrm>
          <a:prstGeom prst="rect">
            <a:avLst/>
          </a:prstGeom>
          <a:noFill/>
          <a:ln>
            <a:solidFill>
              <a:srgbClr val="FF9933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32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Giorgia Dalpiaz </a:t>
            </a:r>
            <a:endParaRPr lang="it-IT" sz="2800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028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347940" y="264831"/>
            <a:ext cx="8448119" cy="6264837"/>
            <a:chOff x="347940" y="264831"/>
            <a:chExt cx="8448119" cy="62648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" t="5765" r="18690" b="16008"/>
            <a:stretch/>
          </p:blipFill>
          <p:spPr bwMode="auto">
            <a:xfrm>
              <a:off x="347940" y="264831"/>
              <a:ext cx="8448119" cy="626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20"/>
            <a:stretch/>
          </p:blipFill>
          <p:spPr bwMode="auto">
            <a:xfrm>
              <a:off x="646358" y="525842"/>
              <a:ext cx="1955174" cy="878697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622" y="551601"/>
              <a:ext cx="1327731" cy="80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2052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7404"/>
          <a:stretch/>
        </p:blipFill>
        <p:spPr bwMode="auto">
          <a:xfrm>
            <a:off x="145377" y="769979"/>
            <a:ext cx="8807888" cy="583603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https://fleischnersociety.files.wordpress.com/2012/06/mid-banner-blue-chest-2-spaced.png?w=776&amp;h=226&amp;crop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2" b="22475"/>
          <a:stretch/>
        </p:blipFill>
        <p:spPr bwMode="auto">
          <a:xfrm>
            <a:off x="145378" y="257577"/>
            <a:ext cx="8807887" cy="160186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12749" y="5368518"/>
            <a:ext cx="8320839" cy="757130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Idiopathic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Pulmonary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Fibrosis</a:t>
            </a: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Fleischner Society </a:t>
            </a:r>
            <a:r>
              <a:rPr lang="it-I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White </a:t>
            </a:r>
            <a:r>
              <a:rPr lang="it-IT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endParaRPr lang="it-IT" sz="2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07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b="25592"/>
          <a:stretch/>
        </p:blipFill>
        <p:spPr bwMode="auto">
          <a:xfrm>
            <a:off x="223870" y="315754"/>
            <a:ext cx="8790061" cy="61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35" y="137885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4" y="3414714"/>
            <a:ext cx="8450091" cy="308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4"/>
          <a:stretch/>
        </p:blipFill>
        <p:spPr bwMode="auto">
          <a:xfrm>
            <a:off x="610574" y="2783553"/>
            <a:ext cx="7900628" cy="21793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26" y="5627690"/>
            <a:ext cx="6647524" cy="7203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81" y="5098324"/>
            <a:ext cx="4868214" cy="392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10" descr="Risultati immagini per ti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2"/>
          <a:stretch/>
        </p:blipFill>
        <p:spPr bwMode="auto">
          <a:xfrm>
            <a:off x="6608593" y="2069338"/>
            <a:ext cx="1831534" cy="1241924"/>
          </a:xfrm>
          <a:prstGeom prst="rect">
            <a:avLst/>
          </a:prstGeom>
          <a:solidFill>
            <a:srgbClr val="FFFFFF">
              <a:alpha val="30196"/>
            </a:srgbClr>
          </a:solidFill>
        </p:spPr>
      </p:pic>
    </p:spTree>
    <p:extLst>
      <p:ext uri="{BB962C8B-B14F-4D97-AF65-F5344CB8AC3E}">
        <p14:creationId xmlns:p14="http://schemas.microsoft.com/office/powerpoint/2010/main" val="1828244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b="25592"/>
          <a:stretch/>
        </p:blipFill>
        <p:spPr bwMode="auto">
          <a:xfrm>
            <a:off x="223870" y="315754"/>
            <a:ext cx="8790061" cy="61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7" y="3145631"/>
            <a:ext cx="828430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35" y="137885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57" y="465070"/>
            <a:ext cx="5164341" cy="1317651"/>
          </a:xfrm>
          <a:prstGeom prst="rect">
            <a:avLst/>
          </a:prstGeom>
          <a:noFill/>
          <a:ln w="9525">
            <a:solidFill>
              <a:schemeClr val="accent6">
                <a:lumMod val="90000"/>
                <a:lumOff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Connettore 1 2"/>
          <p:cNvCxnSpPr/>
          <p:nvPr/>
        </p:nvCxnSpPr>
        <p:spPr bwMode="auto">
          <a:xfrm>
            <a:off x="5074276" y="3145631"/>
            <a:ext cx="0" cy="221198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rgbClr val="1F2263">
                <a:alpha val="50000"/>
              </a:srgbClr>
            </a:outerShdw>
          </a:effectLst>
        </p:spPr>
      </p:cxnSp>
      <p:sp>
        <p:nvSpPr>
          <p:cNvPr id="7" name="Rettangolo 6"/>
          <p:cNvSpPr/>
          <p:nvPr/>
        </p:nvSpPr>
        <p:spPr>
          <a:xfrm>
            <a:off x="5177307" y="2640969"/>
            <a:ext cx="1159099" cy="590931"/>
          </a:xfrm>
          <a:prstGeom prst="rect">
            <a:avLst/>
          </a:prstGeom>
          <a:solidFill>
            <a:schemeClr val="accent2">
              <a:lumMod val="90000"/>
              <a:lumOff val="10000"/>
              <a:alpha val="50196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8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it-IT" sz="18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category</a:t>
            </a:r>
            <a:endParaRPr lang="it-IT" sz="2000" b="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42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0"/>
            <a:ext cx="9173961" cy="6861334"/>
            <a:chOff x="0" y="0"/>
            <a:chExt cx="9173961" cy="68613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986"/>
            <a:stretch/>
          </p:blipFill>
          <p:spPr bwMode="auto">
            <a:xfrm>
              <a:off x="0" y="0"/>
              <a:ext cx="917396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4" t="33647"/>
            <a:stretch/>
          </p:blipFill>
          <p:spPr bwMode="auto">
            <a:xfrm>
              <a:off x="7726680" y="70962"/>
              <a:ext cx="1447281" cy="6790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902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-28575"/>
            <a:ext cx="9159875" cy="6902450"/>
            <a:chOff x="0" y="-28575"/>
            <a:chExt cx="9159875" cy="6902450"/>
          </a:xfrm>
        </p:grpSpPr>
        <p:pic>
          <p:nvPicPr>
            <p:cNvPr id="5" name="Picture 3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31"/>
            <a:stretch>
              <a:fillRect/>
            </a:stretch>
          </p:blipFill>
          <p:spPr bwMode="auto">
            <a:xfrm>
              <a:off x="0" y="-28575"/>
              <a:ext cx="4576763" cy="388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572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75" y="3424238"/>
              <a:ext cx="4597400" cy="3449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9" t="30408" r="9450" b="5612"/>
            <a:stretch>
              <a:fillRect/>
            </a:stretch>
          </p:blipFill>
          <p:spPr bwMode="auto">
            <a:xfrm>
              <a:off x="4529138" y="12700"/>
              <a:ext cx="4610100" cy="346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WordArt 37"/>
          <p:cNvSpPr>
            <a:spLocks noChangeArrowheads="1" noChangeShapeType="1" noTextEdit="1"/>
          </p:cNvSpPr>
          <p:nvPr/>
        </p:nvSpPr>
        <p:spPr bwMode="auto">
          <a:xfrm>
            <a:off x="1466515" y="2963021"/>
            <a:ext cx="6220496" cy="89777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28569"/>
              </a:avLst>
            </a:prstTxWarp>
          </a:bodyPr>
          <a:lstStyle/>
          <a:p>
            <a:pPr>
              <a:buNone/>
            </a:pPr>
            <a:r>
              <a:rPr lang="it-IT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68686"/>
                  </a:outerShdw>
                </a:effectLst>
                <a:latin typeface="Impact"/>
              </a:rPr>
              <a:t>Retraction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68686"/>
                  </a:outerShdw>
                </a:effectLst>
                <a:latin typeface="Impact"/>
              </a:rPr>
              <a:t> &amp; </a:t>
            </a:r>
            <a:r>
              <a:rPr lang="it-I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68686"/>
                  </a:outerShdw>
                </a:effectLst>
                <a:latin typeface="Impact"/>
              </a:rPr>
              <a:t>Distortion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68686"/>
                </a:outerShdw>
              </a:effectLst>
              <a:latin typeface="Impac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70" y="1622893"/>
            <a:ext cx="6865235" cy="5096435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94" y="234167"/>
            <a:ext cx="5063938" cy="1126195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6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651323" y="113590"/>
            <a:ext cx="7882452" cy="6517622"/>
            <a:chOff x="651323" y="113590"/>
            <a:chExt cx="7882452" cy="651762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9" b="19563"/>
            <a:stretch/>
          </p:blipFill>
          <p:spPr bwMode="auto">
            <a:xfrm>
              <a:off x="655279" y="874356"/>
              <a:ext cx="7878495" cy="5756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17" y="1168134"/>
              <a:ext cx="1450658" cy="40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" t="2742" r="4631" b="90677"/>
            <a:stretch/>
          </p:blipFill>
          <p:spPr bwMode="auto">
            <a:xfrm>
              <a:off x="651323" y="113590"/>
              <a:ext cx="7882452" cy="77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7" y="1852615"/>
            <a:ext cx="1836743" cy="40670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Connettore 1 4"/>
          <p:cNvCxnSpPr/>
          <p:nvPr/>
        </p:nvCxnSpPr>
        <p:spPr bwMode="auto">
          <a:xfrm flipV="1">
            <a:off x="2834640" y="1576328"/>
            <a:ext cx="2133600" cy="1472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0800" dir="2700000" algn="ctr" rotWithShape="0">
              <a:srgbClr val="1F2263">
                <a:alpha val="50000"/>
              </a:srgbClr>
            </a:outerShdw>
          </a:effectLst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7" y="2765618"/>
            <a:ext cx="1861923" cy="208637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  <a:reflection stA="52000" endA="300" endPos="29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012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isco D\Personale\Foto\2012\2012 Paris\Chantilly\IMG_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1966" y="796646"/>
            <a:ext cx="3405050" cy="2543278"/>
          </a:xfrm>
          <a:prstGeom prst="rect">
            <a:avLst/>
          </a:prstGeom>
          <a:noFill/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isco D\Personale\Foto\2012\2012 Paris\Chantilly\IMG_17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 t="13893" r="12249" b="18566"/>
          <a:stretch/>
        </p:blipFill>
        <p:spPr bwMode="auto">
          <a:xfrm>
            <a:off x="500616" y="1609211"/>
            <a:ext cx="5107040" cy="3344616"/>
          </a:xfrm>
          <a:prstGeom prst="rect">
            <a:avLst/>
          </a:prstGeom>
          <a:noFill/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58083" y="5437504"/>
            <a:ext cx="2238113" cy="646331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4000" dirty="0">
                <a:solidFill>
                  <a:schemeClr val="tx2"/>
                </a:solidFill>
              </a:rPr>
              <a:t>Chantilly</a:t>
            </a:r>
            <a:endParaRPr lang="it-IT" sz="3200" dirty="0">
              <a:solidFill>
                <a:schemeClr val="tx2"/>
              </a:solidFill>
            </a:endParaRPr>
          </a:p>
        </p:txBody>
      </p:sp>
      <p:pic>
        <p:nvPicPr>
          <p:cNvPr id="8197" name="Picture 5" descr="Risultati immagini per crema chantil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24" y="4108361"/>
            <a:ext cx="3702868" cy="2456712"/>
          </a:xfrm>
          <a:prstGeom prst="rect">
            <a:avLst/>
          </a:prstGeom>
          <a:noFill/>
          <a:ln>
            <a:solidFill>
              <a:schemeClr val="tx2">
                <a:alpha val="50000"/>
              </a:schemeClr>
            </a:solidFill>
          </a:ln>
          <a:effectLst>
            <a:outerShdw blurRad="50800" dist="1016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90958" y="365760"/>
            <a:ext cx="4572000" cy="9510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it-IT" dirty="0" smtClean="0"/>
              <a:t>Due </a:t>
            </a:r>
            <a:r>
              <a:rPr lang="it-IT" dirty="0"/>
              <a:t>autentici gioielli di Francia</a:t>
            </a:r>
          </a:p>
        </p:txBody>
      </p:sp>
    </p:spTree>
    <p:extLst>
      <p:ext uri="{BB962C8B-B14F-4D97-AF65-F5344CB8AC3E}">
        <p14:creationId xmlns:p14="http://schemas.microsoft.com/office/powerpoint/2010/main" val="3211368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isco D\Torace\Immagini torace\Casistica del Bellaria\UIP e CA polmonare_Pidalà Giuseppe\2011-03-04_10465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" t="16445" r="37802" b="5246"/>
          <a:stretch/>
        </p:blipFill>
        <p:spPr bwMode="auto">
          <a:xfrm>
            <a:off x="5663156" y="166313"/>
            <a:ext cx="3023533" cy="3019942"/>
          </a:xfrm>
          <a:prstGeom prst="rect">
            <a:avLst/>
          </a:prstGeom>
          <a:noFill/>
          <a:ln>
            <a:solidFill>
              <a:srgbClr val="FF4F8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disegno UI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1111" r="20374" b="18889"/>
          <a:stretch>
            <a:fillRect/>
          </a:stretch>
        </p:blipFill>
        <p:spPr bwMode="auto">
          <a:xfrm>
            <a:off x="446036" y="162404"/>
            <a:ext cx="2933381" cy="3037214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152821" y="247373"/>
            <a:ext cx="1064551" cy="584775"/>
          </a:xfrm>
          <a:prstGeom prst="rect">
            <a:avLst/>
          </a:prstGeom>
          <a:solidFill>
            <a:srgbClr val="FF99CC">
              <a:alpha val="20000"/>
            </a:srgbClr>
          </a:solidFill>
          <a:ln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kern="0" dirty="0" smtClean="0">
                <a:solidFill>
                  <a:srgbClr val="FF4F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UIP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5915"/>
          <a:stretch/>
        </p:blipFill>
        <p:spPr bwMode="auto">
          <a:xfrm>
            <a:off x="1887176" y="4146997"/>
            <a:ext cx="5391096" cy="2527434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0" y="2866672"/>
            <a:ext cx="5818675" cy="1096081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 descr="C:\Disco D\Torace\Lavori in corso\1 Corsi o Congressi futuri\2017\2 Bologna_AIPO nazionale_10 -13 Giugno\Relazione DLD fibrosanti\Cubett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2"/>
          <a:stretch/>
        </p:blipFill>
        <p:spPr bwMode="auto">
          <a:xfrm>
            <a:off x="3741292" y="943751"/>
            <a:ext cx="1530052" cy="1301465"/>
          </a:xfrm>
          <a:prstGeom prst="rect">
            <a:avLst/>
          </a:prstGeom>
          <a:noFill/>
          <a:ln>
            <a:solidFill>
              <a:srgbClr val="FF5B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1967452" y="4997647"/>
            <a:ext cx="4461244" cy="213360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55390" y="6019621"/>
            <a:ext cx="683457" cy="369332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schemeClr val="bg1">
                <a:alpha val="6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000" dirty="0" smtClean="0">
                <a:solidFill>
                  <a:srgbClr val="FF65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it-IT" dirty="0">
              <a:solidFill>
                <a:srgbClr val="FF65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9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0" y="263178"/>
            <a:ext cx="8167315" cy="630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6" y="3108960"/>
            <a:ext cx="7716883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887996" y="3644900"/>
            <a:ext cx="4156444" cy="660400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99" y="134837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107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7" y="198281"/>
            <a:ext cx="8561171" cy="63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65" y="741139"/>
            <a:ext cx="2240923" cy="3618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10" descr="Risultati immagini per ti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2"/>
          <a:stretch/>
        </p:blipFill>
        <p:spPr bwMode="auto">
          <a:xfrm>
            <a:off x="491127" y="4593597"/>
            <a:ext cx="1831534" cy="1241924"/>
          </a:xfrm>
          <a:prstGeom prst="rect">
            <a:avLst/>
          </a:prstGeom>
          <a:solidFill>
            <a:srgbClr val="FFFFFF">
              <a:alpha val="30196"/>
            </a:srgbClr>
          </a:solidFill>
        </p:spPr>
      </p:pic>
      <p:sp>
        <p:nvSpPr>
          <p:cNvPr id="2" name="Rettangolo 1"/>
          <p:cNvSpPr/>
          <p:nvPr/>
        </p:nvSpPr>
        <p:spPr>
          <a:xfrm>
            <a:off x="952776" y="3715556"/>
            <a:ext cx="1082348" cy="757130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400" dirty="0" smtClean="0">
                <a:solidFill>
                  <a:srgbClr val="FF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 </a:t>
            </a:r>
            <a:r>
              <a:rPr lang="it-IT" sz="2400" dirty="0" err="1" smtClean="0">
                <a:solidFill>
                  <a:srgbClr val="FF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main</a:t>
            </a:r>
            <a:r>
              <a:rPr lang="it-IT" sz="2400" dirty="0" smtClean="0">
                <a:solidFill>
                  <a:srgbClr val="FF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it-IT" sz="2400" dirty="0" smtClean="0">
                <a:solidFill>
                  <a:srgbClr val="FF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FF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News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14528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b="19604"/>
          <a:stretch/>
        </p:blipFill>
        <p:spPr bwMode="auto">
          <a:xfrm>
            <a:off x="241300" y="300990"/>
            <a:ext cx="8661400" cy="6256020"/>
          </a:xfrm>
          <a:prstGeom prst="rect">
            <a:avLst/>
          </a:prstGeom>
          <a:noFill/>
          <a:ln w="9525">
            <a:solidFill>
              <a:srgbClr val="FFB1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0" y="484446"/>
            <a:ext cx="2628900" cy="40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23" y="2662713"/>
            <a:ext cx="3336056" cy="274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sdmodel.it/images/prodotti/velcro%20ades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81" y="978794"/>
            <a:ext cx="1908866" cy="14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812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/>
          <a:stretch/>
        </p:blipFill>
        <p:spPr bwMode="auto">
          <a:xfrm>
            <a:off x="796865" y="314029"/>
            <a:ext cx="7544286" cy="3725536"/>
          </a:xfrm>
          <a:prstGeom prst="rect">
            <a:avLst/>
          </a:prstGeom>
          <a:noFill/>
          <a:ln w="9525">
            <a:solidFill>
              <a:srgbClr val="FFB1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b="25504"/>
          <a:stretch/>
        </p:blipFill>
        <p:spPr bwMode="auto">
          <a:xfrm>
            <a:off x="798870" y="2562894"/>
            <a:ext cx="7546259" cy="3948235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984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4289"/>
          <a:stretch/>
        </p:blipFill>
        <p:spPr bwMode="auto">
          <a:xfrm>
            <a:off x="906241" y="112167"/>
            <a:ext cx="7385494" cy="660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26" y="3214698"/>
            <a:ext cx="1836743" cy="406708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900770" y="5203395"/>
            <a:ext cx="2319866" cy="341632"/>
          </a:xfrm>
          <a:prstGeom prst="rect">
            <a:avLst/>
          </a:prstGeom>
          <a:solidFill>
            <a:schemeClr val="tx1"/>
          </a:solidFill>
          <a:ln>
            <a:solidFill>
              <a:srgbClr val="FF9933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pt-BR" sz="1800" dirty="0" smtClean="0">
                <a:solidFill>
                  <a:srgbClr val="0070C0"/>
                </a:solidFill>
              </a:rPr>
              <a:t>Asimmetria DS vs SN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7" name="Picture 4" descr="AIP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82" y="531928"/>
            <a:ext cx="1285628" cy="617439"/>
          </a:xfrm>
          <a:prstGeom prst="rect">
            <a:avLst/>
          </a:prstGeom>
          <a:noFill/>
          <a:ln>
            <a:solidFill>
              <a:srgbClr val="FF9933"/>
            </a:solidFill>
          </a:ln>
          <a:effectLst>
            <a:outerShdw blurRad="50800" dist="101600" dir="27000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30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5000" r="12769"/>
          <a:stretch/>
        </p:blipFill>
        <p:spPr bwMode="auto">
          <a:xfrm>
            <a:off x="899160" y="2164080"/>
            <a:ext cx="7193280" cy="443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Disco D\Torace\Lavori in corso\1 Fibrotic lung disease\1 Slide Kit_IPF\Varie\ScreenShot00065.jpg n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 bwMode="auto">
          <a:xfrm>
            <a:off x="381000" y="121920"/>
            <a:ext cx="8382000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yesti.org/wp_live_esti12_uU3m2/wp-content/uploads/weptile-image-slider-cache/ESTI-Header_1-resized-1000x16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1" r="74237"/>
          <a:stretch/>
        </p:blipFill>
        <p:spPr bwMode="auto">
          <a:xfrm>
            <a:off x="6309088" y="2407022"/>
            <a:ext cx="2453912" cy="7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isco D\Torace\Lavori in corso\1 Fibrotic lung disease\1 Slide Kit_IPF\Varie\ScreenShot000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68" y="3257923"/>
            <a:ext cx="1783352" cy="5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15167" y="5721556"/>
            <a:ext cx="4649273" cy="64633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</a:t>
            </a:r>
            <a:r>
              <a:rPr lang="en-US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patients with </a:t>
            </a:r>
            <a:r>
              <a:rPr lang="en-US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  <a:r>
              <a:rPr lang="en-US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have </a:t>
            </a:r>
            <a:r>
              <a:rPr 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br>
              <a:rPr 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000" b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asymmetric</a:t>
            </a:r>
            <a:r>
              <a:rPr lang="it-IT" sz="20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</a:t>
            </a:r>
            <a:r>
              <a:rPr lang="it-IT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it-IT" sz="2000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fibrosis</a:t>
            </a:r>
            <a:endParaRPr lang="it-IT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161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3531" r="2374"/>
          <a:stretch/>
        </p:blipFill>
        <p:spPr bwMode="auto">
          <a:xfrm>
            <a:off x="309094" y="253462"/>
            <a:ext cx="8418984" cy="629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31065" y="3534917"/>
            <a:ext cx="7774100" cy="182629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AIPF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be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favoured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several underlying</a:t>
            </a:r>
          </a:p>
          <a:p>
            <a:pPr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 including, but not limited to, GER.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a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both in driving the insidious progression of IPF and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promoting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8676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4289"/>
          <a:stretch/>
        </p:blipFill>
        <p:spPr bwMode="auto">
          <a:xfrm>
            <a:off x="906241" y="112167"/>
            <a:ext cx="7385494" cy="660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900770" y="5203395"/>
            <a:ext cx="2319866" cy="341632"/>
          </a:xfrm>
          <a:prstGeom prst="rect">
            <a:avLst/>
          </a:prstGeom>
          <a:solidFill>
            <a:schemeClr val="tx1"/>
          </a:solidFill>
          <a:ln>
            <a:solidFill>
              <a:srgbClr val="FF9933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pt-BR" sz="1800" dirty="0" smtClean="0">
                <a:solidFill>
                  <a:srgbClr val="0070C0"/>
                </a:solidFill>
              </a:rPr>
              <a:t>Asimmetria DS vs SN</a:t>
            </a:r>
            <a:endParaRPr lang="it-IT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" y="2869751"/>
            <a:ext cx="7319970" cy="1061348"/>
          </a:xfrm>
          <a:prstGeom prst="rect">
            <a:avLst/>
          </a:prstGeom>
          <a:noFill/>
          <a:ln w="9525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39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1905" r="6392" b="39101"/>
          <a:stretch/>
        </p:blipFill>
        <p:spPr bwMode="auto">
          <a:xfrm>
            <a:off x="289630" y="258763"/>
            <a:ext cx="8618716" cy="631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716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6768" r="3264" b="4778"/>
          <a:stretch/>
        </p:blipFill>
        <p:spPr bwMode="auto">
          <a:xfrm>
            <a:off x="242617" y="396086"/>
            <a:ext cx="8614167" cy="605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"/>
          <a:stretch/>
        </p:blipFill>
        <p:spPr bwMode="auto">
          <a:xfrm>
            <a:off x="3258355" y="2575776"/>
            <a:ext cx="5438080" cy="37674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Freccia circolare a destra 6"/>
          <p:cNvSpPr/>
          <p:nvPr/>
        </p:nvSpPr>
        <p:spPr bwMode="auto">
          <a:xfrm>
            <a:off x="3740073" y="2535127"/>
            <a:ext cx="616843" cy="879586"/>
          </a:xfrm>
          <a:prstGeom prst="curvedRightArrow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>
            <a:outerShdw blurRad="50800" dist="63500" dir="2700000" algn="tl" rotWithShape="0">
              <a:schemeClr val="bg1">
                <a:alpha val="40000"/>
              </a:scheme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165100"/>
            <a:bevelB h="292100"/>
          </a:sp3d>
        </p:spPr>
        <p:txBody>
          <a:bodyPr wrap="none" rtlCol="0" fromWordArt="1" anchor="ctr">
            <a:prstTxWarp prst="textDeflate">
              <a:avLst>
                <a:gd name="adj" fmla="val 24244"/>
              </a:avLst>
            </a:prstTxWarp>
          </a:bodyPr>
          <a:lstStyle/>
          <a:p>
            <a:pPr algn="ctr">
              <a:buNone/>
            </a:pPr>
            <a:endParaRPr lang="it-IT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Freccia circolare a destra 7"/>
          <p:cNvSpPr/>
          <p:nvPr/>
        </p:nvSpPr>
        <p:spPr bwMode="auto">
          <a:xfrm rot="10800000">
            <a:off x="5903724" y="5027843"/>
            <a:ext cx="616843" cy="879586"/>
          </a:xfrm>
          <a:prstGeom prst="curvedRightArrow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>
            <a:outerShdw blurRad="50800" dist="63500" dir="2700000" algn="tl" rotWithShape="0">
              <a:schemeClr val="bg1">
                <a:alpha val="40000"/>
              </a:scheme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165100"/>
            <a:bevelB h="292100"/>
          </a:sp3d>
        </p:spPr>
        <p:txBody>
          <a:bodyPr wrap="none" rtlCol="0" fromWordArt="1" anchor="ctr">
            <a:prstTxWarp prst="textDeflate">
              <a:avLst>
                <a:gd name="adj" fmla="val 24244"/>
              </a:avLst>
            </a:prstTxWarp>
          </a:bodyPr>
          <a:lstStyle/>
          <a:p>
            <a:pPr algn="ctr">
              <a:buNone/>
            </a:pPr>
            <a:endParaRPr lang="it-IT" sz="36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1" b="20949"/>
          <a:stretch/>
        </p:blipFill>
        <p:spPr bwMode="auto">
          <a:xfrm>
            <a:off x="642872" y="4954425"/>
            <a:ext cx="2100328" cy="2992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75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76405" y="265892"/>
            <a:ext cx="8768966" cy="6294928"/>
            <a:chOff x="176405" y="265892"/>
            <a:chExt cx="8768966" cy="629492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157"/>
            <a:stretch/>
          </p:blipFill>
          <p:spPr bwMode="auto">
            <a:xfrm>
              <a:off x="179618" y="1201416"/>
              <a:ext cx="8765753" cy="2697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7" b="2708"/>
            <a:stretch/>
          </p:blipFill>
          <p:spPr bwMode="auto">
            <a:xfrm>
              <a:off x="179618" y="3620453"/>
              <a:ext cx="8762540" cy="29403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260"/>
            <a:stretch/>
          </p:blipFill>
          <p:spPr bwMode="auto">
            <a:xfrm>
              <a:off x="176405" y="265892"/>
              <a:ext cx="8765753" cy="93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magine 3" descr="Risultati immagini per tato aere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546100"/>
            <a:ext cx="4520388" cy="285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59" y="977900"/>
            <a:ext cx="2413199" cy="24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996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te-argomenti.org/manifesti/aeropittura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3"/>
          <a:stretch/>
        </p:blipFill>
        <p:spPr bwMode="auto">
          <a:xfrm>
            <a:off x="4821230" y="1272510"/>
            <a:ext cx="4017971" cy="496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76239" y="1722120"/>
            <a:ext cx="5241606" cy="451347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E’ </a:t>
            </a:r>
            <a:r>
              <a:rPr lang="it-IT" dirty="0"/>
              <a:t>una declinazione pittorica del </a:t>
            </a:r>
            <a:r>
              <a:rPr lang="it-IT" dirty="0">
                <a:solidFill>
                  <a:schemeClr val="tx2"/>
                </a:solidFill>
              </a:rPr>
              <a:t>futurismo</a:t>
            </a:r>
            <a:r>
              <a:rPr lang="it-IT" dirty="0"/>
              <a:t> che si afferma negli anni successivi alla prima guerra mondiale. Come espressione del mito della macchina e della </a:t>
            </a:r>
            <a:r>
              <a:rPr lang="it-IT" dirty="0" smtClean="0"/>
              <a:t>modernità, </a:t>
            </a:r>
            <a:r>
              <a:rPr lang="it-IT" dirty="0"/>
              <a:t>l'</a:t>
            </a:r>
            <a:r>
              <a:rPr lang="it-IT" dirty="0" err="1"/>
              <a:t>aeropittura</a:t>
            </a:r>
            <a:r>
              <a:rPr lang="it-IT" dirty="0"/>
              <a:t> manifesta l'entusiasmo per il volo, il dinamismo e la velocità </a:t>
            </a:r>
            <a:r>
              <a:rPr lang="it-IT" dirty="0" smtClean="0"/>
              <a:t>dell'aeroplano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952293" y="570780"/>
            <a:ext cx="3056670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4400" dirty="0" err="1" smtClean="0">
                <a:ln w="18000">
                  <a:solidFill>
                    <a:srgbClr val="3336A3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Aeropittura</a:t>
            </a:r>
            <a:endParaRPr lang="it-IT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6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6668" y="0"/>
            <a:ext cx="9159239" cy="6858000"/>
            <a:chOff x="6668" y="0"/>
            <a:chExt cx="9159239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" t="3209" r="1339" b="-47"/>
            <a:stretch/>
          </p:blipFill>
          <p:spPr bwMode="auto">
            <a:xfrm>
              <a:off x="6668" y="0"/>
              <a:ext cx="915923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2"/>
            <a:stretch/>
          </p:blipFill>
          <p:spPr bwMode="auto">
            <a:xfrm>
              <a:off x="2240279" y="5593080"/>
              <a:ext cx="6553201" cy="1264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6" r="3810"/>
            <a:stretch/>
          </p:blipFill>
          <p:spPr bwMode="auto">
            <a:xfrm>
              <a:off x="2194559" y="3125153"/>
              <a:ext cx="6827520" cy="3477235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1660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thumb/8/88/Trento-museo_Gianni_Caproni-pinacoteca.jpg/800px-Trento-museo_Gianni_Caproni-pinacote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30" y="200517"/>
            <a:ext cx="6983316" cy="524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7424" y="5563166"/>
            <a:ext cx="870611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800" dirty="0">
                <a:solidFill>
                  <a:srgbClr val="00B0F0"/>
                </a:solidFill>
              </a:rPr>
              <a:t>Pinacoteca</a:t>
            </a:r>
            <a:r>
              <a:rPr lang="it-IT" sz="2800" dirty="0"/>
              <a:t> all'entrata </a:t>
            </a:r>
            <a:r>
              <a:rPr lang="it-IT" sz="2800" dirty="0" smtClean="0"/>
              <a:t>del </a:t>
            </a:r>
            <a:r>
              <a:rPr lang="it-IT" sz="2800" dirty="0" smtClean="0">
                <a:solidFill>
                  <a:srgbClr val="00B0F0"/>
                </a:solidFill>
              </a:rPr>
              <a:t>Museo dell’aeronautica </a:t>
            </a:r>
            <a:r>
              <a:rPr lang="it-IT" sz="2800" dirty="0" smtClean="0"/>
              <a:t>Gianni Caproni , </a:t>
            </a:r>
            <a:r>
              <a:rPr lang="it-IT" sz="2800" dirty="0"/>
              <a:t>con opere di </a:t>
            </a:r>
            <a:r>
              <a:rPr lang="it-IT" sz="2800" dirty="0">
                <a:solidFill>
                  <a:srgbClr val="00B0F0"/>
                </a:solidFill>
              </a:rPr>
              <a:t>Tato</a:t>
            </a:r>
            <a:r>
              <a:rPr lang="it-IT" sz="2800" dirty="0" smtClean="0"/>
              <a:t>, Depero </a:t>
            </a:r>
            <a:r>
              <a:rPr lang="it-IT" sz="2800" dirty="0"/>
              <a:t>e altri</a:t>
            </a:r>
          </a:p>
        </p:txBody>
      </p:sp>
    </p:spTree>
    <p:extLst>
      <p:ext uri="{BB962C8B-B14F-4D97-AF65-F5344CB8AC3E}">
        <p14:creationId xmlns:p14="http://schemas.microsoft.com/office/powerpoint/2010/main" val="3170523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isco D\Torace\Immagini torace\Casistica del Bellaria\UIP e CA polmonare_Pidalà Giuseppe\2011-03-04_10465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" t="16445" r="37802" b="5246"/>
          <a:stretch/>
        </p:blipFill>
        <p:spPr bwMode="auto">
          <a:xfrm>
            <a:off x="5663156" y="166313"/>
            <a:ext cx="3023533" cy="3019942"/>
          </a:xfrm>
          <a:prstGeom prst="rect">
            <a:avLst/>
          </a:prstGeom>
          <a:noFill/>
          <a:ln>
            <a:solidFill>
              <a:srgbClr val="FF4F8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disegno UI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1111" r="20374" b="18889"/>
          <a:stretch>
            <a:fillRect/>
          </a:stretch>
        </p:blipFill>
        <p:spPr bwMode="auto">
          <a:xfrm>
            <a:off x="446036" y="162404"/>
            <a:ext cx="2933381" cy="3037214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152821" y="247373"/>
            <a:ext cx="1064551" cy="584775"/>
          </a:xfrm>
          <a:prstGeom prst="rect">
            <a:avLst/>
          </a:prstGeom>
          <a:solidFill>
            <a:srgbClr val="FF99CC">
              <a:alpha val="20000"/>
            </a:srgbClr>
          </a:solidFill>
          <a:ln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kern="0" dirty="0" smtClean="0">
                <a:solidFill>
                  <a:srgbClr val="FF4F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UIP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 r="35915"/>
          <a:stretch/>
        </p:blipFill>
        <p:spPr bwMode="auto">
          <a:xfrm>
            <a:off x="1887176" y="4146997"/>
            <a:ext cx="5391096" cy="2527434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0" y="2866672"/>
            <a:ext cx="5818675" cy="1096081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 descr="C:\Disco D\Torace\Lavori in corso\1 Corsi o Congressi futuri\2017\2 Bologna_AIPO nazionale_10 -13 Giugno\Relazione DLD fibrosanti\Cubett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2"/>
          <a:stretch/>
        </p:blipFill>
        <p:spPr bwMode="auto">
          <a:xfrm>
            <a:off x="3741292" y="943751"/>
            <a:ext cx="1530052" cy="1301465"/>
          </a:xfrm>
          <a:prstGeom prst="rect">
            <a:avLst/>
          </a:prstGeom>
          <a:noFill/>
          <a:ln>
            <a:solidFill>
              <a:srgbClr val="FF5B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1967452" y="5126437"/>
            <a:ext cx="3991388" cy="213360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55390" y="6019621"/>
            <a:ext cx="683457" cy="369332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schemeClr val="bg1">
                <a:alpha val="6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000" dirty="0" smtClean="0">
                <a:solidFill>
                  <a:srgbClr val="FF65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it-IT" dirty="0">
              <a:solidFill>
                <a:srgbClr val="FF65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9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0" y="263178"/>
            <a:ext cx="8167315" cy="630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6" y="3108960"/>
            <a:ext cx="7716883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2422156" y="4274820"/>
            <a:ext cx="1834884" cy="205740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99" y="125693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0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3" t="6213" r="6696" b="16994"/>
          <a:stretch>
            <a:fillRect/>
          </a:stretch>
        </p:blipFill>
        <p:spPr bwMode="auto">
          <a:xfrm>
            <a:off x="373063" y="2209800"/>
            <a:ext cx="3730625" cy="4256088"/>
          </a:xfrm>
          <a:prstGeom prst="rect">
            <a:avLst/>
          </a:prstGeom>
          <a:noFill/>
          <a:ln w="9525">
            <a:solidFill>
              <a:srgbClr val="FFB1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526" r="-2"/>
          <a:stretch>
            <a:fillRect/>
          </a:stretch>
        </p:blipFill>
        <p:spPr bwMode="auto">
          <a:xfrm>
            <a:off x="5022850" y="2178050"/>
            <a:ext cx="3744913" cy="428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61963" y="379413"/>
            <a:ext cx="3411537" cy="1421928"/>
          </a:xfrm>
          <a:prstGeom prst="rect">
            <a:avLst/>
          </a:prstGeom>
          <a:solidFill>
            <a:srgbClr val="FFFFFF">
              <a:alpha val="72157"/>
            </a:srgbClr>
          </a:solidFill>
          <a:ln w="9525">
            <a:solidFill>
              <a:srgbClr val="FFB1BF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None/>
            </a:pPr>
            <a:r>
              <a:rPr lang="it-IT" altLang="it-IT" sz="3200" dirty="0" err="1" smtClean="0">
                <a:solidFill>
                  <a:srgbClr val="FF53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Reticular</a:t>
            </a:r>
            <a:r>
              <a:rPr lang="it-IT" altLang="it-IT" sz="3200" dirty="0" smtClean="0">
                <a:solidFill>
                  <a:srgbClr val="FF53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 smtClean="0">
                <a:solidFill>
                  <a:srgbClr val="FF53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abnormality</a:t>
            </a:r>
            <a:r>
              <a:rPr lang="it-IT" altLang="it-IT" sz="3200" dirty="0" smtClean="0">
                <a:solidFill>
                  <a:srgbClr val="FF53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«</a:t>
            </a:r>
            <a:r>
              <a:rPr lang="it-IT" altLang="it-IT" sz="3200" i="1" dirty="0" smtClean="0">
                <a:solidFill>
                  <a:srgbClr val="FF538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Fibrosing»</a:t>
            </a:r>
            <a:endParaRPr lang="it-IT" altLang="it-IT" sz="3200" i="1" dirty="0">
              <a:solidFill>
                <a:srgbClr val="FF538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5151438" y="376238"/>
            <a:ext cx="3413125" cy="1421928"/>
          </a:xfrm>
          <a:prstGeom prst="rect">
            <a:avLst/>
          </a:prstGeom>
          <a:solidFill>
            <a:srgbClr val="FFFFFF">
              <a:alpha val="72157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buNone/>
            </a:pPr>
            <a:r>
              <a:rPr lang="it-IT" altLang="it-IT" sz="3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Reticular</a:t>
            </a:r>
            <a:r>
              <a:rPr lang="it-IT" altLang="it-IT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abnormality</a:t>
            </a:r>
            <a:r>
              <a:rPr lang="it-IT" altLang="it-IT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«NON-</a:t>
            </a:r>
            <a:r>
              <a:rPr lang="it-IT" altLang="it-IT" sz="3200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fibrosing</a:t>
            </a:r>
            <a:r>
              <a:rPr lang="it-IT" altLang="it-IT" sz="3200" i="1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</a:p>
        </p:txBody>
      </p:sp>
      <p:pic>
        <p:nvPicPr>
          <p:cNvPr id="6" name="Picture 9" descr="C:\Disco D\Torace\Lavori in corso\Atlas of DLD\Atlas_Testi &amp; Img\3 HRCT Patterns\1 Septal Pattern\Septal Pattern immagini\chainlink-832260_1920.jpg 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9624" y="1976718"/>
            <a:ext cx="1329083" cy="1329083"/>
          </a:xfrm>
          <a:prstGeom prst="rect">
            <a:avLst/>
          </a:prstGeom>
          <a:noFill/>
          <a:ln>
            <a:solidFill>
              <a:srgbClr val="80008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isultati immagini per fishing 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842" y="1950244"/>
            <a:ext cx="1317631" cy="1393482"/>
          </a:xfrm>
          <a:prstGeom prst="rect">
            <a:avLst/>
          </a:prstGeom>
          <a:noFill/>
          <a:ln>
            <a:solidFill>
              <a:srgbClr val="FF99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489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7892" r="33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05" y="3343154"/>
            <a:ext cx="5976088" cy="29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36" y="3400425"/>
            <a:ext cx="1861923" cy="2086378"/>
          </a:xfrm>
          <a:prstGeom prst="rect">
            <a:avLst/>
          </a:prstGeom>
          <a:noFill/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  <a:reflection stA="52000" endA="300" endPos="29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446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0" y="0"/>
            <a:ext cx="9259910" cy="6926580"/>
            <a:chOff x="0" y="0"/>
            <a:chExt cx="9259910" cy="692658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64" t="5607" r="1712"/>
            <a:stretch/>
          </p:blipFill>
          <p:spPr bwMode="auto">
            <a:xfrm>
              <a:off x="0" y="0"/>
              <a:ext cx="9259910" cy="6926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36" y="428624"/>
              <a:ext cx="36766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79961"/>
              <a:ext cx="9144001" cy="142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" t="24004" r="-1141" b="17547"/>
            <a:stretch/>
          </p:blipFill>
          <p:spPr bwMode="auto">
            <a:xfrm>
              <a:off x="58657" y="3429000"/>
              <a:ext cx="9026685" cy="2723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2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0" y="263178"/>
            <a:ext cx="8167315" cy="630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6" y="3108960"/>
            <a:ext cx="7716883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1622738" y="4279721"/>
            <a:ext cx="901521" cy="21500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99" y="125693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267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C 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0" r="53662" b="1"/>
          <a:stretch/>
        </p:blipFill>
        <p:spPr bwMode="auto">
          <a:xfrm>
            <a:off x="250825" y="2382592"/>
            <a:ext cx="4070350" cy="435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Disco D\Torace\Immagini torace\Casistica di SGP\UIP_Calzati A\UIP_Calzati A07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33934" r="48562"/>
          <a:stretch/>
        </p:blipFill>
        <p:spPr bwMode="auto">
          <a:xfrm>
            <a:off x="4775722" y="2382592"/>
            <a:ext cx="4088878" cy="432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2010-06-06_1022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7" y="1111988"/>
            <a:ext cx="3488945" cy="461314"/>
          </a:xfrm>
          <a:prstGeom prst="rect">
            <a:avLst/>
          </a:prstGeom>
          <a:noFill/>
          <a:ln w="9525">
            <a:solidFill>
              <a:srgbClr val="FFB1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Immagini\Immagini torace\Cisti\alvear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9" y="4547248"/>
            <a:ext cx="12557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724944" y="205302"/>
            <a:ext cx="3671887" cy="584200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solidFill>
              <a:srgbClr val="FF99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dirty="0">
                <a:solidFill>
                  <a:srgbClr val="FF538C"/>
                </a:solidFill>
                <a:latin typeface="Times New Roman" pitchFamily="18" charset="0"/>
              </a:rPr>
              <a:t>Honeycombing </a:t>
            </a:r>
          </a:p>
        </p:txBody>
      </p:sp>
      <p:sp>
        <p:nvSpPr>
          <p:cNvPr id="10" name="Ovale 9"/>
          <p:cNvSpPr/>
          <p:nvPr/>
        </p:nvSpPr>
        <p:spPr bwMode="auto">
          <a:xfrm rot="3817014">
            <a:off x="2400300" y="5427663"/>
            <a:ext cx="808038" cy="1439862"/>
          </a:xfrm>
          <a:prstGeom prst="ellipse">
            <a:avLst/>
          </a:prstGeom>
          <a:noFill/>
          <a:ln w="38100">
            <a:solidFill>
              <a:srgbClr val="FF578F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60000"/>
              </a:prstClr>
            </a:outerShdw>
          </a:effectLst>
        </p:spPr>
        <p:txBody>
          <a:bodyPr lIns="180000" tIns="180000" rIns="180000" bIns="180000" anchor="ctr">
            <a:spAutoFit/>
          </a:bodyPr>
          <a:lstStyle/>
          <a:p>
            <a:pPr algn="ctr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e 10"/>
          <p:cNvSpPr/>
          <p:nvPr/>
        </p:nvSpPr>
        <p:spPr bwMode="auto">
          <a:xfrm rot="5400000">
            <a:off x="6102631" y="5441538"/>
            <a:ext cx="808038" cy="1439862"/>
          </a:xfrm>
          <a:prstGeom prst="ellipse">
            <a:avLst/>
          </a:prstGeom>
          <a:noFill/>
          <a:ln w="38100">
            <a:solidFill>
              <a:srgbClr val="FF578F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60000"/>
              </a:prstClr>
            </a:outerShdw>
          </a:effectLst>
        </p:spPr>
        <p:txBody>
          <a:bodyPr lIns="180000" tIns="180000" rIns="180000" bIns="180000" anchor="ctr">
            <a:spAutoFit/>
          </a:bodyPr>
          <a:lstStyle/>
          <a:p>
            <a:pPr algn="ctr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099468"/>
            <a:ext cx="4292600" cy="58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29" y="1782297"/>
            <a:ext cx="1982550" cy="2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58" y="1756539"/>
            <a:ext cx="2208141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7" y="1679265"/>
            <a:ext cx="3488945" cy="38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772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C 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2" r="53662"/>
          <a:stretch/>
        </p:blipFill>
        <p:spPr bwMode="auto">
          <a:xfrm>
            <a:off x="250825" y="1828800"/>
            <a:ext cx="4070350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C:\Immagini\Immagini torace\Cisti\alvear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946525"/>
            <a:ext cx="12557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2735263" y="333375"/>
            <a:ext cx="3671887" cy="584200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solidFill>
              <a:srgbClr val="FF99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FF538C"/>
                </a:solidFill>
                <a:latin typeface="Times New Roman" pitchFamily="18" charset="0"/>
              </a:rPr>
              <a:t>Honeycombing 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205038"/>
            <a:ext cx="42132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071563"/>
            <a:ext cx="8601075" cy="539750"/>
          </a:xfrm>
          <a:prstGeom prst="rect">
            <a:avLst/>
          </a:prstGeom>
          <a:noFill/>
          <a:ln w="9525">
            <a:solidFill>
              <a:srgbClr val="FF538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e 12"/>
          <p:cNvSpPr/>
          <p:nvPr/>
        </p:nvSpPr>
        <p:spPr bwMode="auto">
          <a:xfrm rot="3817014">
            <a:off x="2400300" y="5427663"/>
            <a:ext cx="808038" cy="1439862"/>
          </a:xfrm>
          <a:prstGeom prst="ellipse">
            <a:avLst/>
          </a:prstGeom>
          <a:noFill/>
          <a:ln w="38100">
            <a:solidFill>
              <a:srgbClr val="FF578F"/>
            </a:solidFill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60000"/>
              </a:prstClr>
            </a:outerShdw>
          </a:effectLst>
        </p:spPr>
        <p:txBody>
          <a:bodyPr lIns="180000" tIns="180000" rIns="180000" bIns="180000" anchor="ctr">
            <a:spAutoFit/>
          </a:bodyPr>
          <a:lstStyle/>
          <a:p>
            <a:pPr algn="ctr"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721129"/>
            <a:ext cx="5679315" cy="89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383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323850" y="0"/>
            <a:ext cx="9197975" cy="8550275"/>
            <a:chOff x="324090" y="0"/>
            <a:chExt cx="9198061" cy="8549640"/>
          </a:xfrm>
        </p:grpSpPr>
        <p:pic>
          <p:nvPicPr>
            <p:cNvPr id="2048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4" t="5714" b="16499"/>
            <a:stretch>
              <a:fillRect/>
            </a:stretch>
          </p:blipFill>
          <p:spPr bwMode="auto">
            <a:xfrm>
              <a:off x="324090" y="0"/>
              <a:ext cx="9198061" cy="8549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319" y="1932972"/>
              <a:ext cx="3437543" cy="45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2" descr="ghiacc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2" y="465307"/>
            <a:ext cx="2466694" cy="1570463"/>
          </a:xfrm>
          <a:prstGeom prst="rect">
            <a:avLst/>
          </a:prstGeom>
          <a:noFill/>
          <a:ln>
            <a:solidFill>
              <a:schemeClr val="bg1">
                <a:lumMod val="25000"/>
                <a:lumOff val="7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562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-0.0007 -0.2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10" descr="foglie secch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11" descr="foglie secche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lum bright="-20000" contrast="10000"/>
          </a:blip>
          <a:srcRect l="2099" t="1399" r="3128" b="1736"/>
          <a:stretch/>
        </p:blipFill>
        <p:spPr bwMode="auto">
          <a:xfrm rot="10800000">
            <a:off x="857223" y="3589262"/>
            <a:ext cx="3334072" cy="3082652"/>
          </a:xfrm>
          <a:prstGeom prst="rect">
            <a:avLst/>
          </a:prstGeom>
          <a:noFill/>
          <a:ln w="19050">
            <a:solidFill>
              <a:srgbClr val="FF657F"/>
            </a:solidFill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1" b="-1"/>
          <a:stretch/>
        </p:blipFill>
        <p:spPr bwMode="auto">
          <a:xfrm>
            <a:off x="259135" y="228756"/>
            <a:ext cx="3488617" cy="3154276"/>
          </a:xfrm>
          <a:prstGeom prst="rect">
            <a:avLst/>
          </a:prstGeom>
          <a:noFill/>
          <a:ln w="9525">
            <a:solidFill>
              <a:srgbClr val="FF657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olo 1"/>
          <p:cNvSpPr txBox="1">
            <a:spLocks/>
          </p:cNvSpPr>
          <p:nvPr/>
        </p:nvSpPr>
        <p:spPr>
          <a:xfrm>
            <a:off x="2936875" y="649288"/>
            <a:ext cx="2470150" cy="665162"/>
          </a:xfrm>
          <a:prstGeom prst="rect">
            <a:avLst/>
          </a:prstGeom>
          <a:solidFill>
            <a:schemeClr val="tx1"/>
          </a:solidFill>
          <a:ln>
            <a:solidFill>
              <a:srgbClr val="FF538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2pPr>
            <a:lvl3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3pPr>
            <a:lvl4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4pPr>
            <a:lvl5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5pPr>
            <a:lvl6pPr marL="4603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75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47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319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it-IT" sz="2000" dirty="0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Fibrosing Diseases</a:t>
            </a:r>
            <a:br>
              <a:rPr lang="it-IT" sz="2000" dirty="0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Rettangolo 15"/>
          <p:cNvSpPr>
            <a:spLocks noChangeArrowheads="1"/>
          </p:cNvSpPr>
          <p:nvPr/>
        </p:nvSpPr>
        <p:spPr bwMode="auto">
          <a:xfrm>
            <a:off x="3055938" y="1006475"/>
            <a:ext cx="2257425" cy="255588"/>
          </a:xfrm>
          <a:prstGeom prst="rect">
            <a:avLst/>
          </a:prstGeom>
          <a:solidFill>
            <a:srgbClr val="FF538C"/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323850" indent="-323850" defTabSz="741363"/>
            <a:endParaRPr lang="it-IT"/>
          </a:p>
        </p:txBody>
      </p:sp>
      <p:pic>
        <p:nvPicPr>
          <p:cNvPr id="17" name="Picture 2" descr="C:\Disco D\Torace\Lavori in corso\2 Atlas of DLD\1 Atlas_Proofs\All corretti\1 Cover\Cover New\The beautiful cover of the _Atlas of DLDs_Dalpiaz &amp; Cancellier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60" y="266567"/>
            <a:ext cx="2781192" cy="311646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>
            <a:outerShdw blurRad="25400" dist="63500" dir="2580000" algn="tl" rotWithShape="0">
              <a:srgbClr val="FF9933">
                <a:alpha val="69804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isco D\Torace\Lavori in corso\PPP 3ed\1 Practical Lung Pathology_Ch03 new_Dalpiaz\PPP 3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/>
          <a:stretch/>
        </p:blipFill>
        <p:spPr bwMode="auto">
          <a:xfrm>
            <a:off x="5313052" y="3553931"/>
            <a:ext cx="2776955" cy="3117983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76200" dir="2700000" algn="tl" rotWithShape="0">
              <a:prstClr val="black">
                <a:alpha val="5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523451" y="2611334"/>
            <a:ext cx="697627" cy="369332"/>
          </a:xfrm>
          <a:prstGeom prst="rect">
            <a:avLst/>
          </a:prstGeom>
          <a:ln>
            <a:solidFill>
              <a:srgbClr val="FF9933"/>
            </a:solidFill>
          </a:ln>
          <a:effectLst>
            <a:outerShdw blurRad="50800" dist="38100" dir="2700000" algn="tl" rotWithShape="0">
              <a:schemeClr val="tx1">
                <a:alpha val="6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602436" y="4387315"/>
            <a:ext cx="697627" cy="369332"/>
          </a:xfrm>
          <a:prstGeom prst="rect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  <a:effectLst>
            <a:outerShdw blurRad="50800" dist="38100" dir="2700000" algn="tl" rotWithShape="0">
              <a:schemeClr val="bg1">
                <a:alpha val="6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000" dirty="0" smtClean="0">
                <a:solidFill>
                  <a:srgbClr val="081D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it-IT" dirty="0">
              <a:solidFill>
                <a:srgbClr val="081D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6" descr="http://www.hrct.it/M&amp;G/contact/KO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70" y="5176814"/>
            <a:ext cx="960149" cy="119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545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26102" r="41856" b="19005"/>
          <a:stretch/>
        </p:blipFill>
        <p:spPr bwMode="auto">
          <a:xfrm>
            <a:off x="540912" y="1468192"/>
            <a:ext cx="3515901" cy="4417454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27309" r="47056" b="28360"/>
          <a:stretch/>
        </p:blipFill>
        <p:spPr bwMode="auto">
          <a:xfrm>
            <a:off x="4972125" y="1436903"/>
            <a:ext cx="3512969" cy="4461621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33530" y="517028"/>
            <a:ext cx="7076940" cy="535531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it-IT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Bronchiolectasis  or  </a:t>
            </a:r>
            <a:r>
              <a:rPr lang="it-IT" sz="3200" kern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Honeycombing ?</a:t>
            </a:r>
            <a:endParaRPr lang="it-IT" sz="3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01713" y="6066038"/>
            <a:ext cx="654057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</a:t>
            </a:r>
            <a:r>
              <a:rPr lang="it-IT" sz="280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80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multiplanar</a:t>
            </a:r>
            <a:r>
              <a:rPr lang="it-IT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reconstructions</a:t>
            </a:r>
            <a:r>
              <a:rPr lang="it-IT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3908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1"/>
          <a:stretch/>
        </p:blipFill>
        <p:spPr bwMode="auto">
          <a:xfrm>
            <a:off x="133189" y="785951"/>
            <a:ext cx="8835999" cy="5870344"/>
          </a:xfrm>
          <a:prstGeom prst="rect">
            <a:avLst/>
          </a:prstGeom>
          <a:noFill/>
          <a:ln w="9525">
            <a:solidFill>
              <a:srgbClr val="FFB1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3" y="177293"/>
            <a:ext cx="8850032" cy="59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4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b="12784"/>
          <a:stretch/>
        </p:blipFill>
        <p:spPr bwMode="auto">
          <a:xfrm>
            <a:off x="681803" y="152814"/>
            <a:ext cx="7834370" cy="652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Risultati immagini per rassegna stampa aip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rassegna stampa aipo"/>
          <p:cNvSpPr>
            <a:spLocks noChangeAspect="1" noChangeArrowheads="1"/>
          </p:cNvSpPr>
          <p:nvPr/>
        </p:nvSpPr>
        <p:spPr bwMode="auto">
          <a:xfrm>
            <a:off x="155575" y="-838200"/>
            <a:ext cx="4762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http://www.aiponet.it/images/grafica/editoria/rassegn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Picture 6" descr="http://www.sarcoidosis.it/images/logo-AIP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60" y="1841435"/>
            <a:ext cx="1308924" cy="63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45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2583" r="2763" b="36854"/>
          <a:stretch/>
        </p:blipFill>
        <p:spPr bwMode="auto">
          <a:xfrm>
            <a:off x="950018" y="117390"/>
            <a:ext cx="7272539" cy="659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0" y="694029"/>
            <a:ext cx="6916355" cy="142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200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77803" y="259446"/>
            <a:ext cx="8766169" cy="6367684"/>
            <a:chOff x="177803" y="259446"/>
            <a:chExt cx="8766169" cy="636768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8"/>
            <a:stretch/>
          </p:blipFill>
          <p:spPr bwMode="auto">
            <a:xfrm>
              <a:off x="177803" y="259446"/>
              <a:ext cx="8766169" cy="6367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022" y="3443288"/>
              <a:ext cx="5012529" cy="310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662" y="5077496"/>
              <a:ext cx="16764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418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3975" b="1623"/>
          <a:stretch/>
        </p:blipFill>
        <p:spPr bwMode="auto">
          <a:xfrm>
            <a:off x="231819" y="282758"/>
            <a:ext cx="8646349" cy="623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2"/>
          <a:stretch/>
        </p:blipFill>
        <p:spPr bwMode="auto">
          <a:xfrm>
            <a:off x="643942" y="3760696"/>
            <a:ext cx="2163651" cy="240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51" y="2891506"/>
            <a:ext cx="5549158" cy="2228178"/>
          </a:xfrm>
          <a:prstGeom prst="rect">
            <a:avLst/>
          </a:prstGeom>
          <a:noFill/>
          <a:ln w="9525">
            <a:solidFill>
              <a:srgbClr val="006C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1556826"/>
            <a:ext cx="2043045" cy="43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63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s://upload.wikimedia.org/wikipedia/commons/thumb/d/d2/PalazzoDucaleUrbino.JPG/800px-PalazzoDucaleUrbi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r="17004"/>
          <a:stretch/>
        </p:blipFill>
        <p:spPr bwMode="auto">
          <a:xfrm>
            <a:off x="5284928" y="1223493"/>
            <a:ext cx="3591797" cy="3363443"/>
          </a:xfrm>
          <a:prstGeom prst="rect">
            <a:avLst/>
          </a:prstGeom>
          <a:noFill/>
          <a:ln>
            <a:solidFill>
              <a:schemeClr val="bg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t="2690" b="90064"/>
          <a:stretch/>
        </p:blipFill>
        <p:spPr bwMode="auto">
          <a:xfrm>
            <a:off x="2846840" y="191451"/>
            <a:ext cx="5965490" cy="607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C:\Disco D\Torace\Lavori in corso\2 AIPO\1 La Rassegna stampa AIPO\2017\3 Noduli densi come il corallo_DPO\Madonna_di_Senigall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80" y="193181"/>
            <a:ext cx="4822448" cy="566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8" y="5413726"/>
            <a:ext cx="8709660" cy="1195989"/>
          </a:xfrm>
          <a:prstGeom prst="rect">
            <a:avLst/>
          </a:prstGeom>
          <a:noFill/>
          <a:ln w="9525">
            <a:solidFill>
              <a:schemeClr val="bg1">
                <a:lumMod val="90000"/>
                <a:lumOff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696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b="25592"/>
          <a:stretch/>
        </p:blipFill>
        <p:spPr bwMode="auto">
          <a:xfrm>
            <a:off x="223870" y="315754"/>
            <a:ext cx="8790061" cy="61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7" y="3145631"/>
            <a:ext cx="828430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59" y="137885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6381265" y="3231832"/>
            <a:ext cx="1977124" cy="721982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02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 b="2966"/>
          <a:stretch/>
        </p:blipFill>
        <p:spPr bwMode="auto">
          <a:xfrm>
            <a:off x="-66978" y="0"/>
            <a:ext cx="9210978" cy="848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" y="1127760"/>
            <a:ext cx="9078276" cy="15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645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1296 L -4.16667E-6 -0.238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0" y="1395564"/>
            <a:ext cx="8719878" cy="122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46" y="408078"/>
            <a:ext cx="3315652" cy="48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isultati immagini per apical c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0" t="35129" r="2944" b="28266"/>
          <a:stretch/>
        </p:blipFill>
        <p:spPr bwMode="auto">
          <a:xfrm>
            <a:off x="239050" y="2968833"/>
            <a:ext cx="4038663" cy="32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iorgia\Desktop\Apical CAP\Apical CAP 4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41" r="19329" b="6765"/>
          <a:stretch/>
        </p:blipFill>
        <p:spPr bwMode="auto">
          <a:xfrm rot="5400000">
            <a:off x="5038310" y="2366592"/>
            <a:ext cx="3290299" cy="449478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344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1" b="-1"/>
          <a:stretch/>
        </p:blipFill>
        <p:spPr bwMode="auto">
          <a:xfrm>
            <a:off x="259135" y="228756"/>
            <a:ext cx="3488617" cy="3154276"/>
          </a:xfrm>
          <a:prstGeom prst="rect">
            <a:avLst/>
          </a:prstGeom>
          <a:noFill/>
          <a:ln w="9525">
            <a:solidFill>
              <a:srgbClr val="FF657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2936875" y="649288"/>
            <a:ext cx="2470150" cy="665162"/>
          </a:xfrm>
          <a:prstGeom prst="rect">
            <a:avLst/>
          </a:prstGeom>
          <a:solidFill>
            <a:schemeClr val="tx1"/>
          </a:solidFill>
          <a:ln>
            <a:solidFill>
              <a:srgbClr val="FF538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>
            <a:lvl1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2pPr>
            <a:lvl3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3pPr>
            <a:lvl4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4pPr>
            <a:lvl5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5pPr>
            <a:lvl6pPr marL="4603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75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47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319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it-IT" sz="2000" dirty="0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Fibrosing </a:t>
            </a:r>
            <a:r>
              <a:rPr lang="it-IT" sz="2000" dirty="0" err="1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it-IT" sz="2000" dirty="0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000" dirty="0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 smtClean="0">
                <a:solidFill>
                  <a:srgbClr val="FF53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ttangolo 15"/>
          <p:cNvSpPr>
            <a:spLocks noChangeArrowheads="1"/>
          </p:cNvSpPr>
          <p:nvPr/>
        </p:nvSpPr>
        <p:spPr bwMode="auto">
          <a:xfrm>
            <a:off x="3055938" y="1006475"/>
            <a:ext cx="2257425" cy="255588"/>
          </a:xfrm>
          <a:prstGeom prst="rect">
            <a:avLst/>
          </a:prstGeom>
          <a:solidFill>
            <a:srgbClr val="FF538C"/>
          </a:solidFill>
          <a:ln w="952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323850" indent="-323850" defTabSz="741363"/>
            <a:endParaRPr lang="it-IT"/>
          </a:p>
        </p:txBody>
      </p:sp>
      <p:pic>
        <p:nvPicPr>
          <p:cNvPr id="8" name="Picture 2" descr="http://www.aiponet.it/images/news/2018/gen-feb-mar/cover_rassegna1_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81250"/>
            <a:ext cx="3550920" cy="4945074"/>
          </a:xfrm>
          <a:prstGeom prst="rect">
            <a:avLst/>
          </a:prstGeom>
          <a:noFill/>
          <a:ln>
            <a:solidFill>
              <a:srgbClr val="FF9933"/>
            </a:solidFill>
          </a:ln>
          <a:effectLst>
            <a:outerShdw blurRad="50800" dist="101600" dir="27000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28451"/>
          <a:stretch/>
        </p:blipFill>
        <p:spPr bwMode="auto">
          <a:xfrm>
            <a:off x="2011679" y="4055692"/>
            <a:ext cx="3395345" cy="847966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>
            <a:outerShdw blurRad="50800" dist="101600" dir="27000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4" descr="AI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0" y="5232717"/>
            <a:ext cx="1566798" cy="752475"/>
          </a:xfrm>
          <a:prstGeom prst="rect">
            <a:avLst/>
          </a:prstGeom>
          <a:noFill/>
          <a:ln>
            <a:solidFill>
              <a:srgbClr val="FF9933"/>
            </a:solidFill>
          </a:ln>
          <a:effectLst>
            <a:outerShdw blurRad="50800" dist="101600" dir="2700000" algn="t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764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://blog.myesr.org/wp_live_esr11_23zcq/wp-content/uploads/2013/10/Bild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9"/>
          <a:stretch/>
        </p:blipFill>
        <p:spPr bwMode="auto">
          <a:xfrm>
            <a:off x="289878" y="1258149"/>
            <a:ext cx="8571520" cy="264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1927" y="4143170"/>
            <a:ext cx="885412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Tumore</a:t>
            </a:r>
            <a:r>
              <a:rPr lang="en-US" sz="2400" dirty="0" smtClean="0">
                <a:solidFill>
                  <a:schemeClr val="tx2"/>
                </a:solidFill>
              </a:rPr>
              <a:t> di Pancoast : </a:t>
            </a:r>
            <a:r>
              <a:rPr lang="en-US" sz="2400" dirty="0" err="1" smtClean="0"/>
              <a:t>caratterizzato</a:t>
            </a:r>
            <a:r>
              <a:rPr lang="en-US" sz="2400" dirty="0" smtClean="0"/>
              <a:t> </a:t>
            </a:r>
            <a:r>
              <a:rPr lang="en-US" sz="2400" dirty="0" err="1" smtClean="0"/>
              <a:t>dalla</a:t>
            </a:r>
            <a:r>
              <a:rPr lang="en-US" sz="2400" dirty="0" smtClean="0"/>
              <a:t> </a:t>
            </a:r>
            <a:r>
              <a:rPr lang="en-US" sz="2400" dirty="0" err="1" smtClean="0"/>
              <a:t>triade</a:t>
            </a:r>
            <a:r>
              <a:rPr lang="en-US" sz="2400" dirty="0" smtClean="0"/>
              <a:t> di </a:t>
            </a:r>
            <a:r>
              <a:rPr lang="en-US" sz="2400" dirty="0" err="1" smtClean="0"/>
              <a:t>dolore</a:t>
            </a:r>
            <a:r>
              <a:rPr lang="en-US" sz="2400" dirty="0" smtClean="0"/>
              <a:t> </a:t>
            </a:r>
            <a:r>
              <a:rPr lang="en-US" sz="2400" dirty="0" err="1" smtClean="0"/>
              <a:t>alla</a:t>
            </a:r>
            <a:r>
              <a:rPr lang="en-US" sz="2400" dirty="0" smtClean="0"/>
              <a:t> </a:t>
            </a:r>
            <a:r>
              <a:rPr lang="en-US" sz="2400" dirty="0" err="1" smtClean="0"/>
              <a:t>spalla</a:t>
            </a:r>
            <a:r>
              <a:rPr lang="en-US" sz="2400" dirty="0" smtClean="0"/>
              <a:t>, </a:t>
            </a:r>
            <a:r>
              <a:rPr lang="en-US" sz="2400" dirty="0" err="1" smtClean="0"/>
              <a:t>erosione</a:t>
            </a:r>
            <a:r>
              <a:rPr lang="en-US" sz="2400" dirty="0" smtClean="0"/>
              <a:t> </a:t>
            </a:r>
            <a:r>
              <a:rPr lang="en-US" sz="2400" dirty="0" err="1" smtClean="0"/>
              <a:t>costale</a:t>
            </a:r>
            <a:r>
              <a:rPr lang="en-US" sz="2400" dirty="0" smtClean="0"/>
              <a:t> e </a:t>
            </a:r>
            <a:r>
              <a:rPr lang="en-US" sz="2400" dirty="0" err="1" smtClean="0"/>
              <a:t>sindrome</a:t>
            </a:r>
            <a:r>
              <a:rPr lang="en-US" sz="2400" dirty="0" smtClean="0"/>
              <a:t> di </a:t>
            </a:r>
            <a:r>
              <a:rPr lang="en-US" sz="2400" i="1" dirty="0" smtClean="0"/>
              <a:t>Horner</a:t>
            </a:r>
            <a:r>
              <a:rPr lang="en-US" sz="2400" dirty="0" smtClean="0"/>
              <a:t>. </a:t>
            </a:r>
            <a:r>
              <a:rPr lang="en-US" sz="2400" dirty="0"/>
              <a:t>In </a:t>
            </a:r>
            <a:r>
              <a:rPr lang="en-US" sz="2400" dirty="0" err="1" smtClean="0"/>
              <a:t>alcuni</a:t>
            </a:r>
            <a:r>
              <a:rPr lang="en-US" sz="2400" dirty="0" smtClean="0"/>
              <a:t> </a:t>
            </a:r>
            <a:r>
              <a:rPr lang="en-US" sz="2400" dirty="0" err="1" smtClean="0"/>
              <a:t>casi</a:t>
            </a:r>
            <a:r>
              <a:rPr lang="en-US" sz="2400" dirty="0" smtClean="0"/>
              <a:t>, </a:t>
            </a:r>
            <a:r>
              <a:rPr lang="en-US" sz="2400" dirty="0" err="1" smtClean="0"/>
              <a:t>tutti</a:t>
            </a:r>
            <a:r>
              <a:rPr lang="en-US" sz="2400" dirty="0" smtClean="0"/>
              <a:t> i </a:t>
            </a:r>
            <a:r>
              <a:rPr lang="en-US" sz="2400" dirty="0" err="1" smtClean="0"/>
              <a:t>sintomi</a:t>
            </a:r>
            <a:r>
              <a:rPr lang="en-US" sz="2400" dirty="0" smtClean="0"/>
              <a:t> non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dirty="0" err="1" smtClean="0"/>
              <a:t>presenti</a:t>
            </a:r>
            <a:r>
              <a:rPr lang="en-US" sz="2400" dirty="0" smtClean="0"/>
              <a:t>, è </a:t>
            </a:r>
            <a:r>
              <a:rPr lang="en-US" sz="2400" dirty="0" err="1" smtClean="0"/>
              <a:t>quindi</a:t>
            </a:r>
            <a:r>
              <a:rPr lang="en-US" sz="2400" dirty="0" smtClean="0"/>
              <a:t> </a:t>
            </a:r>
            <a:r>
              <a:rPr lang="en-US" sz="2400" dirty="0" err="1" smtClean="0"/>
              <a:t>preferito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termine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tumore</a:t>
            </a:r>
            <a:r>
              <a:rPr lang="en-US" sz="2400" dirty="0" smtClean="0">
                <a:solidFill>
                  <a:schemeClr val="tx2"/>
                </a:solidFill>
              </a:rPr>
              <a:t> del </a:t>
            </a:r>
            <a:r>
              <a:rPr lang="en-US" sz="2400" dirty="0" err="1" smtClean="0">
                <a:solidFill>
                  <a:schemeClr val="tx2"/>
                </a:solidFill>
              </a:rPr>
              <a:t>solco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superiore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endParaRPr lang="en-US" sz="2400" dirty="0">
              <a:solidFill>
                <a:schemeClr val="tx2"/>
              </a:solidFill>
            </a:endParaRPr>
          </a:p>
          <a:p>
            <a:pPr algn="l"/>
            <a:r>
              <a:rPr lang="en-US" sz="2400" dirty="0" smtClean="0"/>
              <a:t> La TC è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metodo</a:t>
            </a:r>
            <a:r>
              <a:rPr lang="en-US" sz="2400" dirty="0" smtClean="0"/>
              <a:t> di </a:t>
            </a:r>
            <a:r>
              <a:rPr lang="en-US" sz="2400" dirty="0" err="1" smtClean="0"/>
              <a:t>scelta</a:t>
            </a:r>
            <a:r>
              <a:rPr lang="en-US" sz="2400" dirty="0" smtClean="0"/>
              <a:t> per </a:t>
            </a:r>
            <a:r>
              <a:rPr lang="en-US" sz="2400" dirty="0" err="1" smtClean="0"/>
              <a:t>valutare</a:t>
            </a:r>
            <a:r>
              <a:rPr lang="en-US" sz="2400" dirty="0" smtClean="0"/>
              <a:t> </a:t>
            </a:r>
            <a:r>
              <a:rPr lang="en-US" sz="2400" dirty="0" err="1" smtClean="0"/>
              <a:t>l’invasione</a:t>
            </a:r>
            <a:r>
              <a:rPr lang="en-US" sz="2400" dirty="0" smtClean="0"/>
              <a:t> </a:t>
            </a:r>
            <a:r>
              <a:rPr lang="en-US" sz="2400" dirty="0" err="1" smtClean="0"/>
              <a:t>vascolare</a:t>
            </a:r>
            <a:r>
              <a:rPr lang="en-US" sz="2400" dirty="0" smtClean="0"/>
              <a:t> e </a:t>
            </a:r>
            <a:r>
              <a:rPr lang="en-US" sz="2400" dirty="0" err="1" smtClean="0"/>
              <a:t>ossea</a:t>
            </a:r>
            <a:r>
              <a:rPr lang="en-US" sz="2400" dirty="0" smtClean="0"/>
              <a:t>, la RM  è </a:t>
            </a:r>
            <a:r>
              <a:rPr lang="en-US" sz="2400" dirty="0" err="1" smtClean="0"/>
              <a:t>migliore</a:t>
            </a:r>
            <a:r>
              <a:rPr lang="en-US" sz="2400" dirty="0" smtClean="0"/>
              <a:t> </a:t>
            </a:r>
            <a:r>
              <a:rPr lang="en-US" sz="2400" dirty="0" err="1" smtClean="0"/>
              <a:t>nel</a:t>
            </a:r>
            <a:r>
              <a:rPr lang="en-US" sz="2400" dirty="0" smtClean="0"/>
              <a:t> </a:t>
            </a:r>
            <a:r>
              <a:rPr lang="en-US" sz="2400" dirty="0" err="1" smtClean="0"/>
              <a:t>determinare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coinvolgimento</a:t>
            </a:r>
            <a:r>
              <a:rPr lang="en-US" sz="2400" dirty="0" smtClean="0"/>
              <a:t> del </a:t>
            </a:r>
            <a:r>
              <a:rPr lang="en-US" sz="2400" dirty="0" err="1" smtClean="0"/>
              <a:t>plesso</a:t>
            </a:r>
            <a:r>
              <a:rPr lang="en-US" sz="2400" dirty="0" smtClean="0"/>
              <a:t> </a:t>
            </a:r>
            <a:r>
              <a:rPr lang="en-US" sz="2400" dirty="0" err="1" smtClean="0"/>
              <a:t>brachiale</a:t>
            </a:r>
            <a:endParaRPr lang="it-IT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97" y="461589"/>
            <a:ext cx="4294981" cy="44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13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isco D\Torace\Lavori in corso\1 Corsi o Congressi futuri\2017\2 Bolzano_Sabato 16 Dicembre 2017\Relazione\emermed-2008-December-25-12-819-F1.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2"/>
          <a:stretch/>
        </p:blipFill>
        <p:spPr bwMode="auto">
          <a:xfrm>
            <a:off x="6065949" y="2159255"/>
            <a:ext cx="2874607" cy="41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97" y="461589"/>
            <a:ext cx="4294981" cy="44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7"/>
          <a:stretch/>
        </p:blipFill>
        <p:spPr bwMode="auto">
          <a:xfrm>
            <a:off x="322336" y="1165526"/>
            <a:ext cx="8618220" cy="7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Disco D\Torace\Lavori in corso\1 Corsi o Congressi futuri\2017\2 Bolzano_Sabato 16 Dicembre 2017\Relazione\emermed-2008-December-25-12-819-F1.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1"/>
          <a:stretch/>
        </p:blipFill>
        <p:spPr bwMode="auto">
          <a:xfrm>
            <a:off x="297992" y="2159255"/>
            <a:ext cx="5523259" cy="41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040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5"/>
          <a:stretch/>
        </p:blipFill>
        <p:spPr bwMode="auto">
          <a:xfrm>
            <a:off x="2214322" y="759407"/>
            <a:ext cx="4769331" cy="4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Disco D\Torace\Immagini torace\Casistica del Bellaria\TB con tree in bud_Sanchez Torrecilla Carlos\2011-07-14_09093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134"/>
          <a:stretch/>
        </p:blipFill>
        <p:spPr bwMode="auto">
          <a:xfrm>
            <a:off x="290273" y="1803042"/>
            <a:ext cx="4108085" cy="38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isco D\Torace\Immagini torace\Casistica del Bellaria\TB con tree in bud_Sanchez Torrecilla Carlos\2011-07-14_0935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2" b="15600"/>
          <a:stretch/>
        </p:blipFill>
        <p:spPr bwMode="auto">
          <a:xfrm>
            <a:off x="4797107" y="1803042"/>
            <a:ext cx="4028905" cy="38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054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isco D\Torace\Immagini torace\Casistica del Bellaria\TB con tree in bud_Sanchez Torrecilla Carlos\2011-07-14_09360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9" b="18311"/>
          <a:stretch/>
        </p:blipFill>
        <p:spPr bwMode="auto">
          <a:xfrm>
            <a:off x="4761222" y="1606505"/>
            <a:ext cx="4177746" cy="41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isco D\Torace\Immagini torace\Casistica del Bellaria\TB con tree in bud_Sanchez Torrecilla Carlos\2011-07-14_09101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1" b="17160"/>
          <a:stretch/>
        </p:blipFill>
        <p:spPr bwMode="auto">
          <a:xfrm>
            <a:off x="135509" y="1645920"/>
            <a:ext cx="446347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44" y="5955317"/>
            <a:ext cx="816088" cy="53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5"/>
          <a:stretch/>
        </p:blipFill>
        <p:spPr bwMode="auto">
          <a:xfrm>
            <a:off x="2214322" y="759407"/>
            <a:ext cx="4769331" cy="4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918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69" y="535325"/>
            <a:ext cx="7001837" cy="4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3"/>
          <a:stretch/>
        </p:blipFill>
        <p:spPr bwMode="auto">
          <a:xfrm>
            <a:off x="335771" y="1223493"/>
            <a:ext cx="8526434" cy="14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3600" r="5965" b="2800"/>
          <a:stretch>
            <a:fillRect/>
          </a:stretch>
        </p:blipFill>
        <p:spPr bwMode="auto">
          <a:xfrm>
            <a:off x="6246254" y="3569258"/>
            <a:ext cx="2715026" cy="318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isco D\Torace\Immagini torace\Casistica del Bellaria\Sarcoidosi fibrosante_Olivetti Alfonso\2011-02-25_125058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18306"/>
          <a:stretch/>
        </p:blipFill>
        <p:spPr bwMode="auto">
          <a:xfrm>
            <a:off x="181224" y="2857355"/>
            <a:ext cx="3154404" cy="320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isco D\Torace\Immagini torace\Casistica del Bellaria\Sarcoidosi fibrosante_Olivetti Alfonso\2011-02-25_12543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/>
          <a:stretch/>
        </p:blipFill>
        <p:spPr bwMode="auto">
          <a:xfrm>
            <a:off x="3505792" y="3116687"/>
            <a:ext cx="2634750" cy="331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94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b="2987"/>
          <a:stretch/>
        </p:blipFill>
        <p:spPr bwMode="auto">
          <a:xfrm>
            <a:off x="335771" y="3084809"/>
            <a:ext cx="4197798" cy="3644721"/>
          </a:xfrm>
          <a:prstGeom prst="rect">
            <a:avLst/>
          </a:prstGeom>
          <a:noFill/>
          <a:ln w="12700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C:\Disco D\Torace\Lavori in corso\2 Atlas of DLD\Atlas\3 HRCT Patterns\2 Atlas_Fibrosing Pattern\2 Fibrosi Immagini\Img definitive_Fibrosing Pattern\24.pn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414"/>
          <a:stretch/>
        </p:blipFill>
        <p:spPr bwMode="auto">
          <a:xfrm>
            <a:off x="5289185" y="3084809"/>
            <a:ext cx="2987660" cy="3525273"/>
          </a:xfrm>
          <a:prstGeom prst="rect">
            <a:avLst/>
          </a:prstGeom>
          <a:noFill/>
          <a:ln>
            <a:solidFill>
              <a:srgbClr val="FF4F8A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69" y="535325"/>
            <a:ext cx="7001837" cy="4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3"/>
          <a:stretch/>
        </p:blipFill>
        <p:spPr bwMode="auto">
          <a:xfrm>
            <a:off x="335771" y="1223493"/>
            <a:ext cx="8526434" cy="14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80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81888" y="300843"/>
            <a:ext cx="8781808" cy="6284890"/>
            <a:chOff x="181888" y="300843"/>
            <a:chExt cx="8781808" cy="62848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8" b="6167"/>
            <a:stretch/>
          </p:blipFill>
          <p:spPr bwMode="auto">
            <a:xfrm>
              <a:off x="181888" y="300843"/>
              <a:ext cx="8781808" cy="6284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733" y="1483593"/>
              <a:ext cx="1654935" cy="57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6452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Risultati immagini per anchilosant spondilitis lu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0" t="22040" r="1996" b="3212"/>
          <a:stretch/>
        </p:blipFill>
        <p:spPr bwMode="auto">
          <a:xfrm>
            <a:off x="779463" y="3039414"/>
            <a:ext cx="3493622" cy="36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Giorgia\Desktop\Apical CAP\Spondilite anchilosant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46" y="3039414"/>
            <a:ext cx="2920642" cy="36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69" y="535325"/>
            <a:ext cx="7001837" cy="4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3"/>
          <a:stretch/>
        </p:blipFill>
        <p:spPr bwMode="auto">
          <a:xfrm>
            <a:off x="335771" y="1223493"/>
            <a:ext cx="8526434" cy="14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809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research.qut.edu.au/translationalgenomicsgroup/wp-content/uploads/sites/83/2017/08/ankylosing-spondylitis-lumbar-sp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3" y="3303126"/>
            <a:ext cx="3324142" cy="332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isultati immagini per anchilosant spondili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05" y="102450"/>
            <a:ext cx="4459566" cy="2936964"/>
          </a:xfrm>
          <a:prstGeom prst="rect">
            <a:avLst/>
          </a:prstGeom>
          <a:solidFill>
            <a:srgbClr val="FFFFFF">
              <a:alpha val="50196"/>
            </a:srgbClr>
          </a:solidFill>
        </p:spPr>
      </p:pic>
      <p:pic>
        <p:nvPicPr>
          <p:cNvPr id="11" name="Picture 3" descr="C:\Users\Giorgia\Desktop\Apical CAP\Spondilite anchilosante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85" y="3303126"/>
            <a:ext cx="2705971" cy="33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34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4"/>
          <a:stretch/>
        </p:blipFill>
        <p:spPr bwMode="auto">
          <a:xfrm>
            <a:off x="107961" y="1262129"/>
            <a:ext cx="8982054" cy="131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9" y="2781838"/>
            <a:ext cx="3690871" cy="384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36" y="2781839"/>
            <a:ext cx="3651083" cy="383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69" y="535325"/>
            <a:ext cx="7001837" cy="44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00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01" y="-1"/>
            <a:ext cx="5331571" cy="6858001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"/>
          <a:stretch/>
        </p:blipFill>
        <p:spPr bwMode="auto">
          <a:xfrm>
            <a:off x="0" y="1943157"/>
            <a:ext cx="6317679" cy="4792493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20" y="597629"/>
            <a:ext cx="3381774" cy="780410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8242300" y="5473700"/>
            <a:ext cx="812800" cy="1223850"/>
          </a:xfrm>
          <a:prstGeom prst="rect">
            <a:avLst/>
          </a:prstGeom>
          <a:solidFill>
            <a:schemeClr val="bg2">
              <a:lumMod val="20000"/>
              <a:lumOff val="80000"/>
              <a:alpha val="20000"/>
            </a:schemeClr>
          </a:solidFill>
          <a:ln w="2857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762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85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2" y="0"/>
            <a:ext cx="9193212" cy="7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1" y="480060"/>
            <a:ext cx="9215591" cy="790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Disco D\Torace\Lavori in corso\2 AIPO\1 La Rassegna stampa AIPO\2017\4 e 5 Apical CAP\Autumn Zephyr_tamara de L n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04060"/>
            <a:ext cx="7074852" cy="53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82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3.05556E-6 -0.2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enricaferrero.it/wp-content/uploads/2015/06/VannaVinci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/>
          <a:stretch/>
        </p:blipFill>
        <p:spPr bwMode="auto">
          <a:xfrm>
            <a:off x="337460" y="1421232"/>
            <a:ext cx="3754950" cy="47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07606" y="1421232"/>
            <a:ext cx="4089042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800" dirty="0" smtClean="0"/>
              <a:t>Nata </a:t>
            </a:r>
            <a:r>
              <a:rPr lang="it-IT" sz="2800" dirty="0"/>
              <a:t>in una ricca famiglia di Varsavia nel 1898 Tamara ebbe una vita eccentrica: viaggiò giovanissima tra Firenze, Roma e Venezia; </a:t>
            </a:r>
            <a:r>
              <a:rPr lang="it-IT" sz="2800" dirty="0" smtClean="0"/>
              <a:t>costretta </a:t>
            </a:r>
            <a:r>
              <a:rPr lang="it-IT" sz="2800" dirty="0"/>
              <a:t>a fuggire prima dalla rivoluzione bolscevica, poi dall’Europa delle persecuzioni naziste, per ricrearsi una esistenza negli Stati </a:t>
            </a:r>
            <a:r>
              <a:rPr lang="it-IT" sz="2800" dirty="0" smtClean="0"/>
              <a:t>Uniti</a:t>
            </a:r>
            <a:endParaRPr lang="it-IT" sz="2800" dirty="0"/>
          </a:p>
        </p:txBody>
      </p:sp>
      <p:sp>
        <p:nvSpPr>
          <p:cNvPr id="2" name="Rettangolo 1"/>
          <p:cNvSpPr/>
          <p:nvPr/>
        </p:nvSpPr>
        <p:spPr>
          <a:xfrm>
            <a:off x="728887" y="491900"/>
            <a:ext cx="774020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3200" i="1" smtClean="0">
                <a:solidFill>
                  <a:schemeClr val="tx2"/>
                </a:solidFill>
              </a:rPr>
              <a:t>Art </a:t>
            </a:r>
            <a:r>
              <a:rPr lang="it-IT" sz="3200" i="1" dirty="0">
                <a:solidFill>
                  <a:schemeClr val="tx2"/>
                </a:solidFill>
              </a:rPr>
              <a:t>Déco (anni ruggenti 20)</a:t>
            </a:r>
          </a:p>
        </p:txBody>
      </p:sp>
      <p:sp>
        <p:nvSpPr>
          <p:cNvPr id="4" name="AutoShape 2" descr="Risultati immagini per art deco mostre"/>
          <p:cNvSpPr>
            <a:spLocks noChangeAspect="1" noChangeArrowheads="1"/>
          </p:cNvSpPr>
          <p:nvPr/>
        </p:nvSpPr>
        <p:spPr bwMode="auto">
          <a:xfrm>
            <a:off x="155575" y="-2039267"/>
            <a:ext cx="2933700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936402" y="2869890"/>
            <a:ext cx="2312236" cy="521681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6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Torino, 2015</a:t>
            </a:r>
            <a:endParaRPr lang="it-IT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0077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nricaferrero.it/wp-content/uploads/2015/06/Lempicka_Dal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0" y="292121"/>
            <a:ext cx="8165955" cy="543897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05594" y="6005777"/>
            <a:ext cx="698678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i="1" dirty="0">
                <a:solidFill>
                  <a:schemeClr val="tx2"/>
                </a:solidFill>
              </a:rPr>
              <a:t>Tamara de Lempicka e Salvador Dalì</a:t>
            </a:r>
            <a:endParaRPr lang="it-IT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4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515330" y="263178"/>
            <a:ext cx="8167315" cy="6303069"/>
            <a:chOff x="515330" y="263178"/>
            <a:chExt cx="8167315" cy="630306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30" y="263178"/>
              <a:ext cx="8167315" cy="630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46" y="3108960"/>
              <a:ext cx="7716883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199" y="1256930"/>
              <a:ext cx="1840230" cy="88035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4" name="Rettangolo 3"/>
          <p:cNvSpPr/>
          <p:nvPr/>
        </p:nvSpPr>
        <p:spPr bwMode="auto">
          <a:xfrm>
            <a:off x="6310002" y="4578654"/>
            <a:ext cx="1596124" cy="34107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7269480" y="3969054"/>
            <a:ext cx="868680" cy="19146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5312" r="5991" b="10643"/>
          <a:stretch/>
        </p:blipFill>
        <p:spPr bwMode="auto">
          <a:xfrm>
            <a:off x="883920" y="2506986"/>
            <a:ext cx="5257800" cy="359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749900" y="3504654"/>
            <a:ext cx="776519" cy="341632"/>
          </a:xfrm>
          <a:prstGeom prst="rect">
            <a:avLst/>
          </a:prstGeom>
          <a:solidFill>
            <a:schemeClr val="accent2">
              <a:lumMod val="90000"/>
              <a:lumOff val="10000"/>
              <a:alpha val="50196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8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endParaRPr lang="it-IT" sz="2000" b="0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84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r="3344" b="31540"/>
          <a:stretch/>
        </p:blipFill>
        <p:spPr bwMode="auto">
          <a:xfrm>
            <a:off x="297180" y="426720"/>
            <a:ext cx="8549640" cy="6004560"/>
          </a:xfrm>
          <a:prstGeom prst="rect">
            <a:avLst/>
          </a:prstGeom>
          <a:noFill/>
          <a:ln w="9525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733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"/>
          <a:stretch/>
        </p:blipFill>
        <p:spPr bwMode="auto">
          <a:xfrm>
            <a:off x="1000002" y="81902"/>
            <a:ext cx="7121771" cy="67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791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19450"/>
          <a:stretch/>
        </p:blipFill>
        <p:spPr bwMode="auto">
          <a:xfrm>
            <a:off x="453420" y="325622"/>
            <a:ext cx="8265735" cy="619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8" y="560070"/>
            <a:ext cx="18478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95" y="588645"/>
            <a:ext cx="1771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3078480"/>
            <a:ext cx="6461760" cy="345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40" y="5827669"/>
            <a:ext cx="6313647" cy="35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53" y="3248025"/>
            <a:ext cx="6837190" cy="25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545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b="8543"/>
          <a:stretch/>
        </p:blipFill>
        <p:spPr bwMode="auto">
          <a:xfrm>
            <a:off x="823988" y="80716"/>
            <a:ext cx="7496023" cy="66648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20" y="3252173"/>
            <a:ext cx="6981159" cy="2691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08" y="6229030"/>
            <a:ext cx="6981159" cy="3518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1236371" y="5061397"/>
            <a:ext cx="6697015" cy="50227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53" y="1814923"/>
            <a:ext cx="2669514" cy="210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isco D\Torace\Immagini torace\Casistica del Bellaria\UIP e DAD_Brignone Giovanni\UIP 2004\2009-01-27_115515 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36" y="1814923"/>
            <a:ext cx="2710597" cy="21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538699" y="2284158"/>
            <a:ext cx="683200" cy="480131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chemeClr val="tx1">
                <a:alpha val="6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</a:t>
            </a: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531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5316"/>
          <a:stretch/>
        </p:blipFill>
        <p:spPr bwMode="auto">
          <a:xfrm>
            <a:off x="422055" y="211455"/>
            <a:ext cx="8222615" cy="643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/>
          <a:stretch/>
        </p:blipFill>
        <p:spPr bwMode="auto">
          <a:xfrm>
            <a:off x="425003" y="600074"/>
            <a:ext cx="8085585" cy="605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2444"/>
            <a:ext cx="3904298" cy="30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983"/>
            <a:ext cx="3813488" cy="3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0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0" y="263178"/>
            <a:ext cx="8167315" cy="630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46" y="3108960"/>
            <a:ext cx="7716883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5048516" y="3231832"/>
            <a:ext cx="1230364" cy="2132648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ctr" rotWithShape="0">
              <a:srgbClr val="1F2263">
                <a:alpha val="50000"/>
              </a:srgbClr>
            </a:outerShdw>
          </a:effec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323850" marR="0" indent="-323850" algn="ctr" defTabSz="741363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</a:pPr>
            <a:endParaRPr kumimoji="0" lang="it-IT" sz="3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99" y="125693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260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isco D\Torace\Immagini torace\Casistica del Bellaria\UIP e CA polmonare_Pidalà Giuseppe\2011-03-04_10465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" t="16445" r="37802" b="5246"/>
          <a:stretch/>
        </p:blipFill>
        <p:spPr bwMode="auto">
          <a:xfrm>
            <a:off x="5714672" y="135500"/>
            <a:ext cx="3023533" cy="3019942"/>
          </a:xfrm>
          <a:prstGeom prst="rect">
            <a:avLst/>
          </a:prstGeom>
          <a:noFill/>
          <a:ln>
            <a:solidFill>
              <a:srgbClr val="FF5B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 descr="disegno UI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1111" r="20374" b="18889"/>
          <a:stretch>
            <a:fillRect/>
          </a:stretch>
        </p:blipFill>
        <p:spPr bwMode="auto">
          <a:xfrm>
            <a:off x="446036" y="162404"/>
            <a:ext cx="2933381" cy="3037214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2152821" y="247373"/>
            <a:ext cx="1064551" cy="584775"/>
          </a:xfrm>
          <a:prstGeom prst="rect">
            <a:avLst/>
          </a:prstGeom>
          <a:solidFill>
            <a:srgbClr val="FF99CC">
              <a:alpha val="20000"/>
            </a:srgbClr>
          </a:solidFill>
          <a:ln>
            <a:solidFill>
              <a:srgbClr val="FF99CC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200" kern="0" dirty="0" smtClean="0">
                <a:solidFill>
                  <a:srgbClr val="FF4F8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UIP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"/>
          <a:stretch/>
        </p:blipFill>
        <p:spPr bwMode="auto">
          <a:xfrm>
            <a:off x="365760" y="4224270"/>
            <a:ext cx="8412480" cy="2527434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62" y="3064018"/>
            <a:ext cx="5818675" cy="1096081"/>
          </a:xfrm>
          <a:prstGeom prst="rect">
            <a:avLst/>
          </a:prstGeom>
          <a:noFill/>
          <a:ln w="9525">
            <a:solidFill>
              <a:srgbClr val="FF4F8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4244559" y="5855507"/>
            <a:ext cx="683457" cy="369332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schemeClr val="bg1">
                <a:alpha val="6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sz="2000" dirty="0" smtClean="0">
                <a:solidFill>
                  <a:srgbClr val="FF65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it-IT" dirty="0">
              <a:solidFill>
                <a:srgbClr val="FF65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ghiacc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71" y="1035562"/>
            <a:ext cx="1788434" cy="1138636"/>
          </a:xfrm>
          <a:prstGeom prst="rect">
            <a:avLst/>
          </a:prstGeom>
          <a:noFill/>
          <a:ln>
            <a:solidFill>
              <a:srgbClr val="FF5B9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7" y="304945"/>
            <a:ext cx="7254482" cy="621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297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b="15592"/>
          <a:stretch/>
        </p:blipFill>
        <p:spPr bwMode="auto">
          <a:xfrm>
            <a:off x="611488" y="180304"/>
            <a:ext cx="7949600" cy="647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" b="14377"/>
          <a:stretch/>
        </p:blipFill>
        <p:spPr bwMode="auto">
          <a:xfrm>
            <a:off x="6987532" y="1920240"/>
            <a:ext cx="1455428" cy="4663440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4"/>
          <a:stretch/>
        </p:blipFill>
        <p:spPr bwMode="auto">
          <a:xfrm>
            <a:off x="4146997" y="3245305"/>
            <a:ext cx="2690684" cy="1270295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86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/>
          <a:stretch/>
        </p:blipFill>
        <p:spPr bwMode="auto">
          <a:xfrm>
            <a:off x="253031" y="180405"/>
            <a:ext cx="8641114" cy="644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63" y="393132"/>
            <a:ext cx="3970449" cy="3959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06"/>
          <a:stretch/>
        </p:blipFill>
        <p:spPr bwMode="auto">
          <a:xfrm>
            <a:off x="824247" y="2859111"/>
            <a:ext cx="3665792" cy="21250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6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6"/>
          <a:stretch/>
        </p:blipFill>
        <p:spPr bwMode="auto">
          <a:xfrm>
            <a:off x="320039" y="273728"/>
            <a:ext cx="8584071" cy="635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8" y="2384383"/>
            <a:ext cx="5568483" cy="420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683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"/>
          <a:stretch/>
        </p:blipFill>
        <p:spPr bwMode="auto">
          <a:xfrm>
            <a:off x="477230" y="355560"/>
            <a:ext cx="8167315" cy="608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2989401"/>
            <a:ext cx="7665720" cy="344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2857500"/>
            <a:ext cx="3590925" cy="542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25" y="3516147"/>
            <a:ext cx="6524726" cy="1508760"/>
          </a:xfrm>
          <a:prstGeom prst="rect">
            <a:avLst/>
          </a:prstGeom>
          <a:noFill/>
          <a:ln w="9525">
            <a:solidFill>
              <a:srgbClr val="006C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99" y="1256930"/>
            <a:ext cx="1840230" cy="8803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25" y="5124212"/>
            <a:ext cx="6524726" cy="1220860"/>
          </a:xfrm>
          <a:prstGeom prst="rect">
            <a:avLst/>
          </a:prstGeom>
          <a:noFill/>
          <a:ln w="9525">
            <a:solidFill>
              <a:srgbClr val="006C6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10" descr="Risultati immagini per ti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2"/>
          <a:stretch/>
        </p:blipFill>
        <p:spPr bwMode="auto">
          <a:xfrm>
            <a:off x="6608593" y="2069338"/>
            <a:ext cx="1831534" cy="1241924"/>
          </a:xfrm>
          <a:prstGeom prst="rect">
            <a:avLst/>
          </a:prstGeom>
          <a:solidFill>
            <a:srgbClr val="FFFFFF">
              <a:alpha val="30196"/>
            </a:srgbClr>
          </a:solidFill>
        </p:spPr>
      </p:pic>
    </p:spTree>
    <p:extLst>
      <p:ext uri="{BB962C8B-B14F-4D97-AF65-F5344CB8AC3E}">
        <p14:creationId xmlns:p14="http://schemas.microsoft.com/office/powerpoint/2010/main" val="3656156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1" y="220924"/>
            <a:ext cx="7791954" cy="636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52547" y="2510703"/>
            <a:ext cx="4016682" cy="1549360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it-IT" sz="8000" dirty="0" smtClean="0">
                <a:ln w="18000">
                  <a:solidFill>
                    <a:srgbClr val="3336A3"/>
                  </a:solidFill>
                  <a:prstDash val="solid"/>
                  <a:miter lim="800000"/>
                </a:ln>
                <a:solidFill>
                  <a:srgbClr val="FF99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taccato222 BT" pitchFamily="66" charset="0"/>
              </a:rPr>
              <a:t>The End</a:t>
            </a:r>
            <a:endParaRPr lang="it-IT" sz="8000" dirty="0">
              <a:ln w="18000">
                <a:solidFill>
                  <a:srgbClr val="3336A3"/>
                </a:solidFill>
                <a:prstDash val="solid"/>
                <a:miter lim="800000"/>
              </a:ln>
              <a:solidFill>
                <a:srgbClr val="FF993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taccato222 B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19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2" y="2432595"/>
            <a:ext cx="2823433" cy="3987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Risultati immagini per modernità liqu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69" y="2432101"/>
            <a:ext cx="2684932" cy="39875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7"/>
          <a:stretch/>
        </p:blipFill>
        <p:spPr bwMode="auto">
          <a:xfrm>
            <a:off x="7010381" y="180764"/>
            <a:ext cx="1914678" cy="1548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88900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C:\Disco D\Torace\Lavori in corso\1 Corsi o Congressi futuri\2017\2 Bologna_AIPO nazionale_10 -13 Giugno\Relazione DLD fibrosanti\Cubett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2"/>
          <a:stretch/>
        </p:blipFill>
        <p:spPr bwMode="auto">
          <a:xfrm>
            <a:off x="164735" y="180764"/>
            <a:ext cx="1805733" cy="15359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88900" dir="2700000" algn="ctr" rotWithShape="0">
              <a:schemeClr val="tx1">
                <a:lumMod val="75000"/>
                <a:lumOff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03225" y="-105656"/>
            <a:ext cx="8391525" cy="27192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200" dirty="0">
                <a:solidFill>
                  <a:srgbClr val="FF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IPF</a:t>
            </a:r>
            <a:endParaRPr lang="it-IT" b="1" i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800" b="1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Confini SOLIDI</a:t>
            </a:r>
            <a:r>
              <a:rPr lang="it-IT" sz="28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e </a:t>
            </a:r>
            <a:r>
              <a:rPr lang="it-IT" sz="2800" b="1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LIQUIDI</a:t>
            </a:r>
          </a:p>
          <a:p>
            <a:pPr marL="0" indent="0" algn="ctr">
              <a:buNone/>
            </a:pPr>
            <a:r>
              <a:rPr lang="it-IT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metafore di </a:t>
            </a:r>
            <a:r>
              <a:rPr lang="it-IT" b="1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modernità</a:t>
            </a:r>
            <a:r>
              <a:rPr lang="it-IT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it-IT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it-IT" b="1" i="1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Zygmunt</a:t>
            </a:r>
            <a:r>
              <a:rPr lang="it-IT" b="1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b="1" i="1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Bauman</a:t>
            </a:r>
            <a:endParaRPr lang="it-IT" b="1" i="1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51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"/>
          <a:stretch/>
        </p:blipFill>
        <p:spPr bwMode="auto">
          <a:xfrm>
            <a:off x="373479" y="167425"/>
            <a:ext cx="8397041" cy="651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256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12&quot;/&gt;&lt;/object&gt;&lt;object type=&quot;3&quot; unique_id=&quot;10005&quot;&gt;&lt;property id=&quot;20148&quot; value=&quot;5&quot;/&gt;&lt;property id=&quot;20300&quot; value=&quot;Slide 2&quot;/&gt;&lt;property id=&quot;20307&quot; value=&quot;340&quot;/&gt;&lt;/object&gt;&lt;object type=&quot;3&quot; unique_id=&quot;10006&quot;&gt;&lt;property id=&quot;20148&quot; value=&quot;5&quot;/&gt;&lt;property id=&quot;20300&quot; value=&quot;Slide 3 - &amp;quot;Pneumopatie diffuse&amp;quot;&quot;/&gt;&lt;property id=&quot;20307&quot; value=&quot;572&quot;/&gt;&lt;/object&gt;&lt;object type=&quot;3&quot; unique_id=&quot;10011&quot;&gt;&lt;property id=&quot;20148&quot; value=&quot;5&quot;/&gt;&lt;property id=&quot;20300&quot; value=&quot;Slide 4&quot;/&gt;&lt;property id=&quot;20307&quot; value=&quot;422&quot;/&gt;&lt;/object&gt;&lt;object type=&quot;3&quot; unique_id=&quot;10012&quot;&gt;&lt;property id=&quot;20148&quot; value=&quot;5&quot;/&gt;&lt;property id=&quot;20300&quot; value=&quot;Slide 5&quot;/&gt;&lt;property id=&quot;20307&quot; value=&quot;540&quot;/&gt;&lt;/object&gt;&lt;object type=&quot;3&quot; unique_id=&quot;10013&quot;&gt;&lt;property id=&quot;20148&quot; value=&quot;5&quot;/&gt;&lt;property id=&quot;20300&quot; value=&quot;Slide 6&quot;/&gt;&lt;property id=&quot;20307&quot; value=&quot;541&quot;/&gt;&lt;/object&gt;&lt;object type=&quot;3&quot; unique_id=&quot;10014&quot;&gt;&lt;property id=&quot;20148&quot; value=&quot;5&quot;/&gt;&lt;property id=&quot;20300&quot; value=&quot;Slide 7&quot;/&gt;&lt;property id=&quot;20307&quot; value=&quot;354&quot;/&gt;&lt;/object&gt;&lt;object type=&quot;3&quot; unique_id=&quot;10015&quot;&gt;&lt;property id=&quot;20148&quot; value=&quot;5&quot;/&gt;&lt;property id=&quot;20300&quot; value=&quot;Slide 8&quot;/&gt;&lt;property id=&quot;20307&quot; value=&quot;542&quot;/&gt;&lt;/object&gt;&lt;object type=&quot;3&quot; unique_id=&quot;10016&quot;&gt;&lt;property id=&quot;20148&quot; value=&quot;5&quot;/&gt;&lt;property id=&quot;20300&quot; value=&quot;Slide 9&quot;/&gt;&lt;property id=&quot;20307&quot; value=&quot;471&quot;/&gt;&lt;/object&gt;&lt;object type=&quot;3&quot; unique_id=&quot;10017&quot;&gt;&lt;property id=&quot;20148&quot; value=&quot;5&quot;/&gt;&lt;property id=&quot;20300&quot; value=&quot;Slide 10&quot;/&gt;&lt;property id=&quot;20307&quot; value=&quot;580&quot;/&gt;&lt;/object&gt;&lt;object type=&quot;3&quot; unique_id=&quot;10018&quot;&gt;&lt;property id=&quot;20148&quot; value=&quot;5&quot;/&gt;&lt;property id=&quot;20300&quot; value=&quot;Slide 11&quot;/&gt;&lt;property id=&quot;20307&quot; value=&quot;581&quot;/&gt;&lt;/object&gt;&lt;object type=&quot;3&quot; unique_id=&quot;10019&quot;&gt;&lt;property id=&quot;20148&quot; value=&quot;5&quot;/&gt;&lt;property id=&quot;20300&quot; value=&quot;Slide 12 - &amp;quot;Dati anamnestici e clinici &amp;#x0D;&amp;#x0A;all’ingresso (PS)&amp;quot;&quot;/&gt;&lt;property id=&quot;20307&quot; value=&quot;477&quot;/&gt;&lt;/object&gt;&lt;object type=&quot;3&quot; unique_id=&quot;10020&quot;&gt;&lt;property id=&quot;20148&quot; value=&quot;5&quot;/&gt;&lt;property id=&quot;20300&quot; value=&quot;Slide 13&quot;/&gt;&lt;property id=&quot;20307&quot; value=&quot;479&quot;/&gt;&lt;/object&gt;&lt;object type=&quot;3&quot; unique_id=&quot;10021&quot;&gt;&lt;property id=&quot;20148&quot; value=&quot;5&quot;/&gt;&lt;property id=&quot;20300&quot; value=&quot;Slide 14&quot;/&gt;&lt;property id=&quot;20307&quot; value=&quot;480&quot;/&gt;&lt;/object&gt;&lt;object type=&quot;3&quot; unique_id=&quot;10022&quot;&gt;&lt;property id=&quot;20148&quot; value=&quot;5&quot;/&gt;&lt;property id=&quot;20300&quot; value=&quot;Slide 15&quot;/&gt;&lt;property id=&quot;20307&quot; value=&quot;482&quot;/&gt;&lt;/object&gt;&lt;object type=&quot;3&quot; unique_id=&quot;10023&quot;&gt;&lt;property id=&quot;20148&quot; value=&quot;5&quot;/&gt;&lt;property id=&quot;20300&quot; value=&quot;Slide 16&quot;/&gt;&lt;property id=&quot;20307&quot; value=&quot;483&quot;/&gt;&lt;/object&gt;&lt;object type=&quot;3&quot; unique_id=&quot;10024&quot;&gt;&lt;property id=&quot;20148&quot; value=&quot;5&quot;/&gt;&lt;property id=&quot;20300&quot; value=&quot;Slide 17&quot;/&gt;&lt;property id=&quot;20307&quot; value=&quot;537&quot;/&gt;&lt;/object&gt;&lt;object type=&quot;3&quot; unique_id=&quot;10025&quot;&gt;&lt;property id=&quot;20148&quot; value=&quot;5&quot;/&gt;&lt;property id=&quot;20300&quot; value=&quot;Slide 18&quot;/&gt;&lt;property id=&quot;20307&quot; value=&quot;571&quot;/&gt;&lt;/object&gt;&lt;object type=&quot;3&quot; unique_id=&quot;10026&quot;&gt;&lt;property id=&quot;20148&quot; value=&quot;5&quot;/&gt;&lt;property id=&quot;20300&quot; value=&quot;Slide 19&quot;/&gt;&lt;property id=&quot;20307&quot; value=&quot;590&quot;/&gt;&lt;/object&gt;&lt;object type=&quot;3&quot; unique_id=&quot;10030&quot;&gt;&lt;property id=&quot;20148&quot; value=&quot;5&quot;/&gt;&lt;property id=&quot;20300&quot; value=&quot;Slide 21&quot;/&gt;&lt;property id=&quot;20307&quot; value=&quot;553&quot;/&gt;&lt;/object&gt;&lt;object type=&quot;3&quot; unique_id=&quot;10037&quot;&gt;&lt;property id=&quot;20148&quot; value=&quot;5&quot;/&gt;&lt;property id=&quot;20300&quot; value=&quot;Slide 33&quot;/&gt;&lt;property id=&quot;20307&quot; value=&quot;499&quot;/&gt;&lt;/object&gt;&lt;object type=&quot;3&quot; unique_id=&quot;10038&quot;&gt;&lt;property id=&quot;20148&quot; value=&quot;5&quot;/&gt;&lt;property id=&quot;20300&quot; value=&quot;Slide 32&quot;/&gt;&lt;property id=&quot;20307&quot; value=&quot;545&quot;/&gt;&lt;/object&gt;&lt;object type=&quot;3&quot; unique_id=&quot;10039&quot;&gt;&lt;property id=&quot;20148&quot; value=&quot;5&quot;/&gt;&lt;property id=&quot;20300&quot; value=&quot;Slide 30&quot;/&gt;&lt;property id=&quot;20307&quot; value=&quot;549&quot;/&gt;&lt;/object&gt;&lt;object type=&quot;3&quot; unique_id=&quot;10042&quot;&gt;&lt;property id=&quot;20148&quot; value=&quot;5&quot;/&gt;&lt;property id=&quot;20300&quot; value=&quot;Slide 36&quot;/&gt;&lt;property id=&quot;20307&quot; value=&quot;538&quot;/&gt;&lt;/object&gt;&lt;object type=&quot;3&quot; unique_id=&quot;10046&quot;&gt;&lt;property id=&quot;20148&quot; value=&quot;5&quot;/&gt;&lt;property id=&quot;20300&quot; value=&quot;Slide 40&quot;/&gt;&lt;property id=&quot;20307&quot; value=&quot;588&quot;/&gt;&lt;/object&gt;&lt;object type=&quot;3&quot; unique_id=&quot;10783&quot;&gt;&lt;property id=&quot;20148&quot; value=&quot;5&quot;/&gt;&lt;property id=&quot;20300&quot; value=&quot;Slide 28&quot;/&gt;&lt;property id=&quot;20307&quot; value=&quot;595&quot;/&gt;&lt;/object&gt;&lt;object type=&quot;3&quot; unique_id=&quot;10784&quot;&gt;&lt;property id=&quot;20148&quot; value=&quot;5&quot;/&gt;&lt;property id=&quot;20300&quot; value=&quot;Slide 29&quot;/&gt;&lt;property id=&quot;20307&quot; value=&quot;596&quot;/&gt;&lt;/object&gt;&lt;object type=&quot;3&quot; unique_id=&quot;11341&quot;&gt;&lt;property id=&quot;20148&quot; value=&quot;5&quot;/&gt;&lt;property id=&quot;20300&quot; value=&quot;Slide 27&quot;/&gt;&lt;property id=&quot;20307&quot; value=&quot;605&quot;/&gt;&lt;/object&gt;&lt;object type=&quot;3&quot; unique_id=&quot;11808&quot;&gt;&lt;property id=&quot;20148&quot; value=&quot;5&quot;/&gt;&lt;property id=&quot;20300&quot; value=&quot;Slide 35&quot;/&gt;&lt;property id=&quot;20307&quot; value=&quot;609&quot;/&gt;&lt;/object&gt;&lt;object type=&quot;3&quot; unique_id=&quot;12318&quot;&gt;&lt;property id=&quot;20148&quot; value=&quot;5&quot;/&gt;&lt;property id=&quot;20300&quot; value=&quot;Slide 34&quot;/&gt;&lt;property id=&quot;20307&quot; value=&quot;611&quot;/&gt;&lt;/object&gt;&lt;object type=&quot;3&quot; unique_id=&quot;12650&quot;&gt;&lt;property id=&quot;20148&quot; value=&quot;5&quot;/&gt;&lt;property id=&quot;20300&quot; value=&quot;Slide 20&quot;/&gt;&lt;property id=&quot;20307&quot; value=&quot;612&quot;/&gt;&lt;/object&gt;&lt;object type=&quot;3&quot; unique_id=&quot;13386&quot;&gt;&lt;property id=&quot;20148&quot; value=&quot;5&quot;/&gt;&lt;property id=&quot;20300&quot; value=&quot;Slide 31&quot;/&gt;&lt;property id=&quot;20307&quot; value=&quot;614&quot;/&gt;&lt;/object&gt;&lt;object type=&quot;3&quot; unique_id=&quot;14374&quot;&gt;&lt;property id=&quot;20148&quot; value=&quot;5&quot;/&gt;&lt;property id=&quot;20300&quot; value=&quot;Slide 22 - &amp;quot;Richiesta HRTC&amp;quot;&quot;/&gt;&lt;property id=&quot;20307&quot; value=&quot;616&quot;/&gt;&lt;/object&gt;&lt;object type=&quot;3&quot; unique_id=&quot;14375&quot;&gt;&lt;property id=&quot;20148&quot; value=&quot;5&quot;/&gt;&lt;property id=&quot;20300&quot; value=&quot;Slide 23&quot;/&gt;&lt;property id=&quot;20307&quot; value=&quot;617&quot;/&gt;&lt;/object&gt;&lt;object type=&quot;3&quot; unique_id=&quot;14381&quot;&gt;&lt;property id=&quot;20148&quot; value=&quot;5&quot;/&gt;&lt;property id=&quot;20300&quot; value=&quot;Slide 24&quot;/&gt;&lt;property id=&quot;20307&quot; value=&quot;623&quot;/&gt;&lt;/object&gt;&lt;object type=&quot;3&quot; unique_id=&quot;14385&quot;&gt;&lt;property id=&quot;20148&quot; value=&quot;5&quot;/&gt;&lt;property id=&quot;20300&quot; value=&quot;Slide 25&quot;/&gt;&lt;property id=&quot;20307&quot; value=&quot;627&quot;/&gt;&lt;/object&gt;&lt;object type=&quot;3&quot; unique_id=&quot;14386&quot;&gt;&lt;property id=&quot;20148&quot; value=&quot;5&quot;/&gt;&lt;property id=&quot;20300&quot; value=&quot;Slide 26&quot;/&gt;&lt;property id=&quot;20307&quot; value=&quot;628&quot;/&gt;&lt;/object&gt;&lt;object type=&quot;3&quot; unique_id=&quot;14924&quot;&gt;&lt;property id=&quot;20148&quot; value=&quot;5&quot;/&gt;&lt;property id=&quot;20300&quot; value=&quot;Slide 37&quot;/&gt;&lt;property id=&quot;20307&quot; value=&quot;630&quot;/&gt;&lt;/object&gt;&lt;object type=&quot;3&quot; unique_id=&quot;14925&quot;&gt;&lt;property id=&quot;20148&quot; value=&quot;5&quot;/&gt;&lt;property id=&quot;20300&quot; value=&quot;Slide 38&quot;/&gt;&lt;property id=&quot;20307&quot; value=&quot;631&quot;/&gt;&lt;/object&gt;&lt;object type=&quot;3&quot; unique_id=&quot;14926&quot;&gt;&lt;property id=&quot;20148&quot; value=&quot;5&quot;/&gt;&lt;property id=&quot;20300&quot; value=&quot;Slide 39&quot;/&gt;&lt;property id=&quot;20307&quot; value=&quot;63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alattie granulomatose interstiziali ">
  <a:themeElements>
    <a:clrScheme name="">
      <a:dk1>
        <a:srgbClr val="790015"/>
      </a:dk1>
      <a:lt1>
        <a:srgbClr val="FFFFFF"/>
      </a:lt1>
      <a:dk2>
        <a:srgbClr val="081D58"/>
      </a:dk2>
      <a:lt2>
        <a:srgbClr val="FAFD00"/>
      </a:lt2>
      <a:accent1>
        <a:srgbClr val="006B61"/>
      </a:accent1>
      <a:accent2>
        <a:srgbClr val="004E47"/>
      </a:accent2>
      <a:accent3>
        <a:srgbClr val="AAABB4"/>
      </a:accent3>
      <a:accent4>
        <a:srgbClr val="DADADA"/>
      </a:accent4>
      <a:accent5>
        <a:srgbClr val="AABAB7"/>
      </a:accent5>
      <a:accent6>
        <a:srgbClr val="00463F"/>
      </a:accent6>
      <a:hlink>
        <a:srgbClr val="A2C1FE"/>
      </a:hlink>
      <a:folHlink>
        <a:srgbClr val="081D58"/>
      </a:folHlink>
    </a:clrScheme>
    <a:fontScheme name="Malattie granulomatose interstiziali 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3336A3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1F2263">
              <a:alpha val="50000"/>
            </a:srgbClr>
          </a:outerShdw>
        </a:effectLst>
      </a:spPr>
      <a:bodyPr vert="horz" wrap="square" lIns="0" tIns="0" rIns="0" bIns="0" numCol="1" anchor="ctr" anchorCtr="1" compatLnSpc="1">
        <a:prstTxWarp prst="textNoShape">
          <a:avLst/>
        </a:prstTxWarp>
        <a:spAutoFit/>
      </a:bodyPr>
      <a:lstStyle>
        <a:defPPr marL="323850" marR="0" indent="-323850" algn="ctr" defTabSz="741363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Tx/>
          <a:buSzPct val="100000"/>
          <a:buFontTx/>
          <a:buChar char="•"/>
          <a:tabLst/>
          <a:defRPr kumimoji="0" lang="it-IT" sz="3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3336A3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1F2263">
              <a:alpha val="50000"/>
            </a:srgbClr>
          </a:outerShdw>
        </a:effectLst>
      </a:spPr>
      <a:bodyPr vert="horz" wrap="square" lIns="0" tIns="0" rIns="0" bIns="0" numCol="1" anchor="ctr" anchorCtr="1" compatLnSpc="1">
        <a:prstTxWarp prst="textNoShape">
          <a:avLst/>
        </a:prstTxWarp>
        <a:spAutoFit/>
      </a:bodyPr>
      <a:lstStyle>
        <a:defPPr marL="323850" marR="0" indent="-323850" algn="ctr" defTabSz="741363" rtl="0" eaLnBrk="0" fontAlgn="base" latinLnBrk="0" hangingPunct="0">
          <a:lnSpc>
            <a:spcPct val="90000"/>
          </a:lnSpc>
          <a:spcBef>
            <a:spcPct val="30000"/>
          </a:spcBef>
          <a:spcAft>
            <a:spcPct val="0"/>
          </a:spcAft>
          <a:buClrTx/>
          <a:buSzPct val="100000"/>
          <a:buFontTx/>
          <a:buChar char="•"/>
          <a:tabLst/>
          <a:defRPr kumimoji="0" lang="it-IT" sz="31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lattie granulomatose interstiziali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attie granulomatose interstiziali 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attie granulomatose interstiziali 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attie granulomatose interstiziali 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attie granulomatose interstiziali 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attie granulomatose interstiziali 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attie granulomatose interstiziali 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16137</TotalTime>
  <Words>308</Words>
  <Application>Microsoft Office PowerPoint</Application>
  <PresentationFormat>Presentazione su schermo (4:3)</PresentationFormat>
  <Paragraphs>43</Paragraphs>
  <Slides>75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75</vt:i4>
      </vt:variant>
    </vt:vector>
  </HeadingPairs>
  <TitlesOfParts>
    <vt:vector size="76" baseType="lpstr">
      <vt:lpstr>Malattie granulomatose interstiziali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*</dc:creator>
  <cp:lastModifiedBy>Giorgia</cp:lastModifiedBy>
  <cp:revision>1540</cp:revision>
  <cp:lastPrinted>1999-01-27T20:34:06Z</cp:lastPrinted>
  <dcterms:created xsi:type="dcterms:W3CDTF">2007-11-25T12:18:01Z</dcterms:created>
  <dcterms:modified xsi:type="dcterms:W3CDTF">2018-04-17T06:01:36Z</dcterms:modified>
</cp:coreProperties>
</file>