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</p:sldMasterIdLst>
  <p:notesMasterIdLst>
    <p:notesMasterId r:id="rId42"/>
  </p:notesMasterIdLst>
  <p:sldIdLst>
    <p:sldId id="257" r:id="rId3"/>
    <p:sldId id="370" r:id="rId4"/>
    <p:sldId id="371" r:id="rId5"/>
    <p:sldId id="368" r:id="rId6"/>
    <p:sldId id="369" r:id="rId7"/>
    <p:sldId id="313" r:id="rId8"/>
    <p:sldId id="314" r:id="rId9"/>
    <p:sldId id="374" r:id="rId10"/>
    <p:sldId id="375" r:id="rId11"/>
    <p:sldId id="367" r:id="rId12"/>
    <p:sldId id="385" r:id="rId13"/>
    <p:sldId id="376" r:id="rId14"/>
    <p:sldId id="372" r:id="rId15"/>
    <p:sldId id="412" r:id="rId16"/>
    <p:sldId id="377" r:id="rId17"/>
    <p:sldId id="378" r:id="rId18"/>
    <p:sldId id="386" r:id="rId19"/>
    <p:sldId id="413" r:id="rId20"/>
    <p:sldId id="384" r:id="rId21"/>
    <p:sldId id="416" r:id="rId22"/>
    <p:sldId id="379" r:id="rId23"/>
    <p:sldId id="380" r:id="rId24"/>
    <p:sldId id="381" r:id="rId25"/>
    <p:sldId id="383" r:id="rId26"/>
    <p:sldId id="414" r:id="rId27"/>
    <p:sldId id="415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10" r:id="rId36"/>
    <p:sldId id="411" r:id="rId37"/>
    <p:sldId id="267" r:id="rId38"/>
    <p:sldId id="268" r:id="rId39"/>
    <p:sldId id="271" r:id="rId40"/>
    <p:sldId id="30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2">
          <p15:clr>
            <a:srgbClr val="A4A3A4"/>
          </p15:clr>
        </p15:guide>
        <p15:guide id="2" pos="29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C5"/>
    <a:srgbClr val="0096DB"/>
    <a:srgbClr val="16A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009" autoAdjust="0"/>
    <p:restoredTop sz="94646"/>
  </p:normalViewPr>
  <p:slideViewPr>
    <p:cSldViewPr snapToGrid="0" snapToObjects="1" showGuides="1">
      <p:cViewPr>
        <p:scale>
          <a:sx n="100" d="100"/>
          <a:sy n="100" d="100"/>
        </p:scale>
        <p:origin x="1200" y="344"/>
      </p:cViewPr>
      <p:guideLst>
        <p:guide orient="horz" pos="972"/>
        <p:guide pos="29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16F42-D3C6-4ADB-B219-53D0A021F527}" type="datetimeFigureOut">
              <a:rPr lang="it-IT" smtClean="0"/>
              <a:pPr/>
              <a:t>18/04/18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81BE7-9168-43E8-B850-D374190913F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08E3221D-75A0-734E-9370-654CE24F7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42C6D62-828C-0E4B-A081-68D9F27A94BA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F206BDA-DFF0-9446-8A39-1F4538F0E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110EEB0-AE5C-5040-9EB0-788DFEF22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0883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8509E6BD-5A09-1945-A0E3-550BF87DCA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C0218C-90EE-5E43-BD0F-692FF0B37C7F}" type="slidenum">
              <a:rPr lang="en-US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it-IT">
              <a:latin typeface="Arial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939BB561-6C5A-C14C-B991-B4C6F8D215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EF26F64-4E11-4841-8FAA-D2D014A74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8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834E001B-C506-434F-AC8E-7C0EB90D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BA9C09-44F5-AC4C-88EB-E1A2C60078AD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DC92058-9CF9-AE48-945E-363DEF4A80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7D44732-BDE5-B845-A21A-2A4FD2C49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6912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F9FD1-3EBD-4C65-9F5D-8938AF08E5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010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F9FD1-3EBD-4C65-9F5D-8938AF08E5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865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4F9FD1-3EBD-4C65-9F5D-8938AF08E506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187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BA0E2B-8F0F-4208-8C45-FC8B27058D39}" type="slidenum">
              <a:rPr lang="fr-FR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pPr/>
              <a:t>30</a:t>
            </a:fld>
            <a:endParaRPr lang="fr-FR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8300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BA0E2B-8F0F-4208-8C45-FC8B27058D39}" type="slidenum">
              <a:rPr lang="fr-FR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pPr/>
              <a:t>31</a:t>
            </a:fld>
            <a:endParaRPr lang="fr-FR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3705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BA0E2B-8F0F-4208-8C45-FC8B27058D39}" type="slidenum">
              <a:rPr lang="fr-FR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pPr/>
              <a:t>32</a:t>
            </a:fld>
            <a:endParaRPr lang="fr-FR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4450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BA0E2B-8F0F-4208-8C45-FC8B27058D39}" type="slidenum">
              <a:rPr lang="fr-FR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rPr>
              <a:pPr/>
              <a:t>33</a:t>
            </a:fld>
            <a:endParaRPr lang="fr-FR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210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 altLang="fr-FR">
              <a:latin typeface="Times New Roman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96DA9972-EFA6-8147-94CC-6FF4C3EB6894}" type="slidenum">
              <a:rPr lang="en-US" altLang="fr-FR" sz="1200">
                <a:latin typeface="Times New Roman" charset="0"/>
              </a:rPr>
              <a:pPr/>
              <a:t>34</a:t>
            </a:fld>
            <a:endParaRPr lang="en-US" altLang="fr-FR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2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ACB8B1A7-98A4-FE41-B49E-1DE92A06186F}" type="slidenum">
              <a:rPr lang="en-US" altLang="fr-FR" sz="1200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en-US" altLang="fr-FR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 altLang="fr-F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86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 altLang="fr-FR">
              <a:latin typeface="Times New Roman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6E246B25-5541-BD4C-BA0B-3210C6331765}" type="slidenum">
              <a:rPr lang="en-US" altLang="fr-FR" sz="1200">
                <a:latin typeface="Times New Roman" charset="0"/>
              </a:rPr>
              <a:pPr/>
              <a:t>35</a:t>
            </a:fld>
            <a:endParaRPr lang="en-US" altLang="fr-FR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68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15860-C892-4FA1-92A4-7C5FC44133C9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7603EA-B16F-4C02-BA9F-A41EF726232A}" type="slidenum">
              <a:rPr lang="it-IT" sz="1200"/>
              <a:pPr algn="r"/>
              <a:t>39</a:t>
            </a:fld>
            <a:endParaRPr lang="it-IT" sz="120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1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 altLang="fr-FR">
              <a:latin typeface="Times New Roman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DBBD3B45-7BD2-F44F-9B94-95EAB0935355}" type="slidenum">
              <a:rPr lang="en-US" altLang="fr-FR" sz="1200">
                <a:latin typeface="Times New Roman" charset="0"/>
              </a:rPr>
              <a:pPr/>
              <a:t>7</a:t>
            </a:fld>
            <a:endParaRPr lang="en-US" altLang="fr-FR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0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DE47C12E-B4B5-3446-BAE4-4C331D0711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33488BE0-3C49-6242-B996-718857D960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/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0349BCF5-CD6E-DE4B-BC4F-8A132C5B2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590321-6623-994F-9516-6BDE3BEA5D21}" type="slidenum">
              <a:rPr lang="fr-FR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fr-FR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48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7C66B871-1F03-EC43-8528-988D479998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93CA03-2D07-9942-999C-DAD658317433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0896391-F1CD-714B-AF83-B40BD64EA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0C75EB8-20EF-2F44-826A-63E2E7FA2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0642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Osaka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F4A32-5D9B-4DEC-BF10-BC2E369BB27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Osaka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Osaka" charset="-128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0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130753D6-2D96-BC44-9C31-B8F0EA2B4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E43244-2EA4-9643-B278-26E69856BCD5}" type="slidenum">
              <a:rPr lang="en-US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it-IT">
              <a:latin typeface="Arial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6707333E-BD8D-A04B-AEDA-DB2C8C0281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17C6D89-FDCA-444E-BF99-1646D26AC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2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E3911E23-5855-4147-B434-3C4AF01E6D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97C2AD-0A59-FE45-B0F8-C7803B6C4EFE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1CB1E07-8773-1F45-9EED-2DF6A3D21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827A70D-4155-584E-9FCF-D8968CF28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5736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2C793B91-C946-1F47-956F-B4C84924EB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2B3F71-8DDF-F343-BE15-BCC83C139F78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B98E57B1-C2B8-4242-8DDA-95B62D869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815AE11-344A-5543-94EC-B068E1B69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523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9958" y="214086"/>
            <a:ext cx="1935484" cy="6567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r="531"/>
          <a:stretch/>
        </p:blipFill>
        <p:spPr>
          <a:xfrm>
            <a:off x="0" y="1002769"/>
            <a:ext cx="9144000" cy="24131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142599"/>
            <a:ext cx="9144000" cy="57422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42599"/>
            <a:ext cx="3265714" cy="5715399"/>
          </a:xfrm>
          <a:prstGeom prst="rect">
            <a:avLst/>
          </a:prstGeom>
          <a:solidFill>
            <a:srgbClr val="0096DB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08CC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90" y="1773481"/>
            <a:ext cx="2456337" cy="1133232"/>
          </a:xfrm>
        </p:spPr>
        <p:txBody>
          <a:bodyPr anchor="t">
            <a:normAutofit/>
          </a:bodyPr>
          <a:lstStyle>
            <a:lvl1pPr algn="l">
              <a:lnSpc>
                <a:spcPts val="3440"/>
              </a:lnSpc>
              <a:defRPr sz="27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388" y="2906713"/>
            <a:ext cx="2506561" cy="150018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33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6BB3D-780C-4BD6-BB35-B546B6A6218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228600" y="457200"/>
            <a:ext cx="8229600" cy="5638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EFE7-0823-4427-93BE-5B9F1DD46C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EDDB7-BF0A-4A4D-89E7-DFB326184423}" type="datetimeFigureOut">
              <a:rPr lang="it-IT"/>
              <a:pPr>
                <a:defRPr/>
              </a:pPr>
              <a:t>18/04/18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BF24-7A79-4445-B8A0-C9015AA42B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847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F8D6-213F-4420-AF9E-C0519F451A10}" type="datetimeFigureOut">
              <a:rPr lang="en-US" smtClean="0"/>
              <a:pPr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126-38B4-488B-8149-119A4E4D9D5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99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F8D6-213F-4420-AF9E-C0519F451A10}" type="datetimeFigureOut">
              <a:rPr lang="en-US" smtClean="0"/>
              <a:pPr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126-38B4-488B-8149-119A4E4D9D5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7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F8D6-213F-4420-AF9E-C0519F451A10}" type="datetimeFigureOut">
              <a:rPr lang="en-US" smtClean="0"/>
              <a:pPr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126-38B4-488B-8149-119A4E4D9D5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F8D6-213F-4420-AF9E-C0519F451A10}" type="datetimeFigureOut">
              <a:rPr lang="en-US" smtClean="0"/>
              <a:pPr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126-38B4-488B-8149-119A4E4D9D5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2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F8D6-213F-4420-AF9E-C0519F451A10}" type="datetimeFigureOut">
              <a:rPr lang="en-US" smtClean="0"/>
              <a:pPr/>
              <a:t>4/18/18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126-38B4-488B-8149-119A4E4D9D5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91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F8D6-213F-4420-AF9E-C0519F451A10}" type="datetimeFigureOut">
              <a:rPr lang="en-US" smtClean="0"/>
              <a:pPr/>
              <a:t>4/18/18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126-38B4-488B-8149-119A4E4D9D5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50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F8D6-213F-4420-AF9E-C0519F451A10}" type="datetimeFigureOut">
              <a:rPr lang="en-US" smtClean="0"/>
              <a:pPr/>
              <a:t>4/18/18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126-38B4-488B-8149-119A4E4D9D5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2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305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F8D6-213F-4420-AF9E-C0519F451A10}" type="datetimeFigureOut">
              <a:rPr lang="en-US" smtClean="0"/>
              <a:pPr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126-38B4-488B-8149-119A4E4D9D5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62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F8D6-213F-4420-AF9E-C0519F451A10}" type="datetimeFigureOut">
              <a:rPr lang="en-US" smtClean="0"/>
              <a:pPr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126-38B4-488B-8149-119A4E4D9D5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12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F8D6-213F-4420-AF9E-C0519F451A10}" type="datetimeFigureOut">
              <a:rPr lang="en-US" smtClean="0"/>
              <a:pPr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126-38B4-488B-8149-119A4E4D9D5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10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F8D6-213F-4420-AF9E-C0519F451A10}" type="datetimeFigureOut">
              <a:rPr lang="en-US" smtClean="0"/>
              <a:pPr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D126-38B4-488B-8149-119A4E4D9D5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082512"/>
            <a:ext cx="8343041" cy="4043651"/>
          </a:xfrm>
        </p:spPr>
        <p:txBody>
          <a:bodyPr>
            <a:normAutofit/>
          </a:bodyPr>
          <a:lstStyle>
            <a:lvl1pPr marL="290513" indent="-290513">
              <a:buFont typeface="Arial"/>
              <a:buChar char="•"/>
              <a:defRPr sz="1800"/>
            </a:lvl1pPr>
            <a:lvl2pPr marL="285750" indent="-285750">
              <a:buFont typeface="Arial"/>
              <a:buChar char="•"/>
              <a:defRPr sz="1800"/>
            </a:lvl2pPr>
            <a:lvl3pPr marL="690563" indent="-230188">
              <a:buFont typeface="Arial"/>
              <a:buChar char="•"/>
              <a:defRPr sz="1800"/>
            </a:lvl3pPr>
            <a:lvl4pPr marL="1139825" indent="-230188">
              <a:buFont typeface="Arial"/>
              <a:buChar char="•"/>
              <a:defRPr sz="1800"/>
            </a:lvl4pPr>
            <a:lvl5pPr marL="911225" indent="-2222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199" y="1288803"/>
            <a:ext cx="8229600" cy="79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4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630192"/>
            <a:ext cx="8343041" cy="3495971"/>
          </a:xfrm>
        </p:spPr>
        <p:txBody>
          <a:bodyPr>
            <a:normAutofit/>
          </a:bodyPr>
          <a:lstStyle>
            <a:lvl1pPr marL="290513" indent="-290513">
              <a:buFont typeface="Arial"/>
              <a:buChar char="•"/>
              <a:defRPr sz="1800"/>
            </a:lvl1pPr>
            <a:lvl2pPr marL="285750" indent="-285750">
              <a:buFont typeface="Arial"/>
              <a:buChar char="•"/>
              <a:defRPr sz="1800"/>
            </a:lvl2pPr>
            <a:lvl3pPr marL="690563" indent="-230188">
              <a:buFont typeface="Arial"/>
              <a:buChar char="•"/>
              <a:defRPr sz="1800"/>
            </a:lvl3pPr>
            <a:lvl4pPr marL="1139825" indent="-230188">
              <a:buFont typeface="Arial"/>
              <a:buChar char="•"/>
              <a:defRPr sz="1800"/>
            </a:lvl4pPr>
            <a:lvl5pPr marL="911225" indent="-2222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199" y="1288803"/>
            <a:ext cx="8229600" cy="79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2082800"/>
            <a:ext cx="8229600" cy="466725"/>
          </a:xfrm>
        </p:spPr>
        <p:txBody>
          <a:bodyPr>
            <a:noAutofit/>
          </a:bodyPr>
          <a:lstStyle>
            <a:lvl1pPr>
              <a:buFontTx/>
              <a:buNone/>
              <a:defRPr sz="2100"/>
            </a:lvl1pPr>
            <a:lvl2pPr>
              <a:buFontTx/>
              <a:buNone/>
              <a:defRPr sz="2100"/>
            </a:lvl2pPr>
            <a:lvl3pPr marL="230188" indent="0">
              <a:buFontTx/>
              <a:buNone/>
              <a:defRPr sz="2100"/>
            </a:lvl3pPr>
            <a:lvl4pPr marL="458787" indent="0">
              <a:buFontTx/>
              <a:buNone/>
              <a:defRPr sz="2100"/>
            </a:lvl4pPr>
            <a:lvl5pPr marL="688975" indent="0">
              <a:buFontTx/>
              <a:buNone/>
              <a:defRPr sz="2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33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060150"/>
            <a:ext cx="4038600" cy="4066013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/>
            </a:lvl1pPr>
            <a:lvl2pPr marL="285750" indent="-285750">
              <a:buFont typeface="Arial"/>
              <a:buChar char="•"/>
              <a:defRPr sz="1800"/>
            </a:lvl2pPr>
            <a:lvl3pPr marL="458788" indent="-228600">
              <a:buFont typeface="Arial"/>
              <a:buChar char="•"/>
              <a:defRPr sz="1800"/>
            </a:lvl3pPr>
            <a:lvl4pPr marL="688975" indent="-230188">
              <a:buFont typeface="Arial"/>
              <a:buChar char="•"/>
              <a:defRPr sz="1800"/>
            </a:lvl4pPr>
            <a:lvl5pPr marL="911225" indent="-2222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8200" y="2060150"/>
            <a:ext cx="4038600" cy="4066013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1800"/>
            </a:lvl1pPr>
            <a:lvl2pPr marL="285750" indent="-285750">
              <a:buFont typeface="Arial"/>
              <a:buChar char="•"/>
              <a:defRPr sz="1800"/>
            </a:lvl2pPr>
            <a:lvl3pPr marL="458788" indent="-228600">
              <a:buFont typeface="Arial"/>
              <a:buChar char="•"/>
              <a:defRPr sz="1800"/>
            </a:lvl3pPr>
            <a:lvl4pPr marL="688975" indent="-230188">
              <a:buFont typeface="Arial"/>
              <a:buChar char="•"/>
              <a:defRPr sz="1800"/>
            </a:lvl4pPr>
            <a:lvl5pPr marL="911225" indent="-222250"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50988"/>
            <a:ext cx="4038600" cy="409575"/>
          </a:xfrm>
        </p:spPr>
        <p:txBody>
          <a:bodyPr/>
          <a:lstStyle/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08200" y="1550988"/>
            <a:ext cx="4038600" cy="409575"/>
          </a:xfrm>
        </p:spPr>
        <p:txBody>
          <a:bodyPr/>
          <a:lstStyle/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0996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03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50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9958" y="214086"/>
            <a:ext cx="1935484" cy="6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4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r="531"/>
          <a:stretch/>
        </p:blipFill>
        <p:spPr>
          <a:xfrm>
            <a:off x="0" y="-11339"/>
            <a:ext cx="9144000" cy="241312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74625"/>
            <a:ext cx="9144000" cy="561670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9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59958" y="214086"/>
            <a:ext cx="1935484" cy="6567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5"/>
          <a:srcRect r="531"/>
          <a:stretch/>
        </p:blipFill>
        <p:spPr>
          <a:xfrm>
            <a:off x="0" y="975956"/>
            <a:ext cx="9144000" cy="241312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1115786"/>
            <a:ext cx="9144000" cy="5742213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287" y="1258797"/>
            <a:ext cx="8229600" cy="79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287" y="2190650"/>
            <a:ext cx="8229600" cy="5131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80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2" r:id="rId3"/>
    <p:sldLayoutId id="2147483658" r:id="rId4"/>
    <p:sldLayoutId id="2147483657" r:id="rId5"/>
    <p:sldLayoutId id="2147483654" r:id="rId6"/>
    <p:sldLayoutId id="2147483655" r:id="rId7"/>
    <p:sldLayoutId id="2147483659" r:id="rId8"/>
    <p:sldLayoutId id="2147483660" r:id="rId9"/>
    <p:sldLayoutId id="2147483661" r:id="rId10"/>
    <p:sldLayoutId id="2147483663" r:id="rId11"/>
    <p:sldLayoutId id="214748366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Verdana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Tx/>
        <a:buNone/>
        <a:defRPr sz="21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None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458788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908050" indent="-230188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490663" indent="-290513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F8D6-213F-4420-AF9E-C0519F451A10}" type="datetimeFigureOut">
              <a:rPr lang="en-US" smtClean="0"/>
              <a:pPr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D126-38B4-488B-8149-119A4E4D9D5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9.png"/><Relationship Id="rId7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tiff"/><Relationship Id="rId5" Type="http://schemas.openxmlformats.org/officeDocument/2006/relationships/image" Target="../media/image51.tiff"/><Relationship Id="rId4" Type="http://schemas.openxmlformats.org/officeDocument/2006/relationships/image" Target="../media/image50.tif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9.png"/><Relationship Id="rId7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tiff"/><Relationship Id="rId5" Type="http://schemas.openxmlformats.org/officeDocument/2006/relationships/image" Target="../media/image51.tiff"/><Relationship Id="rId4" Type="http://schemas.openxmlformats.org/officeDocument/2006/relationships/image" Target="../media/image50.tif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iff"/><Relationship Id="rId3" Type="http://schemas.openxmlformats.org/officeDocument/2006/relationships/image" Target="../media/image53.tif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Relationship Id="rId5" Type="http://schemas.openxmlformats.org/officeDocument/2006/relationships/image" Target="../media/image55.tiff"/><Relationship Id="rId4" Type="http://schemas.openxmlformats.org/officeDocument/2006/relationships/image" Target="../media/image54.tif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9.png"/><Relationship Id="rId7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tiff"/><Relationship Id="rId5" Type="http://schemas.openxmlformats.org/officeDocument/2006/relationships/image" Target="../media/image52.tiff"/><Relationship Id="rId4" Type="http://schemas.openxmlformats.org/officeDocument/2006/relationships/image" Target="../media/image50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jpeg"/><Relationship Id="rId4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eg"/><Relationship Id="rId5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eg"/><Relationship Id="rId5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7.jpeg"/><Relationship Id="rId7" Type="http://schemas.openxmlformats.org/officeDocument/2006/relationships/hyperlink" Target="https://www.bing.com/images/search?q=sapienza&amp;view=detailv2&amp;&amp;id=89AC80FF51D4F983234A4A5B5F4E8D64B50D7789&amp;selectedIndex=4&amp;ccid=hb0Mke+Z&amp;simid=607992019775587784&amp;thid=OIP.M85bd0c91ef99849133c972ccd0457a9co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7674" y="1998178"/>
            <a:ext cx="8148513" cy="4073236"/>
          </a:xfrm>
        </p:spPr>
        <p:txBody>
          <a:bodyPr>
            <a:normAutofit/>
          </a:bodyPr>
          <a:lstStyle/>
          <a:p>
            <a:pPr algn="ctr"/>
            <a:br>
              <a:rPr lang="en-US" sz="3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3600" dirty="0" err="1">
                <a:solidFill>
                  <a:schemeClr val="tx1">
                    <a:lumMod val="75000"/>
                  </a:schemeClr>
                </a:solidFill>
              </a:rPr>
              <a:t>Principi</a:t>
            </a:r>
            <a:r>
              <a:rPr lang="en-US" sz="3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75000"/>
                  </a:schemeClr>
                </a:solidFill>
              </a:rPr>
              <a:t>Fisiopatologici</a:t>
            </a:r>
            <a:br>
              <a:rPr lang="en-US" sz="3600" dirty="0">
                <a:solidFill>
                  <a:schemeClr val="tx1">
                    <a:lumMod val="75000"/>
                  </a:schemeClr>
                </a:solidFill>
              </a:rPr>
            </a:br>
            <a:br>
              <a:rPr lang="en-US" sz="3600" dirty="0">
                <a:solidFill>
                  <a:schemeClr val="tx1">
                    <a:lumMod val="75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Paolo Palange, FERS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Sapienza University </a:t>
            </a:r>
            <a:br>
              <a:rPr lang="en-US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Rome, Italy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0" y="6344386"/>
            <a:ext cx="9144000" cy="492826"/>
            <a:chOff x="0" y="6118761"/>
            <a:chExt cx="9144000" cy="492826"/>
          </a:xfrm>
        </p:grpSpPr>
        <p:sp>
          <p:nvSpPr>
            <p:cNvPr id="6" name="Rettangolo 5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" name="Picture 7" descr="https://tse1.mm.bing.net/th?&amp;id=OIP.M85bd0c91ef99849133c972ccd0457a9co0&amp;w=299&amp;h=299&amp;c=0&amp;pid=1.9&amp;rs=0&amp;p=0&amp;r=0">
              <a:hlinkClick r:id="rId2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7" descr="https://tse1.mm.bing.net/th?&amp;id=OIP.M85bd0c91ef99849133c972ccd0457a9co0&amp;w=299&amp;h=299&amp;c=0&amp;pid=1.9&amp;rs=0&amp;p=0&amp;r=0">
            <a:hlinkClick r:id="rId2" tooltip="Visualizza dettagli immagin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8773" y="4525829"/>
            <a:ext cx="7604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F562244-4421-2E47-BB73-C6656806D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00" y="412750"/>
            <a:ext cx="1371600" cy="1320800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434E0054-6323-AA48-910E-619646B9D236}"/>
              </a:ext>
            </a:extLst>
          </p:cNvPr>
          <p:cNvGrpSpPr/>
          <p:nvPr/>
        </p:nvGrpSpPr>
        <p:grpSpPr>
          <a:xfrm>
            <a:off x="344879" y="412750"/>
            <a:ext cx="4785921" cy="1312456"/>
            <a:chOff x="344879" y="412750"/>
            <a:chExt cx="4785921" cy="1312456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AF0466E8-0913-D144-984E-E9094EC8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352" y="412750"/>
              <a:ext cx="4783447" cy="546100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CA877F5E-92C7-7641-8D8C-5640D0292D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921" t="1" r="4449" b="47577"/>
            <a:stretch/>
          </p:blipFill>
          <p:spPr>
            <a:xfrm>
              <a:off x="344879" y="1106042"/>
              <a:ext cx="4785921" cy="619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302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>
            <a:extLst>
              <a:ext uri="{FF2B5EF4-FFF2-40B4-BE49-F238E27FC236}">
                <a16:creationId xmlns:a16="http://schemas.microsoft.com/office/drawing/2014/main" id="{45F15C99-25F1-224F-AEED-BA437AB9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73175"/>
            <a:ext cx="7000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4" name="Picture 2">
            <a:extLst>
              <a:ext uri="{FF2B5EF4-FFF2-40B4-BE49-F238E27FC236}">
                <a16:creationId xmlns:a16="http://schemas.microsoft.com/office/drawing/2014/main" id="{EE292A92-1056-E84C-9B71-62ACF9F80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1300"/>
            <a:ext cx="33924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>
            <a:extLst>
              <a:ext uri="{FF2B5EF4-FFF2-40B4-BE49-F238E27FC236}">
                <a16:creationId xmlns:a16="http://schemas.microsoft.com/office/drawing/2014/main" id="{E0D1AF40-96CE-4143-97B7-30A77F91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436938"/>
            <a:ext cx="6848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>
            <a:extLst>
              <a:ext uri="{FF2B5EF4-FFF2-40B4-BE49-F238E27FC236}">
                <a16:creationId xmlns:a16="http://schemas.microsoft.com/office/drawing/2014/main" id="{EFA4DF03-CF15-C849-AE63-216E68704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826125"/>
            <a:ext cx="2765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63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>
            <a:extLst>
              <a:ext uri="{FF2B5EF4-FFF2-40B4-BE49-F238E27FC236}">
                <a16:creationId xmlns:a16="http://schemas.microsoft.com/office/drawing/2014/main" id="{99D73049-01AA-8A46-B3EC-4534BB8FE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2290"/>
          <a:stretch>
            <a:fillRect/>
          </a:stretch>
        </p:blipFill>
        <p:spPr bwMode="auto">
          <a:xfrm>
            <a:off x="250825" y="2492375"/>
            <a:ext cx="410527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 Box 3">
            <a:extLst>
              <a:ext uri="{FF2B5EF4-FFF2-40B4-BE49-F238E27FC236}">
                <a16:creationId xmlns:a16="http://schemas.microsoft.com/office/drawing/2014/main" id="{52EEDE1C-56F6-3A43-B2A3-440553B8A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6308725"/>
            <a:ext cx="2951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800" i="1">
                <a:solidFill>
                  <a:schemeClr val="tx1"/>
                </a:solidFill>
                <a:latin typeface="Comic Sans MS" panose="030F0902030302020204" pitchFamily="66" charset="0"/>
              </a:rPr>
              <a:t>Eur Respir J 1997</a:t>
            </a:r>
          </a:p>
        </p:txBody>
      </p:sp>
      <p:pic>
        <p:nvPicPr>
          <p:cNvPr id="47107" name="Picture 5">
            <a:extLst>
              <a:ext uri="{FF2B5EF4-FFF2-40B4-BE49-F238E27FC236}">
                <a16:creationId xmlns:a16="http://schemas.microsoft.com/office/drawing/2014/main" id="{94F36FB4-5871-9B4E-8D0B-C7DC173C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20088" r="3940" b="44743"/>
          <a:stretch>
            <a:fillRect/>
          </a:stretch>
        </p:blipFill>
        <p:spPr bwMode="auto">
          <a:xfrm>
            <a:off x="179388" y="836613"/>
            <a:ext cx="87852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ERS Barcellona">
            <a:extLst>
              <a:ext uri="{FF2B5EF4-FFF2-40B4-BE49-F238E27FC236}">
                <a16:creationId xmlns:a16="http://schemas.microsoft.com/office/drawing/2014/main" id="{070ACA3F-468D-8B4B-B26A-0FADF032B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42753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76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>
            <a:extLst>
              <a:ext uri="{FF2B5EF4-FFF2-40B4-BE49-F238E27FC236}">
                <a16:creationId xmlns:a16="http://schemas.microsoft.com/office/drawing/2014/main" id="{A93CAF53-6A65-F248-9F7A-E7159F44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81750"/>
            <a:ext cx="237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i="1">
                <a:solidFill>
                  <a:schemeClr val="tx2"/>
                </a:solidFill>
                <a:latin typeface="Comic Sans MS" panose="030F0902030302020204" pitchFamily="66" charset="0"/>
              </a:rPr>
              <a:t>Eur Respir J  1997</a:t>
            </a:r>
          </a:p>
        </p:txBody>
      </p:sp>
      <p:grpSp>
        <p:nvGrpSpPr>
          <p:cNvPr id="32770" name="Gruppo 9">
            <a:extLst>
              <a:ext uri="{FF2B5EF4-FFF2-40B4-BE49-F238E27FC236}">
                <a16:creationId xmlns:a16="http://schemas.microsoft.com/office/drawing/2014/main" id="{BF185385-9443-574C-8B58-71D604B71DAB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1606550"/>
            <a:ext cx="8243888" cy="3910013"/>
            <a:chOff x="432048" y="1606811"/>
            <a:chExt cx="8244408" cy="3910421"/>
          </a:xfrm>
        </p:grpSpPr>
        <p:pic>
          <p:nvPicPr>
            <p:cNvPr id="32771" name="Picture 2">
              <a:extLst>
                <a:ext uri="{FF2B5EF4-FFF2-40B4-BE49-F238E27FC236}">
                  <a16:creationId xmlns:a16="http://schemas.microsoft.com/office/drawing/2014/main" id="{39F1B095-9E1C-2E4F-9F69-D814A6111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48" y="1606811"/>
              <a:ext cx="8244408" cy="391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FEAECBB4-4CAF-7D4B-A84F-F2D97B44B205}"/>
                </a:ext>
              </a:extLst>
            </p:cNvPr>
            <p:cNvSpPr/>
            <p:nvPr/>
          </p:nvSpPr>
          <p:spPr>
            <a:xfrm>
              <a:off x="5004336" y="1700484"/>
              <a:ext cx="3672120" cy="454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805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>
            <a:extLst>
              <a:ext uri="{FF2B5EF4-FFF2-40B4-BE49-F238E27FC236}">
                <a16:creationId xmlns:a16="http://schemas.microsoft.com/office/drawing/2014/main" id="{8393BB64-A8BF-524B-8FE0-F81063ECE9BC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8600"/>
            <a:ext cx="7916863" cy="6478588"/>
            <a:chOff x="1632" y="1248"/>
            <a:chExt cx="2682" cy="2286"/>
          </a:xfrm>
        </p:grpSpPr>
        <p:sp>
          <p:nvSpPr>
            <p:cNvPr id="26644" name="Gear">
              <a:extLst>
                <a:ext uri="{FF2B5EF4-FFF2-40B4-BE49-F238E27FC236}">
                  <a16:creationId xmlns:a16="http://schemas.microsoft.com/office/drawing/2014/main" id="{890B8BA2-FE52-A340-8044-4319184D1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74 w 21600"/>
                <a:gd name="T13" fmla="*/ 3957 h 21600"/>
                <a:gd name="T14" fmla="*/ 17840 w 21600"/>
                <a:gd name="T15" fmla="*/ 176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CFFFF"/>
            </a:solidFill>
            <a:ln w="9525">
              <a:round/>
              <a:headEnd/>
              <a:tailEnd/>
            </a:ln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  <a:contourClr>
                <a:srgbClr val="CCFFFF"/>
              </a:contour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6645" name="AutoShape 4">
              <a:extLst>
                <a:ext uri="{FF2B5EF4-FFF2-40B4-BE49-F238E27FC236}">
                  <a16:creationId xmlns:a16="http://schemas.microsoft.com/office/drawing/2014/main" id="{5DB57E04-546B-2A47-980F-980AB10BD8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68 w 21600"/>
                <a:gd name="T13" fmla="*/ 3965 h 21600"/>
                <a:gd name="T14" fmla="*/ 17836 w 21600"/>
                <a:gd name="T15" fmla="*/ 176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CFFFF"/>
            </a:solidFill>
            <a:ln w="9525">
              <a:round/>
              <a:headEnd/>
              <a:tailEnd/>
            </a:ln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  <a:contourClr>
                <a:srgbClr val="CCFFFF"/>
              </a:contour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6646" name="AutoShape 5">
              <a:extLst>
                <a:ext uri="{FF2B5EF4-FFF2-40B4-BE49-F238E27FC236}">
                  <a16:creationId xmlns:a16="http://schemas.microsoft.com/office/drawing/2014/main" id="{D714363A-1C9B-F747-8EC1-6D73D9ACC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380 w 21600"/>
                <a:gd name="T13" fmla="*/ 3957 h 21600"/>
                <a:gd name="T14" fmla="*/ 17846 w 21600"/>
                <a:gd name="T15" fmla="*/ 176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CFFFF"/>
            </a:solidFill>
            <a:ln w="9525">
              <a:round/>
              <a:headEnd/>
              <a:tailEnd/>
            </a:ln>
            <a:scene3d>
              <a:camera prst="legacyPerspectiveFront">
                <a:rot lat="20099991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  <a:contourClr>
                <a:srgbClr val="CCFFFF"/>
              </a:contourClr>
            </a:sp3d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110598" name="Text Box 6">
            <a:extLst>
              <a:ext uri="{FF2B5EF4-FFF2-40B4-BE49-F238E27FC236}">
                <a16:creationId xmlns:a16="http://schemas.microsoft.com/office/drawing/2014/main" id="{97383693-AC4E-9645-B697-7626B633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505200"/>
            <a:ext cx="1533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Cuore</a:t>
            </a:r>
          </a:p>
        </p:txBody>
      </p:sp>
      <p:sp>
        <p:nvSpPr>
          <p:cNvPr id="110599" name="AutoShape 7">
            <a:extLst>
              <a:ext uri="{FF2B5EF4-FFF2-40B4-BE49-F238E27FC236}">
                <a16:creationId xmlns:a16="http://schemas.microsoft.com/office/drawing/2014/main" id="{D4CA1443-280B-6642-8B02-C592CF0EF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85800"/>
            <a:ext cx="1223963" cy="1800225"/>
          </a:xfrm>
          <a:prstGeom prst="curvedRightArrow">
            <a:avLst>
              <a:gd name="adj1" fmla="val 29416"/>
              <a:gd name="adj2" fmla="val 58833"/>
              <a:gd name="adj3" fmla="val 33333"/>
            </a:avLst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110600" name="AutoShape 8">
            <a:extLst>
              <a:ext uri="{FF2B5EF4-FFF2-40B4-BE49-F238E27FC236}">
                <a16:creationId xmlns:a16="http://schemas.microsoft.com/office/drawing/2014/main" id="{F9E41010-8B2B-8241-AEDC-2E2090F07F96}"/>
              </a:ext>
            </a:extLst>
          </p:cNvPr>
          <p:cNvSpPr>
            <a:spLocks noChangeArrowheads="1"/>
          </p:cNvSpPr>
          <p:nvPr/>
        </p:nvSpPr>
        <p:spPr bwMode="auto">
          <a:xfrm rot="-10560000">
            <a:off x="2438400" y="304800"/>
            <a:ext cx="1184275" cy="1800225"/>
          </a:xfrm>
          <a:prstGeom prst="curvedRightArrow">
            <a:avLst>
              <a:gd name="adj1" fmla="val 30402"/>
              <a:gd name="adj2" fmla="val 60804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110601" name="AutoShape 9">
            <a:extLst>
              <a:ext uri="{FF2B5EF4-FFF2-40B4-BE49-F238E27FC236}">
                <a16:creationId xmlns:a16="http://schemas.microsoft.com/office/drawing/2014/main" id="{4653C709-C658-EB4C-AFFC-C969025C0ADC}"/>
              </a:ext>
            </a:extLst>
          </p:cNvPr>
          <p:cNvSpPr>
            <a:spLocks noChangeArrowheads="1"/>
          </p:cNvSpPr>
          <p:nvPr/>
        </p:nvSpPr>
        <p:spPr bwMode="auto">
          <a:xfrm rot="-10560000">
            <a:off x="7772400" y="1524000"/>
            <a:ext cx="460375" cy="323850"/>
          </a:xfrm>
          <a:prstGeom prst="curvedRightArrow">
            <a:avLst>
              <a:gd name="adj1" fmla="val 20000"/>
              <a:gd name="adj2" fmla="val 40000"/>
              <a:gd name="adj3" fmla="val 47386"/>
            </a:avLst>
          </a:prstGeom>
          <a:solidFill>
            <a:srgbClr val="0066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110602" name="AutoShape 10">
            <a:extLst>
              <a:ext uri="{FF2B5EF4-FFF2-40B4-BE49-F238E27FC236}">
                <a16:creationId xmlns:a16="http://schemas.microsoft.com/office/drawing/2014/main" id="{0FA7371A-C355-C947-949C-126191ECD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371600"/>
            <a:ext cx="463550" cy="360363"/>
          </a:xfrm>
          <a:prstGeom prst="curvedRightArrow">
            <a:avLst>
              <a:gd name="adj1" fmla="val 20000"/>
              <a:gd name="adj2" fmla="val 40000"/>
              <a:gd name="adj3" fmla="val 42878"/>
            </a:avLst>
          </a:prstGeom>
          <a:solidFill>
            <a:srgbClr val="0066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110603" name="Text Box 11">
            <a:extLst>
              <a:ext uri="{FF2B5EF4-FFF2-40B4-BE49-F238E27FC236}">
                <a16:creationId xmlns:a16="http://schemas.microsoft.com/office/drawing/2014/main" id="{44609BDD-4B5D-7D40-9554-58EB97095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1828800"/>
            <a:ext cx="546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4018BE"/>
                </a:solidFill>
                <a:latin typeface="Comic Sans MS" panose="030F0902030302020204" pitchFamily="66" charset="0"/>
              </a:rPr>
              <a:t>O</a:t>
            </a:r>
            <a:r>
              <a:rPr lang="it-IT" altLang="it-IT" sz="1200">
                <a:solidFill>
                  <a:srgbClr val="4018BE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110604" name="Text Box 12">
            <a:extLst>
              <a:ext uri="{FF2B5EF4-FFF2-40B4-BE49-F238E27FC236}">
                <a16:creationId xmlns:a16="http://schemas.microsoft.com/office/drawing/2014/main" id="{7E510695-D2E1-DC44-A5C2-D4A37CB59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21920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4018BE"/>
                </a:solidFill>
                <a:latin typeface="Comic Sans MS" panose="030F0902030302020204" pitchFamily="66" charset="0"/>
              </a:rPr>
              <a:t>CO</a:t>
            </a:r>
            <a:r>
              <a:rPr lang="it-IT" altLang="it-IT" sz="1200">
                <a:solidFill>
                  <a:srgbClr val="4018BE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110605" name="AutoShape 13">
            <a:extLst>
              <a:ext uri="{FF2B5EF4-FFF2-40B4-BE49-F238E27FC236}">
                <a16:creationId xmlns:a16="http://schemas.microsoft.com/office/drawing/2014/main" id="{DDDCA0DC-E0EF-C547-A86A-9B211A840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524000"/>
            <a:ext cx="460375" cy="323850"/>
          </a:xfrm>
          <a:prstGeom prst="curvedRightArrow">
            <a:avLst>
              <a:gd name="adj1" fmla="val 20000"/>
              <a:gd name="adj2" fmla="val 40000"/>
              <a:gd name="adj3" fmla="val 47386"/>
            </a:avLst>
          </a:prstGeom>
          <a:solidFill>
            <a:srgbClr val="4018BE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110606" name="AutoShape 14">
            <a:extLst>
              <a:ext uri="{FF2B5EF4-FFF2-40B4-BE49-F238E27FC236}">
                <a16:creationId xmlns:a16="http://schemas.microsoft.com/office/drawing/2014/main" id="{CD67A3E7-9542-BE4B-B3F2-647C334BF1FE}"/>
              </a:ext>
            </a:extLst>
          </p:cNvPr>
          <p:cNvSpPr>
            <a:spLocks noChangeArrowheads="1"/>
          </p:cNvSpPr>
          <p:nvPr/>
        </p:nvSpPr>
        <p:spPr bwMode="auto">
          <a:xfrm rot="-10560000">
            <a:off x="5937250" y="1371600"/>
            <a:ext cx="463550" cy="360363"/>
          </a:xfrm>
          <a:prstGeom prst="curvedRightArrow">
            <a:avLst>
              <a:gd name="adj1" fmla="val 20000"/>
              <a:gd name="adj2" fmla="val 40000"/>
              <a:gd name="adj3" fmla="val 42878"/>
            </a:avLst>
          </a:prstGeom>
          <a:solidFill>
            <a:srgbClr val="4018BE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110607" name="Text Box 15">
            <a:extLst>
              <a:ext uri="{FF2B5EF4-FFF2-40B4-BE49-F238E27FC236}">
                <a16:creationId xmlns:a16="http://schemas.microsoft.com/office/drawing/2014/main" id="{23F44188-EF0A-7F41-B421-C78709FDD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1060450"/>
            <a:ext cx="587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4018BE"/>
                </a:solidFill>
                <a:latin typeface="Comic Sans MS" panose="030F0902030302020204" pitchFamily="66" charset="0"/>
              </a:rPr>
              <a:t>ADP</a:t>
            </a:r>
          </a:p>
        </p:txBody>
      </p:sp>
      <p:sp>
        <p:nvSpPr>
          <p:cNvPr id="110608" name="Text Box 16">
            <a:extLst>
              <a:ext uri="{FF2B5EF4-FFF2-40B4-BE49-F238E27FC236}">
                <a16:creationId xmlns:a16="http://schemas.microsoft.com/office/drawing/2014/main" id="{188DC73B-386A-E04F-837D-B7C981413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70050"/>
            <a:ext cx="582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4018BE"/>
                </a:solidFill>
                <a:latin typeface="Comic Sans MS" panose="030F0902030302020204" pitchFamily="66" charset="0"/>
              </a:rPr>
              <a:t>ATP</a:t>
            </a:r>
          </a:p>
        </p:txBody>
      </p:sp>
      <p:sp>
        <p:nvSpPr>
          <p:cNvPr id="110609" name="Text Box 17">
            <a:extLst>
              <a:ext uri="{FF2B5EF4-FFF2-40B4-BE49-F238E27FC236}">
                <a16:creationId xmlns:a16="http://schemas.microsoft.com/office/drawing/2014/main" id="{DAF22B5B-A7F8-B743-9A9A-F9BBFB652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74688"/>
            <a:ext cx="199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>
                <a:solidFill>
                  <a:srgbClr val="5831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MUSCOLO</a:t>
            </a:r>
          </a:p>
        </p:txBody>
      </p:sp>
      <p:sp>
        <p:nvSpPr>
          <p:cNvPr id="110610" name="Text Box 18">
            <a:extLst>
              <a:ext uri="{FF2B5EF4-FFF2-40B4-BE49-F238E27FC236}">
                <a16:creationId xmlns:a16="http://schemas.microsoft.com/office/drawing/2014/main" id="{31259E36-9398-AD4D-8CA7-A6B48A591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5414963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V’O</a:t>
            </a:r>
            <a:r>
              <a:rPr lang="it-IT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=Q*(CaO</a:t>
            </a:r>
            <a:r>
              <a:rPr lang="it-IT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-CvO</a:t>
            </a:r>
            <a:r>
              <a:rPr lang="it-IT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110611" name="Text Box 19">
            <a:extLst>
              <a:ext uri="{FF2B5EF4-FFF2-40B4-BE49-F238E27FC236}">
                <a16:creationId xmlns:a16="http://schemas.microsoft.com/office/drawing/2014/main" id="{DB84AE69-6548-7240-8BFF-3C9C6F899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8" y="2239963"/>
            <a:ext cx="327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V’O</a:t>
            </a:r>
            <a:r>
              <a:rPr lang="it-IT" sz="2000" b="1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=DO</a:t>
            </a:r>
            <a:r>
              <a:rPr lang="it-IT" sz="2000" b="1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(PcO</a:t>
            </a:r>
            <a:r>
              <a:rPr lang="it-IT" sz="2000" b="1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–PmitO</a:t>
            </a:r>
            <a:r>
              <a:rPr lang="it-IT" sz="2000" b="1" baseline="-25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sz="2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110612" name="Text Box 20">
            <a:extLst>
              <a:ext uri="{FF2B5EF4-FFF2-40B4-BE49-F238E27FC236}">
                <a16:creationId xmlns:a16="http://schemas.microsoft.com/office/drawing/2014/main" id="{6DCEA27E-E785-BD4B-9B87-20C37E63D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2192338"/>
            <a:ext cx="1695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Polmone</a:t>
            </a:r>
          </a:p>
        </p:txBody>
      </p:sp>
      <p:sp>
        <p:nvSpPr>
          <p:cNvPr id="110613" name="Text Box 21">
            <a:extLst>
              <a:ext uri="{FF2B5EF4-FFF2-40B4-BE49-F238E27FC236}">
                <a16:creationId xmlns:a16="http://schemas.microsoft.com/office/drawing/2014/main" id="{1DCE88D6-E991-6B40-846D-BE01A9222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3800475"/>
            <a:ext cx="332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V’O</a:t>
            </a:r>
            <a:r>
              <a:rPr lang="it-IT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=VE*(F</a:t>
            </a:r>
            <a:r>
              <a:rPr lang="it-IT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it-IT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-F</a:t>
            </a:r>
            <a:r>
              <a:rPr lang="it-IT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it-IT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110614" name="Text Box 22">
            <a:extLst>
              <a:ext uri="{FF2B5EF4-FFF2-40B4-BE49-F238E27FC236}">
                <a16:creationId xmlns:a16="http://schemas.microsoft.com/office/drawing/2014/main" id="{2879BEA9-4636-AA4D-BB5B-DE50A13C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300" y="266700"/>
            <a:ext cx="688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110615" name="Text Box 23">
            <a:extLst>
              <a:ext uri="{FF2B5EF4-FFF2-40B4-BE49-F238E27FC236}">
                <a16:creationId xmlns:a16="http://schemas.microsoft.com/office/drawing/2014/main" id="{EC8AF711-CECC-F245-8ED1-E1A49A8C3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138" y="260350"/>
            <a:ext cx="898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</a:t>
            </a: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6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utoUpdateAnimBg="0"/>
      <p:bldP spid="110599" grpId="0" animBg="1"/>
      <p:bldP spid="110600" grpId="0" animBg="1"/>
      <p:bldP spid="110601" grpId="0" animBg="1"/>
      <p:bldP spid="110602" grpId="0" animBg="1"/>
      <p:bldP spid="110603" grpId="0" autoUpdateAnimBg="0"/>
      <p:bldP spid="110604" grpId="0" autoUpdateAnimBg="0"/>
      <p:bldP spid="110605" grpId="0" animBg="1"/>
      <p:bldP spid="110606" grpId="0" animBg="1"/>
      <p:bldP spid="110607" grpId="0" autoUpdateAnimBg="0"/>
      <p:bldP spid="110608" grpId="0" autoUpdateAnimBg="0"/>
      <p:bldP spid="110609" grpId="0" autoUpdateAnimBg="0"/>
      <p:bldP spid="110610" grpId="0" autoUpdateAnimBg="0"/>
      <p:bldP spid="110611" grpId="0" autoUpdateAnimBg="0"/>
      <p:bldP spid="110612" grpId="0" autoUpdateAnimBg="0"/>
      <p:bldP spid="110613" grpId="0" autoUpdateAnimBg="0"/>
      <p:bldP spid="110614" grpId="0" autoUpdateAnimBg="0"/>
      <p:bldP spid="1106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482121" y="450003"/>
            <a:ext cx="8229600" cy="89470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solidFill>
                  <a:srgbClr val="3366FF"/>
                </a:solidFill>
              </a:rPr>
              <a:t>Metabolic Pathways for Energy Production</a:t>
            </a:r>
          </a:p>
        </p:txBody>
      </p:sp>
      <p:graphicFrame>
        <p:nvGraphicFramePr>
          <p:cNvPr id="2150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474350" y="1210235"/>
          <a:ext cx="6430041" cy="5534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Bitmap Image" r:id="rId4" imgW="3486637" imgH="3000000" progId="PBrush">
                  <p:embed/>
                </p:oleObj>
              </mc:Choice>
              <mc:Fallback>
                <p:oleObj name="Bitmap Image" r:id="rId4" imgW="3486637" imgH="3000000" progId="PBrush">
                  <p:embed/>
                  <p:pic>
                    <p:nvPicPr>
                      <p:cNvPr id="21506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350" y="1210235"/>
                        <a:ext cx="6430041" cy="55341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758267" y="5029200"/>
            <a:ext cx="3064933" cy="14393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0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extLst>
              <a:ext uri="{FF2B5EF4-FFF2-40B4-BE49-F238E27FC236}">
                <a16:creationId xmlns:a16="http://schemas.microsoft.com/office/drawing/2014/main" id="{116EBA3D-C1C9-EF44-8177-DE0DB48C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492375"/>
            <a:ext cx="52324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ext Box 3">
            <a:extLst>
              <a:ext uri="{FF2B5EF4-FFF2-40B4-BE49-F238E27FC236}">
                <a16:creationId xmlns:a16="http://schemas.microsoft.com/office/drawing/2014/main" id="{16813B4E-2D90-FD43-8B6B-F310127B3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797425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0">
                <a:solidFill>
                  <a:schemeClr val="tx1"/>
                </a:solidFill>
                <a:latin typeface="Comic Sans MS" panose="030F0902030302020204" pitchFamily="66" charset="0"/>
                <a:sym typeface="Symbol" pitchFamily="2" charset="2"/>
              </a:rPr>
              <a:t> </a:t>
            </a:r>
            <a:r>
              <a:rPr lang="it-IT" altLang="it-IT" sz="2400">
                <a:solidFill>
                  <a:schemeClr val="tx1"/>
                </a:solidFill>
                <a:latin typeface="Comic Sans MS" panose="030F0902030302020204" pitchFamily="66" charset="0"/>
              </a:rPr>
              <a:t>10 </a:t>
            </a:r>
            <a:r>
              <a:rPr lang="it-IT" altLang="it-IT" sz="2400" b="0">
                <a:solidFill>
                  <a:schemeClr val="tx1"/>
                </a:solidFill>
                <a:latin typeface="Comic Sans MS" panose="030F0902030302020204" pitchFamily="66" charset="0"/>
              </a:rPr>
              <a:t>ml V’O</a:t>
            </a:r>
            <a:r>
              <a:rPr lang="it-IT" altLang="it-IT" sz="2400" b="0" baseline="-25000">
                <a:solidFill>
                  <a:schemeClr val="tx1"/>
                </a:solidFill>
                <a:latin typeface="Comic Sans MS" panose="030F0902030302020204" pitchFamily="66" charset="0"/>
              </a:rPr>
              <a:t>2</a:t>
            </a:r>
            <a:r>
              <a:rPr lang="it-IT" altLang="it-IT" sz="2400" b="0">
                <a:solidFill>
                  <a:schemeClr val="tx1"/>
                </a:solidFill>
                <a:latin typeface="Comic Sans MS" panose="030F0902030302020204" pitchFamily="66" charset="0"/>
              </a:rPr>
              <a:t>/min/watt</a:t>
            </a: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BA6D6DA4-2918-6F4C-8998-BF7EAA019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187700"/>
            <a:ext cx="154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0">
                <a:solidFill>
                  <a:schemeClr val="tx1"/>
                </a:solidFill>
                <a:latin typeface="Comic Sans MS" panose="030F0902030302020204" pitchFamily="66" charset="0"/>
              </a:rPr>
              <a:t>V’O</a:t>
            </a:r>
            <a:r>
              <a:rPr lang="it-IT" altLang="it-IT" sz="2400" b="0" baseline="-25000">
                <a:solidFill>
                  <a:schemeClr val="tx1"/>
                </a:solidFill>
                <a:latin typeface="Comic Sans MS" panose="030F0902030302020204" pitchFamily="66" charset="0"/>
              </a:rPr>
              <a:t>2</a:t>
            </a:r>
            <a:r>
              <a:rPr lang="it-IT" altLang="it-IT" sz="2400" b="0">
                <a:solidFill>
                  <a:schemeClr val="tx1"/>
                </a:solidFill>
                <a:latin typeface="Comic Sans MS" panose="030F0902030302020204" pitchFamily="66" charset="0"/>
              </a:rPr>
              <a:t> peak</a:t>
            </a:r>
          </a:p>
        </p:txBody>
      </p:sp>
      <p:pic>
        <p:nvPicPr>
          <p:cNvPr id="198661" name="Picture 5" descr="Maratona">
            <a:extLst>
              <a:ext uri="{FF2B5EF4-FFF2-40B4-BE49-F238E27FC236}">
                <a16:creationId xmlns:a16="http://schemas.microsoft.com/office/drawing/2014/main" id="{640E3636-A6C2-EC41-A4E0-957E1809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989138"/>
            <a:ext cx="2232025" cy="1560512"/>
          </a:xfrm>
          <a:prstGeom prst="rect">
            <a:avLst/>
          </a:prstGeom>
          <a:noFill/>
          <a:ln w="9525">
            <a:solidFill>
              <a:srgbClr val="9352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6">
            <a:extLst>
              <a:ext uri="{FF2B5EF4-FFF2-40B4-BE49-F238E27FC236}">
                <a16:creationId xmlns:a16="http://schemas.microsoft.com/office/drawing/2014/main" id="{3A7C6710-9A50-5349-91FB-BA98544C2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981075"/>
            <a:ext cx="6769100" cy="711200"/>
          </a:xfrm>
        </p:spPr>
        <p:txBody>
          <a:bodyPr/>
          <a:lstStyle/>
          <a:p>
            <a:pPr eaLnBrk="1" hangingPunct="1"/>
            <a:r>
              <a:rPr lang="it-IT" altLang="it-IT" sz="3600" b="1" cap="none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V’O</a:t>
            </a:r>
            <a:r>
              <a:rPr lang="it-IT" altLang="it-IT" sz="3600" b="1" cap="none" baseline="-25000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2</a:t>
            </a:r>
            <a:r>
              <a:rPr lang="it-IT" altLang="it-IT" sz="3600" b="1" cap="none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–W relationship</a:t>
            </a:r>
          </a:p>
        </p:txBody>
      </p:sp>
      <p:sp>
        <p:nvSpPr>
          <p:cNvPr id="33798" name="Text Box 7">
            <a:extLst>
              <a:ext uri="{FF2B5EF4-FFF2-40B4-BE49-F238E27FC236}">
                <a16:creationId xmlns:a16="http://schemas.microsoft.com/office/drawing/2014/main" id="{31D8B943-6DBE-9B4E-B2B7-6049C9977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2997200"/>
            <a:ext cx="288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4000" b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98664" name="Line 8">
            <a:extLst>
              <a:ext uri="{FF2B5EF4-FFF2-40B4-BE49-F238E27FC236}">
                <a16:creationId xmlns:a16="http://schemas.microsoft.com/office/drawing/2014/main" id="{274114C4-80FB-AE48-922F-67759E6469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2205038"/>
            <a:ext cx="1584325" cy="10080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00" name="Picture 6">
            <a:extLst>
              <a:ext uri="{FF2B5EF4-FFF2-40B4-BE49-F238E27FC236}">
                <a16:creationId xmlns:a16="http://schemas.microsoft.com/office/drawing/2014/main" id="{7E3AFB77-E247-A248-A097-4B5739405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423025"/>
            <a:ext cx="3838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4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>
            <a:extLst>
              <a:ext uri="{FF2B5EF4-FFF2-40B4-BE49-F238E27FC236}">
                <a16:creationId xmlns:a16="http://schemas.microsoft.com/office/drawing/2014/main" id="{B4355ABF-3590-2046-A6F9-9F1C4FE1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6813550" cy="4318000"/>
          </a:xfrm>
          <a:prstGeom prst="rect">
            <a:avLst/>
          </a:prstGeom>
          <a:noFill/>
          <a:ln w="9525">
            <a:solidFill>
              <a:srgbClr val="5831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3">
            <a:extLst>
              <a:ext uri="{FF2B5EF4-FFF2-40B4-BE49-F238E27FC236}">
                <a16:creationId xmlns:a16="http://schemas.microsoft.com/office/drawing/2014/main" id="{71D879D6-923A-D840-8579-035D3724544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873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rgbClr val="FFFF00"/>
              </a:solidFill>
              <a:latin typeface="Comic Sans MS" panose="030F0902030302020204" pitchFamily="66" charset="0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15F0E94-0D05-AB4C-B7CB-3E4C3B8A7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719138"/>
            <a:ext cx="8361362" cy="622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i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V’O</a:t>
            </a:r>
            <a:r>
              <a:rPr lang="en-US" b="1" i="1" baseline="-3000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kinetics during moderate CWR exercise</a:t>
            </a:r>
            <a:endParaRPr lang="it-IT" b="1" i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7157" name="Freeform 5">
            <a:extLst>
              <a:ext uri="{FF2B5EF4-FFF2-40B4-BE49-F238E27FC236}">
                <a16:creationId xmlns:a16="http://schemas.microsoft.com/office/drawing/2014/main" id="{AEDFDC98-498D-AE4D-AF8E-37277822AABB}"/>
              </a:ext>
            </a:extLst>
          </p:cNvPr>
          <p:cNvSpPr>
            <a:spLocks/>
          </p:cNvSpPr>
          <p:nvPr/>
        </p:nvSpPr>
        <p:spPr bwMode="auto">
          <a:xfrm>
            <a:off x="2843213" y="2781300"/>
            <a:ext cx="2305050" cy="2641600"/>
          </a:xfrm>
          <a:custGeom>
            <a:avLst/>
            <a:gdLst>
              <a:gd name="T0" fmla="*/ 0 w 1452"/>
              <a:gd name="T1" fmla="*/ 2147483646 h 1664"/>
              <a:gd name="T2" fmla="*/ 2147483646 w 1452"/>
              <a:gd name="T3" fmla="*/ 2147483646 h 1664"/>
              <a:gd name="T4" fmla="*/ 2147483646 w 1452"/>
              <a:gd name="T5" fmla="*/ 2147483646 h 1664"/>
              <a:gd name="T6" fmla="*/ 2147483646 w 1452"/>
              <a:gd name="T7" fmla="*/ 2147483646 h 1664"/>
              <a:gd name="T8" fmla="*/ 0 60000 65536"/>
              <a:gd name="T9" fmla="*/ 0 60000 65536"/>
              <a:gd name="T10" fmla="*/ 0 60000 65536"/>
              <a:gd name="T11" fmla="*/ 0 60000 65536"/>
              <a:gd name="T12" fmla="*/ 0 w 1452"/>
              <a:gd name="T13" fmla="*/ 0 h 1664"/>
              <a:gd name="T14" fmla="*/ 1452 w 1452"/>
              <a:gd name="T15" fmla="*/ 1664 h 1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2" h="1664">
                <a:moveTo>
                  <a:pt x="0" y="1664"/>
                </a:moveTo>
                <a:cubicBezTo>
                  <a:pt x="34" y="1207"/>
                  <a:pt x="69" y="750"/>
                  <a:pt x="182" y="485"/>
                </a:cubicBezTo>
                <a:cubicBezTo>
                  <a:pt x="295" y="220"/>
                  <a:pt x="469" y="152"/>
                  <a:pt x="681" y="76"/>
                </a:cubicBezTo>
                <a:cubicBezTo>
                  <a:pt x="893" y="0"/>
                  <a:pt x="1324" y="38"/>
                  <a:pt x="1452" y="31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6">
            <a:extLst>
              <a:ext uri="{FF2B5EF4-FFF2-40B4-BE49-F238E27FC236}">
                <a16:creationId xmlns:a16="http://schemas.microsoft.com/office/drawing/2014/main" id="{5457D480-2D4C-E445-A6AB-BC3D949F3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573463"/>
            <a:ext cx="20161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0">
                <a:solidFill>
                  <a:srgbClr val="FF0000"/>
                </a:solidFill>
                <a:latin typeface="Comic Sans MS" panose="030F0902030302020204" pitchFamily="66" charset="0"/>
              </a:rPr>
              <a:t>Training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0">
                <a:solidFill>
                  <a:srgbClr val="000099"/>
                </a:solidFill>
                <a:latin typeface="Comic Sans MS" panose="030F0902030302020204" pitchFamily="66" charset="0"/>
              </a:rPr>
              <a:t>Aging</a:t>
            </a:r>
          </a:p>
        </p:txBody>
      </p:sp>
      <p:sp>
        <p:nvSpPr>
          <p:cNvPr id="177159" name="Line 7">
            <a:extLst>
              <a:ext uri="{FF2B5EF4-FFF2-40B4-BE49-F238E27FC236}">
                <a16:creationId xmlns:a16="http://schemas.microsoft.com/office/drawing/2014/main" id="{5AC8985E-4D03-0C4A-B7A0-523759AF52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3357563"/>
            <a:ext cx="431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0" name="Freeform 8">
            <a:extLst>
              <a:ext uri="{FF2B5EF4-FFF2-40B4-BE49-F238E27FC236}">
                <a16:creationId xmlns:a16="http://schemas.microsoft.com/office/drawing/2014/main" id="{E06F1BDA-3E96-0C43-B92D-126305F895E0}"/>
              </a:ext>
            </a:extLst>
          </p:cNvPr>
          <p:cNvSpPr>
            <a:spLocks/>
          </p:cNvSpPr>
          <p:nvPr/>
        </p:nvSpPr>
        <p:spPr bwMode="auto">
          <a:xfrm>
            <a:off x="2843213" y="2852738"/>
            <a:ext cx="2952750" cy="2592387"/>
          </a:xfrm>
          <a:custGeom>
            <a:avLst/>
            <a:gdLst>
              <a:gd name="T0" fmla="*/ 0 w 1860"/>
              <a:gd name="T1" fmla="*/ 2147483646 h 1633"/>
              <a:gd name="T2" fmla="*/ 2147483646 w 1860"/>
              <a:gd name="T3" fmla="*/ 2147483646 h 1633"/>
              <a:gd name="T4" fmla="*/ 2147483646 w 1860"/>
              <a:gd name="T5" fmla="*/ 2147483646 h 1633"/>
              <a:gd name="T6" fmla="*/ 2147483646 w 1860"/>
              <a:gd name="T7" fmla="*/ 0 h 1633"/>
              <a:gd name="T8" fmla="*/ 0 60000 65536"/>
              <a:gd name="T9" fmla="*/ 0 60000 65536"/>
              <a:gd name="T10" fmla="*/ 0 60000 65536"/>
              <a:gd name="T11" fmla="*/ 0 60000 65536"/>
              <a:gd name="T12" fmla="*/ 0 w 1860"/>
              <a:gd name="T13" fmla="*/ 0 h 1633"/>
              <a:gd name="T14" fmla="*/ 1860 w 1860"/>
              <a:gd name="T15" fmla="*/ 1633 h 16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0" h="1633">
                <a:moveTo>
                  <a:pt x="0" y="1633"/>
                </a:moveTo>
                <a:cubicBezTo>
                  <a:pt x="94" y="1334"/>
                  <a:pt x="189" y="1036"/>
                  <a:pt x="363" y="817"/>
                </a:cubicBezTo>
                <a:cubicBezTo>
                  <a:pt x="537" y="598"/>
                  <a:pt x="795" y="454"/>
                  <a:pt x="1044" y="318"/>
                </a:cubicBezTo>
                <a:cubicBezTo>
                  <a:pt x="1293" y="182"/>
                  <a:pt x="1576" y="91"/>
                  <a:pt x="1860" y="0"/>
                </a:cubicBezTo>
              </a:path>
            </a:pathLst>
          </a:custGeom>
          <a:noFill/>
          <a:ln w="28575" cmpd="sng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0ADBA94C-69FE-254A-A8F4-800B89E93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36513" y="-19050"/>
            <a:ext cx="9144001" cy="1144588"/>
          </a:xfrm>
        </p:spPr>
        <p:txBody>
          <a:bodyPr/>
          <a:lstStyle/>
          <a:p>
            <a:pPr algn="ctr" eaLnBrk="1" hangingPunct="1"/>
            <a:r>
              <a:rPr lang="it-IT" altLang="it-IT" sz="3200" b="1" cap="none" dirty="0" err="1">
                <a:latin typeface="Comic Sans MS" panose="030F0902030302020204" pitchFamily="66" charset="0"/>
                <a:cs typeface="Arial" panose="020B0604020202020204" pitchFamily="34" charset="0"/>
              </a:rPr>
              <a:t>Maximal</a:t>
            </a:r>
            <a:r>
              <a:rPr lang="it-IT" altLang="it-IT" sz="3200" b="1" cap="none" dirty="0"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  <a:r>
              <a:rPr lang="it-IT" altLang="it-IT" sz="3200" b="1" cap="none" dirty="0" err="1">
                <a:latin typeface="Comic Sans MS" panose="030F0902030302020204" pitchFamily="66" charset="0"/>
                <a:cs typeface="Arial" panose="020B0604020202020204" pitchFamily="34" charset="0"/>
              </a:rPr>
              <a:t>Incremental</a:t>
            </a:r>
            <a:r>
              <a:rPr lang="it-IT" altLang="it-IT" sz="3200" b="1" cap="none" dirty="0">
                <a:latin typeface="Comic Sans MS" panose="030F0902030302020204" pitchFamily="66" charset="0"/>
                <a:cs typeface="Arial" panose="020B0604020202020204" pitchFamily="34" charset="0"/>
              </a:rPr>
              <a:t> Test</a:t>
            </a:r>
          </a:p>
        </p:txBody>
      </p:sp>
      <p:pic>
        <p:nvPicPr>
          <p:cNvPr id="48130" name="Picture 3" descr="wass pag 31">
            <a:extLst>
              <a:ext uri="{FF2B5EF4-FFF2-40B4-BE49-F238E27FC236}">
                <a16:creationId xmlns:a16="http://schemas.microsoft.com/office/drawing/2014/main" id="{DBE0BC15-D707-1446-B869-0A0897CB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" b="4335"/>
          <a:stretch>
            <a:fillRect/>
          </a:stretch>
        </p:blipFill>
        <p:spPr bwMode="auto">
          <a:xfrm>
            <a:off x="1571625" y="981075"/>
            <a:ext cx="6529388" cy="562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Line 4">
            <a:extLst>
              <a:ext uri="{FF2B5EF4-FFF2-40B4-BE49-F238E27FC236}">
                <a16:creationId xmlns:a16="http://schemas.microsoft.com/office/drawing/2014/main" id="{EB2AA6FD-3DBB-8D4F-8BA2-6F8422C18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1295400"/>
            <a:ext cx="0" cy="51054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Text Box 5">
            <a:extLst>
              <a:ext uri="{FF2B5EF4-FFF2-40B4-BE49-F238E27FC236}">
                <a16:creationId xmlns:a16="http://schemas.microsoft.com/office/drawing/2014/main" id="{6D11F407-D45A-4D41-9DF1-CC142A2D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981075"/>
            <a:ext cx="625492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3300"/>
                </a:solidFill>
                <a:latin typeface="Comic Sans MS" panose="030F0902030302020204" pitchFamily="66" charset="0"/>
              </a:rPr>
              <a:t>LT</a:t>
            </a:r>
            <a:endParaRPr lang="en-US" altLang="it-IT" sz="2800" dirty="0">
              <a:solidFill>
                <a:srgbClr val="FF3300"/>
              </a:solidFill>
              <a:latin typeface="Comic Sans MS" panose="030F0902030302020204" pitchFamily="66" charset="0"/>
            </a:endParaRPr>
          </a:p>
        </p:txBody>
      </p:sp>
      <p:sp>
        <p:nvSpPr>
          <p:cNvPr id="48133" name="Line 6">
            <a:extLst>
              <a:ext uri="{FF2B5EF4-FFF2-40B4-BE49-F238E27FC236}">
                <a16:creationId xmlns:a16="http://schemas.microsoft.com/office/drawing/2014/main" id="{FD5A218D-2536-C047-89B8-FCDC188AB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1628775"/>
            <a:ext cx="0" cy="4752975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Text Box 7">
            <a:extLst>
              <a:ext uri="{FF2B5EF4-FFF2-40B4-BE49-F238E27FC236}">
                <a16:creationId xmlns:a16="http://schemas.microsoft.com/office/drawing/2014/main" id="{859DD5F0-6D54-9E43-82DD-205351761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052513"/>
            <a:ext cx="7191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chemeClr val="accent2"/>
                </a:solidFill>
                <a:latin typeface="Comic Sans MS" panose="030F0902030302020204" pitchFamily="66" charset="0"/>
              </a:rPr>
              <a:t>VCP</a:t>
            </a:r>
            <a:endParaRPr lang="en-US" altLang="it-IT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1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66FF"/>
                </a:solidFill>
              </a:rPr>
              <a:t>Linearity of Oxygen Uptake with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dirty="0">
                <a:solidFill>
                  <a:srgbClr val="3366FF"/>
                </a:solidFill>
              </a:rPr>
              <a:t> Work Rate Increases</a:t>
            </a:r>
          </a:p>
        </p:txBody>
      </p:sp>
      <p:pic>
        <p:nvPicPr>
          <p:cNvPr id="4" name="Picture 3" descr="oxygen uptake increment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33" y="1612900"/>
            <a:ext cx="50927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96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>
            <a:extLst>
              <a:ext uri="{FF2B5EF4-FFF2-40B4-BE49-F238E27FC236}">
                <a16:creationId xmlns:a16="http://schemas.microsoft.com/office/drawing/2014/main" id="{E4BB6C08-3EC6-1540-8A46-196183B7F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836613"/>
            <a:ext cx="160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i="1">
                <a:solidFill>
                  <a:srgbClr val="58310A"/>
                </a:solidFill>
                <a:latin typeface="Bangle"/>
              </a:rPr>
              <a:t>Aerobic </a:t>
            </a:r>
          </a:p>
        </p:txBody>
      </p:sp>
      <p:sp>
        <p:nvSpPr>
          <p:cNvPr id="45058" name="Text Box 3">
            <a:extLst>
              <a:ext uri="{FF2B5EF4-FFF2-40B4-BE49-F238E27FC236}">
                <a16:creationId xmlns:a16="http://schemas.microsoft.com/office/drawing/2014/main" id="{74CF175B-D94B-BE46-9D69-01707FDB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850900"/>
            <a:ext cx="2024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i="1">
                <a:solidFill>
                  <a:srgbClr val="58310A"/>
                </a:solidFill>
                <a:latin typeface="Bangle"/>
              </a:rPr>
              <a:t>Anaerobic </a:t>
            </a:r>
          </a:p>
        </p:txBody>
      </p:sp>
      <p:sp>
        <p:nvSpPr>
          <p:cNvPr id="45059" name="Line 4">
            <a:extLst>
              <a:ext uri="{FF2B5EF4-FFF2-40B4-BE49-F238E27FC236}">
                <a16:creationId xmlns:a16="http://schemas.microsoft.com/office/drawing/2014/main" id="{46BE1BB3-AA9F-8A49-AEBC-36455CC88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598613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0" name="Line 5">
            <a:extLst>
              <a:ext uri="{FF2B5EF4-FFF2-40B4-BE49-F238E27FC236}">
                <a16:creationId xmlns:a16="http://schemas.microsoft.com/office/drawing/2014/main" id="{866CBC3E-56D4-0544-B258-32D6CC9CA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598613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1" name="Text Box 6">
            <a:extLst>
              <a:ext uri="{FF2B5EF4-FFF2-40B4-BE49-F238E27FC236}">
                <a16:creationId xmlns:a16="http://schemas.microsoft.com/office/drawing/2014/main" id="{4E05094C-48E6-C143-B8A3-30A8A6D36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939925"/>
            <a:ext cx="222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rgbClr val="58310A"/>
                </a:solidFill>
                <a:latin typeface="Bangle"/>
              </a:rPr>
              <a:t>C</a:t>
            </a:r>
            <a:r>
              <a:rPr lang="it-IT" altLang="it-IT" sz="1800" b="0" baseline="-25000">
                <a:solidFill>
                  <a:srgbClr val="58310A"/>
                </a:solidFill>
                <a:latin typeface="Bangle"/>
              </a:rPr>
              <a:t>6</a:t>
            </a:r>
            <a:r>
              <a:rPr lang="it-IT" altLang="it-IT" sz="1800" b="0">
                <a:solidFill>
                  <a:srgbClr val="58310A"/>
                </a:solidFill>
                <a:latin typeface="Bangle"/>
              </a:rPr>
              <a:t>H</a:t>
            </a:r>
            <a:r>
              <a:rPr lang="it-IT" altLang="it-IT" sz="1800" b="0" baseline="-25000">
                <a:solidFill>
                  <a:srgbClr val="58310A"/>
                </a:solidFill>
                <a:latin typeface="Bangle"/>
              </a:rPr>
              <a:t>10</a:t>
            </a:r>
            <a:r>
              <a:rPr lang="it-IT" altLang="it-IT" sz="1800" b="0">
                <a:solidFill>
                  <a:srgbClr val="58310A"/>
                </a:solidFill>
                <a:latin typeface="Bangle"/>
              </a:rPr>
              <a:t>O</a:t>
            </a:r>
            <a:r>
              <a:rPr lang="it-IT" altLang="it-IT" sz="1800" b="0" baseline="-25000">
                <a:solidFill>
                  <a:srgbClr val="58310A"/>
                </a:solidFill>
                <a:latin typeface="Bangle"/>
              </a:rPr>
              <a:t>5</a:t>
            </a:r>
            <a:r>
              <a:rPr lang="it-IT" altLang="it-IT" sz="1800" b="0">
                <a:solidFill>
                  <a:srgbClr val="58310A"/>
                </a:solidFill>
                <a:latin typeface="Bangle"/>
              </a:rPr>
              <a:t> + H</a:t>
            </a:r>
            <a:r>
              <a:rPr lang="it-IT" altLang="it-IT" sz="1800" b="0" baseline="-25000">
                <a:solidFill>
                  <a:srgbClr val="58310A"/>
                </a:solidFill>
                <a:latin typeface="Bangle"/>
              </a:rPr>
              <a:t>2</a:t>
            </a:r>
            <a:r>
              <a:rPr lang="it-IT" altLang="it-IT" sz="1800" b="0">
                <a:solidFill>
                  <a:srgbClr val="58310A"/>
                </a:solidFill>
                <a:latin typeface="Bangle"/>
              </a:rPr>
              <a:t>O</a:t>
            </a:r>
          </a:p>
        </p:txBody>
      </p:sp>
      <p:sp>
        <p:nvSpPr>
          <p:cNvPr id="45062" name="Text Box 7">
            <a:extLst>
              <a:ext uri="{FF2B5EF4-FFF2-40B4-BE49-F238E27FC236}">
                <a16:creationId xmlns:a16="http://schemas.microsoft.com/office/drawing/2014/main" id="{AAED7FE4-63FA-BC44-9752-FF7D5190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974850"/>
            <a:ext cx="314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rgbClr val="58310A"/>
                </a:solidFill>
                <a:latin typeface="Bangle"/>
              </a:rPr>
              <a:t>12,3*(C</a:t>
            </a:r>
            <a:r>
              <a:rPr lang="it-IT" altLang="it-IT" sz="1800" b="0" baseline="-25000">
                <a:solidFill>
                  <a:srgbClr val="58310A"/>
                </a:solidFill>
                <a:latin typeface="Bangle"/>
              </a:rPr>
              <a:t>6</a:t>
            </a:r>
            <a:r>
              <a:rPr lang="it-IT" altLang="it-IT" sz="1800" b="0">
                <a:solidFill>
                  <a:srgbClr val="58310A"/>
                </a:solidFill>
                <a:latin typeface="Bangle"/>
              </a:rPr>
              <a:t>H</a:t>
            </a:r>
            <a:r>
              <a:rPr lang="it-IT" altLang="it-IT" sz="1800" b="0" baseline="-25000">
                <a:solidFill>
                  <a:srgbClr val="58310A"/>
                </a:solidFill>
                <a:latin typeface="Bangle"/>
              </a:rPr>
              <a:t>10</a:t>
            </a:r>
            <a:r>
              <a:rPr lang="it-IT" altLang="it-IT" sz="1800" b="0">
                <a:solidFill>
                  <a:srgbClr val="58310A"/>
                </a:solidFill>
                <a:latin typeface="Bangle"/>
              </a:rPr>
              <a:t>O</a:t>
            </a:r>
            <a:r>
              <a:rPr lang="it-IT" altLang="it-IT" sz="1800" b="0" baseline="-25000">
                <a:solidFill>
                  <a:srgbClr val="58310A"/>
                </a:solidFill>
                <a:latin typeface="Bangle"/>
              </a:rPr>
              <a:t>5</a:t>
            </a:r>
            <a:r>
              <a:rPr lang="it-IT" altLang="it-IT" sz="1800" b="0">
                <a:solidFill>
                  <a:srgbClr val="58310A"/>
                </a:solidFill>
                <a:latin typeface="Bangle"/>
              </a:rPr>
              <a:t> + H</a:t>
            </a:r>
            <a:r>
              <a:rPr lang="it-IT" altLang="it-IT" sz="1800" b="0" baseline="-25000">
                <a:solidFill>
                  <a:srgbClr val="58310A"/>
                </a:solidFill>
                <a:latin typeface="Bangle"/>
              </a:rPr>
              <a:t>2</a:t>
            </a:r>
            <a:r>
              <a:rPr lang="it-IT" altLang="it-IT" sz="1800" b="0">
                <a:solidFill>
                  <a:srgbClr val="58310A"/>
                </a:solidFill>
                <a:latin typeface="Bangle"/>
              </a:rPr>
              <a:t>O)</a:t>
            </a:r>
          </a:p>
        </p:txBody>
      </p:sp>
      <p:sp>
        <p:nvSpPr>
          <p:cNvPr id="45063" name="AutoShape 8">
            <a:extLst>
              <a:ext uri="{FF2B5EF4-FFF2-40B4-BE49-F238E27FC236}">
                <a16:creationId xmlns:a16="http://schemas.microsoft.com/office/drawing/2014/main" id="{9CDCC3F8-EB40-564D-9374-47BAB6D428EE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2552700" y="1560513"/>
            <a:ext cx="152400" cy="1905000"/>
          </a:xfrm>
          <a:prstGeom prst="leftBrace">
            <a:avLst>
              <a:gd name="adj1" fmla="val 1041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45064" name="AutoShape 9">
            <a:extLst>
              <a:ext uri="{FF2B5EF4-FFF2-40B4-BE49-F238E27FC236}">
                <a16:creationId xmlns:a16="http://schemas.microsoft.com/office/drawing/2014/main" id="{49227335-426D-DC40-80BE-1D5D924DD319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6781800" y="1065213"/>
            <a:ext cx="152400" cy="2895600"/>
          </a:xfrm>
          <a:prstGeom prst="leftBrace">
            <a:avLst>
              <a:gd name="adj1" fmla="val 1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45065" name="Text Box 10">
            <a:extLst>
              <a:ext uri="{FF2B5EF4-FFF2-40B4-BE49-F238E27FC236}">
                <a16:creationId xmlns:a16="http://schemas.microsoft.com/office/drawing/2014/main" id="{BA30EE1D-B34B-D64A-A2D2-1387CD341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49688"/>
            <a:ext cx="473075" cy="485775"/>
          </a:xfrm>
          <a:prstGeom prst="rect">
            <a:avLst/>
          </a:prstGeom>
          <a:noFill/>
          <a:ln w="28575">
            <a:solidFill>
              <a:srgbClr val="5831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8310A"/>
                </a:solidFill>
                <a:latin typeface="Bangle"/>
              </a:rPr>
              <a:t>W</a:t>
            </a:r>
          </a:p>
        </p:txBody>
      </p:sp>
      <p:sp>
        <p:nvSpPr>
          <p:cNvPr id="183307" name="Text Box 11">
            <a:extLst>
              <a:ext uri="{FF2B5EF4-FFF2-40B4-BE49-F238E27FC236}">
                <a16:creationId xmlns:a16="http://schemas.microsoft.com/office/drawing/2014/main" id="{41FCA9DA-8CD0-1543-B504-4BE37B45D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987925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8310A"/>
                </a:solidFill>
                <a:latin typeface="Bangle"/>
              </a:rPr>
              <a:t>6CO</a:t>
            </a:r>
            <a:r>
              <a:rPr lang="it-IT" altLang="it-IT" sz="1800" baseline="-25000">
                <a:solidFill>
                  <a:srgbClr val="58310A"/>
                </a:solidFill>
                <a:latin typeface="Bangle"/>
              </a:rPr>
              <a:t>2</a:t>
            </a:r>
          </a:p>
        </p:txBody>
      </p:sp>
      <p:sp>
        <p:nvSpPr>
          <p:cNvPr id="183308" name="Text Box 12">
            <a:extLst>
              <a:ext uri="{FF2B5EF4-FFF2-40B4-BE49-F238E27FC236}">
                <a16:creationId xmlns:a16="http://schemas.microsoft.com/office/drawing/2014/main" id="{807E1616-880B-0942-BB12-6CBD7852C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5022850"/>
            <a:ext cx="1093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8310A"/>
                </a:solidFill>
                <a:latin typeface="Bangle"/>
              </a:rPr>
              <a:t>16CO</a:t>
            </a:r>
            <a:r>
              <a:rPr lang="it-IT" altLang="it-IT" sz="1800" baseline="-25000">
                <a:solidFill>
                  <a:srgbClr val="58310A"/>
                </a:solidFill>
                <a:latin typeface="Bangle"/>
              </a:rPr>
              <a:t>2</a:t>
            </a:r>
          </a:p>
        </p:txBody>
      </p:sp>
      <p:sp>
        <p:nvSpPr>
          <p:cNvPr id="45068" name="Line 13">
            <a:extLst>
              <a:ext uri="{FF2B5EF4-FFF2-40B4-BE49-F238E27FC236}">
                <a16:creationId xmlns:a16="http://schemas.microsoft.com/office/drawing/2014/main" id="{C488A45A-F642-7142-8CD1-173F0E2A2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741613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69" name="Line 14">
            <a:extLst>
              <a:ext uri="{FF2B5EF4-FFF2-40B4-BE49-F238E27FC236}">
                <a16:creationId xmlns:a16="http://schemas.microsoft.com/office/drawing/2014/main" id="{DDE9D648-F993-0B42-A3B8-2CFB05AE9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741613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0" name="Text Box 15">
            <a:extLst>
              <a:ext uri="{FF2B5EF4-FFF2-40B4-BE49-F238E27FC236}">
                <a16:creationId xmlns:a16="http://schemas.microsoft.com/office/drawing/2014/main" id="{3AB9B369-B8BE-EF48-9646-F81AA0B4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3159125"/>
            <a:ext cx="703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rgbClr val="58310A"/>
                </a:solidFill>
                <a:latin typeface="Bangle"/>
              </a:rPr>
              <a:t>6O</a:t>
            </a:r>
            <a:r>
              <a:rPr lang="it-IT" altLang="it-IT" sz="1800" b="0" baseline="-25000">
                <a:solidFill>
                  <a:srgbClr val="58310A"/>
                </a:solidFill>
                <a:latin typeface="Bangle"/>
              </a:rPr>
              <a:t>2</a:t>
            </a:r>
          </a:p>
        </p:txBody>
      </p:sp>
      <p:sp>
        <p:nvSpPr>
          <p:cNvPr id="45071" name="Text Box 16">
            <a:extLst>
              <a:ext uri="{FF2B5EF4-FFF2-40B4-BE49-F238E27FC236}">
                <a16:creationId xmlns:a16="http://schemas.microsoft.com/office/drawing/2014/main" id="{54E7F225-0693-5D40-9162-734B48FA1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117850"/>
            <a:ext cx="76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rgbClr val="58310A"/>
                </a:solidFill>
                <a:latin typeface="Bangle"/>
                <a:cs typeface="Times New Roman" panose="02020603050405020304" pitchFamily="18" charset="0"/>
              </a:rPr>
              <a:t>ØO</a:t>
            </a:r>
            <a:r>
              <a:rPr lang="it-IT" altLang="it-IT" sz="1800" b="0" baseline="-25000">
                <a:solidFill>
                  <a:srgbClr val="58310A"/>
                </a:solidFill>
                <a:latin typeface="Bangle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072" name="Text Box 17">
            <a:extLst>
              <a:ext uri="{FF2B5EF4-FFF2-40B4-BE49-F238E27FC236}">
                <a16:creationId xmlns:a16="http://schemas.microsoft.com/office/drawing/2014/main" id="{689CAF00-9A36-3344-95A0-6A0626C8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311785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8310A"/>
                </a:solidFill>
                <a:latin typeface="Bangle"/>
              </a:rPr>
              <a:t>37ATP</a:t>
            </a:r>
          </a:p>
        </p:txBody>
      </p:sp>
      <p:sp>
        <p:nvSpPr>
          <p:cNvPr id="45073" name="Text Box 18">
            <a:extLst>
              <a:ext uri="{FF2B5EF4-FFF2-40B4-BE49-F238E27FC236}">
                <a16:creationId xmlns:a16="http://schemas.microsoft.com/office/drawing/2014/main" id="{80B2A128-D7A2-974D-96BB-08B5F734C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11785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8310A"/>
                </a:solidFill>
                <a:latin typeface="Bangle"/>
              </a:rPr>
              <a:t>37ATP</a:t>
            </a:r>
          </a:p>
        </p:txBody>
      </p:sp>
      <p:sp>
        <p:nvSpPr>
          <p:cNvPr id="45074" name="Line 19">
            <a:extLst>
              <a:ext uri="{FF2B5EF4-FFF2-40B4-BE49-F238E27FC236}">
                <a16:creationId xmlns:a16="http://schemas.microsoft.com/office/drawing/2014/main" id="{632D7387-FA8F-CD4E-A1D5-BE35E5DA64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3427413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5" name="Line 20">
            <a:extLst>
              <a:ext uri="{FF2B5EF4-FFF2-40B4-BE49-F238E27FC236}">
                <a16:creationId xmlns:a16="http://schemas.microsoft.com/office/drawing/2014/main" id="{10A89BDD-D3A2-274D-B94D-68074B44351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629400" y="3351213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6" name="Line 21">
            <a:extLst>
              <a:ext uri="{FF2B5EF4-FFF2-40B4-BE49-F238E27FC236}">
                <a16:creationId xmlns:a16="http://schemas.microsoft.com/office/drawing/2014/main" id="{56249233-4CF4-5247-A080-94B14BEC43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579813"/>
            <a:ext cx="1066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7" name="Line 22">
            <a:extLst>
              <a:ext uri="{FF2B5EF4-FFF2-40B4-BE49-F238E27FC236}">
                <a16:creationId xmlns:a16="http://schemas.microsoft.com/office/drawing/2014/main" id="{EAB6BE0A-1911-F34F-9795-294C5913F7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3579813"/>
            <a:ext cx="1066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8" name="Text Box 23">
            <a:extLst>
              <a:ext uri="{FF2B5EF4-FFF2-40B4-BE49-F238E27FC236}">
                <a16:creationId xmlns:a16="http://schemas.microsoft.com/office/drawing/2014/main" id="{85E2F27C-E9EE-5844-9B09-8C652C45C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4108450"/>
            <a:ext cx="118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rgbClr val="58310A"/>
                </a:solidFill>
                <a:latin typeface="Bangle"/>
              </a:rPr>
              <a:t>24,6La</a:t>
            </a:r>
            <a:r>
              <a:rPr lang="it-IT" altLang="it-IT" sz="1800" b="0" baseline="30000">
                <a:solidFill>
                  <a:srgbClr val="58310A"/>
                </a:solidFill>
                <a:latin typeface="Bangle"/>
              </a:rPr>
              <a:t>-</a:t>
            </a:r>
          </a:p>
        </p:txBody>
      </p:sp>
      <p:sp>
        <p:nvSpPr>
          <p:cNvPr id="45079" name="Line 24">
            <a:extLst>
              <a:ext uri="{FF2B5EF4-FFF2-40B4-BE49-F238E27FC236}">
                <a16:creationId xmlns:a16="http://schemas.microsoft.com/office/drawing/2014/main" id="{AE03644A-8032-9842-BA2D-330CCD6A2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570413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80" name="AutoShape 25">
            <a:extLst>
              <a:ext uri="{FF2B5EF4-FFF2-40B4-BE49-F238E27FC236}">
                <a16:creationId xmlns:a16="http://schemas.microsoft.com/office/drawing/2014/main" id="{8CABCA64-BF4A-E74D-88F1-CD1AC2C48DAB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4648200" y="3275013"/>
            <a:ext cx="76200" cy="4495800"/>
          </a:xfrm>
          <a:prstGeom prst="leftBrace">
            <a:avLst>
              <a:gd name="adj1" fmla="val 49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183322" name="Text Box 26">
            <a:extLst>
              <a:ext uri="{FF2B5EF4-FFF2-40B4-BE49-F238E27FC236}">
                <a16:creationId xmlns:a16="http://schemas.microsoft.com/office/drawing/2014/main" id="{BFB60110-D55F-F84D-8C1B-22AAFD34C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825" y="5826125"/>
            <a:ext cx="393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58310A"/>
                </a:solidFill>
                <a:latin typeface="Bangle"/>
              </a:rPr>
              <a:t>anaerobic:aerobic  &gt; 2,5:1</a:t>
            </a:r>
          </a:p>
        </p:txBody>
      </p:sp>
      <p:sp>
        <p:nvSpPr>
          <p:cNvPr id="183323" name="Oval 27">
            <a:extLst>
              <a:ext uri="{FF2B5EF4-FFF2-40B4-BE49-F238E27FC236}">
                <a16:creationId xmlns:a16="http://schemas.microsoft.com/office/drawing/2014/main" id="{916D3311-B965-0146-AE39-0B3370E03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914525"/>
            <a:ext cx="1219200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183324" name="Oval 28">
            <a:extLst>
              <a:ext uri="{FF2B5EF4-FFF2-40B4-BE49-F238E27FC236}">
                <a16:creationId xmlns:a16="http://schemas.microsoft.com/office/drawing/2014/main" id="{8C0FBBA7-AC17-0041-8D5E-EA48D2886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0588" y="3067050"/>
            <a:ext cx="1219200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183325" name="Oval 29">
            <a:extLst>
              <a:ext uri="{FF2B5EF4-FFF2-40B4-BE49-F238E27FC236}">
                <a16:creationId xmlns:a16="http://schemas.microsoft.com/office/drawing/2014/main" id="{4AC4DCBD-55EC-204B-9575-1959986EA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75" y="3105150"/>
            <a:ext cx="1219200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7" grpId="0" autoUpdateAnimBg="0"/>
      <p:bldP spid="183308" grpId="0" autoUpdateAnimBg="0"/>
      <p:bldP spid="183322" grpId="0" autoUpdateAnimBg="0"/>
      <p:bldP spid="183323" grpId="0" animBg="1"/>
      <p:bldP spid="183324" grpId="0" animBg="1"/>
      <p:bldP spid="1833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>
            <a:extLst>
              <a:ext uri="{FF2B5EF4-FFF2-40B4-BE49-F238E27FC236}">
                <a16:creationId xmlns:a16="http://schemas.microsoft.com/office/drawing/2014/main" id="{D8A044BC-CB9D-464F-87FF-8CE72A56035B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68275"/>
            <a:ext cx="8712200" cy="6140450"/>
            <a:chOff x="204" y="73"/>
            <a:chExt cx="5488" cy="3868"/>
          </a:xfrm>
        </p:grpSpPr>
        <p:pic>
          <p:nvPicPr>
            <p:cNvPr id="24579" name="Picture 3" descr="Maratona">
              <a:extLst>
                <a:ext uri="{FF2B5EF4-FFF2-40B4-BE49-F238E27FC236}">
                  <a16:creationId xmlns:a16="http://schemas.microsoft.com/office/drawing/2014/main" id="{8119F91D-38B8-1D4F-AC69-59DCB6A933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750"/>
              <a:ext cx="1587" cy="1408"/>
            </a:xfrm>
            <a:prstGeom prst="rect">
              <a:avLst/>
            </a:prstGeom>
            <a:noFill/>
            <a:ln w="9525">
              <a:solidFill>
                <a:srgbClr val="93521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>
              <a:extLst>
                <a:ext uri="{FF2B5EF4-FFF2-40B4-BE49-F238E27FC236}">
                  <a16:creationId xmlns:a16="http://schemas.microsoft.com/office/drawing/2014/main" id="{D27DBDED-5C42-EE47-9673-7C5319A19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73"/>
              <a:ext cx="5443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5">
              <a:extLst>
                <a:ext uri="{FF2B5EF4-FFF2-40B4-BE49-F238E27FC236}">
                  <a16:creationId xmlns:a16="http://schemas.microsoft.com/office/drawing/2014/main" id="{427052FF-24BF-C347-A602-B0D9A25DE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" r="3307"/>
            <a:stretch>
              <a:fillRect/>
            </a:stretch>
          </p:blipFill>
          <p:spPr bwMode="auto">
            <a:xfrm>
              <a:off x="249" y="1616"/>
              <a:ext cx="3765" cy="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8" name="Text Box 6">
            <a:extLst>
              <a:ext uri="{FF2B5EF4-FFF2-40B4-BE49-F238E27FC236}">
                <a16:creationId xmlns:a16="http://schemas.microsoft.com/office/drawing/2014/main" id="{22BD5AB8-32A3-4F46-AE52-0D143D627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5942013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800" i="1">
                <a:latin typeface="Comic Sans MS" panose="030F0902030302020204" pitchFamily="66" charset="0"/>
              </a:rPr>
              <a:t>N Engl J Med 2002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5CF7586-7F5E-1B49-B083-156A4AA65EC9}"/>
              </a:ext>
            </a:extLst>
          </p:cNvPr>
          <p:cNvGrpSpPr/>
          <p:nvPr/>
        </p:nvGrpSpPr>
        <p:grpSpPr>
          <a:xfrm>
            <a:off x="0" y="6344386"/>
            <a:ext cx="9144000" cy="492826"/>
            <a:chOff x="0" y="6118761"/>
            <a:chExt cx="9144000" cy="492826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F73CE0D-EE46-7F4C-AB7C-D5E0EFFE15A6}"/>
                </a:ext>
              </a:extLst>
            </p:cNvPr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Picture 7" descr="https://tse1.mm.bing.net/th?&amp;id=OIP.M85bd0c91ef99849133c972ccd0457a9co0&amp;w=299&amp;h=299&amp;c=0&amp;pid=1.9&amp;rs=0&amp;p=0&amp;r=0">
              <a:hlinkClick r:id="rId5" tooltip="Visualizza dettagli immagine"/>
              <a:extLst>
                <a:ext uri="{FF2B5EF4-FFF2-40B4-BE49-F238E27FC236}">
                  <a16:creationId xmlns:a16="http://schemas.microsoft.com/office/drawing/2014/main" id="{B950EBC2-F4F9-914C-A7EC-41AE967B4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5075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FD395048-C1E0-D349-A7B6-0535CF0CE9A1}"/>
              </a:ext>
            </a:extLst>
          </p:cNvPr>
          <p:cNvGrpSpPr/>
          <p:nvPr/>
        </p:nvGrpSpPr>
        <p:grpSpPr>
          <a:xfrm>
            <a:off x="552449" y="345952"/>
            <a:ext cx="6549109" cy="1292347"/>
            <a:chOff x="552449" y="345952"/>
            <a:chExt cx="6549109" cy="1292347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CCED99B4-7266-BE47-B635-167E685F3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449" y="345952"/>
              <a:ext cx="6549109" cy="1190747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0FAD93B-0C68-9741-8D2B-740D17F04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449" y="1435099"/>
              <a:ext cx="4711700" cy="203200"/>
            </a:xfrm>
            <a:prstGeom prst="rect">
              <a:avLst/>
            </a:prstGeom>
          </p:spPr>
        </p:pic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18734F05-79DD-3447-AB2D-A284B0FA7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6375400"/>
            <a:ext cx="2336800" cy="17780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20E82393-BA2B-4A4A-8DE8-0992FA73A403}"/>
              </a:ext>
            </a:extLst>
          </p:cNvPr>
          <p:cNvGrpSpPr/>
          <p:nvPr/>
        </p:nvGrpSpPr>
        <p:grpSpPr>
          <a:xfrm>
            <a:off x="209589" y="2498846"/>
            <a:ext cx="8934411" cy="3546354"/>
            <a:chOff x="374689" y="2957512"/>
            <a:chExt cx="8299411" cy="251777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D59CFBE1-98CF-D342-A88A-6D0811579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9053"/>
            <a:stretch/>
          </p:blipFill>
          <p:spPr>
            <a:xfrm>
              <a:off x="374689" y="2957512"/>
              <a:ext cx="4162513" cy="2517775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AB230DAB-FED7-FB48-B86E-B95B419A3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0807" b="-1"/>
            <a:stretch/>
          </p:blipFill>
          <p:spPr>
            <a:xfrm>
              <a:off x="4537202" y="2957512"/>
              <a:ext cx="4136898" cy="2416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615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Line 2">
            <a:extLst>
              <a:ext uri="{FF2B5EF4-FFF2-40B4-BE49-F238E27FC236}">
                <a16:creationId xmlns:a16="http://schemas.microsoft.com/office/drawing/2014/main" id="{252230AF-D693-3446-A7DE-96F548797E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6813" y="3357563"/>
            <a:ext cx="773112" cy="4333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79A1C911-B4AE-874B-943E-E4002E2F7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33375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chemeClr val="tx2"/>
                </a:solidFill>
                <a:latin typeface="Comic Sans MS" panose="030F0902030302020204" pitchFamily="66" charset="0"/>
              </a:rPr>
              <a:t>Alveolar ventilation and </a:t>
            </a:r>
            <a:r>
              <a:rPr lang="en-US" altLang="it-IT" sz="3600">
                <a:solidFill>
                  <a:schemeClr val="tx2"/>
                </a:solidFill>
                <a:latin typeface="Comic Sans MS" panose="030F0902030302020204" pitchFamily="66" charset="0"/>
              </a:rPr>
              <a:t>PaCO</a:t>
            </a:r>
            <a:r>
              <a:rPr lang="en-US" altLang="it-IT" sz="1800">
                <a:solidFill>
                  <a:schemeClr val="tx2"/>
                </a:solidFill>
                <a:latin typeface="Comic Sans MS" panose="030F0902030302020204" pitchFamily="66" charset="0"/>
              </a:rPr>
              <a:t>2</a:t>
            </a:r>
            <a:r>
              <a:rPr lang="en-US" altLang="it-IT" sz="3600">
                <a:solidFill>
                  <a:schemeClr val="tx2"/>
                </a:solidFill>
                <a:latin typeface="Comic Sans MS" panose="030F0902030302020204" pitchFamily="66" charset="0"/>
              </a:rPr>
              <a:t> </a:t>
            </a:r>
            <a:r>
              <a:rPr lang="en-US" altLang="it-IT" sz="4400" b="0">
                <a:solidFill>
                  <a:schemeClr val="tx2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B485C8F4-E31F-7046-8764-4D2EDBA5F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it-IT" sz="2800" b="0">
              <a:solidFill>
                <a:schemeClr val="tx1"/>
              </a:solidFill>
            </a:endParaRPr>
          </a:p>
          <a:p>
            <a:pPr algn="ctr" eaLnBrk="1" hangingPunct="1">
              <a:buClr>
                <a:schemeClr val="accent1"/>
              </a:buClr>
              <a:buSzPct val="50000"/>
              <a:buFont typeface="Wingdings" pitchFamily="2" charset="2"/>
              <a:buNone/>
            </a:pPr>
            <a:r>
              <a:rPr lang="en-US" altLang="it-IT" sz="2800" b="0">
                <a:solidFill>
                  <a:schemeClr val="tx1"/>
                </a:solidFill>
                <a:latin typeface="Comic Sans MS" panose="030F0902030302020204" pitchFamily="66" charset="0"/>
              </a:rPr>
              <a:t>       </a:t>
            </a:r>
            <a:r>
              <a:rPr lang="en-US" altLang="it-IT" sz="2800">
                <a:solidFill>
                  <a:schemeClr val="tx1"/>
                </a:solidFill>
                <a:latin typeface="Comic Sans MS" panose="030F0902030302020204" pitchFamily="66" charset="0"/>
              </a:rPr>
              <a:t>PaCO</a:t>
            </a:r>
            <a:r>
              <a:rPr lang="en-US" altLang="it-IT">
                <a:solidFill>
                  <a:schemeClr val="tx1"/>
                </a:solidFill>
                <a:latin typeface="Comic Sans MS" panose="030F0902030302020204" pitchFamily="66" charset="0"/>
              </a:rPr>
              <a:t>2</a:t>
            </a:r>
            <a:r>
              <a:rPr lang="en-US" altLang="it-IT" sz="2800" b="0">
                <a:solidFill>
                  <a:schemeClr val="tx1"/>
                </a:solidFill>
                <a:latin typeface="Comic Sans MS" panose="030F0902030302020204" pitchFamily="66" charset="0"/>
              </a:rPr>
              <a:t> =      863 * V’CO</a:t>
            </a:r>
            <a:r>
              <a:rPr lang="en-US" altLang="it-IT" b="0">
                <a:solidFill>
                  <a:schemeClr val="tx1"/>
                </a:solidFill>
                <a:latin typeface="Comic Sans MS" panose="030F0902030302020204" pitchFamily="66" charset="0"/>
              </a:rPr>
              <a:t>2</a:t>
            </a:r>
            <a:endParaRPr lang="en-US" altLang="it-IT" sz="2800" b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it-IT" sz="2800" b="0">
                <a:solidFill>
                  <a:schemeClr val="tx1"/>
                </a:solidFill>
                <a:latin typeface="Comic Sans MS" panose="030F0902030302020204" pitchFamily="66" charset="0"/>
              </a:rPr>
              <a:t>                        V’</a:t>
            </a:r>
            <a:r>
              <a:rPr lang="en-US" altLang="it-IT" b="0">
                <a:solidFill>
                  <a:schemeClr val="tx1"/>
                </a:solidFill>
                <a:latin typeface="Comic Sans MS" panose="030F0902030302020204" pitchFamily="66" charset="0"/>
              </a:rPr>
              <a:t>A</a:t>
            </a:r>
          </a:p>
          <a:p>
            <a:pPr algn="ctr" eaLnBrk="1" hangingPunct="1">
              <a:buClr>
                <a:schemeClr val="accent1"/>
              </a:buClr>
              <a:buSzPct val="55000"/>
              <a:buFont typeface="Wingdings" pitchFamily="2" charset="2"/>
              <a:buNone/>
            </a:pPr>
            <a:r>
              <a:rPr lang="en-US" altLang="it-IT" b="0">
                <a:solidFill>
                  <a:schemeClr val="tx1"/>
                </a:solidFill>
                <a:latin typeface="Comic Sans MS" panose="030F0902030302020204" pitchFamily="66" charset="0"/>
              </a:rPr>
              <a:t>          </a:t>
            </a:r>
          </a:p>
          <a:p>
            <a:pPr algn="ctr" eaLnBrk="1" hangingPunct="1">
              <a:buClr>
                <a:schemeClr val="accent1"/>
              </a:buClr>
              <a:buSzPct val="55000"/>
              <a:buFont typeface="Wingdings" pitchFamily="2" charset="2"/>
              <a:buNone/>
            </a:pPr>
            <a:r>
              <a:rPr lang="en-US" altLang="it-IT" b="0">
                <a:solidFill>
                  <a:schemeClr val="tx1"/>
                </a:solidFill>
                <a:latin typeface="Comic Sans MS" panose="030F0902030302020204" pitchFamily="66" charset="0"/>
              </a:rPr>
              <a:t>           </a:t>
            </a:r>
          </a:p>
          <a:p>
            <a:pPr algn="ctr" eaLnBrk="1" hangingPunct="1">
              <a:buClr>
                <a:schemeClr val="accent1"/>
              </a:buClr>
              <a:buSzPct val="55000"/>
              <a:buFont typeface="Wingdings" pitchFamily="2" charset="2"/>
              <a:buNone/>
            </a:pPr>
            <a:r>
              <a:rPr lang="en-US" altLang="it-IT" b="0">
                <a:solidFill>
                  <a:schemeClr val="tx1"/>
                </a:solidFill>
                <a:latin typeface="Comic Sans MS" panose="030F0902030302020204" pitchFamily="66" charset="0"/>
              </a:rPr>
              <a:t>          </a:t>
            </a:r>
            <a:r>
              <a:rPr lang="en-US" altLang="it-IT" sz="2800">
                <a:solidFill>
                  <a:schemeClr val="tx1"/>
                </a:solidFill>
                <a:latin typeface="Comic Sans MS" panose="030F0902030302020204" pitchFamily="66" charset="0"/>
              </a:rPr>
              <a:t>PaCO</a:t>
            </a:r>
            <a:r>
              <a:rPr lang="en-US" altLang="it-IT">
                <a:solidFill>
                  <a:schemeClr val="tx1"/>
                </a:solidFill>
                <a:latin typeface="Comic Sans MS" panose="030F0902030302020204" pitchFamily="66" charset="0"/>
              </a:rPr>
              <a:t>2</a:t>
            </a:r>
            <a:r>
              <a:rPr lang="en-US" altLang="it-IT" sz="2800" b="0">
                <a:solidFill>
                  <a:schemeClr val="tx1"/>
                </a:solidFill>
                <a:latin typeface="Comic Sans MS" panose="030F0902030302020204" pitchFamily="66" charset="0"/>
              </a:rPr>
              <a:t> =      863 * </a:t>
            </a:r>
            <a:r>
              <a:rPr lang="en-US" altLang="it-IT" sz="2800">
                <a:solidFill>
                  <a:srgbClr val="3366CC"/>
                </a:solidFill>
                <a:latin typeface="Comic Sans MS" panose="030F0902030302020204" pitchFamily="66" charset="0"/>
              </a:rPr>
              <a:t>V’CO</a:t>
            </a:r>
            <a:r>
              <a:rPr lang="en-US" altLang="it-IT">
                <a:solidFill>
                  <a:srgbClr val="3366CC"/>
                </a:solidFill>
                <a:latin typeface="Comic Sans MS" panose="030F0902030302020204" pitchFamily="66" charset="0"/>
              </a:rPr>
              <a:t>2</a:t>
            </a:r>
            <a:endParaRPr lang="en-US" altLang="it-IT" sz="2800">
              <a:solidFill>
                <a:srgbClr val="3366CC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it-IT" sz="2800" b="0">
                <a:solidFill>
                  <a:schemeClr val="tx1"/>
                </a:solidFill>
                <a:latin typeface="Comic Sans MS" panose="030F0902030302020204" pitchFamily="66" charset="0"/>
              </a:rPr>
              <a:t>                           V’</a:t>
            </a:r>
            <a:r>
              <a:rPr lang="en-US" altLang="it-IT" b="0">
                <a:solidFill>
                  <a:schemeClr val="tx1"/>
                </a:solidFill>
                <a:latin typeface="Comic Sans MS" panose="030F0902030302020204" pitchFamily="66" charset="0"/>
              </a:rPr>
              <a:t>E</a:t>
            </a:r>
            <a:r>
              <a:rPr lang="en-US" altLang="it-IT" sz="2800" b="0">
                <a:solidFill>
                  <a:schemeClr val="tx1"/>
                </a:solidFill>
                <a:latin typeface="Comic Sans MS" panose="030F0902030302020204" pitchFamily="66" charset="0"/>
              </a:rPr>
              <a:t> * (1-V</a:t>
            </a:r>
            <a:r>
              <a:rPr lang="en-US" altLang="it-IT" b="0">
                <a:solidFill>
                  <a:schemeClr val="tx1"/>
                </a:solidFill>
                <a:latin typeface="Comic Sans MS" panose="030F0902030302020204" pitchFamily="66" charset="0"/>
              </a:rPr>
              <a:t>D</a:t>
            </a:r>
            <a:r>
              <a:rPr lang="en-US" altLang="it-IT" sz="2800" b="0">
                <a:solidFill>
                  <a:schemeClr val="tx1"/>
                </a:solidFill>
                <a:latin typeface="Comic Sans MS" panose="030F0902030302020204" pitchFamily="66" charset="0"/>
              </a:rPr>
              <a:t>/V</a:t>
            </a:r>
            <a:r>
              <a:rPr lang="en-US" altLang="it-IT" b="0">
                <a:solidFill>
                  <a:schemeClr val="tx1"/>
                </a:solidFill>
                <a:latin typeface="Comic Sans MS" panose="030F0902030302020204" pitchFamily="66" charset="0"/>
              </a:rPr>
              <a:t>T</a:t>
            </a:r>
            <a:r>
              <a:rPr lang="en-US" altLang="it-IT" sz="2800" b="0">
                <a:solidFill>
                  <a:schemeClr val="tx1"/>
                </a:solidFill>
                <a:latin typeface="Comic Sans MS" panose="030F0902030302020204" pitchFamily="66" charset="0"/>
              </a:rPr>
              <a:t>)</a:t>
            </a:r>
          </a:p>
          <a:p>
            <a:pPr algn="ctr" eaLnBrk="1" hangingPunct="1">
              <a:buFontTx/>
              <a:buNone/>
            </a:pPr>
            <a:r>
              <a:rPr lang="en-US" altLang="it-IT" sz="2800" b="0">
                <a:solidFill>
                  <a:schemeClr val="tx1"/>
                </a:solidFill>
                <a:latin typeface="Comic Sans MS" panose="030F0902030302020204" pitchFamily="66" charset="0"/>
              </a:rPr>
              <a:t>           </a:t>
            </a:r>
          </a:p>
          <a:p>
            <a:pPr algn="ctr" eaLnBrk="1" hangingPunct="1">
              <a:buFontTx/>
              <a:buNone/>
            </a:pPr>
            <a:r>
              <a:rPr lang="en-US" altLang="it-IT" sz="2800" b="0">
                <a:solidFill>
                  <a:schemeClr val="tx1"/>
                </a:solidFill>
                <a:latin typeface="Comic Sans MS" panose="030F0902030302020204" pitchFamily="66" charset="0"/>
              </a:rPr>
              <a:t>              </a:t>
            </a:r>
            <a:r>
              <a:rPr lang="en-US" altLang="it-IT" b="0">
                <a:solidFill>
                  <a:schemeClr val="tx1"/>
                </a:solidFill>
                <a:latin typeface="Comic Sans MS" panose="030F0902030302020204" pitchFamily="66" charset="0"/>
              </a:rPr>
              <a:t>                </a:t>
            </a:r>
            <a:endParaRPr lang="en-US" altLang="it-IT" sz="2800" b="0">
              <a:solidFill>
                <a:schemeClr val="tx1"/>
              </a:solidFill>
            </a:endParaRPr>
          </a:p>
        </p:txBody>
      </p:sp>
      <p:sp>
        <p:nvSpPr>
          <p:cNvPr id="35844" name="Line 5">
            <a:extLst>
              <a:ext uri="{FF2B5EF4-FFF2-40B4-BE49-F238E27FC236}">
                <a16:creationId xmlns:a16="http://schemas.microsoft.com/office/drawing/2014/main" id="{1369D9A2-13B8-C24D-A44F-3FF7BB189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146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6">
            <a:extLst>
              <a:ext uri="{FF2B5EF4-FFF2-40B4-BE49-F238E27FC236}">
                <a16:creationId xmlns:a16="http://schemas.microsoft.com/office/drawing/2014/main" id="{E7438D6E-4825-9D40-8969-0E21360CFD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267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 Box 7">
            <a:extLst>
              <a:ext uri="{FF2B5EF4-FFF2-40B4-BE49-F238E27FC236}">
                <a16:creationId xmlns:a16="http://schemas.microsoft.com/office/drawing/2014/main" id="{393C6C56-8C2B-3F42-A913-52532ED86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544512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1800" b="0">
                <a:solidFill>
                  <a:schemeClr val="tx1"/>
                </a:solidFill>
                <a:latin typeface="Comic Sans MS" panose="030F0902030302020204" pitchFamily="66" charset="0"/>
              </a:rPr>
              <a:t>Set Point</a:t>
            </a:r>
          </a:p>
        </p:txBody>
      </p:sp>
      <p:sp>
        <p:nvSpPr>
          <p:cNvPr id="35847" name="Rectangle 8">
            <a:extLst>
              <a:ext uri="{FF2B5EF4-FFF2-40B4-BE49-F238E27FC236}">
                <a16:creationId xmlns:a16="http://schemas.microsoft.com/office/drawing/2014/main" id="{9A5D264B-16A5-4D4D-BFA2-C96016CF9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943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35848" name="Rectangle 9">
            <a:extLst>
              <a:ext uri="{FF2B5EF4-FFF2-40B4-BE49-F238E27FC236}">
                <a16:creationId xmlns:a16="http://schemas.microsoft.com/office/drawing/2014/main" id="{21319550-B03A-2248-B9C3-97E283401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5300663"/>
            <a:ext cx="1676400" cy="6858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35849" name="Line 10">
            <a:extLst>
              <a:ext uri="{FF2B5EF4-FFF2-40B4-BE49-F238E27FC236}">
                <a16:creationId xmlns:a16="http://schemas.microsoft.com/office/drawing/2014/main" id="{25FA48FF-0C85-CD41-8375-FB3A5DF713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2538" y="4310063"/>
            <a:ext cx="609600" cy="990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50" name="Text Box 11">
            <a:extLst>
              <a:ext uri="{FF2B5EF4-FFF2-40B4-BE49-F238E27FC236}">
                <a16:creationId xmlns:a16="http://schemas.microsoft.com/office/drawing/2014/main" id="{63FC7732-9788-B140-908E-53FF6C0B2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2971800"/>
            <a:ext cx="190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3366CC"/>
                </a:solidFill>
                <a:latin typeface="Comic Sans MS" panose="030F0902030302020204" pitchFamily="66" charset="0"/>
              </a:rPr>
              <a:t> Metabolic demand</a:t>
            </a:r>
            <a:r>
              <a:rPr lang="en-US" altLang="it-IT" sz="1800">
                <a:solidFill>
                  <a:srgbClr val="3366C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35851" name="Rectangle 12">
            <a:extLst>
              <a:ext uri="{FF2B5EF4-FFF2-40B4-BE49-F238E27FC236}">
                <a16:creationId xmlns:a16="http://schemas.microsoft.com/office/drawing/2014/main" id="{4D02B8B4-C1A5-E640-9982-88A22A7DD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971800"/>
            <a:ext cx="1752600" cy="7620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35852" name="Text Box 13">
            <a:extLst>
              <a:ext uri="{FF2B5EF4-FFF2-40B4-BE49-F238E27FC236}">
                <a16:creationId xmlns:a16="http://schemas.microsoft.com/office/drawing/2014/main" id="{3CDD5A46-968E-EB40-97E9-86F564295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62588"/>
            <a:ext cx="36576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1800" b="0">
                <a:solidFill>
                  <a:schemeClr val="tx1"/>
                </a:solidFill>
                <a:latin typeface="Comic Sans MS" panose="030F0902030302020204" pitchFamily="66" charset="0"/>
              </a:rPr>
              <a:t>Gas exchange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1800" b="0">
                <a:solidFill>
                  <a:schemeClr val="tx1"/>
                </a:solidFill>
                <a:latin typeface="Comic Sans MS" panose="030F0902030302020204" pitchFamily="66" charset="0"/>
              </a:rPr>
              <a:t>efficiency </a:t>
            </a:r>
            <a:endParaRPr lang="en-US" altLang="it-IT" sz="1800" b="0">
              <a:solidFill>
                <a:schemeClr val="bg2"/>
              </a:solidFill>
              <a:latin typeface="Comic Sans MS" panose="030F0902030302020204" pitchFamily="66" charset="0"/>
            </a:endParaRPr>
          </a:p>
        </p:txBody>
      </p:sp>
      <p:sp>
        <p:nvSpPr>
          <p:cNvPr id="35853" name="Rectangle 14">
            <a:extLst>
              <a:ext uri="{FF2B5EF4-FFF2-40B4-BE49-F238E27FC236}">
                <a16:creationId xmlns:a16="http://schemas.microsoft.com/office/drawing/2014/main" id="{A0722384-476A-3245-9682-EB70B0745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373688"/>
            <a:ext cx="2232025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35854" name="Line 15">
            <a:extLst>
              <a:ext uri="{FF2B5EF4-FFF2-40B4-BE49-F238E27FC236}">
                <a16:creationId xmlns:a16="http://schemas.microsoft.com/office/drawing/2014/main" id="{69E46403-DFDF-774A-A32B-58AA4E4ABF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0650" y="4840288"/>
            <a:ext cx="8382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58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44137C6-3ED1-F24D-91B8-EBE56A518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700213"/>
            <a:ext cx="3636963" cy="1728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0380E9F-3F0A-4344-BBBE-7BDD4A07E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038" y="3860800"/>
            <a:ext cx="3529012" cy="936625"/>
          </a:xfrm>
          <a:prstGeom prst="rect">
            <a:avLst/>
          </a:prstGeom>
          <a:solidFill>
            <a:srgbClr val="000099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C8977B4D-B840-4A40-84F3-3E49AAB6A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589588"/>
            <a:ext cx="3563938" cy="1079500"/>
          </a:xfrm>
          <a:prstGeom prst="rect">
            <a:avLst/>
          </a:prstGeom>
          <a:solidFill>
            <a:srgbClr val="000099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pic>
        <p:nvPicPr>
          <p:cNvPr id="37893" name="Picture 5" descr="Camino.jpg (17652 byte)">
            <a:extLst>
              <a:ext uri="{FF2B5EF4-FFF2-40B4-BE49-F238E27FC236}">
                <a16:creationId xmlns:a16="http://schemas.microsoft.com/office/drawing/2014/main" id="{1664E6D5-F6B7-CD44-B818-F42AA97C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12875"/>
            <a:ext cx="2303463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Flusso4">
            <a:extLst>
              <a:ext uri="{FF2B5EF4-FFF2-40B4-BE49-F238E27FC236}">
                <a16:creationId xmlns:a16="http://schemas.microsoft.com/office/drawing/2014/main" id="{5F1BFA83-1179-F54E-A1CB-392803BED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r="4576"/>
          <a:stretch>
            <a:fillRect/>
          </a:stretch>
        </p:blipFill>
        <p:spPr bwMode="auto">
          <a:xfrm>
            <a:off x="2627313" y="1412875"/>
            <a:ext cx="2520950" cy="52562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AutoShape 7">
            <a:extLst>
              <a:ext uri="{FF2B5EF4-FFF2-40B4-BE49-F238E27FC236}">
                <a16:creationId xmlns:a16="http://schemas.microsoft.com/office/drawing/2014/main" id="{2D2BF775-DCCC-B743-9197-D03C42E21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0"/>
            <a:ext cx="1871662" cy="6669088"/>
          </a:xfrm>
          <a:prstGeom prst="upArrow">
            <a:avLst>
              <a:gd name="adj1" fmla="val 50000"/>
              <a:gd name="adj2" fmla="val 89080"/>
            </a:avLst>
          </a:prstGeom>
          <a:solidFill>
            <a:srgbClr val="000099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A995F295-2AEC-0647-8F34-A4DCC4310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83661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  <a:latin typeface="Comic Sans MS" panose="030F0902030302020204" pitchFamily="66" charset="0"/>
              </a:rPr>
              <a:t>CO</a:t>
            </a:r>
            <a:r>
              <a:rPr lang="it-IT" altLang="it-IT" sz="1800" baseline="-25000">
                <a:solidFill>
                  <a:srgbClr val="FF0000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37897" name="Oval 9">
            <a:extLst>
              <a:ext uri="{FF2B5EF4-FFF2-40B4-BE49-F238E27FC236}">
                <a16:creationId xmlns:a16="http://schemas.microsoft.com/office/drawing/2014/main" id="{A2D50FDC-C129-FB46-A566-B5A2844B6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765175"/>
            <a:ext cx="576262" cy="50323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37898" name="AutoShape 10">
            <a:extLst>
              <a:ext uri="{FF2B5EF4-FFF2-40B4-BE49-F238E27FC236}">
                <a16:creationId xmlns:a16="http://schemas.microsoft.com/office/drawing/2014/main" id="{5BDBDC7E-EAB3-2E4C-BC47-9DD9E00770D0}"/>
              </a:ext>
            </a:extLst>
          </p:cNvPr>
          <p:cNvSpPr>
            <a:spLocks noChangeArrowheads="1"/>
          </p:cNvSpPr>
          <p:nvPr/>
        </p:nvSpPr>
        <p:spPr bwMode="auto">
          <a:xfrm rot="-919706">
            <a:off x="2916238" y="3717925"/>
            <a:ext cx="576262" cy="2519363"/>
          </a:xfrm>
          <a:prstGeom prst="curvedRightArrow">
            <a:avLst>
              <a:gd name="adj1" fmla="val 87438"/>
              <a:gd name="adj2" fmla="val 17487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37899" name="Text Box 11">
            <a:extLst>
              <a:ext uri="{FF2B5EF4-FFF2-40B4-BE49-F238E27FC236}">
                <a16:creationId xmlns:a16="http://schemas.microsoft.com/office/drawing/2014/main" id="{E8BEDB03-3BDB-E342-93D9-E2CF71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25" y="3854450"/>
            <a:ext cx="460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99"/>
                </a:solidFill>
                <a:latin typeface="Comic Sans MS" panose="030F0902030302020204" pitchFamily="66" charset="0"/>
              </a:rPr>
              <a:t>O</a:t>
            </a:r>
            <a:r>
              <a:rPr lang="it-IT" altLang="it-IT" sz="1800" baseline="-25000">
                <a:solidFill>
                  <a:srgbClr val="000099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37900" name="AutoShape 12">
            <a:extLst>
              <a:ext uri="{FF2B5EF4-FFF2-40B4-BE49-F238E27FC236}">
                <a16:creationId xmlns:a16="http://schemas.microsoft.com/office/drawing/2014/main" id="{955A0577-CFE1-D949-A821-A185010F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355975"/>
            <a:ext cx="144462" cy="360363"/>
          </a:xfrm>
          <a:prstGeom prst="up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37901" name="Text Box 13">
            <a:extLst>
              <a:ext uri="{FF2B5EF4-FFF2-40B4-BE49-F238E27FC236}">
                <a16:creationId xmlns:a16="http://schemas.microsoft.com/office/drawing/2014/main" id="{1B2A76D4-6EDD-044D-AC84-F726009D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765175"/>
            <a:ext cx="7540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b="0">
                <a:solidFill>
                  <a:srgbClr val="FFFFFF"/>
                </a:solidFill>
                <a:latin typeface="Comic Sans MS" panose="030F0902030302020204" pitchFamily="66" charset="0"/>
              </a:rPr>
              <a:t>V’</a:t>
            </a:r>
            <a:r>
              <a:rPr lang="it-IT" altLang="it-IT" sz="3600" b="0" baseline="-25000">
                <a:solidFill>
                  <a:srgbClr val="FFFFFF"/>
                </a:solidFill>
                <a:latin typeface="Comic Sans MS" panose="030F0902030302020204" pitchFamily="66" charset="0"/>
              </a:rPr>
              <a:t>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rgbClr val="FFFFFF"/>
              </a:solidFill>
              <a:latin typeface="Comic Sans MS" panose="030F09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800" b="0" baseline="-25000">
              <a:solidFill>
                <a:srgbClr val="FFFFFF"/>
              </a:solidFill>
              <a:latin typeface="Comic Sans MS" panose="030F09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800" b="0" baseline="-25000">
              <a:solidFill>
                <a:srgbClr val="FFFFFF"/>
              </a:solidFill>
              <a:latin typeface="Comic Sans MS" panose="030F09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800" b="0" baseline="-25000">
              <a:solidFill>
                <a:srgbClr val="FFFFFF"/>
              </a:solidFill>
              <a:latin typeface="Comic Sans MS" panose="030F09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800" b="0" baseline="-25000">
              <a:solidFill>
                <a:srgbClr val="FFFFFF"/>
              </a:solidFill>
              <a:latin typeface="Comic Sans MS" panose="030F09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rgbClr val="FFFFFF"/>
                </a:solidFill>
                <a:latin typeface="Comic Sans MS" panose="030F0902030302020204" pitchFamily="66" charset="0"/>
              </a:rPr>
              <a:t>V’</a:t>
            </a:r>
            <a:r>
              <a:rPr lang="it-IT" altLang="it-IT" sz="1800" b="0" baseline="-25000">
                <a:solidFill>
                  <a:srgbClr val="FFFFFF"/>
                </a:solidFill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37902" name="Text Box 14">
            <a:extLst>
              <a:ext uri="{FF2B5EF4-FFF2-40B4-BE49-F238E27FC236}">
                <a16:creationId xmlns:a16="http://schemas.microsoft.com/office/drawing/2014/main" id="{38B4FE25-6552-3F40-9769-556E39C7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11588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  <a:latin typeface="Comic Sans MS" panose="030F0902030302020204" pitchFamily="66" charset="0"/>
              </a:rPr>
              <a:t>CO</a:t>
            </a:r>
            <a:r>
              <a:rPr lang="it-IT" altLang="it-IT" sz="1800" baseline="-25000">
                <a:solidFill>
                  <a:srgbClr val="FF0000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37903" name="Text Box 15">
            <a:extLst>
              <a:ext uri="{FF2B5EF4-FFF2-40B4-BE49-F238E27FC236}">
                <a16:creationId xmlns:a16="http://schemas.microsoft.com/office/drawing/2014/main" id="{C43F84FF-F990-3940-8B43-1B98955A3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051300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rgbClr val="FFFFFF"/>
                </a:solidFill>
                <a:latin typeface="Comic Sans MS" panose="030F0902030302020204" pitchFamily="66" charset="0"/>
              </a:rPr>
              <a:t>V’CO</a:t>
            </a:r>
            <a:r>
              <a:rPr lang="it-IT" altLang="it-IT" sz="1800" b="0" baseline="-25000">
                <a:solidFill>
                  <a:srgbClr val="FFFFFF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37904" name="Text Box 16">
            <a:extLst>
              <a:ext uri="{FF2B5EF4-FFF2-40B4-BE49-F238E27FC236}">
                <a16:creationId xmlns:a16="http://schemas.microsoft.com/office/drawing/2014/main" id="{308147FD-5819-4C42-AA8B-E91CA0408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681663"/>
            <a:ext cx="2520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FFFF"/>
                </a:solidFill>
                <a:latin typeface="Comic Sans MS" panose="030F0902030302020204" pitchFamily="66" charset="0"/>
              </a:rPr>
              <a:t>Muscle energetics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FFFF"/>
                </a:solidFill>
                <a:latin typeface="Comic Sans MS" panose="030F0902030302020204" pitchFamily="66" charset="0"/>
              </a:rPr>
              <a:t>+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FFFF"/>
                </a:solidFill>
                <a:latin typeface="Comic Sans MS" panose="030F0902030302020204" pitchFamily="66" charset="0"/>
              </a:rPr>
              <a:t>Buffers </a:t>
            </a:r>
          </a:p>
        </p:txBody>
      </p:sp>
      <p:sp>
        <p:nvSpPr>
          <p:cNvPr id="37905" name="Text Box 17">
            <a:extLst>
              <a:ext uri="{FF2B5EF4-FFF2-40B4-BE49-F238E27FC236}">
                <a16:creationId xmlns:a16="http://schemas.microsoft.com/office/drawing/2014/main" id="{C656CA8E-8584-8B4E-BF9B-4D968B709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734050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b="0">
                <a:solidFill>
                  <a:srgbClr val="FFFFFF"/>
                </a:solidFill>
                <a:latin typeface="Comic Sans MS" panose="030F0902030302020204" pitchFamily="66" charset="0"/>
              </a:rPr>
              <a:t>Q’CO</a:t>
            </a:r>
            <a:r>
              <a:rPr lang="it-IT" altLang="it-IT" sz="1800" b="0" baseline="-25000">
                <a:solidFill>
                  <a:srgbClr val="FFFFFF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37906" name="AutoShape 18">
            <a:extLst>
              <a:ext uri="{FF2B5EF4-FFF2-40B4-BE49-F238E27FC236}">
                <a16:creationId xmlns:a16="http://schemas.microsoft.com/office/drawing/2014/main" id="{72B514C5-24F4-2244-B916-36CF4024E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868863"/>
            <a:ext cx="144462" cy="649287"/>
          </a:xfrm>
          <a:prstGeom prst="upArrow">
            <a:avLst>
              <a:gd name="adj1" fmla="val 50000"/>
              <a:gd name="adj2" fmla="val 11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37907" name="Text Box 19">
            <a:extLst>
              <a:ext uri="{FF2B5EF4-FFF2-40B4-BE49-F238E27FC236}">
                <a16:creationId xmlns:a16="http://schemas.microsoft.com/office/drawing/2014/main" id="{9B15150E-EFB2-2D43-977B-F2AB385FD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881438"/>
            <a:ext cx="2520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FFFF"/>
                </a:solidFill>
                <a:latin typeface="Comic Sans MS" panose="030F0902030302020204" pitchFamily="66" charset="0"/>
              </a:rPr>
              <a:t>CO</a:t>
            </a:r>
            <a:r>
              <a:rPr lang="it-IT" altLang="it-IT" sz="1800" baseline="-25000">
                <a:solidFill>
                  <a:srgbClr val="FFFFFF"/>
                </a:solidFill>
                <a:latin typeface="Comic Sans MS" panose="030F0902030302020204" pitchFamily="66" charset="0"/>
              </a:rPr>
              <a:t>2</a:t>
            </a:r>
            <a:r>
              <a:rPr lang="it-IT" altLang="it-IT" sz="1800">
                <a:solidFill>
                  <a:srgbClr val="FFFFFF"/>
                </a:solidFill>
                <a:latin typeface="Comic Sans MS" panose="030F0902030302020204" pitchFamily="66" charset="0"/>
              </a:rPr>
              <a:t> transport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FFFF"/>
                </a:solidFill>
                <a:latin typeface="Comic Sans MS" panose="030F0902030302020204" pitchFamily="66" charset="0"/>
              </a:rPr>
              <a:t>+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FFFF"/>
                </a:solidFill>
                <a:latin typeface="Comic Sans MS" panose="030F0902030302020204" pitchFamily="66" charset="0"/>
              </a:rPr>
              <a:t>CO</a:t>
            </a:r>
            <a:r>
              <a:rPr lang="it-IT" altLang="it-IT" sz="1800" baseline="-25000">
                <a:solidFill>
                  <a:srgbClr val="FFFFFF"/>
                </a:solidFill>
                <a:latin typeface="Comic Sans MS" panose="030F0902030302020204" pitchFamily="66" charset="0"/>
              </a:rPr>
              <a:t>2</a:t>
            </a:r>
            <a:r>
              <a:rPr lang="it-IT" altLang="it-IT" sz="1800">
                <a:solidFill>
                  <a:srgbClr val="FFFFFF"/>
                </a:solidFill>
                <a:latin typeface="Comic Sans MS" panose="030F0902030302020204" pitchFamily="66" charset="0"/>
              </a:rPr>
              <a:t> stores </a:t>
            </a:r>
          </a:p>
        </p:txBody>
      </p:sp>
      <p:sp>
        <p:nvSpPr>
          <p:cNvPr id="37908" name="Text Box 20">
            <a:extLst>
              <a:ext uri="{FF2B5EF4-FFF2-40B4-BE49-F238E27FC236}">
                <a16:creationId xmlns:a16="http://schemas.microsoft.com/office/drawing/2014/main" id="{411D71D5-D0B1-754B-9553-F7984F250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781300"/>
            <a:ext cx="287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FFFF"/>
                </a:solidFill>
                <a:latin typeface="Comic Sans MS" panose="030F0902030302020204" pitchFamily="66" charset="0"/>
              </a:rPr>
              <a:t>Lung gas exchange  efficiency  (V</a:t>
            </a:r>
            <a:r>
              <a:rPr lang="it-IT" altLang="it-IT" sz="1800" baseline="-25000">
                <a:solidFill>
                  <a:srgbClr val="FFFFFF"/>
                </a:solidFill>
                <a:latin typeface="Comic Sans MS" panose="030F0902030302020204" pitchFamily="66" charset="0"/>
              </a:rPr>
              <a:t>D</a:t>
            </a:r>
            <a:r>
              <a:rPr lang="it-IT" altLang="it-IT" sz="1800">
                <a:solidFill>
                  <a:srgbClr val="FFFFFF"/>
                </a:solidFill>
                <a:latin typeface="Comic Sans MS" panose="030F0902030302020204" pitchFamily="66" charset="0"/>
              </a:rPr>
              <a:t>/V</a:t>
            </a:r>
            <a:r>
              <a:rPr lang="it-IT" altLang="it-IT" sz="1800" baseline="-25000">
                <a:solidFill>
                  <a:srgbClr val="FFFFFF"/>
                </a:solidFill>
                <a:latin typeface="Comic Sans MS" panose="030F0902030302020204" pitchFamily="66" charset="0"/>
              </a:rPr>
              <a:t>T</a:t>
            </a:r>
            <a:r>
              <a:rPr lang="it-IT" altLang="it-IT" sz="1800">
                <a:solidFill>
                  <a:srgbClr val="FFFFFF"/>
                </a:solidFill>
                <a:latin typeface="Comic Sans MS" panose="030F0902030302020204" pitchFamily="66" charset="0"/>
              </a:rPr>
              <a:t>)</a:t>
            </a:r>
            <a:endParaRPr lang="en-US" altLang="it-IT" sz="1800">
              <a:solidFill>
                <a:srgbClr val="FFFFFF"/>
              </a:solidFill>
              <a:latin typeface="Comic Sans MS" panose="030F0902030302020204" pitchFamily="66" charset="0"/>
            </a:endParaRPr>
          </a:p>
        </p:txBody>
      </p:sp>
      <p:sp>
        <p:nvSpPr>
          <p:cNvPr id="37909" name="AutoShape 21">
            <a:extLst>
              <a:ext uri="{FF2B5EF4-FFF2-40B4-BE49-F238E27FC236}">
                <a16:creationId xmlns:a16="http://schemas.microsoft.com/office/drawing/2014/main" id="{F5C3F6CF-8F2F-514B-88E9-B04932EB7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628775"/>
            <a:ext cx="144462" cy="936625"/>
          </a:xfrm>
          <a:prstGeom prst="upArrow">
            <a:avLst>
              <a:gd name="adj1" fmla="val 50000"/>
              <a:gd name="adj2" fmla="val 16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37910" name="Text Box 22">
            <a:extLst>
              <a:ext uri="{FF2B5EF4-FFF2-40B4-BE49-F238E27FC236}">
                <a16:creationId xmlns:a16="http://schemas.microsoft.com/office/drawing/2014/main" id="{BE207D6D-8398-BA4D-829E-17642061E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622425"/>
            <a:ext cx="720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  <a:latin typeface="Comic Sans MS" panose="030F0902030302020204" pitchFamily="66" charset="0"/>
              </a:rPr>
              <a:t>CO</a:t>
            </a:r>
            <a:r>
              <a:rPr lang="it-IT" altLang="it-IT" sz="1800" baseline="-25000">
                <a:solidFill>
                  <a:srgbClr val="FF0000"/>
                </a:solidFill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37911" name="Oval 23">
            <a:extLst>
              <a:ext uri="{FF2B5EF4-FFF2-40B4-BE49-F238E27FC236}">
                <a16:creationId xmlns:a16="http://schemas.microsoft.com/office/drawing/2014/main" id="{008195B3-5360-2149-B43F-292549ED1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557338"/>
            <a:ext cx="576262" cy="503237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pic>
        <p:nvPicPr>
          <p:cNvPr id="37912" name="Picture 24">
            <a:extLst>
              <a:ext uri="{FF2B5EF4-FFF2-40B4-BE49-F238E27FC236}">
                <a16:creationId xmlns:a16="http://schemas.microsoft.com/office/drawing/2014/main" id="{61D0B96E-BAB2-6048-AD6C-09E4271E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22669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913" name="Oval 25">
            <a:extLst>
              <a:ext uri="{FF2B5EF4-FFF2-40B4-BE49-F238E27FC236}">
                <a16:creationId xmlns:a16="http://schemas.microsoft.com/office/drawing/2014/main" id="{9D811128-67B3-3043-B261-62D3CF20B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44450"/>
            <a:ext cx="576262" cy="50323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37914" name="Line 26">
            <a:extLst>
              <a:ext uri="{FF2B5EF4-FFF2-40B4-BE49-F238E27FC236}">
                <a16:creationId xmlns:a16="http://schemas.microsoft.com/office/drawing/2014/main" id="{54589F39-55E3-3D4D-91CE-43E0EB5AB7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3525" y="549275"/>
            <a:ext cx="144463" cy="2873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Text Box 27">
            <a:extLst>
              <a:ext uri="{FF2B5EF4-FFF2-40B4-BE49-F238E27FC236}">
                <a16:creationId xmlns:a16="http://schemas.microsoft.com/office/drawing/2014/main" id="{DE067931-2A4A-6648-878B-F66AC47AB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73075"/>
            <a:ext cx="2597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200" b="0">
                <a:solidFill>
                  <a:srgbClr val="FFFF00"/>
                </a:solidFill>
                <a:latin typeface="Comic Sans MS" panose="030F0902030302020204" pitchFamily="66" charset="0"/>
              </a:rPr>
              <a:t>“CO</a:t>
            </a:r>
            <a:r>
              <a:rPr lang="en-US" altLang="it-IT" sz="3200" b="0" baseline="-25000">
                <a:solidFill>
                  <a:srgbClr val="FFFF00"/>
                </a:solidFill>
                <a:latin typeface="Comic Sans MS" panose="030F0902030302020204" pitchFamily="66" charset="0"/>
              </a:rPr>
              <a:t>2</a:t>
            </a:r>
            <a:r>
              <a:rPr lang="en-US" altLang="it-IT" sz="3200" b="0">
                <a:solidFill>
                  <a:srgbClr val="FFFF00"/>
                </a:solidFill>
                <a:latin typeface="Comic Sans MS" panose="030F0902030302020204" pitchFamily="66" charset="0"/>
              </a:rPr>
              <a:t> output”</a:t>
            </a:r>
          </a:p>
        </p:txBody>
      </p:sp>
    </p:spTree>
    <p:extLst>
      <p:ext uri="{BB962C8B-B14F-4D97-AF65-F5344CB8AC3E}">
        <p14:creationId xmlns:p14="http://schemas.microsoft.com/office/powerpoint/2010/main" val="897614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45A64BA7-7FBE-7342-9C2B-89B70DD0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5721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chemeClr val="tx1"/>
                </a:solidFill>
                <a:latin typeface="Comic Sans MS" panose="030F0902030302020204" pitchFamily="66" charset="0"/>
              </a:rPr>
              <a:t>Ventilatory demand (V’</a:t>
            </a:r>
            <a:r>
              <a:rPr lang="it-IT" altLang="it-IT" sz="3600" baseline="-25000">
                <a:solidFill>
                  <a:schemeClr val="tx1"/>
                </a:solidFill>
                <a:latin typeface="Comic Sans MS" panose="030F0902030302020204" pitchFamily="66" charset="0"/>
              </a:rPr>
              <a:t>E</a:t>
            </a:r>
            <a:r>
              <a:rPr lang="it-IT" altLang="it-IT" sz="3600">
                <a:solidFill>
                  <a:schemeClr val="tx1"/>
                </a:solidFill>
                <a:latin typeface="Comic Sans MS" panose="030F0902030302020204" pitchFamily="66" charset="0"/>
              </a:rPr>
              <a:t>/V’CO</a:t>
            </a:r>
            <a:r>
              <a:rPr lang="it-IT" altLang="it-IT" sz="3600" baseline="-25000">
                <a:solidFill>
                  <a:schemeClr val="tx1"/>
                </a:solidFill>
                <a:latin typeface="Comic Sans MS" panose="030F0902030302020204" pitchFamily="66" charset="0"/>
              </a:rPr>
              <a:t>2</a:t>
            </a:r>
            <a:r>
              <a:rPr lang="it-IT" altLang="it-IT" sz="3600">
                <a:solidFill>
                  <a:schemeClr val="tx1"/>
                </a:solidFill>
                <a:latin typeface="Comic Sans MS" panose="030F0902030302020204" pitchFamily="66" charset="0"/>
              </a:rPr>
              <a:t>)</a:t>
            </a:r>
          </a:p>
        </p:txBody>
      </p:sp>
      <p:grpSp>
        <p:nvGrpSpPr>
          <p:cNvPr id="38914" name="Group 3">
            <a:extLst>
              <a:ext uri="{FF2B5EF4-FFF2-40B4-BE49-F238E27FC236}">
                <a16:creationId xmlns:a16="http://schemas.microsoft.com/office/drawing/2014/main" id="{A24E5F27-B67D-A84B-812F-C8F414500166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276475"/>
            <a:ext cx="8064500" cy="3675063"/>
            <a:chOff x="340" y="1389"/>
            <a:chExt cx="5080" cy="2315"/>
          </a:xfrm>
        </p:grpSpPr>
        <p:pic>
          <p:nvPicPr>
            <p:cNvPr id="38916" name="Picture 4">
              <a:extLst>
                <a:ext uri="{FF2B5EF4-FFF2-40B4-BE49-F238E27FC236}">
                  <a16:creationId xmlns:a16="http://schemas.microsoft.com/office/drawing/2014/main" id="{38B11DFD-D909-A843-97C0-257EB9691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" t="1692" r="64436" b="49327"/>
            <a:stretch>
              <a:fillRect/>
            </a:stretch>
          </p:blipFill>
          <p:spPr bwMode="auto">
            <a:xfrm>
              <a:off x="340" y="1389"/>
              <a:ext cx="2404" cy="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7" name="Picture 5">
              <a:extLst>
                <a:ext uri="{FF2B5EF4-FFF2-40B4-BE49-F238E27FC236}">
                  <a16:creationId xmlns:a16="http://schemas.microsoft.com/office/drawing/2014/main" id="{77278E29-E755-0240-894A-B62E4BFE4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" t="49327" r="63809" b="1694"/>
            <a:stretch>
              <a:fillRect/>
            </a:stretch>
          </p:blipFill>
          <p:spPr bwMode="auto">
            <a:xfrm>
              <a:off x="3016" y="1389"/>
              <a:ext cx="2404" cy="2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5" name="Text Box 6">
            <a:extLst>
              <a:ext uri="{FF2B5EF4-FFF2-40B4-BE49-F238E27FC236}">
                <a16:creationId xmlns:a16="http://schemas.microsoft.com/office/drawing/2014/main" id="{C19075E5-615C-B24A-B3F4-C8B63494C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381750"/>
            <a:ext cx="2608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i="1">
                <a:solidFill>
                  <a:schemeClr val="tx2"/>
                </a:solidFill>
                <a:latin typeface="Comic Sans MS" panose="030F0902030302020204" pitchFamily="66" charset="0"/>
              </a:rPr>
              <a:t>Sun XG, AJRCCM 2002 </a:t>
            </a:r>
          </a:p>
        </p:txBody>
      </p:sp>
    </p:spTree>
    <p:extLst>
      <p:ext uri="{BB962C8B-B14F-4D97-AF65-F5344CB8AC3E}">
        <p14:creationId xmlns:p14="http://schemas.microsoft.com/office/powerpoint/2010/main" val="1751694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>
            <a:extLst>
              <a:ext uri="{FF2B5EF4-FFF2-40B4-BE49-F238E27FC236}">
                <a16:creationId xmlns:a16="http://schemas.microsoft.com/office/drawing/2014/main" id="{43E00891-3D94-1C41-9CB6-90951D39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70000"/>
            <a:ext cx="5265738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3">
            <a:extLst>
              <a:ext uri="{FF2B5EF4-FFF2-40B4-BE49-F238E27FC236}">
                <a16:creationId xmlns:a16="http://schemas.microsoft.com/office/drawing/2014/main" id="{5E51F7AD-962A-7A43-9A8B-ED731FD8B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4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chemeClr val="tx1"/>
                </a:solidFill>
                <a:latin typeface="Comic Sans MS" panose="030F0902030302020204" pitchFamily="66" charset="0"/>
              </a:rPr>
              <a:t>Ventilatory efficiency (V’</a:t>
            </a:r>
            <a:r>
              <a:rPr lang="it-IT" altLang="it-IT" sz="2800" baseline="-25000">
                <a:solidFill>
                  <a:schemeClr val="tx1"/>
                </a:solidFill>
                <a:latin typeface="Comic Sans MS" panose="030F0902030302020204" pitchFamily="66" charset="0"/>
              </a:rPr>
              <a:t>E</a:t>
            </a:r>
            <a:r>
              <a:rPr lang="it-IT" altLang="it-IT" sz="2800">
                <a:solidFill>
                  <a:schemeClr val="tx1"/>
                </a:solidFill>
                <a:latin typeface="Comic Sans MS" panose="030F0902030302020204" pitchFamily="66" charset="0"/>
              </a:rPr>
              <a:t>/VCO</a:t>
            </a:r>
            <a:r>
              <a:rPr lang="it-IT" altLang="it-IT" sz="2800" baseline="-25000">
                <a:solidFill>
                  <a:schemeClr val="tx1"/>
                </a:solidFill>
                <a:latin typeface="Comic Sans MS" panose="030F0902030302020204" pitchFamily="66" charset="0"/>
              </a:rPr>
              <a:t>2</a:t>
            </a:r>
            <a:r>
              <a:rPr lang="it-IT" altLang="it-IT" sz="2800">
                <a:solidFill>
                  <a:schemeClr val="tx1"/>
                </a:solidFill>
                <a:latin typeface="Comic Sans MS" panose="030F0902030302020204" pitchFamily="66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57387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7"/>
          <p:cNvSpPr>
            <a:spLocks noChangeArrowheads="1"/>
          </p:cNvSpPr>
          <p:nvPr/>
        </p:nvSpPr>
        <p:spPr bwMode="auto">
          <a:xfrm>
            <a:off x="310470" y="3382379"/>
            <a:ext cx="9042540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</a:t>
            </a:r>
            <a:r>
              <a:rPr kumimoji="0" lang="en-GB" altLang="en-US" sz="72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Q</a:t>
            </a: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 C(</a:t>
            </a:r>
            <a:r>
              <a:rPr kumimoji="0" lang="en-GB" altLang="en-US" sz="7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a-v</a:t>
            </a: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)O</a:t>
            </a:r>
            <a:r>
              <a:rPr kumimoji="0" lang="en-GB" altLang="en-US" sz="7200" b="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5155" y="5079981"/>
            <a:ext cx="226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“O</a:t>
            </a:r>
            <a:r>
              <a:rPr lang="en-CA" sz="2800" b="1" baseline="-25000" dirty="0"/>
              <a:t>2</a:t>
            </a:r>
            <a:r>
              <a:rPr lang="en-CA" sz="2800" b="1" dirty="0"/>
              <a:t> delivery”</a:t>
            </a:r>
          </a:p>
        </p:txBody>
      </p:sp>
      <p:sp>
        <p:nvSpPr>
          <p:cNvPr id="4" name="Left Brace 3"/>
          <p:cNvSpPr/>
          <p:nvPr/>
        </p:nvSpPr>
        <p:spPr bwMode="auto">
          <a:xfrm rot="16200000" flipV="1">
            <a:off x="3573961" y="3889337"/>
            <a:ext cx="287384" cy="222817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3566" y="4306310"/>
            <a:ext cx="2228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/>
              <a:t>(SV x HR)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783" y="2735361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0183" y="2701683"/>
            <a:ext cx="396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600" dirty="0"/>
              <a:t>.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044144" y="3734330"/>
            <a:ext cx="401685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Left Brace 12"/>
          <p:cNvSpPr/>
          <p:nvPr/>
        </p:nvSpPr>
        <p:spPr bwMode="auto">
          <a:xfrm rot="16200000" flipH="1">
            <a:off x="6677606" y="2279895"/>
            <a:ext cx="287384" cy="2228174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7514" y="2766139"/>
            <a:ext cx="2587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“O</a:t>
            </a:r>
            <a:r>
              <a:rPr lang="en-CA" sz="2800" b="1" baseline="-25000" dirty="0"/>
              <a:t>2</a:t>
            </a:r>
            <a:r>
              <a:rPr lang="en-CA" sz="2800" b="1" dirty="0"/>
              <a:t> extraction”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900" y="761361"/>
            <a:ext cx="8302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Fick Principle</a:t>
            </a:r>
          </a:p>
          <a:p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conservation (O</a:t>
            </a:r>
            <a:r>
              <a:rPr lang="en-CA" sz="3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a closed circuit</a:t>
            </a:r>
          </a:p>
        </p:txBody>
      </p:sp>
    </p:spTree>
    <p:extLst>
      <p:ext uri="{BB962C8B-B14F-4D97-AF65-F5344CB8AC3E}">
        <p14:creationId xmlns:p14="http://schemas.microsoft.com/office/powerpoint/2010/main" val="3171127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2862263" y="307975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2990850" y="3079750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3119438" y="3079750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249613" y="307975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3379788" y="307975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3511550" y="3079750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3640138" y="3079750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3770313" y="3079750"/>
            <a:ext cx="206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898900" y="3079750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4030663" y="3079750"/>
            <a:ext cx="206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4157663" y="307975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2862263" y="3079750"/>
            <a:ext cx="1295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2862263" y="307975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2862263" y="2989263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2862263" y="2897188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2862263" y="280670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2862263" y="2714625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2862263" y="2624138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6" name="Line 20"/>
          <p:cNvSpPr>
            <a:spLocks noChangeShapeType="1"/>
          </p:cNvSpPr>
          <p:nvPr/>
        </p:nvSpPr>
        <p:spPr bwMode="auto">
          <a:xfrm>
            <a:off x="2862263" y="2532063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7" name="Line 21"/>
          <p:cNvSpPr>
            <a:spLocks noChangeShapeType="1"/>
          </p:cNvSpPr>
          <p:nvPr/>
        </p:nvSpPr>
        <p:spPr bwMode="auto">
          <a:xfrm>
            <a:off x="2862263" y="2441575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>
            <a:off x="2862263" y="2352675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19" name="Line 23"/>
          <p:cNvSpPr>
            <a:spLocks noChangeShapeType="1"/>
          </p:cNvSpPr>
          <p:nvPr/>
        </p:nvSpPr>
        <p:spPr bwMode="auto">
          <a:xfrm>
            <a:off x="2862263" y="2262188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20" name="Line 24"/>
          <p:cNvSpPr>
            <a:spLocks noChangeShapeType="1"/>
          </p:cNvSpPr>
          <p:nvPr/>
        </p:nvSpPr>
        <p:spPr bwMode="auto">
          <a:xfrm>
            <a:off x="2862263" y="2170113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2862263" y="2079625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>
            <a:off x="2862263" y="198755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2862263" y="1897063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>
            <a:off x="2862263" y="1804988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>
            <a:off x="2862263" y="171450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26" name="Line 30"/>
          <p:cNvSpPr>
            <a:spLocks noChangeShapeType="1"/>
          </p:cNvSpPr>
          <p:nvPr/>
        </p:nvSpPr>
        <p:spPr bwMode="auto">
          <a:xfrm>
            <a:off x="2862263" y="1622425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27" name="Line 31"/>
          <p:cNvSpPr>
            <a:spLocks noChangeShapeType="1"/>
          </p:cNvSpPr>
          <p:nvPr/>
        </p:nvSpPr>
        <p:spPr bwMode="auto">
          <a:xfrm flipV="1">
            <a:off x="2862263" y="1622425"/>
            <a:ext cx="0" cy="14573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28" name="Oval 32"/>
          <p:cNvSpPr>
            <a:spLocks noChangeArrowheads="1"/>
          </p:cNvSpPr>
          <p:nvPr/>
        </p:nvSpPr>
        <p:spPr bwMode="auto">
          <a:xfrm>
            <a:off x="3014663" y="2863850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29" name="Oval 33"/>
          <p:cNvSpPr>
            <a:spLocks noChangeArrowheads="1"/>
          </p:cNvSpPr>
          <p:nvPr/>
        </p:nvSpPr>
        <p:spPr bwMode="auto">
          <a:xfrm>
            <a:off x="3065463" y="2500313"/>
            <a:ext cx="58737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30" name="Oval 34"/>
          <p:cNvSpPr>
            <a:spLocks noChangeArrowheads="1"/>
          </p:cNvSpPr>
          <p:nvPr/>
        </p:nvSpPr>
        <p:spPr bwMode="auto">
          <a:xfrm>
            <a:off x="3117850" y="2319338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31" name="Oval 35"/>
          <p:cNvSpPr>
            <a:spLocks noChangeArrowheads="1"/>
          </p:cNvSpPr>
          <p:nvPr/>
        </p:nvSpPr>
        <p:spPr bwMode="auto">
          <a:xfrm>
            <a:off x="3168650" y="2136775"/>
            <a:ext cx="61913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32" name="Oval 36"/>
          <p:cNvSpPr>
            <a:spLocks noChangeArrowheads="1"/>
          </p:cNvSpPr>
          <p:nvPr/>
        </p:nvSpPr>
        <p:spPr bwMode="auto">
          <a:xfrm>
            <a:off x="3219450" y="2025650"/>
            <a:ext cx="61913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33" name="Oval 37"/>
          <p:cNvSpPr>
            <a:spLocks noChangeArrowheads="1"/>
          </p:cNvSpPr>
          <p:nvPr/>
        </p:nvSpPr>
        <p:spPr bwMode="auto">
          <a:xfrm>
            <a:off x="3271838" y="1881188"/>
            <a:ext cx="60325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34" name="Oval 38"/>
          <p:cNvSpPr>
            <a:spLocks noChangeArrowheads="1"/>
          </p:cNvSpPr>
          <p:nvPr/>
        </p:nvSpPr>
        <p:spPr bwMode="auto">
          <a:xfrm>
            <a:off x="3325813" y="1771650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35" name="Oval 39"/>
          <p:cNvSpPr>
            <a:spLocks noChangeArrowheads="1"/>
          </p:cNvSpPr>
          <p:nvPr/>
        </p:nvSpPr>
        <p:spPr bwMode="auto">
          <a:xfrm>
            <a:off x="3376613" y="1771650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36" name="Oval 40"/>
          <p:cNvSpPr>
            <a:spLocks noChangeArrowheads="1"/>
          </p:cNvSpPr>
          <p:nvPr/>
        </p:nvSpPr>
        <p:spPr bwMode="auto">
          <a:xfrm>
            <a:off x="3429000" y="1771650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37" name="Oval 41"/>
          <p:cNvSpPr>
            <a:spLocks noChangeArrowheads="1"/>
          </p:cNvSpPr>
          <p:nvPr/>
        </p:nvSpPr>
        <p:spPr bwMode="auto">
          <a:xfrm>
            <a:off x="3481388" y="1771650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38" name="Oval 42"/>
          <p:cNvSpPr>
            <a:spLocks noChangeArrowheads="1"/>
          </p:cNvSpPr>
          <p:nvPr/>
        </p:nvSpPr>
        <p:spPr bwMode="auto">
          <a:xfrm>
            <a:off x="3532188" y="1698625"/>
            <a:ext cx="60325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39" name="Oval 43"/>
          <p:cNvSpPr>
            <a:spLocks noChangeArrowheads="1"/>
          </p:cNvSpPr>
          <p:nvPr/>
        </p:nvSpPr>
        <p:spPr bwMode="auto">
          <a:xfrm>
            <a:off x="3586163" y="1809750"/>
            <a:ext cx="57150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40" name="Oval 44"/>
          <p:cNvSpPr>
            <a:spLocks noChangeArrowheads="1"/>
          </p:cNvSpPr>
          <p:nvPr/>
        </p:nvSpPr>
        <p:spPr bwMode="auto">
          <a:xfrm>
            <a:off x="3636963" y="1771650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41" name="Oval 45"/>
          <p:cNvSpPr>
            <a:spLocks noChangeArrowheads="1"/>
          </p:cNvSpPr>
          <p:nvPr/>
        </p:nvSpPr>
        <p:spPr bwMode="auto">
          <a:xfrm>
            <a:off x="3687763" y="1735138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42" name="Oval 46"/>
          <p:cNvSpPr>
            <a:spLocks noChangeArrowheads="1"/>
          </p:cNvSpPr>
          <p:nvPr/>
        </p:nvSpPr>
        <p:spPr bwMode="auto">
          <a:xfrm>
            <a:off x="3740150" y="1809750"/>
            <a:ext cx="58738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43" name="Oval 47"/>
          <p:cNvSpPr>
            <a:spLocks noChangeArrowheads="1"/>
          </p:cNvSpPr>
          <p:nvPr/>
        </p:nvSpPr>
        <p:spPr bwMode="auto">
          <a:xfrm>
            <a:off x="3790950" y="1771650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44" name="Oval 48"/>
          <p:cNvSpPr>
            <a:spLocks noChangeArrowheads="1"/>
          </p:cNvSpPr>
          <p:nvPr/>
        </p:nvSpPr>
        <p:spPr bwMode="auto">
          <a:xfrm>
            <a:off x="3843338" y="1735138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45" name="Oval 49"/>
          <p:cNvSpPr>
            <a:spLocks noChangeArrowheads="1"/>
          </p:cNvSpPr>
          <p:nvPr/>
        </p:nvSpPr>
        <p:spPr bwMode="auto">
          <a:xfrm>
            <a:off x="3897313" y="1698625"/>
            <a:ext cx="58737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46" name="Oval 50"/>
          <p:cNvSpPr>
            <a:spLocks noChangeArrowheads="1"/>
          </p:cNvSpPr>
          <p:nvPr/>
        </p:nvSpPr>
        <p:spPr bwMode="auto">
          <a:xfrm>
            <a:off x="3948113" y="1735138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47" name="Oval 51"/>
          <p:cNvSpPr>
            <a:spLocks noChangeArrowheads="1"/>
          </p:cNvSpPr>
          <p:nvPr/>
        </p:nvSpPr>
        <p:spPr bwMode="auto">
          <a:xfrm>
            <a:off x="3998913" y="1771650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48" name="Rectangle 52"/>
          <p:cNvSpPr>
            <a:spLocks noChangeArrowheads="1"/>
          </p:cNvSpPr>
          <p:nvPr/>
        </p:nvSpPr>
        <p:spPr bwMode="auto">
          <a:xfrm>
            <a:off x="3440113" y="3092450"/>
            <a:ext cx="1595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EXERCISE INTENSITY</a:t>
            </a:r>
          </a:p>
        </p:txBody>
      </p:sp>
      <p:sp>
        <p:nvSpPr>
          <p:cNvPr id="55349" name="Line 53"/>
          <p:cNvSpPr>
            <a:spLocks noChangeShapeType="1"/>
          </p:cNvSpPr>
          <p:nvPr/>
        </p:nvSpPr>
        <p:spPr bwMode="auto">
          <a:xfrm>
            <a:off x="5791200" y="6080125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50" name="Line 54"/>
          <p:cNvSpPr>
            <a:spLocks noChangeShapeType="1"/>
          </p:cNvSpPr>
          <p:nvPr/>
        </p:nvSpPr>
        <p:spPr bwMode="auto">
          <a:xfrm>
            <a:off x="5964238" y="6080125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51" name="Line 55"/>
          <p:cNvSpPr>
            <a:spLocks noChangeShapeType="1"/>
          </p:cNvSpPr>
          <p:nvPr/>
        </p:nvSpPr>
        <p:spPr bwMode="auto">
          <a:xfrm>
            <a:off x="6138863" y="6080125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52" name="Line 56"/>
          <p:cNvSpPr>
            <a:spLocks noChangeShapeType="1"/>
          </p:cNvSpPr>
          <p:nvPr/>
        </p:nvSpPr>
        <p:spPr bwMode="auto">
          <a:xfrm>
            <a:off x="6310313" y="6080125"/>
            <a:ext cx="206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53" name="Line 57"/>
          <p:cNvSpPr>
            <a:spLocks noChangeShapeType="1"/>
          </p:cNvSpPr>
          <p:nvPr/>
        </p:nvSpPr>
        <p:spPr bwMode="auto">
          <a:xfrm>
            <a:off x="6483350" y="6080125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54" name="Line 58"/>
          <p:cNvSpPr>
            <a:spLocks noChangeShapeType="1"/>
          </p:cNvSpPr>
          <p:nvPr/>
        </p:nvSpPr>
        <p:spPr bwMode="auto">
          <a:xfrm>
            <a:off x="6656388" y="6080125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55" name="Line 59"/>
          <p:cNvSpPr>
            <a:spLocks noChangeShapeType="1"/>
          </p:cNvSpPr>
          <p:nvPr/>
        </p:nvSpPr>
        <p:spPr bwMode="auto">
          <a:xfrm>
            <a:off x="6827838" y="6080125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56" name="Line 60"/>
          <p:cNvSpPr>
            <a:spLocks noChangeShapeType="1"/>
          </p:cNvSpPr>
          <p:nvPr/>
        </p:nvSpPr>
        <p:spPr bwMode="auto">
          <a:xfrm>
            <a:off x="7002463" y="6080125"/>
            <a:ext cx="206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57" name="Line 61"/>
          <p:cNvSpPr>
            <a:spLocks noChangeShapeType="1"/>
          </p:cNvSpPr>
          <p:nvPr/>
        </p:nvSpPr>
        <p:spPr bwMode="auto">
          <a:xfrm>
            <a:off x="7173913" y="6080125"/>
            <a:ext cx="206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58" name="Line 62"/>
          <p:cNvSpPr>
            <a:spLocks noChangeShapeType="1"/>
          </p:cNvSpPr>
          <p:nvPr/>
        </p:nvSpPr>
        <p:spPr bwMode="auto">
          <a:xfrm>
            <a:off x="7346950" y="6080125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59" name="Line 63"/>
          <p:cNvSpPr>
            <a:spLocks noChangeShapeType="1"/>
          </p:cNvSpPr>
          <p:nvPr/>
        </p:nvSpPr>
        <p:spPr bwMode="auto">
          <a:xfrm>
            <a:off x="5791200" y="6080125"/>
            <a:ext cx="155575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60" name="Line 64"/>
          <p:cNvSpPr>
            <a:spLocks noChangeShapeType="1"/>
          </p:cNvSpPr>
          <p:nvPr/>
        </p:nvSpPr>
        <p:spPr bwMode="auto">
          <a:xfrm>
            <a:off x="5791200" y="6080125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61" name="Line 65"/>
          <p:cNvSpPr>
            <a:spLocks noChangeShapeType="1"/>
          </p:cNvSpPr>
          <p:nvPr/>
        </p:nvSpPr>
        <p:spPr bwMode="auto">
          <a:xfrm>
            <a:off x="5791200" y="5905500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62" name="Line 66"/>
          <p:cNvSpPr>
            <a:spLocks noChangeShapeType="1"/>
          </p:cNvSpPr>
          <p:nvPr/>
        </p:nvSpPr>
        <p:spPr bwMode="auto">
          <a:xfrm>
            <a:off x="5791200" y="5730875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63" name="Line 67"/>
          <p:cNvSpPr>
            <a:spLocks noChangeShapeType="1"/>
          </p:cNvSpPr>
          <p:nvPr/>
        </p:nvSpPr>
        <p:spPr bwMode="auto">
          <a:xfrm>
            <a:off x="5791200" y="5556250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64" name="Line 68"/>
          <p:cNvSpPr>
            <a:spLocks noChangeShapeType="1"/>
          </p:cNvSpPr>
          <p:nvPr/>
        </p:nvSpPr>
        <p:spPr bwMode="auto">
          <a:xfrm>
            <a:off x="5791200" y="5380038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65" name="Line 69"/>
          <p:cNvSpPr>
            <a:spLocks noChangeShapeType="1"/>
          </p:cNvSpPr>
          <p:nvPr/>
        </p:nvSpPr>
        <p:spPr bwMode="auto">
          <a:xfrm>
            <a:off x="5791200" y="5208588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66" name="Line 70"/>
          <p:cNvSpPr>
            <a:spLocks noChangeShapeType="1"/>
          </p:cNvSpPr>
          <p:nvPr/>
        </p:nvSpPr>
        <p:spPr bwMode="auto">
          <a:xfrm>
            <a:off x="5791200" y="5032375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67" name="Line 71"/>
          <p:cNvSpPr>
            <a:spLocks noChangeShapeType="1"/>
          </p:cNvSpPr>
          <p:nvPr/>
        </p:nvSpPr>
        <p:spPr bwMode="auto">
          <a:xfrm>
            <a:off x="5791200" y="4857750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68" name="Line 72"/>
          <p:cNvSpPr>
            <a:spLocks noChangeShapeType="1"/>
          </p:cNvSpPr>
          <p:nvPr/>
        </p:nvSpPr>
        <p:spPr bwMode="auto">
          <a:xfrm>
            <a:off x="5791200" y="4683125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69" name="Line 73"/>
          <p:cNvSpPr>
            <a:spLocks noChangeShapeType="1"/>
          </p:cNvSpPr>
          <p:nvPr/>
        </p:nvSpPr>
        <p:spPr bwMode="auto">
          <a:xfrm>
            <a:off x="5791200" y="4506913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70" name="Line 74"/>
          <p:cNvSpPr>
            <a:spLocks noChangeShapeType="1"/>
          </p:cNvSpPr>
          <p:nvPr/>
        </p:nvSpPr>
        <p:spPr bwMode="auto">
          <a:xfrm>
            <a:off x="5791200" y="4332288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71" name="Line 75"/>
          <p:cNvSpPr>
            <a:spLocks noChangeShapeType="1"/>
          </p:cNvSpPr>
          <p:nvPr/>
        </p:nvSpPr>
        <p:spPr bwMode="auto">
          <a:xfrm flipV="1">
            <a:off x="5791200" y="4332288"/>
            <a:ext cx="0" cy="17478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72" name="Oval 76"/>
          <p:cNvSpPr>
            <a:spLocks noChangeArrowheads="1"/>
          </p:cNvSpPr>
          <p:nvPr/>
        </p:nvSpPr>
        <p:spPr bwMode="auto">
          <a:xfrm>
            <a:off x="6002338" y="5540375"/>
            <a:ext cx="60325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73" name="Oval 77"/>
          <p:cNvSpPr>
            <a:spLocks noChangeArrowheads="1"/>
          </p:cNvSpPr>
          <p:nvPr/>
        </p:nvSpPr>
        <p:spPr bwMode="auto">
          <a:xfrm>
            <a:off x="5989638" y="5611813"/>
            <a:ext cx="60325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74" name="Oval 78"/>
          <p:cNvSpPr>
            <a:spLocks noChangeArrowheads="1"/>
          </p:cNvSpPr>
          <p:nvPr/>
        </p:nvSpPr>
        <p:spPr bwMode="auto">
          <a:xfrm>
            <a:off x="6000750" y="5576888"/>
            <a:ext cx="58738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75" name="Oval 79"/>
          <p:cNvSpPr>
            <a:spLocks noChangeArrowheads="1"/>
          </p:cNvSpPr>
          <p:nvPr/>
        </p:nvSpPr>
        <p:spPr bwMode="auto">
          <a:xfrm>
            <a:off x="5994400" y="5522913"/>
            <a:ext cx="58738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76" name="Oval 80"/>
          <p:cNvSpPr>
            <a:spLocks noChangeArrowheads="1"/>
          </p:cNvSpPr>
          <p:nvPr/>
        </p:nvSpPr>
        <p:spPr bwMode="auto">
          <a:xfrm>
            <a:off x="5948363" y="5645150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77" name="Oval 81"/>
          <p:cNvSpPr>
            <a:spLocks noChangeArrowheads="1"/>
          </p:cNvSpPr>
          <p:nvPr/>
        </p:nvSpPr>
        <p:spPr bwMode="auto">
          <a:xfrm>
            <a:off x="5884863" y="5803900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78" name="Oval 82"/>
          <p:cNvSpPr>
            <a:spLocks noChangeArrowheads="1"/>
          </p:cNvSpPr>
          <p:nvPr/>
        </p:nvSpPr>
        <p:spPr bwMode="auto">
          <a:xfrm>
            <a:off x="5867400" y="5838825"/>
            <a:ext cx="58738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79" name="Oval 83"/>
          <p:cNvSpPr>
            <a:spLocks noChangeArrowheads="1"/>
          </p:cNvSpPr>
          <p:nvPr/>
        </p:nvSpPr>
        <p:spPr bwMode="auto">
          <a:xfrm>
            <a:off x="5948363" y="5662613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80" name="Oval 84"/>
          <p:cNvSpPr>
            <a:spLocks noChangeArrowheads="1"/>
          </p:cNvSpPr>
          <p:nvPr/>
        </p:nvSpPr>
        <p:spPr bwMode="auto">
          <a:xfrm>
            <a:off x="5875338" y="5838825"/>
            <a:ext cx="60325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81" name="Oval 85"/>
          <p:cNvSpPr>
            <a:spLocks noChangeArrowheads="1"/>
          </p:cNvSpPr>
          <p:nvPr/>
        </p:nvSpPr>
        <p:spPr bwMode="auto">
          <a:xfrm>
            <a:off x="5899150" y="5786438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82" name="Oval 86"/>
          <p:cNvSpPr>
            <a:spLocks noChangeArrowheads="1"/>
          </p:cNvSpPr>
          <p:nvPr/>
        </p:nvSpPr>
        <p:spPr bwMode="auto">
          <a:xfrm>
            <a:off x="5919788" y="5732463"/>
            <a:ext cx="60325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83" name="Oval 87"/>
          <p:cNvSpPr>
            <a:spLocks noChangeArrowheads="1"/>
          </p:cNvSpPr>
          <p:nvPr/>
        </p:nvSpPr>
        <p:spPr bwMode="auto">
          <a:xfrm>
            <a:off x="5913438" y="5768975"/>
            <a:ext cx="60325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84" name="Oval 88"/>
          <p:cNvSpPr>
            <a:spLocks noChangeArrowheads="1"/>
          </p:cNvSpPr>
          <p:nvPr/>
        </p:nvSpPr>
        <p:spPr bwMode="auto">
          <a:xfrm>
            <a:off x="5886450" y="5838825"/>
            <a:ext cx="61913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85" name="Oval 89"/>
          <p:cNvSpPr>
            <a:spLocks noChangeArrowheads="1"/>
          </p:cNvSpPr>
          <p:nvPr/>
        </p:nvSpPr>
        <p:spPr bwMode="auto">
          <a:xfrm>
            <a:off x="5938838" y="5697538"/>
            <a:ext cx="60325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86" name="Oval 90"/>
          <p:cNvSpPr>
            <a:spLocks noChangeArrowheads="1"/>
          </p:cNvSpPr>
          <p:nvPr/>
        </p:nvSpPr>
        <p:spPr bwMode="auto">
          <a:xfrm>
            <a:off x="5903913" y="5803900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87" name="Oval 91"/>
          <p:cNvSpPr>
            <a:spLocks noChangeArrowheads="1"/>
          </p:cNvSpPr>
          <p:nvPr/>
        </p:nvSpPr>
        <p:spPr bwMode="auto">
          <a:xfrm>
            <a:off x="5899150" y="5803900"/>
            <a:ext cx="61913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88" name="Oval 92"/>
          <p:cNvSpPr>
            <a:spLocks noChangeArrowheads="1"/>
          </p:cNvSpPr>
          <p:nvPr/>
        </p:nvSpPr>
        <p:spPr bwMode="auto">
          <a:xfrm>
            <a:off x="5954713" y="5697538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89" name="Oval 93"/>
          <p:cNvSpPr>
            <a:spLocks noChangeArrowheads="1"/>
          </p:cNvSpPr>
          <p:nvPr/>
        </p:nvSpPr>
        <p:spPr bwMode="auto">
          <a:xfrm>
            <a:off x="6076950" y="5384800"/>
            <a:ext cx="61913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90" name="Oval 94"/>
          <p:cNvSpPr>
            <a:spLocks noChangeArrowheads="1"/>
          </p:cNvSpPr>
          <p:nvPr/>
        </p:nvSpPr>
        <p:spPr bwMode="auto">
          <a:xfrm>
            <a:off x="6045200" y="5470525"/>
            <a:ext cx="58738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91" name="Oval 95"/>
          <p:cNvSpPr>
            <a:spLocks noChangeArrowheads="1"/>
          </p:cNvSpPr>
          <p:nvPr/>
        </p:nvSpPr>
        <p:spPr bwMode="auto">
          <a:xfrm>
            <a:off x="6053138" y="5505450"/>
            <a:ext cx="60325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92" name="Oval 96"/>
          <p:cNvSpPr>
            <a:spLocks noChangeArrowheads="1"/>
          </p:cNvSpPr>
          <p:nvPr/>
        </p:nvSpPr>
        <p:spPr bwMode="auto">
          <a:xfrm>
            <a:off x="6030913" y="5576888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93" name="Oval 97"/>
          <p:cNvSpPr>
            <a:spLocks noChangeArrowheads="1"/>
          </p:cNvSpPr>
          <p:nvPr/>
        </p:nvSpPr>
        <p:spPr bwMode="auto">
          <a:xfrm>
            <a:off x="6138863" y="5313363"/>
            <a:ext cx="57150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94" name="Oval 98"/>
          <p:cNvSpPr>
            <a:spLocks noChangeArrowheads="1"/>
          </p:cNvSpPr>
          <p:nvPr/>
        </p:nvSpPr>
        <p:spPr bwMode="auto">
          <a:xfrm>
            <a:off x="6138863" y="5330825"/>
            <a:ext cx="57150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95" name="Oval 99"/>
          <p:cNvSpPr>
            <a:spLocks noChangeArrowheads="1"/>
          </p:cNvSpPr>
          <p:nvPr/>
        </p:nvSpPr>
        <p:spPr bwMode="auto">
          <a:xfrm>
            <a:off x="6127750" y="5419725"/>
            <a:ext cx="61913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96" name="Oval 100"/>
          <p:cNvSpPr>
            <a:spLocks noChangeArrowheads="1"/>
          </p:cNvSpPr>
          <p:nvPr/>
        </p:nvSpPr>
        <p:spPr bwMode="auto">
          <a:xfrm>
            <a:off x="6172200" y="5295900"/>
            <a:ext cx="58738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97" name="Oval 101"/>
          <p:cNvSpPr>
            <a:spLocks noChangeArrowheads="1"/>
          </p:cNvSpPr>
          <p:nvPr/>
        </p:nvSpPr>
        <p:spPr bwMode="auto">
          <a:xfrm>
            <a:off x="6113463" y="5453063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98" name="Oval 102"/>
          <p:cNvSpPr>
            <a:spLocks noChangeArrowheads="1"/>
          </p:cNvSpPr>
          <p:nvPr/>
        </p:nvSpPr>
        <p:spPr bwMode="auto">
          <a:xfrm>
            <a:off x="6202363" y="5243513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399" name="Oval 103"/>
          <p:cNvSpPr>
            <a:spLocks noChangeArrowheads="1"/>
          </p:cNvSpPr>
          <p:nvPr/>
        </p:nvSpPr>
        <p:spPr bwMode="auto">
          <a:xfrm>
            <a:off x="6211888" y="5243513"/>
            <a:ext cx="60325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00" name="Oval 104"/>
          <p:cNvSpPr>
            <a:spLocks noChangeArrowheads="1"/>
          </p:cNvSpPr>
          <p:nvPr/>
        </p:nvSpPr>
        <p:spPr bwMode="auto">
          <a:xfrm>
            <a:off x="6240463" y="5192713"/>
            <a:ext cx="58737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01" name="Oval 105"/>
          <p:cNvSpPr>
            <a:spLocks noChangeArrowheads="1"/>
          </p:cNvSpPr>
          <p:nvPr/>
        </p:nvSpPr>
        <p:spPr bwMode="auto">
          <a:xfrm>
            <a:off x="6129338" y="5435600"/>
            <a:ext cx="60325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02" name="Oval 106"/>
          <p:cNvSpPr>
            <a:spLocks noChangeArrowheads="1"/>
          </p:cNvSpPr>
          <p:nvPr/>
        </p:nvSpPr>
        <p:spPr bwMode="auto">
          <a:xfrm>
            <a:off x="6203950" y="5278438"/>
            <a:ext cx="61913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03" name="Oval 107"/>
          <p:cNvSpPr>
            <a:spLocks noChangeArrowheads="1"/>
          </p:cNvSpPr>
          <p:nvPr/>
        </p:nvSpPr>
        <p:spPr bwMode="auto">
          <a:xfrm>
            <a:off x="6337300" y="5016500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04" name="Oval 108"/>
          <p:cNvSpPr>
            <a:spLocks noChangeArrowheads="1"/>
          </p:cNvSpPr>
          <p:nvPr/>
        </p:nvSpPr>
        <p:spPr bwMode="auto">
          <a:xfrm>
            <a:off x="6326188" y="5086350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05" name="Oval 109"/>
          <p:cNvSpPr>
            <a:spLocks noChangeArrowheads="1"/>
          </p:cNvSpPr>
          <p:nvPr/>
        </p:nvSpPr>
        <p:spPr bwMode="auto">
          <a:xfrm>
            <a:off x="6311900" y="5121275"/>
            <a:ext cx="58738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06" name="Oval 110"/>
          <p:cNvSpPr>
            <a:spLocks noChangeArrowheads="1"/>
          </p:cNvSpPr>
          <p:nvPr/>
        </p:nvSpPr>
        <p:spPr bwMode="auto">
          <a:xfrm>
            <a:off x="6323013" y="5086350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07" name="Oval 111"/>
          <p:cNvSpPr>
            <a:spLocks noChangeArrowheads="1"/>
          </p:cNvSpPr>
          <p:nvPr/>
        </p:nvSpPr>
        <p:spPr bwMode="auto">
          <a:xfrm>
            <a:off x="6281738" y="5243513"/>
            <a:ext cx="60325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08" name="Oval 112"/>
          <p:cNvSpPr>
            <a:spLocks noChangeArrowheads="1"/>
          </p:cNvSpPr>
          <p:nvPr/>
        </p:nvSpPr>
        <p:spPr bwMode="auto">
          <a:xfrm>
            <a:off x="6411913" y="4962525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09" name="Oval 113"/>
          <p:cNvSpPr>
            <a:spLocks noChangeArrowheads="1"/>
          </p:cNvSpPr>
          <p:nvPr/>
        </p:nvSpPr>
        <p:spPr bwMode="auto">
          <a:xfrm>
            <a:off x="6445250" y="4911725"/>
            <a:ext cx="57150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10" name="Oval 114"/>
          <p:cNvSpPr>
            <a:spLocks noChangeArrowheads="1"/>
          </p:cNvSpPr>
          <p:nvPr/>
        </p:nvSpPr>
        <p:spPr bwMode="auto">
          <a:xfrm>
            <a:off x="6386513" y="5051425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11" name="Oval 115"/>
          <p:cNvSpPr>
            <a:spLocks noChangeArrowheads="1"/>
          </p:cNvSpPr>
          <p:nvPr/>
        </p:nvSpPr>
        <p:spPr bwMode="auto">
          <a:xfrm>
            <a:off x="6424613" y="4999038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12" name="Oval 116"/>
          <p:cNvSpPr>
            <a:spLocks noChangeArrowheads="1"/>
          </p:cNvSpPr>
          <p:nvPr/>
        </p:nvSpPr>
        <p:spPr bwMode="auto">
          <a:xfrm>
            <a:off x="6413500" y="5051425"/>
            <a:ext cx="58738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13" name="Oval 117"/>
          <p:cNvSpPr>
            <a:spLocks noChangeArrowheads="1"/>
          </p:cNvSpPr>
          <p:nvPr/>
        </p:nvSpPr>
        <p:spPr bwMode="auto">
          <a:xfrm>
            <a:off x="6386513" y="5121275"/>
            <a:ext cx="58737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14" name="Oval 118"/>
          <p:cNvSpPr>
            <a:spLocks noChangeArrowheads="1"/>
          </p:cNvSpPr>
          <p:nvPr/>
        </p:nvSpPr>
        <p:spPr bwMode="auto">
          <a:xfrm>
            <a:off x="6445250" y="4983163"/>
            <a:ext cx="61913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15" name="Oval 119"/>
          <p:cNvSpPr>
            <a:spLocks noChangeArrowheads="1"/>
          </p:cNvSpPr>
          <p:nvPr/>
        </p:nvSpPr>
        <p:spPr bwMode="auto">
          <a:xfrm>
            <a:off x="6445250" y="5016500"/>
            <a:ext cx="61913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16" name="Oval 120"/>
          <p:cNvSpPr>
            <a:spLocks noChangeArrowheads="1"/>
          </p:cNvSpPr>
          <p:nvPr/>
        </p:nvSpPr>
        <p:spPr bwMode="auto">
          <a:xfrm>
            <a:off x="6503988" y="4876800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17" name="Oval 121"/>
          <p:cNvSpPr>
            <a:spLocks noChangeArrowheads="1"/>
          </p:cNvSpPr>
          <p:nvPr/>
        </p:nvSpPr>
        <p:spPr bwMode="auto">
          <a:xfrm>
            <a:off x="6519863" y="4859338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18" name="Oval 122"/>
          <p:cNvSpPr>
            <a:spLocks noChangeArrowheads="1"/>
          </p:cNvSpPr>
          <p:nvPr/>
        </p:nvSpPr>
        <p:spPr bwMode="auto">
          <a:xfrm>
            <a:off x="6564313" y="4789488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19" name="Oval 123"/>
          <p:cNvSpPr>
            <a:spLocks noChangeArrowheads="1"/>
          </p:cNvSpPr>
          <p:nvPr/>
        </p:nvSpPr>
        <p:spPr bwMode="auto">
          <a:xfrm>
            <a:off x="6500813" y="4962525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20" name="Oval 124"/>
          <p:cNvSpPr>
            <a:spLocks noChangeArrowheads="1"/>
          </p:cNvSpPr>
          <p:nvPr/>
        </p:nvSpPr>
        <p:spPr bwMode="auto">
          <a:xfrm>
            <a:off x="6656388" y="4702175"/>
            <a:ext cx="60325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21" name="Oval 125"/>
          <p:cNvSpPr>
            <a:spLocks noChangeArrowheads="1"/>
          </p:cNvSpPr>
          <p:nvPr/>
        </p:nvSpPr>
        <p:spPr bwMode="auto">
          <a:xfrm>
            <a:off x="6623050" y="4789488"/>
            <a:ext cx="61913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22" name="Oval 126"/>
          <p:cNvSpPr>
            <a:spLocks noChangeArrowheads="1"/>
          </p:cNvSpPr>
          <p:nvPr/>
        </p:nvSpPr>
        <p:spPr bwMode="auto">
          <a:xfrm>
            <a:off x="6615113" y="4841875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23" name="Oval 127"/>
          <p:cNvSpPr>
            <a:spLocks noChangeArrowheads="1"/>
          </p:cNvSpPr>
          <p:nvPr/>
        </p:nvSpPr>
        <p:spPr bwMode="auto">
          <a:xfrm>
            <a:off x="6640513" y="4806950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24" name="Oval 128"/>
          <p:cNvSpPr>
            <a:spLocks noChangeArrowheads="1"/>
          </p:cNvSpPr>
          <p:nvPr/>
        </p:nvSpPr>
        <p:spPr bwMode="auto">
          <a:xfrm>
            <a:off x="6615113" y="4859338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25" name="Oval 129"/>
          <p:cNvSpPr>
            <a:spLocks noChangeArrowheads="1"/>
          </p:cNvSpPr>
          <p:nvPr/>
        </p:nvSpPr>
        <p:spPr bwMode="auto">
          <a:xfrm>
            <a:off x="6654800" y="4789488"/>
            <a:ext cx="58738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26" name="Oval 130"/>
          <p:cNvSpPr>
            <a:spLocks noChangeArrowheads="1"/>
          </p:cNvSpPr>
          <p:nvPr/>
        </p:nvSpPr>
        <p:spPr bwMode="auto">
          <a:xfrm>
            <a:off x="6754813" y="4597400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27" name="Oval 131"/>
          <p:cNvSpPr>
            <a:spLocks noChangeArrowheads="1"/>
          </p:cNvSpPr>
          <p:nvPr/>
        </p:nvSpPr>
        <p:spPr bwMode="auto">
          <a:xfrm>
            <a:off x="6678613" y="4752975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28" name="Oval 132"/>
          <p:cNvSpPr>
            <a:spLocks noChangeArrowheads="1"/>
          </p:cNvSpPr>
          <p:nvPr/>
        </p:nvSpPr>
        <p:spPr bwMode="auto">
          <a:xfrm>
            <a:off x="6738938" y="4667250"/>
            <a:ext cx="60325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29" name="Oval 133"/>
          <p:cNvSpPr>
            <a:spLocks noChangeArrowheads="1"/>
          </p:cNvSpPr>
          <p:nvPr/>
        </p:nvSpPr>
        <p:spPr bwMode="auto">
          <a:xfrm>
            <a:off x="6754813" y="4684713"/>
            <a:ext cx="58737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30" name="Oval 134"/>
          <p:cNvSpPr>
            <a:spLocks noChangeArrowheads="1"/>
          </p:cNvSpPr>
          <p:nvPr/>
        </p:nvSpPr>
        <p:spPr bwMode="auto">
          <a:xfrm>
            <a:off x="6757988" y="4684713"/>
            <a:ext cx="60325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31" name="Oval 135"/>
          <p:cNvSpPr>
            <a:spLocks noChangeArrowheads="1"/>
          </p:cNvSpPr>
          <p:nvPr/>
        </p:nvSpPr>
        <p:spPr bwMode="auto">
          <a:xfrm>
            <a:off x="6818313" y="4614863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32" name="Oval 136"/>
          <p:cNvSpPr>
            <a:spLocks noChangeArrowheads="1"/>
          </p:cNvSpPr>
          <p:nvPr/>
        </p:nvSpPr>
        <p:spPr bwMode="auto">
          <a:xfrm>
            <a:off x="6786563" y="4684713"/>
            <a:ext cx="57150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33" name="Oval 137"/>
          <p:cNvSpPr>
            <a:spLocks noChangeArrowheads="1"/>
          </p:cNvSpPr>
          <p:nvPr/>
        </p:nvSpPr>
        <p:spPr bwMode="auto">
          <a:xfrm>
            <a:off x="6808788" y="4649788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34" name="Oval 138"/>
          <p:cNvSpPr>
            <a:spLocks noChangeArrowheads="1"/>
          </p:cNvSpPr>
          <p:nvPr/>
        </p:nvSpPr>
        <p:spPr bwMode="auto">
          <a:xfrm>
            <a:off x="6818313" y="4632325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35" name="Oval 139"/>
          <p:cNvSpPr>
            <a:spLocks noChangeArrowheads="1"/>
          </p:cNvSpPr>
          <p:nvPr/>
        </p:nvSpPr>
        <p:spPr bwMode="auto">
          <a:xfrm>
            <a:off x="6813550" y="4667250"/>
            <a:ext cx="57150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36" name="Oval 140"/>
          <p:cNvSpPr>
            <a:spLocks noChangeArrowheads="1"/>
          </p:cNvSpPr>
          <p:nvPr/>
        </p:nvSpPr>
        <p:spPr bwMode="auto">
          <a:xfrm>
            <a:off x="6786563" y="4735513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37" name="Oval 141"/>
          <p:cNvSpPr>
            <a:spLocks noChangeArrowheads="1"/>
          </p:cNvSpPr>
          <p:nvPr/>
        </p:nvSpPr>
        <p:spPr bwMode="auto">
          <a:xfrm>
            <a:off x="6840538" y="4667250"/>
            <a:ext cx="60325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38" name="Oval 142"/>
          <p:cNvSpPr>
            <a:spLocks noChangeArrowheads="1"/>
          </p:cNvSpPr>
          <p:nvPr/>
        </p:nvSpPr>
        <p:spPr bwMode="auto">
          <a:xfrm>
            <a:off x="6838950" y="4667250"/>
            <a:ext cx="58738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39" name="Oval 143"/>
          <p:cNvSpPr>
            <a:spLocks noChangeArrowheads="1"/>
          </p:cNvSpPr>
          <p:nvPr/>
        </p:nvSpPr>
        <p:spPr bwMode="auto">
          <a:xfrm>
            <a:off x="6831013" y="4684713"/>
            <a:ext cx="58737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40" name="Oval 144"/>
          <p:cNvSpPr>
            <a:spLocks noChangeArrowheads="1"/>
          </p:cNvSpPr>
          <p:nvPr/>
        </p:nvSpPr>
        <p:spPr bwMode="auto">
          <a:xfrm>
            <a:off x="6850063" y="4684713"/>
            <a:ext cx="57150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41" name="Oval 145"/>
          <p:cNvSpPr>
            <a:spLocks noChangeArrowheads="1"/>
          </p:cNvSpPr>
          <p:nvPr/>
        </p:nvSpPr>
        <p:spPr bwMode="auto">
          <a:xfrm>
            <a:off x="6864350" y="4632325"/>
            <a:ext cx="61913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42" name="Oval 146"/>
          <p:cNvSpPr>
            <a:spLocks noChangeArrowheads="1"/>
          </p:cNvSpPr>
          <p:nvPr/>
        </p:nvSpPr>
        <p:spPr bwMode="auto">
          <a:xfrm>
            <a:off x="6897688" y="4597400"/>
            <a:ext cx="60325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43" name="Oval 147"/>
          <p:cNvSpPr>
            <a:spLocks noChangeArrowheads="1"/>
          </p:cNvSpPr>
          <p:nvPr/>
        </p:nvSpPr>
        <p:spPr bwMode="auto">
          <a:xfrm>
            <a:off x="6808788" y="4752975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44" name="Oval 148"/>
          <p:cNvSpPr>
            <a:spLocks noChangeArrowheads="1"/>
          </p:cNvSpPr>
          <p:nvPr/>
        </p:nvSpPr>
        <p:spPr bwMode="auto">
          <a:xfrm>
            <a:off x="6932613" y="4597400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45" name="Oval 149"/>
          <p:cNvSpPr>
            <a:spLocks noChangeArrowheads="1"/>
          </p:cNvSpPr>
          <p:nvPr/>
        </p:nvSpPr>
        <p:spPr bwMode="auto">
          <a:xfrm>
            <a:off x="6884988" y="4684713"/>
            <a:ext cx="60325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46" name="Oval 150"/>
          <p:cNvSpPr>
            <a:spLocks noChangeArrowheads="1"/>
          </p:cNvSpPr>
          <p:nvPr/>
        </p:nvSpPr>
        <p:spPr bwMode="auto">
          <a:xfrm>
            <a:off x="6891338" y="4684713"/>
            <a:ext cx="60325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47" name="Oval 151"/>
          <p:cNvSpPr>
            <a:spLocks noChangeArrowheads="1"/>
          </p:cNvSpPr>
          <p:nvPr/>
        </p:nvSpPr>
        <p:spPr bwMode="auto">
          <a:xfrm>
            <a:off x="6889750" y="4702175"/>
            <a:ext cx="58738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48" name="Oval 152"/>
          <p:cNvSpPr>
            <a:spLocks noChangeArrowheads="1"/>
          </p:cNvSpPr>
          <p:nvPr/>
        </p:nvSpPr>
        <p:spPr bwMode="auto">
          <a:xfrm>
            <a:off x="6965950" y="4597400"/>
            <a:ext cx="58738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49" name="Oval 153"/>
          <p:cNvSpPr>
            <a:spLocks noChangeArrowheads="1"/>
          </p:cNvSpPr>
          <p:nvPr/>
        </p:nvSpPr>
        <p:spPr bwMode="auto">
          <a:xfrm>
            <a:off x="6977063" y="4560888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50" name="Oval 154"/>
          <p:cNvSpPr>
            <a:spLocks noChangeArrowheads="1"/>
          </p:cNvSpPr>
          <p:nvPr/>
        </p:nvSpPr>
        <p:spPr bwMode="auto">
          <a:xfrm>
            <a:off x="6948488" y="4667250"/>
            <a:ext cx="60325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51" name="Oval 155"/>
          <p:cNvSpPr>
            <a:spLocks noChangeArrowheads="1"/>
          </p:cNvSpPr>
          <p:nvPr/>
        </p:nvSpPr>
        <p:spPr bwMode="auto">
          <a:xfrm>
            <a:off x="6946900" y="4684713"/>
            <a:ext cx="57150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52" name="Oval 156"/>
          <p:cNvSpPr>
            <a:spLocks noChangeArrowheads="1"/>
          </p:cNvSpPr>
          <p:nvPr/>
        </p:nvSpPr>
        <p:spPr bwMode="auto">
          <a:xfrm>
            <a:off x="6965950" y="4684713"/>
            <a:ext cx="58738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53" name="Oval 157"/>
          <p:cNvSpPr>
            <a:spLocks noChangeArrowheads="1"/>
          </p:cNvSpPr>
          <p:nvPr/>
        </p:nvSpPr>
        <p:spPr bwMode="auto">
          <a:xfrm>
            <a:off x="7023100" y="4614863"/>
            <a:ext cx="58738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54" name="Oval 158"/>
          <p:cNvSpPr>
            <a:spLocks noChangeArrowheads="1"/>
          </p:cNvSpPr>
          <p:nvPr/>
        </p:nvSpPr>
        <p:spPr bwMode="auto">
          <a:xfrm>
            <a:off x="6983413" y="4578350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55" name="Oval 159"/>
          <p:cNvSpPr>
            <a:spLocks noChangeArrowheads="1"/>
          </p:cNvSpPr>
          <p:nvPr/>
        </p:nvSpPr>
        <p:spPr bwMode="auto">
          <a:xfrm>
            <a:off x="7021513" y="4684713"/>
            <a:ext cx="58737" cy="6508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56" name="Oval 160"/>
          <p:cNvSpPr>
            <a:spLocks noChangeArrowheads="1"/>
          </p:cNvSpPr>
          <p:nvPr/>
        </p:nvSpPr>
        <p:spPr bwMode="auto">
          <a:xfrm>
            <a:off x="6996113" y="4752975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57" name="Oval 161"/>
          <p:cNvSpPr>
            <a:spLocks noChangeArrowheads="1"/>
          </p:cNvSpPr>
          <p:nvPr/>
        </p:nvSpPr>
        <p:spPr bwMode="auto">
          <a:xfrm>
            <a:off x="6989763" y="4789488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58" name="Oval 162"/>
          <p:cNvSpPr>
            <a:spLocks noChangeArrowheads="1"/>
          </p:cNvSpPr>
          <p:nvPr/>
        </p:nvSpPr>
        <p:spPr bwMode="auto">
          <a:xfrm>
            <a:off x="7029450" y="4735513"/>
            <a:ext cx="58738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59" name="Oval 163"/>
          <p:cNvSpPr>
            <a:spLocks noChangeArrowheads="1"/>
          </p:cNvSpPr>
          <p:nvPr/>
        </p:nvSpPr>
        <p:spPr bwMode="auto">
          <a:xfrm>
            <a:off x="7118350" y="4632325"/>
            <a:ext cx="58738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60" name="Oval 164"/>
          <p:cNvSpPr>
            <a:spLocks noChangeArrowheads="1"/>
          </p:cNvSpPr>
          <p:nvPr/>
        </p:nvSpPr>
        <p:spPr bwMode="auto">
          <a:xfrm>
            <a:off x="7021513" y="4770438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61" name="Oval 165"/>
          <p:cNvSpPr>
            <a:spLocks noChangeArrowheads="1"/>
          </p:cNvSpPr>
          <p:nvPr/>
        </p:nvSpPr>
        <p:spPr bwMode="auto">
          <a:xfrm>
            <a:off x="7053263" y="4752975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62" name="Oval 166"/>
          <p:cNvSpPr>
            <a:spLocks noChangeArrowheads="1"/>
          </p:cNvSpPr>
          <p:nvPr/>
        </p:nvSpPr>
        <p:spPr bwMode="auto">
          <a:xfrm>
            <a:off x="7042150" y="4752975"/>
            <a:ext cx="61913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63" name="Oval 167"/>
          <p:cNvSpPr>
            <a:spLocks noChangeArrowheads="1"/>
          </p:cNvSpPr>
          <p:nvPr/>
        </p:nvSpPr>
        <p:spPr bwMode="auto">
          <a:xfrm>
            <a:off x="7123113" y="4649788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64" name="Oval 168"/>
          <p:cNvSpPr>
            <a:spLocks noChangeArrowheads="1"/>
          </p:cNvSpPr>
          <p:nvPr/>
        </p:nvSpPr>
        <p:spPr bwMode="auto">
          <a:xfrm>
            <a:off x="7131050" y="4649788"/>
            <a:ext cx="58738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65" name="Oval 169"/>
          <p:cNvSpPr>
            <a:spLocks noChangeArrowheads="1"/>
          </p:cNvSpPr>
          <p:nvPr/>
        </p:nvSpPr>
        <p:spPr bwMode="auto">
          <a:xfrm>
            <a:off x="7173913" y="4597400"/>
            <a:ext cx="57150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66" name="Oval 170"/>
          <p:cNvSpPr>
            <a:spLocks noChangeArrowheads="1"/>
          </p:cNvSpPr>
          <p:nvPr/>
        </p:nvSpPr>
        <p:spPr bwMode="auto">
          <a:xfrm>
            <a:off x="7169150" y="4597400"/>
            <a:ext cx="61913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67" name="Oval 171"/>
          <p:cNvSpPr>
            <a:spLocks noChangeArrowheads="1"/>
          </p:cNvSpPr>
          <p:nvPr/>
        </p:nvSpPr>
        <p:spPr bwMode="auto">
          <a:xfrm>
            <a:off x="7135813" y="4649788"/>
            <a:ext cx="58737" cy="666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68" name="Oval 172"/>
          <p:cNvSpPr>
            <a:spLocks noChangeArrowheads="1"/>
          </p:cNvSpPr>
          <p:nvPr/>
        </p:nvSpPr>
        <p:spPr bwMode="auto">
          <a:xfrm>
            <a:off x="7138988" y="4667250"/>
            <a:ext cx="60325" cy="65088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69" name="Rectangle 173"/>
          <p:cNvSpPr>
            <a:spLocks noChangeArrowheads="1"/>
          </p:cNvSpPr>
          <p:nvPr/>
        </p:nvSpPr>
        <p:spPr bwMode="auto">
          <a:xfrm>
            <a:off x="5357813" y="1895475"/>
            <a:ext cx="2667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55470" name="Rectangle 174"/>
          <p:cNvSpPr>
            <a:spLocks noChangeArrowheads="1"/>
          </p:cNvSpPr>
          <p:nvPr/>
        </p:nvSpPr>
        <p:spPr bwMode="auto">
          <a:xfrm>
            <a:off x="7219950" y="4408488"/>
            <a:ext cx="2667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55471" name="Freeform 175"/>
          <p:cNvSpPr>
            <a:spLocks/>
          </p:cNvSpPr>
          <p:nvPr/>
        </p:nvSpPr>
        <p:spPr bwMode="auto">
          <a:xfrm>
            <a:off x="7246938" y="4519613"/>
            <a:ext cx="30162" cy="26987"/>
          </a:xfrm>
          <a:custGeom>
            <a:avLst/>
            <a:gdLst>
              <a:gd name="T0" fmla="*/ 0 w 21"/>
              <a:gd name="T1" fmla="*/ 2147483646 h 17"/>
              <a:gd name="T2" fmla="*/ 2147483646 w 21"/>
              <a:gd name="T3" fmla="*/ 2147483646 h 17"/>
              <a:gd name="T4" fmla="*/ 0 w 21"/>
              <a:gd name="T5" fmla="*/ 0 h 17"/>
              <a:gd name="T6" fmla="*/ 0 w 21"/>
              <a:gd name="T7" fmla="*/ 2147483646 h 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7">
                <a:moveTo>
                  <a:pt x="0" y="16"/>
                </a:moveTo>
                <a:lnTo>
                  <a:pt x="20" y="7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72" name="Line 176"/>
          <p:cNvSpPr>
            <a:spLocks noChangeShapeType="1"/>
          </p:cNvSpPr>
          <p:nvPr/>
        </p:nvSpPr>
        <p:spPr bwMode="auto">
          <a:xfrm>
            <a:off x="5795963" y="4529138"/>
            <a:ext cx="14732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73" name="Rectangle 177"/>
          <p:cNvSpPr>
            <a:spLocks noChangeArrowheads="1"/>
          </p:cNvSpPr>
          <p:nvPr/>
        </p:nvSpPr>
        <p:spPr bwMode="auto">
          <a:xfrm rot="-5400000">
            <a:off x="4815681" y="5117307"/>
            <a:ext cx="15779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OXYGEN PULSE</a:t>
            </a:r>
          </a:p>
        </p:txBody>
      </p:sp>
      <p:sp>
        <p:nvSpPr>
          <p:cNvPr id="55474" name="Rectangle 178"/>
          <p:cNvSpPr>
            <a:spLocks noChangeArrowheads="1"/>
          </p:cNvSpPr>
          <p:nvPr/>
        </p:nvSpPr>
        <p:spPr bwMode="auto">
          <a:xfrm>
            <a:off x="4337050" y="649288"/>
            <a:ext cx="322263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3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55475" name="Rectangle 179"/>
          <p:cNvSpPr>
            <a:spLocks noChangeArrowheads="1"/>
          </p:cNvSpPr>
          <p:nvPr/>
        </p:nvSpPr>
        <p:spPr bwMode="auto">
          <a:xfrm>
            <a:off x="4100513" y="547688"/>
            <a:ext cx="4270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</a:t>
            </a:r>
          </a:p>
        </p:txBody>
      </p:sp>
      <p:sp>
        <p:nvSpPr>
          <p:cNvPr id="55476" name="Rectangle 180"/>
          <p:cNvSpPr>
            <a:spLocks noChangeArrowheads="1"/>
          </p:cNvSpPr>
          <p:nvPr/>
        </p:nvSpPr>
        <p:spPr bwMode="auto">
          <a:xfrm>
            <a:off x="5808663" y="1019175"/>
            <a:ext cx="298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55477" name="Rectangle 181"/>
          <p:cNvSpPr>
            <a:spLocks noChangeArrowheads="1"/>
          </p:cNvSpPr>
          <p:nvPr/>
        </p:nvSpPr>
        <p:spPr bwMode="auto">
          <a:xfrm>
            <a:off x="4159250" y="1055688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55478" name="Rectangle 183"/>
          <p:cNvSpPr>
            <a:spLocks noChangeArrowheads="1"/>
          </p:cNvSpPr>
          <p:nvPr/>
        </p:nvSpPr>
        <p:spPr bwMode="auto">
          <a:xfrm>
            <a:off x="6627813" y="1009650"/>
            <a:ext cx="13668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C(a-v)O</a:t>
            </a:r>
          </a:p>
        </p:txBody>
      </p:sp>
      <p:sp>
        <p:nvSpPr>
          <p:cNvPr id="55479" name="Rectangle 184"/>
          <p:cNvSpPr>
            <a:spLocks noChangeArrowheads="1"/>
          </p:cNvSpPr>
          <p:nvPr/>
        </p:nvSpPr>
        <p:spPr bwMode="auto">
          <a:xfrm>
            <a:off x="7821613" y="1271588"/>
            <a:ext cx="276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5480" name="Rectangle 185"/>
          <p:cNvSpPr>
            <a:spLocks noChangeArrowheads="1"/>
          </p:cNvSpPr>
          <p:nvPr/>
        </p:nvSpPr>
        <p:spPr bwMode="auto">
          <a:xfrm>
            <a:off x="4818063" y="1011238"/>
            <a:ext cx="7651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HR)</a:t>
            </a:r>
          </a:p>
        </p:txBody>
      </p:sp>
      <p:sp>
        <p:nvSpPr>
          <p:cNvPr id="55481" name="Rectangle 186"/>
          <p:cNvSpPr>
            <a:spLocks noChangeArrowheads="1"/>
          </p:cNvSpPr>
          <p:nvPr/>
        </p:nvSpPr>
        <p:spPr bwMode="auto">
          <a:xfrm>
            <a:off x="3155950" y="989013"/>
            <a:ext cx="7286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(SV</a:t>
            </a:r>
          </a:p>
        </p:txBody>
      </p:sp>
      <p:sp>
        <p:nvSpPr>
          <p:cNvPr id="55482" name="Rectangle 187"/>
          <p:cNvSpPr>
            <a:spLocks noChangeArrowheads="1"/>
          </p:cNvSpPr>
          <p:nvPr/>
        </p:nvSpPr>
        <p:spPr bwMode="auto">
          <a:xfrm>
            <a:off x="1878013" y="973138"/>
            <a:ext cx="654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</a:t>
            </a:r>
          </a:p>
        </p:txBody>
      </p:sp>
      <p:sp>
        <p:nvSpPr>
          <p:cNvPr id="55483" name="Rectangle 188"/>
          <p:cNvSpPr>
            <a:spLocks noChangeArrowheads="1"/>
          </p:cNvSpPr>
          <p:nvPr/>
        </p:nvSpPr>
        <p:spPr bwMode="auto">
          <a:xfrm>
            <a:off x="2360613" y="1235075"/>
            <a:ext cx="276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5484" name="Rectangle 189"/>
          <p:cNvSpPr>
            <a:spLocks noChangeArrowheads="1"/>
          </p:cNvSpPr>
          <p:nvPr/>
        </p:nvSpPr>
        <p:spPr bwMode="auto">
          <a:xfrm>
            <a:off x="2471738" y="973138"/>
            <a:ext cx="361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55485" name="Line 190"/>
          <p:cNvSpPr>
            <a:spLocks noChangeShapeType="1"/>
          </p:cNvSpPr>
          <p:nvPr/>
        </p:nvSpPr>
        <p:spPr bwMode="auto">
          <a:xfrm>
            <a:off x="4298950" y="3094038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86" name="Line 191"/>
          <p:cNvSpPr>
            <a:spLocks noChangeShapeType="1"/>
          </p:cNvSpPr>
          <p:nvPr/>
        </p:nvSpPr>
        <p:spPr bwMode="auto">
          <a:xfrm>
            <a:off x="4445000" y="3094038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87" name="Line 192"/>
          <p:cNvSpPr>
            <a:spLocks noChangeShapeType="1"/>
          </p:cNvSpPr>
          <p:nvPr/>
        </p:nvSpPr>
        <p:spPr bwMode="auto">
          <a:xfrm>
            <a:off x="4589463" y="3094038"/>
            <a:ext cx="206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88" name="Line 193"/>
          <p:cNvSpPr>
            <a:spLocks noChangeShapeType="1"/>
          </p:cNvSpPr>
          <p:nvPr/>
        </p:nvSpPr>
        <p:spPr bwMode="auto">
          <a:xfrm>
            <a:off x="4732338" y="3094038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89" name="Line 194"/>
          <p:cNvSpPr>
            <a:spLocks noChangeShapeType="1"/>
          </p:cNvSpPr>
          <p:nvPr/>
        </p:nvSpPr>
        <p:spPr bwMode="auto">
          <a:xfrm>
            <a:off x="4876800" y="3094038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90" name="Line 195"/>
          <p:cNvSpPr>
            <a:spLocks noChangeShapeType="1"/>
          </p:cNvSpPr>
          <p:nvPr/>
        </p:nvSpPr>
        <p:spPr bwMode="auto">
          <a:xfrm>
            <a:off x="5021263" y="3094038"/>
            <a:ext cx="206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91" name="Line 196"/>
          <p:cNvSpPr>
            <a:spLocks noChangeShapeType="1"/>
          </p:cNvSpPr>
          <p:nvPr/>
        </p:nvSpPr>
        <p:spPr bwMode="auto">
          <a:xfrm>
            <a:off x="5164138" y="3094038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92" name="Line 197"/>
          <p:cNvSpPr>
            <a:spLocks noChangeShapeType="1"/>
          </p:cNvSpPr>
          <p:nvPr/>
        </p:nvSpPr>
        <p:spPr bwMode="auto">
          <a:xfrm>
            <a:off x="5308600" y="3094038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93" name="Line 198"/>
          <p:cNvSpPr>
            <a:spLocks noChangeShapeType="1"/>
          </p:cNvSpPr>
          <p:nvPr/>
        </p:nvSpPr>
        <p:spPr bwMode="auto">
          <a:xfrm>
            <a:off x="5453063" y="3094038"/>
            <a:ext cx="206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94" name="Line 199"/>
          <p:cNvSpPr>
            <a:spLocks noChangeShapeType="1"/>
          </p:cNvSpPr>
          <p:nvPr/>
        </p:nvSpPr>
        <p:spPr bwMode="auto">
          <a:xfrm>
            <a:off x="5595938" y="3094038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95" name="Line 200"/>
          <p:cNvSpPr>
            <a:spLocks noChangeShapeType="1"/>
          </p:cNvSpPr>
          <p:nvPr/>
        </p:nvSpPr>
        <p:spPr bwMode="auto">
          <a:xfrm>
            <a:off x="4298950" y="3094038"/>
            <a:ext cx="1296988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96" name="Line 201"/>
          <p:cNvSpPr>
            <a:spLocks noChangeShapeType="1"/>
          </p:cNvSpPr>
          <p:nvPr/>
        </p:nvSpPr>
        <p:spPr bwMode="auto">
          <a:xfrm>
            <a:off x="4298950" y="3094038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97" name="Line 202"/>
          <p:cNvSpPr>
            <a:spLocks noChangeShapeType="1"/>
          </p:cNvSpPr>
          <p:nvPr/>
        </p:nvSpPr>
        <p:spPr bwMode="auto">
          <a:xfrm>
            <a:off x="4298950" y="2962275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98" name="Line 203"/>
          <p:cNvSpPr>
            <a:spLocks noChangeShapeType="1"/>
          </p:cNvSpPr>
          <p:nvPr/>
        </p:nvSpPr>
        <p:spPr bwMode="auto">
          <a:xfrm>
            <a:off x="4298950" y="2830513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499" name="Line 204"/>
          <p:cNvSpPr>
            <a:spLocks noChangeShapeType="1"/>
          </p:cNvSpPr>
          <p:nvPr/>
        </p:nvSpPr>
        <p:spPr bwMode="auto">
          <a:xfrm>
            <a:off x="4298950" y="2697163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00" name="Line 205"/>
          <p:cNvSpPr>
            <a:spLocks noChangeShapeType="1"/>
          </p:cNvSpPr>
          <p:nvPr/>
        </p:nvSpPr>
        <p:spPr bwMode="auto">
          <a:xfrm>
            <a:off x="4298950" y="2565400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01" name="Line 206"/>
          <p:cNvSpPr>
            <a:spLocks noChangeShapeType="1"/>
          </p:cNvSpPr>
          <p:nvPr/>
        </p:nvSpPr>
        <p:spPr bwMode="auto">
          <a:xfrm>
            <a:off x="4298950" y="2432050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02" name="Line 207"/>
          <p:cNvSpPr>
            <a:spLocks noChangeShapeType="1"/>
          </p:cNvSpPr>
          <p:nvPr/>
        </p:nvSpPr>
        <p:spPr bwMode="auto">
          <a:xfrm>
            <a:off x="4298950" y="2300288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03" name="Line 208"/>
          <p:cNvSpPr>
            <a:spLocks noChangeShapeType="1"/>
          </p:cNvSpPr>
          <p:nvPr/>
        </p:nvSpPr>
        <p:spPr bwMode="auto">
          <a:xfrm>
            <a:off x="4298950" y="2166938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04" name="Line 209"/>
          <p:cNvSpPr>
            <a:spLocks noChangeShapeType="1"/>
          </p:cNvSpPr>
          <p:nvPr/>
        </p:nvSpPr>
        <p:spPr bwMode="auto">
          <a:xfrm>
            <a:off x="4298950" y="2035175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05" name="Line 210"/>
          <p:cNvSpPr>
            <a:spLocks noChangeShapeType="1"/>
          </p:cNvSpPr>
          <p:nvPr/>
        </p:nvSpPr>
        <p:spPr bwMode="auto">
          <a:xfrm>
            <a:off x="4298950" y="1901825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06" name="Line 211"/>
          <p:cNvSpPr>
            <a:spLocks noChangeShapeType="1"/>
          </p:cNvSpPr>
          <p:nvPr/>
        </p:nvSpPr>
        <p:spPr bwMode="auto">
          <a:xfrm>
            <a:off x="4298950" y="1770063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07" name="Line 212"/>
          <p:cNvSpPr>
            <a:spLocks noChangeShapeType="1"/>
          </p:cNvSpPr>
          <p:nvPr/>
        </p:nvSpPr>
        <p:spPr bwMode="auto">
          <a:xfrm>
            <a:off x="4298950" y="1638300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08" name="Line 213"/>
          <p:cNvSpPr>
            <a:spLocks noChangeShapeType="1"/>
          </p:cNvSpPr>
          <p:nvPr/>
        </p:nvSpPr>
        <p:spPr bwMode="auto">
          <a:xfrm flipV="1">
            <a:off x="4298950" y="1638300"/>
            <a:ext cx="0" cy="14557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09" name="Oval 214"/>
          <p:cNvSpPr>
            <a:spLocks noChangeArrowheads="1"/>
          </p:cNvSpPr>
          <p:nvPr/>
        </p:nvSpPr>
        <p:spPr bwMode="auto">
          <a:xfrm>
            <a:off x="4475163" y="2862263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10" name="Oval 215"/>
          <p:cNvSpPr>
            <a:spLocks noChangeArrowheads="1"/>
          </p:cNvSpPr>
          <p:nvPr/>
        </p:nvSpPr>
        <p:spPr bwMode="auto">
          <a:xfrm>
            <a:off x="4459288" y="2822575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11" name="Oval 216"/>
          <p:cNvSpPr>
            <a:spLocks noChangeArrowheads="1"/>
          </p:cNvSpPr>
          <p:nvPr/>
        </p:nvSpPr>
        <p:spPr bwMode="auto">
          <a:xfrm>
            <a:off x="4470400" y="2836863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12" name="Oval 217"/>
          <p:cNvSpPr>
            <a:spLocks noChangeArrowheads="1"/>
          </p:cNvSpPr>
          <p:nvPr/>
        </p:nvSpPr>
        <p:spPr bwMode="auto">
          <a:xfrm>
            <a:off x="4464050" y="2889250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13" name="Oval 218"/>
          <p:cNvSpPr>
            <a:spLocks noChangeArrowheads="1"/>
          </p:cNvSpPr>
          <p:nvPr/>
        </p:nvSpPr>
        <p:spPr bwMode="auto">
          <a:xfrm>
            <a:off x="4425950" y="2889250"/>
            <a:ext cx="61913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14" name="Oval 219"/>
          <p:cNvSpPr>
            <a:spLocks noChangeArrowheads="1"/>
          </p:cNvSpPr>
          <p:nvPr/>
        </p:nvSpPr>
        <p:spPr bwMode="auto">
          <a:xfrm>
            <a:off x="4373563" y="2903538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15" name="Oval 220"/>
          <p:cNvSpPr>
            <a:spLocks noChangeArrowheads="1"/>
          </p:cNvSpPr>
          <p:nvPr/>
        </p:nvSpPr>
        <p:spPr bwMode="auto">
          <a:xfrm>
            <a:off x="4360863" y="2916238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16" name="Oval 221"/>
          <p:cNvSpPr>
            <a:spLocks noChangeArrowheads="1"/>
          </p:cNvSpPr>
          <p:nvPr/>
        </p:nvSpPr>
        <p:spPr bwMode="auto">
          <a:xfrm>
            <a:off x="4425950" y="2876550"/>
            <a:ext cx="61913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17" name="Oval 222"/>
          <p:cNvSpPr>
            <a:spLocks noChangeArrowheads="1"/>
          </p:cNvSpPr>
          <p:nvPr/>
        </p:nvSpPr>
        <p:spPr bwMode="auto">
          <a:xfrm>
            <a:off x="4367213" y="2889250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18" name="Oval 223"/>
          <p:cNvSpPr>
            <a:spLocks noChangeArrowheads="1"/>
          </p:cNvSpPr>
          <p:nvPr/>
        </p:nvSpPr>
        <p:spPr bwMode="auto">
          <a:xfrm>
            <a:off x="4383088" y="2889250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19" name="Oval 224"/>
          <p:cNvSpPr>
            <a:spLocks noChangeArrowheads="1"/>
          </p:cNvSpPr>
          <p:nvPr/>
        </p:nvSpPr>
        <p:spPr bwMode="auto">
          <a:xfrm>
            <a:off x="4402138" y="2889250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20" name="Oval 225"/>
          <p:cNvSpPr>
            <a:spLocks noChangeArrowheads="1"/>
          </p:cNvSpPr>
          <p:nvPr/>
        </p:nvSpPr>
        <p:spPr bwMode="auto">
          <a:xfrm>
            <a:off x="4398963" y="2862263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21" name="Oval 226"/>
          <p:cNvSpPr>
            <a:spLocks noChangeArrowheads="1"/>
          </p:cNvSpPr>
          <p:nvPr/>
        </p:nvSpPr>
        <p:spPr bwMode="auto">
          <a:xfrm>
            <a:off x="4375150" y="2862263"/>
            <a:ext cx="61913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22" name="Oval 227"/>
          <p:cNvSpPr>
            <a:spLocks noChangeArrowheads="1"/>
          </p:cNvSpPr>
          <p:nvPr/>
        </p:nvSpPr>
        <p:spPr bwMode="auto">
          <a:xfrm>
            <a:off x="4418013" y="2862263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23" name="Oval 228"/>
          <p:cNvSpPr>
            <a:spLocks noChangeArrowheads="1"/>
          </p:cNvSpPr>
          <p:nvPr/>
        </p:nvSpPr>
        <p:spPr bwMode="auto">
          <a:xfrm>
            <a:off x="4389438" y="2862263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24" name="Oval 229"/>
          <p:cNvSpPr>
            <a:spLocks noChangeArrowheads="1"/>
          </p:cNvSpPr>
          <p:nvPr/>
        </p:nvSpPr>
        <p:spPr bwMode="auto">
          <a:xfrm>
            <a:off x="4387850" y="2862263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25" name="Oval 230"/>
          <p:cNvSpPr>
            <a:spLocks noChangeArrowheads="1"/>
          </p:cNvSpPr>
          <p:nvPr/>
        </p:nvSpPr>
        <p:spPr bwMode="auto">
          <a:xfrm>
            <a:off x="4427538" y="2836863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26" name="Oval 231"/>
          <p:cNvSpPr>
            <a:spLocks noChangeArrowheads="1"/>
          </p:cNvSpPr>
          <p:nvPr/>
        </p:nvSpPr>
        <p:spPr bwMode="auto">
          <a:xfrm>
            <a:off x="4533900" y="2822575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27" name="Oval 232"/>
          <p:cNvSpPr>
            <a:spLocks noChangeArrowheads="1"/>
          </p:cNvSpPr>
          <p:nvPr/>
        </p:nvSpPr>
        <p:spPr bwMode="auto">
          <a:xfrm>
            <a:off x="4506913" y="2822575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28" name="Oval 233"/>
          <p:cNvSpPr>
            <a:spLocks noChangeArrowheads="1"/>
          </p:cNvSpPr>
          <p:nvPr/>
        </p:nvSpPr>
        <p:spPr bwMode="auto">
          <a:xfrm>
            <a:off x="4514850" y="2782888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29" name="Oval 234"/>
          <p:cNvSpPr>
            <a:spLocks noChangeArrowheads="1"/>
          </p:cNvSpPr>
          <p:nvPr/>
        </p:nvSpPr>
        <p:spPr bwMode="auto">
          <a:xfrm>
            <a:off x="4494213" y="2770188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30" name="Oval 235"/>
          <p:cNvSpPr>
            <a:spLocks noChangeArrowheads="1"/>
          </p:cNvSpPr>
          <p:nvPr/>
        </p:nvSpPr>
        <p:spPr bwMode="auto">
          <a:xfrm>
            <a:off x="4584700" y="2770188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31" name="Oval 236"/>
          <p:cNvSpPr>
            <a:spLocks noChangeArrowheads="1"/>
          </p:cNvSpPr>
          <p:nvPr/>
        </p:nvSpPr>
        <p:spPr bwMode="auto">
          <a:xfrm>
            <a:off x="4583113" y="2755900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32" name="Oval 237"/>
          <p:cNvSpPr>
            <a:spLocks noChangeArrowheads="1"/>
          </p:cNvSpPr>
          <p:nvPr/>
        </p:nvSpPr>
        <p:spPr bwMode="auto">
          <a:xfrm>
            <a:off x="4576763" y="2703513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33" name="Oval 238"/>
          <p:cNvSpPr>
            <a:spLocks noChangeArrowheads="1"/>
          </p:cNvSpPr>
          <p:nvPr/>
        </p:nvSpPr>
        <p:spPr bwMode="auto">
          <a:xfrm>
            <a:off x="4614863" y="2716213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34" name="Oval 239"/>
          <p:cNvSpPr>
            <a:spLocks noChangeArrowheads="1"/>
          </p:cNvSpPr>
          <p:nvPr/>
        </p:nvSpPr>
        <p:spPr bwMode="auto">
          <a:xfrm>
            <a:off x="4564063" y="2703513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35" name="Oval 240"/>
          <p:cNvSpPr>
            <a:spLocks noChangeArrowheads="1"/>
          </p:cNvSpPr>
          <p:nvPr/>
        </p:nvSpPr>
        <p:spPr bwMode="auto">
          <a:xfrm>
            <a:off x="4637088" y="2703513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36" name="Oval 241"/>
          <p:cNvSpPr>
            <a:spLocks noChangeArrowheads="1"/>
          </p:cNvSpPr>
          <p:nvPr/>
        </p:nvSpPr>
        <p:spPr bwMode="auto">
          <a:xfrm>
            <a:off x="4646613" y="2676525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37" name="Oval 242"/>
          <p:cNvSpPr>
            <a:spLocks noChangeArrowheads="1"/>
          </p:cNvSpPr>
          <p:nvPr/>
        </p:nvSpPr>
        <p:spPr bwMode="auto">
          <a:xfrm>
            <a:off x="4668838" y="2676525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38" name="Oval 243"/>
          <p:cNvSpPr>
            <a:spLocks noChangeArrowheads="1"/>
          </p:cNvSpPr>
          <p:nvPr/>
        </p:nvSpPr>
        <p:spPr bwMode="auto">
          <a:xfrm>
            <a:off x="4578350" y="2676525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39" name="Oval 244"/>
          <p:cNvSpPr>
            <a:spLocks noChangeArrowheads="1"/>
          </p:cNvSpPr>
          <p:nvPr/>
        </p:nvSpPr>
        <p:spPr bwMode="auto">
          <a:xfrm>
            <a:off x="4641850" y="2665413"/>
            <a:ext cx="58738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40" name="Oval 245"/>
          <p:cNvSpPr>
            <a:spLocks noChangeArrowheads="1"/>
          </p:cNvSpPr>
          <p:nvPr/>
        </p:nvSpPr>
        <p:spPr bwMode="auto">
          <a:xfrm>
            <a:off x="4748213" y="2636838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41" name="Oval 246"/>
          <p:cNvSpPr>
            <a:spLocks noChangeArrowheads="1"/>
          </p:cNvSpPr>
          <p:nvPr/>
        </p:nvSpPr>
        <p:spPr bwMode="auto">
          <a:xfrm>
            <a:off x="4741863" y="2609850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42" name="Oval 247"/>
          <p:cNvSpPr>
            <a:spLocks noChangeArrowheads="1"/>
          </p:cNvSpPr>
          <p:nvPr/>
        </p:nvSpPr>
        <p:spPr bwMode="auto">
          <a:xfrm>
            <a:off x="4729163" y="2598738"/>
            <a:ext cx="58737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43" name="Oval 248"/>
          <p:cNvSpPr>
            <a:spLocks noChangeArrowheads="1"/>
          </p:cNvSpPr>
          <p:nvPr/>
        </p:nvSpPr>
        <p:spPr bwMode="auto">
          <a:xfrm>
            <a:off x="4738688" y="2609850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44" name="Oval 249"/>
          <p:cNvSpPr>
            <a:spLocks noChangeArrowheads="1"/>
          </p:cNvSpPr>
          <p:nvPr/>
        </p:nvSpPr>
        <p:spPr bwMode="auto">
          <a:xfrm>
            <a:off x="4703763" y="2559050"/>
            <a:ext cx="57150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45" name="Oval 250"/>
          <p:cNvSpPr>
            <a:spLocks noChangeArrowheads="1"/>
          </p:cNvSpPr>
          <p:nvPr/>
        </p:nvSpPr>
        <p:spPr bwMode="auto">
          <a:xfrm>
            <a:off x="4811713" y="2559050"/>
            <a:ext cx="58737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46" name="Oval 251"/>
          <p:cNvSpPr>
            <a:spLocks noChangeArrowheads="1"/>
          </p:cNvSpPr>
          <p:nvPr/>
        </p:nvSpPr>
        <p:spPr bwMode="auto">
          <a:xfrm>
            <a:off x="4838700" y="2543175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47" name="Oval 252"/>
          <p:cNvSpPr>
            <a:spLocks noChangeArrowheads="1"/>
          </p:cNvSpPr>
          <p:nvPr/>
        </p:nvSpPr>
        <p:spPr bwMode="auto">
          <a:xfrm>
            <a:off x="4787900" y="2532063"/>
            <a:ext cx="58738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48" name="Oval 253"/>
          <p:cNvSpPr>
            <a:spLocks noChangeArrowheads="1"/>
          </p:cNvSpPr>
          <p:nvPr/>
        </p:nvSpPr>
        <p:spPr bwMode="auto">
          <a:xfrm>
            <a:off x="4824413" y="2519363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49" name="Oval 254"/>
          <p:cNvSpPr>
            <a:spLocks noChangeArrowheads="1"/>
          </p:cNvSpPr>
          <p:nvPr/>
        </p:nvSpPr>
        <p:spPr bwMode="auto">
          <a:xfrm>
            <a:off x="4814888" y="2492375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50" name="Oval 255"/>
          <p:cNvSpPr>
            <a:spLocks noChangeArrowheads="1"/>
          </p:cNvSpPr>
          <p:nvPr/>
        </p:nvSpPr>
        <p:spPr bwMode="auto">
          <a:xfrm>
            <a:off x="4792663" y="2479675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51" name="Oval 256"/>
          <p:cNvSpPr>
            <a:spLocks noChangeArrowheads="1"/>
          </p:cNvSpPr>
          <p:nvPr/>
        </p:nvSpPr>
        <p:spPr bwMode="auto">
          <a:xfrm>
            <a:off x="4843463" y="2492375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52" name="Oval 257"/>
          <p:cNvSpPr>
            <a:spLocks noChangeArrowheads="1"/>
          </p:cNvSpPr>
          <p:nvPr/>
        </p:nvSpPr>
        <p:spPr bwMode="auto">
          <a:xfrm>
            <a:off x="4843463" y="2465388"/>
            <a:ext cx="57150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53" name="Oval 258"/>
          <p:cNvSpPr>
            <a:spLocks noChangeArrowheads="1"/>
          </p:cNvSpPr>
          <p:nvPr/>
        </p:nvSpPr>
        <p:spPr bwMode="auto">
          <a:xfrm>
            <a:off x="4889500" y="2479675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54" name="Oval 259"/>
          <p:cNvSpPr>
            <a:spLocks noChangeArrowheads="1"/>
          </p:cNvSpPr>
          <p:nvPr/>
        </p:nvSpPr>
        <p:spPr bwMode="auto">
          <a:xfrm>
            <a:off x="4900613" y="2465388"/>
            <a:ext cx="58737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55" name="Oval 260"/>
          <p:cNvSpPr>
            <a:spLocks noChangeArrowheads="1"/>
          </p:cNvSpPr>
          <p:nvPr/>
        </p:nvSpPr>
        <p:spPr bwMode="auto">
          <a:xfrm>
            <a:off x="4938713" y="2452688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56" name="Oval 261"/>
          <p:cNvSpPr>
            <a:spLocks noChangeArrowheads="1"/>
          </p:cNvSpPr>
          <p:nvPr/>
        </p:nvSpPr>
        <p:spPr bwMode="auto">
          <a:xfrm>
            <a:off x="4884738" y="2425700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57" name="Oval 262"/>
          <p:cNvSpPr>
            <a:spLocks noChangeArrowheads="1"/>
          </p:cNvSpPr>
          <p:nvPr/>
        </p:nvSpPr>
        <p:spPr bwMode="auto">
          <a:xfrm>
            <a:off x="5016500" y="2386013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58" name="Oval 263"/>
          <p:cNvSpPr>
            <a:spLocks noChangeArrowheads="1"/>
          </p:cNvSpPr>
          <p:nvPr/>
        </p:nvSpPr>
        <p:spPr bwMode="auto">
          <a:xfrm>
            <a:off x="4989513" y="2373313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59" name="Oval 264"/>
          <p:cNvSpPr>
            <a:spLocks noChangeArrowheads="1"/>
          </p:cNvSpPr>
          <p:nvPr/>
        </p:nvSpPr>
        <p:spPr bwMode="auto">
          <a:xfrm>
            <a:off x="4983163" y="2346325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60" name="Oval 265"/>
          <p:cNvSpPr>
            <a:spLocks noChangeArrowheads="1"/>
          </p:cNvSpPr>
          <p:nvPr/>
        </p:nvSpPr>
        <p:spPr bwMode="auto">
          <a:xfrm>
            <a:off x="5002213" y="2333625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61" name="Oval 266"/>
          <p:cNvSpPr>
            <a:spLocks noChangeArrowheads="1"/>
          </p:cNvSpPr>
          <p:nvPr/>
        </p:nvSpPr>
        <p:spPr bwMode="auto">
          <a:xfrm>
            <a:off x="4984750" y="2319338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62" name="Oval 267"/>
          <p:cNvSpPr>
            <a:spLocks noChangeArrowheads="1"/>
          </p:cNvSpPr>
          <p:nvPr/>
        </p:nvSpPr>
        <p:spPr bwMode="auto">
          <a:xfrm>
            <a:off x="5014913" y="2319338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63" name="Oval 268"/>
          <p:cNvSpPr>
            <a:spLocks noChangeArrowheads="1"/>
          </p:cNvSpPr>
          <p:nvPr/>
        </p:nvSpPr>
        <p:spPr bwMode="auto">
          <a:xfrm>
            <a:off x="5097463" y="2333625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64" name="Oval 269"/>
          <p:cNvSpPr>
            <a:spLocks noChangeArrowheads="1"/>
          </p:cNvSpPr>
          <p:nvPr/>
        </p:nvSpPr>
        <p:spPr bwMode="auto">
          <a:xfrm>
            <a:off x="5033963" y="2319338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65" name="Oval 270"/>
          <p:cNvSpPr>
            <a:spLocks noChangeArrowheads="1"/>
          </p:cNvSpPr>
          <p:nvPr/>
        </p:nvSpPr>
        <p:spPr bwMode="auto">
          <a:xfrm>
            <a:off x="5084763" y="2292350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66" name="Oval 271"/>
          <p:cNvSpPr>
            <a:spLocks noChangeArrowheads="1"/>
          </p:cNvSpPr>
          <p:nvPr/>
        </p:nvSpPr>
        <p:spPr bwMode="auto">
          <a:xfrm>
            <a:off x="5099050" y="2252663"/>
            <a:ext cx="61913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67" name="Oval 272"/>
          <p:cNvSpPr>
            <a:spLocks noChangeArrowheads="1"/>
          </p:cNvSpPr>
          <p:nvPr/>
        </p:nvSpPr>
        <p:spPr bwMode="auto">
          <a:xfrm>
            <a:off x="5151438" y="2228850"/>
            <a:ext cx="60325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68" name="Oval 273"/>
          <p:cNvSpPr>
            <a:spLocks noChangeArrowheads="1"/>
          </p:cNvSpPr>
          <p:nvPr/>
        </p:nvSpPr>
        <p:spPr bwMode="auto">
          <a:xfrm>
            <a:off x="5124450" y="2212975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69" name="Oval 274"/>
          <p:cNvSpPr>
            <a:spLocks noChangeArrowheads="1"/>
          </p:cNvSpPr>
          <p:nvPr/>
        </p:nvSpPr>
        <p:spPr bwMode="auto">
          <a:xfrm>
            <a:off x="5143500" y="2212975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70" name="Oval 275"/>
          <p:cNvSpPr>
            <a:spLocks noChangeArrowheads="1"/>
          </p:cNvSpPr>
          <p:nvPr/>
        </p:nvSpPr>
        <p:spPr bwMode="auto">
          <a:xfrm>
            <a:off x="5151438" y="2212975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71" name="Oval 276"/>
          <p:cNvSpPr>
            <a:spLocks noChangeArrowheads="1"/>
          </p:cNvSpPr>
          <p:nvPr/>
        </p:nvSpPr>
        <p:spPr bwMode="auto">
          <a:xfrm>
            <a:off x="5148263" y="2201863"/>
            <a:ext cx="57150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72" name="Oval 277"/>
          <p:cNvSpPr>
            <a:spLocks noChangeArrowheads="1"/>
          </p:cNvSpPr>
          <p:nvPr/>
        </p:nvSpPr>
        <p:spPr bwMode="auto">
          <a:xfrm>
            <a:off x="5126038" y="2173288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73" name="Oval 278"/>
          <p:cNvSpPr>
            <a:spLocks noChangeArrowheads="1"/>
          </p:cNvSpPr>
          <p:nvPr/>
        </p:nvSpPr>
        <p:spPr bwMode="auto">
          <a:xfrm>
            <a:off x="5170488" y="2162175"/>
            <a:ext cx="57150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74" name="Oval 279"/>
          <p:cNvSpPr>
            <a:spLocks noChangeArrowheads="1"/>
          </p:cNvSpPr>
          <p:nvPr/>
        </p:nvSpPr>
        <p:spPr bwMode="auto">
          <a:xfrm>
            <a:off x="5167313" y="2162175"/>
            <a:ext cx="58737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75" name="Oval 280"/>
          <p:cNvSpPr>
            <a:spLocks noChangeArrowheads="1"/>
          </p:cNvSpPr>
          <p:nvPr/>
        </p:nvSpPr>
        <p:spPr bwMode="auto">
          <a:xfrm>
            <a:off x="5162550" y="2146300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76" name="Oval 281"/>
          <p:cNvSpPr>
            <a:spLocks noChangeArrowheads="1"/>
          </p:cNvSpPr>
          <p:nvPr/>
        </p:nvSpPr>
        <p:spPr bwMode="auto">
          <a:xfrm>
            <a:off x="5175250" y="2135188"/>
            <a:ext cx="58738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77" name="Oval 282"/>
          <p:cNvSpPr>
            <a:spLocks noChangeArrowheads="1"/>
          </p:cNvSpPr>
          <p:nvPr/>
        </p:nvSpPr>
        <p:spPr bwMode="auto">
          <a:xfrm>
            <a:off x="5189538" y="2146300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78" name="Oval 283"/>
          <p:cNvSpPr>
            <a:spLocks noChangeArrowheads="1"/>
          </p:cNvSpPr>
          <p:nvPr/>
        </p:nvSpPr>
        <p:spPr bwMode="auto">
          <a:xfrm>
            <a:off x="5218113" y="2135188"/>
            <a:ext cx="58737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79" name="Oval 284"/>
          <p:cNvSpPr>
            <a:spLocks noChangeArrowheads="1"/>
          </p:cNvSpPr>
          <p:nvPr/>
        </p:nvSpPr>
        <p:spPr bwMode="auto">
          <a:xfrm>
            <a:off x="5141913" y="2135188"/>
            <a:ext cx="58737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80" name="Oval 285"/>
          <p:cNvSpPr>
            <a:spLocks noChangeArrowheads="1"/>
          </p:cNvSpPr>
          <p:nvPr/>
        </p:nvSpPr>
        <p:spPr bwMode="auto">
          <a:xfrm>
            <a:off x="5246688" y="2095500"/>
            <a:ext cx="60325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81" name="Oval 286"/>
          <p:cNvSpPr>
            <a:spLocks noChangeArrowheads="1"/>
          </p:cNvSpPr>
          <p:nvPr/>
        </p:nvSpPr>
        <p:spPr bwMode="auto">
          <a:xfrm>
            <a:off x="5207000" y="2079625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82" name="Oval 287"/>
          <p:cNvSpPr>
            <a:spLocks noChangeArrowheads="1"/>
          </p:cNvSpPr>
          <p:nvPr/>
        </p:nvSpPr>
        <p:spPr bwMode="auto">
          <a:xfrm>
            <a:off x="5211763" y="2079625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83" name="Oval 288"/>
          <p:cNvSpPr>
            <a:spLocks noChangeArrowheads="1"/>
          </p:cNvSpPr>
          <p:nvPr/>
        </p:nvSpPr>
        <p:spPr bwMode="auto">
          <a:xfrm>
            <a:off x="5211763" y="2055813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84" name="Oval 289"/>
          <p:cNvSpPr>
            <a:spLocks noChangeArrowheads="1"/>
          </p:cNvSpPr>
          <p:nvPr/>
        </p:nvSpPr>
        <p:spPr bwMode="auto">
          <a:xfrm>
            <a:off x="5275263" y="2041525"/>
            <a:ext cx="57150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85" name="Oval 290"/>
          <p:cNvSpPr>
            <a:spLocks noChangeArrowheads="1"/>
          </p:cNvSpPr>
          <p:nvPr/>
        </p:nvSpPr>
        <p:spPr bwMode="auto">
          <a:xfrm>
            <a:off x="5284788" y="2055813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86" name="Oval 291"/>
          <p:cNvSpPr>
            <a:spLocks noChangeArrowheads="1"/>
          </p:cNvSpPr>
          <p:nvPr/>
        </p:nvSpPr>
        <p:spPr bwMode="auto">
          <a:xfrm>
            <a:off x="5259388" y="2016125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87" name="Oval 292"/>
          <p:cNvSpPr>
            <a:spLocks noChangeArrowheads="1"/>
          </p:cNvSpPr>
          <p:nvPr/>
        </p:nvSpPr>
        <p:spPr bwMode="auto">
          <a:xfrm>
            <a:off x="5257800" y="1989138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88" name="Oval 293"/>
          <p:cNvSpPr>
            <a:spLocks noChangeArrowheads="1"/>
          </p:cNvSpPr>
          <p:nvPr/>
        </p:nvSpPr>
        <p:spPr bwMode="auto">
          <a:xfrm>
            <a:off x="5275263" y="1962150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89" name="Oval 294"/>
          <p:cNvSpPr>
            <a:spLocks noChangeArrowheads="1"/>
          </p:cNvSpPr>
          <p:nvPr/>
        </p:nvSpPr>
        <p:spPr bwMode="auto">
          <a:xfrm>
            <a:off x="5321300" y="1949450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90" name="Oval 295"/>
          <p:cNvSpPr>
            <a:spLocks noChangeArrowheads="1"/>
          </p:cNvSpPr>
          <p:nvPr/>
        </p:nvSpPr>
        <p:spPr bwMode="auto">
          <a:xfrm>
            <a:off x="5289550" y="2028825"/>
            <a:ext cx="61913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91" name="Oval 296"/>
          <p:cNvSpPr>
            <a:spLocks noChangeArrowheads="1"/>
          </p:cNvSpPr>
          <p:nvPr/>
        </p:nvSpPr>
        <p:spPr bwMode="auto">
          <a:xfrm>
            <a:off x="5319713" y="1895475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92" name="Oval 297"/>
          <p:cNvSpPr>
            <a:spLocks noChangeArrowheads="1"/>
          </p:cNvSpPr>
          <p:nvPr/>
        </p:nvSpPr>
        <p:spPr bwMode="auto">
          <a:xfrm>
            <a:off x="5300663" y="1868488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93" name="Oval 298"/>
          <p:cNvSpPr>
            <a:spLocks noChangeArrowheads="1"/>
          </p:cNvSpPr>
          <p:nvPr/>
        </p:nvSpPr>
        <p:spPr bwMode="auto">
          <a:xfrm>
            <a:off x="5294313" y="1843088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94" name="Oval 299"/>
          <p:cNvSpPr>
            <a:spLocks noChangeArrowheads="1"/>
          </p:cNvSpPr>
          <p:nvPr/>
        </p:nvSpPr>
        <p:spPr bwMode="auto">
          <a:xfrm>
            <a:off x="5327650" y="1828800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95" name="Oval 300"/>
          <p:cNvSpPr>
            <a:spLocks noChangeArrowheads="1"/>
          </p:cNvSpPr>
          <p:nvPr/>
        </p:nvSpPr>
        <p:spPr bwMode="auto">
          <a:xfrm>
            <a:off x="5402263" y="1816100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96" name="Oval 301"/>
          <p:cNvSpPr>
            <a:spLocks noChangeArrowheads="1"/>
          </p:cNvSpPr>
          <p:nvPr/>
        </p:nvSpPr>
        <p:spPr bwMode="auto">
          <a:xfrm>
            <a:off x="5321300" y="1816100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97" name="Oval 302"/>
          <p:cNvSpPr>
            <a:spLocks noChangeArrowheads="1"/>
          </p:cNvSpPr>
          <p:nvPr/>
        </p:nvSpPr>
        <p:spPr bwMode="auto">
          <a:xfrm>
            <a:off x="5345113" y="1789113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98" name="Oval 303"/>
          <p:cNvSpPr>
            <a:spLocks noChangeArrowheads="1"/>
          </p:cNvSpPr>
          <p:nvPr/>
        </p:nvSpPr>
        <p:spPr bwMode="auto">
          <a:xfrm>
            <a:off x="5338763" y="1789113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599" name="Oval 304"/>
          <p:cNvSpPr>
            <a:spLocks noChangeArrowheads="1"/>
          </p:cNvSpPr>
          <p:nvPr/>
        </p:nvSpPr>
        <p:spPr bwMode="auto">
          <a:xfrm>
            <a:off x="5402263" y="1789113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00" name="Oval 305"/>
          <p:cNvSpPr>
            <a:spLocks noChangeArrowheads="1"/>
          </p:cNvSpPr>
          <p:nvPr/>
        </p:nvSpPr>
        <p:spPr bwMode="auto">
          <a:xfrm>
            <a:off x="5411788" y="1776413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01" name="Oval 306"/>
          <p:cNvSpPr>
            <a:spLocks noChangeArrowheads="1"/>
          </p:cNvSpPr>
          <p:nvPr/>
        </p:nvSpPr>
        <p:spPr bwMode="auto">
          <a:xfrm>
            <a:off x="5446713" y="1776413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02" name="Oval 307"/>
          <p:cNvSpPr>
            <a:spLocks noChangeArrowheads="1"/>
          </p:cNvSpPr>
          <p:nvPr/>
        </p:nvSpPr>
        <p:spPr bwMode="auto">
          <a:xfrm>
            <a:off x="5443538" y="1762125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03" name="Oval 308"/>
          <p:cNvSpPr>
            <a:spLocks noChangeArrowheads="1"/>
          </p:cNvSpPr>
          <p:nvPr/>
        </p:nvSpPr>
        <p:spPr bwMode="auto">
          <a:xfrm>
            <a:off x="5416550" y="1762125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04" name="Oval 309"/>
          <p:cNvSpPr>
            <a:spLocks noChangeArrowheads="1"/>
          </p:cNvSpPr>
          <p:nvPr/>
        </p:nvSpPr>
        <p:spPr bwMode="auto">
          <a:xfrm>
            <a:off x="5421313" y="1738313"/>
            <a:ext cx="58737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05" name="Freeform 310"/>
          <p:cNvSpPr>
            <a:spLocks/>
          </p:cNvSpPr>
          <p:nvPr/>
        </p:nvSpPr>
        <p:spPr bwMode="auto">
          <a:xfrm>
            <a:off x="5378450" y="2027238"/>
            <a:ext cx="30163" cy="28575"/>
          </a:xfrm>
          <a:custGeom>
            <a:avLst/>
            <a:gdLst>
              <a:gd name="T0" fmla="*/ 2147483646 w 21"/>
              <a:gd name="T1" fmla="*/ 2147483646 h 18"/>
              <a:gd name="T2" fmla="*/ 2147483646 w 21"/>
              <a:gd name="T3" fmla="*/ 0 h 18"/>
              <a:gd name="T4" fmla="*/ 0 w 21"/>
              <a:gd name="T5" fmla="*/ 2147483646 h 18"/>
              <a:gd name="T6" fmla="*/ 2147483646 w 21"/>
              <a:gd name="T7" fmla="*/ 2147483646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" h="18">
                <a:moveTo>
                  <a:pt x="8" y="17"/>
                </a:moveTo>
                <a:lnTo>
                  <a:pt x="20" y="0"/>
                </a:lnTo>
                <a:lnTo>
                  <a:pt x="0" y="8"/>
                </a:lnTo>
                <a:lnTo>
                  <a:pt x="8" y="17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06" name="Line 311"/>
          <p:cNvSpPr>
            <a:spLocks noChangeShapeType="1"/>
          </p:cNvSpPr>
          <p:nvPr/>
        </p:nvSpPr>
        <p:spPr bwMode="auto">
          <a:xfrm flipV="1">
            <a:off x="4305300" y="2032000"/>
            <a:ext cx="1096963" cy="957263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07" name="Line 312"/>
          <p:cNvSpPr>
            <a:spLocks noChangeShapeType="1"/>
          </p:cNvSpPr>
          <p:nvPr/>
        </p:nvSpPr>
        <p:spPr bwMode="auto">
          <a:xfrm>
            <a:off x="6478588" y="310515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08" name="Line 313"/>
          <p:cNvSpPr>
            <a:spLocks noChangeShapeType="1"/>
          </p:cNvSpPr>
          <p:nvPr/>
        </p:nvSpPr>
        <p:spPr bwMode="auto">
          <a:xfrm>
            <a:off x="6608763" y="3105150"/>
            <a:ext cx="206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09" name="Line 314"/>
          <p:cNvSpPr>
            <a:spLocks noChangeShapeType="1"/>
          </p:cNvSpPr>
          <p:nvPr/>
        </p:nvSpPr>
        <p:spPr bwMode="auto">
          <a:xfrm>
            <a:off x="6737350" y="3105150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10" name="Line 315"/>
          <p:cNvSpPr>
            <a:spLocks noChangeShapeType="1"/>
          </p:cNvSpPr>
          <p:nvPr/>
        </p:nvSpPr>
        <p:spPr bwMode="auto">
          <a:xfrm>
            <a:off x="6865938" y="3105150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11" name="Line 316"/>
          <p:cNvSpPr>
            <a:spLocks noChangeShapeType="1"/>
          </p:cNvSpPr>
          <p:nvPr/>
        </p:nvSpPr>
        <p:spPr bwMode="auto">
          <a:xfrm>
            <a:off x="6996113" y="3105150"/>
            <a:ext cx="206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12" name="Line 317"/>
          <p:cNvSpPr>
            <a:spLocks noChangeShapeType="1"/>
          </p:cNvSpPr>
          <p:nvPr/>
        </p:nvSpPr>
        <p:spPr bwMode="auto">
          <a:xfrm>
            <a:off x="7129463" y="3105150"/>
            <a:ext cx="206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13" name="Line 318"/>
          <p:cNvSpPr>
            <a:spLocks noChangeShapeType="1"/>
          </p:cNvSpPr>
          <p:nvPr/>
        </p:nvSpPr>
        <p:spPr bwMode="auto">
          <a:xfrm>
            <a:off x="7256463" y="310515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14" name="Line 319"/>
          <p:cNvSpPr>
            <a:spLocks noChangeShapeType="1"/>
          </p:cNvSpPr>
          <p:nvPr/>
        </p:nvSpPr>
        <p:spPr bwMode="auto">
          <a:xfrm>
            <a:off x="7385050" y="3105150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15" name="Line 320"/>
          <p:cNvSpPr>
            <a:spLocks noChangeShapeType="1"/>
          </p:cNvSpPr>
          <p:nvPr/>
        </p:nvSpPr>
        <p:spPr bwMode="auto">
          <a:xfrm>
            <a:off x="7516813" y="3105150"/>
            <a:ext cx="206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16" name="Line 321"/>
          <p:cNvSpPr>
            <a:spLocks noChangeShapeType="1"/>
          </p:cNvSpPr>
          <p:nvPr/>
        </p:nvSpPr>
        <p:spPr bwMode="auto">
          <a:xfrm>
            <a:off x="7643813" y="310515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17" name="Line 322"/>
          <p:cNvSpPr>
            <a:spLocks noChangeShapeType="1"/>
          </p:cNvSpPr>
          <p:nvPr/>
        </p:nvSpPr>
        <p:spPr bwMode="auto">
          <a:xfrm>
            <a:off x="7773988" y="310515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18" name="Line 323"/>
          <p:cNvSpPr>
            <a:spLocks noChangeShapeType="1"/>
          </p:cNvSpPr>
          <p:nvPr/>
        </p:nvSpPr>
        <p:spPr bwMode="auto">
          <a:xfrm>
            <a:off x="6478588" y="3105150"/>
            <a:ext cx="1295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19" name="Line 324"/>
          <p:cNvSpPr>
            <a:spLocks noChangeShapeType="1"/>
          </p:cNvSpPr>
          <p:nvPr/>
        </p:nvSpPr>
        <p:spPr bwMode="auto">
          <a:xfrm>
            <a:off x="6478588" y="310515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20" name="Line 325"/>
          <p:cNvSpPr>
            <a:spLocks noChangeShapeType="1"/>
          </p:cNvSpPr>
          <p:nvPr/>
        </p:nvSpPr>
        <p:spPr bwMode="auto">
          <a:xfrm>
            <a:off x="6478588" y="3000375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21" name="Line 326"/>
          <p:cNvSpPr>
            <a:spLocks noChangeShapeType="1"/>
          </p:cNvSpPr>
          <p:nvPr/>
        </p:nvSpPr>
        <p:spPr bwMode="auto">
          <a:xfrm>
            <a:off x="6478588" y="2897188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22" name="Line 327"/>
          <p:cNvSpPr>
            <a:spLocks noChangeShapeType="1"/>
          </p:cNvSpPr>
          <p:nvPr/>
        </p:nvSpPr>
        <p:spPr bwMode="auto">
          <a:xfrm>
            <a:off x="6478588" y="2790825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23" name="Line 328"/>
          <p:cNvSpPr>
            <a:spLocks noChangeShapeType="1"/>
          </p:cNvSpPr>
          <p:nvPr/>
        </p:nvSpPr>
        <p:spPr bwMode="auto">
          <a:xfrm>
            <a:off x="6478588" y="2687638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24" name="Line 329"/>
          <p:cNvSpPr>
            <a:spLocks noChangeShapeType="1"/>
          </p:cNvSpPr>
          <p:nvPr/>
        </p:nvSpPr>
        <p:spPr bwMode="auto">
          <a:xfrm>
            <a:off x="6478588" y="258445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25" name="Line 330"/>
          <p:cNvSpPr>
            <a:spLocks noChangeShapeType="1"/>
          </p:cNvSpPr>
          <p:nvPr/>
        </p:nvSpPr>
        <p:spPr bwMode="auto">
          <a:xfrm>
            <a:off x="6478588" y="2481263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26" name="Line 331"/>
          <p:cNvSpPr>
            <a:spLocks noChangeShapeType="1"/>
          </p:cNvSpPr>
          <p:nvPr/>
        </p:nvSpPr>
        <p:spPr bwMode="auto">
          <a:xfrm>
            <a:off x="6478588" y="2378075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27" name="Line 332"/>
          <p:cNvSpPr>
            <a:spLocks noChangeShapeType="1"/>
          </p:cNvSpPr>
          <p:nvPr/>
        </p:nvSpPr>
        <p:spPr bwMode="auto">
          <a:xfrm>
            <a:off x="6478588" y="2271713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28" name="Line 333"/>
          <p:cNvSpPr>
            <a:spLocks noChangeShapeType="1"/>
          </p:cNvSpPr>
          <p:nvPr/>
        </p:nvSpPr>
        <p:spPr bwMode="auto">
          <a:xfrm>
            <a:off x="6478588" y="2166938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29" name="Line 334"/>
          <p:cNvSpPr>
            <a:spLocks noChangeShapeType="1"/>
          </p:cNvSpPr>
          <p:nvPr/>
        </p:nvSpPr>
        <p:spPr bwMode="auto">
          <a:xfrm>
            <a:off x="6478588" y="206375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30" name="Line 335"/>
          <p:cNvSpPr>
            <a:spLocks noChangeShapeType="1"/>
          </p:cNvSpPr>
          <p:nvPr/>
        </p:nvSpPr>
        <p:spPr bwMode="auto">
          <a:xfrm>
            <a:off x="6478588" y="1960563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31" name="Line 336"/>
          <p:cNvSpPr>
            <a:spLocks noChangeShapeType="1"/>
          </p:cNvSpPr>
          <p:nvPr/>
        </p:nvSpPr>
        <p:spPr bwMode="auto">
          <a:xfrm>
            <a:off x="6478588" y="1854200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32" name="Line 337"/>
          <p:cNvSpPr>
            <a:spLocks noChangeShapeType="1"/>
          </p:cNvSpPr>
          <p:nvPr/>
        </p:nvSpPr>
        <p:spPr bwMode="auto">
          <a:xfrm>
            <a:off x="6478588" y="1751013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33" name="Line 338"/>
          <p:cNvSpPr>
            <a:spLocks noChangeShapeType="1"/>
          </p:cNvSpPr>
          <p:nvPr/>
        </p:nvSpPr>
        <p:spPr bwMode="auto">
          <a:xfrm>
            <a:off x="6478588" y="1647825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34" name="Line 339"/>
          <p:cNvSpPr>
            <a:spLocks noChangeShapeType="1"/>
          </p:cNvSpPr>
          <p:nvPr/>
        </p:nvSpPr>
        <p:spPr bwMode="auto">
          <a:xfrm flipV="1">
            <a:off x="6478588" y="1647825"/>
            <a:ext cx="0" cy="14573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35" name="Oval 340"/>
          <p:cNvSpPr>
            <a:spLocks noChangeArrowheads="1"/>
          </p:cNvSpPr>
          <p:nvPr/>
        </p:nvSpPr>
        <p:spPr bwMode="auto">
          <a:xfrm>
            <a:off x="6630988" y="2968625"/>
            <a:ext cx="60325" cy="650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36" name="Oval 341"/>
          <p:cNvSpPr>
            <a:spLocks noChangeArrowheads="1"/>
          </p:cNvSpPr>
          <p:nvPr/>
        </p:nvSpPr>
        <p:spPr bwMode="auto">
          <a:xfrm>
            <a:off x="6681788" y="2447925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37" name="Oval 342"/>
          <p:cNvSpPr>
            <a:spLocks noChangeArrowheads="1"/>
          </p:cNvSpPr>
          <p:nvPr/>
        </p:nvSpPr>
        <p:spPr bwMode="auto">
          <a:xfrm>
            <a:off x="6735763" y="2238375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38" name="Oval 343"/>
          <p:cNvSpPr>
            <a:spLocks noChangeArrowheads="1"/>
          </p:cNvSpPr>
          <p:nvPr/>
        </p:nvSpPr>
        <p:spPr bwMode="auto">
          <a:xfrm>
            <a:off x="6786563" y="2030413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39" name="Oval 344"/>
          <p:cNvSpPr>
            <a:spLocks noChangeArrowheads="1"/>
          </p:cNvSpPr>
          <p:nvPr/>
        </p:nvSpPr>
        <p:spPr bwMode="auto">
          <a:xfrm>
            <a:off x="6837363" y="1979613"/>
            <a:ext cx="58737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40" name="Oval 345"/>
          <p:cNvSpPr>
            <a:spLocks noChangeArrowheads="1"/>
          </p:cNvSpPr>
          <p:nvPr/>
        </p:nvSpPr>
        <p:spPr bwMode="auto">
          <a:xfrm>
            <a:off x="6889750" y="1927225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41" name="Oval 346"/>
          <p:cNvSpPr>
            <a:spLocks noChangeArrowheads="1"/>
          </p:cNvSpPr>
          <p:nvPr/>
        </p:nvSpPr>
        <p:spPr bwMode="auto">
          <a:xfrm>
            <a:off x="6940550" y="1820863"/>
            <a:ext cx="61913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42" name="Oval 347"/>
          <p:cNvSpPr>
            <a:spLocks noChangeArrowheads="1"/>
          </p:cNvSpPr>
          <p:nvPr/>
        </p:nvSpPr>
        <p:spPr bwMode="auto">
          <a:xfrm>
            <a:off x="6991350" y="1820863"/>
            <a:ext cx="61913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43" name="Oval 348"/>
          <p:cNvSpPr>
            <a:spLocks noChangeArrowheads="1"/>
          </p:cNvSpPr>
          <p:nvPr/>
        </p:nvSpPr>
        <p:spPr bwMode="auto">
          <a:xfrm>
            <a:off x="7043738" y="1770063"/>
            <a:ext cx="60325" cy="650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44" name="Oval 349"/>
          <p:cNvSpPr>
            <a:spLocks noChangeArrowheads="1"/>
          </p:cNvSpPr>
          <p:nvPr/>
        </p:nvSpPr>
        <p:spPr bwMode="auto">
          <a:xfrm>
            <a:off x="7097713" y="1843088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45" name="Oval 350"/>
          <p:cNvSpPr>
            <a:spLocks noChangeArrowheads="1"/>
          </p:cNvSpPr>
          <p:nvPr/>
        </p:nvSpPr>
        <p:spPr bwMode="auto">
          <a:xfrm>
            <a:off x="7148513" y="1717675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46" name="Oval 351"/>
          <p:cNvSpPr>
            <a:spLocks noChangeArrowheads="1"/>
          </p:cNvSpPr>
          <p:nvPr/>
        </p:nvSpPr>
        <p:spPr bwMode="auto">
          <a:xfrm>
            <a:off x="7200900" y="1820863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47" name="Oval 352"/>
          <p:cNvSpPr>
            <a:spLocks noChangeArrowheads="1"/>
          </p:cNvSpPr>
          <p:nvPr/>
        </p:nvSpPr>
        <p:spPr bwMode="auto">
          <a:xfrm>
            <a:off x="7251700" y="1820863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48" name="Oval 353"/>
          <p:cNvSpPr>
            <a:spLocks noChangeArrowheads="1"/>
          </p:cNvSpPr>
          <p:nvPr/>
        </p:nvSpPr>
        <p:spPr bwMode="auto">
          <a:xfrm>
            <a:off x="7304088" y="1717675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49" name="Oval 354"/>
          <p:cNvSpPr>
            <a:spLocks noChangeArrowheads="1"/>
          </p:cNvSpPr>
          <p:nvPr/>
        </p:nvSpPr>
        <p:spPr bwMode="auto">
          <a:xfrm>
            <a:off x="7358063" y="1820863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50" name="Oval 355"/>
          <p:cNvSpPr>
            <a:spLocks noChangeArrowheads="1"/>
          </p:cNvSpPr>
          <p:nvPr/>
        </p:nvSpPr>
        <p:spPr bwMode="auto">
          <a:xfrm>
            <a:off x="7408863" y="1717675"/>
            <a:ext cx="57150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51" name="Oval 356"/>
          <p:cNvSpPr>
            <a:spLocks noChangeArrowheads="1"/>
          </p:cNvSpPr>
          <p:nvPr/>
        </p:nvSpPr>
        <p:spPr bwMode="auto">
          <a:xfrm>
            <a:off x="7459663" y="1820863"/>
            <a:ext cx="58737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52" name="Oval 357"/>
          <p:cNvSpPr>
            <a:spLocks noChangeArrowheads="1"/>
          </p:cNvSpPr>
          <p:nvPr/>
        </p:nvSpPr>
        <p:spPr bwMode="auto">
          <a:xfrm>
            <a:off x="7512050" y="1820863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53" name="Oval 358"/>
          <p:cNvSpPr>
            <a:spLocks noChangeArrowheads="1"/>
          </p:cNvSpPr>
          <p:nvPr/>
        </p:nvSpPr>
        <p:spPr bwMode="auto">
          <a:xfrm>
            <a:off x="7562850" y="1820863"/>
            <a:ext cx="58738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54" name="Oval 359"/>
          <p:cNvSpPr>
            <a:spLocks noChangeArrowheads="1"/>
          </p:cNvSpPr>
          <p:nvPr/>
        </p:nvSpPr>
        <p:spPr bwMode="auto">
          <a:xfrm>
            <a:off x="7615238" y="1820863"/>
            <a:ext cx="60325" cy="6667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55" name="Rectangle 360"/>
          <p:cNvSpPr>
            <a:spLocks noChangeArrowheads="1"/>
          </p:cNvSpPr>
          <p:nvPr/>
        </p:nvSpPr>
        <p:spPr bwMode="auto">
          <a:xfrm>
            <a:off x="6380163" y="3097213"/>
            <a:ext cx="1593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EXERCISE INTENSITY</a:t>
            </a:r>
          </a:p>
        </p:txBody>
      </p:sp>
      <p:sp>
        <p:nvSpPr>
          <p:cNvPr id="55656" name="Line 361"/>
          <p:cNvSpPr>
            <a:spLocks noChangeShapeType="1"/>
          </p:cNvSpPr>
          <p:nvPr/>
        </p:nvSpPr>
        <p:spPr bwMode="auto">
          <a:xfrm>
            <a:off x="3817938" y="6029325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57" name="Line 362"/>
          <p:cNvSpPr>
            <a:spLocks noChangeShapeType="1"/>
          </p:cNvSpPr>
          <p:nvPr/>
        </p:nvSpPr>
        <p:spPr bwMode="auto">
          <a:xfrm>
            <a:off x="3973513" y="6029325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58" name="Line 363"/>
          <p:cNvSpPr>
            <a:spLocks noChangeShapeType="1"/>
          </p:cNvSpPr>
          <p:nvPr/>
        </p:nvSpPr>
        <p:spPr bwMode="auto">
          <a:xfrm>
            <a:off x="4129088" y="6029325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59" name="Line 364"/>
          <p:cNvSpPr>
            <a:spLocks noChangeShapeType="1"/>
          </p:cNvSpPr>
          <p:nvPr/>
        </p:nvSpPr>
        <p:spPr bwMode="auto">
          <a:xfrm>
            <a:off x="4286250" y="6029325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60" name="Line 365"/>
          <p:cNvSpPr>
            <a:spLocks noChangeShapeType="1"/>
          </p:cNvSpPr>
          <p:nvPr/>
        </p:nvSpPr>
        <p:spPr bwMode="auto">
          <a:xfrm>
            <a:off x="4440238" y="6029325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61" name="Line 366"/>
          <p:cNvSpPr>
            <a:spLocks noChangeShapeType="1"/>
          </p:cNvSpPr>
          <p:nvPr/>
        </p:nvSpPr>
        <p:spPr bwMode="auto">
          <a:xfrm>
            <a:off x="4595813" y="6029325"/>
            <a:ext cx="22225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62" name="Line 367"/>
          <p:cNvSpPr>
            <a:spLocks noChangeShapeType="1"/>
          </p:cNvSpPr>
          <p:nvPr/>
        </p:nvSpPr>
        <p:spPr bwMode="auto">
          <a:xfrm>
            <a:off x="4749800" y="6029325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63" name="Line 368"/>
          <p:cNvSpPr>
            <a:spLocks noChangeShapeType="1"/>
          </p:cNvSpPr>
          <p:nvPr/>
        </p:nvSpPr>
        <p:spPr bwMode="auto">
          <a:xfrm>
            <a:off x="4906963" y="6029325"/>
            <a:ext cx="206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64" name="Line 369"/>
          <p:cNvSpPr>
            <a:spLocks noChangeShapeType="1"/>
          </p:cNvSpPr>
          <p:nvPr/>
        </p:nvSpPr>
        <p:spPr bwMode="auto">
          <a:xfrm>
            <a:off x="5060950" y="6029325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65" name="Line 370"/>
          <p:cNvSpPr>
            <a:spLocks noChangeShapeType="1"/>
          </p:cNvSpPr>
          <p:nvPr/>
        </p:nvSpPr>
        <p:spPr bwMode="auto">
          <a:xfrm>
            <a:off x="5218113" y="6029325"/>
            <a:ext cx="206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66" name="Line 371"/>
          <p:cNvSpPr>
            <a:spLocks noChangeShapeType="1"/>
          </p:cNvSpPr>
          <p:nvPr/>
        </p:nvSpPr>
        <p:spPr bwMode="auto">
          <a:xfrm>
            <a:off x="5372100" y="6029325"/>
            <a:ext cx="2381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67" name="Line 372"/>
          <p:cNvSpPr>
            <a:spLocks noChangeShapeType="1"/>
          </p:cNvSpPr>
          <p:nvPr/>
        </p:nvSpPr>
        <p:spPr bwMode="auto">
          <a:xfrm>
            <a:off x="3817938" y="6029325"/>
            <a:ext cx="155416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68" name="Line 373"/>
          <p:cNvSpPr>
            <a:spLocks noChangeShapeType="1"/>
          </p:cNvSpPr>
          <p:nvPr/>
        </p:nvSpPr>
        <p:spPr bwMode="auto">
          <a:xfrm>
            <a:off x="3817938" y="6029325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69" name="Line 374"/>
          <p:cNvSpPr>
            <a:spLocks noChangeShapeType="1"/>
          </p:cNvSpPr>
          <p:nvPr/>
        </p:nvSpPr>
        <p:spPr bwMode="auto">
          <a:xfrm>
            <a:off x="3817938" y="5883275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70" name="Line 375"/>
          <p:cNvSpPr>
            <a:spLocks noChangeShapeType="1"/>
          </p:cNvSpPr>
          <p:nvPr/>
        </p:nvSpPr>
        <p:spPr bwMode="auto">
          <a:xfrm>
            <a:off x="3817938" y="5738813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71" name="Line 376"/>
          <p:cNvSpPr>
            <a:spLocks noChangeShapeType="1"/>
          </p:cNvSpPr>
          <p:nvPr/>
        </p:nvSpPr>
        <p:spPr bwMode="auto">
          <a:xfrm>
            <a:off x="3817938" y="5592763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72" name="Line 377"/>
          <p:cNvSpPr>
            <a:spLocks noChangeShapeType="1"/>
          </p:cNvSpPr>
          <p:nvPr/>
        </p:nvSpPr>
        <p:spPr bwMode="auto">
          <a:xfrm>
            <a:off x="3817938" y="5446713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73" name="Line 378"/>
          <p:cNvSpPr>
            <a:spLocks noChangeShapeType="1"/>
          </p:cNvSpPr>
          <p:nvPr/>
        </p:nvSpPr>
        <p:spPr bwMode="auto">
          <a:xfrm>
            <a:off x="3817938" y="5302250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74" name="Line 379"/>
          <p:cNvSpPr>
            <a:spLocks noChangeShapeType="1"/>
          </p:cNvSpPr>
          <p:nvPr/>
        </p:nvSpPr>
        <p:spPr bwMode="auto">
          <a:xfrm>
            <a:off x="3817938" y="5156200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75" name="Line 380"/>
          <p:cNvSpPr>
            <a:spLocks noChangeShapeType="1"/>
          </p:cNvSpPr>
          <p:nvPr/>
        </p:nvSpPr>
        <p:spPr bwMode="auto">
          <a:xfrm>
            <a:off x="3817938" y="5008563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76" name="Line 381"/>
          <p:cNvSpPr>
            <a:spLocks noChangeShapeType="1"/>
          </p:cNvSpPr>
          <p:nvPr/>
        </p:nvSpPr>
        <p:spPr bwMode="auto">
          <a:xfrm>
            <a:off x="3817938" y="4862513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77" name="Line 382"/>
          <p:cNvSpPr>
            <a:spLocks noChangeShapeType="1"/>
          </p:cNvSpPr>
          <p:nvPr/>
        </p:nvSpPr>
        <p:spPr bwMode="auto">
          <a:xfrm>
            <a:off x="3817938" y="4718050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78" name="Line 383"/>
          <p:cNvSpPr>
            <a:spLocks noChangeShapeType="1"/>
          </p:cNvSpPr>
          <p:nvPr/>
        </p:nvSpPr>
        <p:spPr bwMode="auto">
          <a:xfrm>
            <a:off x="3817938" y="4572000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79" name="Line 384"/>
          <p:cNvSpPr>
            <a:spLocks noChangeShapeType="1"/>
          </p:cNvSpPr>
          <p:nvPr/>
        </p:nvSpPr>
        <p:spPr bwMode="auto">
          <a:xfrm>
            <a:off x="3817938" y="4425950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80" name="Line 385"/>
          <p:cNvSpPr>
            <a:spLocks noChangeShapeType="1"/>
          </p:cNvSpPr>
          <p:nvPr/>
        </p:nvSpPr>
        <p:spPr bwMode="auto">
          <a:xfrm>
            <a:off x="3817938" y="4281488"/>
            <a:ext cx="23812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81" name="Line 386"/>
          <p:cNvSpPr>
            <a:spLocks noChangeShapeType="1"/>
          </p:cNvSpPr>
          <p:nvPr/>
        </p:nvSpPr>
        <p:spPr bwMode="auto">
          <a:xfrm flipV="1">
            <a:off x="3817938" y="4281488"/>
            <a:ext cx="0" cy="17478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82" name="Line 387"/>
          <p:cNvSpPr>
            <a:spLocks noChangeShapeType="1"/>
          </p:cNvSpPr>
          <p:nvPr/>
        </p:nvSpPr>
        <p:spPr bwMode="auto">
          <a:xfrm>
            <a:off x="3817938" y="5824538"/>
            <a:ext cx="23812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83" name="Line 388"/>
          <p:cNvSpPr>
            <a:spLocks noChangeShapeType="1"/>
          </p:cNvSpPr>
          <p:nvPr/>
        </p:nvSpPr>
        <p:spPr bwMode="auto">
          <a:xfrm flipV="1">
            <a:off x="3835400" y="5494338"/>
            <a:ext cx="277813" cy="309562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84" name="Line 389"/>
          <p:cNvSpPr>
            <a:spLocks noChangeShapeType="1"/>
          </p:cNvSpPr>
          <p:nvPr/>
        </p:nvSpPr>
        <p:spPr bwMode="auto">
          <a:xfrm flipV="1">
            <a:off x="4148138" y="5146675"/>
            <a:ext cx="273050" cy="3079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85" name="Line 390"/>
          <p:cNvSpPr>
            <a:spLocks noChangeShapeType="1"/>
          </p:cNvSpPr>
          <p:nvPr/>
        </p:nvSpPr>
        <p:spPr bwMode="auto">
          <a:xfrm flipV="1">
            <a:off x="4457700" y="4799013"/>
            <a:ext cx="274638" cy="3048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86" name="Line 391"/>
          <p:cNvSpPr>
            <a:spLocks noChangeShapeType="1"/>
          </p:cNvSpPr>
          <p:nvPr/>
        </p:nvSpPr>
        <p:spPr bwMode="auto">
          <a:xfrm flipV="1">
            <a:off x="4767263" y="4446588"/>
            <a:ext cx="276225" cy="309562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87" name="Oval 392"/>
          <p:cNvSpPr>
            <a:spLocks noChangeArrowheads="1"/>
          </p:cNvSpPr>
          <p:nvPr/>
        </p:nvSpPr>
        <p:spPr bwMode="auto">
          <a:xfrm>
            <a:off x="3805238" y="5810250"/>
            <a:ext cx="23812" cy="269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88" name="Oval 393"/>
          <p:cNvSpPr>
            <a:spLocks noChangeArrowheads="1"/>
          </p:cNvSpPr>
          <p:nvPr/>
        </p:nvSpPr>
        <p:spPr bwMode="auto">
          <a:xfrm>
            <a:off x="4119563" y="5461000"/>
            <a:ext cx="22225" cy="269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89" name="Oval 394"/>
          <p:cNvSpPr>
            <a:spLocks noChangeArrowheads="1"/>
          </p:cNvSpPr>
          <p:nvPr/>
        </p:nvSpPr>
        <p:spPr bwMode="auto">
          <a:xfrm>
            <a:off x="4427538" y="5113338"/>
            <a:ext cx="23812" cy="269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90" name="Oval 395"/>
          <p:cNvSpPr>
            <a:spLocks noChangeArrowheads="1"/>
          </p:cNvSpPr>
          <p:nvPr/>
        </p:nvSpPr>
        <p:spPr bwMode="auto">
          <a:xfrm>
            <a:off x="4738688" y="4762500"/>
            <a:ext cx="22225" cy="269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91" name="Oval 396"/>
          <p:cNvSpPr>
            <a:spLocks noChangeArrowheads="1"/>
          </p:cNvSpPr>
          <p:nvPr/>
        </p:nvSpPr>
        <p:spPr bwMode="auto">
          <a:xfrm>
            <a:off x="5048250" y="4413250"/>
            <a:ext cx="25400" cy="269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692" name="Rectangle 397"/>
          <p:cNvSpPr>
            <a:spLocks noChangeArrowheads="1"/>
          </p:cNvSpPr>
          <p:nvPr/>
        </p:nvSpPr>
        <p:spPr bwMode="auto">
          <a:xfrm rot="-5400000">
            <a:off x="2751932" y="5012531"/>
            <a:ext cx="17653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CARDIAC OUTPUT</a:t>
            </a:r>
          </a:p>
        </p:txBody>
      </p:sp>
      <p:sp>
        <p:nvSpPr>
          <p:cNvPr id="55693" name="Rectangle 398"/>
          <p:cNvSpPr>
            <a:spLocks noChangeArrowheads="1"/>
          </p:cNvSpPr>
          <p:nvPr/>
        </p:nvSpPr>
        <p:spPr bwMode="auto">
          <a:xfrm>
            <a:off x="4768850" y="6162675"/>
            <a:ext cx="1516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OXYGEN UPTAKE</a:t>
            </a:r>
          </a:p>
        </p:txBody>
      </p:sp>
      <p:sp>
        <p:nvSpPr>
          <p:cNvPr id="55694" name="Rectangle 399"/>
          <p:cNvSpPr>
            <a:spLocks noChangeArrowheads="1"/>
          </p:cNvSpPr>
          <p:nvPr/>
        </p:nvSpPr>
        <p:spPr bwMode="auto">
          <a:xfrm>
            <a:off x="214313" y="3627438"/>
            <a:ext cx="24526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Cardiovascular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Adjustments</a:t>
            </a:r>
          </a:p>
        </p:txBody>
      </p:sp>
      <p:sp>
        <p:nvSpPr>
          <p:cNvPr id="55695" name="Rectangle 400"/>
          <p:cNvSpPr>
            <a:spLocks noChangeArrowheads="1"/>
          </p:cNvSpPr>
          <p:nvPr/>
        </p:nvSpPr>
        <p:spPr bwMode="auto">
          <a:xfrm>
            <a:off x="1981200" y="609600"/>
            <a:ext cx="28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5696" name="Rectangle 401"/>
          <p:cNvSpPr>
            <a:spLocks noChangeArrowheads="1"/>
          </p:cNvSpPr>
          <p:nvPr/>
        </p:nvSpPr>
        <p:spPr bwMode="auto">
          <a:xfrm>
            <a:off x="6456363" y="5241925"/>
            <a:ext cx="105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VO</a:t>
            </a:r>
            <a:r>
              <a:rPr kumimoji="0" lang="en-GB" altLang="en-US" sz="2400" b="0" i="1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GB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/HR</a:t>
            </a:r>
          </a:p>
        </p:txBody>
      </p:sp>
      <p:sp>
        <p:nvSpPr>
          <p:cNvPr id="55697" name="Rectangle 402"/>
          <p:cNvSpPr>
            <a:spLocks noChangeArrowheads="1"/>
          </p:cNvSpPr>
          <p:nvPr/>
        </p:nvSpPr>
        <p:spPr bwMode="auto">
          <a:xfrm>
            <a:off x="6553200" y="4876800"/>
            <a:ext cx="28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55698" name="Line 403"/>
          <p:cNvSpPr>
            <a:spLocks noChangeShapeType="1"/>
          </p:cNvSpPr>
          <p:nvPr/>
        </p:nvSpPr>
        <p:spPr bwMode="auto">
          <a:xfrm>
            <a:off x="7391400" y="1143000"/>
            <a:ext cx="2032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1817" y="4676080"/>
            <a:ext cx="518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FFFF00"/>
                </a:solidFill>
                <a:sym typeface="Symbol" panose="05050102010706020507" pitchFamily="18" charset="2"/>
              </a:rPr>
              <a:t> </a:t>
            </a:r>
            <a:r>
              <a:rPr lang="en-CA" sz="20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3862105" y="5611813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FFFF00"/>
                </a:solidFill>
                <a:sym typeface="Symbol" panose="05050102010706020507" pitchFamily="18" charset="2"/>
              </a:rPr>
              <a:t> </a:t>
            </a:r>
            <a:r>
              <a:rPr lang="en-CA" sz="2000" b="1" dirty="0">
                <a:solidFill>
                  <a:srgbClr val="FFFF00"/>
                </a:solidFill>
              </a:rPr>
              <a:t>5 L/min</a:t>
            </a:r>
          </a:p>
        </p:txBody>
      </p:sp>
    </p:spTree>
    <p:extLst>
      <p:ext uri="{BB962C8B-B14F-4D97-AF65-F5344CB8AC3E}">
        <p14:creationId xmlns:p14="http://schemas.microsoft.com/office/powerpoint/2010/main" val="14209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5" y="0"/>
            <a:ext cx="9132125" cy="990601"/>
          </a:xfrm>
          <a:solidFill>
            <a:schemeClr val="tx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Dyspnea</a:t>
            </a:r>
            <a:r>
              <a:rPr lang="en-US" sz="2800" b="1" dirty="0">
                <a:solidFill>
                  <a:srgbClr val="FFFF00"/>
                </a:solidFill>
              </a:rPr>
              <a:t> and Exercise limitation in COPD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1" y="1929763"/>
            <a:ext cx="739841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</a:rPr>
              <a:t>                         </a:t>
            </a:r>
            <a:endParaRPr lang="en-US" sz="2800" b="1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</a:rPr>
              <a:t>V/Q mismatch                                  Work  of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</a:rPr>
              <a:t>                                                          breathing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b="1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 V</a:t>
            </a:r>
            <a:r>
              <a:rPr lang="en-US" sz="2400" b="1" baseline="-25000" dirty="0">
                <a:solidFill>
                  <a:srgbClr val="FFFFFF"/>
                </a:solidFill>
                <a:sym typeface="Symbol" pitchFamily="18" charset="2"/>
              </a:rPr>
              <a:t>D</a:t>
            </a: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/V</a:t>
            </a:r>
            <a:r>
              <a:rPr lang="en-US" sz="2400" b="1" baseline="-10000" dirty="0">
                <a:solidFill>
                  <a:srgbClr val="FFFFFF"/>
                </a:solidFill>
                <a:sym typeface="Symbol" pitchFamily="18" charset="2"/>
              </a:rPr>
              <a:t>T</a:t>
            </a:r>
            <a:endParaRPr lang="en-US" sz="24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 P</a:t>
            </a:r>
            <a:r>
              <a:rPr lang="en-US" sz="2400" b="1" baseline="-25000" dirty="0">
                <a:solidFill>
                  <a:srgbClr val="FFFFFF"/>
                </a:solidFill>
                <a:sym typeface="Symbol" pitchFamily="18" charset="2"/>
              </a:rPr>
              <a:t>A</a:t>
            </a: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O</a:t>
            </a:r>
            <a:r>
              <a:rPr lang="en-US" sz="2400" b="1" baseline="-25000" dirty="0">
                <a:solidFill>
                  <a:srgbClr val="FFFFFF"/>
                </a:solidFill>
                <a:sym typeface="Symbol" pitchFamily="18" charset="2"/>
              </a:rPr>
              <a:t>2</a:t>
            </a: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 pH</a:t>
            </a:r>
            <a:endParaRPr lang="en-US" sz="22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 </a:t>
            </a:r>
            <a:r>
              <a:rPr lang="en-US" sz="2400" b="1" dirty="0" err="1">
                <a:solidFill>
                  <a:srgbClr val="FFFFFF"/>
                </a:solidFill>
                <a:sym typeface="Symbol" pitchFamily="18" charset="2"/>
              </a:rPr>
              <a:t>ventilatory</a:t>
            </a: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                                 </a:t>
            </a:r>
            <a:r>
              <a:rPr lang="en-US" sz="2400" b="1" dirty="0" err="1">
                <a:solidFill>
                  <a:srgbClr val="FFFFFF"/>
                </a:solidFill>
                <a:sym typeface="Symbol" pitchFamily="18" charset="2"/>
              </a:rPr>
              <a:t>ventilatory</a:t>
            </a:r>
            <a:endParaRPr lang="en-US" sz="24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requirement                                       capacity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                    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                  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                     </a:t>
            </a:r>
            <a:r>
              <a:rPr lang="en-US" sz="2400" b="1" dirty="0" err="1">
                <a:solidFill>
                  <a:srgbClr val="FFFF00"/>
                </a:solidFill>
                <a:sym typeface="Symbol" pitchFamily="18" charset="2"/>
              </a:rPr>
              <a:t>Dyspnea</a:t>
            </a:r>
            <a:r>
              <a:rPr lang="en-US" sz="2400" b="1" dirty="0">
                <a:solidFill>
                  <a:srgbClr val="FFFF00"/>
                </a:solidFill>
                <a:sym typeface="Symbol" pitchFamily="18" charset="2"/>
              </a:rPr>
              <a:t> and Exercise Limitation 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-16042" y="6376470"/>
            <a:ext cx="9144000" cy="492826"/>
            <a:chOff x="0" y="6118761"/>
            <a:chExt cx="9144000" cy="492826"/>
          </a:xfrm>
        </p:grpSpPr>
        <p:sp>
          <p:nvSpPr>
            <p:cNvPr id="24" name="Rettangolo 23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5" name="Picture 7" descr="https://tse1.mm.bing.net/th?&amp;id=OIP.M85bd0c91ef99849133c972ccd0457a9co0&amp;w=299&amp;h=299&amp;c=0&amp;pid=1.9&amp;rs=0&amp;p=0&amp;r=0">
              <a:hlinkClick r:id="rId3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uppo 1"/>
          <p:cNvGrpSpPr/>
          <p:nvPr/>
        </p:nvGrpSpPr>
        <p:grpSpPr>
          <a:xfrm>
            <a:off x="799379" y="1180918"/>
            <a:ext cx="8154616" cy="4864220"/>
            <a:chOff x="799379" y="1180918"/>
            <a:chExt cx="8154616" cy="4864220"/>
          </a:xfrm>
        </p:grpSpPr>
        <p:sp>
          <p:nvSpPr>
            <p:cNvPr id="106498" name="Line 15"/>
            <p:cNvSpPr>
              <a:spLocks noChangeShapeType="1"/>
            </p:cNvSpPr>
            <p:nvPr/>
          </p:nvSpPr>
          <p:spPr bwMode="auto">
            <a:xfrm>
              <a:off x="2843213" y="5734050"/>
              <a:ext cx="936625" cy="2873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501" name="Line 4"/>
            <p:cNvSpPr>
              <a:spLocks noChangeShapeType="1"/>
            </p:cNvSpPr>
            <p:nvPr/>
          </p:nvSpPr>
          <p:spPr bwMode="auto">
            <a:xfrm flipH="1">
              <a:off x="2916238" y="1989138"/>
              <a:ext cx="6096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502" name="Line 5"/>
            <p:cNvSpPr>
              <a:spLocks noChangeShapeType="1"/>
            </p:cNvSpPr>
            <p:nvPr/>
          </p:nvSpPr>
          <p:spPr bwMode="auto">
            <a:xfrm>
              <a:off x="5334800" y="1721921"/>
              <a:ext cx="1135275" cy="4732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503" name="Line 6"/>
            <p:cNvSpPr>
              <a:spLocks noChangeShapeType="1"/>
            </p:cNvSpPr>
            <p:nvPr/>
          </p:nvSpPr>
          <p:spPr bwMode="auto">
            <a:xfrm>
              <a:off x="2268538" y="2603175"/>
              <a:ext cx="0" cy="685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504" name="Line 7"/>
            <p:cNvSpPr>
              <a:spLocks noChangeShapeType="1"/>
            </p:cNvSpPr>
            <p:nvPr/>
          </p:nvSpPr>
          <p:spPr bwMode="auto">
            <a:xfrm flipH="1">
              <a:off x="6059488" y="3157350"/>
              <a:ext cx="4572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505" name="Line 8"/>
            <p:cNvSpPr>
              <a:spLocks noChangeShapeType="1"/>
            </p:cNvSpPr>
            <p:nvPr/>
          </p:nvSpPr>
          <p:spPr bwMode="auto">
            <a:xfrm>
              <a:off x="7707313" y="3283525"/>
              <a:ext cx="219875" cy="5159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506" name="Line 9"/>
            <p:cNvSpPr>
              <a:spLocks noChangeShapeType="1"/>
            </p:cNvSpPr>
            <p:nvPr/>
          </p:nvSpPr>
          <p:spPr bwMode="auto">
            <a:xfrm>
              <a:off x="5228472" y="4072116"/>
              <a:ext cx="347941" cy="210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507" name="Line 10"/>
            <p:cNvSpPr>
              <a:spLocks noChangeShapeType="1"/>
            </p:cNvSpPr>
            <p:nvPr/>
          </p:nvSpPr>
          <p:spPr bwMode="auto">
            <a:xfrm flipH="1">
              <a:off x="7531199" y="4136451"/>
              <a:ext cx="344877" cy="2174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508" name="Line 11"/>
            <p:cNvSpPr>
              <a:spLocks noChangeShapeType="1"/>
            </p:cNvSpPr>
            <p:nvPr/>
          </p:nvSpPr>
          <p:spPr bwMode="auto">
            <a:xfrm flipH="1">
              <a:off x="5940425" y="5661025"/>
              <a:ext cx="576263" cy="2873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510" name="Oval 14"/>
            <p:cNvSpPr>
              <a:spLocks noChangeArrowheads="1"/>
            </p:cNvSpPr>
            <p:nvPr/>
          </p:nvSpPr>
          <p:spPr bwMode="auto">
            <a:xfrm>
              <a:off x="917575" y="4045000"/>
              <a:ext cx="2667000" cy="1371600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24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06511" name="Line 17"/>
            <p:cNvSpPr>
              <a:spLocks noChangeShapeType="1"/>
            </p:cNvSpPr>
            <p:nvPr/>
          </p:nvSpPr>
          <p:spPr bwMode="auto">
            <a:xfrm>
              <a:off x="4643438" y="2419350"/>
              <a:ext cx="0" cy="5048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512" name="Text Box 18"/>
            <p:cNvSpPr txBox="1">
              <a:spLocks noChangeArrowheads="1"/>
            </p:cNvSpPr>
            <p:nvPr/>
          </p:nvSpPr>
          <p:spPr bwMode="auto">
            <a:xfrm>
              <a:off x="3246041" y="1180918"/>
              <a:ext cx="27558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  <a:latin typeface="Tahoma" pitchFamily="34" charset="0"/>
                </a:rPr>
                <a:t>Lung Diseases</a:t>
              </a:r>
            </a:p>
          </p:txBody>
        </p:sp>
        <p:sp>
          <p:nvSpPr>
            <p:cNvPr id="106513" name="Line 19"/>
            <p:cNvSpPr>
              <a:spLocks noChangeShapeType="1"/>
            </p:cNvSpPr>
            <p:nvPr/>
          </p:nvSpPr>
          <p:spPr bwMode="auto">
            <a:xfrm flipH="1">
              <a:off x="3015350" y="3716338"/>
              <a:ext cx="719138" cy="2174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514" name="Oval 20"/>
            <p:cNvSpPr>
              <a:spLocks noChangeArrowheads="1"/>
            </p:cNvSpPr>
            <p:nvPr/>
          </p:nvSpPr>
          <p:spPr bwMode="auto">
            <a:xfrm>
              <a:off x="5334800" y="4102600"/>
              <a:ext cx="2232025" cy="1223963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24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06515" name="Line 21"/>
            <p:cNvSpPr>
              <a:spLocks noChangeShapeType="1"/>
            </p:cNvSpPr>
            <p:nvPr/>
          </p:nvSpPr>
          <p:spPr bwMode="auto">
            <a:xfrm>
              <a:off x="4643438" y="5516563"/>
              <a:ext cx="0" cy="5048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6516" name="Text Box 22"/>
            <p:cNvSpPr txBox="1">
              <a:spLocks noChangeArrowheads="1"/>
            </p:cNvSpPr>
            <p:nvPr/>
          </p:nvSpPr>
          <p:spPr bwMode="auto">
            <a:xfrm>
              <a:off x="4087813" y="4732338"/>
              <a:ext cx="10445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FFFF"/>
                  </a:solidFill>
                  <a:latin typeface="Tahoma" pitchFamily="34" charset="0"/>
                </a:rPr>
                <a:t>Muscle </a:t>
              </a:r>
            </a:p>
            <a:p>
              <a:pPr algn="ctr"/>
              <a:r>
                <a:rPr lang="en-US" sz="1800" b="1" dirty="0">
                  <a:solidFill>
                    <a:srgbClr val="FFFFFF"/>
                  </a:solidFill>
                  <a:latin typeface="Tahoma" pitchFamily="34" charset="0"/>
                </a:rPr>
                <a:t>Fatigue</a:t>
              </a:r>
            </a:p>
          </p:txBody>
        </p:sp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3690675" y="2871787"/>
              <a:ext cx="422102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sym typeface="Symbol" pitchFamily="18" charset="2"/>
                </a:rPr>
                <a:t>           </a:t>
              </a:r>
            </a:p>
            <a:p>
              <a:pPr>
                <a:buFont typeface="Symbol" pitchFamily="18" charset="2"/>
                <a:buChar char="ß"/>
                <a:defRPr/>
              </a:pPr>
              <a:r>
                <a:rPr kumimoji="1" 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sym typeface="Symbol" pitchFamily="18" charset="2"/>
                </a:rPr>
                <a:t> ATP            </a:t>
              </a:r>
              <a:r>
                <a:rPr lang="en-US" b="1" dirty="0">
                  <a:solidFill>
                    <a:srgbClr val="FFFFFF"/>
                  </a:solidFill>
                  <a:sym typeface="Symbol" pitchFamily="18" charset="2"/>
                </a:rPr>
                <a:t>airflow           elastic</a:t>
              </a:r>
              <a:endParaRPr kumimoji="1"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endParaRPr>
            </a:p>
            <a:p>
              <a:pPr>
                <a:buFont typeface="Symbol" pitchFamily="18" charset="2"/>
                <a:buChar char="ß"/>
                <a:defRPr/>
              </a:pPr>
              <a:r>
                <a:rPr kumimoji="1" 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sym typeface="Symbol" pitchFamily="18" charset="2"/>
                </a:rPr>
                <a:t> Lactate </a:t>
              </a:r>
            </a:p>
            <a:p>
              <a:pPr>
                <a:buFont typeface="Symbol" pitchFamily="18" charset="2"/>
                <a:buChar char="Ý"/>
                <a:defRPr/>
              </a:pPr>
              <a:r>
                <a:rPr kumimoji="1" 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sym typeface="Symbol" pitchFamily="18" charset="2"/>
                </a:rPr>
                <a:t> V’CO</a:t>
              </a:r>
              <a:r>
                <a:rPr kumimoji="1" lang="en-US" sz="1800" b="1" baseline="-25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sym typeface="Symbol" pitchFamily="18" charset="2"/>
                </a:rPr>
                <a:t>2                </a:t>
              </a:r>
              <a:r>
                <a:rPr lang="en-US" b="1" dirty="0">
                  <a:solidFill>
                    <a:srgbClr val="FFFFFF"/>
                  </a:solidFill>
                  <a:sym typeface="Symbol" pitchFamily="18" charset="2"/>
                </a:rPr>
                <a:t>obstruction         recoil</a:t>
              </a:r>
              <a:endParaRPr kumimoji="1" lang="en-US" sz="1800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106518" name="Line 24"/>
            <p:cNvSpPr>
              <a:spLocks noChangeShapeType="1"/>
            </p:cNvSpPr>
            <p:nvPr/>
          </p:nvSpPr>
          <p:spPr bwMode="auto">
            <a:xfrm>
              <a:off x="4643438" y="4219575"/>
              <a:ext cx="0" cy="5048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799379" y="1721921"/>
              <a:ext cx="4333009" cy="432321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270000" dist="23000" dir="2022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7566825" y="5093434"/>
              <a:ext cx="1387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V’</a:t>
              </a:r>
              <a:r>
                <a:rPr lang="it-IT" sz="1200" b="1" dirty="0">
                  <a:solidFill>
                    <a:schemeClr val="bg1"/>
                  </a:solidFill>
                </a:rPr>
                <a:t>E</a:t>
              </a:r>
              <a:r>
                <a:rPr lang="it-IT" b="1" dirty="0">
                  <a:solidFill>
                    <a:schemeClr val="bg1"/>
                  </a:solidFill>
                </a:rPr>
                <a:t> </a:t>
              </a:r>
              <a:r>
                <a:rPr lang="it-IT" b="1" dirty="0" err="1">
                  <a:solidFill>
                    <a:schemeClr val="bg1"/>
                  </a:solidFill>
                </a:rPr>
                <a:t>max</a:t>
              </a:r>
              <a:r>
                <a:rPr lang="it-IT" b="1" dirty="0">
                  <a:solidFill>
                    <a:schemeClr val="bg1"/>
                  </a:solidFill>
                </a:rPr>
                <a:t> =</a:t>
              </a:r>
            </a:p>
            <a:p>
              <a:r>
                <a:rPr lang="it-IT" b="1" dirty="0">
                  <a:solidFill>
                    <a:schemeClr val="bg1"/>
                  </a:solidFill>
                </a:rPr>
                <a:t>FEV</a:t>
              </a:r>
              <a:r>
                <a:rPr lang="it-IT" sz="1200" b="1" dirty="0">
                  <a:solidFill>
                    <a:schemeClr val="bg1"/>
                  </a:solidFill>
                </a:rPr>
                <a:t>1 </a:t>
              </a:r>
              <a:r>
                <a:rPr lang="it-IT" b="1" dirty="0">
                  <a:solidFill>
                    <a:schemeClr val="bg1"/>
                  </a:solidFill>
                </a:rPr>
                <a:t>x40</a:t>
              </a:r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7234990" y="1036540"/>
            <a:ext cx="176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K. Wasserman</a:t>
            </a:r>
          </a:p>
        </p:txBody>
      </p:sp>
    </p:spTree>
    <p:extLst>
      <p:ext uri="{BB962C8B-B14F-4D97-AF65-F5344CB8AC3E}">
        <p14:creationId xmlns:p14="http://schemas.microsoft.com/office/powerpoint/2010/main" val="233331150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15"/>
          <p:cNvSpPr>
            <a:spLocks noChangeShapeType="1"/>
          </p:cNvSpPr>
          <p:nvPr/>
        </p:nvSpPr>
        <p:spPr bwMode="auto">
          <a:xfrm>
            <a:off x="2843213" y="5734050"/>
            <a:ext cx="936625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5" y="0"/>
            <a:ext cx="9132125" cy="990601"/>
          </a:xfrm>
          <a:solidFill>
            <a:schemeClr val="tx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Dyspnea</a:t>
            </a:r>
            <a:r>
              <a:rPr lang="en-US" sz="2800" b="1" dirty="0">
                <a:solidFill>
                  <a:srgbClr val="FFFF00"/>
                </a:solidFill>
              </a:rPr>
              <a:t> and Exercise limitation in COPD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1" y="1929763"/>
            <a:ext cx="739841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</a:rPr>
              <a:t>                         </a:t>
            </a:r>
            <a:endParaRPr lang="en-US" sz="2800" b="1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</a:rPr>
              <a:t>V/Q mismatch                                  Work  of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</a:rPr>
              <a:t>                                                          breathing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b="1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 V</a:t>
            </a:r>
            <a:r>
              <a:rPr lang="en-US" sz="2400" b="1" baseline="-25000" dirty="0">
                <a:solidFill>
                  <a:srgbClr val="FFFFFF"/>
                </a:solidFill>
                <a:sym typeface="Symbol" pitchFamily="18" charset="2"/>
              </a:rPr>
              <a:t>D</a:t>
            </a: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/V</a:t>
            </a:r>
            <a:r>
              <a:rPr lang="en-US" sz="2400" b="1" baseline="-10000" dirty="0">
                <a:solidFill>
                  <a:srgbClr val="FFFFFF"/>
                </a:solidFill>
                <a:sym typeface="Symbol" pitchFamily="18" charset="2"/>
              </a:rPr>
              <a:t>T</a:t>
            </a:r>
            <a:endParaRPr lang="en-US" sz="24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 P</a:t>
            </a:r>
            <a:r>
              <a:rPr lang="en-US" sz="2400" b="1" baseline="-25000" dirty="0">
                <a:solidFill>
                  <a:srgbClr val="FFFFFF"/>
                </a:solidFill>
                <a:sym typeface="Symbol" pitchFamily="18" charset="2"/>
              </a:rPr>
              <a:t>A</a:t>
            </a: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O</a:t>
            </a:r>
            <a:r>
              <a:rPr lang="en-US" sz="2400" b="1" baseline="-25000" dirty="0">
                <a:solidFill>
                  <a:srgbClr val="FFFFFF"/>
                </a:solidFill>
                <a:sym typeface="Symbol" pitchFamily="18" charset="2"/>
              </a:rPr>
              <a:t>2</a:t>
            </a: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 pH</a:t>
            </a:r>
            <a:endParaRPr lang="en-US" sz="22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 </a:t>
            </a:r>
            <a:r>
              <a:rPr lang="en-US" sz="2400" b="1" dirty="0" err="1">
                <a:solidFill>
                  <a:srgbClr val="FFFFFF"/>
                </a:solidFill>
                <a:sym typeface="Symbol" pitchFamily="18" charset="2"/>
              </a:rPr>
              <a:t>ventilatory</a:t>
            </a: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                                 </a:t>
            </a:r>
            <a:r>
              <a:rPr lang="en-US" sz="2400" b="1" dirty="0" err="1">
                <a:solidFill>
                  <a:srgbClr val="FFFFFF"/>
                </a:solidFill>
                <a:sym typeface="Symbol" pitchFamily="18" charset="2"/>
              </a:rPr>
              <a:t>ventilatory</a:t>
            </a:r>
            <a:endParaRPr lang="en-US" sz="24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requirement                                       capacity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                    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                  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                     </a:t>
            </a:r>
            <a:r>
              <a:rPr lang="en-US" sz="2400" b="1" dirty="0" err="1">
                <a:solidFill>
                  <a:srgbClr val="FFFF00"/>
                </a:solidFill>
                <a:sym typeface="Symbol" pitchFamily="18" charset="2"/>
              </a:rPr>
              <a:t>Dyspnea</a:t>
            </a:r>
            <a:r>
              <a:rPr lang="en-US" sz="2400" b="1" dirty="0">
                <a:solidFill>
                  <a:srgbClr val="FFFF00"/>
                </a:solidFill>
                <a:sym typeface="Symbol" pitchFamily="18" charset="2"/>
              </a:rPr>
              <a:t> and Exercise Limitation </a:t>
            </a:r>
          </a:p>
        </p:txBody>
      </p:sp>
      <p:sp>
        <p:nvSpPr>
          <p:cNvPr id="106501" name="Line 4"/>
          <p:cNvSpPr>
            <a:spLocks noChangeShapeType="1"/>
          </p:cNvSpPr>
          <p:nvPr/>
        </p:nvSpPr>
        <p:spPr bwMode="auto">
          <a:xfrm flipH="1">
            <a:off x="2916238" y="1721921"/>
            <a:ext cx="1103250" cy="49581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6502" name="Line 5"/>
          <p:cNvSpPr>
            <a:spLocks noChangeShapeType="1"/>
          </p:cNvSpPr>
          <p:nvPr/>
        </p:nvSpPr>
        <p:spPr bwMode="auto">
          <a:xfrm>
            <a:off x="5334800" y="1721921"/>
            <a:ext cx="1135275" cy="4732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6503" name="Line 6"/>
          <p:cNvSpPr>
            <a:spLocks noChangeShapeType="1"/>
          </p:cNvSpPr>
          <p:nvPr/>
        </p:nvSpPr>
        <p:spPr bwMode="auto">
          <a:xfrm>
            <a:off x="2268538" y="2603175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6504" name="Line 7"/>
          <p:cNvSpPr>
            <a:spLocks noChangeShapeType="1"/>
          </p:cNvSpPr>
          <p:nvPr/>
        </p:nvSpPr>
        <p:spPr bwMode="auto">
          <a:xfrm flipH="1">
            <a:off x="6059488" y="315735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6505" name="Line 8"/>
          <p:cNvSpPr>
            <a:spLocks noChangeShapeType="1"/>
          </p:cNvSpPr>
          <p:nvPr/>
        </p:nvSpPr>
        <p:spPr bwMode="auto">
          <a:xfrm>
            <a:off x="7707313" y="3283525"/>
            <a:ext cx="219875" cy="515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6506" name="Line 9"/>
          <p:cNvSpPr>
            <a:spLocks noChangeShapeType="1"/>
          </p:cNvSpPr>
          <p:nvPr/>
        </p:nvSpPr>
        <p:spPr bwMode="auto">
          <a:xfrm>
            <a:off x="5228472" y="4072116"/>
            <a:ext cx="347941" cy="2103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6507" name="Line 10"/>
          <p:cNvSpPr>
            <a:spLocks noChangeShapeType="1"/>
          </p:cNvSpPr>
          <p:nvPr/>
        </p:nvSpPr>
        <p:spPr bwMode="auto">
          <a:xfrm flipH="1">
            <a:off x="7531199" y="4136451"/>
            <a:ext cx="344877" cy="217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6508" name="Line 11"/>
          <p:cNvSpPr>
            <a:spLocks noChangeShapeType="1"/>
          </p:cNvSpPr>
          <p:nvPr/>
        </p:nvSpPr>
        <p:spPr bwMode="auto">
          <a:xfrm flipH="1">
            <a:off x="5940425" y="5661025"/>
            <a:ext cx="576263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6510" name="Oval 14"/>
          <p:cNvSpPr>
            <a:spLocks noChangeArrowheads="1"/>
          </p:cNvSpPr>
          <p:nvPr/>
        </p:nvSpPr>
        <p:spPr bwMode="auto">
          <a:xfrm>
            <a:off x="917575" y="4045000"/>
            <a:ext cx="2667000" cy="13716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6511" name="Line 17"/>
          <p:cNvSpPr>
            <a:spLocks noChangeShapeType="1"/>
          </p:cNvSpPr>
          <p:nvPr/>
        </p:nvSpPr>
        <p:spPr bwMode="auto">
          <a:xfrm>
            <a:off x="4643438" y="2419350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6512" name="Text Box 18"/>
          <p:cNvSpPr txBox="1">
            <a:spLocks noChangeArrowheads="1"/>
          </p:cNvSpPr>
          <p:nvPr/>
        </p:nvSpPr>
        <p:spPr bwMode="auto">
          <a:xfrm>
            <a:off x="3246039" y="1180918"/>
            <a:ext cx="2755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Lung Diseases</a:t>
            </a:r>
          </a:p>
        </p:txBody>
      </p:sp>
      <p:sp>
        <p:nvSpPr>
          <p:cNvPr id="106513" name="Line 19"/>
          <p:cNvSpPr>
            <a:spLocks noChangeShapeType="1"/>
          </p:cNvSpPr>
          <p:nvPr/>
        </p:nvSpPr>
        <p:spPr bwMode="auto">
          <a:xfrm flipH="1">
            <a:off x="3015350" y="3716338"/>
            <a:ext cx="719138" cy="217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6514" name="Oval 20"/>
          <p:cNvSpPr>
            <a:spLocks noChangeArrowheads="1"/>
          </p:cNvSpPr>
          <p:nvPr/>
        </p:nvSpPr>
        <p:spPr bwMode="auto">
          <a:xfrm>
            <a:off x="5334800" y="4102600"/>
            <a:ext cx="2232025" cy="1223963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6515" name="Line 21"/>
          <p:cNvSpPr>
            <a:spLocks noChangeShapeType="1"/>
          </p:cNvSpPr>
          <p:nvPr/>
        </p:nvSpPr>
        <p:spPr bwMode="auto">
          <a:xfrm>
            <a:off x="4643438" y="5516563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6516" name="Text Box 22"/>
          <p:cNvSpPr txBox="1">
            <a:spLocks noChangeArrowheads="1"/>
          </p:cNvSpPr>
          <p:nvPr/>
        </p:nvSpPr>
        <p:spPr bwMode="auto">
          <a:xfrm>
            <a:off x="4087813" y="4732338"/>
            <a:ext cx="1044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Tahoma" pitchFamily="34" charset="0"/>
              </a:rPr>
              <a:t>Muscle </a:t>
            </a:r>
          </a:p>
          <a:p>
            <a:pPr algn="ctr"/>
            <a:r>
              <a:rPr lang="en-US" sz="1800" b="1" dirty="0">
                <a:solidFill>
                  <a:srgbClr val="FFFFFF"/>
                </a:solidFill>
                <a:latin typeface="Tahoma" pitchFamily="34" charset="0"/>
              </a:rPr>
              <a:t>Fatigue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690675" y="2871787"/>
            <a:ext cx="42210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          </a:t>
            </a:r>
          </a:p>
          <a:p>
            <a:pPr>
              <a:buFont typeface="Symbol" pitchFamily="18" charset="2"/>
              <a:buChar char="ß"/>
              <a:defRPr/>
            </a:pPr>
            <a:r>
              <a:rPr kumimoji="1"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ATP            </a:t>
            </a:r>
            <a:r>
              <a:rPr lang="en-US" b="1" dirty="0">
                <a:solidFill>
                  <a:srgbClr val="FFFFFF"/>
                </a:solidFill>
                <a:sym typeface="Symbol" pitchFamily="18" charset="2"/>
              </a:rPr>
              <a:t>airflow           elastic</a:t>
            </a:r>
            <a:endParaRPr kumimoji="1"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Symbol" pitchFamily="18" charset="2"/>
            </a:endParaRPr>
          </a:p>
          <a:p>
            <a:pPr>
              <a:buFont typeface="Symbol" pitchFamily="18" charset="2"/>
              <a:buChar char="ß"/>
              <a:defRPr/>
            </a:pPr>
            <a:r>
              <a:rPr kumimoji="1"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Lactate </a:t>
            </a:r>
          </a:p>
          <a:p>
            <a:pPr>
              <a:buFont typeface="Symbol" pitchFamily="18" charset="2"/>
              <a:buChar char="Ý"/>
              <a:defRPr/>
            </a:pPr>
            <a:r>
              <a:rPr kumimoji="1"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V’CO</a:t>
            </a:r>
            <a:r>
              <a:rPr kumimoji="1" lang="en-US" sz="1800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2                </a:t>
            </a:r>
            <a:r>
              <a:rPr lang="en-US" b="1" dirty="0">
                <a:solidFill>
                  <a:srgbClr val="FFFFFF"/>
                </a:solidFill>
                <a:sym typeface="Symbol" pitchFamily="18" charset="2"/>
              </a:rPr>
              <a:t>obstruction         recoil</a:t>
            </a:r>
            <a:endParaRPr kumimoji="1" lang="en-US" sz="1800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Symbol" pitchFamily="18" charset="2"/>
            </a:endParaRPr>
          </a:p>
        </p:txBody>
      </p:sp>
      <p:sp>
        <p:nvSpPr>
          <p:cNvPr id="106518" name="Line 24"/>
          <p:cNvSpPr>
            <a:spLocks noChangeShapeType="1"/>
          </p:cNvSpPr>
          <p:nvPr/>
        </p:nvSpPr>
        <p:spPr bwMode="auto">
          <a:xfrm>
            <a:off x="4643438" y="4219575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" name="Gruppo 22"/>
          <p:cNvGrpSpPr/>
          <p:nvPr/>
        </p:nvGrpSpPr>
        <p:grpSpPr>
          <a:xfrm>
            <a:off x="0" y="6392512"/>
            <a:ext cx="9144000" cy="492826"/>
            <a:chOff x="0" y="6118761"/>
            <a:chExt cx="9144000" cy="492826"/>
          </a:xfrm>
        </p:grpSpPr>
        <p:sp>
          <p:nvSpPr>
            <p:cNvPr id="24" name="Rettangolo 23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5" name="Picture 7" descr="https://tse1.mm.bing.net/th?&amp;id=OIP.M85bd0c91ef99849133c972ccd0457a9co0&amp;w=299&amp;h=299&amp;c=0&amp;pid=1.9&amp;rs=0&amp;p=0&amp;r=0">
              <a:hlinkClick r:id="rId3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ttangolo 25"/>
          <p:cNvSpPr/>
          <p:nvPr/>
        </p:nvSpPr>
        <p:spPr>
          <a:xfrm>
            <a:off x="5228472" y="1704138"/>
            <a:ext cx="3454720" cy="432321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270000" dist="23000" dir="2022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7234990" y="1036540"/>
            <a:ext cx="176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K. Wasserman</a:t>
            </a:r>
          </a:p>
        </p:txBody>
      </p:sp>
    </p:spTree>
    <p:extLst>
      <p:ext uri="{BB962C8B-B14F-4D97-AF65-F5344CB8AC3E}">
        <p14:creationId xmlns:p14="http://schemas.microsoft.com/office/powerpoint/2010/main" val="56687772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15"/>
          <p:cNvSpPr>
            <a:spLocks noChangeShapeType="1"/>
          </p:cNvSpPr>
          <p:nvPr/>
        </p:nvSpPr>
        <p:spPr bwMode="auto">
          <a:xfrm>
            <a:off x="2843213" y="5734050"/>
            <a:ext cx="936625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rgbClr val="54585A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5" y="0"/>
            <a:ext cx="9132125" cy="990601"/>
          </a:xfrm>
          <a:solidFill>
            <a:schemeClr val="tx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</a:rPr>
              <a:t>Dyspnea</a:t>
            </a:r>
            <a:r>
              <a:rPr lang="en-US" sz="2800" b="1" dirty="0">
                <a:solidFill>
                  <a:srgbClr val="FFFF00"/>
                </a:solidFill>
              </a:rPr>
              <a:t> and Exercise limitation in COPD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1" y="1929763"/>
            <a:ext cx="7398410" cy="4495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</a:rPr>
              <a:t>                         </a:t>
            </a:r>
            <a:endParaRPr lang="en-US" sz="2800" b="1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</a:rPr>
              <a:t>V/Q mismatch                                  Work  of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</a:rPr>
              <a:t>                                                          breathing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b="1" dirty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 V</a:t>
            </a:r>
            <a:r>
              <a:rPr lang="en-US" sz="2400" b="1" baseline="-25000" dirty="0">
                <a:solidFill>
                  <a:srgbClr val="FFFFFF"/>
                </a:solidFill>
                <a:sym typeface="Symbol" pitchFamily="18" charset="2"/>
              </a:rPr>
              <a:t>D</a:t>
            </a: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/V</a:t>
            </a:r>
            <a:r>
              <a:rPr lang="en-US" sz="2400" b="1" baseline="-10000" dirty="0">
                <a:solidFill>
                  <a:srgbClr val="FFFFFF"/>
                </a:solidFill>
                <a:sym typeface="Symbol" pitchFamily="18" charset="2"/>
              </a:rPr>
              <a:t>T</a:t>
            </a:r>
            <a:endParaRPr lang="en-US" sz="24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 P</a:t>
            </a:r>
            <a:r>
              <a:rPr lang="en-US" sz="2400" b="1" baseline="-25000" dirty="0">
                <a:solidFill>
                  <a:srgbClr val="FFFFFF"/>
                </a:solidFill>
                <a:sym typeface="Symbol" pitchFamily="18" charset="2"/>
              </a:rPr>
              <a:t>A</a:t>
            </a: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O</a:t>
            </a:r>
            <a:r>
              <a:rPr lang="en-US" sz="2400" b="1" baseline="-25000" dirty="0">
                <a:solidFill>
                  <a:srgbClr val="FFFFFF"/>
                </a:solidFill>
                <a:sym typeface="Symbol" pitchFamily="18" charset="2"/>
              </a:rPr>
              <a:t>2</a:t>
            </a: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 pH</a:t>
            </a:r>
            <a:endParaRPr lang="en-US" sz="22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 </a:t>
            </a:r>
            <a:r>
              <a:rPr lang="en-US" sz="2400" b="1" dirty="0" err="1">
                <a:solidFill>
                  <a:srgbClr val="FFFFFF"/>
                </a:solidFill>
                <a:sym typeface="Symbol" pitchFamily="18" charset="2"/>
              </a:rPr>
              <a:t>ventilatory</a:t>
            </a: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                                 </a:t>
            </a:r>
            <a:r>
              <a:rPr lang="en-US" sz="2400" b="1" dirty="0" err="1">
                <a:solidFill>
                  <a:srgbClr val="FFFFFF"/>
                </a:solidFill>
                <a:sym typeface="Symbol" pitchFamily="18" charset="2"/>
              </a:rPr>
              <a:t>ventilatory</a:t>
            </a:r>
            <a:endParaRPr lang="en-US" sz="24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requirement                                       capacity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                    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sz="2400" b="1" dirty="0">
              <a:solidFill>
                <a:srgbClr val="FFFFFF"/>
              </a:solidFill>
              <a:sym typeface="Symbol" pitchFamily="18" charset="2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                    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  <a:defRPr/>
            </a:pPr>
            <a:r>
              <a:rPr lang="en-US" sz="2400" b="1" dirty="0">
                <a:solidFill>
                  <a:srgbClr val="FFFFFF"/>
                </a:solidFill>
                <a:sym typeface="Symbol" pitchFamily="18" charset="2"/>
              </a:rPr>
              <a:t>                       </a:t>
            </a:r>
            <a:r>
              <a:rPr lang="en-US" sz="2400" b="1" dirty="0" err="1">
                <a:solidFill>
                  <a:srgbClr val="FFFF00"/>
                </a:solidFill>
                <a:sym typeface="Symbol" pitchFamily="18" charset="2"/>
              </a:rPr>
              <a:t>Dyspnea</a:t>
            </a:r>
            <a:r>
              <a:rPr lang="en-US" sz="2400" b="1" dirty="0">
                <a:solidFill>
                  <a:srgbClr val="FFFF00"/>
                </a:solidFill>
                <a:sym typeface="Symbol" pitchFamily="18" charset="2"/>
              </a:rPr>
              <a:t> and Exercise Limitation </a:t>
            </a:r>
          </a:p>
        </p:txBody>
      </p:sp>
      <p:sp>
        <p:nvSpPr>
          <p:cNvPr id="106501" name="Line 4"/>
          <p:cNvSpPr>
            <a:spLocks noChangeShapeType="1"/>
          </p:cNvSpPr>
          <p:nvPr/>
        </p:nvSpPr>
        <p:spPr bwMode="auto">
          <a:xfrm flipH="1">
            <a:off x="2916238" y="1721921"/>
            <a:ext cx="1103250" cy="49581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rgbClr val="54585A"/>
              </a:solidFill>
            </a:endParaRPr>
          </a:p>
        </p:txBody>
      </p:sp>
      <p:sp>
        <p:nvSpPr>
          <p:cNvPr id="106502" name="Line 5"/>
          <p:cNvSpPr>
            <a:spLocks noChangeShapeType="1"/>
          </p:cNvSpPr>
          <p:nvPr/>
        </p:nvSpPr>
        <p:spPr bwMode="auto">
          <a:xfrm>
            <a:off x="5334800" y="1721921"/>
            <a:ext cx="1135275" cy="4732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rgbClr val="54585A"/>
              </a:solidFill>
            </a:endParaRPr>
          </a:p>
        </p:txBody>
      </p:sp>
      <p:sp>
        <p:nvSpPr>
          <p:cNvPr id="106503" name="Line 6"/>
          <p:cNvSpPr>
            <a:spLocks noChangeShapeType="1"/>
          </p:cNvSpPr>
          <p:nvPr/>
        </p:nvSpPr>
        <p:spPr bwMode="auto">
          <a:xfrm>
            <a:off x="2268538" y="2603175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rgbClr val="54585A"/>
              </a:solidFill>
            </a:endParaRPr>
          </a:p>
        </p:txBody>
      </p:sp>
      <p:sp>
        <p:nvSpPr>
          <p:cNvPr id="106504" name="Line 7"/>
          <p:cNvSpPr>
            <a:spLocks noChangeShapeType="1"/>
          </p:cNvSpPr>
          <p:nvPr/>
        </p:nvSpPr>
        <p:spPr bwMode="auto">
          <a:xfrm flipH="1">
            <a:off x="6059488" y="3157350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rgbClr val="54585A"/>
              </a:solidFill>
            </a:endParaRPr>
          </a:p>
        </p:txBody>
      </p:sp>
      <p:sp>
        <p:nvSpPr>
          <p:cNvPr id="106505" name="Line 8"/>
          <p:cNvSpPr>
            <a:spLocks noChangeShapeType="1"/>
          </p:cNvSpPr>
          <p:nvPr/>
        </p:nvSpPr>
        <p:spPr bwMode="auto">
          <a:xfrm>
            <a:off x="7707313" y="3283525"/>
            <a:ext cx="219875" cy="515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rgbClr val="54585A"/>
              </a:solidFill>
            </a:endParaRPr>
          </a:p>
        </p:txBody>
      </p:sp>
      <p:sp>
        <p:nvSpPr>
          <p:cNvPr id="106506" name="Line 9"/>
          <p:cNvSpPr>
            <a:spLocks noChangeShapeType="1"/>
          </p:cNvSpPr>
          <p:nvPr/>
        </p:nvSpPr>
        <p:spPr bwMode="auto">
          <a:xfrm>
            <a:off x="5228472" y="4072116"/>
            <a:ext cx="347941" cy="2103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rgbClr val="54585A"/>
              </a:solidFill>
            </a:endParaRPr>
          </a:p>
        </p:txBody>
      </p:sp>
      <p:sp>
        <p:nvSpPr>
          <p:cNvPr id="106507" name="Line 10"/>
          <p:cNvSpPr>
            <a:spLocks noChangeShapeType="1"/>
          </p:cNvSpPr>
          <p:nvPr/>
        </p:nvSpPr>
        <p:spPr bwMode="auto">
          <a:xfrm flipH="1">
            <a:off x="7531199" y="4136451"/>
            <a:ext cx="344877" cy="217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rgbClr val="54585A"/>
              </a:solidFill>
            </a:endParaRPr>
          </a:p>
        </p:txBody>
      </p:sp>
      <p:sp>
        <p:nvSpPr>
          <p:cNvPr id="106508" name="Line 11"/>
          <p:cNvSpPr>
            <a:spLocks noChangeShapeType="1"/>
          </p:cNvSpPr>
          <p:nvPr/>
        </p:nvSpPr>
        <p:spPr bwMode="auto">
          <a:xfrm flipH="1">
            <a:off x="5940425" y="5661025"/>
            <a:ext cx="576263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rgbClr val="54585A"/>
              </a:solidFill>
            </a:endParaRPr>
          </a:p>
        </p:txBody>
      </p:sp>
      <p:sp>
        <p:nvSpPr>
          <p:cNvPr id="106510" name="Oval 14"/>
          <p:cNvSpPr>
            <a:spLocks noChangeArrowheads="1"/>
          </p:cNvSpPr>
          <p:nvPr/>
        </p:nvSpPr>
        <p:spPr bwMode="auto">
          <a:xfrm>
            <a:off x="917575" y="4045000"/>
            <a:ext cx="2667000" cy="13716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6511" name="Line 17"/>
          <p:cNvSpPr>
            <a:spLocks noChangeShapeType="1"/>
          </p:cNvSpPr>
          <p:nvPr/>
        </p:nvSpPr>
        <p:spPr bwMode="auto">
          <a:xfrm>
            <a:off x="4643438" y="2419350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rgbClr val="54585A"/>
              </a:solidFill>
            </a:endParaRPr>
          </a:p>
        </p:txBody>
      </p:sp>
      <p:sp>
        <p:nvSpPr>
          <p:cNvPr id="106512" name="Text Box 18"/>
          <p:cNvSpPr txBox="1">
            <a:spLocks noChangeArrowheads="1"/>
          </p:cNvSpPr>
          <p:nvPr/>
        </p:nvSpPr>
        <p:spPr bwMode="auto">
          <a:xfrm>
            <a:off x="3246040" y="1180918"/>
            <a:ext cx="2755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ahoma" pitchFamily="34" charset="0"/>
              </a:rPr>
              <a:t>Lung Diseases</a:t>
            </a:r>
          </a:p>
        </p:txBody>
      </p:sp>
      <p:sp>
        <p:nvSpPr>
          <p:cNvPr id="106513" name="Line 19"/>
          <p:cNvSpPr>
            <a:spLocks noChangeShapeType="1"/>
          </p:cNvSpPr>
          <p:nvPr/>
        </p:nvSpPr>
        <p:spPr bwMode="auto">
          <a:xfrm flipH="1">
            <a:off x="3015350" y="3716338"/>
            <a:ext cx="719138" cy="2174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rgbClr val="54585A"/>
              </a:solidFill>
            </a:endParaRPr>
          </a:p>
        </p:txBody>
      </p:sp>
      <p:sp>
        <p:nvSpPr>
          <p:cNvPr id="106514" name="Oval 20"/>
          <p:cNvSpPr>
            <a:spLocks noChangeArrowheads="1"/>
          </p:cNvSpPr>
          <p:nvPr/>
        </p:nvSpPr>
        <p:spPr bwMode="auto">
          <a:xfrm>
            <a:off x="5334800" y="4102600"/>
            <a:ext cx="2232025" cy="1223963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6515" name="Line 21"/>
          <p:cNvSpPr>
            <a:spLocks noChangeShapeType="1"/>
          </p:cNvSpPr>
          <p:nvPr/>
        </p:nvSpPr>
        <p:spPr bwMode="auto">
          <a:xfrm>
            <a:off x="4643438" y="5516563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rgbClr val="54585A"/>
              </a:solidFill>
            </a:endParaRPr>
          </a:p>
        </p:txBody>
      </p:sp>
      <p:sp>
        <p:nvSpPr>
          <p:cNvPr id="106516" name="Text Box 22"/>
          <p:cNvSpPr txBox="1">
            <a:spLocks noChangeArrowheads="1"/>
          </p:cNvSpPr>
          <p:nvPr/>
        </p:nvSpPr>
        <p:spPr bwMode="auto">
          <a:xfrm>
            <a:off x="4087813" y="4732338"/>
            <a:ext cx="1044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Tahoma" pitchFamily="34" charset="0"/>
              </a:rPr>
              <a:t>Muscle 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latin typeface="Tahoma" pitchFamily="34" charset="0"/>
              </a:rPr>
              <a:t>Fatigue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690675" y="2871787"/>
            <a:ext cx="42210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          </a:t>
            </a:r>
          </a:p>
          <a:p>
            <a:pPr>
              <a:buFont typeface="Symbol" pitchFamily="18" charset="2"/>
              <a:buChar char="ß"/>
              <a:defRPr/>
            </a:pPr>
            <a:r>
              <a:rPr kumimoji="1"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ATP            </a:t>
            </a:r>
            <a:r>
              <a:rPr lang="en-US" b="1" dirty="0">
                <a:solidFill>
                  <a:srgbClr val="FFFFFF"/>
                </a:solidFill>
                <a:sym typeface="Symbol" pitchFamily="18" charset="2"/>
              </a:rPr>
              <a:t>airflow           elastic</a:t>
            </a:r>
            <a:endParaRPr kumimoji="1"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Symbol" pitchFamily="18" charset="2"/>
            </a:endParaRPr>
          </a:p>
          <a:p>
            <a:pPr>
              <a:buFont typeface="Symbol" pitchFamily="18" charset="2"/>
              <a:buChar char="ß"/>
              <a:defRPr/>
            </a:pPr>
            <a:r>
              <a:rPr kumimoji="1"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Lactate </a:t>
            </a:r>
          </a:p>
          <a:p>
            <a:pPr>
              <a:buFont typeface="Symbol" pitchFamily="18" charset="2"/>
              <a:buChar char="Ý"/>
              <a:defRPr/>
            </a:pPr>
            <a:r>
              <a:rPr kumimoji="1"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V’CO</a:t>
            </a:r>
            <a:r>
              <a:rPr kumimoji="1" lang="en-US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2                </a:t>
            </a:r>
            <a:r>
              <a:rPr lang="en-US" b="1" dirty="0">
                <a:solidFill>
                  <a:srgbClr val="FFFFFF"/>
                </a:solidFill>
                <a:sym typeface="Symbol" pitchFamily="18" charset="2"/>
              </a:rPr>
              <a:t>obstruction         recoil</a:t>
            </a:r>
            <a:endParaRPr kumimoji="1" lang="en-US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sym typeface="Symbol" pitchFamily="18" charset="2"/>
            </a:endParaRPr>
          </a:p>
        </p:txBody>
      </p:sp>
      <p:sp>
        <p:nvSpPr>
          <p:cNvPr id="106518" name="Line 24"/>
          <p:cNvSpPr>
            <a:spLocks noChangeShapeType="1"/>
          </p:cNvSpPr>
          <p:nvPr/>
        </p:nvSpPr>
        <p:spPr bwMode="auto">
          <a:xfrm>
            <a:off x="4643438" y="4219575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>
              <a:solidFill>
                <a:srgbClr val="54585A"/>
              </a:solidFill>
            </a:endParaRPr>
          </a:p>
        </p:txBody>
      </p:sp>
      <p:grpSp>
        <p:nvGrpSpPr>
          <p:cNvPr id="2" name="Gruppo 22"/>
          <p:cNvGrpSpPr/>
          <p:nvPr/>
        </p:nvGrpSpPr>
        <p:grpSpPr>
          <a:xfrm>
            <a:off x="0" y="6392512"/>
            <a:ext cx="9144000" cy="492826"/>
            <a:chOff x="0" y="6118761"/>
            <a:chExt cx="9144000" cy="492826"/>
          </a:xfrm>
        </p:grpSpPr>
        <p:sp>
          <p:nvSpPr>
            <p:cNvPr id="24" name="Rettangolo 23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pic>
          <p:nvPicPr>
            <p:cNvPr id="25" name="Picture 7" descr="https://tse1.mm.bing.net/th?&amp;id=OIP.M85bd0c91ef99849133c972ccd0457a9co0&amp;w=299&amp;h=299&amp;c=0&amp;pid=1.9&amp;rs=0&amp;p=0&amp;r=0">
              <a:hlinkClick r:id="rId3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asellaDiTesto 2"/>
          <p:cNvSpPr txBox="1"/>
          <p:nvPr/>
        </p:nvSpPr>
        <p:spPr>
          <a:xfrm>
            <a:off x="7234990" y="1036540"/>
            <a:ext cx="176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K. Wasserman</a:t>
            </a:r>
          </a:p>
        </p:txBody>
      </p:sp>
    </p:spTree>
    <p:extLst>
      <p:ext uri="{BB962C8B-B14F-4D97-AF65-F5344CB8AC3E}">
        <p14:creationId xmlns:p14="http://schemas.microsoft.com/office/powerpoint/2010/main" val="8419742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9374991-DF7E-714E-879B-82B130EB8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r="4314"/>
          <a:stretch>
            <a:fillRect/>
          </a:stretch>
        </p:blipFill>
        <p:spPr bwMode="auto">
          <a:xfrm>
            <a:off x="1331913" y="263526"/>
            <a:ext cx="6262687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3">
            <a:extLst>
              <a:ext uri="{FF2B5EF4-FFF2-40B4-BE49-F238E27FC236}">
                <a16:creationId xmlns:a16="http://schemas.microsoft.com/office/drawing/2014/main" id="{4E0D3D9D-CED1-B946-8894-3A26F3733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93" y="1216820"/>
            <a:ext cx="331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1600" dirty="0">
                <a:latin typeface="Comic Sans MS" panose="030F0902030302020204" pitchFamily="66" charset="0"/>
              </a:rPr>
              <a:t>Gulati M, N </a:t>
            </a:r>
            <a:r>
              <a:rPr lang="en-US" altLang="it-IT" sz="1600" dirty="0" err="1">
                <a:latin typeface="Comic Sans MS" panose="030F0902030302020204" pitchFamily="66" charset="0"/>
              </a:rPr>
              <a:t>Engl</a:t>
            </a:r>
            <a:r>
              <a:rPr lang="en-US" altLang="it-IT" sz="1600" dirty="0">
                <a:latin typeface="Comic Sans MS" panose="030F0902030302020204" pitchFamily="66" charset="0"/>
              </a:rPr>
              <a:t> J Med 2005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D0625C7C-A640-8D49-8FEC-942B9B3BF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1413" r="2724" b="14777"/>
          <a:stretch>
            <a:fillRect/>
          </a:stretch>
        </p:blipFill>
        <p:spPr bwMode="auto">
          <a:xfrm>
            <a:off x="1331913" y="1505687"/>
            <a:ext cx="676910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Line 5">
            <a:extLst>
              <a:ext uri="{FF2B5EF4-FFF2-40B4-BE49-F238E27FC236}">
                <a16:creationId xmlns:a16="http://schemas.microsoft.com/office/drawing/2014/main" id="{D28CDCFA-13C7-EE4B-86D2-8967350B4C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8175" y="4005263"/>
            <a:ext cx="554355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8" name="Line 6">
            <a:extLst>
              <a:ext uri="{FF2B5EF4-FFF2-40B4-BE49-F238E27FC236}">
                <a16:creationId xmlns:a16="http://schemas.microsoft.com/office/drawing/2014/main" id="{0F5A6001-9040-9F4E-847E-A61A97EFEB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8175" y="3862388"/>
            <a:ext cx="55435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19" name="Oval 7">
            <a:extLst>
              <a:ext uri="{FF2B5EF4-FFF2-40B4-BE49-F238E27FC236}">
                <a16:creationId xmlns:a16="http://schemas.microsoft.com/office/drawing/2014/main" id="{458EA873-4CDF-1A40-9EEA-A4E2AA2CA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862388"/>
            <a:ext cx="5048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141320" name="Oval 8">
            <a:extLst>
              <a:ext uri="{FF2B5EF4-FFF2-40B4-BE49-F238E27FC236}">
                <a16:creationId xmlns:a16="http://schemas.microsoft.com/office/drawing/2014/main" id="{B0DD266F-B532-3D4A-B246-C0C2C7246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263" y="5014913"/>
            <a:ext cx="5048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solidFill>
                <a:schemeClr val="tx1"/>
              </a:solidFill>
            </a:endParaRPr>
          </a:p>
        </p:txBody>
      </p:sp>
      <p:sp>
        <p:nvSpPr>
          <p:cNvPr id="141321" name="Line 9">
            <a:extLst>
              <a:ext uri="{FF2B5EF4-FFF2-40B4-BE49-F238E27FC236}">
                <a16:creationId xmlns:a16="http://schemas.microsoft.com/office/drawing/2014/main" id="{0A08E31D-188A-7F45-8E4A-0D9DE9A8E8C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8175" y="3862388"/>
            <a:ext cx="554355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2" name="Line 10">
            <a:extLst>
              <a:ext uri="{FF2B5EF4-FFF2-40B4-BE49-F238E27FC236}">
                <a16:creationId xmlns:a16="http://schemas.microsoft.com/office/drawing/2014/main" id="{76B8B524-E9BD-E849-9788-B5EE6BE721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8175" y="2925763"/>
            <a:ext cx="554355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FCEFBF44-C0A1-144F-B59D-D474BD7434A6}"/>
              </a:ext>
            </a:extLst>
          </p:cNvPr>
          <p:cNvGrpSpPr/>
          <p:nvPr/>
        </p:nvGrpSpPr>
        <p:grpSpPr>
          <a:xfrm>
            <a:off x="0" y="6344386"/>
            <a:ext cx="9144000" cy="492826"/>
            <a:chOff x="0" y="6118761"/>
            <a:chExt cx="9144000" cy="492826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E7A14466-77E6-A44E-A352-CDBB1E6550F6}"/>
                </a:ext>
              </a:extLst>
            </p:cNvPr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Picture 7" descr="https://tse1.mm.bing.net/th?&amp;id=OIP.M85bd0c91ef99849133c972ccd0457a9co0&amp;w=299&amp;h=299&amp;c=0&amp;pid=1.9&amp;rs=0&amp;p=0&amp;r=0">
              <a:hlinkClick r:id="rId4" tooltip="Visualizza dettagli immagine"/>
              <a:extLst>
                <a:ext uri="{FF2B5EF4-FFF2-40B4-BE49-F238E27FC236}">
                  <a16:creationId xmlns:a16="http://schemas.microsoft.com/office/drawing/2014/main" id="{7BE28E35-657B-D845-9381-34B416DC0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542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9" grpId="0" animBg="1"/>
      <p:bldP spid="1413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14290"/>
            <a:ext cx="924624" cy="7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16198"/>
            <a:ext cx="6613930" cy="1723348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1907704" y="2348880"/>
            <a:ext cx="5255840" cy="3864250"/>
            <a:chOff x="1907704" y="2348880"/>
            <a:chExt cx="5255840" cy="386425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7704" y="2348880"/>
              <a:ext cx="5255840" cy="3864250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 bwMode="auto">
            <a:xfrm>
              <a:off x="1907704" y="2348880"/>
              <a:ext cx="504056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6" name="Ovale 5"/>
          <p:cNvSpPr/>
          <p:nvPr/>
        </p:nvSpPr>
        <p:spPr bwMode="auto">
          <a:xfrm>
            <a:off x="5292080" y="4437112"/>
            <a:ext cx="64807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3347864" y="5373216"/>
            <a:ext cx="864096" cy="288032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/>
          <a:srcRect r="23861" b="8574"/>
          <a:stretch/>
        </p:blipFill>
        <p:spPr>
          <a:xfrm>
            <a:off x="7317188" y="5921723"/>
            <a:ext cx="1608460" cy="291407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0" y="6365174"/>
            <a:ext cx="9144000" cy="492826"/>
            <a:chOff x="0" y="6118761"/>
            <a:chExt cx="9144000" cy="492826"/>
          </a:xfrm>
        </p:grpSpPr>
        <p:sp>
          <p:nvSpPr>
            <p:cNvPr id="12" name="Rettangolo 11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Picture 7" descr="https://tse1.mm.bing.net/th?&amp;id=OIP.M85bd0c91ef99849133c972ccd0457a9co0&amp;w=299&amp;h=299&amp;c=0&amp;pid=1.9&amp;rs=0&amp;p=0&amp;r=0">
              <a:hlinkClick r:id="rId7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92874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14290"/>
            <a:ext cx="924624" cy="7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16198"/>
            <a:ext cx="6613930" cy="172334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2348880"/>
            <a:ext cx="5255840" cy="3864250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 bwMode="auto">
          <a:xfrm>
            <a:off x="5292080" y="4437112"/>
            <a:ext cx="64807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3347864" y="5373216"/>
            <a:ext cx="864096" cy="288032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/>
          <a:srcRect r="23861" b="8574"/>
          <a:stretch/>
        </p:blipFill>
        <p:spPr>
          <a:xfrm>
            <a:off x="7317188" y="5921723"/>
            <a:ext cx="1608460" cy="291407"/>
          </a:xfrm>
          <a:prstGeom prst="rect">
            <a:avLst/>
          </a:prstGeom>
        </p:spPr>
      </p:pic>
      <p:grpSp>
        <p:nvGrpSpPr>
          <p:cNvPr id="7" name="Gruppo 10"/>
          <p:cNvGrpSpPr/>
          <p:nvPr/>
        </p:nvGrpSpPr>
        <p:grpSpPr>
          <a:xfrm>
            <a:off x="0" y="6365174"/>
            <a:ext cx="9144000" cy="492826"/>
            <a:chOff x="0" y="6118761"/>
            <a:chExt cx="9144000" cy="492826"/>
          </a:xfrm>
        </p:grpSpPr>
        <p:sp>
          <p:nvSpPr>
            <p:cNvPr id="12" name="Rettangolo 11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Picture 7" descr="https://tse1.mm.bing.net/th?&amp;id=OIP.M85bd0c91ef99849133c972ccd0457a9co0&amp;w=299&amp;h=299&amp;c=0&amp;pid=1.9&amp;rs=0&amp;p=0&amp;r=0">
              <a:hlinkClick r:id="rId7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Connettore 1 14"/>
          <p:cNvCxnSpPr/>
          <p:nvPr/>
        </p:nvCxnSpPr>
        <p:spPr>
          <a:xfrm flipV="1">
            <a:off x="2719449" y="4025735"/>
            <a:ext cx="3633850" cy="11875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V="1">
            <a:off x="2719449" y="4037610"/>
            <a:ext cx="1492511" cy="1175658"/>
          </a:xfrm>
          <a:prstGeom prst="line">
            <a:avLst/>
          </a:prstGeom>
          <a:ln w="38100">
            <a:solidFill>
              <a:srgbClr val="0070C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721434" y="3847605"/>
            <a:ext cx="175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COPD </a:t>
            </a:r>
          </a:p>
          <a:p>
            <a:r>
              <a:rPr lang="it-IT" b="1" dirty="0">
                <a:solidFill>
                  <a:srgbClr val="FF0000"/>
                </a:solidFill>
              </a:rPr>
              <a:t>FEV</a:t>
            </a:r>
            <a:r>
              <a:rPr lang="it-IT" sz="1200" b="1" dirty="0">
                <a:solidFill>
                  <a:srgbClr val="FF0000"/>
                </a:solidFill>
              </a:rPr>
              <a:t>1</a:t>
            </a:r>
            <a:r>
              <a:rPr lang="it-IT" b="1" dirty="0">
                <a:solidFill>
                  <a:srgbClr val="FF0000"/>
                </a:solidFill>
              </a:rPr>
              <a:t> = 0.75 L</a:t>
            </a:r>
          </a:p>
        </p:txBody>
      </p:sp>
      <p:sp>
        <p:nvSpPr>
          <p:cNvPr id="17" name="Rettangolo 16"/>
          <p:cNvSpPr/>
          <p:nvPr/>
        </p:nvSpPr>
        <p:spPr bwMode="auto">
          <a:xfrm>
            <a:off x="1883642" y="2501280"/>
            <a:ext cx="504056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10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9" y="679522"/>
            <a:ext cx="7183189" cy="103162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772" y="1916832"/>
            <a:ext cx="5360516" cy="42844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5749930"/>
            <a:ext cx="2286372" cy="655781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0" y="6405711"/>
            <a:ext cx="9144000" cy="492826"/>
            <a:chOff x="0" y="6118761"/>
            <a:chExt cx="9144000" cy="492826"/>
          </a:xfrm>
        </p:grpSpPr>
        <p:sp>
          <p:nvSpPr>
            <p:cNvPr id="10" name="Rettangolo 9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Picture 7" descr="https://tse1.mm.bing.net/th?&amp;id=OIP.M85bd0c91ef99849133c972ccd0457a9co0&amp;w=299&amp;h=299&amp;c=0&amp;pid=1.9&amp;rs=0&amp;p=0&amp;r=0">
              <a:hlinkClick r:id="rId6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5825" y="6531925"/>
            <a:ext cx="5638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38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214290"/>
            <a:ext cx="924624" cy="7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7388820" cy="1925256"/>
          </a:xfrm>
          <a:prstGeom prst="rect">
            <a:avLst/>
          </a:prstGeom>
        </p:spPr>
      </p:pic>
      <p:grpSp>
        <p:nvGrpSpPr>
          <p:cNvPr id="3" name="Gruppo 13"/>
          <p:cNvGrpSpPr/>
          <p:nvPr/>
        </p:nvGrpSpPr>
        <p:grpSpPr>
          <a:xfrm>
            <a:off x="413236" y="2241730"/>
            <a:ext cx="8469573" cy="3851565"/>
            <a:chOff x="413236" y="2533137"/>
            <a:chExt cx="8469573" cy="3851565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5"/>
            <a:srcRect r="23861" b="8574"/>
            <a:stretch/>
          </p:blipFill>
          <p:spPr>
            <a:xfrm>
              <a:off x="7274349" y="6093295"/>
              <a:ext cx="1608460" cy="291407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236" y="2533137"/>
              <a:ext cx="8263220" cy="3385162"/>
            </a:xfrm>
            <a:prstGeom prst="rect">
              <a:avLst/>
            </a:prstGeom>
          </p:spPr>
        </p:pic>
        <p:sp>
          <p:nvSpPr>
            <p:cNvPr id="12" name="Ovale 11"/>
            <p:cNvSpPr/>
            <p:nvPr/>
          </p:nvSpPr>
          <p:spPr bwMode="auto">
            <a:xfrm>
              <a:off x="2000232" y="4357694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3" name="Ovale 12"/>
            <p:cNvSpPr/>
            <p:nvPr/>
          </p:nvSpPr>
          <p:spPr bwMode="auto">
            <a:xfrm>
              <a:off x="6000760" y="3571876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0" y="6344386"/>
            <a:ext cx="9144000" cy="492826"/>
            <a:chOff x="0" y="6118761"/>
            <a:chExt cx="9144000" cy="492826"/>
          </a:xfrm>
        </p:grpSpPr>
        <p:sp>
          <p:nvSpPr>
            <p:cNvPr id="14" name="Rettangolo 13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Picture 7" descr="https://tse1.mm.bing.net/th?&amp;id=OIP.M85bd0c91ef99849133c972ccd0457a9co0&amp;w=299&amp;h=299&amp;c=0&amp;pid=1.9&amp;rs=0&amp;p=0&amp;r=0">
              <a:hlinkClick r:id="rId7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03894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444625"/>
            <a:ext cx="5761038" cy="4795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0" name="Rectangle 10"/>
          <p:cNvSpPr>
            <a:spLocks noGrp="1" noChangeArrowheads="1"/>
          </p:cNvSpPr>
          <p:nvPr>
            <p:ph type="title"/>
          </p:nvPr>
        </p:nvSpPr>
        <p:spPr>
          <a:xfrm>
            <a:off x="755650" y="271463"/>
            <a:ext cx="7772400" cy="854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Exercise in patients with primary</a:t>
            </a:r>
            <a:b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pulmonary hypertension (PPH)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5965031" y="1261268"/>
            <a:ext cx="2830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800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Sun XG, Circulation 2001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0" y="6344386"/>
            <a:ext cx="9144000" cy="492826"/>
            <a:chOff x="0" y="6118761"/>
            <a:chExt cx="9144000" cy="492826"/>
          </a:xfrm>
        </p:grpSpPr>
        <p:sp>
          <p:nvSpPr>
            <p:cNvPr id="6" name="Rettangolo 5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Picture 7" descr="https://tse1.mm.bing.net/th?&amp;id=OIP.M85bd0c91ef99849133c972ccd0457a9co0&amp;w=299&amp;h=299&amp;c=0&amp;pid=1.9&amp;rs=0&amp;p=0&amp;r=0">
              <a:hlinkClick r:id="rId4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26040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1" y="110332"/>
            <a:ext cx="9105899" cy="854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CPET in patients with primary pulmonary hypertension (IPH)</a:t>
            </a:r>
            <a:r>
              <a:rPr lang="en-US" b="1" baseline="-2500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5833671" y="781051"/>
            <a:ext cx="2830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Sun</a:t>
            </a:r>
            <a:r>
              <a:rPr lang="it-IT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XG, </a:t>
            </a:r>
            <a:r>
              <a:rPr lang="it-IT" sz="18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Circulation</a:t>
            </a:r>
            <a:r>
              <a:rPr lang="it-IT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2001</a:t>
            </a:r>
          </a:p>
        </p:txBody>
      </p:sp>
      <p:pic>
        <p:nvPicPr>
          <p:cNvPr id="13517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147763"/>
            <a:ext cx="5256213" cy="52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0" y="6344386"/>
            <a:ext cx="9144000" cy="492826"/>
            <a:chOff x="0" y="6118761"/>
            <a:chExt cx="9144000" cy="492826"/>
          </a:xfrm>
        </p:grpSpPr>
        <p:sp>
          <p:nvSpPr>
            <p:cNvPr id="6" name="Rettangolo 5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Picture 7" descr="https://tse1.mm.bing.net/th?&amp;id=OIP.M85bd0c91ef99849133c972ccd0457a9co0&amp;w=299&amp;h=299&amp;c=0&amp;pid=1.9&amp;rs=0&amp;p=0&amp;r=0">
              <a:hlinkClick r:id="rId4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01867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5" descr="Carlone CPET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285750"/>
            <a:ext cx="39719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927350"/>
            <a:ext cx="611981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86024" y="5403273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Eur </a:t>
            </a:r>
            <a:r>
              <a:rPr lang="it-IT" sz="1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Respir</a:t>
            </a:r>
            <a:r>
              <a:rPr lang="it-IT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J 2007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0" y="6344386"/>
            <a:ext cx="9144000" cy="492826"/>
            <a:chOff x="0" y="6118761"/>
            <a:chExt cx="9144000" cy="492826"/>
          </a:xfrm>
        </p:grpSpPr>
        <p:sp>
          <p:nvSpPr>
            <p:cNvPr id="7" name="Rettangolo 6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7" descr="https://tse1.mm.bing.net/th?&amp;id=OIP.M85bd0c91ef99849133c972ccd0457a9co0&amp;w=299&amp;h=299&amp;c=0&amp;pid=1.9&amp;rs=0&amp;p=0&amp;r=0">
              <a:hlinkClick r:id="rId4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28" y="164794"/>
            <a:ext cx="5984751" cy="196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133600"/>
            <a:ext cx="85947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03645" y="1323975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800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Eur </a:t>
            </a:r>
            <a:r>
              <a:rPr lang="it-IT" sz="1800" i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</a:t>
            </a:r>
            <a:r>
              <a:rPr lang="it-IT" sz="1800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 2007</a:t>
            </a:r>
          </a:p>
        </p:txBody>
      </p:sp>
      <p:pic>
        <p:nvPicPr>
          <p:cNvPr id="112645" name="Picture 5" descr="Risultato immagine per european respiratory socie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692150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o 5"/>
          <p:cNvGrpSpPr/>
          <p:nvPr/>
        </p:nvGrpSpPr>
        <p:grpSpPr>
          <a:xfrm>
            <a:off x="0" y="6344386"/>
            <a:ext cx="9144000" cy="492826"/>
            <a:chOff x="0" y="6118761"/>
            <a:chExt cx="9144000" cy="492826"/>
          </a:xfrm>
        </p:grpSpPr>
        <p:sp>
          <p:nvSpPr>
            <p:cNvPr id="7" name="Rettangolo 6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7" descr="https://tse1.mm.bing.net/th?&amp;id=OIP.M85bd0c91ef99849133c972ccd0457a9co0&amp;w=299&amp;h=299&amp;c=0&amp;pid=1.9&amp;rs=0&amp;p=0&amp;r=0">
              <a:hlinkClick r:id="rId5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ttangolo 8"/>
          <p:cNvSpPr/>
          <p:nvPr/>
        </p:nvSpPr>
        <p:spPr>
          <a:xfrm>
            <a:off x="570016" y="5106390"/>
            <a:ext cx="2695698" cy="1425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465420" y="4849627"/>
            <a:ext cx="3730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HI CWR endurance </a:t>
            </a:r>
            <a:r>
              <a:rPr lang="it-IT" sz="3200" b="1" dirty="0">
                <a:solidFill>
                  <a:srgbClr val="C00000"/>
                </a:solidFill>
              </a:rPr>
              <a:t>T</a:t>
            </a:r>
            <a:r>
              <a:rPr lang="it-IT" sz="2000" b="1" dirty="0">
                <a:solidFill>
                  <a:srgbClr val="C00000"/>
                </a:solidFill>
              </a:rPr>
              <a:t>LIM</a:t>
            </a:r>
            <a:endParaRPr lang="it-IT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86" y="102972"/>
            <a:ext cx="6112515" cy="201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81775" y="1743920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800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Eur </a:t>
            </a:r>
            <a:r>
              <a:rPr lang="it-IT" sz="1800" i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</a:t>
            </a:r>
            <a:r>
              <a:rPr lang="it-IT" sz="1800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 2007</a:t>
            </a:r>
          </a:p>
        </p:txBody>
      </p:sp>
      <p:pic>
        <p:nvPicPr>
          <p:cNvPr id="115716" name="Picture 2"/>
          <p:cNvPicPr>
            <a:picLocks noChangeAspect="1" noChangeArrowheads="1"/>
          </p:cNvPicPr>
          <p:nvPr/>
        </p:nvPicPr>
        <p:blipFill>
          <a:blip r:embed="rId3"/>
          <a:srcRect l="1682" t="4604" r="3362" b="3322"/>
          <a:stretch>
            <a:fillRect/>
          </a:stretch>
        </p:blipFill>
        <p:spPr bwMode="auto">
          <a:xfrm>
            <a:off x="-11869" y="2398808"/>
            <a:ext cx="9144000" cy="340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 descr="Risultato immagine per european respiratory socie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3638" y="692150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o 5"/>
          <p:cNvGrpSpPr/>
          <p:nvPr/>
        </p:nvGrpSpPr>
        <p:grpSpPr>
          <a:xfrm>
            <a:off x="0" y="6344386"/>
            <a:ext cx="9144000" cy="492826"/>
            <a:chOff x="0" y="6118761"/>
            <a:chExt cx="9144000" cy="492826"/>
          </a:xfrm>
        </p:grpSpPr>
        <p:sp>
          <p:nvSpPr>
            <p:cNvPr id="7" name="Rettangolo 6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7" descr="https://tse1.mm.bing.net/th?&amp;id=OIP.M85bd0c91ef99849133c972ccd0457a9co0&amp;w=299&amp;h=299&amp;c=0&amp;pid=1.9&amp;rs=0&amp;p=0&amp;r=0">
              <a:hlinkClick r:id="rId5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ttangolo 1"/>
          <p:cNvSpPr/>
          <p:nvPr/>
        </p:nvSpPr>
        <p:spPr>
          <a:xfrm>
            <a:off x="106260" y="4331368"/>
            <a:ext cx="8458714" cy="625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</a:rPr>
              <a:t> P. </a:t>
            </a:r>
            <a:r>
              <a:rPr lang="it-IT" b="1" i="1" dirty="0" err="1">
                <a:solidFill>
                  <a:schemeClr val="bg1"/>
                </a:solidFill>
              </a:rPr>
              <a:t>Palange</a:t>
            </a:r>
            <a:r>
              <a:rPr lang="it-IT" b="1" i="1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2019632" y="308774"/>
            <a:ext cx="5144294" cy="6036434"/>
            <a:chOff x="944811" y="308774"/>
            <a:chExt cx="5144294" cy="6036434"/>
          </a:xfrm>
        </p:grpSpPr>
        <p:pic>
          <p:nvPicPr>
            <p:cNvPr id="52226" name="Picture 5" descr="Oxygen 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8545" y="308774"/>
              <a:ext cx="5040560" cy="6036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CasellaDiTesto 1"/>
            <p:cNvSpPr txBox="1"/>
            <p:nvPr/>
          </p:nvSpPr>
          <p:spPr>
            <a:xfrm>
              <a:off x="944811" y="1052736"/>
              <a:ext cx="457426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0" dirty="0" err="1">
                  <a:solidFill>
                    <a:schemeClr val="bg1"/>
                  </a:solidFill>
                </a:rPr>
                <a:t>Thanks</a:t>
              </a:r>
              <a:endParaRPr lang="it-IT" sz="1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724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CE57CA22-75EB-BB4B-AA55-D19B885F4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4875"/>
            <a:ext cx="85693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3">
            <a:extLst>
              <a:ext uri="{FF2B5EF4-FFF2-40B4-BE49-F238E27FC236}">
                <a16:creationId xmlns:a16="http://schemas.microsoft.com/office/drawing/2014/main" id="{DCB68E53-B5A8-F841-A891-A004A1D7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0350"/>
            <a:ext cx="7059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0" i="1">
                <a:solidFill>
                  <a:schemeClr val="tx1"/>
                </a:solidFill>
                <a:latin typeface="Comic Sans MS" panose="030F0902030302020204" pitchFamily="66" charset="0"/>
              </a:rPr>
              <a:t>V’O</a:t>
            </a:r>
            <a:r>
              <a:rPr lang="it-IT" altLang="it-IT" sz="3600" b="0" i="1" baseline="-25000">
                <a:solidFill>
                  <a:schemeClr val="tx1"/>
                </a:solidFill>
                <a:latin typeface="Comic Sans MS" panose="030F0902030302020204" pitchFamily="66" charset="0"/>
              </a:rPr>
              <a:t>2</a:t>
            </a:r>
            <a:r>
              <a:rPr lang="it-IT" altLang="it-IT" sz="3600" b="0" i="1">
                <a:solidFill>
                  <a:schemeClr val="tx1"/>
                </a:solidFill>
                <a:latin typeface="Comic Sans MS" panose="030F0902030302020204" pitchFamily="66" charset="0"/>
              </a:rPr>
              <a:t> at rest and during exercise</a:t>
            </a: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0F1C59B6-8E97-A144-97BF-2111EE0E6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2" r="7524" b="14790"/>
          <a:stretch>
            <a:fillRect/>
          </a:stretch>
        </p:blipFill>
        <p:spPr bwMode="auto">
          <a:xfrm>
            <a:off x="6659563" y="1685925"/>
            <a:ext cx="237648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id="{1E19EFE3-D527-F041-A167-6FCBEAFB7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14845" r="20998"/>
          <a:stretch>
            <a:fillRect/>
          </a:stretch>
        </p:blipFill>
        <p:spPr bwMode="auto">
          <a:xfrm>
            <a:off x="7768122" y="5339499"/>
            <a:ext cx="133191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>
            <a:extLst>
              <a:ext uri="{FF2B5EF4-FFF2-40B4-BE49-F238E27FC236}">
                <a16:creationId xmlns:a16="http://schemas.microsoft.com/office/drawing/2014/main" id="{4DFD48C7-FBB1-2C43-BA7A-E4A884C22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06" y="4503738"/>
            <a:ext cx="1152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Freeform 7">
            <a:extLst>
              <a:ext uri="{FF2B5EF4-FFF2-40B4-BE49-F238E27FC236}">
                <a16:creationId xmlns:a16="http://schemas.microsoft.com/office/drawing/2014/main" id="{02FBA055-7A31-164C-9633-7FDA75566A17}"/>
              </a:ext>
            </a:extLst>
          </p:cNvPr>
          <p:cNvSpPr>
            <a:spLocks/>
          </p:cNvSpPr>
          <p:nvPr/>
        </p:nvSpPr>
        <p:spPr bwMode="auto">
          <a:xfrm>
            <a:off x="4067175" y="1628775"/>
            <a:ext cx="576263" cy="3576638"/>
          </a:xfrm>
          <a:custGeom>
            <a:avLst/>
            <a:gdLst>
              <a:gd name="T0" fmla="*/ 2147483646 w 371"/>
              <a:gd name="T1" fmla="*/ 2147483646 h 2389"/>
              <a:gd name="T2" fmla="*/ 2147483646 w 371"/>
              <a:gd name="T3" fmla="*/ 2147483646 h 2389"/>
              <a:gd name="T4" fmla="*/ 2147483646 w 371"/>
              <a:gd name="T5" fmla="*/ 2147483646 h 2389"/>
              <a:gd name="T6" fmla="*/ 2147483646 w 371"/>
              <a:gd name="T7" fmla="*/ 2147483646 h 2389"/>
              <a:gd name="T8" fmla="*/ 2147483646 w 371"/>
              <a:gd name="T9" fmla="*/ 0 h 23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"/>
              <a:gd name="T16" fmla="*/ 0 h 2389"/>
              <a:gd name="T17" fmla="*/ 371 w 371"/>
              <a:gd name="T18" fmla="*/ 2389 h 23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" h="2389">
                <a:moveTo>
                  <a:pt x="136" y="2313"/>
                </a:moveTo>
                <a:cubicBezTo>
                  <a:pt x="98" y="2351"/>
                  <a:pt x="60" y="2389"/>
                  <a:pt x="45" y="2132"/>
                </a:cubicBezTo>
                <a:cubicBezTo>
                  <a:pt x="30" y="1875"/>
                  <a:pt x="0" y="1043"/>
                  <a:pt x="45" y="771"/>
                </a:cubicBezTo>
                <a:cubicBezTo>
                  <a:pt x="90" y="499"/>
                  <a:pt x="265" y="627"/>
                  <a:pt x="318" y="499"/>
                </a:cubicBezTo>
                <a:cubicBezTo>
                  <a:pt x="371" y="371"/>
                  <a:pt x="367" y="185"/>
                  <a:pt x="363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8">
            <a:extLst>
              <a:ext uri="{FF2B5EF4-FFF2-40B4-BE49-F238E27FC236}">
                <a16:creationId xmlns:a16="http://schemas.microsoft.com/office/drawing/2014/main" id="{EEBB6F5F-F465-B445-9CD9-37EB73839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2620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</a:rPr>
              <a:t>CO</a:t>
            </a:r>
            <a:r>
              <a:rPr lang="it-IT" altLang="it-IT" sz="1800" baseline="-2500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4C334C24-549D-2545-9DD7-505356E3FBB8}"/>
              </a:ext>
            </a:extLst>
          </p:cNvPr>
          <p:cNvGrpSpPr/>
          <p:nvPr/>
        </p:nvGrpSpPr>
        <p:grpSpPr>
          <a:xfrm>
            <a:off x="0" y="6344386"/>
            <a:ext cx="9144000" cy="492826"/>
            <a:chOff x="0" y="6118761"/>
            <a:chExt cx="9144000" cy="492826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BE2620F3-F9DB-604F-92A1-8982F41B4BA5}"/>
                </a:ext>
              </a:extLst>
            </p:cNvPr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Picture 7" descr="https://tse1.mm.bing.net/th?&amp;id=OIP.M85bd0c91ef99849133c972ccd0457a9co0&amp;w=299&amp;h=299&amp;c=0&amp;pid=1.9&amp;rs=0&amp;p=0&amp;r=0">
              <a:hlinkClick r:id="rId6" tooltip="Visualizza dettagli immagine"/>
              <a:extLst>
                <a:ext uri="{FF2B5EF4-FFF2-40B4-BE49-F238E27FC236}">
                  <a16:creationId xmlns:a16="http://schemas.microsoft.com/office/drawing/2014/main" id="{FB679179-540C-7B48-B8B2-06DE9164C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9941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>
            <a:extLst>
              <a:ext uri="{FF2B5EF4-FFF2-40B4-BE49-F238E27FC236}">
                <a16:creationId xmlns:a16="http://schemas.microsoft.com/office/drawing/2014/main" id="{9C274129-A855-3F49-A77A-D546DAF7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620713"/>
            <a:ext cx="604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chemeClr val="tx1"/>
                </a:solidFill>
                <a:latin typeface="Comic Sans MS" panose="030F0902030302020204" pitchFamily="66" charset="0"/>
              </a:rPr>
              <a:t>Fctors limiting exercise tolerange</a:t>
            </a:r>
          </a:p>
        </p:txBody>
      </p:sp>
      <p:sp>
        <p:nvSpPr>
          <p:cNvPr id="22530" name="Text Box 3">
            <a:extLst>
              <a:ext uri="{FF2B5EF4-FFF2-40B4-BE49-F238E27FC236}">
                <a16:creationId xmlns:a16="http://schemas.microsoft.com/office/drawing/2014/main" id="{B003025E-0772-DC47-B722-214EC1EED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305050"/>
            <a:ext cx="2593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Comic Sans MS" panose="030F0902030302020204" pitchFamily="66" charset="0"/>
              </a:rPr>
              <a:t>Depletion of energy stores (Glycogen,CP)</a:t>
            </a:r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882B0A31-F062-0D41-87BB-AF155864D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228850"/>
            <a:ext cx="2879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Comic Sans MS" panose="030F0902030302020204" pitchFamily="66" charset="0"/>
              </a:rPr>
              <a:t>Accumulation of fatigue metabolites (H</a:t>
            </a:r>
            <a:r>
              <a:rPr lang="it-IT" altLang="it-IT" sz="1800" baseline="30000">
                <a:solidFill>
                  <a:schemeClr val="tx1"/>
                </a:solidFill>
                <a:latin typeface="Comic Sans MS" panose="030F0902030302020204" pitchFamily="66" charset="0"/>
              </a:rPr>
              <a:t>+</a:t>
            </a:r>
            <a:r>
              <a:rPr lang="it-IT" altLang="it-IT" sz="1800">
                <a:solidFill>
                  <a:schemeClr val="tx1"/>
                </a:solidFill>
                <a:latin typeface="Comic Sans MS" panose="030F0902030302020204" pitchFamily="66" charset="0"/>
              </a:rPr>
              <a:t>,H</a:t>
            </a:r>
            <a:r>
              <a:rPr lang="it-IT" altLang="it-IT" sz="1800" baseline="-25000">
                <a:solidFill>
                  <a:schemeClr val="tx1"/>
                </a:solidFill>
                <a:latin typeface="Comic Sans MS" panose="030F0902030302020204" pitchFamily="66" charset="0"/>
              </a:rPr>
              <a:t>2</a:t>
            </a:r>
            <a:r>
              <a:rPr lang="it-IT" altLang="it-IT" sz="1800">
                <a:solidFill>
                  <a:schemeClr val="tx1"/>
                </a:solidFill>
                <a:latin typeface="Comic Sans MS" panose="030F0902030302020204" pitchFamily="66" charset="0"/>
              </a:rPr>
              <a:t>PO</a:t>
            </a:r>
            <a:r>
              <a:rPr lang="it-IT" altLang="it-IT" sz="1800" baseline="-25000">
                <a:solidFill>
                  <a:schemeClr val="tx1"/>
                </a:solidFill>
                <a:latin typeface="Comic Sans MS" panose="030F0902030302020204" pitchFamily="66" charset="0"/>
              </a:rPr>
              <a:t>4</a:t>
            </a:r>
            <a:r>
              <a:rPr lang="it-IT" altLang="it-IT" sz="1800" baseline="30000">
                <a:solidFill>
                  <a:schemeClr val="tx1"/>
                </a:solidFill>
                <a:latin typeface="Comic Sans MS" panose="030F0902030302020204" pitchFamily="66" charset="0"/>
              </a:rPr>
              <a:t>-</a:t>
            </a:r>
            <a:r>
              <a:rPr lang="it-IT" altLang="it-IT" sz="1800">
                <a:solidFill>
                  <a:schemeClr val="tx1"/>
                </a:solidFill>
                <a:latin typeface="Comic Sans MS" panose="030F0902030302020204" pitchFamily="66" charset="0"/>
              </a:rPr>
              <a:t>)</a:t>
            </a:r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B1AB2B3C-16E2-FB48-9962-B9E4B6D72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4970463"/>
            <a:ext cx="4392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tx1"/>
                </a:solidFill>
                <a:latin typeface="Comic Sans MS" panose="030F0902030302020204" pitchFamily="66" charset="0"/>
              </a:rPr>
              <a:t>Perception of symptoms limitation (Dyspnoea, Muscle)</a:t>
            </a:r>
          </a:p>
        </p:txBody>
      </p:sp>
      <p:sp>
        <p:nvSpPr>
          <p:cNvPr id="22533" name="Line 6">
            <a:extLst>
              <a:ext uri="{FF2B5EF4-FFF2-40B4-BE49-F238E27FC236}">
                <a16:creationId xmlns:a16="http://schemas.microsoft.com/office/drawing/2014/main" id="{2831AB96-9DDF-0C41-8A18-2FE4268A11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3852863"/>
            <a:ext cx="719138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4" name="Line 7">
            <a:extLst>
              <a:ext uri="{FF2B5EF4-FFF2-40B4-BE49-F238E27FC236}">
                <a16:creationId xmlns:a16="http://schemas.microsoft.com/office/drawing/2014/main" id="{FD28E50A-0444-AC4F-8993-20AEA58C32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89413" y="2989263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5" name="Line 8">
            <a:extLst>
              <a:ext uri="{FF2B5EF4-FFF2-40B4-BE49-F238E27FC236}">
                <a16:creationId xmlns:a16="http://schemas.microsoft.com/office/drawing/2014/main" id="{0517F861-1FAC-F243-9609-E4B52D69FBA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92500" y="3852863"/>
            <a:ext cx="696913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4DB42888-9E86-DD41-A2E5-9D1447298A7D}"/>
              </a:ext>
            </a:extLst>
          </p:cNvPr>
          <p:cNvGrpSpPr/>
          <p:nvPr/>
        </p:nvGrpSpPr>
        <p:grpSpPr>
          <a:xfrm>
            <a:off x="0" y="6344386"/>
            <a:ext cx="9144000" cy="492826"/>
            <a:chOff x="0" y="6118761"/>
            <a:chExt cx="9144000" cy="492826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EBA2421A-F618-6645-B339-DCC3898C8EC0}"/>
                </a:ext>
              </a:extLst>
            </p:cNvPr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Picture 7" descr="https://tse1.mm.bing.net/th?&amp;id=OIP.M85bd0c91ef99849133c972ccd0457a9co0&amp;w=299&amp;h=299&amp;c=0&amp;pid=1.9&amp;rs=0&amp;p=0&amp;r=0">
              <a:hlinkClick r:id="rId3" tooltip="Visualizza dettagli immagine"/>
              <a:extLst>
                <a:ext uri="{FF2B5EF4-FFF2-40B4-BE49-F238E27FC236}">
                  <a16:creationId xmlns:a16="http://schemas.microsoft.com/office/drawing/2014/main" id="{36816C4A-5801-0E49-BD6C-525B8FF9E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9225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7345362" cy="4729162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8" name="Text Box 3"/>
          <p:cNvSpPr txBox="1">
            <a:spLocks noChangeArrowheads="1"/>
          </p:cNvSpPr>
          <p:nvPr/>
        </p:nvSpPr>
        <p:spPr bwMode="auto">
          <a:xfrm>
            <a:off x="468313" y="620713"/>
            <a:ext cx="820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fr-FR">
                <a:solidFill>
                  <a:schemeClr val="tx1">
                    <a:lumMod val="50000"/>
                  </a:schemeClr>
                </a:solidFill>
                <a:latin typeface="Comic Sans MS" charset="0"/>
              </a:rPr>
              <a:t>Cardio-</a:t>
            </a:r>
            <a:r>
              <a:rPr lang="it-IT" altLang="fr-FR" dirty="0" err="1">
                <a:solidFill>
                  <a:schemeClr val="tx1">
                    <a:lumMod val="50000"/>
                  </a:schemeClr>
                </a:solidFill>
                <a:latin typeface="Comic Sans MS" charset="0"/>
              </a:rPr>
              <a:t>pulmonary</a:t>
            </a:r>
            <a:r>
              <a:rPr lang="it-IT" altLang="fr-FR" dirty="0">
                <a:solidFill>
                  <a:schemeClr val="tx1">
                    <a:lumMod val="50000"/>
                  </a:schemeClr>
                </a:solidFill>
                <a:latin typeface="Comic Sans MS" charset="0"/>
              </a:rPr>
              <a:t> </a:t>
            </a:r>
            <a:r>
              <a:rPr lang="it-IT" altLang="fr-FR" dirty="0" err="1">
                <a:solidFill>
                  <a:schemeClr val="tx1">
                    <a:lumMod val="50000"/>
                  </a:schemeClr>
                </a:solidFill>
                <a:latin typeface="Comic Sans MS" charset="0"/>
              </a:rPr>
              <a:t>Exercise</a:t>
            </a:r>
            <a:r>
              <a:rPr lang="it-IT" altLang="fr-FR" dirty="0">
                <a:solidFill>
                  <a:schemeClr val="tx1">
                    <a:lumMod val="50000"/>
                  </a:schemeClr>
                </a:solidFill>
                <a:latin typeface="Comic Sans MS" charset="0"/>
              </a:rPr>
              <a:t> </a:t>
            </a:r>
            <a:r>
              <a:rPr lang="it-IT" altLang="fr-FR" dirty="0" err="1">
                <a:solidFill>
                  <a:schemeClr val="tx1">
                    <a:lumMod val="50000"/>
                  </a:schemeClr>
                </a:solidFill>
                <a:latin typeface="Comic Sans MS" charset="0"/>
              </a:rPr>
              <a:t>Testing</a:t>
            </a:r>
            <a:r>
              <a:rPr lang="it-IT" altLang="fr-FR" dirty="0">
                <a:solidFill>
                  <a:schemeClr val="tx1">
                    <a:lumMod val="50000"/>
                  </a:schemeClr>
                </a:solidFill>
                <a:latin typeface="Comic Sans MS" charset="0"/>
              </a:rPr>
              <a:t> (CPET)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0" y="6344386"/>
            <a:ext cx="9144000" cy="492826"/>
            <a:chOff x="0" y="6118761"/>
            <a:chExt cx="9144000" cy="492826"/>
          </a:xfrm>
        </p:grpSpPr>
        <p:sp>
          <p:nvSpPr>
            <p:cNvPr id="5" name="Rettangolo 4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Picture 7" descr="https://tse1.mm.bing.net/th?&amp;id=OIP.M85bd0c91ef99849133c972ccd0457a9co0&amp;w=299&amp;h=299&amp;c=0&amp;pid=1.9&amp;rs=0&amp;p=0&amp;r=0">
              <a:hlinkClick r:id="rId4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1146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6" descr="Risultato immagine per cardiopulmonary exercise testing hi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4035"/>
            <a:ext cx="2735262" cy="24320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6" name="Picture 8" descr="Risultato immagine per cardiopulmonary exercise testing his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20371"/>
            <a:ext cx="2447925" cy="217646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7" name="Picture 10" descr="Risultato immagine per cardiopulmonary exercise testing hist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02" y="3604213"/>
            <a:ext cx="2952750" cy="262413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12" descr="Risultato immagine per cardiopulmonary exercise testing histo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69" y="3852197"/>
            <a:ext cx="3330575" cy="237648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3140075" y="476250"/>
            <a:ext cx="2800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>
                <a:solidFill>
                  <a:schemeClr val="tx1">
                    <a:lumMod val="50000"/>
                  </a:schemeClr>
                </a:solidFill>
                <a:latin typeface="Comic Sans MS" charset="0"/>
              </a:rPr>
              <a:t>CPET: history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0" y="6344386"/>
            <a:ext cx="9144000" cy="492826"/>
            <a:chOff x="0" y="6118761"/>
            <a:chExt cx="9144000" cy="492826"/>
          </a:xfrm>
        </p:grpSpPr>
        <p:sp>
          <p:nvSpPr>
            <p:cNvPr id="8" name="Rettangolo 7"/>
            <p:cNvSpPr/>
            <p:nvPr/>
          </p:nvSpPr>
          <p:spPr>
            <a:xfrm>
              <a:off x="0" y="6118761"/>
              <a:ext cx="9144000" cy="492826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Picture 7" descr="https://tse1.mm.bing.net/th?&amp;id=OIP.M85bd0c91ef99849133c972ccd0457a9co0&amp;w=299&amp;h=299&amp;c=0&amp;pid=1.9&amp;rs=0&amp;p=0&amp;r=0">
              <a:hlinkClick r:id="rId7" tooltip="Visualizza dettagli immagine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7353" y="6118761"/>
              <a:ext cx="492826" cy="49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171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F9CDB48-196B-BA4F-B6F5-9ED680B9CD84}"/>
              </a:ext>
            </a:extLst>
          </p:cNvPr>
          <p:cNvSpPr txBox="1"/>
          <p:nvPr/>
        </p:nvSpPr>
        <p:spPr>
          <a:xfrm>
            <a:off x="250825" y="2936875"/>
            <a:ext cx="20891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V’CO</a:t>
            </a:r>
            <a:r>
              <a:rPr lang="it-IT" sz="40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it-IT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4000" dirty="0">
                <a:solidFill>
                  <a:srgbClr val="000000"/>
                </a:solidFill>
              </a:rPr>
              <a:t>=</a:t>
            </a:r>
            <a:r>
              <a:rPr lang="it-IT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0722" name="Gruppo 8">
            <a:extLst>
              <a:ext uri="{FF2B5EF4-FFF2-40B4-BE49-F238E27FC236}">
                <a16:creationId xmlns:a16="http://schemas.microsoft.com/office/drawing/2014/main" id="{691BC694-4658-3249-9DBA-05FA6CB5DFA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700213"/>
            <a:ext cx="8353425" cy="1944687"/>
            <a:chOff x="611560" y="1484784"/>
            <a:chExt cx="8352928" cy="1944216"/>
          </a:xfrm>
        </p:grpSpPr>
        <p:sp>
          <p:nvSpPr>
            <p:cNvPr id="30724" name="CasellaDiTesto 3">
              <a:extLst>
                <a:ext uri="{FF2B5EF4-FFF2-40B4-BE49-F238E27FC236}">
                  <a16:creationId xmlns:a16="http://schemas.microsoft.com/office/drawing/2014/main" id="{818A1BED-DD5D-794D-A946-7FF07B3CE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60" y="1484784"/>
              <a:ext cx="1800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rgbClr val="00529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 Bold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4000" b="0">
                  <a:solidFill>
                    <a:srgbClr val="FF0000"/>
                  </a:solidFill>
                </a:rPr>
                <a:t>V’O</a:t>
              </a:r>
              <a:r>
                <a:rPr lang="it-IT" altLang="it-IT" sz="4000" b="0" baseline="-25000">
                  <a:solidFill>
                    <a:srgbClr val="FF0000"/>
                  </a:solidFill>
                </a:rPr>
                <a:t>2</a:t>
              </a:r>
              <a:r>
                <a:rPr lang="it-IT" altLang="it-IT" sz="4000" b="0">
                  <a:solidFill>
                    <a:schemeClr val="tx1"/>
                  </a:solidFill>
                </a:rPr>
                <a:t> =  </a:t>
              </a:r>
              <a:endParaRPr lang="en-US" altLang="it-IT" sz="4000" b="0">
                <a:solidFill>
                  <a:schemeClr val="tx1"/>
                </a:solidFill>
              </a:endParaRPr>
            </a:p>
          </p:txBody>
        </p:sp>
        <p:sp>
          <p:nvSpPr>
            <p:cNvPr id="30725" name="CasellaDiTesto 4">
              <a:extLst>
                <a:ext uri="{FF2B5EF4-FFF2-40B4-BE49-F238E27FC236}">
                  <a16:creationId xmlns:a16="http://schemas.microsoft.com/office/drawing/2014/main" id="{5F96D466-7D8E-7440-9595-BAAFCE3C7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80" y="1496978"/>
              <a:ext cx="698477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rgbClr val="00529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 Bold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4000" b="0">
                  <a:solidFill>
                    <a:schemeClr val="tx1"/>
                  </a:solidFill>
                </a:rPr>
                <a:t>(F</a:t>
              </a:r>
              <a:r>
                <a:rPr lang="it-IT" altLang="it-IT" sz="4000" b="0" baseline="-25000">
                  <a:solidFill>
                    <a:schemeClr val="tx1"/>
                  </a:solidFill>
                </a:rPr>
                <a:t>I</a:t>
              </a:r>
              <a:r>
                <a:rPr lang="it-IT" altLang="it-IT" sz="4000" b="0">
                  <a:solidFill>
                    <a:schemeClr val="tx1"/>
                  </a:solidFill>
                </a:rPr>
                <a:t>O</a:t>
              </a:r>
              <a:r>
                <a:rPr lang="it-IT" altLang="it-IT" sz="4000" b="0" baseline="-25000">
                  <a:solidFill>
                    <a:schemeClr val="tx1"/>
                  </a:solidFill>
                </a:rPr>
                <a:t>2</a:t>
              </a:r>
              <a:r>
                <a:rPr lang="it-IT" altLang="it-IT" sz="4000" b="0">
                  <a:solidFill>
                    <a:schemeClr val="tx1"/>
                  </a:solidFill>
                </a:rPr>
                <a:t> x V’</a:t>
              </a:r>
              <a:r>
                <a:rPr lang="it-IT" altLang="it-IT" sz="4000" b="0" baseline="-25000">
                  <a:solidFill>
                    <a:schemeClr val="tx1"/>
                  </a:solidFill>
                </a:rPr>
                <a:t>I</a:t>
              </a:r>
              <a:r>
                <a:rPr lang="it-IT" altLang="it-IT" sz="4000" b="0">
                  <a:solidFill>
                    <a:schemeClr val="tx1"/>
                  </a:solidFill>
                </a:rPr>
                <a:t>) – (F</a:t>
              </a:r>
              <a:r>
                <a:rPr lang="it-IT" altLang="it-IT" sz="4000" b="0" baseline="-25000">
                  <a:solidFill>
                    <a:schemeClr val="tx1"/>
                  </a:solidFill>
                </a:rPr>
                <a:t>E</a:t>
              </a:r>
              <a:r>
                <a:rPr lang="it-IT" altLang="it-IT" sz="4000" b="0">
                  <a:solidFill>
                    <a:schemeClr val="tx1"/>
                  </a:solidFill>
                </a:rPr>
                <a:t>O</a:t>
              </a:r>
              <a:r>
                <a:rPr lang="it-IT" altLang="it-IT" sz="4000" b="0" baseline="-25000">
                  <a:solidFill>
                    <a:schemeClr val="tx1"/>
                  </a:solidFill>
                </a:rPr>
                <a:t>2</a:t>
              </a:r>
              <a:r>
                <a:rPr lang="it-IT" altLang="it-IT" sz="4000" b="0">
                  <a:solidFill>
                    <a:schemeClr val="tx1"/>
                  </a:solidFill>
                </a:rPr>
                <a:t> x V’</a:t>
              </a:r>
              <a:r>
                <a:rPr lang="it-IT" altLang="it-IT" sz="4000" b="0" baseline="-25000">
                  <a:solidFill>
                    <a:schemeClr val="tx1"/>
                  </a:solidFill>
                </a:rPr>
                <a:t> E</a:t>
              </a:r>
              <a:r>
                <a:rPr lang="it-IT" altLang="it-IT" sz="4000" b="0">
                  <a:solidFill>
                    <a:schemeClr val="tx1"/>
                  </a:solidFill>
                </a:rPr>
                <a:t>)</a:t>
              </a:r>
              <a:endParaRPr lang="en-US" altLang="it-IT" sz="4000" b="0" baseline="-25000">
                <a:solidFill>
                  <a:schemeClr val="tx1"/>
                </a:solidFill>
              </a:endParaRPr>
            </a:p>
          </p:txBody>
        </p:sp>
        <p:sp>
          <p:nvSpPr>
            <p:cNvPr id="30726" name="CasellaDiTesto 14">
              <a:extLst>
                <a:ext uri="{FF2B5EF4-FFF2-40B4-BE49-F238E27FC236}">
                  <a16:creationId xmlns:a16="http://schemas.microsoft.com/office/drawing/2014/main" id="{765EB911-91A6-1A43-BC41-621FE7D46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2721114"/>
              <a:ext cx="698477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 b="1">
                  <a:solidFill>
                    <a:srgbClr val="00529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 Bold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Times" pitchFamily="2" charset="0"/>
                  <a:ea typeface="Times" pitchFamily="2" charset="0"/>
                  <a:cs typeface="Times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4000" b="0">
                  <a:solidFill>
                    <a:schemeClr val="tx1"/>
                  </a:solidFill>
                </a:rPr>
                <a:t>(F</a:t>
              </a:r>
              <a:r>
                <a:rPr lang="it-IT" altLang="it-IT" sz="4000" b="0" baseline="-25000">
                  <a:solidFill>
                    <a:schemeClr val="tx1"/>
                  </a:solidFill>
                </a:rPr>
                <a:t>E</a:t>
              </a:r>
              <a:r>
                <a:rPr lang="it-IT" altLang="it-IT" sz="4000" b="0">
                  <a:solidFill>
                    <a:schemeClr val="tx1"/>
                  </a:solidFill>
                </a:rPr>
                <a:t>CO</a:t>
              </a:r>
              <a:r>
                <a:rPr lang="it-IT" altLang="it-IT" sz="4000" b="0" baseline="-25000">
                  <a:solidFill>
                    <a:schemeClr val="tx1"/>
                  </a:solidFill>
                </a:rPr>
                <a:t>2</a:t>
              </a:r>
              <a:r>
                <a:rPr lang="it-IT" altLang="it-IT" sz="4000" b="0">
                  <a:solidFill>
                    <a:schemeClr val="tx1"/>
                  </a:solidFill>
                </a:rPr>
                <a:t> x V’</a:t>
              </a:r>
              <a:r>
                <a:rPr lang="it-IT" altLang="it-IT" sz="4000" b="0" baseline="-25000">
                  <a:solidFill>
                    <a:schemeClr val="tx1"/>
                  </a:solidFill>
                </a:rPr>
                <a:t> E</a:t>
              </a:r>
              <a:r>
                <a:rPr lang="it-IT" altLang="it-IT" sz="4000" b="0">
                  <a:solidFill>
                    <a:schemeClr val="tx1"/>
                  </a:solidFill>
                </a:rPr>
                <a:t>) – (F</a:t>
              </a:r>
              <a:r>
                <a:rPr lang="it-IT" altLang="it-IT" sz="4000" b="0" baseline="-25000">
                  <a:solidFill>
                    <a:schemeClr val="tx1"/>
                  </a:solidFill>
                </a:rPr>
                <a:t>I</a:t>
              </a:r>
              <a:r>
                <a:rPr lang="it-IT" altLang="it-IT" sz="4000" b="0">
                  <a:solidFill>
                    <a:schemeClr val="tx1"/>
                  </a:solidFill>
                </a:rPr>
                <a:t>CO</a:t>
              </a:r>
              <a:r>
                <a:rPr lang="it-IT" altLang="it-IT" sz="4000" b="0" baseline="-25000">
                  <a:solidFill>
                    <a:schemeClr val="tx1"/>
                  </a:solidFill>
                </a:rPr>
                <a:t>2</a:t>
              </a:r>
              <a:r>
                <a:rPr lang="it-IT" altLang="it-IT" sz="4000" b="0">
                  <a:solidFill>
                    <a:schemeClr val="tx1"/>
                  </a:solidFill>
                </a:rPr>
                <a:t> x V’</a:t>
              </a:r>
              <a:r>
                <a:rPr lang="it-IT" altLang="it-IT" sz="4000" b="0" baseline="-25000">
                  <a:solidFill>
                    <a:schemeClr val="tx1"/>
                  </a:solidFill>
                </a:rPr>
                <a:t> I</a:t>
              </a:r>
              <a:r>
                <a:rPr lang="it-IT" altLang="it-IT" sz="4000" b="0">
                  <a:solidFill>
                    <a:schemeClr val="tx1"/>
                  </a:solidFill>
                </a:rPr>
                <a:t>)</a:t>
              </a:r>
              <a:endParaRPr lang="en-US" altLang="it-IT" sz="4000" b="0" baseline="-25000">
                <a:solidFill>
                  <a:schemeClr val="tx1"/>
                </a:solidFill>
              </a:endParaRPr>
            </a:p>
          </p:txBody>
        </p:sp>
      </p:grpSp>
      <p:pic>
        <p:nvPicPr>
          <p:cNvPr id="30723" name="Picture 2" descr="C:\Documents and Settings\Dario\Desktop\turb.jpg">
            <a:extLst>
              <a:ext uri="{FF2B5EF4-FFF2-40B4-BE49-F238E27FC236}">
                <a16:creationId xmlns:a16="http://schemas.microsoft.com/office/drawing/2014/main" id="{DF1DE212-B81B-FD45-AFDB-73B2238E3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37063"/>
            <a:ext cx="344646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16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:\Cpet.jpg">
            <a:extLst>
              <a:ext uri="{FF2B5EF4-FFF2-40B4-BE49-F238E27FC236}">
                <a16:creationId xmlns:a16="http://schemas.microsoft.com/office/drawing/2014/main" id="{7D08B6CF-97D6-A744-BFBC-336AD03C6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00213"/>
            <a:ext cx="41243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601E36B4-6722-374B-A4A6-F005CB85F72C}"/>
              </a:ext>
            </a:extLst>
          </p:cNvPr>
          <p:cNvCxnSpPr/>
          <p:nvPr/>
        </p:nvCxnSpPr>
        <p:spPr>
          <a:xfrm>
            <a:off x="5219700" y="3357563"/>
            <a:ext cx="2305050" cy="18716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94648449-8E05-6041-BB11-C0E6E7E83357}"/>
              </a:ext>
            </a:extLst>
          </p:cNvPr>
          <p:cNvCxnSpPr/>
          <p:nvPr/>
        </p:nvCxnSpPr>
        <p:spPr>
          <a:xfrm flipH="1" flipV="1">
            <a:off x="2555875" y="1484313"/>
            <a:ext cx="3024188" cy="79216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F0CBAD4F-DACC-4849-A912-EC25C59885CF}"/>
              </a:ext>
            </a:extLst>
          </p:cNvPr>
          <p:cNvCxnSpPr/>
          <p:nvPr/>
        </p:nvCxnSpPr>
        <p:spPr>
          <a:xfrm>
            <a:off x="5940425" y="2924175"/>
            <a:ext cx="863600" cy="64928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9" name="CasellaDiTesto 18">
            <a:extLst>
              <a:ext uri="{FF2B5EF4-FFF2-40B4-BE49-F238E27FC236}">
                <a16:creationId xmlns:a16="http://schemas.microsoft.com/office/drawing/2014/main" id="{B0597FF5-DE0B-C249-8B31-12ACFF811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1025"/>
            <a:ext cx="644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1"/>
                </a:solidFill>
              </a:rPr>
              <a:t>BR, V’</a:t>
            </a:r>
            <a:r>
              <a:rPr lang="it-IT" altLang="it-IT" sz="2400" baseline="-25000">
                <a:solidFill>
                  <a:schemeClr val="tx1"/>
                </a:solidFill>
              </a:rPr>
              <a:t>E</a:t>
            </a:r>
            <a:r>
              <a:rPr lang="it-IT" altLang="it-IT" sz="2400">
                <a:solidFill>
                  <a:schemeClr val="tx1"/>
                </a:solidFill>
              </a:rPr>
              <a:t>/MVV, IC,  </a:t>
            </a:r>
            <a:r>
              <a:rPr lang="it-IT" altLang="it-IT" sz="2400">
                <a:solidFill>
                  <a:srgbClr val="FF0000"/>
                </a:solidFill>
              </a:rPr>
              <a:t>V’O</a:t>
            </a:r>
            <a:r>
              <a:rPr lang="it-IT" altLang="it-IT" sz="2400" baseline="-25000">
                <a:solidFill>
                  <a:srgbClr val="FF0000"/>
                </a:solidFill>
              </a:rPr>
              <a:t>2</a:t>
            </a:r>
            <a:r>
              <a:rPr lang="it-IT" altLang="it-IT" sz="2400">
                <a:solidFill>
                  <a:schemeClr val="tx1"/>
                </a:solidFill>
              </a:rPr>
              <a:t>/Kg, </a:t>
            </a:r>
            <a:r>
              <a:rPr lang="it-IT" altLang="it-IT" sz="2400">
                <a:solidFill>
                  <a:srgbClr val="FF0000"/>
                </a:solidFill>
              </a:rPr>
              <a:t>V’O</a:t>
            </a:r>
            <a:r>
              <a:rPr lang="it-IT" altLang="it-IT" sz="2400" baseline="-25000">
                <a:solidFill>
                  <a:srgbClr val="FF0000"/>
                </a:solidFill>
              </a:rPr>
              <a:t>2</a:t>
            </a:r>
            <a:r>
              <a:rPr lang="it-IT" altLang="it-IT" sz="2400">
                <a:solidFill>
                  <a:schemeClr val="tx1"/>
                </a:solidFill>
              </a:rPr>
              <a:t>@AT, METS, V’</a:t>
            </a:r>
            <a:r>
              <a:rPr lang="it-IT" altLang="it-IT" sz="2400" baseline="-25000">
                <a:solidFill>
                  <a:schemeClr val="tx1"/>
                </a:solidFill>
              </a:rPr>
              <a:t>E</a:t>
            </a:r>
            <a:r>
              <a:rPr lang="it-IT" altLang="it-IT" sz="2400">
                <a:solidFill>
                  <a:schemeClr val="tx1"/>
                </a:solidFill>
              </a:rPr>
              <a:t>/</a:t>
            </a:r>
            <a:r>
              <a:rPr lang="it-IT" altLang="it-IT" sz="2400">
                <a:solidFill>
                  <a:srgbClr val="0070C0"/>
                </a:solidFill>
              </a:rPr>
              <a:t>V’CO</a:t>
            </a:r>
            <a:r>
              <a:rPr lang="it-IT" altLang="it-IT" sz="2400" baseline="-25000">
                <a:solidFill>
                  <a:srgbClr val="0070C0"/>
                </a:solidFill>
              </a:rPr>
              <a:t>2</a:t>
            </a:r>
            <a:r>
              <a:rPr lang="it-IT" altLang="it-IT" sz="2400">
                <a:solidFill>
                  <a:schemeClr val="tx1"/>
                </a:solidFill>
              </a:rPr>
              <a:t>, V’</a:t>
            </a:r>
            <a:r>
              <a:rPr lang="it-IT" altLang="it-IT" sz="2400" baseline="-25000">
                <a:solidFill>
                  <a:schemeClr val="tx1"/>
                </a:solidFill>
              </a:rPr>
              <a:t>E</a:t>
            </a:r>
            <a:r>
              <a:rPr lang="it-IT" altLang="it-IT" sz="2400">
                <a:solidFill>
                  <a:schemeClr val="tx1"/>
                </a:solidFill>
              </a:rPr>
              <a:t>/</a:t>
            </a:r>
            <a:r>
              <a:rPr lang="it-IT" altLang="it-IT" sz="2400">
                <a:solidFill>
                  <a:srgbClr val="FF0000"/>
                </a:solidFill>
              </a:rPr>
              <a:t>V’O</a:t>
            </a:r>
            <a:r>
              <a:rPr lang="it-IT" altLang="it-IT" sz="2400" baseline="-25000">
                <a:solidFill>
                  <a:srgbClr val="FF0000"/>
                </a:solidFill>
              </a:rPr>
              <a:t>2</a:t>
            </a:r>
            <a:r>
              <a:rPr lang="it-IT" altLang="it-IT" sz="2400">
                <a:solidFill>
                  <a:schemeClr val="tx1"/>
                </a:solidFill>
              </a:rPr>
              <a:t>,  </a:t>
            </a:r>
            <a:r>
              <a:rPr lang="it-IT" altLang="it-IT" sz="2400">
                <a:solidFill>
                  <a:srgbClr val="FF0000"/>
                </a:solidFill>
              </a:rPr>
              <a:t>V’O</a:t>
            </a:r>
            <a:r>
              <a:rPr lang="it-IT" altLang="it-IT" sz="2400" baseline="-25000">
                <a:solidFill>
                  <a:srgbClr val="FF0000"/>
                </a:solidFill>
              </a:rPr>
              <a:t>2</a:t>
            </a:r>
            <a:r>
              <a:rPr lang="it-IT" altLang="it-IT" sz="2400">
                <a:solidFill>
                  <a:schemeClr val="tx1"/>
                </a:solidFill>
              </a:rPr>
              <a:t>/HR, HRR, </a:t>
            </a:r>
            <a:endParaRPr lang="en-US" altLang="it-IT" sz="2400">
              <a:solidFill>
                <a:schemeClr val="tx1"/>
              </a:solidFill>
            </a:endParaRPr>
          </a:p>
        </p:txBody>
      </p:sp>
      <p:sp>
        <p:nvSpPr>
          <p:cNvPr id="31750" name="CasellaDiTesto 21">
            <a:extLst>
              <a:ext uri="{FF2B5EF4-FFF2-40B4-BE49-F238E27FC236}">
                <a16:creationId xmlns:a16="http://schemas.microsoft.com/office/drawing/2014/main" id="{2DE3AB5C-4781-9B4B-B63F-E7603FBF9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5229225"/>
            <a:ext cx="241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1"/>
                </a:solidFill>
              </a:rPr>
              <a:t>SpO</a:t>
            </a:r>
            <a:r>
              <a:rPr lang="it-IT" altLang="it-IT" sz="2400" baseline="-25000">
                <a:solidFill>
                  <a:schemeClr val="tx1"/>
                </a:solidFill>
              </a:rPr>
              <a:t>2</a:t>
            </a:r>
            <a:endParaRPr lang="en-US" altLang="it-IT" sz="2400" baseline="-25000">
              <a:solidFill>
                <a:schemeClr val="tx1"/>
              </a:solidFill>
            </a:endParaRPr>
          </a:p>
        </p:txBody>
      </p:sp>
      <p:sp>
        <p:nvSpPr>
          <p:cNvPr id="31751" name="CasellaDiTesto 25">
            <a:extLst>
              <a:ext uri="{FF2B5EF4-FFF2-40B4-BE49-F238E27FC236}">
                <a16:creationId xmlns:a16="http://schemas.microsoft.com/office/drawing/2014/main" id="{8E77F79E-6850-9D48-9037-02FC71F2F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573463"/>
            <a:ext cx="900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1"/>
                </a:solidFill>
              </a:rPr>
              <a:t>BP</a:t>
            </a:r>
            <a:endParaRPr lang="en-US" altLang="it-IT" sz="2400">
              <a:solidFill>
                <a:schemeClr val="tx1"/>
              </a:solidFill>
            </a:endParaRPr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3A5DCEA3-F85C-5340-B06B-DF8B1D43B274}"/>
              </a:ext>
            </a:extLst>
          </p:cNvPr>
          <p:cNvCxnSpPr/>
          <p:nvPr/>
        </p:nvCxnSpPr>
        <p:spPr>
          <a:xfrm rot="5400000" flipH="1" flipV="1">
            <a:off x="5507831" y="1269207"/>
            <a:ext cx="1728787" cy="129540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CasellaDiTesto 30">
            <a:extLst>
              <a:ext uri="{FF2B5EF4-FFF2-40B4-BE49-F238E27FC236}">
                <a16:creationId xmlns:a16="http://schemas.microsoft.com/office/drawing/2014/main" id="{535A1699-4143-B044-A2BF-C7C6B335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663575"/>
            <a:ext cx="241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1"/>
                </a:solidFill>
              </a:rPr>
              <a:t>HR, ECG</a:t>
            </a:r>
            <a:endParaRPr lang="en-US" altLang="it-IT" sz="2400">
              <a:solidFill>
                <a:schemeClr val="tx1"/>
              </a:solidFill>
            </a:endParaRPr>
          </a:p>
        </p:txBody>
      </p:sp>
      <p:pic>
        <p:nvPicPr>
          <p:cNvPr id="31754" name="Picture 3" descr="F:\saturimetro.jpg">
            <a:extLst>
              <a:ext uri="{FF2B5EF4-FFF2-40B4-BE49-F238E27FC236}">
                <a16:creationId xmlns:a16="http://schemas.microsoft.com/office/drawing/2014/main" id="{CFAEAA69-CC5B-A84D-895E-9A29A3502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770563"/>
            <a:ext cx="115728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CasellaDiTesto 31">
            <a:extLst>
              <a:ext uri="{FF2B5EF4-FFF2-40B4-BE49-F238E27FC236}">
                <a16:creationId xmlns:a16="http://schemas.microsoft.com/office/drawing/2014/main" id="{F4B247E3-E3C0-714A-A3E9-129F4D73D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32000"/>
            <a:ext cx="1187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1"/>
                </a:solidFill>
              </a:rPr>
              <a:t>WATT</a:t>
            </a:r>
            <a:endParaRPr lang="en-US" altLang="it-IT" sz="2400">
              <a:solidFill>
                <a:schemeClr val="tx1"/>
              </a:solidFill>
            </a:endParaRPr>
          </a:p>
        </p:txBody>
      </p: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74B13488-4D40-8543-8D17-22E32049AAC3}"/>
              </a:ext>
            </a:extLst>
          </p:cNvPr>
          <p:cNvCxnSpPr/>
          <p:nvPr/>
        </p:nvCxnSpPr>
        <p:spPr>
          <a:xfrm rot="10800000">
            <a:off x="1187450" y="2276475"/>
            <a:ext cx="3313113" cy="93662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614CB995-1237-4941-8F98-D056CAA1BF7B}"/>
              </a:ext>
            </a:extLst>
          </p:cNvPr>
          <p:cNvSpPr/>
          <p:nvPr/>
        </p:nvSpPr>
        <p:spPr>
          <a:xfrm>
            <a:off x="2555875" y="4652963"/>
            <a:ext cx="287338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0197E5B9-2384-DB43-BDC2-519B9D8AC4E8}"/>
              </a:ext>
            </a:extLst>
          </p:cNvPr>
          <p:cNvCxnSpPr/>
          <p:nvPr/>
        </p:nvCxnSpPr>
        <p:spPr>
          <a:xfrm rot="5400000" flipH="1" flipV="1">
            <a:off x="1547812" y="4221163"/>
            <a:ext cx="2303463" cy="28733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9" name="CasellaDiTesto 23">
            <a:extLst>
              <a:ext uri="{FF2B5EF4-FFF2-40B4-BE49-F238E27FC236}">
                <a16:creationId xmlns:a16="http://schemas.microsoft.com/office/drawing/2014/main" id="{C3D43D67-9AAE-9741-9BB2-A8AA8CA91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54050"/>
            <a:ext cx="4824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 b="1">
                <a:solidFill>
                  <a:srgbClr val="00529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Bol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Times" pitchFamily="2" charset="0"/>
                <a:ea typeface="Times" pitchFamily="2" charset="0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chemeClr val="tx1"/>
                </a:solidFill>
              </a:rPr>
              <a:t>V’</a:t>
            </a:r>
            <a:r>
              <a:rPr lang="it-IT" altLang="it-IT" sz="2400" baseline="-25000">
                <a:solidFill>
                  <a:schemeClr val="tx1"/>
                </a:solidFill>
              </a:rPr>
              <a:t>E</a:t>
            </a:r>
            <a:r>
              <a:rPr lang="it-IT" altLang="it-IT" sz="2400">
                <a:solidFill>
                  <a:schemeClr val="tx1"/>
                </a:solidFill>
              </a:rPr>
              <a:t>, RR, Vt, </a:t>
            </a:r>
            <a:r>
              <a:rPr lang="it-IT" altLang="it-IT" sz="2400">
                <a:solidFill>
                  <a:srgbClr val="FF0000"/>
                </a:solidFill>
              </a:rPr>
              <a:t>V’O</a:t>
            </a:r>
            <a:r>
              <a:rPr lang="it-IT" altLang="it-IT" sz="2400" baseline="-25000">
                <a:solidFill>
                  <a:srgbClr val="FF0000"/>
                </a:solidFill>
              </a:rPr>
              <a:t>2</a:t>
            </a:r>
            <a:r>
              <a:rPr lang="it-IT" altLang="it-IT" sz="2400">
                <a:solidFill>
                  <a:schemeClr val="tx1"/>
                </a:solidFill>
              </a:rPr>
              <a:t>, </a:t>
            </a:r>
            <a:r>
              <a:rPr lang="it-IT" altLang="it-IT" sz="2400">
                <a:solidFill>
                  <a:srgbClr val="0070C0"/>
                </a:solidFill>
              </a:rPr>
              <a:t>V’CO</a:t>
            </a:r>
            <a:r>
              <a:rPr lang="it-IT" altLang="it-IT" sz="2400" baseline="-25000">
                <a:solidFill>
                  <a:srgbClr val="0070C0"/>
                </a:solidFill>
              </a:rPr>
              <a:t>2</a:t>
            </a:r>
            <a:r>
              <a:rPr lang="it-IT" altLang="it-IT" sz="2400">
                <a:solidFill>
                  <a:schemeClr val="tx1"/>
                </a:solidFill>
              </a:rPr>
              <a:t>, PetO</a:t>
            </a:r>
            <a:r>
              <a:rPr lang="it-IT" altLang="it-IT" sz="2400" baseline="-25000">
                <a:solidFill>
                  <a:schemeClr val="tx1"/>
                </a:solidFill>
              </a:rPr>
              <a:t>2</a:t>
            </a:r>
            <a:r>
              <a:rPr lang="it-IT" altLang="it-IT" sz="2400">
                <a:solidFill>
                  <a:schemeClr val="tx1"/>
                </a:solidFill>
              </a:rPr>
              <a:t>, PetCO</a:t>
            </a:r>
            <a:r>
              <a:rPr lang="it-IT" altLang="it-IT" sz="2400" baseline="-25000">
                <a:solidFill>
                  <a:schemeClr val="tx1"/>
                </a:solidFill>
              </a:rPr>
              <a:t>2</a:t>
            </a:r>
            <a:r>
              <a:rPr lang="it-IT" altLang="it-IT" sz="2400">
                <a:solidFill>
                  <a:schemeClr val="tx1"/>
                </a:solidFill>
              </a:rPr>
              <a:t>,   </a:t>
            </a:r>
            <a:endParaRPr lang="en-US" altLang="it-IT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4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54585A"/>
      </a:dk1>
      <a:lt1>
        <a:srgbClr val="FFFFFF"/>
      </a:lt1>
      <a:dk2>
        <a:srgbClr val="005587"/>
      </a:dk2>
      <a:lt2>
        <a:srgbClr val="EEECE1"/>
      </a:lt2>
      <a:accent1>
        <a:srgbClr val="00A3E1"/>
      </a:accent1>
      <a:accent2>
        <a:srgbClr val="DDA46F"/>
      </a:accent2>
      <a:accent3>
        <a:srgbClr val="A4123F"/>
      </a:accent3>
      <a:accent4>
        <a:srgbClr val="5C82A5"/>
      </a:accent4>
      <a:accent5>
        <a:srgbClr val="EED484"/>
      </a:accent5>
      <a:accent6>
        <a:srgbClr val="FF6A13"/>
      </a:accent6>
      <a:hlink>
        <a:srgbClr val="0072CE"/>
      </a:hlink>
      <a:folHlink>
        <a:srgbClr val="7020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652</Words>
  <Application>Microsoft Macintosh PowerPoint</Application>
  <PresentationFormat>Presentazione su schermo (4:3)</PresentationFormat>
  <Paragraphs>233</Paragraphs>
  <Slides>39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55" baseType="lpstr">
      <vt:lpstr>MS PGothic</vt:lpstr>
      <vt:lpstr>Arial</vt:lpstr>
      <vt:lpstr>Arial Bold</vt:lpstr>
      <vt:lpstr>Bangle</vt:lpstr>
      <vt:lpstr>Calibri</vt:lpstr>
      <vt:lpstr>Comic Sans MS</vt:lpstr>
      <vt:lpstr>Monotype Sorts</vt:lpstr>
      <vt:lpstr>Osaka</vt:lpstr>
      <vt:lpstr>Symbol</vt:lpstr>
      <vt:lpstr>Tahoma</vt:lpstr>
      <vt:lpstr>Times New Roman</vt:lpstr>
      <vt:lpstr>Verdana</vt:lpstr>
      <vt:lpstr>Wingdings</vt:lpstr>
      <vt:lpstr>Office Theme</vt:lpstr>
      <vt:lpstr>1_Office Theme</vt:lpstr>
      <vt:lpstr>Bitmap Image</vt:lpstr>
      <vt:lpstr> Principi Fisiopatologici   Paolo Palange, FERS Sapienza University  Rome, Italy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Metabolic Pathways for Energy Production</vt:lpstr>
      <vt:lpstr>V’O2–W relationship</vt:lpstr>
      <vt:lpstr>V’O2 kinetics during moderate CWR exercise</vt:lpstr>
      <vt:lpstr>Maximal Incremental Test</vt:lpstr>
      <vt:lpstr>Linearity of Oxygen Uptake with  Work Rate Increases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Dyspnea and Exercise limitation in COPD</vt:lpstr>
      <vt:lpstr>Dyspnea and Exercise limitation in COPD</vt:lpstr>
      <vt:lpstr>Dyspnea and Exercise limitation in COPD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Exercise in patients with primary  pulmonary hypertension (PPH) </vt:lpstr>
      <vt:lpstr>CPET in patients with primary pulmonary hypertension (IPH)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ACCP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Egresits</dc:creator>
  <cp:lastModifiedBy>Paolo Palange</cp:lastModifiedBy>
  <cp:revision>164</cp:revision>
  <dcterms:created xsi:type="dcterms:W3CDTF">2013-11-08T16:58:12Z</dcterms:created>
  <dcterms:modified xsi:type="dcterms:W3CDTF">2018-04-18T05:13:29Z</dcterms:modified>
</cp:coreProperties>
</file>