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894" r:id="rId2"/>
    <p:sldId id="260" r:id="rId3"/>
    <p:sldId id="870" r:id="rId4"/>
    <p:sldId id="289" r:id="rId5"/>
    <p:sldId id="341" r:id="rId6"/>
    <p:sldId id="839" r:id="rId7"/>
    <p:sldId id="449" r:id="rId8"/>
    <p:sldId id="447" r:id="rId9"/>
    <p:sldId id="448" r:id="rId10"/>
    <p:sldId id="841" r:id="rId11"/>
    <p:sldId id="842" r:id="rId12"/>
    <p:sldId id="843" r:id="rId13"/>
    <p:sldId id="844" r:id="rId14"/>
    <p:sldId id="885" r:id="rId15"/>
    <p:sldId id="365" r:id="rId16"/>
    <p:sldId id="886" r:id="rId17"/>
    <p:sldId id="832" r:id="rId18"/>
    <p:sldId id="887" r:id="rId19"/>
    <p:sldId id="270" r:id="rId20"/>
    <p:sldId id="847" r:id="rId21"/>
    <p:sldId id="272" r:id="rId22"/>
    <p:sldId id="888" r:id="rId23"/>
    <p:sldId id="273" r:id="rId24"/>
    <p:sldId id="275" r:id="rId25"/>
    <p:sldId id="276" r:id="rId26"/>
    <p:sldId id="890" r:id="rId27"/>
    <p:sldId id="893" r:id="rId28"/>
    <p:sldId id="846" r:id="rId29"/>
    <p:sldId id="351" r:id="rId30"/>
    <p:sldId id="891" r:id="rId31"/>
    <p:sldId id="481" r:id="rId32"/>
    <p:sldId id="284" r:id="rId33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0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EC"/>
    <a:srgbClr val="EDE8E5"/>
    <a:srgbClr val="E5E1D9"/>
    <a:srgbClr val="E8E3E0"/>
    <a:srgbClr val="000000"/>
    <a:srgbClr val="DEDAD2"/>
    <a:srgbClr val="73FB79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65A711-524C-4856-8299-E28ADD8A7A75}" v="1" dt="2019-04-02T02:15:59.863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3040"/>
  </p:normalViewPr>
  <p:slideViewPr>
    <p:cSldViewPr snapToGrid="0" snapToObjects="1">
      <p:cViewPr varScale="1">
        <p:scale>
          <a:sx n="67" d="100"/>
          <a:sy n="67" d="100"/>
        </p:scale>
        <p:origin x="774" y="78"/>
      </p:cViewPr>
      <p:guideLst>
        <p:guide orient="horz" pos="27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 Harari" userId="f1dfc97c-2718-4a06-8e88-aed6d2f6c812" providerId="ADAL" clId="{B765A711-524C-4856-8299-E28ADD8A7A75}"/>
    <pc:docChg chg="undo custSel modSld">
      <pc:chgData name="Sergio  Harari" userId="f1dfc97c-2718-4a06-8e88-aed6d2f6c812" providerId="ADAL" clId="{B765A711-524C-4856-8299-E28ADD8A7A75}" dt="2019-04-02T02:19:02.319" v="145" actId="5793"/>
      <pc:docMkLst>
        <pc:docMk/>
      </pc:docMkLst>
      <pc:sldChg chg="addSp delSp modSp">
        <pc:chgData name="Sergio  Harari" userId="f1dfc97c-2718-4a06-8e88-aed6d2f6c812" providerId="ADAL" clId="{B765A711-524C-4856-8299-E28ADD8A7A75}" dt="2019-04-02T02:19:02.319" v="145" actId="5793"/>
        <pc:sldMkLst>
          <pc:docMk/>
          <pc:sldMk cId="0" sldId="894"/>
        </pc:sldMkLst>
        <pc:spChg chg="mod">
          <ac:chgData name="Sergio  Harari" userId="f1dfc97c-2718-4a06-8e88-aed6d2f6c812" providerId="ADAL" clId="{B765A711-524C-4856-8299-E28ADD8A7A75}" dt="2019-04-02T02:19:02.319" v="145" actId="5793"/>
          <ac:spMkLst>
            <pc:docMk/>
            <pc:sldMk cId="0" sldId="894"/>
            <ac:spMk id="21506" creationId="{00000000-0000-0000-0000-000000000000}"/>
          </ac:spMkLst>
        </pc:spChg>
        <pc:spChg chg="mod">
          <ac:chgData name="Sergio  Harari" userId="f1dfc97c-2718-4a06-8e88-aed6d2f6c812" providerId="ADAL" clId="{B765A711-524C-4856-8299-E28ADD8A7A75}" dt="2019-04-02T02:14:39.776" v="73" actId="1076"/>
          <ac:spMkLst>
            <pc:docMk/>
            <pc:sldMk cId="0" sldId="894"/>
            <ac:spMk id="21507" creationId="{00000000-0000-0000-0000-000000000000}"/>
          </ac:spMkLst>
        </pc:spChg>
        <pc:spChg chg="add del mod">
          <ac:chgData name="Sergio  Harari" userId="f1dfc97c-2718-4a06-8e88-aed6d2f6c812" providerId="ADAL" clId="{B765A711-524C-4856-8299-E28ADD8A7A75}" dt="2019-04-02T02:18:25.755" v="126" actId="1076"/>
          <ac:spMkLst>
            <pc:docMk/>
            <pc:sldMk cId="0" sldId="894"/>
            <ac:spMk id="21509" creationId="{00000000-0000-0000-0000-000000000000}"/>
          </ac:spMkLst>
        </pc:spChg>
        <pc:picChg chg="mod">
          <ac:chgData name="Sergio  Harari" userId="f1dfc97c-2718-4a06-8e88-aed6d2f6c812" providerId="ADAL" clId="{B765A711-524C-4856-8299-E28ADD8A7A75}" dt="2019-04-02T02:14:37.058" v="72" actId="1076"/>
          <ac:picMkLst>
            <pc:docMk/>
            <pc:sldMk cId="0" sldId="894"/>
            <ac:picMk id="21505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F46AB6-65F9-4A63-8356-A4D0EC1C0927}" type="datetimeFigureOut">
              <a:rPr lang="en-GB"/>
              <a:pPr>
                <a:defRPr/>
              </a:pPr>
              <a:t>02/04/2019</a:t>
            </a:fld>
            <a:endParaRPr lang="en-GB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A9901D-982D-4CE5-81B9-E6790E0AD9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z="1100">
              <a:latin typeface="Arial" charset="0"/>
              <a:cs typeface="Arial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C3D878-4FB8-46F2-9B07-2F8CC50BF5DC}" type="slidenum">
              <a:rPr lang="de-CH" sz="110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CH" sz="1100">
              <a:solidFill>
                <a:srgbClr val="0000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10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t>Confidential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86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CB3AD-F81E-4B18-8352-C8AA3C400CDA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REVEAL score, although it is not clear how this translates to approach to treatment.</a:t>
            </a:r>
          </a:p>
          <a:p>
            <a:pPr eaLnBrk="1" hangingPunct="1">
              <a:spcBef>
                <a:spcPct val="0"/>
              </a:spcBef>
            </a:pPr>
            <a:endParaRPr lang="en-GB"/>
          </a:p>
          <a:p>
            <a:pPr eaLnBrk="1" hangingPunct="1">
              <a:spcBef>
                <a:spcPct val="0"/>
              </a:spcBef>
            </a:pPr>
            <a:r>
              <a:rPr lang="en-GB"/>
              <a:t>The limitations of the REVEAL score include the relatively short prediction period (1-year)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when assessed at follow-up and the large number of variables required (from 12 to 14variables). Simplified versions of the REVEAL score utilizing high-yield variables seem to have a similar predictive value as the original version.(24)</a:t>
            </a:r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F4CB0B-FB40-48EB-A6FF-7501D57A5660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Identification of 3 good prognostic factors </a:t>
            </a:r>
          </a:p>
          <a:p>
            <a:pPr marL="800100" lvl="2" eaLnBrk="1" hangingPunct="1">
              <a:spcBef>
                <a:spcPct val="0"/>
              </a:spcBef>
            </a:pPr>
            <a:r>
              <a:rPr lang="en-US" sz="2000"/>
              <a:t>Improvement in BNP level (normalisation?)</a:t>
            </a:r>
          </a:p>
          <a:p>
            <a:pPr marL="800100" lvl="2" eaLnBrk="1" hangingPunct="1">
              <a:spcBef>
                <a:spcPct val="0"/>
              </a:spcBef>
            </a:pPr>
            <a:r>
              <a:rPr lang="en-US" sz="2000"/>
              <a:t>Improvement in 6MWD (threshold?)</a:t>
            </a:r>
          </a:p>
          <a:p>
            <a:pPr marL="800100" lvl="2" eaLnBrk="1" hangingPunct="1">
              <a:spcBef>
                <a:spcPct val="0"/>
              </a:spcBef>
            </a:pPr>
            <a:r>
              <a:rPr lang="en-US" sz="2000"/>
              <a:t>Improvement in WHO/NYHA FC (II to I same than IV to III?)</a:t>
            </a:r>
          </a:p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FD4EC-A2B5-4225-AFEC-9B16864701A0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de-DE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6E59FE-187E-4F0F-A9CC-973944370D0A}" type="slidenum">
              <a:rPr lang="en-GB" altLang="en-US" sz="110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 sz="1100">
              <a:solidFill>
                <a:srgbClr val="0000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de-DE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0051D2-1013-47B6-B230-93F0E938220F}" type="slidenum">
              <a:rPr lang="en-GB" altLang="en-US" sz="110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 sz="1100">
              <a:solidFill>
                <a:srgbClr val="0000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C6AC7-C212-4CC3-A8CF-C209C549567A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634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32D45-F089-422C-BBAC-75734DF4B61F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73263"/>
            <a:ext cx="12192000" cy="289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973263"/>
            <a:ext cx="12192000" cy="289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137431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81471"/>
            <a:ext cx="8534400" cy="121045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7200" y="90000"/>
            <a:ext cx="9244800" cy="49615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1200" y="1018803"/>
            <a:ext cx="10972800" cy="4525963"/>
          </a:xfrm>
          <a:prstGeom prst="rect">
            <a:avLst/>
          </a:prstGeom>
        </p:spPr>
        <p:txBody>
          <a:bodyPr/>
          <a:lstStyle>
            <a:lvl1pPr marL="263519" indent="-263519">
              <a:buClr>
                <a:srgbClr val="004280"/>
              </a:buClr>
              <a:buSzPct val="100000"/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004280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buClr>
                <a:srgbClr val="004280"/>
              </a:buClr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794567" y="5656387"/>
            <a:ext cx="10993641" cy="283307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EE821D"/>
              </a:buClr>
              <a:buSzPct val="100000"/>
              <a:buFont typeface="Arial"/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EE821D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3595085" y="6316781"/>
            <a:ext cx="8010769" cy="433755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EE821D"/>
              </a:buClr>
              <a:buSzPct val="100000"/>
              <a:buFont typeface="Arial"/>
              <a:buNone/>
              <a:defRPr sz="1800" b="1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EE821D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266701"/>
            <a:ext cx="10363200" cy="11049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1320800" y="1676400"/>
            <a:ext cx="10304875" cy="4114800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9C2D2D4D-E664-43CB-8BC6-89AB71B2C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44624"/>
            <a:ext cx="109728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16714A80-FC3C-436F-B1C7-307243046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613057F6-2763-4320-A458-86C84CE4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7200" y="90000"/>
            <a:ext cx="9244800" cy="49615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1200" y="1018803"/>
            <a:ext cx="10972800" cy="4525963"/>
          </a:xfrm>
          <a:prstGeom prst="rect">
            <a:avLst/>
          </a:prstGeom>
        </p:spPr>
        <p:txBody>
          <a:bodyPr/>
          <a:lstStyle>
            <a:lvl1pPr marL="263519" indent="-263519">
              <a:buClr>
                <a:srgbClr val="004280"/>
              </a:buClr>
              <a:buSzPct val="100000"/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004280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buClr>
                <a:srgbClr val="004280"/>
              </a:buClr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794567" y="5656387"/>
            <a:ext cx="10993641" cy="283307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EE821D"/>
              </a:buClr>
              <a:buSzPct val="100000"/>
              <a:buFont typeface="Arial"/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EE821D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3595085" y="6316781"/>
            <a:ext cx="8010769" cy="433755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EE821D"/>
              </a:buClr>
              <a:buSzPct val="100000"/>
              <a:buFont typeface="Arial"/>
              <a:buNone/>
              <a:defRPr sz="1800" b="1" i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536561" indent="-263519">
              <a:buClr>
                <a:srgbClr val="EE821D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193" indent="-263519"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12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54" indent="-263519"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028DC78C-5887-45EF-AE86-E66DCFDAC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7200" y="90000"/>
            <a:ext cx="9244800" cy="496154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004280"/>
                </a:solidFill>
                <a:latin typeface="Helvetica"/>
                <a:cs typeface="Helvetica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1200" y="1018803"/>
            <a:ext cx="10972800" cy="4525963"/>
          </a:xfrm>
          <a:prstGeom prst="rect">
            <a:avLst/>
          </a:prstGeom>
        </p:spPr>
        <p:txBody>
          <a:bodyPr/>
          <a:lstStyle>
            <a:lvl1pPr marL="263525" indent="-263525">
              <a:buClr>
                <a:srgbClr val="004280"/>
              </a:buClr>
              <a:buSzPct val="100000"/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  <a:lvl2pPr marL="536575" indent="-263525">
              <a:buClr>
                <a:srgbClr val="004280"/>
              </a:buClr>
              <a:defRPr sz="1600" b="0">
                <a:solidFill>
                  <a:srgbClr val="595959"/>
                </a:solidFill>
                <a:latin typeface="Helvetica"/>
                <a:cs typeface="Helvetica"/>
              </a:defRPr>
            </a:lvl2pPr>
            <a:lvl3pPr marL="811213" indent="-263525">
              <a:buClr>
                <a:srgbClr val="004280"/>
              </a:buClr>
              <a:defRPr sz="1400">
                <a:solidFill>
                  <a:srgbClr val="595959"/>
                </a:solidFill>
                <a:latin typeface="Helvetica"/>
                <a:cs typeface="Helvetica"/>
              </a:defRPr>
            </a:lvl3pPr>
            <a:lvl4pPr marL="1074738" indent="-263525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4pPr>
            <a:lvl5pPr marL="1347788" indent="-263525">
              <a:buClr>
                <a:srgbClr val="004280"/>
              </a:buClr>
              <a:defRPr sz="1200">
                <a:solidFill>
                  <a:srgbClr val="595959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63763"/>
            <a:ext cx="10363200" cy="1470025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44624"/>
            <a:ext cx="109728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F497D"/>
                </a:solidFill>
              </a:defRPr>
            </a:lvl1pPr>
            <a:lvl2pPr>
              <a:defRPr>
                <a:solidFill>
                  <a:srgbClr val="1F497D"/>
                </a:solidFill>
              </a:defRPr>
            </a:lvl2pPr>
            <a:lvl3pPr>
              <a:defRPr>
                <a:solidFill>
                  <a:srgbClr val="1F497D"/>
                </a:solidFill>
              </a:defRPr>
            </a:lvl3pPr>
            <a:lvl4pPr>
              <a:defRPr>
                <a:solidFill>
                  <a:srgbClr val="1F497D"/>
                </a:solidFill>
              </a:defRPr>
            </a:lvl4pPr>
            <a:lvl5pPr>
              <a:defRPr>
                <a:solidFill>
                  <a:srgbClr val="1F497D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44624"/>
            <a:ext cx="10972800" cy="11430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18396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164710FD-7438-4FE9-B998-AC5D0A7A9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9906000" y="6534150"/>
            <a:ext cx="1752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76767"/>
              </a:solidFill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/>
          <a:srcRect l="34161" t="95117" r="58183"/>
          <a:stretch>
            <a:fillRect/>
          </a:stretch>
        </p:blipFill>
        <p:spPr bwMode="auto">
          <a:xfrm>
            <a:off x="9358313" y="6534150"/>
            <a:ext cx="23463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24418" y="346076"/>
            <a:ext cx="11231033" cy="949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• BHC 4:3 Template 2010 • August 2011</a:t>
            </a: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CA7AD917-2E6A-4B6E-9873-B99661BC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44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de-CH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aaClick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2" r:id="rId2"/>
    <p:sldLayoutId id="2147483680" r:id="rId3"/>
    <p:sldLayoutId id="2147483673" r:id="rId4"/>
    <p:sldLayoutId id="2147483674" r:id="rId5"/>
    <p:sldLayoutId id="2147483681" r:id="rId6"/>
    <p:sldLayoutId id="2147483675" r:id="rId7"/>
    <p:sldLayoutId id="2147483682" r:id="rId8"/>
    <p:sldLayoutId id="2147483683" r:id="rId9"/>
    <p:sldLayoutId id="2147483676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77" r:id="rId16"/>
    <p:sldLayoutId id="2147483689" r:id="rId17"/>
    <p:sldLayoutId id="2147483678" r:id="rId18"/>
  </p:sldLayoutIdLst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183962"/>
          </a:solidFill>
          <a:latin typeface="Arial" pitchFamily="34" charset="0"/>
          <a:ea typeface="+mj-ea"/>
          <a:cs typeface="Arial" pitchFamily="34" charset="0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 b="1">
          <a:solidFill>
            <a:srgbClr val="183962"/>
          </a:solidFill>
          <a:latin typeface="Arial" charset="0"/>
          <a:cs typeface="Arial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trieste-citta"/>
          <p:cNvPicPr>
            <a:picLocks noChangeAspect="1" noChangeArrowheads="1"/>
          </p:cNvPicPr>
          <p:nvPr/>
        </p:nvPicPr>
        <p:blipFill>
          <a:blip r:embed="rId2"/>
          <a:srcRect t="12537" b="23369"/>
          <a:stretch>
            <a:fillRect/>
          </a:stretch>
        </p:blipFill>
        <p:spPr bwMode="auto">
          <a:xfrm>
            <a:off x="1818481" y="22227"/>
            <a:ext cx="82867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720975" y="4136696"/>
            <a:ext cx="648176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dirty="0">
                <a:latin typeface="Cambria" pitchFamily="18" charset="0"/>
              </a:rPr>
              <a:t>Sergio Harari</a:t>
            </a:r>
          </a:p>
          <a:p>
            <a:pPr algn="ctr">
              <a:spcBef>
                <a:spcPct val="50000"/>
              </a:spcBef>
            </a:pPr>
            <a:r>
              <a:rPr lang="it-IT" sz="2000" i="1" dirty="0">
                <a:latin typeface="Cambria" pitchFamily="18" charset="0"/>
              </a:rPr>
              <a:t>U.O. </a:t>
            </a:r>
            <a:r>
              <a:rPr lang="it-IT" sz="2000" i="1">
                <a:latin typeface="Cambria" pitchFamily="18" charset="0"/>
              </a:rPr>
              <a:t>di Pneumologia – UTIR  </a:t>
            </a:r>
            <a:r>
              <a:rPr lang="it-IT" sz="2000" i="1" dirty="0">
                <a:latin typeface="Cambria" pitchFamily="18" charset="0"/>
              </a:rPr>
              <a:t>e Medicina Interna</a:t>
            </a:r>
          </a:p>
          <a:p>
            <a:pPr algn="ctr">
              <a:spcBef>
                <a:spcPct val="50000"/>
              </a:spcBef>
            </a:pPr>
            <a:r>
              <a:rPr lang="it-IT" sz="2000" i="1" dirty="0">
                <a:latin typeface="Cambria" pitchFamily="18" charset="0"/>
              </a:rPr>
              <a:t>Ospedale  San Giuseppe – MultiMedica IRCCS </a:t>
            </a:r>
          </a:p>
          <a:p>
            <a:pPr algn="ctr">
              <a:spcBef>
                <a:spcPct val="50000"/>
              </a:spcBef>
            </a:pPr>
            <a:r>
              <a:rPr lang="it-IT" sz="2000" i="1" dirty="0">
                <a:latin typeface="Cambria" pitchFamily="18" charset="0"/>
              </a:rPr>
              <a:t>Milano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778125" y="3193542"/>
            <a:ext cx="64817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i="1"/>
              <a:t>Markers prognostici dell'ipertensione polmonare come guida alla terapia</a:t>
            </a:r>
            <a:r>
              <a:rPr lang="it-IT" sz="2400"/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720975" y="6362700"/>
            <a:ext cx="6481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i="1">
                <a:latin typeface="Cambria" pitchFamily="18" charset="0"/>
              </a:rPr>
              <a:t>1-3 Aprile 2019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2778125" y="6109959"/>
            <a:ext cx="6481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i="1">
                <a:latin typeface="Cambria" pitchFamily="18" charset="0"/>
              </a:rPr>
              <a:t>Pneumo</a:t>
            </a:r>
            <a:r>
              <a:rPr lang="it-IT" sz="2000" b="1" i="1" dirty="0">
                <a:latin typeface="Cambria" pitchFamily="18" charset="0"/>
              </a:rPr>
              <a:t> Trieste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Updated REVEAL risk score calculator, n=2529 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784600" y="6491288"/>
            <a:ext cx="816451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457200"/>
            <a:r>
              <a:rPr lang="en-US" sz="1200"/>
              <a:t>Benza RL, </a:t>
            </a:r>
            <a:r>
              <a:rPr lang="en-US" sz="1200" i="1"/>
              <a:t>et al. Chest </a:t>
            </a:r>
            <a:r>
              <a:rPr lang="en-US" sz="1200"/>
              <a:t>2019; </a:t>
            </a:r>
            <a:r>
              <a:rPr lang="en-US" sz="1200" i="1"/>
              <a:t>in press.</a:t>
            </a:r>
            <a:endParaRPr lang="en-US" sz="1200"/>
          </a:p>
        </p:txBody>
      </p:sp>
      <p:grpSp>
        <p:nvGrpSpPr>
          <p:cNvPr id="34819" name="Group 26"/>
          <p:cNvGrpSpPr>
            <a:grpSpLocks/>
          </p:cNvGrpSpPr>
          <p:nvPr/>
        </p:nvGrpSpPr>
        <p:grpSpPr bwMode="auto">
          <a:xfrm>
            <a:off x="6303963" y="1382713"/>
            <a:ext cx="4954587" cy="4908550"/>
            <a:chOff x="4780096" y="1618553"/>
            <a:chExt cx="3896360" cy="4672330"/>
          </a:xfrm>
        </p:grpSpPr>
        <p:grpSp>
          <p:nvGrpSpPr>
            <p:cNvPr id="34830" name="Group 17"/>
            <p:cNvGrpSpPr>
              <a:grpSpLocks/>
            </p:cNvGrpSpPr>
            <p:nvPr/>
          </p:nvGrpSpPr>
          <p:grpSpPr bwMode="auto">
            <a:xfrm>
              <a:off x="4780096" y="1618553"/>
              <a:ext cx="3896360" cy="4672330"/>
              <a:chOff x="4780096" y="1618553"/>
              <a:chExt cx="3896360" cy="4672330"/>
            </a:xfrm>
          </p:grpSpPr>
          <p:pic>
            <p:nvPicPr>
              <p:cNvPr id="34832" name="Picture 4" descr="Macintosh HD:Users:athenaisboucly:Desktop:Capture d’écran 2017-06-04 à 21.47.52.png"/>
              <p:cNvPicPr>
                <a:picLocks noChangeAspect="1" noChangeArrowheads="1"/>
              </p:cNvPicPr>
              <p:nvPr/>
            </p:nvPicPr>
            <p:blipFill>
              <a:blip r:embed="rId2"/>
              <a:srcRect t="1190"/>
              <a:stretch>
                <a:fillRect/>
              </a:stretch>
            </p:blipFill>
            <p:spPr bwMode="auto">
              <a:xfrm>
                <a:off x="4780096" y="1618553"/>
                <a:ext cx="3896360" cy="4672330"/>
              </a:xfrm>
              <a:prstGeom prst="rect">
                <a:avLst/>
              </a:prstGeom>
              <a:noFill/>
              <a:ln w="9525">
                <a:solidFill>
                  <a:srgbClr val="7F7F7F"/>
                </a:solidFill>
                <a:miter lim="800000"/>
                <a:headEnd/>
                <a:tailEnd/>
              </a:ln>
            </p:spPr>
          </p:pic>
          <p:sp>
            <p:nvSpPr>
              <p:cNvPr id="9" name="Rectangle 8">
                <a:extLst/>
              </p:cNvPr>
              <p:cNvSpPr/>
              <p:nvPr/>
            </p:nvSpPr>
            <p:spPr>
              <a:xfrm>
                <a:off x="7732640" y="5082001"/>
                <a:ext cx="877649" cy="1012439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34834" name="Group 8"/>
              <p:cNvGrpSpPr>
                <a:grpSpLocks/>
              </p:cNvGrpSpPr>
              <p:nvPr/>
            </p:nvGrpSpPr>
            <p:grpSpPr bwMode="auto">
              <a:xfrm>
                <a:off x="6411878" y="1618553"/>
                <a:ext cx="2198038" cy="2046223"/>
                <a:chOff x="6411878" y="1618553"/>
                <a:chExt cx="2198038" cy="2046223"/>
              </a:xfrm>
            </p:grpSpPr>
            <p:sp>
              <p:nvSpPr>
                <p:cNvPr id="13" name="Rectangle 12">
                  <a:extLst/>
                </p:cNvPr>
                <p:cNvSpPr/>
                <p:nvPr/>
              </p:nvSpPr>
              <p:spPr>
                <a:xfrm>
                  <a:off x="6411798" y="1618553"/>
                  <a:ext cx="573031" cy="1012439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>
                    <a:solidFill>
                      <a:schemeClr val="tx1"/>
                    </a:solidFill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4" name="Rectangle 13">
                  <a:extLst/>
                </p:cNvPr>
                <p:cNvSpPr/>
                <p:nvPr/>
              </p:nvSpPr>
              <p:spPr>
                <a:xfrm>
                  <a:off x="6411798" y="2703525"/>
                  <a:ext cx="833954" cy="961062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>
                    <a:solidFill>
                      <a:schemeClr val="tx1"/>
                    </a:solidFill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5" name="Rectangle 14">
                  <a:extLst/>
                </p:cNvPr>
                <p:cNvSpPr/>
                <p:nvPr/>
              </p:nvSpPr>
              <p:spPr>
                <a:xfrm>
                  <a:off x="7732640" y="2703525"/>
                  <a:ext cx="877649" cy="961062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>
                    <a:solidFill>
                      <a:schemeClr val="tx1"/>
                    </a:solidFill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3484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6456958" y="2181331"/>
                  <a:ext cx="475182" cy="19340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36000" rIns="36000">
                  <a:spAutoFit/>
                </a:bodyPr>
                <a:lstStyle/>
                <a:p>
                  <a:pPr algn="ctr" defTabSz="457200">
                    <a:lnSpc>
                      <a:spcPct val="80000"/>
                    </a:lnSpc>
                  </a:pPr>
                  <a:r>
                    <a:rPr lang="en-US" sz="900" b="1"/>
                    <a:t>≥440m</a:t>
                  </a:r>
                </a:p>
              </p:txBody>
            </p:sp>
            <p:sp>
              <p:nvSpPr>
                <p:cNvPr id="34841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6440482" y="3179524"/>
                  <a:ext cx="763120" cy="27545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36000" rIns="36000">
                  <a:spAutoFit/>
                </a:bodyPr>
                <a:lstStyle/>
                <a:p>
                  <a:pPr algn="ctr" defTabSz="457200">
                    <a:lnSpc>
                      <a:spcPct val="80000"/>
                    </a:lnSpc>
                  </a:pPr>
                  <a:r>
                    <a:rPr lang="en-US" sz="800" b="1"/>
                    <a:t>&lt; 50 pg/mL or NTproBNP &lt;300  </a:t>
                  </a:r>
                </a:p>
              </p:txBody>
            </p:sp>
            <p:sp>
              <p:nvSpPr>
                <p:cNvPr id="34842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7755352" y="3158929"/>
                  <a:ext cx="826842" cy="275451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36000" rIns="36000">
                  <a:spAutoFit/>
                </a:bodyPr>
                <a:lstStyle/>
                <a:p>
                  <a:pPr algn="ctr" defTabSz="457200">
                    <a:lnSpc>
                      <a:spcPct val="80000"/>
                    </a:lnSpc>
                  </a:pPr>
                  <a:r>
                    <a:rPr lang="en-US" sz="800" b="1"/>
                    <a:t>≥800 pg/mL or NTproBNP  ≥1100</a:t>
                  </a:r>
                </a:p>
              </p:txBody>
            </p:sp>
          </p:grpSp>
          <p:sp>
            <p:nvSpPr>
              <p:cNvPr id="11" name="TextBox 15">
                <a:extLst/>
              </p:cNvPr>
              <p:cNvSpPr txBox="1"/>
              <p:nvPr/>
            </p:nvSpPr>
            <p:spPr>
              <a:xfrm>
                <a:off x="7782578" y="5139423"/>
                <a:ext cx="714104" cy="19191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lIns="36000" rIns="36000">
                <a:spAutoFit/>
              </a:bodyPr>
              <a:lstStyle/>
              <a:p>
                <a:pPr algn="ctr" defTabSz="45720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b="1" dirty="0">
                    <a:ea typeface="Arial" charset="0"/>
                  </a:rPr>
                  <a:t>PVR &gt; 32 UW</a:t>
                </a:r>
              </a:p>
            </p:txBody>
          </p:sp>
          <p:sp>
            <p:nvSpPr>
              <p:cNvPr id="34836" name="TextBox 16"/>
              <p:cNvSpPr txBox="1">
                <a:spLocks noChangeArrowheads="1"/>
              </p:cNvSpPr>
              <p:nvPr/>
            </p:nvSpPr>
            <p:spPr bwMode="auto">
              <a:xfrm>
                <a:off x="7783072" y="5644309"/>
                <a:ext cx="776031" cy="19332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algn="ctr" defTabSz="457200">
                  <a:lnSpc>
                    <a:spcPct val="80000"/>
                  </a:lnSpc>
                </a:pPr>
                <a:r>
                  <a:rPr lang="en-US" sz="900" b="1"/>
                  <a:t>PVR &lt; 5 UW</a:t>
                </a:r>
              </a:p>
            </p:txBody>
          </p:sp>
        </p:grpSp>
        <p:sp>
          <p:nvSpPr>
            <p:cNvPr id="34831" name="TextBox 24"/>
            <p:cNvSpPr txBox="1">
              <a:spLocks noChangeArrowheads="1"/>
            </p:cNvSpPr>
            <p:nvPr/>
          </p:nvSpPr>
          <p:spPr bwMode="auto">
            <a:xfrm>
              <a:off x="6748921" y="4646565"/>
              <a:ext cx="1333075" cy="19340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900" b="1"/>
                <a:t>DLCO &lt;40% predicted</a:t>
              </a:r>
            </a:p>
          </p:txBody>
        </p:sp>
      </p:grpSp>
      <p:grpSp>
        <p:nvGrpSpPr>
          <p:cNvPr id="34820" name="Group 27"/>
          <p:cNvGrpSpPr>
            <a:grpSpLocks/>
          </p:cNvGrpSpPr>
          <p:nvPr/>
        </p:nvGrpSpPr>
        <p:grpSpPr bwMode="auto">
          <a:xfrm>
            <a:off x="615950" y="1382713"/>
            <a:ext cx="5284788" cy="4908550"/>
            <a:chOff x="446856" y="2145285"/>
            <a:chExt cx="3909060" cy="3949758"/>
          </a:xfrm>
        </p:grpSpPr>
        <p:grpSp>
          <p:nvGrpSpPr>
            <p:cNvPr id="34822" name="Group 22"/>
            <p:cNvGrpSpPr>
              <a:grpSpLocks/>
            </p:cNvGrpSpPr>
            <p:nvPr/>
          </p:nvGrpSpPr>
          <p:grpSpPr bwMode="auto">
            <a:xfrm>
              <a:off x="446856" y="2145285"/>
              <a:ext cx="3909060" cy="3949758"/>
              <a:chOff x="446856" y="2145285"/>
              <a:chExt cx="3909060" cy="3949758"/>
            </a:xfrm>
          </p:grpSpPr>
          <p:grpSp>
            <p:nvGrpSpPr>
              <p:cNvPr id="34824" name="Group 18"/>
              <p:cNvGrpSpPr>
                <a:grpSpLocks/>
              </p:cNvGrpSpPr>
              <p:nvPr/>
            </p:nvGrpSpPr>
            <p:grpSpPr bwMode="auto">
              <a:xfrm>
                <a:off x="446856" y="2145285"/>
                <a:ext cx="3909060" cy="3949758"/>
                <a:chOff x="446856" y="2145285"/>
                <a:chExt cx="3909060" cy="3949758"/>
              </a:xfrm>
            </p:grpSpPr>
            <p:pic>
              <p:nvPicPr>
                <p:cNvPr id="25" name="Picture 3" descr="Macintosh HD:Users:athenaisboucly:Desktop:Capture d’écran 2017-06-04 à 21.47.39.png">
                  <a:extLst/>
                </p:cNvPr>
                <p:cNvPicPr/>
                <p:nvPr/>
              </p:nvPicPr>
              <p:blipFill rotWithShape="1">
                <a:blip r:embed="rId3"/>
                <a:srcRect t="-1" b="970"/>
                <a:stretch/>
              </p:blipFill>
              <p:spPr bwMode="auto">
                <a:xfrm>
                  <a:off x="446856" y="2145285"/>
                  <a:ext cx="3909060" cy="3949758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6" name="Rectangle 25">
                  <a:extLst/>
                </p:cNvPr>
                <p:cNvSpPr/>
                <p:nvPr/>
              </p:nvSpPr>
              <p:spPr>
                <a:xfrm>
                  <a:off x="2835269" y="2347116"/>
                  <a:ext cx="465001" cy="862253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>
                    <a:solidFill>
                      <a:schemeClr val="tx1"/>
                    </a:solidFill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34829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2866461" y="2800614"/>
                  <a:ext cx="389215" cy="1634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36000" rIns="36000">
                  <a:spAutoFit/>
                </a:bodyPr>
                <a:lstStyle/>
                <a:p>
                  <a:pPr algn="ctr" defTabSz="457200">
                    <a:lnSpc>
                      <a:spcPct val="80000"/>
                    </a:lnSpc>
                  </a:pPr>
                  <a:r>
                    <a:rPr lang="en-US" sz="900" b="1"/>
                    <a:t>POPH</a:t>
                  </a:r>
                </a:p>
              </p:txBody>
            </p:sp>
          </p:grpSp>
          <p:sp>
            <p:nvSpPr>
              <p:cNvPr id="34825" name="TextBox 20"/>
              <p:cNvSpPr txBox="1">
                <a:spLocks noChangeArrowheads="1"/>
              </p:cNvSpPr>
              <p:nvPr/>
            </p:nvSpPr>
            <p:spPr bwMode="auto">
              <a:xfrm>
                <a:off x="2050192" y="4166944"/>
                <a:ext cx="2021718" cy="2638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rIns="36000">
                <a:spAutoFit/>
              </a:bodyPr>
              <a:lstStyle/>
              <a:p>
                <a:pPr algn="ctr" defTabSz="457200">
                  <a:lnSpc>
                    <a:spcPct val="90000"/>
                  </a:lnSpc>
                </a:pPr>
                <a:r>
                  <a:rPr lang="en-US" sz="900" b="1"/>
                  <a:t>eGFR &lt;60 ml/min/1.73 m</a:t>
                </a:r>
                <a:r>
                  <a:rPr lang="en-US" sz="900" b="1" baseline="30000"/>
                  <a:t>2</a:t>
                </a:r>
                <a:r>
                  <a:rPr lang="en-US" sz="900" b="1"/>
                  <a:t> </a:t>
                </a:r>
              </a:p>
              <a:p>
                <a:pPr algn="ctr" defTabSz="457200">
                  <a:lnSpc>
                    <a:spcPct val="90000"/>
                  </a:lnSpc>
                </a:pPr>
                <a:r>
                  <a:rPr lang="en-US" sz="800" b="1"/>
                  <a:t>or “renal insufficiency” if eGFR unavailable</a:t>
                </a:r>
                <a:endParaRPr lang="en-US" sz="800" b="1" baseline="30000"/>
              </a:p>
            </p:txBody>
          </p:sp>
          <p:sp>
            <p:nvSpPr>
              <p:cNvPr id="24" name="Rectangle 23">
                <a:extLst/>
              </p:cNvPr>
              <p:cNvSpPr/>
              <p:nvPr/>
            </p:nvSpPr>
            <p:spPr>
              <a:xfrm>
                <a:off x="2049700" y="4155932"/>
                <a:ext cx="2022049" cy="1060252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>
                  <a:solidFill>
                    <a:schemeClr val="tx1"/>
                  </a:solidFill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34823" name="TextBox 25"/>
            <p:cNvSpPr txBox="1">
              <a:spLocks noChangeArrowheads="1"/>
            </p:cNvSpPr>
            <p:nvPr/>
          </p:nvSpPr>
          <p:spPr bwMode="auto">
            <a:xfrm>
              <a:off x="3406716" y="5710083"/>
              <a:ext cx="665194" cy="16349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900" b="1"/>
                <a:t>HR &gt;96 bpm</a:t>
              </a:r>
            </a:p>
          </p:txBody>
        </p:sp>
      </p:grpSp>
      <p:sp>
        <p:nvSpPr>
          <p:cNvPr id="34821" name="TextBox 20"/>
          <p:cNvSpPr txBox="1">
            <a:spLocks noChangeArrowheads="1"/>
          </p:cNvSpPr>
          <p:nvPr/>
        </p:nvSpPr>
        <p:spPr bwMode="auto">
          <a:xfrm>
            <a:off x="2763838" y="4627563"/>
            <a:ext cx="2732087" cy="217487"/>
          </a:xfrm>
          <a:prstGeom prst="rect">
            <a:avLst/>
          </a:prstGeom>
          <a:solidFill>
            <a:srgbClr val="73FEFF"/>
          </a:solidFill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900" b="1"/>
              <a:t>All-cause hospitalisations within 6 months</a:t>
            </a:r>
            <a:endParaRPr lang="en-US" sz="800" b="1" baseline="30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Survival according to the updated REVEAL score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3784600" y="6491288"/>
            <a:ext cx="816451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457200"/>
            <a:r>
              <a:rPr lang="en-US" sz="1200"/>
              <a:t>Benza RL, </a:t>
            </a:r>
            <a:r>
              <a:rPr lang="en-US" sz="1200" i="1"/>
              <a:t>et al. Chest </a:t>
            </a:r>
            <a:r>
              <a:rPr lang="en-US" sz="1200"/>
              <a:t>2019; </a:t>
            </a:r>
            <a:r>
              <a:rPr lang="en-US" sz="1200" i="1"/>
              <a:t>in press.</a:t>
            </a:r>
            <a:endParaRPr lang="en-US" sz="1200"/>
          </a:p>
        </p:txBody>
      </p:sp>
      <p:pic>
        <p:nvPicPr>
          <p:cNvPr id="35843" name="Imag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13" y="1512888"/>
            <a:ext cx="9237662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4851400" y="1327150"/>
            <a:ext cx="1379538" cy="56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Prognostic factors according to change in risk score component between 12 and 24 months</a:t>
            </a:r>
            <a:endParaRPr lang="fr-FR">
              <a:latin typeface="Arial" charset="0"/>
              <a:cs typeface="Arial" charset="0"/>
            </a:endParaRPr>
          </a:p>
        </p:txBody>
      </p:sp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1990725" y="1282700"/>
            <a:ext cx="5268913" cy="5384800"/>
            <a:chOff x="1937385" y="1282194"/>
            <a:chExt cx="5269230" cy="5385435"/>
          </a:xfrm>
        </p:grpSpPr>
        <p:pic>
          <p:nvPicPr>
            <p:cNvPr id="36871" name="Picture 3" descr="Macintosh HD:Users:athenaisboucly:Desktop:Capture d’écran 2017-06-04 à 22.08.29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37385" y="1282194"/>
              <a:ext cx="5269230" cy="5385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/>
            </p:cNvPr>
            <p:cNvSpPr txBox="1"/>
            <p:nvPr/>
          </p:nvSpPr>
          <p:spPr>
            <a:xfrm>
              <a:off x="2494632" y="2638079"/>
              <a:ext cx="841426" cy="2540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3366FF"/>
                  </a:solidFill>
                  <a:latin typeface="+mn-lt"/>
                  <a:cs typeface="Arial" pitchFamily="34" charset="0"/>
                </a:rPr>
                <a:t>BNP better</a:t>
              </a:r>
            </a:p>
          </p:txBody>
        </p:sp>
        <p:sp>
          <p:nvSpPr>
            <p:cNvPr id="7" name="TextBox 6">
              <a:extLst/>
            </p:cNvPr>
            <p:cNvSpPr txBox="1"/>
            <p:nvPr/>
          </p:nvSpPr>
          <p:spPr>
            <a:xfrm>
              <a:off x="2199339" y="5738832"/>
              <a:ext cx="1125605" cy="2540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3366FF"/>
                  </a:solidFill>
                  <a:latin typeface="+mn-lt"/>
                  <a:cs typeface="Arial" pitchFamily="34" charset="0"/>
                </a:rPr>
                <a:t>WHO FC better</a:t>
              </a:r>
            </a:p>
          </p:txBody>
        </p:sp>
        <p:sp>
          <p:nvSpPr>
            <p:cNvPr id="8" name="TextBox 7">
              <a:extLst/>
            </p:cNvPr>
            <p:cNvSpPr txBox="1"/>
            <p:nvPr/>
          </p:nvSpPr>
          <p:spPr>
            <a:xfrm>
              <a:off x="2358098" y="3476378"/>
              <a:ext cx="977959" cy="25244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3366FF"/>
                  </a:solidFill>
                  <a:latin typeface="+mn-lt"/>
                  <a:cs typeface="Arial" pitchFamily="34" charset="0"/>
                </a:rPr>
                <a:t>6MWD better</a:t>
              </a:r>
            </a:p>
          </p:txBody>
        </p:sp>
        <p:grpSp>
          <p:nvGrpSpPr>
            <p:cNvPr id="36875" name="Group 15"/>
            <p:cNvGrpSpPr>
              <a:grpSpLocks/>
            </p:cNvGrpSpPr>
            <p:nvPr/>
          </p:nvGrpSpPr>
          <p:grpSpPr bwMode="auto">
            <a:xfrm>
              <a:off x="2186865" y="1806933"/>
              <a:ext cx="1165978" cy="4397547"/>
              <a:chOff x="2186865" y="1806933"/>
              <a:chExt cx="1165978" cy="4397547"/>
            </a:xfrm>
          </p:grpSpPr>
          <p:sp>
            <p:nvSpPr>
              <p:cNvPr id="10" name="TextBox 16">
                <a:extLst/>
              </p:cNvPr>
              <p:cNvSpPr txBox="1"/>
              <p:nvPr/>
            </p:nvSpPr>
            <p:spPr>
              <a:xfrm>
                <a:off x="2186638" y="5949995"/>
                <a:ext cx="1141481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WHO FC worse</a:t>
                </a:r>
              </a:p>
            </p:txBody>
          </p:sp>
          <p:sp>
            <p:nvSpPr>
              <p:cNvPr id="11" name="TextBox 17">
                <a:extLst/>
              </p:cNvPr>
              <p:cNvSpPr txBox="1"/>
              <p:nvPr/>
            </p:nvSpPr>
            <p:spPr>
              <a:xfrm>
                <a:off x="2494631" y="3266803"/>
                <a:ext cx="858889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PVR worse</a:t>
                </a:r>
              </a:p>
            </p:txBody>
          </p:sp>
          <p:sp>
            <p:nvSpPr>
              <p:cNvPr id="12" name="TextBox 18">
                <a:extLst/>
              </p:cNvPr>
              <p:cNvSpPr txBox="1"/>
              <p:nvPr/>
            </p:nvSpPr>
            <p:spPr>
              <a:xfrm>
                <a:off x="2343809" y="3682777"/>
                <a:ext cx="993835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6MWD worse</a:t>
                </a:r>
              </a:p>
            </p:txBody>
          </p:sp>
          <p:sp>
            <p:nvSpPr>
              <p:cNvPr id="13" name="TextBox 19">
                <a:extLst/>
              </p:cNvPr>
              <p:cNvSpPr txBox="1"/>
              <p:nvPr/>
            </p:nvSpPr>
            <p:spPr>
              <a:xfrm>
                <a:off x="2478756" y="4689371"/>
                <a:ext cx="849363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SBP worse</a:t>
                </a:r>
              </a:p>
            </p:txBody>
          </p:sp>
          <p:sp>
            <p:nvSpPr>
              <p:cNvPr id="14" name="TextBox 20">
                <a:extLst/>
              </p:cNvPr>
              <p:cNvSpPr txBox="1"/>
              <p:nvPr/>
            </p:nvSpPr>
            <p:spPr>
              <a:xfrm>
                <a:off x="2237441" y="4082875"/>
                <a:ext cx="1111317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All cause hosp.</a:t>
                </a:r>
              </a:p>
            </p:txBody>
          </p:sp>
          <p:sp>
            <p:nvSpPr>
              <p:cNvPr id="15" name="TextBox 21">
                <a:extLst/>
              </p:cNvPr>
              <p:cNvSpPr txBox="1"/>
              <p:nvPr/>
            </p:nvSpPr>
            <p:spPr>
              <a:xfrm>
                <a:off x="2400963" y="1807719"/>
                <a:ext cx="941445" cy="254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 err="1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eGFR</a:t>
                </a:r>
                <a:r>
                  <a:rPr lang="en-US" sz="1050" dirty="0">
                    <a:solidFill>
                      <a:srgbClr val="FF0000"/>
                    </a:solidFill>
                    <a:latin typeface="+mn-lt"/>
                    <a:cs typeface="Arial" pitchFamily="34" charset="0"/>
                  </a:rPr>
                  <a:t> worse</a:t>
                </a:r>
              </a:p>
            </p:txBody>
          </p:sp>
        </p:grpSp>
      </p:grpSp>
      <p:sp>
        <p:nvSpPr>
          <p:cNvPr id="16" name="TextBox 2">
            <a:extLst/>
          </p:cNvPr>
          <p:cNvSpPr txBox="1"/>
          <p:nvPr/>
        </p:nvSpPr>
        <p:spPr>
          <a:xfrm>
            <a:off x="8075613" y="1485900"/>
            <a:ext cx="3114675" cy="130492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a typeface="Arial" charset="0"/>
              </a:rPr>
              <a:t>Good prognosis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a typeface="Arial" charset="0"/>
              </a:rPr>
              <a:t>Improvement in BNP level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a typeface="Arial" charset="0"/>
              </a:rPr>
              <a:t>Improvement in 6MWD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a typeface="Arial" charset="0"/>
              </a:rPr>
              <a:t>Improvement in WHO/NYHA FC</a:t>
            </a:r>
          </a:p>
        </p:txBody>
      </p:sp>
      <p:sp>
        <p:nvSpPr>
          <p:cNvPr id="36868" name="TextBox 23"/>
          <p:cNvSpPr txBox="1">
            <a:spLocks noChangeArrowheads="1"/>
          </p:cNvSpPr>
          <p:nvPr/>
        </p:nvSpPr>
        <p:spPr bwMode="auto">
          <a:xfrm>
            <a:off x="8075613" y="3076575"/>
            <a:ext cx="3114675" cy="2044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130000"/>
              </a:lnSpc>
              <a:spcAft>
                <a:spcPts val="1200"/>
              </a:spcAft>
            </a:pPr>
            <a:r>
              <a:rPr lang="en-US" sz="1600" b="1">
                <a:solidFill>
                  <a:srgbClr val="FF0000"/>
                </a:solidFill>
              </a:rPr>
              <a:t>Poor prognosis</a:t>
            </a:r>
          </a:p>
          <a:p>
            <a:pPr defTabSz="457200"/>
            <a:r>
              <a:rPr lang="en-US" sz="1600"/>
              <a:t>Worsening of 6MWD</a:t>
            </a:r>
          </a:p>
          <a:p>
            <a:pPr defTabSz="457200"/>
            <a:r>
              <a:rPr lang="en-US" sz="1600"/>
              <a:t>Worsening in WHO/NYHA FC</a:t>
            </a:r>
          </a:p>
          <a:p>
            <a:pPr defTabSz="457200"/>
            <a:r>
              <a:rPr lang="en-US" sz="1600"/>
              <a:t>Worsening of renal function</a:t>
            </a:r>
          </a:p>
          <a:p>
            <a:pPr defTabSz="457200"/>
            <a:r>
              <a:rPr lang="en-US" sz="1600"/>
              <a:t>Increase in PVR</a:t>
            </a:r>
          </a:p>
          <a:p>
            <a:pPr defTabSz="457200"/>
            <a:r>
              <a:rPr lang="en-US" sz="1600"/>
              <a:t>Decrease in blood pressure</a:t>
            </a:r>
          </a:p>
          <a:p>
            <a:pPr defTabSz="457200"/>
            <a:r>
              <a:rPr lang="en-US" sz="1600"/>
              <a:t>All cause hospitalisation</a:t>
            </a: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6384925" y="6346825"/>
            <a:ext cx="874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600">
                <a:solidFill>
                  <a:srgbClr val="183962"/>
                </a:solidFill>
              </a:rPr>
              <a:t>n=2191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3784600" y="6491288"/>
            <a:ext cx="816451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457200"/>
            <a:r>
              <a:rPr lang="en-US" sz="1200"/>
              <a:t>Benza RL, </a:t>
            </a:r>
            <a:r>
              <a:rPr lang="en-US" sz="1200" i="1"/>
              <a:t>et al. Chest </a:t>
            </a:r>
            <a:r>
              <a:rPr lang="en-US" sz="1200"/>
              <a:t>2019; </a:t>
            </a:r>
            <a:r>
              <a:rPr lang="en-US" sz="1200" i="1"/>
              <a:t>in press.</a:t>
            </a:r>
            <a:endParaRPr lang="en-US" sz="120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REVEAL score</a:t>
            </a:r>
          </a:p>
        </p:txBody>
      </p:sp>
      <p:graphicFrame>
        <p:nvGraphicFramePr>
          <p:cNvPr id="4" name="Espace réservé du contenu 3">
            <a:extLst/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091644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73FB79"/>
                          </a:solidFill>
                        </a:rPr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FF0000"/>
                          </a:solidFill>
                        </a:rPr>
                        <a:t>CON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/>
                        <a:t>All forms of PAH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/>
                        <a:t>12 variables </a:t>
                      </a:r>
                    </a:p>
                    <a:p>
                      <a:pPr algn="ctr"/>
                      <a:r>
                        <a:rPr lang="en-GB" sz="2400" noProof="0"/>
                        <a:t>Including non modifiable variables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/>
                        <a:t>Incident and prevalent cases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Predicts survival at 1 year only</a:t>
                      </a:r>
                    </a:p>
                    <a:p>
                      <a:pPr algn="ctr"/>
                      <a:r>
                        <a:rPr lang="en-GB" sz="2000" noProof="0" dirty="0"/>
                        <a:t>(now up to 5 years with REVEAL 2.0)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At any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External validation (French Registry)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 altLang="de-DE">
                <a:latin typeface="Arial" charset="0"/>
                <a:cs typeface="Arial" charset="0"/>
              </a:rPr>
              <a:t>2015 ESC/ERS Guidelines – Risk stratification in PAH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3238" y="1538288"/>
          <a:ext cx="8760890" cy="4449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639">
                <a:tc rowSpan="2"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Determinants of prognosis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1-year mortality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/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9">
                <a:tc v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 &lt; 5%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risk 5-10%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 &gt; 10%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signs of right heart failure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Progression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symptoms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Occasional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Repeated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I, 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6MWD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440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165 - 440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165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CPET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15 ml/min/kg 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(&gt; 65%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&lt; 36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ml/min/kg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(35-65%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de-CH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</a:t>
                      </a:r>
                      <a:r>
                        <a:rPr lang="de-CH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11ml/min/kg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(&lt; 35%</a:t>
                      </a:r>
                      <a:r>
                        <a:rPr lang="de-CH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≥ 45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NT-proBNP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plasma levels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&lt; 50 ng/l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&lt; 300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50–300 ng/l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300–1400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&gt; 300 ng/l</a:t>
                      </a:r>
                      <a:b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&gt; 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Imaging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(echo, CMR)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&lt; 18 cm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pericardial effusion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area 18–26 cm</a:t>
                      </a:r>
                      <a:r>
                        <a:rPr lang="de-CH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or minimal pericardial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effusion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&gt; 26 cm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Pericardial effusion</a:t>
                      </a:r>
                      <a:endParaRPr lang="de-CH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Hemodynamics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 &lt; 8 mmHg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 ≥ 2.5 l/min/m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de-CH" sz="1200" b="1" i="0" u="none" strike="noStrike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 65%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8–14 mmHg</a:t>
                      </a:r>
                    </a:p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2.0–2.4 l/min/m</a:t>
                      </a:r>
                      <a:r>
                        <a:rPr lang="it-IT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60–65%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&gt; 14 mmHg</a:t>
                      </a:r>
                    </a:p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&lt; 2.0 l/min/m</a:t>
                      </a: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60%</a:t>
                      </a:r>
                      <a:endParaRPr lang="de-CH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55938" y="2049463"/>
            <a:ext cx="1690687" cy="1379537"/>
          </a:xfrm>
          <a:prstGeom prst="rect">
            <a:avLst/>
          </a:prstGeom>
          <a:noFill/>
          <a:ln w="38100">
            <a:solidFill>
              <a:srgbClr val="448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5938" y="4318000"/>
            <a:ext cx="1690687" cy="1655763"/>
          </a:xfrm>
          <a:prstGeom prst="rect">
            <a:avLst/>
          </a:prstGeom>
          <a:noFill/>
          <a:ln w="38100">
            <a:solidFill>
              <a:srgbClr val="448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8588" y="2593975"/>
            <a:ext cx="2582862" cy="373063"/>
          </a:xfrm>
          <a:prstGeom prst="roundRect">
            <a:avLst/>
          </a:prstGeom>
          <a:solidFill>
            <a:srgbClr val="4483D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cs typeface="Arial" panose="020B0604020202020204" pitchFamily="34" charset="0"/>
              </a:rPr>
              <a:t>Clinical Evaluation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28588" y="3683000"/>
            <a:ext cx="2582862" cy="3730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cs typeface="Arial" panose="020B0604020202020204" pitchFamily="34" charset="0"/>
              </a:rPr>
              <a:t>Exercise Capacity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0175" y="4875213"/>
            <a:ext cx="2581275" cy="3730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Right </a:t>
            </a:r>
            <a:r>
              <a:rPr lang="it-IT" sz="1200" b="1" dirty="0" err="1">
                <a:solidFill>
                  <a:srgbClr val="FFFFFF"/>
                </a:solidFill>
                <a:cs typeface="Arial" panose="020B0604020202020204" pitchFamily="34" charset="0"/>
              </a:rPr>
              <a:t>Ventricular</a:t>
            </a: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FFFF"/>
                </a:solidFill>
                <a:cs typeface="Arial" panose="020B0604020202020204" pitchFamily="34" charset="0"/>
              </a:rPr>
              <a:t>Function</a:t>
            </a: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Connettore 1 3"/>
          <p:cNvCxnSpPr>
            <a:cxnSpLocks/>
          </p:cNvCxnSpPr>
          <p:nvPr/>
        </p:nvCxnSpPr>
        <p:spPr>
          <a:xfrm>
            <a:off x="2840038" y="2224088"/>
            <a:ext cx="0" cy="104775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H="1">
            <a:off x="2840038" y="3514725"/>
            <a:ext cx="6350" cy="6111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">
            <a:extLst/>
          </p:cNvPr>
          <p:cNvSpPr txBox="1"/>
          <p:nvPr/>
        </p:nvSpPr>
        <p:spPr>
          <a:xfrm>
            <a:off x="8767763" y="6296025"/>
            <a:ext cx="3206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2015; 46:903-75;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2016; 37:67-119.</a:t>
            </a:r>
          </a:p>
        </p:txBody>
      </p:sp>
      <p:sp>
        <p:nvSpPr>
          <p:cNvPr id="27" name="Rectangle 26">
            <a:extLst/>
          </p:cNvPr>
          <p:cNvSpPr/>
          <p:nvPr/>
        </p:nvSpPr>
        <p:spPr>
          <a:xfrm>
            <a:off x="3055938" y="3417888"/>
            <a:ext cx="1690687" cy="887412"/>
          </a:xfrm>
          <a:prstGeom prst="rect">
            <a:avLst/>
          </a:prstGeom>
          <a:noFill/>
          <a:ln w="38100">
            <a:solidFill>
              <a:srgbClr val="448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6" grpId="0" animBg="1"/>
      <p:bldP spid="17" grpId="0" animBg="1"/>
      <p:bldP spid="19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 altLang="de-DE">
                <a:latin typeface="Arial" charset="0"/>
                <a:cs typeface="Arial" charset="0"/>
              </a:rPr>
              <a:t>2015 ESC/ERS Guidelines – Risk stratification in PAH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3238" y="1538288"/>
          <a:ext cx="8760890" cy="4449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639">
                <a:tc rowSpan="2"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Determinants of prognosis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1-year mortality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/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9">
                <a:tc v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 &lt; 5%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risk 5-10%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 &gt; 10%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signs of right heart failure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Progression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symptoms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Occasional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Repeated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I, 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6MWD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440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165 - 440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165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CPET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15 ml/min/kg 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(&gt; 65%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&lt; 36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ml/min/kg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(35-65%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de-CH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</a:t>
                      </a:r>
                      <a:r>
                        <a:rPr lang="de-CH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11ml/min/kg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(&lt; 35%</a:t>
                      </a:r>
                      <a:r>
                        <a:rPr lang="de-CH" sz="12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≥ 45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NT-proBNP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plasma levels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&lt; 50 ng/l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&lt; 300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50–300 ng/l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300–1400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&gt; 300 ng/l</a:t>
                      </a:r>
                      <a:b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&gt; 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Imaging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(echo, CMR)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&lt; 18 cm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pericardial effusion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area 18–26 cm</a:t>
                      </a:r>
                      <a:r>
                        <a:rPr lang="de-CH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or minimal pericardial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effusion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&gt; 26 cm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Pericardial effusion</a:t>
                      </a:r>
                      <a:endParaRPr lang="de-CH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Hemodynamics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 &lt; 8 mmHg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 ≥ 2.5 l/min/m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de-CH" sz="1200" b="1" i="0" u="none" strike="noStrike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 65%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8–14 mmHg</a:t>
                      </a:r>
                    </a:p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2.0–2.4 l/min/m</a:t>
                      </a:r>
                      <a:r>
                        <a:rPr lang="it-IT" sz="12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60–65%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&gt; 14 mmHg</a:t>
                      </a:r>
                    </a:p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&lt; 2.0 l/min/m</a:t>
                      </a:r>
                      <a:r>
                        <a:rPr lang="it-IT" sz="12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12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60%</a:t>
                      </a:r>
                      <a:endParaRPr lang="de-CH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128588" y="2593975"/>
            <a:ext cx="2582862" cy="373063"/>
          </a:xfrm>
          <a:prstGeom prst="roundRect">
            <a:avLst/>
          </a:prstGeom>
          <a:solidFill>
            <a:srgbClr val="4483D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cs typeface="Arial" panose="020B0604020202020204" pitchFamily="34" charset="0"/>
              </a:rPr>
              <a:t>Clinical Evaluation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28588" y="3683000"/>
            <a:ext cx="2582862" cy="37306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cs typeface="Arial" panose="020B0604020202020204" pitchFamily="34" charset="0"/>
              </a:rPr>
              <a:t>Exercise Capacity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0175" y="4875213"/>
            <a:ext cx="2581275" cy="3730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Right </a:t>
            </a:r>
            <a:r>
              <a:rPr lang="it-IT" sz="1200" b="1" dirty="0" err="1">
                <a:solidFill>
                  <a:srgbClr val="FFFFFF"/>
                </a:solidFill>
                <a:cs typeface="Arial" panose="020B0604020202020204" pitchFamily="34" charset="0"/>
              </a:rPr>
              <a:t>Ventricular</a:t>
            </a: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FFFF"/>
                </a:solidFill>
                <a:cs typeface="Arial" panose="020B0604020202020204" pitchFamily="34" charset="0"/>
              </a:rPr>
              <a:t>Function</a:t>
            </a:r>
            <a:r>
              <a:rPr lang="it-IT" sz="12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4" name="Tabella 23"/>
          <p:cNvGraphicFramePr>
            <a:graphicFrameLocks noGrp="1"/>
          </p:cNvGraphicFramePr>
          <p:nvPr/>
        </p:nvGraphicFramePr>
        <p:xfrm>
          <a:off x="4756150" y="2041525"/>
          <a:ext cx="7050641" cy="3939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0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9283">
                <a:tc>
                  <a:txBody>
                    <a:bodyPr/>
                    <a:lstStyle/>
                    <a:p>
                      <a:pPr algn="ctr"/>
                      <a:endParaRPr lang="de-CH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F6003B"/>
                        </a:gs>
                        <a:gs pos="19000">
                          <a:srgbClr val="FFFF00"/>
                        </a:gs>
                        <a:gs pos="64000">
                          <a:srgbClr val="FFFF00"/>
                        </a:gs>
                        <a:gs pos="83000">
                          <a:schemeClr val="accent3">
                            <a:lumMod val="70000"/>
                          </a:schemeClr>
                        </a:gs>
                      </a:gsLst>
                      <a:lin ang="108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9">
            <a:extLst/>
          </p:cNvPr>
          <p:cNvSpPr txBox="1"/>
          <p:nvPr/>
        </p:nvSpPr>
        <p:spPr>
          <a:xfrm>
            <a:off x="8767763" y="6296025"/>
            <a:ext cx="3206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2015; 46:903-75;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2016; 37:67-119.</a:t>
            </a:r>
          </a:p>
        </p:txBody>
      </p:sp>
      <p:sp>
        <p:nvSpPr>
          <p:cNvPr id="42054" name="TextBox 9"/>
          <p:cNvSpPr txBox="1">
            <a:spLocks noChangeArrowheads="1"/>
          </p:cNvSpPr>
          <p:nvPr/>
        </p:nvSpPr>
        <p:spPr bwMode="auto">
          <a:xfrm>
            <a:off x="47625" y="6518275"/>
            <a:ext cx="2505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Slide courtesy of Nazzareno Galiè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275" y="0"/>
            <a:ext cx="10763250" cy="1325563"/>
          </a:xfrm>
        </p:spPr>
        <p:txBody>
          <a:bodyPr rtlCol="0"/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Validation of ESC/ERS risk stratification for PAH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95300" y="3003550"/>
          <a:ext cx="11466513" cy="336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Kylhammar</a:t>
                      </a:r>
                      <a:r>
                        <a:rPr lang="en-US" sz="1600" dirty="0"/>
                        <a:t> (8 variables)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Hoeper</a:t>
                      </a:r>
                      <a:r>
                        <a:rPr lang="en-US" sz="1600" dirty="0"/>
                        <a:t> (6 variables)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Boucly</a:t>
                      </a:r>
                      <a:r>
                        <a:rPr lang="en-US" sz="1600" dirty="0"/>
                        <a:t> (4 or 3 variables)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/>
                        <a:t>n </a:t>
                      </a:r>
                      <a:r>
                        <a:rPr lang="en-US" sz="1600" dirty="0"/>
                        <a:t>= 530 PAH (2008-2016)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n</a:t>
                      </a:r>
                      <a:r>
                        <a:rPr lang="en-US" sz="1600" dirty="0"/>
                        <a:t> = 1588 PAH (2009-2016)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n </a:t>
                      </a:r>
                      <a:r>
                        <a:rPr lang="en-US" sz="1600" dirty="0"/>
                        <a:t>= 1017 IPAH (2006-2016)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r>
                        <a:rPr lang="en-US" sz="1600" dirty="0"/>
                        <a:t>WHO</a:t>
                      </a:r>
                    </a:p>
                    <a:p>
                      <a:r>
                        <a:rPr lang="en-US" sz="1600" dirty="0"/>
                        <a:t>6MWD</a:t>
                      </a:r>
                    </a:p>
                    <a:p>
                      <a:r>
                        <a:rPr lang="en-US" sz="1600" dirty="0"/>
                        <a:t>BNP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 area</a:t>
                      </a:r>
                      <a:b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Pericardial effusion 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RAP</a:t>
                      </a:r>
                    </a:p>
                    <a:p>
                      <a:r>
                        <a:rPr lang="en-US" sz="1600" dirty="0"/>
                        <a:t>CI</a:t>
                      </a:r>
                    </a:p>
                    <a:p>
                      <a:r>
                        <a:rPr lang="en-US" sz="1600" dirty="0"/>
                        <a:t>SvO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WHO</a:t>
                      </a:r>
                    </a:p>
                    <a:p>
                      <a:r>
                        <a:rPr lang="en-US" sz="1600" dirty="0"/>
                        <a:t>6MWD</a:t>
                      </a:r>
                    </a:p>
                    <a:p>
                      <a:r>
                        <a:rPr lang="en-US" sz="1600" dirty="0"/>
                        <a:t>BNP</a:t>
                      </a:r>
                    </a:p>
                    <a:p>
                      <a:r>
                        <a:rPr lang="en-US" sz="1600" dirty="0"/>
                        <a:t>RAP</a:t>
                      </a:r>
                    </a:p>
                    <a:p>
                      <a:r>
                        <a:rPr lang="en-US" sz="1600" dirty="0"/>
                        <a:t>CI</a:t>
                      </a:r>
                    </a:p>
                    <a:p>
                      <a:r>
                        <a:rPr lang="en-US" sz="1600" dirty="0"/>
                        <a:t>SvO</a:t>
                      </a:r>
                      <a:r>
                        <a:rPr lang="en-US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WHO</a:t>
                      </a:r>
                    </a:p>
                    <a:p>
                      <a:r>
                        <a:rPr lang="en-US" sz="1600" dirty="0"/>
                        <a:t>6MWD</a:t>
                      </a:r>
                    </a:p>
                    <a:p>
                      <a:r>
                        <a:rPr lang="en-US" sz="1600" dirty="0"/>
                        <a:t>RAP</a:t>
                      </a:r>
                    </a:p>
                    <a:p>
                      <a:r>
                        <a:rPr lang="en-US" sz="1600" dirty="0"/>
                        <a:t>CI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WHO</a:t>
                      </a:r>
                    </a:p>
                    <a:p>
                      <a:r>
                        <a:rPr lang="en-US" sz="1600" dirty="0"/>
                        <a:t>6MWD</a:t>
                      </a:r>
                    </a:p>
                    <a:p>
                      <a:r>
                        <a:rPr lang="en-US" sz="1600" dirty="0"/>
                        <a:t>BNP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Sum of</a:t>
                      </a:r>
                      <a:r>
                        <a:rPr lang="en-US" sz="1600" baseline="0" dirty="0"/>
                        <a:t> grades (1 low-3 high) /number available variables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Sum of</a:t>
                      </a:r>
                      <a:r>
                        <a:rPr lang="en-US" sz="1600" baseline="0" dirty="0"/>
                        <a:t> grades (1 low-3 high) /number available variables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of low risk variables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495300" y="6502400"/>
            <a:ext cx="114792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dirty="0" err="1">
                <a:solidFill>
                  <a:schemeClr val="bg2">
                    <a:lumMod val="25000"/>
                  </a:schemeClr>
                </a:solidFill>
              </a:rPr>
              <a:t>Kylhammar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 D,</a:t>
            </a:r>
            <a:r>
              <a:rPr lang="en-US" sz="1333" i="1" dirty="0">
                <a:solidFill>
                  <a:schemeClr val="bg2">
                    <a:lumMod val="25000"/>
                  </a:schemeClr>
                </a:solidFill>
              </a:rPr>
              <a:t> et al. Eur Heart J 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2017; ehx257;  </a:t>
            </a:r>
            <a:r>
              <a:rPr lang="en-US" sz="1333" dirty="0" err="1">
                <a:solidFill>
                  <a:schemeClr val="bg2">
                    <a:lumMod val="25000"/>
                  </a:schemeClr>
                </a:solidFill>
              </a:rPr>
              <a:t>Hoeper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 MM, </a:t>
            </a:r>
            <a:r>
              <a:rPr lang="en-US" sz="1333" i="1" dirty="0">
                <a:solidFill>
                  <a:schemeClr val="bg2">
                    <a:lumMod val="25000"/>
                  </a:schemeClr>
                </a:solidFill>
              </a:rPr>
              <a:t>et al. Eur Respir J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 2017; 50:1700740;  </a:t>
            </a:r>
            <a:r>
              <a:rPr lang="en-US" sz="1333" dirty="0" err="1">
                <a:solidFill>
                  <a:schemeClr val="bg2">
                    <a:lumMod val="25000"/>
                  </a:schemeClr>
                </a:solidFill>
              </a:rPr>
              <a:t>Boucly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 A,</a:t>
            </a:r>
            <a:r>
              <a:rPr lang="en-US" sz="1333" i="1" dirty="0">
                <a:solidFill>
                  <a:schemeClr val="bg2">
                    <a:lumMod val="25000"/>
                  </a:schemeClr>
                </a:solidFill>
              </a:rPr>
              <a:t> et al. Eur Respir J 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</a:rPr>
              <a:t>2017; 50:1700889.</a:t>
            </a:r>
          </a:p>
        </p:txBody>
      </p:sp>
      <p:pic>
        <p:nvPicPr>
          <p:cNvPr id="44057" name="Imag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75" y="1266825"/>
            <a:ext cx="38163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8" name="Imag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450" y="1265238"/>
            <a:ext cx="311150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9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1265238"/>
            <a:ext cx="358140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120775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Methodology used in The Swedish PAH Registry and COMPERA</a:t>
            </a:r>
            <a:endParaRPr lang="fr-FR">
              <a:latin typeface="Arial" charset="0"/>
              <a:cs typeface="Arial" charset="0"/>
            </a:endParaRPr>
          </a:p>
        </p:txBody>
      </p:sp>
      <p:graphicFrame>
        <p:nvGraphicFramePr>
          <p:cNvPr id="16" name="Content Placeholder 4">
            <a:extLst/>
          </p:cNvPr>
          <p:cNvGraphicFramePr>
            <a:graphicFrameLocks/>
          </p:cNvGraphicFramePr>
          <p:nvPr/>
        </p:nvGraphicFramePr>
        <p:xfrm>
          <a:off x="2479675" y="2392363"/>
          <a:ext cx="7510921" cy="3535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7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253">
                <a:tc rowSpan="2"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Determinants of prognosis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1-year mortality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/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53">
                <a:tc vMerge="1">
                  <a:txBody>
                    <a:bodyPr/>
                    <a:lstStyle/>
                    <a:p>
                      <a:pPr algn="ctr"/>
                      <a:endParaRPr lang="de-CH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 &lt; 5%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 risk 5-10%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 &gt; 10%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signs of right heart failure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Progression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symptoms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253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Occasional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Repeated 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253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I, 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253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6MWD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440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165 - 440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165 m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655"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CPET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15 ml/min/kg </a:t>
                      </a:r>
                      <a:b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(&gt; 65%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&lt; 36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ml/min/kg</a:t>
                      </a:r>
                    </a:p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(35-65%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9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</a:t>
                      </a:r>
                      <a:r>
                        <a:rPr lang="de-CH" sz="9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</a:t>
                      </a:r>
                      <a:r>
                        <a:rPr lang="de-CH" sz="9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11ml/min/kg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(&lt; 35%</a:t>
                      </a:r>
                      <a:r>
                        <a:rPr lang="de-CH" sz="9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9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≥ 45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NT-proBNP </a:t>
                      </a:r>
                      <a:b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plasma levels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&lt; 50 ng/l</a:t>
                      </a:r>
                    </a:p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&lt; 300</a:t>
                      </a:r>
                      <a:r>
                        <a:rPr lang="de-CH" sz="9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50–300 ng/l</a:t>
                      </a:r>
                    </a:p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300–1400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400"/>
                        </a:spcBef>
                      </a:pP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&gt; 300 ng/l</a:t>
                      </a:r>
                      <a:b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&gt; 1400 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655"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Imaging </a:t>
                      </a:r>
                      <a:b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(echo, CMR)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&lt; 18 cm</a:t>
                      </a:r>
                      <a:r>
                        <a:rPr lang="de-CH" sz="9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pericardial effusion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 area 18–26 cm</a:t>
                      </a:r>
                      <a:r>
                        <a:rPr lang="de-CH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or minimal pericardial</a:t>
                      </a:r>
                    </a:p>
                    <a:p>
                      <a:pPr algn="ctr"/>
                      <a:r>
                        <a:rPr lang="de-CH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effusion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&gt; 26 cm</a:t>
                      </a:r>
                      <a:r>
                        <a:rPr lang="de-CH" sz="900" b="1" i="0" u="none" strike="noStrike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Pericardial effusion</a:t>
                      </a:r>
                      <a:endParaRPr lang="de-CH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655"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Hemodynamics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 &lt; 8 mmHg</a:t>
                      </a:r>
                    </a:p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 ≥ 2.5 l/min/m</a:t>
                      </a:r>
                      <a:r>
                        <a:rPr lang="de-CH" sz="9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de-CH" sz="900" b="1" i="0" u="none" strike="noStrike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9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 65%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8–14 mmHg</a:t>
                      </a:r>
                    </a:p>
                    <a:p>
                      <a:pPr algn="ctr"/>
                      <a:r>
                        <a:rPr lang="it-IT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2.0–2.4 l/min/m</a:t>
                      </a:r>
                      <a:r>
                        <a:rPr lang="it-IT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60–65%</a:t>
                      </a:r>
                      <a:endParaRPr lang="de-CH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&gt; 14 mmHg</a:t>
                      </a:r>
                    </a:p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 &lt; 2.0 l/min/m</a:t>
                      </a:r>
                      <a:r>
                        <a:rPr lang="it-IT" sz="9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it-IT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it-IT" sz="9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60%</a:t>
                      </a:r>
                      <a:endParaRPr lang="de-CH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Rectangle à coins arrondis 9">
            <a:extLst/>
          </p:cNvPr>
          <p:cNvSpPr/>
          <p:nvPr/>
        </p:nvSpPr>
        <p:spPr>
          <a:xfrm>
            <a:off x="3935413" y="3916363"/>
            <a:ext cx="1979612" cy="222250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à coins arrondis 15">
            <a:extLst/>
          </p:cNvPr>
          <p:cNvSpPr/>
          <p:nvPr/>
        </p:nvSpPr>
        <p:spPr>
          <a:xfrm>
            <a:off x="5899150" y="3692525"/>
            <a:ext cx="2052638" cy="223838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 à coins arrondis 17">
            <a:extLst/>
          </p:cNvPr>
          <p:cNvSpPr/>
          <p:nvPr/>
        </p:nvSpPr>
        <p:spPr>
          <a:xfrm>
            <a:off x="7943850" y="4600575"/>
            <a:ext cx="2047875" cy="341313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TextBox 13">
            <a:extLst/>
          </p:cNvPr>
          <p:cNvSpPr txBox="1"/>
          <p:nvPr/>
        </p:nvSpPr>
        <p:spPr>
          <a:xfrm>
            <a:off x="5237163" y="4217988"/>
            <a:ext cx="312737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14">
            <a:extLst/>
          </p:cNvPr>
          <p:cNvSpPr txBox="1"/>
          <p:nvPr/>
        </p:nvSpPr>
        <p:spPr>
          <a:xfrm>
            <a:off x="7040563" y="4178300"/>
            <a:ext cx="314325" cy="369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extBox 15">
            <a:extLst/>
          </p:cNvPr>
          <p:cNvSpPr txBox="1"/>
          <p:nvPr/>
        </p:nvSpPr>
        <p:spPr>
          <a:xfrm>
            <a:off x="9093200" y="5033963"/>
            <a:ext cx="312738" cy="3683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2020888" y="5910263"/>
            <a:ext cx="5922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Score = 1 + 1 + 2 + 2 + 3 = 9</a:t>
            </a:r>
          </a:p>
          <a:p>
            <a:r>
              <a:rPr lang="en-US" sz="1600"/>
              <a:t>Score divided by the number of available variables = 9 / 5 = 1.8</a:t>
            </a:r>
          </a:p>
          <a:p>
            <a:r>
              <a:rPr lang="en-US" sz="1600"/>
              <a:t>Rounded to nearest integer = 2  </a:t>
            </a:r>
            <a:r>
              <a:rPr lang="en-US" sz="1600">
                <a:sym typeface="Wingdings" pitchFamily="2" charset="2"/>
              </a:rPr>
              <a:t>  </a:t>
            </a:r>
            <a:r>
              <a:rPr lang="en-US" sz="1600" b="1">
                <a:sym typeface="Wingdings" pitchFamily="2" charset="2"/>
              </a:rPr>
              <a:t>Intermediate risk</a:t>
            </a:r>
            <a:endParaRPr lang="en-US" sz="1600" b="1"/>
          </a:p>
        </p:txBody>
      </p:sp>
      <p:sp>
        <p:nvSpPr>
          <p:cNvPr id="45124" name="Rectangle 23"/>
          <p:cNvSpPr>
            <a:spLocks noChangeArrowheads="1"/>
          </p:cNvSpPr>
          <p:nvPr/>
        </p:nvSpPr>
        <p:spPr bwMode="auto">
          <a:xfrm>
            <a:off x="358775" y="1263650"/>
            <a:ext cx="11707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6100" indent="-265113">
              <a:buFontTx/>
              <a:buChar char="-"/>
              <a:tabLst>
                <a:tab pos="1233488" algn="l"/>
              </a:tabLst>
            </a:pPr>
            <a:r>
              <a:rPr lang="en-US" sz="2000" b="1"/>
              <a:t>Incident population of PAH</a:t>
            </a:r>
            <a:r>
              <a:rPr lang="en-US" sz="2000"/>
              <a:t>: n= 530 (SPAHR), n= 1588 (COMPERA)</a:t>
            </a:r>
          </a:p>
          <a:p>
            <a:pPr marL="546100" indent="-265113">
              <a:buFontTx/>
              <a:buChar char="-"/>
              <a:tabLst>
                <a:tab pos="1233488" algn="l"/>
              </a:tabLst>
            </a:pPr>
            <a:r>
              <a:rPr lang="en-US" sz="2000"/>
              <a:t>Assigned a score of 1 (low-risk), 2 (intermediate-risk) or 3 (high-risk) for each variable available;</a:t>
            </a:r>
          </a:p>
          <a:p>
            <a:pPr marL="546100" indent="-265113">
              <a:buFontTx/>
              <a:buChar char="-"/>
              <a:tabLst>
                <a:tab pos="1233488" algn="l"/>
              </a:tabLst>
            </a:pPr>
            <a:r>
              <a:rPr lang="en-US" sz="2000"/>
              <a:t>Calculated average score, rounded to nearest integer to define the patient’s risk group.</a:t>
            </a:r>
          </a:p>
        </p:txBody>
      </p:sp>
      <p:sp>
        <p:nvSpPr>
          <p:cNvPr id="25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729538" y="6470650"/>
            <a:ext cx="4308475" cy="277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latin typeface="+mn-lt"/>
                <a:ea typeface="ＭＳ Ｐゴシック" charset="0"/>
                <a:cs typeface="Arial" panose="020B0604020202020204" pitchFamily="34" charset="0"/>
              </a:rPr>
              <a:t>Kylhammar</a:t>
            </a:r>
            <a:r>
              <a:rPr lang="en-US" sz="1200" dirty="0">
                <a:latin typeface="+mn-lt"/>
                <a:ea typeface="ＭＳ Ｐゴシック" charset="0"/>
                <a:cs typeface="Arial" panose="020B0604020202020204" pitchFamily="34" charset="0"/>
              </a:rPr>
              <a:t> D, </a:t>
            </a:r>
            <a:r>
              <a:rPr lang="en-US" sz="1200" i="1" dirty="0">
                <a:latin typeface="+mn-lt"/>
                <a:ea typeface="ＭＳ Ｐゴシック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latin typeface="+mn-lt"/>
                <a:ea typeface="ＭＳ Ｐゴシック" charset="0"/>
                <a:cs typeface="Arial" panose="020B0604020202020204" pitchFamily="34" charset="0"/>
              </a:rPr>
              <a:t>Eur</a:t>
            </a:r>
            <a:r>
              <a:rPr lang="en-US" sz="1200" i="1" dirty="0">
                <a:latin typeface="+mn-lt"/>
                <a:ea typeface="ＭＳ Ｐゴシック" charset="0"/>
                <a:cs typeface="Arial" panose="020B0604020202020204" pitchFamily="34" charset="0"/>
              </a:rPr>
              <a:t> Heart J</a:t>
            </a:r>
            <a:r>
              <a:rPr lang="en-US" sz="1200" dirty="0">
                <a:latin typeface="+mn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+mn-lt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+mn-lt"/>
                <a:ea typeface="ＭＳ Ｐゴシック" charset="0"/>
                <a:cs typeface="Arial" panose="020B0604020202020204" pitchFamily="34" charset="0"/>
              </a:rPr>
              <a:t>017; (</a:t>
            </a:r>
            <a:r>
              <a:rPr lang="en-US" sz="1200" dirty="0" err="1">
                <a:latin typeface="+mn-lt"/>
                <a:ea typeface="ＭＳ Ｐゴシック" charset="0"/>
                <a:cs typeface="Arial" panose="020B0604020202020204" pitchFamily="34" charset="0"/>
              </a:rPr>
              <a:t>Epub</a:t>
            </a:r>
            <a:r>
              <a:rPr lang="en-US" sz="1200" dirty="0">
                <a:latin typeface="+mn-lt"/>
                <a:ea typeface="ＭＳ Ｐゴシック" charset="0"/>
                <a:cs typeface="Arial" panose="020B0604020202020204" pitchFamily="34" charset="0"/>
              </a:rPr>
              <a:t> ahead of print).</a:t>
            </a:r>
            <a:endParaRPr lang="de-DE" sz="1200" kern="0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7" name="Rectangle à coins arrondis 9">
            <a:extLst/>
          </p:cNvPr>
          <p:cNvSpPr/>
          <p:nvPr/>
        </p:nvSpPr>
        <p:spPr>
          <a:xfrm>
            <a:off x="5911850" y="5451475"/>
            <a:ext cx="2032000" cy="180975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à coins arrondis 9">
            <a:extLst/>
          </p:cNvPr>
          <p:cNvSpPr/>
          <p:nvPr/>
        </p:nvSpPr>
        <p:spPr>
          <a:xfrm>
            <a:off x="3940175" y="5603875"/>
            <a:ext cx="1979613" cy="180975"/>
          </a:xfrm>
          <a:prstGeom prst="round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re 1"/>
          <p:cNvSpPr>
            <a:spLocks noGrp="1"/>
          </p:cNvSpPr>
          <p:nvPr>
            <p:ph type="title"/>
          </p:nvPr>
        </p:nvSpPr>
        <p:spPr>
          <a:xfrm>
            <a:off x="609600" y="30163"/>
            <a:ext cx="102743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Validation of ESC/ERS risk stratification in large registries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8" name="TextBox 96">
            <a:extLst/>
          </p:cNvPr>
          <p:cNvSpPr txBox="1"/>
          <p:nvPr/>
        </p:nvSpPr>
        <p:spPr>
          <a:xfrm>
            <a:off x="7523163" y="6299200"/>
            <a:ext cx="44386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Kylhammar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D,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2017;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Epub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ahead of print;</a:t>
            </a:r>
          </a:p>
          <a:p>
            <a:pPr marL="228600" indent="-228600" algn="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Hoeper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MM,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2017; 50:1700740.</a:t>
            </a:r>
          </a:p>
          <a:p>
            <a:pPr marL="228600" indent="-228600" algn="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8131" name="Imag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1228725"/>
            <a:ext cx="61610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Image 59"/>
          <p:cNvPicPr>
            <a:picLocks noChangeAspect="1"/>
          </p:cNvPicPr>
          <p:nvPr/>
        </p:nvPicPr>
        <p:blipFill>
          <a:blip r:embed="rId3"/>
          <a:srcRect t="6944" r="48822"/>
          <a:stretch>
            <a:fillRect/>
          </a:stretch>
        </p:blipFill>
        <p:spPr bwMode="auto">
          <a:xfrm>
            <a:off x="927100" y="4135438"/>
            <a:ext cx="326548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Image 60"/>
          <p:cNvPicPr>
            <a:picLocks noChangeAspect="1"/>
          </p:cNvPicPr>
          <p:nvPr/>
        </p:nvPicPr>
        <p:blipFill>
          <a:blip r:embed="rId4"/>
          <a:srcRect r="41042"/>
          <a:stretch>
            <a:fillRect/>
          </a:stretch>
        </p:blipFill>
        <p:spPr bwMode="auto">
          <a:xfrm>
            <a:off x="7959725" y="2038350"/>
            <a:ext cx="3762375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Image 97"/>
          <p:cNvPicPr>
            <a:picLocks noChangeAspect="1"/>
          </p:cNvPicPr>
          <p:nvPr/>
        </p:nvPicPr>
        <p:blipFill>
          <a:blip r:embed="rId5"/>
          <a:srcRect l="60512" r="7385" b="61708"/>
          <a:stretch>
            <a:fillRect/>
          </a:stretch>
        </p:blipFill>
        <p:spPr bwMode="auto">
          <a:xfrm>
            <a:off x="8815388" y="5003800"/>
            <a:ext cx="2049462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Image 98"/>
          <p:cNvPicPr>
            <a:picLocks noChangeAspect="1"/>
          </p:cNvPicPr>
          <p:nvPr/>
        </p:nvPicPr>
        <p:blipFill>
          <a:blip r:embed="rId6"/>
          <a:srcRect l="52252" t="6944"/>
          <a:stretch>
            <a:fillRect/>
          </a:stretch>
        </p:blipFill>
        <p:spPr bwMode="auto">
          <a:xfrm>
            <a:off x="4552950" y="4133850"/>
            <a:ext cx="30464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Rectangle 99">
            <a:extLst/>
          </p:cNvPr>
          <p:cNvSpPr/>
          <p:nvPr/>
        </p:nvSpPr>
        <p:spPr>
          <a:xfrm>
            <a:off x="6053138" y="4075113"/>
            <a:ext cx="642937" cy="13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8137" name="ZoneTexte 100"/>
          <p:cNvSpPr txBox="1">
            <a:spLocks noChangeArrowheads="1"/>
          </p:cNvSpPr>
          <p:nvPr/>
        </p:nvSpPr>
        <p:spPr bwMode="auto">
          <a:xfrm>
            <a:off x="157163" y="2152650"/>
            <a:ext cx="968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Baseline</a:t>
            </a:r>
          </a:p>
        </p:txBody>
      </p:sp>
      <p:sp>
        <p:nvSpPr>
          <p:cNvPr id="48138" name="ZoneTexte 101"/>
          <p:cNvSpPr txBox="1">
            <a:spLocks noChangeArrowheads="1"/>
          </p:cNvSpPr>
          <p:nvPr/>
        </p:nvSpPr>
        <p:spPr bwMode="auto">
          <a:xfrm>
            <a:off x="128588" y="4848225"/>
            <a:ext cx="1071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Follow-up</a:t>
            </a:r>
          </a:p>
        </p:txBody>
      </p:sp>
      <p:sp>
        <p:nvSpPr>
          <p:cNvPr id="48139" name="ZoneTexte 102"/>
          <p:cNvSpPr txBox="1">
            <a:spLocks noChangeArrowheads="1"/>
          </p:cNvSpPr>
          <p:nvPr/>
        </p:nvSpPr>
        <p:spPr bwMode="auto">
          <a:xfrm>
            <a:off x="8672513" y="1508125"/>
            <a:ext cx="23352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/>
              <a:t>SPAHR: change in risk status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Around 75% of PAH patients did not achieve a low risk profile at follow-up</a:t>
            </a:r>
            <a:endParaRPr lang="fr-FR">
              <a:latin typeface="Arial" charset="0"/>
              <a:cs typeface="Arial" charset="0"/>
            </a:endParaRPr>
          </a:p>
        </p:txBody>
      </p:sp>
      <p:graphicFrame>
        <p:nvGraphicFramePr>
          <p:cNvPr id="46082" name="Content Placeholder 11"/>
          <p:cNvGraphicFramePr>
            <a:graphicFrameLocks noGrp="1"/>
          </p:cNvGraphicFramePr>
          <p:nvPr>
            <p:ph sz="half" idx="1"/>
          </p:nvPr>
        </p:nvGraphicFramePr>
        <p:xfrm>
          <a:off x="7351713" y="2033588"/>
          <a:ext cx="325120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3249450" imgH="3871296" progId="Excel.Chart.8">
                  <p:embed/>
                </p:oleObj>
              </mc:Choice>
              <mc:Fallback>
                <p:oleObj r:id="rId3" imgW="3249450" imgH="3871296" progId="Excel.Chart.8">
                  <p:embed/>
                  <p:pic>
                    <p:nvPicPr>
                      <p:cNvPr id="46082" name="Content Placeholder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2033588"/>
                        <a:ext cx="3251200" cy="387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Box 48"/>
          <p:cNvSpPr txBox="1">
            <a:spLocks noChangeArrowheads="1"/>
          </p:cNvSpPr>
          <p:nvPr/>
        </p:nvSpPr>
        <p:spPr bwMode="auto">
          <a:xfrm rot="-5400000">
            <a:off x="6379369" y="3612357"/>
            <a:ext cx="1819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Patients (%)</a:t>
            </a:r>
            <a:endParaRPr lang="de-CH" b="1"/>
          </a:p>
        </p:txBody>
      </p:sp>
      <p:sp>
        <p:nvSpPr>
          <p:cNvPr id="46090" name="TextBox 49"/>
          <p:cNvSpPr txBox="1">
            <a:spLocks noChangeArrowheads="1"/>
          </p:cNvSpPr>
          <p:nvPr/>
        </p:nvSpPr>
        <p:spPr bwMode="auto">
          <a:xfrm>
            <a:off x="7847013" y="5694363"/>
            <a:ext cx="1460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/>
              <a:t>(</a:t>
            </a:r>
            <a:r>
              <a:rPr lang="en-GB" sz="1600" i="1"/>
              <a:t>n</a:t>
            </a:r>
            <a:r>
              <a:rPr lang="en-GB" sz="1600"/>
              <a:t> = 347)</a:t>
            </a:r>
            <a:endParaRPr lang="de-CH" sz="1600"/>
          </a:p>
        </p:txBody>
      </p:sp>
      <p:sp>
        <p:nvSpPr>
          <p:cNvPr id="46091" name="TextBox 51"/>
          <p:cNvSpPr txBox="1">
            <a:spLocks noChangeArrowheads="1"/>
          </p:cNvSpPr>
          <p:nvPr/>
        </p:nvSpPr>
        <p:spPr bwMode="auto">
          <a:xfrm>
            <a:off x="9075738" y="5694363"/>
            <a:ext cx="1435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/>
              <a:t>(</a:t>
            </a:r>
            <a:r>
              <a:rPr lang="en-GB" sz="1600" i="1"/>
              <a:t>n</a:t>
            </a:r>
            <a:r>
              <a:rPr lang="en-GB" sz="1600"/>
              <a:t> = 213)</a:t>
            </a:r>
            <a:endParaRPr lang="de-CH" sz="1600"/>
          </a:p>
        </p:txBody>
      </p:sp>
      <p:sp>
        <p:nvSpPr>
          <p:cNvPr id="46092" name="Rectangle 7"/>
          <p:cNvSpPr>
            <a:spLocks noChangeArrowheads="1"/>
          </p:cNvSpPr>
          <p:nvPr/>
        </p:nvSpPr>
        <p:spPr bwMode="auto">
          <a:xfrm>
            <a:off x="6672263" y="6470650"/>
            <a:ext cx="4959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Hoeper MM, </a:t>
            </a:r>
            <a:r>
              <a:rPr lang="en-GB" sz="1200" i="1"/>
              <a:t>et al. Eur Respir J </a:t>
            </a:r>
            <a:r>
              <a:rPr lang="en-GB" sz="1200"/>
              <a:t>2017; 50:1700740.</a:t>
            </a:r>
            <a:endParaRPr lang="en-GB" sz="1400"/>
          </a:p>
        </p:txBody>
      </p:sp>
      <p:graphicFrame>
        <p:nvGraphicFramePr>
          <p:cNvPr id="46087" name="Object 7"/>
          <p:cNvGraphicFramePr>
            <a:graphicFrameLocks/>
          </p:cNvGraphicFramePr>
          <p:nvPr/>
        </p:nvGraphicFramePr>
        <p:xfrm>
          <a:off x="1460500" y="2082800"/>
          <a:ext cx="3317875" cy="384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3316511" imgH="3846909" progId="Excel.Chart.8">
                  <p:embed/>
                </p:oleObj>
              </mc:Choice>
              <mc:Fallback>
                <p:oleObj r:id="rId5" imgW="3316511" imgH="3846909" progId="Excel.Chart.8">
                  <p:embed/>
                  <p:pic>
                    <p:nvPicPr>
                      <p:cNvPr id="46087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0" y="2082800"/>
                        <a:ext cx="3317875" cy="3849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3" name="TextBox 54"/>
          <p:cNvSpPr txBox="1">
            <a:spLocks noChangeArrowheads="1"/>
          </p:cNvSpPr>
          <p:nvPr/>
        </p:nvSpPr>
        <p:spPr bwMode="auto">
          <a:xfrm rot="-5400000">
            <a:off x="657225" y="3535363"/>
            <a:ext cx="1506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Patients (%)</a:t>
            </a:r>
            <a:endParaRPr lang="de-CH" b="1"/>
          </a:p>
        </p:txBody>
      </p:sp>
      <p:sp>
        <p:nvSpPr>
          <p:cNvPr id="46094" name="TextBox 55"/>
          <p:cNvSpPr txBox="1">
            <a:spLocks noChangeArrowheads="1"/>
          </p:cNvSpPr>
          <p:nvPr/>
        </p:nvSpPr>
        <p:spPr bwMode="auto">
          <a:xfrm>
            <a:off x="2219325" y="5729288"/>
            <a:ext cx="1012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</a:t>
            </a:r>
            <a:r>
              <a:rPr lang="en-GB" sz="1600" i="1"/>
              <a:t>n</a:t>
            </a:r>
            <a:r>
              <a:rPr lang="en-GB" sz="1600"/>
              <a:t> = 163)</a:t>
            </a:r>
            <a:endParaRPr lang="de-CH" sz="1600"/>
          </a:p>
        </p:txBody>
      </p:sp>
      <p:sp>
        <p:nvSpPr>
          <p:cNvPr id="46095" name="TextBox 68"/>
          <p:cNvSpPr txBox="1">
            <a:spLocks noChangeArrowheads="1"/>
          </p:cNvSpPr>
          <p:nvPr/>
        </p:nvSpPr>
        <p:spPr bwMode="auto">
          <a:xfrm>
            <a:off x="3471863" y="5745163"/>
            <a:ext cx="998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</a:t>
            </a:r>
            <a:r>
              <a:rPr lang="en-GB" sz="1600" i="1"/>
              <a:t>n</a:t>
            </a:r>
            <a:r>
              <a:rPr lang="en-GB" sz="1600"/>
              <a:t> = 117)</a:t>
            </a:r>
            <a:endParaRPr lang="de-CH" sz="1600"/>
          </a:p>
        </p:txBody>
      </p:sp>
      <p:sp>
        <p:nvSpPr>
          <p:cNvPr id="46096" name="TextBox 69"/>
          <p:cNvSpPr txBox="1">
            <a:spLocks noChangeArrowheads="1"/>
          </p:cNvSpPr>
          <p:nvPr/>
        </p:nvSpPr>
        <p:spPr bwMode="auto">
          <a:xfrm>
            <a:off x="114300" y="6470650"/>
            <a:ext cx="5978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Kylhammar D, </a:t>
            </a:r>
            <a:r>
              <a:rPr lang="en-GB" sz="1200" i="1"/>
              <a:t>et al. Eur Heart J </a:t>
            </a:r>
            <a:r>
              <a:rPr lang="en-GB" sz="1200"/>
              <a:t>2017; Epub ahead of print.</a:t>
            </a:r>
            <a:r>
              <a:rPr lang="en-GB" sz="1200" i="1"/>
              <a:t> </a:t>
            </a:r>
            <a:endParaRPr lang="en-GB" sz="1200"/>
          </a:p>
        </p:txBody>
      </p:sp>
      <p:grpSp>
        <p:nvGrpSpPr>
          <p:cNvPr id="46097" name="Group 5"/>
          <p:cNvGrpSpPr>
            <a:grpSpLocks/>
          </p:cNvGrpSpPr>
          <p:nvPr/>
        </p:nvGrpSpPr>
        <p:grpSpPr bwMode="auto">
          <a:xfrm>
            <a:off x="5405438" y="1774825"/>
            <a:ext cx="1982787" cy="817563"/>
            <a:chOff x="10056440" y="3673762"/>
            <a:chExt cx="1982970" cy="818596"/>
          </a:xfrm>
        </p:grpSpPr>
        <p:sp>
          <p:nvSpPr>
            <p:cNvPr id="15" name="Rectangle 14">
              <a:extLst/>
            </p:cNvPr>
            <p:cNvSpPr/>
            <p:nvPr/>
          </p:nvSpPr>
          <p:spPr>
            <a:xfrm>
              <a:off x="10056440" y="3789796"/>
              <a:ext cx="107960" cy="10649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/>
            </p:cNvPr>
            <p:cNvSpPr/>
            <p:nvPr/>
          </p:nvSpPr>
          <p:spPr>
            <a:xfrm>
              <a:off x="10056440" y="4023453"/>
              <a:ext cx="107960" cy="1080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/>
            </p:cNvPr>
            <p:cNvSpPr/>
            <p:nvPr/>
          </p:nvSpPr>
          <p:spPr>
            <a:xfrm>
              <a:off x="10056440" y="4257111"/>
              <a:ext cx="107960" cy="10808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46105" name="TextBox 4"/>
            <p:cNvSpPr txBox="1">
              <a:spLocks noChangeArrowheads="1"/>
            </p:cNvSpPr>
            <p:nvPr/>
          </p:nvSpPr>
          <p:spPr bwMode="auto">
            <a:xfrm>
              <a:off x="10137684" y="3673762"/>
              <a:ext cx="10213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High risk</a:t>
              </a:r>
              <a:endParaRPr lang="de-CH" sz="1600"/>
            </a:p>
          </p:txBody>
        </p:sp>
        <p:sp>
          <p:nvSpPr>
            <p:cNvPr id="46106" name="TextBox 17"/>
            <p:cNvSpPr txBox="1">
              <a:spLocks noChangeArrowheads="1"/>
            </p:cNvSpPr>
            <p:nvPr/>
          </p:nvSpPr>
          <p:spPr bwMode="auto">
            <a:xfrm>
              <a:off x="10137684" y="3913783"/>
              <a:ext cx="19017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Intermediate risk</a:t>
              </a:r>
              <a:endParaRPr lang="de-CH" sz="1600"/>
            </a:p>
          </p:txBody>
        </p:sp>
        <p:sp>
          <p:nvSpPr>
            <p:cNvPr id="46107" name="TextBox 18"/>
            <p:cNvSpPr txBox="1">
              <a:spLocks noChangeArrowheads="1"/>
            </p:cNvSpPr>
            <p:nvPr/>
          </p:nvSpPr>
          <p:spPr bwMode="auto">
            <a:xfrm>
              <a:off x="10137684" y="4153804"/>
              <a:ext cx="10213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Low risk</a:t>
              </a:r>
              <a:endParaRPr lang="de-CH" sz="1600"/>
            </a:p>
          </p:txBody>
        </p:sp>
      </p:grpSp>
      <p:sp>
        <p:nvSpPr>
          <p:cNvPr id="21" name="Oval 6">
            <a:extLst/>
          </p:cNvPr>
          <p:cNvSpPr/>
          <p:nvPr/>
        </p:nvSpPr>
        <p:spPr>
          <a:xfrm>
            <a:off x="9469438" y="4751388"/>
            <a:ext cx="647700" cy="547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/>
          </p:cNvPr>
          <p:cNvSpPr/>
          <p:nvPr/>
        </p:nvSpPr>
        <p:spPr>
          <a:xfrm>
            <a:off x="3646488" y="4732338"/>
            <a:ext cx="647700" cy="546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6100" name="TextBox 22"/>
          <p:cNvSpPr txBox="1">
            <a:spLocks noChangeArrowheads="1"/>
          </p:cNvSpPr>
          <p:nvPr/>
        </p:nvSpPr>
        <p:spPr bwMode="auto">
          <a:xfrm>
            <a:off x="7573963" y="1444625"/>
            <a:ext cx="31003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COMPERA</a:t>
            </a:r>
            <a:endParaRPr lang="en-GB" sz="1600" b="1" baseline="30000"/>
          </a:p>
        </p:txBody>
      </p:sp>
      <p:sp>
        <p:nvSpPr>
          <p:cNvPr id="46101" name="TextBox 23"/>
          <p:cNvSpPr txBox="1">
            <a:spLocks noChangeArrowheads="1"/>
          </p:cNvSpPr>
          <p:nvPr/>
        </p:nvSpPr>
        <p:spPr bwMode="auto">
          <a:xfrm>
            <a:off x="1643063" y="1470025"/>
            <a:ext cx="2917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SPAHR</a:t>
            </a:r>
            <a:endParaRPr lang="en-GB" sz="1600" b="1" baseline="30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Conflict of interest disclosure</a:t>
            </a:r>
          </a:p>
        </p:txBody>
      </p:sp>
      <p:sp>
        <p:nvSpPr>
          <p:cNvPr id="33" name="Subtitle 1">
            <a:extLst/>
          </p:cNvPr>
          <p:cNvSpPr txBox="1">
            <a:spLocks/>
          </p:cNvSpPr>
          <p:nvPr/>
        </p:nvSpPr>
        <p:spPr>
          <a:xfrm>
            <a:off x="334963" y="1625600"/>
            <a:ext cx="11126787" cy="12985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fr-FR" sz="1800" dirty="0">
                <a:ea typeface="Arial Bold"/>
              </a:rPr>
              <a:t>I have the following real or perceived conflicts of interest that relate to this presentation: </a:t>
            </a:r>
          </a:p>
          <a:p>
            <a:pPr marL="214303" indent="-214303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fr-CH" altLang="fr-FR" sz="14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34" name="Table 5">
            <a:extLst/>
          </p:cNvPr>
          <p:cNvGraphicFramePr>
            <a:graphicFrameLocks noGrp="1"/>
          </p:cNvGraphicFramePr>
          <p:nvPr/>
        </p:nvGraphicFramePr>
        <p:xfrm>
          <a:off x="334963" y="2152650"/>
          <a:ext cx="11569700" cy="37109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47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Affiliation / Financial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interest</a:t>
                      </a:r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Company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Grants/research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pPr defTabSz="1219170" fontAlgn="base">
                        <a:spcBef>
                          <a:spcPts val="451"/>
                        </a:spcBef>
                        <a:spcAft>
                          <a:spcPct val="0"/>
                        </a:spcAft>
                      </a:pPr>
                      <a:r>
                        <a:rPr lang="en-US" sz="1600" dirty="0">
                          <a:solidFill>
                            <a:srgbClr val="183962"/>
                          </a:solidFill>
                          <a:latin typeface="Arial"/>
                          <a:ea typeface="Helvetica" charset="0"/>
                          <a:cs typeface="Helvetica" charset="0"/>
                        </a:rPr>
                        <a:t>Actelion Pharmaceuticals, Boehringer Ingelheim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5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Honoraria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consultation fees: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Actelion Pharmaceuticals, Boehringer Ingelheim, Roche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Participation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a company sponsored bureau: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shareholder: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Spouse / partner: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76"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support / </a:t>
                      </a:r>
                      <a:r>
                        <a:rPr lang="en-GB" sz="15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</a:t>
                      </a:r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interest:</a:t>
                      </a:r>
                    </a:p>
                    <a:p>
                      <a:endParaRPr lang="en-GB" sz="15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34288" marB="34288"/>
                </a:tc>
                <a:tc>
                  <a:txBody>
                    <a:bodyPr/>
                    <a:lstStyle/>
                    <a:p>
                      <a:r>
                        <a:rPr lang="en-GB" sz="15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5" marR="68585" marT="34288" marB="3428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SPAHR and COMPERA methodology</a:t>
            </a:r>
          </a:p>
        </p:txBody>
      </p:sp>
      <p:graphicFrame>
        <p:nvGraphicFramePr>
          <p:cNvPr id="4" name="Espace réservé du contenu 3">
            <a:extLst/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09743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73FB79"/>
                          </a:solidFill>
                        </a:rPr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FF0000"/>
                          </a:solidFill>
                        </a:rPr>
                        <a:t>CON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6 – 8 variables (less than REVEAL)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Only incident cases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All forms of PAH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Lot of missing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Predicts 5 year-survival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Estimated risk could be calculated with 2 variables only (misclassification)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Risk status at 1 year predicts survival irrespective of baseline status</a:t>
                      </a:r>
                      <a:endParaRPr lang="en-GB" sz="2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>
                          <a:latin typeface="Arial" pitchFamily="34" charset="0"/>
                          <a:cs typeface="Arial" pitchFamily="34" charset="0"/>
                        </a:rPr>
                        <a:t>High mortality rate in patients </a:t>
                      </a:r>
                    </a:p>
                    <a:p>
                      <a:pPr algn="ctr"/>
                      <a:r>
                        <a:rPr lang="en-GB" sz="2400" noProof="0" dirty="0">
                          <a:latin typeface="Arial" pitchFamily="34" charset="0"/>
                          <a:cs typeface="Arial" pitchFamily="34" charset="0"/>
                        </a:rPr>
                        <a:t>at low risk (COMPERA)</a:t>
                      </a:r>
                      <a:endParaRPr lang="en-GB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Association between the number low-risk criteria and survival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278563" cy="4525963"/>
          </a:xfrm>
        </p:spPr>
        <p:txBody>
          <a:bodyPr/>
          <a:lstStyle/>
          <a:p>
            <a:pPr eaLnBrk="1" hangingPunct="1"/>
            <a:r>
              <a:rPr lang="en-GB" sz="2000">
                <a:solidFill>
                  <a:schemeClr val="tx1"/>
                </a:solidFill>
                <a:latin typeface="Arial" charset="0"/>
                <a:cs typeface="Arial" charset="0"/>
              </a:rPr>
              <a:t>Retrospective study from French Registry</a:t>
            </a:r>
          </a:p>
          <a:p>
            <a:pPr eaLnBrk="1" hangingPunct="1">
              <a:spcBef>
                <a:spcPts val="1075"/>
              </a:spcBef>
            </a:pPr>
            <a:r>
              <a:rPr lang="en-GB" sz="2000">
                <a:solidFill>
                  <a:schemeClr val="tx1"/>
                </a:solidFill>
                <a:latin typeface="Arial" charset="0"/>
                <a:cs typeface="Arial" charset="0"/>
              </a:rPr>
              <a:t>Incident patients with idiopathic, heritable and drug-induced PAH between 2006-2016 were analysed</a:t>
            </a:r>
          </a:p>
          <a:p>
            <a:pPr eaLnBrk="1" hangingPunct="1">
              <a:spcBef>
                <a:spcPts val="1075"/>
              </a:spcBef>
            </a:pPr>
            <a:r>
              <a:rPr lang="en-GB" sz="2000">
                <a:solidFill>
                  <a:schemeClr val="tx1"/>
                </a:solidFill>
                <a:latin typeface="Arial" charset="0"/>
                <a:cs typeface="Arial" charset="0"/>
              </a:rPr>
              <a:t>The number of low-risk criteria present at diagnosis and at first re-evaluation were assessed: </a:t>
            </a:r>
          </a:p>
          <a:p>
            <a:pPr marL="977900" lvl="1" indent="-325438" eaLnBrk="1" hangingPunct="1">
              <a:buFont typeface="Arial" charset="0"/>
              <a:buAutoNum type="arabicPeriod"/>
            </a:pPr>
            <a:r>
              <a:rPr lang="en-GB">
                <a:solidFill>
                  <a:schemeClr val="tx1"/>
                </a:solidFill>
                <a:latin typeface="Arial" charset="0"/>
                <a:cs typeface="Arial" charset="0"/>
              </a:rPr>
              <a:t>WHO/NYHA functional class I or II</a:t>
            </a:r>
          </a:p>
          <a:p>
            <a:pPr marL="977900" lvl="1" indent="-325438" eaLnBrk="1" hangingPunct="1">
              <a:buFont typeface="Arial" charset="0"/>
              <a:buAutoNum type="arabicPeriod"/>
            </a:pPr>
            <a:r>
              <a:rPr lang="en-GB">
                <a:solidFill>
                  <a:schemeClr val="tx1"/>
                </a:solidFill>
                <a:latin typeface="Arial" charset="0"/>
                <a:cs typeface="Arial" charset="0"/>
              </a:rPr>
              <a:t>6-minute walk distance (6MWD) &gt; 440m</a:t>
            </a:r>
          </a:p>
          <a:p>
            <a:pPr marL="977900" lvl="1" indent="-325438" eaLnBrk="1" hangingPunct="1">
              <a:buFont typeface="Arial" charset="0"/>
              <a:buAutoNum type="arabicPeriod"/>
            </a:pPr>
            <a:r>
              <a:rPr lang="en-GB">
                <a:solidFill>
                  <a:schemeClr val="tx1"/>
                </a:solidFill>
                <a:latin typeface="Arial" charset="0"/>
                <a:cs typeface="Arial" charset="0"/>
              </a:rPr>
              <a:t>right atrial pressure &lt; 8 mmHg </a:t>
            </a:r>
          </a:p>
          <a:p>
            <a:pPr marL="977900" lvl="1" indent="-325438" eaLnBrk="1" hangingPunct="1">
              <a:buFont typeface="Arial" charset="0"/>
              <a:buAutoNum type="arabicPeriod"/>
            </a:pPr>
            <a:r>
              <a:rPr lang="en-GB">
                <a:solidFill>
                  <a:schemeClr val="tx1"/>
                </a:solidFill>
                <a:latin typeface="Arial" charset="0"/>
                <a:cs typeface="Arial" charset="0"/>
              </a:rPr>
              <a:t>cardiac index ≥ 2.5 L/min/m</a:t>
            </a:r>
            <a:r>
              <a:rPr lang="en-GB" baseline="30000">
                <a:solidFill>
                  <a:schemeClr val="tx1"/>
                </a:solidFill>
                <a:latin typeface="Arial" charset="0"/>
                <a:cs typeface="Arial" charset="0"/>
              </a:rPr>
              <a:t>2</a:t>
            </a:r>
          </a:p>
          <a:p>
            <a:pPr eaLnBrk="1" hangingPunct="1">
              <a:spcBef>
                <a:spcPts val="1075"/>
              </a:spcBef>
            </a:pPr>
            <a:r>
              <a:rPr lang="en-GB" sz="2000">
                <a:solidFill>
                  <a:schemeClr val="tx1"/>
                </a:solidFill>
                <a:latin typeface="Arial" charset="0"/>
                <a:cs typeface="Arial" charset="0"/>
              </a:rPr>
              <a:t>1017 / 1591 patients having all parameters available at both baseline and first re-evaluation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8464550" y="6467475"/>
            <a:ext cx="3497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/>
              <a:t>Boucly A., </a:t>
            </a:r>
            <a:r>
              <a:rPr lang="en-US" sz="1200" i="1"/>
              <a:t>et al.</a:t>
            </a:r>
            <a:r>
              <a:rPr lang="en-US" sz="1200"/>
              <a:t> </a:t>
            </a:r>
            <a:r>
              <a:rPr lang="en-US" sz="1200" i="1"/>
              <a:t>Eur Respir J</a:t>
            </a:r>
            <a:r>
              <a:rPr lang="en-US" sz="1200"/>
              <a:t> 2017</a:t>
            </a:r>
            <a:r>
              <a:rPr lang="is-IS" sz="1200"/>
              <a:t>; 50: 1700889.</a:t>
            </a:r>
          </a:p>
        </p:txBody>
      </p:sp>
      <p:graphicFrame>
        <p:nvGraphicFramePr>
          <p:cNvPr id="6" name="Content Placeholder 4">
            <a:extLst/>
          </p:cNvPr>
          <p:cNvGraphicFramePr>
            <a:graphicFrameLocks/>
          </p:cNvGraphicFramePr>
          <p:nvPr/>
        </p:nvGraphicFramePr>
        <p:xfrm>
          <a:off x="7248525" y="1628775"/>
          <a:ext cx="3960440" cy="431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Determinants of prognosis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risk &lt; 5%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signs of right heart failure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Absent 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Progression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symptoms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Syncope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I, II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639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6MWD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440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CPET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VO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15 ml/min/kg 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(&gt; 65%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pred.)</a:t>
                      </a:r>
                      <a:b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VE/VCO</a:t>
                      </a:r>
                      <a:r>
                        <a:rPr lang="de-CH" sz="12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slope &lt; 36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133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NT-proBNP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plasma levels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BNP &lt; 50 ng/l</a:t>
                      </a:r>
                    </a:p>
                    <a:p>
                      <a:pPr algn="ctr"/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NT-proBNP &lt; 300</a:t>
                      </a:r>
                      <a:r>
                        <a:rPr lang="de-CH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ng/l</a:t>
                      </a: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Imaging </a:t>
                      </a:r>
                      <a:b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(echo, CMR)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area &lt; 18 cm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pericardial effusion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626"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Hemodynamics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 &lt; 8 mmHg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 ≥ 2.5 l/min/m</a:t>
                      </a:r>
                      <a:r>
                        <a:rPr lang="de-CH" sz="1200" b="1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SvO</a:t>
                      </a:r>
                      <a:r>
                        <a:rPr lang="de-CH" sz="1200" b="1" i="0" u="none" strike="noStrike" kern="1200" baseline="-25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CH" sz="1200" b="1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&gt; 65%</a:t>
                      </a:r>
                      <a:endParaRPr lang="de-CH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2" marR="45722" marT="36002" marB="3600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ight Arrow 8">
            <a:extLst/>
          </p:cNvPr>
          <p:cNvSpPr/>
          <p:nvPr/>
        </p:nvSpPr>
        <p:spPr>
          <a:xfrm rot="10800000">
            <a:off x="11204575" y="3141663"/>
            <a:ext cx="504825" cy="3587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ight Arrow 9">
            <a:extLst/>
          </p:cNvPr>
          <p:cNvSpPr/>
          <p:nvPr/>
        </p:nvSpPr>
        <p:spPr>
          <a:xfrm rot="10800000">
            <a:off x="11209338" y="3406775"/>
            <a:ext cx="503237" cy="3603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ight Arrow 10">
            <a:extLst/>
          </p:cNvPr>
          <p:cNvSpPr/>
          <p:nvPr/>
        </p:nvSpPr>
        <p:spPr>
          <a:xfrm rot="10800000">
            <a:off x="11209338" y="5243513"/>
            <a:ext cx="503237" cy="3603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ight Arrow 11">
            <a:extLst/>
          </p:cNvPr>
          <p:cNvSpPr/>
          <p:nvPr/>
        </p:nvSpPr>
        <p:spPr>
          <a:xfrm rot="10800000">
            <a:off x="11209338" y="5467350"/>
            <a:ext cx="503237" cy="3587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Achievement of multiple low risk criteria is associated with improved long-term outcomes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3250" name="TextBox 181"/>
          <p:cNvSpPr txBox="1">
            <a:spLocks noChangeArrowheads="1"/>
          </p:cNvSpPr>
          <p:nvPr/>
        </p:nvSpPr>
        <p:spPr bwMode="auto">
          <a:xfrm>
            <a:off x="247650" y="6473825"/>
            <a:ext cx="6388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Incident patients enrolled in the French registry</a:t>
            </a:r>
          </a:p>
        </p:txBody>
      </p:sp>
      <p:sp>
        <p:nvSpPr>
          <p:cNvPr id="182" name="Rectangle 181">
            <a:extLst/>
          </p:cNvPr>
          <p:cNvSpPr/>
          <p:nvPr/>
        </p:nvSpPr>
        <p:spPr>
          <a:xfrm>
            <a:off x="8464550" y="6467475"/>
            <a:ext cx="349726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Boucly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A., 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Eur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Respir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J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2017</a:t>
            </a:r>
            <a:r>
              <a:rPr lang="is-IS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; 50: 1700889.</a:t>
            </a:r>
          </a:p>
        </p:txBody>
      </p:sp>
      <p:sp>
        <p:nvSpPr>
          <p:cNvPr id="53252" name="ZoneTexte 2"/>
          <p:cNvSpPr txBox="1">
            <a:spLocks noChangeArrowheads="1"/>
          </p:cNvSpPr>
          <p:nvPr/>
        </p:nvSpPr>
        <p:spPr bwMode="auto">
          <a:xfrm>
            <a:off x="360363" y="1520825"/>
            <a:ext cx="1830387" cy="132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Low-risk criteria</a:t>
            </a:r>
            <a:r>
              <a:rPr lang="en-GB" sz="1600"/>
              <a:t>:</a:t>
            </a:r>
          </a:p>
          <a:p>
            <a:r>
              <a:rPr lang="en-GB" sz="1600"/>
              <a:t>NYHA FC I-II</a:t>
            </a:r>
          </a:p>
          <a:p>
            <a:r>
              <a:rPr lang="en-GB" sz="1600"/>
              <a:t>6MWD &gt;440 m</a:t>
            </a:r>
          </a:p>
          <a:p>
            <a:r>
              <a:rPr lang="en-GB" sz="1600"/>
              <a:t>RAP &lt;8 mmHg</a:t>
            </a:r>
          </a:p>
          <a:p>
            <a:r>
              <a:rPr lang="en-GB" sz="1600"/>
              <a:t>CI &gt;2.5 L/min/m</a:t>
            </a:r>
            <a:r>
              <a:rPr lang="en-GB" sz="1600" baseline="30000"/>
              <a:t>2</a:t>
            </a:r>
          </a:p>
        </p:txBody>
      </p:sp>
      <p:pic>
        <p:nvPicPr>
          <p:cNvPr id="53253" name="Image 18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7025" y="1441450"/>
            <a:ext cx="10036175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Change in “low-risk” criteria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0" name="TextBox 2">
            <a:extLst/>
          </p:cNvPr>
          <p:cNvSpPr txBox="1"/>
          <p:nvPr/>
        </p:nvSpPr>
        <p:spPr>
          <a:xfrm>
            <a:off x="7727950" y="1343025"/>
            <a:ext cx="3140075" cy="2246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667" b="1" dirty="0">
                <a:latin typeface="Arial" pitchFamily="34" charset="0"/>
                <a:cs typeface="Arial" pitchFamily="34" charset="0"/>
              </a:rPr>
              <a:t>Low-risk criteria: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latin typeface="Arial" pitchFamily="34" charset="0"/>
                <a:cs typeface="Arial" pitchFamily="34" charset="0"/>
              </a:rPr>
              <a:t>NYHA FC I-II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latin typeface="+mn-lt"/>
                <a:cs typeface="+mn-cs"/>
              </a:rPr>
              <a:t>6MWD &gt; 440 m</a:t>
            </a:r>
            <a:endParaRPr lang="en-US" sz="2667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latin typeface="Arial" pitchFamily="34" charset="0"/>
                <a:cs typeface="Arial" pitchFamily="34" charset="0"/>
              </a:rPr>
              <a:t>RAP &lt; 8 mmHg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latin typeface="Arial" pitchFamily="34" charset="0"/>
                <a:cs typeface="Arial" pitchFamily="34" charset="0"/>
              </a:rPr>
              <a:t>CI </a:t>
            </a:r>
            <a:r>
              <a:rPr lang="en-GB" sz="2667" dirty="0">
                <a:latin typeface="+mn-lt"/>
                <a:cs typeface="+mn-cs"/>
              </a:rPr>
              <a:t>≥ 2.5 L/min/m</a:t>
            </a:r>
            <a:r>
              <a:rPr lang="en-GB" sz="2667" baseline="30000" dirty="0">
                <a:latin typeface="+mn-lt"/>
                <a:cs typeface="+mn-cs"/>
              </a:rPr>
              <a:t>2</a:t>
            </a:r>
            <a:endParaRPr lang="en-US" sz="2667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231" name="ZoneTexte 10"/>
          <p:cNvSpPr txBox="1">
            <a:spLocks noChangeArrowheads="1"/>
          </p:cNvSpPr>
          <p:nvPr/>
        </p:nvSpPr>
        <p:spPr bwMode="auto">
          <a:xfrm>
            <a:off x="438150" y="6175375"/>
            <a:ext cx="185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600"/>
          </a:p>
        </p:txBody>
      </p:sp>
      <p:graphicFrame>
        <p:nvGraphicFramePr>
          <p:cNvPr id="52228" name="Chart 4"/>
          <p:cNvGraphicFramePr>
            <a:graphicFrameLocks/>
          </p:cNvGraphicFramePr>
          <p:nvPr/>
        </p:nvGraphicFramePr>
        <p:xfrm>
          <a:off x="544513" y="1055688"/>
          <a:ext cx="10604500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3" imgW="10607959" imgH="5681964" progId="Excel.Chart.8">
                  <p:embed/>
                </p:oleObj>
              </mc:Choice>
              <mc:Fallback>
                <p:oleObj r:id="rId3" imgW="10607959" imgH="5681964" progId="Excel.Chart.8">
                  <p:embed/>
                  <p:pic>
                    <p:nvPicPr>
                      <p:cNvPr id="52228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1055688"/>
                        <a:ext cx="10604500" cy="568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/>
          </p:cNvPr>
          <p:cNvSpPr/>
          <p:nvPr/>
        </p:nvSpPr>
        <p:spPr>
          <a:xfrm>
            <a:off x="1571625" y="5302250"/>
            <a:ext cx="1625600" cy="8175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/>
          </p:cNvPr>
          <p:cNvSpPr/>
          <p:nvPr/>
        </p:nvSpPr>
        <p:spPr>
          <a:xfrm>
            <a:off x="4738688" y="4133850"/>
            <a:ext cx="1627187" cy="1993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/>
          </p:cNvPr>
          <p:cNvSpPr/>
          <p:nvPr/>
        </p:nvSpPr>
        <p:spPr>
          <a:xfrm>
            <a:off x="7907338" y="5310188"/>
            <a:ext cx="2424112" cy="8096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2235" name="Rectangle 15"/>
          <p:cNvSpPr>
            <a:spLocks noChangeArrowheads="1"/>
          </p:cNvSpPr>
          <p:nvPr/>
        </p:nvSpPr>
        <p:spPr bwMode="auto">
          <a:xfrm>
            <a:off x="8464550" y="6467475"/>
            <a:ext cx="3497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/>
              <a:t>Boucly A., </a:t>
            </a:r>
            <a:r>
              <a:rPr lang="en-US" sz="1200" i="1"/>
              <a:t>et al.</a:t>
            </a:r>
            <a:r>
              <a:rPr lang="en-US" sz="1200"/>
              <a:t> </a:t>
            </a:r>
            <a:r>
              <a:rPr lang="en-US" sz="1200" i="1"/>
              <a:t>Eur Respir J</a:t>
            </a:r>
            <a:r>
              <a:rPr lang="en-US" sz="1200"/>
              <a:t> 2017</a:t>
            </a:r>
            <a:r>
              <a:rPr lang="is-IS" sz="1200"/>
              <a:t>; 50: 1700889.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Even one high-risk criterion significantly increases patients mortality risk in PAH</a:t>
            </a:r>
            <a:endParaRPr lang="fr-FR">
              <a:latin typeface="Arial" charset="0"/>
              <a:cs typeface="Arial" charset="0"/>
            </a:endParaRPr>
          </a:p>
        </p:txBody>
      </p:sp>
      <p:graphicFrame>
        <p:nvGraphicFramePr>
          <p:cNvPr id="4" name="Table 8">
            <a:extLst/>
          </p:cNvPr>
          <p:cNvGraphicFramePr>
            <a:graphicFrameLocks noGrp="1"/>
          </p:cNvGraphicFramePr>
          <p:nvPr/>
        </p:nvGraphicFramePr>
        <p:xfrm>
          <a:off x="1055688" y="5434013"/>
          <a:ext cx="7589837" cy="731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4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4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65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8196"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4 IR criteria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 HR criterion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2,3 or 4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</a:rPr>
                        <a:t> HR criteria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6344" name="Group 10"/>
          <p:cNvGrpSpPr>
            <a:grpSpLocks/>
          </p:cNvGrpSpPr>
          <p:nvPr/>
        </p:nvGrpSpPr>
        <p:grpSpPr bwMode="auto">
          <a:xfrm>
            <a:off x="2303463" y="1658938"/>
            <a:ext cx="6600825" cy="3744912"/>
            <a:chOff x="724143" y="1583917"/>
            <a:chExt cx="5647704" cy="3314040"/>
          </a:xfrm>
        </p:grpSpPr>
        <p:sp>
          <p:nvSpPr>
            <p:cNvPr id="56351" name="TextBox 13"/>
            <p:cNvSpPr txBox="1">
              <a:spLocks noChangeArrowheads="1"/>
            </p:cNvSpPr>
            <p:nvPr/>
          </p:nvSpPr>
          <p:spPr bwMode="auto">
            <a:xfrm rot="-5400000">
              <a:off x="-315311" y="2910414"/>
              <a:ext cx="2368550" cy="28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Survival (%)</a:t>
              </a:r>
            </a:p>
          </p:txBody>
        </p:sp>
        <p:cxnSp>
          <p:nvCxnSpPr>
            <p:cNvPr id="7" name="Straight Connector 14">
              <a:extLst/>
            </p:cNvPr>
            <p:cNvCxnSpPr/>
            <p:nvPr/>
          </p:nvCxnSpPr>
          <p:spPr>
            <a:xfrm>
              <a:off x="1429087" y="1727212"/>
              <a:ext cx="0" cy="26635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5">
              <a:extLst/>
            </p:cNvPr>
            <p:cNvCxnSpPr/>
            <p:nvPr/>
          </p:nvCxnSpPr>
          <p:spPr>
            <a:xfrm flipH="1">
              <a:off x="1435879" y="4392211"/>
              <a:ext cx="39376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54" name="TextBox 16"/>
            <p:cNvSpPr txBox="1">
              <a:spLocks noChangeArrowheads="1"/>
            </p:cNvSpPr>
            <p:nvPr/>
          </p:nvSpPr>
          <p:spPr bwMode="auto">
            <a:xfrm>
              <a:off x="990181" y="2128335"/>
              <a:ext cx="467307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80</a:t>
              </a:r>
            </a:p>
          </p:txBody>
        </p:sp>
        <p:sp>
          <p:nvSpPr>
            <p:cNvPr id="56355" name="TextBox 17"/>
            <p:cNvSpPr txBox="1">
              <a:spLocks noChangeArrowheads="1"/>
            </p:cNvSpPr>
            <p:nvPr/>
          </p:nvSpPr>
          <p:spPr bwMode="auto">
            <a:xfrm>
              <a:off x="990181" y="2658645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60</a:t>
              </a:r>
            </a:p>
          </p:txBody>
        </p:sp>
        <p:sp>
          <p:nvSpPr>
            <p:cNvPr id="56356" name="TextBox 18"/>
            <p:cNvSpPr txBox="1">
              <a:spLocks noChangeArrowheads="1"/>
            </p:cNvSpPr>
            <p:nvPr/>
          </p:nvSpPr>
          <p:spPr bwMode="auto">
            <a:xfrm>
              <a:off x="990181" y="3177963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40</a:t>
              </a:r>
            </a:p>
          </p:txBody>
        </p:sp>
        <p:sp>
          <p:nvSpPr>
            <p:cNvPr id="56357" name="TextBox 19"/>
            <p:cNvSpPr txBox="1">
              <a:spLocks noChangeArrowheads="1"/>
            </p:cNvSpPr>
            <p:nvPr/>
          </p:nvSpPr>
          <p:spPr bwMode="auto">
            <a:xfrm>
              <a:off x="907053" y="3725006"/>
              <a:ext cx="460814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600"/>
                <a:t>20</a:t>
              </a:r>
            </a:p>
          </p:txBody>
        </p:sp>
        <p:sp>
          <p:nvSpPr>
            <p:cNvPr id="56358" name="TextBox 20"/>
            <p:cNvSpPr txBox="1">
              <a:spLocks noChangeArrowheads="1"/>
            </p:cNvSpPr>
            <p:nvPr/>
          </p:nvSpPr>
          <p:spPr bwMode="auto">
            <a:xfrm>
              <a:off x="907053" y="1583917"/>
              <a:ext cx="504536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100</a:t>
              </a:r>
            </a:p>
          </p:txBody>
        </p:sp>
        <p:sp>
          <p:nvSpPr>
            <p:cNvPr id="56359" name="TextBox 21"/>
            <p:cNvSpPr txBox="1">
              <a:spLocks noChangeArrowheads="1"/>
            </p:cNvSpPr>
            <p:nvPr/>
          </p:nvSpPr>
          <p:spPr bwMode="auto">
            <a:xfrm>
              <a:off x="1071295" y="4248358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0</a:t>
              </a:r>
            </a:p>
          </p:txBody>
        </p:sp>
        <p:cxnSp>
          <p:nvCxnSpPr>
            <p:cNvPr id="15" name="Straight Connector 22">
              <a:extLst/>
            </p:cNvPr>
            <p:cNvCxnSpPr/>
            <p:nvPr/>
          </p:nvCxnSpPr>
          <p:spPr>
            <a:xfrm flipH="1" flipV="1">
              <a:off x="2219602" y="4393616"/>
              <a:ext cx="1359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3">
              <a:extLst/>
            </p:cNvPr>
            <p:cNvCxnSpPr/>
            <p:nvPr/>
          </p:nvCxnSpPr>
          <p:spPr>
            <a:xfrm flipH="1" flipV="1">
              <a:off x="2997894" y="4393616"/>
              <a:ext cx="1358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4">
              <a:extLst/>
            </p:cNvPr>
            <p:cNvCxnSpPr/>
            <p:nvPr/>
          </p:nvCxnSpPr>
          <p:spPr>
            <a:xfrm flipH="1" flipV="1">
              <a:off x="3789767" y="4393616"/>
              <a:ext cx="0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5">
              <a:extLst/>
            </p:cNvPr>
            <p:cNvCxnSpPr/>
            <p:nvPr/>
          </p:nvCxnSpPr>
          <p:spPr>
            <a:xfrm flipH="1" flipV="1">
              <a:off x="4585716" y="4393616"/>
              <a:ext cx="1359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6">
              <a:extLst/>
            </p:cNvPr>
            <p:cNvCxnSpPr/>
            <p:nvPr/>
          </p:nvCxnSpPr>
          <p:spPr>
            <a:xfrm flipH="1" flipV="1">
              <a:off x="5366724" y="4393616"/>
              <a:ext cx="1358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7">
              <a:extLst/>
            </p:cNvPr>
            <p:cNvCxnSpPr/>
            <p:nvPr/>
          </p:nvCxnSpPr>
          <p:spPr>
            <a:xfrm flipH="1" flipV="1">
              <a:off x="1429087" y="4393616"/>
              <a:ext cx="0" cy="60408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8">
              <a:extLst/>
            </p:cNvPr>
            <p:cNvCxnSpPr/>
            <p:nvPr/>
          </p:nvCxnSpPr>
          <p:spPr>
            <a:xfrm flipH="1">
              <a:off x="1340799" y="1728616"/>
              <a:ext cx="9507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9">
              <a:extLst/>
            </p:cNvPr>
            <p:cNvCxnSpPr/>
            <p:nvPr/>
          </p:nvCxnSpPr>
          <p:spPr>
            <a:xfrm flipH="1">
              <a:off x="1376115" y="4392211"/>
              <a:ext cx="9372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0">
              <a:extLst/>
            </p:cNvPr>
            <p:cNvCxnSpPr/>
            <p:nvPr/>
          </p:nvCxnSpPr>
          <p:spPr>
            <a:xfrm flipH="1">
              <a:off x="1338083" y="3862583"/>
              <a:ext cx="9372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31">
              <a:extLst/>
            </p:cNvPr>
            <p:cNvCxnSpPr/>
            <p:nvPr/>
          </p:nvCxnSpPr>
          <p:spPr>
            <a:xfrm flipH="1">
              <a:off x="1338083" y="3316096"/>
              <a:ext cx="9372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2">
              <a:extLst/>
            </p:cNvPr>
            <p:cNvCxnSpPr/>
            <p:nvPr/>
          </p:nvCxnSpPr>
          <p:spPr>
            <a:xfrm flipH="1">
              <a:off x="1338083" y="2789278"/>
              <a:ext cx="9372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3">
              <a:extLst/>
            </p:cNvPr>
            <p:cNvCxnSpPr/>
            <p:nvPr/>
          </p:nvCxnSpPr>
          <p:spPr>
            <a:xfrm flipH="1">
              <a:off x="1338083" y="2252625"/>
              <a:ext cx="9372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72" name="TextBox 34"/>
            <p:cNvSpPr txBox="1">
              <a:spLocks noChangeArrowheads="1"/>
            </p:cNvSpPr>
            <p:nvPr/>
          </p:nvSpPr>
          <p:spPr bwMode="auto">
            <a:xfrm>
              <a:off x="1292164" y="4407321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0</a:t>
              </a:r>
            </a:p>
          </p:txBody>
        </p:sp>
        <p:sp>
          <p:nvSpPr>
            <p:cNvPr id="56373" name="TextBox 35"/>
            <p:cNvSpPr txBox="1">
              <a:spLocks noChangeArrowheads="1"/>
            </p:cNvSpPr>
            <p:nvPr/>
          </p:nvSpPr>
          <p:spPr bwMode="auto">
            <a:xfrm>
              <a:off x="2074253" y="4415898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1</a:t>
              </a:r>
            </a:p>
          </p:txBody>
        </p:sp>
        <p:sp>
          <p:nvSpPr>
            <p:cNvPr id="56374" name="TextBox 36"/>
            <p:cNvSpPr txBox="1">
              <a:spLocks noChangeArrowheads="1"/>
            </p:cNvSpPr>
            <p:nvPr/>
          </p:nvSpPr>
          <p:spPr bwMode="auto">
            <a:xfrm>
              <a:off x="2868139" y="4410574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2</a:t>
              </a:r>
            </a:p>
          </p:txBody>
        </p:sp>
        <p:sp>
          <p:nvSpPr>
            <p:cNvPr id="56375" name="TextBox 37"/>
            <p:cNvSpPr txBox="1">
              <a:spLocks noChangeArrowheads="1"/>
            </p:cNvSpPr>
            <p:nvPr/>
          </p:nvSpPr>
          <p:spPr bwMode="auto">
            <a:xfrm>
              <a:off x="3656482" y="4411277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3</a:t>
              </a:r>
            </a:p>
          </p:txBody>
        </p:sp>
        <p:sp>
          <p:nvSpPr>
            <p:cNvPr id="56376" name="TextBox 38"/>
            <p:cNvSpPr txBox="1">
              <a:spLocks noChangeArrowheads="1"/>
            </p:cNvSpPr>
            <p:nvPr/>
          </p:nvSpPr>
          <p:spPr bwMode="auto">
            <a:xfrm>
              <a:off x="4446657" y="4417479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4</a:t>
              </a:r>
            </a:p>
          </p:txBody>
        </p:sp>
        <p:sp>
          <p:nvSpPr>
            <p:cNvPr id="56377" name="TextBox 39"/>
            <p:cNvSpPr txBox="1">
              <a:spLocks noChangeArrowheads="1"/>
            </p:cNvSpPr>
            <p:nvPr/>
          </p:nvSpPr>
          <p:spPr bwMode="auto">
            <a:xfrm>
              <a:off x="5248603" y="4415897"/>
              <a:ext cx="4284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5</a:t>
              </a:r>
            </a:p>
          </p:txBody>
        </p:sp>
        <p:sp>
          <p:nvSpPr>
            <p:cNvPr id="56378" name="TextBox 40"/>
            <p:cNvSpPr txBox="1">
              <a:spLocks noChangeArrowheads="1"/>
            </p:cNvSpPr>
            <p:nvPr/>
          </p:nvSpPr>
          <p:spPr bwMode="auto">
            <a:xfrm>
              <a:off x="3080692" y="4598342"/>
              <a:ext cx="1226421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Years</a:t>
              </a:r>
            </a:p>
          </p:txBody>
        </p:sp>
        <p:sp>
          <p:nvSpPr>
            <p:cNvPr id="56379" name="TextBox 41"/>
            <p:cNvSpPr txBox="1">
              <a:spLocks noChangeArrowheads="1"/>
            </p:cNvSpPr>
            <p:nvPr/>
          </p:nvSpPr>
          <p:spPr bwMode="auto">
            <a:xfrm>
              <a:off x="1416050" y="4067198"/>
              <a:ext cx="1607006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i="1"/>
                <a:t>p &lt; </a:t>
              </a:r>
              <a:r>
                <a:rPr lang="en-GB" sz="1600"/>
                <a:t>0.001</a:t>
              </a:r>
              <a:endParaRPr lang="en-GB" sz="1600" i="1"/>
            </a:p>
          </p:txBody>
        </p:sp>
        <p:sp>
          <p:nvSpPr>
            <p:cNvPr id="56380" name="TextBox 42"/>
            <p:cNvSpPr txBox="1">
              <a:spLocks noChangeArrowheads="1"/>
            </p:cNvSpPr>
            <p:nvPr/>
          </p:nvSpPr>
          <p:spPr bwMode="auto">
            <a:xfrm>
              <a:off x="4263731" y="2184369"/>
              <a:ext cx="1942608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4 IR criteria</a:t>
              </a:r>
            </a:p>
          </p:txBody>
        </p:sp>
        <p:sp>
          <p:nvSpPr>
            <p:cNvPr id="56381" name="TextBox 43"/>
            <p:cNvSpPr txBox="1">
              <a:spLocks noChangeArrowheads="1"/>
            </p:cNvSpPr>
            <p:nvPr/>
          </p:nvSpPr>
          <p:spPr bwMode="auto">
            <a:xfrm>
              <a:off x="3855430" y="2884567"/>
              <a:ext cx="2516417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1 HR 3 HR criteria</a:t>
              </a:r>
            </a:p>
          </p:txBody>
        </p:sp>
        <p:sp>
          <p:nvSpPr>
            <p:cNvPr id="56382" name="TextBox 44"/>
            <p:cNvSpPr txBox="1">
              <a:spLocks noChangeArrowheads="1"/>
            </p:cNvSpPr>
            <p:nvPr/>
          </p:nvSpPr>
          <p:spPr bwMode="auto">
            <a:xfrm>
              <a:off x="3777699" y="3715295"/>
              <a:ext cx="1899312" cy="2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2, 3 or 4 HR criteria</a:t>
              </a:r>
            </a:p>
          </p:txBody>
        </p:sp>
        <p:sp>
          <p:nvSpPr>
            <p:cNvPr id="38" name="Freeform 45">
              <a:extLst/>
            </p:cNvPr>
            <p:cNvSpPr/>
            <p:nvPr/>
          </p:nvSpPr>
          <p:spPr>
            <a:xfrm>
              <a:off x="1425012" y="1727212"/>
              <a:ext cx="3781435" cy="1071900"/>
            </a:xfrm>
            <a:custGeom>
              <a:avLst/>
              <a:gdLst>
                <a:gd name="connsiteX0" fmla="*/ 0 w 3781016"/>
                <a:gd name="connsiteY0" fmla="*/ 0 h 1071475"/>
                <a:gd name="connsiteX1" fmla="*/ 1649286 w 3781016"/>
                <a:gd name="connsiteY1" fmla="*/ 0 h 1071475"/>
                <a:gd name="connsiteX2" fmla="*/ 1649286 w 3781016"/>
                <a:gd name="connsiteY2" fmla="*/ 207564 h 1071475"/>
                <a:gd name="connsiteX3" fmla="*/ 1806361 w 3781016"/>
                <a:gd name="connsiteY3" fmla="*/ 207564 h 1071475"/>
                <a:gd name="connsiteX4" fmla="*/ 1806361 w 3781016"/>
                <a:gd name="connsiteY4" fmla="*/ 420737 h 1071475"/>
                <a:gd name="connsiteX5" fmla="*/ 2199048 w 3781016"/>
                <a:gd name="connsiteY5" fmla="*/ 420737 h 1071475"/>
                <a:gd name="connsiteX6" fmla="*/ 2199048 w 3781016"/>
                <a:gd name="connsiteY6" fmla="*/ 622690 h 1071475"/>
                <a:gd name="connsiteX7" fmla="*/ 2350513 w 3781016"/>
                <a:gd name="connsiteY7" fmla="*/ 622690 h 1071475"/>
                <a:gd name="connsiteX8" fmla="*/ 2350513 w 3781016"/>
                <a:gd name="connsiteY8" fmla="*/ 819033 h 1071475"/>
                <a:gd name="connsiteX9" fmla="*/ 3781016 w 3781016"/>
                <a:gd name="connsiteY9" fmla="*/ 819033 h 1071475"/>
                <a:gd name="connsiteX10" fmla="*/ 3781016 w 3781016"/>
                <a:gd name="connsiteY10" fmla="*/ 1071475 h 10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1016" h="1071475">
                  <a:moveTo>
                    <a:pt x="0" y="0"/>
                  </a:moveTo>
                  <a:lnTo>
                    <a:pt x="1649286" y="0"/>
                  </a:lnTo>
                  <a:lnTo>
                    <a:pt x="1649286" y="207564"/>
                  </a:lnTo>
                  <a:lnTo>
                    <a:pt x="1806361" y="207564"/>
                  </a:lnTo>
                  <a:lnTo>
                    <a:pt x="1806361" y="420737"/>
                  </a:lnTo>
                  <a:lnTo>
                    <a:pt x="2199048" y="420737"/>
                  </a:lnTo>
                  <a:lnTo>
                    <a:pt x="2199048" y="622690"/>
                  </a:lnTo>
                  <a:lnTo>
                    <a:pt x="2350513" y="622690"/>
                  </a:lnTo>
                  <a:lnTo>
                    <a:pt x="2350513" y="819033"/>
                  </a:lnTo>
                  <a:lnTo>
                    <a:pt x="3781016" y="819033"/>
                  </a:lnTo>
                  <a:lnTo>
                    <a:pt x="3781016" y="1071475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Freeform 46">
              <a:extLst/>
            </p:cNvPr>
            <p:cNvSpPr/>
            <p:nvPr/>
          </p:nvSpPr>
          <p:spPr>
            <a:xfrm>
              <a:off x="1547257" y="1728616"/>
              <a:ext cx="3833050" cy="2431795"/>
            </a:xfrm>
            <a:custGeom>
              <a:avLst/>
              <a:gdLst>
                <a:gd name="connsiteX0" fmla="*/ 0 w 3833446"/>
                <a:gd name="connsiteY0" fmla="*/ 0 h 2431702"/>
                <a:gd name="connsiteX1" fmla="*/ 0 w 3833446"/>
                <a:gd name="connsiteY1" fmla="*/ 75363 h 2431702"/>
                <a:gd name="connsiteX2" fmla="*/ 150725 w 3833446"/>
                <a:gd name="connsiteY2" fmla="*/ 75363 h 2431702"/>
                <a:gd name="connsiteX3" fmla="*/ 150725 w 3833446"/>
                <a:gd name="connsiteY3" fmla="*/ 145702 h 2431702"/>
                <a:gd name="connsiteX4" fmla="*/ 205991 w 3833446"/>
                <a:gd name="connsiteY4" fmla="*/ 145702 h 2431702"/>
                <a:gd name="connsiteX5" fmla="*/ 205991 w 3833446"/>
                <a:gd name="connsiteY5" fmla="*/ 216040 h 2431702"/>
                <a:gd name="connsiteX6" fmla="*/ 281354 w 3833446"/>
                <a:gd name="connsiteY6" fmla="*/ 216040 h 2431702"/>
                <a:gd name="connsiteX7" fmla="*/ 281354 w 3833446"/>
                <a:gd name="connsiteY7" fmla="*/ 301451 h 2431702"/>
                <a:gd name="connsiteX8" fmla="*/ 291402 w 3833446"/>
                <a:gd name="connsiteY8" fmla="*/ 301451 h 2431702"/>
                <a:gd name="connsiteX9" fmla="*/ 291402 w 3833446"/>
                <a:gd name="connsiteY9" fmla="*/ 371789 h 2431702"/>
                <a:gd name="connsiteX10" fmla="*/ 366765 w 3833446"/>
                <a:gd name="connsiteY10" fmla="*/ 371789 h 2431702"/>
                <a:gd name="connsiteX11" fmla="*/ 366765 w 3833446"/>
                <a:gd name="connsiteY11" fmla="*/ 452176 h 2431702"/>
                <a:gd name="connsiteX12" fmla="*/ 422031 w 3833446"/>
                <a:gd name="connsiteY12" fmla="*/ 452176 h 2431702"/>
                <a:gd name="connsiteX13" fmla="*/ 422031 w 3833446"/>
                <a:gd name="connsiteY13" fmla="*/ 532563 h 2431702"/>
                <a:gd name="connsiteX14" fmla="*/ 547635 w 3833446"/>
                <a:gd name="connsiteY14" fmla="*/ 532563 h 2431702"/>
                <a:gd name="connsiteX15" fmla="*/ 547635 w 3833446"/>
                <a:gd name="connsiteY15" fmla="*/ 607926 h 2431702"/>
                <a:gd name="connsiteX16" fmla="*/ 577780 w 3833446"/>
                <a:gd name="connsiteY16" fmla="*/ 607926 h 2431702"/>
                <a:gd name="connsiteX17" fmla="*/ 577780 w 3833446"/>
                <a:gd name="connsiteY17" fmla="*/ 693337 h 2431702"/>
                <a:gd name="connsiteX18" fmla="*/ 758651 w 3833446"/>
                <a:gd name="connsiteY18" fmla="*/ 693337 h 2431702"/>
                <a:gd name="connsiteX19" fmla="*/ 758651 w 3833446"/>
                <a:gd name="connsiteY19" fmla="*/ 788796 h 2431702"/>
                <a:gd name="connsiteX20" fmla="*/ 763675 w 3833446"/>
                <a:gd name="connsiteY20" fmla="*/ 788796 h 2431702"/>
                <a:gd name="connsiteX21" fmla="*/ 763675 w 3833446"/>
                <a:gd name="connsiteY21" fmla="*/ 894304 h 2431702"/>
                <a:gd name="connsiteX22" fmla="*/ 783772 w 3833446"/>
                <a:gd name="connsiteY22" fmla="*/ 894304 h 2431702"/>
                <a:gd name="connsiteX23" fmla="*/ 783772 w 3833446"/>
                <a:gd name="connsiteY23" fmla="*/ 984739 h 2431702"/>
                <a:gd name="connsiteX24" fmla="*/ 879231 w 3833446"/>
                <a:gd name="connsiteY24" fmla="*/ 984739 h 2431702"/>
                <a:gd name="connsiteX25" fmla="*/ 879231 w 3833446"/>
                <a:gd name="connsiteY25" fmla="*/ 1095271 h 2431702"/>
                <a:gd name="connsiteX26" fmla="*/ 1291213 w 3833446"/>
                <a:gd name="connsiteY26" fmla="*/ 1095271 h 2431702"/>
                <a:gd name="connsiteX27" fmla="*/ 1291213 w 3833446"/>
                <a:gd name="connsiteY27" fmla="*/ 1200779 h 2431702"/>
                <a:gd name="connsiteX28" fmla="*/ 1311310 w 3833446"/>
                <a:gd name="connsiteY28" fmla="*/ 1200779 h 2431702"/>
                <a:gd name="connsiteX29" fmla="*/ 1311310 w 3833446"/>
                <a:gd name="connsiteY29" fmla="*/ 1321359 h 2431702"/>
                <a:gd name="connsiteX30" fmla="*/ 1391697 w 3833446"/>
                <a:gd name="connsiteY30" fmla="*/ 1321359 h 2431702"/>
                <a:gd name="connsiteX31" fmla="*/ 1391697 w 3833446"/>
                <a:gd name="connsiteY31" fmla="*/ 1436915 h 2431702"/>
                <a:gd name="connsiteX32" fmla="*/ 1401745 w 3833446"/>
                <a:gd name="connsiteY32" fmla="*/ 1436915 h 2431702"/>
                <a:gd name="connsiteX33" fmla="*/ 1401745 w 3833446"/>
                <a:gd name="connsiteY33" fmla="*/ 1542422 h 2431702"/>
                <a:gd name="connsiteX34" fmla="*/ 1693147 w 3833446"/>
                <a:gd name="connsiteY34" fmla="*/ 1542422 h 2431702"/>
                <a:gd name="connsiteX35" fmla="*/ 1693147 w 3833446"/>
                <a:gd name="connsiteY35" fmla="*/ 1652954 h 2431702"/>
                <a:gd name="connsiteX36" fmla="*/ 1743389 w 3833446"/>
                <a:gd name="connsiteY36" fmla="*/ 1652954 h 2431702"/>
                <a:gd name="connsiteX37" fmla="*/ 1743389 w 3833446"/>
                <a:gd name="connsiteY37" fmla="*/ 1763486 h 2431702"/>
                <a:gd name="connsiteX38" fmla="*/ 1768510 w 3833446"/>
                <a:gd name="connsiteY38" fmla="*/ 1763486 h 2431702"/>
                <a:gd name="connsiteX39" fmla="*/ 1768510 w 3833446"/>
                <a:gd name="connsiteY39" fmla="*/ 1879042 h 2431702"/>
                <a:gd name="connsiteX40" fmla="*/ 1788607 w 3833446"/>
                <a:gd name="connsiteY40" fmla="*/ 1879042 h 2431702"/>
                <a:gd name="connsiteX41" fmla="*/ 1788607 w 3833446"/>
                <a:gd name="connsiteY41" fmla="*/ 1989574 h 2431702"/>
                <a:gd name="connsiteX42" fmla="*/ 1863969 w 3833446"/>
                <a:gd name="connsiteY42" fmla="*/ 1989574 h 2431702"/>
                <a:gd name="connsiteX43" fmla="*/ 1863969 w 3833446"/>
                <a:gd name="connsiteY43" fmla="*/ 2100106 h 2431702"/>
                <a:gd name="connsiteX44" fmla="*/ 1914211 w 3833446"/>
                <a:gd name="connsiteY44" fmla="*/ 2100106 h 2431702"/>
                <a:gd name="connsiteX45" fmla="*/ 1914211 w 3833446"/>
                <a:gd name="connsiteY45" fmla="*/ 2210638 h 2431702"/>
                <a:gd name="connsiteX46" fmla="*/ 2250831 w 3833446"/>
                <a:gd name="connsiteY46" fmla="*/ 2210638 h 2431702"/>
                <a:gd name="connsiteX47" fmla="*/ 2250831 w 3833446"/>
                <a:gd name="connsiteY47" fmla="*/ 2326194 h 2431702"/>
                <a:gd name="connsiteX48" fmla="*/ 3039627 w 3833446"/>
                <a:gd name="connsiteY48" fmla="*/ 2326194 h 2431702"/>
                <a:gd name="connsiteX49" fmla="*/ 3039627 w 3833446"/>
                <a:gd name="connsiteY49" fmla="*/ 2431702 h 2431702"/>
                <a:gd name="connsiteX50" fmla="*/ 3833446 w 3833446"/>
                <a:gd name="connsiteY50" fmla="*/ 2431702 h 243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833446" h="2431702">
                  <a:moveTo>
                    <a:pt x="0" y="0"/>
                  </a:moveTo>
                  <a:lnTo>
                    <a:pt x="0" y="75363"/>
                  </a:lnTo>
                  <a:lnTo>
                    <a:pt x="150725" y="75363"/>
                  </a:lnTo>
                  <a:lnTo>
                    <a:pt x="150725" y="145702"/>
                  </a:lnTo>
                  <a:lnTo>
                    <a:pt x="205991" y="145702"/>
                  </a:lnTo>
                  <a:lnTo>
                    <a:pt x="205991" y="216040"/>
                  </a:lnTo>
                  <a:lnTo>
                    <a:pt x="281354" y="216040"/>
                  </a:lnTo>
                  <a:lnTo>
                    <a:pt x="281354" y="301451"/>
                  </a:lnTo>
                  <a:lnTo>
                    <a:pt x="291402" y="301451"/>
                  </a:lnTo>
                  <a:lnTo>
                    <a:pt x="291402" y="371789"/>
                  </a:lnTo>
                  <a:lnTo>
                    <a:pt x="366765" y="371789"/>
                  </a:lnTo>
                  <a:lnTo>
                    <a:pt x="366765" y="452176"/>
                  </a:lnTo>
                  <a:lnTo>
                    <a:pt x="422031" y="452176"/>
                  </a:lnTo>
                  <a:lnTo>
                    <a:pt x="422031" y="532563"/>
                  </a:lnTo>
                  <a:lnTo>
                    <a:pt x="547635" y="532563"/>
                  </a:lnTo>
                  <a:lnTo>
                    <a:pt x="547635" y="607926"/>
                  </a:lnTo>
                  <a:lnTo>
                    <a:pt x="577780" y="607926"/>
                  </a:lnTo>
                  <a:lnTo>
                    <a:pt x="577780" y="693337"/>
                  </a:lnTo>
                  <a:lnTo>
                    <a:pt x="758651" y="693337"/>
                  </a:lnTo>
                  <a:lnTo>
                    <a:pt x="758651" y="788796"/>
                  </a:lnTo>
                  <a:lnTo>
                    <a:pt x="763675" y="788796"/>
                  </a:lnTo>
                  <a:lnTo>
                    <a:pt x="763675" y="894304"/>
                  </a:lnTo>
                  <a:lnTo>
                    <a:pt x="783772" y="894304"/>
                  </a:lnTo>
                  <a:lnTo>
                    <a:pt x="783772" y="984739"/>
                  </a:lnTo>
                  <a:lnTo>
                    <a:pt x="879231" y="984739"/>
                  </a:lnTo>
                  <a:lnTo>
                    <a:pt x="879231" y="1095271"/>
                  </a:lnTo>
                  <a:lnTo>
                    <a:pt x="1291213" y="1095271"/>
                  </a:lnTo>
                  <a:lnTo>
                    <a:pt x="1291213" y="1200779"/>
                  </a:lnTo>
                  <a:lnTo>
                    <a:pt x="1311310" y="1200779"/>
                  </a:lnTo>
                  <a:lnTo>
                    <a:pt x="1311310" y="1321359"/>
                  </a:lnTo>
                  <a:lnTo>
                    <a:pt x="1391697" y="1321359"/>
                  </a:lnTo>
                  <a:lnTo>
                    <a:pt x="1391697" y="1436915"/>
                  </a:lnTo>
                  <a:lnTo>
                    <a:pt x="1401745" y="1436915"/>
                  </a:lnTo>
                  <a:lnTo>
                    <a:pt x="1401745" y="1542422"/>
                  </a:lnTo>
                  <a:lnTo>
                    <a:pt x="1693147" y="1542422"/>
                  </a:lnTo>
                  <a:lnTo>
                    <a:pt x="1693147" y="1652954"/>
                  </a:lnTo>
                  <a:lnTo>
                    <a:pt x="1743389" y="1652954"/>
                  </a:lnTo>
                  <a:lnTo>
                    <a:pt x="1743389" y="1763486"/>
                  </a:lnTo>
                  <a:lnTo>
                    <a:pt x="1768510" y="1763486"/>
                  </a:lnTo>
                  <a:lnTo>
                    <a:pt x="1768510" y="1879042"/>
                  </a:lnTo>
                  <a:lnTo>
                    <a:pt x="1788607" y="1879042"/>
                  </a:lnTo>
                  <a:lnTo>
                    <a:pt x="1788607" y="1989574"/>
                  </a:lnTo>
                  <a:lnTo>
                    <a:pt x="1863969" y="1989574"/>
                  </a:lnTo>
                  <a:lnTo>
                    <a:pt x="1863969" y="2100106"/>
                  </a:lnTo>
                  <a:lnTo>
                    <a:pt x="1914211" y="2100106"/>
                  </a:lnTo>
                  <a:lnTo>
                    <a:pt x="1914211" y="2210638"/>
                  </a:lnTo>
                  <a:lnTo>
                    <a:pt x="2250831" y="2210638"/>
                  </a:lnTo>
                  <a:lnTo>
                    <a:pt x="2250831" y="2326194"/>
                  </a:lnTo>
                  <a:lnTo>
                    <a:pt x="3039627" y="2326194"/>
                  </a:lnTo>
                  <a:lnTo>
                    <a:pt x="3039627" y="2431702"/>
                  </a:lnTo>
                  <a:lnTo>
                    <a:pt x="3833446" y="2431702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Freeform 47">
              <a:extLst/>
            </p:cNvPr>
            <p:cNvSpPr/>
            <p:nvPr/>
          </p:nvSpPr>
          <p:spPr>
            <a:xfrm>
              <a:off x="1718400" y="1728616"/>
              <a:ext cx="3667340" cy="1602934"/>
            </a:xfrm>
            <a:custGeom>
              <a:avLst/>
              <a:gdLst>
                <a:gd name="connsiteX0" fmla="*/ 0 w 3667648"/>
                <a:gd name="connsiteY0" fmla="*/ 0 h 1602713"/>
                <a:gd name="connsiteX1" fmla="*/ 0 w 3667648"/>
                <a:gd name="connsiteY1" fmla="*/ 75363 h 1602713"/>
                <a:gd name="connsiteX2" fmla="*/ 276330 w 3667648"/>
                <a:gd name="connsiteY2" fmla="*/ 75363 h 1602713"/>
                <a:gd name="connsiteX3" fmla="*/ 276330 w 3667648"/>
                <a:gd name="connsiteY3" fmla="*/ 160774 h 1602713"/>
                <a:gd name="connsiteX4" fmla="*/ 417007 w 3667648"/>
                <a:gd name="connsiteY4" fmla="*/ 160774 h 1602713"/>
                <a:gd name="connsiteX5" fmla="*/ 417007 w 3667648"/>
                <a:gd name="connsiteY5" fmla="*/ 251209 h 1602713"/>
                <a:gd name="connsiteX6" fmla="*/ 437103 w 3667648"/>
                <a:gd name="connsiteY6" fmla="*/ 251209 h 1602713"/>
                <a:gd name="connsiteX7" fmla="*/ 437103 w 3667648"/>
                <a:gd name="connsiteY7" fmla="*/ 336620 h 1602713"/>
                <a:gd name="connsiteX8" fmla="*/ 798844 w 3667648"/>
                <a:gd name="connsiteY8" fmla="*/ 336620 h 1602713"/>
                <a:gd name="connsiteX9" fmla="*/ 798844 w 3667648"/>
                <a:gd name="connsiteY9" fmla="*/ 442128 h 1602713"/>
                <a:gd name="connsiteX10" fmla="*/ 949569 w 3667648"/>
                <a:gd name="connsiteY10" fmla="*/ 442128 h 1602713"/>
                <a:gd name="connsiteX11" fmla="*/ 949569 w 3667648"/>
                <a:gd name="connsiteY11" fmla="*/ 552660 h 1602713"/>
                <a:gd name="connsiteX12" fmla="*/ 949569 w 3667648"/>
                <a:gd name="connsiteY12" fmla="*/ 552660 h 1602713"/>
                <a:gd name="connsiteX13" fmla="*/ 949569 w 3667648"/>
                <a:gd name="connsiteY13" fmla="*/ 658168 h 1602713"/>
                <a:gd name="connsiteX14" fmla="*/ 1321358 w 3667648"/>
                <a:gd name="connsiteY14" fmla="*/ 658168 h 1602713"/>
                <a:gd name="connsiteX15" fmla="*/ 1321358 w 3667648"/>
                <a:gd name="connsiteY15" fmla="*/ 763675 h 1602713"/>
                <a:gd name="connsiteX16" fmla="*/ 1356528 w 3667648"/>
                <a:gd name="connsiteY16" fmla="*/ 763675 h 1602713"/>
                <a:gd name="connsiteX17" fmla="*/ 1356528 w 3667648"/>
                <a:gd name="connsiteY17" fmla="*/ 869183 h 1602713"/>
                <a:gd name="connsiteX18" fmla="*/ 1356528 w 3667648"/>
                <a:gd name="connsiteY18" fmla="*/ 869183 h 1602713"/>
                <a:gd name="connsiteX19" fmla="*/ 1406769 w 3667648"/>
                <a:gd name="connsiteY19" fmla="*/ 869183 h 1602713"/>
                <a:gd name="connsiteX20" fmla="*/ 1406769 w 3667648"/>
                <a:gd name="connsiteY20" fmla="*/ 979715 h 1602713"/>
                <a:gd name="connsiteX21" fmla="*/ 1527350 w 3667648"/>
                <a:gd name="connsiteY21" fmla="*/ 979715 h 1602713"/>
                <a:gd name="connsiteX22" fmla="*/ 1527350 w 3667648"/>
                <a:gd name="connsiteY22" fmla="*/ 1090247 h 1602713"/>
                <a:gd name="connsiteX23" fmla="*/ 1879042 w 3667648"/>
                <a:gd name="connsiteY23" fmla="*/ 1090247 h 1602713"/>
                <a:gd name="connsiteX24" fmla="*/ 1879042 w 3667648"/>
                <a:gd name="connsiteY24" fmla="*/ 1205803 h 1602713"/>
                <a:gd name="connsiteX25" fmla="*/ 1999622 w 3667648"/>
                <a:gd name="connsiteY25" fmla="*/ 1205803 h 1602713"/>
                <a:gd name="connsiteX26" fmla="*/ 1999622 w 3667648"/>
                <a:gd name="connsiteY26" fmla="*/ 1346480 h 1602713"/>
                <a:gd name="connsiteX27" fmla="*/ 2014695 w 3667648"/>
                <a:gd name="connsiteY27" fmla="*/ 1346480 h 1602713"/>
                <a:gd name="connsiteX28" fmla="*/ 2014695 w 3667648"/>
                <a:gd name="connsiteY28" fmla="*/ 1482132 h 1602713"/>
                <a:gd name="connsiteX29" fmla="*/ 2381459 w 3667648"/>
                <a:gd name="connsiteY29" fmla="*/ 1482132 h 1602713"/>
                <a:gd name="connsiteX30" fmla="*/ 2381459 w 3667648"/>
                <a:gd name="connsiteY30" fmla="*/ 1602713 h 1602713"/>
                <a:gd name="connsiteX31" fmla="*/ 3667648 w 3667648"/>
                <a:gd name="connsiteY31" fmla="*/ 1602713 h 160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67648" h="1602713">
                  <a:moveTo>
                    <a:pt x="0" y="0"/>
                  </a:moveTo>
                  <a:lnTo>
                    <a:pt x="0" y="75363"/>
                  </a:lnTo>
                  <a:lnTo>
                    <a:pt x="276330" y="75363"/>
                  </a:lnTo>
                  <a:lnTo>
                    <a:pt x="276330" y="160774"/>
                  </a:lnTo>
                  <a:lnTo>
                    <a:pt x="417007" y="160774"/>
                  </a:lnTo>
                  <a:lnTo>
                    <a:pt x="417007" y="251209"/>
                  </a:lnTo>
                  <a:lnTo>
                    <a:pt x="437103" y="251209"/>
                  </a:lnTo>
                  <a:lnTo>
                    <a:pt x="437103" y="336620"/>
                  </a:lnTo>
                  <a:lnTo>
                    <a:pt x="798844" y="336620"/>
                  </a:lnTo>
                  <a:lnTo>
                    <a:pt x="798844" y="442128"/>
                  </a:lnTo>
                  <a:lnTo>
                    <a:pt x="949569" y="442128"/>
                  </a:lnTo>
                  <a:lnTo>
                    <a:pt x="949569" y="552660"/>
                  </a:lnTo>
                  <a:lnTo>
                    <a:pt x="949569" y="552660"/>
                  </a:lnTo>
                  <a:lnTo>
                    <a:pt x="949569" y="658168"/>
                  </a:lnTo>
                  <a:lnTo>
                    <a:pt x="1321358" y="658168"/>
                  </a:lnTo>
                  <a:lnTo>
                    <a:pt x="1321358" y="763675"/>
                  </a:lnTo>
                  <a:lnTo>
                    <a:pt x="1356528" y="763675"/>
                  </a:lnTo>
                  <a:lnTo>
                    <a:pt x="1356528" y="869183"/>
                  </a:lnTo>
                  <a:lnTo>
                    <a:pt x="1356528" y="869183"/>
                  </a:lnTo>
                  <a:lnTo>
                    <a:pt x="1406769" y="869183"/>
                  </a:lnTo>
                  <a:lnTo>
                    <a:pt x="1406769" y="979715"/>
                  </a:lnTo>
                  <a:lnTo>
                    <a:pt x="1527350" y="979715"/>
                  </a:lnTo>
                  <a:lnTo>
                    <a:pt x="1527350" y="1090247"/>
                  </a:lnTo>
                  <a:lnTo>
                    <a:pt x="1879042" y="1090247"/>
                  </a:lnTo>
                  <a:lnTo>
                    <a:pt x="1879042" y="1205803"/>
                  </a:lnTo>
                  <a:lnTo>
                    <a:pt x="1999622" y="1205803"/>
                  </a:lnTo>
                  <a:lnTo>
                    <a:pt x="1999622" y="1346480"/>
                  </a:lnTo>
                  <a:lnTo>
                    <a:pt x="2014695" y="1346480"/>
                  </a:lnTo>
                  <a:lnTo>
                    <a:pt x="2014695" y="1482132"/>
                  </a:lnTo>
                  <a:lnTo>
                    <a:pt x="2381459" y="1482132"/>
                  </a:lnTo>
                  <a:lnTo>
                    <a:pt x="2381459" y="1602713"/>
                  </a:lnTo>
                  <a:lnTo>
                    <a:pt x="3667648" y="1602713"/>
                  </a:lnTo>
                </a:path>
              </a:pathLst>
            </a:custGeom>
            <a:noFill/>
            <a:ln w="2857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56345" name="TextBox 50"/>
          <p:cNvSpPr txBox="1">
            <a:spLocks noChangeArrowheads="1"/>
          </p:cNvSpPr>
          <p:nvPr/>
        </p:nvSpPr>
        <p:spPr bwMode="auto">
          <a:xfrm>
            <a:off x="949325" y="5083175"/>
            <a:ext cx="2649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/>
              <a:t>Patients at risk,</a:t>
            </a:r>
            <a:r>
              <a:rPr lang="en-GB" sz="1600" b="1" i="1"/>
              <a:t> n</a:t>
            </a:r>
            <a:endParaRPr lang="en-GB" sz="1600" b="1"/>
          </a:p>
        </p:txBody>
      </p:sp>
      <p:grpSp>
        <p:nvGrpSpPr>
          <p:cNvPr id="56346" name="Group 52"/>
          <p:cNvGrpSpPr>
            <a:grpSpLocks/>
          </p:cNvGrpSpPr>
          <p:nvPr/>
        </p:nvGrpSpPr>
        <p:grpSpPr bwMode="auto">
          <a:xfrm>
            <a:off x="8491538" y="2851150"/>
            <a:ext cx="2795587" cy="1590675"/>
            <a:chOff x="8688288" y="2729303"/>
            <a:chExt cx="3226594" cy="2239802"/>
          </a:xfrm>
        </p:grpSpPr>
        <p:sp>
          <p:nvSpPr>
            <p:cNvPr id="43" name="Rectangle 42">
              <a:extLst/>
            </p:cNvPr>
            <p:cNvSpPr/>
            <p:nvPr/>
          </p:nvSpPr>
          <p:spPr>
            <a:xfrm>
              <a:off x="8833035" y="2879071"/>
              <a:ext cx="3081847" cy="2081093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b="1" dirty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High risk criteria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FC IV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CI &lt; 2.0 L/min/m²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RAP &gt; 14 mmHg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GB" b="1" dirty="0">
                  <a:solidFill>
                    <a:srgbClr val="C00000"/>
                  </a:solidFill>
                  <a:latin typeface="+mn-lt"/>
                  <a:cs typeface="Arial" pitchFamily="34" charset="0"/>
                </a:rPr>
                <a:t>6MWD &lt; 165 m</a:t>
              </a:r>
            </a:p>
          </p:txBody>
        </p:sp>
        <p:sp>
          <p:nvSpPr>
            <p:cNvPr id="44" name="Rounded Rectangle 54">
              <a:extLst/>
            </p:cNvPr>
            <p:cNvSpPr/>
            <p:nvPr/>
          </p:nvSpPr>
          <p:spPr>
            <a:xfrm>
              <a:off x="8688288" y="2729303"/>
              <a:ext cx="3222929" cy="223980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1200">
                <a:solidFill>
                  <a:srgbClr val="C00000"/>
                </a:solidFill>
              </a:endParaRPr>
            </a:p>
          </p:txBody>
        </p:sp>
      </p:grpSp>
      <p:sp>
        <p:nvSpPr>
          <p:cNvPr id="56347" name="TextBox 55"/>
          <p:cNvSpPr txBox="1">
            <a:spLocks noChangeArrowheads="1"/>
          </p:cNvSpPr>
          <p:nvPr/>
        </p:nvSpPr>
        <p:spPr bwMode="auto">
          <a:xfrm>
            <a:off x="250825" y="6289675"/>
            <a:ext cx="8653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IR: intermediate risk, HR: high risk</a:t>
            </a:r>
          </a:p>
          <a:p>
            <a:r>
              <a:rPr lang="en-GB" sz="1200" baseline="-25000"/>
              <a:t>*</a:t>
            </a:r>
            <a:r>
              <a:rPr lang="en-US" sz="1200"/>
              <a:t>Median (interquartile range) interval between diagnosis and first re-evaluation was 4.4 (3.6–6.4) months</a:t>
            </a:r>
            <a:endParaRPr lang="en-US" sz="1200">
              <a:ea typeface="MS PGothic" pitchFamily="34" charset="-128"/>
            </a:endParaRPr>
          </a:p>
        </p:txBody>
      </p:sp>
      <p:sp>
        <p:nvSpPr>
          <p:cNvPr id="56348" name="Rectangle 45"/>
          <p:cNvSpPr>
            <a:spLocks noChangeArrowheads="1"/>
          </p:cNvSpPr>
          <p:nvPr/>
        </p:nvSpPr>
        <p:spPr bwMode="auto">
          <a:xfrm>
            <a:off x="8464550" y="6467475"/>
            <a:ext cx="3497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/>
              <a:t>Boucly A., </a:t>
            </a:r>
            <a:r>
              <a:rPr lang="en-US" sz="1200" i="1"/>
              <a:t>et al.</a:t>
            </a:r>
            <a:r>
              <a:rPr lang="en-US" sz="1200"/>
              <a:t> </a:t>
            </a:r>
            <a:r>
              <a:rPr lang="en-US" sz="1200" i="1"/>
              <a:t>Eur Respir J</a:t>
            </a:r>
            <a:r>
              <a:rPr lang="en-US" sz="1200"/>
              <a:t> 2017</a:t>
            </a:r>
            <a:r>
              <a:rPr lang="is-IS" sz="1200"/>
              <a:t>; 50: 1700889.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Number of </a:t>
            </a:r>
            <a:r>
              <a:rPr lang="en-GB" u="sng">
                <a:latin typeface="Arial" charset="0"/>
                <a:cs typeface="Arial" charset="0"/>
              </a:rPr>
              <a:t>non-invasive low-risk</a:t>
            </a:r>
            <a:r>
              <a:rPr lang="en-GB">
                <a:latin typeface="Arial" charset="0"/>
                <a:cs typeface="Arial" charset="0"/>
              </a:rPr>
              <a:t> criteria at follow-up is also associated with prognosis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6945313" y="4625975"/>
            <a:ext cx="461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GB"/>
              <a:t>Invasive hemodynamic risk assessment provides important prognostic information in patients who do not achieve 3 non-invasive low-risk criteria</a:t>
            </a:r>
          </a:p>
        </p:txBody>
      </p:sp>
      <p:graphicFrame>
        <p:nvGraphicFramePr>
          <p:cNvPr id="5" name="Table 50">
            <a:extLst/>
          </p:cNvPr>
          <p:cNvGraphicFramePr>
            <a:graphicFrameLocks noGrp="1"/>
          </p:cNvGraphicFramePr>
          <p:nvPr/>
        </p:nvGraphicFramePr>
        <p:xfrm>
          <a:off x="315913" y="5527675"/>
          <a:ext cx="5356225" cy="85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2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8196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 criteria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97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 criteria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145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 criterion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1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0 criteria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168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117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7376" name="Group 51"/>
          <p:cNvGrpSpPr>
            <a:grpSpLocks/>
          </p:cNvGrpSpPr>
          <p:nvPr/>
        </p:nvGrpSpPr>
        <p:grpSpPr bwMode="auto">
          <a:xfrm>
            <a:off x="222250" y="1533525"/>
            <a:ext cx="6343650" cy="4005263"/>
            <a:chOff x="-124157" y="1908921"/>
            <a:chExt cx="7031822" cy="3133807"/>
          </a:xfrm>
        </p:grpSpPr>
        <p:sp>
          <p:nvSpPr>
            <p:cNvPr id="7" name="Freeform 52">
              <a:extLst/>
            </p:cNvPr>
            <p:cNvSpPr/>
            <p:nvPr/>
          </p:nvSpPr>
          <p:spPr>
            <a:xfrm>
              <a:off x="1429672" y="2036857"/>
              <a:ext cx="4147648" cy="766372"/>
            </a:xfrm>
            <a:custGeom>
              <a:avLst/>
              <a:gdLst>
                <a:gd name="connsiteX0" fmla="*/ 0 w 4148340"/>
                <a:gd name="connsiteY0" fmla="*/ 0 h 766119"/>
                <a:gd name="connsiteX1" fmla="*/ 766119 w 4148340"/>
                <a:gd name="connsiteY1" fmla="*/ 0 h 766119"/>
                <a:gd name="connsiteX2" fmla="*/ 766119 w 4148340"/>
                <a:gd name="connsiteY2" fmla="*/ 31774 h 766119"/>
                <a:gd name="connsiteX3" fmla="*/ 1278042 w 4148340"/>
                <a:gd name="connsiteY3" fmla="*/ 31774 h 766119"/>
                <a:gd name="connsiteX4" fmla="*/ 1278042 w 4148340"/>
                <a:gd name="connsiteY4" fmla="*/ 77671 h 766119"/>
                <a:gd name="connsiteX5" fmla="*/ 1486342 w 4148340"/>
                <a:gd name="connsiteY5" fmla="*/ 77671 h 766119"/>
                <a:gd name="connsiteX6" fmla="*/ 1486342 w 4148340"/>
                <a:gd name="connsiteY6" fmla="*/ 144750 h 766119"/>
                <a:gd name="connsiteX7" fmla="*/ 1691111 w 4148340"/>
                <a:gd name="connsiteY7" fmla="*/ 144750 h 766119"/>
                <a:gd name="connsiteX8" fmla="*/ 1691111 w 4148340"/>
                <a:gd name="connsiteY8" fmla="*/ 222421 h 766119"/>
                <a:gd name="connsiteX9" fmla="*/ 1927654 w 4148340"/>
                <a:gd name="connsiteY9" fmla="*/ 222421 h 766119"/>
                <a:gd name="connsiteX10" fmla="*/ 1927654 w 4148340"/>
                <a:gd name="connsiteY10" fmla="*/ 250665 h 766119"/>
                <a:gd name="connsiteX11" fmla="*/ 2238339 w 4148340"/>
                <a:gd name="connsiteY11" fmla="*/ 250665 h 766119"/>
                <a:gd name="connsiteX12" fmla="*/ 2238339 w 4148340"/>
                <a:gd name="connsiteY12" fmla="*/ 317745 h 766119"/>
                <a:gd name="connsiteX13" fmla="*/ 2432516 w 4148340"/>
                <a:gd name="connsiteY13" fmla="*/ 317745 h 766119"/>
                <a:gd name="connsiteX14" fmla="*/ 2432516 w 4148340"/>
                <a:gd name="connsiteY14" fmla="*/ 367172 h 766119"/>
                <a:gd name="connsiteX15" fmla="*/ 2534901 w 4148340"/>
                <a:gd name="connsiteY15" fmla="*/ 367172 h 766119"/>
                <a:gd name="connsiteX16" fmla="*/ 2534901 w 4148340"/>
                <a:gd name="connsiteY16" fmla="*/ 462495 h 766119"/>
                <a:gd name="connsiteX17" fmla="*/ 2690243 w 4148340"/>
                <a:gd name="connsiteY17" fmla="*/ 462495 h 766119"/>
                <a:gd name="connsiteX18" fmla="*/ 2690243 w 4148340"/>
                <a:gd name="connsiteY18" fmla="*/ 480148 h 766119"/>
                <a:gd name="connsiteX19" fmla="*/ 2700834 w 4148340"/>
                <a:gd name="connsiteY19" fmla="*/ 480148 h 766119"/>
                <a:gd name="connsiteX20" fmla="*/ 2700834 w 4148340"/>
                <a:gd name="connsiteY20" fmla="*/ 480148 h 766119"/>
                <a:gd name="connsiteX21" fmla="*/ 2923256 w 4148340"/>
                <a:gd name="connsiteY21" fmla="*/ 480148 h 766119"/>
                <a:gd name="connsiteX22" fmla="*/ 2923256 w 4148340"/>
                <a:gd name="connsiteY22" fmla="*/ 515453 h 766119"/>
                <a:gd name="connsiteX23" fmla="*/ 2969152 w 4148340"/>
                <a:gd name="connsiteY23" fmla="*/ 515453 h 766119"/>
                <a:gd name="connsiteX24" fmla="*/ 2969152 w 4148340"/>
                <a:gd name="connsiteY24" fmla="*/ 575471 h 766119"/>
                <a:gd name="connsiteX25" fmla="*/ 3159800 w 4148340"/>
                <a:gd name="connsiteY25" fmla="*/ 575471 h 766119"/>
                <a:gd name="connsiteX26" fmla="*/ 3159800 w 4148340"/>
                <a:gd name="connsiteY26" fmla="*/ 600185 h 766119"/>
                <a:gd name="connsiteX27" fmla="*/ 3177452 w 4148340"/>
                <a:gd name="connsiteY27" fmla="*/ 600185 h 766119"/>
                <a:gd name="connsiteX28" fmla="*/ 3177452 w 4148340"/>
                <a:gd name="connsiteY28" fmla="*/ 607246 h 766119"/>
                <a:gd name="connsiteX29" fmla="*/ 3318672 w 4148340"/>
                <a:gd name="connsiteY29" fmla="*/ 607246 h 766119"/>
                <a:gd name="connsiteX30" fmla="*/ 3318672 w 4148340"/>
                <a:gd name="connsiteY30" fmla="*/ 656673 h 766119"/>
                <a:gd name="connsiteX31" fmla="*/ 3703497 w 4148340"/>
                <a:gd name="connsiteY31" fmla="*/ 656673 h 766119"/>
                <a:gd name="connsiteX32" fmla="*/ 3703497 w 4148340"/>
                <a:gd name="connsiteY32" fmla="*/ 667264 h 766119"/>
                <a:gd name="connsiteX33" fmla="*/ 3738802 w 4148340"/>
                <a:gd name="connsiteY33" fmla="*/ 667264 h 766119"/>
                <a:gd name="connsiteX34" fmla="*/ 3738802 w 4148340"/>
                <a:gd name="connsiteY34" fmla="*/ 681386 h 766119"/>
                <a:gd name="connsiteX35" fmla="*/ 3752924 w 4148340"/>
                <a:gd name="connsiteY35" fmla="*/ 681386 h 766119"/>
                <a:gd name="connsiteX36" fmla="*/ 3752924 w 4148340"/>
                <a:gd name="connsiteY36" fmla="*/ 702569 h 766119"/>
                <a:gd name="connsiteX37" fmla="*/ 3943571 w 4148340"/>
                <a:gd name="connsiteY37" fmla="*/ 702569 h 766119"/>
                <a:gd name="connsiteX38" fmla="*/ 3943571 w 4148340"/>
                <a:gd name="connsiteY38" fmla="*/ 766119 h 766119"/>
                <a:gd name="connsiteX39" fmla="*/ 4148340 w 4148340"/>
                <a:gd name="connsiteY39" fmla="*/ 766119 h 76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48340" h="766119">
                  <a:moveTo>
                    <a:pt x="0" y="0"/>
                  </a:moveTo>
                  <a:lnTo>
                    <a:pt x="766119" y="0"/>
                  </a:lnTo>
                  <a:lnTo>
                    <a:pt x="766119" y="31774"/>
                  </a:lnTo>
                  <a:lnTo>
                    <a:pt x="1278042" y="31774"/>
                  </a:lnTo>
                  <a:lnTo>
                    <a:pt x="1278042" y="77671"/>
                  </a:lnTo>
                  <a:lnTo>
                    <a:pt x="1486342" y="77671"/>
                  </a:lnTo>
                  <a:lnTo>
                    <a:pt x="1486342" y="144750"/>
                  </a:lnTo>
                  <a:lnTo>
                    <a:pt x="1691111" y="144750"/>
                  </a:lnTo>
                  <a:lnTo>
                    <a:pt x="1691111" y="222421"/>
                  </a:lnTo>
                  <a:lnTo>
                    <a:pt x="1927654" y="222421"/>
                  </a:lnTo>
                  <a:lnTo>
                    <a:pt x="1927654" y="250665"/>
                  </a:lnTo>
                  <a:lnTo>
                    <a:pt x="2238339" y="250665"/>
                  </a:lnTo>
                  <a:lnTo>
                    <a:pt x="2238339" y="317745"/>
                  </a:lnTo>
                  <a:lnTo>
                    <a:pt x="2432516" y="317745"/>
                  </a:lnTo>
                  <a:lnTo>
                    <a:pt x="2432516" y="367172"/>
                  </a:lnTo>
                  <a:lnTo>
                    <a:pt x="2534901" y="367172"/>
                  </a:lnTo>
                  <a:lnTo>
                    <a:pt x="2534901" y="462495"/>
                  </a:lnTo>
                  <a:lnTo>
                    <a:pt x="2690243" y="462495"/>
                  </a:lnTo>
                  <a:lnTo>
                    <a:pt x="2690243" y="480148"/>
                  </a:lnTo>
                  <a:lnTo>
                    <a:pt x="2700834" y="480148"/>
                  </a:lnTo>
                  <a:lnTo>
                    <a:pt x="2700834" y="480148"/>
                  </a:lnTo>
                  <a:lnTo>
                    <a:pt x="2923256" y="480148"/>
                  </a:lnTo>
                  <a:lnTo>
                    <a:pt x="2923256" y="515453"/>
                  </a:lnTo>
                  <a:lnTo>
                    <a:pt x="2969152" y="515453"/>
                  </a:lnTo>
                  <a:lnTo>
                    <a:pt x="2969152" y="575471"/>
                  </a:lnTo>
                  <a:lnTo>
                    <a:pt x="3159800" y="575471"/>
                  </a:lnTo>
                  <a:lnTo>
                    <a:pt x="3159800" y="600185"/>
                  </a:lnTo>
                  <a:lnTo>
                    <a:pt x="3177452" y="600185"/>
                  </a:lnTo>
                  <a:lnTo>
                    <a:pt x="3177452" y="607246"/>
                  </a:lnTo>
                  <a:lnTo>
                    <a:pt x="3318672" y="607246"/>
                  </a:lnTo>
                  <a:lnTo>
                    <a:pt x="3318672" y="656673"/>
                  </a:lnTo>
                  <a:lnTo>
                    <a:pt x="3703497" y="656673"/>
                  </a:lnTo>
                  <a:lnTo>
                    <a:pt x="3703497" y="667264"/>
                  </a:lnTo>
                  <a:lnTo>
                    <a:pt x="3738802" y="667264"/>
                  </a:lnTo>
                  <a:lnTo>
                    <a:pt x="3738802" y="681386"/>
                  </a:lnTo>
                  <a:lnTo>
                    <a:pt x="3752924" y="681386"/>
                  </a:lnTo>
                  <a:lnTo>
                    <a:pt x="3752924" y="702569"/>
                  </a:lnTo>
                  <a:lnTo>
                    <a:pt x="3943571" y="702569"/>
                  </a:lnTo>
                  <a:lnTo>
                    <a:pt x="3943571" y="766119"/>
                  </a:lnTo>
                  <a:lnTo>
                    <a:pt x="4148340" y="766119"/>
                  </a:ln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57382" name="TextBox 53"/>
            <p:cNvSpPr txBox="1">
              <a:spLocks noChangeArrowheads="1"/>
            </p:cNvSpPr>
            <p:nvPr/>
          </p:nvSpPr>
          <p:spPr bwMode="auto">
            <a:xfrm>
              <a:off x="-124157" y="4777817"/>
              <a:ext cx="3530961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b="1"/>
                <a:t>Patients at risk,</a:t>
              </a:r>
              <a:r>
                <a:rPr lang="en-GB" sz="1600" b="1" i="1"/>
                <a:t> n </a:t>
              </a:r>
              <a:r>
                <a:rPr lang="en-GB" sz="1600" b="1"/>
                <a:t>(</a:t>
              </a:r>
              <a:r>
                <a:rPr lang="en-GB" sz="1600" b="1" i="1"/>
                <a:t>n = </a:t>
              </a:r>
              <a:r>
                <a:rPr lang="en-GB" sz="1600" b="1"/>
                <a:t>603)</a:t>
              </a:r>
            </a:p>
          </p:txBody>
        </p:sp>
        <p:sp>
          <p:nvSpPr>
            <p:cNvPr id="57383" name="TextBox 54"/>
            <p:cNvSpPr txBox="1">
              <a:spLocks noChangeArrowheads="1"/>
            </p:cNvSpPr>
            <p:nvPr/>
          </p:nvSpPr>
          <p:spPr bwMode="auto">
            <a:xfrm rot="-5400000">
              <a:off x="-285522" y="2930858"/>
              <a:ext cx="1925283" cy="37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/>
                <a:t> Survival (%)</a:t>
              </a:r>
            </a:p>
          </p:txBody>
        </p:sp>
        <p:cxnSp>
          <p:nvCxnSpPr>
            <p:cNvPr id="10" name="Straight Connector 55">
              <a:extLst/>
            </p:cNvPr>
            <p:cNvCxnSpPr/>
            <p:nvPr/>
          </p:nvCxnSpPr>
          <p:spPr>
            <a:xfrm>
              <a:off x="1433192" y="2038099"/>
              <a:ext cx="0" cy="22904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6">
              <a:extLst/>
            </p:cNvPr>
            <p:cNvCxnSpPr/>
            <p:nvPr/>
          </p:nvCxnSpPr>
          <p:spPr>
            <a:xfrm flipH="1">
              <a:off x="1440230" y="4337218"/>
              <a:ext cx="41177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86" name="TextBox 57"/>
            <p:cNvSpPr txBox="1">
              <a:spLocks noChangeArrowheads="1"/>
            </p:cNvSpPr>
            <p:nvPr/>
          </p:nvSpPr>
          <p:spPr bwMode="auto">
            <a:xfrm>
              <a:off x="917453" y="2351739"/>
              <a:ext cx="570361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80</a:t>
              </a:r>
            </a:p>
          </p:txBody>
        </p:sp>
        <p:sp>
          <p:nvSpPr>
            <p:cNvPr id="57387" name="TextBox 58"/>
            <p:cNvSpPr txBox="1">
              <a:spLocks noChangeArrowheads="1"/>
            </p:cNvSpPr>
            <p:nvPr/>
          </p:nvSpPr>
          <p:spPr bwMode="auto">
            <a:xfrm>
              <a:off x="926034" y="2824899"/>
              <a:ext cx="522883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60</a:t>
              </a:r>
            </a:p>
          </p:txBody>
        </p:sp>
        <p:sp>
          <p:nvSpPr>
            <p:cNvPr id="57388" name="TextBox 59"/>
            <p:cNvSpPr txBox="1">
              <a:spLocks noChangeArrowheads="1"/>
            </p:cNvSpPr>
            <p:nvPr/>
          </p:nvSpPr>
          <p:spPr bwMode="auto">
            <a:xfrm>
              <a:off x="926034" y="3280717"/>
              <a:ext cx="522883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40</a:t>
              </a:r>
            </a:p>
          </p:txBody>
        </p:sp>
        <p:sp>
          <p:nvSpPr>
            <p:cNvPr id="57389" name="TextBox 60"/>
            <p:cNvSpPr txBox="1">
              <a:spLocks noChangeArrowheads="1"/>
            </p:cNvSpPr>
            <p:nvPr/>
          </p:nvSpPr>
          <p:spPr bwMode="auto">
            <a:xfrm>
              <a:off x="937217" y="3745210"/>
              <a:ext cx="550597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20</a:t>
              </a:r>
            </a:p>
          </p:txBody>
        </p:sp>
        <p:sp>
          <p:nvSpPr>
            <p:cNvPr id="57390" name="TextBox 61"/>
            <p:cNvSpPr txBox="1">
              <a:spLocks noChangeArrowheads="1"/>
            </p:cNvSpPr>
            <p:nvPr/>
          </p:nvSpPr>
          <p:spPr bwMode="auto">
            <a:xfrm>
              <a:off x="826115" y="1908921"/>
              <a:ext cx="615799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100</a:t>
              </a:r>
            </a:p>
          </p:txBody>
        </p:sp>
        <p:sp>
          <p:nvSpPr>
            <p:cNvPr id="57391" name="TextBox 62"/>
            <p:cNvSpPr txBox="1">
              <a:spLocks noChangeArrowheads="1"/>
            </p:cNvSpPr>
            <p:nvPr/>
          </p:nvSpPr>
          <p:spPr bwMode="auto">
            <a:xfrm>
              <a:off x="1101622" y="4192362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0</a:t>
              </a:r>
            </a:p>
          </p:txBody>
        </p:sp>
        <p:cxnSp>
          <p:nvCxnSpPr>
            <p:cNvPr id="18" name="Straight Connector 63">
              <a:extLst/>
            </p:cNvPr>
            <p:cNvCxnSpPr/>
            <p:nvPr/>
          </p:nvCxnSpPr>
          <p:spPr>
            <a:xfrm flipH="1" flipV="1">
              <a:off x="2260258" y="4343428"/>
              <a:ext cx="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4">
              <a:extLst/>
            </p:cNvPr>
            <p:cNvCxnSpPr/>
            <p:nvPr/>
          </p:nvCxnSpPr>
          <p:spPr>
            <a:xfrm flipH="1" flipV="1">
              <a:off x="3085564" y="4343428"/>
              <a:ext cx="176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5">
              <a:extLst/>
            </p:cNvPr>
            <p:cNvCxnSpPr/>
            <p:nvPr/>
          </p:nvCxnSpPr>
          <p:spPr>
            <a:xfrm flipH="1" flipV="1">
              <a:off x="3912630" y="4343428"/>
              <a:ext cx="176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66">
              <a:extLst/>
            </p:cNvPr>
            <p:cNvCxnSpPr/>
            <p:nvPr/>
          </p:nvCxnSpPr>
          <p:spPr>
            <a:xfrm flipH="1" flipV="1">
              <a:off x="4739696" y="4343428"/>
              <a:ext cx="176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67">
              <a:extLst/>
            </p:cNvPr>
            <p:cNvCxnSpPr/>
            <p:nvPr/>
          </p:nvCxnSpPr>
          <p:spPr>
            <a:xfrm flipH="1" flipV="1">
              <a:off x="5556204" y="4343428"/>
              <a:ext cx="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8">
              <a:extLst/>
            </p:cNvPr>
            <p:cNvCxnSpPr/>
            <p:nvPr/>
          </p:nvCxnSpPr>
          <p:spPr>
            <a:xfrm flipH="1" flipV="1">
              <a:off x="1433192" y="4343428"/>
              <a:ext cx="0" cy="6086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69">
              <a:extLst/>
            </p:cNvPr>
            <p:cNvCxnSpPr/>
            <p:nvPr/>
          </p:nvCxnSpPr>
          <p:spPr>
            <a:xfrm flipH="1">
              <a:off x="1345206" y="2034373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70">
              <a:extLst/>
            </p:cNvPr>
            <p:cNvCxnSpPr/>
            <p:nvPr/>
          </p:nvCxnSpPr>
          <p:spPr>
            <a:xfrm flipH="1">
              <a:off x="1380400" y="4337218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1">
              <a:extLst/>
            </p:cNvPr>
            <p:cNvCxnSpPr/>
            <p:nvPr/>
          </p:nvCxnSpPr>
          <p:spPr>
            <a:xfrm flipH="1">
              <a:off x="1341686" y="3882611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2">
              <a:extLst/>
            </p:cNvPr>
            <p:cNvCxnSpPr/>
            <p:nvPr/>
          </p:nvCxnSpPr>
          <p:spPr>
            <a:xfrm flipH="1">
              <a:off x="1341686" y="3419309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3">
              <a:extLst/>
            </p:cNvPr>
            <p:cNvCxnSpPr/>
            <p:nvPr/>
          </p:nvCxnSpPr>
          <p:spPr>
            <a:xfrm flipH="1">
              <a:off x="1341686" y="2956008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4">
              <a:extLst/>
            </p:cNvPr>
            <p:cNvCxnSpPr/>
            <p:nvPr/>
          </p:nvCxnSpPr>
          <p:spPr>
            <a:xfrm flipH="1">
              <a:off x="1341686" y="2475316"/>
              <a:ext cx="950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404" name="TextBox 75"/>
            <p:cNvSpPr txBox="1">
              <a:spLocks noChangeArrowheads="1"/>
            </p:cNvSpPr>
            <p:nvPr/>
          </p:nvSpPr>
          <p:spPr bwMode="auto">
            <a:xfrm>
              <a:off x="1271253" y="4379088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0</a:t>
              </a:r>
            </a:p>
          </p:txBody>
        </p:sp>
        <p:sp>
          <p:nvSpPr>
            <p:cNvPr id="57405" name="TextBox 76"/>
            <p:cNvSpPr txBox="1">
              <a:spLocks noChangeArrowheads="1"/>
            </p:cNvSpPr>
            <p:nvPr/>
          </p:nvSpPr>
          <p:spPr bwMode="auto">
            <a:xfrm>
              <a:off x="2083222" y="4387665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1</a:t>
              </a:r>
            </a:p>
          </p:txBody>
        </p:sp>
        <p:sp>
          <p:nvSpPr>
            <p:cNvPr id="57406" name="TextBox 77"/>
            <p:cNvSpPr txBox="1">
              <a:spLocks noChangeArrowheads="1"/>
            </p:cNvSpPr>
            <p:nvPr/>
          </p:nvSpPr>
          <p:spPr bwMode="auto">
            <a:xfrm>
              <a:off x="2912965" y="4382341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2</a:t>
              </a:r>
            </a:p>
          </p:txBody>
        </p:sp>
        <p:sp>
          <p:nvSpPr>
            <p:cNvPr id="57407" name="TextBox 78"/>
            <p:cNvSpPr txBox="1">
              <a:spLocks noChangeArrowheads="1"/>
            </p:cNvSpPr>
            <p:nvPr/>
          </p:nvSpPr>
          <p:spPr bwMode="auto">
            <a:xfrm>
              <a:off x="3749115" y="4383044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3</a:t>
              </a:r>
            </a:p>
          </p:txBody>
        </p:sp>
        <p:sp>
          <p:nvSpPr>
            <p:cNvPr id="57408" name="TextBox 79"/>
            <p:cNvSpPr txBox="1">
              <a:spLocks noChangeArrowheads="1"/>
            </p:cNvSpPr>
            <p:nvPr/>
          </p:nvSpPr>
          <p:spPr bwMode="auto">
            <a:xfrm>
              <a:off x="4563195" y="4389246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4</a:t>
              </a:r>
            </a:p>
          </p:txBody>
        </p:sp>
        <p:sp>
          <p:nvSpPr>
            <p:cNvPr id="57409" name="TextBox 80"/>
            <p:cNvSpPr txBox="1">
              <a:spLocks noChangeArrowheads="1"/>
            </p:cNvSpPr>
            <p:nvPr/>
          </p:nvSpPr>
          <p:spPr bwMode="auto">
            <a:xfrm>
              <a:off x="5389044" y="4387664"/>
              <a:ext cx="428408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/>
                <a:t>5</a:t>
              </a:r>
            </a:p>
          </p:txBody>
        </p:sp>
        <p:sp>
          <p:nvSpPr>
            <p:cNvPr id="57410" name="TextBox 81"/>
            <p:cNvSpPr txBox="1">
              <a:spLocks noChangeArrowheads="1"/>
            </p:cNvSpPr>
            <p:nvPr/>
          </p:nvSpPr>
          <p:spPr bwMode="auto">
            <a:xfrm>
              <a:off x="2865977" y="4581685"/>
              <a:ext cx="1873703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b="1"/>
                <a:t>Time (years)</a:t>
              </a:r>
            </a:p>
          </p:txBody>
        </p:sp>
        <p:sp>
          <p:nvSpPr>
            <p:cNvPr id="57411" name="TextBox 82"/>
            <p:cNvSpPr txBox="1">
              <a:spLocks noChangeArrowheads="1"/>
            </p:cNvSpPr>
            <p:nvPr/>
          </p:nvSpPr>
          <p:spPr bwMode="auto">
            <a:xfrm>
              <a:off x="1487400" y="3941352"/>
              <a:ext cx="1607006" cy="26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i="1"/>
                <a:t>p &lt; </a:t>
              </a:r>
              <a:r>
                <a:rPr lang="en-GB" sz="1600"/>
                <a:t>0.001</a:t>
              </a:r>
              <a:endParaRPr lang="en-GB" sz="1600" i="1"/>
            </a:p>
          </p:txBody>
        </p:sp>
        <p:sp>
          <p:nvSpPr>
            <p:cNvPr id="57412" name="TextBox 83"/>
            <p:cNvSpPr txBox="1">
              <a:spLocks noChangeArrowheads="1"/>
            </p:cNvSpPr>
            <p:nvPr/>
          </p:nvSpPr>
          <p:spPr bwMode="auto">
            <a:xfrm>
              <a:off x="5553391" y="1974386"/>
              <a:ext cx="1167635" cy="25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500"/>
                <a:t>3 criteria</a:t>
              </a:r>
            </a:p>
          </p:txBody>
        </p:sp>
        <p:sp>
          <p:nvSpPr>
            <p:cNvPr id="57413" name="TextBox 84"/>
            <p:cNvSpPr txBox="1">
              <a:spLocks noChangeArrowheads="1"/>
            </p:cNvSpPr>
            <p:nvPr/>
          </p:nvSpPr>
          <p:spPr bwMode="auto">
            <a:xfrm>
              <a:off x="5553391" y="2429142"/>
              <a:ext cx="1167635" cy="25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500"/>
                <a:t>2 criteria</a:t>
              </a:r>
            </a:p>
          </p:txBody>
        </p:sp>
        <p:sp>
          <p:nvSpPr>
            <p:cNvPr id="57414" name="TextBox 85"/>
            <p:cNvSpPr txBox="1">
              <a:spLocks noChangeArrowheads="1"/>
            </p:cNvSpPr>
            <p:nvPr/>
          </p:nvSpPr>
          <p:spPr bwMode="auto">
            <a:xfrm>
              <a:off x="5540691" y="2682265"/>
              <a:ext cx="1366974" cy="25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500"/>
                <a:t>1 criterion</a:t>
              </a:r>
            </a:p>
          </p:txBody>
        </p:sp>
        <p:sp>
          <p:nvSpPr>
            <p:cNvPr id="57415" name="TextBox 86"/>
            <p:cNvSpPr txBox="1">
              <a:spLocks noChangeArrowheads="1"/>
            </p:cNvSpPr>
            <p:nvPr/>
          </p:nvSpPr>
          <p:spPr bwMode="auto">
            <a:xfrm>
              <a:off x="5534341" y="3387115"/>
              <a:ext cx="1366974" cy="25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500"/>
                <a:t>0 criteria</a:t>
              </a:r>
            </a:p>
          </p:txBody>
        </p:sp>
        <p:sp>
          <p:nvSpPr>
            <p:cNvPr id="42" name="Freeform 87">
              <a:extLst/>
            </p:cNvPr>
            <p:cNvSpPr/>
            <p:nvPr/>
          </p:nvSpPr>
          <p:spPr>
            <a:xfrm>
              <a:off x="2089565" y="2030646"/>
              <a:ext cx="3477197" cy="536585"/>
            </a:xfrm>
            <a:custGeom>
              <a:avLst/>
              <a:gdLst>
                <a:gd name="connsiteX0" fmla="*/ 0 w 3477545"/>
                <a:gd name="connsiteY0" fmla="*/ 0 h 536636"/>
                <a:gd name="connsiteX1" fmla="*/ 0 w 3477545"/>
                <a:gd name="connsiteY1" fmla="*/ 56488 h 536636"/>
                <a:gd name="connsiteX2" fmla="*/ 229483 w 3477545"/>
                <a:gd name="connsiteY2" fmla="*/ 56488 h 536636"/>
                <a:gd name="connsiteX3" fmla="*/ 229483 w 3477545"/>
                <a:gd name="connsiteY3" fmla="*/ 98854 h 536636"/>
                <a:gd name="connsiteX4" fmla="*/ 684918 w 3477545"/>
                <a:gd name="connsiteY4" fmla="*/ 98854 h 536636"/>
                <a:gd name="connsiteX5" fmla="*/ 684918 w 3477545"/>
                <a:gd name="connsiteY5" fmla="*/ 134159 h 536636"/>
                <a:gd name="connsiteX6" fmla="*/ 1281572 w 3477545"/>
                <a:gd name="connsiteY6" fmla="*/ 134159 h 536636"/>
                <a:gd name="connsiteX7" fmla="*/ 1281572 w 3477545"/>
                <a:gd name="connsiteY7" fmla="*/ 158872 h 536636"/>
                <a:gd name="connsiteX8" fmla="*/ 1722885 w 3477545"/>
                <a:gd name="connsiteY8" fmla="*/ 158872 h 536636"/>
                <a:gd name="connsiteX9" fmla="*/ 1722885 w 3477545"/>
                <a:gd name="connsiteY9" fmla="*/ 197708 h 536636"/>
                <a:gd name="connsiteX10" fmla="*/ 2040630 w 3477545"/>
                <a:gd name="connsiteY10" fmla="*/ 197708 h 536636"/>
                <a:gd name="connsiteX11" fmla="*/ 2040630 w 3477545"/>
                <a:gd name="connsiteY11" fmla="*/ 240074 h 536636"/>
                <a:gd name="connsiteX12" fmla="*/ 2584328 w 3477545"/>
                <a:gd name="connsiteY12" fmla="*/ 240074 h 536636"/>
                <a:gd name="connsiteX13" fmla="*/ 2584328 w 3477545"/>
                <a:gd name="connsiteY13" fmla="*/ 321275 h 536636"/>
                <a:gd name="connsiteX14" fmla="*/ 2633755 w 3477545"/>
                <a:gd name="connsiteY14" fmla="*/ 321275 h 536636"/>
                <a:gd name="connsiteX15" fmla="*/ 2633755 w 3477545"/>
                <a:gd name="connsiteY15" fmla="*/ 398946 h 536636"/>
                <a:gd name="connsiteX16" fmla="*/ 3477545 w 3477545"/>
                <a:gd name="connsiteY16" fmla="*/ 398946 h 536636"/>
                <a:gd name="connsiteX17" fmla="*/ 3477545 w 3477545"/>
                <a:gd name="connsiteY17" fmla="*/ 536636 h 53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77545" h="536636">
                  <a:moveTo>
                    <a:pt x="0" y="0"/>
                  </a:moveTo>
                  <a:lnTo>
                    <a:pt x="0" y="56488"/>
                  </a:lnTo>
                  <a:lnTo>
                    <a:pt x="229483" y="56488"/>
                  </a:lnTo>
                  <a:lnTo>
                    <a:pt x="229483" y="98854"/>
                  </a:lnTo>
                  <a:lnTo>
                    <a:pt x="684918" y="98854"/>
                  </a:lnTo>
                  <a:lnTo>
                    <a:pt x="684918" y="134159"/>
                  </a:lnTo>
                  <a:lnTo>
                    <a:pt x="1281572" y="134159"/>
                  </a:lnTo>
                  <a:lnTo>
                    <a:pt x="1281572" y="158872"/>
                  </a:lnTo>
                  <a:lnTo>
                    <a:pt x="1722885" y="158872"/>
                  </a:lnTo>
                  <a:lnTo>
                    <a:pt x="1722885" y="197708"/>
                  </a:lnTo>
                  <a:lnTo>
                    <a:pt x="2040630" y="197708"/>
                  </a:lnTo>
                  <a:lnTo>
                    <a:pt x="2040630" y="240074"/>
                  </a:lnTo>
                  <a:lnTo>
                    <a:pt x="2584328" y="240074"/>
                  </a:lnTo>
                  <a:lnTo>
                    <a:pt x="2584328" y="321275"/>
                  </a:lnTo>
                  <a:lnTo>
                    <a:pt x="2633755" y="321275"/>
                  </a:lnTo>
                  <a:lnTo>
                    <a:pt x="2633755" y="398946"/>
                  </a:lnTo>
                  <a:lnTo>
                    <a:pt x="3477545" y="398946"/>
                  </a:lnTo>
                  <a:lnTo>
                    <a:pt x="3477545" y="536636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3" name="Freeform 88">
              <a:extLst/>
            </p:cNvPr>
            <p:cNvSpPr/>
            <p:nvPr/>
          </p:nvSpPr>
          <p:spPr>
            <a:xfrm>
              <a:off x="1433192" y="2040583"/>
              <a:ext cx="4152928" cy="78252"/>
            </a:xfrm>
            <a:custGeom>
              <a:avLst/>
              <a:gdLst>
                <a:gd name="connsiteX0" fmla="*/ 0 w 4151870"/>
                <a:gd name="connsiteY0" fmla="*/ 0 h 77671"/>
                <a:gd name="connsiteX1" fmla="*/ 2008855 w 4151870"/>
                <a:gd name="connsiteY1" fmla="*/ 0 h 77671"/>
                <a:gd name="connsiteX2" fmla="*/ 2008855 w 4151870"/>
                <a:gd name="connsiteY2" fmla="*/ 38836 h 77671"/>
                <a:gd name="connsiteX3" fmla="*/ 2753791 w 4151870"/>
                <a:gd name="connsiteY3" fmla="*/ 38836 h 77671"/>
                <a:gd name="connsiteX4" fmla="*/ 2753791 w 4151870"/>
                <a:gd name="connsiteY4" fmla="*/ 77671 h 77671"/>
                <a:gd name="connsiteX5" fmla="*/ 4151870 w 4151870"/>
                <a:gd name="connsiteY5" fmla="*/ 77671 h 7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1870" h="77671">
                  <a:moveTo>
                    <a:pt x="0" y="0"/>
                  </a:moveTo>
                  <a:lnTo>
                    <a:pt x="2008855" y="0"/>
                  </a:lnTo>
                  <a:lnTo>
                    <a:pt x="2008855" y="38836"/>
                  </a:lnTo>
                  <a:lnTo>
                    <a:pt x="2753791" y="38836"/>
                  </a:lnTo>
                  <a:lnTo>
                    <a:pt x="2753791" y="77671"/>
                  </a:lnTo>
                  <a:lnTo>
                    <a:pt x="4151870" y="77671"/>
                  </a:lnTo>
                </a:path>
              </a:pathLst>
            </a:custGeom>
            <a:noFill/>
            <a:ln w="28575">
              <a:solidFill>
                <a:srgbClr val="73FB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>
                <a:solidFill>
                  <a:schemeClr val="tx1"/>
                </a:solidFill>
              </a:endParaRPr>
            </a:p>
          </p:txBody>
        </p:sp>
        <p:grpSp>
          <p:nvGrpSpPr>
            <p:cNvPr id="57418" name="Group 89"/>
            <p:cNvGrpSpPr>
              <a:grpSpLocks/>
            </p:cNvGrpSpPr>
            <p:nvPr/>
          </p:nvGrpSpPr>
          <p:grpSpPr bwMode="auto">
            <a:xfrm>
              <a:off x="1613439" y="2040630"/>
              <a:ext cx="3961223" cy="1493401"/>
              <a:chOff x="1613439" y="2040630"/>
              <a:chExt cx="3961223" cy="1493401"/>
            </a:xfrm>
          </p:grpSpPr>
          <p:sp>
            <p:nvSpPr>
              <p:cNvPr id="45" name="Freeform 90">
                <a:extLst/>
              </p:cNvPr>
              <p:cNvSpPr/>
              <p:nvPr/>
            </p:nvSpPr>
            <p:spPr>
              <a:xfrm>
                <a:off x="1612683" y="2040583"/>
                <a:ext cx="2806746" cy="1259485"/>
              </a:xfrm>
              <a:custGeom>
                <a:avLst/>
                <a:gdLst>
                  <a:gd name="connsiteX0" fmla="*/ 0 w 2806749"/>
                  <a:gd name="connsiteY0" fmla="*/ 0 h 1260389"/>
                  <a:gd name="connsiteX1" fmla="*/ 137690 w 2806749"/>
                  <a:gd name="connsiteY1" fmla="*/ 0 h 1260389"/>
                  <a:gd name="connsiteX2" fmla="*/ 137690 w 2806749"/>
                  <a:gd name="connsiteY2" fmla="*/ 21183 h 1260389"/>
                  <a:gd name="connsiteX3" fmla="*/ 215361 w 2806749"/>
                  <a:gd name="connsiteY3" fmla="*/ 21183 h 1260389"/>
                  <a:gd name="connsiteX4" fmla="*/ 215361 w 2806749"/>
                  <a:gd name="connsiteY4" fmla="*/ 35305 h 1260389"/>
                  <a:gd name="connsiteX5" fmla="*/ 353051 w 2806749"/>
                  <a:gd name="connsiteY5" fmla="*/ 35305 h 1260389"/>
                  <a:gd name="connsiteX6" fmla="*/ 353051 w 2806749"/>
                  <a:gd name="connsiteY6" fmla="*/ 49427 h 1260389"/>
                  <a:gd name="connsiteX7" fmla="*/ 515454 w 2806749"/>
                  <a:gd name="connsiteY7" fmla="*/ 49427 h 1260389"/>
                  <a:gd name="connsiteX8" fmla="*/ 515454 w 2806749"/>
                  <a:gd name="connsiteY8" fmla="*/ 84732 h 1260389"/>
                  <a:gd name="connsiteX9" fmla="*/ 547228 w 2806749"/>
                  <a:gd name="connsiteY9" fmla="*/ 84732 h 1260389"/>
                  <a:gd name="connsiteX10" fmla="*/ 547228 w 2806749"/>
                  <a:gd name="connsiteY10" fmla="*/ 105915 h 1260389"/>
                  <a:gd name="connsiteX11" fmla="*/ 561350 w 2806749"/>
                  <a:gd name="connsiteY11" fmla="*/ 105915 h 1260389"/>
                  <a:gd name="connsiteX12" fmla="*/ 561350 w 2806749"/>
                  <a:gd name="connsiteY12" fmla="*/ 134159 h 1260389"/>
                  <a:gd name="connsiteX13" fmla="*/ 571942 w 2806749"/>
                  <a:gd name="connsiteY13" fmla="*/ 134159 h 1260389"/>
                  <a:gd name="connsiteX14" fmla="*/ 571942 w 2806749"/>
                  <a:gd name="connsiteY14" fmla="*/ 148281 h 1260389"/>
                  <a:gd name="connsiteX15" fmla="*/ 674326 w 2806749"/>
                  <a:gd name="connsiteY15" fmla="*/ 148281 h 1260389"/>
                  <a:gd name="connsiteX16" fmla="*/ 674326 w 2806749"/>
                  <a:gd name="connsiteY16" fmla="*/ 187117 h 1260389"/>
                  <a:gd name="connsiteX17" fmla="*/ 748467 w 2806749"/>
                  <a:gd name="connsiteY17" fmla="*/ 187117 h 1260389"/>
                  <a:gd name="connsiteX18" fmla="*/ 748467 w 2806749"/>
                  <a:gd name="connsiteY18" fmla="*/ 257727 h 1260389"/>
                  <a:gd name="connsiteX19" fmla="*/ 822607 w 2806749"/>
                  <a:gd name="connsiteY19" fmla="*/ 257727 h 1260389"/>
                  <a:gd name="connsiteX20" fmla="*/ 822607 w 2806749"/>
                  <a:gd name="connsiteY20" fmla="*/ 310684 h 1260389"/>
                  <a:gd name="connsiteX21" fmla="*/ 1105047 w 2806749"/>
                  <a:gd name="connsiteY21" fmla="*/ 310684 h 1260389"/>
                  <a:gd name="connsiteX22" fmla="*/ 1105047 w 2806749"/>
                  <a:gd name="connsiteY22" fmla="*/ 367172 h 1260389"/>
                  <a:gd name="connsiteX23" fmla="*/ 1203902 w 2806749"/>
                  <a:gd name="connsiteY23" fmla="*/ 367172 h 1260389"/>
                  <a:gd name="connsiteX24" fmla="*/ 1203902 w 2806749"/>
                  <a:gd name="connsiteY24" fmla="*/ 444843 h 1260389"/>
                  <a:gd name="connsiteX25" fmla="*/ 1391018 w 2806749"/>
                  <a:gd name="connsiteY25" fmla="*/ 444843 h 1260389"/>
                  <a:gd name="connsiteX26" fmla="*/ 1391018 w 2806749"/>
                  <a:gd name="connsiteY26" fmla="*/ 487209 h 1260389"/>
                  <a:gd name="connsiteX27" fmla="*/ 1451037 w 2806749"/>
                  <a:gd name="connsiteY27" fmla="*/ 487209 h 1260389"/>
                  <a:gd name="connsiteX28" fmla="*/ 1451037 w 2806749"/>
                  <a:gd name="connsiteY28" fmla="*/ 540167 h 1260389"/>
                  <a:gd name="connsiteX29" fmla="*/ 1514586 w 2806749"/>
                  <a:gd name="connsiteY29" fmla="*/ 540167 h 1260389"/>
                  <a:gd name="connsiteX30" fmla="*/ 1514586 w 2806749"/>
                  <a:gd name="connsiteY30" fmla="*/ 589594 h 1260389"/>
                  <a:gd name="connsiteX31" fmla="*/ 1535769 w 2806749"/>
                  <a:gd name="connsiteY31" fmla="*/ 589594 h 1260389"/>
                  <a:gd name="connsiteX32" fmla="*/ 1535769 w 2806749"/>
                  <a:gd name="connsiteY32" fmla="*/ 589594 h 1260389"/>
                  <a:gd name="connsiteX33" fmla="*/ 1571074 w 2806749"/>
                  <a:gd name="connsiteY33" fmla="*/ 589594 h 1260389"/>
                  <a:gd name="connsiteX34" fmla="*/ 1571074 w 2806749"/>
                  <a:gd name="connsiteY34" fmla="*/ 614307 h 1260389"/>
                  <a:gd name="connsiteX35" fmla="*/ 1599318 w 2806749"/>
                  <a:gd name="connsiteY35" fmla="*/ 614307 h 1260389"/>
                  <a:gd name="connsiteX36" fmla="*/ 1599318 w 2806749"/>
                  <a:gd name="connsiteY36" fmla="*/ 631960 h 1260389"/>
                  <a:gd name="connsiteX37" fmla="*/ 1620501 w 2806749"/>
                  <a:gd name="connsiteY37" fmla="*/ 631960 h 1260389"/>
                  <a:gd name="connsiteX38" fmla="*/ 1620501 w 2806749"/>
                  <a:gd name="connsiteY38" fmla="*/ 642551 h 1260389"/>
                  <a:gd name="connsiteX39" fmla="*/ 1645214 w 2806749"/>
                  <a:gd name="connsiteY39" fmla="*/ 642551 h 1260389"/>
                  <a:gd name="connsiteX40" fmla="*/ 1645214 w 2806749"/>
                  <a:gd name="connsiteY40" fmla="*/ 656673 h 1260389"/>
                  <a:gd name="connsiteX41" fmla="*/ 1662867 w 2806749"/>
                  <a:gd name="connsiteY41" fmla="*/ 656673 h 1260389"/>
                  <a:gd name="connsiteX42" fmla="*/ 1662867 w 2806749"/>
                  <a:gd name="connsiteY42" fmla="*/ 674326 h 1260389"/>
                  <a:gd name="connsiteX43" fmla="*/ 1684050 w 2806749"/>
                  <a:gd name="connsiteY43" fmla="*/ 674326 h 1260389"/>
                  <a:gd name="connsiteX44" fmla="*/ 1684050 w 2806749"/>
                  <a:gd name="connsiteY44" fmla="*/ 684917 h 1260389"/>
                  <a:gd name="connsiteX45" fmla="*/ 1719355 w 2806749"/>
                  <a:gd name="connsiteY45" fmla="*/ 684917 h 1260389"/>
                  <a:gd name="connsiteX46" fmla="*/ 1719355 w 2806749"/>
                  <a:gd name="connsiteY46" fmla="*/ 684917 h 1260389"/>
                  <a:gd name="connsiteX47" fmla="*/ 1747599 w 2806749"/>
                  <a:gd name="connsiteY47" fmla="*/ 684917 h 1260389"/>
                  <a:gd name="connsiteX48" fmla="*/ 1747599 w 2806749"/>
                  <a:gd name="connsiteY48" fmla="*/ 716692 h 1260389"/>
                  <a:gd name="connsiteX49" fmla="*/ 1789965 w 2806749"/>
                  <a:gd name="connsiteY49" fmla="*/ 716692 h 1260389"/>
                  <a:gd name="connsiteX50" fmla="*/ 1789965 w 2806749"/>
                  <a:gd name="connsiteY50" fmla="*/ 734345 h 1260389"/>
                  <a:gd name="connsiteX51" fmla="*/ 1818209 w 2806749"/>
                  <a:gd name="connsiteY51" fmla="*/ 734345 h 1260389"/>
                  <a:gd name="connsiteX52" fmla="*/ 1818209 w 2806749"/>
                  <a:gd name="connsiteY52" fmla="*/ 755528 h 1260389"/>
                  <a:gd name="connsiteX53" fmla="*/ 1842922 w 2806749"/>
                  <a:gd name="connsiteY53" fmla="*/ 755528 h 1260389"/>
                  <a:gd name="connsiteX54" fmla="*/ 1842922 w 2806749"/>
                  <a:gd name="connsiteY54" fmla="*/ 836729 h 1260389"/>
                  <a:gd name="connsiteX55" fmla="*/ 1920593 w 2806749"/>
                  <a:gd name="connsiteY55" fmla="*/ 836729 h 1260389"/>
                  <a:gd name="connsiteX56" fmla="*/ 1920593 w 2806749"/>
                  <a:gd name="connsiteY56" fmla="*/ 953236 h 1260389"/>
                  <a:gd name="connsiteX57" fmla="*/ 1955898 w 2806749"/>
                  <a:gd name="connsiteY57" fmla="*/ 953236 h 1260389"/>
                  <a:gd name="connsiteX58" fmla="*/ 1955898 w 2806749"/>
                  <a:gd name="connsiteY58" fmla="*/ 981480 h 1260389"/>
                  <a:gd name="connsiteX59" fmla="*/ 2157137 w 2806749"/>
                  <a:gd name="connsiteY59" fmla="*/ 981480 h 1260389"/>
                  <a:gd name="connsiteX60" fmla="*/ 2157137 w 2806749"/>
                  <a:gd name="connsiteY60" fmla="*/ 1016785 h 1260389"/>
                  <a:gd name="connsiteX61" fmla="*/ 2248930 w 2806749"/>
                  <a:gd name="connsiteY61" fmla="*/ 1016785 h 1260389"/>
                  <a:gd name="connsiteX62" fmla="*/ 2248930 w 2806749"/>
                  <a:gd name="connsiteY62" fmla="*/ 1105047 h 1260389"/>
                  <a:gd name="connsiteX63" fmla="*/ 2319540 w 2806749"/>
                  <a:gd name="connsiteY63" fmla="*/ 1105047 h 1260389"/>
                  <a:gd name="connsiteX64" fmla="*/ 2319540 w 2806749"/>
                  <a:gd name="connsiteY64" fmla="*/ 1179188 h 1260389"/>
                  <a:gd name="connsiteX65" fmla="*/ 2379559 w 2806749"/>
                  <a:gd name="connsiteY65" fmla="*/ 1179188 h 1260389"/>
                  <a:gd name="connsiteX66" fmla="*/ 2379559 w 2806749"/>
                  <a:gd name="connsiteY66" fmla="*/ 1218023 h 1260389"/>
                  <a:gd name="connsiteX67" fmla="*/ 2446638 w 2806749"/>
                  <a:gd name="connsiteY67" fmla="*/ 1218023 h 1260389"/>
                  <a:gd name="connsiteX68" fmla="*/ 2446638 w 2806749"/>
                  <a:gd name="connsiteY68" fmla="*/ 1260389 h 1260389"/>
                  <a:gd name="connsiteX69" fmla="*/ 2806749 w 2806749"/>
                  <a:gd name="connsiteY69" fmla="*/ 1260389 h 126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806749" h="1260389">
                    <a:moveTo>
                      <a:pt x="0" y="0"/>
                    </a:moveTo>
                    <a:lnTo>
                      <a:pt x="137690" y="0"/>
                    </a:lnTo>
                    <a:lnTo>
                      <a:pt x="137690" y="21183"/>
                    </a:lnTo>
                    <a:lnTo>
                      <a:pt x="215361" y="21183"/>
                    </a:lnTo>
                    <a:lnTo>
                      <a:pt x="215361" y="35305"/>
                    </a:lnTo>
                    <a:lnTo>
                      <a:pt x="353051" y="35305"/>
                    </a:lnTo>
                    <a:lnTo>
                      <a:pt x="353051" y="49427"/>
                    </a:lnTo>
                    <a:lnTo>
                      <a:pt x="515454" y="49427"/>
                    </a:lnTo>
                    <a:lnTo>
                      <a:pt x="515454" y="84732"/>
                    </a:lnTo>
                    <a:lnTo>
                      <a:pt x="547228" y="84732"/>
                    </a:lnTo>
                    <a:lnTo>
                      <a:pt x="547228" y="105915"/>
                    </a:lnTo>
                    <a:lnTo>
                      <a:pt x="561350" y="105915"/>
                    </a:lnTo>
                    <a:lnTo>
                      <a:pt x="561350" y="134159"/>
                    </a:lnTo>
                    <a:lnTo>
                      <a:pt x="571942" y="134159"/>
                    </a:lnTo>
                    <a:lnTo>
                      <a:pt x="571942" y="148281"/>
                    </a:lnTo>
                    <a:lnTo>
                      <a:pt x="674326" y="148281"/>
                    </a:lnTo>
                    <a:lnTo>
                      <a:pt x="674326" y="187117"/>
                    </a:lnTo>
                    <a:lnTo>
                      <a:pt x="748467" y="187117"/>
                    </a:lnTo>
                    <a:lnTo>
                      <a:pt x="748467" y="257727"/>
                    </a:lnTo>
                    <a:lnTo>
                      <a:pt x="822607" y="257727"/>
                    </a:lnTo>
                    <a:lnTo>
                      <a:pt x="822607" y="310684"/>
                    </a:lnTo>
                    <a:lnTo>
                      <a:pt x="1105047" y="310684"/>
                    </a:lnTo>
                    <a:lnTo>
                      <a:pt x="1105047" y="367172"/>
                    </a:lnTo>
                    <a:lnTo>
                      <a:pt x="1203902" y="367172"/>
                    </a:lnTo>
                    <a:lnTo>
                      <a:pt x="1203902" y="444843"/>
                    </a:lnTo>
                    <a:lnTo>
                      <a:pt x="1391018" y="444843"/>
                    </a:lnTo>
                    <a:lnTo>
                      <a:pt x="1391018" y="487209"/>
                    </a:lnTo>
                    <a:lnTo>
                      <a:pt x="1451037" y="487209"/>
                    </a:lnTo>
                    <a:lnTo>
                      <a:pt x="1451037" y="540167"/>
                    </a:lnTo>
                    <a:lnTo>
                      <a:pt x="1514586" y="540167"/>
                    </a:lnTo>
                    <a:lnTo>
                      <a:pt x="1514586" y="589594"/>
                    </a:lnTo>
                    <a:lnTo>
                      <a:pt x="1535769" y="589594"/>
                    </a:lnTo>
                    <a:lnTo>
                      <a:pt x="1535769" y="589594"/>
                    </a:lnTo>
                    <a:lnTo>
                      <a:pt x="1571074" y="589594"/>
                    </a:lnTo>
                    <a:lnTo>
                      <a:pt x="1571074" y="614307"/>
                    </a:lnTo>
                    <a:lnTo>
                      <a:pt x="1599318" y="614307"/>
                    </a:lnTo>
                    <a:lnTo>
                      <a:pt x="1599318" y="631960"/>
                    </a:lnTo>
                    <a:lnTo>
                      <a:pt x="1620501" y="631960"/>
                    </a:lnTo>
                    <a:lnTo>
                      <a:pt x="1620501" y="642551"/>
                    </a:lnTo>
                    <a:lnTo>
                      <a:pt x="1645214" y="642551"/>
                    </a:lnTo>
                    <a:lnTo>
                      <a:pt x="1645214" y="656673"/>
                    </a:lnTo>
                    <a:lnTo>
                      <a:pt x="1662867" y="656673"/>
                    </a:lnTo>
                    <a:lnTo>
                      <a:pt x="1662867" y="674326"/>
                    </a:lnTo>
                    <a:lnTo>
                      <a:pt x="1684050" y="674326"/>
                    </a:lnTo>
                    <a:lnTo>
                      <a:pt x="1684050" y="684917"/>
                    </a:lnTo>
                    <a:lnTo>
                      <a:pt x="1719355" y="684917"/>
                    </a:lnTo>
                    <a:lnTo>
                      <a:pt x="1719355" y="684917"/>
                    </a:lnTo>
                    <a:lnTo>
                      <a:pt x="1747599" y="684917"/>
                    </a:lnTo>
                    <a:lnTo>
                      <a:pt x="1747599" y="716692"/>
                    </a:lnTo>
                    <a:lnTo>
                      <a:pt x="1789965" y="716692"/>
                    </a:lnTo>
                    <a:lnTo>
                      <a:pt x="1789965" y="734345"/>
                    </a:lnTo>
                    <a:lnTo>
                      <a:pt x="1818209" y="734345"/>
                    </a:lnTo>
                    <a:lnTo>
                      <a:pt x="1818209" y="755528"/>
                    </a:lnTo>
                    <a:lnTo>
                      <a:pt x="1842922" y="755528"/>
                    </a:lnTo>
                    <a:lnTo>
                      <a:pt x="1842922" y="836729"/>
                    </a:lnTo>
                    <a:lnTo>
                      <a:pt x="1920593" y="836729"/>
                    </a:lnTo>
                    <a:lnTo>
                      <a:pt x="1920593" y="953236"/>
                    </a:lnTo>
                    <a:lnTo>
                      <a:pt x="1955898" y="953236"/>
                    </a:lnTo>
                    <a:lnTo>
                      <a:pt x="1955898" y="981480"/>
                    </a:lnTo>
                    <a:lnTo>
                      <a:pt x="2157137" y="981480"/>
                    </a:lnTo>
                    <a:lnTo>
                      <a:pt x="2157137" y="1016785"/>
                    </a:lnTo>
                    <a:lnTo>
                      <a:pt x="2248930" y="1016785"/>
                    </a:lnTo>
                    <a:lnTo>
                      <a:pt x="2248930" y="1105047"/>
                    </a:lnTo>
                    <a:lnTo>
                      <a:pt x="2319540" y="1105047"/>
                    </a:lnTo>
                    <a:lnTo>
                      <a:pt x="2319540" y="1179188"/>
                    </a:lnTo>
                    <a:lnTo>
                      <a:pt x="2379559" y="1179188"/>
                    </a:lnTo>
                    <a:lnTo>
                      <a:pt x="2379559" y="1218023"/>
                    </a:lnTo>
                    <a:lnTo>
                      <a:pt x="2446638" y="1218023"/>
                    </a:lnTo>
                    <a:lnTo>
                      <a:pt x="2446638" y="1260389"/>
                    </a:lnTo>
                    <a:lnTo>
                      <a:pt x="2806749" y="1260389"/>
                    </a:lnTo>
                  </a:path>
                </a:pathLst>
              </a:custGeom>
              <a:noFill/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91">
                <a:extLst/>
              </p:cNvPr>
              <p:cNvSpPr/>
              <p:nvPr/>
            </p:nvSpPr>
            <p:spPr>
              <a:xfrm>
                <a:off x="4408870" y="3297584"/>
                <a:ext cx="1164932" cy="235998"/>
              </a:xfrm>
              <a:custGeom>
                <a:avLst/>
                <a:gdLst>
                  <a:gd name="connsiteX0" fmla="*/ 1165066 w 1165066"/>
                  <a:gd name="connsiteY0" fmla="*/ 236543 h 236543"/>
                  <a:gd name="connsiteX1" fmla="*/ 628430 w 1165066"/>
                  <a:gd name="connsiteY1" fmla="*/ 236543 h 236543"/>
                  <a:gd name="connsiteX2" fmla="*/ 628430 w 1165066"/>
                  <a:gd name="connsiteY2" fmla="*/ 183586 h 236543"/>
                  <a:gd name="connsiteX3" fmla="*/ 469557 w 1165066"/>
                  <a:gd name="connsiteY3" fmla="*/ 183586 h 236543"/>
                  <a:gd name="connsiteX4" fmla="*/ 469557 w 1165066"/>
                  <a:gd name="connsiteY4" fmla="*/ 141220 h 236543"/>
                  <a:gd name="connsiteX5" fmla="*/ 250666 w 1165066"/>
                  <a:gd name="connsiteY5" fmla="*/ 141220 h 236543"/>
                  <a:gd name="connsiteX6" fmla="*/ 250666 w 1165066"/>
                  <a:gd name="connsiteY6" fmla="*/ 102384 h 236543"/>
                  <a:gd name="connsiteX7" fmla="*/ 180056 w 1165066"/>
                  <a:gd name="connsiteY7" fmla="*/ 102384 h 236543"/>
                  <a:gd name="connsiteX8" fmla="*/ 180056 w 1165066"/>
                  <a:gd name="connsiteY8" fmla="*/ 63549 h 236543"/>
                  <a:gd name="connsiteX9" fmla="*/ 98854 w 1165066"/>
                  <a:gd name="connsiteY9" fmla="*/ 63549 h 236543"/>
                  <a:gd name="connsiteX10" fmla="*/ 98854 w 1165066"/>
                  <a:gd name="connsiteY10" fmla="*/ 28244 h 236543"/>
                  <a:gd name="connsiteX11" fmla="*/ 0 w 1165066"/>
                  <a:gd name="connsiteY11" fmla="*/ 28244 h 236543"/>
                  <a:gd name="connsiteX12" fmla="*/ 0 w 1165066"/>
                  <a:gd name="connsiteY12" fmla="*/ 0 h 23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5066" h="236543">
                    <a:moveTo>
                      <a:pt x="1165066" y="236543"/>
                    </a:moveTo>
                    <a:lnTo>
                      <a:pt x="628430" y="236543"/>
                    </a:lnTo>
                    <a:lnTo>
                      <a:pt x="628430" y="183586"/>
                    </a:lnTo>
                    <a:lnTo>
                      <a:pt x="469557" y="183586"/>
                    </a:lnTo>
                    <a:lnTo>
                      <a:pt x="469557" y="141220"/>
                    </a:lnTo>
                    <a:lnTo>
                      <a:pt x="250666" y="141220"/>
                    </a:lnTo>
                    <a:lnTo>
                      <a:pt x="250666" y="102384"/>
                    </a:lnTo>
                    <a:lnTo>
                      <a:pt x="180056" y="102384"/>
                    </a:lnTo>
                    <a:lnTo>
                      <a:pt x="180056" y="63549"/>
                    </a:lnTo>
                    <a:lnTo>
                      <a:pt x="98854" y="63549"/>
                    </a:lnTo>
                    <a:lnTo>
                      <a:pt x="98854" y="28244"/>
                    </a:lnTo>
                    <a:lnTo>
                      <a:pt x="0" y="28244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7377" name="Rectangle 46"/>
          <p:cNvSpPr>
            <a:spLocks noChangeArrowheads="1"/>
          </p:cNvSpPr>
          <p:nvPr/>
        </p:nvSpPr>
        <p:spPr bwMode="auto">
          <a:xfrm>
            <a:off x="258763" y="6464300"/>
            <a:ext cx="65579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AdvOT1ef757c0"/>
              </a:rPr>
              <a:t>Non-invasive measurements were WHO/NYHA FC, 6MWD and either BNP or NT-proBNP </a:t>
            </a:r>
            <a:endParaRPr lang="en-GB" sz="1200"/>
          </a:p>
        </p:txBody>
      </p:sp>
      <p:sp>
        <p:nvSpPr>
          <p:cNvPr id="57378" name="Rectangle 47"/>
          <p:cNvSpPr>
            <a:spLocks noChangeArrowheads="1"/>
          </p:cNvSpPr>
          <p:nvPr/>
        </p:nvSpPr>
        <p:spPr bwMode="auto">
          <a:xfrm>
            <a:off x="8464550" y="6467475"/>
            <a:ext cx="3497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/>
              <a:t>Boucly A., </a:t>
            </a:r>
            <a:r>
              <a:rPr lang="en-US" sz="1200" i="1"/>
              <a:t>et al.</a:t>
            </a:r>
            <a:r>
              <a:rPr lang="en-US" sz="1200"/>
              <a:t> </a:t>
            </a:r>
            <a:r>
              <a:rPr lang="en-US" sz="1200" i="1"/>
              <a:t>Eur Respir J</a:t>
            </a:r>
            <a:r>
              <a:rPr lang="en-US" sz="1200"/>
              <a:t> 2017</a:t>
            </a:r>
            <a:r>
              <a:rPr lang="is-IS" sz="1200"/>
              <a:t>; 50: 1700889.</a:t>
            </a:r>
          </a:p>
        </p:txBody>
      </p:sp>
      <p:sp>
        <p:nvSpPr>
          <p:cNvPr id="57379" name="Rectangle 48"/>
          <p:cNvSpPr>
            <a:spLocks noChangeArrowheads="1"/>
          </p:cNvSpPr>
          <p:nvPr/>
        </p:nvSpPr>
        <p:spPr bwMode="auto">
          <a:xfrm>
            <a:off x="7126288" y="3014663"/>
            <a:ext cx="4206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Patients with all 3 non-invasive low-risk criteria (≈ 20%) had a 2-, 3- and 5-year survival of 100%, 99% and 97%, respectively</a:t>
            </a:r>
          </a:p>
        </p:txBody>
      </p:sp>
      <p:sp>
        <p:nvSpPr>
          <p:cNvPr id="57380" name="ZoneTexte 49"/>
          <p:cNvSpPr txBox="1">
            <a:spLocks noChangeArrowheads="1"/>
          </p:cNvSpPr>
          <p:nvPr/>
        </p:nvSpPr>
        <p:spPr bwMode="auto">
          <a:xfrm>
            <a:off x="7343775" y="1533525"/>
            <a:ext cx="3773488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Non-invasive low-risk criteria</a:t>
            </a:r>
            <a:r>
              <a:rPr lang="en-GB" sz="1600"/>
              <a:t>:</a:t>
            </a:r>
          </a:p>
          <a:p>
            <a:r>
              <a:rPr lang="en-GB" sz="1600"/>
              <a:t>NYHA FC I-II</a:t>
            </a:r>
          </a:p>
          <a:p>
            <a:r>
              <a:rPr lang="en-GB" sz="1600"/>
              <a:t>6MWD &gt;440 m</a:t>
            </a:r>
          </a:p>
          <a:p>
            <a:r>
              <a:rPr lang="en-GB" sz="1600"/>
              <a:t>BNP &lt;50 ng/L or NT-proBNP &lt;300 ng/L</a:t>
            </a:r>
            <a:endParaRPr lang="en-GB" sz="1600" baseline="30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Validation of the simplified French methodology in COMPERA</a:t>
            </a:r>
          </a:p>
        </p:txBody>
      </p:sp>
      <p:sp>
        <p:nvSpPr>
          <p:cNvPr id="58370" name="Espace réservé du contenu 6"/>
          <p:cNvSpPr>
            <a:spLocks noGrp="1"/>
          </p:cNvSpPr>
          <p:nvPr>
            <p:ph idx="1"/>
          </p:nvPr>
        </p:nvSpPr>
        <p:spPr>
          <a:xfrm>
            <a:off x="609600" y="1600200"/>
            <a:ext cx="5065713" cy="4525963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cs typeface="Arial" charset="0"/>
              </a:rPr>
              <a:t>579 idiopathic PAH</a:t>
            </a:r>
          </a:p>
          <a:p>
            <a:pPr eaLnBrk="1" hangingPunct="1"/>
            <a:endParaRPr lang="fr-FR">
              <a:latin typeface="Arial" charset="0"/>
              <a:cs typeface="Arial" charset="0"/>
            </a:endParaRPr>
          </a:p>
          <a:p>
            <a:pPr eaLnBrk="1" hangingPunct="1"/>
            <a:r>
              <a:rPr lang="fr-FR">
                <a:latin typeface="Arial" charset="0"/>
                <a:cs typeface="Arial" charset="0"/>
              </a:rPr>
              <a:t>1</a:t>
            </a:r>
            <a:r>
              <a:rPr lang="fr-FR" baseline="30000">
                <a:latin typeface="Arial" charset="0"/>
                <a:cs typeface="Arial" charset="0"/>
              </a:rPr>
              <a:t>st</a:t>
            </a:r>
            <a:r>
              <a:rPr lang="fr-FR">
                <a:latin typeface="Arial" charset="0"/>
                <a:cs typeface="Arial" charset="0"/>
              </a:rPr>
              <a:t> follow-up (median 4.6 months)</a:t>
            </a:r>
          </a:p>
          <a:p>
            <a:pPr eaLnBrk="1" hangingPunct="1"/>
            <a:endParaRPr lang="fr-FR">
              <a:latin typeface="Arial" charset="0"/>
              <a:cs typeface="Arial" charset="0"/>
            </a:endParaRPr>
          </a:p>
          <a:p>
            <a:pPr eaLnBrk="1" hangingPunct="1"/>
            <a:r>
              <a:rPr lang="fr-FR">
                <a:latin typeface="Arial" charset="0"/>
                <a:cs typeface="Arial" charset="0"/>
              </a:rPr>
              <a:t>3 non invasive criteria:</a:t>
            </a:r>
          </a:p>
          <a:p>
            <a:pPr lvl="1" eaLnBrk="1" hangingPunct="1"/>
            <a:r>
              <a:rPr lang="fr-FR">
                <a:latin typeface="Arial" charset="0"/>
                <a:cs typeface="Arial" charset="0"/>
              </a:rPr>
              <a:t>NYHA FC I-II</a:t>
            </a:r>
          </a:p>
          <a:p>
            <a:pPr lvl="1" eaLnBrk="1" hangingPunct="1"/>
            <a:r>
              <a:rPr lang="fr-FR">
                <a:latin typeface="Arial" charset="0"/>
                <a:cs typeface="Arial" charset="0"/>
              </a:rPr>
              <a:t>6MWD &gt; 440m</a:t>
            </a:r>
          </a:p>
          <a:p>
            <a:pPr lvl="1" eaLnBrk="1" hangingPunct="1"/>
            <a:r>
              <a:rPr lang="fr-FR">
                <a:latin typeface="Arial" charset="0"/>
                <a:cs typeface="Arial" charset="0"/>
              </a:rPr>
              <a:t>BNP &lt; 50 ng/L or</a:t>
            </a:r>
            <a:br>
              <a:rPr lang="fr-FR">
                <a:latin typeface="Arial" charset="0"/>
                <a:cs typeface="Arial" charset="0"/>
              </a:rPr>
            </a:br>
            <a:r>
              <a:rPr lang="fr-FR">
                <a:latin typeface="Arial" charset="0"/>
                <a:cs typeface="Arial" charset="0"/>
              </a:rPr>
              <a:t>NT-proBNP &lt; 300 ng/mL</a:t>
            </a:r>
          </a:p>
          <a:p>
            <a:pPr lvl="1" eaLnBrk="1" hangingPunct="1"/>
            <a:endParaRPr lang="fr-FR">
              <a:latin typeface="Arial" charset="0"/>
              <a:cs typeface="Arial" charset="0"/>
            </a:endParaRPr>
          </a:p>
          <a:p>
            <a:pPr eaLnBrk="1" hangingPunct="1"/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5" name="ZoneTexte 4">
            <a:extLst/>
          </p:cNvPr>
          <p:cNvSpPr txBox="1"/>
          <p:nvPr/>
        </p:nvSpPr>
        <p:spPr>
          <a:xfrm>
            <a:off x="107950" y="6462713"/>
            <a:ext cx="41322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Hoeper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M, </a:t>
            </a:r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fr-FR" sz="14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4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Respir</a:t>
            </a:r>
            <a:r>
              <a:rPr lang="fr-FR" sz="14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J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2018; 51: 1702606.</a:t>
            </a:r>
          </a:p>
        </p:txBody>
      </p:sp>
      <p:pic>
        <p:nvPicPr>
          <p:cNvPr id="58372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4063" y="1304925"/>
            <a:ext cx="573405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In PAH-SSc patients, achievement of multiple low-risk criteria at first re-evaluation leads to improved long-term outcomes</a:t>
            </a:r>
          </a:p>
        </p:txBody>
      </p:sp>
      <p:sp>
        <p:nvSpPr>
          <p:cNvPr id="14" name="Rectangle 13">
            <a:extLst/>
          </p:cNvPr>
          <p:cNvSpPr/>
          <p:nvPr/>
        </p:nvSpPr>
        <p:spPr>
          <a:xfrm>
            <a:off x="2990850" y="6543675"/>
            <a:ext cx="9202738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+mj-lt"/>
                <a:cs typeface="+mn-cs"/>
              </a:rPr>
              <a:t>1. </a:t>
            </a:r>
            <a:r>
              <a:rPr lang="fr-FR" sz="1200" dirty="0" err="1">
                <a:latin typeface="+mj-lt"/>
                <a:cs typeface="+mn-cs"/>
              </a:rPr>
              <a:t>Weatherald</a:t>
            </a:r>
            <a:r>
              <a:rPr lang="fr-FR" sz="1200" dirty="0">
                <a:latin typeface="+mj-lt"/>
                <a:cs typeface="+mn-cs"/>
              </a:rPr>
              <a:t> J, </a:t>
            </a:r>
            <a:r>
              <a:rPr lang="fr-FR" sz="1200" dirty="0" err="1">
                <a:latin typeface="+mj-lt"/>
                <a:cs typeface="+mn-cs"/>
              </a:rPr>
              <a:t>Boucly</a:t>
            </a:r>
            <a:r>
              <a:rPr lang="fr-FR" sz="1200" dirty="0">
                <a:latin typeface="+mj-lt"/>
                <a:cs typeface="+mn-cs"/>
              </a:rPr>
              <a:t> A, </a:t>
            </a:r>
            <a:r>
              <a:rPr lang="fr-FR" sz="1200" i="1" dirty="0">
                <a:latin typeface="+mj-lt"/>
                <a:cs typeface="+mn-cs"/>
              </a:rPr>
              <a:t>et al. </a:t>
            </a:r>
            <a:r>
              <a:rPr lang="fr-FR" sz="1200" i="1" dirty="0" err="1">
                <a:latin typeface="+mj-lt"/>
                <a:cs typeface="+mn-cs"/>
              </a:rPr>
              <a:t>Eur</a:t>
            </a:r>
            <a:r>
              <a:rPr lang="fr-FR" sz="1200" i="1" dirty="0">
                <a:latin typeface="+mj-lt"/>
                <a:cs typeface="+mn-cs"/>
              </a:rPr>
              <a:t> </a:t>
            </a:r>
            <a:r>
              <a:rPr lang="fr-FR" sz="1200" i="1" dirty="0" err="1">
                <a:latin typeface="+mj-lt"/>
                <a:cs typeface="+mn-cs"/>
              </a:rPr>
              <a:t>Respir</a:t>
            </a:r>
            <a:r>
              <a:rPr lang="fr-FR" sz="1200" i="1" dirty="0">
                <a:latin typeface="+mj-lt"/>
                <a:cs typeface="+mn-cs"/>
              </a:rPr>
              <a:t> J </a:t>
            </a:r>
            <a:r>
              <a:rPr lang="fr-FR" sz="1200" dirty="0">
                <a:latin typeface="+mj-lt"/>
                <a:cs typeface="+mn-cs"/>
              </a:rPr>
              <a:t>2018; 52: 1800678.      </a:t>
            </a:r>
            <a:r>
              <a:rPr lang="fr-FR" sz="1200" dirty="0">
                <a:latin typeface="+mj-lt"/>
                <a:ea typeface="Arial Narrow" charset="0"/>
                <a:cs typeface="Arial Narrow" charset="0"/>
              </a:rPr>
              <a:t>2. </a:t>
            </a:r>
            <a:r>
              <a:rPr lang="fr-FR" sz="1200" dirty="0" err="1">
                <a:latin typeface="+mj-lt"/>
                <a:ea typeface="Arial Narrow" charset="0"/>
                <a:cs typeface="Arial Narrow" charset="0"/>
              </a:rPr>
              <a:t>Mercurio</a:t>
            </a:r>
            <a:r>
              <a:rPr lang="fr-FR" sz="1200" dirty="0">
                <a:latin typeface="+mj-lt"/>
                <a:ea typeface="Arial Narrow" charset="0"/>
                <a:cs typeface="Arial Narrow" charset="0"/>
              </a:rPr>
              <a:t> V, </a:t>
            </a:r>
            <a:r>
              <a:rPr lang="fr-FR" sz="1200" i="1" dirty="0">
                <a:latin typeface="+mj-lt"/>
                <a:ea typeface="Arial Narrow" charset="0"/>
                <a:cs typeface="Arial Narrow" charset="0"/>
              </a:rPr>
              <a:t>et al. </a:t>
            </a:r>
            <a:r>
              <a:rPr lang="fr-FR" sz="1200" i="1" dirty="0" err="1">
                <a:latin typeface="+mj-lt"/>
                <a:ea typeface="Arial Narrow" charset="0"/>
                <a:cs typeface="Arial Narrow" charset="0"/>
              </a:rPr>
              <a:t>Eur</a:t>
            </a:r>
            <a:r>
              <a:rPr lang="fr-FR" sz="1200" i="1" dirty="0">
                <a:latin typeface="+mj-lt"/>
                <a:ea typeface="Arial Narrow" charset="0"/>
                <a:cs typeface="Arial Narrow" charset="0"/>
              </a:rPr>
              <a:t> </a:t>
            </a:r>
            <a:r>
              <a:rPr lang="fr-FR" sz="1200" i="1" dirty="0" err="1">
                <a:latin typeface="+mj-lt"/>
                <a:ea typeface="Arial Narrow" charset="0"/>
                <a:cs typeface="Arial Narrow" charset="0"/>
              </a:rPr>
              <a:t>Respir</a:t>
            </a:r>
            <a:r>
              <a:rPr lang="fr-FR" sz="1200" i="1" dirty="0">
                <a:latin typeface="+mj-lt"/>
                <a:ea typeface="Arial Narrow" charset="0"/>
                <a:cs typeface="Arial Narrow" charset="0"/>
              </a:rPr>
              <a:t> J </a:t>
            </a:r>
            <a:r>
              <a:rPr lang="fr-FR" sz="1200" dirty="0">
                <a:latin typeface="+mj-lt"/>
                <a:ea typeface="Arial Narrow" charset="0"/>
                <a:cs typeface="Arial Narrow" charset="0"/>
              </a:rPr>
              <a:t>2018; 52: 1800497.</a:t>
            </a:r>
          </a:p>
        </p:txBody>
      </p:sp>
      <p:pic>
        <p:nvPicPr>
          <p:cNvPr id="59395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2175" y="1287463"/>
            <a:ext cx="598963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Imag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493963"/>
            <a:ext cx="52324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>
            <a:extLst/>
          </p:cNvPr>
          <p:cNvSpPr/>
          <p:nvPr/>
        </p:nvSpPr>
        <p:spPr>
          <a:xfrm>
            <a:off x="5951538" y="1365250"/>
            <a:ext cx="2882900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398" name="ZoneTexte 28"/>
          <p:cNvSpPr txBox="1">
            <a:spLocks noChangeArrowheads="1"/>
          </p:cNvSpPr>
          <p:nvPr/>
        </p:nvSpPr>
        <p:spPr bwMode="auto">
          <a:xfrm>
            <a:off x="1855788" y="1430338"/>
            <a:ext cx="2070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French Registry</a:t>
            </a:r>
            <a:r>
              <a:rPr lang="fr-FR" b="1" baseline="30000"/>
              <a:t>1</a:t>
            </a:r>
          </a:p>
          <a:p>
            <a:pPr algn="ctr"/>
            <a:r>
              <a:rPr lang="fr-FR" b="1"/>
              <a:t>PAH-SSc</a:t>
            </a:r>
          </a:p>
          <a:p>
            <a:pPr algn="ctr"/>
            <a:r>
              <a:rPr lang="fr-FR" b="1" i="1"/>
              <a:t>n</a:t>
            </a:r>
            <a:r>
              <a:rPr lang="fr-FR" b="1"/>
              <a:t> = 352</a:t>
            </a:r>
          </a:p>
        </p:txBody>
      </p:sp>
      <p:sp>
        <p:nvSpPr>
          <p:cNvPr id="59399" name="ZoneTexte 29"/>
          <p:cNvSpPr txBox="1">
            <a:spLocks noChangeArrowheads="1"/>
          </p:cNvSpPr>
          <p:nvPr/>
        </p:nvSpPr>
        <p:spPr bwMode="auto">
          <a:xfrm>
            <a:off x="6518275" y="1430338"/>
            <a:ext cx="1966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Johns Hopkins</a:t>
            </a:r>
            <a:r>
              <a:rPr lang="fr-FR" b="1" baseline="30000"/>
              <a:t>2</a:t>
            </a:r>
          </a:p>
          <a:p>
            <a:pPr algn="ctr"/>
            <a:r>
              <a:rPr lang="fr-FR" b="1"/>
              <a:t>PAH-SSc</a:t>
            </a:r>
          </a:p>
          <a:p>
            <a:pPr algn="ctr"/>
            <a:r>
              <a:rPr lang="fr-FR" b="1" i="1"/>
              <a:t>n</a:t>
            </a:r>
            <a:r>
              <a:rPr lang="fr-FR" b="1"/>
              <a:t> = 151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fr-FR">
                <a:latin typeface="Arial" charset="0"/>
                <a:cs typeface="Arial" charset="0"/>
              </a:rPr>
              <a:t>French PH Network methodology</a:t>
            </a:r>
          </a:p>
        </p:txBody>
      </p:sp>
      <p:graphicFrame>
        <p:nvGraphicFramePr>
          <p:cNvPr id="4" name="Espace réservé du contenu 3">
            <a:extLst/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09098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73FB79"/>
                          </a:solidFill>
                        </a:rPr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>
                          <a:solidFill>
                            <a:srgbClr val="FF0000"/>
                          </a:solidFill>
                        </a:rPr>
                        <a:t>CON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/>
                        <a:t>4 variables including haemodynamics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Only incident cases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Simplified tool with 3 non-invasive 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Not analysed in non-</a:t>
                      </a:r>
                      <a:r>
                        <a:rPr lang="en-GB" sz="2400" noProof="0" dirty="0" err="1"/>
                        <a:t>SSc</a:t>
                      </a:r>
                      <a:r>
                        <a:rPr lang="en-GB" sz="2400" noProof="0" dirty="0"/>
                        <a:t> CTD-PAH, CHD-PAH, PoPH, HIV-PAH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No missing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171"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Predicts survival at 5 years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>
            <a:extLst/>
          </p:cNvPr>
          <p:cNvSpPr/>
          <p:nvPr/>
        </p:nvSpPr>
        <p:spPr>
          <a:xfrm>
            <a:off x="595313" y="5916613"/>
            <a:ext cx="10972800" cy="6048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To </a:t>
            </a:r>
            <a:r>
              <a:rPr lang="fr-FR" sz="2400" dirty="0" err="1"/>
              <a:t>achieve</a:t>
            </a:r>
            <a:r>
              <a:rPr lang="fr-FR" sz="2400" dirty="0"/>
              <a:t> 3-4 </a:t>
            </a:r>
            <a:r>
              <a:rPr lang="fr-FR" sz="2400" dirty="0" err="1"/>
              <a:t>low-risk</a:t>
            </a:r>
            <a:r>
              <a:rPr lang="fr-FR" sz="2400" dirty="0"/>
              <a:t> </a:t>
            </a:r>
            <a:r>
              <a:rPr lang="fr-FR" sz="2400" dirty="0" err="1"/>
              <a:t>criteria</a:t>
            </a:r>
            <a:r>
              <a:rPr lang="fr-FR" sz="2400" dirty="0"/>
              <a:t> </a:t>
            </a:r>
            <a:r>
              <a:rPr lang="fr-FR" sz="2400" dirty="0" err="1"/>
              <a:t>could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considered</a:t>
            </a:r>
            <a:r>
              <a:rPr lang="fr-FR" sz="2400" dirty="0"/>
              <a:t> as </a:t>
            </a:r>
            <a:r>
              <a:rPr lang="fr-FR" sz="2400" dirty="0" err="1"/>
              <a:t>treatment</a:t>
            </a:r>
            <a:r>
              <a:rPr lang="fr-FR" sz="2400" dirty="0"/>
              <a:t> goal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Limitations of Risk Assessment</a:t>
            </a:r>
          </a:p>
        </p:txBody>
      </p:sp>
      <p:sp>
        <p:nvSpPr>
          <p:cNvPr id="61442" name="Content Placeholder 4"/>
          <p:cNvSpPr>
            <a:spLocks noGrp="1"/>
          </p:cNvSpPr>
          <p:nvPr>
            <p:ph idx="1"/>
          </p:nvPr>
        </p:nvSpPr>
        <p:spPr>
          <a:xfrm>
            <a:off x="669925" y="2128838"/>
            <a:ext cx="10972800" cy="3314700"/>
          </a:xfrm>
        </p:spPr>
        <p:txBody>
          <a:bodyPr/>
          <a:lstStyle/>
          <a:p>
            <a:pPr eaLnBrk="1" hangingPunct="1">
              <a:spcBef>
                <a:spcPts val="1175"/>
              </a:spcBef>
            </a:pPr>
            <a:r>
              <a:rPr lang="en-US">
                <a:latin typeface="Arial" charset="0"/>
                <a:cs typeface="Arial" charset="0"/>
              </a:rPr>
              <a:t>Data derived from retrospective and prospective observational registries </a:t>
            </a:r>
          </a:p>
          <a:p>
            <a:pPr eaLnBrk="1" hangingPunct="1">
              <a:spcBef>
                <a:spcPts val="1175"/>
              </a:spcBef>
            </a:pPr>
            <a:r>
              <a:rPr lang="en-US">
                <a:latin typeface="Arial" charset="0"/>
                <a:cs typeface="Arial" charset="0"/>
              </a:rPr>
              <a:t>Data collection was not standardized in all published registries</a:t>
            </a:r>
          </a:p>
          <a:p>
            <a:pPr eaLnBrk="1" hangingPunct="1">
              <a:spcBef>
                <a:spcPts val="1175"/>
              </a:spcBef>
            </a:pPr>
            <a:r>
              <a:rPr lang="en-US">
                <a:latin typeface="Arial" charset="0"/>
                <a:cs typeface="Arial" charset="0"/>
              </a:rPr>
              <a:t>Significant missing data and patients lost to follow-up (SPAHR &amp; COMPERA)</a:t>
            </a:r>
          </a:p>
          <a:p>
            <a:pPr eaLnBrk="1" hangingPunct="1">
              <a:spcBef>
                <a:spcPts val="1175"/>
              </a:spcBef>
            </a:pPr>
            <a:r>
              <a:rPr lang="en-US">
                <a:latin typeface="Arial" charset="0"/>
                <a:cs typeface="Arial" charset="0"/>
              </a:rPr>
              <a:t>Other important prognostic features, e.g. imaging, Echo, and CPET, were not collected systematically</a:t>
            </a:r>
          </a:p>
          <a:p>
            <a:pPr eaLnBrk="1" hangingPunct="1">
              <a:spcBef>
                <a:spcPts val="1175"/>
              </a:spcBef>
            </a:pPr>
            <a:r>
              <a:rPr lang="en-US">
                <a:latin typeface="Arial" charset="0"/>
                <a:cs typeface="Arial" charset="0"/>
              </a:rPr>
              <a:t>Intermediate risk patients is the largest group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Risk assessment is fundamental for the determination of an optimal treatment strategy</a:t>
            </a:r>
            <a:endParaRPr lang="fr-FR">
              <a:latin typeface="Arial" charset="0"/>
              <a:cs typeface="Arial" charset="0"/>
            </a:endParaRPr>
          </a:p>
        </p:txBody>
      </p:sp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2073275" y="1533525"/>
            <a:ext cx="8154988" cy="4117975"/>
            <a:chOff x="2136742" y="2497084"/>
            <a:chExt cx="8155125" cy="3278227"/>
          </a:xfrm>
        </p:grpSpPr>
        <p:cxnSp>
          <p:nvCxnSpPr>
            <p:cNvPr id="9" name="Straight Arrow Connector 44">
              <a:extLst/>
            </p:cNvPr>
            <p:cNvCxnSpPr/>
            <p:nvPr/>
          </p:nvCxnSpPr>
          <p:spPr>
            <a:xfrm>
              <a:off x="6146834" y="5075181"/>
              <a:ext cx="0" cy="43221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62">
              <a:extLst/>
            </p:cNvPr>
            <p:cNvSpPr/>
            <p:nvPr/>
          </p:nvSpPr>
          <p:spPr>
            <a:xfrm>
              <a:off x="5318145" y="2497084"/>
              <a:ext cx="1574826" cy="42715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Non-</a:t>
              </a:r>
              <a:r>
                <a:rPr lang="en-GB" sz="14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vasoreactive</a:t>
              </a:r>
              <a:b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PAH patients</a:t>
              </a:r>
            </a:p>
          </p:txBody>
        </p:sp>
        <p:sp>
          <p:nvSpPr>
            <p:cNvPr id="11" name="Rounded Rectangle 63">
              <a:extLst/>
            </p:cNvPr>
            <p:cNvSpPr/>
            <p:nvPr/>
          </p:nvSpPr>
          <p:spPr>
            <a:xfrm>
              <a:off x="3441689" y="2955834"/>
              <a:ext cx="2182850" cy="42715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Low </a:t>
              </a:r>
              <a:r>
                <a:rPr lang="en-GB" sz="1400" dirty="0">
                  <a:solidFill>
                    <a:schemeClr val="tx1"/>
                  </a:solidFill>
                  <a:cs typeface="Arial" panose="020B0604020202020204" pitchFamily="34" charset="0"/>
                </a:rPr>
                <a:t>or</a:t>
              </a:r>
              <a:r>
                <a:rPr lang="en-GB" sz="14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 </a:t>
              </a:r>
              <a:r>
                <a:rPr lang="en-GB" sz="1400" b="1" dirty="0">
                  <a:solidFill>
                    <a:srgbClr val="FFC000"/>
                  </a:solidFill>
                  <a:cs typeface="Arial" panose="020B0604020202020204" pitchFamily="34" charset="0"/>
                </a:rPr>
                <a:t>intermediate</a:t>
              </a:r>
              <a:r>
                <a:rPr lang="en-GB" sz="14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 </a:t>
              </a:r>
              <a:r>
                <a:rPr lang="en-GB" sz="14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risk</a:t>
              </a:r>
              <a:r>
                <a:rPr lang="en-GB" sz="14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 </a:t>
              </a:r>
              <a:br>
                <a:rPr lang="en-GB" sz="14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chemeClr val="tx1"/>
                  </a:solidFill>
                  <a:cs typeface="Arial" panose="020B0604020202020204" pitchFamily="34" charset="0"/>
                </a:rPr>
                <a:t>(WHO FC II-III)</a:t>
              </a:r>
              <a:r>
                <a:rPr lang="en-GB" sz="1400" baseline="30000" dirty="0">
                  <a:solidFill>
                    <a:schemeClr val="tx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" name="Rounded Rectangle 64">
              <a:extLst/>
            </p:cNvPr>
            <p:cNvSpPr/>
            <p:nvPr/>
          </p:nvSpPr>
          <p:spPr>
            <a:xfrm>
              <a:off x="8126481" y="2963417"/>
              <a:ext cx="2132048" cy="2375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High </a:t>
              </a:r>
              <a:r>
                <a:rPr lang="en-GB" sz="1400" b="1" dirty="0">
                  <a:solidFill>
                    <a:schemeClr val="tx1"/>
                  </a:solidFill>
                  <a:cs typeface="Arial" panose="020B0604020202020204" pitchFamily="34" charset="0"/>
                </a:rPr>
                <a:t>risk</a:t>
              </a:r>
              <a:r>
                <a:rPr lang="en-GB" sz="14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en-GB" sz="1400" dirty="0">
                  <a:solidFill>
                    <a:schemeClr val="tx1"/>
                  </a:solidFill>
                  <a:cs typeface="Arial" panose="020B0604020202020204" pitchFamily="34" charset="0"/>
                </a:rPr>
                <a:t>(WHO FC IV)</a:t>
              </a:r>
              <a:r>
                <a:rPr lang="en-GB" sz="1400" baseline="30000" dirty="0">
                  <a:solidFill>
                    <a:schemeClr val="tx1"/>
                  </a:solidFill>
                  <a:cs typeface="Arial" panose="020B0604020202020204" pitchFamily="34" charset="0"/>
                </a:rPr>
                <a:t>a</a:t>
              </a:r>
              <a:endParaRPr lang="en-GB" sz="14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ounded Rectangle 67">
              <a:extLst/>
            </p:cNvPr>
            <p:cNvSpPr/>
            <p:nvPr/>
          </p:nvSpPr>
          <p:spPr>
            <a:xfrm>
              <a:off x="4903801" y="4377578"/>
              <a:ext cx="2484479" cy="2375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Inadequate clinical response</a:t>
              </a:r>
            </a:p>
          </p:txBody>
        </p:sp>
        <p:sp>
          <p:nvSpPr>
            <p:cNvPr id="14" name="Rounded Rectangle 68">
              <a:extLst/>
            </p:cNvPr>
            <p:cNvSpPr/>
            <p:nvPr/>
          </p:nvSpPr>
          <p:spPr>
            <a:xfrm>
              <a:off x="8347146" y="4271421"/>
              <a:ext cx="1944721" cy="4284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27000" rIns="0" bIns="27000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Consider referral for</a:t>
              </a:r>
              <a:b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lung transplantation</a:t>
              </a:r>
            </a:p>
          </p:txBody>
        </p:sp>
        <p:sp>
          <p:nvSpPr>
            <p:cNvPr id="15" name="Rounded Rectangle 69">
              <a:extLst/>
            </p:cNvPr>
            <p:cNvSpPr/>
            <p:nvPr/>
          </p:nvSpPr>
          <p:spPr>
            <a:xfrm>
              <a:off x="4294191" y="4890670"/>
              <a:ext cx="3703699" cy="36017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Double or triple sequential combination</a:t>
              </a:r>
            </a:p>
          </p:txBody>
        </p:sp>
        <p:sp>
          <p:nvSpPr>
            <p:cNvPr id="16" name="Rounded Rectangle 88">
              <a:extLst/>
            </p:cNvPr>
            <p:cNvSpPr/>
            <p:nvPr/>
          </p:nvSpPr>
          <p:spPr>
            <a:xfrm>
              <a:off x="2136742" y="3477772"/>
              <a:ext cx="1727229" cy="504246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Initial</a:t>
              </a:r>
              <a:b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monotherapy</a:t>
              </a:r>
              <a:r>
                <a:rPr lang="en-GB" sz="1400" baseline="30000">
                  <a:solidFill>
                    <a:schemeClr val="tx2"/>
                  </a:solidFill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7" name="Rounded Rectangle 102">
              <a:extLst/>
            </p:cNvPr>
            <p:cNvSpPr/>
            <p:nvPr/>
          </p:nvSpPr>
          <p:spPr>
            <a:xfrm>
              <a:off x="2820966" y="4265103"/>
              <a:ext cx="1511325" cy="5029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Patient already on treatment</a:t>
              </a:r>
            </a:p>
          </p:txBody>
        </p:sp>
        <p:cxnSp>
          <p:nvCxnSpPr>
            <p:cNvPr id="18" name="Straight Arrow Connector 106">
              <a:extLst/>
            </p:cNvPr>
            <p:cNvCxnSpPr/>
            <p:nvPr/>
          </p:nvCxnSpPr>
          <p:spPr>
            <a:xfrm>
              <a:off x="4332292" y="4506483"/>
              <a:ext cx="57151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20">
              <a:extLst/>
            </p:cNvPr>
            <p:cNvCxnSpPr/>
            <p:nvPr/>
          </p:nvCxnSpPr>
          <p:spPr>
            <a:xfrm rot="10800000" flipV="1">
              <a:off x="4548196" y="2797862"/>
              <a:ext cx="769950" cy="118795"/>
            </a:xfrm>
            <a:prstGeom prst="bentConnector2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22">
              <a:extLst/>
            </p:cNvPr>
            <p:cNvCxnSpPr/>
            <p:nvPr/>
          </p:nvCxnSpPr>
          <p:spPr>
            <a:xfrm>
              <a:off x="6892972" y="2797862"/>
              <a:ext cx="2300327" cy="135224"/>
            </a:xfrm>
            <a:prstGeom prst="bentConnector2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5">
              <a:extLst/>
            </p:cNvPr>
            <p:cNvCxnSpPr/>
            <p:nvPr/>
          </p:nvCxnSpPr>
          <p:spPr>
            <a:xfrm rot="10800000" flipV="1">
              <a:off x="3000357" y="3184576"/>
              <a:ext cx="558809" cy="293195"/>
            </a:xfrm>
            <a:prstGeom prst="bentConnector2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9">
              <a:extLst/>
            </p:cNvPr>
            <p:cNvCxnSpPr/>
            <p:nvPr/>
          </p:nvCxnSpPr>
          <p:spPr>
            <a:xfrm>
              <a:off x="9193299" y="3231336"/>
              <a:ext cx="0" cy="237589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41">
              <a:extLst/>
            </p:cNvPr>
            <p:cNvCxnSpPr/>
            <p:nvPr/>
          </p:nvCxnSpPr>
          <p:spPr>
            <a:xfrm flipV="1">
              <a:off x="7388280" y="4516593"/>
              <a:ext cx="958866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45">
              <a:extLst/>
            </p:cNvPr>
            <p:cNvCxnSpPr>
              <a:endCxn id="13" idx="0"/>
            </p:cNvCxnSpPr>
            <p:nvPr/>
          </p:nvCxnSpPr>
          <p:spPr>
            <a:xfrm>
              <a:off x="6146834" y="3973171"/>
              <a:ext cx="0" cy="40440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95">
              <a:extLst/>
            </p:cNvPr>
            <p:cNvSpPr/>
            <p:nvPr/>
          </p:nvSpPr>
          <p:spPr>
            <a:xfrm>
              <a:off x="5281633" y="3468926"/>
              <a:ext cx="1728816" cy="504245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Initial oral combination</a:t>
              </a:r>
              <a:r>
                <a:rPr lang="en-GB" sz="1400" baseline="30000">
                  <a:solidFill>
                    <a:schemeClr val="tx2"/>
                  </a:solidFill>
                  <a:cs typeface="Arial" panose="020B0604020202020204" pitchFamily="34" charset="0"/>
                </a:rPr>
                <a:t>b</a:t>
              </a:r>
            </a:p>
          </p:txBody>
        </p:sp>
        <p:cxnSp>
          <p:nvCxnSpPr>
            <p:cNvPr id="26" name="Elbow Connector 27">
              <a:extLst/>
            </p:cNvPr>
            <p:cNvCxnSpPr/>
            <p:nvPr/>
          </p:nvCxnSpPr>
          <p:spPr>
            <a:xfrm>
              <a:off x="5538812" y="3184576"/>
              <a:ext cx="608022" cy="284349"/>
            </a:xfrm>
            <a:prstGeom prst="bentConnector2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47">
              <a:extLst/>
            </p:cNvPr>
            <p:cNvCxnSpPr/>
            <p:nvPr/>
          </p:nvCxnSpPr>
          <p:spPr>
            <a:xfrm>
              <a:off x="6146834" y="4704896"/>
              <a:ext cx="0" cy="175664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94">
              <a:extLst/>
            </p:cNvPr>
            <p:cNvSpPr/>
            <p:nvPr/>
          </p:nvSpPr>
          <p:spPr>
            <a:xfrm>
              <a:off x="4903801" y="5537722"/>
              <a:ext cx="2484479" cy="2375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Inadequate clinical response</a:t>
              </a:r>
            </a:p>
          </p:txBody>
        </p:sp>
        <p:sp>
          <p:nvSpPr>
            <p:cNvPr id="29" name="Rounded Rectangle 89">
              <a:extLst/>
            </p:cNvPr>
            <p:cNvSpPr/>
            <p:nvPr/>
          </p:nvSpPr>
          <p:spPr>
            <a:xfrm>
              <a:off x="8328096" y="3468926"/>
              <a:ext cx="1728817" cy="504245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schemeClr val="tx2"/>
                  </a:solidFill>
                  <a:cs typeface="Arial" panose="020B0604020202020204" pitchFamily="34" charset="0"/>
                </a:rPr>
                <a:t>Initial combination including i.v. PGI</a:t>
              </a:r>
              <a:r>
                <a:rPr lang="en-GB" sz="1400" baseline="-25000">
                  <a:solidFill>
                    <a:schemeClr val="tx2"/>
                  </a:solidFill>
                  <a:cs typeface="Arial" panose="020B0604020202020204" pitchFamily="34" charset="0"/>
                </a:rPr>
                <a:t>2</a:t>
              </a:r>
              <a:r>
                <a:rPr lang="en-GB" sz="1400" baseline="30000">
                  <a:solidFill>
                    <a:schemeClr val="tx2"/>
                  </a:solidFill>
                  <a:cs typeface="Arial" panose="020B0604020202020204" pitchFamily="34" charset="0"/>
                </a:rPr>
                <a:t>c</a:t>
              </a:r>
            </a:p>
          </p:txBody>
        </p:sp>
        <p:cxnSp>
          <p:nvCxnSpPr>
            <p:cNvPr id="30" name="Elbow Connector 66">
              <a:extLst/>
            </p:cNvPr>
            <p:cNvCxnSpPr/>
            <p:nvPr/>
          </p:nvCxnSpPr>
          <p:spPr>
            <a:xfrm rot="5400000" flipH="1" flipV="1">
              <a:off x="6092404" y="881124"/>
              <a:ext cx="8847" cy="6192942"/>
            </a:xfrm>
            <a:prstGeom prst="bentConnector3">
              <a:avLst>
                <a:gd name="adj1" fmla="val -1891725"/>
              </a:avLst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5" name="TextBox 197"/>
          <p:cNvSpPr txBox="1">
            <a:spLocks noChangeArrowheads="1"/>
          </p:cNvSpPr>
          <p:nvPr/>
        </p:nvSpPr>
        <p:spPr bwMode="auto">
          <a:xfrm>
            <a:off x="233363" y="5929313"/>
            <a:ext cx="806767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/>
            <a:r>
              <a:rPr lang="en-GB" sz="1100" baseline="30000"/>
              <a:t>a </a:t>
            </a:r>
            <a:r>
              <a:rPr lang="en-GB" sz="1100"/>
              <a:t>Some WHO-FC III patients may be considered high-risk; </a:t>
            </a:r>
          </a:p>
          <a:p>
            <a:pPr defTabSz="685800"/>
            <a:r>
              <a:rPr lang="en-GB" sz="1100" baseline="30000"/>
              <a:t>b  </a:t>
            </a:r>
            <a:r>
              <a:rPr lang="en-GB" sz="1100"/>
              <a:t>Initial combination with ambrisentan plus tadalafil has proven to be superior to initial monotherapy with ambrisentan or tadalafil in delaying clinical failure; </a:t>
            </a:r>
          </a:p>
          <a:p>
            <a:pPr defTabSz="685800"/>
            <a:r>
              <a:rPr lang="en-GB" sz="1100" baseline="30000"/>
              <a:t>c  </a:t>
            </a:r>
            <a:r>
              <a:rPr lang="en-GB" sz="1100"/>
              <a:t>Intravenous epoprostenol should be prioritized as it has reduced the 3 month rate for mortality in high-risk PAH patients also as monotherapy. </a:t>
            </a:r>
          </a:p>
        </p:txBody>
      </p:sp>
      <p:sp>
        <p:nvSpPr>
          <p:cNvPr id="33" name="Rectangle 45">
            <a:extLst/>
          </p:cNvPr>
          <p:cNvSpPr>
            <a:spLocks noChangeArrowheads="1"/>
          </p:cNvSpPr>
          <p:nvPr/>
        </p:nvSpPr>
        <p:spPr bwMode="auto">
          <a:xfrm>
            <a:off x="4040188" y="6299200"/>
            <a:ext cx="793115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1.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2015; 46:903-75;</a:t>
            </a:r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</a:b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2.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2016; 37:67-119.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Recommendations for evaluation of PAH severity and response to therapy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835275" y="1328738"/>
          <a:ext cx="8229600" cy="482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algn="l"/>
                      <a:r>
                        <a:rPr lang="de-CH" dirty="0"/>
                        <a:t>Recommendations </a:t>
                      </a:r>
                      <a:r>
                        <a:rPr lang="en-GB" dirty="0"/>
                        <a:t>for evaluation of PAH severity and response to therapy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Class</a:t>
                      </a:r>
                      <a:r>
                        <a:rPr lang="de-CH" baseline="0" dirty="0"/>
                        <a:t> 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Level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768"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/>
                        <a:t>It is recommended to evaluate the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severity of PAH patients with a panel of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data derived from clinical assessment,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exercise tests, biochemical markers and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echocardiographic and hemodynamic</a:t>
                      </a:r>
                      <a:r>
                        <a:rPr lang="en-GB" sz="1800" baseline="0" dirty="0"/>
                        <a:t> e</a:t>
                      </a:r>
                      <a:r>
                        <a:rPr lang="en-GB" sz="1800" dirty="0"/>
                        <a:t>valuations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I</a:t>
                      </a:r>
                      <a:endParaRPr lang="en-GB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39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&gt; </a:t>
                      </a: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364">
                <a:tc>
                  <a:txBody>
                    <a:bodyPr/>
                    <a:lstStyle/>
                    <a:p>
                      <a:r>
                        <a:rPr lang="en-GB" sz="1800" dirty="0"/>
                        <a:t>It is recommended to perform regular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follow-up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assessments every 3 - 6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months in stable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I</a:t>
                      </a:r>
                      <a:endParaRPr lang="en-GB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39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&gt; </a:t>
                      </a: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364">
                <a:tc>
                  <a:txBody>
                    <a:bodyPr/>
                    <a:lstStyle/>
                    <a:p>
                      <a:r>
                        <a:rPr lang="en-GB" sz="1800" dirty="0"/>
                        <a:t>Achievement/maintenance of a low-risk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profile is recommended as an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adequate treatment response for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patients with PAH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I</a:t>
                      </a:r>
                      <a:endParaRPr lang="en-GB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C </a:t>
                      </a: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39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364">
                <a:tc>
                  <a:txBody>
                    <a:bodyPr/>
                    <a:lstStyle/>
                    <a:p>
                      <a:r>
                        <a:rPr lang="en-GB" sz="1800" dirty="0"/>
                        <a:t>Achievement/maintenance of an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intermediate-risk profile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should be considered an inadequate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treatment response for most patients</a:t>
                      </a:r>
                      <a:r>
                        <a:rPr lang="en-GB" sz="1800" baseline="0" dirty="0"/>
                        <a:t> </a:t>
                      </a:r>
                      <a:r>
                        <a:rPr lang="en-GB" sz="1800" dirty="0"/>
                        <a:t>with PAH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b="1" dirty="0"/>
                        <a:t>IIa</a:t>
                      </a:r>
                      <a:endParaRPr lang="en-GB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8396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&gt; </a:t>
                      </a:r>
                      <a:r>
                        <a:rPr kumimoji="0" lang="de-C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45"/>
          <p:cNvSpPr>
            <a:spLocks noChangeArrowheads="1"/>
          </p:cNvSpPr>
          <p:nvPr/>
        </p:nvSpPr>
        <p:spPr bwMode="auto">
          <a:xfrm>
            <a:off x="4040188" y="6299200"/>
            <a:ext cx="793115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1.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2015; 46:903-75;</a:t>
            </a:r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</a:b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2.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+mn-lt"/>
                <a:cs typeface="Arial" pitchFamily="34" charset="0"/>
              </a:rPr>
              <a:t>2016; 37:67-119.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5275" y="4330700"/>
            <a:ext cx="8229600" cy="18002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4537075"/>
            <a:ext cx="2232025" cy="13747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FFFFFF"/>
                </a:solidFill>
                <a:cs typeface="Arial" pitchFamily="34" charset="0"/>
              </a:rPr>
              <a:t>Treatment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FFFFFF"/>
                </a:solidFill>
                <a:cs typeface="Arial" pitchFamily="34" charset="0"/>
              </a:rPr>
              <a:t>goal</a:t>
            </a:r>
          </a:p>
        </p:txBody>
      </p:sp>
      <p:sp>
        <p:nvSpPr>
          <p:cNvPr id="7" name="Rectangle 7">
            <a:extLst/>
          </p:cNvPr>
          <p:cNvSpPr/>
          <p:nvPr/>
        </p:nvSpPr>
        <p:spPr>
          <a:xfrm>
            <a:off x="2835275" y="2236788"/>
            <a:ext cx="8229600" cy="19796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ight Arrow 4">
            <a:extLst/>
          </p:cNvPr>
          <p:cNvSpPr/>
          <p:nvPr/>
        </p:nvSpPr>
        <p:spPr>
          <a:xfrm>
            <a:off x="457200" y="2589213"/>
            <a:ext cx="2232025" cy="13763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FFFFFF"/>
                </a:solidFill>
                <a:cs typeface="Arial" pitchFamily="34" charset="0"/>
              </a:rPr>
              <a:t>Risk Stratification</a:t>
            </a:r>
          </a:p>
        </p:txBody>
      </p:sp>
      <p:pic>
        <p:nvPicPr>
          <p:cNvPr id="62497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8" y="1298575"/>
            <a:ext cx="800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8" name="Immagin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298575"/>
            <a:ext cx="95408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0588" y="1427163"/>
            <a:ext cx="1049337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itle 2"/>
          <p:cNvSpPr txBox="1">
            <a:spLocks/>
          </p:cNvSpPr>
          <p:nvPr/>
        </p:nvSpPr>
        <p:spPr bwMode="auto">
          <a:xfrm>
            <a:off x="334963" y="44450"/>
            <a:ext cx="1115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>
                <a:solidFill>
                  <a:srgbClr val="183962"/>
                </a:solidFill>
              </a:rPr>
              <a:t>Suggested assessment and timing for the </a:t>
            </a:r>
            <a:r>
              <a:rPr lang="en-US" sz="2800" b="1" u="sng">
                <a:solidFill>
                  <a:srgbClr val="183962"/>
                </a:solidFill>
              </a:rPr>
              <a:t>prospective and structured follow-up</a:t>
            </a:r>
            <a:r>
              <a:rPr lang="en-US" sz="2800" b="1">
                <a:solidFill>
                  <a:srgbClr val="183962"/>
                </a:solidFill>
              </a:rPr>
              <a:t> of patients with PAH</a:t>
            </a:r>
            <a:endParaRPr lang="en-GB" sz="2800" b="1">
              <a:solidFill>
                <a:srgbClr val="183962"/>
              </a:solidFill>
            </a:endParaRPr>
          </a:p>
        </p:txBody>
      </p:sp>
      <p:grpSp>
        <p:nvGrpSpPr>
          <p:cNvPr id="9" name="Gruppo 3"/>
          <p:cNvGrpSpPr>
            <a:grpSpLocks/>
          </p:cNvGrpSpPr>
          <p:nvPr/>
        </p:nvGrpSpPr>
        <p:grpSpPr bwMode="auto">
          <a:xfrm>
            <a:off x="3494088" y="1452563"/>
            <a:ext cx="6213475" cy="4233862"/>
            <a:chOff x="3628724" y="1691641"/>
            <a:chExt cx="5207268" cy="3444240"/>
          </a:xfrm>
        </p:grpSpPr>
        <p:sp>
          <p:nvSpPr>
            <p:cNvPr id="14" name="Rettangolo 2">
              <a:extLst/>
            </p:cNvPr>
            <p:cNvSpPr/>
            <p:nvPr/>
          </p:nvSpPr>
          <p:spPr>
            <a:xfrm>
              <a:off x="3628724" y="1691641"/>
              <a:ext cx="1088284" cy="344424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ettangolo 6">
              <a:extLst/>
            </p:cNvPr>
            <p:cNvSpPr/>
            <p:nvPr/>
          </p:nvSpPr>
          <p:spPr>
            <a:xfrm>
              <a:off x="7157001" y="1691641"/>
              <a:ext cx="1678991" cy="344424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6" name="TextBox 9">
            <a:extLst/>
          </p:cNvPr>
          <p:cNvSpPr txBox="1"/>
          <p:nvPr/>
        </p:nvSpPr>
        <p:spPr>
          <a:xfrm>
            <a:off x="8767763" y="6296025"/>
            <a:ext cx="3206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+mn-cs"/>
              </a:rPr>
              <a:t>2015; 46:903-75;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2016; 37:67-119.</a:t>
            </a:r>
          </a:p>
        </p:txBody>
      </p:sp>
      <p:sp>
        <p:nvSpPr>
          <p:cNvPr id="17" name="TextBox 11">
            <a:extLst/>
          </p:cNvPr>
          <p:cNvSpPr txBox="1"/>
          <p:nvPr/>
        </p:nvSpPr>
        <p:spPr>
          <a:xfrm>
            <a:off x="58738" y="5849938"/>
            <a:ext cx="8442325" cy="939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aseline="30000" dirty="0" err="1">
                <a:latin typeface="+mn-lt"/>
                <a:cs typeface="+mn-cs"/>
              </a:rPr>
              <a:t>a</a:t>
            </a:r>
            <a:r>
              <a:rPr lang="en-GB" sz="1100" dirty="0" err="1">
                <a:latin typeface="+mn-lt"/>
                <a:cs typeface="+mn-cs"/>
              </a:rPr>
              <a:t>Intervals</a:t>
            </a:r>
            <a:r>
              <a:rPr lang="en-GB" sz="1100" dirty="0">
                <a:latin typeface="+mn-lt"/>
                <a:cs typeface="+mn-cs"/>
              </a:rPr>
              <a:t> to be adjusted according to patient needs. </a:t>
            </a:r>
            <a:r>
              <a:rPr lang="en-GB" sz="1100" baseline="30000" dirty="0" err="1">
                <a:latin typeface="+mn-lt"/>
                <a:cs typeface="+mn-cs"/>
              </a:rPr>
              <a:t>b</a:t>
            </a:r>
            <a:r>
              <a:rPr lang="en-GB" sz="1100" dirty="0" err="1">
                <a:latin typeface="+mn-lt"/>
                <a:cs typeface="+mn-cs"/>
              </a:rPr>
              <a:t>Basic</a:t>
            </a:r>
            <a:r>
              <a:rPr lang="en-GB" sz="1100" dirty="0">
                <a:latin typeface="+mn-lt"/>
                <a:cs typeface="+mn-cs"/>
              </a:rPr>
              <a:t> lab includes blood count, INR (in patients receiving vitamin K antagonists), serum creatinine, sodium, potassium, ASAT/ALAT (in patients receiving ERAs), bilirubin and BNP/NT-</a:t>
            </a:r>
            <a:r>
              <a:rPr lang="en-GB" sz="1100" dirty="0" err="1">
                <a:latin typeface="+mn-lt"/>
                <a:cs typeface="+mn-cs"/>
              </a:rPr>
              <a:t>proBNP</a:t>
            </a:r>
            <a:r>
              <a:rPr lang="en-GB" sz="1100" dirty="0">
                <a:latin typeface="+mn-lt"/>
                <a:cs typeface="+mn-cs"/>
              </a:rPr>
              <a:t>. </a:t>
            </a:r>
            <a:r>
              <a:rPr lang="en-GB" sz="1100" baseline="30000" dirty="0" err="1">
                <a:latin typeface="+mn-lt"/>
                <a:cs typeface="+mn-cs"/>
              </a:rPr>
              <a:t>c</a:t>
            </a:r>
            <a:r>
              <a:rPr lang="en-GB" sz="1100" dirty="0" err="1">
                <a:latin typeface="+mn-lt"/>
                <a:cs typeface="+mn-cs"/>
              </a:rPr>
              <a:t>Extended</a:t>
            </a:r>
            <a:r>
              <a:rPr lang="en-GB" sz="1100" dirty="0">
                <a:latin typeface="+mn-lt"/>
                <a:cs typeface="+mn-cs"/>
              </a:rPr>
              <a:t> lab includes TSH, troponin, uric acid, iron status (iron, ferritin, soluble transferrin receptor) and other variables according to individual patient needs. </a:t>
            </a:r>
            <a:r>
              <a:rPr lang="en-GB" sz="1100" baseline="30000" dirty="0" err="1">
                <a:latin typeface="+mn-lt"/>
                <a:cs typeface="+mn-cs"/>
              </a:rPr>
              <a:t>d</a:t>
            </a:r>
            <a:r>
              <a:rPr lang="en-GB" sz="1100" dirty="0" err="1">
                <a:latin typeface="+mn-lt"/>
                <a:cs typeface="+mn-cs"/>
              </a:rPr>
              <a:t>From</a:t>
            </a:r>
            <a:r>
              <a:rPr lang="en-GB" sz="1100" dirty="0">
                <a:latin typeface="+mn-lt"/>
                <a:cs typeface="+mn-cs"/>
              </a:rPr>
              <a:t> arterial or arterialized capillary blood; may be replaced by peripheral oxygen saturation in stable patients or if BGA is not available. </a:t>
            </a:r>
            <a:r>
              <a:rPr lang="en-GB" sz="1100" baseline="30000" dirty="0" err="1">
                <a:latin typeface="+mn-lt"/>
                <a:cs typeface="+mn-cs"/>
              </a:rPr>
              <a:t>e</a:t>
            </a:r>
            <a:r>
              <a:rPr lang="en-GB" sz="1100" dirty="0" err="1">
                <a:latin typeface="+mn-lt"/>
                <a:cs typeface="+mn-cs"/>
              </a:rPr>
              <a:t>Should</a:t>
            </a:r>
            <a:r>
              <a:rPr lang="en-GB" sz="1100" dirty="0">
                <a:latin typeface="+mn-lt"/>
                <a:cs typeface="+mn-cs"/>
              </a:rPr>
              <a:t> be considered. </a:t>
            </a:r>
            <a:r>
              <a:rPr lang="en-GB" sz="1100" baseline="30000" dirty="0" err="1">
                <a:latin typeface="+mn-lt"/>
                <a:cs typeface="+mn-cs"/>
              </a:rPr>
              <a:t>f</a:t>
            </a:r>
            <a:r>
              <a:rPr lang="en-GB" sz="1100" dirty="0" err="1">
                <a:latin typeface="+mn-lt"/>
                <a:cs typeface="+mn-cs"/>
              </a:rPr>
              <a:t>Some</a:t>
            </a:r>
            <a:r>
              <a:rPr lang="en-GB" sz="1100" dirty="0">
                <a:latin typeface="+mn-lt"/>
                <a:cs typeface="+mn-cs"/>
              </a:rPr>
              <a:t> </a:t>
            </a:r>
            <a:r>
              <a:rPr lang="en-GB" sz="1100" dirty="0" err="1">
                <a:latin typeface="+mn-lt"/>
                <a:cs typeface="+mn-cs"/>
              </a:rPr>
              <a:t>centers</a:t>
            </a:r>
            <a:r>
              <a:rPr lang="en-GB" sz="1100" dirty="0">
                <a:latin typeface="+mn-lt"/>
                <a:cs typeface="+mn-cs"/>
              </a:rPr>
              <a:t> perform RHCs at regular intervals during follow-up.</a:t>
            </a:r>
            <a:endParaRPr lang="en-GB" sz="10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Conclusions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6553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>
                <a:latin typeface="Arial" charset="0"/>
                <a:cs typeface="Arial" charset="0"/>
              </a:rPr>
              <a:t>Multi-parameter risk assessment is essential to determine prognosis and to define the optimum treatment strategy for all patients with PAH</a:t>
            </a:r>
          </a:p>
          <a:p>
            <a:pPr eaLnBrk="1" hangingPunct="1">
              <a:spcBef>
                <a:spcPct val="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>
                <a:latin typeface="Arial" charset="0"/>
                <a:cs typeface="Arial" charset="0"/>
              </a:rPr>
              <a:t>Recent studies have provided strong evidence to support multi-parameter risk assessment in PAH patients, at baseline and follow-up, irrespective of the methodology utilised</a:t>
            </a:r>
          </a:p>
          <a:p>
            <a:pPr eaLnBrk="1" hangingPunct="1">
              <a:spcBef>
                <a:spcPct val="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>
                <a:latin typeface="Arial" charset="0"/>
                <a:cs typeface="Arial" charset="0"/>
              </a:rPr>
              <a:t>Therefore, the ultimate goal of treatment should be to achieve a low risk profile at any time</a:t>
            </a:r>
          </a:p>
          <a:p>
            <a:pPr eaLnBrk="1" hangingPunct="1">
              <a:spcBef>
                <a:spcPct val="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>
                <a:latin typeface="Arial" charset="0"/>
                <a:cs typeface="Arial" charset="0"/>
              </a:rPr>
              <a:t>Finally, less is more…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3"/>
          <p:cNvSpPr>
            <a:spLocks noGrp="1"/>
          </p:cNvSpPr>
          <p:nvPr>
            <p:ph idx="1"/>
          </p:nvPr>
        </p:nvSpPr>
        <p:spPr>
          <a:xfrm>
            <a:off x="542925" y="1357313"/>
            <a:ext cx="11549063" cy="4525962"/>
          </a:xfrm>
        </p:spPr>
        <p:txBody>
          <a:bodyPr rtlCol="0">
            <a:normAutofit/>
          </a:bodyPr>
          <a:lstStyle/>
          <a:p>
            <a:pPr marL="0" indent="0" algn="ctr" defTabSz="914377"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latin typeface="Arial" charset="0"/>
              </a:rPr>
              <a:t>Risk equations or models currently available to predict outcomes in PAH</a:t>
            </a: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NIH registry equation</a:t>
            </a:r>
            <a:r>
              <a:rPr lang="en-US" b="1" baseline="30000" dirty="0">
                <a:latin typeface="Arial" charset="0"/>
              </a:rPr>
              <a:t>1	</a:t>
            </a:r>
            <a:r>
              <a:rPr lang="en-US" b="1" dirty="0">
                <a:latin typeface="Arial" charset="0"/>
              </a:rPr>
              <a:t>		</a:t>
            </a:r>
            <a:r>
              <a:rPr lang="en-US" b="1" dirty="0" err="1">
                <a:latin typeface="Arial" charset="0"/>
              </a:rPr>
              <a:t>Haemodynamic</a:t>
            </a:r>
            <a:r>
              <a:rPr lang="en-US" b="1" dirty="0">
                <a:latin typeface="Arial" charset="0"/>
              </a:rPr>
              <a:t> variables (RAP, </a:t>
            </a:r>
            <a:r>
              <a:rPr lang="en-US" b="1" dirty="0" err="1">
                <a:latin typeface="Arial" charset="0"/>
              </a:rPr>
              <a:t>mPAP</a:t>
            </a:r>
            <a:r>
              <a:rPr lang="en-US" b="1" dirty="0">
                <a:latin typeface="Arial" charset="0"/>
              </a:rPr>
              <a:t>, CI)</a:t>
            </a:r>
            <a:endParaRPr lang="en-US" b="1" baseline="30000" dirty="0">
              <a:latin typeface="Arial" charset="0"/>
            </a:endParaRP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French network equation</a:t>
            </a:r>
            <a:r>
              <a:rPr lang="en-US" b="1" baseline="30000" dirty="0">
                <a:latin typeface="Arial" charset="0"/>
              </a:rPr>
              <a:t>2,3		</a:t>
            </a:r>
            <a:r>
              <a:rPr lang="en-US" b="1" dirty="0">
                <a:latin typeface="Arial" charset="0"/>
              </a:rPr>
              <a:t>Gender, 6MWD, CO</a:t>
            </a:r>
            <a:endParaRPr lang="en-US" b="1" baseline="30000" dirty="0">
              <a:latin typeface="Arial" charset="0"/>
            </a:endParaRP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PH Connection (PHC) equation</a:t>
            </a:r>
            <a:r>
              <a:rPr lang="en-US" b="1" baseline="30000" dirty="0">
                <a:latin typeface="Arial" charset="0"/>
              </a:rPr>
              <a:t>4,5		</a:t>
            </a:r>
            <a:r>
              <a:rPr lang="en-US" b="1" dirty="0" err="1">
                <a:latin typeface="Arial" charset="0"/>
              </a:rPr>
              <a:t>Haemodynamic</a:t>
            </a:r>
            <a:r>
              <a:rPr lang="en-US" b="1" dirty="0">
                <a:latin typeface="Arial" charset="0"/>
              </a:rPr>
              <a:t> variables (RAP, </a:t>
            </a:r>
            <a:r>
              <a:rPr lang="en-US" b="1" dirty="0" err="1">
                <a:latin typeface="Arial" charset="0"/>
              </a:rPr>
              <a:t>mPAP</a:t>
            </a:r>
            <a:r>
              <a:rPr lang="en-US" b="1" dirty="0">
                <a:latin typeface="Arial" charset="0"/>
              </a:rPr>
              <a:t>, CI)</a:t>
            </a:r>
            <a:endParaRPr lang="en-US" b="1" baseline="30000" dirty="0">
              <a:latin typeface="Arial" charset="0"/>
            </a:endParaRP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Scottish composite score</a:t>
            </a:r>
            <a:r>
              <a:rPr lang="en-US" b="1" baseline="30000" dirty="0">
                <a:latin typeface="Arial" charset="0"/>
              </a:rPr>
              <a:t>6</a:t>
            </a:r>
            <a:r>
              <a:rPr lang="en-US" b="1" dirty="0">
                <a:latin typeface="Arial" charset="0"/>
              </a:rPr>
              <a:t>		Gender, </a:t>
            </a:r>
            <a:r>
              <a:rPr lang="en-US" b="1" dirty="0" err="1">
                <a:latin typeface="Arial" charset="0"/>
              </a:rPr>
              <a:t>aetiology</a:t>
            </a:r>
            <a:r>
              <a:rPr lang="en-US" b="1" dirty="0">
                <a:latin typeface="Arial" charset="0"/>
              </a:rPr>
              <a:t>, Age, 6MWD, RAP, CO</a:t>
            </a:r>
            <a:r>
              <a:rPr lang="en-US" b="1" baseline="30000" dirty="0">
                <a:latin typeface="Arial" charset="0"/>
              </a:rPr>
              <a:t>	</a:t>
            </a: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REVEAL equation</a:t>
            </a:r>
            <a:r>
              <a:rPr lang="en-US" b="1" baseline="30000" dirty="0">
                <a:latin typeface="Arial" charset="0"/>
              </a:rPr>
              <a:t>7</a:t>
            </a:r>
            <a:r>
              <a:rPr lang="en-US" b="1" dirty="0">
                <a:latin typeface="Arial" charset="0"/>
              </a:rPr>
              <a:t> and risk score</a:t>
            </a:r>
            <a:r>
              <a:rPr lang="en-US" b="1" baseline="30000" dirty="0">
                <a:latin typeface="Arial" charset="0"/>
              </a:rPr>
              <a:t>8	</a:t>
            </a:r>
            <a:r>
              <a:rPr lang="en-US" b="1" dirty="0">
                <a:latin typeface="Arial" charset="0"/>
              </a:rPr>
              <a:t>19 variables (non-modifiable and modifiable)</a:t>
            </a:r>
            <a:endParaRPr lang="en-US" b="1" baseline="30000" dirty="0">
              <a:latin typeface="Arial" charset="0"/>
            </a:endParaRPr>
          </a:p>
          <a:p>
            <a:pPr marL="541338" lvl="1" indent="-325438" defTabSz="914377" eaLnBrk="1" fontAlgn="auto" hangingPunct="1">
              <a:spcBef>
                <a:spcPts val="24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latin typeface="Arial" charset="0"/>
              </a:rPr>
              <a:t>ESC/ERS risk stratification table</a:t>
            </a:r>
            <a:r>
              <a:rPr lang="en-US" b="1" baseline="30000" dirty="0">
                <a:latin typeface="Arial" charset="0"/>
              </a:rPr>
              <a:t>9		</a:t>
            </a:r>
            <a:r>
              <a:rPr lang="en-US" b="1" dirty="0">
                <a:latin typeface="Arial" charset="0"/>
              </a:rPr>
              <a:t>Validated with 3 to 6 variables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						(FC, 6MWD, BNP/NT-</a:t>
            </a:r>
            <a:r>
              <a:rPr lang="en-US" b="1" dirty="0" err="1">
                <a:latin typeface="Arial" charset="0"/>
              </a:rPr>
              <a:t>proBNP</a:t>
            </a:r>
            <a:r>
              <a:rPr lang="en-US" b="1" dirty="0">
                <a:latin typeface="Arial" charset="0"/>
              </a:rPr>
              <a:t>, RAP, CI, SvO</a:t>
            </a:r>
            <a:r>
              <a:rPr lang="en-US" b="1" baseline="-25000" dirty="0">
                <a:latin typeface="Arial" charset="0"/>
              </a:rPr>
              <a:t>2</a:t>
            </a:r>
            <a:r>
              <a:rPr lang="en-US" b="1" dirty="0">
                <a:latin typeface="Arial" charset="0"/>
              </a:rPr>
              <a:t>)</a:t>
            </a:r>
            <a:endParaRPr lang="en-US" b="1" baseline="30000" dirty="0">
              <a:latin typeface="Arial" charset="0"/>
            </a:endParaRPr>
          </a:p>
          <a:p>
            <a:pPr marL="742932" lvl="1" indent="-285744" defTabSz="914377" eaLnBrk="1" fontAlgn="auto" hangingPunct="1">
              <a:spcBef>
                <a:spcPts val="24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latin typeface="Arial" charset="0"/>
            </a:endParaRPr>
          </a:p>
          <a:p>
            <a:pPr marL="342891" indent="-342891" defTabSz="914377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03275" y="28575"/>
            <a:ext cx="9574213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Risk  Prediction Tools in PAH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908675" y="2025650"/>
            <a:ext cx="6183313" cy="3857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Haemodynamic variables (RAP, mPAP, CI)</a:t>
            </a:r>
            <a:endParaRPr lang="en-US" sz="2000" b="1" baseline="30000">
              <a:solidFill>
                <a:srgbClr val="1F497D"/>
              </a:solidFill>
            </a:endParaRPr>
          </a:p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Gender, 6MWD, CO</a:t>
            </a:r>
            <a:endParaRPr lang="en-US" sz="2000" b="1" baseline="30000">
              <a:solidFill>
                <a:srgbClr val="1F497D"/>
              </a:solidFill>
            </a:endParaRPr>
          </a:p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Haemodynamic variables (RAP, mPAP, CI)</a:t>
            </a:r>
            <a:endParaRPr lang="en-US" sz="2000" b="1" baseline="30000">
              <a:solidFill>
                <a:srgbClr val="1F497D"/>
              </a:solidFill>
            </a:endParaRPr>
          </a:p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Gender, aetiology, Age, 6MWD, RAP, CO</a:t>
            </a:r>
            <a:r>
              <a:rPr lang="en-US" sz="2000" b="1" baseline="30000">
                <a:solidFill>
                  <a:srgbClr val="1F497D"/>
                </a:solidFill>
              </a:rPr>
              <a:t>	</a:t>
            </a:r>
          </a:p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12 variables (non-modifiable and modifiable)</a:t>
            </a:r>
            <a:endParaRPr lang="en-US" sz="2000" b="1" baseline="30000">
              <a:solidFill>
                <a:srgbClr val="1F497D"/>
              </a:solidFill>
            </a:endParaRPr>
          </a:p>
          <a:p>
            <a:pPr marL="215900" lvl="1" defTabSz="912813">
              <a:spcBef>
                <a:spcPts val="2400"/>
              </a:spcBef>
              <a:buFont typeface="Arial" charset="0"/>
              <a:buNone/>
            </a:pPr>
            <a:r>
              <a:rPr lang="en-US" sz="2000" b="1">
                <a:solidFill>
                  <a:srgbClr val="1F497D"/>
                </a:solidFill>
              </a:rPr>
              <a:t>9 domains / Validated with 3 to 6 variables</a:t>
            </a:r>
            <a:br>
              <a:rPr lang="en-US" sz="2000" b="1">
                <a:solidFill>
                  <a:srgbClr val="1F497D"/>
                </a:solidFill>
              </a:rPr>
            </a:br>
            <a:r>
              <a:rPr lang="en-US" sz="2000" b="1">
                <a:solidFill>
                  <a:srgbClr val="1F497D"/>
                </a:solidFill>
              </a:rPr>
              <a:t>(FC, 6MWD, BNP/NT-proBNP, RAP, CI, SvO</a:t>
            </a:r>
            <a:r>
              <a:rPr lang="en-US" sz="2000" b="1" baseline="-25000">
                <a:solidFill>
                  <a:srgbClr val="1F497D"/>
                </a:solidFill>
              </a:rPr>
              <a:t>2</a:t>
            </a:r>
            <a:r>
              <a:rPr lang="en-US" sz="2000" b="1">
                <a:solidFill>
                  <a:srgbClr val="1F497D"/>
                </a:solidFill>
              </a:rPr>
              <a:t>)</a:t>
            </a:r>
            <a:endParaRPr lang="en-US" sz="2000">
              <a:solidFill>
                <a:srgbClr val="1F497D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7875" y="6427788"/>
            <a:ext cx="1131411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28654" hangingPunct="0">
              <a:lnSpc>
                <a:spcPct val="97000"/>
              </a:lnSpc>
              <a:buSzPct val="100000"/>
              <a:tabLst>
                <a:tab pos="1312830" algn="l"/>
                <a:tab pos="1970039" algn="l"/>
                <a:tab pos="2627248" algn="l"/>
                <a:tab pos="3282869" algn="l"/>
                <a:tab pos="3940076" algn="l"/>
                <a:tab pos="4595698" algn="l"/>
                <a:tab pos="5252907" algn="l"/>
                <a:tab pos="5910115" algn="l"/>
                <a:tab pos="6565736" algn="l"/>
              </a:tabLst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D’Alonzo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Ann Intern Med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1991.  2. Humbert.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Circulation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2010.   3. Humbert.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2010.  4.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Thenappan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2010.  5.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Thenappan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Chest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2012.</a:t>
            </a:r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6. Lee.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Respir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2012.   7.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Benza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Circulation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2010.  8.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Benza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Chest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2012.  9.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Galiè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N,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Heart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2016 &amp; </a:t>
            </a:r>
            <a:r>
              <a:rPr lang="en-GB" sz="12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Respir J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1"/>
          <p:cNvSpPr>
            <a:spLocks noGrp="1"/>
          </p:cNvSpPr>
          <p:nvPr>
            <p:ph type="title"/>
          </p:nvPr>
        </p:nvSpPr>
        <p:spPr>
          <a:xfrm>
            <a:off x="595313" y="14288"/>
            <a:ext cx="10972800" cy="1143000"/>
          </a:xfrm>
        </p:spPr>
        <p:txBody>
          <a:bodyPr/>
          <a:lstStyle/>
          <a:p>
            <a:pPr eaLnBrk="1" hangingPunct="1"/>
            <a:r>
              <a:rPr lang="en-GB" sz="3200">
                <a:latin typeface="Arial" charset="0"/>
                <a:cs typeface="Arial" charset="0"/>
              </a:rPr>
              <a:t>Validation and comparison of different tools</a:t>
            </a: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3719513" y="6602413"/>
            <a:ext cx="84248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28675" hangingPunct="0">
              <a:lnSpc>
                <a:spcPct val="97000"/>
              </a:lnSpc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400">
                <a:solidFill>
                  <a:srgbClr val="183962"/>
                </a:solidFill>
              </a:rPr>
              <a:t>Thenappan T, </a:t>
            </a:r>
            <a:r>
              <a:rPr lang="en-GB" sz="1400" i="1">
                <a:solidFill>
                  <a:srgbClr val="183962"/>
                </a:solidFill>
              </a:rPr>
              <a:t>et al. Chest</a:t>
            </a:r>
            <a:r>
              <a:rPr lang="en-GB" sz="1400">
                <a:solidFill>
                  <a:srgbClr val="183962"/>
                </a:solidFill>
              </a:rPr>
              <a:t> 2012; 141: 642-50.</a:t>
            </a:r>
            <a:endParaRPr lang="en-IE" sz="1400">
              <a:solidFill>
                <a:srgbClr val="183962"/>
              </a:solidFill>
            </a:endParaRPr>
          </a:p>
        </p:txBody>
      </p:sp>
      <p:pic>
        <p:nvPicPr>
          <p:cNvPr id="26627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450" y="1673225"/>
            <a:ext cx="6800850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ZoneTexte 4"/>
          <p:cNvSpPr txBox="1">
            <a:spLocks noChangeArrowheads="1"/>
          </p:cNvSpPr>
          <p:nvPr/>
        </p:nvSpPr>
        <p:spPr bwMode="auto">
          <a:xfrm>
            <a:off x="2006600" y="1262063"/>
            <a:ext cx="8332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183962"/>
                </a:solidFill>
              </a:rPr>
              <a:t>449 IHA-PAH patients from 4 RCTs and OLE (treprostinil and beraprost)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416925" y="2582863"/>
            <a:ext cx="617538" cy="339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PHC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16925" y="3003550"/>
            <a:ext cx="822325" cy="338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French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416925" y="3922713"/>
            <a:ext cx="538163" cy="3397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rgbClr val="7BB046"/>
                </a:solidFill>
                <a:latin typeface="Arial" pitchFamily="34" charset="0"/>
                <a:cs typeface="Arial" pitchFamily="34" charset="0"/>
              </a:rPr>
              <a:t>NIH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54788" y="1862138"/>
            <a:ext cx="2635250" cy="338137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Actual</a:t>
            </a:r>
            <a:r>
              <a:rPr lang="fr-FR" sz="1600" dirty="0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dirty="0" err="1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survival</a:t>
            </a:r>
            <a:r>
              <a:rPr lang="fr-FR" sz="1600" dirty="0">
                <a:solidFill>
                  <a:srgbClr val="183962"/>
                </a:solidFill>
                <a:latin typeface="Arial" pitchFamily="34" charset="0"/>
                <a:cs typeface="Arial" pitchFamily="34" charset="0"/>
              </a:rPr>
              <a:t> (--- 95% CI)</a:t>
            </a: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6153150" y="2200275"/>
            <a:ext cx="401638" cy="325438"/>
          </a:xfrm>
          <a:prstGeom prst="line">
            <a:avLst/>
          </a:prstGeom>
          <a:ln w="127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086725" y="5435600"/>
            <a:ext cx="938213" cy="358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Four recent registries assessing risk stratification in PAH</a:t>
            </a:r>
          </a:p>
        </p:txBody>
      </p:sp>
      <p:pic>
        <p:nvPicPr>
          <p:cNvPr id="28674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rcRect l="4198"/>
          <a:stretch>
            <a:fillRect/>
          </a:stretch>
        </p:blipFill>
        <p:spPr>
          <a:xfrm>
            <a:off x="2016125" y="1433513"/>
            <a:ext cx="7707313" cy="4525962"/>
          </a:xfrm>
        </p:spPr>
      </p:pic>
      <p:sp>
        <p:nvSpPr>
          <p:cNvPr id="6" name="Ellipse 5">
            <a:extLst/>
          </p:cNvPr>
          <p:cNvSpPr/>
          <p:nvPr/>
        </p:nvSpPr>
        <p:spPr>
          <a:xfrm>
            <a:off x="3040063" y="2930525"/>
            <a:ext cx="1304925" cy="903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Ellipse 6">
            <a:extLst/>
          </p:cNvPr>
          <p:cNvSpPr/>
          <p:nvPr/>
        </p:nvSpPr>
        <p:spPr>
          <a:xfrm>
            <a:off x="5608638" y="3084513"/>
            <a:ext cx="284162" cy="296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Ellipse 7">
            <a:extLst/>
          </p:cNvPr>
          <p:cNvSpPr/>
          <p:nvPr/>
        </p:nvSpPr>
        <p:spPr>
          <a:xfrm rot="1022392">
            <a:off x="5911850" y="2355850"/>
            <a:ext cx="192088" cy="736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Ellipse 8">
            <a:extLst/>
          </p:cNvPr>
          <p:cNvSpPr/>
          <p:nvPr/>
        </p:nvSpPr>
        <p:spPr>
          <a:xfrm rot="1925805">
            <a:off x="5411788" y="3041650"/>
            <a:ext cx="890587" cy="312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3954463" y="6069013"/>
            <a:ext cx="81645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28600" indent="-228600" algn="r" defTabSz="457200">
              <a:buFontTx/>
              <a:buAutoNum type="arabicPeriod"/>
            </a:pPr>
            <a:r>
              <a:rPr lang="en-GB" sz="1200"/>
              <a:t>Benza RL, </a:t>
            </a:r>
            <a:r>
              <a:rPr lang="en-GB" sz="1200" i="1"/>
              <a:t>et al. J Heart Lung Transplant</a:t>
            </a:r>
            <a:r>
              <a:rPr lang="en-GB" sz="1200"/>
              <a:t>. 2015;34:356–61.</a:t>
            </a:r>
          </a:p>
          <a:p>
            <a:pPr marL="228600" indent="-228600" algn="r" defTabSz="457200">
              <a:buFontTx/>
              <a:buAutoNum type="arabicPeriod"/>
            </a:pPr>
            <a:r>
              <a:rPr lang="en-GB" sz="1200"/>
              <a:t>Kylhammar D,</a:t>
            </a:r>
            <a:r>
              <a:rPr lang="en-GB" sz="1200" i="1"/>
              <a:t> et al. Eur Heart J </a:t>
            </a:r>
            <a:r>
              <a:rPr lang="en-GB" sz="1200"/>
              <a:t>2017; ehx257.</a:t>
            </a:r>
          </a:p>
          <a:p>
            <a:pPr marL="228600" indent="-228600" algn="r" defTabSz="457200">
              <a:buFontTx/>
              <a:buAutoNum type="arabicPeriod"/>
            </a:pPr>
            <a:r>
              <a:rPr lang="en-GB" sz="1200"/>
              <a:t>Hoeper MM, </a:t>
            </a:r>
            <a:r>
              <a:rPr lang="en-GB" sz="1200" i="1"/>
              <a:t>et al. Eur Respir J</a:t>
            </a:r>
            <a:r>
              <a:rPr lang="en-GB" sz="1200"/>
              <a:t> 2017; 50:1700740.</a:t>
            </a:r>
          </a:p>
          <a:p>
            <a:pPr marL="228600" indent="-228600" algn="r" defTabSz="457200">
              <a:buFontTx/>
              <a:buAutoNum type="arabicPeriod"/>
            </a:pPr>
            <a:r>
              <a:rPr lang="en-GB" sz="1200"/>
              <a:t>Boucly A,</a:t>
            </a:r>
            <a:r>
              <a:rPr lang="en-GB" sz="1200" i="1"/>
              <a:t> et al. Eur Respir J </a:t>
            </a:r>
            <a:r>
              <a:rPr lang="en-GB" sz="1200"/>
              <a:t>2017; 50:1700889.</a:t>
            </a:r>
          </a:p>
        </p:txBody>
      </p:sp>
      <p:sp>
        <p:nvSpPr>
          <p:cNvPr id="28680" name="ZoneTexte 11"/>
          <p:cNvSpPr txBox="1">
            <a:spLocks noChangeArrowheads="1"/>
          </p:cNvSpPr>
          <p:nvPr/>
        </p:nvSpPr>
        <p:spPr bwMode="auto">
          <a:xfrm>
            <a:off x="779463" y="3095625"/>
            <a:ext cx="1179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REVEAL</a:t>
            </a:r>
            <a:r>
              <a:rPr lang="en-GB" baseline="30000"/>
              <a:t>1</a:t>
            </a:r>
            <a:endParaRPr lang="en-GB"/>
          </a:p>
        </p:txBody>
      </p:sp>
      <p:sp>
        <p:nvSpPr>
          <p:cNvPr id="28681" name="ZoneTexte 9"/>
          <p:cNvSpPr txBox="1">
            <a:spLocks noChangeArrowheads="1"/>
          </p:cNvSpPr>
          <p:nvPr/>
        </p:nvSpPr>
        <p:spPr bwMode="auto">
          <a:xfrm>
            <a:off x="9661525" y="2381250"/>
            <a:ext cx="2573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Swedish PAH Registry</a:t>
            </a:r>
            <a:r>
              <a:rPr lang="en-GB" baseline="30000"/>
              <a:t>2</a:t>
            </a:r>
            <a:endParaRPr lang="en-GB"/>
          </a:p>
        </p:txBody>
      </p:sp>
      <p:sp>
        <p:nvSpPr>
          <p:cNvPr id="28682" name="ZoneTexte 12"/>
          <p:cNvSpPr txBox="1">
            <a:spLocks noChangeArrowheads="1"/>
          </p:cNvSpPr>
          <p:nvPr/>
        </p:nvSpPr>
        <p:spPr bwMode="auto">
          <a:xfrm>
            <a:off x="9672638" y="2789238"/>
            <a:ext cx="1487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COMPERA</a:t>
            </a:r>
            <a:r>
              <a:rPr lang="en-GB" baseline="30000"/>
              <a:t>3</a:t>
            </a:r>
            <a:endParaRPr lang="en-GB"/>
          </a:p>
        </p:txBody>
      </p:sp>
      <p:sp>
        <p:nvSpPr>
          <p:cNvPr id="28683" name="ZoneTexte 13"/>
          <p:cNvSpPr txBox="1">
            <a:spLocks noChangeArrowheads="1"/>
          </p:cNvSpPr>
          <p:nvPr/>
        </p:nvSpPr>
        <p:spPr bwMode="auto">
          <a:xfrm>
            <a:off x="9683750" y="3197225"/>
            <a:ext cx="228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French PH Registry</a:t>
            </a:r>
            <a:r>
              <a:rPr lang="en-GB" baseline="30000"/>
              <a:t>4</a:t>
            </a:r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GB" sz="3200">
                <a:latin typeface="Arial" charset="0"/>
                <a:cs typeface="Arial" charset="0"/>
              </a:rPr>
              <a:t>Summary of four registries assessing risk scores</a:t>
            </a:r>
          </a:p>
        </p:txBody>
      </p:sp>
      <p:sp>
        <p:nvSpPr>
          <p:cNvPr id="30722" name="Rettangolo 4"/>
          <p:cNvSpPr>
            <a:spLocks noChangeArrowheads="1"/>
          </p:cNvSpPr>
          <p:nvPr/>
        </p:nvSpPr>
        <p:spPr bwMode="auto">
          <a:xfrm>
            <a:off x="3048000" y="2398713"/>
            <a:ext cx="6096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>
                <a:solidFill>
                  <a:srgbClr val="183962"/>
                </a:solidFill>
                <a:cs typeface="Times New Roman" pitchFamily="18" charset="0"/>
              </a:rPr>
              <a:t>Table 1:</a:t>
            </a:r>
            <a:r>
              <a:rPr lang="en-US" sz="280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183962"/>
                </a:solidFill>
                <a:cs typeface="Times New Roman" pitchFamily="18" charset="0"/>
              </a:rPr>
              <a:t>Summary of four registries assessing risk scores</a:t>
            </a:r>
            <a:endParaRPr lang="en-GB">
              <a:solidFill>
                <a:srgbClr val="183962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200">
                <a:solidFill>
                  <a:srgbClr val="183962"/>
                </a:solidFill>
              </a:rPr>
              <a:t> </a:t>
            </a:r>
            <a:endParaRPr lang="en-GB">
              <a:solidFill>
                <a:srgbClr val="183962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200">
                <a:solidFill>
                  <a:srgbClr val="183962"/>
                </a:solidFill>
              </a:rPr>
              <a:t> </a:t>
            </a:r>
            <a:endParaRPr lang="en-GB">
              <a:solidFill>
                <a:srgbClr val="183962"/>
              </a:solidFill>
            </a:endParaRPr>
          </a:p>
          <a:p>
            <a:pPr>
              <a:lnSpc>
                <a:spcPct val="200000"/>
              </a:lnSpc>
            </a:pPr>
            <a:r>
              <a:rPr lang="en-GB" sz="1200" b="1">
                <a:solidFill>
                  <a:srgbClr val="183962"/>
                </a:solidFill>
                <a:cs typeface="Times New Roman" pitchFamily="18" charset="0"/>
              </a:rPr>
              <a:t>*Incident patients only</a:t>
            </a:r>
            <a:endParaRPr lang="en-GB">
              <a:solidFill>
                <a:srgbClr val="183962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203200" y="1314450"/>
          <a:ext cx="11785600" cy="47492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65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0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0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0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7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 </a:t>
                      </a:r>
                      <a:endParaRPr lang="en-GB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  <a:latin typeface="+mj-lt"/>
                        </a:rPr>
                        <a:t>REVEAL</a:t>
                      </a:r>
                      <a:r>
                        <a:rPr lang="en-GB" sz="1800" kern="1200" baseline="30000" dirty="0">
                          <a:effectLst/>
                          <a:latin typeface="+mj-lt"/>
                        </a:rPr>
                        <a:t>1</a:t>
                      </a:r>
                      <a:endParaRPr lang="en-GB" sz="1800" b="1" baseline="30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  <a:latin typeface="+mj-lt"/>
                        </a:rPr>
                        <a:t>SPAHR</a:t>
                      </a:r>
                      <a:r>
                        <a:rPr lang="en-GB" sz="1800" kern="1200" baseline="30000" dirty="0">
                          <a:effectLst/>
                          <a:latin typeface="+mj-lt"/>
                        </a:rPr>
                        <a:t>2</a:t>
                      </a:r>
                      <a:endParaRPr lang="en-GB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  <a:latin typeface="+mj-lt"/>
                        </a:rPr>
                        <a:t>COMPERA</a:t>
                      </a:r>
                      <a:r>
                        <a:rPr lang="en-GB" sz="1800" kern="1200" baseline="30000" dirty="0">
                          <a:effectLst/>
                          <a:latin typeface="+mj-lt"/>
                        </a:rPr>
                        <a:t>3</a:t>
                      </a:r>
                      <a:endParaRPr lang="en-GB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  <a:latin typeface="+mj-lt"/>
                        </a:rPr>
                        <a:t>FPHN</a:t>
                      </a:r>
                      <a:r>
                        <a:rPr lang="en-GB" sz="1800" kern="1200" baseline="30000" dirty="0">
                          <a:effectLst/>
                          <a:latin typeface="+mj-lt"/>
                        </a:rPr>
                        <a:t>4,5</a:t>
                      </a:r>
                      <a:endParaRPr lang="en-GB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7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effectLst/>
                          <a:latin typeface="+mj-lt"/>
                        </a:rPr>
                        <a:t>Required variables, n</a:t>
                      </a:r>
                      <a:endParaRPr lang="en-GB" sz="2000" b="1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12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7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effectLst/>
                          <a:latin typeface="+mj-lt"/>
                        </a:rPr>
                        <a:t>Associated-PAH included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Yes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Yes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Yes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Only SSc</a:t>
                      </a:r>
                      <a:r>
                        <a:rPr lang="en-GB" sz="2000" b="0" kern="1200" baseline="30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 b="0" baseline="30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7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Sum of</a:t>
                      </a:r>
                      <a:r>
                        <a:rPr lang="en-US" sz="1800" baseline="0" dirty="0"/>
                        <a:t> grades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(1 low-3 high) /</a:t>
                      </a:r>
                      <a:r>
                        <a:rPr lang="en-US" sz="1800" baseline="0" dirty="0" err="1"/>
                        <a:t>nb</a:t>
                      </a:r>
                      <a:r>
                        <a:rPr lang="en-US" sz="1800" baseline="0" dirty="0"/>
                        <a:t> available variables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Sum of</a:t>
                      </a:r>
                      <a:r>
                        <a:rPr lang="en-US" sz="1800" baseline="0" dirty="0"/>
                        <a:t> grades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(1 low-3 high) /</a:t>
                      </a:r>
                      <a:r>
                        <a:rPr lang="en-US" sz="1800" baseline="0" dirty="0" err="1"/>
                        <a:t>nb</a:t>
                      </a:r>
                      <a:r>
                        <a:rPr lang="en-US" sz="1800" baseline="0" dirty="0"/>
                        <a:t> available variables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Number of low risk variables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7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>
                          <a:effectLst/>
                          <a:latin typeface="+mj-lt"/>
                        </a:rPr>
                        <a:t>Definition of low-risk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≤ 6 </a:t>
                      </a:r>
                      <a:endParaRPr lang="en-GB" sz="20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REVEAL score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&lt;1.5</a:t>
                      </a:r>
                      <a:endParaRPr lang="en-GB" sz="20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Average score 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&lt; 1.5</a:t>
                      </a:r>
                      <a:endParaRPr lang="en-GB" sz="20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Average score 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3-4 of 4</a:t>
                      </a:r>
                      <a:endParaRPr lang="en-GB" sz="2000" b="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kern="1200" dirty="0">
                          <a:effectLst/>
                          <a:latin typeface="+mj-lt"/>
                        </a:rPr>
                        <a:t>low-risk criteria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714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External validation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767" name="Text Box 5"/>
          <p:cNvSpPr txBox="1">
            <a:spLocks noChangeArrowheads="1"/>
          </p:cNvSpPr>
          <p:nvPr/>
        </p:nvSpPr>
        <p:spPr bwMode="auto">
          <a:xfrm>
            <a:off x="203200" y="6402388"/>
            <a:ext cx="1178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457200"/>
            <a:r>
              <a:rPr lang="en-US" sz="1200"/>
              <a:t>1. Benza RL, </a:t>
            </a:r>
            <a:r>
              <a:rPr lang="en-US" sz="1200" i="1"/>
              <a:t>et al. J Heart Lung Transplant</a:t>
            </a:r>
            <a:r>
              <a:rPr lang="en-US" sz="1200"/>
              <a:t>. 2015;34:356–61.  2. Kylhammar D,</a:t>
            </a:r>
            <a:r>
              <a:rPr lang="en-US" sz="1200" i="1"/>
              <a:t> et al. Eur Heart J </a:t>
            </a:r>
            <a:r>
              <a:rPr lang="en-US" sz="1200"/>
              <a:t>2017; ehx257.  3. Hoeper MM, </a:t>
            </a:r>
            <a:r>
              <a:rPr lang="en-US" sz="1200" i="1"/>
              <a:t>et al. Eur Respir J</a:t>
            </a:r>
            <a:r>
              <a:rPr lang="en-US" sz="1200"/>
              <a:t> 2017; 50:1700740.</a:t>
            </a:r>
          </a:p>
          <a:p>
            <a:pPr algn="r" defTabSz="457200"/>
            <a:r>
              <a:rPr lang="en-US" sz="1200"/>
              <a:t>4. Boucly A,</a:t>
            </a:r>
            <a:r>
              <a:rPr lang="en-US" sz="1200" i="1"/>
              <a:t> et al. Eur Respir J </a:t>
            </a:r>
            <a:r>
              <a:rPr lang="en-US" sz="1200"/>
              <a:t>2017; 50:1700889.  5. </a:t>
            </a:r>
            <a:r>
              <a:rPr lang="fr-FR" sz="1200"/>
              <a:t>Weatherald J, Boucly A, </a:t>
            </a:r>
            <a:r>
              <a:rPr lang="fr-FR" sz="1200" i="1"/>
              <a:t>et al</a:t>
            </a:r>
            <a:r>
              <a:rPr lang="fr-FR" sz="1200"/>
              <a:t>,</a:t>
            </a:r>
            <a:r>
              <a:rPr lang="fr-FR" sz="1200" i="1"/>
              <a:t> Eur Respir J </a:t>
            </a:r>
            <a:r>
              <a:rPr lang="fr-FR" sz="1200"/>
              <a:t>2018; 52: 1800678</a:t>
            </a:r>
            <a:r>
              <a:rPr lang="en-US" sz="120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113" y="1236663"/>
            <a:ext cx="4259262" cy="5578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1746" name="Title 2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The REVEAL score</a:t>
            </a:r>
          </a:p>
        </p:txBody>
      </p:sp>
      <p:pic>
        <p:nvPicPr>
          <p:cNvPr id="31747" name="Picture 3" descr="ACTMG4602_RiskCalculator_Lv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011" b="3134"/>
          <a:stretch>
            <a:fillRect/>
          </a:stretch>
        </p:blipFill>
        <p:spPr bwMode="auto">
          <a:xfrm>
            <a:off x="841375" y="1211263"/>
            <a:ext cx="457676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771900" y="6529388"/>
            <a:ext cx="8164513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28675" hangingPunct="0">
              <a:lnSpc>
                <a:spcPct val="97000"/>
              </a:lnSpc>
              <a:buClr>
                <a:srgbClr val="FFFFFF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200"/>
              <a:t>Benza RL, et al. </a:t>
            </a:r>
            <a:r>
              <a:rPr lang="en-GB" sz="1200" i="1"/>
              <a:t>Circulation</a:t>
            </a:r>
            <a:r>
              <a:rPr lang="en-GB" sz="1200"/>
              <a:t> 2010.   Benza RL, et al. </a:t>
            </a:r>
            <a:r>
              <a:rPr lang="en-GB" sz="1200" i="1"/>
              <a:t>Chest</a:t>
            </a:r>
            <a:r>
              <a:rPr lang="en-GB" sz="1200"/>
              <a:t> 2012.</a:t>
            </a:r>
            <a:endParaRPr lang="en-IE" sz="12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215063" y="1392238"/>
            <a:ext cx="56991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buFontTx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Score from 0  (low risk) to 22 (high risk)</a:t>
            </a:r>
          </a:p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buFontTx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Estimated survival at 1 year</a:t>
            </a:r>
            <a:endParaRPr lang="en-US" sz="1200" b="1" dirty="0">
              <a:latin typeface="+mn-lt"/>
              <a:cs typeface="+mn-cs"/>
            </a:endParaRPr>
          </a:p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buFontTx/>
              <a:buChar char="•"/>
              <a:defRPr/>
            </a:pPr>
            <a:r>
              <a:rPr lang="en-US" sz="2000" b="1" dirty="0">
                <a:latin typeface="+mn-lt"/>
                <a:cs typeface="+mn-cs"/>
              </a:rPr>
              <a:t>Incident/prevalent cases</a:t>
            </a:r>
          </a:p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buFontTx/>
              <a:buChar char="•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marL="342900" indent="-342900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buFontTx/>
              <a:buChar char="•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algn="ctr" defTabSz="457200" eaLnBrk="0" fontAlgn="auto" hangingPunct="0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b="1" i="1" dirty="0">
                <a:latin typeface="+mn-lt"/>
                <a:cs typeface="+mn-cs"/>
              </a:rPr>
              <a:t>Survival according to risk score at enrollment</a:t>
            </a:r>
            <a:endParaRPr lang="en-US" b="1" dirty="0">
              <a:latin typeface="+mn-lt"/>
              <a:cs typeface="+mn-cs"/>
            </a:endParaRPr>
          </a:p>
        </p:txBody>
      </p:sp>
      <p:pic>
        <p:nvPicPr>
          <p:cNvPr id="31750" name="Picture 1" descr="Capture d’écran 2017-06-29 à 01.05.45.png"/>
          <p:cNvPicPr>
            <a:picLocks noChangeAspect="1"/>
          </p:cNvPicPr>
          <p:nvPr/>
        </p:nvPicPr>
        <p:blipFill>
          <a:blip r:embed="rId4"/>
          <a:srcRect r="12560"/>
          <a:stretch>
            <a:fillRect/>
          </a:stretch>
        </p:blipFill>
        <p:spPr bwMode="auto">
          <a:xfrm>
            <a:off x="6215063" y="3544888"/>
            <a:ext cx="56991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/>
          </p:cNvPr>
          <p:cNvSpPr/>
          <p:nvPr/>
        </p:nvSpPr>
        <p:spPr>
          <a:xfrm>
            <a:off x="5975350" y="6188075"/>
            <a:ext cx="487363" cy="32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752" name="ZoneTexte 8"/>
          <p:cNvSpPr txBox="1">
            <a:spLocks noChangeArrowheads="1"/>
          </p:cNvSpPr>
          <p:nvPr/>
        </p:nvSpPr>
        <p:spPr bwMode="auto">
          <a:xfrm>
            <a:off x="1303338" y="1909763"/>
            <a:ext cx="922337" cy="307975"/>
          </a:xfrm>
          <a:prstGeom prst="rect">
            <a:avLst/>
          </a:prstGeom>
          <a:solidFill>
            <a:srgbClr val="DEDA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Aetiology</a:t>
            </a:r>
          </a:p>
        </p:txBody>
      </p:sp>
      <p:sp>
        <p:nvSpPr>
          <p:cNvPr id="31753" name="ZoneTexte 9"/>
          <p:cNvSpPr txBox="1">
            <a:spLocks noChangeArrowheads="1"/>
          </p:cNvSpPr>
          <p:nvPr/>
        </p:nvSpPr>
        <p:spPr bwMode="auto">
          <a:xfrm>
            <a:off x="1042988" y="2287588"/>
            <a:ext cx="1182687" cy="431800"/>
          </a:xfrm>
          <a:prstGeom prst="rect">
            <a:avLst/>
          </a:prstGeom>
          <a:solidFill>
            <a:srgbClr val="DEDA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100">
                <a:solidFill>
                  <a:srgbClr val="000000"/>
                </a:solidFill>
              </a:rPr>
              <a:t>Demographics</a:t>
            </a:r>
            <a:br>
              <a:rPr lang="en-GB" sz="1100">
                <a:solidFill>
                  <a:srgbClr val="000000"/>
                </a:solidFill>
              </a:rPr>
            </a:br>
            <a:r>
              <a:rPr lang="en-GB" sz="1100">
                <a:solidFill>
                  <a:srgbClr val="000000"/>
                </a:solidFill>
              </a:rPr>
              <a:t>&amp; Comorbidities</a:t>
            </a:r>
          </a:p>
        </p:txBody>
      </p:sp>
      <p:sp>
        <p:nvSpPr>
          <p:cNvPr id="31754" name="ZoneTexte 10"/>
          <p:cNvSpPr txBox="1">
            <a:spLocks noChangeArrowheads="1"/>
          </p:cNvSpPr>
          <p:nvPr/>
        </p:nvSpPr>
        <p:spPr bwMode="auto">
          <a:xfrm>
            <a:off x="1262063" y="2827338"/>
            <a:ext cx="963612" cy="307975"/>
          </a:xfrm>
          <a:prstGeom prst="rect">
            <a:avLst/>
          </a:prstGeom>
          <a:solidFill>
            <a:srgbClr val="DEDA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NYHA FC</a:t>
            </a:r>
          </a:p>
        </p:txBody>
      </p:sp>
      <p:sp>
        <p:nvSpPr>
          <p:cNvPr id="31755" name="ZoneTexte 11"/>
          <p:cNvSpPr txBox="1">
            <a:spLocks noChangeArrowheads="1"/>
          </p:cNvSpPr>
          <p:nvPr/>
        </p:nvSpPr>
        <p:spPr bwMode="auto">
          <a:xfrm>
            <a:off x="1235075" y="3270250"/>
            <a:ext cx="990600" cy="307975"/>
          </a:xfrm>
          <a:prstGeom prst="rect">
            <a:avLst/>
          </a:prstGeom>
          <a:solidFill>
            <a:srgbClr val="DEDA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sBP &amp; HR</a:t>
            </a:r>
          </a:p>
        </p:txBody>
      </p:sp>
      <p:sp>
        <p:nvSpPr>
          <p:cNvPr id="31756" name="ZoneTexte 12"/>
          <p:cNvSpPr txBox="1">
            <a:spLocks noChangeArrowheads="1"/>
          </p:cNvSpPr>
          <p:nvPr/>
        </p:nvSpPr>
        <p:spPr bwMode="auto">
          <a:xfrm>
            <a:off x="1492250" y="3711575"/>
            <a:ext cx="733425" cy="307975"/>
          </a:xfrm>
          <a:prstGeom prst="rect">
            <a:avLst/>
          </a:prstGeom>
          <a:solidFill>
            <a:srgbClr val="DEDAD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6MWD</a:t>
            </a:r>
          </a:p>
        </p:txBody>
      </p:sp>
      <p:sp>
        <p:nvSpPr>
          <p:cNvPr id="31757" name="ZoneTexte 13"/>
          <p:cNvSpPr txBox="1">
            <a:spLocks noChangeArrowheads="1"/>
          </p:cNvSpPr>
          <p:nvPr/>
        </p:nvSpPr>
        <p:spPr bwMode="auto">
          <a:xfrm>
            <a:off x="1670050" y="4154488"/>
            <a:ext cx="555625" cy="307975"/>
          </a:xfrm>
          <a:prstGeom prst="rect">
            <a:avLst/>
          </a:prstGeom>
          <a:solidFill>
            <a:srgbClr val="E5E1D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BNP</a:t>
            </a:r>
          </a:p>
        </p:txBody>
      </p:sp>
      <p:sp>
        <p:nvSpPr>
          <p:cNvPr id="31758" name="ZoneTexte 14"/>
          <p:cNvSpPr txBox="1">
            <a:spLocks noChangeArrowheads="1"/>
          </p:cNvSpPr>
          <p:nvPr/>
        </p:nvSpPr>
        <p:spPr bwMode="auto">
          <a:xfrm>
            <a:off x="1135063" y="4595813"/>
            <a:ext cx="1090612" cy="307975"/>
          </a:xfrm>
          <a:prstGeom prst="rect">
            <a:avLst/>
          </a:prstGeom>
          <a:solidFill>
            <a:srgbClr val="E8E3E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Echo (PE)</a:t>
            </a:r>
          </a:p>
        </p:txBody>
      </p:sp>
      <p:sp>
        <p:nvSpPr>
          <p:cNvPr id="31759" name="ZoneTexte 15"/>
          <p:cNvSpPr txBox="1">
            <a:spLocks noChangeArrowheads="1"/>
          </p:cNvSpPr>
          <p:nvPr/>
        </p:nvSpPr>
        <p:spPr bwMode="auto">
          <a:xfrm>
            <a:off x="1404938" y="5051425"/>
            <a:ext cx="820737" cy="307975"/>
          </a:xfrm>
          <a:prstGeom prst="rect">
            <a:avLst/>
          </a:prstGeom>
          <a:solidFill>
            <a:srgbClr val="EDE8E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DLCO</a:t>
            </a:r>
          </a:p>
        </p:txBody>
      </p:sp>
      <p:sp>
        <p:nvSpPr>
          <p:cNvPr id="31760" name="ZoneTexte 16"/>
          <p:cNvSpPr txBox="1">
            <a:spLocks noChangeArrowheads="1"/>
          </p:cNvSpPr>
          <p:nvPr/>
        </p:nvSpPr>
        <p:spPr bwMode="auto">
          <a:xfrm>
            <a:off x="1074738" y="5468938"/>
            <a:ext cx="1150937" cy="306387"/>
          </a:xfrm>
          <a:prstGeom prst="rect">
            <a:avLst/>
          </a:prstGeom>
          <a:solidFill>
            <a:srgbClr val="F3F0E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400">
                <a:solidFill>
                  <a:srgbClr val="000000"/>
                </a:solidFill>
              </a:rPr>
              <a:t>RAP &amp; PVR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595313" y="44450"/>
            <a:ext cx="109728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1-year survival according to REVEAL score at follow-up</a:t>
            </a:r>
          </a:p>
        </p:txBody>
      </p:sp>
      <p:pic>
        <p:nvPicPr>
          <p:cNvPr id="33794" name="Image 2"/>
          <p:cNvPicPr>
            <a:picLocks noChangeAspect="1"/>
          </p:cNvPicPr>
          <p:nvPr/>
        </p:nvPicPr>
        <p:blipFill>
          <a:blip r:embed="rId2"/>
          <a:srcRect b="51111"/>
          <a:stretch>
            <a:fillRect/>
          </a:stretch>
        </p:blipFill>
        <p:spPr bwMode="auto">
          <a:xfrm>
            <a:off x="392113" y="2244725"/>
            <a:ext cx="543401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76663" y="6505575"/>
            <a:ext cx="8164512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Arial" charset="0"/>
              </a:rPr>
              <a:t>Benza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n-lt"/>
                <a:ea typeface="Arial" charset="0"/>
              </a:rPr>
              <a:t> RL, 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  <a:latin typeface="+mn-lt"/>
                <a:ea typeface="Arial" charset="0"/>
              </a:rPr>
              <a:t>et al. J Heart Lung Transplant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+mn-lt"/>
                <a:ea typeface="Arial" charset="0"/>
              </a:rPr>
              <a:t>. 2015;34:356–61.</a:t>
            </a:r>
          </a:p>
        </p:txBody>
      </p:sp>
      <p:pic>
        <p:nvPicPr>
          <p:cNvPr id="33796" name="Image 5"/>
          <p:cNvPicPr>
            <a:picLocks noChangeAspect="1"/>
          </p:cNvPicPr>
          <p:nvPr/>
        </p:nvPicPr>
        <p:blipFill>
          <a:blip r:embed="rId2"/>
          <a:srcRect t="51595"/>
          <a:stretch>
            <a:fillRect/>
          </a:stretch>
        </p:blipFill>
        <p:spPr bwMode="auto">
          <a:xfrm>
            <a:off x="6305550" y="2244725"/>
            <a:ext cx="5494338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ZoneTexte 2"/>
          <p:cNvSpPr txBox="1">
            <a:spLocks noChangeArrowheads="1"/>
          </p:cNvSpPr>
          <p:nvPr/>
        </p:nvSpPr>
        <p:spPr bwMode="auto">
          <a:xfrm>
            <a:off x="1465263" y="1690688"/>
            <a:ext cx="3289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/>
              <a:t>Change in REVEAL score</a:t>
            </a:r>
          </a:p>
        </p:txBody>
      </p:sp>
      <p:sp>
        <p:nvSpPr>
          <p:cNvPr id="33798" name="ZoneTexte 6"/>
          <p:cNvSpPr txBox="1">
            <a:spLocks noChangeArrowheads="1"/>
          </p:cNvSpPr>
          <p:nvPr/>
        </p:nvSpPr>
        <p:spPr bwMode="auto">
          <a:xfrm>
            <a:off x="7310438" y="1690688"/>
            <a:ext cx="3484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/>
              <a:t>REVEAL score at follow-up</a:t>
            </a: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276225" y="2132013"/>
            <a:ext cx="357188" cy="37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6124575" y="2241550"/>
            <a:ext cx="357188" cy="373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3">
      <a:dk1>
        <a:srgbClr val="183962"/>
      </a:dk1>
      <a:lt1>
        <a:srgbClr val="FFFFFF"/>
      </a:lt1>
      <a:dk2>
        <a:srgbClr val="183962"/>
      </a:dk2>
      <a:lt2>
        <a:srgbClr val="F2F2F2"/>
      </a:lt2>
      <a:accent1>
        <a:srgbClr val="4F81BD"/>
      </a:accent1>
      <a:accent2>
        <a:srgbClr val="8064A2"/>
      </a:accent2>
      <a:accent3>
        <a:srgbClr val="92D050"/>
      </a:accent3>
      <a:accent4>
        <a:srgbClr val="FFFF00"/>
      </a:accent4>
      <a:accent5>
        <a:srgbClr val="C0504D"/>
      </a:accent5>
      <a:accent6>
        <a:srgbClr val="FFFF99"/>
      </a:accent6>
      <a:hlink>
        <a:srgbClr val="FEB2FF"/>
      </a:hlink>
      <a:folHlink>
        <a:srgbClr val="FE19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1" id="{7D941D7C-4085-DB40-A32B-9F8584EA3007}" vid="{4BDC1EFE-181E-0D49-B9B4-E43BEA845F4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3221</TotalTime>
  <Words>3367</Words>
  <Application>Microsoft Office PowerPoint</Application>
  <PresentationFormat>Widescreen</PresentationFormat>
  <Paragraphs>674</Paragraphs>
  <Slides>32</Slides>
  <Notes>8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AdvOT1ef757c0</vt:lpstr>
      <vt:lpstr>Arial</vt:lpstr>
      <vt:lpstr>Calibri</vt:lpstr>
      <vt:lpstr>Cambria</vt:lpstr>
      <vt:lpstr>Helvetica</vt:lpstr>
      <vt:lpstr>Wingdings</vt:lpstr>
      <vt:lpstr>Default Theme</vt:lpstr>
      <vt:lpstr>Microsoft Excel Chart</vt:lpstr>
      <vt:lpstr>PowerPoint Presentation</vt:lpstr>
      <vt:lpstr>Conflict of interest disclosure</vt:lpstr>
      <vt:lpstr>Risk assessment is fundamental for the determination of an optimal treatment strategy</vt:lpstr>
      <vt:lpstr>Risk  Prediction Tools in PAH</vt:lpstr>
      <vt:lpstr>Validation and comparison of different tools</vt:lpstr>
      <vt:lpstr>Four recent registries assessing risk stratification in PAH</vt:lpstr>
      <vt:lpstr>Summary of four registries assessing risk scores</vt:lpstr>
      <vt:lpstr>The REVEAL score</vt:lpstr>
      <vt:lpstr>1-year survival according to REVEAL score at follow-up</vt:lpstr>
      <vt:lpstr>Updated REVEAL risk score calculator, n=2529 </vt:lpstr>
      <vt:lpstr>Survival according to the updated REVEAL score</vt:lpstr>
      <vt:lpstr>Prognostic factors according to change in risk score component between 12 and 24 months</vt:lpstr>
      <vt:lpstr>REVEAL score</vt:lpstr>
      <vt:lpstr>2015 ESC/ERS Guidelines – Risk stratification in PAH </vt:lpstr>
      <vt:lpstr>2015 ESC/ERS Guidelines – Risk stratification in PAH </vt:lpstr>
      <vt:lpstr>Validation of ESC/ERS risk stratification for PAH</vt:lpstr>
      <vt:lpstr>Methodology used in The Swedish PAH Registry and COMPERA</vt:lpstr>
      <vt:lpstr>Validation of ESC/ERS risk stratification in large registries</vt:lpstr>
      <vt:lpstr>Around 75% of PAH patients did not achieve a low risk profile at follow-up</vt:lpstr>
      <vt:lpstr>SPAHR and COMPERA methodology</vt:lpstr>
      <vt:lpstr>Association between the number low-risk criteria and survival</vt:lpstr>
      <vt:lpstr>Achievement of multiple low risk criteria is associated with improved long-term outcomes</vt:lpstr>
      <vt:lpstr>Change in “low-risk” criteria</vt:lpstr>
      <vt:lpstr>Even one high-risk criterion significantly increases patients mortality risk in PAH</vt:lpstr>
      <vt:lpstr>Number of non-invasive low-risk criteria at follow-up is also associated with prognosis</vt:lpstr>
      <vt:lpstr>Validation of the simplified French methodology in COMPERA</vt:lpstr>
      <vt:lpstr>In PAH-SSc patients, achievement of multiple low-risk criteria at first re-evaluation leads to improved long-term outcomes</vt:lpstr>
      <vt:lpstr>French PH Network methodology</vt:lpstr>
      <vt:lpstr>Limitations of Risk Assessment</vt:lpstr>
      <vt:lpstr>Recommendations for evaluation of PAH severity and response to therapy</vt:lpstr>
      <vt:lpstr>PowerPoint Presentation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Athenaîs Boucly</dc:creator>
  <cp:keywords/>
  <dc:description/>
  <cp:lastModifiedBy>MDB-ACER14</cp:lastModifiedBy>
  <cp:revision>120</cp:revision>
  <dcterms:created xsi:type="dcterms:W3CDTF">2018-09-17T18:22:04Z</dcterms:created>
  <dcterms:modified xsi:type="dcterms:W3CDTF">2019-04-02T07:25:20Z</dcterms:modified>
  <cp:category/>
</cp:coreProperties>
</file>