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42" r:id="rId2"/>
    <p:sldMasterId id="2147483827" r:id="rId3"/>
    <p:sldMasterId id="2147483841" r:id="rId4"/>
    <p:sldMasterId id="2147483853" r:id="rId5"/>
    <p:sldMasterId id="2147483943" r:id="rId6"/>
  </p:sldMasterIdLst>
  <p:notesMasterIdLst>
    <p:notesMasterId r:id="rId45"/>
  </p:notesMasterIdLst>
  <p:sldIdLst>
    <p:sldId id="1584" r:id="rId7"/>
    <p:sldId id="1554" r:id="rId8"/>
    <p:sldId id="1567" r:id="rId9"/>
    <p:sldId id="273" r:id="rId10"/>
    <p:sldId id="1598" r:id="rId11"/>
    <p:sldId id="2147471094" r:id="rId12"/>
    <p:sldId id="2147471047" r:id="rId13"/>
    <p:sldId id="1533" r:id="rId14"/>
    <p:sldId id="416" r:id="rId15"/>
    <p:sldId id="2147471115" r:id="rId16"/>
    <p:sldId id="2147471112" r:id="rId17"/>
    <p:sldId id="1601" r:id="rId18"/>
    <p:sldId id="2120" r:id="rId19"/>
    <p:sldId id="2147471048" r:id="rId20"/>
    <p:sldId id="765" r:id="rId21"/>
    <p:sldId id="2147471113" r:id="rId22"/>
    <p:sldId id="2147471114" r:id="rId23"/>
    <p:sldId id="262" r:id="rId24"/>
    <p:sldId id="2147471090" r:id="rId25"/>
    <p:sldId id="274" r:id="rId26"/>
    <p:sldId id="2147471102" r:id="rId27"/>
    <p:sldId id="2147471103" r:id="rId28"/>
    <p:sldId id="2147471104" r:id="rId29"/>
    <p:sldId id="2147471105" r:id="rId30"/>
    <p:sldId id="2147471106" r:id="rId31"/>
    <p:sldId id="2147471107" r:id="rId32"/>
    <p:sldId id="2147471109" r:id="rId33"/>
    <p:sldId id="2147471110" r:id="rId34"/>
    <p:sldId id="2147471111" r:id="rId35"/>
    <p:sldId id="2147471108" r:id="rId36"/>
    <p:sldId id="2147471093" r:id="rId37"/>
    <p:sldId id="2147471099" r:id="rId38"/>
    <p:sldId id="2147471100" r:id="rId39"/>
    <p:sldId id="2147471101" r:id="rId40"/>
    <p:sldId id="267" r:id="rId41"/>
    <p:sldId id="283" r:id="rId42"/>
    <p:sldId id="1530" r:id="rId43"/>
    <p:sldId id="1572" r:id="rId44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AF606853-7671-496A-8E4F-DF71F8EC918B}" styleName="Stile scuro 1 - Color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ile scuro 1 - Color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346"/>
    <p:restoredTop sz="86883" autoAdjust="0"/>
  </p:normalViewPr>
  <p:slideViewPr>
    <p:cSldViewPr>
      <p:cViewPr varScale="1">
        <p:scale>
          <a:sx n="96" d="100"/>
          <a:sy n="96" d="100"/>
        </p:scale>
        <p:origin x="29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7863C4E4-F73C-E076-F62F-077BC73495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85B7B6D-3CFD-DE09-BF64-200B3E8890D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87AF4CD-5B20-AD44-B7B0-41CBAD5BDEAA}" type="datetimeFigureOut">
              <a:rPr lang="it-IT"/>
              <a:pPr>
                <a:defRPr/>
              </a:pPr>
              <a:t>12/05/25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BA373147-F71B-EC88-3D96-B24FBFF85C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370A7DE5-86BD-BFD0-4B2B-8A58A0153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840F53-4AD6-A43B-39F7-5B5D72826E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22B70B-46A0-B410-B554-9E6742099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9DE046-A229-954F-8229-2D54D253793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HFNT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respiratory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non-invasive management of acute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respiratory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(ARF),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alongside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conventional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(COT), and non- invasive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ventilation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(NIV).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DA3E1-1E04-AD41-A2F3-8928030FDC8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423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algn="l"/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Background: 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Non-invasive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ventilation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(NIV) with bi-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level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positive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airway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pressure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BiPAP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)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commonly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treat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admitted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hospital with acute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hypercapnic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respiratory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failure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(AHRF)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secondary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an acute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exacerbation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chronic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obstructive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pulmonary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disease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(AECOPD).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Objectives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To compare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efficacy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NIV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applied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conjunction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usual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care versus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usual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involving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no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mechanical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ventilation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alone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adults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AHRF due to AECOPD.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aim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review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update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evidence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base with the goals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supporting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clinical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practice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providing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recommendations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future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evaluation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research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Search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methods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identified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trials from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Cochrane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Airways Group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Specialised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Register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trials (CAGR),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which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derived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from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systematic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searches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bibliographic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databases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including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Cochrane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Central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Register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Controlled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Trials (CENTRAL), MEDLINE,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Embase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the Cumulative Index to Nursing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Allied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Health Literature (CINAHL),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Allied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Complementary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Medicine Database (AMED),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PsycINFO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through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handsearching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respiratory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journals and meeting abstracts.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update to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original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review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incorporates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results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database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searches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up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January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2017.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Selection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criteria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All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randomised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controlled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trials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compared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usual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care plus NIV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BiPAP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) versus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usual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care alone in an acute hospital setting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AECOPD due to AHRF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eligible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inclusion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AHRF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defined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by 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admission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pH &lt; 7.35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partial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pressure of carbon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dioxide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(PaCO</a:t>
            </a:r>
            <a:r>
              <a:rPr lang="it-IT" b="0" i="0" u="none" strike="noStrike" baseline="-25000" dirty="0">
                <a:solidFill>
                  <a:srgbClr val="212121"/>
                </a:solidFill>
                <a:effectLst/>
                <a:latin typeface="BlinkMacSystemFont"/>
              </a:rPr>
              <a:t>2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) &gt; 45 mmHg (6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kPa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).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Primary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review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mortality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during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hospital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admission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endotracheal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Secondary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hospital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length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stay, treatment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intolerance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complications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changes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symptoms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changes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arterial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blood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gases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  <a:p>
            <a:pPr algn="l"/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Data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collection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analysis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Two review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authors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independently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applied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selection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criteria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determine study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eligibility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performed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data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extraction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determined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risk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accordance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Cochrane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guidelines. Review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authors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undertook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meta-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analysis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data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both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clinically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statistically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homogenous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analysed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data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both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one overall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pooled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sample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according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two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predefined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subgroups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related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exacerbation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severity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admission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between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7.35 and 7.30 vs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below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7.30) and NIV treatment setting (intensive care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unit-based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vs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ward-based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).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reported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results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mortality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endotracheal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and hospital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length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stay in a '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Summary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findings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'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table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their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quality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accordance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GRADE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criteria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Main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results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the review 17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randomised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controlled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trials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involving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1264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participants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Available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data indicate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age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recruitment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66.8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years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(range 57.7 to 70.5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years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)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most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participants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(65%)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male.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Most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studies (12/17)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risk of performance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and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most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(14/17), the risk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detection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uncertain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risks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may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have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affected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subjective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patient-reported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measures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(e.g.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dyspnoea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)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secondary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review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respectively.Use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NIV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decreased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risk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mortality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by 46% (risk ratio (RR) 0.54, 95% confidence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interval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(CI) 0.38 to 0.76;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12 studies;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number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needed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treat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an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additional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beneficial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(NNTB) 12, 95% CI 9 to 23)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decreased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risk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needing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endotracheal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by 65% (RR 0.36, 95% CI 0.28 to 0.46;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17 studies; NNTB 5, 95% CI 5 to 6).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graded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both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'moderate'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quality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owing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uncertainty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regarding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risk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several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studies.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Inspection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funnel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plot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related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endotracheal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raised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possibility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some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publication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pertaining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NIV use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also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associated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reduced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length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hospital stay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difference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(MD) -3.39 days, 95% CI -5.93 to -0.85;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10 studies),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reduced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incidence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complications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unrelated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NIV) (RR 0.26, 95% CI 0.13 to 0.53;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2 studies),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improvement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pH (MD 0.05, 95% CI 0.02 to 0.07;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8 studies) and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partial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pressure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oxygen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(PaO</a:t>
            </a:r>
            <a:r>
              <a:rPr lang="it-IT" b="0" i="0" u="none" strike="noStrike" baseline="-25000" dirty="0">
                <a:solidFill>
                  <a:srgbClr val="212121"/>
                </a:solidFill>
                <a:effectLst/>
                <a:latin typeface="BlinkMacSystemFont"/>
              </a:rPr>
              <a:t>2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) (MD 7.47 mmHg, 95% CI 0.78 to 14.16 mmHg;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8 studies)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one hour. A trend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towards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improvement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PaCO</a:t>
            </a:r>
            <a:r>
              <a:rPr lang="it-IT" b="0" i="0" u="none" strike="noStrike" baseline="-25000" dirty="0">
                <a:solidFill>
                  <a:srgbClr val="212121"/>
                </a:solidFill>
                <a:effectLst/>
                <a:latin typeface="BlinkMacSystemFont"/>
              </a:rPr>
              <a:t>2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 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observed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but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finding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not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statistically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significant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(MD -4.62 mmHg, 95% CI -11.05 to 1.80 mmHg;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8 studies). Post hoc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analysis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revealed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lack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benefit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due to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fact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data from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two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studies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high risk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showed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baseline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imbalance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worse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the NIV group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usual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care group).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Sensitivity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analysis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revealed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exclusion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two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studies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resulted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statistically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significant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positive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effect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NIV on PaCO</a:t>
            </a:r>
            <a:r>
              <a:rPr lang="it-IT" b="0" i="0" u="none" strike="noStrike" baseline="-25000" dirty="0">
                <a:solidFill>
                  <a:srgbClr val="212121"/>
                </a:solidFill>
                <a:effectLst/>
                <a:latin typeface="BlinkMacSystemFont"/>
              </a:rPr>
              <a:t>2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Treatment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intolerance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significantly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greater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the NIV group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usual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care group (risk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difference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(RD) 0.11, 95% CI 0.04 to 0.17;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6 studies).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Results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analysis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showed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 non-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significant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trend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towards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reduction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dyspnoea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NIV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compared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usual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care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standardised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difference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(SMD) -0.16, 95% CI -0.34 to 0.02;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4 studies).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Subgroup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analyses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revealed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no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significant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between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-group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differences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Authors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'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conclusions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Data from good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quality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randomised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controlled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trials show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NIV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beneficial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 first-line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intervention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conjunction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usual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care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reducing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likelihood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mortality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endotracheal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admitted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acute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hypercapnic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respiratory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failure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secondary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an acute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exacerbation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chronic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obstructive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pulmonary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disease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(COPD).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magnitude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benefit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appears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similar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acidosis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a mild (pH 7.30 to 7.35) versus a more severe nature (pH &lt; 7.30),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NIV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applied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within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intensive care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unit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(ICU) 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ward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setting.</a:t>
            </a:r>
          </a:p>
          <a:p>
            <a:pPr algn="l"/>
            <a:endParaRPr lang="it-IT" b="0" i="0" u="none" strike="noStrike" dirty="0">
              <a:solidFill>
                <a:srgbClr val="212121"/>
              </a:solidFill>
              <a:effectLst/>
              <a:latin typeface="BlinkMacSystemFont"/>
            </a:endParaRPr>
          </a:p>
          <a:p>
            <a:pPr algn="l"/>
            <a:endParaRPr lang="it-IT" b="0" i="0" u="none" strike="noStrike" dirty="0">
              <a:solidFill>
                <a:srgbClr val="212121"/>
              </a:solidFill>
              <a:effectLst/>
              <a:latin typeface="BlinkMacSystemFont"/>
            </a:endParaRPr>
          </a:p>
          <a:p>
            <a:pPr algn="l" fontAlgn="base"/>
            <a:r>
              <a:rPr lang="it-IT" b="1" i="0" u="none" strike="noStrike" dirty="0">
                <a:solidFill>
                  <a:srgbClr val="2E2B2B"/>
                </a:solidFill>
                <a:effectLst/>
                <a:latin typeface="inherit"/>
              </a:rPr>
              <a:t>RESP CARE STUDY</a:t>
            </a:r>
          </a:p>
          <a:p>
            <a:pPr algn="l" fontAlgn="base"/>
            <a:endParaRPr lang="it-IT" b="1" i="0" u="none" strike="noStrike" dirty="0">
              <a:solidFill>
                <a:srgbClr val="2E2B2B"/>
              </a:solidFill>
              <a:effectLst/>
              <a:latin typeface="inherit"/>
            </a:endParaRPr>
          </a:p>
          <a:p>
            <a:pPr algn="l" fontAlgn="base"/>
            <a:r>
              <a:rPr lang="it-IT" b="1" i="0" u="none" strike="noStrike" dirty="0">
                <a:solidFill>
                  <a:srgbClr val="2E2B2B"/>
                </a:solidFill>
                <a:effectLst/>
                <a:latin typeface="inherit"/>
              </a:rPr>
              <a:t>BACKGROUND: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 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Noninvasive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ventilation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(NIV)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intolerance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one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reason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for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failure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.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However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, the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characteristics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,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predictors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, and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outcomes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of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intolerance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are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unclear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.</a:t>
            </a:r>
          </a:p>
          <a:p>
            <a:pPr algn="l" fontAlgn="base"/>
            <a:r>
              <a:rPr lang="it-IT" b="1" i="0" u="none" strike="noStrike" dirty="0">
                <a:solidFill>
                  <a:srgbClr val="2E2B2B"/>
                </a:solidFill>
                <a:effectLst/>
                <a:latin typeface="inherit"/>
              </a:rPr>
              <a:t>METHODS: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 A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prospective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observational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study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was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performed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in the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respiratory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intensive care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unit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of a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teaching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hospital.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Subjects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with acute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respiratory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failure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who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used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were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enrolled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.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Initially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,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continuous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use of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was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encouraged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.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However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,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if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the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subject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could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not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tolerate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NIV,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was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used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intermittently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.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intolerance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was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defined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as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termination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of NIV due to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subject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refusal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to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receive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because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of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discomfort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,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even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after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intermittent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use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was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attempted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.</a:t>
            </a:r>
          </a:p>
          <a:p>
            <a:pPr algn="l" fontAlgn="base"/>
            <a:r>
              <a:rPr lang="it-IT" b="1" i="0" u="none" strike="noStrike" dirty="0">
                <a:solidFill>
                  <a:srgbClr val="2E2B2B"/>
                </a:solidFill>
                <a:effectLst/>
                <a:latin typeface="inherit"/>
              </a:rPr>
              <a:t>RESULTS: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 A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total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of 961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subjects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were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enrolled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in the study. Of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these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, 50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subjects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(5.2%)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experienced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intolerance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after a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median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2.4 h of NIV support. Age (OR = 0.98, 95% CI 0.963–0.996) and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heart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rate (OR = 1.02, 95% CI 1.006–1.030)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measured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before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were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2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independent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risk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factors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of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intolerance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. After 1–2 h of NIV,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independent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risk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factors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of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intolerance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were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heart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rate (OR = 1.03, 95% CI 1.016–1.044) and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breathing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frequency (OR = 1.06, 95% CI 1.027–1.099).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Intolerant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subjects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had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no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improvement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in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mean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arterial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pressure,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heart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rate, or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breathing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frequency after the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intervention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.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Moreover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,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intolerant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subjects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had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a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higher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intubation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rate (44.0% vs 25.8%, </a:t>
            </a:r>
            <a:r>
              <a:rPr lang="it-IT" b="0" i="1" u="none" strike="noStrike" dirty="0" err="1">
                <a:solidFill>
                  <a:srgbClr val="2E2B2B"/>
                </a:solidFill>
                <a:effectLst/>
                <a:latin typeface="inherit"/>
              </a:rPr>
              <a:t>P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 = .008) and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higher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mortality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(34.0% vs 22.4%, </a:t>
            </a:r>
            <a:r>
              <a:rPr lang="it-IT" b="0" i="1" u="none" strike="noStrike" dirty="0" err="1">
                <a:solidFill>
                  <a:srgbClr val="2E2B2B"/>
                </a:solidFill>
                <a:effectLst/>
                <a:latin typeface="inherit"/>
              </a:rPr>
              <a:t>P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 = .08). The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three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most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common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complaints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were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that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worsened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subjects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' distress (46%),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that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resulted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in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dyspnea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(26%), and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that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the flow or pressure of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was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too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strong to bear (16%).</a:t>
            </a:r>
          </a:p>
          <a:p>
            <a:pPr algn="l" fontAlgn="base"/>
            <a:r>
              <a:rPr lang="it-IT" b="1" i="0" u="none" strike="noStrike" dirty="0">
                <a:solidFill>
                  <a:srgbClr val="2E2B2B"/>
                </a:solidFill>
                <a:effectLst/>
                <a:latin typeface="inherit"/>
              </a:rPr>
              <a:t>CONCLUSIONS: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 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intolerance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worsened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subjects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'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outcomes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.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Younger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subjects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with a high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heart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rate and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breathing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frequency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may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be more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likely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to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experience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 NIV </a:t>
            </a:r>
            <a:r>
              <a:rPr lang="it-IT" b="0" i="0" u="none" strike="noStrike" dirty="0" err="1">
                <a:solidFill>
                  <a:srgbClr val="2E2B2B"/>
                </a:solidFill>
                <a:effectLst/>
                <a:latin typeface="inherit"/>
              </a:rPr>
              <a:t>intolerance</a:t>
            </a:r>
            <a:r>
              <a:rPr lang="it-IT" b="0" i="0" u="none" strike="noStrike" dirty="0">
                <a:solidFill>
                  <a:srgbClr val="2E2B2B"/>
                </a:solidFill>
                <a:effectLst/>
                <a:latin typeface="inherit"/>
              </a:rPr>
              <a:t>.</a:t>
            </a:r>
          </a:p>
          <a:p>
            <a:pPr algn="l"/>
            <a:endParaRPr lang="it-IT" b="0" i="0" u="none" strike="noStrike" dirty="0">
              <a:solidFill>
                <a:srgbClr val="212121"/>
              </a:solidFill>
              <a:effectLst/>
              <a:latin typeface="BlinkMacSystemFont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C03A-6D30-5243-8B20-B527CB87A2F7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074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C03A-6D30-5243-8B20-B527CB87A2F7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84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it-IT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Background</a:t>
            </a:r>
          </a:p>
          <a:p>
            <a:pPr algn="l"/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Although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cumulative studies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have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demonstrated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a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beneficial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effect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high-flow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nasal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cannula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oxygen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(HFNC) in acute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hypercapnic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respiratory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failure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randomized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trials to compare HFNC with non-invasive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ventilation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(NIV)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initial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treatment in acute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exacerbations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chronic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obstructive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pulmonary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disease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(AECOPD)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patients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with acute-moderate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hypercapnic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respiratory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failure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are limited. The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aim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this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randomized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open label, non-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inferiority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trial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to compare treatment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failure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rates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between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HFNC and NIV in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such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patients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algn="l"/>
            <a:r>
              <a:rPr lang="it-IT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Methods</a:t>
            </a:r>
          </a:p>
          <a:p>
            <a:pPr algn="l"/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Patients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diagnosed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with AECOPD with a baseline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arterial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blood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gas pH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between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7.25 and 7.35 and PaCO</a:t>
            </a:r>
            <a:r>
              <a:rPr lang="it-IT" b="0" i="0" u="none" strike="noStrike" baseline="-2500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2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 ≥ 50 mmHg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admitted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to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two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intensive care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units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(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ICUs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)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a large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tertiary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academic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teaching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hospital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between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March 2018 and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December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2022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were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randomly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assigned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to HFNC or NIV. The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primary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endpoint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the rate of treatment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failure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defined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endotracheal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intubation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or a switch to the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other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study treatment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modality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Secondary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endpoints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were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rates of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intubation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or treatment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change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blood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gas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values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vital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signs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one, 12, and 48 h, 28-day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mortality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well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ICU and hospital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lengths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stay.</a:t>
            </a:r>
          </a:p>
          <a:p>
            <a:pPr algn="l"/>
            <a:r>
              <a:rPr lang="it-IT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Results</a:t>
            </a:r>
            <a:endParaRPr lang="it-IT" b="0" i="0" u="none" strike="noStrike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225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total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patients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(113 in the HFNC group and 112 in the NIV group)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were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included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the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intention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-to-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treat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analysis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The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failure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rate of the HFNC group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25.7%,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while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the NIV group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14.3%. The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failure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rate risk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difference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between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the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two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groups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11.38% (95% CI 0.25–21.20, </a:t>
            </a:r>
            <a:r>
              <a:rPr lang="it-IT" b="0" i="1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 = 0.033),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which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higher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than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the non-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inferiority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cut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-off of 9%. In the per-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protocol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analysis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treatment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failure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occurred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28 of 110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patients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(25.5%) in the HFNC group and 15 of 109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patients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(13.8%) in the NIV group (risk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difference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11.69%; 95% CI 0.48–22.60). The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intubation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rate in the HFNC group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higher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than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the NIV group (14.2% vs 5.4%, </a:t>
            </a:r>
            <a:r>
              <a:rPr lang="it-IT" b="0" i="1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 = 0.026). The treatment switch rate, ICU and hospital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length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stay or 28-day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mortality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the HFNC group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were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not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statistically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different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from the NIV group (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all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it-IT" b="0" i="1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 &gt; 0.05).</a:t>
            </a:r>
          </a:p>
          <a:p>
            <a:pPr algn="l"/>
            <a:r>
              <a:rPr lang="it-IT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Conclusion</a:t>
            </a:r>
            <a:endParaRPr lang="it-IT" b="0" i="0" u="none" strike="noStrike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HFNC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not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shown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to be non-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inferior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to NIV and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resulted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a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higher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incidence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treatment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failure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than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NIV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when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used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the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initial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respiratory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support for AECOPD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patients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with acute-moderate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hypercapnic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respiratory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failure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C03A-6D30-5243-8B20-B527CB87A2F7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15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C03A-6D30-5243-8B20-B527CB87A2F7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58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t-IT" sz="1800" i="1" dirty="0">
                <a:effectLst/>
                <a:latin typeface="CharisSIL"/>
              </a:rPr>
              <a:t>Background: </a:t>
            </a:r>
            <a:r>
              <a:rPr lang="it-IT" sz="1800" dirty="0" err="1">
                <a:effectLst/>
                <a:latin typeface="CharisSIL"/>
              </a:rPr>
              <a:t>Noninvasive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ventilation</a:t>
            </a:r>
            <a:r>
              <a:rPr lang="it-IT" sz="1800" dirty="0">
                <a:effectLst/>
                <a:latin typeface="CharisSIL"/>
              </a:rPr>
              <a:t> (NIV) </a:t>
            </a:r>
            <a:r>
              <a:rPr lang="it-IT" sz="1800" dirty="0" err="1">
                <a:effectLst/>
                <a:latin typeface="CharisSIL"/>
              </a:rPr>
              <a:t>has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been</a:t>
            </a:r>
            <a:r>
              <a:rPr lang="it-IT" sz="1800" dirty="0">
                <a:effectLst/>
                <a:latin typeface="CharisSIL"/>
              </a:rPr>
              <a:t> the </a:t>
            </a:r>
            <a:r>
              <a:rPr lang="it-IT" sz="1800" dirty="0" err="1">
                <a:effectLst/>
                <a:latin typeface="CharisSIL"/>
              </a:rPr>
              <a:t>cornerstone</a:t>
            </a:r>
            <a:r>
              <a:rPr lang="it-IT" sz="1800" dirty="0">
                <a:effectLst/>
                <a:latin typeface="CharisSIL"/>
              </a:rPr>
              <a:t> for </a:t>
            </a:r>
            <a:r>
              <a:rPr lang="it-IT" sz="1800" dirty="0" err="1">
                <a:effectLst/>
                <a:latin typeface="CharisSIL"/>
              </a:rPr>
              <a:t>managing</a:t>
            </a:r>
            <a:r>
              <a:rPr lang="it-IT" sz="1800" dirty="0">
                <a:effectLst/>
                <a:latin typeface="CharisSIL"/>
              </a:rPr>
              <a:t> acute </a:t>
            </a:r>
            <a:r>
              <a:rPr lang="it-IT" sz="1800" dirty="0" err="1">
                <a:effectLst/>
                <a:latin typeface="CharisSIL"/>
              </a:rPr>
              <a:t>exacerbations</a:t>
            </a:r>
            <a:r>
              <a:rPr lang="it-IT" sz="1800" dirty="0">
                <a:effectLst/>
                <a:latin typeface="CharisSIL"/>
              </a:rPr>
              <a:t> of COPD (AECOPD) with </a:t>
            </a:r>
            <a:r>
              <a:rPr lang="it-IT" sz="1800" dirty="0" err="1">
                <a:effectLst/>
                <a:latin typeface="CharisSIL"/>
              </a:rPr>
              <a:t>hypercapnic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respiratory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failure</a:t>
            </a:r>
            <a:r>
              <a:rPr lang="it-IT" sz="1800" dirty="0">
                <a:effectLst/>
                <a:latin typeface="CharisSIL"/>
              </a:rPr>
              <a:t>. </a:t>
            </a:r>
            <a:r>
              <a:rPr lang="it-IT" sz="1800" dirty="0" err="1">
                <a:effectLst/>
                <a:latin typeface="CharisSIL"/>
              </a:rPr>
              <a:t>Nasal</a:t>
            </a:r>
            <a:r>
              <a:rPr lang="it-IT" sz="1800" dirty="0">
                <a:effectLst/>
                <a:latin typeface="CharisSIL"/>
              </a:rPr>
              <a:t> high flow (NHF) </a:t>
            </a:r>
            <a:r>
              <a:rPr lang="it-IT" sz="1800" dirty="0" err="1">
                <a:effectLst/>
                <a:latin typeface="CharisSIL"/>
              </a:rPr>
              <a:t>oxygen</a:t>
            </a:r>
            <a:r>
              <a:rPr lang="it-IT" sz="1800" dirty="0">
                <a:effectLst/>
                <a:latin typeface="CharisSIL"/>
              </a:rPr>
              <a:t> therapy </a:t>
            </a:r>
            <a:r>
              <a:rPr lang="it-IT" sz="1800" dirty="0" err="1">
                <a:effectLst/>
                <a:latin typeface="CharisSIL"/>
              </a:rPr>
              <a:t>has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emerged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as</a:t>
            </a:r>
            <a:r>
              <a:rPr lang="it-IT" sz="1800" dirty="0">
                <a:effectLst/>
                <a:latin typeface="CharisSIL"/>
              </a:rPr>
              <a:t> a </a:t>
            </a:r>
            <a:r>
              <a:rPr lang="it-IT" sz="1800" dirty="0" err="1">
                <a:effectLst/>
                <a:latin typeface="CharisSIL"/>
              </a:rPr>
              <a:t>po</a:t>
            </a:r>
            <a:r>
              <a:rPr lang="it-IT" sz="1800" dirty="0">
                <a:effectLst/>
                <a:latin typeface="CharisSIL"/>
              </a:rPr>
              <a:t>- </a:t>
            </a:r>
            <a:r>
              <a:rPr lang="it-IT" sz="1800" dirty="0" err="1">
                <a:effectLst/>
                <a:latin typeface="CharisSIL"/>
              </a:rPr>
              <a:t>tential</a:t>
            </a:r>
            <a:r>
              <a:rPr lang="it-IT" sz="1800" dirty="0">
                <a:effectLst/>
                <a:latin typeface="CharisSIL"/>
              </a:rPr>
              <a:t> alternative, </a:t>
            </a:r>
            <a:r>
              <a:rPr lang="it-IT" sz="1800" dirty="0" err="1">
                <a:effectLst/>
                <a:latin typeface="CharisSIL"/>
              </a:rPr>
              <a:t>offering</a:t>
            </a:r>
            <a:r>
              <a:rPr lang="it-IT" sz="1800" dirty="0">
                <a:effectLst/>
                <a:latin typeface="CharisSIL"/>
              </a:rPr>
              <a:t> a more </a:t>
            </a:r>
            <a:r>
              <a:rPr lang="it-IT" sz="1800" dirty="0" err="1">
                <a:effectLst/>
                <a:latin typeface="CharisSIL"/>
              </a:rPr>
              <a:t>tolerable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modality</a:t>
            </a:r>
            <a:r>
              <a:rPr lang="it-IT" sz="1800" dirty="0">
                <a:effectLst/>
                <a:latin typeface="CharisSIL"/>
              </a:rPr>
              <a:t> with </a:t>
            </a:r>
            <a:r>
              <a:rPr lang="it-IT" sz="1800" dirty="0" err="1">
                <a:effectLst/>
                <a:latin typeface="CharisSIL"/>
              </a:rPr>
              <a:t>promising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outcomes</a:t>
            </a:r>
            <a:r>
              <a:rPr lang="it-IT" sz="1800" dirty="0">
                <a:effectLst/>
                <a:latin typeface="CharisSIL"/>
              </a:rPr>
              <a:t>. The </a:t>
            </a:r>
            <a:r>
              <a:rPr lang="it-IT" sz="1800" dirty="0" err="1">
                <a:effectLst/>
                <a:latin typeface="CharisSIL"/>
              </a:rPr>
              <a:t>aim</a:t>
            </a:r>
            <a:r>
              <a:rPr lang="it-IT" sz="1800" dirty="0">
                <a:effectLst/>
                <a:latin typeface="CharisSIL"/>
              </a:rPr>
              <a:t> of the </a:t>
            </a:r>
            <a:r>
              <a:rPr lang="it-IT" sz="1800" dirty="0" err="1">
                <a:effectLst/>
                <a:latin typeface="CharisSIL"/>
              </a:rPr>
              <a:t>present</a:t>
            </a:r>
            <a:r>
              <a:rPr lang="it-IT" sz="1800" dirty="0">
                <a:effectLst/>
                <a:latin typeface="CharisSIL"/>
              </a:rPr>
              <a:t> study </a:t>
            </a:r>
            <a:r>
              <a:rPr lang="it-IT" sz="1800" dirty="0" err="1">
                <a:effectLst/>
                <a:latin typeface="CharisSIL"/>
              </a:rPr>
              <a:t>was</a:t>
            </a:r>
            <a:r>
              <a:rPr lang="it-IT" sz="1800" dirty="0">
                <a:effectLst/>
                <a:latin typeface="CharisSIL"/>
              </a:rPr>
              <a:t> to </a:t>
            </a:r>
            <a:r>
              <a:rPr lang="it-IT" sz="1800" dirty="0" err="1">
                <a:effectLst/>
                <a:latin typeface="CharisSIL"/>
              </a:rPr>
              <a:t>evaluate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whether</a:t>
            </a:r>
            <a:r>
              <a:rPr lang="it-IT" sz="1800" dirty="0">
                <a:effectLst/>
                <a:latin typeface="CharisSIL"/>
              </a:rPr>
              <a:t> NHF </a:t>
            </a:r>
            <a:r>
              <a:rPr lang="it-IT" sz="1800" dirty="0" err="1">
                <a:effectLst/>
                <a:latin typeface="CharisSIL"/>
              </a:rPr>
              <a:t>respiratory</a:t>
            </a:r>
            <a:r>
              <a:rPr lang="it-IT" sz="1800" dirty="0">
                <a:effectLst/>
                <a:latin typeface="CharisSIL"/>
              </a:rPr>
              <a:t> support </a:t>
            </a:r>
            <a:r>
              <a:rPr lang="it-IT" sz="1800" dirty="0" err="1">
                <a:effectLst/>
                <a:latin typeface="CharisSIL"/>
              </a:rPr>
              <a:t>is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noninferior</a:t>
            </a:r>
            <a:r>
              <a:rPr lang="it-IT" sz="1800" dirty="0">
                <a:effectLst/>
                <a:latin typeface="CharisSIL"/>
              </a:rPr>
              <a:t> to NIV with </a:t>
            </a:r>
            <a:r>
              <a:rPr lang="it-IT" sz="1800" dirty="0" err="1">
                <a:effectLst/>
                <a:latin typeface="CharisSIL"/>
              </a:rPr>
              <a:t>respect</a:t>
            </a:r>
            <a:r>
              <a:rPr lang="it-IT" sz="1800" dirty="0">
                <a:effectLst/>
                <a:latin typeface="CharisSIL"/>
              </a:rPr>
              <a:t> to treatment </a:t>
            </a:r>
            <a:r>
              <a:rPr lang="it-IT" sz="1800" dirty="0" err="1">
                <a:effectLst/>
                <a:latin typeface="CharisSIL"/>
              </a:rPr>
              <a:t>failure</a:t>
            </a:r>
            <a:r>
              <a:rPr lang="it-IT" sz="1800" dirty="0">
                <a:effectLst/>
                <a:latin typeface="CharisSIL"/>
              </a:rPr>
              <a:t>, in </a:t>
            </a:r>
            <a:r>
              <a:rPr lang="it-IT" sz="1800" dirty="0" err="1">
                <a:effectLst/>
                <a:latin typeface="CharisSIL"/>
              </a:rPr>
              <a:t>patients</a:t>
            </a:r>
            <a:r>
              <a:rPr lang="it-IT" sz="1800" dirty="0">
                <a:effectLst/>
                <a:latin typeface="CharisSIL"/>
              </a:rPr>
              <a:t> with mild-to-moderate </a:t>
            </a:r>
            <a:r>
              <a:rPr lang="it-IT" sz="1800" dirty="0" err="1">
                <a:effectLst/>
                <a:latin typeface="CharisSIL"/>
              </a:rPr>
              <a:t>hypercapnic</a:t>
            </a:r>
            <a:r>
              <a:rPr lang="it-IT" sz="1800" dirty="0">
                <a:effectLst/>
                <a:latin typeface="CharisSIL"/>
              </a:rPr>
              <a:t> AECOPD. </a:t>
            </a:r>
            <a:endParaRPr lang="it-IT" dirty="0"/>
          </a:p>
          <a:p>
            <a:r>
              <a:rPr lang="it-IT" sz="1800" i="1" dirty="0">
                <a:effectLst/>
                <a:latin typeface="CharisSIL"/>
              </a:rPr>
              <a:t>Methods: </a:t>
            </a:r>
            <a:r>
              <a:rPr lang="it-IT" sz="1800" dirty="0">
                <a:effectLst/>
                <a:latin typeface="CharisSIL"/>
              </a:rPr>
              <a:t>In </a:t>
            </a:r>
            <a:r>
              <a:rPr lang="it-IT" sz="1800" dirty="0" err="1">
                <a:effectLst/>
                <a:latin typeface="CharisSIL"/>
              </a:rPr>
              <a:t>this</a:t>
            </a:r>
            <a:r>
              <a:rPr lang="it-IT" sz="1800" dirty="0">
                <a:effectLst/>
                <a:latin typeface="CharisSIL"/>
              </a:rPr>
              <a:t> multi-center, </a:t>
            </a:r>
            <a:r>
              <a:rPr lang="it-IT" sz="1800" dirty="0" err="1">
                <a:effectLst/>
                <a:latin typeface="CharisSIL"/>
              </a:rPr>
              <a:t>randomized</a:t>
            </a:r>
            <a:r>
              <a:rPr lang="it-IT" sz="1800" dirty="0">
                <a:effectLst/>
                <a:latin typeface="CharisSIL"/>
              </a:rPr>
              <a:t>, </a:t>
            </a:r>
            <a:r>
              <a:rPr lang="it-IT" sz="1800" dirty="0" err="1">
                <a:effectLst/>
                <a:latin typeface="CharisSIL"/>
              </a:rPr>
              <a:t>noninferiority</a:t>
            </a:r>
            <a:r>
              <a:rPr lang="it-IT" sz="1800" dirty="0">
                <a:effectLst/>
                <a:latin typeface="CharisSIL"/>
              </a:rPr>
              <a:t> trial, 105 </a:t>
            </a:r>
            <a:r>
              <a:rPr lang="it-IT" sz="1800" dirty="0" err="1">
                <a:effectLst/>
                <a:latin typeface="CharisSIL"/>
              </a:rPr>
              <a:t>patients</a:t>
            </a:r>
            <a:r>
              <a:rPr lang="it-IT" sz="1800" dirty="0">
                <a:effectLst/>
                <a:latin typeface="CharisSIL"/>
              </a:rPr>
              <a:t> with AECOPD and </a:t>
            </a:r>
            <a:r>
              <a:rPr lang="it-IT" sz="1800" dirty="0" err="1">
                <a:effectLst/>
                <a:latin typeface="CharisSIL"/>
              </a:rPr>
              <a:t>respiratory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failure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type</a:t>
            </a:r>
            <a:r>
              <a:rPr lang="it-IT" sz="1800" dirty="0">
                <a:effectLst/>
                <a:latin typeface="CharisSIL"/>
              </a:rPr>
              <a:t> II </a:t>
            </a:r>
            <a:r>
              <a:rPr lang="it-IT" sz="1800" dirty="0" err="1">
                <a:effectLst/>
                <a:latin typeface="CharisSIL"/>
              </a:rPr>
              <a:t>were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enrolled</a:t>
            </a:r>
            <a:r>
              <a:rPr lang="it-IT" sz="1800" dirty="0">
                <a:effectLst/>
                <a:latin typeface="CharisSIL"/>
              </a:rPr>
              <a:t>. </a:t>
            </a:r>
            <a:r>
              <a:rPr lang="it-IT" sz="1800" dirty="0" err="1">
                <a:effectLst/>
                <a:latin typeface="CharisSIL"/>
              </a:rPr>
              <a:t>Participants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were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randomly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assigned</a:t>
            </a:r>
            <a:r>
              <a:rPr lang="it-IT" sz="1800" dirty="0">
                <a:effectLst/>
                <a:latin typeface="CharisSIL"/>
              </a:rPr>
              <a:t> to </a:t>
            </a:r>
            <a:r>
              <a:rPr lang="it-IT" sz="1800" dirty="0" err="1">
                <a:effectLst/>
                <a:latin typeface="CharisSIL"/>
              </a:rPr>
              <a:t>receive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either</a:t>
            </a:r>
            <a:r>
              <a:rPr lang="it-IT" sz="1800" dirty="0">
                <a:effectLst/>
                <a:latin typeface="CharisSIL"/>
              </a:rPr>
              <a:t> NHF therapy or NIV. The </a:t>
            </a:r>
            <a:r>
              <a:rPr lang="it-IT" sz="1800" dirty="0" err="1">
                <a:effectLst/>
                <a:latin typeface="CharisSIL"/>
              </a:rPr>
              <a:t>primary</a:t>
            </a:r>
            <a:r>
              <a:rPr lang="it-IT" sz="1800" dirty="0">
                <a:effectLst/>
                <a:latin typeface="CharisSIL"/>
              </a:rPr>
              <a:t> endpoint </a:t>
            </a:r>
            <a:r>
              <a:rPr lang="it-IT" sz="1800" dirty="0" err="1">
                <a:effectLst/>
                <a:latin typeface="CharisSIL"/>
              </a:rPr>
              <a:t>was</a:t>
            </a:r>
            <a:r>
              <a:rPr lang="it-IT" sz="1800" dirty="0">
                <a:effectLst/>
                <a:latin typeface="CharisSIL"/>
              </a:rPr>
              <a:t> the frequency of treatment </a:t>
            </a:r>
            <a:r>
              <a:rPr lang="it-IT" sz="1800" dirty="0" err="1">
                <a:effectLst/>
                <a:latin typeface="CharisSIL"/>
              </a:rPr>
              <a:t>failure</a:t>
            </a:r>
            <a:r>
              <a:rPr lang="it-IT" sz="1800" dirty="0">
                <a:effectLst/>
                <a:latin typeface="CharisSIL"/>
              </a:rPr>
              <a:t>, </a:t>
            </a:r>
            <a:r>
              <a:rPr lang="it-IT" sz="1800" dirty="0" err="1">
                <a:effectLst/>
                <a:latin typeface="CharisSIL"/>
              </a:rPr>
              <a:t>defined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as</a:t>
            </a:r>
            <a:r>
              <a:rPr lang="it-IT" sz="1800" dirty="0">
                <a:effectLst/>
                <a:latin typeface="CharisSIL"/>
              </a:rPr>
              <a:t> the </a:t>
            </a:r>
            <a:r>
              <a:rPr lang="it-IT" sz="1800" dirty="0" err="1">
                <a:effectLst/>
                <a:latin typeface="CharisSIL"/>
              </a:rPr>
              <a:t>need</a:t>
            </a:r>
            <a:r>
              <a:rPr lang="it-IT" sz="1800" dirty="0">
                <a:effectLst/>
                <a:latin typeface="CharisSIL"/>
              </a:rPr>
              <a:t> for </a:t>
            </a:r>
            <a:r>
              <a:rPr lang="it-IT" sz="1800" dirty="0" err="1">
                <a:effectLst/>
                <a:latin typeface="CharisSIL"/>
              </a:rPr>
              <a:t>intubation</a:t>
            </a:r>
            <a:r>
              <a:rPr lang="it-IT" sz="1800" dirty="0">
                <a:effectLst/>
                <a:latin typeface="CharisSIL"/>
              </a:rPr>
              <a:t> and invasive </a:t>
            </a:r>
            <a:r>
              <a:rPr lang="it-IT" sz="1800" dirty="0" err="1">
                <a:effectLst/>
                <a:latin typeface="CharisSIL"/>
              </a:rPr>
              <a:t>mechanical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ventilation</a:t>
            </a:r>
            <a:r>
              <a:rPr lang="it-IT" sz="1800" dirty="0">
                <a:effectLst/>
                <a:latin typeface="CharisSIL"/>
              </a:rPr>
              <a:t> or a switch to the alternative treatment group. </a:t>
            </a:r>
            <a:r>
              <a:rPr lang="it-IT" sz="1800" dirty="0" err="1">
                <a:effectLst/>
                <a:latin typeface="CharisSIL"/>
              </a:rPr>
              <a:t>Secondary</a:t>
            </a:r>
            <a:r>
              <a:rPr lang="it-IT" sz="1800" dirty="0">
                <a:effectLst/>
                <a:latin typeface="CharisSIL"/>
              </a:rPr>
              <a:t> endpoints </a:t>
            </a:r>
            <a:r>
              <a:rPr lang="it-IT" sz="1800" dirty="0" err="1">
                <a:effectLst/>
                <a:latin typeface="CharisSIL"/>
              </a:rPr>
              <a:t>included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changes</a:t>
            </a:r>
            <a:r>
              <a:rPr lang="it-IT" sz="1800" dirty="0">
                <a:effectLst/>
                <a:latin typeface="CharisSIL"/>
              </a:rPr>
              <a:t> in </a:t>
            </a:r>
            <a:r>
              <a:rPr lang="it-IT" sz="1800" dirty="0" err="1">
                <a:effectLst/>
                <a:latin typeface="CharisSIL"/>
              </a:rPr>
              <a:t>respiratory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parameters</a:t>
            </a:r>
            <a:r>
              <a:rPr lang="it-IT" sz="1800" dirty="0">
                <a:effectLst/>
                <a:latin typeface="CharisSIL"/>
              </a:rPr>
              <a:t>, </a:t>
            </a:r>
            <a:r>
              <a:rPr lang="it-IT" sz="1800" dirty="0" err="1">
                <a:effectLst/>
                <a:latin typeface="CharisSIL"/>
              </a:rPr>
              <a:t>patient</a:t>
            </a:r>
            <a:r>
              <a:rPr lang="it-IT" sz="1800" dirty="0">
                <a:effectLst/>
                <a:latin typeface="CharisSIL"/>
              </a:rPr>
              <a:t> comfort </a:t>
            </a:r>
            <a:r>
              <a:rPr lang="it-IT" sz="1800" dirty="0" err="1">
                <a:effectLst/>
                <a:latin typeface="CharisSIL"/>
              </a:rPr>
              <a:t>indicators</a:t>
            </a:r>
            <a:r>
              <a:rPr lang="it-IT" sz="1800" dirty="0">
                <a:effectLst/>
                <a:latin typeface="CharisSIL"/>
              </a:rPr>
              <a:t>, and the </a:t>
            </a:r>
            <a:r>
              <a:rPr lang="it-IT" sz="1800" dirty="0" err="1">
                <a:effectLst/>
                <a:latin typeface="CharisSIL"/>
              </a:rPr>
              <a:t>occurrence</a:t>
            </a:r>
            <a:r>
              <a:rPr lang="it-IT" sz="1800" dirty="0">
                <a:effectLst/>
                <a:latin typeface="CharisSIL"/>
              </a:rPr>
              <a:t> of </a:t>
            </a:r>
            <a:r>
              <a:rPr lang="it-IT" sz="1800" dirty="0" err="1">
                <a:effectLst/>
                <a:latin typeface="CharisSIL"/>
              </a:rPr>
              <a:t>complications</a:t>
            </a:r>
            <a:r>
              <a:rPr lang="it-IT" sz="1800" dirty="0">
                <a:effectLst/>
                <a:latin typeface="CharisSIL"/>
              </a:rPr>
              <a:t>. </a:t>
            </a:r>
            <a:endParaRPr lang="it-IT" dirty="0"/>
          </a:p>
          <a:p>
            <a:r>
              <a:rPr lang="it-IT" sz="1800" i="1" dirty="0" err="1">
                <a:effectLst/>
                <a:latin typeface="CharisSIL"/>
              </a:rPr>
              <a:t>Results</a:t>
            </a:r>
            <a:r>
              <a:rPr lang="it-IT" sz="1800" i="1" dirty="0">
                <a:effectLst/>
                <a:latin typeface="CharisSIL"/>
              </a:rPr>
              <a:t>: </a:t>
            </a:r>
            <a:r>
              <a:rPr lang="it-IT" sz="1800" dirty="0">
                <a:effectLst/>
                <a:latin typeface="CharisSIL"/>
              </a:rPr>
              <a:t>The </a:t>
            </a:r>
            <a:r>
              <a:rPr lang="it-IT" sz="1800" dirty="0" err="1">
                <a:effectLst/>
                <a:latin typeface="CharisSIL"/>
              </a:rPr>
              <a:t>findings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revealed</a:t>
            </a:r>
            <a:r>
              <a:rPr lang="it-IT" sz="1800" dirty="0">
                <a:effectLst/>
                <a:latin typeface="CharisSIL"/>
              </a:rPr>
              <a:t> no </a:t>
            </a:r>
            <a:r>
              <a:rPr lang="it-IT" sz="1800" dirty="0" err="1">
                <a:effectLst/>
                <a:latin typeface="CharisSIL"/>
              </a:rPr>
              <a:t>significant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difference</a:t>
            </a:r>
            <a:r>
              <a:rPr lang="it-IT" sz="1800" dirty="0">
                <a:effectLst/>
                <a:latin typeface="CharisSIL"/>
              </a:rPr>
              <a:t> in the </a:t>
            </a:r>
            <a:r>
              <a:rPr lang="it-IT" sz="1800" dirty="0" err="1">
                <a:effectLst/>
                <a:latin typeface="CharisSIL"/>
              </a:rPr>
              <a:t>primary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outcome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between</a:t>
            </a:r>
            <a:r>
              <a:rPr lang="it-IT" sz="1800" dirty="0">
                <a:effectLst/>
                <a:latin typeface="CharisSIL"/>
              </a:rPr>
              <a:t> the groups, with a treatment </a:t>
            </a:r>
            <a:r>
              <a:rPr lang="it-IT" sz="1800" dirty="0" err="1">
                <a:effectLst/>
                <a:latin typeface="CharisSIL"/>
              </a:rPr>
              <a:t>failure</a:t>
            </a:r>
            <a:r>
              <a:rPr lang="it-IT" sz="1800" dirty="0">
                <a:effectLst/>
                <a:latin typeface="CharisSIL"/>
              </a:rPr>
              <a:t> rate of 19.6 % (10 out of 51) in the NHF group and 14.8 % (8 out of 54) in the NIV group. </a:t>
            </a:r>
            <a:r>
              <a:rPr lang="it-IT" sz="1800" dirty="0" err="1">
                <a:effectLst/>
                <a:latin typeface="CharisSIL"/>
              </a:rPr>
              <a:t>Interestingly</a:t>
            </a:r>
            <a:r>
              <a:rPr lang="it-IT" sz="1800" dirty="0">
                <a:effectLst/>
                <a:latin typeface="CharisSIL"/>
              </a:rPr>
              <a:t>, NHF users </a:t>
            </a:r>
            <a:r>
              <a:rPr lang="it-IT" sz="1800" dirty="0" err="1">
                <a:effectLst/>
                <a:latin typeface="CharisSIL"/>
              </a:rPr>
              <a:t>reported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significantly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lower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levels</a:t>
            </a:r>
            <a:r>
              <a:rPr lang="it-IT" sz="1800" dirty="0">
                <a:effectLst/>
                <a:latin typeface="CharisSIL"/>
              </a:rPr>
              <a:t> of </a:t>
            </a:r>
            <a:r>
              <a:rPr lang="it-IT" sz="1800" dirty="0" err="1">
                <a:effectLst/>
                <a:latin typeface="CharisSIL"/>
              </a:rPr>
              <a:t>dyspnea</a:t>
            </a:r>
            <a:r>
              <a:rPr lang="it-IT" sz="1800" dirty="0">
                <a:effectLst/>
                <a:latin typeface="CharisSIL"/>
              </a:rPr>
              <a:t> and </a:t>
            </a:r>
            <a:r>
              <a:rPr lang="it-IT" sz="1800" dirty="0" err="1">
                <a:effectLst/>
                <a:latin typeface="CharisSIL"/>
              </a:rPr>
              <a:t>discomfort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at</a:t>
            </a:r>
            <a:r>
              <a:rPr lang="it-IT" sz="1800" dirty="0">
                <a:effectLst/>
                <a:latin typeface="CharisSIL"/>
              </a:rPr>
              <a:t> multiple follow-up points. </a:t>
            </a:r>
            <a:r>
              <a:rPr lang="it-IT" sz="1800" dirty="0" err="1">
                <a:effectLst/>
                <a:latin typeface="CharisSIL"/>
              </a:rPr>
              <a:t>Despite</a:t>
            </a:r>
            <a:r>
              <a:rPr lang="it-IT" sz="1800" dirty="0">
                <a:effectLst/>
                <a:latin typeface="CharisSIL"/>
              </a:rPr>
              <a:t> the </a:t>
            </a:r>
            <a:r>
              <a:rPr lang="it-IT" sz="1800" dirty="0" err="1">
                <a:effectLst/>
                <a:latin typeface="CharisSIL"/>
              </a:rPr>
              <a:t>differences</a:t>
            </a:r>
            <a:r>
              <a:rPr lang="it-IT" sz="1800" dirty="0">
                <a:effectLst/>
                <a:latin typeface="CharisSIL"/>
              </a:rPr>
              <a:t> in </a:t>
            </a:r>
            <a:r>
              <a:rPr lang="it-IT" sz="1800" dirty="0" err="1">
                <a:effectLst/>
                <a:latin typeface="CharisSIL"/>
              </a:rPr>
              <a:t>patient</a:t>
            </a:r>
            <a:r>
              <a:rPr lang="it-IT" sz="1800" dirty="0">
                <a:effectLst/>
                <a:latin typeface="CharisSIL"/>
              </a:rPr>
              <a:t> comfort, </a:t>
            </a:r>
            <a:r>
              <a:rPr lang="it-IT" sz="1800" dirty="0" err="1">
                <a:effectLst/>
                <a:latin typeface="CharisSIL"/>
              </a:rPr>
              <a:t>respiratory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parameters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such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as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respiratory</a:t>
            </a:r>
            <a:r>
              <a:rPr lang="it-IT" sz="1800" dirty="0">
                <a:effectLst/>
                <a:latin typeface="CharisSIL"/>
              </a:rPr>
              <a:t> rate, </a:t>
            </a:r>
            <a:r>
              <a:rPr lang="it-IT" sz="1800" dirty="0" err="1">
                <a:effectLst/>
                <a:latin typeface="CharisSIL"/>
              </a:rPr>
              <a:t>arterial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blood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gases</a:t>
            </a:r>
            <a:r>
              <a:rPr lang="it-IT" sz="1800" dirty="0">
                <a:effectLst/>
                <a:latin typeface="CharisSIL"/>
              </a:rPr>
              <a:t>, and use of </a:t>
            </a:r>
            <a:r>
              <a:rPr lang="it-IT" sz="1800" dirty="0" err="1">
                <a:effectLst/>
                <a:latin typeface="CharisSIL"/>
              </a:rPr>
              <a:t>accessory</a:t>
            </a:r>
            <a:r>
              <a:rPr lang="it-IT" sz="1800" dirty="0">
                <a:effectLst/>
                <a:latin typeface="CharisSIL"/>
              </a:rPr>
              <a:t> muscles of </a:t>
            </a:r>
            <a:r>
              <a:rPr lang="it-IT" sz="1800" dirty="0" err="1">
                <a:effectLst/>
                <a:latin typeface="CharisSIL"/>
              </a:rPr>
              <a:t>respiration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showed</a:t>
            </a:r>
            <a:r>
              <a:rPr lang="it-IT" sz="1800" dirty="0">
                <a:effectLst/>
                <a:latin typeface="CharisSIL"/>
              </a:rPr>
              <a:t> no </a:t>
            </a:r>
            <a:r>
              <a:rPr lang="it-IT" sz="1800" dirty="0" err="1">
                <a:effectLst/>
                <a:latin typeface="CharisSIL"/>
              </a:rPr>
              <a:t>significant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disparities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between</a:t>
            </a:r>
            <a:r>
              <a:rPr lang="it-IT" sz="1800" dirty="0">
                <a:effectLst/>
                <a:latin typeface="CharisSIL"/>
              </a:rPr>
              <a:t> the groups </a:t>
            </a:r>
            <a:r>
              <a:rPr lang="it-IT" sz="1800" dirty="0" err="1">
                <a:effectLst/>
                <a:latin typeface="CharisSIL"/>
              </a:rPr>
              <a:t>throughout</a:t>
            </a:r>
            <a:r>
              <a:rPr lang="it-IT" sz="1800" dirty="0">
                <a:effectLst/>
                <a:latin typeface="CharisSIL"/>
              </a:rPr>
              <a:t> the study </a:t>
            </a:r>
            <a:r>
              <a:rPr lang="it-IT" sz="1800" dirty="0" err="1">
                <a:effectLst/>
                <a:latin typeface="CharisSIL"/>
              </a:rPr>
              <a:t>period</a:t>
            </a:r>
            <a:r>
              <a:rPr lang="it-IT" sz="1800" dirty="0">
                <a:effectLst/>
                <a:latin typeface="CharisSIL"/>
              </a:rPr>
              <a:t>. </a:t>
            </a:r>
            <a:endParaRPr lang="it-IT" dirty="0"/>
          </a:p>
          <a:p>
            <a:r>
              <a:rPr lang="it-IT" sz="1800" i="1" dirty="0" err="1">
                <a:effectLst/>
                <a:latin typeface="CharisSIL"/>
              </a:rPr>
              <a:t>Conclusions</a:t>
            </a:r>
            <a:r>
              <a:rPr lang="it-IT" sz="1800" i="1" dirty="0">
                <a:effectLst/>
                <a:latin typeface="CharisSIL"/>
              </a:rPr>
              <a:t>: </a:t>
            </a:r>
            <a:r>
              <a:rPr lang="it-IT" sz="1800" dirty="0">
                <a:effectLst/>
                <a:latin typeface="CharisSIL"/>
              </a:rPr>
              <a:t>NHF therapy </a:t>
            </a:r>
            <a:r>
              <a:rPr lang="it-IT" sz="1800" dirty="0" err="1">
                <a:effectLst/>
                <a:latin typeface="CharisSIL"/>
              </a:rPr>
              <a:t>was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similar</a:t>
            </a:r>
            <a:r>
              <a:rPr lang="it-IT" sz="1800" dirty="0">
                <a:effectLst/>
                <a:latin typeface="CharisSIL"/>
              </a:rPr>
              <a:t> to NIV in </a:t>
            </a:r>
            <a:r>
              <a:rPr lang="it-IT" sz="1800" dirty="0" err="1">
                <a:effectLst/>
                <a:latin typeface="CharisSIL"/>
              </a:rPr>
              <a:t>preventing</a:t>
            </a:r>
            <a:r>
              <a:rPr lang="it-IT" sz="1800" dirty="0">
                <a:effectLst/>
                <a:latin typeface="CharisSIL"/>
              </a:rPr>
              <a:t> treatment </a:t>
            </a:r>
            <a:r>
              <a:rPr lang="it-IT" sz="1800" dirty="0" err="1">
                <a:effectLst/>
                <a:latin typeface="CharisSIL"/>
              </a:rPr>
              <a:t>failure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among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patients</a:t>
            </a:r>
            <a:r>
              <a:rPr lang="it-IT" sz="1800" dirty="0">
                <a:effectLst/>
                <a:latin typeface="CharisSIL"/>
              </a:rPr>
              <a:t> with </a:t>
            </a:r>
            <a:r>
              <a:rPr lang="it-IT" sz="1800" dirty="0" err="1">
                <a:effectLst/>
                <a:latin typeface="CharisSIL"/>
              </a:rPr>
              <a:t>hypercapnic</a:t>
            </a:r>
            <a:r>
              <a:rPr lang="it-IT" sz="1800" dirty="0">
                <a:effectLst/>
                <a:latin typeface="CharisSIL"/>
              </a:rPr>
              <a:t> AECOPD, </a:t>
            </a:r>
            <a:r>
              <a:rPr lang="it-IT" sz="1800" dirty="0" err="1">
                <a:effectLst/>
                <a:latin typeface="CharisSIL"/>
              </a:rPr>
              <a:t>offering</a:t>
            </a:r>
            <a:r>
              <a:rPr lang="it-IT" sz="1800" dirty="0">
                <a:effectLst/>
                <a:latin typeface="CharisSIL"/>
              </a:rPr>
              <a:t> a </a:t>
            </a:r>
            <a:r>
              <a:rPr lang="it-IT" sz="1800" dirty="0" err="1">
                <a:effectLst/>
                <a:latin typeface="CharisSIL"/>
              </a:rPr>
              <a:t>viable</a:t>
            </a:r>
            <a:r>
              <a:rPr lang="it-IT" sz="1800" dirty="0">
                <a:effectLst/>
                <a:latin typeface="CharisSIL"/>
              </a:rPr>
              <a:t> alternative with </a:t>
            </a:r>
            <a:r>
              <a:rPr lang="it-IT" sz="1800" dirty="0" err="1">
                <a:effectLst/>
                <a:latin typeface="CharisSIL"/>
              </a:rPr>
              <a:t>enhanced</a:t>
            </a:r>
            <a:r>
              <a:rPr lang="it-IT" sz="1800" dirty="0">
                <a:effectLst/>
                <a:latin typeface="CharisSIL"/>
              </a:rPr>
              <a:t> comfort.</a:t>
            </a:r>
            <a:br>
              <a:rPr lang="it-IT" sz="1800" dirty="0">
                <a:effectLst/>
                <a:latin typeface="CharisSIL"/>
              </a:rPr>
            </a:br>
            <a:r>
              <a:rPr lang="it-IT" sz="1800" i="1" dirty="0">
                <a:effectLst/>
                <a:latin typeface="CharisSIL"/>
              </a:rPr>
              <a:t>Trial </a:t>
            </a:r>
            <a:r>
              <a:rPr lang="it-IT" sz="1800" i="1" dirty="0" err="1">
                <a:effectLst/>
                <a:latin typeface="CharisSIL"/>
              </a:rPr>
              <a:t>registration</a:t>
            </a:r>
            <a:r>
              <a:rPr lang="it-IT" sz="1800" i="1" dirty="0">
                <a:effectLst/>
                <a:latin typeface="CharisSIL"/>
              </a:rPr>
              <a:t>: </a:t>
            </a:r>
            <a:r>
              <a:rPr lang="it-IT" sz="1800" dirty="0">
                <a:effectLst/>
                <a:latin typeface="CharisSIL"/>
              </a:rPr>
              <a:t>The study </a:t>
            </a:r>
            <a:r>
              <a:rPr lang="it-IT" sz="1800" dirty="0" err="1">
                <a:effectLst/>
                <a:latin typeface="CharisSIL"/>
              </a:rPr>
              <a:t>was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prospectively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registered</a:t>
            </a:r>
            <a:r>
              <a:rPr lang="it-IT" sz="1800" dirty="0">
                <a:effectLst/>
                <a:latin typeface="CharisSIL"/>
              </a:rPr>
              <a:t> in </a:t>
            </a:r>
            <a:r>
              <a:rPr lang="it-IT" sz="1800" dirty="0" err="1">
                <a:solidFill>
                  <a:srgbClr val="2196D1"/>
                </a:solidFill>
                <a:effectLst/>
                <a:latin typeface="CharisSIL"/>
              </a:rPr>
              <a:t>ClinicalTrials.gov</a:t>
            </a:r>
            <a:r>
              <a:rPr lang="it-IT" sz="1800" dirty="0">
                <a:solidFill>
                  <a:srgbClr val="2196D1"/>
                </a:solidFill>
                <a:effectLst/>
                <a:latin typeface="CharisSIL"/>
              </a:rPr>
              <a:t> </a:t>
            </a:r>
            <a:r>
              <a:rPr lang="it-IT" sz="1800" dirty="0">
                <a:effectLst/>
                <a:latin typeface="CharisSIL"/>
              </a:rPr>
              <a:t>(</a:t>
            </a:r>
            <a:r>
              <a:rPr lang="it-IT" sz="1800" dirty="0" err="1">
                <a:effectLst/>
                <a:latin typeface="CharisSIL"/>
              </a:rPr>
              <a:t>Identifier</a:t>
            </a:r>
            <a:r>
              <a:rPr lang="it-IT" sz="1800" dirty="0">
                <a:effectLst/>
                <a:latin typeface="CharisSIL"/>
              </a:rPr>
              <a:t>: NCT03466385) on March 15, 2018.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C03A-6D30-5243-8B20-B527CB87A2F7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056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b="1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Background and </a:t>
            </a:r>
            <a:r>
              <a:rPr lang="it-IT" b="1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Objective</a:t>
            </a:r>
            <a:r>
              <a:rPr lang="it-IT" b="1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: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 Luminal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mucus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plugging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in small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airways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is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associated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with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lung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function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decline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and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death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of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patients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with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chronic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obstructive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pulmonary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disease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(COPD).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However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little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attention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has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been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paid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to the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possible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role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of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mucus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in large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airways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in acute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exacerbation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of COPD (AECOPD).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Therefore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this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study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aimed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to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explore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the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relationship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between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the luminal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mucus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score of large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airways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and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other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physiological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parameters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of severe AECOPD.</a:t>
            </a:r>
            <a:br>
              <a:rPr lang="it-IT" dirty="0"/>
            </a:br>
            <a:r>
              <a:rPr lang="it-IT" b="1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Subjects</a:t>
            </a:r>
            <a:r>
              <a:rPr lang="it-IT" b="1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and Methods: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 A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total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of 74 AECOPD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inpatients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were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enrolled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in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this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cross-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sectional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study.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All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patients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underwent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lung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function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tests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and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bronchoscopy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, and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their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luminal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mucus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was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observed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and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scored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through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bronchoscopy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Four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questionnaires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including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the St. George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Respiratory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Questionnaire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(SGRQ),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modified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Medical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Research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Council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dyspnea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scale (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mMRC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), COPD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Assessment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Test (CAT) and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Exacerbation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of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Chronic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pulmonary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disease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Tool (EXACT),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were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used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to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assess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health-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related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quality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of life (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HRQoL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).</a:t>
            </a:r>
            <a:br>
              <a:rPr lang="it-IT" dirty="0"/>
            </a:br>
            <a:r>
              <a:rPr lang="it-IT" b="1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Results</a:t>
            </a:r>
            <a:r>
              <a:rPr lang="it-IT" b="1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: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 The luminal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mucus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score of large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airways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was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significantly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correlated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with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spirometry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parameters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and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HRQoL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score.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Both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mMRC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grade and SGRQ score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were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significantly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positively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correlated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with luminal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mucus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score (</a:t>
            </a:r>
            <a:r>
              <a:rPr lang="el-GR" b="0" i="1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ρ</a:t>
            </a:r>
            <a:r>
              <a:rPr lang="el-GR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=0.527, </a:t>
            </a:r>
            <a:r>
              <a:rPr lang="it-IT" b="0" i="1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&lt; 0.001; </a:t>
            </a:r>
            <a:r>
              <a:rPr lang="el-GR" b="0" i="1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ρ</a:t>
            </a:r>
            <a:r>
              <a:rPr lang="el-GR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=0.441, </a:t>
            </a:r>
            <a:r>
              <a:rPr lang="it-IT" b="0" i="1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&lt; 0.001,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respectively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).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Forced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expiratory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flow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at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25% to 75% of the FVC (FEF</a:t>
            </a:r>
            <a:r>
              <a:rPr lang="it-IT" b="0" i="0" u="none" strike="noStrike" baseline="-25000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25%-75%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) and FEV</a:t>
            </a:r>
            <a:r>
              <a:rPr lang="it-IT" b="0" i="0" u="none" strike="noStrike" baseline="-25000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1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%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predicted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functional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measures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reflecting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small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airway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disease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were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significantly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negatively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correlated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with luminal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mucus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score (</a:t>
            </a:r>
            <a:r>
              <a:rPr lang="el-GR" b="0" i="1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ρ</a:t>
            </a:r>
            <a:r>
              <a:rPr lang="el-GR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=− 0.518, </a:t>
            </a:r>
            <a:r>
              <a:rPr lang="it-IT" b="0" i="1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&lt; 0.001; </a:t>
            </a:r>
            <a:r>
              <a:rPr lang="el-GR" b="0" i="1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ρ</a:t>
            </a:r>
            <a:r>
              <a:rPr lang="el-GR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=− 0.498, </a:t>
            </a:r>
            <a:r>
              <a:rPr lang="it-IT" b="0" i="1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&lt; 0.001,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respectively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). The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stepwise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multiple linear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regression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model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suggested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that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mMRC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grade and FEV</a:t>
            </a:r>
            <a:r>
              <a:rPr lang="it-IT" b="0" i="0" u="none" strike="noStrike" baseline="-25000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1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%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predicted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could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predict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luminal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mucus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score (</a:t>
            </a:r>
            <a:r>
              <a:rPr lang="it-IT" b="0" i="1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</a:t>
            </a:r>
            <a:r>
              <a:rPr lang="it-IT" b="0" i="0" u="none" strike="noStrike" baseline="30000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2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=0.348, </a:t>
            </a:r>
            <a:r>
              <a:rPr lang="it-IT" b="0" i="1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F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=18.960, </a:t>
            </a:r>
            <a:r>
              <a:rPr lang="it-IT" b="0" i="1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P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&lt; 0.001).</a:t>
            </a:r>
            <a:br>
              <a:rPr lang="it-IT" dirty="0"/>
            </a:br>
            <a:r>
              <a:rPr lang="it-IT" b="1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Conclusion</a:t>
            </a:r>
            <a:r>
              <a:rPr lang="it-IT" b="1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: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 For severe acute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exacerbation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of COPD,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bronchoscopy-identified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luminal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mucus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in large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airways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is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associated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with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reduced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lung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function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and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worse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health-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related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quality</a:t>
            </a:r>
            <a:r>
              <a:rPr lang="it-IT" b="0" i="0" u="none" strike="noStrike" dirty="0">
                <a:solidFill>
                  <a:srgbClr val="555555"/>
                </a:solidFill>
                <a:effectLst/>
                <a:latin typeface="Verdana" panose="020B0604030504040204" pitchFamily="34" charset="0"/>
              </a:rPr>
              <a:t> of life.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C03A-6D30-5243-8B20-B527CB87A2F7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228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The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efficacy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and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feasibility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of high flow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nasal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therapy (HFNT) use in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patients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with acute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exacerbation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of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chronic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obstructive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pulmonary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disease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(AECOPD) and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bronchiectasis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is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unknown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We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performed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a single-center, single-arm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prospective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observational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study in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patients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with AECOPD,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documented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bronchiectasis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, pH ≥ 7.35,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respiratory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rate (RR) ≥ 26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breaths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/minute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despite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receiving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maximal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medical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treatment and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oxygen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 </a:t>
            </a:r>
            <a:r>
              <a:rPr lang="it-IT" b="0" i="1" dirty="0">
                <a:solidFill>
                  <a:srgbClr val="212121"/>
                </a:solidFill>
                <a:effectLst/>
                <a:latin typeface="system-ui"/>
              </a:rPr>
              <a:t>via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 face mask up to 10 L/m.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Patients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received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HFNT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Airvo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2, Fisher &amp;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Paykel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)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at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a gas flow of 50 L/min and FIO</a:t>
            </a:r>
            <a:r>
              <a:rPr lang="it-IT" b="0" i="0" baseline="-25000" dirty="0">
                <a:solidFill>
                  <a:srgbClr val="212121"/>
                </a:solidFill>
                <a:effectLst/>
                <a:latin typeface="system-ui"/>
              </a:rPr>
              <a:t>2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 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adjusted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to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maintain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SpO</a:t>
            </a:r>
            <a:r>
              <a:rPr lang="it-IT" b="0" i="0" baseline="-25000" dirty="0">
                <a:solidFill>
                  <a:srgbClr val="212121"/>
                </a:solidFill>
                <a:effectLst/>
                <a:latin typeface="system-ui"/>
              </a:rPr>
              <a:t>2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 ≥92%.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Dyspnea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rated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by Borg scale, RR,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arterial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blood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gases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and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mucus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production (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ranging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from 1 to 3)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were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collected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before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and 1 h after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starting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HFNT and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then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every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24 h for 3 days.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Tolerance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was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measured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using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a visual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analogic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scale (VAS).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Fifteen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patients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were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enrolled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. After 24 h,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patients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showed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a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significant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improvement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in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dyspnea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score [Borg scale from 6.7 ± 1.4 to 4.1 ± 1.3 (</a:t>
            </a:r>
            <a:r>
              <a:rPr lang="it-IT" b="0" i="1" dirty="0" err="1">
                <a:solidFill>
                  <a:srgbClr val="212121"/>
                </a:solidFill>
                <a:effectLst/>
                <a:latin typeface="system-ui"/>
              </a:rPr>
              <a:t>p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&lt;.001)]; RR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decreased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from 29.6 ± 2.7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breaths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/min to 23.2 ± 2.9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breaths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/min (</a:t>
            </a:r>
            <a:r>
              <a:rPr lang="it-IT" b="0" i="1" dirty="0" err="1">
                <a:solidFill>
                  <a:srgbClr val="212121"/>
                </a:solidFill>
                <a:effectLst/>
                <a:latin typeface="system-ui"/>
              </a:rPr>
              <a:t>p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&lt;.001); pCO2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significantly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decreased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after 24 h [58.4 ± 13 vs. 51.7 ± 8.2 (</a:t>
            </a:r>
            <a:r>
              <a:rPr lang="it-IT" b="0" i="1" dirty="0" err="1">
                <a:solidFill>
                  <a:srgbClr val="212121"/>
                </a:solidFill>
                <a:effectLst/>
                <a:latin typeface="system-ui"/>
              </a:rPr>
              <a:t>p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=.003)]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while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quantity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of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mucus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production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increased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[(1.1 ± 0,6 vs. 2.4 ± 0.7, </a:t>
            </a:r>
            <a:r>
              <a:rPr lang="it-IT" b="0" i="1" dirty="0" err="1">
                <a:solidFill>
                  <a:srgbClr val="212121"/>
                </a:solidFill>
                <a:effectLst/>
                <a:latin typeface="system-ui"/>
              </a:rPr>
              <a:t>p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&lt;.001)]. No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patient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received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invasive or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noninvasive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mechanical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ventilation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. Overall VAS score for HFNT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tolerance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was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6.5. HFNT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was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effective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in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improving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dyspnea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score,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decreasing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RR,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improving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gas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exchange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, and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increasing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mucus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production in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patients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with AECOPD and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coexisting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bronchiectasis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Moreover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, no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safety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concerns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on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its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use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were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detected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Nevertheless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, due to the single-arm design, the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effect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of HFNT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could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not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be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isolated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from standard </a:t>
            </a:r>
            <a:r>
              <a:rPr lang="it-IT" b="0" i="0" dirty="0" err="1">
                <a:solidFill>
                  <a:srgbClr val="212121"/>
                </a:solidFill>
                <a:effectLst/>
                <a:latin typeface="system-ui"/>
              </a:rPr>
              <a:t>pharmacological</a:t>
            </a:r>
            <a:r>
              <a:rPr lang="it-IT" b="0" i="0" dirty="0">
                <a:solidFill>
                  <a:srgbClr val="212121"/>
                </a:solidFill>
                <a:effectLst/>
                <a:latin typeface="system-ui"/>
              </a:rPr>
              <a:t> treatment due to the study design.</a:t>
            </a:r>
            <a:endParaRPr lang="it-IT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 &gt;7.35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C03A-6D30-5243-8B20-B527CB87A2F7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971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l"/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Background: 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The use of High-flow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nasal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cannula (HFNC)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increasing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admitted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COPD-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could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provide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 step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between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non-invasive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ventilation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(NIV) and standard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oxygen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supply.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Recent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studies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demonstrated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HFNC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capable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facilitating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secretion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removal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reduce the work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breathing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Therefore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might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be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advantage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the treatment of acute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exacerbations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COPD (AECOPD). No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randomized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trials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have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assessed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admitted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COPD-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on a regular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ward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only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limited data from non-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randomized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studies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available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Objectives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aim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identify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reasons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initiate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treatment with HFNC in a group of COPD-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during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exacerbation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further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identify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those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most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likely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benefit from HFNC treatment and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find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factors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associated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treatment success on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pulmonary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ward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Material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methods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retrospective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COPD-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admitted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pulmonary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ward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treated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HFNC from April 2016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until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April 2019.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Only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admitted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severe acute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exacerbations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who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had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indication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NIV-treatment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treated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NIV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only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if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subsequently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needed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HFNC, e.g.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not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tolerate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NIV.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Known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asthma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excluded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Results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total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173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included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Stasis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sputum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indication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most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reported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initiate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HFNC-treatment. Treatment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well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tolerated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83% of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Cardiac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vascular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co-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morbidities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significantly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associated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smaller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chance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successful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treatment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Respectively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OR = 0.435;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0.013 and OR = 0.493;p = 0.035). Clinical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assessment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judged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HFNC-treatment to be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successful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61% of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Furthermore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in-hospital treatment with NIV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associated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higher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chance of HFNC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failure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afterwards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(OR = 0.439;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0.045).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Conclusion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large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retrospective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showed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HFNC-treatment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an AECOPD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initiated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most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often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sputum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stasis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primary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reason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Factors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associated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improved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HFNC-treatment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absence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vascular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and/or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cardiac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co-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morbidities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no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in-hospital NIV-treatment.</a:t>
            </a:r>
          </a:p>
          <a:p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B8CCE-6205-2748-AB5B-A1C2E098619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02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967B-027E-1345-A134-C0DD02EA5CC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358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COPD Patients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PLB to reduce RR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hyperinflation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expiratory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hyperinflation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mechanism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action of HFNC 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ventilation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resem-bles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breathing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pattern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pursed-lip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breathing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/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cannula and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patient’s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expiratory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C51D3-51A9-C649-BA7D-4539DAFA36A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32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967B-027E-1345-A134-C0DD02EA5CC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48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C7A73-CE24-2B4F-84DF-DE1F1742E7E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306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HFNC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standard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undifferentiated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respiratory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failure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when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NIV,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low-quality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DA3E1-1E04-AD41-A2F3-8928030FDC8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13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Purpose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respiratory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failure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can be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avoided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by high-flow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nasal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cannula (HFNC) use.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However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unclear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whether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waiting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until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HFNC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which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would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delay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adverse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effects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present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retrospective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observational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assessed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overall ICU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mortality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other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hospital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who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received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HFNC therapy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  <a:p>
            <a:pPr algn="l"/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Methods: 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All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consecutive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one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tertiary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hospital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who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received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HFNC therapy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who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required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between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January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2013 and March 2014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enrolled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classified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according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whether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started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early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within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48 h) or late (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least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48 h) after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commencing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HFNC.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Results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Of the 175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enrolled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130 (74.3 %) and 45 (25.7 %)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before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after 48 h of HFNC,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respectively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The groups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similar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terms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most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baseline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characteristics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The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early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had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better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overall ICU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mortality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(39.2 vs. 66.7 %;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0.001)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than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late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A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similar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pattern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seen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extubation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success (37.7 vs. 15.6 %;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0.006),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ventilator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weaning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(55.4 vs. 28.9 %;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0.002),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ventilator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-free days (8.6 ± 10.1 vs. 3.6 ± 7.5;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0.011).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propensity-adjusted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matched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analysis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early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was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also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associated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better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overall ICU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mortality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[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adjusted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odds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ratio (OR) = 0.317,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0.005;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matched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OR = 0.369,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= 0.046].</a:t>
            </a:r>
          </a:p>
          <a:p>
            <a:pPr algn="l"/>
            <a:r>
              <a:rPr lang="it-IT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Conclusions</a:t>
            </a:r>
            <a:r>
              <a:rPr lang="it-IT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: 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Failure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of HFNC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might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cause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delayed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intubation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worse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clinical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outcomes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respiratory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failure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Large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prospective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randomized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controlled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studies on HFNC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failure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are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needed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draw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 definitive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conclusion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DE046-A229-954F-8229-2D54D2537933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8938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Let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me start with a clear disclosure: NIV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saves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lives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gold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standard for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managing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acute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hypercapnic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COPD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exacerbations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That’s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not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question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C03A-6D30-5243-8B20-B527CB87A2F7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675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what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happens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NIV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isn't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tolerated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— or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simply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isn't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possible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?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That's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where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story of high flow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nasal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cannula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begins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."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2CB76-D737-3E49-9AF5-5D7C1E12AEFB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359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236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53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828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61771480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34549763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8289867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19669" y="2133603"/>
            <a:ext cx="51773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00235" y="2133603"/>
            <a:ext cx="51773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94655789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57805789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892304718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706017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35861198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359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05369738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40540183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38117" y="1289053"/>
            <a:ext cx="2639483" cy="52355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19668" y="1289053"/>
            <a:ext cx="7715251" cy="52355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0978234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9668" y="1289050"/>
            <a:ext cx="10557933" cy="7000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19669" y="2133603"/>
            <a:ext cx="5177367" cy="43910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00235" y="2133603"/>
            <a:ext cx="5177367" cy="43910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04372653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719668" y="1289050"/>
            <a:ext cx="10557933" cy="7000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719669" y="2133603"/>
            <a:ext cx="5177367" cy="21193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00235" y="2133603"/>
            <a:ext cx="5177367" cy="21193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719669" y="4405313"/>
            <a:ext cx="5177367" cy="21193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00235" y="4405313"/>
            <a:ext cx="5177367" cy="21193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70702394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9668" y="1289050"/>
            <a:ext cx="10557933" cy="7000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19669" y="2133603"/>
            <a:ext cx="5177367" cy="43910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00235" y="2133603"/>
            <a:ext cx="5177367" cy="21193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00235" y="4405313"/>
            <a:ext cx="5177367" cy="21193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29785584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021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61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12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74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985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486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224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495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682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368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613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641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37540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3024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3746D-06F1-8820-AB0E-304D5EDB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4F816-E4D0-C4E1-186B-1A86D4CFA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16094-CD06-4399-AF7B-2595B395F4C3}" type="datetimeFigureOut">
              <a:rPr lang="x-none" smtClean="0"/>
              <a:pPr/>
              <a:t>12/05/25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E71A5-BCDC-41BE-D1B0-7D436640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E3E41-66FF-76B2-B5AD-88AED7CA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1B86-E45C-4D74-881F-5F2677A2EC2A}" type="slidenum">
              <a:rPr lang="x-none" smtClean="0"/>
              <a:pPr/>
              <a:t>‹N›</a:t>
            </a:fld>
            <a:endParaRPr lang="x-none"/>
          </a:p>
        </p:txBody>
      </p:sp>
      <p:pic>
        <p:nvPicPr>
          <p:cNvPr id="7" name="Picture 6" descr="Bar chart&#10;&#10;Description automatically generated with medium confidence">
            <a:extLst>
              <a:ext uri="{FF2B5EF4-FFF2-40B4-BE49-F238E27FC236}">
                <a16:creationId xmlns:a16="http://schemas.microsoft.com/office/drawing/2014/main" id="{F10A7C8C-3AE7-A0BB-09AE-E2ABE869D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4414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33BEC8-F3CF-1D43-8F87-5BC462868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596CA9-78CC-F649-A3C2-8BAAF99CE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ABAE65-51B8-754F-BD8D-9E33411A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39F025-F1FC-4540-A0F7-832A53C1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EFFBA4-D68D-534D-AAEE-40C05A34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557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B4AA46-B9AA-6444-AA1C-592C6F9D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492FF7-2634-864A-9CF5-1A89807FF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7D861A-65E4-744D-9755-F5C3846AF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5B92D9-2FE4-7842-8FB2-210914DF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86B315-47DE-E045-ABD7-A8E10FB0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148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B76F2D-CA70-3C4B-9444-7086E899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8DE890-4664-BE41-BE6F-BD0ECB1CB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1A34FB-E14C-694C-948C-6C6CA210C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308D6C-375D-F246-BE35-5A8CC6673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E7DB90-F665-6B4E-A8D6-DA39B41D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748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7D2EF-3AD1-D842-AA46-BE4282D0B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6369B8-2DE4-0F43-B829-08383B5AB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AE3999-9217-7B4B-8DD9-F2C7AE9C6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7DA3E2-664C-A94A-8CBA-AB2F05DD5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600ABF-CED2-D346-97EE-C19BDB2E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8F0B3B-C17D-274B-A89D-7EECF5C5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2307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7F22B6-B0FC-1045-A944-45FBF77A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921702-F526-F94B-8884-BD57B0C6B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37350D-739B-C641-9C1C-96748E90F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6C50D0-5FC6-E649-9C88-EA2ECE63F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1B8B87-CB93-BD44-8162-E442BEA4A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7DCD53B-14C5-9B4B-BFBD-A92FB6F6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2386532-A46B-354B-8657-855BFD48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3D8042D-B3F7-B044-BD36-3E472CC6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831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15D5E2-311B-5E43-B897-5D8D088DA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1972E88-193C-D641-927F-A1CDABC90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52174B-1E0C-6D4A-A7AA-AD5D95E4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121CCD-3DC2-0048-9B18-F873D651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144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9B83C94-4DB1-634C-AEE3-9498961F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7D393E-EDF0-7949-B98A-0881D461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A1449A-8E43-E243-BFED-65CDD2A9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434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DAAD01-8255-D04D-819F-2822FDD8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160D81-76B3-8F42-A491-B369123F6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897968-F67B-C146-BCBA-F521279D5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1FAED1-49AF-4249-B8B5-1647FF6A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40A897-81A7-4E43-A3AE-B4B22F7C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71D309-BEC9-674C-881C-A7FED7B4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989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23D426-00C6-814D-AB75-C03AE5D8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868FFBB-A300-F842-86DF-695E822BF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BBE965-F6A9-A14E-9BE1-6660560BE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EA0FCF-5304-6644-9DAC-E261F01A7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A58D66-F3EE-7743-A7BE-7C03D69A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A31C76-75FB-7C48-A7EF-63476CEB1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124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2729E1-7B9E-C144-8F1D-40ECFE421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D89BD4-CEF5-D04B-BA89-DE053783C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8C8A69-11ED-604C-9E88-4D99F9D8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346245-FA18-9A40-AEE7-15265588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B3D601-891D-6D4D-AE12-C1758043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4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5949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C301428-28AC-4148-BCC6-C0738DE996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BC6B1AD-030B-8547-BCD0-3B51CCB84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D921A0-9F61-8A4A-8622-084FC5E4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C2313C-9C2D-C648-8E96-0CB8C322A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739FFF-553D-D043-B305-73976374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5343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B9DFEE4-114F-4A1E-81D4-8CFC09EC5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14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nner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0B48CA34-6157-4EBA-9B4E-C49D7EFDA0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86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lone logo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10888F-D1A0-46FE-AEEB-7EC8D66BD585}"/>
              </a:ext>
            </a:extLst>
          </p:cNvPr>
          <p:cNvSpPr/>
          <p:nvPr userDrawn="1"/>
        </p:nvSpPr>
        <p:spPr>
          <a:xfrm>
            <a:off x="195385" y="6184549"/>
            <a:ext cx="781539" cy="458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pic>
        <p:nvPicPr>
          <p:cNvPr id="5" name="Picture 4" descr="Bar chart&#10;&#10;Description automatically generated with medium confidence">
            <a:extLst>
              <a:ext uri="{FF2B5EF4-FFF2-40B4-BE49-F238E27FC236}">
                <a16:creationId xmlns:a16="http://schemas.microsoft.com/office/drawing/2014/main" id="{11F52903-7C2A-4080-8689-63CC06C71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13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DF9EB1-5DCA-4B5D-9D80-9B37549DB67B}"/>
              </a:ext>
            </a:extLst>
          </p:cNvPr>
          <p:cNvSpPr/>
          <p:nvPr userDrawn="1"/>
        </p:nvSpPr>
        <p:spPr>
          <a:xfrm>
            <a:off x="195385" y="6184549"/>
            <a:ext cx="781539" cy="458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800"/>
          </a:p>
        </p:txBody>
      </p:sp>
      <p:pic>
        <p:nvPicPr>
          <p:cNvPr id="5" name="Picture 4" descr="Bar chart&#10;&#10;Description automatically generated with medium confidence">
            <a:extLst>
              <a:ext uri="{FF2B5EF4-FFF2-40B4-BE49-F238E27FC236}">
                <a16:creationId xmlns:a16="http://schemas.microsoft.com/office/drawing/2014/main" id="{6AFD9FC1-9E9A-44BC-8F4D-A521FE87A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83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CA2664-9075-B14F-9341-AFA99996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1196D3-263B-2146-B8BA-DCF7221FF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FA7414-241E-B742-B604-D003814A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3B5B-BE3E-E948-A913-1E07B984A6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6624AD-3BF6-4547-A838-1FA39867D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CBA404-A4B3-B84B-A702-05D6ADD23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51D8-3659-BF4D-A364-842D7450A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5744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3CFA23-C015-08D0-8519-AE0715ED8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9FDFD04-7F37-5BF4-761F-FB4890093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028C91-2B3B-1A94-D7AD-01952377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60F341-968A-453D-6384-FF0ADE71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BDB132-292D-BEAA-B508-8934E395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495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2472CD-F195-6F4C-A077-791E1294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C3A166-E2BD-81BA-0894-9401731E6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9E3C22-210E-1A20-CDAD-949B5F96E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47A8CB-8898-4EDA-1051-43F01B5E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C1A889-8CD0-A702-8A43-AEEBEFED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167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8C758B-4329-066A-C2DA-E14D1357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FBB971-7D41-1915-7943-8E557809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DBC051-CD39-F25F-813C-69CB6FB4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F3C5E3-8B05-8900-4743-DD4EE99D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C7DE30-6F27-6379-3967-0B8C982FE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501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6E3654-25C1-84EB-59B1-A4639885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01EE8D-EA70-6D83-8D09-5B891FBB3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20C8B7-5DC1-BD3B-9675-0A374B359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453037-A0BF-B05E-95C1-6EE31710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4CA0AF-C9D3-8823-B1CA-21DB0843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D99640-EE62-86EF-551A-BB183524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20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7965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914CD-0CFF-946A-E63B-6DE5EF1C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D49797-3724-74FE-4E05-A32D23537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D4D6E0-AD84-D4D9-C170-87B20782E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5C1C7A-602B-84C8-653A-0EEA2BB35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9F262A3-2924-E89D-D1BA-93B11837A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C47D39-4B4B-E8BF-F6A5-DD1A5ED2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104CE49-9487-B8F9-44C2-44A60789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91212FB-5B20-4220-98BE-16C6E72F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7093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46446B-42CB-2FB1-7E49-50645E9B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B7113E-B726-2106-83F0-0F0271AB2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27F682-BF0E-2389-46DF-71C0EDCE1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BA1844-A1B6-E9A5-8FE9-5581AC67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045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9A95D3-6BC1-3798-6C58-C379D16DE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CDA25CF-20C7-4B77-8991-A5A75FF4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46B005-2FBF-AC3B-B102-EA398EED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7381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73D66-3E3E-9051-57AC-C02350B1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492367-7FEA-AB84-3265-57FB09F14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8C643E-5A36-62EB-6EB0-AFC72ED57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8AC3AA7-F5B5-05AA-9B15-5676DF4F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6C407E-8B3F-A481-636F-79FBD7C20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8F7B36C-B1EA-DC8D-095F-7B374E86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9009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AB3B1E-D077-A9C6-3ED8-F0D230BAC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D6EF2BA-CFAA-53B6-B94A-9FBB0473E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B3CD24-CCFC-5CCB-F374-C3F4D0830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321AE7-DBE5-DA70-7E11-9E9931D5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78CF10-FF9D-2079-2992-3446F3F6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1C8855-0614-116D-B434-AC9849F6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320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3B66B8-13EA-7F3F-E5DF-53C0ADD6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2000939-45A4-4B13-1A69-1FEEE0BE7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F7AF4B-897E-FF50-B659-BFC189AC5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939B5A-F66C-DFAF-A9DF-A634EA921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C24FE5-58CB-864A-2E69-79323A15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041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AC1AE1D-4FED-3F81-EFC2-D797CDD71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7603A8-70C6-D892-D94D-47F726BB2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C60AA5-CB64-6E9C-E2D7-3FCE3568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8A925F-DE12-5710-E086-65B96807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7D4835-3BCF-6C49-0BFF-724EA3AA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2850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3746D-06F1-8820-AB0E-304D5EDB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4F816-E4D0-C4E1-186B-1A86D4CFA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16094-CD06-4399-AF7B-2595B395F4C3}" type="datetimeFigureOut">
              <a:rPr lang="x-none" smtClean="0"/>
              <a:pPr/>
              <a:t>12/05/25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E71A5-BCDC-41BE-D1B0-7D436640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E3E41-66FF-76B2-B5AD-88AED7CA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1B86-E45C-4D74-881F-5F2677A2EC2A}" type="slidenum">
              <a:rPr lang="x-none" smtClean="0"/>
              <a:pPr/>
              <a:t>‹N›</a:t>
            </a:fld>
            <a:endParaRPr lang="x-none"/>
          </a:p>
        </p:txBody>
      </p:sp>
      <p:pic>
        <p:nvPicPr>
          <p:cNvPr id="7" name="Picture 6" descr="Bar chart&#10;&#10;Description automatically generated with medium confidence">
            <a:extLst>
              <a:ext uri="{FF2B5EF4-FFF2-40B4-BE49-F238E27FC236}">
                <a16:creationId xmlns:a16="http://schemas.microsoft.com/office/drawing/2014/main" id="{F10A7C8C-3AE7-A0BB-09AE-E2ABE869D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859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8964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73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59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50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84E49-0A7E-8D48-BF5C-D04AC7E47B5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35E3-CC9B-F641-849B-8DC6CA9F0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00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at bground">
            <a:extLst>
              <a:ext uri="{FF2B5EF4-FFF2-40B4-BE49-F238E27FC236}">
                <a16:creationId xmlns:a16="http://schemas.microsoft.com/office/drawing/2014/main" id="{49D37141-51E0-B06C-C4F8-CA8001F8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2194117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4C3009C9-DA93-957D-6B21-4D39D6159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9668" y="1289050"/>
            <a:ext cx="1055793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9F209C0-EC0B-96B7-B417-BA1C62D38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8" y="2133603"/>
            <a:ext cx="1055793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38040CC4-B08E-7B6C-871F-BB2DAB4EA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685800"/>
            <a:ext cx="91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latin typeface="Arial" charset="0"/>
              <a:ea typeface="ヒラギノ角ゴ Pro W3" pitchFamily="1" charset="-128"/>
              <a:cs typeface="Arial" charset="0"/>
            </a:endParaRP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FBB9C628-317C-3E04-820A-EBF778C07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6400" y="457203"/>
            <a:ext cx="162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fld id="{4FDDED08-BBFC-F94D-9E80-B430018D700B}" type="slidenum">
              <a:rPr lang="en-US" altLang="it-IT" sz="2800">
                <a:solidFill>
                  <a:srgbClr val="003757"/>
                </a:solidFill>
                <a:cs typeface="Arial" panose="020B0604020202020204" pitchFamily="34" charset="0"/>
              </a:rPr>
              <a:pPr algn="r">
                <a:spcBef>
                  <a:spcPct val="50000"/>
                </a:spcBef>
              </a:pPr>
              <a:t>‹N›</a:t>
            </a:fld>
            <a:endParaRPr lang="en-US" altLang="it-IT" sz="2400">
              <a:solidFill>
                <a:srgbClr val="003757"/>
              </a:solidFill>
              <a:cs typeface="Arial" panose="020B0604020202020204" pitchFamily="34" charset="0"/>
            </a:endParaRP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78787A4C-176A-9875-399B-AA061335F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411166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9B301C"/>
                </a:solidFill>
                <a:latin typeface="Arial" charset="0"/>
                <a:ea typeface="ヒラギノ角ゴ Pro W3" pitchFamily="1" charset="-128"/>
                <a:cs typeface="Arial" charset="0"/>
              </a:rPr>
              <a:t>|</a:t>
            </a:r>
            <a:endParaRPr lang="en-US" sz="3200">
              <a:latin typeface="Arial" charset="0"/>
              <a:ea typeface="ヒラギノ角ゴ Pro W3" pitchFamily="1" charset="-128"/>
              <a:cs typeface="Arial" charset="0"/>
            </a:endParaRP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6246E9F9-87CF-67E1-C0BA-388B49934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0035" y="26304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it-IT">
              <a:latin typeface="Arial" charset="0"/>
              <a:ea typeface="ヒラギノ角ゴ Pro W3" pitchFamily="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3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transition spd="med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ヒラギノ角ゴ Pro W3" panose="020B0300000000000000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ヒラギノ角ゴ Pro W3" pitchFamily="1" charset="-128"/>
          <a:cs typeface="ヒラギノ角ゴ Pro W3" panose="020B0300000000000000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ヒラギノ角ゴ Pro W3" pitchFamily="1" charset="-128"/>
          <a:cs typeface="ヒラギノ角ゴ Pro W3" panose="020B0300000000000000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ヒラギノ角ゴ Pro W3" pitchFamily="1" charset="-128"/>
          <a:cs typeface="ヒラギノ角ゴ Pro W3" panose="020B0300000000000000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ヒラギノ角ゴ Pro W3" pitchFamily="1" charset="-128"/>
          <a:cs typeface="ヒラギノ角ゴ Pro W3" panose="020B0300000000000000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ヒラギノ角ゴ Pro W3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ヒラギノ角ゴ Pro W3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ヒラギノ角ゴ Pro W3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ヒラギノ角ゴ Pro W3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 panose="020B0300000000000000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ヒラギノ角ゴ Pro W3" panose="020B0300000000000000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o"/>
        <a:defRPr sz="2400">
          <a:solidFill>
            <a:schemeClr val="tx1"/>
          </a:solidFill>
          <a:latin typeface="+mn-lt"/>
          <a:ea typeface="+mn-ea"/>
          <a:cs typeface="ヒラギノ角ゴ Pro W3" panose="020B0300000000000000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ヒラギノ角ゴ Pro W3" panose="020B0300000000000000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ヒラギノ角ゴ Pro W3" panose="020B0300000000000000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0EC08-114D-0B46-A903-B47688E13230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EADE2-2F3F-9740-B051-F81021FAAD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53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958" r:id="rId13"/>
    <p:sldLayoutId id="2147483959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6B86D21-0792-E34B-AFC9-5A04689C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A1DA53-34BE-714C-80B1-361DA499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292E1B-D408-344A-8670-46C79CCE4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7A78E-3AAC-F347-BE2E-8FA847B61677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1AD936-3467-C042-A51D-D0DA17610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B22C34-AE61-7846-97CD-6284DD248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B5F98-E6DF-2D41-B446-5BF9EF528B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28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67B87-1D95-F449-9592-1ED9503C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165F6-D060-574A-8319-1259368EC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85D26-F9B7-1340-9325-A8041A022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4AB8A-1D56-8647-BAC4-4931C604FCBA}" type="datetimeFigureOut">
              <a:rPr lang="en-BE" smtClean="0"/>
              <a:t>5/12/25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3D61E-F891-9A4E-A066-5CEFDC73D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3A32B-169A-D94A-B14A-AD157549C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5717-4CCB-C94B-A1C1-105FFDC19DBC}" type="slidenum">
              <a:rPr lang="en-BE" smtClean="0"/>
              <a:t>‹N›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5406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5EE91F-93FE-7653-9ECE-72A383D8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DC6042-7E07-E904-304E-E24843CF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66ED07-5FD1-1CB2-1F68-F799DC2F5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8EA9A-E55A-A043-8761-77E5B64D53C7}" type="datetimeFigureOut">
              <a:rPr lang="it-IT" smtClean="0"/>
              <a:pPr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1EBE28-9F74-8099-89BB-1D1DF78F0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2E7E7A-1D05-FD76-9F01-ED9B1526B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CDF15-5B44-0E4D-B098-242D7AE2ED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32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638062-67F2-386A-3BD0-AC2706FCAD74}"/>
              </a:ext>
            </a:extLst>
          </p:cNvPr>
          <p:cNvSpPr txBox="1"/>
          <p:nvPr/>
        </p:nvSpPr>
        <p:spPr>
          <a:xfrm>
            <a:off x="119336" y="4113254"/>
            <a:ext cx="11953328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dirty="0">
                <a:solidFill>
                  <a:prstClr val="white"/>
                </a:solidFill>
                <a:cs typeface="Arial" panose="020B0604020202020204" pitchFamily="34" charset="0"/>
              </a:rPr>
              <a:t>Ossigenoterapia ad alti flussi nell’era </a:t>
            </a:r>
            <a:r>
              <a:rPr lang="it-IT" sz="3200" b="1" dirty="0" err="1">
                <a:solidFill>
                  <a:prstClr val="white"/>
                </a:solidFill>
                <a:cs typeface="Arial" panose="020B0604020202020204" pitchFamily="34" charset="0"/>
              </a:rPr>
              <a:t>post-COVID</a:t>
            </a:r>
            <a:r>
              <a:rPr lang="it-IT" sz="3200" b="1" dirty="0">
                <a:solidFill>
                  <a:prstClr val="white"/>
                </a:solidFill>
                <a:cs typeface="Arial" panose="020B0604020202020204" pitchFamily="34" charset="0"/>
              </a:rPr>
              <a:t>: un aggiornamento per il clinico ed il </a:t>
            </a:r>
            <a:r>
              <a:rPr lang="it-IT" sz="3200" b="1" dirty="0" err="1">
                <a:solidFill>
                  <a:prstClr val="white"/>
                </a:solidFill>
                <a:cs typeface="Arial" panose="020B0604020202020204" pitchFamily="34" charset="0"/>
              </a:rPr>
              <a:t>fisiopatologo</a:t>
            </a:r>
            <a:endParaRPr lang="it-IT" sz="1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8EDDF7-0154-1A50-7F8F-9E4CFE56AD8C}"/>
              </a:ext>
            </a:extLst>
          </p:cNvPr>
          <p:cNvSpPr txBox="1"/>
          <p:nvPr/>
        </p:nvSpPr>
        <p:spPr>
          <a:xfrm>
            <a:off x="119336" y="5239528"/>
            <a:ext cx="119533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cs typeface="Arial" panose="020B0604020202020204" pitchFamily="34" charset="0"/>
              </a:rPr>
              <a:t>Prof. Claudia </a:t>
            </a:r>
            <a:r>
              <a:rPr lang="en-GB" sz="2400" b="1" dirty="0" err="1">
                <a:cs typeface="Arial" panose="020B0604020202020204" pitchFamily="34" charset="0"/>
              </a:rPr>
              <a:t>Crimi</a:t>
            </a:r>
            <a:br>
              <a:rPr lang="en-GB" sz="1200" b="1" dirty="0">
                <a:cs typeface="Arial" panose="020B0604020202020204" pitchFamily="34" charset="0"/>
              </a:rPr>
            </a:br>
            <a:r>
              <a:rPr lang="en-GB" sz="1600" dirty="0">
                <a:cs typeface="Arial" panose="020B0604020202020204" pitchFamily="34" charset="0"/>
              </a:rPr>
              <a:t>Department of Clinical and Specialistic Medicine, University of Catania </a:t>
            </a:r>
          </a:p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cs typeface="Arial" panose="020B0604020202020204" pitchFamily="34" charset="0"/>
              </a:rPr>
              <a:t>Respiratory Intensive Care Unit, </a:t>
            </a:r>
            <a:r>
              <a:rPr lang="en-GB" sz="1600" dirty="0" err="1">
                <a:cs typeface="Arial" panose="020B0604020202020204" pitchFamily="34" charset="0"/>
              </a:rPr>
              <a:t>Policlinico</a:t>
            </a:r>
            <a:r>
              <a:rPr lang="en-GB" sz="1600" dirty="0">
                <a:cs typeface="Arial" panose="020B0604020202020204" pitchFamily="34" charset="0"/>
              </a:rPr>
              <a:t> University Hospital </a:t>
            </a:r>
          </a:p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cs typeface="Arial" panose="020B0604020202020204" pitchFamily="34" charset="0"/>
              </a:rPr>
              <a:t>Catania, Italy</a:t>
            </a:r>
          </a:p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ERS Assembly 02.02 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Noninvasive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Ventilatory Support – Secretary</a:t>
            </a:r>
          </a:p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3BC6016-E6CC-84AC-5E9D-69CE5C98599E}"/>
              </a:ext>
            </a:extLst>
          </p:cNvPr>
          <p:cNvSpPr/>
          <p:nvPr/>
        </p:nvSpPr>
        <p:spPr>
          <a:xfrm>
            <a:off x="3359696" y="71339"/>
            <a:ext cx="5256584" cy="3789709"/>
          </a:xfrm>
          <a:prstGeom prst="rect">
            <a:avLst/>
          </a:prstGeom>
          <a:noFill/>
          <a:ln w="136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D45F7E6-373D-F912-EC08-250FDB18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74" y="5462163"/>
            <a:ext cx="1278278" cy="1278278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FCACE92C-4601-069B-D095-648624CE1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044" t="18550" r="60022" b="22174"/>
          <a:stretch/>
        </p:blipFill>
        <p:spPr>
          <a:xfrm>
            <a:off x="10144379" y="5363899"/>
            <a:ext cx="1352221" cy="1278278"/>
          </a:xfrm>
          <a:prstGeom prst="rect">
            <a:avLst/>
          </a:prstGeom>
        </p:spPr>
      </p:pic>
      <p:pic>
        <p:nvPicPr>
          <p:cNvPr id="3" name="Immagine 2" descr="Immagine che contiene testo, cielo, poster, schermata&#10;&#10;Descrizione generata automaticamente">
            <a:extLst>
              <a:ext uri="{FF2B5EF4-FFF2-40B4-BE49-F238E27FC236}">
                <a16:creationId xmlns:a16="http://schemas.microsoft.com/office/drawing/2014/main" id="{CD08C53E-B945-87B0-2029-E32C1B047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232" y="263088"/>
            <a:ext cx="4841511" cy="34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14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menu, Carattere&#10;&#10;Descrizione generata automaticamente">
            <a:extLst>
              <a:ext uri="{FF2B5EF4-FFF2-40B4-BE49-F238E27FC236}">
                <a16:creationId xmlns:a16="http://schemas.microsoft.com/office/drawing/2014/main" id="{B4EC0942-E905-0AE7-1BC7-AE2F51C3A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873035"/>
            <a:ext cx="7772400" cy="398496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7803F2-3D5D-E667-DD73-C0CED06C5290}"/>
              </a:ext>
            </a:extLst>
          </p:cNvPr>
          <p:cNvSpPr txBox="1"/>
          <p:nvPr/>
        </p:nvSpPr>
        <p:spPr>
          <a:xfrm>
            <a:off x="584075" y="2137058"/>
            <a:ext cx="11023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In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adult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patients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with acute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respiratory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failure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does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the use of high-flow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nasal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oxygen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compared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to 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noninvasive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ventilation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reduce the rate of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endotracheal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intubation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or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death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</a:t>
            </a:r>
            <a:r>
              <a:rPr lang="it-IT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at</a:t>
            </a:r>
            <a:r>
              <a:rPr lang="it-IT" b="0" i="0" u="none" strike="noStrike" dirty="0">
                <a:solidFill>
                  <a:srgbClr val="444444"/>
                </a:solidFill>
                <a:effectLst/>
                <a:latin typeface="inherit"/>
              </a:rPr>
              <a:t> 7 days?</a:t>
            </a:r>
          </a:p>
        </p:txBody>
      </p:sp>
      <p:pic>
        <p:nvPicPr>
          <p:cNvPr id="9" name="Immagine 8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39048735-8873-861F-E318-99056BF2D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/>
          <a:stretch/>
        </p:blipFill>
        <p:spPr>
          <a:xfrm>
            <a:off x="-3787" y="-12712"/>
            <a:ext cx="7077000" cy="201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11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CC1EFE-278D-D08C-FE22-3C95B40E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Policromia, Parallelo&#10;&#10;Descrizione generata automaticamente">
            <a:extLst>
              <a:ext uri="{FF2B5EF4-FFF2-40B4-BE49-F238E27FC236}">
                <a16:creationId xmlns:a16="http://schemas.microsoft.com/office/drawing/2014/main" id="{42D5CD78-77D8-3165-DC99-11D1A95A6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54" y="1600200"/>
            <a:ext cx="9698492" cy="4525963"/>
          </a:xfrm>
        </p:spPr>
      </p:pic>
      <p:pic>
        <p:nvPicPr>
          <p:cNvPr id="6" name="Immagine 5" descr="Immagine che contiene Carattere, Elementi grafici, bianco, logo&#10;&#10;Descrizione generata automaticamente">
            <a:extLst>
              <a:ext uri="{FF2B5EF4-FFF2-40B4-BE49-F238E27FC236}">
                <a16:creationId xmlns:a16="http://schemas.microsoft.com/office/drawing/2014/main" id="{B3CF4808-6530-6748-E0E3-F3B633159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2" t="36790" r="22346" b="39260"/>
          <a:stretch/>
        </p:blipFill>
        <p:spPr>
          <a:xfrm>
            <a:off x="8466667" y="23234"/>
            <a:ext cx="3776133" cy="16425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64F18F-C4AB-EAB4-877B-E2D2EB848F35}"/>
              </a:ext>
            </a:extLst>
          </p:cNvPr>
          <p:cNvSpPr txBox="1"/>
          <p:nvPr/>
        </p:nvSpPr>
        <p:spPr>
          <a:xfrm>
            <a:off x="3639128" y="1199738"/>
            <a:ext cx="699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1176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respondents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among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ERS Assembly 2, 1 and 9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E0120F-91CA-06F9-6065-6F94F7A7984C}"/>
              </a:ext>
            </a:extLst>
          </p:cNvPr>
          <p:cNvSpPr txBox="1"/>
          <p:nvPr/>
        </p:nvSpPr>
        <p:spPr>
          <a:xfrm>
            <a:off x="7349706" y="6470069"/>
            <a:ext cx="501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Crimi C. et al </a:t>
            </a:r>
            <a:r>
              <a:rPr lang="it-IT" i="1" dirty="0">
                <a:solidFill>
                  <a:prstClr val="black"/>
                </a:solidFill>
                <a:latin typeface="Calibri"/>
              </a:rPr>
              <a:t>under review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Google Shape;116;p1">
            <a:extLst>
              <a:ext uri="{FF2B5EF4-FFF2-40B4-BE49-F238E27FC236}">
                <a16:creationId xmlns:a16="http://schemas.microsoft.com/office/drawing/2014/main" id="{B400586E-C74F-743F-D37A-BBC68615085B}"/>
              </a:ext>
            </a:extLst>
          </p:cNvPr>
          <p:cNvSpPr/>
          <p:nvPr/>
        </p:nvSpPr>
        <p:spPr>
          <a:xfrm>
            <a:off x="576563" y="-19995"/>
            <a:ext cx="2846716" cy="1437633"/>
          </a:xfrm>
          <a:custGeom>
            <a:avLst/>
            <a:gdLst/>
            <a:ahLst/>
            <a:cxnLst/>
            <a:rect l="l" t="t" r="r" b="b"/>
            <a:pathLst>
              <a:path w="2954703" h="1331440" extrusionOk="0">
                <a:moveTo>
                  <a:pt x="0" y="0"/>
                </a:moveTo>
                <a:lnTo>
                  <a:pt x="2954703" y="0"/>
                </a:lnTo>
                <a:lnTo>
                  <a:pt x="2954703" y="1331440"/>
                </a:lnTo>
                <a:lnTo>
                  <a:pt x="0" y="1331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998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701"/>
            <a:ext cx="9144000" cy="657101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E83417-6F24-8249-916A-9B69173FF62A}"/>
              </a:ext>
            </a:extLst>
          </p:cNvPr>
          <p:cNvSpPr txBox="1"/>
          <p:nvPr/>
        </p:nvSpPr>
        <p:spPr>
          <a:xfrm>
            <a:off x="8841" y="134415"/>
            <a:ext cx="121920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 HFNT </a:t>
            </a:r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Failure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ETI </a:t>
            </a:r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cause </a:t>
            </a:r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harm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770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3C6901-61F1-AF63-70D0-0B7806632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Pubblicità online&#10;&#10;Descrizione generata automaticamente">
            <a:extLst>
              <a:ext uri="{FF2B5EF4-FFF2-40B4-BE49-F238E27FC236}">
                <a16:creationId xmlns:a16="http://schemas.microsoft.com/office/drawing/2014/main" id="{CCA64351-9BAA-7ACE-5B48-B20442EC6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265" y="0"/>
            <a:ext cx="11047469" cy="6870145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CF2B17-B66B-D9B4-CBF4-0A6FF6625742}"/>
              </a:ext>
            </a:extLst>
          </p:cNvPr>
          <p:cNvSpPr txBox="1"/>
          <p:nvPr/>
        </p:nvSpPr>
        <p:spPr>
          <a:xfrm>
            <a:off x="386366" y="6503831"/>
            <a:ext cx="354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Crimi C. et al </a:t>
            </a:r>
            <a:r>
              <a:rPr lang="it-IT" sz="1600" i="1" dirty="0" err="1"/>
              <a:t>Breathe</a:t>
            </a:r>
            <a:r>
              <a:rPr lang="it-IT" sz="1600" i="1" dirty="0"/>
              <a:t> 2023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F1CF0C-A95B-DEDB-4481-29F9599FD993}"/>
              </a:ext>
            </a:extLst>
          </p:cNvPr>
          <p:cNvGrpSpPr>
            <a:grpSpLocks/>
          </p:cNvGrpSpPr>
          <p:nvPr/>
        </p:nvGrpSpPr>
        <p:grpSpPr bwMode="auto">
          <a:xfrm>
            <a:off x="386366" y="4760033"/>
            <a:ext cx="1984421" cy="1711817"/>
            <a:chOff x="624" y="960"/>
            <a:chExt cx="4319" cy="312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FC3CF5B-9FCA-A74C-80C3-EDBD056BB043}"/>
                </a:ext>
              </a:extLst>
            </p:cNvPr>
            <p:cNvSpPr>
              <a:spLocks noChangeAspect="1"/>
            </p:cNvSpPr>
            <p:nvPr/>
          </p:nvSpPr>
          <p:spPr bwMode="auto">
            <a:xfrm rot="-11608">
              <a:off x="1209" y="960"/>
              <a:ext cx="3137" cy="430"/>
            </a:xfrm>
            <a:custGeom>
              <a:avLst/>
              <a:gdLst>
                <a:gd name="T0" fmla="*/ 0 w 3216"/>
                <a:gd name="T1" fmla="*/ 460 h 460"/>
                <a:gd name="T2" fmla="*/ 3216 w 3216"/>
                <a:gd name="T3" fmla="*/ 460 h 460"/>
                <a:gd name="T4" fmla="*/ 3216 w 3216"/>
                <a:gd name="T5" fmla="*/ 298 h 460"/>
                <a:gd name="T6" fmla="*/ 1754 w 3216"/>
                <a:gd name="T7" fmla="*/ 0 h 460"/>
                <a:gd name="T8" fmla="*/ 1515 w 3216"/>
                <a:gd name="T9" fmla="*/ 0 h 460"/>
                <a:gd name="T10" fmla="*/ 0 w 3216"/>
                <a:gd name="T11" fmla="*/ 271 h 460"/>
                <a:gd name="T12" fmla="*/ 0 w 3216"/>
                <a:gd name="T13" fmla="*/ 460 h 4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16"/>
                <a:gd name="T22" fmla="*/ 0 h 460"/>
                <a:gd name="T23" fmla="*/ 3216 w 3216"/>
                <a:gd name="T24" fmla="*/ 460 h 4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16" h="460">
                  <a:moveTo>
                    <a:pt x="0" y="460"/>
                  </a:moveTo>
                  <a:lnTo>
                    <a:pt x="3216" y="460"/>
                  </a:lnTo>
                  <a:lnTo>
                    <a:pt x="3216" y="298"/>
                  </a:lnTo>
                  <a:lnTo>
                    <a:pt x="1754" y="0"/>
                  </a:lnTo>
                  <a:lnTo>
                    <a:pt x="1515" y="0"/>
                  </a:lnTo>
                  <a:lnTo>
                    <a:pt x="0" y="271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5E3BBBCA-D61A-8BD7-749F-A2FAD54C64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9" y="1093"/>
              <a:ext cx="210" cy="20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808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B9E1A56-153B-A8FB-2391-7C1E31A1D4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95" y="1345"/>
              <a:ext cx="1546" cy="2735"/>
            </a:xfrm>
            <a:custGeom>
              <a:avLst/>
              <a:gdLst>
                <a:gd name="T0" fmla="*/ 794 w 1587"/>
                <a:gd name="T1" fmla="*/ 0 h 2921"/>
                <a:gd name="T2" fmla="*/ 1031 w 1587"/>
                <a:gd name="T3" fmla="*/ 1324 h 2921"/>
                <a:gd name="T4" fmla="*/ 1031 w 1587"/>
                <a:gd name="T5" fmla="*/ 2461 h 2921"/>
                <a:gd name="T6" fmla="*/ 1191 w 1587"/>
                <a:gd name="T7" fmla="*/ 2461 h 2921"/>
                <a:gd name="T8" fmla="*/ 1587 w 1587"/>
                <a:gd name="T9" fmla="*/ 2650 h 2921"/>
                <a:gd name="T10" fmla="*/ 1587 w 1587"/>
                <a:gd name="T11" fmla="*/ 2921 h 2921"/>
                <a:gd name="T12" fmla="*/ 0 w 1587"/>
                <a:gd name="T13" fmla="*/ 2921 h 2921"/>
                <a:gd name="T14" fmla="*/ 0 w 1587"/>
                <a:gd name="T15" fmla="*/ 2678 h 2921"/>
                <a:gd name="T16" fmla="*/ 317 w 1587"/>
                <a:gd name="T17" fmla="*/ 2488 h 2921"/>
                <a:gd name="T18" fmla="*/ 503 w 1587"/>
                <a:gd name="T19" fmla="*/ 2488 h 2921"/>
                <a:gd name="T20" fmla="*/ 503 w 1587"/>
                <a:gd name="T21" fmla="*/ 1324 h 2921"/>
                <a:gd name="T22" fmla="*/ 794 w 1587"/>
                <a:gd name="T23" fmla="*/ 0 h 29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87"/>
                <a:gd name="T37" fmla="*/ 0 h 2921"/>
                <a:gd name="T38" fmla="*/ 1587 w 1587"/>
                <a:gd name="T39" fmla="*/ 2921 h 29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87" h="2921">
                  <a:moveTo>
                    <a:pt x="794" y="0"/>
                  </a:moveTo>
                  <a:lnTo>
                    <a:pt x="1031" y="1324"/>
                  </a:lnTo>
                  <a:lnTo>
                    <a:pt x="1031" y="2461"/>
                  </a:lnTo>
                  <a:lnTo>
                    <a:pt x="1191" y="2461"/>
                  </a:lnTo>
                  <a:lnTo>
                    <a:pt x="1587" y="2650"/>
                  </a:lnTo>
                  <a:lnTo>
                    <a:pt x="1587" y="2921"/>
                  </a:lnTo>
                  <a:lnTo>
                    <a:pt x="0" y="2921"/>
                  </a:lnTo>
                  <a:lnTo>
                    <a:pt x="0" y="2678"/>
                  </a:lnTo>
                  <a:lnTo>
                    <a:pt x="317" y="2488"/>
                  </a:lnTo>
                  <a:lnTo>
                    <a:pt x="503" y="2488"/>
                  </a:lnTo>
                  <a:lnTo>
                    <a:pt x="503" y="1324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0744CF6D-9019-6D04-007B-026BFC25134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24" y="1407"/>
              <a:ext cx="1516" cy="2046"/>
              <a:chOff x="1638" y="1855"/>
              <a:chExt cx="922" cy="1294"/>
            </a:xfrm>
          </p:grpSpPr>
          <p:sp>
            <p:nvSpPr>
              <p:cNvPr id="17" name="Line 8">
                <a:extLst>
                  <a:ext uri="{FF2B5EF4-FFF2-40B4-BE49-F238E27FC236}">
                    <a16:creationId xmlns:a16="http://schemas.microsoft.com/office/drawing/2014/main" id="{49D86AEC-9F5A-9F87-9E1A-EE97EAC050E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10" y="1855"/>
                <a:ext cx="428" cy="99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" name="Line 9">
                <a:extLst>
                  <a:ext uri="{FF2B5EF4-FFF2-40B4-BE49-F238E27FC236}">
                    <a16:creationId xmlns:a16="http://schemas.microsoft.com/office/drawing/2014/main" id="{60236D9C-F06F-5935-D02B-2412887A7F9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10" y="1855"/>
                <a:ext cx="1" cy="9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Line 10">
                <a:extLst>
                  <a:ext uri="{FF2B5EF4-FFF2-40B4-BE49-F238E27FC236}">
                    <a16:creationId xmlns:a16="http://schemas.microsoft.com/office/drawing/2014/main" id="{E4035B38-D29B-B873-F5D9-FAB7D0D77D6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673" y="1855"/>
                <a:ext cx="437" cy="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C9624D31-99EA-A816-6BE2-49381CB957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38" y="2837"/>
                <a:ext cx="922" cy="312"/>
              </a:xfrm>
              <a:custGeom>
                <a:avLst/>
                <a:gdLst>
                  <a:gd name="T0" fmla="*/ 9 w 1844"/>
                  <a:gd name="T1" fmla="*/ 0 h 622"/>
                  <a:gd name="T2" fmla="*/ 0 w 1844"/>
                  <a:gd name="T3" fmla="*/ 65 h 622"/>
                  <a:gd name="T4" fmla="*/ 9 w 1844"/>
                  <a:gd name="T5" fmla="*/ 149 h 622"/>
                  <a:gd name="T6" fmla="*/ 37 w 1844"/>
                  <a:gd name="T7" fmla="*/ 232 h 622"/>
                  <a:gd name="T8" fmla="*/ 87 w 1844"/>
                  <a:gd name="T9" fmla="*/ 316 h 622"/>
                  <a:gd name="T10" fmla="*/ 166 w 1844"/>
                  <a:gd name="T11" fmla="*/ 390 h 622"/>
                  <a:gd name="T12" fmla="*/ 261 w 1844"/>
                  <a:gd name="T13" fmla="*/ 460 h 622"/>
                  <a:gd name="T14" fmla="*/ 359 w 1844"/>
                  <a:gd name="T15" fmla="*/ 507 h 622"/>
                  <a:gd name="T16" fmla="*/ 441 w 1844"/>
                  <a:gd name="T17" fmla="*/ 539 h 622"/>
                  <a:gd name="T18" fmla="*/ 532 w 1844"/>
                  <a:gd name="T19" fmla="*/ 571 h 622"/>
                  <a:gd name="T20" fmla="*/ 620 w 1844"/>
                  <a:gd name="T21" fmla="*/ 591 h 622"/>
                  <a:gd name="T22" fmla="*/ 706 w 1844"/>
                  <a:gd name="T23" fmla="*/ 604 h 622"/>
                  <a:gd name="T24" fmla="*/ 788 w 1844"/>
                  <a:gd name="T25" fmla="*/ 613 h 622"/>
                  <a:gd name="T26" fmla="*/ 895 w 1844"/>
                  <a:gd name="T27" fmla="*/ 622 h 622"/>
                  <a:gd name="T28" fmla="*/ 995 w 1844"/>
                  <a:gd name="T29" fmla="*/ 618 h 622"/>
                  <a:gd name="T30" fmla="*/ 1092 w 1844"/>
                  <a:gd name="T31" fmla="*/ 613 h 622"/>
                  <a:gd name="T32" fmla="*/ 1206 w 1844"/>
                  <a:gd name="T33" fmla="*/ 600 h 622"/>
                  <a:gd name="T34" fmla="*/ 1289 w 1844"/>
                  <a:gd name="T35" fmla="*/ 580 h 622"/>
                  <a:gd name="T36" fmla="*/ 1381 w 1844"/>
                  <a:gd name="T37" fmla="*/ 553 h 622"/>
                  <a:gd name="T38" fmla="*/ 1467 w 1844"/>
                  <a:gd name="T39" fmla="*/ 521 h 622"/>
                  <a:gd name="T40" fmla="*/ 1528 w 1844"/>
                  <a:gd name="T41" fmla="*/ 496 h 622"/>
                  <a:gd name="T42" fmla="*/ 1592 w 1844"/>
                  <a:gd name="T43" fmla="*/ 455 h 622"/>
                  <a:gd name="T44" fmla="*/ 1642 w 1844"/>
                  <a:gd name="T45" fmla="*/ 422 h 622"/>
                  <a:gd name="T46" fmla="*/ 1697 w 1844"/>
                  <a:gd name="T47" fmla="*/ 376 h 622"/>
                  <a:gd name="T48" fmla="*/ 1748 w 1844"/>
                  <a:gd name="T49" fmla="*/ 334 h 622"/>
                  <a:gd name="T50" fmla="*/ 1780 w 1844"/>
                  <a:gd name="T51" fmla="*/ 284 h 622"/>
                  <a:gd name="T52" fmla="*/ 1812 w 1844"/>
                  <a:gd name="T53" fmla="*/ 228 h 622"/>
                  <a:gd name="T54" fmla="*/ 1835 w 1844"/>
                  <a:gd name="T55" fmla="*/ 167 h 622"/>
                  <a:gd name="T56" fmla="*/ 1844 w 1844"/>
                  <a:gd name="T57" fmla="*/ 92 h 622"/>
                  <a:gd name="T58" fmla="*/ 1839 w 1844"/>
                  <a:gd name="T59" fmla="*/ 4 h 622"/>
                  <a:gd name="T60" fmla="*/ 9 w 1844"/>
                  <a:gd name="T61" fmla="*/ 0 h 62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44"/>
                  <a:gd name="T94" fmla="*/ 0 h 622"/>
                  <a:gd name="T95" fmla="*/ 1844 w 1844"/>
                  <a:gd name="T96" fmla="*/ 622 h 62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44" h="622">
                    <a:moveTo>
                      <a:pt x="9" y="0"/>
                    </a:moveTo>
                    <a:lnTo>
                      <a:pt x="0" y="65"/>
                    </a:lnTo>
                    <a:lnTo>
                      <a:pt x="9" y="149"/>
                    </a:lnTo>
                    <a:lnTo>
                      <a:pt x="37" y="232"/>
                    </a:lnTo>
                    <a:lnTo>
                      <a:pt x="87" y="316"/>
                    </a:lnTo>
                    <a:lnTo>
                      <a:pt x="166" y="390"/>
                    </a:lnTo>
                    <a:lnTo>
                      <a:pt x="261" y="460"/>
                    </a:lnTo>
                    <a:lnTo>
                      <a:pt x="359" y="507"/>
                    </a:lnTo>
                    <a:lnTo>
                      <a:pt x="441" y="539"/>
                    </a:lnTo>
                    <a:lnTo>
                      <a:pt x="532" y="571"/>
                    </a:lnTo>
                    <a:lnTo>
                      <a:pt x="620" y="591"/>
                    </a:lnTo>
                    <a:lnTo>
                      <a:pt x="706" y="604"/>
                    </a:lnTo>
                    <a:lnTo>
                      <a:pt x="788" y="613"/>
                    </a:lnTo>
                    <a:lnTo>
                      <a:pt x="895" y="622"/>
                    </a:lnTo>
                    <a:lnTo>
                      <a:pt x="995" y="618"/>
                    </a:lnTo>
                    <a:lnTo>
                      <a:pt x="1092" y="613"/>
                    </a:lnTo>
                    <a:lnTo>
                      <a:pt x="1206" y="600"/>
                    </a:lnTo>
                    <a:lnTo>
                      <a:pt x="1289" y="580"/>
                    </a:lnTo>
                    <a:lnTo>
                      <a:pt x="1381" y="553"/>
                    </a:lnTo>
                    <a:lnTo>
                      <a:pt x="1467" y="521"/>
                    </a:lnTo>
                    <a:lnTo>
                      <a:pt x="1528" y="496"/>
                    </a:lnTo>
                    <a:lnTo>
                      <a:pt x="1592" y="455"/>
                    </a:lnTo>
                    <a:lnTo>
                      <a:pt x="1642" y="422"/>
                    </a:lnTo>
                    <a:lnTo>
                      <a:pt x="1697" y="376"/>
                    </a:lnTo>
                    <a:lnTo>
                      <a:pt x="1748" y="334"/>
                    </a:lnTo>
                    <a:lnTo>
                      <a:pt x="1780" y="284"/>
                    </a:lnTo>
                    <a:lnTo>
                      <a:pt x="1812" y="228"/>
                    </a:lnTo>
                    <a:lnTo>
                      <a:pt x="1835" y="167"/>
                    </a:lnTo>
                    <a:lnTo>
                      <a:pt x="1844" y="92"/>
                    </a:lnTo>
                    <a:lnTo>
                      <a:pt x="1839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EFFF76E7-CDC9-D1AC-0DC8-B64A0BC7973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96" y="1407"/>
              <a:ext cx="1447" cy="1950"/>
              <a:chOff x="2984" y="1855"/>
              <a:chExt cx="921" cy="1294"/>
            </a:xfrm>
          </p:grpSpPr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6DAFFE95-E518-1741-EDE9-C3CD766644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84" y="2837"/>
                <a:ext cx="921" cy="312"/>
              </a:xfrm>
              <a:custGeom>
                <a:avLst/>
                <a:gdLst>
                  <a:gd name="T0" fmla="*/ 9 w 1844"/>
                  <a:gd name="T1" fmla="*/ 0 h 622"/>
                  <a:gd name="T2" fmla="*/ 0 w 1844"/>
                  <a:gd name="T3" fmla="*/ 65 h 622"/>
                  <a:gd name="T4" fmla="*/ 9 w 1844"/>
                  <a:gd name="T5" fmla="*/ 149 h 622"/>
                  <a:gd name="T6" fmla="*/ 37 w 1844"/>
                  <a:gd name="T7" fmla="*/ 232 h 622"/>
                  <a:gd name="T8" fmla="*/ 87 w 1844"/>
                  <a:gd name="T9" fmla="*/ 316 h 622"/>
                  <a:gd name="T10" fmla="*/ 166 w 1844"/>
                  <a:gd name="T11" fmla="*/ 390 h 622"/>
                  <a:gd name="T12" fmla="*/ 261 w 1844"/>
                  <a:gd name="T13" fmla="*/ 460 h 622"/>
                  <a:gd name="T14" fmla="*/ 359 w 1844"/>
                  <a:gd name="T15" fmla="*/ 507 h 622"/>
                  <a:gd name="T16" fmla="*/ 441 w 1844"/>
                  <a:gd name="T17" fmla="*/ 539 h 622"/>
                  <a:gd name="T18" fmla="*/ 532 w 1844"/>
                  <a:gd name="T19" fmla="*/ 571 h 622"/>
                  <a:gd name="T20" fmla="*/ 620 w 1844"/>
                  <a:gd name="T21" fmla="*/ 591 h 622"/>
                  <a:gd name="T22" fmla="*/ 706 w 1844"/>
                  <a:gd name="T23" fmla="*/ 604 h 622"/>
                  <a:gd name="T24" fmla="*/ 788 w 1844"/>
                  <a:gd name="T25" fmla="*/ 613 h 622"/>
                  <a:gd name="T26" fmla="*/ 895 w 1844"/>
                  <a:gd name="T27" fmla="*/ 622 h 622"/>
                  <a:gd name="T28" fmla="*/ 995 w 1844"/>
                  <a:gd name="T29" fmla="*/ 618 h 622"/>
                  <a:gd name="T30" fmla="*/ 1092 w 1844"/>
                  <a:gd name="T31" fmla="*/ 613 h 622"/>
                  <a:gd name="T32" fmla="*/ 1206 w 1844"/>
                  <a:gd name="T33" fmla="*/ 600 h 622"/>
                  <a:gd name="T34" fmla="*/ 1290 w 1844"/>
                  <a:gd name="T35" fmla="*/ 580 h 622"/>
                  <a:gd name="T36" fmla="*/ 1381 w 1844"/>
                  <a:gd name="T37" fmla="*/ 553 h 622"/>
                  <a:gd name="T38" fmla="*/ 1467 w 1844"/>
                  <a:gd name="T39" fmla="*/ 521 h 622"/>
                  <a:gd name="T40" fmla="*/ 1528 w 1844"/>
                  <a:gd name="T41" fmla="*/ 496 h 622"/>
                  <a:gd name="T42" fmla="*/ 1592 w 1844"/>
                  <a:gd name="T43" fmla="*/ 455 h 622"/>
                  <a:gd name="T44" fmla="*/ 1642 w 1844"/>
                  <a:gd name="T45" fmla="*/ 422 h 622"/>
                  <a:gd name="T46" fmla="*/ 1697 w 1844"/>
                  <a:gd name="T47" fmla="*/ 376 h 622"/>
                  <a:gd name="T48" fmla="*/ 1748 w 1844"/>
                  <a:gd name="T49" fmla="*/ 334 h 622"/>
                  <a:gd name="T50" fmla="*/ 1780 w 1844"/>
                  <a:gd name="T51" fmla="*/ 284 h 622"/>
                  <a:gd name="T52" fmla="*/ 1812 w 1844"/>
                  <a:gd name="T53" fmla="*/ 228 h 622"/>
                  <a:gd name="T54" fmla="*/ 1835 w 1844"/>
                  <a:gd name="T55" fmla="*/ 167 h 622"/>
                  <a:gd name="T56" fmla="*/ 1844 w 1844"/>
                  <a:gd name="T57" fmla="*/ 92 h 622"/>
                  <a:gd name="T58" fmla="*/ 1839 w 1844"/>
                  <a:gd name="T59" fmla="*/ 4 h 622"/>
                  <a:gd name="T60" fmla="*/ 9 w 1844"/>
                  <a:gd name="T61" fmla="*/ 0 h 62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44"/>
                  <a:gd name="T94" fmla="*/ 0 h 622"/>
                  <a:gd name="T95" fmla="*/ 1844 w 1844"/>
                  <a:gd name="T96" fmla="*/ 622 h 62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44" h="622">
                    <a:moveTo>
                      <a:pt x="9" y="0"/>
                    </a:moveTo>
                    <a:lnTo>
                      <a:pt x="0" y="65"/>
                    </a:lnTo>
                    <a:lnTo>
                      <a:pt x="9" y="149"/>
                    </a:lnTo>
                    <a:lnTo>
                      <a:pt x="37" y="232"/>
                    </a:lnTo>
                    <a:lnTo>
                      <a:pt x="87" y="316"/>
                    </a:lnTo>
                    <a:lnTo>
                      <a:pt x="166" y="390"/>
                    </a:lnTo>
                    <a:lnTo>
                      <a:pt x="261" y="460"/>
                    </a:lnTo>
                    <a:lnTo>
                      <a:pt x="359" y="507"/>
                    </a:lnTo>
                    <a:lnTo>
                      <a:pt x="441" y="539"/>
                    </a:lnTo>
                    <a:lnTo>
                      <a:pt x="532" y="571"/>
                    </a:lnTo>
                    <a:lnTo>
                      <a:pt x="620" y="591"/>
                    </a:lnTo>
                    <a:lnTo>
                      <a:pt x="706" y="604"/>
                    </a:lnTo>
                    <a:lnTo>
                      <a:pt x="788" y="613"/>
                    </a:lnTo>
                    <a:lnTo>
                      <a:pt x="895" y="622"/>
                    </a:lnTo>
                    <a:lnTo>
                      <a:pt x="995" y="618"/>
                    </a:lnTo>
                    <a:lnTo>
                      <a:pt x="1092" y="613"/>
                    </a:lnTo>
                    <a:lnTo>
                      <a:pt x="1206" y="600"/>
                    </a:lnTo>
                    <a:lnTo>
                      <a:pt x="1290" y="580"/>
                    </a:lnTo>
                    <a:lnTo>
                      <a:pt x="1381" y="553"/>
                    </a:lnTo>
                    <a:lnTo>
                      <a:pt x="1467" y="521"/>
                    </a:lnTo>
                    <a:lnTo>
                      <a:pt x="1528" y="496"/>
                    </a:lnTo>
                    <a:lnTo>
                      <a:pt x="1592" y="455"/>
                    </a:lnTo>
                    <a:lnTo>
                      <a:pt x="1642" y="422"/>
                    </a:lnTo>
                    <a:lnTo>
                      <a:pt x="1697" y="376"/>
                    </a:lnTo>
                    <a:lnTo>
                      <a:pt x="1748" y="334"/>
                    </a:lnTo>
                    <a:lnTo>
                      <a:pt x="1780" y="284"/>
                    </a:lnTo>
                    <a:lnTo>
                      <a:pt x="1812" y="228"/>
                    </a:lnTo>
                    <a:lnTo>
                      <a:pt x="1835" y="167"/>
                    </a:lnTo>
                    <a:lnTo>
                      <a:pt x="1844" y="92"/>
                    </a:lnTo>
                    <a:lnTo>
                      <a:pt x="1839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5">
                <a:extLst>
                  <a:ext uri="{FF2B5EF4-FFF2-40B4-BE49-F238E27FC236}">
                    <a16:creationId xmlns:a16="http://schemas.microsoft.com/office/drawing/2014/main" id="{8231D5C4-1C9B-1783-4E3F-180C34379D0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459" y="1855"/>
                <a:ext cx="427" cy="99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Line 16">
                <a:extLst>
                  <a:ext uri="{FF2B5EF4-FFF2-40B4-BE49-F238E27FC236}">
                    <a16:creationId xmlns:a16="http://schemas.microsoft.com/office/drawing/2014/main" id="{910D80FA-049A-E9D1-25FB-50FAF803C9B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459" y="1855"/>
                <a:ext cx="1" cy="9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" name="Line 17">
                <a:extLst>
                  <a:ext uri="{FF2B5EF4-FFF2-40B4-BE49-F238E27FC236}">
                    <a16:creationId xmlns:a16="http://schemas.microsoft.com/office/drawing/2014/main" id="{4537650C-E700-776D-C2B9-94DC0F547B9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022" y="1855"/>
                <a:ext cx="437" cy="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2" name="Text Box 18">
              <a:extLst>
                <a:ext uri="{FF2B5EF4-FFF2-40B4-BE49-F238E27FC236}">
                  <a16:creationId xmlns:a16="http://schemas.microsoft.com/office/drawing/2014/main" id="{07EB83AF-C266-8FC7-0D84-3EA1C47D34F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81" y="2930"/>
              <a:ext cx="1292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it-IT" sz="1200" b="1" dirty="0">
                  <a:solidFill>
                    <a:srgbClr val="FFFF00"/>
                  </a:solidFill>
                  <a:latin typeface="Arial" charset="0"/>
                </a:rPr>
                <a:t>Risks</a:t>
              </a:r>
              <a:endParaRPr lang="it-IT" sz="1600" dirty="0"/>
            </a:p>
          </p:txBody>
        </p:sp>
      </p:grpSp>
      <p:sp>
        <p:nvSpPr>
          <p:cNvPr id="21" name="Text Box 18">
            <a:extLst>
              <a:ext uri="{FF2B5EF4-FFF2-40B4-BE49-F238E27FC236}">
                <a16:creationId xmlns:a16="http://schemas.microsoft.com/office/drawing/2014/main" id="{5CB431EC-A98A-105B-BB3C-5D9C859B3AC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47650" y="5891762"/>
            <a:ext cx="790601" cy="22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it-IT" sz="1200" b="1" dirty="0">
                <a:solidFill>
                  <a:srgbClr val="FFFF00"/>
                </a:solidFill>
                <a:latin typeface="Arial" charset="0"/>
              </a:rPr>
              <a:t>Benefits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157906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128B14B-2E3B-93DA-E3DD-A632EEB0B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b="43110"/>
          <a:stretch/>
        </p:blipFill>
        <p:spPr>
          <a:xfrm>
            <a:off x="1630099" y="1165249"/>
            <a:ext cx="9362445" cy="46204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6170CB-53A4-0ECE-1DEE-1FA1D88DB2E8}"/>
              </a:ext>
            </a:extLst>
          </p:cNvPr>
          <p:cNvSpPr txBox="1"/>
          <p:nvPr/>
        </p:nvSpPr>
        <p:spPr>
          <a:xfrm>
            <a:off x="9026857" y="6408065"/>
            <a:ext cx="278817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Maggiore SM ICM 2023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6A8E362-65E1-FE9A-35D4-523E19B73C89}"/>
              </a:ext>
            </a:extLst>
          </p:cNvPr>
          <p:cNvSpPr txBox="1">
            <a:spLocks/>
          </p:cNvSpPr>
          <p:nvPr/>
        </p:nvSpPr>
        <p:spPr>
          <a:xfrm>
            <a:off x="0" y="8542"/>
            <a:ext cx="12192000" cy="960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3800" dirty="0">
                <a:solidFill>
                  <a:prstClr val="white"/>
                </a:solidFill>
                <a:latin typeface="Calibri"/>
              </a:rPr>
              <a:t>ACUTE HYPERCAPNIC RESPIRATORY FAILURE</a:t>
            </a:r>
          </a:p>
        </p:txBody>
      </p:sp>
      <p:pic>
        <p:nvPicPr>
          <p:cNvPr id="2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6519367-1AC5-8077-508C-692429CBE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424" b="27869"/>
          <a:stretch/>
        </p:blipFill>
        <p:spPr>
          <a:xfrm>
            <a:off x="1647955" y="5018295"/>
            <a:ext cx="9344589" cy="78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33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 2">
            <a:extLst>
              <a:ext uri="{FF2B5EF4-FFF2-40B4-BE49-F238E27FC236}">
                <a16:creationId xmlns:a16="http://schemas.microsoft.com/office/drawing/2014/main" id="{847D1CB1-D803-DF1E-10DE-5C6431B89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5" t="39977" r="9491" b="16010"/>
          <a:stretch>
            <a:fillRect/>
          </a:stretch>
        </p:blipFill>
        <p:spPr bwMode="auto">
          <a:xfrm>
            <a:off x="939751" y="77789"/>
            <a:ext cx="6688187" cy="266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ZoneTexte 4">
            <a:extLst>
              <a:ext uri="{FF2B5EF4-FFF2-40B4-BE49-F238E27FC236}">
                <a16:creationId xmlns:a16="http://schemas.microsoft.com/office/drawing/2014/main" id="{22BF7375-5F36-7479-7461-75D0430D6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827088"/>
            <a:ext cx="2471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Eur Respir J 2017</a:t>
            </a:r>
          </a:p>
        </p:txBody>
      </p:sp>
      <p:pic>
        <p:nvPicPr>
          <p:cNvPr id="61444" name="Image 2">
            <a:extLst>
              <a:ext uri="{FF2B5EF4-FFF2-40B4-BE49-F238E27FC236}">
                <a16:creationId xmlns:a16="http://schemas.microsoft.com/office/drawing/2014/main" id="{F775E8D5-D4A9-827E-24FC-8779C852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28220" r="9322" b="14201"/>
          <a:stretch>
            <a:fillRect/>
          </a:stretch>
        </p:blipFill>
        <p:spPr bwMode="auto">
          <a:xfrm>
            <a:off x="809724" y="2630647"/>
            <a:ext cx="9812239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C58800F-A547-7FD0-6924-884574443842}"/>
              </a:ext>
            </a:extLst>
          </p:cNvPr>
          <p:cNvGrpSpPr>
            <a:grpSpLocks/>
          </p:cNvGrpSpPr>
          <p:nvPr/>
        </p:nvGrpSpPr>
        <p:grpSpPr bwMode="auto">
          <a:xfrm>
            <a:off x="925896" y="3830358"/>
            <a:ext cx="9379115" cy="575983"/>
            <a:chOff x="1506584" y="3055264"/>
            <a:chExt cx="5181599" cy="307079"/>
          </a:xfrm>
          <a:solidFill>
            <a:schemeClr val="tx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C7D717-EDCA-BAE3-8AC2-87FE6A8357BE}"/>
                </a:ext>
              </a:extLst>
            </p:cNvPr>
            <p:cNvSpPr/>
            <p:nvPr/>
          </p:nvSpPr>
          <p:spPr bwMode="auto">
            <a:xfrm>
              <a:off x="1506584" y="3055264"/>
              <a:ext cx="5181599" cy="307079"/>
            </a:xfrm>
            <a:prstGeom prst="rect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61449" name="Groupe 9">
              <a:extLst>
                <a:ext uri="{FF2B5EF4-FFF2-40B4-BE49-F238E27FC236}">
                  <a16:creationId xmlns:a16="http://schemas.microsoft.com/office/drawing/2014/main" id="{A2AA235F-2EB0-85F2-A52B-9F8B4F3941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9030" y="3101439"/>
              <a:ext cx="5047993" cy="206339"/>
              <a:chOff x="2153244" y="2430879"/>
              <a:chExt cx="5047993" cy="206339"/>
            </a:xfrm>
            <a:grpFill/>
          </p:grpSpPr>
          <p:pic>
            <p:nvPicPr>
              <p:cNvPr id="61450" name="Image 2">
                <a:extLst>
                  <a:ext uri="{FF2B5EF4-FFF2-40B4-BE49-F238E27FC236}">
                    <a16:creationId xmlns:a16="http://schemas.microsoft.com/office/drawing/2014/main" id="{52EE4731-5F0F-CFA7-80D9-D2BA37490B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09" t="45193" r="44113" b="51658"/>
              <a:stretch/>
            </p:blipFill>
            <p:spPr bwMode="auto">
              <a:xfrm>
                <a:off x="4789714" y="2430879"/>
                <a:ext cx="461555" cy="19565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51" name="Image 2">
                <a:extLst>
                  <a:ext uri="{FF2B5EF4-FFF2-40B4-BE49-F238E27FC236}">
                    <a16:creationId xmlns:a16="http://schemas.microsoft.com/office/drawing/2014/main" id="{B6F6B388-D7A5-7C1B-C672-0003B4720F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47" t="45193" r="67326" b="52174"/>
              <a:stretch/>
            </p:blipFill>
            <p:spPr bwMode="auto">
              <a:xfrm>
                <a:off x="2153244" y="2462942"/>
                <a:ext cx="2411524" cy="1635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52" name="Image 12">
                <a:extLst>
                  <a:ext uri="{FF2B5EF4-FFF2-40B4-BE49-F238E27FC236}">
                    <a16:creationId xmlns:a16="http://schemas.microsoft.com/office/drawing/2014/main" id="{667A3111-5771-DB1D-C9D9-574E567FA1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762" t="45193" r="14629" b="51658"/>
              <a:stretch/>
            </p:blipFill>
            <p:spPr bwMode="auto">
              <a:xfrm>
                <a:off x="5476215" y="2441566"/>
                <a:ext cx="1725022" cy="19565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Picture 4" descr="Women wearing traditional oxygen mask and noninvasive ventilation mask showing the difference in air flow. Illustration.">
            <a:extLst>
              <a:ext uri="{FF2B5EF4-FFF2-40B4-BE49-F238E27FC236}">
                <a16:creationId xmlns:a16="http://schemas.microsoft.com/office/drawing/2014/main" id="{FC706FC5-7B27-9606-A437-324FFF92F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8" t="12430" r="15799" b="26190"/>
          <a:stretch/>
        </p:blipFill>
        <p:spPr bwMode="auto">
          <a:xfrm>
            <a:off x="10176205" y="1256"/>
            <a:ext cx="1886989" cy="24517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CF91B6-DB58-25C7-4D14-6F259CDBB9A4}"/>
              </a:ext>
            </a:extLst>
          </p:cNvPr>
          <p:cNvSpPr txBox="1"/>
          <p:nvPr/>
        </p:nvSpPr>
        <p:spPr>
          <a:xfrm rot="20676393">
            <a:off x="5408703" y="902534"/>
            <a:ext cx="4616659" cy="70788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NIV SAVE LIVES!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08A05B8-A64E-8714-4119-0A6DBFA10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98" y="579582"/>
            <a:ext cx="10515600" cy="781749"/>
          </a:xfrm>
        </p:spPr>
        <p:txBody>
          <a:bodyPr>
            <a:noAutofit/>
          </a:bodyPr>
          <a:lstStyle/>
          <a:p>
            <a:pPr algn="ctr"/>
            <a:r>
              <a:rPr lang="it-IT" sz="6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NIV in AECOPD </a:t>
            </a:r>
            <a:br>
              <a:rPr lang="it-IT" sz="6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</a:br>
            <a:endParaRPr lang="en-US" sz="6600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4D8889B-D665-8D7F-78E8-0717B1FC34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6047" b="16023"/>
          <a:stretch/>
        </p:blipFill>
        <p:spPr>
          <a:xfrm>
            <a:off x="838200" y="1806322"/>
            <a:ext cx="5066654" cy="4528680"/>
          </a:xfrm>
          <a:noFill/>
          <a:ln w="114300">
            <a:solidFill>
              <a:srgbClr val="92D050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24DC47-941D-D484-2D23-B52FC184E978}"/>
              </a:ext>
            </a:extLst>
          </p:cNvPr>
          <p:cNvSpPr txBox="1"/>
          <p:nvPr/>
        </p:nvSpPr>
        <p:spPr>
          <a:xfrm>
            <a:off x="2102281" y="1022887"/>
            <a:ext cx="25384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it-IT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CC550880-55A6-4157-A6BF-72710AF3C6E1}"/>
              </a:ext>
            </a:extLst>
          </p:cNvPr>
          <p:cNvGrpSpPr/>
          <p:nvPr/>
        </p:nvGrpSpPr>
        <p:grpSpPr>
          <a:xfrm>
            <a:off x="5858359" y="970456"/>
            <a:ext cx="8207644" cy="5383849"/>
            <a:chOff x="5858359" y="970456"/>
            <a:chExt cx="8207644" cy="538384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67D2BF3-D860-979D-4BDA-475378C7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619"/>
            <a:stretch/>
          </p:blipFill>
          <p:spPr>
            <a:xfrm>
              <a:off x="6462793" y="1787019"/>
              <a:ext cx="4891007" cy="4567286"/>
            </a:xfrm>
            <a:prstGeom prst="rect">
              <a:avLst/>
            </a:prstGeom>
            <a:noFill/>
            <a:ln w="114300">
              <a:solidFill>
                <a:srgbClr val="FF0000"/>
              </a:solidFill>
            </a:ln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37227F1-4031-D4E7-6310-F0CE6CAD1E72}"/>
                </a:ext>
              </a:extLst>
            </p:cNvPr>
            <p:cNvSpPr txBox="1"/>
            <p:nvPr/>
          </p:nvSpPr>
          <p:spPr>
            <a:xfrm>
              <a:off x="7967421" y="1022887"/>
              <a:ext cx="609858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40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Reality</a:t>
              </a:r>
              <a:endParaRPr lang="it-IT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75FDF92-2AEC-3EF1-5C65-F48FB0B21DAA}"/>
                </a:ext>
              </a:extLst>
            </p:cNvPr>
            <p:cNvSpPr txBox="1"/>
            <p:nvPr/>
          </p:nvSpPr>
          <p:spPr>
            <a:xfrm>
              <a:off x="5858359" y="970456"/>
              <a:ext cx="68192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0" i="1" dirty="0"/>
                <a:t>Vs</a:t>
              </a:r>
              <a:r>
                <a:rPr lang="it-IT" i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57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1BE0F90-F9B2-F280-4C9B-81904F57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65" b="25185"/>
          <a:stretch/>
        </p:blipFill>
        <p:spPr>
          <a:xfrm>
            <a:off x="0" y="-11622"/>
            <a:ext cx="12191980" cy="6857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8581486-8A4A-E802-0366-81F79E2DFFE1}"/>
              </a:ext>
            </a:extLst>
          </p:cNvPr>
          <p:cNvSpPr/>
          <p:nvPr/>
        </p:nvSpPr>
        <p:spPr>
          <a:xfrm>
            <a:off x="8367793" y="107490"/>
            <a:ext cx="3642102" cy="130185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Poor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Tolerance</a:t>
            </a:r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Mask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discomfort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claustrophobia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Skin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breakdown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sores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290CE385-75FB-AC33-B571-4043819C361C}"/>
              </a:ext>
            </a:extLst>
          </p:cNvPr>
          <p:cNvSpPr/>
          <p:nvPr/>
        </p:nvSpPr>
        <p:spPr>
          <a:xfrm>
            <a:off x="8367793" y="5290432"/>
            <a:ext cx="3642102" cy="130185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Communication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Problems</a:t>
            </a:r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Speaking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interrupted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Frustration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&amp; NIV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interruptions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793F3D03-088B-628A-2E9C-2DDC52D59F2F}"/>
              </a:ext>
            </a:extLst>
          </p:cNvPr>
          <p:cNvSpPr/>
          <p:nvPr/>
        </p:nvSpPr>
        <p:spPr>
          <a:xfrm>
            <a:off x="8367793" y="1721082"/>
            <a:ext cx="3642102" cy="147255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Intolerance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&amp; Non-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Adherance</a:t>
            </a:r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Anxiety</a:t>
            </a:r>
            <a:r>
              <a:rPr lang="it-IT" dirty="0">
                <a:solidFill>
                  <a:srgbClr val="000000"/>
                </a:solidFill>
              </a:rPr>
              <a:t>, </a:t>
            </a:r>
            <a:r>
              <a:rPr lang="it-IT" dirty="0" err="1">
                <a:solidFill>
                  <a:srgbClr val="000000"/>
                </a:solidFill>
              </a:rPr>
              <a:t>psychologycal</a:t>
            </a:r>
            <a:r>
              <a:rPr lang="it-IT" dirty="0">
                <a:solidFill>
                  <a:srgbClr val="000000"/>
                </a:solidFill>
              </a:rPr>
              <a:t> distress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Worsening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dysonea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ADC71B80-1B4A-D744-7D74-B47C24B70590}"/>
              </a:ext>
            </a:extLst>
          </p:cNvPr>
          <p:cNvSpPr/>
          <p:nvPr/>
        </p:nvSpPr>
        <p:spPr>
          <a:xfrm>
            <a:off x="8367793" y="3601117"/>
            <a:ext cx="3642102" cy="130185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Air Leaks and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Inefficiency</a:t>
            </a:r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Frequent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mask leaks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Reduced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ventilation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effectivene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99451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32E3061-BAE0-6716-C6DF-56C9F5DA6A05}"/>
              </a:ext>
            </a:extLst>
          </p:cNvPr>
          <p:cNvSpPr txBox="1"/>
          <p:nvPr/>
        </p:nvSpPr>
        <p:spPr>
          <a:xfrm>
            <a:off x="979784" y="5151478"/>
            <a:ext cx="10223923" cy="707886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it-IT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intolerance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NIV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group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clearly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discomfort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NIV in the NIV group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C5B84B30-28AE-DBC3-6FD3-6DF7F042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45" y="759263"/>
            <a:ext cx="5472030" cy="136866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6BCBB3-0AB8-2C85-AA30-2754281E95D1}"/>
              </a:ext>
            </a:extLst>
          </p:cNvPr>
          <p:cNvSpPr txBox="1"/>
          <p:nvPr/>
        </p:nvSpPr>
        <p:spPr>
          <a:xfrm>
            <a:off x="7895491" y="591457"/>
            <a:ext cx="3537724" cy="17042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D2484B-982C-6B0B-0FE7-F356071C84B2}"/>
              </a:ext>
            </a:extLst>
          </p:cNvPr>
          <p:cNvSpPr txBox="1"/>
          <p:nvPr/>
        </p:nvSpPr>
        <p:spPr>
          <a:xfrm>
            <a:off x="979784" y="2800063"/>
            <a:ext cx="10223923" cy="193899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NIV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first‐line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intervention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usual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care for </a:t>
            </a:r>
            <a:r>
              <a:rPr lang="it-IT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reducing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likelihood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intubation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AECOPD</a:t>
            </a:r>
          </a:p>
          <a:p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magnitude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benefit for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appears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patients with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acidosis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mild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(pH 7.30 to 7.35) 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versus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 severe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nature (pH &lt; 7.30), and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NIV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ICU or </a:t>
            </a:r>
            <a:r>
              <a:rPr lang="it-IT" sz="20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ward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setting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96990AAE-18DB-58E6-AA18-7EB195087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4" y="194719"/>
            <a:ext cx="2752925" cy="87082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14AB88-6757-BEE8-6EFD-1593BCE5A689}"/>
              </a:ext>
            </a:extLst>
          </p:cNvPr>
          <p:cNvSpPr txBox="1"/>
          <p:nvPr/>
        </p:nvSpPr>
        <p:spPr>
          <a:xfrm>
            <a:off x="5527291" y="6164505"/>
            <a:ext cx="590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effectLst/>
                <a:latin typeface="Helvetica" pitchFamily="2" charset="0"/>
                <a:cs typeface="Arial" panose="020B0604020202020204" pitchFamily="34" charset="0"/>
              </a:rPr>
              <a:t>Osadnik</a:t>
            </a:r>
            <a:r>
              <a:rPr lang="it-IT" i="1" dirty="0">
                <a:effectLst/>
                <a:latin typeface="Helvetica" pitchFamily="2" charset="0"/>
                <a:cs typeface="Arial" panose="020B0604020202020204" pitchFamily="34" charset="0"/>
              </a:rPr>
              <a:t> CR et al </a:t>
            </a:r>
            <a:r>
              <a:rPr lang="it-IT" i="1" dirty="0" err="1">
                <a:effectLst/>
                <a:latin typeface="Helvetica" pitchFamily="2" charset="0"/>
                <a:cs typeface="Arial" panose="020B0604020202020204" pitchFamily="34" charset="0"/>
              </a:rPr>
              <a:t>Cochrane</a:t>
            </a:r>
            <a:r>
              <a:rPr lang="it-IT" i="1" dirty="0">
                <a:effectLst/>
                <a:latin typeface="Helvetica" pitchFamily="2" charset="0"/>
                <a:cs typeface="Arial" panose="020B0604020202020204" pitchFamily="34" charset="0"/>
              </a:rPr>
              <a:t> Database </a:t>
            </a:r>
            <a:r>
              <a:rPr lang="it-IT" i="1" dirty="0" err="1">
                <a:effectLst/>
                <a:latin typeface="Helvetica" pitchFamily="2" charset="0"/>
                <a:cs typeface="Arial" panose="020B0604020202020204" pitchFamily="34" charset="0"/>
              </a:rPr>
              <a:t>Syst</a:t>
            </a:r>
            <a:r>
              <a:rPr lang="it-IT" i="1" dirty="0">
                <a:effectLst/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  <a:cs typeface="Arial" panose="020B0604020202020204" pitchFamily="34" charset="0"/>
              </a:rPr>
              <a:t>Rev</a:t>
            </a:r>
            <a:r>
              <a:rPr lang="it-IT" i="1" dirty="0">
                <a:effectLst/>
                <a:latin typeface="Helvetica" pitchFamily="2" charset="0"/>
                <a:cs typeface="Arial" panose="020B0604020202020204" pitchFamily="34" charset="0"/>
              </a:rPr>
              <a:t> 2017</a:t>
            </a:r>
          </a:p>
        </p:txBody>
      </p:sp>
      <p:sp>
        <p:nvSpPr>
          <p:cNvPr id="2" name="Freccia giù 1">
            <a:extLst>
              <a:ext uri="{FF2B5EF4-FFF2-40B4-BE49-F238E27FC236}">
                <a16:creationId xmlns:a16="http://schemas.microsoft.com/office/drawing/2014/main" id="{F3F77C80-AEE7-22B2-03FB-3E48A1947082}"/>
              </a:ext>
            </a:extLst>
          </p:cNvPr>
          <p:cNvSpPr/>
          <p:nvPr/>
        </p:nvSpPr>
        <p:spPr>
          <a:xfrm rot="3353039">
            <a:off x="8767684" y="444955"/>
            <a:ext cx="483577" cy="7402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Picture 4" descr="Women wearing traditional oxygen mask and noninvasive ventilation mask showing the difference in air flow. Illustration.">
            <a:extLst>
              <a:ext uri="{FF2B5EF4-FFF2-40B4-BE49-F238E27FC236}">
                <a16:creationId xmlns:a16="http://schemas.microsoft.com/office/drawing/2014/main" id="{2F133F1D-29B4-93AB-30FF-F58D537A1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8" t="12430" r="15799" b="26190"/>
          <a:stretch/>
        </p:blipFill>
        <p:spPr bwMode="auto">
          <a:xfrm>
            <a:off x="4820488" y="-11491"/>
            <a:ext cx="1215633" cy="15794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45F90C-F734-7385-6D16-B9881671D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4" y="1225749"/>
            <a:ext cx="4318238" cy="109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hermata, numero&#10;&#10;Descrizione generata automaticamente">
            <a:extLst>
              <a:ext uri="{FF2B5EF4-FFF2-40B4-BE49-F238E27FC236}">
                <a16:creationId xmlns:a16="http://schemas.microsoft.com/office/drawing/2014/main" id="{238A8D61-3E99-FF32-A108-8D77CB661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693"/>
          <a:stretch/>
        </p:blipFill>
        <p:spPr>
          <a:xfrm>
            <a:off x="0" y="1388051"/>
            <a:ext cx="8163224" cy="5121275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10380A-F274-EC9B-C4C5-716F565F8789}"/>
              </a:ext>
            </a:extLst>
          </p:cNvPr>
          <p:cNvSpPr txBox="1"/>
          <p:nvPr/>
        </p:nvSpPr>
        <p:spPr>
          <a:xfrm>
            <a:off x="6261292" y="4402182"/>
            <a:ext cx="107244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A34B16-1559-6D47-A070-4C308534A879}"/>
              </a:ext>
            </a:extLst>
          </p:cNvPr>
          <p:cNvSpPr txBox="1"/>
          <p:nvPr/>
        </p:nvSpPr>
        <p:spPr>
          <a:xfrm>
            <a:off x="474075" y="6509326"/>
            <a:ext cx="4740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Osadnik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 et al.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Cochrane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Database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2017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7398A80-C9A9-8C2F-68F4-D4D691CA1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2"/>
          <a:stretch/>
        </p:blipFill>
        <p:spPr>
          <a:xfrm>
            <a:off x="105494" y="668121"/>
            <a:ext cx="1542954" cy="87082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D6B68341-5720-8940-FB1B-466569D8F0CD}"/>
              </a:ext>
            </a:extLst>
          </p:cNvPr>
          <p:cNvGrpSpPr/>
          <p:nvPr/>
        </p:nvGrpSpPr>
        <p:grpSpPr>
          <a:xfrm>
            <a:off x="7522201" y="3875317"/>
            <a:ext cx="4292709" cy="2272156"/>
            <a:chOff x="7522201" y="3875317"/>
            <a:chExt cx="4292709" cy="2272156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41FF9F5A-0698-03D2-5E1C-38AAF8761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2201" y="3875317"/>
              <a:ext cx="4292709" cy="1852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564A974B-0414-6C17-F065-2F733224ADB6}"/>
                </a:ext>
              </a:extLst>
            </p:cNvPr>
            <p:cNvSpPr txBox="1"/>
            <p:nvPr/>
          </p:nvSpPr>
          <p:spPr>
            <a:xfrm>
              <a:off x="8057377" y="5839696"/>
              <a:ext cx="3757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0" i="1" u="none" strike="noStrike" dirty="0" err="1">
                  <a:solidFill>
                    <a:srgbClr val="2E2B2B"/>
                  </a:solidFill>
                  <a:effectLst/>
                  <a:latin typeface="Helvetica Neue" panose="02000503000000020004" pitchFamily="2" charset="0"/>
                </a:rPr>
                <a:t>Liu</a:t>
              </a:r>
              <a:r>
                <a:rPr lang="it-IT" sz="1400" b="0" i="1" u="none" strike="noStrike" dirty="0">
                  <a:solidFill>
                    <a:srgbClr val="2E2B2B"/>
                  </a:solidFill>
                  <a:effectLst/>
                  <a:latin typeface="Helvetica Neue" panose="02000503000000020004" pitchFamily="2" charset="0"/>
                </a:rPr>
                <a:t> </a:t>
              </a:r>
              <a:r>
                <a:rPr lang="it-IT" sz="1400" b="0" i="1" u="none" strike="noStrike" dirty="0" err="1">
                  <a:solidFill>
                    <a:srgbClr val="2E2B2B"/>
                  </a:solidFill>
                  <a:effectLst/>
                  <a:latin typeface="Helvetica Neue" panose="02000503000000020004" pitchFamily="2" charset="0"/>
                </a:rPr>
                <a:t>J</a:t>
              </a:r>
              <a:r>
                <a:rPr lang="it-IT" sz="1400" b="0" i="1" u="none" strike="noStrike" dirty="0">
                  <a:solidFill>
                    <a:srgbClr val="2E2B2B"/>
                  </a:solidFill>
                  <a:effectLst/>
                  <a:latin typeface="Helvetica Neue" panose="02000503000000020004" pitchFamily="2" charset="0"/>
                </a:rPr>
                <a:t> et al </a:t>
              </a:r>
              <a:r>
                <a:rPr lang="it-IT" sz="1400" b="0" i="1" u="none" strike="noStrike" dirty="0" err="1">
                  <a:solidFill>
                    <a:srgbClr val="2E2B2B"/>
                  </a:solidFill>
                  <a:effectLst/>
                  <a:latin typeface="Helvetica Neue" panose="02000503000000020004" pitchFamily="2" charset="0"/>
                </a:rPr>
                <a:t>Respiratory</a:t>
              </a:r>
              <a:r>
                <a:rPr lang="it-IT" sz="1400" b="0" i="1" u="none" strike="noStrike" dirty="0">
                  <a:solidFill>
                    <a:srgbClr val="2E2B2B"/>
                  </a:solidFill>
                  <a:effectLst/>
                  <a:latin typeface="Helvetica Neue" panose="02000503000000020004" pitchFamily="2" charset="0"/>
                </a:rPr>
                <a:t> Care  2016</a:t>
              </a:r>
              <a:endParaRPr lang="it-IT" sz="1400" i="1" dirty="0"/>
            </a:p>
          </p:txBody>
        </p:sp>
      </p:grpSp>
      <p:sp>
        <p:nvSpPr>
          <p:cNvPr id="3" name="Ovale 2">
            <a:extLst>
              <a:ext uri="{FF2B5EF4-FFF2-40B4-BE49-F238E27FC236}">
                <a16:creationId xmlns:a16="http://schemas.microsoft.com/office/drawing/2014/main" id="{3AC2B7B1-15D6-C68B-83DF-EEF6FAB20F44}"/>
              </a:ext>
            </a:extLst>
          </p:cNvPr>
          <p:cNvSpPr/>
          <p:nvPr/>
        </p:nvSpPr>
        <p:spPr>
          <a:xfrm>
            <a:off x="9434946" y="3786199"/>
            <a:ext cx="983672" cy="22682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F69DF26-BF0D-353D-4785-A79EEC89D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38" y="160928"/>
            <a:ext cx="12192000" cy="537968"/>
          </a:xfr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83F3"/>
                </a:solidFill>
                <a:latin typeface="Helvetica" pitchFamily="2" charset="0"/>
                <a:ea typeface="+mn-ea"/>
                <a:cs typeface="+mn-cs"/>
              </a:rPr>
              <a:t>NIV treatment </a:t>
            </a:r>
            <a:r>
              <a:rPr lang="it-IT" sz="3200" b="1" dirty="0" err="1">
                <a:solidFill>
                  <a:srgbClr val="0083F3"/>
                </a:solidFill>
                <a:latin typeface="Helvetica" pitchFamily="2" charset="0"/>
                <a:ea typeface="+mn-ea"/>
                <a:cs typeface="+mn-cs"/>
              </a:rPr>
              <a:t>intolerance</a:t>
            </a:r>
            <a:r>
              <a:rPr lang="it-IT" sz="3200" b="1" dirty="0">
                <a:solidFill>
                  <a:srgbClr val="0083F3"/>
                </a:solidFill>
                <a:latin typeface="Helvetica" pitchFamily="2" charset="0"/>
                <a:ea typeface="+mn-ea"/>
                <a:cs typeface="+mn-cs"/>
              </a:rPr>
              <a:t> in COPD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D6880E67-12E8-0896-140B-F4A04519FC77}"/>
              </a:ext>
            </a:extLst>
          </p:cNvPr>
          <p:cNvGrpSpPr/>
          <p:nvPr/>
        </p:nvGrpSpPr>
        <p:grpSpPr>
          <a:xfrm>
            <a:off x="8688288" y="714475"/>
            <a:ext cx="2790514" cy="2959693"/>
            <a:chOff x="8976320" y="714476"/>
            <a:chExt cx="2502482" cy="2570508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4D870985-B92D-6E43-A7F7-B46C1D264160}"/>
                </a:ext>
              </a:extLst>
            </p:cNvPr>
            <p:cNvSpPr/>
            <p:nvPr/>
          </p:nvSpPr>
          <p:spPr>
            <a:xfrm>
              <a:off x="9813593" y="2469255"/>
              <a:ext cx="970840" cy="81572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706B074-F5EC-4127-C224-471074E7BED2}"/>
                </a:ext>
              </a:extLst>
            </p:cNvPr>
            <p:cNvSpPr txBox="1"/>
            <p:nvPr/>
          </p:nvSpPr>
          <p:spPr>
            <a:xfrm>
              <a:off x="10009527" y="2680489"/>
              <a:ext cx="685983" cy="40011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11%</a:t>
              </a:r>
            </a:p>
          </p:txBody>
        </p:sp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9089CFDE-F117-1770-7B10-2F9EFA439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14" r="17883"/>
            <a:stretch/>
          </p:blipFill>
          <p:spPr>
            <a:xfrm>
              <a:off x="9355689" y="714476"/>
              <a:ext cx="1564847" cy="141838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102AB08-64A0-8726-092B-E5492DBC798A}"/>
                </a:ext>
              </a:extLst>
            </p:cNvPr>
            <p:cNvSpPr txBox="1"/>
            <p:nvPr/>
          </p:nvSpPr>
          <p:spPr>
            <a:xfrm>
              <a:off x="8976320" y="2051556"/>
              <a:ext cx="2502482" cy="32076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Treatment </a:t>
              </a:r>
              <a:r>
                <a:rPr kumimoji="0" lang="it-IT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Intolerance</a:t>
              </a:r>
              <a:endPara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10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2B58515-50B9-E042-8F6E-93DAF54B6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643"/>
          <a:stretch/>
        </p:blipFill>
        <p:spPr>
          <a:xfrm>
            <a:off x="2445417" y="1337747"/>
            <a:ext cx="8787776" cy="3877722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8B66CA-3D1C-DC4A-8C8A-775D9B0688E1}"/>
              </a:ext>
            </a:extLst>
          </p:cNvPr>
          <p:cNvSpPr txBox="1"/>
          <p:nvPr/>
        </p:nvSpPr>
        <p:spPr>
          <a:xfrm>
            <a:off x="439664" y="1659026"/>
            <a:ext cx="152092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Low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-flow O</a:t>
            </a:r>
            <a:r>
              <a:rPr kumimoji="0" lang="it-IT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2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A73432-1BA2-6F44-85AB-DC9FF8D88D5D}"/>
              </a:ext>
            </a:extLst>
          </p:cNvPr>
          <p:cNvSpPr txBox="1"/>
          <p:nvPr/>
        </p:nvSpPr>
        <p:spPr>
          <a:xfrm>
            <a:off x="414264" y="4311143"/>
            <a:ext cx="183495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NIV / CPAP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515F10-E2E5-F449-99EF-1B56107771D9}"/>
              </a:ext>
            </a:extLst>
          </p:cNvPr>
          <p:cNvSpPr txBox="1"/>
          <p:nvPr/>
        </p:nvSpPr>
        <p:spPr>
          <a:xfrm>
            <a:off x="554543" y="2972384"/>
            <a:ext cx="1240366" cy="369332"/>
          </a:xfrm>
          <a:prstGeom prst="rect">
            <a:avLst/>
          </a:prstGeom>
          <a:noFill/>
          <a:ln w="28575" cmpd="sng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HFNC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B44E9C-A6A6-7D48-A065-3790BBF883A8}"/>
              </a:ext>
            </a:extLst>
          </p:cNvPr>
          <p:cNvSpPr txBox="1"/>
          <p:nvPr/>
        </p:nvSpPr>
        <p:spPr>
          <a:xfrm>
            <a:off x="8616280" y="6452896"/>
            <a:ext cx="4385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Azoulay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E. et al Lancet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Resp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Med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2018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F06CF595-78EC-BD4D-B096-22A453A9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492"/>
            <a:ext cx="121920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dirty="0" err="1"/>
              <a:t>Noninvasive</a:t>
            </a:r>
            <a:r>
              <a:rPr lang="it-IT" dirty="0"/>
              <a:t> </a:t>
            </a:r>
            <a:r>
              <a:rPr lang="it-IT" dirty="0" err="1"/>
              <a:t>oxygenation</a:t>
            </a:r>
            <a:r>
              <a:rPr lang="it-IT" dirty="0"/>
              <a:t> </a:t>
            </a:r>
            <a:r>
              <a:rPr lang="it-IT" dirty="0" err="1"/>
              <a:t>strategies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7077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62D3AE57-9E20-8840-4330-00AF225A1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7367" y="432520"/>
            <a:ext cx="5654110" cy="959441"/>
          </a:xfrm>
          <a:ln w="19050">
            <a:solidFill>
              <a:srgbClr val="002060"/>
            </a:solidFill>
          </a:ln>
        </p:spPr>
      </p:pic>
      <p:pic>
        <p:nvPicPr>
          <p:cNvPr id="7" name="Immagine 6" descr="Immagine che contiene diagramma, linea, Parallelo, schizzo&#10;&#10;Descrizione generata automaticamente">
            <a:extLst>
              <a:ext uri="{FF2B5EF4-FFF2-40B4-BE49-F238E27FC236}">
                <a16:creationId xmlns:a16="http://schemas.microsoft.com/office/drawing/2014/main" id="{F8499AA2-C730-71A3-C952-5C0B405B4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477" y="1966823"/>
            <a:ext cx="5536575" cy="3681682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5CB60C-1120-8B44-4DDF-4A09D76BE5E8}"/>
              </a:ext>
            </a:extLst>
          </p:cNvPr>
          <p:cNvSpPr txBox="1"/>
          <p:nvPr/>
        </p:nvSpPr>
        <p:spPr>
          <a:xfrm>
            <a:off x="707367" y="1692280"/>
            <a:ext cx="53646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Single center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retrospective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study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38 AECOPD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with pH &lt;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7.38 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stopped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NIV for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intolerance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HFNT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HFNT Flow 26 </a:t>
            </a:r>
            <a:r>
              <a:rPr lang="it-IT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± 8 L/min, </a:t>
            </a:r>
            <a:r>
              <a:rPr lang="it-IT" sz="2000" b="0" i="0" dirty="0" err="1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252 ± 251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PaCO</a:t>
            </a:r>
            <a:r>
              <a:rPr lang="it-IT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pH</a:t>
            </a:r>
            <a:endParaRPr lang="it-IT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Greatest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pH and paCO2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17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baseline pH &lt;7.35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EE94730-5E93-D99A-8E9F-D9B68883C506}"/>
              </a:ext>
            </a:extLst>
          </p:cNvPr>
          <p:cNvSpPr txBox="1"/>
          <p:nvPr/>
        </p:nvSpPr>
        <p:spPr>
          <a:xfrm>
            <a:off x="7601446" y="6160386"/>
            <a:ext cx="429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effectLst/>
                <a:latin typeface="Helvetica" pitchFamily="2" charset="0"/>
              </a:rPr>
              <a:t>Bräunlich</a:t>
            </a:r>
            <a:r>
              <a:rPr lang="it-IT" i="1" dirty="0">
                <a:effectLst/>
                <a:latin typeface="Helvetica" pitchFamily="2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</a:rPr>
              <a:t>J</a:t>
            </a:r>
            <a:r>
              <a:rPr lang="it-IT" i="1" dirty="0">
                <a:effectLst/>
                <a:latin typeface="Helvetica" pitchFamily="2" charset="0"/>
              </a:rPr>
              <a:t> et al Int </a:t>
            </a:r>
            <a:r>
              <a:rPr lang="it-IT" i="1" dirty="0" err="1">
                <a:effectLst/>
                <a:latin typeface="Helvetica" pitchFamily="2" charset="0"/>
              </a:rPr>
              <a:t>J</a:t>
            </a:r>
            <a:r>
              <a:rPr lang="it-IT" i="1" dirty="0">
                <a:effectLst/>
                <a:latin typeface="Helvetica" pitchFamily="2" charset="0"/>
              </a:rPr>
              <a:t> COPD 2018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E9654B-EB58-012D-421E-35A994465582}"/>
              </a:ext>
            </a:extLst>
          </p:cNvPr>
          <p:cNvSpPr txBox="1"/>
          <p:nvPr/>
        </p:nvSpPr>
        <p:spPr>
          <a:xfrm>
            <a:off x="6600056" y="437183"/>
            <a:ext cx="5297995" cy="61555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0083F3"/>
                </a:solidFill>
                <a:latin typeface="Helvetica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it-IT" sz="3400" dirty="0"/>
              <a:t>NIV INTOLERANCE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0131D0-BFDB-9DD3-F526-AAD265A93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4" r="17883"/>
          <a:stretch/>
        </p:blipFill>
        <p:spPr>
          <a:xfrm>
            <a:off x="6672064" y="474218"/>
            <a:ext cx="541194" cy="506510"/>
          </a:xfrm>
          <a:prstGeom prst="rect">
            <a:avLst/>
          </a:prstGeom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D4DDF91-D379-6755-4980-7E2C8B60F5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4" r="17883"/>
          <a:stretch/>
        </p:blipFill>
        <p:spPr>
          <a:xfrm>
            <a:off x="11315446" y="474218"/>
            <a:ext cx="541194" cy="5065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180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6D06ED6C-AF96-BEFB-CA38-81CC25437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19" y="93384"/>
            <a:ext cx="10111999" cy="515513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E13149-7F89-C4D4-4793-0BEE1EDAFB8E}"/>
              </a:ext>
            </a:extLst>
          </p:cNvPr>
          <p:cNvSpPr txBox="1"/>
          <p:nvPr/>
        </p:nvSpPr>
        <p:spPr>
          <a:xfrm>
            <a:off x="1313482" y="5248521"/>
            <a:ext cx="7939006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Multicentre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inferiority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RCT in 9 centers in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mild-to-moderate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AECOPD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HFNT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NIV </a:t>
            </a:r>
          </a:p>
        </p:txBody>
      </p:sp>
      <p:pic>
        <p:nvPicPr>
          <p:cNvPr id="2050" name="Picture 2" descr="Flag of Italy - Wikipedia">
            <a:extLst>
              <a:ext uri="{FF2B5EF4-FFF2-40B4-BE49-F238E27FC236}">
                <a16:creationId xmlns:a16="http://schemas.microsoft.com/office/drawing/2014/main" id="{C96FF5F2-F3EC-ECEC-5B2B-C106372F6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4737100"/>
            <a:ext cx="31750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872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F8CC6E6-AAB5-EBD0-30E2-1E955210D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85750"/>
            <a:ext cx="11737110" cy="65722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34678E-2B8B-0671-17CB-2682118F1DC1}"/>
              </a:ext>
            </a:extLst>
          </p:cNvPr>
          <p:cNvSpPr txBox="1"/>
          <p:nvPr/>
        </p:nvSpPr>
        <p:spPr>
          <a:xfrm>
            <a:off x="7656168" y="6233696"/>
            <a:ext cx="47993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latin typeface="Helvetica" pitchFamily="2" charset="0"/>
                <a:cs typeface="Arial" panose="020B0604020202020204" pitchFamily="34" charset="0"/>
              </a:rPr>
              <a:t>Cortegiani</a:t>
            </a:r>
            <a:r>
              <a:rPr lang="it-IT" sz="1600" i="1" dirty="0">
                <a:latin typeface="Helvetica" pitchFamily="2" charset="0"/>
                <a:cs typeface="Arial" panose="020B0604020202020204" pitchFamily="34" charset="0"/>
              </a:rPr>
              <a:t> A, Crimi C  et al Critical Care 2020</a:t>
            </a:r>
          </a:p>
        </p:txBody>
      </p:sp>
    </p:spTree>
    <p:extLst>
      <p:ext uri="{BB962C8B-B14F-4D97-AF65-F5344CB8AC3E}">
        <p14:creationId xmlns:p14="http://schemas.microsoft.com/office/powerpoint/2010/main" val="2210984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C6ED37-94CA-8E5C-80A2-A3016904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87" y="259086"/>
            <a:ext cx="11531600" cy="633982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3C704B-99F8-623E-3384-F017326945A7}"/>
              </a:ext>
            </a:extLst>
          </p:cNvPr>
          <p:cNvSpPr txBox="1"/>
          <p:nvPr/>
        </p:nvSpPr>
        <p:spPr>
          <a:xfrm>
            <a:off x="7005240" y="6380379"/>
            <a:ext cx="51643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i="1" dirty="0" err="1">
                <a:latin typeface="Helvetica" pitchFamily="2" charset="0"/>
                <a:cs typeface="Arial" panose="020B0604020202020204" pitchFamily="34" charset="0"/>
              </a:rPr>
              <a:t>Cortegiani</a:t>
            </a:r>
            <a:r>
              <a:rPr lang="it-IT" i="1" dirty="0">
                <a:latin typeface="Helvetica" pitchFamily="2" charset="0"/>
                <a:cs typeface="Arial" panose="020B0604020202020204" pitchFamily="34" charset="0"/>
              </a:rPr>
              <a:t> A, Crimi C  et al Critical Care 2020</a:t>
            </a:r>
          </a:p>
        </p:txBody>
      </p:sp>
    </p:spTree>
    <p:extLst>
      <p:ext uri="{BB962C8B-B14F-4D97-AF65-F5344CB8AC3E}">
        <p14:creationId xmlns:p14="http://schemas.microsoft.com/office/powerpoint/2010/main" val="2512693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8807C06-D8C8-3114-D54A-FC686EE95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489" y="533811"/>
            <a:ext cx="2767966" cy="279897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AC847E2-0765-2F53-E0B2-AF3119B5D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16" y="3842807"/>
            <a:ext cx="3762313" cy="215242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53CB86-A57E-3926-E2E1-B4FD89542C43}"/>
              </a:ext>
            </a:extLst>
          </p:cNvPr>
          <p:cNvSpPr txBox="1"/>
          <p:nvPr/>
        </p:nvSpPr>
        <p:spPr>
          <a:xfrm>
            <a:off x="715691" y="2595604"/>
            <a:ext cx="8153768" cy="280525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endpoint: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in PaCO</a:t>
            </a:r>
            <a:r>
              <a:rPr lang="it-IT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2 hours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treatments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PaCO2 over time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HFNT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to NIV for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32% of HFNT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switched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to NIV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6 hours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57% of HFNT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NIV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hospitalization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time on NIV in patients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to HFNT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BB6FE5-772D-9F35-48DA-D39F8A67E67A}"/>
              </a:ext>
            </a:extLst>
          </p:cNvPr>
          <p:cNvSpPr txBox="1"/>
          <p:nvPr/>
        </p:nvSpPr>
        <p:spPr>
          <a:xfrm>
            <a:off x="7222212" y="6380379"/>
            <a:ext cx="516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latin typeface="Helvetica" pitchFamily="2" charset="0"/>
                <a:cs typeface="Arial" panose="020B0604020202020204" pitchFamily="34" charset="0"/>
              </a:rPr>
              <a:t>Cortegiani</a:t>
            </a:r>
            <a:r>
              <a:rPr lang="it-IT" i="1" dirty="0">
                <a:latin typeface="Helvetica" pitchFamily="2" charset="0"/>
                <a:cs typeface="Arial" panose="020B0604020202020204" pitchFamily="34" charset="0"/>
              </a:rPr>
              <a:t> A, Crimi C  et al Critical Care 2020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C3CC5DB-48AF-7D24-ECE6-F4CF16D4B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7" y="248100"/>
            <a:ext cx="4618796" cy="13843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5B2929F-E3F5-165A-8CC2-F0DFE02A6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7" y="1734756"/>
            <a:ext cx="4641098" cy="6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54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98FB5C86-17CB-078C-07EE-199ABEA3F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60" y="216866"/>
            <a:ext cx="5380037" cy="2176656"/>
          </a:xfrm>
          <a:prstGeom prst="rect">
            <a:avLst/>
          </a:prstGeom>
        </p:spPr>
      </p:pic>
      <p:pic>
        <p:nvPicPr>
          <p:cNvPr id="7" name="Immagine 6" descr="Immagine che contiene testo, ricevuta, schermata, linea&#10;&#10;Descrizione generata automaticamente">
            <a:extLst>
              <a:ext uri="{FF2B5EF4-FFF2-40B4-BE49-F238E27FC236}">
                <a16:creationId xmlns:a16="http://schemas.microsoft.com/office/drawing/2014/main" id="{BAC0A0C8-E15C-1CEF-1EE6-C08C67AD0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543" y="1434403"/>
            <a:ext cx="5304364" cy="162747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ECCD6A-D418-6064-2D6F-DB2D9A4ABBC2}"/>
              </a:ext>
            </a:extLst>
          </p:cNvPr>
          <p:cNvSpPr txBox="1"/>
          <p:nvPr/>
        </p:nvSpPr>
        <p:spPr>
          <a:xfrm>
            <a:off x="6886578" y="303211"/>
            <a:ext cx="4523844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RR 0.86, 95% CI 0.48–1.56,  low </a:t>
            </a:r>
            <a:r>
              <a:rPr lang="it-IT" sz="18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certainty</a:t>
            </a:r>
            <a:r>
              <a:rPr lang="it-IT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 descr="Immagine che contiene testo, ricevuta, schermata, linea&#10;&#10;Descrizione generata automaticamente">
            <a:extLst>
              <a:ext uri="{FF2B5EF4-FFF2-40B4-BE49-F238E27FC236}">
                <a16:creationId xmlns:a16="http://schemas.microsoft.com/office/drawing/2014/main" id="{D5128142-0E21-B225-35AF-66FAD945D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541" y="4532914"/>
            <a:ext cx="5351037" cy="16274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2C2171-1D7B-0742-F659-E30179357D9E}"/>
              </a:ext>
            </a:extLst>
          </p:cNvPr>
          <p:cNvSpPr txBox="1"/>
          <p:nvPr/>
        </p:nvSpPr>
        <p:spPr>
          <a:xfrm>
            <a:off x="6967803" y="3556000"/>
            <a:ext cx="4523844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Intubation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RR 0.80, 95% CI 0.46–1.39, low </a:t>
            </a:r>
            <a:r>
              <a:rPr lang="it-IT" sz="18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certainty</a:t>
            </a:r>
            <a:r>
              <a:rPr lang="it-IT" sz="1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785B80-8C10-9E93-E106-7287AABFC423}"/>
              </a:ext>
            </a:extLst>
          </p:cNvPr>
          <p:cNvSpPr txBox="1"/>
          <p:nvPr/>
        </p:nvSpPr>
        <p:spPr>
          <a:xfrm>
            <a:off x="761156" y="2590463"/>
            <a:ext cx="49546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RCTs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for 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528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Intubation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ICU and Hospital LOS, Comfort,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Dyspnea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inconclusive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identifying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whether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HFNC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be an alternative to NIV for patients with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hypercapnic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due to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imprecision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heterogeneity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82C62D-ACBB-9CD4-F3CD-012E6FFB3726}"/>
              </a:ext>
            </a:extLst>
          </p:cNvPr>
          <p:cNvSpPr txBox="1"/>
          <p:nvPr/>
        </p:nvSpPr>
        <p:spPr>
          <a:xfrm>
            <a:off x="350927" y="6295385"/>
            <a:ext cx="4841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effectLst/>
                <a:latin typeface="Helvetica" pitchFamily="2" charset="0"/>
                <a:cs typeface="Arial" panose="020B0604020202020204" pitchFamily="34" charset="0"/>
              </a:rPr>
              <a:t>Ovtcharenko</a:t>
            </a:r>
            <a:r>
              <a:rPr lang="it-IT" sz="1600" i="1" dirty="0">
                <a:effectLst/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effectLst/>
                <a:latin typeface="Helvetica" pitchFamily="2" charset="0"/>
                <a:cs typeface="Arial" panose="020B0604020202020204" pitchFamily="34" charset="0"/>
              </a:rPr>
              <a:t>N</a:t>
            </a:r>
            <a:r>
              <a:rPr lang="it-IT" sz="1600" i="1" dirty="0">
                <a:effectLst/>
                <a:latin typeface="Helvetica" pitchFamily="2" charset="0"/>
                <a:cs typeface="Arial" panose="020B0604020202020204" pitchFamily="34" charset="0"/>
              </a:rPr>
              <a:t> et al Critical Care 2022</a:t>
            </a:r>
          </a:p>
        </p:txBody>
      </p:sp>
    </p:spTree>
    <p:extLst>
      <p:ext uri="{BB962C8B-B14F-4D97-AF65-F5344CB8AC3E}">
        <p14:creationId xmlns:p14="http://schemas.microsoft.com/office/powerpoint/2010/main" val="335065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FFC94A-502D-E9CB-F3D9-4E194462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0D4785-2D0B-6653-E4B3-86FDDA645A5B}"/>
              </a:ext>
            </a:extLst>
          </p:cNvPr>
          <p:cNvSpPr txBox="1"/>
          <p:nvPr/>
        </p:nvSpPr>
        <p:spPr>
          <a:xfrm>
            <a:off x="466240" y="5292546"/>
            <a:ext cx="971614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</a:rPr>
              <a:t>Design: </a:t>
            </a:r>
            <a:r>
              <a:rPr lang="it-IT" sz="2400" b="1" dirty="0" err="1"/>
              <a:t>Randomized</a:t>
            </a:r>
            <a:r>
              <a:rPr lang="it-IT" sz="2400" b="1" dirty="0"/>
              <a:t>, </a:t>
            </a:r>
            <a:r>
              <a:rPr lang="it-IT" sz="2400" b="1" dirty="0" err="1"/>
              <a:t>controlled</a:t>
            </a:r>
            <a:r>
              <a:rPr lang="it-IT" sz="2400" b="1" dirty="0"/>
              <a:t>, non-</a:t>
            </a:r>
            <a:r>
              <a:rPr lang="it-IT" sz="2400" b="1" dirty="0" err="1"/>
              <a:t>inferiority</a:t>
            </a:r>
            <a:r>
              <a:rPr lang="it-IT" sz="2400" b="1" dirty="0"/>
              <a:t> trial</a:t>
            </a:r>
            <a:r>
              <a:rPr lang="it-IT" sz="2400" dirty="0"/>
              <a:t> (China, 2 </a:t>
            </a:r>
            <a:r>
              <a:rPr lang="it-IT" sz="2400" dirty="0" err="1"/>
              <a:t>ICUs</a:t>
            </a:r>
            <a:r>
              <a:rPr lang="it-IT" sz="2400" dirty="0"/>
              <a:t>)</a:t>
            </a:r>
          </a:p>
          <a:p>
            <a:r>
              <a:rPr lang="it-IT" sz="2400" b="1" dirty="0" err="1"/>
              <a:t>Patients</a:t>
            </a:r>
            <a:r>
              <a:rPr lang="it-IT" sz="2400" dirty="0"/>
              <a:t>: AECOPD with </a:t>
            </a:r>
            <a:r>
              <a:rPr lang="it-IT" sz="2400" b="1" dirty="0"/>
              <a:t>pH 7.25–7.35</a:t>
            </a:r>
            <a:r>
              <a:rPr lang="it-IT" sz="2400" dirty="0"/>
              <a:t>, </a:t>
            </a:r>
            <a:r>
              <a:rPr lang="it-IT" sz="2400" b="1" dirty="0" err="1"/>
              <a:t>PaCO</a:t>
            </a:r>
            <a:r>
              <a:rPr lang="it-IT" sz="2400" b="1" dirty="0"/>
              <a:t>₂ ≥ 50 mmHg</a:t>
            </a:r>
            <a:endParaRPr lang="it-IT" sz="2400" dirty="0"/>
          </a:p>
          <a:p>
            <a:r>
              <a:rPr lang="it-IT" sz="2400" b="1" dirty="0" err="1"/>
              <a:t>Primary</a:t>
            </a:r>
            <a:r>
              <a:rPr lang="it-IT" sz="2400" b="1" dirty="0"/>
              <a:t> </a:t>
            </a:r>
            <a:r>
              <a:rPr lang="it-IT" sz="2400" b="1" dirty="0" err="1"/>
              <a:t>Outcome</a:t>
            </a:r>
            <a:r>
              <a:rPr lang="it-IT" sz="2400" dirty="0"/>
              <a:t>: Treatment </a:t>
            </a:r>
            <a:r>
              <a:rPr lang="it-IT" sz="2400" dirty="0" err="1"/>
              <a:t>failure</a:t>
            </a:r>
            <a:r>
              <a:rPr lang="it-IT" sz="2400" dirty="0"/>
              <a:t> (</a:t>
            </a:r>
            <a:r>
              <a:rPr lang="it-IT" sz="2400" dirty="0" err="1"/>
              <a:t>intubation</a:t>
            </a:r>
            <a:r>
              <a:rPr lang="it-IT" sz="2400" dirty="0"/>
              <a:t> or treatment switch)</a:t>
            </a: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212B20BD-3576-A295-4780-B66A644B1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284" y="0"/>
            <a:ext cx="9134422" cy="5160478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349389C-69C8-B474-291A-EB2A31A5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887" y="168557"/>
            <a:ext cx="2574829" cy="171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729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9FF5B4-4E2B-133B-35CF-D7E008F0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85" y="741391"/>
            <a:ext cx="3443514" cy="1616203"/>
          </a:xfrm>
        </p:spPr>
        <p:txBody>
          <a:bodyPr anchor="b">
            <a:normAutofit/>
          </a:bodyPr>
          <a:lstStyle/>
          <a:p>
            <a:endParaRPr lang="it-IT" sz="3200"/>
          </a:p>
        </p:txBody>
      </p:sp>
      <p:pic>
        <p:nvPicPr>
          <p:cNvPr id="4098" name="Picture 2" descr="figure 2">
            <a:extLst>
              <a:ext uri="{FF2B5EF4-FFF2-40B4-BE49-F238E27FC236}">
                <a16:creationId xmlns:a16="http://schemas.microsoft.com/office/drawing/2014/main" id="{228E6AA2-DC07-197F-5669-DE46AADB3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114" y="1071842"/>
            <a:ext cx="6449549" cy="464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2BF972-B560-F73F-6039-AAF462A2F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5" y="2533476"/>
            <a:ext cx="3443514" cy="3447832"/>
          </a:xfrm>
        </p:spPr>
        <p:txBody>
          <a:bodyPr anchor="t">
            <a:normAutofit/>
          </a:bodyPr>
          <a:lstStyle/>
          <a:p>
            <a:r>
              <a:rPr lang="it-IT" sz="1600" b="1"/>
              <a:t>Treatment failure</a:t>
            </a:r>
            <a:r>
              <a:rPr lang="it-IT" sz="160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/>
              <a:t>HFNC: </a:t>
            </a:r>
            <a:r>
              <a:rPr lang="it-IT" sz="1600" b="1"/>
              <a:t>25.7%</a:t>
            </a:r>
            <a:endParaRPr lang="it-IT" sz="1600"/>
          </a:p>
          <a:p>
            <a:pPr>
              <a:buFont typeface="Arial" panose="020B0604020202020204" pitchFamily="34" charset="0"/>
              <a:buChar char="•"/>
            </a:pPr>
            <a:r>
              <a:rPr lang="it-IT" sz="1600"/>
              <a:t>NIV: </a:t>
            </a:r>
            <a:r>
              <a:rPr lang="it-IT" sz="1600" b="1"/>
              <a:t>14.3%</a:t>
            </a:r>
            <a:endParaRPr lang="it-IT" sz="1600"/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/>
              <a:t>Risk difference</a:t>
            </a:r>
            <a:r>
              <a:rPr lang="it-IT" sz="1600"/>
              <a:t>: +11.4% (exceeded non-inferiority margin)</a:t>
            </a:r>
          </a:p>
          <a:p>
            <a:r>
              <a:rPr lang="it-IT" sz="1600" b="1"/>
              <a:t>Intubation rates</a:t>
            </a:r>
            <a:r>
              <a:rPr lang="it-IT" sz="160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/>
              <a:t>HFNC: </a:t>
            </a:r>
            <a:r>
              <a:rPr lang="it-IT" sz="1600" b="1"/>
              <a:t>14.2%</a:t>
            </a:r>
            <a:endParaRPr lang="it-IT" sz="1600"/>
          </a:p>
          <a:p>
            <a:pPr>
              <a:buFont typeface="Arial" panose="020B0604020202020204" pitchFamily="34" charset="0"/>
              <a:buChar char="•"/>
            </a:pPr>
            <a:r>
              <a:rPr lang="it-IT" sz="1600"/>
              <a:t>NIV: </a:t>
            </a:r>
            <a:r>
              <a:rPr lang="it-IT" sz="1600" b="1"/>
              <a:t>5.4%</a:t>
            </a:r>
            <a:r>
              <a:rPr lang="it-IT" sz="1600"/>
              <a:t> (p = 0.026)</a:t>
            </a:r>
          </a:p>
          <a:p>
            <a:r>
              <a:rPr lang="it-IT" sz="1600" b="1"/>
              <a:t>ICU/hospital stay and 28-day mortality</a:t>
            </a:r>
            <a:r>
              <a:rPr lang="it-IT" sz="1600"/>
              <a:t>: No significant difference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48D67E-A888-0384-BF9A-7CDD3B9964F0}"/>
              </a:ext>
            </a:extLst>
          </p:cNvPr>
          <p:cNvSpPr txBox="1"/>
          <p:nvPr/>
        </p:nvSpPr>
        <p:spPr>
          <a:xfrm>
            <a:off x="8773331" y="6368386"/>
            <a:ext cx="516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Tan et al </a:t>
            </a:r>
            <a:r>
              <a:rPr lang="it-IT" dirty="0" err="1"/>
              <a:t>Crit</a:t>
            </a:r>
            <a:r>
              <a:rPr lang="it-IT" dirty="0"/>
              <a:t> Care 2024</a:t>
            </a:r>
          </a:p>
        </p:txBody>
      </p:sp>
    </p:spTree>
    <p:extLst>
      <p:ext uri="{BB962C8B-B14F-4D97-AF65-F5344CB8AC3E}">
        <p14:creationId xmlns:p14="http://schemas.microsoft.com/office/powerpoint/2010/main" val="733227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AD4F06-B034-5F7A-EAEF-7DD14A23C445}"/>
              </a:ext>
            </a:extLst>
          </p:cNvPr>
          <p:cNvSpPr txBox="1"/>
          <p:nvPr/>
        </p:nvSpPr>
        <p:spPr>
          <a:xfrm>
            <a:off x="147665" y="2588492"/>
            <a:ext cx="10143210" cy="40934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Study Design (COPD Arm)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Part of a large 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multicenter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bayesian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RCT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comparing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HFNC vs NIV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across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5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respiratory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failure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phenotypes</a:t>
            </a: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Patients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: 273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patients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with 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AECOPD +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respiratory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acidosis</a:t>
            </a: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Primary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endpoint: 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Composite of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intubation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or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death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by Day 7</a:t>
            </a: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📈 Key COPD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Results</a:t>
            </a:r>
            <a:endParaRPr lang="it-IT" sz="20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Treatment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failure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intubation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or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death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at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Day 7)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HFNC: 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28.6%</a:t>
            </a: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NIV: 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26.2%</a:t>
            </a: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Odds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ratio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: 1.05 (95%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Credible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Interval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: 0.79–1.36)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HFNC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was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non-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inferior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to NIV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 in AECOPD for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preventing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intubation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or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death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at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7 days —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offering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a 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viable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alternative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especially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NIV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not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tolerated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.</a:t>
            </a:r>
            <a:br>
              <a:rPr lang="it-IT" sz="2000" b="0" i="0" u="none" strike="noStrike" dirty="0">
                <a:solidFill>
                  <a:srgbClr val="000000"/>
                </a:solidFill>
                <a:effectLst/>
              </a:rPr>
            </a:b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Posterior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probability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of non-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inferiority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= 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0.992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)</a:t>
            </a:r>
          </a:p>
        </p:txBody>
      </p:sp>
      <p:pic>
        <p:nvPicPr>
          <p:cNvPr id="6146" name="Picture 2" descr="Flag of Brazil - Wikipedia">
            <a:extLst>
              <a:ext uri="{FF2B5EF4-FFF2-40B4-BE49-F238E27FC236}">
                <a16:creationId xmlns:a16="http://schemas.microsoft.com/office/drawing/2014/main" id="{44181D1C-E8FF-84B6-F198-7C620C1F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898" y="5332823"/>
            <a:ext cx="1970437" cy="138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010894C-7C0C-0AB5-39BE-F987995CA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71" y="0"/>
            <a:ext cx="7772400" cy="24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23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AD57F2-7B1D-E04D-6765-3E7EA17C0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2620C9B-9137-E457-A38E-3AFD799A1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7444"/>
          <a:stretch/>
        </p:blipFill>
        <p:spPr>
          <a:xfrm>
            <a:off x="0" y="185980"/>
            <a:ext cx="9909218" cy="2286888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04656F47-C7CD-D8D2-8E11-12D7A80921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511" t="11530" b="54990"/>
          <a:stretch/>
        </p:blipFill>
        <p:spPr>
          <a:xfrm>
            <a:off x="10175112" y="185980"/>
            <a:ext cx="1707310" cy="200976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3B2DB4-4E05-E4DF-5158-E01BAB5C1F19}"/>
              </a:ext>
            </a:extLst>
          </p:cNvPr>
          <p:cNvSpPr txBox="1"/>
          <p:nvPr/>
        </p:nvSpPr>
        <p:spPr>
          <a:xfrm>
            <a:off x="8679051" y="1690688"/>
            <a:ext cx="136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59058D-C675-38DD-4C41-43C5ADA16B31}"/>
              </a:ext>
            </a:extLst>
          </p:cNvPr>
          <p:cNvSpPr txBox="1"/>
          <p:nvPr/>
        </p:nvSpPr>
        <p:spPr>
          <a:xfrm>
            <a:off x="605397" y="3422600"/>
            <a:ext cx="86984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Design: </a:t>
            </a:r>
            <a:r>
              <a:rPr lang="it-IT" sz="2400" dirty="0" err="1"/>
              <a:t>Multicenter</a:t>
            </a:r>
            <a:r>
              <a:rPr lang="it-IT" sz="2400" dirty="0"/>
              <a:t>, </a:t>
            </a:r>
            <a:r>
              <a:rPr lang="it-IT" sz="2400" dirty="0" err="1"/>
              <a:t>randomized</a:t>
            </a:r>
            <a:r>
              <a:rPr lang="it-IT" sz="2400" dirty="0"/>
              <a:t>, </a:t>
            </a:r>
            <a:r>
              <a:rPr lang="it-IT" sz="2400" b="1" dirty="0" err="1"/>
              <a:t>noninferiority</a:t>
            </a:r>
            <a:r>
              <a:rPr lang="it-IT" sz="2400" b="1" dirty="0"/>
              <a:t> trial</a:t>
            </a:r>
            <a:r>
              <a:rPr lang="it-IT" sz="2400" dirty="0"/>
              <a:t> (</a:t>
            </a:r>
            <a:r>
              <a:rPr lang="it-IT" sz="2400" dirty="0" err="1"/>
              <a:t>Greece</a:t>
            </a:r>
            <a:r>
              <a:rPr lang="it-IT" sz="2400" dirty="0"/>
              <a:t>, 3 centers)</a:t>
            </a:r>
          </a:p>
          <a:p>
            <a:r>
              <a:rPr lang="it-IT" sz="2400" b="1" dirty="0" err="1"/>
              <a:t>Patients</a:t>
            </a:r>
            <a:r>
              <a:rPr lang="it-IT" sz="2400" dirty="0"/>
              <a:t>: AECOPD with </a:t>
            </a:r>
            <a:r>
              <a:rPr lang="it-IT" sz="2400" b="1" dirty="0"/>
              <a:t>pH 7.25–7.35</a:t>
            </a:r>
            <a:r>
              <a:rPr lang="it-IT" sz="2400" dirty="0"/>
              <a:t> and </a:t>
            </a:r>
            <a:r>
              <a:rPr lang="it-IT" sz="2400" b="1" dirty="0" err="1"/>
              <a:t>PaCO</a:t>
            </a:r>
            <a:r>
              <a:rPr lang="it-IT" sz="2400" b="1" dirty="0"/>
              <a:t>₂ &gt; 45 mmHg</a:t>
            </a:r>
            <a:endParaRPr lang="it-IT" sz="2400" dirty="0"/>
          </a:p>
          <a:p>
            <a:r>
              <a:rPr lang="it-IT" sz="2400" b="1" dirty="0" err="1"/>
              <a:t>Primary</a:t>
            </a:r>
            <a:r>
              <a:rPr lang="it-IT" sz="2400" b="1" dirty="0"/>
              <a:t> Endpoint</a:t>
            </a:r>
            <a:r>
              <a:rPr lang="it-IT" sz="2400" dirty="0"/>
              <a:t>: Treatment </a:t>
            </a:r>
            <a:r>
              <a:rPr lang="it-IT" sz="2400" dirty="0" err="1"/>
              <a:t>failure</a:t>
            </a:r>
            <a:r>
              <a:rPr lang="it-IT" sz="2400" dirty="0"/>
              <a:t> (IOT or treatment switch)</a:t>
            </a:r>
          </a:p>
          <a:p>
            <a:r>
              <a:rPr lang="it-IT" sz="2400" b="1" dirty="0" err="1"/>
              <a:t>Secondary</a:t>
            </a:r>
            <a:r>
              <a:rPr lang="it-IT" sz="2400" b="1" dirty="0"/>
              <a:t> Endpoints</a:t>
            </a:r>
            <a:r>
              <a:rPr lang="it-IT" sz="2400" dirty="0"/>
              <a:t>: Comfort (</a:t>
            </a:r>
            <a:r>
              <a:rPr lang="it-IT" sz="2400" dirty="0" err="1"/>
              <a:t>dyspnea</a:t>
            </a:r>
            <a:r>
              <a:rPr lang="it-IT" sz="2400" dirty="0"/>
              <a:t>, VAS), </a:t>
            </a:r>
            <a:r>
              <a:rPr lang="it-IT" sz="2400" dirty="0" err="1"/>
              <a:t>respiratory</a:t>
            </a:r>
            <a:r>
              <a:rPr lang="it-IT" sz="2400" dirty="0"/>
              <a:t> </a:t>
            </a:r>
            <a:r>
              <a:rPr lang="it-IT" sz="2400" dirty="0" err="1"/>
              <a:t>parameters</a:t>
            </a:r>
            <a:r>
              <a:rPr lang="it-IT" sz="2400" dirty="0"/>
              <a:t>, </a:t>
            </a:r>
            <a:r>
              <a:rPr lang="it-IT" sz="2400" dirty="0" err="1"/>
              <a:t>complications</a:t>
            </a:r>
            <a:endParaRPr lang="it-IT" sz="2400" dirty="0"/>
          </a:p>
        </p:txBody>
      </p:sp>
      <p:pic>
        <p:nvPicPr>
          <p:cNvPr id="1026" name="Picture 2" descr="Greece 3ft x 5ft Nylon Flag">
            <a:extLst>
              <a:ext uri="{FF2B5EF4-FFF2-40B4-BE49-F238E27FC236}">
                <a16:creationId xmlns:a16="http://schemas.microsoft.com/office/drawing/2014/main" id="{2A3324D5-5984-397D-02CF-85335C03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444" y="4615648"/>
            <a:ext cx="2536556" cy="25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729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1981200" y="3372263"/>
            <a:ext cx="3452706" cy="3469027"/>
          </a:xfr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ctr"/>
            <a:r>
              <a:rPr lang="it-IT" sz="1800" dirty="0" err="1"/>
              <a:t>Mucociliary</a:t>
            </a:r>
            <a:r>
              <a:rPr lang="it-IT" sz="1800" dirty="0"/>
              <a:t> clearance</a:t>
            </a:r>
          </a:p>
          <a:p>
            <a:pPr marL="0" algn="ctr"/>
            <a:r>
              <a:rPr lang="it-IT" sz="1800" dirty="0"/>
              <a:t>Comfort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386" y="67857"/>
            <a:ext cx="12000089" cy="992648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Why</a:t>
            </a:r>
            <a:r>
              <a:rPr lang="it-IT" dirty="0">
                <a:solidFill>
                  <a:schemeClr val="bg1"/>
                </a:solidFill>
              </a:rPr>
              <a:t> HFNT? 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1B7AC71-76CC-D140-B6C0-E226101C0879}"/>
              </a:ext>
            </a:extLst>
          </p:cNvPr>
          <p:cNvGrpSpPr/>
          <p:nvPr/>
        </p:nvGrpSpPr>
        <p:grpSpPr>
          <a:xfrm>
            <a:off x="3526981" y="1246636"/>
            <a:ext cx="3749436" cy="2067119"/>
            <a:chOff x="160470" y="4696366"/>
            <a:chExt cx="3749436" cy="2067119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6CD888B6-F64A-234B-8D10-2E01D3C783BC}"/>
                </a:ext>
              </a:extLst>
            </p:cNvPr>
            <p:cNvGrpSpPr/>
            <p:nvPr/>
          </p:nvGrpSpPr>
          <p:grpSpPr>
            <a:xfrm>
              <a:off x="999463" y="4696366"/>
              <a:ext cx="2910443" cy="1866113"/>
              <a:chOff x="999463" y="4696366"/>
              <a:chExt cx="2910443" cy="1866113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C01E5111-1A98-594D-8834-189BAD9BC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714" b="3674"/>
              <a:stretch/>
            </p:blipFill>
            <p:spPr>
              <a:xfrm>
                <a:off x="999463" y="4718137"/>
                <a:ext cx="2910443" cy="1844342"/>
              </a:xfrm>
              <a:prstGeom prst="rect">
                <a:avLst/>
              </a:prstGeom>
            </p:spPr>
          </p:pic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D42C3C13-8B24-9B4A-AEA9-9DB102C635AE}"/>
                  </a:ext>
                </a:extLst>
              </p:cNvPr>
              <p:cNvSpPr/>
              <p:nvPr/>
            </p:nvSpPr>
            <p:spPr>
              <a:xfrm>
                <a:off x="1654629" y="5116286"/>
                <a:ext cx="718457" cy="8708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defRPr/>
                </a:pPr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EE104E7F-4CD5-E34B-B76E-68152C2C98BC}"/>
                  </a:ext>
                </a:extLst>
              </p:cNvPr>
              <p:cNvSpPr/>
              <p:nvPr/>
            </p:nvSpPr>
            <p:spPr>
              <a:xfrm>
                <a:off x="1415143" y="4696366"/>
                <a:ext cx="1175657" cy="877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defRPr/>
                </a:pPr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1D301314-FB9F-4C47-8C28-B683B6EB1E84}"/>
                  </a:ext>
                </a:extLst>
              </p:cNvPr>
              <p:cNvSpPr/>
              <p:nvPr/>
            </p:nvSpPr>
            <p:spPr>
              <a:xfrm>
                <a:off x="2373083" y="5159828"/>
                <a:ext cx="326572" cy="4307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71928756-D787-1041-AB57-C2106B91D966}"/>
                  </a:ext>
                </a:extLst>
              </p:cNvPr>
              <p:cNvSpPr/>
              <p:nvPr/>
            </p:nvSpPr>
            <p:spPr>
              <a:xfrm>
                <a:off x="1959429" y="5725877"/>
                <a:ext cx="326572" cy="4307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2C364797-3514-6C45-846A-9FE6FC7ADCBF}"/>
                </a:ext>
              </a:extLst>
            </p:cNvPr>
            <p:cNvSpPr/>
            <p:nvPr/>
          </p:nvSpPr>
          <p:spPr>
            <a:xfrm>
              <a:off x="160470" y="6431853"/>
              <a:ext cx="1384509" cy="331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E85B8841-8C0A-DB45-815E-B624D1E14A70}"/>
              </a:ext>
            </a:extLst>
          </p:cNvPr>
          <p:cNvGrpSpPr/>
          <p:nvPr/>
        </p:nvGrpSpPr>
        <p:grpSpPr>
          <a:xfrm>
            <a:off x="1807029" y="2911617"/>
            <a:ext cx="8810845" cy="5091634"/>
            <a:chOff x="1807029" y="1771430"/>
            <a:chExt cx="8810845" cy="5091634"/>
          </a:xfrm>
        </p:grpSpPr>
        <p:sp>
          <p:nvSpPr>
            <p:cNvPr id="8" name="CasellaDiTesto 7"/>
            <p:cNvSpPr txBox="1"/>
            <p:nvPr/>
          </p:nvSpPr>
          <p:spPr>
            <a:xfrm>
              <a:off x="1807029" y="2511893"/>
              <a:ext cx="3810000" cy="5232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it-IT" sz="2800" dirty="0" err="1">
                  <a:solidFill>
                    <a:prstClr val="white"/>
                  </a:solidFill>
                  <a:latin typeface="Calibri"/>
                </a:rPr>
                <a:t>Heat</a:t>
              </a:r>
              <a:r>
                <a:rPr lang="it-IT" sz="2800" dirty="0">
                  <a:solidFill>
                    <a:prstClr val="white"/>
                  </a:solidFill>
                  <a:latin typeface="Calibri"/>
                </a:rPr>
                <a:t> and </a:t>
              </a:r>
              <a:r>
                <a:rPr lang="it-IT" sz="2800" dirty="0" err="1">
                  <a:solidFill>
                    <a:prstClr val="white"/>
                  </a:solidFill>
                  <a:latin typeface="Calibri"/>
                </a:rPr>
                <a:t>Humidification</a:t>
              </a:r>
              <a:endParaRPr lang="it-IT" sz="2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6252648" y="2523441"/>
              <a:ext cx="3826360" cy="5232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800"/>
              </a:lvl1pPr>
            </a:lstStyle>
            <a:p>
              <a:pPr algn="ctr" defTabSz="457200">
                <a:defRPr/>
              </a:pPr>
              <a:r>
                <a:rPr lang="it-IT" dirty="0">
                  <a:solidFill>
                    <a:prstClr val="white"/>
                  </a:solidFill>
                  <a:latin typeface="Calibri"/>
                </a:rPr>
                <a:t>High Flow</a:t>
              </a:r>
            </a:p>
          </p:txBody>
        </p:sp>
        <p:sp>
          <p:nvSpPr>
            <p:cNvPr id="10" name="Segnaposto contenuto 6"/>
            <p:cNvSpPr txBox="1">
              <a:spLocks/>
            </p:cNvSpPr>
            <p:nvPr/>
          </p:nvSpPr>
          <p:spPr>
            <a:xfrm>
              <a:off x="6035431" y="3372263"/>
              <a:ext cx="4582443" cy="34690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2400" dirty="0" err="1">
                  <a:solidFill>
                    <a:prstClr val="black"/>
                  </a:solidFill>
                  <a:latin typeface="Calibri"/>
                </a:rPr>
                <a:t>Meets</a:t>
              </a:r>
              <a:r>
                <a:rPr lang="it-IT" sz="2400" dirty="0">
                  <a:solidFill>
                    <a:prstClr val="black"/>
                  </a:solidFill>
                  <a:latin typeface="Calibri"/>
                </a:rPr>
                <a:t> I</a:t>
              </a:r>
              <a:r>
                <a:rPr lang="it-IT" sz="2400" dirty="0" err="1">
                  <a:solidFill>
                    <a:prstClr val="black"/>
                  </a:solidFill>
                  <a:latin typeface="Calibri"/>
                </a:rPr>
                <a:t>nspiratory</a:t>
              </a:r>
              <a:r>
                <a:rPr lang="it-IT" sz="2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2400" dirty="0" err="1">
                  <a:solidFill>
                    <a:prstClr val="black"/>
                  </a:solidFill>
                  <a:latin typeface="Calibri"/>
                </a:rPr>
                <a:t>Demands</a:t>
              </a:r>
              <a:endParaRPr lang="it-IT" sz="2400" dirty="0">
                <a:solidFill>
                  <a:prstClr val="black"/>
                </a:solidFill>
                <a:latin typeface="Calibri"/>
              </a:endParaRPr>
            </a:p>
            <a:p>
              <a:pPr>
                <a:defRPr/>
              </a:pPr>
              <a:r>
                <a:rPr lang="it-IT" sz="2400" dirty="0">
                  <a:solidFill>
                    <a:prstClr val="black"/>
                  </a:solidFill>
                  <a:latin typeface="Calibri"/>
                </a:rPr>
                <a:t>Accurate </a:t>
              </a:r>
              <a:r>
                <a:rPr lang="it-IT" sz="2400" dirty="0" err="1">
                  <a:solidFill>
                    <a:prstClr val="black"/>
                  </a:solidFill>
                  <a:latin typeface="Calibri"/>
                </a:rPr>
                <a:t>oxygen</a:t>
              </a:r>
              <a:r>
                <a:rPr lang="it-IT" sz="2400" dirty="0">
                  <a:solidFill>
                    <a:prstClr val="black"/>
                  </a:solidFill>
                  <a:latin typeface="Calibri"/>
                </a:rPr>
                <a:t> delivery</a:t>
              </a:r>
            </a:p>
            <a:p>
              <a:pPr>
                <a:defRPr/>
              </a:pPr>
              <a:r>
                <a:rPr lang="it-IT" sz="2400" dirty="0">
                  <a:solidFill>
                    <a:prstClr val="black"/>
                  </a:solidFill>
                  <a:latin typeface="Calibri"/>
                </a:rPr>
                <a:t>Dead Space </a:t>
              </a:r>
              <a:r>
                <a:rPr lang="it-IT" sz="2400" dirty="0" err="1">
                  <a:solidFill>
                    <a:prstClr val="black"/>
                  </a:solidFill>
                  <a:latin typeface="Calibri"/>
                </a:rPr>
                <a:t>Washout</a:t>
              </a:r>
              <a:endParaRPr lang="it-IT" sz="2400" dirty="0">
                <a:solidFill>
                  <a:prstClr val="black"/>
                </a:solidFill>
                <a:latin typeface="Calibri"/>
              </a:endParaRPr>
            </a:p>
            <a:p>
              <a:pPr>
                <a:defRPr/>
              </a:pPr>
              <a:r>
                <a:rPr lang="it-IT" sz="2400" dirty="0">
                  <a:solidFill>
                    <a:prstClr val="black"/>
                  </a:solidFill>
                  <a:latin typeface="Calibri"/>
                </a:rPr>
                <a:t>PEEP </a:t>
              </a:r>
              <a:r>
                <a:rPr lang="it-IT" sz="2400" dirty="0" err="1">
                  <a:solidFill>
                    <a:prstClr val="black"/>
                  </a:solidFill>
                  <a:latin typeface="Calibri"/>
                </a:rPr>
                <a:t>effect</a:t>
              </a:r>
              <a:endParaRPr lang="it-IT" sz="2400" dirty="0">
                <a:solidFill>
                  <a:prstClr val="black"/>
                </a:solidFill>
                <a:latin typeface="Calibri"/>
              </a:endParaRPr>
            </a:p>
            <a:p>
              <a:pPr>
                <a:defRPr/>
              </a:pPr>
              <a:r>
                <a:rPr lang="it-IT" sz="2400" dirty="0" err="1">
                  <a:solidFill>
                    <a:prstClr val="black"/>
                  </a:solidFill>
                  <a:latin typeface="Calibri"/>
                </a:rPr>
                <a:t>Increase</a:t>
              </a:r>
              <a:r>
                <a:rPr lang="it-IT" sz="2400" dirty="0">
                  <a:solidFill>
                    <a:prstClr val="black"/>
                  </a:solidFill>
                  <a:latin typeface="Calibri"/>
                </a:rPr>
                <a:t> of EELV</a:t>
              </a:r>
            </a:p>
            <a:p>
              <a:pPr>
                <a:defRPr/>
              </a:pPr>
              <a:endParaRPr lang="it-IT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Parentesi graffa aperta 15"/>
            <p:cNvSpPr/>
            <p:nvPr/>
          </p:nvSpPr>
          <p:spPr>
            <a:xfrm rot="5400000">
              <a:off x="5676162" y="-175143"/>
              <a:ext cx="634995" cy="4528141"/>
            </a:xfrm>
            <a:prstGeom prst="leftBrace">
              <a:avLst/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Segnaposto contenuto 6">
              <a:extLst>
                <a:ext uri="{FF2B5EF4-FFF2-40B4-BE49-F238E27FC236}">
                  <a16:creationId xmlns:a16="http://schemas.microsoft.com/office/drawing/2014/main" id="{72CA9554-4503-D145-AECD-D840C93F39B4}"/>
                </a:ext>
              </a:extLst>
            </p:cNvPr>
            <p:cNvSpPr txBox="1">
              <a:spLocks/>
            </p:cNvSpPr>
            <p:nvPr/>
          </p:nvSpPr>
          <p:spPr>
            <a:xfrm>
              <a:off x="2046516" y="3394037"/>
              <a:ext cx="3452706" cy="34690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2400" dirty="0" err="1">
                  <a:solidFill>
                    <a:prstClr val="black"/>
                  </a:solidFill>
                  <a:latin typeface="Calibri"/>
                </a:rPr>
                <a:t>Mucociliary</a:t>
              </a:r>
              <a:r>
                <a:rPr lang="it-IT" sz="2400" dirty="0">
                  <a:solidFill>
                    <a:prstClr val="black"/>
                  </a:solidFill>
                  <a:latin typeface="Calibri"/>
                </a:rPr>
                <a:t> clearance</a:t>
              </a:r>
            </a:p>
            <a:p>
              <a:pPr>
                <a:defRPr/>
              </a:pPr>
              <a:r>
                <a:rPr lang="it-IT" sz="2400" dirty="0">
                  <a:solidFill>
                    <a:prstClr val="black"/>
                  </a:solidFill>
                  <a:latin typeface="Calibri"/>
                </a:rPr>
                <a:t>Comfort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38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EA3759C-DD75-4101-7F1B-D4E823F8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9410"/>
            <a:ext cx="6816500" cy="427570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00C7E43-FF69-CFD7-B9C3-E376EA33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154" y="2369411"/>
            <a:ext cx="5331846" cy="4488589"/>
          </a:xfrm>
          <a:prstGeom prst="rect">
            <a:avLst/>
          </a:prstGeom>
        </p:spPr>
      </p:pic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66964565-E714-6EF4-9820-31FAC218C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47444"/>
          <a:stretch/>
        </p:blipFill>
        <p:spPr>
          <a:xfrm>
            <a:off x="0" y="185980"/>
            <a:ext cx="9909218" cy="2286888"/>
          </a:xfrm>
        </p:spPr>
      </p:pic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D8B37AB5-9300-5564-4B1D-5F28F6970D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511" t="11530" b="54990"/>
          <a:stretch/>
        </p:blipFill>
        <p:spPr>
          <a:xfrm>
            <a:off x="10175112" y="185980"/>
            <a:ext cx="1707310" cy="200976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2EF26C1-EACA-9C0C-7F88-6C25E2734CBF}"/>
              </a:ext>
            </a:extLst>
          </p:cNvPr>
          <p:cNvSpPr txBox="1"/>
          <p:nvPr/>
        </p:nvSpPr>
        <p:spPr>
          <a:xfrm>
            <a:off x="8679051" y="1690688"/>
            <a:ext cx="136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2024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DBF55DF-B5E6-5A64-4828-271C7D104536}"/>
              </a:ext>
            </a:extLst>
          </p:cNvPr>
          <p:cNvSpPr txBox="1"/>
          <p:nvPr/>
        </p:nvSpPr>
        <p:spPr>
          <a:xfrm>
            <a:off x="0" y="2472868"/>
            <a:ext cx="728447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harisSIL"/>
              </a:rPr>
              <a:t>Treatment </a:t>
            </a:r>
            <a:r>
              <a:rPr lang="it-IT" sz="1800" dirty="0" err="1">
                <a:effectLst/>
                <a:latin typeface="CharisSIL"/>
              </a:rPr>
              <a:t>failure</a:t>
            </a:r>
            <a:r>
              <a:rPr lang="it-IT" sz="1800" dirty="0">
                <a:effectLst/>
                <a:latin typeface="CharisSIL"/>
              </a:rPr>
              <a:t>: NIV 14.81 % (8/54) vs HFNT 19.61 % (10/51) </a:t>
            </a:r>
          </a:p>
          <a:p>
            <a:r>
              <a:rPr lang="it-IT" dirty="0" err="1">
                <a:latin typeface="CharisSIL"/>
              </a:rPr>
              <a:t>O</a:t>
            </a:r>
            <a:r>
              <a:rPr lang="it-IT" sz="1800" dirty="0" err="1">
                <a:effectLst/>
                <a:latin typeface="CharisSIL"/>
              </a:rPr>
              <a:t>bserved</a:t>
            </a:r>
            <a:r>
              <a:rPr lang="it-IT" sz="1800" dirty="0">
                <a:effectLst/>
                <a:latin typeface="CharisSIL"/>
              </a:rPr>
              <a:t> risk </a:t>
            </a:r>
            <a:r>
              <a:rPr lang="it-IT" sz="1800" dirty="0" err="1">
                <a:effectLst/>
                <a:latin typeface="CharisSIL"/>
              </a:rPr>
              <a:t>difference</a:t>
            </a:r>
            <a:r>
              <a:rPr lang="it-IT" sz="1800" dirty="0">
                <a:effectLst/>
                <a:latin typeface="CharisSIL"/>
              </a:rPr>
              <a:t> in treatment </a:t>
            </a:r>
            <a:r>
              <a:rPr lang="it-IT" sz="1800" dirty="0" err="1">
                <a:effectLst/>
                <a:latin typeface="CharisSIL"/>
              </a:rPr>
              <a:t>failure</a:t>
            </a:r>
            <a:r>
              <a:rPr lang="it-IT" sz="1800" dirty="0">
                <a:effectLst/>
                <a:latin typeface="CharisSIL"/>
              </a:rPr>
              <a:t> </a:t>
            </a:r>
            <a:r>
              <a:rPr lang="it-IT" sz="1800" dirty="0" err="1">
                <a:effectLst/>
                <a:latin typeface="CharisSIL"/>
              </a:rPr>
              <a:t>between</a:t>
            </a:r>
            <a:r>
              <a:rPr lang="it-IT" sz="1800" dirty="0">
                <a:effectLst/>
                <a:latin typeface="CharisSIL"/>
              </a:rPr>
              <a:t> groups </a:t>
            </a:r>
            <a:r>
              <a:rPr lang="it-IT" sz="1800" dirty="0" err="1">
                <a:effectLst/>
                <a:latin typeface="CharisSIL"/>
              </a:rPr>
              <a:t>was</a:t>
            </a:r>
            <a:r>
              <a:rPr lang="it-IT" sz="1800" dirty="0">
                <a:effectLst/>
                <a:latin typeface="CharisSIL"/>
              </a:rPr>
              <a:t> 4.80 %,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6486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128B14B-2E3B-93DA-E3DD-A632EEB0B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b="43110"/>
          <a:stretch/>
        </p:blipFill>
        <p:spPr>
          <a:xfrm>
            <a:off x="1630099" y="1165249"/>
            <a:ext cx="9362445" cy="46204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6170CB-53A4-0ECE-1DEE-1FA1D88DB2E8}"/>
              </a:ext>
            </a:extLst>
          </p:cNvPr>
          <p:cNvSpPr txBox="1"/>
          <p:nvPr/>
        </p:nvSpPr>
        <p:spPr>
          <a:xfrm>
            <a:off x="9026857" y="6408065"/>
            <a:ext cx="278817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Maggiore SM ICM 2023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6A8E362-65E1-FE9A-35D4-523E19B73C89}"/>
              </a:ext>
            </a:extLst>
          </p:cNvPr>
          <p:cNvSpPr txBox="1">
            <a:spLocks/>
          </p:cNvSpPr>
          <p:nvPr/>
        </p:nvSpPr>
        <p:spPr>
          <a:xfrm>
            <a:off x="0" y="8542"/>
            <a:ext cx="12192000" cy="960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3800" dirty="0">
                <a:solidFill>
                  <a:prstClr val="white"/>
                </a:solidFill>
                <a:latin typeface="Calibri"/>
              </a:rPr>
              <a:t>ACUTE HYPERCAPNIC RESPIRATORY FAILURE</a:t>
            </a:r>
          </a:p>
        </p:txBody>
      </p:sp>
      <p:pic>
        <p:nvPicPr>
          <p:cNvPr id="2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6519367-1AC5-8077-508C-692429CBE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424" b="27869"/>
          <a:stretch/>
        </p:blipFill>
        <p:spPr>
          <a:xfrm>
            <a:off x="1647955" y="5018295"/>
            <a:ext cx="9344589" cy="78696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C974F48-C045-31BD-610C-D997996EDCE9}"/>
              </a:ext>
            </a:extLst>
          </p:cNvPr>
          <p:cNvSpPr txBox="1"/>
          <p:nvPr/>
        </p:nvSpPr>
        <p:spPr>
          <a:xfrm>
            <a:off x="6744072" y="5821558"/>
            <a:ext cx="1944216" cy="369332"/>
          </a:xfrm>
          <a:prstGeom prst="rect">
            <a:avLst/>
          </a:prstGeom>
          <a:solidFill>
            <a:srgbClr val="FFFF00"/>
          </a:solidFill>
          <a:ln w="444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Secretions</a:t>
            </a:r>
            <a:r>
              <a:rPr lang="it-IT" dirty="0"/>
              <a:t>!!!!</a:t>
            </a:r>
          </a:p>
        </p:txBody>
      </p:sp>
    </p:spTree>
    <p:extLst>
      <p:ext uri="{BB962C8B-B14F-4D97-AF65-F5344CB8AC3E}">
        <p14:creationId xmlns:p14="http://schemas.microsoft.com/office/powerpoint/2010/main" val="115189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2AC5D3-A226-302C-9E9A-8FDDFA82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56566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24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Correlation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of Luminal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Mucus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Score in Large Airways and PaCO2 in AECOPD</a:t>
            </a:r>
            <a:endParaRPr lang="it-IT" sz="54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22717C1-9851-4634-CCD7-92D0EDA15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57" y="2904016"/>
            <a:ext cx="4243589" cy="3320668"/>
          </a:xfr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78.4% of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inpatients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luminal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mucus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plugging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least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one site and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LMS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proportional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to PaCO2</a:t>
            </a:r>
          </a:p>
        </p:txBody>
      </p:sp>
      <p:pic>
        <p:nvPicPr>
          <p:cNvPr id="6146" name="Picture 2" descr="Immagine che contiene pelle, primo piano, organo, ciglio&#10;&#10;Descrizione generata automaticamente">
            <a:extLst>
              <a:ext uri="{FF2B5EF4-FFF2-40B4-BE49-F238E27FC236}">
                <a16:creationId xmlns:a16="http://schemas.microsoft.com/office/drawing/2014/main" id="{60A8028A-E2B3-17A2-C2AF-F80E55A08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28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590BE6-F993-9725-5B10-5540FE87AEDD}"/>
              </a:ext>
            </a:extLst>
          </p:cNvPr>
          <p:cNvSpPr txBox="1"/>
          <p:nvPr/>
        </p:nvSpPr>
        <p:spPr>
          <a:xfrm>
            <a:off x="106680" y="63321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u="none" strike="noStrike" dirty="0">
                <a:solidFill>
                  <a:srgbClr val="1B1B1B"/>
                </a:solidFill>
                <a:effectLst/>
                <a:latin typeface="Source Sans Pro Web"/>
              </a:rPr>
              <a:t>Cheng Y et al Int </a:t>
            </a:r>
            <a:r>
              <a:rPr lang="it-IT" b="0" i="0" u="none" strike="noStrike" dirty="0" err="1">
                <a:solidFill>
                  <a:srgbClr val="1B1B1B"/>
                </a:solidFill>
                <a:effectLst/>
                <a:latin typeface="Source Sans Pro Web"/>
              </a:rPr>
              <a:t>J</a:t>
            </a:r>
            <a:r>
              <a:rPr lang="it-IT" b="0" i="0" u="none" strike="noStrike" dirty="0">
                <a:solidFill>
                  <a:srgbClr val="1B1B1B"/>
                </a:solidFill>
                <a:effectLst/>
                <a:latin typeface="Source Sans Pro Web"/>
              </a:rPr>
              <a:t> Chron </a:t>
            </a:r>
            <a:r>
              <a:rPr lang="it-IT" b="0" i="0" u="none" strike="noStrike" dirty="0" err="1">
                <a:solidFill>
                  <a:srgbClr val="1B1B1B"/>
                </a:solidFill>
                <a:effectLst/>
                <a:latin typeface="Source Sans Pro Web"/>
              </a:rPr>
              <a:t>Obstruct</a:t>
            </a:r>
            <a:r>
              <a:rPr lang="it-IT" b="0" i="0" u="none" strike="noStrike" dirty="0">
                <a:solidFill>
                  <a:srgbClr val="1B1B1B"/>
                </a:solidFill>
                <a:effectLst/>
                <a:latin typeface="Source Sans Pro Web"/>
              </a:rPr>
              <a:t> </a:t>
            </a:r>
            <a:r>
              <a:rPr lang="it-IT" b="0" i="0" u="none" strike="noStrike" dirty="0" err="1">
                <a:solidFill>
                  <a:srgbClr val="1B1B1B"/>
                </a:solidFill>
                <a:effectLst/>
                <a:latin typeface="Source Sans Pro Web"/>
              </a:rPr>
              <a:t>Pulmon</a:t>
            </a:r>
            <a:r>
              <a:rPr lang="it-IT" b="0" i="0" u="none" strike="noStrike" dirty="0">
                <a:solidFill>
                  <a:srgbClr val="1B1B1B"/>
                </a:solidFill>
                <a:effectLst/>
                <a:latin typeface="Source Sans Pro Web"/>
              </a:rPr>
              <a:t> </a:t>
            </a:r>
            <a:r>
              <a:rPr lang="it-IT" b="0" i="0" u="none" strike="noStrike" dirty="0" err="1">
                <a:solidFill>
                  <a:srgbClr val="1B1B1B"/>
                </a:solidFill>
                <a:effectLst/>
                <a:latin typeface="Source Sans Pro Web"/>
              </a:rPr>
              <a:t>Dis</a:t>
            </a:r>
            <a:r>
              <a:rPr lang="it-IT" dirty="0">
                <a:solidFill>
                  <a:srgbClr val="1B1B1B"/>
                </a:solidFill>
                <a:latin typeface="Source Sans Pro Web"/>
              </a:rPr>
              <a:t> </a:t>
            </a:r>
            <a:r>
              <a:rPr lang="it-IT" b="0" i="0" u="none" strike="noStrike" dirty="0">
                <a:solidFill>
                  <a:srgbClr val="1B1B1B"/>
                </a:solidFill>
                <a:effectLst/>
                <a:latin typeface="Source Sans Pro Web"/>
              </a:rPr>
              <a:t>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7110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738C4C4B-7DDC-3938-3EC8-0712CFD4D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7" y="385343"/>
            <a:ext cx="5320493" cy="160545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Immagine 6" descr="Immagine che contiene diagramma, linea, Disegno tecnico, Diagramma&#10;&#10;Descrizione generata automaticamente">
            <a:extLst>
              <a:ext uri="{FF2B5EF4-FFF2-40B4-BE49-F238E27FC236}">
                <a16:creationId xmlns:a16="http://schemas.microsoft.com/office/drawing/2014/main" id="{44E36E85-1E90-08ED-C7FB-0FA60CD63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548" y="185352"/>
            <a:ext cx="4083016" cy="3094337"/>
          </a:xfrm>
          <a:prstGeom prst="rect">
            <a:avLst/>
          </a:prstGeom>
        </p:spPr>
      </p:pic>
      <p:pic>
        <p:nvPicPr>
          <p:cNvPr id="9" name="Immagine 8" descr="Immagine che contiene diagramma, linea, Disegno tecnico, Parallelo&#10;&#10;Descrizione generata automaticamente">
            <a:extLst>
              <a:ext uri="{FF2B5EF4-FFF2-40B4-BE49-F238E27FC236}">
                <a16:creationId xmlns:a16="http://schemas.microsoft.com/office/drawing/2014/main" id="{150F025A-5A59-BB53-0216-C6660F270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279" y="3442384"/>
            <a:ext cx="4260982" cy="32920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196D453-1DC9-8B8A-0159-C1D59CD17DAD}"/>
              </a:ext>
            </a:extLst>
          </p:cNvPr>
          <p:cNvSpPr txBox="1"/>
          <p:nvPr/>
        </p:nvSpPr>
        <p:spPr>
          <a:xfrm>
            <a:off x="437327" y="2174085"/>
            <a:ext cx="632666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Prospective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 AECOPD and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documented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endParaRPr lang="it-IT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Patients must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pH 7.35,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rate (RR) &gt; 26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breaths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/minute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despite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receiving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maximal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treatment and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via face mask up to 10 L/m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HFNT Flow 50 L/min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After 24 h 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HFNT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dyspnea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score,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decreasing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RR,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it-IT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it-IT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sz="20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sz="20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mucus</a:t>
            </a:r>
            <a:r>
              <a:rPr lang="it-IT" sz="20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expectoration</a:t>
            </a:r>
            <a:endParaRPr lang="it-IT" sz="2000" b="1" u="sng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/>
              <a:latin typeface="Helvetica" pitchFamily="2" charset="0"/>
            </a:endParaRPr>
          </a:p>
        </p:txBody>
      </p:sp>
      <p:pic>
        <p:nvPicPr>
          <p:cNvPr id="15" name="Immagine 14" descr="Immagine che contiene cartone animato&#10;&#10;Descrizione generata automaticamente">
            <a:extLst>
              <a:ext uri="{FF2B5EF4-FFF2-40B4-BE49-F238E27FC236}">
                <a16:creationId xmlns:a16="http://schemas.microsoft.com/office/drawing/2014/main" id="{8C6842E4-32FF-71C8-A657-AC30B10D2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88774"/>
            <a:ext cx="899297" cy="17985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BCE9D8-0288-1820-BBC8-7D016F29F29A}"/>
              </a:ext>
            </a:extLst>
          </p:cNvPr>
          <p:cNvSpPr txBox="1"/>
          <p:nvPr/>
        </p:nvSpPr>
        <p:spPr>
          <a:xfrm>
            <a:off x="437327" y="6451778"/>
            <a:ext cx="291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effectLst/>
                <a:latin typeface="Helvetica" pitchFamily="2" charset="0"/>
                <a:cs typeface="Arial" panose="020B0604020202020204" pitchFamily="34" charset="0"/>
              </a:rPr>
              <a:t>Crimi et al COPD 2020</a:t>
            </a:r>
          </a:p>
        </p:txBody>
      </p:sp>
    </p:spTree>
    <p:extLst>
      <p:ext uri="{BB962C8B-B14F-4D97-AF65-F5344CB8AC3E}">
        <p14:creationId xmlns:p14="http://schemas.microsoft.com/office/powerpoint/2010/main" val="2009588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EC51889-DE87-A3C8-7426-929A9BC63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58" y="1625261"/>
            <a:ext cx="8404412" cy="40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50BEEF51-23CF-0D63-C7E5-31CCCA2FD1F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72235" y="246530"/>
            <a:ext cx="8258735" cy="287899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it-IT" sz="1412" b="1">
                <a:solidFill>
                  <a:schemeClr val="tx2"/>
                </a:solidFill>
              </a:rPr>
              <a:t>Fig 2. Treatable traits for HFNC in included COPD-patients.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87170479-3D81-9CAD-92ED-3D2641420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071" y="6315304"/>
            <a:ext cx="30477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it-IT" sz="2000" i="1" dirty="0" err="1"/>
              <a:t>Veenstra</a:t>
            </a:r>
            <a:r>
              <a:rPr lang="en-US" altLang="it-IT" sz="2000" i="1" dirty="0"/>
              <a:t> P, PLOS ONE 2022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3E07D8-3745-2B8D-3957-C3A91D611BE5}"/>
              </a:ext>
            </a:extLst>
          </p:cNvPr>
          <p:cNvSpPr txBox="1"/>
          <p:nvPr/>
        </p:nvSpPr>
        <p:spPr>
          <a:xfrm>
            <a:off x="53008" y="43846"/>
            <a:ext cx="12085983" cy="981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83F3"/>
                </a:solidFill>
                <a:latin typeface="Helvetica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dirty="0" err="1"/>
              <a:t>Reasons</a:t>
            </a:r>
            <a:r>
              <a:rPr lang="it-IT" dirty="0"/>
              <a:t> to </a:t>
            </a:r>
            <a:r>
              <a:rPr lang="it-IT" dirty="0" err="1"/>
              <a:t>initiate</a:t>
            </a:r>
            <a:r>
              <a:rPr lang="it-IT" dirty="0"/>
              <a:t> treatment with HFT in a group of COPD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an </a:t>
            </a:r>
            <a:r>
              <a:rPr lang="it-IT" dirty="0" err="1"/>
              <a:t>exacerbation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76E786-E96D-FE31-212D-D8FBFE75443A}"/>
              </a:ext>
            </a:extLst>
          </p:cNvPr>
          <p:cNvSpPr txBox="1"/>
          <p:nvPr/>
        </p:nvSpPr>
        <p:spPr>
          <a:xfrm>
            <a:off x="225287" y="1402657"/>
            <a:ext cx="253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173 </a:t>
            </a:r>
            <a:r>
              <a:rPr lang="it-IT" dirty="0" err="1"/>
              <a:t>pts</a:t>
            </a:r>
            <a:endParaRPr lang="it-IT" dirty="0"/>
          </a:p>
          <a:p>
            <a:r>
              <a:rPr lang="it-IT" dirty="0" err="1"/>
              <a:t>Retrospective</a:t>
            </a:r>
            <a:r>
              <a:rPr lang="it-IT" dirty="0"/>
              <a:t> design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802FC66D-2844-D422-6991-09F5E5A6F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" y="154312"/>
            <a:ext cx="5942034" cy="164354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05EF8B-36C1-22DE-41CB-FBC92DED7194}"/>
              </a:ext>
            </a:extLst>
          </p:cNvPr>
          <p:cNvSpPr txBox="1"/>
          <p:nvPr/>
        </p:nvSpPr>
        <p:spPr>
          <a:xfrm>
            <a:off x="6022919" y="1123529"/>
            <a:ext cx="609721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PICO 8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Should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HFNC or NIV be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patients with acute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hypercapnic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respiratory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failure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ECDBF5-31B5-50A0-F656-726594F2824A}"/>
              </a:ext>
            </a:extLst>
          </p:cNvPr>
          <p:cNvSpPr txBox="1"/>
          <p:nvPr/>
        </p:nvSpPr>
        <p:spPr>
          <a:xfrm>
            <a:off x="885139" y="2117166"/>
            <a:ext cx="1058509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suggest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trial of NIV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use of HFNC in patients with COPD and acute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hypercapnic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respiratory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failure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conditional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low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certainty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390BD16-9DFA-F75B-5B4F-D242A9C5B0DF}"/>
              </a:ext>
            </a:extLst>
          </p:cNvPr>
          <p:cNvSpPr txBox="1"/>
          <p:nvPr/>
        </p:nvSpPr>
        <p:spPr>
          <a:xfrm>
            <a:off x="614476" y="3367977"/>
            <a:ext cx="108850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intubation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low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certainty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primarily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due to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imprecision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rule out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benefit 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harm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HFNC versus NIV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high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hypercapnic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acidotic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respiratory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failure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cannot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tolerated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some patients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HFNC,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more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comfortable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easier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feeding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trial of NIV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clinicians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determine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severity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respiratory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failure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treatment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whether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transition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HFNC.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250D32-065E-E66E-4137-4D4D048795C8}"/>
              </a:ext>
            </a:extLst>
          </p:cNvPr>
          <p:cNvSpPr txBox="1"/>
          <p:nvPr/>
        </p:nvSpPr>
        <p:spPr>
          <a:xfrm>
            <a:off x="8729663" y="6353409"/>
            <a:ext cx="306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Oczkowski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 ERJ 2022</a:t>
            </a:r>
          </a:p>
        </p:txBody>
      </p:sp>
      <p:sp>
        <p:nvSpPr>
          <p:cNvPr id="2" name="Google Shape;116;p1">
            <a:extLst>
              <a:ext uri="{FF2B5EF4-FFF2-40B4-BE49-F238E27FC236}">
                <a16:creationId xmlns:a16="http://schemas.microsoft.com/office/drawing/2014/main" id="{6AB3ED11-018F-5C9C-18A2-08175BE244B6}"/>
              </a:ext>
            </a:extLst>
          </p:cNvPr>
          <p:cNvSpPr/>
          <p:nvPr/>
        </p:nvSpPr>
        <p:spPr>
          <a:xfrm>
            <a:off x="6177686" y="118328"/>
            <a:ext cx="1969802" cy="887627"/>
          </a:xfrm>
          <a:custGeom>
            <a:avLst/>
            <a:gdLst/>
            <a:ahLst/>
            <a:cxnLst/>
            <a:rect l="l" t="t" r="r" b="b"/>
            <a:pathLst>
              <a:path w="2954703" h="1331440" extrusionOk="0">
                <a:moveTo>
                  <a:pt x="0" y="0"/>
                </a:moveTo>
                <a:lnTo>
                  <a:pt x="2954703" y="0"/>
                </a:lnTo>
                <a:lnTo>
                  <a:pt x="2954703" y="1331440"/>
                </a:lnTo>
                <a:lnTo>
                  <a:pt x="0" y="1331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465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BA93737F-C640-3E1E-83BC-A04B75D8A1CB}"/>
              </a:ext>
            </a:extLst>
          </p:cNvPr>
          <p:cNvGrpSpPr/>
          <p:nvPr/>
        </p:nvGrpSpPr>
        <p:grpSpPr>
          <a:xfrm>
            <a:off x="1041400" y="4036095"/>
            <a:ext cx="10515600" cy="2274557"/>
            <a:chOff x="1193800" y="3663562"/>
            <a:chExt cx="10515600" cy="2274557"/>
          </a:xfrm>
        </p:grpSpPr>
        <p:pic>
          <p:nvPicPr>
            <p:cNvPr id="4" name="Immagine 3" descr="Immagine che contiene schermata, linea, testo, diagramma&#10;&#10;Descrizione generata automaticamente">
              <a:extLst>
                <a:ext uri="{FF2B5EF4-FFF2-40B4-BE49-F238E27FC236}">
                  <a16:creationId xmlns:a16="http://schemas.microsoft.com/office/drawing/2014/main" id="{07695CD6-BC3C-A2B8-FE00-857CD56A6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735" t="6647" r="13009" b="-6369"/>
            <a:stretch/>
          </p:blipFill>
          <p:spPr>
            <a:xfrm>
              <a:off x="1193800" y="3817168"/>
              <a:ext cx="10515600" cy="2120951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EE31297B-07EF-A1B3-C678-96AF038268B4}"/>
                </a:ext>
              </a:extLst>
            </p:cNvPr>
            <p:cNvSpPr txBox="1"/>
            <p:nvPr/>
          </p:nvSpPr>
          <p:spPr>
            <a:xfrm>
              <a:off x="1193800" y="3663562"/>
              <a:ext cx="10388600" cy="69807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tIns="36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Immagine 6" descr="Immagine che contiene Carattere, Elementi grafici, bianco, logo&#10;&#10;Descrizione generata automaticamente">
            <a:extLst>
              <a:ext uri="{FF2B5EF4-FFF2-40B4-BE49-F238E27FC236}">
                <a16:creationId xmlns:a16="http://schemas.microsoft.com/office/drawing/2014/main" id="{67AFBCD0-44D9-76A8-186D-BA3C1144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2" t="36790" r="22346" b="39260"/>
          <a:stretch/>
        </p:blipFill>
        <p:spPr>
          <a:xfrm>
            <a:off x="8466667" y="23234"/>
            <a:ext cx="3776133" cy="16425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DCC8C08-B18A-6CAF-52C4-8289F6BB48F0}"/>
              </a:ext>
            </a:extLst>
          </p:cNvPr>
          <p:cNvSpPr txBox="1"/>
          <p:nvPr/>
        </p:nvSpPr>
        <p:spPr>
          <a:xfrm>
            <a:off x="1041400" y="2450300"/>
            <a:ext cx="10388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likely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it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occurs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in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your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practice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to use HFNT in COPD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exacerbation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with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hypercapnia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1E3CE9-32E2-1B1F-9395-5E4140D8CD9F}"/>
              </a:ext>
            </a:extLst>
          </p:cNvPr>
          <p:cNvSpPr txBox="1"/>
          <p:nvPr/>
        </p:nvSpPr>
        <p:spPr>
          <a:xfrm>
            <a:off x="6362779" y="1602885"/>
            <a:ext cx="699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1176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respondents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among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ERS Assembly 2, 1 and 9 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4F87822-2A66-F704-4ADE-A98E84E44A64}"/>
              </a:ext>
            </a:extLst>
          </p:cNvPr>
          <p:cNvSpPr txBox="1"/>
          <p:nvPr/>
        </p:nvSpPr>
        <p:spPr>
          <a:xfrm>
            <a:off x="7349706" y="6470069"/>
            <a:ext cx="501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Crimi C. et al </a:t>
            </a:r>
            <a:r>
              <a:rPr lang="it-IT" i="1" dirty="0">
                <a:solidFill>
                  <a:prstClr val="black"/>
                </a:solidFill>
                <a:latin typeface="Calibri"/>
              </a:rPr>
              <a:t>under review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Google Shape;116;p1">
            <a:extLst>
              <a:ext uri="{FF2B5EF4-FFF2-40B4-BE49-F238E27FC236}">
                <a16:creationId xmlns:a16="http://schemas.microsoft.com/office/drawing/2014/main" id="{728F23A9-882A-D31F-B89A-D253A815C4AD}"/>
              </a:ext>
            </a:extLst>
          </p:cNvPr>
          <p:cNvSpPr/>
          <p:nvPr/>
        </p:nvSpPr>
        <p:spPr>
          <a:xfrm>
            <a:off x="5745193" y="46110"/>
            <a:ext cx="2846716" cy="1437633"/>
          </a:xfrm>
          <a:custGeom>
            <a:avLst/>
            <a:gdLst/>
            <a:ahLst/>
            <a:cxnLst/>
            <a:rect l="l" t="t" r="r" b="b"/>
            <a:pathLst>
              <a:path w="2954703" h="1331440" extrusionOk="0">
                <a:moveTo>
                  <a:pt x="0" y="0"/>
                </a:moveTo>
                <a:lnTo>
                  <a:pt x="2954703" y="0"/>
                </a:lnTo>
                <a:lnTo>
                  <a:pt x="2954703" y="1331440"/>
                </a:lnTo>
                <a:lnTo>
                  <a:pt x="0" y="1331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946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C3AE7-EE20-4BC7-B870-63C3C391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4" y="49252"/>
            <a:ext cx="12152616" cy="112439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GB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What should I do today with HHFT?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0A0FC-A38B-4BE4-A0C9-28A7083C2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036" y="2852936"/>
            <a:ext cx="10515600" cy="49608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AHRF:</a:t>
            </a:r>
          </a:p>
          <a:p>
            <a:r>
              <a:rPr lang="en-GB" sz="2800" dirty="0"/>
              <a:t>NIV remains standard of care</a:t>
            </a:r>
          </a:p>
          <a:p>
            <a:r>
              <a:rPr lang="en-GB" dirty="0"/>
              <a:t>May be a role for HHFT</a:t>
            </a:r>
          </a:p>
          <a:p>
            <a:pPr lvl="1"/>
            <a:r>
              <a:rPr lang="en-GB" sz="2000" dirty="0"/>
              <a:t>Preventing the need for NIV</a:t>
            </a:r>
          </a:p>
          <a:p>
            <a:pPr lvl="1"/>
            <a:r>
              <a:rPr lang="en-GB" sz="2000" dirty="0"/>
              <a:t>During breaks from NIV instead of standard oxygen therapy</a:t>
            </a:r>
          </a:p>
          <a:p>
            <a:pPr lvl="1"/>
            <a:r>
              <a:rPr lang="en-GB" sz="2000" dirty="0"/>
              <a:t>As rescue therapy when NIV fails</a:t>
            </a:r>
          </a:p>
          <a:p>
            <a:pPr lvl="2"/>
            <a:r>
              <a:rPr lang="en-GB" sz="2000" dirty="0"/>
              <a:t>Interface intolerance</a:t>
            </a:r>
          </a:p>
          <a:p>
            <a:pPr lvl="2"/>
            <a:r>
              <a:rPr lang="en-GB" sz="2000" dirty="0"/>
              <a:t>Failure of ventilation </a:t>
            </a:r>
          </a:p>
          <a:p>
            <a:pPr lvl="2"/>
            <a:endParaRPr lang="en-GB" sz="20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DDF3FB-6E08-1D4F-A84D-A9EA52CD90F4}"/>
              </a:ext>
            </a:extLst>
          </p:cNvPr>
          <p:cNvSpPr txBox="1"/>
          <p:nvPr/>
        </p:nvSpPr>
        <p:spPr>
          <a:xfrm>
            <a:off x="465059" y="1375735"/>
            <a:ext cx="12191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ARF: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600" dirty="0"/>
              <a:t>HHFT </a:t>
            </a:r>
            <a:r>
              <a:rPr lang="it-IT" sz="2600" dirty="0" err="1"/>
              <a:t>may</a:t>
            </a:r>
            <a:r>
              <a:rPr lang="it-IT" sz="2600" dirty="0"/>
              <a:t> be </a:t>
            </a:r>
            <a:r>
              <a:rPr lang="it-IT" sz="2600" dirty="0" err="1"/>
              <a:t>useful</a:t>
            </a:r>
            <a:r>
              <a:rPr lang="it-IT" sz="2600" dirty="0"/>
              <a:t> to </a:t>
            </a:r>
            <a:r>
              <a:rPr lang="it-IT" sz="2600" dirty="0" err="1"/>
              <a:t>avoid</a:t>
            </a:r>
            <a:r>
              <a:rPr lang="it-IT" sz="2600" dirty="0"/>
              <a:t> ETI and escalation of treatment in </a:t>
            </a:r>
            <a:r>
              <a:rPr lang="it-IT" sz="2600" i="1" dirty="0"/>
              <a:t>de novo </a:t>
            </a:r>
            <a:r>
              <a:rPr lang="it-IT" sz="2600" dirty="0"/>
              <a:t>ARF</a:t>
            </a:r>
            <a:br>
              <a:rPr lang="it-IT" sz="2800" dirty="0"/>
            </a:br>
            <a:r>
              <a:rPr lang="it-IT" sz="2800" dirty="0"/>
              <a:t>- </a:t>
            </a:r>
            <a:r>
              <a:rPr lang="it-IT" sz="2000" dirty="0" err="1"/>
              <a:t>Patients</a:t>
            </a:r>
            <a:r>
              <a:rPr lang="it-IT" sz="2000" dirty="0"/>
              <a:t> benefit from HFNT </a:t>
            </a:r>
            <a:r>
              <a:rPr lang="it-IT" sz="2000" dirty="0" err="1"/>
              <a:t>requires</a:t>
            </a:r>
            <a:r>
              <a:rPr lang="it-IT" sz="2000" dirty="0"/>
              <a:t> </a:t>
            </a:r>
            <a:r>
              <a:rPr lang="it-IT" sz="2000" dirty="0" err="1"/>
              <a:t>clinician</a:t>
            </a:r>
            <a:r>
              <a:rPr lang="it-IT" sz="2000" dirty="0"/>
              <a:t> </a:t>
            </a:r>
            <a:r>
              <a:rPr lang="it-IT" sz="2000" dirty="0" err="1"/>
              <a:t>judgment</a:t>
            </a:r>
            <a:r>
              <a:rPr lang="it-IT" sz="2000" dirty="0"/>
              <a:t> and MONITORING!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endParaRPr lang="it-IT" sz="2800" dirty="0"/>
          </a:p>
          <a:p>
            <a:endParaRPr lang="en-GB" sz="1200" b="1" dirty="0"/>
          </a:p>
          <a:p>
            <a:endParaRPr lang="it-IT" sz="12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76A059-D09F-EF49-A531-58E0D04271D8}"/>
              </a:ext>
            </a:extLst>
          </p:cNvPr>
          <p:cNvSpPr txBox="1"/>
          <p:nvPr/>
        </p:nvSpPr>
        <p:spPr>
          <a:xfrm>
            <a:off x="8688288" y="5101735"/>
            <a:ext cx="2991173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i="1" dirty="0"/>
              <a:t>More studies needed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8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71"/>
    </mc:Choice>
    <mc:Fallback xmlns:a16="http://schemas.microsoft.com/office/drawing/2014/main" xmlns="">
      <p:transition spd="slow" advTm="60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F16C8D6-AEAF-F541-9A23-765FB66CC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46"/>
          <a:stretch/>
        </p:blipFill>
        <p:spPr>
          <a:xfrm>
            <a:off x="2390273" y="1100350"/>
            <a:ext cx="6903042" cy="49004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8C9D81-EAF7-624E-B3AC-05A7456FED5C}"/>
              </a:ext>
            </a:extLst>
          </p:cNvPr>
          <p:cNvSpPr txBox="1"/>
          <p:nvPr/>
        </p:nvSpPr>
        <p:spPr>
          <a:xfrm>
            <a:off x="4243136" y="6237312"/>
            <a:ext cx="370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it-IT" sz="2400" dirty="0" err="1">
                <a:solidFill>
                  <a:prstClr val="black"/>
                </a:solidFill>
                <a:latin typeface="Calibri" panose="020F0502020204030204"/>
              </a:rPr>
              <a:t>claudia.crimi@unict.it</a:t>
            </a:r>
            <a:endParaRPr lang="it-IT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03198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B97DD14B-8AD4-34C5-FA45-D1C03208F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04" y="1709531"/>
            <a:ext cx="11108484" cy="387626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9B0EF4-B7F6-CF02-B9B8-FC94D48DE02B}"/>
              </a:ext>
            </a:extLst>
          </p:cNvPr>
          <p:cNvSpPr txBox="1"/>
          <p:nvPr/>
        </p:nvSpPr>
        <p:spPr>
          <a:xfrm>
            <a:off x="0" y="137621"/>
            <a:ext cx="12192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00B0F0"/>
                </a:solidFill>
                <a:latin typeface="Helvetica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3F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Physiologic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83F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3F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Effects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83F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of High Flow Therapy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08B2E04-86D8-984F-53D8-1A318FEF69FE}"/>
              </a:ext>
            </a:extLst>
          </p:cNvPr>
          <p:cNvSpPr txBox="1"/>
          <p:nvPr/>
        </p:nvSpPr>
        <p:spPr>
          <a:xfrm>
            <a:off x="7266932" y="6171863"/>
            <a:ext cx="441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Ricard JD et al Intensive Care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Med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15" name="Freccia sinistra 14">
            <a:extLst>
              <a:ext uri="{FF2B5EF4-FFF2-40B4-BE49-F238E27FC236}">
                <a16:creationId xmlns:a16="http://schemas.microsoft.com/office/drawing/2014/main" id="{5682341B-D0BF-AFE8-115F-ADBD104511DC}"/>
              </a:ext>
            </a:extLst>
          </p:cNvPr>
          <p:cNvSpPr/>
          <p:nvPr/>
        </p:nvSpPr>
        <p:spPr>
          <a:xfrm rot="1201498">
            <a:off x="6202015" y="4492487"/>
            <a:ext cx="1169951" cy="5867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ccia sinistra 15">
            <a:extLst>
              <a:ext uri="{FF2B5EF4-FFF2-40B4-BE49-F238E27FC236}">
                <a16:creationId xmlns:a16="http://schemas.microsoft.com/office/drawing/2014/main" id="{911F4738-9E2E-3EBC-BEBB-CB897FDB2C55}"/>
              </a:ext>
            </a:extLst>
          </p:cNvPr>
          <p:cNvSpPr/>
          <p:nvPr/>
        </p:nvSpPr>
        <p:spPr>
          <a:xfrm rot="8023451">
            <a:off x="3332917" y="4015951"/>
            <a:ext cx="1169951" cy="5867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figure 1">
            <a:extLst>
              <a:ext uri="{FF2B5EF4-FFF2-40B4-BE49-F238E27FC236}">
                <a16:creationId xmlns:a16="http://schemas.microsoft.com/office/drawing/2014/main" id="{94E29BF3-AE95-1A90-A399-3D03F699F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11" y="5148469"/>
            <a:ext cx="1288134" cy="1598604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94B0D64-2821-AFE2-5C2B-7D503B1A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33" y="5947771"/>
            <a:ext cx="3535649" cy="667150"/>
          </a:xfr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2400" b="1" dirty="0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it-IT" sz="2400" b="1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nnate immune </a:t>
            </a:r>
            <a:r>
              <a:rPr lang="it-IT" sz="2400" b="1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response</a:t>
            </a:r>
            <a:r>
              <a:rPr lang="it-IT" sz="2400" b="1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the </a:t>
            </a:r>
            <a:r>
              <a:rPr lang="it-IT" sz="2400" b="1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lungs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9387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16E06-0FB3-484F-83E3-094C679A4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360"/>
            <a:ext cx="12192000" cy="584775"/>
          </a:xfrm>
          <a:solidFill>
            <a:srgbClr val="F7AB26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defTabSz="914400">
              <a:spcBef>
                <a:spcPts val="0"/>
              </a:spcBef>
            </a:pPr>
            <a:r>
              <a:rPr lang="it-IT" sz="3200" b="1" kern="0" dirty="0">
                <a:solidFill>
                  <a:srgbClr val="3743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it-IT" sz="3200" b="1" kern="0" dirty="0" err="1">
                <a:solidFill>
                  <a:srgbClr val="3743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it-IT" sz="3200" b="1" kern="0" dirty="0">
                <a:solidFill>
                  <a:srgbClr val="3743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HFNT on </a:t>
            </a:r>
            <a:r>
              <a:rPr lang="it-IT" sz="3200" b="1" kern="0" dirty="0" err="1">
                <a:solidFill>
                  <a:srgbClr val="3743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3200" b="1" kern="0" dirty="0">
                <a:solidFill>
                  <a:srgbClr val="3743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C7A2FEF-237A-464B-BA76-477CA8B4E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4332" y="2275681"/>
            <a:ext cx="3175000" cy="3175000"/>
          </a:xfrm>
          <a:solidFill>
            <a:srgbClr val="FFC000"/>
          </a:solidFill>
          <a:ln w="38100"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62DA81-EFA1-8E4A-9ACD-DED03FC3E0CD}"/>
              </a:ext>
            </a:extLst>
          </p:cNvPr>
          <p:cNvSpPr txBox="1"/>
          <p:nvPr/>
        </p:nvSpPr>
        <p:spPr>
          <a:xfrm>
            <a:off x="5274132" y="1407935"/>
            <a:ext cx="1295400" cy="461665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Airways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A3E546-8038-5543-A3F3-4390AB2B5E23}"/>
              </a:ext>
            </a:extLst>
          </p:cNvPr>
          <p:cNvSpPr txBox="1"/>
          <p:nvPr/>
        </p:nvSpPr>
        <p:spPr>
          <a:xfrm>
            <a:off x="7054135" y="4508688"/>
            <a:ext cx="3570321" cy="461665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Diaphragm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Muscle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Pump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4212AE-141C-2247-AEF4-53BD982006EE}"/>
              </a:ext>
            </a:extLst>
          </p:cNvPr>
          <p:cNvSpPr txBox="1"/>
          <p:nvPr/>
        </p:nvSpPr>
        <p:spPr>
          <a:xfrm>
            <a:off x="1567543" y="3863182"/>
            <a:ext cx="3069771" cy="461665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Lungs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Gas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exchange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9F22CC2-EF77-5C44-9DDC-B7809672164E}"/>
              </a:ext>
            </a:extLst>
          </p:cNvPr>
          <p:cNvSpPr/>
          <p:nvPr/>
        </p:nvSpPr>
        <p:spPr>
          <a:xfrm>
            <a:off x="6134106" y="1848693"/>
            <a:ext cx="1617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PEEP-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53490B8-B1D2-DD44-ABAD-A0215DFDE1ED}"/>
              </a:ext>
            </a:extLst>
          </p:cNvPr>
          <p:cNvSpPr/>
          <p:nvPr/>
        </p:nvSpPr>
        <p:spPr>
          <a:xfrm>
            <a:off x="8725007" y="4964570"/>
            <a:ext cx="200830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PEEP-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B40D957-369B-FF4E-9A6B-ED0A07EC57F1}"/>
              </a:ext>
            </a:extLst>
          </p:cNvPr>
          <p:cNvSpPr/>
          <p:nvPr/>
        </p:nvSpPr>
        <p:spPr>
          <a:xfrm>
            <a:off x="2208902" y="4814694"/>
            <a:ext cx="1617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PEEP-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6A81592-49A6-024E-8105-B13D6914DAEA}"/>
              </a:ext>
            </a:extLst>
          </p:cNvPr>
          <p:cNvSpPr/>
          <p:nvPr/>
        </p:nvSpPr>
        <p:spPr>
          <a:xfrm>
            <a:off x="2166718" y="4450649"/>
            <a:ext cx="168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FiO2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B8CFED9-3FA8-4345-A8A8-C82EDDF978AC}"/>
              </a:ext>
            </a:extLst>
          </p:cNvPr>
          <p:cNvSpPr/>
          <p:nvPr/>
        </p:nvSpPr>
        <p:spPr>
          <a:xfrm>
            <a:off x="6165751" y="2130851"/>
            <a:ext cx="1564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Humidification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ccia circolare in su 2">
            <a:extLst>
              <a:ext uri="{FF2B5EF4-FFF2-40B4-BE49-F238E27FC236}">
                <a16:creationId xmlns:a16="http://schemas.microsoft.com/office/drawing/2014/main" id="{F59C095D-6B72-8A48-AEFA-964745713853}"/>
              </a:ext>
            </a:extLst>
          </p:cNvPr>
          <p:cNvSpPr/>
          <p:nvPr/>
        </p:nvSpPr>
        <p:spPr>
          <a:xfrm>
            <a:off x="6400803" y="5012746"/>
            <a:ext cx="2286000" cy="1344141"/>
          </a:xfrm>
          <a:prstGeom prst="curvedUpArrow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ccia circolare in su 16">
            <a:extLst>
              <a:ext uri="{FF2B5EF4-FFF2-40B4-BE49-F238E27FC236}">
                <a16:creationId xmlns:a16="http://schemas.microsoft.com/office/drawing/2014/main" id="{880E049C-8C90-6548-9F9D-3ECB654B5549}"/>
              </a:ext>
            </a:extLst>
          </p:cNvPr>
          <p:cNvSpPr/>
          <p:nvPr/>
        </p:nvSpPr>
        <p:spPr>
          <a:xfrm rot="10800000">
            <a:off x="2571935" y="2445783"/>
            <a:ext cx="2286000" cy="1344141"/>
          </a:xfrm>
          <a:prstGeom prst="curvedUpArrow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32A459-B57C-A343-9757-B4BC8DDE6177}"/>
              </a:ext>
            </a:extLst>
          </p:cNvPr>
          <p:cNvSpPr txBox="1"/>
          <p:nvPr/>
        </p:nvSpPr>
        <p:spPr>
          <a:xfrm>
            <a:off x="5649145" y="2445782"/>
            <a:ext cx="9520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ccia giù 3">
            <a:extLst>
              <a:ext uri="{FF2B5EF4-FFF2-40B4-BE49-F238E27FC236}">
                <a16:creationId xmlns:a16="http://schemas.microsoft.com/office/drawing/2014/main" id="{A594B765-D2E8-524C-B065-288F0BA79789}"/>
              </a:ext>
            </a:extLst>
          </p:cNvPr>
          <p:cNvSpPr/>
          <p:nvPr/>
        </p:nvSpPr>
        <p:spPr>
          <a:xfrm>
            <a:off x="5706841" y="1981918"/>
            <a:ext cx="413657" cy="1228197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98F1A17-8266-DF49-8E47-3FD7DA2FDA0E}"/>
              </a:ext>
            </a:extLst>
          </p:cNvPr>
          <p:cNvSpPr/>
          <p:nvPr/>
        </p:nvSpPr>
        <p:spPr>
          <a:xfrm>
            <a:off x="6153333" y="2453141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whash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-out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29134D4-2D39-0443-A599-1769BF175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44" t="17591" r="45054" b="-2"/>
          <a:stretch/>
        </p:blipFill>
        <p:spPr>
          <a:xfrm>
            <a:off x="387298" y="195360"/>
            <a:ext cx="880797" cy="7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7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arrotondato 9">
            <a:extLst>
              <a:ext uri="{FF2B5EF4-FFF2-40B4-BE49-F238E27FC236}">
                <a16:creationId xmlns:a16="http://schemas.microsoft.com/office/drawing/2014/main" id="{3A0A616A-599E-634F-ACCB-8696B44DBACD}"/>
              </a:ext>
            </a:extLst>
          </p:cNvPr>
          <p:cNvSpPr/>
          <p:nvPr/>
        </p:nvSpPr>
        <p:spPr>
          <a:xfrm>
            <a:off x="2382343" y="1982510"/>
            <a:ext cx="6936828" cy="147189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3C1D1E9-A669-C63B-72C0-25EACD6BAAEE}"/>
              </a:ext>
            </a:extLst>
          </p:cNvPr>
          <p:cNvGrpSpPr/>
          <p:nvPr/>
        </p:nvGrpSpPr>
        <p:grpSpPr>
          <a:xfrm>
            <a:off x="2566057" y="3720647"/>
            <a:ext cx="1522999" cy="2772228"/>
            <a:chOff x="687126" y="2725890"/>
            <a:chExt cx="1142249" cy="2079171"/>
          </a:xfrm>
        </p:grpSpPr>
        <p:sp>
          <p:nvSpPr>
            <p:cNvPr id="6" name="Rettangolo arrotondato 5">
              <a:extLst>
                <a:ext uri="{FF2B5EF4-FFF2-40B4-BE49-F238E27FC236}">
                  <a16:creationId xmlns:a16="http://schemas.microsoft.com/office/drawing/2014/main" id="{0F3884BF-CEE6-7C41-80FD-188A45A14188}"/>
                </a:ext>
              </a:extLst>
            </p:cNvPr>
            <p:cNvSpPr/>
            <p:nvPr/>
          </p:nvSpPr>
          <p:spPr>
            <a:xfrm>
              <a:off x="708146" y="2725890"/>
              <a:ext cx="1121229" cy="207917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90A5375-ADCE-8B47-8241-8B3BC1EC675C}"/>
                </a:ext>
              </a:extLst>
            </p:cNvPr>
            <p:cNvSpPr txBox="1"/>
            <p:nvPr/>
          </p:nvSpPr>
          <p:spPr>
            <a:xfrm>
              <a:off x="687126" y="3214300"/>
              <a:ext cx="1142249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133" b="1" dirty="0" err="1">
                  <a:solidFill>
                    <a:srgbClr val="000000"/>
                  </a:solidFill>
                  <a:latin typeface="Calibri" panose="020F0502020204030204"/>
                </a:rPr>
                <a:t>Hypoxemic</a:t>
              </a:r>
              <a:endParaRPr lang="it-IT" sz="2133" b="1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37AC8219-290C-36D6-E0EC-9338CA1D07E3}"/>
              </a:ext>
            </a:extLst>
          </p:cNvPr>
          <p:cNvGrpSpPr/>
          <p:nvPr/>
        </p:nvGrpSpPr>
        <p:grpSpPr>
          <a:xfrm>
            <a:off x="7540568" y="3746223"/>
            <a:ext cx="1708536" cy="2772228"/>
            <a:chOff x="2775593" y="2716157"/>
            <a:chExt cx="1281402" cy="2079171"/>
          </a:xfrm>
        </p:grpSpPr>
        <p:sp>
          <p:nvSpPr>
            <p:cNvPr id="7" name="Rettangolo arrotondato 6">
              <a:extLst>
                <a:ext uri="{FF2B5EF4-FFF2-40B4-BE49-F238E27FC236}">
                  <a16:creationId xmlns:a16="http://schemas.microsoft.com/office/drawing/2014/main" id="{6120C62A-440F-6D4A-9CFC-734113517CB7}"/>
                </a:ext>
              </a:extLst>
            </p:cNvPr>
            <p:cNvSpPr/>
            <p:nvPr/>
          </p:nvSpPr>
          <p:spPr>
            <a:xfrm>
              <a:off x="2849163" y="2716157"/>
              <a:ext cx="1121229" cy="207917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596ECCF-C4DC-D946-B835-B60A25418C8A}"/>
                </a:ext>
              </a:extLst>
            </p:cNvPr>
            <p:cNvSpPr txBox="1"/>
            <p:nvPr/>
          </p:nvSpPr>
          <p:spPr>
            <a:xfrm>
              <a:off x="2775593" y="3214300"/>
              <a:ext cx="128140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133" b="1" dirty="0" err="1">
                  <a:solidFill>
                    <a:srgbClr val="000000"/>
                  </a:solidFill>
                  <a:latin typeface="Calibri" panose="020F0502020204030204"/>
                </a:rPr>
                <a:t>Hypercapnic</a:t>
              </a:r>
              <a:endParaRPr lang="it-IT" sz="1867" b="1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9E0CEB5-1D4C-705E-E8C3-40A9E5AD2F6C}"/>
              </a:ext>
            </a:extLst>
          </p:cNvPr>
          <p:cNvGrpSpPr/>
          <p:nvPr/>
        </p:nvGrpSpPr>
        <p:grpSpPr>
          <a:xfrm>
            <a:off x="7790426" y="2132745"/>
            <a:ext cx="1191441" cy="1139480"/>
            <a:chOff x="2959005" y="1601752"/>
            <a:chExt cx="893581" cy="854610"/>
          </a:xfrm>
        </p:grpSpPr>
        <p:sp>
          <p:nvSpPr>
            <p:cNvPr id="24" name="Rettangolo arrotondato 23">
              <a:extLst>
                <a:ext uri="{FF2B5EF4-FFF2-40B4-BE49-F238E27FC236}">
                  <a16:creationId xmlns:a16="http://schemas.microsoft.com/office/drawing/2014/main" id="{C5AF3DE2-D090-A44B-952D-57E6A3356A20}"/>
                </a:ext>
              </a:extLst>
            </p:cNvPr>
            <p:cNvSpPr/>
            <p:nvPr/>
          </p:nvSpPr>
          <p:spPr>
            <a:xfrm>
              <a:off x="2959005" y="1601752"/>
              <a:ext cx="893581" cy="85461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EE949C26-05B3-854B-A1F8-0F90D5DB4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11" t="16866" r="18787"/>
            <a:stretch/>
          </p:blipFill>
          <p:spPr>
            <a:xfrm>
              <a:off x="3024604" y="1705527"/>
              <a:ext cx="769352" cy="647264"/>
            </a:xfrm>
            <a:prstGeom prst="rect">
              <a:avLst/>
            </a:prstGeom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9193BCB-939D-9063-C92C-1377F75A412E}"/>
              </a:ext>
            </a:extLst>
          </p:cNvPr>
          <p:cNvGrpSpPr/>
          <p:nvPr/>
        </p:nvGrpSpPr>
        <p:grpSpPr>
          <a:xfrm>
            <a:off x="2681230" y="2122529"/>
            <a:ext cx="1191441" cy="1139480"/>
            <a:chOff x="847180" y="1611086"/>
            <a:chExt cx="893581" cy="854610"/>
          </a:xfrm>
        </p:grpSpPr>
        <p:sp>
          <p:nvSpPr>
            <p:cNvPr id="25" name="Rettangolo arrotondato 24">
              <a:extLst>
                <a:ext uri="{FF2B5EF4-FFF2-40B4-BE49-F238E27FC236}">
                  <a16:creationId xmlns:a16="http://schemas.microsoft.com/office/drawing/2014/main" id="{14CA1F13-AAD5-9841-B94D-599A1A7420C4}"/>
                </a:ext>
              </a:extLst>
            </p:cNvPr>
            <p:cNvSpPr/>
            <p:nvPr/>
          </p:nvSpPr>
          <p:spPr>
            <a:xfrm>
              <a:off x="847180" y="1611086"/>
              <a:ext cx="893581" cy="85461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C553430C-8A84-4840-B4AC-F9ACB3203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862" r="12648"/>
            <a:stretch/>
          </p:blipFill>
          <p:spPr>
            <a:xfrm>
              <a:off x="950790" y="1683756"/>
              <a:ext cx="686360" cy="709269"/>
            </a:xfrm>
            <a:prstGeom prst="rect">
              <a:avLst/>
            </a:prstGeom>
          </p:spPr>
        </p:pic>
      </p:grpSp>
      <p:sp>
        <p:nvSpPr>
          <p:cNvPr id="32" name="Titolo 1">
            <a:extLst>
              <a:ext uri="{FF2B5EF4-FFF2-40B4-BE49-F238E27FC236}">
                <a16:creationId xmlns:a16="http://schemas.microsoft.com/office/drawing/2014/main" id="{952A7874-A40A-5948-9003-0BD3A65C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99"/>
            <a:ext cx="12192000" cy="1325563"/>
          </a:xfr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it-IT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it-IT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choosing</a:t>
            </a:r>
            <a:r>
              <a:rPr lang="it-IT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the right </a:t>
            </a:r>
            <a:r>
              <a:rPr lang="it-IT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patient</a:t>
            </a:r>
            <a:endParaRPr lang="it-IT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798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128B14B-2E3B-93DA-E3DD-A632EEB0B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7869"/>
          <a:stretch/>
        </p:blipFill>
        <p:spPr>
          <a:xfrm>
            <a:off x="1804829" y="968769"/>
            <a:ext cx="8649886" cy="541255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70EB0B1-B853-D877-62DA-11F176D87908}"/>
              </a:ext>
            </a:extLst>
          </p:cNvPr>
          <p:cNvSpPr/>
          <p:nvPr/>
        </p:nvSpPr>
        <p:spPr>
          <a:xfrm>
            <a:off x="1771057" y="5691273"/>
            <a:ext cx="8717431" cy="69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6170CB-53A4-0ECE-1DEE-1FA1D88DB2E8}"/>
              </a:ext>
            </a:extLst>
          </p:cNvPr>
          <p:cNvSpPr txBox="1"/>
          <p:nvPr/>
        </p:nvSpPr>
        <p:spPr>
          <a:xfrm>
            <a:off x="9264352" y="6349546"/>
            <a:ext cx="278817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Maggiore SM ICM 2023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6A8E362-65E1-FE9A-35D4-523E19B73C89}"/>
              </a:ext>
            </a:extLst>
          </p:cNvPr>
          <p:cNvSpPr txBox="1">
            <a:spLocks/>
          </p:cNvSpPr>
          <p:nvPr/>
        </p:nvSpPr>
        <p:spPr>
          <a:xfrm>
            <a:off x="-1" y="8542"/>
            <a:ext cx="12192001" cy="960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3800" dirty="0">
                <a:solidFill>
                  <a:prstClr val="white"/>
                </a:solidFill>
                <a:latin typeface="Calibri"/>
              </a:rPr>
              <a:t>ACUTE HYPOXEMIC RESPIRATORY FAILURE</a:t>
            </a:r>
          </a:p>
        </p:txBody>
      </p:sp>
    </p:spTree>
    <p:extLst>
      <p:ext uri="{BB962C8B-B14F-4D97-AF65-F5344CB8AC3E}">
        <p14:creationId xmlns:p14="http://schemas.microsoft.com/office/powerpoint/2010/main" val="1133350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69145AF-481D-4841-A07F-C954F3C46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67" y="4987875"/>
            <a:ext cx="5105101" cy="13843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Freccia giù 4">
            <a:extLst>
              <a:ext uri="{FF2B5EF4-FFF2-40B4-BE49-F238E27FC236}">
                <a16:creationId xmlns:a16="http://schemas.microsoft.com/office/drawing/2014/main" id="{F82D5E2F-D684-D046-8C04-5E51A65801CE}"/>
              </a:ext>
            </a:extLst>
          </p:cNvPr>
          <p:cNvSpPr/>
          <p:nvPr/>
        </p:nvSpPr>
        <p:spPr>
          <a:xfrm>
            <a:off x="0" y="3904686"/>
            <a:ext cx="435033" cy="8063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39EF09-64D1-B448-B488-EFA89AD9C3B3}"/>
              </a:ext>
            </a:extLst>
          </p:cNvPr>
          <p:cNvSpPr txBox="1"/>
          <p:nvPr/>
        </p:nvSpPr>
        <p:spPr>
          <a:xfrm>
            <a:off x="8999618" y="6519446"/>
            <a:ext cx="2850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Rochwerg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 et al. ICM 2020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C76F9C0-5220-B74B-A3A6-214C5A426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44" r="45084" b="-2"/>
          <a:stretch/>
        </p:blipFill>
        <p:spPr>
          <a:xfrm>
            <a:off x="237837" y="160803"/>
            <a:ext cx="1350562" cy="13843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FD10613-9891-6C4D-94F7-19C9B76B6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506" y="284344"/>
            <a:ext cx="6276303" cy="292308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937552C-8D74-0B43-A0B3-81CB4AFC8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969" y="3814784"/>
            <a:ext cx="6465133" cy="2703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A702F65-EC41-934B-8E7D-C3541918C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209" y="109957"/>
            <a:ext cx="2731912" cy="345506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E411B0-B46A-4844-BCB0-86D9B597FE53}"/>
              </a:ext>
            </a:extLst>
          </p:cNvPr>
          <p:cNvSpPr txBox="1"/>
          <p:nvPr/>
        </p:nvSpPr>
        <p:spPr>
          <a:xfrm>
            <a:off x="554868" y="3814784"/>
            <a:ext cx="5198817" cy="92333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Intubation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RR 0.85 [95% CI 0.74-0.99]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Escalation of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respiratory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RR 0.71 [0.51-0.98]</a:t>
            </a:r>
          </a:p>
        </p:txBody>
      </p:sp>
    </p:spTree>
    <p:extLst>
      <p:ext uri="{BB962C8B-B14F-4D97-AF65-F5344CB8AC3E}">
        <p14:creationId xmlns:p14="http://schemas.microsoft.com/office/powerpoint/2010/main" val="295232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D073A61-0F7B-67EE-8021-2118D27CB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14" y="2284669"/>
            <a:ext cx="6496573" cy="116013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709C7D-8F5D-59F3-7C6C-F2ADDDAEE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585" y="770587"/>
            <a:ext cx="5215286" cy="298956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4A3C6B1-026D-1BED-17C3-1B971C0BF7FC}"/>
              </a:ext>
            </a:extLst>
          </p:cNvPr>
          <p:cNvSpPr txBox="1"/>
          <p:nvPr/>
        </p:nvSpPr>
        <p:spPr>
          <a:xfrm>
            <a:off x="8302091" y="275099"/>
            <a:ext cx="248478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INTUBATION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518C69B-70F2-6F67-ACCD-C4CD81EDC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57" y="4603286"/>
            <a:ext cx="6419488" cy="101128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3" name="Picture 2" descr="Adulti High Flow Nasal Cannula - Guangdong Pigeon Medical Apparatus Co.,Ltd">
            <a:extLst>
              <a:ext uri="{FF2B5EF4-FFF2-40B4-BE49-F238E27FC236}">
                <a16:creationId xmlns:a16="http://schemas.microsoft.com/office/drawing/2014/main" id="{F799F5B5-1BC5-07DF-55A0-687D7D2C0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09" y="1237963"/>
            <a:ext cx="762465" cy="764412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ediatric Oxygen Mask with 7' of Tubing - Just Nebulizers">
            <a:extLst>
              <a:ext uri="{FF2B5EF4-FFF2-40B4-BE49-F238E27FC236}">
                <a16:creationId xmlns:a16="http://schemas.microsoft.com/office/drawing/2014/main" id="{64215974-B664-0642-18FB-0D340F814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18" y="1239909"/>
            <a:ext cx="762466" cy="76246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316B682-FD06-1590-940F-B783A84CA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828" y="4024571"/>
            <a:ext cx="5258043" cy="248798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7" name="Picture 2" descr="Adulti High Flow Nasal Cannula - Guangdong Pigeon Medical Apparatus Co.,Ltd">
            <a:extLst>
              <a:ext uri="{FF2B5EF4-FFF2-40B4-BE49-F238E27FC236}">
                <a16:creationId xmlns:a16="http://schemas.microsoft.com/office/drawing/2014/main" id="{5C4B265A-2F20-B302-8E33-C1AD3DF7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026" y="3576592"/>
            <a:ext cx="798632" cy="80067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Resmed PP Non-Woven Nasal Mask Vented, Size: Large, Rs 6000 /piece | ID:  10800166055">
            <a:extLst>
              <a:ext uri="{FF2B5EF4-FFF2-40B4-BE49-F238E27FC236}">
                <a16:creationId xmlns:a16="http://schemas.microsoft.com/office/drawing/2014/main" id="{8E9DCFDE-31A3-4163-46BA-E993CE6B9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29" y="3562524"/>
            <a:ext cx="798632" cy="798632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FA797D4-F9B7-C553-5DA7-1D7AFEE2E05F}"/>
              </a:ext>
            </a:extLst>
          </p:cNvPr>
          <p:cNvSpPr txBox="1"/>
          <p:nvPr/>
        </p:nvSpPr>
        <p:spPr>
          <a:xfrm>
            <a:off x="8724875" y="6519446"/>
            <a:ext cx="320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Oczkowski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 ERJ 2022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2300980-7F10-5740-9612-15073384EC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5061"/>
          <a:stretch/>
        </p:blipFill>
        <p:spPr>
          <a:xfrm>
            <a:off x="962204" y="51579"/>
            <a:ext cx="4927600" cy="95669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F1032CC-7E6B-E04E-A063-D09BED9C3E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04" y="115038"/>
            <a:ext cx="850900" cy="7366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37D8E29-8AE5-884D-9A78-3D0D3BB38B56}"/>
              </a:ext>
            </a:extLst>
          </p:cNvPr>
          <p:cNvSpPr txBox="1"/>
          <p:nvPr/>
        </p:nvSpPr>
        <p:spPr>
          <a:xfrm>
            <a:off x="1560005" y="5832573"/>
            <a:ext cx="4401519" cy="92333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Intubation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RR 0.89 [95% CI 0.77-1.02]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Escalation to NIV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RR 0.76 [0.43-1.34]</a:t>
            </a:r>
          </a:p>
        </p:txBody>
      </p:sp>
      <p:sp>
        <p:nvSpPr>
          <p:cNvPr id="24" name="Freccia giù 23">
            <a:extLst>
              <a:ext uri="{FF2B5EF4-FFF2-40B4-BE49-F238E27FC236}">
                <a16:creationId xmlns:a16="http://schemas.microsoft.com/office/drawing/2014/main" id="{C3F94203-42E7-2646-B724-82EA4D8A68FD}"/>
              </a:ext>
            </a:extLst>
          </p:cNvPr>
          <p:cNvSpPr/>
          <p:nvPr/>
        </p:nvSpPr>
        <p:spPr>
          <a:xfrm>
            <a:off x="689728" y="5891071"/>
            <a:ext cx="435033" cy="80633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7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1|15.1|5.2|3.2|5.4|11.6|1|0.7"/>
</p:tagLst>
</file>

<file path=ppt/theme/theme1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4459"/>
      </a:dk1>
      <a:lt1>
        <a:srgbClr val="FFFFFF"/>
      </a:lt1>
      <a:dk2>
        <a:srgbClr val="004459"/>
      </a:dk2>
      <a:lt2>
        <a:srgbClr val="808080"/>
      </a:lt2>
      <a:accent1>
        <a:srgbClr val="BBE0E3"/>
      </a:accent1>
      <a:accent2>
        <a:srgbClr val="709302"/>
      </a:accent2>
      <a:accent3>
        <a:srgbClr val="FFFFFF"/>
      </a:accent3>
      <a:accent4>
        <a:srgbClr val="00394B"/>
      </a:accent4>
      <a:accent5>
        <a:srgbClr val="DAEDEF"/>
      </a:accent5>
      <a:accent6>
        <a:srgbClr val="658502"/>
      </a:accent6>
      <a:hlink>
        <a:srgbClr val="709302"/>
      </a:hlink>
      <a:folHlink>
        <a:srgbClr val="709302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EA20 - COLORPALETTE">
      <a:dk1>
        <a:srgbClr val="374348"/>
      </a:dk1>
      <a:lt1>
        <a:srgbClr val="FFFFFF"/>
      </a:lt1>
      <a:dk2>
        <a:srgbClr val="374348"/>
      </a:dk2>
      <a:lt2>
        <a:srgbClr val="E7E6E6"/>
      </a:lt2>
      <a:accent1>
        <a:srgbClr val="F7AB26"/>
      </a:accent1>
      <a:accent2>
        <a:srgbClr val="E62F38"/>
      </a:accent2>
      <a:accent3>
        <a:srgbClr val="6CBD9D"/>
      </a:accent3>
      <a:accent4>
        <a:srgbClr val="1D2A4C"/>
      </a:accent4>
      <a:accent5>
        <a:srgbClr val="374348"/>
      </a:accent5>
      <a:accent6>
        <a:srgbClr val="70AD47"/>
      </a:accent6>
      <a:hlink>
        <a:srgbClr val="F7AB26"/>
      </a:hlink>
      <a:folHlink>
        <a:srgbClr val="6CBD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85E7893-67AB-F94C-9F35-58CC05B46690}" vid="{8D398F20-705A-7F4B-B0DC-7C186ECB1D6C}"/>
    </a:ext>
  </a:extLst>
</a:theme>
</file>

<file path=ppt/theme/theme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6199</TotalTime>
  <Words>5063</Words>
  <Application>Microsoft Macintosh PowerPoint</Application>
  <PresentationFormat>Widescreen</PresentationFormat>
  <Paragraphs>265</Paragraphs>
  <Slides>38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38</vt:i4>
      </vt:variant>
    </vt:vector>
  </HeadingPairs>
  <TitlesOfParts>
    <vt:vector size="62" baseType="lpstr">
      <vt:lpstr>-apple-system</vt:lpstr>
      <vt:lpstr>-webkit-standard</vt:lpstr>
      <vt:lpstr>Arial</vt:lpstr>
      <vt:lpstr>BlinkMacSystemFont</vt:lpstr>
      <vt:lpstr>Calibri</vt:lpstr>
      <vt:lpstr>Calibri Light</vt:lpstr>
      <vt:lpstr>CharisSIL</vt:lpstr>
      <vt:lpstr>Comic Sans MS</vt:lpstr>
      <vt:lpstr>Georgia</vt:lpstr>
      <vt:lpstr>Helvetica</vt:lpstr>
      <vt:lpstr>Helvetica Neue</vt:lpstr>
      <vt:lpstr>inherit</vt:lpstr>
      <vt:lpstr>Source Sans Pro Web</vt:lpstr>
      <vt:lpstr>system-ui</vt:lpstr>
      <vt:lpstr>Tahoma</vt:lpstr>
      <vt:lpstr>Times</vt:lpstr>
      <vt:lpstr>Verdana</vt:lpstr>
      <vt:lpstr>Wingdings</vt:lpstr>
      <vt:lpstr>2_Tema di Office</vt:lpstr>
      <vt:lpstr>Blank Presentation</vt:lpstr>
      <vt:lpstr>6_Tema di Office</vt:lpstr>
      <vt:lpstr>3_Tema di Office</vt:lpstr>
      <vt:lpstr>Office Theme</vt:lpstr>
      <vt:lpstr>4_Tema di Office</vt:lpstr>
      <vt:lpstr>Presentazione standard di PowerPoint</vt:lpstr>
      <vt:lpstr>Noninvasive oxygenation strategies</vt:lpstr>
      <vt:lpstr>Why HFNT? </vt:lpstr>
      <vt:lpstr>Innate immune response in the lungs</vt:lpstr>
      <vt:lpstr>Main effects of HFNT on Respiratory System</vt:lpstr>
      <vt:lpstr>When: choosing the right patient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NIV in AECOPD  </vt:lpstr>
      <vt:lpstr>Presentazione standard di PowerPoint</vt:lpstr>
      <vt:lpstr>Presentazione standard di PowerPoint</vt:lpstr>
      <vt:lpstr>NIV treatment intolerance in COPD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Correlation of Luminal Mucus Score in Large Airways and PaCO2 in AECOPD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should I do today with HHFT?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Nome utente</dc:creator>
  <cp:lastModifiedBy>CCRIMI</cp:lastModifiedBy>
  <cp:revision>294</cp:revision>
  <dcterms:created xsi:type="dcterms:W3CDTF">2011-01-20T15:53:54Z</dcterms:created>
  <dcterms:modified xsi:type="dcterms:W3CDTF">2025-05-12T14:08:35Z</dcterms:modified>
</cp:coreProperties>
</file>