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4"/>
  </p:notesMasterIdLst>
  <p:sldIdLst>
    <p:sldId id="2431" r:id="rId2"/>
    <p:sldId id="2426" r:id="rId3"/>
    <p:sldId id="362" r:id="rId4"/>
    <p:sldId id="547" r:id="rId5"/>
    <p:sldId id="1331" r:id="rId6"/>
    <p:sldId id="1348" r:id="rId7"/>
    <p:sldId id="1443" r:id="rId8"/>
    <p:sldId id="1447" r:id="rId9"/>
    <p:sldId id="1354" r:id="rId10"/>
    <p:sldId id="557" r:id="rId11"/>
    <p:sldId id="1353" r:id="rId12"/>
    <p:sldId id="1355" r:id="rId13"/>
    <p:sldId id="2433" r:id="rId14"/>
    <p:sldId id="302" r:id="rId15"/>
    <p:sldId id="2427" r:id="rId16"/>
    <p:sldId id="1494" r:id="rId17"/>
    <p:sldId id="2432" r:id="rId18"/>
    <p:sldId id="1438" r:id="rId19"/>
    <p:sldId id="1492" r:id="rId20"/>
    <p:sldId id="1493" r:id="rId21"/>
    <p:sldId id="543" r:id="rId22"/>
    <p:sldId id="345" r:id="rId23"/>
    <p:sldId id="343" r:id="rId24"/>
    <p:sldId id="356" r:id="rId25"/>
    <p:sldId id="545" r:id="rId26"/>
    <p:sldId id="1475" r:id="rId27"/>
    <p:sldId id="2437" r:id="rId28"/>
    <p:sldId id="1340" r:id="rId29"/>
    <p:sldId id="552" r:id="rId30"/>
    <p:sldId id="406" r:id="rId31"/>
    <p:sldId id="368" r:id="rId32"/>
    <p:sldId id="2439" r:id="rId33"/>
    <p:sldId id="373" r:id="rId34"/>
    <p:sldId id="282" r:id="rId35"/>
    <p:sldId id="283" r:id="rId36"/>
    <p:sldId id="301" r:id="rId37"/>
    <p:sldId id="2430" r:id="rId38"/>
    <p:sldId id="1139" r:id="rId39"/>
    <p:sldId id="1131" r:id="rId40"/>
    <p:sldId id="1428" r:id="rId41"/>
    <p:sldId id="1170" r:id="rId42"/>
    <p:sldId id="1461" r:id="rId43"/>
    <p:sldId id="1491" r:id="rId44"/>
    <p:sldId id="1381" r:id="rId45"/>
    <p:sldId id="1380" r:id="rId46"/>
    <p:sldId id="1383" r:id="rId47"/>
    <p:sldId id="1384" r:id="rId48"/>
    <p:sldId id="1429" r:id="rId49"/>
    <p:sldId id="1482" r:id="rId50"/>
    <p:sldId id="1319" r:id="rId51"/>
    <p:sldId id="1486" r:id="rId52"/>
    <p:sldId id="2443" r:id="rId53"/>
    <p:sldId id="524" r:id="rId54"/>
    <p:sldId id="1404" r:id="rId55"/>
    <p:sldId id="1474" r:id="rId56"/>
    <p:sldId id="1312" r:id="rId57"/>
    <p:sldId id="1469" r:id="rId58"/>
    <p:sldId id="1440" r:id="rId59"/>
    <p:sldId id="274" r:id="rId60"/>
    <p:sldId id="2429" r:id="rId61"/>
    <p:sldId id="289" r:id="rId62"/>
    <p:sldId id="1487" r:id="rId63"/>
  </p:sldIdLst>
  <p:sldSz cx="9144000" cy="5143500" type="screen16x9"/>
  <p:notesSz cx="6645275" cy="9775825"/>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239" userDrawn="1">
          <p15:clr>
            <a:srgbClr val="A4A3A4"/>
          </p15:clr>
        </p15:guide>
        <p15:guide id="2" pos="5374" userDrawn="1">
          <p15:clr>
            <a:srgbClr val="A4A3A4"/>
          </p15:clr>
        </p15:guide>
      </p15:sldGuideLst>
    </p:ext>
    <p:ext uri="{2D200454-40CA-4A62-9FC3-DE9A4176ACB9}">
      <p15:notesGuideLst xmlns:p15="http://schemas.microsoft.com/office/powerpoint/2012/main">
        <p15:guide id="1" orient="horz" pos="3079">
          <p15:clr>
            <a:srgbClr val="A4A3A4"/>
          </p15:clr>
        </p15:guide>
        <p15:guide id="2" pos="209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000000"/>
    <a:srgbClr val="66FF33"/>
    <a:srgbClr val="0066CC"/>
    <a:srgbClr val="0000CC"/>
    <a:srgbClr val="FF66FF"/>
    <a:srgbClr val="00FF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5545" autoAdjust="0"/>
    <p:restoredTop sz="95687" autoAdjust="0"/>
  </p:normalViewPr>
  <p:slideViewPr>
    <p:cSldViewPr showGuides="1">
      <p:cViewPr varScale="1">
        <p:scale>
          <a:sx n="206" d="100"/>
          <a:sy n="206" d="100"/>
        </p:scale>
        <p:origin x="176" y="824"/>
      </p:cViewPr>
      <p:guideLst>
        <p:guide orient="horz" pos="3239"/>
        <p:guide pos="53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howGuides="1">
      <p:cViewPr varScale="1">
        <p:scale>
          <a:sx n="58" d="100"/>
          <a:sy n="58" d="100"/>
        </p:scale>
        <p:origin x="-2021" y="-72"/>
      </p:cViewPr>
      <p:guideLst>
        <p:guide orient="horz" pos="3079"/>
        <p:guide pos="209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879725"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128"/>
                <a:cs typeface="ＭＳ Ｐゴシック" charset="-128"/>
              </a:defRPr>
            </a:lvl1pPr>
          </a:lstStyle>
          <a:p>
            <a:pPr>
              <a:defRPr/>
            </a:pPr>
            <a:endParaRPr lang="it-IT"/>
          </a:p>
        </p:txBody>
      </p:sp>
      <p:sp>
        <p:nvSpPr>
          <p:cNvPr id="128003" name="Rectangle 3"/>
          <p:cNvSpPr>
            <a:spLocks noGrp="1" noChangeArrowheads="1"/>
          </p:cNvSpPr>
          <p:nvPr>
            <p:ph type="dt" idx="1"/>
          </p:nvPr>
        </p:nvSpPr>
        <p:spPr bwMode="auto">
          <a:xfrm>
            <a:off x="3765550" y="0"/>
            <a:ext cx="2879725"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128"/>
                <a:cs typeface="ＭＳ Ｐゴシック" charset="-128"/>
              </a:defRPr>
            </a:lvl1pPr>
          </a:lstStyle>
          <a:p>
            <a:pPr>
              <a:defRPr/>
            </a:pPr>
            <a:endParaRPr lang="it-IT"/>
          </a:p>
        </p:txBody>
      </p:sp>
      <p:sp>
        <p:nvSpPr>
          <p:cNvPr id="18436" name="Rectangle 4"/>
          <p:cNvSpPr>
            <a:spLocks noGrp="1" noRot="1" noChangeAspect="1" noChangeArrowheads="1" noTextEdit="1"/>
          </p:cNvSpPr>
          <p:nvPr>
            <p:ph type="sldImg" idx="2"/>
          </p:nvPr>
        </p:nvSpPr>
        <p:spPr bwMode="auto">
          <a:xfrm>
            <a:off x="65088" y="733425"/>
            <a:ext cx="6515100" cy="36655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8005" name="Rectangle 5"/>
          <p:cNvSpPr>
            <a:spLocks noGrp="1" noChangeArrowheads="1"/>
          </p:cNvSpPr>
          <p:nvPr>
            <p:ph type="body" sz="quarter" idx="3"/>
          </p:nvPr>
        </p:nvSpPr>
        <p:spPr bwMode="auto">
          <a:xfrm>
            <a:off x="885825" y="4643438"/>
            <a:ext cx="4873625" cy="439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28006" name="Rectangle 6"/>
          <p:cNvSpPr>
            <a:spLocks noGrp="1" noChangeArrowheads="1"/>
          </p:cNvSpPr>
          <p:nvPr>
            <p:ph type="ftr" sz="quarter" idx="4"/>
          </p:nvPr>
        </p:nvSpPr>
        <p:spPr bwMode="auto">
          <a:xfrm>
            <a:off x="0" y="9286875"/>
            <a:ext cx="2879725"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128"/>
                <a:cs typeface="ＭＳ Ｐゴシック" charset="-128"/>
              </a:defRPr>
            </a:lvl1pPr>
          </a:lstStyle>
          <a:p>
            <a:pPr>
              <a:defRPr/>
            </a:pPr>
            <a:endParaRPr lang="it-IT"/>
          </a:p>
        </p:txBody>
      </p:sp>
      <p:sp>
        <p:nvSpPr>
          <p:cNvPr id="128007" name="Rectangle 7"/>
          <p:cNvSpPr>
            <a:spLocks noGrp="1" noChangeArrowheads="1"/>
          </p:cNvSpPr>
          <p:nvPr>
            <p:ph type="sldNum" sz="quarter" idx="5"/>
          </p:nvPr>
        </p:nvSpPr>
        <p:spPr bwMode="auto">
          <a:xfrm>
            <a:off x="3765550" y="9286875"/>
            <a:ext cx="2879725"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D9EBD31C-3968-954D-965E-6BC4A9DD033E}" type="slidenum">
              <a:rPr lang="it-IT"/>
              <a:pPr>
                <a:defRPr/>
              </a:pPr>
              <a:t>‹N›</a:t>
            </a:fld>
            <a:endParaRPr lang="it-IT"/>
          </a:p>
        </p:txBody>
      </p:sp>
    </p:spTree>
    <p:extLst>
      <p:ext uri="{BB962C8B-B14F-4D97-AF65-F5344CB8AC3E}">
        <p14:creationId xmlns:p14="http://schemas.microsoft.com/office/powerpoint/2010/main" val="34361564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D75158-B810-EF4F-8320-346306B64D1F}" type="slidenum">
              <a:rPr lang="it-IT" sz="1200">
                <a:latin typeface="Times New Roman" charset="0"/>
              </a:rPr>
              <a:pPr/>
              <a:t>5</a:t>
            </a:fld>
            <a:endParaRPr lang="it-IT" sz="1200">
              <a:latin typeface="Times New Roman" charset="0"/>
            </a:endParaRPr>
          </a:p>
        </p:txBody>
      </p:sp>
      <p:sp>
        <p:nvSpPr>
          <p:cNvPr id="24578" name="Rectangle 2"/>
          <p:cNvSpPr>
            <a:spLocks noGrp="1" noRot="1" noChangeAspect="1" noChangeArrowheads="1" noTextEdit="1"/>
          </p:cNvSpPr>
          <p:nvPr>
            <p:ph type="sldImg"/>
          </p:nvPr>
        </p:nvSpPr>
        <p:spPr>
          <a:xfrm>
            <a:off x="65088" y="733425"/>
            <a:ext cx="6515100" cy="3665538"/>
          </a:xfrm>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egnaposto immagine diapositiva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0"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it-IT">
                <a:latin typeface="Calibri" charset="0"/>
              </a:rPr>
              <a:t>The main findings of the present study can be summarized as follows: </a:t>
            </a:r>
          </a:p>
          <a:p>
            <a:r>
              <a:rPr lang="it-IT">
                <a:latin typeface="Calibri" charset="0"/>
              </a:rPr>
              <a:t>1. When FM-NIV failed to reverse hypercapnic ARF in do- not-intubate patients, switching from FM to total FM can be proposed to prolong continuous application of NIV. In spite of their poor prognosis, a substantial number of these patients survived hospital discharge. </a:t>
            </a:r>
          </a:p>
          <a:p>
            <a:r>
              <a:rPr lang="it-IT">
                <a:latin typeface="Calibri" charset="0"/>
              </a:rPr>
              <a:t>2. This strategy resulted in better correction of arterial blood gases. </a:t>
            </a:r>
          </a:p>
          <a:p>
            <a:r>
              <a:rPr lang="it-IT">
                <a:latin typeface="Calibri" charset="0"/>
              </a:rPr>
              <a:t>3. The risk of developing facial pressure sores was closely re- lated to the duration of FM-NIV. Patients switched early to total FM developed less facial pressure sores compared to patients managed with FM for long periods of time. </a:t>
            </a:r>
          </a:p>
          <a:p>
            <a:r>
              <a:rPr lang="it-IT">
                <a:latin typeface="Calibri" charset="0"/>
              </a:rPr>
              <a:t>4. In case of painful FM-induced facial skin damage switching to total FM enabled the continuation of NIV with better patient comfort. </a:t>
            </a:r>
          </a:p>
          <a:p>
            <a:endParaRPr lang="it-IT">
              <a:latin typeface="Calibri" charset="0"/>
            </a:endParaRPr>
          </a:p>
        </p:txBody>
      </p:sp>
      <p:sp>
        <p:nvSpPr>
          <p:cNvPr id="58371"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669013-E415-F740-9FEC-EA813E7E7FD1}" type="slidenum">
              <a:rPr lang="fr-FR" sz="1200">
                <a:cs typeface="MS PGothic" charset="0"/>
              </a:rPr>
              <a:pPr/>
              <a:t>53</a:t>
            </a:fld>
            <a:endParaRPr lang="fr-FR" sz="1200">
              <a:cs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95E428F-029F-B546-A855-6EB0B476C018}" type="slidenum">
              <a:rPr lang="it-IT" smtClean="0"/>
              <a:t>59</a:t>
            </a:fld>
            <a:endParaRPr lang="it-IT"/>
          </a:p>
        </p:txBody>
      </p:sp>
    </p:spTree>
    <p:extLst>
      <p:ext uri="{BB962C8B-B14F-4D97-AF65-F5344CB8AC3E}">
        <p14:creationId xmlns:p14="http://schemas.microsoft.com/office/powerpoint/2010/main" val="2681314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a:effectLst/>
                <a:latin typeface="AdvPSHV"/>
              </a:rPr>
              <a:t>red pixels </a:t>
            </a:r>
            <a:r>
              <a:rPr lang="it-IT" sz="1200" err="1">
                <a:effectLst/>
                <a:latin typeface="AdvPSHV"/>
              </a:rPr>
              <a:t>represent</a:t>
            </a:r>
            <a:r>
              <a:rPr lang="it-IT" sz="1200">
                <a:effectLst/>
                <a:latin typeface="AdvPSHV"/>
              </a:rPr>
              <a:t> </a:t>
            </a:r>
            <a:r>
              <a:rPr lang="it-IT" sz="1200" err="1">
                <a:effectLst/>
                <a:latin typeface="AdvPSHV"/>
              </a:rPr>
              <a:t>those</a:t>
            </a:r>
            <a:r>
              <a:rPr lang="it-IT" sz="1200">
                <a:effectLst/>
                <a:latin typeface="AdvPSHV"/>
              </a:rPr>
              <a:t> </a:t>
            </a:r>
            <a:r>
              <a:rPr lang="it-IT" sz="1200" err="1">
                <a:effectLst/>
                <a:latin typeface="AdvPSHV"/>
              </a:rPr>
              <a:t>deflating</a:t>
            </a:r>
            <a:r>
              <a:rPr lang="it-IT" sz="1200">
                <a:effectLst/>
                <a:latin typeface="AdvPSHV"/>
              </a:rPr>
              <a:t> </a:t>
            </a:r>
            <a:r>
              <a:rPr lang="it-IT" sz="1200" err="1">
                <a:effectLst/>
                <a:latin typeface="AdvPSHV"/>
              </a:rPr>
              <a:t>during</a:t>
            </a:r>
            <a:r>
              <a:rPr lang="it-IT" sz="1200">
                <a:effectLst/>
                <a:latin typeface="AdvPSHV"/>
              </a:rPr>
              <a:t> </a:t>
            </a:r>
            <a:r>
              <a:rPr lang="it-IT" sz="1200" err="1">
                <a:effectLst/>
                <a:latin typeface="AdvPSHV"/>
              </a:rPr>
              <a:t>inspiration</a:t>
            </a:r>
            <a:r>
              <a:rPr lang="it-IT" sz="1200">
                <a:effectLst/>
                <a:latin typeface="AdvPSHV"/>
              </a:rPr>
              <a:t>, with color </a:t>
            </a:r>
            <a:r>
              <a:rPr lang="it-IT" sz="1200" err="1">
                <a:effectLst/>
                <a:latin typeface="AdvPSHV"/>
              </a:rPr>
              <a:t>intensity</a:t>
            </a:r>
            <a:r>
              <a:rPr lang="it-IT" sz="1200">
                <a:effectLst/>
                <a:latin typeface="AdvPSHV"/>
              </a:rPr>
              <a:t> </a:t>
            </a:r>
            <a:r>
              <a:rPr lang="it-IT" sz="1200" err="1">
                <a:effectLst/>
                <a:latin typeface="AdvPSHV"/>
              </a:rPr>
              <a:t>displaying</a:t>
            </a:r>
            <a:r>
              <a:rPr lang="it-IT" sz="1200">
                <a:effectLst/>
                <a:latin typeface="AdvPSHV"/>
              </a:rPr>
              <a:t> </a:t>
            </a:r>
            <a:r>
              <a:rPr lang="it-IT" sz="1200" err="1">
                <a:effectLst/>
                <a:latin typeface="AdvPSHV"/>
              </a:rPr>
              <a:t>percentage</a:t>
            </a:r>
            <a:r>
              <a:rPr lang="it-IT" sz="1200">
                <a:effectLst/>
                <a:latin typeface="AdvPSHV"/>
              </a:rPr>
              <a:t> of V</a:t>
            </a:r>
            <a:r>
              <a:rPr lang="it-IT" sz="500">
                <a:effectLst/>
                <a:latin typeface="AdvPSHV"/>
              </a:rPr>
              <a:t>T </a:t>
            </a:r>
            <a:r>
              <a:rPr lang="it-IT" sz="1200" err="1">
                <a:effectLst/>
                <a:latin typeface="AdvPSHV"/>
              </a:rPr>
              <a:t>contributing</a:t>
            </a:r>
            <a:r>
              <a:rPr lang="it-IT" sz="1200">
                <a:effectLst/>
                <a:latin typeface="AdvPSHV"/>
              </a:rPr>
              <a:t> to </a:t>
            </a:r>
            <a:r>
              <a:rPr lang="it-IT" sz="1200" err="1">
                <a:effectLst/>
                <a:latin typeface="AdvPSHV"/>
              </a:rPr>
              <a:t>pendelluft</a:t>
            </a:r>
            <a:r>
              <a:rPr lang="it-IT" sz="1200">
                <a:effectLst/>
                <a:latin typeface="AdvPSHV"/>
              </a:rPr>
              <a:t>. </a:t>
            </a:r>
            <a:endParaRPr lang="it-IT"/>
          </a:p>
        </p:txBody>
      </p:sp>
      <p:sp>
        <p:nvSpPr>
          <p:cNvPr id="4" name="Segnaposto numero diapositiva 3"/>
          <p:cNvSpPr>
            <a:spLocks noGrp="1"/>
          </p:cNvSpPr>
          <p:nvPr>
            <p:ph type="sldNum" sz="quarter" idx="5"/>
          </p:nvPr>
        </p:nvSpPr>
        <p:spPr/>
        <p:txBody>
          <a:bodyPr/>
          <a:lstStyle/>
          <a:p>
            <a:fld id="{D95E428F-029F-B546-A855-6EB0B476C018}" type="slidenum">
              <a:rPr lang="it-IT" smtClean="0"/>
              <a:t>61</a:t>
            </a:fld>
            <a:endParaRPr lang="it-IT"/>
          </a:p>
        </p:txBody>
      </p:sp>
    </p:spTree>
    <p:extLst>
      <p:ext uri="{BB962C8B-B14F-4D97-AF65-F5344CB8AC3E}">
        <p14:creationId xmlns:p14="http://schemas.microsoft.com/office/powerpoint/2010/main" val="1096592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863E4B-8FF1-8C4E-A3F6-E263205BA4ED}" type="slidenum">
              <a:rPr lang="it-IT" sz="1200">
                <a:latin typeface="Times New Roman" charset="0"/>
              </a:rPr>
              <a:pPr/>
              <a:t>9</a:t>
            </a:fld>
            <a:endParaRPr lang="it-IT" sz="1200">
              <a:latin typeface="Times New Roman" charset="0"/>
            </a:endParaRPr>
          </a:p>
        </p:txBody>
      </p:sp>
      <p:sp>
        <p:nvSpPr>
          <p:cNvPr id="34818" name="Rectangle 2"/>
          <p:cNvSpPr>
            <a:spLocks noGrp="1" noRot="1" noChangeAspect="1" noChangeArrowheads="1" noTextEdit="1"/>
          </p:cNvSpPr>
          <p:nvPr>
            <p:ph type="sldImg"/>
          </p:nvPr>
        </p:nvSpPr>
        <p:spPr>
          <a:xfrm>
            <a:off x="65088" y="733425"/>
            <a:ext cx="6515100" cy="3665538"/>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8501E5-32A9-6545-A8B6-3A17D09436A5}" type="slidenum">
              <a:rPr lang="it-IT" sz="1200">
                <a:latin typeface="Times New Roman" charset="0"/>
              </a:rPr>
              <a:pPr/>
              <a:t>11</a:t>
            </a:fld>
            <a:endParaRPr lang="it-IT" sz="1200">
              <a:latin typeface="Times New Roman" charset="0"/>
            </a:endParaRPr>
          </a:p>
        </p:txBody>
      </p:sp>
      <p:sp>
        <p:nvSpPr>
          <p:cNvPr id="32770" name="Rectangle 2"/>
          <p:cNvSpPr>
            <a:spLocks noGrp="1" noRot="1" noChangeAspect="1" noChangeArrowheads="1" noTextEdit="1"/>
          </p:cNvSpPr>
          <p:nvPr>
            <p:ph type="sldImg"/>
          </p:nvPr>
        </p:nvSpPr>
        <p:spPr>
          <a:xfrm>
            <a:off x="65088" y="733425"/>
            <a:ext cx="6515100" cy="3665538"/>
          </a:xfrm>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8501E5-32A9-6545-A8B6-3A17D09436A5}" type="slidenum">
              <a:rPr lang="it-IT" sz="1200">
                <a:latin typeface="Times New Roman" charset="0"/>
              </a:rPr>
              <a:pPr/>
              <a:t>15</a:t>
            </a:fld>
            <a:endParaRPr lang="it-IT" sz="1200">
              <a:latin typeface="Times New Roman" charset="0"/>
            </a:endParaRPr>
          </a:p>
        </p:txBody>
      </p:sp>
      <p:sp>
        <p:nvSpPr>
          <p:cNvPr id="32770" name="Rectangle 2"/>
          <p:cNvSpPr>
            <a:spLocks noGrp="1" noRot="1" noChangeAspect="1" noChangeArrowheads="1" noTextEdit="1"/>
          </p:cNvSpPr>
          <p:nvPr>
            <p:ph type="sldImg"/>
          </p:nvPr>
        </p:nvSpPr>
        <p:spPr>
          <a:xfrm>
            <a:off x="65088" y="733425"/>
            <a:ext cx="6515100" cy="3665538"/>
          </a:xfrm>
          <a:ln/>
        </p:spPr>
      </p:sp>
      <p:sp>
        <p:nvSpPr>
          <p:cNvPr id="32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dirty="0">
              <a:ea typeface="ＭＳ Ｐゴシック" charset="0"/>
              <a:cs typeface="ＭＳ Ｐゴシック" charset="0"/>
            </a:endParaRPr>
          </a:p>
        </p:txBody>
      </p:sp>
    </p:spTree>
    <p:extLst>
      <p:ext uri="{BB962C8B-B14F-4D97-AF65-F5344CB8AC3E}">
        <p14:creationId xmlns:p14="http://schemas.microsoft.com/office/powerpoint/2010/main" val="691113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7E80C3-3895-8E43-9EE7-DD757CB42B6C}" type="slidenum">
              <a:rPr lang="it-IT" sz="1200">
                <a:latin typeface="Times New Roman" charset="0"/>
              </a:rPr>
              <a:pPr/>
              <a:t>16</a:t>
            </a:fld>
            <a:endParaRPr lang="it-IT" sz="1200">
              <a:latin typeface="Times New Roman" charset="0"/>
            </a:endParaRPr>
          </a:p>
        </p:txBody>
      </p:sp>
      <p:sp>
        <p:nvSpPr>
          <p:cNvPr id="44034" name="Rectangle 2"/>
          <p:cNvSpPr>
            <a:spLocks noGrp="1" noRot="1" noChangeAspect="1" noChangeArrowheads="1" noTextEdit="1"/>
          </p:cNvSpPr>
          <p:nvPr>
            <p:ph type="sldImg"/>
          </p:nvPr>
        </p:nvSpPr>
        <p:spPr bwMode="auto">
          <a:xfrm>
            <a:off x="65088" y="733425"/>
            <a:ext cx="6515100" cy="36655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latin typeface="Calibri"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EDBB725-2640-0C4B-831A-77C10703D38C}" type="slidenum">
              <a:rPr lang="it-IT" smtClean="0"/>
              <a:t>25</a:t>
            </a:fld>
            <a:endParaRPr lang="it-IT"/>
          </a:p>
        </p:txBody>
      </p:sp>
    </p:spTree>
    <p:extLst>
      <p:ext uri="{BB962C8B-B14F-4D97-AF65-F5344CB8AC3E}">
        <p14:creationId xmlns:p14="http://schemas.microsoft.com/office/powerpoint/2010/main" val="287106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5088" y="733425"/>
            <a:ext cx="6515100" cy="3665538"/>
          </a:xfrm>
        </p:spPr>
      </p:sp>
      <p:sp>
        <p:nvSpPr>
          <p:cNvPr id="3" name="Segnaposto note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Each</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interface</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was</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successively</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positioned</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upon</a:t>
            </a:r>
            <a:r>
              <a:rPr lang="it-IT" sz="1200" kern="1200" dirty="0">
                <a:solidFill>
                  <a:schemeClr val="tx1"/>
                </a:solidFill>
                <a:effectLst/>
                <a:latin typeface="+mn-lt"/>
                <a:ea typeface="ＭＳ Ｐゴシック" charset="0"/>
                <a:cs typeface="MS PGothic" charset="0"/>
              </a:rPr>
              <a:t> the </a:t>
            </a:r>
            <a:r>
              <a:rPr lang="it-IT" sz="1200" kern="1200" dirty="0" err="1">
                <a:solidFill>
                  <a:schemeClr val="tx1"/>
                </a:solidFill>
                <a:effectLst/>
                <a:latin typeface="+mn-lt"/>
                <a:ea typeface="ＭＳ Ｐゴシック" charset="0"/>
                <a:cs typeface="MS PGothic" charset="0"/>
              </a:rPr>
              <a:t>same</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adult</a:t>
            </a:r>
            <a:r>
              <a:rPr lang="it-IT" sz="1200" kern="1200" dirty="0">
                <a:solidFill>
                  <a:schemeClr val="tx1"/>
                </a:solidFill>
                <a:effectLst/>
                <a:latin typeface="+mn-lt"/>
                <a:ea typeface="ＭＳ Ｐゴシック" charset="0"/>
                <a:cs typeface="MS PGothic" charset="0"/>
              </a:rPr>
              <a:t> mannequin head made of </a:t>
            </a:r>
            <a:r>
              <a:rPr lang="it-IT" sz="1200" kern="1200" dirty="0" err="1">
                <a:solidFill>
                  <a:schemeClr val="tx1"/>
                </a:solidFill>
                <a:effectLst/>
                <a:latin typeface="+mn-lt"/>
                <a:ea typeface="ＭＳ Ｐゴシック" charset="0"/>
                <a:cs typeface="MS PGothic" charset="0"/>
              </a:rPr>
              <a:t>polystyrene</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Each</a:t>
            </a:r>
            <a:r>
              <a:rPr lang="it-IT" sz="1200" kern="1200" dirty="0">
                <a:solidFill>
                  <a:schemeClr val="tx1"/>
                </a:solidFill>
                <a:effectLst/>
                <a:latin typeface="+mn-lt"/>
                <a:ea typeface="ＭＳ Ｐゴシック" charset="0"/>
                <a:cs typeface="MS PGothic" charset="0"/>
              </a:rPr>
              <a:t> set-up, i.e. the mannequin–</a:t>
            </a:r>
            <a:r>
              <a:rPr lang="it-IT" sz="1200" kern="1200" dirty="0" err="1">
                <a:solidFill>
                  <a:schemeClr val="tx1"/>
                </a:solidFill>
                <a:effectLst/>
                <a:latin typeface="+mn-lt"/>
                <a:ea typeface="ＭＳ Ｐゴシック" charset="0"/>
                <a:cs typeface="MS PGothic" charset="0"/>
              </a:rPr>
              <a:t>interface</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was</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numerically</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reconstructed</a:t>
            </a:r>
            <a:r>
              <a:rPr lang="it-IT" sz="1200" kern="1200" dirty="0">
                <a:solidFill>
                  <a:schemeClr val="tx1"/>
                </a:solidFill>
                <a:effectLst/>
                <a:latin typeface="+mn-lt"/>
                <a:ea typeface="ＭＳ Ｐゴシック" charset="0"/>
                <a:cs typeface="MS PGothic" charset="0"/>
              </a:rPr>
              <a:t> in </a:t>
            </a:r>
            <a:r>
              <a:rPr lang="it-IT" sz="1200" kern="1200" dirty="0" err="1">
                <a:solidFill>
                  <a:schemeClr val="tx1"/>
                </a:solidFill>
                <a:effectLst/>
                <a:latin typeface="+mn-lt"/>
                <a:ea typeface="ＭＳ Ｐゴシック" charset="0"/>
                <a:cs typeface="MS PGothic" charset="0"/>
              </a:rPr>
              <a:t>three</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dimensions</a:t>
            </a:r>
            <a:r>
              <a:rPr lang="it-IT" sz="1200" kern="1200" dirty="0">
                <a:solidFill>
                  <a:schemeClr val="tx1"/>
                </a:solidFill>
                <a:effectLst/>
                <a:latin typeface="+mn-lt"/>
                <a:ea typeface="ＭＳ Ｐゴシック" charset="0"/>
                <a:cs typeface="MS PGothic" charset="0"/>
              </a:rPr>
              <a:t> by </a:t>
            </a:r>
            <a:r>
              <a:rPr lang="it-IT" sz="1200" kern="1200" dirty="0" err="1">
                <a:solidFill>
                  <a:schemeClr val="tx1"/>
                </a:solidFill>
                <a:effectLst/>
                <a:latin typeface="+mn-lt"/>
                <a:ea typeface="ＭＳ Ｐゴシック" charset="0"/>
                <a:cs typeface="MS PGothic" charset="0"/>
              </a:rPr>
              <a:t>using</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computed</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tomography</a:t>
            </a:r>
            <a:r>
              <a:rPr lang="it-IT" sz="1200" kern="1200" dirty="0">
                <a:solidFill>
                  <a:schemeClr val="tx1"/>
                </a:solidFill>
                <a:effectLst/>
                <a:latin typeface="+mn-lt"/>
                <a:ea typeface="ＭＳ Ｐゴシック" charset="0"/>
                <a:cs typeface="MS PGothic" charset="0"/>
              </a:rPr>
              <a:t> (CT) images. In </a:t>
            </a:r>
            <a:r>
              <a:rPr lang="it-IT" sz="1200" kern="1200" dirty="0" err="1">
                <a:solidFill>
                  <a:schemeClr val="tx1"/>
                </a:solidFill>
                <a:effectLst/>
                <a:latin typeface="+mn-lt"/>
                <a:ea typeface="ＭＳ Ｐゴシック" charset="0"/>
                <a:cs typeface="MS PGothic" charset="0"/>
              </a:rPr>
              <a:t>each</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three</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dimensional</a:t>
            </a:r>
            <a:r>
              <a:rPr lang="it-IT" sz="1200" kern="1200" dirty="0">
                <a:solidFill>
                  <a:schemeClr val="tx1"/>
                </a:solidFill>
                <a:effectLst/>
                <a:latin typeface="+mn-lt"/>
                <a:ea typeface="ＭＳ Ｐゴシック" charset="0"/>
                <a:cs typeface="MS PGothic" charset="0"/>
              </a:rPr>
              <a:t> (3D) </a:t>
            </a:r>
            <a:r>
              <a:rPr lang="it-IT" sz="1200" kern="1200" dirty="0" err="1">
                <a:solidFill>
                  <a:schemeClr val="tx1"/>
                </a:solidFill>
                <a:effectLst/>
                <a:latin typeface="+mn-lt"/>
                <a:ea typeface="ＭＳ Ｐゴシック" charset="0"/>
                <a:cs typeface="MS PGothic" charset="0"/>
              </a:rPr>
              <a:t>geometry</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breathing</a:t>
            </a:r>
            <a:r>
              <a:rPr lang="it-IT" sz="1200" kern="1200" dirty="0">
                <a:solidFill>
                  <a:schemeClr val="tx1"/>
                </a:solidFill>
                <a:effectLst/>
                <a:latin typeface="+mn-lt"/>
                <a:ea typeface="ＭＳ Ｐゴシック" charset="0"/>
                <a:cs typeface="MS PGothic" charset="0"/>
              </a:rPr>
              <a:t> flow </a:t>
            </a:r>
            <a:r>
              <a:rPr lang="it-IT" sz="1200" kern="1200" dirty="0" err="1">
                <a:solidFill>
                  <a:schemeClr val="tx1"/>
                </a:solidFill>
                <a:effectLst/>
                <a:latin typeface="+mn-lt"/>
                <a:ea typeface="ＭＳ Ｐゴシック" charset="0"/>
                <a:cs typeface="MS PGothic" charset="0"/>
              </a:rPr>
              <a:t>was</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simulated</a:t>
            </a:r>
            <a:r>
              <a:rPr lang="it-IT" sz="1200" kern="1200" dirty="0">
                <a:solidFill>
                  <a:schemeClr val="tx1"/>
                </a:solidFill>
                <a:effectLst/>
                <a:latin typeface="+mn-lt"/>
                <a:ea typeface="ＭＳ Ｐゴシック" charset="0"/>
                <a:cs typeface="MS PGothic" charset="0"/>
              </a:rPr>
              <a:t> for successive </a:t>
            </a:r>
            <a:r>
              <a:rPr lang="it-IT" sz="1200" kern="1200" dirty="0" err="1">
                <a:solidFill>
                  <a:schemeClr val="tx1"/>
                </a:solidFill>
                <a:effectLst/>
                <a:latin typeface="+mn-lt"/>
                <a:ea typeface="ＭＳ Ｐゴシック" charset="0"/>
                <a:cs typeface="MS PGothic" charset="0"/>
              </a:rPr>
              <a:t>cycles</a:t>
            </a:r>
            <a:r>
              <a:rPr lang="it-IT" sz="1200" kern="1200" dirty="0">
                <a:solidFill>
                  <a:schemeClr val="tx1"/>
                </a:solidFill>
                <a:effectLst/>
                <a:latin typeface="+mn-lt"/>
                <a:ea typeface="ＭＳ Ｐゴシック" charset="0"/>
                <a:cs typeface="MS PGothic" charset="0"/>
              </a:rPr>
              <a:t> (i.e. </a:t>
            </a:r>
            <a:r>
              <a:rPr lang="it-IT" sz="1200" kern="1200" dirty="0" err="1">
                <a:solidFill>
                  <a:schemeClr val="tx1"/>
                </a:solidFill>
                <a:effectLst/>
                <a:latin typeface="+mn-lt"/>
                <a:ea typeface="ＭＳ Ｐゴシック" charset="0"/>
                <a:cs typeface="MS PGothic" charset="0"/>
              </a:rPr>
              <a:t>inspiratory</a:t>
            </a:r>
            <a:r>
              <a:rPr lang="it-IT" sz="1200" kern="1200" dirty="0">
                <a:solidFill>
                  <a:schemeClr val="tx1"/>
                </a:solidFill>
                <a:effectLst/>
                <a:latin typeface="+mn-lt"/>
                <a:ea typeface="ＭＳ Ｐゴシック" charset="0"/>
                <a:cs typeface="MS PGothic" charset="0"/>
              </a:rPr>
              <a:t> ? </a:t>
            </a:r>
            <a:r>
              <a:rPr lang="it-IT" sz="1200" kern="1200" dirty="0" err="1">
                <a:solidFill>
                  <a:schemeClr val="tx1"/>
                </a:solidFill>
                <a:effectLst/>
                <a:latin typeface="+mn-lt"/>
                <a:ea typeface="ＭＳ Ｐゴシック" charset="0"/>
                <a:cs typeface="MS PGothic" charset="0"/>
              </a:rPr>
              <a:t>expiratory</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pha</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ses</a:t>
            </a:r>
            <a:r>
              <a:rPr lang="it-IT" sz="1200" kern="1200" dirty="0">
                <a:solidFill>
                  <a:schemeClr val="tx1"/>
                </a:solidFill>
                <a:effectLst/>
                <a:latin typeface="+mn-lt"/>
                <a:ea typeface="ＭＳ Ｐゴシック" charset="0"/>
                <a:cs typeface="MS PGothic" charset="0"/>
              </a:rPr>
              <a:t>) by </a:t>
            </a:r>
            <a:r>
              <a:rPr lang="it-IT" sz="1200" kern="1200" dirty="0" err="1">
                <a:solidFill>
                  <a:schemeClr val="tx1"/>
                </a:solidFill>
                <a:effectLst/>
                <a:latin typeface="+mn-lt"/>
                <a:ea typeface="ＭＳ Ｐゴシック" charset="0"/>
                <a:cs typeface="MS PGothic" charset="0"/>
              </a:rPr>
              <a:t>using</a:t>
            </a:r>
            <a:r>
              <a:rPr lang="it-IT" sz="1200" kern="1200" dirty="0">
                <a:solidFill>
                  <a:schemeClr val="tx1"/>
                </a:solidFill>
                <a:effectLst/>
                <a:latin typeface="+mn-lt"/>
                <a:ea typeface="ＭＳ Ｐゴシック" charset="0"/>
                <a:cs typeface="MS PGothic" charset="0"/>
              </a:rPr>
              <a:t> CFD software (FLUENTÒ </a:t>
            </a:r>
            <a:r>
              <a:rPr lang="it-IT" sz="1200" kern="1200" dirty="0" err="1">
                <a:solidFill>
                  <a:schemeClr val="tx1"/>
                </a:solidFill>
                <a:effectLst/>
                <a:latin typeface="+mn-lt"/>
                <a:ea typeface="ＭＳ Ｐゴシック" charset="0"/>
                <a:cs typeface="MS PGothic" charset="0"/>
              </a:rPr>
              <a:t>Fluent</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Inc</a:t>
            </a:r>
            <a:r>
              <a:rPr lang="it-IT" sz="1200" kern="1200" dirty="0">
                <a:solidFill>
                  <a:schemeClr val="tx1"/>
                </a:solidFill>
                <a:effectLst/>
                <a:latin typeface="+mn-lt"/>
                <a:ea typeface="ＭＳ Ｐゴシック" charset="0"/>
                <a:cs typeface="MS PGothic" charset="0"/>
              </a:rPr>
              <a:t>., Lebanon, TN, USA) </a:t>
            </a:r>
            <a:r>
              <a:rPr lang="it-IT" sz="1200" kern="1200" dirty="0" err="1">
                <a:solidFill>
                  <a:schemeClr val="tx1"/>
                </a:solidFill>
                <a:effectLst/>
                <a:latin typeface="+mn-lt"/>
                <a:ea typeface="ＭＳ Ｐゴシック" charset="0"/>
                <a:cs typeface="MS PGothic" charset="0"/>
              </a:rPr>
              <a:t>until</a:t>
            </a:r>
            <a:r>
              <a:rPr lang="it-IT" sz="1200" kern="1200" dirty="0">
                <a:solidFill>
                  <a:schemeClr val="tx1"/>
                </a:solidFill>
                <a:effectLst/>
                <a:latin typeface="+mn-lt"/>
                <a:ea typeface="ＭＳ Ｐゴシック" charset="0"/>
                <a:cs typeface="MS PGothic" charset="0"/>
              </a:rPr>
              <a:t> an ‘‘</a:t>
            </a:r>
            <a:r>
              <a:rPr lang="it-IT" sz="1200" kern="1200" dirty="0" err="1">
                <a:solidFill>
                  <a:schemeClr val="tx1"/>
                </a:solidFill>
                <a:effectLst/>
                <a:latin typeface="+mn-lt"/>
                <a:ea typeface="ＭＳ Ｐゴシック" charset="0"/>
                <a:cs typeface="MS PGothic" charset="0"/>
              </a:rPr>
              <a:t>equilibrium</a:t>
            </a:r>
            <a:r>
              <a:rPr lang="it-IT" sz="1200" kern="1200" dirty="0">
                <a:solidFill>
                  <a:schemeClr val="tx1"/>
                </a:solidFill>
                <a:effectLst/>
                <a:latin typeface="+mn-lt"/>
                <a:ea typeface="ＭＳ Ｐゴシック" charset="0"/>
                <a:cs typeface="MS PGothic" charset="0"/>
              </a:rPr>
              <a:t> state’’ </a:t>
            </a:r>
            <a:r>
              <a:rPr lang="it-IT" sz="1200" kern="1200" dirty="0" err="1">
                <a:solidFill>
                  <a:schemeClr val="tx1"/>
                </a:solidFill>
                <a:effectLst/>
                <a:latin typeface="+mn-lt"/>
                <a:ea typeface="ＭＳ Ｐゴシック" charset="0"/>
                <a:cs typeface="MS PGothic" charset="0"/>
              </a:rPr>
              <a:t>was</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reached</a:t>
            </a:r>
            <a:r>
              <a:rPr lang="it-IT" sz="1200" kern="1200" dirty="0">
                <a:solidFill>
                  <a:schemeClr val="tx1"/>
                </a:solidFill>
                <a:effectLst/>
                <a:latin typeface="+mn-lt"/>
                <a:ea typeface="ＭＳ Ｐゴシック" charset="0"/>
                <a:cs typeface="MS PGothic" charset="0"/>
              </a:rPr>
              <a:t>. The </a:t>
            </a:r>
            <a:r>
              <a:rPr lang="it-IT" sz="1200" kern="1200" dirty="0" err="1">
                <a:solidFill>
                  <a:schemeClr val="tx1"/>
                </a:solidFill>
                <a:effectLst/>
                <a:latin typeface="+mn-lt"/>
                <a:ea typeface="ＭＳ Ｐゴシック" charset="0"/>
                <a:cs typeface="MS PGothic" charset="0"/>
              </a:rPr>
              <a:t>equilibrium</a:t>
            </a:r>
            <a:r>
              <a:rPr lang="it-IT" sz="1200" kern="1200" dirty="0">
                <a:solidFill>
                  <a:schemeClr val="tx1"/>
                </a:solidFill>
                <a:effectLst/>
                <a:latin typeface="+mn-lt"/>
                <a:ea typeface="ＭＳ Ｐゴシック" charset="0"/>
                <a:cs typeface="MS PGothic" charset="0"/>
              </a:rPr>
              <a:t> state </a:t>
            </a:r>
            <a:r>
              <a:rPr lang="it-IT" sz="1200" kern="1200" dirty="0" err="1">
                <a:solidFill>
                  <a:schemeClr val="tx1"/>
                </a:solidFill>
                <a:effectLst/>
                <a:latin typeface="+mn-lt"/>
                <a:ea typeface="ＭＳ Ｐゴシック" charset="0"/>
                <a:cs typeface="MS PGothic" charset="0"/>
              </a:rPr>
              <a:t>is</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defined</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as</a:t>
            </a:r>
            <a:r>
              <a:rPr lang="it-IT" sz="1200" kern="1200" dirty="0">
                <a:solidFill>
                  <a:schemeClr val="tx1"/>
                </a:solidFill>
                <a:effectLst/>
                <a:latin typeface="+mn-lt"/>
                <a:ea typeface="ＭＳ Ｐゴシック" charset="0"/>
                <a:cs typeface="MS PGothic" charset="0"/>
              </a:rPr>
              <a:t> the moment </a:t>
            </a:r>
            <a:r>
              <a:rPr lang="it-IT" sz="1200" kern="1200" dirty="0" err="1">
                <a:solidFill>
                  <a:schemeClr val="tx1"/>
                </a:solidFill>
                <a:effectLst/>
                <a:latin typeface="+mn-lt"/>
                <a:ea typeface="ＭＳ Ｐゴシック" charset="0"/>
                <a:cs typeface="MS PGothic" charset="0"/>
              </a:rPr>
              <a:t>where</a:t>
            </a:r>
            <a:r>
              <a:rPr lang="it-IT" sz="1200" kern="1200" dirty="0">
                <a:solidFill>
                  <a:schemeClr val="tx1"/>
                </a:solidFill>
                <a:effectLst/>
                <a:latin typeface="+mn-lt"/>
                <a:ea typeface="ＭＳ Ｐゴシック" charset="0"/>
                <a:cs typeface="MS PGothic" charset="0"/>
              </a:rPr>
              <a:t> the </a:t>
            </a:r>
            <a:r>
              <a:rPr lang="it-IT" sz="1200" kern="1200" dirty="0" err="1">
                <a:solidFill>
                  <a:schemeClr val="tx1"/>
                </a:solidFill>
                <a:effectLst/>
                <a:latin typeface="+mn-lt"/>
                <a:ea typeface="ＭＳ Ｐゴシック" charset="0"/>
                <a:cs typeface="MS PGothic" charset="0"/>
              </a:rPr>
              <a:t>parameters</a:t>
            </a:r>
            <a:r>
              <a:rPr lang="it-IT" sz="1200" kern="1200" dirty="0">
                <a:solidFill>
                  <a:schemeClr val="tx1"/>
                </a:solidFill>
                <a:effectLst/>
                <a:latin typeface="+mn-lt"/>
                <a:ea typeface="ＭＳ Ｐゴシック" charset="0"/>
                <a:cs typeface="MS PGothic" charset="0"/>
              </a:rPr>
              <a:t> (i.e. pressure, flow and gas </a:t>
            </a:r>
            <a:r>
              <a:rPr lang="it-IT" sz="1200" kern="1200" dirty="0" err="1">
                <a:solidFill>
                  <a:schemeClr val="tx1"/>
                </a:solidFill>
                <a:effectLst/>
                <a:latin typeface="+mn-lt"/>
                <a:ea typeface="ＭＳ Ｐゴシック" charset="0"/>
                <a:cs typeface="MS PGothic" charset="0"/>
              </a:rPr>
              <a:t>com</a:t>
            </a:r>
            <a:r>
              <a:rPr lang="it-IT" sz="1200" kern="1200" dirty="0">
                <a:solidFill>
                  <a:schemeClr val="tx1"/>
                </a:solidFill>
                <a:effectLst/>
                <a:latin typeface="+mn-lt"/>
                <a:ea typeface="ＭＳ Ｐゴシック" charset="0"/>
                <a:cs typeface="MS PGothic" charset="0"/>
              </a:rPr>
              <a:t>- position) </a:t>
            </a:r>
            <a:r>
              <a:rPr lang="it-IT" sz="1200" kern="1200" dirty="0" err="1">
                <a:solidFill>
                  <a:schemeClr val="tx1"/>
                </a:solidFill>
                <a:effectLst/>
                <a:latin typeface="+mn-lt"/>
                <a:ea typeface="ＭＳ Ｐゴシック" charset="0"/>
                <a:cs typeface="MS PGothic" charset="0"/>
              </a:rPr>
              <a:t>become</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identical</a:t>
            </a:r>
            <a:r>
              <a:rPr lang="it-IT" sz="1200" kern="1200" dirty="0">
                <a:solidFill>
                  <a:schemeClr val="tx1"/>
                </a:solidFill>
                <a:effectLst/>
                <a:latin typeface="+mn-lt"/>
                <a:ea typeface="ＭＳ Ｐゴシック" charset="0"/>
                <a:cs typeface="MS PGothic" charset="0"/>
              </a:rPr>
              <a:t> from </a:t>
            </a:r>
            <a:r>
              <a:rPr lang="it-IT" sz="1200" kern="1200" dirty="0" err="1">
                <a:solidFill>
                  <a:schemeClr val="tx1"/>
                </a:solidFill>
                <a:effectLst/>
                <a:latin typeface="+mn-lt"/>
                <a:ea typeface="ＭＳ Ｐゴシック" charset="0"/>
                <a:cs typeface="MS PGothic" charset="0"/>
              </a:rPr>
              <a:t>one</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breathing</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cycle</a:t>
            </a:r>
            <a:r>
              <a:rPr lang="it-IT" sz="1200" kern="1200" dirty="0">
                <a:solidFill>
                  <a:schemeClr val="tx1"/>
                </a:solidFill>
                <a:effectLst/>
                <a:latin typeface="+mn-lt"/>
                <a:ea typeface="ＭＳ Ｐゴシック" charset="0"/>
                <a:cs typeface="MS PGothic" charset="0"/>
              </a:rPr>
              <a:t> to the </a:t>
            </a:r>
            <a:r>
              <a:rPr lang="it-IT" sz="1200" kern="1200" dirty="0" err="1">
                <a:solidFill>
                  <a:schemeClr val="tx1"/>
                </a:solidFill>
                <a:effectLst/>
                <a:latin typeface="+mn-lt"/>
                <a:ea typeface="ＭＳ Ｐゴシック" charset="0"/>
                <a:cs typeface="MS PGothic" charset="0"/>
              </a:rPr>
              <a:t>next</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breathing</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cycle</a:t>
            </a:r>
            <a:r>
              <a:rPr lang="it-IT" sz="1200" kern="1200" dirty="0">
                <a:solidFill>
                  <a:schemeClr val="tx1"/>
                </a:solidFill>
                <a:effectLst/>
                <a:latin typeface="+mn-lt"/>
                <a:ea typeface="ＭＳ Ｐゴシック" charset="0"/>
                <a:cs typeface="MS PGothic" charset="0"/>
              </a:rPr>
              <a:t>. </a:t>
            </a:r>
            <a:endParaRPr lang="it-IT" dirty="0"/>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kern="1200" dirty="0">
                <a:solidFill>
                  <a:schemeClr val="tx1"/>
                </a:solidFill>
                <a:effectLst/>
                <a:latin typeface="+mn-lt"/>
                <a:ea typeface="ＭＳ Ｐゴシック" charset="0"/>
                <a:cs typeface="MS PGothic" charset="0"/>
              </a:rPr>
              <a:t>The CFD procedure </a:t>
            </a:r>
            <a:r>
              <a:rPr lang="it-IT" sz="1200" kern="1200" dirty="0" err="1">
                <a:solidFill>
                  <a:schemeClr val="tx1"/>
                </a:solidFill>
                <a:effectLst/>
                <a:latin typeface="+mn-lt"/>
                <a:ea typeface="ＭＳ Ｐゴシック" charset="0"/>
                <a:cs typeface="MS PGothic" charset="0"/>
              </a:rPr>
              <a:t>allows</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one</a:t>
            </a:r>
            <a:r>
              <a:rPr lang="it-IT" sz="1200" kern="1200" dirty="0">
                <a:solidFill>
                  <a:schemeClr val="tx1"/>
                </a:solidFill>
                <a:effectLst/>
                <a:latin typeface="+mn-lt"/>
                <a:ea typeface="ＭＳ Ｐゴシック" charset="0"/>
                <a:cs typeface="MS PGothic" charset="0"/>
              </a:rPr>
              <a:t> to estimate gas </a:t>
            </a:r>
            <a:r>
              <a:rPr lang="it-IT" sz="1200" kern="1200" dirty="0" err="1">
                <a:solidFill>
                  <a:schemeClr val="tx1"/>
                </a:solidFill>
                <a:effectLst/>
                <a:latin typeface="+mn-lt"/>
                <a:ea typeface="ＭＳ Ｐゴシック" charset="0"/>
                <a:cs typeface="MS PGothic" charset="0"/>
              </a:rPr>
              <a:t>composition</a:t>
            </a:r>
            <a:r>
              <a:rPr lang="it-IT" sz="1200" kern="1200" dirty="0">
                <a:solidFill>
                  <a:schemeClr val="tx1"/>
                </a:solidFill>
                <a:effectLst/>
                <a:latin typeface="+mn-lt"/>
                <a:ea typeface="ＭＳ Ｐゴシック" charset="0"/>
                <a:cs typeface="MS PGothic" charset="0"/>
              </a:rPr>
              <a:t>, flow and pressure </a:t>
            </a:r>
            <a:r>
              <a:rPr lang="it-IT" sz="1200" kern="1200" dirty="0" err="1">
                <a:solidFill>
                  <a:schemeClr val="tx1"/>
                </a:solidFill>
                <a:effectLst/>
                <a:latin typeface="+mn-lt"/>
                <a:ea typeface="ＭＳ Ｐゴシック" charset="0"/>
                <a:cs typeface="MS PGothic" charset="0"/>
              </a:rPr>
              <a:t>at</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any</a:t>
            </a:r>
            <a:r>
              <a:rPr lang="it-IT" sz="1200" kern="1200" dirty="0">
                <a:solidFill>
                  <a:schemeClr val="tx1"/>
                </a:solidFill>
                <a:effectLst/>
                <a:latin typeface="+mn-lt"/>
                <a:ea typeface="ＭＳ Ｐゴシック" charset="0"/>
                <a:cs typeface="MS PGothic" charset="0"/>
              </a:rPr>
              <a:t> locus of the </a:t>
            </a:r>
            <a:r>
              <a:rPr lang="it-IT" sz="1200" kern="1200" dirty="0" err="1">
                <a:solidFill>
                  <a:schemeClr val="tx1"/>
                </a:solidFill>
                <a:effectLst/>
                <a:latin typeface="+mn-lt"/>
                <a:ea typeface="ＭＳ Ｐゴシック" charset="0"/>
                <a:cs typeface="MS PGothic" charset="0"/>
              </a:rPr>
              <a:t>interface</a:t>
            </a:r>
            <a:r>
              <a:rPr lang="it-IT" sz="1200" kern="1200" dirty="0">
                <a:solidFill>
                  <a:schemeClr val="tx1"/>
                </a:solidFill>
                <a:effectLst/>
                <a:latin typeface="+mn-lt"/>
                <a:ea typeface="ＭＳ Ｐゴシック" charset="0"/>
                <a:cs typeface="MS PGothic" charset="0"/>
              </a:rPr>
              <a:t> gas </a:t>
            </a:r>
            <a:r>
              <a:rPr lang="it-IT" sz="1200" kern="1200" dirty="0" err="1">
                <a:solidFill>
                  <a:schemeClr val="tx1"/>
                </a:solidFill>
                <a:effectLst/>
                <a:latin typeface="+mn-lt"/>
                <a:ea typeface="ＭＳ Ｐゴシック" charset="0"/>
                <a:cs typeface="MS PGothic" charset="0"/>
              </a:rPr>
              <a:t>region</a:t>
            </a:r>
            <a:r>
              <a:rPr lang="it-IT" sz="1200" kern="1200" dirty="0">
                <a:solidFill>
                  <a:schemeClr val="tx1"/>
                </a:solidFill>
                <a:effectLst/>
                <a:latin typeface="+mn-lt"/>
                <a:ea typeface="ＭＳ Ｐゴシック" charset="0"/>
                <a:cs typeface="MS PGothic" charset="0"/>
              </a:rPr>
              <a:t> and </a:t>
            </a:r>
            <a:r>
              <a:rPr lang="it-IT" sz="1200" kern="1200" dirty="0" err="1">
                <a:solidFill>
                  <a:schemeClr val="tx1"/>
                </a:solidFill>
                <a:effectLst/>
                <a:latin typeface="+mn-lt"/>
                <a:ea typeface="ＭＳ Ｐゴシック" charset="0"/>
                <a:cs typeface="MS PGothic" charset="0"/>
              </a:rPr>
              <a:t>at</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any</a:t>
            </a:r>
            <a:r>
              <a:rPr lang="it-IT" sz="1200" kern="1200" dirty="0">
                <a:solidFill>
                  <a:schemeClr val="tx1"/>
                </a:solidFill>
                <a:effectLst/>
                <a:latin typeface="+mn-lt"/>
                <a:ea typeface="ＭＳ Ｐゴシック" charset="0"/>
                <a:cs typeface="MS PGothic" charset="0"/>
              </a:rPr>
              <a:t> time of the </a:t>
            </a:r>
            <a:r>
              <a:rPr lang="it-IT" sz="1200" kern="1200" dirty="0" err="1">
                <a:solidFill>
                  <a:schemeClr val="tx1"/>
                </a:solidFill>
                <a:effectLst/>
                <a:latin typeface="+mn-lt"/>
                <a:ea typeface="ＭＳ Ｐゴシック" charset="0"/>
                <a:cs typeface="MS PGothic" charset="0"/>
              </a:rPr>
              <a:t>breathing</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cycle</a:t>
            </a:r>
            <a:r>
              <a:rPr lang="it-IT" sz="1200" kern="1200" dirty="0">
                <a:solidFill>
                  <a:schemeClr val="tx1"/>
                </a:solidFill>
                <a:effectLst/>
                <a:latin typeface="+mn-lt"/>
                <a:ea typeface="ＭＳ Ｐゴシック" charset="0"/>
                <a:cs typeface="MS PGothic" charset="0"/>
              </a:rPr>
              <a:t>. Gas </a:t>
            </a:r>
            <a:r>
              <a:rPr lang="it-IT" sz="1200" kern="1200" dirty="0" err="1">
                <a:solidFill>
                  <a:schemeClr val="tx1"/>
                </a:solidFill>
                <a:effectLst/>
                <a:latin typeface="+mn-lt"/>
                <a:ea typeface="ＭＳ Ｐゴシック" charset="0"/>
                <a:cs typeface="MS PGothic" charset="0"/>
              </a:rPr>
              <a:t>composition</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was</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described</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as</a:t>
            </a:r>
            <a:r>
              <a:rPr lang="it-IT" sz="1200" kern="1200" dirty="0">
                <a:solidFill>
                  <a:schemeClr val="tx1"/>
                </a:solidFill>
                <a:effectLst/>
                <a:latin typeface="+mn-lt"/>
                <a:ea typeface="ＭＳ Ｐゴシック" charset="0"/>
                <a:cs typeface="MS PGothic" charset="0"/>
              </a:rPr>
              <a:t> the mass frac- </a:t>
            </a:r>
            <a:r>
              <a:rPr lang="it-IT" sz="1200" kern="1200" dirty="0" err="1">
                <a:solidFill>
                  <a:schemeClr val="tx1"/>
                </a:solidFill>
                <a:effectLst/>
                <a:latin typeface="+mn-lt"/>
                <a:ea typeface="ＭＳ Ｐゴシック" charset="0"/>
                <a:cs typeface="MS PGothic" charset="0"/>
              </a:rPr>
              <a:t>tion</a:t>
            </a:r>
            <a:r>
              <a:rPr lang="it-IT" sz="1200" kern="1200" dirty="0">
                <a:solidFill>
                  <a:schemeClr val="tx1"/>
                </a:solidFill>
                <a:effectLst/>
                <a:latin typeface="+mn-lt"/>
                <a:ea typeface="ＭＳ Ｐゴシック" charset="0"/>
                <a:cs typeface="MS PGothic" charset="0"/>
              </a:rPr>
              <a:t> of </a:t>
            </a:r>
            <a:r>
              <a:rPr lang="it-IT" sz="1200" kern="1200" dirty="0" err="1">
                <a:solidFill>
                  <a:schemeClr val="tx1"/>
                </a:solidFill>
                <a:effectLst/>
                <a:latin typeface="+mn-lt"/>
                <a:ea typeface="ＭＳ Ｐゴシック" charset="0"/>
                <a:cs typeface="MS PGothic" charset="0"/>
              </a:rPr>
              <a:t>each</a:t>
            </a:r>
            <a:r>
              <a:rPr lang="it-IT" sz="1200" kern="1200" dirty="0">
                <a:solidFill>
                  <a:schemeClr val="tx1"/>
                </a:solidFill>
                <a:effectLst/>
                <a:latin typeface="+mn-lt"/>
                <a:ea typeface="ＭＳ Ｐゴシック" charset="0"/>
                <a:cs typeface="MS PGothic" charset="0"/>
              </a:rPr>
              <a:t> gas </a:t>
            </a:r>
            <a:r>
              <a:rPr lang="it-IT" sz="1200" kern="1200" dirty="0" err="1">
                <a:solidFill>
                  <a:schemeClr val="tx1"/>
                </a:solidFill>
                <a:effectLst/>
                <a:latin typeface="+mn-lt"/>
                <a:ea typeface="ＭＳ Ｐゴシック" charset="0"/>
                <a:cs typeface="MS PGothic" charset="0"/>
              </a:rPr>
              <a:t>species</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especially</a:t>
            </a:r>
            <a:r>
              <a:rPr lang="it-IT" sz="1200" kern="1200" dirty="0">
                <a:solidFill>
                  <a:schemeClr val="tx1"/>
                </a:solidFill>
                <a:effectLst/>
                <a:latin typeface="+mn-lt"/>
                <a:ea typeface="ＭＳ Ｐゴシック" charset="0"/>
                <a:cs typeface="MS PGothic" charset="0"/>
              </a:rPr>
              <a:t> for </a:t>
            </a:r>
            <a:r>
              <a:rPr lang="it-IT" sz="1200" kern="1200" dirty="0" err="1">
                <a:solidFill>
                  <a:schemeClr val="tx1"/>
                </a:solidFill>
                <a:effectLst/>
                <a:latin typeface="+mn-lt"/>
                <a:ea typeface="ＭＳ Ｐゴシック" charset="0"/>
                <a:cs typeface="MS PGothic" charset="0"/>
              </a:rPr>
              <a:t>oxygen</a:t>
            </a:r>
            <a:r>
              <a:rPr lang="it-IT" sz="1200" kern="1200" dirty="0">
                <a:solidFill>
                  <a:schemeClr val="tx1"/>
                </a:solidFill>
                <a:effectLst/>
                <a:latin typeface="+mn-lt"/>
                <a:ea typeface="ＭＳ Ｐゴシック" charset="0"/>
                <a:cs typeface="MS PGothic" charset="0"/>
              </a:rPr>
              <a:t> (MFO2 ) and carbon </a:t>
            </a:r>
            <a:r>
              <a:rPr lang="it-IT" sz="1200" kern="1200" dirty="0" err="1">
                <a:solidFill>
                  <a:schemeClr val="tx1"/>
                </a:solidFill>
                <a:effectLst/>
                <a:latin typeface="+mn-lt"/>
                <a:ea typeface="ＭＳ Ｐゴシック" charset="0"/>
                <a:cs typeface="MS PGothic" charset="0"/>
              </a:rPr>
              <a:t>dioxide</a:t>
            </a:r>
            <a:r>
              <a:rPr lang="it-IT" sz="1200" kern="1200" dirty="0">
                <a:solidFill>
                  <a:schemeClr val="tx1"/>
                </a:solidFill>
                <a:effectLst/>
                <a:latin typeface="+mn-lt"/>
                <a:ea typeface="ＭＳ Ｐゴシック" charset="0"/>
                <a:cs typeface="MS PGothic" charset="0"/>
              </a:rPr>
              <a:t> (MFCO2 ). </a:t>
            </a:r>
            <a:r>
              <a:rPr lang="it-IT" sz="1200" kern="1200" dirty="0" err="1">
                <a:solidFill>
                  <a:schemeClr val="tx1"/>
                </a:solidFill>
                <a:effectLst/>
                <a:latin typeface="+mn-lt"/>
                <a:ea typeface="ＭＳ Ｐゴシック" charset="0"/>
                <a:cs typeface="MS PGothic" charset="0"/>
              </a:rPr>
              <a:t>Then</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we</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determined</a:t>
            </a:r>
            <a:r>
              <a:rPr lang="it-IT" sz="1200" kern="1200" dirty="0">
                <a:solidFill>
                  <a:schemeClr val="tx1"/>
                </a:solidFill>
                <a:effectLst/>
                <a:latin typeface="+mn-lt"/>
                <a:ea typeface="ＭＳ Ｐゴシック" charset="0"/>
                <a:cs typeface="MS PGothic" charset="0"/>
              </a:rPr>
              <a:t> the </a:t>
            </a:r>
            <a:r>
              <a:rPr lang="it-IT" sz="1200" kern="1200" dirty="0" err="1">
                <a:solidFill>
                  <a:schemeClr val="tx1"/>
                </a:solidFill>
                <a:effectLst/>
                <a:latin typeface="+mn-lt"/>
                <a:ea typeface="ＭＳ Ｐゴシック" charset="0"/>
                <a:cs typeface="MS PGothic" charset="0"/>
              </a:rPr>
              <a:t>effective</a:t>
            </a:r>
            <a:r>
              <a:rPr lang="it-IT" sz="1200" kern="1200" dirty="0">
                <a:solidFill>
                  <a:schemeClr val="tx1"/>
                </a:solidFill>
                <a:effectLst/>
                <a:latin typeface="+mn-lt"/>
                <a:ea typeface="ＭＳ Ｐゴシック" charset="0"/>
                <a:cs typeface="MS PGothic" charset="0"/>
              </a:rPr>
              <a:t> dead </a:t>
            </a:r>
            <a:r>
              <a:rPr lang="it-IT" sz="1200" kern="1200" dirty="0" err="1">
                <a:solidFill>
                  <a:schemeClr val="tx1"/>
                </a:solidFill>
                <a:effectLst/>
                <a:latin typeface="+mn-lt"/>
                <a:ea typeface="ＭＳ Ｐゴシック" charset="0"/>
                <a:cs typeface="MS PGothic" charset="0"/>
              </a:rPr>
              <a:t>space</a:t>
            </a:r>
            <a:r>
              <a:rPr lang="it-IT" sz="1200" kern="1200" dirty="0">
                <a:solidFill>
                  <a:schemeClr val="tx1"/>
                </a:solidFill>
                <a:effectLst/>
                <a:latin typeface="+mn-lt"/>
                <a:ea typeface="ＭＳ Ｐゴシック" charset="0"/>
                <a:cs typeface="MS PGothic" charset="0"/>
              </a:rPr>
              <a:t> (VD) of the </a:t>
            </a:r>
            <a:r>
              <a:rPr lang="it-IT" sz="1200" kern="1200" dirty="0" err="1">
                <a:solidFill>
                  <a:schemeClr val="tx1"/>
                </a:solidFill>
                <a:effectLst/>
                <a:latin typeface="+mn-lt"/>
                <a:ea typeface="ＭＳ Ｐゴシック" charset="0"/>
                <a:cs typeface="MS PGothic" charset="0"/>
              </a:rPr>
              <a:t>interface</a:t>
            </a:r>
            <a:r>
              <a:rPr lang="it-IT" sz="1200" kern="1200" dirty="0">
                <a:solidFill>
                  <a:schemeClr val="tx1"/>
                </a:solidFill>
                <a:effectLst/>
                <a:latin typeface="+mn-lt"/>
                <a:ea typeface="ＭＳ Ｐゴシック" charset="0"/>
                <a:cs typeface="MS PGothic" charset="0"/>
              </a:rPr>
              <a:t> gas </a:t>
            </a:r>
            <a:r>
              <a:rPr lang="it-IT" sz="1200" kern="1200" dirty="0" err="1">
                <a:solidFill>
                  <a:schemeClr val="tx1"/>
                </a:solidFill>
                <a:effectLst/>
                <a:latin typeface="+mn-lt"/>
                <a:ea typeface="ＭＳ Ｐゴシック" charset="0"/>
                <a:cs typeface="MS PGothic" charset="0"/>
              </a:rPr>
              <a:t>region</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defined</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as</a:t>
            </a:r>
            <a:r>
              <a:rPr lang="it-IT" sz="1200" kern="1200" dirty="0">
                <a:solidFill>
                  <a:schemeClr val="tx1"/>
                </a:solidFill>
                <a:effectLst/>
                <a:latin typeface="+mn-lt"/>
                <a:ea typeface="ＭＳ Ｐゴシック" charset="0"/>
                <a:cs typeface="MS PGothic" charset="0"/>
              </a:rPr>
              <a:t> the </a:t>
            </a:r>
            <a:r>
              <a:rPr lang="it-IT" sz="1200" kern="1200" dirty="0" err="1">
                <a:solidFill>
                  <a:schemeClr val="tx1"/>
                </a:solidFill>
                <a:effectLst/>
                <a:latin typeface="+mn-lt"/>
                <a:ea typeface="ＭＳ Ｐゴシック" charset="0"/>
                <a:cs typeface="MS PGothic" charset="0"/>
              </a:rPr>
              <a:t>rebreathed</a:t>
            </a:r>
            <a:r>
              <a:rPr lang="it-IT" sz="1200" kern="1200" dirty="0">
                <a:solidFill>
                  <a:schemeClr val="tx1"/>
                </a:solidFill>
                <a:effectLst/>
                <a:latin typeface="+mn-lt"/>
                <a:ea typeface="ＭＳ Ｐゴシック" charset="0"/>
                <a:cs typeface="MS PGothic" charset="0"/>
              </a:rPr>
              <a:t> gas volume </a:t>
            </a:r>
            <a:r>
              <a:rPr lang="it-IT" sz="1200" kern="1200" dirty="0" err="1">
                <a:solidFill>
                  <a:schemeClr val="tx1"/>
                </a:solidFill>
                <a:effectLst/>
                <a:latin typeface="+mn-lt"/>
                <a:ea typeface="ＭＳ Ｐゴシック" charset="0"/>
                <a:cs typeface="MS PGothic" charset="0"/>
              </a:rPr>
              <a:t>resulting</a:t>
            </a:r>
            <a:r>
              <a:rPr lang="it-IT" sz="1200" kern="1200" dirty="0">
                <a:solidFill>
                  <a:schemeClr val="tx1"/>
                </a:solidFill>
                <a:effectLst/>
                <a:latin typeface="+mn-lt"/>
                <a:ea typeface="ＭＳ Ｐゴシック" charset="0"/>
                <a:cs typeface="MS PGothic" charset="0"/>
              </a:rPr>
              <a:t> from the </a:t>
            </a:r>
            <a:r>
              <a:rPr lang="it-IT" sz="1200" kern="1200" dirty="0" err="1">
                <a:solidFill>
                  <a:schemeClr val="tx1"/>
                </a:solidFill>
                <a:effectLst/>
                <a:latin typeface="+mn-lt"/>
                <a:ea typeface="ＭＳ Ｐゴシック" charset="0"/>
                <a:cs typeface="MS PGothic" charset="0"/>
              </a:rPr>
              <a:t>exhaled</a:t>
            </a:r>
            <a:r>
              <a:rPr lang="it-IT" sz="1200" kern="1200" dirty="0">
                <a:solidFill>
                  <a:schemeClr val="tx1"/>
                </a:solidFill>
                <a:effectLst/>
                <a:latin typeface="+mn-lt"/>
                <a:ea typeface="ＭＳ Ｐゴシック" charset="0"/>
                <a:cs typeface="MS PGothic" charset="0"/>
              </a:rPr>
              <a:t> gas </a:t>
            </a:r>
            <a:r>
              <a:rPr lang="it-IT" sz="1200" kern="1200" dirty="0" err="1">
                <a:solidFill>
                  <a:schemeClr val="tx1"/>
                </a:solidFill>
                <a:effectLst/>
                <a:latin typeface="+mn-lt"/>
                <a:ea typeface="ＭＳ Ｐゴシック" charset="0"/>
                <a:cs typeface="MS PGothic" charset="0"/>
              </a:rPr>
              <a:t>trapped</a:t>
            </a:r>
            <a:r>
              <a:rPr lang="it-IT" sz="1200" kern="1200" dirty="0">
                <a:solidFill>
                  <a:schemeClr val="tx1"/>
                </a:solidFill>
                <a:effectLst/>
                <a:latin typeface="+mn-lt"/>
                <a:ea typeface="ＭＳ Ｐゴシック" charset="0"/>
                <a:cs typeface="MS PGothic" charset="0"/>
              </a:rPr>
              <a:t> in </a:t>
            </a:r>
            <a:r>
              <a:rPr lang="it-IT" sz="1200" kern="1200" dirty="0" err="1">
                <a:solidFill>
                  <a:schemeClr val="tx1"/>
                </a:solidFill>
                <a:effectLst/>
                <a:latin typeface="+mn-lt"/>
                <a:ea typeface="ＭＳ Ｐゴシック" charset="0"/>
                <a:cs typeface="MS PGothic" charset="0"/>
              </a:rPr>
              <a:t>this</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interface</a:t>
            </a:r>
            <a:r>
              <a:rPr lang="it-IT" sz="1200" kern="1200" dirty="0">
                <a:solidFill>
                  <a:schemeClr val="tx1"/>
                </a:solidFill>
                <a:effectLst/>
                <a:latin typeface="+mn-lt"/>
                <a:ea typeface="ＭＳ Ｐゴシック" charset="0"/>
                <a:cs typeface="MS PGothic" charset="0"/>
              </a:rPr>
              <a:t> gas </a:t>
            </a:r>
            <a:r>
              <a:rPr lang="it-IT" sz="1200" kern="1200" dirty="0" err="1">
                <a:solidFill>
                  <a:schemeClr val="tx1"/>
                </a:solidFill>
                <a:effectLst/>
                <a:latin typeface="+mn-lt"/>
                <a:ea typeface="ＭＳ Ｐゴシック" charset="0"/>
                <a:cs typeface="MS PGothic" charset="0"/>
              </a:rPr>
              <a:t>region</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as</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well</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as</a:t>
            </a:r>
            <a:r>
              <a:rPr lang="it-IT" sz="1200" kern="1200" dirty="0">
                <a:solidFill>
                  <a:schemeClr val="tx1"/>
                </a:solidFill>
                <a:effectLst/>
                <a:latin typeface="+mn-lt"/>
                <a:ea typeface="ＭＳ Ｐゴシック" charset="0"/>
                <a:cs typeface="MS PGothic" charset="0"/>
              </a:rPr>
              <a:t> the volume of </a:t>
            </a:r>
            <a:r>
              <a:rPr lang="it-IT" sz="1200" kern="1200" dirty="0" err="1">
                <a:solidFill>
                  <a:schemeClr val="tx1"/>
                </a:solidFill>
                <a:effectLst/>
                <a:latin typeface="+mn-lt"/>
                <a:ea typeface="ＭＳ Ｐゴシック" charset="0"/>
                <a:cs typeface="MS PGothic" charset="0"/>
              </a:rPr>
              <a:t>fresh</a:t>
            </a:r>
            <a:r>
              <a:rPr lang="it-IT" sz="1200" kern="1200" dirty="0">
                <a:solidFill>
                  <a:schemeClr val="tx1"/>
                </a:solidFill>
                <a:effectLst/>
                <a:latin typeface="+mn-lt"/>
                <a:ea typeface="ＭＳ Ｐゴシック" charset="0"/>
                <a:cs typeface="MS PGothic" charset="0"/>
              </a:rPr>
              <a:t> air (</a:t>
            </a:r>
            <a:r>
              <a:rPr lang="it-IT" sz="1200" kern="1200" dirty="0" err="1">
                <a:solidFill>
                  <a:schemeClr val="tx1"/>
                </a:solidFill>
                <a:effectLst/>
                <a:latin typeface="+mn-lt"/>
                <a:ea typeface="ＭＳ Ｐゴシック" charset="0"/>
                <a:cs typeface="MS PGothic" charset="0"/>
              </a:rPr>
              <a:t>Vfresh</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that</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is</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inhaled</a:t>
            </a:r>
            <a:r>
              <a:rPr lang="it-IT" sz="1200" kern="1200" dirty="0">
                <a:solidFill>
                  <a:schemeClr val="tx1"/>
                </a:solidFill>
                <a:effectLst/>
                <a:latin typeface="+mn-lt"/>
                <a:ea typeface="ＭＳ Ｐゴシック" charset="0"/>
                <a:cs typeface="MS PGothic" charset="0"/>
              </a:rPr>
              <a:t> by the mannequin </a:t>
            </a:r>
            <a:r>
              <a:rPr lang="it-IT" sz="1200" kern="1200" dirty="0" err="1">
                <a:solidFill>
                  <a:schemeClr val="tx1"/>
                </a:solidFill>
                <a:effectLst/>
                <a:latin typeface="+mn-lt"/>
                <a:ea typeface="ＭＳ Ｐゴシック" charset="0"/>
                <a:cs typeface="MS PGothic" charset="0"/>
              </a:rPr>
              <a:t>during</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each</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inspiratory</a:t>
            </a:r>
            <a:r>
              <a:rPr lang="it-IT" sz="1200" kern="1200" dirty="0">
                <a:solidFill>
                  <a:schemeClr val="tx1"/>
                </a:solidFill>
                <a:effectLst/>
                <a:latin typeface="+mn-lt"/>
                <a:ea typeface="ＭＳ Ｐゴシック" charset="0"/>
                <a:cs typeface="MS PGothic" charset="0"/>
              </a:rPr>
              <a:t> </a:t>
            </a:r>
            <a:r>
              <a:rPr lang="it-IT" sz="1200" kern="1200" dirty="0" err="1">
                <a:solidFill>
                  <a:schemeClr val="tx1"/>
                </a:solidFill>
                <a:effectLst/>
                <a:latin typeface="+mn-lt"/>
                <a:ea typeface="ＭＳ Ｐゴシック" charset="0"/>
                <a:cs typeface="MS PGothic" charset="0"/>
              </a:rPr>
              <a:t>cycle</a:t>
            </a:r>
            <a:r>
              <a:rPr lang="it-IT" sz="1200" kern="1200" dirty="0">
                <a:solidFill>
                  <a:schemeClr val="tx1"/>
                </a:solidFill>
                <a:effectLst/>
                <a:latin typeface="+mn-lt"/>
                <a:ea typeface="ＭＳ Ｐゴシック" charset="0"/>
                <a:cs typeface="MS PGothic" charset="0"/>
              </a:rPr>
              <a:t> </a:t>
            </a:r>
            <a:endParaRPr lang="it-IT" dirty="0"/>
          </a:p>
          <a:p>
            <a:endParaRPr lang="it-IT" dirty="0"/>
          </a:p>
        </p:txBody>
      </p:sp>
      <p:sp>
        <p:nvSpPr>
          <p:cNvPr id="4" name="Segnaposto numero diapositiva 3"/>
          <p:cNvSpPr>
            <a:spLocks noGrp="1"/>
          </p:cNvSpPr>
          <p:nvPr>
            <p:ph type="sldNum" sz="quarter" idx="10"/>
          </p:nvPr>
        </p:nvSpPr>
        <p:spPr/>
        <p:txBody>
          <a:bodyPr/>
          <a:lstStyle/>
          <a:p>
            <a:pPr>
              <a:defRPr/>
            </a:pPr>
            <a:fld id="{DB11FF5F-C917-534C-AFEB-A96F7355CD77}" type="slidenum">
              <a:rPr lang="fr-FR" smtClean="0"/>
              <a:pPr>
                <a:defRPr/>
              </a:pPr>
              <a:t>42</a:t>
            </a:fld>
            <a:endParaRPr lang="fr-FR"/>
          </a:p>
        </p:txBody>
      </p:sp>
    </p:spTree>
    <p:extLst>
      <p:ext uri="{BB962C8B-B14F-4D97-AF65-F5344CB8AC3E}">
        <p14:creationId xmlns:p14="http://schemas.microsoft.com/office/powerpoint/2010/main" val="3917754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egnaposto immagine diapositiva 1">
            <a:extLst>
              <a:ext uri="{FF2B5EF4-FFF2-40B4-BE49-F238E27FC236}">
                <a16:creationId xmlns:a16="http://schemas.microsoft.com/office/drawing/2014/main" id="{151F5C1A-A2A4-B767-4E4F-3E8417160176}"/>
              </a:ext>
            </a:extLst>
          </p:cNvPr>
          <p:cNvSpPr>
            <a:spLocks noGrp="1" noRot="1" noChangeAspect="1"/>
          </p:cNvSpPr>
          <p:nvPr>
            <p:ph type="sldImg"/>
          </p:nvPr>
        </p:nvSpPr>
        <p:spPr>
          <a:ln/>
        </p:spPr>
      </p:sp>
      <p:sp>
        <p:nvSpPr>
          <p:cNvPr id="27650" name="Segnaposto note 2">
            <a:extLst>
              <a:ext uri="{FF2B5EF4-FFF2-40B4-BE49-F238E27FC236}">
                <a16:creationId xmlns:a16="http://schemas.microsoft.com/office/drawing/2014/main" id="{362CABA8-27EA-BBA7-72E4-244DE838EC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
        <p:nvSpPr>
          <p:cNvPr id="27651" name="Segnaposto numero diapositiva 3">
            <a:extLst>
              <a:ext uri="{FF2B5EF4-FFF2-40B4-BE49-F238E27FC236}">
                <a16:creationId xmlns:a16="http://schemas.microsoft.com/office/drawing/2014/main" id="{3C22A796-582F-A5FC-91E5-FC95550E80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F4F8C5-43AB-5143-8361-AD62E58B2D1C}" type="slidenum">
              <a:rPr lang="it-IT" altLang="it-IT" sz="1200">
                <a:latin typeface="Times New Roman" panose="02020603050405020304" pitchFamily="18" charset="0"/>
              </a:rPr>
              <a:pPr/>
              <a:t>44</a:t>
            </a:fld>
            <a:endParaRPr lang="it-IT" altLang="it-IT" sz="120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5088" y="733425"/>
            <a:ext cx="6515100" cy="3665538"/>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DB11FF5F-C917-534C-AFEB-A96F7355CD77}" type="slidenum">
              <a:rPr lang="fr-FR" smtClean="0"/>
              <a:pPr>
                <a:defRPr/>
              </a:pPr>
              <a:t>51</a:t>
            </a:fld>
            <a:endParaRPr lang="fr-FR"/>
          </a:p>
        </p:txBody>
      </p:sp>
    </p:spTree>
    <p:extLst>
      <p:ext uri="{BB962C8B-B14F-4D97-AF65-F5344CB8AC3E}">
        <p14:creationId xmlns:p14="http://schemas.microsoft.com/office/powerpoint/2010/main" val="993468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x-none"/>
              <a:t>Click to edit Master title style</a:t>
            </a:r>
            <a:endParaRPr lang="it-IT"/>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x-none"/>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54F7C69-E8E4-AB44-A2AE-8911D3E60570}" type="slidenum">
              <a:rPr lang="en-US"/>
              <a:pPr>
                <a:defRPr/>
              </a:pPr>
              <a:t>‹N›</a:t>
            </a:fld>
            <a:endParaRPr lang="en-US"/>
          </a:p>
        </p:txBody>
      </p:sp>
    </p:spTree>
    <p:extLst>
      <p:ext uri="{BB962C8B-B14F-4D97-AF65-F5344CB8AC3E}">
        <p14:creationId xmlns:p14="http://schemas.microsoft.com/office/powerpoint/2010/main" val="750490545"/>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3A9247F-6826-0940-8428-32554A977897}" type="slidenum">
              <a:rPr lang="en-US"/>
              <a:pPr>
                <a:defRPr/>
              </a:pPr>
              <a:t>‹N›</a:t>
            </a:fld>
            <a:endParaRPr lang="en-US"/>
          </a:p>
        </p:txBody>
      </p:sp>
    </p:spTree>
    <p:extLst>
      <p:ext uri="{BB962C8B-B14F-4D97-AF65-F5344CB8AC3E}">
        <p14:creationId xmlns:p14="http://schemas.microsoft.com/office/powerpoint/2010/main" val="38856321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x-none"/>
              <a:t>Click to edit Master title style</a:t>
            </a:r>
            <a:endParaRPr lang="it-IT"/>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54881E3-A013-7F46-B7B2-CAB22AB7678F}" type="slidenum">
              <a:rPr lang="en-US"/>
              <a:pPr>
                <a:defRPr/>
              </a:pPr>
              <a:t>‹N›</a:t>
            </a:fld>
            <a:endParaRPr lang="en-US"/>
          </a:p>
        </p:txBody>
      </p:sp>
    </p:spTree>
    <p:extLst>
      <p:ext uri="{BB962C8B-B14F-4D97-AF65-F5344CB8AC3E}">
        <p14:creationId xmlns:p14="http://schemas.microsoft.com/office/powerpoint/2010/main" val="1645202293"/>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4114800"/>
          </a:xfr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DE1E9DA8-9998-A64D-B217-35B89D491404}" type="slidenum">
              <a:rPr lang="en-US"/>
              <a:pPr>
                <a:defRPr/>
              </a:pPr>
              <a:t>‹N›</a:t>
            </a:fld>
            <a:endParaRPr lang="en-US"/>
          </a:p>
        </p:txBody>
      </p:sp>
    </p:spTree>
    <p:extLst>
      <p:ext uri="{BB962C8B-B14F-4D97-AF65-F5344CB8AC3E}">
        <p14:creationId xmlns:p14="http://schemas.microsoft.com/office/powerpoint/2010/main" val="1513089828"/>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x-none"/>
              <a:t>Click to edit Master title style</a:t>
            </a:r>
            <a:endParaRPr lang="it-IT"/>
          </a:p>
        </p:txBody>
      </p:sp>
      <p:sp>
        <p:nvSpPr>
          <p:cNvPr id="3" name="Text Placeholder 2"/>
          <p:cNvSpPr>
            <a:spLocks noGrp="1"/>
          </p:cNvSpPr>
          <p:nvPr>
            <p:ph type="body" sz="half" idx="1"/>
          </p:nvPr>
        </p:nvSpPr>
        <p:spPr>
          <a:xfrm>
            <a:off x="685800" y="1485900"/>
            <a:ext cx="3810000" cy="3086100"/>
          </a:xfr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it-IT"/>
          </a:p>
        </p:txBody>
      </p:sp>
      <p:sp>
        <p:nvSpPr>
          <p:cNvPr id="4" name="ClipArt Placeholder 3"/>
          <p:cNvSpPr>
            <a:spLocks noGrp="1"/>
          </p:cNvSpPr>
          <p:nvPr>
            <p:ph type="clipArt" sz="half" idx="2"/>
          </p:nvPr>
        </p:nvSpPr>
        <p:spPr>
          <a:xfrm>
            <a:off x="4648200" y="1485900"/>
            <a:ext cx="3810000" cy="3086100"/>
          </a:xfrm>
        </p:spPr>
        <p:txBody>
          <a:bodyPr/>
          <a:lstStyle/>
          <a:p>
            <a:pPr lvl="0"/>
            <a:endParaRPr lang="it-IT" noProof="0"/>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E3EC579-2A56-2C49-A616-F7B750474DF7}" type="slidenum">
              <a:rPr lang="en-US"/>
              <a:pPr>
                <a:defRPr/>
              </a:pPr>
              <a:t>‹N›</a:t>
            </a:fld>
            <a:endParaRPr lang="en-US"/>
          </a:p>
        </p:txBody>
      </p:sp>
    </p:spTree>
    <p:extLst>
      <p:ext uri="{BB962C8B-B14F-4D97-AF65-F5344CB8AC3E}">
        <p14:creationId xmlns:p14="http://schemas.microsoft.com/office/powerpoint/2010/main" val="290412054"/>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x-none"/>
              <a:t>Click to edit Master title style</a:t>
            </a:r>
            <a:endParaRPr lang="it-IT"/>
          </a:p>
        </p:txBody>
      </p:sp>
      <p:sp>
        <p:nvSpPr>
          <p:cNvPr id="3" name="Table Placeholder 2"/>
          <p:cNvSpPr>
            <a:spLocks noGrp="1"/>
          </p:cNvSpPr>
          <p:nvPr>
            <p:ph type="tbl" idx="1"/>
          </p:nvPr>
        </p:nvSpPr>
        <p:spPr>
          <a:xfrm>
            <a:off x="685800" y="1485900"/>
            <a:ext cx="7772400" cy="3086100"/>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AF65A77-D5CC-BC47-951D-BB3A2C5AA5C0}" type="slidenum">
              <a:rPr lang="en-US"/>
              <a:pPr>
                <a:defRPr/>
              </a:pPr>
              <a:t>‹N›</a:t>
            </a:fld>
            <a:endParaRPr lang="en-US"/>
          </a:p>
        </p:txBody>
      </p:sp>
    </p:spTree>
    <p:extLst>
      <p:ext uri="{BB962C8B-B14F-4D97-AF65-F5344CB8AC3E}">
        <p14:creationId xmlns:p14="http://schemas.microsoft.com/office/powerpoint/2010/main" val="2951153954"/>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57200"/>
            <a:ext cx="7772400" cy="857250"/>
          </a:xfrm>
        </p:spPr>
        <p:txBody>
          <a:bodyPr/>
          <a:lstStyle/>
          <a:p>
            <a:r>
              <a:rPr lang="it-IT"/>
              <a:t>Fare clic per modificare stile</a:t>
            </a:r>
          </a:p>
        </p:txBody>
      </p:sp>
      <p:sp>
        <p:nvSpPr>
          <p:cNvPr id="3" name="Segnaposto testo 2"/>
          <p:cNvSpPr>
            <a:spLocks noGrp="1"/>
          </p:cNvSpPr>
          <p:nvPr>
            <p:ph type="body" sz="half" idx="1"/>
          </p:nvPr>
        </p:nvSpPr>
        <p:spPr>
          <a:xfrm>
            <a:off x="685800" y="1485900"/>
            <a:ext cx="3810000" cy="30861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485900"/>
            <a:ext cx="3810000" cy="30861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11B9626-8B6A-084A-8B49-9E2C7387A688}" type="slidenum">
              <a:rPr lang="en-US"/>
              <a:pPr>
                <a:defRPr/>
              </a:pPr>
              <a:t>‹N›</a:t>
            </a:fld>
            <a:endParaRPr lang="en-US"/>
          </a:p>
        </p:txBody>
      </p:sp>
    </p:spTree>
    <p:extLst>
      <p:ext uri="{BB962C8B-B14F-4D97-AF65-F5344CB8AC3E}">
        <p14:creationId xmlns:p14="http://schemas.microsoft.com/office/powerpoint/2010/main" val="3337392511"/>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457200"/>
            <a:ext cx="7772400" cy="857250"/>
          </a:xfrm>
        </p:spPr>
        <p:txBody>
          <a:bodyPr/>
          <a:lstStyle/>
          <a:p>
            <a:r>
              <a:rPr lang="it-IT"/>
              <a:t>Fare clic per modificare stile</a:t>
            </a:r>
          </a:p>
        </p:txBody>
      </p:sp>
      <p:sp>
        <p:nvSpPr>
          <p:cNvPr id="3" name="Segnaposto testo 2"/>
          <p:cNvSpPr>
            <a:spLocks noGrp="1"/>
          </p:cNvSpPr>
          <p:nvPr>
            <p:ph type="body" sz="half" idx="1"/>
          </p:nvPr>
        </p:nvSpPr>
        <p:spPr>
          <a:xfrm>
            <a:off x="685800" y="1485900"/>
            <a:ext cx="3810000" cy="30861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485900"/>
            <a:ext cx="3810000" cy="14859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086100"/>
            <a:ext cx="3810000" cy="14859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4609E27C-59AD-1A4C-9BEE-05FC14116AE9}" type="slidenum">
              <a:rPr lang="en-US"/>
              <a:pPr>
                <a:defRPr/>
              </a:pPr>
              <a:t>‹N›</a:t>
            </a:fld>
            <a:endParaRPr lang="en-US"/>
          </a:p>
        </p:txBody>
      </p:sp>
    </p:spTree>
    <p:extLst>
      <p:ext uri="{BB962C8B-B14F-4D97-AF65-F5344CB8AC3E}">
        <p14:creationId xmlns:p14="http://schemas.microsoft.com/office/powerpoint/2010/main" val="1608506779"/>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it-IT"/>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1F74F27-9404-6C42-A9FC-CF8C4BF94A93}" type="slidenum">
              <a:rPr lang="en-US"/>
              <a:pPr>
                <a:defRPr/>
              </a:pPr>
              <a:t>‹N›</a:t>
            </a:fld>
            <a:endParaRPr lang="en-US"/>
          </a:p>
        </p:txBody>
      </p:sp>
    </p:spTree>
    <p:extLst>
      <p:ext uri="{BB962C8B-B14F-4D97-AF65-F5344CB8AC3E}">
        <p14:creationId xmlns:p14="http://schemas.microsoft.com/office/powerpoint/2010/main" val="1490290230"/>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x-none"/>
              <a:t>Click to edit Master title style</a:t>
            </a:r>
            <a:endParaRPr lang="it-IT"/>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x-none"/>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72E76EE-B11A-494A-8655-F9F2491A0323}" type="slidenum">
              <a:rPr lang="en-US"/>
              <a:pPr>
                <a:defRPr/>
              </a:pPr>
              <a:t>‹N›</a:t>
            </a:fld>
            <a:endParaRPr lang="en-US"/>
          </a:p>
        </p:txBody>
      </p:sp>
    </p:spTree>
    <p:extLst>
      <p:ext uri="{BB962C8B-B14F-4D97-AF65-F5344CB8AC3E}">
        <p14:creationId xmlns:p14="http://schemas.microsoft.com/office/powerpoint/2010/main" val="167736425"/>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it-IT"/>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it-IT"/>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41D24E6-B817-C849-B773-DBF9B9955AF9}" type="slidenum">
              <a:rPr lang="en-US"/>
              <a:pPr>
                <a:defRPr/>
              </a:pPr>
              <a:t>‹N›</a:t>
            </a:fld>
            <a:endParaRPr lang="en-US"/>
          </a:p>
        </p:txBody>
      </p:sp>
    </p:spTree>
    <p:extLst>
      <p:ext uri="{BB962C8B-B14F-4D97-AF65-F5344CB8AC3E}">
        <p14:creationId xmlns:p14="http://schemas.microsoft.com/office/powerpoint/2010/main" val="3780374625"/>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x-none"/>
              <a:t>Click to edit Master title style</a:t>
            </a:r>
            <a:endParaRPr lang="it-IT"/>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it-IT"/>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083F0443-7305-1747-AE14-E78052632829}" type="slidenum">
              <a:rPr lang="en-US"/>
              <a:pPr>
                <a:defRPr/>
              </a:pPr>
              <a:t>‹N›</a:t>
            </a:fld>
            <a:endParaRPr lang="en-US"/>
          </a:p>
        </p:txBody>
      </p:sp>
    </p:spTree>
    <p:extLst>
      <p:ext uri="{BB962C8B-B14F-4D97-AF65-F5344CB8AC3E}">
        <p14:creationId xmlns:p14="http://schemas.microsoft.com/office/powerpoint/2010/main" val="4093581799"/>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3B7B85B-2D83-4843-9044-2C6CB1314356}" type="slidenum">
              <a:rPr lang="en-US"/>
              <a:pPr>
                <a:defRPr/>
              </a:pPr>
              <a:t>‹N›</a:t>
            </a:fld>
            <a:endParaRPr lang="en-US"/>
          </a:p>
        </p:txBody>
      </p:sp>
    </p:spTree>
    <p:extLst>
      <p:ext uri="{BB962C8B-B14F-4D97-AF65-F5344CB8AC3E}">
        <p14:creationId xmlns:p14="http://schemas.microsoft.com/office/powerpoint/2010/main" val="846252274"/>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42B48394-22DA-EC46-B266-AE9E72DF4D27}" type="slidenum">
              <a:rPr lang="en-US"/>
              <a:pPr>
                <a:defRPr/>
              </a:pPr>
              <a:t>‹N›</a:t>
            </a:fld>
            <a:endParaRPr lang="en-US"/>
          </a:p>
        </p:txBody>
      </p:sp>
    </p:spTree>
    <p:extLst>
      <p:ext uri="{BB962C8B-B14F-4D97-AF65-F5344CB8AC3E}">
        <p14:creationId xmlns:p14="http://schemas.microsoft.com/office/powerpoint/2010/main" val="1345235894"/>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x-none"/>
              <a:t>Click to edit Master title style</a:t>
            </a:r>
            <a:endParaRPr lang="it-IT"/>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it-IT"/>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9767C36-BEBA-1D47-B5F9-53760F069A0B}" type="slidenum">
              <a:rPr lang="en-US"/>
              <a:pPr>
                <a:defRPr/>
              </a:pPr>
              <a:t>‹N›</a:t>
            </a:fld>
            <a:endParaRPr lang="en-US"/>
          </a:p>
        </p:txBody>
      </p:sp>
    </p:spTree>
    <p:extLst>
      <p:ext uri="{BB962C8B-B14F-4D97-AF65-F5344CB8AC3E}">
        <p14:creationId xmlns:p14="http://schemas.microsoft.com/office/powerpoint/2010/main" val="3929561108"/>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x-none"/>
              <a:t>Click to edit Master title style</a:t>
            </a:r>
            <a:endParaRPr lang="it-IT"/>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7DF7D6F-0B4A-3C41-88D8-B6EDCFA5841C}" type="slidenum">
              <a:rPr lang="en-US"/>
              <a:pPr>
                <a:defRPr/>
              </a:pPr>
              <a:t>‹N›</a:t>
            </a:fld>
            <a:endParaRPr lang="en-US"/>
          </a:p>
        </p:txBody>
      </p:sp>
    </p:spTree>
    <p:extLst>
      <p:ext uri="{BB962C8B-B14F-4D97-AF65-F5344CB8AC3E}">
        <p14:creationId xmlns:p14="http://schemas.microsoft.com/office/powerpoint/2010/main" val="20243658"/>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Fare clic per modificare lo stile del titolo dello schema</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charset="-128"/>
                <a:cs typeface="ＭＳ Ｐゴシック" charset="-128"/>
              </a:defRPr>
            </a:lvl1pPr>
          </a:lstStyle>
          <a:p>
            <a:pPr>
              <a:defRPr/>
            </a:pPr>
            <a:endParaRPr lang="it-IT"/>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charset="-128"/>
                <a:cs typeface="ＭＳ Ｐゴシック" charset="-128"/>
              </a:defRPr>
            </a:lvl1pPr>
          </a:lstStyle>
          <a:p>
            <a:pPr>
              <a:defRPr/>
            </a:pPr>
            <a:endParaRPr lang="it-IT"/>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a:defRPr/>
            </a:pPr>
            <a:fld id="{5549F4CE-69EE-E74B-A414-30C49918C35B}" type="slidenum">
              <a:rPr lang="en-US"/>
              <a:pPr>
                <a:defRPr/>
              </a:pPr>
              <a:t>‹N›</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p:zoom/>
  </p:transition>
  <p:txStyles>
    <p:titleStyle>
      <a:lvl1pPr algn="ctr" rtl="0" eaLnBrk="0" fontAlgn="base" hangingPunct="0">
        <a:spcBef>
          <a:spcPct val="0"/>
        </a:spcBef>
        <a:spcAft>
          <a:spcPct val="0"/>
        </a:spcAft>
        <a:defRPr sz="33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5pPr>
      <a:lvl6pPr marL="342900" algn="ctr" rtl="0" eaLnBrk="0" fontAlgn="base" hangingPunct="0">
        <a:spcBef>
          <a:spcPct val="0"/>
        </a:spcBef>
        <a:spcAft>
          <a:spcPct val="0"/>
        </a:spcAft>
        <a:defRPr sz="3300">
          <a:solidFill>
            <a:schemeClr val="tx2"/>
          </a:solidFill>
          <a:latin typeface="Arial" charset="0"/>
        </a:defRPr>
      </a:lvl6pPr>
      <a:lvl7pPr marL="685800" algn="ctr" rtl="0" eaLnBrk="0" fontAlgn="base" hangingPunct="0">
        <a:spcBef>
          <a:spcPct val="0"/>
        </a:spcBef>
        <a:spcAft>
          <a:spcPct val="0"/>
        </a:spcAft>
        <a:defRPr sz="3300">
          <a:solidFill>
            <a:schemeClr val="tx2"/>
          </a:solidFill>
          <a:latin typeface="Arial" charset="0"/>
        </a:defRPr>
      </a:lvl7pPr>
      <a:lvl8pPr marL="1028700" algn="ctr" rtl="0" eaLnBrk="0" fontAlgn="base" hangingPunct="0">
        <a:spcBef>
          <a:spcPct val="0"/>
        </a:spcBef>
        <a:spcAft>
          <a:spcPct val="0"/>
        </a:spcAft>
        <a:defRPr sz="3300">
          <a:solidFill>
            <a:schemeClr val="tx2"/>
          </a:solidFill>
          <a:latin typeface="Arial" charset="0"/>
        </a:defRPr>
      </a:lvl8pPr>
      <a:lvl9pPr marL="1371600" algn="ctr" rtl="0" eaLnBrk="0" fontAlgn="base" hangingPunct="0">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charset="-128"/>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charset="-128"/>
        </a:defRPr>
      </a:lvl3pPr>
      <a:lvl4pPr marL="1200150" indent="-171450" algn="l" rtl="0" eaLnBrk="0" fontAlgn="base" hangingPunct="0">
        <a:spcBef>
          <a:spcPct val="20000"/>
        </a:spcBef>
        <a:spcAft>
          <a:spcPct val="0"/>
        </a:spcAft>
        <a:buChar char="–"/>
        <a:defRPr sz="1500">
          <a:solidFill>
            <a:schemeClr val="tx1"/>
          </a:solidFill>
          <a:latin typeface="+mn-lt"/>
          <a:ea typeface="ＭＳ Ｐゴシック" charset="-128"/>
        </a:defRPr>
      </a:lvl4pPr>
      <a:lvl5pPr marL="1543050" indent="-171450" algn="l" rtl="0" eaLnBrk="0" fontAlgn="base" hangingPunct="0">
        <a:spcBef>
          <a:spcPct val="20000"/>
        </a:spcBef>
        <a:spcAft>
          <a:spcPct val="0"/>
        </a:spcAft>
        <a:buChar char="»"/>
        <a:defRPr sz="1500">
          <a:solidFill>
            <a:schemeClr val="tx1"/>
          </a:solidFill>
          <a:latin typeface="+mn-lt"/>
          <a:ea typeface="ＭＳ Ｐゴシック" charset="-128"/>
        </a:defRPr>
      </a:lvl5pPr>
      <a:lvl6pPr marL="1885950" indent="-171450" algn="l" rtl="0" eaLnBrk="0" fontAlgn="base" hangingPunct="0">
        <a:spcBef>
          <a:spcPct val="20000"/>
        </a:spcBef>
        <a:spcAft>
          <a:spcPct val="0"/>
        </a:spcAft>
        <a:buChar char="»"/>
        <a:defRPr sz="1500">
          <a:solidFill>
            <a:schemeClr val="tx1"/>
          </a:solidFill>
          <a:latin typeface="+mn-lt"/>
          <a:ea typeface="ＭＳ Ｐゴシック" charset="-128"/>
        </a:defRPr>
      </a:lvl6pPr>
      <a:lvl7pPr marL="2228850" indent="-171450" algn="l" rtl="0" eaLnBrk="0" fontAlgn="base" hangingPunct="0">
        <a:spcBef>
          <a:spcPct val="20000"/>
        </a:spcBef>
        <a:spcAft>
          <a:spcPct val="0"/>
        </a:spcAft>
        <a:buChar char="»"/>
        <a:defRPr sz="1500">
          <a:solidFill>
            <a:schemeClr val="tx1"/>
          </a:solidFill>
          <a:latin typeface="+mn-lt"/>
          <a:ea typeface="ＭＳ Ｐゴシック" charset="-128"/>
        </a:defRPr>
      </a:lvl7pPr>
      <a:lvl8pPr marL="2571750" indent="-171450" algn="l" rtl="0" eaLnBrk="0" fontAlgn="base" hangingPunct="0">
        <a:spcBef>
          <a:spcPct val="20000"/>
        </a:spcBef>
        <a:spcAft>
          <a:spcPct val="0"/>
        </a:spcAft>
        <a:buChar char="»"/>
        <a:defRPr sz="1500">
          <a:solidFill>
            <a:schemeClr val="tx1"/>
          </a:solidFill>
          <a:latin typeface="+mn-lt"/>
          <a:ea typeface="ＭＳ Ｐゴシック" charset="-128"/>
        </a:defRPr>
      </a:lvl8pPr>
      <a:lvl9pPr marL="2914650" indent="-171450" algn="l" rtl="0" eaLnBrk="0" fontAlgn="base" hangingPunct="0">
        <a:spcBef>
          <a:spcPct val="20000"/>
        </a:spcBef>
        <a:spcAft>
          <a:spcPct val="0"/>
        </a:spcAft>
        <a:buChar char="»"/>
        <a:defRPr sz="1500">
          <a:solidFill>
            <a:schemeClr val="tx1"/>
          </a:solidFill>
          <a:latin typeface="+mn-lt"/>
          <a:ea typeface="ＭＳ Ｐゴシック" charset="-128"/>
        </a:defRPr>
      </a:lvl9pPr>
    </p:bodyStyle>
    <p:otherStyle>
      <a:defPPr>
        <a:defRPr lang="it-IT"/>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oleObject" Target="../embeddings/oleObject6.bin"/><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emf"/><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7.bin"/><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oleObject" Target="../embeddings/oleObject8.bin"/></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79.jpe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oleObject" Target="../embeddings/oleObject9.bin"/><Relationship Id="rId11" Type="http://schemas.openxmlformats.org/officeDocument/2006/relationships/image" Target="../media/image8.png"/><Relationship Id="rId5" Type="http://schemas.openxmlformats.org/officeDocument/2006/relationships/image" Target="../media/image81.png"/><Relationship Id="rId10" Type="http://schemas.openxmlformats.org/officeDocument/2006/relationships/oleObject" Target="../embeddings/oleObject7.bin"/><Relationship Id="rId4" Type="http://schemas.openxmlformats.org/officeDocument/2006/relationships/image" Target="../media/image80.png"/><Relationship Id="rId9"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84.emf"/><Relationship Id="rId7" Type="http://schemas.openxmlformats.org/officeDocument/2006/relationships/oleObject" Target="../embeddings/oleObject12.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oleObject" Target="../embeddings/oleObject11.bin"/><Relationship Id="rId4" Type="http://schemas.openxmlformats.org/officeDocument/2006/relationships/image" Target="../media/image85.emf"/></Relationships>
</file>

<file path=ppt/slides/_rels/slide43.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oleObject" Target="../embeddings/oleObject14.bin"/><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0.emf"/><Relationship Id="rId5" Type="http://schemas.openxmlformats.org/officeDocument/2006/relationships/oleObject" Target="../embeddings/oleObject16.bin"/><Relationship Id="rId4" Type="http://schemas.openxmlformats.org/officeDocument/2006/relationships/image" Target="../media/image89.e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oleObject" Target="../embeddings/oleObject23.bin"/><Relationship Id="rId3" Type="http://schemas.openxmlformats.org/officeDocument/2006/relationships/image" Target="../media/image91.emf"/><Relationship Id="rId7" Type="http://schemas.openxmlformats.org/officeDocument/2006/relationships/image" Target="../media/image89.emf"/><Relationship Id="rId12" Type="http://schemas.openxmlformats.org/officeDocument/2006/relationships/oleObject" Target="../embeddings/oleObject22.bin"/><Relationship Id="rId2" Type="http://schemas.openxmlformats.org/officeDocument/2006/relationships/oleObject" Target="../embeddings/oleObject17.bin"/><Relationship Id="rId16"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oleObject" Target="../embeddings/oleObject19.bin"/><Relationship Id="rId11" Type="http://schemas.openxmlformats.org/officeDocument/2006/relationships/image" Target="../media/image93.emf"/><Relationship Id="rId5" Type="http://schemas.openxmlformats.org/officeDocument/2006/relationships/image" Target="../media/image90.emf"/><Relationship Id="rId15" Type="http://schemas.openxmlformats.org/officeDocument/2006/relationships/oleObject" Target="../embeddings/oleObject24.bin"/><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92.emf"/><Relationship Id="rId14" Type="http://schemas.openxmlformats.org/officeDocument/2006/relationships/image" Target="../media/image94.emf"/></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1.emf"/><Relationship Id="rId5" Type="http://schemas.openxmlformats.org/officeDocument/2006/relationships/image" Target="../media/image77.png"/><Relationship Id="rId4" Type="http://schemas.openxmlformats.org/officeDocument/2006/relationships/oleObject" Target="../embeddings/oleObject25.bin"/></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26.bin"/><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wmf"/><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oleObject" Target="../embeddings/oleObject26.bin"/><Relationship Id="rId4" Type="http://schemas.openxmlformats.org/officeDocument/2006/relationships/image" Target="../media/image105.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107.emf"/><Relationship Id="rId7"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oleObject" Target="../embeddings/oleObject27.bin"/><Relationship Id="rId5" Type="http://schemas.openxmlformats.org/officeDocument/2006/relationships/image" Target="../media/image48.emf"/><Relationship Id="rId4" Type="http://schemas.openxmlformats.org/officeDocument/2006/relationships/image" Target="../media/image49.emf"/><Relationship Id="rId9" Type="http://schemas.openxmlformats.org/officeDocument/2006/relationships/image" Target="../media/image108.emf"/></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112.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6.emf"/><Relationship Id="rId7"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114.emf"/><Relationship Id="rId4" Type="http://schemas.openxmlformats.org/officeDocument/2006/relationships/image" Target="../media/image113.emf"/><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slideLayout" Target="../slideLayouts/slideLayout7.xml"/><Relationship Id="rId4" Type="http://schemas.openxmlformats.org/officeDocument/2006/relationships/image" Target="../media/image117.wmf"/></Relationships>
</file>

<file path=ppt/slides/_rels/slide57.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5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5.emf"/><Relationship Id="rId4" Type="http://schemas.openxmlformats.org/officeDocument/2006/relationships/image" Target="../media/image124.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7.x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1.emf"/></Relationships>
</file>

<file path=ppt/slides/_rels/slide6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wmf"/><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0466" name="Text Box 2"/>
          <p:cNvSpPr txBox="1">
            <a:spLocks noChangeArrowheads="1"/>
          </p:cNvSpPr>
          <p:nvPr/>
        </p:nvSpPr>
        <p:spPr bwMode="auto">
          <a:xfrm>
            <a:off x="107504" y="339502"/>
            <a:ext cx="8928992" cy="3139321"/>
          </a:xfrm>
          <a:prstGeom prst="rect">
            <a:avLst/>
          </a:prstGeom>
          <a:noFill/>
          <a:ln w="38100">
            <a:noFill/>
            <a:miter lim="800000"/>
            <a:headEnd/>
            <a:tailEnd/>
          </a:ln>
          <a:effectLst/>
        </p:spPr>
        <p:txBody>
          <a:bodyPr wrap="square">
            <a:spAutoFit/>
          </a:bodyPr>
          <a:lstStyle/>
          <a:p>
            <a:pPr algn="ctr">
              <a:defRPr/>
            </a:pPr>
            <a:endParaRPr lang="it-IT" sz="4950" b="1" dirty="0">
              <a:solidFill>
                <a:srgbClr val="FF0000"/>
              </a:solidFill>
              <a:effectLst>
                <a:outerShdw blurRad="38100" dist="38100" dir="2700000" algn="tl">
                  <a:srgbClr val="000000"/>
                </a:outerShdw>
              </a:effectLst>
              <a:ea typeface="ＭＳ Ｐゴシック" charset="-128"/>
              <a:cs typeface="+mn-cs"/>
            </a:endParaRPr>
          </a:p>
          <a:p>
            <a:pPr algn="ctr">
              <a:defRPr/>
            </a:pPr>
            <a:r>
              <a:rPr lang="en-GB" sz="4950" b="1" dirty="0">
                <a:solidFill>
                  <a:srgbClr val="FF0000"/>
                </a:solidFill>
                <a:effectLst>
                  <a:outerShdw blurRad="38100" dist="38100" dir="2700000" algn="tl">
                    <a:srgbClr val="000000"/>
                  </a:outerShdw>
                </a:effectLst>
                <a:ea typeface="ＭＳ Ｐゴシック" charset="-128"/>
                <a:cs typeface="+mn-cs"/>
              </a:rPr>
              <a:t> </a:t>
            </a:r>
            <a:r>
              <a:rPr lang="en-GB" sz="3600" dirty="0">
                <a:solidFill>
                  <a:srgbClr val="FF0000"/>
                </a:solidFill>
                <a:effectLst>
                  <a:outerShdw blurRad="38100" dist="38100" dir="2700000" algn="tl">
                    <a:srgbClr val="000000"/>
                  </a:outerShdw>
                </a:effectLst>
                <a:ea typeface="ＭＳ Ｐゴシック" charset="-128"/>
                <a:cs typeface="+mn-cs"/>
              </a:rPr>
              <a:t>Interfaces for </a:t>
            </a:r>
            <a:r>
              <a:rPr lang="en-GB" sz="3600" dirty="0" err="1">
                <a:solidFill>
                  <a:srgbClr val="FF0000"/>
                </a:solidFill>
                <a:effectLst>
                  <a:outerShdw blurRad="38100" dist="38100" dir="2700000" algn="tl">
                    <a:srgbClr val="000000"/>
                  </a:outerShdw>
                </a:effectLst>
                <a:ea typeface="ＭＳ Ｐゴシック" charset="-128"/>
                <a:cs typeface="+mn-cs"/>
              </a:rPr>
              <a:t>NIV:choosing</a:t>
            </a:r>
            <a:r>
              <a:rPr lang="en-GB" sz="3600" dirty="0">
                <a:solidFill>
                  <a:srgbClr val="FF0000"/>
                </a:solidFill>
                <a:effectLst>
                  <a:outerShdw blurRad="38100" dist="38100" dir="2700000" algn="tl">
                    <a:srgbClr val="000000"/>
                  </a:outerShdw>
                </a:effectLst>
                <a:ea typeface="ＭＳ Ｐゴシック" charset="-128"/>
                <a:cs typeface="+mn-cs"/>
              </a:rPr>
              <a:t> the right one</a:t>
            </a:r>
          </a:p>
          <a:p>
            <a:pPr algn="ctr">
              <a:defRPr/>
            </a:pPr>
            <a:endParaRPr lang="it-IT" sz="4950" dirty="0">
              <a:solidFill>
                <a:srgbClr val="FF0000"/>
              </a:solidFill>
              <a:effectLst>
                <a:outerShdw blurRad="38100" dist="38100" dir="2700000" algn="tl">
                  <a:srgbClr val="000000"/>
                </a:outerShdw>
              </a:effectLst>
              <a:ea typeface="ＭＳ Ｐゴシック" charset="-128"/>
              <a:cs typeface="+mn-cs"/>
            </a:endParaRPr>
          </a:p>
          <a:p>
            <a:pPr algn="ctr">
              <a:defRPr/>
            </a:pPr>
            <a:endParaRPr lang="it-IT" sz="4950" b="1" dirty="0">
              <a:solidFill>
                <a:srgbClr val="FF0000"/>
              </a:solidFill>
              <a:effectLst>
                <a:outerShdw blurRad="38100" dist="38100" dir="2700000" algn="tl">
                  <a:srgbClr val="000000"/>
                </a:outerShdw>
              </a:effectLst>
              <a:ea typeface="ＭＳ Ｐゴシック" charset="-128"/>
              <a:cs typeface="+mn-cs"/>
            </a:endParaRPr>
          </a:p>
        </p:txBody>
      </p:sp>
      <p:sp>
        <p:nvSpPr>
          <p:cNvPr id="2" name="Subtitle 2">
            <a:extLst>
              <a:ext uri="{FF2B5EF4-FFF2-40B4-BE49-F238E27FC236}">
                <a16:creationId xmlns:a16="http://schemas.microsoft.com/office/drawing/2014/main" id="{B5D31337-8BB3-EFBF-10EE-90648A23BB31}"/>
              </a:ext>
            </a:extLst>
          </p:cNvPr>
          <p:cNvSpPr txBox="1">
            <a:spLocks/>
          </p:cNvSpPr>
          <p:nvPr/>
        </p:nvSpPr>
        <p:spPr>
          <a:xfrm>
            <a:off x="-684584" y="2625329"/>
            <a:ext cx="11055838" cy="96519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it-IT" sz="1800" dirty="0">
                <a:solidFill>
                  <a:schemeClr val="bg1"/>
                </a:solidFill>
              </a:rPr>
              <a:t>CESARE GREGORETTI.G.GIGLIO FOUNDATION, CEFALU’ </a:t>
            </a:r>
            <a:endParaRPr lang="en-IT" sz="1800">
              <a:solidFill>
                <a:schemeClr val="bg1"/>
              </a:solidFill>
            </a:endParaRPr>
          </a:p>
          <a:p>
            <a:r>
              <a:rPr lang="it-IT" sz="1800" dirty="0">
                <a:solidFill>
                  <a:schemeClr val="bg1"/>
                </a:solidFill>
              </a:rPr>
              <a:t>INTERNATIONAL UNICAMILLUS MEDICAL SCHOOL ROME; </a:t>
            </a:r>
            <a:r>
              <a:rPr lang="en-IT" sz="1800">
                <a:solidFill>
                  <a:schemeClr val="bg1"/>
                </a:solidFill>
              </a:rPr>
              <a:t> ITALY</a:t>
            </a:r>
            <a:endParaRPr lang="en-IT" sz="1800" dirty="0">
              <a:solidFill>
                <a:schemeClr val="bg1"/>
              </a:solidFill>
            </a:endParaRPr>
          </a:p>
        </p:txBody>
      </p:sp>
    </p:spTree>
    <p:extLst>
      <p:ext uri="{BB962C8B-B14F-4D97-AF65-F5344CB8AC3E}">
        <p14:creationId xmlns:p14="http://schemas.microsoft.com/office/powerpoint/2010/main" val="142836804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100000">
              <a:schemeClr val="tx1"/>
            </a:gs>
            <a:gs pos="100000">
              <a:srgbClr val="000066"/>
            </a:gs>
          </a:gsLst>
          <a:lin ang="5400000" scaled="1"/>
        </a:gra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8F4FDF0-9955-7C78-E0DE-B1D8097A17EE}"/>
              </a:ext>
            </a:extLst>
          </p:cNvPr>
          <p:cNvPicPr>
            <a:picLocks noChangeAspect="1"/>
          </p:cNvPicPr>
          <p:nvPr/>
        </p:nvPicPr>
        <p:blipFill>
          <a:blip r:embed="rId2"/>
          <a:stretch>
            <a:fillRect/>
          </a:stretch>
        </p:blipFill>
        <p:spPr>
          <a:xfrm>
            <a:off x="234878" y="204577"/>
            <a:ext cx="8674243" cy="4938923"/>
          </a:xfrm>
          <a:prstGeom prst="rect">
            <a:avLst/>
          </a:prstGeom>
        </p:spPr>
      </p:pic>
      <p:pic>
        <p:nvPicPr>
          <p:cNvPr id="3" name="Immagine 2">
            <a:extLst>
              <a:ext uri="{FF2B5EF4-FFF2-40B4-BE49-F238E27FC236}">
                <a16:creationId xmlns:a16="http://schemas.microsoft.com/office/drawing/2014/main" id="{1F1142AD-BAB0-DD28-225C-EDC40F705897}"/>
              </a:ext>
            </a:extLst>
          </p:cNvPr>
          <p:cNvPicPr>
            <a:picLocks noChangeAspect="1"/>
          </p:cNvPicPr>
          <p:nvPr/>
        </p:nvPicPr>
        <p:blipFill>
          <a:blip r:embed="rId3"/>
          <a:stretch>
            <a:fillRect/>
          </a:stretch>
        </p:blipFill>
        <p:spPr>
          <a:xfrm>
            <a:off x="2123728" y="1779662"/>
            <a:ext cx="5012832" cy="2652776"/>
          </a:xfrm>
          <a:prstGeom prst="rect">
            <a:avLst/>
          </a:prstGeom>
          <a:ln>
            <a:solidFill>
              <a:srgbClr val="FF0000"/>
            </a:solidFill>
          </a:ln>
        </p:spPr>
      </p:pic>
    </p:spTree>
    <p:extLst>
      <p:ext uri="{BB962C8B-B14F-4D97-AF65-F5344CB8AC3E}">
        <p14:creationId xmlns:p14="http://schemas.microsoft.com/office/powerpoint/2010/main" val="10637569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971550" y="114300"/>
            <a:ext cx="7315200"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7866" tIns="33338" rIns="67866" bIns="33338" anchor="ctr"/>
          <a:lstStyle/>
          <a:p>
            <a:pPr algn="ctr"/>
            <a:r>
              <a:rPr lang="it-IT" sz="2700" b="1" dirty="0">
                <a:solidFill>
                  <a:srgbClr val="FF0000"/>
                </a:solidFill>
              </a:rPr>
              <a:t>Full Face mask (FFM) </a:t>
            </a:r>
            <a:br>
              <a:rPr lang="it-IT" sz="3000" b="1" dirty="0">
                <a:solidFill>
                  <a:srgbClr val="FF0000"/>
                </a:solidFill>
              </a:rPr>
            </a:br>
            <a:r>
              <a:rPr lang="it-IT" sz="2100" b="1" dirty="0" err="1">
                <a:solidFill>
                  <a:srgbClr val="FF0000"/>
                </a:solidFill>
              </a:rPr>
              <a:t>Advantages</a:t>
            </a:r>
            <a:r>
              <a:rPr lang="it-IT" sz="2100" b="1" dirty="0">
                <a:solidFill>
                  <a:srgbClr val="FF0000"/>
                </a:solidFill>
              </a:rPr>
              <a:t> </a:t>
            </a:r>
            <a:r>
              <a:rPr lang="it-IT" sz="2100" b="1" dirty="0" err="1">
                <a:solidFill>
                  <a:srgbClr val="FF0000"/>
                </a:solidFill>
              </a:rPr>
              <a:t>compared</a:t>
            </a:r>
            <a:r>
              <a:rPr lang="it-IT" sz="2100" b="1" dirty="0">
                <a:solidFill>
                  <a:srgbClr val="FF0000"/>
                </a:solidFill>
              </a:rPr>
              <a:t> to </a:t>
            </a:r>
            <a:r>
              <a:rPr lang="it-IT" sz="2100" b="1" dirty="0" err="1">
                <a:solidFill>
                  <a:srgbClr val="FF0000"/>
                </a:solidFill>
              </a:rPr>
              <a:t>nasal</a:t>
            </a:r>
            <a:r>
              <a:rPr lang="it-IT" sz="2100" b="1" dirty="0">
                <a:solidFill>
                  <a:srgbClr val="FF0000"/>
                </a:solidFill>
              </a:rPr>
              <a:t>  </a:t>
            </a:r>
            <a:r>
              <a:rPr lang="it-IT" sz="2100" b="1" dirty="0" err="1">
                <a:solidFill>
                  <a:srgbClr val="FF0000"/>
                </a:solidFill>
              </a:rPr>
              <a:t>ventilation</a:t>
            </a:r>
            <a:endParaRPr lang="it-IT" sz="3000" dirty="0">
              <a:solidFill>
                <a:srgbClr val="FF0000"/>
              </a:solidFill>
            </a:endParaRPr>
          </a:p>
        </p:txBody>
      </p:sp>
      <p:sp>
        <p:nvSpPr>
          <p:cNvPr id="31746" name="Rectangle 3"/>
          <p:cNvSpPr>
            <a:spLocks noChangeArrowheads="1"/>
          </p:cNvSpPr>
          <p:nvPr/>
        </p:nvSpPr>
        <p:spPr bwMode="auto">
          <a:xfrm>
            <a:off x="1090613" y="1257301"/>
            <a:ext cx="6147197" cy="2403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7866" tIns="33338" rIns="67866" bIns="33338"/>
          <a:lstStyle/>
          <a:p>
            <a:pPr marL="557213" lvl="1" indent="-214313">
              <a:spcBef>
                <a:spcPct val="20000"/>
              </a:spcBef>
              <a:buFontTx/>
              <a:buChar char="–"/>
            </a:pPr>
            <a:r>
              <a:rPr lang="it-IT" sz="1500" b="1" dirty="0">
                <a:solidFill>
                  <a:srgbClr val="FF3300"/>
                </a:solidFill>
              </a:rPr>
              <a:t>More </a:t>
            </a:r>
            <a:r>
              <a:rPr lang="it-IT" sz="1500" b="1" dirty="0" err="1">
                <a:solidFill>
                  <a:srgbClr val="FF3300"/>
                </a:solidFill>
              </a:rPr>
              <a:t>stable</a:t>
            </a:r>
            <a:r>
              <a:rPr lang="it-IT" sz="1500" b="1" dirty="0">
                <a:solidFill>
                  <a:srgbClr val="FF3300"/>
                </a:solidFill>
              </a:rPr>
              <a:t> </a:t>
            </a:r>
            <a:r>
              <a:rPr lang="it-IT" sz="1500" b="1" dirty="0" err="1">
                <a:solidFill>
                  <a:srgbClr val="FF3300"/>
                </a:solidFill>
              </a:rPr>
              <a:t>airway</a:t>
            </a:r>
            <a:r>
              <a:rPr lang="it-IT" sz="1500" b="1" dirty="0">
                <a:solidFill>
                  <a:srgbClr val="FF3300"/>
                </a:solidFill>
              </a:rPr>
              <a:t> pressure </a:t>
            </a:r>
          </a:p>
          <a:p>
            <a:pPr marL="557213" lvl="1" indent="-214313">
              <a:spcBef>
                <a:spcPct val="20000"/>
              </a:spcBef>
              <a:buFontTx/>
              <a:buChar char="–"/>
            </a:pPr>
            <a:r>
              <a:rPr lang="it-IT" sz="1500" b="1" dirty="0" err="1">
                <a:solidFill>
                  <a:srgbClr val="FF3300"/>
                </a:solidFill>
              </a:rPr>
              <a:t>Fewer</a:t>
            </a:r>
            <a:r>
              <a:rPr lang="it-IT" sz="1500" b="1" dirty="0">
                <a:solidFill>
                  <a:srgbClr val="FF3300"/>
                </a:solidFill>
              </a:rPr>
              <a:t> air </a:t>
            </a:r>
            <a:r>
              <a:rPr lang="it-IT" sz="1500" b="1" dirty="0" err="1">
                <a:solidFill>
                  <a:srgbClr val="FF3300"/>
                </a:solidFill>
              </a:rPr>
              <a:t>leaks</a:t>
            </a:r>
            <a:endParaRPr lang="it-IT" sz="1500" b="1" dirty="0">
              <a:solidFill>
                <a:srgbClr val="FF3300"/>
              </a:solidFill>
            </a:endParaRPr>
          </a:p>
          <a:p>
            <a:pPr marL="557213" lvl="1" indent="-214313">
              <a:spcBef>
                <a:spcPct val="20000"/>
              </a:spcBef>
              <a:buFontTx/>
              <a:buChar char="–"/>
            </a:pPr>
            <a:r>
              <a:rPr lang="it-IT" sz="1500" b="1" dirty="0" err="1">
                <a:solidFill>
                  <a:srgbClr val="000000"/>
                </a:solidFill>
              </a:rPr>
              <a:t>Less</a:t>
            </a:r>
            <a:r>
              <a:rPr lang="it-IT" sz="1500" b="1" dirty="0">
                <a:solidFill>
                  <a:srgbClr val="000000"/>
                </a:solidFill>
              </a:rPr>
              <a:t> </a:t>
            </a:r>
            <a:r>
              <a:rPr lang="it-IT" sz="1500" b="1" dirty="0" err="1">
                <a:solidFill>
                  <a:srgbClr val="000000"/>
                </a:solidFill>
              </a:rPr>
              <a:t>significant</a:t>
            </a:r>
            <a:r>
              <a:rPr lang="it-IT" sz="1500" b="1" dirty="0">
                <a:solidFill>
                  <a:srgbClr val="000000"/>
                </a:solidFill>
              </a:rPr>
              <a:t> </a:t>
            </a:r>
            <a:r>
              <a:rPr lang="it-IT" sz="1500" b="1" dirty="0" err="1">
                <a:solidFill>
                  <a:srgbClr val="000000"/>
                </a:solidFill>
              </a:rPr>
              <a:t>resistance</a:t>
            </a:r>
            <a:r>
              <a:rPr lang="it-IT" sz="1500" b="1" dirty="0">
                <a:solidFill>
                  <a:srgbClr val="000000"/>
                </a:solidFill>
              </a:rPr>
              <a:t> to </a:t>
            </a:r>
            <a:r>
              <a:rPr lang="it-IT" sz="1500" b="1" dirty="0" err="1">
                <a:solidFill>
                  <a:srgbClr val="000000"/>
                </a:solidFill>
              </a:rPr>
              <a:t>airflow</a:t>
            </a:r>
            <a:r>
              <a:rPr lang="it-IT" sz="1500" b="1" dirty="0">
                <a:solidFill>
                  <a:srgbClr val="000000"/>
                </a:solidFill>
              </a:rPr>
              <a:t> </a:t>
            </a:r>
          </a:p>
          <a:p>
            <a:pPr marL="342900" lvl="1">
              <a:spcBef>
                <a:spcPct val="20000"/>
              </a:spcBef>
            </a:pPr>
            <a:endParaRPr lang="it-IT" sz="1500" b="1" dirty="0">
              <a:solidFill>
                <a:srgbClr val="000000"/>
              </a:solidFill>
            </a:endParaRPr>
          </a:p>
        </p:txBody>
      </p:sp>
      <p:sp>
        <p:nvSpPr>
          <p:cNvPr id="31747" name="Rectangle 4"/>
          <p:cNvSpPr>
            <a:spLocks noChangeArrowheads="1"/>
          </p:cNvSpPr>
          <p:nvPr/>
        </p:nvSpPr>
        <p:spPr bwMode="auto">
          <a:xfrm>
            <a:off x="1485900" y="2686050"/>
            <a:ext cx="5181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7866" tIns="33338" rIns="67866" bIns="33338" anchor="ctr"/>
          <a:lstStyle/>
          <a:p>
            <a:pPr algn="ctr"/>
            <a:r>
              <a:rPr lang="it-IT" sz="2100" b="1" dirty="0" err="1">
                <a:solidFill>
                  <a:srgbClr val="FF3300"/>
                </a:solidFill>
              </a:rPr>
              <a:t>Contraindications</a:t>
            </a:r>
            <a:endParaRPr lang="it-IT" sz="3600" b="1" dirty="0">
              <a:solidFill>
                <a:srgbClr val="FF3300"/>
              </a:solidFill>
            </a:endParaRPr>
          </a:p>
        </p:txBody>
      </p:sp>
      <p:sp>
        <p:nvSpPr>
          <p:cNvPr id="31748" name="Rectangle 5"/>
          <p:cNvSpPr>
            <a:spLocks noChangeArrowheads="1"/>
          </p:cNvSpPr>
          <p:nvPr/>
        </p:nvSpPr>
        <p:spPr bwMode="auto">
          <a:xfrm>
            <a:off x="119063" y="3543300"/>
            <a:ext cx="73152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7866" tIns="33338" rIns="67866" bIns="33338"/>
          <a:lstStyle/>
          <a:p>
            <a:pPr marL="1543050" lvl="4" indent="-171450">
              <a:spcBef>
                <a:spcPct val="20000"/>
              </a:spcBef>
              <a:buFont typeface="Arial" charset="0"/>
              <a:buChar char="–"/>
            </a:pPr>
            <a:r>
              <a:rPr lang="it-IT" sz="1500" b="1" dirty="0" err="1">
                <a:solidFill>
                  <a:srgbClr val="000000"/>
                </a:solidFill>
              </a:rPr>
              <a:t>Claustrophobia</a:t>
            </a:r>
            <a:endParaRPr lang="it-IT" sz="1500" b="1" dirty="0">
              <a:solidFill>
                <a:srgbClr val="000000"/>
              </a:solidFill>
            </a:endParaRPr>
          </a:p>
          <a:p>
            <a:pPr marL="1543050" lvl="4" indent="-171450">
              <a:spcBef>
                <a:spcPct val="20000"/>
              </a:spcBef>
              <a:buFont typeface="Arial" charset="0"/>
              <a:buChar char="–"/>
            </a:pPr>
            <a:r>
              <a:rPr lang="it-IT" sz="1500" b="1" dirty="0" err="1">
                <a:solidFill>
                  <a:srgbClr val="000000"/>
                </a:solidFill>
              </a:rPr>
              <a:t>Vomit</a:t>
            </a:r>
            <a:endParaRPr lang="it-IT" sz="1500" b="1" dirty="0">
              <a:solidFill>
                <a:srgbClr val="000000"/>
              </a:solidFill>
            </a:endParaRPr>
          </a:p>
          <a:p>
            <a:pPr marL="1543050" lvl="4" indent="-171450">
              <a:spcBef>
                <a:spcPct val="20000"/>
              </a:spcBef>
              <a:buFont typeface="Arial" charset="0"/>
              <a:buChar char="–"/>
            </a:pPr>
            <a:r>
              <a:rPr lang="it-IT" sz="1500" b="1" dirty="0" err="1">
                <a:solidFill>
                  <a:srgbClr val="000000"/>
                </a:solidFill>
              </a:rPr>
              <a:t>Gastric</a:t>
            </a:r>
            <a:r>
              <a:rPr lang="it-IT" sz="1500" b="1" dirty="0">
                <a:solidFill>
                  <a:srgbClr val="000000"/>
                </a:solidFill>
              </a:rPr>
              <a:t> </a:t>
            </a:r>
            <a:r>
              <a:rPr lang="it-IT" sz="1500" b="1" dirty="0" err="1">
                <a:solidFill>
                  <a:srgbClr val="000000"/>
                </a:solidFill>
              </a:rPr>
              <a:t>distension</a:t>
            </a:r>
            <a:r>
              <a:rPr lang="it-IT" sz="1500" b="1" dirty="0">
                <a:solidFill>
                  <a:srgbClr val="000000"/>
                </a:solidFill>
              </a:rPr>
              <a:t> </a:t>
            </a:r>
          </a:p>
          <a:p>
            <a:pPr marL="1543050" lvl="4" indent="-171450">
              <a:spcBef>
                <a:spcPct val="20000"/>
              </a:spcBef>
              <a:buFont typeface="Arial" charset="0"/>
              <a:buChar char="–"/>
            </a:pPr>
            <a:r>
              <a:rPr lang="it-IT" sz="1500" b="1" dirty="0" err="1">
                <a:solidFill>
                  <a:srgbClr val="000000"/>
                </a:solidFill>
              </a:rPr>
              <a:t>Tetraparetic</a:t>
            </a:r>
            <a:r>
              <a:rPr lang="it-IT" sz="1500" b="1" dirty="0">
                <a:solidFill>
                  <a:srgbClr val="000000"/>
                </a:solidFill>
              </a:rPr>
              <a:t> </a:t>
            </a:r>
            <a:r>
              <a:rPr lang="it-IT" sz="1500" b="1" dirty="0" err="1">
                <a:solidFill>
                  <a:srgbClr val="000000"/>
                </a:solidFill>
              </a:rPr>
              <a:t>patients</a:t>
            </a:r>
            <a:endParaRPr lang="it-IT" sz="1500" b="1" dirty="0">
              <a:solidFill>
                <a:srgbClr val="000000"/>
              </a:solidFill>
            </a:endParaRPr>
          </a:p>
          <a:p>
            <a:pPr marL="1543050" lvl="4" indent="-171450">
              <a:spcBef>
                <a:spcPct val="20000"/>
              </a:spcBef>
              <a:buFont typeface="Arial" charset="0"/>
              <a:buChar char="–"/>
            </a:pPr>
            <a:r>
              <a:rPr lang="it-IT" sz="1500" b="1" dirty="0">
                <a:solidFill>
                  <a:srgbClr val="FF0000"/>
                </a:solidFill>
              </a:rPr>
              <a:t>Severe </a:t>
            </a:r>
            <a:r>
              <a:rPr lang="it-IT" sz="1500" b="1" dirty="0" err="1">
                <a:solidFill>
                  <a:srgbClr val="FF0000"/>
                </a:solidFill>
              </a:rPr>
              <a:t>snorer</a:t>
            </a:r>
            <a:endParaRPr lang="it-IT" sz="1500" b="1" dirty="0">
              <a:solidFill>
                <a:srgbClr val="FF0000"/>
              </a:solidFill>
            </a:endParaRPr>
          </a:p>
          <a:p>
            <a:pPr marL="257175" indent="-257175">
              <a:spcBef>
                <a:spcPct val="20000"/>
              </a:spcBef>
              <a:buFontTx/>
              <a:buChar char="•"/>
            </a:pPr>
            <a:endParaRPr lang="it-IT" sz="1800" b="1" dirty="0">
              <a:solidFill>
                <a:srgbClr val="000000"/>
              </a:solidFill>
            </a:endParaRPr>
          </a:p>
        </p:txBody>
      </p:sp>
      <p:pic>
        <p:nvPicPr>
          <p:cNvPr id="317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2" y="1059583"/>
            <a:ext cx="1916906" cy="2320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0" name="Freeform 7"/>
          <p:cNvSpPr>
            <a:spLocks/>
          </p:cNvSpPr>
          <p:nvPr/>
        </p:nvSpPr>
        <p:spPr bwMode="auto">
          <a:xfrm>
            <a:off x="6354367" y="2085902"/>
            <a:ext cx="1131094" cy="1265635"/>
          </a:xfrm>
          <a:custGeom>
            <a:avLst/>
            <a:gdLst>
              <a:gd name="T0" fmla="*/ 2147483647 w 950"/>
              <a:gd name="T1" fmla="*/ 2147483647 h 1063"/>
              <a:gd name="T2" fmla="*/ 2147483647 w 950"/>
              <a:gd name="T3" fmla="*/ 2147483647 h 1063"/>
              <a:gd name="T4" fmla="*/ 2147483647 w 950"/>
              <a:gd name="T5" fmla="*/ 2147483647 h 1063"/>
              <a:gd name="T6" fmla="*/ 2147483647 w 950"/>
              <a:gd name="T7" fmla="*/ 2147483647 h 1063"/>
              <a:gd name="T8" fmla="*/ 2147483647 w 950"/>
              <a:gd name="T9" fmla="*/ 2147483647 h 1063"/>
              <a:gd name="T10" fmla="*/ 2147483647 w 950"/>
              <a:gd name="T11" fmla="*/ 2147483647 h 1063"/>
              <a:gd name="T12" fmla="*/ 2147483647 w 950"/>
              <a:gd name="T13" fmla="*/ 2147483647 h 1063"/>
              <a:gd name="T14" fmla="*/ 2147483647 w 950"/>
              <a:gd name="T15" fmla="*/ 2147483647 h 1063"/>
              <a:gd name="T16" fmla="*/ 2147483647 w 950"/>
              <a:gd name="T17" fmla="*/ 2147483647 h 1063"/>
              <a:gd name="T18" fmla="*/ 2147483647 w 950"/>
              <a:gd name="T19" fmla="*/ 2147483647 h 1063"/>
              <a:gd name="T20" fmla="*/ 2147483647 w 950"/>
              <a:gd name="T21" fmla="*/ 2147483647 h 1063"/>
              <a:gd name="T22" fmla="*/ 2147483647 w 950"/>
              <a:gd name="T23" fmla="*/ 2147483647 h 1063"/>
              <a:gd name="T24" fmla="*/ 2147483647 w 950"/>
              <a:gd name="T25" fmla="*/ 2147483647 h 1063"/>
              <a:gd name="T26" fmla="*/ 2147483647 w 950"/>
              <a:gd name="T27" fmla="*/ 2147483647 h 1063"/>
              <a:gd name="T28" fmla="*/ 2147483647 w 950"/>
              <a:gd name="T29" fmla="*/ 2147483647 h 1063"/>
              <a:gd name="T30" fmla="*/ 2147483647 w 950"/>
              <a:gd name="T31" fmla="*/ 2147483647 h 1063"/>
              <a:gd name="T32" fmla="*/ 2147483647 w 950"/>
              <a:gd name="T33" fmla="*/ 2147483647 h 1063"/>
              <a:gd name="T34" fmla="*/ 2147483647 w 950"/>
              <a:gd name="T35" fmla="*/ 2147483647 h 1063"/>
              <a:gd name="T36" fmla="*/ 2147483647 w 950"/>
              <a:gd name="T37" fmla="*/ 2147483647 h 1063"/>
              <a:gd name="T38" fmla="*/ 2147483647 w 950"/>
              <a:gd name="T39" fmla="*/ 2147483647 h 1063"/>
              <a:gd name="T40" fmla="*/ 2147483647 w 950"/>
              <a:gd name="T41" fmla="*/ 2147483647 h 1063"/>
              <a:gd name="T42" fmla="*/ 2147483647 w 950"/>
              <a:gd name="T43" fmla="*/ 2147483647 h 1063"/>
              <a:gd name="T44" fmla="*/ 2147483647 w 950"/>
              <a:gd name="T45" fmla="*/ 2147483647 h 1063"/>
              <a:gd name="T46" fmla="*/ 2147483647 w 950"/>
              <a:gd name="T47" fmla="*/ 2147483647 h 1063"/>
              <a:gd name="T48" fmla="*/ 2147483647 w 950"/>
              <a:gd name="T49" fmla="*/ 2147483647 h 1063"/>
              <a:gd name="T50" fmla="*/ 2147483647 w 950"/>
              <a:gd name="T51" fmla="*/ 2147483647 h 1063"/>
              <a:gd name="T52" fmla="*/ 2147483647 w 950"/>
              <a:gd name="T53" fmla="*/ 2147483647 h 1063"/>
              <a:gd name="T54" fmla="*/ 2147483647 w 950"/>
              <a:gd name="T55" fmla="*/ 2147483647 h 1063"/>
              <a:gd name="T56" fmla="*/ 2147483647 w 950"/>
              <a:gd name="T57" fmla="*/ 2147483647 h 1063"/>
              <a:gd name="T58" fmla="*/ 2147483647 w 950"/>
              <a:gd name="T59" fmla="*/ 2147483647 h 1063"/>
              <a:gd name="T60" fmla="*/ 2147483647 w 950"/>
              <a:gd name="T61" fmla="*/ 2147483647 h 1063"/>
              <a:gd name="T62" fmla="*/ 2147483647 w 950"/>
              <a:gd name="T63" fmla="*/ 0 h 1063"/>
              <a:gd name="T64" fmla="*/ 2147483647 w 950"/>
              <a:gd name="T65" fmla="*/ 2147483647 h 10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0"/>
              <a:gd name="T100" fmla="*/ 0 h 1063"/>
              <a:gd name="T101" fmla="*/ 950 w 950"/>
              <a:gd name="T102" fmla="*/ 1063 h 10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0" h="1063">
                <a:moveTo>
                  <a:pt x="390" y="45"/>
                </a:moveTo>
                <a:cubicBezTo>
                  <a:pt x="377" y="101"/>
                  <a:pt x="352" y="99"/>
                  <a:pt x="300" y="109"/>
                </a:cubicBezTo>
                <a:cubicBezTo>
                  <a:pt x="289" y="145"/>
                  <a:pt x="303" y="113"/>
                  <a:pt x="275" y="141"/>
                </a:cubicBezTo>
                <a:cubicBezTo>
                  <a:pt x="242" y="174"/>
                  <a:pt x="247" y="181"/>
                  <a:pt x="198" y="192"/>
                </a:cubicBezTo>
                <a:cubicBezTo>
                  <a:pt x="163" y="216"/>
                  <a:pt x="163" y="256"/>
                  <a:pt x="121" y="269"/>
                </a:cubicBezTo>
                <a:cubicBezTo>
                  <a:pt x="106" y="291"/>
                  <a:pt x="91" y="292"/>
                  <a:pt x="76" y="314"/>
                </a:cubicBezTo>
                <a:cubicBezTo>
                  <a:pt x="67" y="343"/>
                  <a:pt x="47" y="365"/>
                  <a:pt x="32" y="391"/>
                </a:cubicBezTo>
                <a:cubicBezTo>
                  <a:pt x="27" y="422"/>
                  <a:pt x="23" y="445"/>
                  <a:pt x="12" y="474"/>
                </a:cubicBezTo>
                <a:cubicBezTo>
                  <a:pt x="4" y="579"/>
                  <a:pt x="0" y="632"/>
                  <a:pt x="44" y="723"/>
                </a:cubicBezTo>
                <a:cubicBezTo>
                  <a:pt x="52" y="807"/>
                  <a:pt x="60" y="835"/>
                  <a:pt x="108" y="896"/>
                </a:cubicBezTo>
                <a:cubicBezTo>
                  <a:pt x="130" y="924"/>
                  <a:pt x="145" y="969"/>
                  <a:pt x="179" y="986"/>
                </a:cubicBezTo>
                <a:cubicBezTo>
                  <a:pt x="204" y="999"/>
                  <a:pt x="235" y="1002"/>
                  <a:pt x="262" y="1011"/>
                </a:cubicBezTo>
                <a:cubicBezTo>
                  <a:pt x="296" y="1047"/>
                  <a:pt x="331" y="1050"/>
                  <a:pt x="377" y="1063"/>
                </a:cubicBezTo>
                <a:cubicBezTo>
                  <a:pt x="450" y="1061"/>
                  <a:pt x="523" y="1062"/>
                  <a:pt x="595" y="1056"/>
                </a:cubicBezTo>
                <a:cubicBezTo>
                  <a:pt x="619" y="1054"/>
                  <a:pt x="658" y="1035"/>
                  <a:pt x="684" y="1031"/>
                </a:cubicBezTo>
                <a:cubicBezTo>
                  <a:pt x="708" y="1023"/>
                  <a:pt x="723" y="1011"/>
                  <a:pt x="748" y="1005"/>
                </a:cubicBezTo>
                <a:cubicBezTo>
                  <a:pt x="774" y="988"/>
                  <a:pt x="804" y="974"/>
                  <a:pt x="832" y="960"/>
                </a:cubicBezTo>
                <a:cubicBezTo>
                  <a:pt x="843" y="926"/>
                  <a:pt x="840" y="904"/>
                  <a:pt x="857" y="871"/>
                </a:cubicBezTo>
                <a:cubicBezTo>
                  <a:pt x="863" y="859"/>
                  <a:pt x="860" y="842"/>
                  <a:pt x="870" y="832"/>
                </a:cubicBezTo>
                <a:cubicBezTo>
                  <a:pt x="875" y="827"/>
                  <a:pt x="883" y="828"/>
                  <a:pt x="889" y="826"/>
                </a:cubicBezTo>
                <a:cubicBezTo>
                  <a:pt x="895" y="810"/>
                  <a:pt x="895" y="791"/>
                  <a:pt x="902" y="775"/>
                </a:cubicBezTo>
                <a:cubicBezTo>
                  <a:pt x="908" y="761"/>
                  <a:pt x="928" y="736"/>
                  <a:pt x="928" y="736"/>
                </a:cubicBezTo>
                <a:cubicBezTo>
                  <a:pt x="936" y="711"/>
                  <a:pt x="930" y="696"/>
                  <a:pt x="921" y="672"/>
                </a:cubicBezTo>
                <a:cubicBezTo>
                  <a:pt x="917" y="572"/>
                  <a:pt x="950" y="526"/>
                  <a:pt x="883" y="480"/>
                </a:cubicBezTo>
                <a:cubicBezTo>
                  <a:pt x="874" y="455"/>
                  <a:pt x="874" y="445"/>
                  <a:pt x="851" y="429"/>
                </a:cubicBezTo>
                <a:cubicBezTo>
                  <a:pt x="844" y="395"/>
                  <a:pt x="827" y="364"/>
                  <a:pt x="793" y="352"/>
                </a:cubicBezTo>
                <a:cubicBezTo>
                  <a:pt x="765" y="311"/>
                  <a:pt x="717" y="302"/>
                  <a:pt x="684" y="269"/>
                </a:cubicBezTo>
                <a:cubicBezTo>
                  <a:pt x="666" y="251"/>
                  <a:pt x="654" y="233"/>
                  <a:pt x="633" y="218"/>
                </a:cubicBezTo>
                <a:cubicBezTo>
                  <a:pt x="617" y="166"/>
                  <a:pt x="585" y="171"/>
                  <a:pt x="537" y="160"/>
                </a:cubicBezTo>
                <a:cubicBezTo>
                  <a:pt x="522" y="138"/>
                  <a:pt x="522" y="124"/>
                  <a:pt x="499" y="109"/>
                </a:cubicBezTo>
                <a:cubicBezTo>
                  <a:pt x="485" y="88"/>
                  <a:pt x="468" y="79"/>
                  <a:pt x="454" y="58"/>
                </a:cubicBezTo>
                <a:cubicBezTo>
                  <a:pt x="440" y="16"/>
                  <a:pt x="443" y="15"/>
                  <a:pt x="403" y="0"/>
                </a:cubicBezTo>
                <a:cubicBezTo>
                  <a:pt x="372" y="11"/>
                  <a:pt x="383" y="0"/>
                  <a:pt x="390" y="45"/>
                </a:cubicBezTo>
                <a:close/>
              </a:path>
            </a:pathLst>
          </a:custGeom>
          <a:solidFill>
            <a:srgbClr val="FFFFFF">
              <a:alpha val="50195"/>
            </a:srgbClr>
          </a:solidFill>
          <a:ln w="12700">
            <a:solidFill>
              <a:srgbClr val="333300"/>
            </a:solidFill>
            <a:round/>
            <a:headEnd/>
            <a:tailEnd/>
          </a:ln>
        </p:spPr>
        <p:txBody>
          <a:bodyPr wrap="none" anchor="ctr"/>
          <a:lstStyle/>
          <a:p>
            <a:endParaRPr lang="it-IT" sz="1800"/>
          </a:p>
        </p:txBody>
      </p:sp>
      <p:sp>
        <p:nvSpPr>
          <p:cNvPr id="31751" name="Oval 8"/>
          <p:cNvSpPr>
            <a:spLocks noChangeArrowheads="1"/>
          </p:cNvSpPr>
          <p:nvPr/>
        </p:nvSpPr>
        <p:spPr bwMode="auto">
          <a:xfrm>
            <a:off x="6948488" y="2733601"/>
            <a:ext cx="171450" cy="228600"/>
          </a:xfrm>
          <a:prstGeom prst="ellipse">
            <a:avLst/>
          </a:prstGeom>
          <a:solidFill>
            <a:schemeClr val="accent1"/>
          </a:solidFill>
          <a:ln w="9525">
            <a:solidFill>
              <a:schemeClr val="tx1"/>
            </a:solidFill>
            <a:round/>
            <a:headEnd/>
            <a:tailEnd/>
          </a:ln>
        </p:spPr>
        <p:txBody>
          <a:bodyPr wrap="none" anchor="ctr"/>
          <a:lstStyle/>
          <a:p>
            <a:endParaRPr lang="it-IT" sz="1800"/>
          </a:p>
        </p:txBody>
      </p:sp>
      <p:sp>
        <p:nvSpPr>
          <p:cNvPr id="10" name="Oval 11"/>
          <p:cNvSpPr>
            <a:spLocks noChangeArrowheads="1"/>
          </p:cNvSpPr>
          <p:nvPr/>
        </p:nvSpPr>
        <p:spPr bwMode="auto">
          <a:xfrm>
            <a:off x="6570371" y="4551761"/>
            <a:ext cx="175022" cy="178594"/>
          </a:xfrm>
          <a:prstGeom prst="ellipse">
            <a:avLst/>
          </a:prstGeom>
          <a:solidFill>
            <a:schemeClr val="tx1">
              <a:alpha val="50195"/>
            </a:schemeClr>
          </a:solidFill>
          <a:ln w="9525">
            <a:solidFill>
              <a:schemeClr val="tx1"/>
            </a:solidFill>
            <a:round/>
            <a:headEnd/>
            <a:tailEnd/>
          </a:ln>
        </p:spPr>
        <p:txBody>
          <a:bodyPr wrap="none" anchor="ctr"/>
          <a:lstStyle/>
          <a:p>
            <a:endParaRPr lang="it-IT" sz="1800"/>
          </a:p>
        </p:txBody>
      </p:sp>
      <p:sp>
        <p:nvSpPr>
          <p:cNvPr id="11" name="Oval 12"/>
          <p:cNvSpPr>
            <a:spLocks noChangeArrowheads="1"/>
          </p:cNvSpPr>
          <p:nvPr/>
        </p:nvSpPr>
        <p:spPr bwMode="auto">
          <a:xfrm>
            <a:off x="6840643" y="4514851"/>
            <a:ext cx="161925" cy="232172"/>
          </a:xfrm>
          <a:prstGeom prst="ellipse">
            <a:avLst/>
          </a:prstGeom>
          <a:solidFill>
            <a:schemeClr val="tx1">
              <a:alpha val="50195"/>
            </a:schemeClr>
          </a:solidFill>
          <a:ln w="9525">
            <a:solidFill>
              <a:schemeClr val="tx1"/>
            </a:solidFill>
            <a:round/>
            <a:headEnd/>
            <a:tailEnd/>
          </a:ln>
        </p:spPr>
        <p:txBody>
          <a:bodyPr wrap="none" anchor="ctr"/>
          <a:lstStyle/>
          <a:p>
            <a:endParaRPr lang="it-IT" sz="1800"/>
          </a:p>
        </p:txBody>
      </p:sp>
      <p:sp>
        <p:nvSpPr>
          <p:cNvPr id="13" name="Rectangle 14"/>
          <p:cNvSpPr>
            <a:spLocks noChangeArrowheads="1"/>
          </p:cNvSpPr>
          <p:nvPr/>
        </p:nvSpPr>
        <p:spPr bwMode="auto">
          <a:xfrm flipH="1">
            <a:off x="6732296" y="4245769"/>
            <a:ext cx="108347" cy="323850"/>
          </a:xfrm>
          <a:prstGeom prst="rect">
            <a:avLst/>
          </a:prstGeom>
          <a:solidFill>
            <a:schemeClr val="tx1">
              <a:alpha val="50195"/>
            </a:schemeClr>
          </a:solidFill>
          <a:ln w="9525">
            <a:solidFill>
              <a:schemeClr val="tx1"/>
            </a:solidFill>
            <a:miter lim="800000"/>
            <a:headEnd/>
            <a:tailEnd/>
          </a:ln>
        </p:spPr>
        <p:txBody>
          <a:bodyPr wrap="none" anchor="ctr"/>
          <a:lstStyle/>
          <a:p>
            <a:endParaRPr lang="it-IT" sz="1800"/>
          </a:p>
        </p:txBody>
      </p:sp>
      <p:sp>
        <p:nvSpPr>
          <p:cNvPr id="14" name="Freeform 30"/>
          <p:cNvSpPr>
            <a:spLocks/>
          </p:cNvSpPr>
          <p:nvPr/>
        </p:nvSpPr>
        <p:spPr bwMode="auto">
          <a:xfrm>
            <a:off x="6408446" y="4569620"/>
            <a:ext cx="741759" cy="351235"/>
          </a:xfrm>
          <a:custGeom>
            <a:avLst/>
            <a:gdLst>
              <a:gd name="T0" fmla="*/ 0 w 623"/>
              <a:gd name="T1" fmla="*/ 0 h 295"/>
              <a:gd name="T2" fmla="*/ 2147483647 w 623"/>
              <a:gd name="T3" fmla="*/ 2147483647 h 295"/>
              <a:gd name="T4" fmla="*/ 2147483647 w 623"/>
              <a:gd name="T5" fmla="*/ 2147483647 h 295"/>
              <a:gd name="T6" fmla="*/ 2147483647 w 623"/>
              <a:gd name="T7" fmla="*/ 2147483647 h 295"/>
              <a:gd name="T8" fmla="*/ 2147483647 w 623"/>
              <a:gd name="T9" fmla="*/ 2147483647 h 295"/>
              <a:gd name="T10" fmla="*/ 2147483647 w 623"/>
              <a:gd name="T11" fmla="*/ 2147483647 h 295"/>
              <a:gd name="T12" fmla="*/ 2147483647 w 623"/>
              <a:gd name="T13" fmla="*/ 2147483647 h 295"/>
              <a:gd name="T14" fmla="*/ 2147483647 w 623"/>
              <a:gd name="T15" fmla="*/ 2147483647 h 295"/>
              <a:gd name="T16" fmla="*/ 2147483647 w 623"/>
              <a:gd name="T17" fmla="*/ 2147483647 h 295"/>
              <a:gd name="T18" fmla="*/ 2147483647 w 623"/>
              <a:gd name="T19" fmla="*/ 2147483647 h 295"/>
              <a:gd name="T20" fmla="*/ 2147483647 w 623"/>
              <a:gd name="T21" fmla="*/ 2147483647 h 295"/>
              <a:gd name="T22" fmla="*/ 2147483647 w 623"/>
              <a:gd name="T23" fmla="*/ 2147483647 h 295"/>
              <a:gd name="T24" fmla="*/ 2147483647 w 623"/>
              <a:gd name="T25" fmla="*/ 2147483647 h 295"/>
              <a:gd name="T26" fmla="*/ 2147483647 w 623"/>
              <a:gd name="T27" fmla="*/ 2147483647 h 295"/>
              <a:gd name="T28" fmla="*/ 2147483647 w 623"/>
              <a:gd name="T29" fmla="*/ 2147483647 h 295"/>
              <a:gd name="T30" fmla="*/ 2147483647 w 623"/>
              <a:gd name="T31" fmla="*/ 2147483647 h 295"/>
              <a:gd name="T32" fmla="*/ 2147483647 w 623"/>
              <a:gd name="T33" fmla="*/ 2147483647 h 295"/>
              <a:gd name="T34" fmla="*/ 2147483647 w 623"/>
              <a:gd name="T35" fmla="*/ 2147483647 h 295"/>
              <a:gd name="T36" fmla="*/ 2147483647 w 623"/>
              <a:gd name="T37" fmla="*/ 2147483647 h 295"/>
              <a:gd name="T38" fmla="*/ 2147483647 w 623"/>
              <a:gd name="T39" fmla="*/ 2147483647 h 295"/>
              <a:gd name="T40" fmla="*/ 2147483647 w 623"/>
              <a:gd name="T41" fmla="*/ 2147483647 h 295"/>
              <a:gd name="T42" fmla="*/ 0 w 623"/>
              <a:gd name="T43" fmla="*/ 2147483647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3"/>
              <a:gd name="T67" fmla="*/ 0 h 295"/>
              <a:gd name="T68" fmla="*/ 623 w 623"/>
              <a:gd name="T69" fmla="*/ 295 h 2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3" h="295">
                <a:moveTo>
                  <a:pt x="0" y="0"/>
                </a:moveTo>
                <a:cubicBezTo>
                  <a:pt x="2" y="28"/>
                  <a:pt x="2" y="56"/>
                  <a:pt x="7" y="83"/>
                </a:cubicBezTo>
                <a:cubicBezTo>
                  <a:pt x="16" y="128"/>
                  <a:pt x="97" y="126"/>
                  <a:pt x="122" y="128"/>
                </a:cubicBezTo>
                <a:cubicBezTo>
                  <a:pt x="128" y="132"/>
                  <a:pt x="138" y="134"/>
                  <a:pt x="141" y="141"/>
                </a:cubicBezTo>
                <a:cubicBezTo>
                  <a:pt x="154" y="166"/>
                  <a:pt x="166" y="264"/>
                  <a:pt x="205" y="269"/>
                </a:cubicBezTo>
                <a:cubicBezTo>
                  <a:pt x="243" y="274"/>
                  <a:pt x="282" y="272"/>
                  <a:pt x="320" y="275"/>
                </a:cubicBezTo>
                <a:cubicBezTo>
                  <a:pt x="344" y="277"/>
                  <a:pt x="367" y="280"/>
                  <a:pt x="391" y="282"/>
                </a:cubicBezTo>
                <a:cubicBezTo>
                  <a:pt x="406" y="287"/>
                  <a:pt x="420" y="295"/>
                  <a:pt x="436" y="282"/>
                </a:cubicBezTo>
                <a:cubicBezTo>
                  <a:pt x="441" y="278"/>
                  <a:pt x="438" y="267"/>
                  <a:pt x="442" y="262"/>
                </a:cubicBezTo>
                <a:cubicBezTo>
                  <a:pt x="453" y="248"/>
                  <a:pt x="485" y="240"/>
                  <a:pt x="500" y="230"/>
                </a:cubicBezTo>
                <a:cubicBezTo>
                  <a:pt x="512" y="192"/>
                  <a:pt x="495" y="171"/>
                  <a:pt x="532" y="147"/>
                </a:cubicBezTo>
                <a:cubicBezTo>
                  <a:pt x="548" y="122"/>
                  <a:pt x="574" y="99"/>
                  <a:pt x="602" y="90"/>
                </a:cubicBezTo>
                <a:cubicBezTo>
                  <a:pt x="610" y="65"/>
                  <a:pt x="623" y="39"/>
                  <a:pt x="583" y="51"/>
                </a:cubicBezTo>
                <a:cubicBezTo>
                  <a:pt x="562" y="65"/>
                  <a:pt x="556" y="82"/>
                  <a:pt x="532" y="90"/>
                </a:cubicBezTo>
                <a:cubicBezTo>
                  <a:pt x="519" y="94"/>
                  <a:pt x="493" y="102"/>
                  <a:pt x="493" y="102"/>
                </a:cubicBezTo>
                <a:cubicBezTo>
                  <a:pt x="459" y="125"/>
                  <a:pt x="444" y="158"/>
                  <a:pt x="404" y="173"/>
                </a:cubicBezTo>
                <a:cubicBezTo>
                  <a:pt x="359" y="171"/>
                  <a:pt x="314" y="170"/>
                  <a:pt x="269" y="166"/>
                </a:cubicBezTo>
                <a:cubicBezTo>
                  <a:pt x="236" y="163"/>
                  <a:pt x="262" y="157"/>
                  <a:pt x="231" y="141"/>
                </a:cubicBezTo>
                <a:cubicBezTo>
                  <a:pt x="215" y="133"/>
                  <a:pt x="197" y="133"/>
                  <a:pt x="180" y="128"/>
                </a:cubicBezTo>
                <a:cubicBezTo>
                  <a:pt x="145" y="77"/>
                  <a:pt x="191" y="139"/>
                  <a:pt x="148" y="96"/>
                </a:cubicBezTo>
                <a:cubicBezTo>
                  <a:pt x="123" y="71"/>
                  <a:pt x="112" y="51"/>
                  <a:pt x="77" y="38"/>
                </a:cubicBezTo>
                <a:cubicBezTo>
                  <a:pt x="8" y="46"/>
                  <a:pt x="32" y="36"/>
                  <a:pt x="0" y="51"/>
                </a:cubicBezTo>
              </a:path>
            </a:pathLst>
          </a:custGeom>
          <a:solidFill>
            <a:schemeClr val="tx1">
              <a:alpha val="50195"/>
            </a:schemeClr>
          </a:solidFill>
          <a:ln w="9525">
            <a:solidFill>
              <a:schemeClr val="tx1"/>
            </a:solidFill>
            <a:round/>
            <a:headEnd/>
            <a:tailEnd/>
          </a:ln>
        </p:spPr>
        <p:txBody>
          <a:bodyPr wrap="none" anchor="ctr"/>
          <a:lstStyle/>
          <a:p>
            <a:endParaRPr lang="it-IT" sz="180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1485900" y="114300"/>
            <a:ext cx="6057900" cy="857250"/>
          </a:xfrm>
        </p:spPr>
        <p:txBody>
          <a:bodyPr/>
          <a:lstStyle/>
          <a:p>
            <a:r>
              <a:rPr lang="it-IT" sz="3000" b="1" dirty="0">
                <a:solidFill>
                  <a:srgbClr val="FF0000"/>
                </a:solidFill>
                <a:latin typeface="Arial" charset="0"/>
                <a:ea typeface="ＭＳ Ｐゴシック" charset="0"/>
                <a:cs typeface="ＭＳ Ｐゴシック" charset="0"/>
              </a:rPr>
              <a:t>Total face </a:t>
            </a:r>
            <a:r>
              <a:rPr lang="it-IT" sz="3000" b="1" dirty="0" err="1">
                <a:solidFill>
                  <a:srgbClr val="FF0000"/>
                </a:solidFill>
                <a:latin typeface="Arial" charset="0"/>
                <a:ea typeface="ＭＳ Ｐゴシック" charset="0"/>
                <a:cs typeface="ＭＳ Ｐゴシック" charset="0"/>
              </a:rPr>
              <a:t>mask</a:t>
            </a:r>
            <a:r>
              <a:rPr lang="it-IT" sz="3000" b="1" dirty="0">
                <a:solidFill>
                  <a:srgbClr val="FF0000"/>
                </a:solidFill>
                <a:latin typeface="Arial" charset="0"/>
                <a:ea typeface="ＭＳ Ｐゴシック" charset="0"/>
                <a:cs typeface="ＭＳ Ｐゴシック" charset="0"/>
              </a:rPr>
              <a:t> (TFM</a:t>
            </a:r>
            <a:r>
              <a:rPr lang="it-IT" sz="2400" b="1" dirty="0">
                <a:solidFill>
                  <a:srgbClr val="FF0000"/>
                </a:solidFill>
                <a:latin typeface="Arial" charset="0"/>
                <a:ea typeface="ＭＳ Ｐゴシック" charset="0"/>
                <a:cs typeface="ＭＳ Ｐゴシック" charset="0"/>
              </a:rPr>
              <a:t>) </a:t>
            </a:r>
            <a:br>
              <a:rPr lang="it-IT" sz="2400" b="1" dirty="0">
                <a:solidFill>
                  <a:srgbClr val="FF0000"/>
                </a:solidFill>
                <a:latin typeface="Arial" charset="0"/>
                <a:ea typeface="ＭＳ Ｐゴシック" charset="0"/>
                <a:cs typeface="ＭＳ Ｐゴシック" charset="0"/>
              </a:rPr>
            </a:br>
            <a:r>
              <a:rPr lang="it-IT" sz="2400" b="1" dirty="0" err="1">
                <a:solidFill>
                  <a:srgbClr val="FF0000"/>
                </a:solidFill>
                <a:latin typeface="Arial" charset="0"/>
                <a:ea typeface="ＭＳ Ｐゴシック" charset="0"/>
                <a:cs typeface="ＭＳ Ｐゴシック" charset="0"/>
              </a:rPr>
              <a:t>Potential</a:t>
            </a:r>
            <a:r>
              <a:rPr lang="it-IT" sz="2400" b="1" dirty="0">
                <a:solidFill>
                  <a:srgbClr val="FF0000"/>
                </a:solidFill>
                <a:latin typeface="Arial" charset="0"/>
                <a:ea typeface="ＭＳ Ｐゴシック" charset="0"/>
                <a:cs typeface="ＭＳ Ｐゴシック" charset="0"/>
              </a:rPr>
              <a:t> </a:t>
            </a:r>
            <a:r>
              <a:rPr lang="it-IT" sz="2400" b="1" dirty="0" err="1">
                <a:solidFill>
                  <a:srgbClr val="FF0000"/>
                </a:solidFill>
                <a:latin typeface="Arial" charset="0"/>
                <a:ea typeface="ＭＳ Ｐゴシック" charset="0"/>
                <a:cs typeface="ＭＳ Ｐゴシック" charset="0"/>
              </a:rPr>
              <a:t>advantages</a:t>
            </a:r>
            <a:r>
              <a:rPr lang="it-IT" sz="2400" b="1" dirty="0">
                <a:solidFill>
                  <a:srgbClr val="FF0000"/>
                </a:solidFill>
                <a:latin typeface="Arial" charset="0"/>
                <a:ea typeface="ＭＳ Ｐゴシック" charset="0"/>
                <a:cs typeface="ＭＳ Ｐゴシック" charset="0"/>
              </a:rPr>
              <a:t> </a:t>
            </a:r>
            <a:r>
              <a:rPr lang="it-IT" sz="2400" b="1" dirty="0" err="1">
                <a:solidFill>
                  <a:srgbClr val="FF0000"/>
                </a:solidFill>
                <a:latin typeface="Arial" charset="0"/>
                <a:ea typeface="ＭＳ Ｐゴシック" charset="0"/>
                <a:cs typeface="ＭＳ Ｐゴシック" charset="0"/>
              </a:rPr>
              <a:t>compared</a:t>
            </a:r>
            <a:r>
              <a:rPr lang="it-IT" sz="2400" b="1" dirty="0">
                <a:solidFill>
                  <a:srgbClr val="FF0000"/>
                </a:solidFill>
                <a:latin typeface="Arial" charset="0"/>
                <a:ea typeface="ＭＳ Ｐゴシック" charset="0"/>
                <a:cs typeface="ＭＳ Ｐゴシック" charset="0"/>
              </a:rPr>
              <a:t> to FFM</a:t>
            </a:r>
            <a:endParaRPr lang="it-IT" sz="2700" b="1" dirty="0">
              <a:solidFill>
                <a:srgbClr val="FF0000"/>
              </a:solidFill>
              <a:latin typeface="Arial" charset="0"/>
              <a:ea typeface="ＭＳ Ｐゴシック" charset="0"/>
              <a:cs typeface="ＭＳ Ｐゴシック" charset="0"/>
            </a:endParaRPr>
          </a:p>
        </p:txBody>
      </p:sp>
      <p:sp>
        <p:nvSpPr>
          <p:cNvPr id="35842" name="Rectangle 3"/>
          <p:cNvSpPr>
            <a:spLocks noGrp="1" noChangeArrowheads="1"/>
          </p:cNvSpPr>
          <p:nvPr>
            <p:ph type="body" idx="1"/>
          </p:nvPr>
        </p:nvSpPr>
        <p:spPr>
          <a:xfrm>
            <a:off x="1257300" y="857250"/>
            <a:ext cx="5829300" cy="2114550"/>
          </a:xfrm>
        </p:spPr>
        <p:txBody>
          <a:bodyPr/>
          <a:lstStyle/>
          <a:p>
            <a:endParaRPr lang="it-IT" sz="1500" b="1" dirty="0">
              <a:solidFill>
                <a:srgbClr val="000000"/>
              </a:solidFill>
              <a:latin typeface="Arial" charset="0"/>
              <a:ea typeface="ＭＳ Ｐゴシック" charset="0"/>
              <a:cs typeface="ＭＳ Ｐゴシック" charset="0"/>
            </a:endParaRPr>
          </a:p>
          <a:p>
            <a:pPr lvl="1"/>
            <a:r>
              <a:rPr lang="en-US" sz="1500" b="1" dirty="0">
                <a:solidFill>
                  <a:srgbClr val="FF3300"/>
                </a:solidFill>
                <a:latin typeface="Arial" charset="0"/>
                <a:ea typeface="ＭＳ Ｐゴシック" charset="0"/>
              </a:rPr>
              <a:t>Not traumatic on the bridge of the nose </a:t>
            </a:r>
          </a:p>
          <a:p>
            <a:pPr lvl="1"/>
            <a:r>
              <a:rPr lang="it-IT" sz="1500" b="1" dirty="0" err="1">
                <a:solidFill>
                  <a:srgbClr val="000000"/>
                </a:solidFill>
                <a:latin typeface="Arial" charset="0"/>
                <a:ea typeface="ＭＳ Ｐゴシック" charset="0"/>
              </a:rPr>
              <a:t>Less</a:t>
            </a:r>
            <a:r>
              <a:rPr lang="it-IT" sz="1500" b="1" dirty="0">
                <a:solidFill>
                  <a:srgbClr val="000000"/>
                </a:solidFill>
                <a:latin typeface="Arial" charset="0"/>
                <a:ea typeface="ＭＳ Ｐゴシック" charset="0"/>
              </a:rPr>
              <a:t> </a:t>
            </a:r>
            <a:r>
              <a:rPr lang="it-IT" sz="1500" b="1" dirty="0" err="1">
                <a:solidFill>
                  <a:srgbClr val="000000"/>
                </a:solidFill>
                <a:latin typeface="Arial" charset="0"/>
                <a:ea typeface="ＭＳ Ｐゴシック" charset="0"/>
              </a:rPr>
              <a:t>resistance</a:t>
            </a:r>
            <a:r>
              <a:rPr lang="it-IT" sz="1500" b="1" dirty="0">
                <a:solidFill>
                  <a:srgbClr val="000000"/>
                </a:solidFill>
                <a:latin typeface="Arial" charset="0"/>
                <a:ea typeface="ＭＳ Ｐゴシック" charset="0"/>
              </a:rPr>
              <a:t>  to air flow </a:t>
            </a:r>
          </a:p>
          <a:p>
            <a:pPr lvl="1"/>
            <a:r>
              <a:rPr lang="it-IT" sz="1500" b="1" dirty="0" err="1">
                <a:solidFill>
                  <a:srgbClr val="000000"/>
                </a:solidFill>
                <a:latin typeface="Arial" charset="0"/>
                <a:ea typeface="ＭＳ Ｐゴシック" charset="0"/>
              </a:rPr>
              <a:t>Less</a:t>
            </a:r>
            <a:r>
              <a:rPr lang="it-IT" sz="1500" b="1" dirty="0">
                <a:solidFill>
                  <a:srgbClr val="000000"/>
                </a:solidFill>
                <a:latin typeface="Arial" charset="0"/>
                <a:ea typeface="ＭＳ Ｐゴシック" charset="0"/>
              </a:rPr>
              <a:t> </a:t>
            </a:r>
            <a:r>
              <a:rPr lang="it-IT" sz="1500" b="1" dirty="0" err="1">
                <a:solidFill>
                  <a:srgbClr val="000000"/>
                </a:solidFill>
                <a:latin typeface="Arial" charset="0"/>
                <a:ea typeface="ＭＳ Ｐゴシック" charset="0"/>
              </a:rPr>
              <a:t>need</a:t>
            </a:r>
            <a:r>
              <a:rPr lang="it-IT" sz="1500" b="1" dirty="0">
                <a:solidFill>
                  <a:srgbClr val="000000"/>
                </a:solidFill>
                <a:latin typeface="Arial" charset="0"/>
                <a:ea typeface="ＭＳ Ｐゴシック" charset="0"/>
              </a:rPr>
              <a:t> for </a:t>
            </a:r>
            <a:r>
              <a:rPr lang="it-IT" sz="1500" b="1" dirty="0" err="1">
                <a:solidFill>
                  <a:srgbClr val="000000"/>
                </a:solidFill>
                <a:latin typeface="Arial" charset="0"/>
                <a:ea typeface="ＭＳ Ｐゴシック" charset="0"/>
              </a:rPr>
              <a:t>cooperation</a:t>
            </a:r>
            <a:endParaRPr lang="it-IT" sz="1500" b="1" dirty="0">
              <a:solidFill>
                <a:srgbClr val="000000"/>
              </a:solidFill>
              <a:latin typeface="Arial" charset="0"/>
              <a:ea typeface="ＭＳ Ｐゴシック" charset="0"/>
            </a:endParaRPr>
          </a:p>
          <a:p>
            <a:pPr lvl="1"/>
            <a:r>
              <a:rPr lang="it-IT" sz="1500" b="1" dirty="0" err="1">
                <a:solidFill>
                  <a:srgbClr val="000000"/>
                </a:solidFill>
                <a:latin typeface="Arial" charset="0"/>
                <a:ea typeface="ＭＳ Ｐゴシック" charset="0"/>
              </a:rPr>
              <a:t>Better</a:t>
            </a:r>
            <a:r>
              <a:rPr lang="it-IT" sz="1500" b="1" dirty="0">
                <a:solidFill>
                  <a:srgbClr val="000000"/>
                </a:solidFill>
                <a:latin typeface="Arial" charset="0"/>
                <a:ea typeface="ＭＳ Ｐゴシック" charset="0"/>
              </a:rPr>
              <a:t> comfort</a:t>
            </a:r>
            <a:r>
              <a:rPr lang="it-IT" sz="1350" b="1" dirty="0">
                <a:solidFill>
                  <a:srgbClr val="000000"/>
                </a:solidFill>
                <a:latin typeface="Arial" charset="0"/>
                <a:ea typeface="ＭＳ Ｐゴシック" charset="0"/>
              </a:rPr>
              <a:t> </a:t>
            </a:r>
            <a:r>
              <a:rPr lang="it-IT" sz="1050" b="1" dirty="0">
                <a:solidFill>
                  <a:srgbClr val="000000"/>
                </a:solidFill>
                <a:latin typeface="Arial" charset="0"/>
                <a:ea typeface="ＭＳ Ｐゴシック" charset="0"/>
              </a:rPr>
              <a:t>(</a:t>
            </a:r>
            <a:r>
              <a:rPr lang="it-IT" sz="1050" b="1" i="1" dirty="0" err="1">
                <a:solidFill>
                  <a:srgbClr val="000000"/>
                </a:solidFill>
                <a:latin typeface="Arial" charset="0"/>
                <a:ea typeface="ＭＳ Ｐゴシック" charset="0"/>
              </a:rPr>
              <a:t>Criner</a:t>
            </a:r>
            <a:r>
              <a:rPr lang="it-IT" sz="1050" b="1" i="1" dirty="0">
                <a:solidFill>
                  <a:srgbClr val="000000"/>
                </a:solidFill>
                <a:latin typeface="Arial" charset="0"/>
                <a:ea typeface="ＭＳ Ｐゴシック" charset="0"/>
              </a:rPr>
              <a:t> </a:t>
            </a:r>
            <a:r>
              <a:rPr lang="it-IT" sz="1050" b="1" i="1" dirty="0" err="1">
                <a:solidFill>
                  <a:srgbClr val="000000"/>
                </a:solidFill>
                <a:latin typeface="Arial" charset="0"/>
                <a:ea typeface="ＭＳ Ｐゴシック" charset="0"/>
              </a:rPr>
              <a:t>Chest</a:t>
            </a:r>
            <a:r>
              <a:rPr lang="it-IT" sz="1050" b="1" i="1" dirty="0">
                <a:solidFill>
                  <a:srgbClr val="000000"/>
                </a:solidFill>
                <a:latin typeface="Arial" charset="0"/>
                <a:ea typeface="ＭＳ Ｐゴシック" charset="0"/>
              </a:rPr>
              <a:t> 1994 </a:t>
            </a:r>
            <a:r>
              <a:rPr lang="en-US" sz="1050" b="1" dirty="0">
                <a:solidFill>
                  <a:srgbClr val="000000"/>
                </a:solidFill>
                <a:latin typeface="Arial" charset="0"/>
                <a:ea typeface="ＭＳ Ｐゴシック" charset="0"/>
              </a:rPr>
              <a:t>T.N; </a:t>
            </a:r>
            <a:r>
              <a:rPr lang="en-US" sz="1050" b="1" dirty="0" err="1">
                <a:solidFill>
                  <a:srgbClr val="000000"/>
                </a:solidFill>
                <a:latin typeface="Arial" charset="0"/>
                <a:ea typeface="ＭＳ Ｐゴシック" charset="0"/>
              </a:rPr>
              <a:t>Fraticelli</a:t>
            </a:r>
            <a:r>
              <a:rPr lang="en-US" sz="1050" b="1" dirty="0">
                <a:solidFill>
                  <a:srgbClr val="000000"/>
                </a:solidFill>
                <a:latin typeface="Arial" charset="0"/>
                <a:ea typeface="ＭＳ Ｐゴシック" charset="0"/>
              </a:rPr>
              <a:t> CCM 2009</a:t>
            </a:r>
            <a:r>
              <a:rPr lang="it-IT" sz="1050" b="1" i="1" dirty="0">
                <a:solidFill>
                  <a:srgbClr val="000000"/>
                </a:solidFill>
                <a:latin typeface="Arial" charset="0"/>
                <a:ea typeface="ＭＳ Ｐゴシック" charset="0"/>
              </a:rPr>
              <a:t>)</a:t>
            </a:r>
            <a:endParaRPr lang="it-IT" sz="1350" b="1" dirty="0">
              <a:solidFill>
                <a:srgbClr val="000000"/>
              </a:solidFill>
              <a:latin typeface="Arial" charset="0"/>
              <a:ea typeface="ＭＳ Ｐゴシック" charset="0"/>
            </a:endParaRPr>
          </a:p>
          <a:p>
            <a:endParaRPr lang="it-IT" sz="1800" b="1" dirty="0">
              <a:solidFill>
                <a:srgbClr val="000000"/>
              </a:solidFill>
              <a:latin typeface="Arial" charset="0"/>
              <a:ea typeface="ＭＳ Ｐゴシック" charset="0"/>
              <a:cs typeface="ＭＳ Ｐゴシック" charset="0"/>
            </a:endParaRPr>
          </a:p>
        </p:txBody>
      </p:sp>
      <p:sp>
        <p:nvSpPr>
          <p:cNvPr id="35843" name="Rectangle 4"/>
          <p:cNvSpPr>
            <a:spLocks noChangeArrowheads="1"/>
          </p:cNvSpPr>
          <p:nvPr/>
        </p:nvSpPr>
        <p:spPr bwMode="auto">
          <a:xfrm>
            <a:off x="914400" y="2286000"/>
            <a:ext cx="60579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it-IT" b="1" dirty="0" err="1">
                <a:solidFill>
                  <a:srgbClr val="FF0000"/>
                </a:solidFill>
              </a:rPr>
              <a:t>Disadvantages</a:t>
            </a:r>
            <a:r>
              <a:rPr lang="it-IT" b="1" dirty="0">
                <a:solidFill>
                  <a:srgbClr val="FF0000"/>
                </a:solidFill>
              </a:rPr>
              <a:t> </a:t>
            </a:r>
            <a:r>
              <a:rPr lang="it-IT" b="1" dirty="0" err="1">
                <a:solidFill>
                  <a:srgbClr val="FF0000"/>
                </a:solidFill>
              </a:rPr>
              <a:t>compared</a:t>
            </a:r>
            <a:r>
              <a:rPr lang="it-IT" b="1" dirty="0">
                <a:solidFill>
                  <a:srgbClr val="FF0000"/>
                </a:solidFill>
              </a:rPr>
              <a:t> to </a:t>
            </a:r>
            <a:r>
              <a:rPr lang="it-IT" b="1" dirty="0" err="1">
                <a:solidFill>
                  <a:srgbClr val="FF0000"/>
                </a:solidFill>
              </a:rPr>
              <a:t>sFMV</a:t>
            </a:r>
            <a:endParaRPr lang="it-IT" sz="1350" b="1" dirty="0">
              <a:solidFill>
                <a:srgbClr val="FF0000"/>
              </a:solidFill>
            </a:endParaRPr>
          </a:p>
        </p:txBody>
      </p:sp>
      <p:sp>
        <p:nvSpPr>
          <p:cNvPr id="35844" name="Rectangle 5"/>
          <p:cNvSpPr>
            <a:spLocks noChangeArrowheads="1"/>
          </p:cNvSpPr>
          <p:nvPr/>
        </p:nvSpPr>
        <p:spPr bwMode="auto">
          <a:xfrm>
            <a:off x="1322785" y="3055144"/>
            <a:ext cx="702945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57213" lvl="1" indent="-214313">
              <a:spcBef>
                <a:spcPct val="20000"/>
              </a:spcBef>
              <a:buFontTx/>
              <a:buChar char="–"/>
            </a:pPr>
            <a:r>
              <a:rPr lang="it-IT" sz="1500" b="1" dirty="0" err="1">
                <a:solidFill>
                  <a:srgbClr val="000000"/>
                </a:solidFill>
              </a:rPr>
              <a:t>Slight</a:t>
            </a:r>
            <a:r>
              <a:rPr lang="it-IT" sz="1500" b="1" dirty="0">
                <a:solidFill>
                  <a:srgbClr val="000000"/>
                </a:solidFill>
              </a:rPr>
              <a:t> </a:t>
            </a:r>
            <a:r>
              <a:rPr lang="it-IT" sz="1500" b="1" dirty="0" err="1">
                <a:solidFill>
                  <a:srgbClr val="000000"/>
                </a:solidFill>
              </a:rPr>
              <a:t>less</a:t>
            </a:r>
            <a:r>
              <a:rPr lang="it-IT" sz="1500" b="1" dirty="0">
                <a:solidFill>
                  <a:srgbClr val="000000"/>
                </a:solidFill>
              </a:rPr>
              <a:t> CO2 clearance ??</a:t>
            </a:r>
            <a:endParaRPr lang="it-IT" sz="1050" b="1" i="1" dirty="0">
              <a:solidFill>
                <a:srgbClr val="000000"/>
              </a:solidFill>
            </a:endParaRPr>
          </a:p>
          <a:p>
            <a:pPr marL="557213" lvl="1" indent="-214313">
              <a:spcBef>
                <a:spcPct val="20000"/>
              </a:spcBef>
              <a:buFontTx/>
              <a:buChar char="–"/>
            </a:pPr>
            <a:r>
              <a:rPr lang="it-IT" sz="1500" b="1" dirty="0" err="1">
                <a:solidFill>
                  <a:srgbClr val="000000"/>
                </a:solidFill>
              </a:rPr>
              <a:t>Claustrophobia</a:t>
            </a:r>
            <a:endParaRPr lang="it-IT" sz="1500" b="1" dirty="0">
              <a:solidFill>
                <a:srgbClr val="000000"/>
              </a:solidFill>
            </a:endParaRPr>
          </a:p>
          <a:p>
            <a:pPr marL="557213" lvl="1" indent="-214313">
              <a:spcBef>
                <a:spcPct val="20000"/>
              </a:spcBef>
              <a:buFontTx/>
              <a:buChar char="–"/>
            </a:pPr>
            <a:endParaRPr lang="it-IT" sz="1050" b="1" i="1" dirty="0">
              <a:solidFill>
                <a:srgbClr val="000000"/>
              </a:solidFill>
            </a:endParaRPr>
          </a:p>
          <a:p>
            <a:pPr marL="557213" lvl="1" indent="-214313">
              <a:spcBef>
                <a:spcPct val="20000"/>
              </a:spcBef>
              <a:buFontTx/>
              <a:buChar char="–"/>
            </a:pPr>
            <a:endParaRPr lang="it-IT" sz="1050" b="1" i="1" dirty="0">
              <a:solidFill>
                <a:srgbClr val="000000"/>
              </a:solidFill>
            </a:endParaRPr>
          </a:p>
          <a:p>
            <a:pPr marL="257175" indent="-257175">
              <a:spcBef>
                <a:spcPct val="20000"/>
              </a:spcBef>
              <a:buFontTx/>
              <a:buChar char="•"/>
            </a:pPr>
            <a:endParaRPr lang="it-IT" sz="1500" b="1" dirty="0">
              <a:solidFill>
                <a:srgbClr val="000000"/>
              </a:solidFill>
            </a:endParaRPr>
          </a:p>
          <a:p>
            <a:pPr marL="257175" indent="-257175">
              <a:spcBef>
                <a:spcPct val="20000"/>
              </a:spcBef>
              <a:buFontTx/>
              <a:buChar char="•"/>
            </a:pPr>
            <a:endParaRPr lang="it-IT" sz="1200" b="1" i="1" dirty="0">
              <a:solidFill>
                <a:srgbClr val="000000"/>
              </a:solidFill>
            </a:endParaRPr>
          </a:p>
        </p:txBody>
      </p:sp>
      <p:sp>
        <p:nvSpPr>
          <p:cNvPr id="35845" name="Rectangle 6"/>
          <p:cNvSpPr>
            <a:spLocks noChangeArrowheads="1"/>
          </p:cNvSpPr>
          <p:nvPr/>
        </p:nvSpPr>
        <p:spPr bwMode="auto">
          <a:xfrm>
            <a:off x="900113" y="3921919"/>
            <a:ext cx="58293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nSpc>
                <a:spcPct val="120000"/>
              </a:lnSpc>
            </a:pPr>
            <a:r>
              <a:rPr lang="it-IT" sz="2700" b="1" dirty="0">
                <a:solidFill>
                  <a:schemeClr val="tx2"/>
                </a:solidFill>
              </a:rPr>
              <a:t>      </a:t>
            </a:r>
            <a:r>
              <a:rPr lang="it-IT" b="1" dirty="0" err="1">
                <a:solidFill>
                  <a:srgbClr val="FF0000"/>
                </a:solidFill>
              </a:rPr>
              <a:t>Contraindications</a:t>
            </a:r>
            <a:br>
              <a:rPr lang="it-IT" b="1" dirty="0">
                <a:solidFill>
                  <a:schemeClr val="tx2"/>
                </a:solidFill>
              </a:rPr>
            </a:br>
            <a:endParaRPr lang="it-IT" sz="4500" b="1" dirty="0">
              <a:solidFill>
                <a:schemeClr val="tx2"/>
              </a:solidFill>
            </a:endParaRPr>
          </a:p>
        </p:txBody>
      </p:sp>
      <p:sp>
        <p:nvSpPr>
          <p:cNvPr id="35846" name="Rectangle 7"/>
          <p:cNvSpPr>
            <a:spLocks noChangeArrowheads="1"/>
          </p:cNvSpPr>
          <p:nvPr/>
        </p:nvSpPr>
        <p:spPr bwMode="auto">
          <a:xfrm>
            <a:off x="228600" y="4171950"/>
            <a:ext cx="6229350"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543050" lvl="4" indent="-171450">
              <a:lnSpc>
                <a:spcPct val="120000"/>
              </a:lnSpc>
              <a:spcBef>
                <a:spcPct val="50000"/>
              </a:spcBef>
              <a:buFont typeface="Arial" charset="0"/>
              <a:buChar char="–"/>
            </a:pPr>
            <a:r>
              <a:rPr lang="it-IT" sz="1500" b="1" dirty="0" err="1">
                <a:solidFill>
                  <a:srgbClr val="000000"/>
                </a:solidFill>
              </a:rPr>
              <a:t>Gastric</a:t>
            </a:r>
            <a:r>
              <a:rPr lang="it-IT" sz="1500" b="1" dirty="0">
                <a:solidFill>
                  <a:srgbClr val="000000"/>
                </a:solidFill>
              </a:rPr>
              <a:t> </a:t>
            </a:r>
            <a:r>
              <a:rPr lang="it-IT" sz="1500" b="1" dirty="0" err="1">
                <a:solidFill>
                  <a:srgbClr val="000000"/>
                </a:solidFill>
              </a:rPr>
              <a:t>distension</a:t>
            </a:r>
            <a:endParaRPr lang="it-IT" sz="1500" b="1" dirty="0">
              <a:solidFill>
                <a:srgbClr val="000000"/>
              </a:solidFill>
            </a:endParaRPr>
          </a:p>
          <a:p>
            <a:pPr marL="1543050" lvl="4" indent="-171450">
              <a:lnSpc>
                <a:spcPct val="70000"/>
              </a:lnSpc>
              <a:spcBef>
                <a:spcPct val="50000"/>
              </a:spcBef>
              <a:buFont typeface="Arial" charset="0"/>
              <a:buChar char="–"/>
            </a:pPr>
            <a:r>
              <a:rPr lang="it-IT" sz="1500" b="1" dirty="0" err="1">
                <a:solidFill>
                  <a:srgbClr val="000000"/>
                </a:solidFill>
              </a:rPr>
              <a:t>Claustrophobia</a:t>
            </a:r>
            <a:endParaRPr lang="it-IT" sz="1500" b="1" dirty="0">
              <a:solidFill>
                <a:srgbClr val="000000"/>
              </a:solidFill>
            </a:endParaRPr>
          </a:p>
          <a:p>
            <a:pPr marL="1543050" lvl="4" indent="-171450">
              <a:lnSpc>
                <a:spcPct val="70000"/>
              </a:lnSpc>
              <a:spcBef>
                <a:spcPct val="50000"/>
              </a:spcBef>
              <a:buFont typeface="Arial" charset="0"/>
              <a:buChar char="–"/>
            </a:pPr>
            <a:r>
              <a:rPr lang="it-IT" sz="1500" b="1" dirty="0">
                <a:solidFill>
                  <a:srgbClr val="FF0000"/>
                </a:solidFill>
              </a:rPr>
              <a:t>Severe </a:t>
            </a:r>
            <a:r>
              <a:rPr lang="it-IT" sz="1500" b="1" dirty="0" err="1">
                <a:solidFill>
                  <a:srgbClr val="FF0000"/>
                </a:solidFill>
              </a:rPr>
              <a:t>snorer</a:t>
            </a:r>
            <a:endParaRPr lang="it-IT" sz="1500" b="1" dirty="0">
              <a:solidFill>
                <a:srgbClr val="FF0000"/>
              </a:solidFill>
            </a:endParaRPr>
          </a:p>
          <a:p>
            <a:pPr marL="1200150" lvl="3" indent="-171450">
              <a:spcBef>
                <a:spcPct val="50000"/>
              </a:spcBef>
              <a:buFontTx/>
              <a:buChar char="•"/>
            </a:pPr>
            <a:endParaRPr lang="it-IT" sz="1800" b="1" dirty="0">
              <a:solidFill>
                <a:srgbClr val="000000"/>
              </a:solidFill>
            </a:endParaRPr>
          </a:p>
          <a:p>
            <a:pPr marL="257175" indent="-257175">
              <a:spcBef>
                <a:spcPct val="50000"/>
              </a:spcBef>
              <a:buFontTx/>
              <a:buChar char="•"/>
            </a:pPr>
            <a:endParaRPr lang="it-IT" sz="1800" b="1" dirty="0">
              <a:solidFill>
                <a:srgbClr val="000000"/>
              </a:solidFill>
            </a:endParaRPr>
          </a:p>
          <a:p>
            <a:pPr marL="257175" indent="-257175">
              <a:spcBef>
                <a:spcPct val="20000"/>
              </a:spcBef>
              <a:buFontTx/>
              <a:buChar char="•"/>
            </a:pPr>
            <a:endParaRPr lang="it-IT" sz="1800" b="1" dirty="0">
              <a:solidFill>
                <a:srgbClr val="000000"/>
              </a:solidFill>
            </a:endParaRPr>
          </a:p>
        </p:txBody>
      </p:sp>
      <p:pic>
        <p:nvPicPr>
          <p:cNvPr id="3584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9871" y="1006078"/>
            <a:ext cx="1232297" cy="14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8" name="Freeform 9"/>
          <p:cNvSpPr>
            <a:spLocks/>
          </p:cNvSpPr>
          <p:nvPr/>
        </p:nvSpPr>
        <p:spPr bwMode="auto">
          <a:xfrm>
            <a:off x="6840141" y="1491854"/>
            <a:ext cx="756047" cy="866775"/>
          </a:xfrm>
          <a:custGeom>
            <a:avLst/>
            <a:gdLst>
              <a:gd name="T0" fmla="*/ 2147483647 w 953"/>
              <a:gd name="T1" fmla="*/ 0 h 1043"/>
              <a:gd name="T2" fmla="*/ 2147483647 w 953"/>
              <a:gd name="T3" fmla="*/ 2147483647 h 1043"/>
              <a:gd name="T4" fmla="*/ 2147483647 w 953"/>
              <a:gd name="T5" fmla="*/ 2147483647 h 1043"/>
              <a:gd name="T6" fmla="*/ 2147483647 w 953"/>
              <a:gd name="T7" fmla="*/ 2147483647 h 1043"/>
              <a:gd name="T8" fmla="*/ 2147483647 w 953"/>
              <a:gd name="T9" fmla="*/ 2147483647 h 1043"/>
              <a:gd name="T10" fmla="*/ 2147483647 w 953"/>
              <a:gd name="T11" fmla="*/ 2147483647 h 1043"/>
              <a:gd name="T12" fmla="*/ 2147483647 w 953"/>
              <a:gd name="T13" fmla="*/ 2147483647 h 1043"/>
              <a:gd name="T14" fmla="*/ 2147483647 w 953"/>
              <a:gd name="T15" fmla="*/ 2147483647 h 1043"/>
              <a:gd name="T16" fmla="*/ 2147483647 w 953"/>
              <a:gd name="T17" fmla="*/ 2147483647 h 1043"/>
              <a:gd name="T18" fmla="*/ 2147483647 w 953"/>
              <a:gd name="T19" fmla="*/ 2147483647 h 1043"/>
              <a:gd name="T20" fmla="*/ 2147483647 w 953"/>
              <a:gd name="T21" fmla="*/ 2147483647 h 1043"/>
              <a:gd name="T22" fmla="*/ 2147483647 w 953"/>
              <a:gd name="T23" fmla="*/ 2147483647 h 1043"/>
              <a:gd name="T24" fmla="*/ 2147483647 w 953"/>
              <a:gd name="T25" fmla="*/ 2147483647 h 1043"/>
              <a:gd name="T26" fmla="*/ 2147483647 w 953"/>
              <a:gd name="T27" fmla="*/ 2147483647 h 1043"/>
              <a:gd name="T28" fmla="*/ 2147483647 w 953"/>
              <a:gd name="T29" fmla="*/ 2147483647 h 1043"/>
              <a:gd name="T30" fmla="*/ 2147483647 w 953"/>
              <a:gd name="T31" fmla="*/ 2147483647 h 1043"/>
              <a:gd name="T32" fmla="*/ 2147483647 w 953"/>
              <a:gd name="T33" fmla="*/ 2147483647 h 1043"/>
              <a:gd name="T34" fmla="*/ 2147483647 w 953"/>
              <a:gd name="T35" fmla="*/ 2147483647 h 1043"/>
              <a:gd name="T36" fmla="*/ 2147483647 w 953"/>
              <a:gd name="T37" fmla="*/ 2147483647 h 1043"/>
              <a:gd name="T38" fmla="*/ 2147483647 w 953"/>
              <a:gd name="T39" fmla="*/ 2147483647 h 1043"/>
              <a:gd name="T40" fmla="*/ 2147483647 w 953"/>
              <a:gd name="T41" fmla="*/ 2147483647 h 1043"/>
              <a:gd name="T42" fmla="*/ 2147483647 w 953"/>
              <a:gd name="T43" fmla="*/ 2147483647 h 1043"/>
              <a:gd name="T44" fmla="*/ 2147483647 w 953"/>
              <a:gd name="T45" fmla="*/ 2147483647 h 1043"/>
              <a:gd name="T46" fmla="*/ 2147483647 w 953"/>
              <a:gd name="T47" fmla="*/ 2147483647 h 1043"/>
              <a:gd name="T48" fmla="*/ 2147483647 w 953"/>
              <a:gd name="T49" fmla="*/ 2147483647 h 1043"/>
              <a:gd name="T50" fmla="*/ 2147483647 w 953"/>
              <a:gd name="T51" fmla="*/ 2147483647 h 1043"/>
              <a:gd name="T52" fmla="*/ 2147483647 w 953"/>
              <a:gd name="T53" fmla="*/ 2147483647 h 1043"/>
              <a:gd name="T54" fmla="*/ 2147483647 w 953"/>
              <a:gd name="T55" fmla="*/ 2147483647 h 1043"/>
              <a:gd name="T56" fmla="*/ 2147483647 w 953"/>
              <a:gd name="T57" fmla="*/ 2147483647 h 1043"/>
              <a:gd name="T58" fmla="*/ 2147483647 w 953"/>
              <a:gd name="T59" fmla="*/ 2147483647 h 1043"/>
              <a:gd name="T60" fmla="*/ 2147483647 w 953"/>
              <a:gd name="T61" fmla="*/ 2147483647 h 1043"/>
              <a:gd name="T62" fmla="*/ 2147483647 w 953"/>
              <a:gd name="T63" fmla="*/ 2147483647 h 1043"/>
              <a:gd name="T64" fmla="*/ 2147483647 w 953"/>
              <a:gd name="T65" fmla="*/ 2147483647 h 1043"/>
              <a:gd name="T66" fmla="*/ 2147483647 w 953"/>
              <a:gd name="T67" fmla="*/ 2147483647 h 1043"/>
              <a:gd name="T68" fmla="*/ 2147483647 w 953"/>
              <a:gd name="T69" fmla="*/ 2147483647 h 1043"/>
              <a:gd name="T70" fmla="*/ 2147483647 w 953"/>
              <a:gd name="T71" fmla="*/ 2147483647 h 1043"/>
              <a:gd name="T72" fmla="*/ 2147483647 w 953"/>
              <a:gd name="T73" fmla="*/ 2147483647 h 1043"/>
              <a:gd name="T74" fmla="*/ 2147483647 w 953"/>
              <a:gd name="T75" fmla="*/ 2147483647 h 1043"/>
              <a:gd name="T76" fmla="*/ 2147483647 w 953"/>
              <a:gd name="T77" fmla="*/ 0 h 104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53"/>
              <a:gd name="T118" fmla="*/ 0 h 1043"/>
              <a:gd name="T119" fmla="*/ 953 w 953"/>
              <a:gd name="T120" fmla="*/ 1043 h 104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53" h="1043">
                <a:moveTo>
                  <a:pt x="427" y="0"/>
                </a:moveTo>
                <a:cubicBezTo>
                  <a:pt x="412" y="5"/>
                  <a:pt x="394" y="3"/>
                  <a:pt x="382" y="13"/>
                </a:cubicBezTo>
                <a:cubicBezTo>
                  <a:pt x="371" y="23"/>
                  <a:pt x="357" y="51"/>
                  <a:pt x="357" y="51"/>
                </a:cubicBezTo>
                <a:cubicBezTo>
                  <a:pt x="345" y="118"/>
                  <a:pt x="365" y="78"/>
                  <a:pt x="286" y="96"/>
                </a:cubicBezTo>
                <a:cubicBezTo>
                  <a:pt x="272" y="99"/>
                  <a:pt x="262" y="111"/>
                  <a:pt x="248" y="115"/>
                </a:cubicBezTo>
                <a:cubicBezTo>
                  <a:pt x="234" y="129"/>
                  <a:pt x="212" y="157"/>
                  <a:pt x="190" y="167"/>
                </a:cubicBezTo>
                <a:cubicBezTo>
                  <a:pt x="178" y="172"/>
                  <a:pt x="152" y="179"/>
                  <a:pt x="152" y="179"/>
                </a:cubicBezTo>
                <a:cubicBezTo>
                  <a:pt x="137" y="202"/>
                  <a:pt x="137" y="215"/>
                  <a:pt x="114" y="231"/>
                </a:cubicBezTo>
                <a:cubicBezTo>
                  <a:pt x="105" y="245"/>
                  <a:pt x="91" y="255"/>
                  <a:pt x="82" y="269"/>
                </a:cubicBezTo>
                <a:cubicBezTo>
                  <a:pt x="70" y="286"/>
                  <a:pt x="68" y="308"/>
                  <a:pt x="62" y="327"/>
                </a:cubicBezTo>
                <a:cubicBezTo>
                  <a:pt x="60" y="334"/>
                  <a:pt x="53" y="339"/>
                  <a:pt x="50" y="346"/>
                </a:cubicBezTo>
                <a:cubicBezTo>
                  <a:pt x="41" y="363"/>
                  <a:pt x="43" y="372"/>
                  <a:pt x="37" y="391"/>
                </a:cubicBezTo>
                <a:cubicBezTo>
                  <a:pt x="31" y="412"/>
                  <a:pt x="18" y="428"/>
                  <a:pt x="11" y="448"/>
                </a:cubicBezTo>
                <a:cubicBezTo>
                  <a:pt x="14" y="529"/>
                  <a:pt x="0" y="673"/>
                  <a:pt x="56" y="755"/>
                </a:cubicBezTo>
                <a:cubicBezTo>
                  <a:pt x="73" y="812"/>
                  <a:pt x="85" y="819"/>
                  <a:pt x="139" y="839"/>
                </a:cubicBezTo>
                <a:cubicBezTo>
                  <a:pt x="145" y="885"/>
                  <a:pt x="154" y="918"/>
                  <a:pt x="190" y="947"/>
                </a:cubicBezTo>
                <a:cubicBezTo>
                  <a:pt x="204" y="959"/>
                  <a:pt x="212" y="961"/>
                  <a:pt x="229" y="967"/>
                </a:cubicBezTo>
                <a:cubicBezTo>
                  <a:pt x="242" y="971"/>
                  <a:pt x="267" y="979"/>
                  <a:pt x="267" y="979"/>
                </a:cubicBezTo>
                <a:cubicBezTo>
                  <a:pt x="328" y="1021"/>
                  <a:pt x="243" y="957"/>
                  <a:pt x="293" y="1018"/>
                </a:cubicBezTo>
                <a:cubicBezTo>
                  <a:pt x="302" y="1029"/>
                  <a:pt x="436" y="1037"/>
                  <a:pt x="440" y="1037"/>
                </a:cubicBezTo>
                <a:cubicBezTo>
                  <a:pt x="515" y="1035"/>
                  <a:pt x="590" y="1043"/>
                  <a:pt x="664" y="1031"/>
                </a:cubicBezTo>
                <a:cubicBezTo>
                  <a:pt x="664" y="1031"/>
                  <a:pt x="671" y="984"/>
                  <a:pt x="677" y="979"/>
                </a:cubicBezTo>
                <a:cubicBezTo>
                  <a:pt x="689" y="969"/>
                  <a:pt x="707" y="971"/>
                  <a:pt x="722" y="967"/>
                </a:cubicBezTo>
                <a:cubicBezTo>
                  <a:pt x="734" y="929"/>
                  <a:pt x="764" y="923"/>
                  <a:pt x="798" y="915"/>
                </a:cubicBezTo>
                <a:cubicBezTo>
                  <a:pt x="810" y="908"/>
                  <a:pt x="827" y="906"/>
                  <a:pt x="837" y="896"/>
                </a:cubicBezTo>
                <a:cubicBezTo>
                  <a:pt x="863" y="869"/>
                  <a:pt x="859" y="846"/>
                  <a:pt x="888" y="826"/>
                </a:cubicBezTo>
                <a:cubicBezTo>
                  <a:pt x="931" y="761"/>
                  <a:pt x="901" y="763"/>
                  <a:pt x="926" y="685"/>
                </a:cubicBezTo>
                <a:cubicBezTo>
                  <a:pt x="922" y="556"/>
                  <a:pt x="953" y="482"/>
                  <a:pt x="856" y="416"/>
                </a:cubicBezTo>
                <a:cubicBezTo>
                  <a:pt x="848" y="391"/>
                  <a:pt x="832" y="387"/>
                  <a:pt x="818" y="365"/>
                </a:cubicBezTo>
                <a:cubicBezTo>
                  <a:pt x="811" y="322"/>
                  <a:pt x="813" y="311"/>
                  <a:pt x="779" y="288"/>
                </a:cubicBezTo>
                <a:cubicBezTo>
                  <a:pt x="765" y="267"/>
                  <a:pt x="713" y="211"/>
                  <a:pt x="696" y="199"/>
                </a:cubicBezTo>
                <a:cubicBezTo>
                  <a:pt x="683" y="190"/>
                  <a:pt x="658" y="173"/>
                  <a:pt x="658" y="173"/>
                </a:cubicBezTo>
                <a:cubicBezTo>
                  <a:pt x="656" y="167"/>
                  <a:pt x="656" y="158"/>
                  <a:pt x="651" y="154"/>
                </a:cubicBezTo>
                <a:cubicBezTo>
                  <a:pt x="644" y="149"/>
                  <a:pt x="633" y="151"/>
                  <a:pt x="626" y="147"/>
                </a:cubicBezTo>
                <a:cubicBezTo>
                  <a:pt x="566" y="112"/>
                  <a:pt x="640" y="139"/>
                  <a:pt x="587" y="122"/>
                </a:cubicBezTo>
                <a:cubicBezTo>
                  <a:pt x="566" y="108"/>
                  <a:pt x="560" y="92"/>
                  <a:pt x="536" y="83"/>
                </a:cubicBezTo>
                <a:cubicBezTo>
                  <a:pt x="531" y="76"/>
                  <a:pt x="497" y="35"/>
                  <a:pt x="491" y="32"/>
                </a:cubicBezTo>
                <a:cubicBezTo>
                  <a:pt x="486" y="29"/>
                  <a:pt x="426" y="20"/>
                  <a:pt x="421" y="13"/>
                </a:cubicBezTo>
                <a:cubicBezTo>
                  <a:pt x="418" y="9"/>
                  <a:pt x="425" y="4"/>
                  <a:pt x="427" y="0"/>
                </a:cubicBezTo>
                <a:close/>
              </a:path>
            </a:pathLst>
          </a:custGeom>
          <a:solidFill>
            <a:schemeClr val="tx1">
              <a:alpha val="50195"/>
            </a:schemeClr>
          </a:solidFill>
          <a:ln w="9525">
            <a:solidFill>
              <a:schemeClr val="tx1"/>
            </a:solidFill>
            <a:round/>
            <a:headEnd/>
            <a:tailEnd/>
          </a:ln>
        </p:spPr>
        <p:txBody>
          <a:bodyPr wrap="none" anchor="ctr"/>
          <a:lstStyle/>
          <a:p>
            <a:endParaRPr lang="it-IT" sz="1800"/>
          </a:p>
        </p:txBody>
      </p:sp>
      <p:sp>
        <p:nvSpPr>
          <p:cNvPr id="35849" name="Oval 10"/>
          <p:cNvSpPr>
            <a:spLocks noChangeArrowheads="1"/>
          </p:cNvSpPr>
          <p:nvPr/>
        </p:nvSpPr>
        <p:spPr bwMode="auto">
          <a:xfrm>
            <a:off x="7163991" y="1815704"/>
            <a:ext cx="171450" cy="228600"/>
          </a:xfrm>
          <a:prstGeom prst="ellipse">
            <a:avLst/>
          </a:prstGeom>
          <a:solidFill>
            <a:schemeClr val="accent1"/>
          </a:solidFill>
          <a:ln w="9525">
            <a:solidFill>
              <a:schemeClr val="tx1"/>
            </a:solidFill>
            <a:round/>
            <a:headEnd/>
            <a:tailEnd/>
          </a:ln>
        </p:spPr>
        <p:txBody>
          <a:bodyPr wrap="none" anchor="ctr"/>
          <a:lstStyle/>
          <a:p>
            <a:endParaRPr lang="it-IT" sz="180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4E5E680-708B-FBF5-FB19-3F0AD5A215FA}"/>
              </a:ext>
            </a:extLst>
          </p:cNvPr>
          <p:cNvPicPr>
            <a:picLocks noChangeAspect="1"/>
          </p:cNvPicPr>
          <p:nvPr/>
        </p:nvPicPr>
        <p:blipFill>
          <a:blip r:embed="rId2"/>
          <a:stretch>
            <a:fillRect/>
          </a:stretch>
        </p:blipFill>
        <p:spPr>
          <a:xfrm>
            <a:off x="-1563" y="30879"/>
            <a:ext cx="5246509" cy="1820792"/>
          </a:xfrm>
          <a:prstGeom prst="rect">
            <a:avLst/>
          </a:prstGeom>
        </p:spPr>
      </p:pic>
      <p:pic>
        <p:nvPicPr>
          <p:cNvPr id="3" name="Immagine 2">
            <a:extLst>
              <a:ext uri="{FF2B5EF4-FFF2-40B4-BE49-F238E27FC236}">
                <a16:creationId xmlns:a16="http://schemas.microsoft.com/office/drawing/2014/main" id="{4BC5A6F3-47ED-C7CE-F312-010EBE7B0CD1}"/>
              </a:ext>
            </a:extLst>
          </p:cNvPr>
          <p:cNvPicPr>
            <a:picLocks noChangeAspect="1"/>
          </p:cNvPicPr>
          <p:nvPr/>
        </p:nvPicPr>
        <p:blipFill>
          <a:blip r:embed="rId3"/>
          <a:stretch>
            <a:fillRect/>
          </a:stretch>
        </p:blipFill>
        <p:spPr>
          <a:xfrm>
            <a:off x="1691680" y="2427734"/>
            <a:ext cx="4390504" cy="2510012"/>
          </a:xfrm>
          <a:prstGeom prst="rect">
            <a:avLst/>
          </a:prstGeom>
        </p:spPr>
      </p:pic>
      <p:pic>
        <p:nvPicPr>
          <p:cNvPr id="4" name="Immagine 3">
            <a:extLst>
              <a:ext uri="{FF2B5EF4-FFF2-40B4-BE49-F238E27FC236}">
                <a16:creationId xmlns:a16="http://schemas.microsoft.com/office/drawing/2014/main" id="{F64B7860-2A0C-2140-5C60-1B65E71FA2C1}"/>
              </a:ext>
            </a:extLst>
          </p:cNvPr>
          <p:cNvPicPr>
            <a:picLocks noChangeAspect="1"/>
          </p:cNvPicPr>
          <p:nvPr/>
        </p:nvPicPr>
        <p:blipFill>
          <a:blip r:embed="rId4"/>
          <a:stretch>
            <a:fillRect/>
          </a:stretch>
        </p:blipFill>
        <p:spPr>
          <a:xfrm>
            <a:off x="5724128" y="4876006"/>
            <a:ext cx="2844800" cy="165100"/>
          </a:xfrm>
          <a:prstGeom prst="rect">
            <a:avLst/>
          </a:prstGeom>
        </p:spPr>
      </p:pic>
    </p:spTree>
    <p:extLst>
      <p:ext uri="{BB962C8B-B14F-4D97-AF65-F5344CB8AC3E}">
        <p14:creationId xmlns:p14="http://schemas.microsoft.com/office/powerpoint/2010/main" val="1467023976"/>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show="0">
  <p:cSld>
    <p:bg>
      <p:bgPr>
        <a:gradFill rotWithShape="0">
          <a:gsLst>
            <a:gs pos="100000">
              <a:schemeClr val="tx1"/>
            </a:gs>
            <a:gs pos="100000">
              <a:srgbClr val="000066"/>
            </a:gs>
          </a:gsLst>
          <a:lin ang="5400000" scaled="1"/>
        </a:gradFill>
        <a:effectLst/>
      </p:bgPr>
    </p:bg>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srcRect/>
          <a:stretch>
            <a:fillRect/>
          </a:stretch>
        </p:blipFill>
        <p:spPr bwMode="auto">
          <a:xfrm>
            <a:off x="1980010" y="141685"/>
            <a:ext cx="5222081" cy="957263"/>
          </a:xfrm>
          <a:prstGeom prst="rect">
            <a:avLst/>
          </a:prstGeom>
          <a:noFill/>
          <a:ln w="9525">
            <a:noFill/>
            <a:miter lim="800000"/>
            <a:headEnd/>
            <a:tailEnd/>
          </a:ln>
        </p:spPr>
      </p:pic>
      <p:pic>
        <p:nvPicPr>
          <p:cNvPr id="79875" name="Picture 3"/>
          <p:cNvPicPr>
            <a:picLocks noChangeAspect="1" noChangeArrowheads="1"/>
          </p:cNvPicPr>
          <p:nvPr/>
        </p:nvPicPr>
        <p:blipFill>
          <a:blip r:embed="rId3"/>
          <a:srcRect/>
          <a:stretch>
            <a:fillRect/>
          </a:stretch>
        </p:blipFill>
        <p:spPr bwMode="auto">
          <a:xfrm>
            <a:off x="5328047" y="4762500"/>
            <a:ext cx="1685925" cy="185738"/>
          </a:xfrm>
          <a:prstGeom prst="rect">
            <a:avLst/>
          </a:prstGeom>
          <a:noFill/>
          <a:ln w="9525">
            <a:noFill/>
            <a:miter lim="800000"/>
            <a:headEnd/>
            <a:tailEnd/>
          </a:ln>
        </p:spPr>
      </p:pic>
      <p:pic>
        <p:nvPicPr>
          <p:cNvPr id="79876" name="Picture 4"/>
          <p:cNvPicPr>
            <a:picLocks noChangeAspect="1" noChangeArrowheads="1"/>
          </p:cNvPicPr>
          <p:nvPr/>
        </p:nvPicPr>
        <p:blipFill>
          <a:blip r:embed="rId4"/>
          <a:srcRect/>
          <a:stretch>
            <a:fillRect/>
          </a:stretch>
        </p:blipFill>
        <p:spPr bwMode="auto">
          <a:xfrm>
            <a:off x="3383757" y="1113235"/>
            <a:ext cx="2418160" cy="2245519"/>
          </a:xfrm>
          <a:prstGeom prst="rect">
            <a:avLst/>
          </a:prstGeom>
          <a:noFill/>
          <a:ln w="9525">
            <a:noFill/>
            <a:miter lim="800000"/>
            <a:headEnd/>
            <a:tailEnd/>
          </a:ln>
        </p:spPr>
      </p:pic>
      <p:pic>
        <p:nvPicPr>
          <p:cNvPr id="79877" name="Picture 5"/>
          <p:cNvPicPr>
            <a:picLocks noChangeAspect="1" noChangeArrowheads="1"/>
          </p:cNvPicPr>
          <p:nvPr/>
        </p:nvPicPr>
        <p:blipFill>
          <a:blip r:embed="rId5"/>
          <a:srcRect/>
          <a:stretch>
            <a:fillRect/>
          </a:stretch>
        </p:blipFill>
        <p:spPr bwMode="auto">
          <a:xfrm>
            <a:off x="1494235" y="3436144"/>
            <a:ext cx="6122194" cy="1300163"/>
          </a:xfrm>
          <a:prstGeom prst="rect">
            <a:avLst/>
          </a:prstGeom>
          <a:noFill/>
          <a:ln w="9525">
            <a:noFill/>
            <a:miter lim="800000"/>
            <a:headEnd/>
            <a:tailEnd/>
          </a:ln>
        </p:spPr>
      </p:pic>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971550" y="114300"/>
            <a:ext cx="73152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67866" tIns="33338" rIns="67866" bIns="33338" anchor="ctr"/>
          <a:lstStyle/>
          <a:p>
            <a:pPr algn="ctr"/>
            <a:r>
              <a:rPr lang="it-IT" sz="2700" b="1" dirty="0" err="1">
                <a:solidFill>
                  <a:srgbClr val="FF0000"/>
                </a:solidFill>
              </a:rPr>
              <a:t>Helmet</a:t>
            </a:r>
            <a:br>
              <a:rPr lang="it-IT" sz="3000" b="1" dirty="0">
                <a:solidFill>
                  <a:srgbClr val="FF0000"/>
                </a:solidFill>
              </a:rPr>
            </a:br>
            <a:r>
              <a:rPr lang="it-IT" sz="2100" b="1" dirty="0" err="1">
                <a:solidFill>
                  <a:srgbClr val="FF0000"/>
                </a:solidFill>
              </a:rPr>
              <a:t>Advantages</a:t>
            </a:r>
            <a:r>
              <a:rPr lang="it-IT" sz="2100" b="1" dirty="0">
                <a:solidFill>
                  <a:srgbClr val="FF0000"/>
                </a:solidFill>
              </a:rPr>
              <a:t> </a:t>
            </a:r>
            <a:r>
              <a:rPr lang="it-IT" sz="2100" b="1" dirty="0" err="1">
                <a:solidFill>
                  <a:srgbClr val="FF0000"/>
                </a:solidFill>
              </a:rPr>
              <a:t>compared</a:t>
            </a:r>
            <a:r>
              <a:rPr lang="it-IT" sz="2100" b="1" dirty="0">
                <a:solidFill>
                  <a:srgbClr val="FF0000"/>
                </a:solidFill>
              </a:rPr>
              <a:t> </a:t>
            </a:r>
            <a:r>
              <a:rPr lang="it-IT" sz="2100" b="1" dirty="0" err="1">
                <a:solidFill>
                  <a:srgbClr val="FF0000"/>
                </a:solidFill>
              </a:rPr>
              <a:t>toTFM</a:t>
            </a:r>
            <a:r>
              <a:rPr lang="it-IT" sz="2100" b="1" dirty="0">
                <a:solidFill>
                  <a:srgbClr val="FF0000"/>
                </a:solidFill>
              </a:rPr>
              <a:t> </a:t>
            </a:r>
            <a:r>
              <a:rPr lang="it-IT" sz="2100" b="1" dirty="0" err="1">
                <a:solidFill>
                  <a:srgbClr val="FF0000"/>
                </a:solidFill>
              </a:rPr>
              <a:t>ventilation</a:t>
            </a:r>
            <a:endParaRPr lang="it-IT" sz="3000" dirty="0">
              <a:solidFill>
                <a:srgbClr val="FF0000"/>
              </a:solidFill>
            </a:endParaRPr>
          </a:p>
        </p:txBody>
      </p:sp>
      <p:sp>
        <p:nvSpPr>
          <p:cNvPr id="31746" name="Rectangle 3"/>
          <p:cNvSpPr>
            <a:spLocks noChangeArrowheads="1"/>
          </p:cNvSpPr>
          <p:nvPr/>
        </p:nvSpPr>
        <p:spPr bwMode="auto">
          <a:xfrm>
            <a:off x="1090613" y="1257301"/>
            <a:ext cx="6147197" cy="2403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67866" tIns="33338" rIns="67866" bIns="33338"/>
          <a:lstStyle/>
          <a:p>
            <a:pPr marL="557213" lvl="1" indent="-214313">
              <a:spcBef>
                <a:spcPct val="20000"/>
              </a:spcBef>
              <a:buFontTx/>
              <a:buChar char="–"/>
            </a:pPr>
            <a:r>
              <a:rPr lang="it-IT" sz="1500" b="1" dirty="0">
                <a:solidFill>
                  <a:srgbClr val="FF3300"/>
                </a:solidFill>
              </a:rPr>
              <a:t>More </a:t>
            </a:r>
            <a:r>
              <a:rPr lang="it-IT" sz="1500" b="1" dirty="0" err="1">
                <a:solidFill>
                  <a:srgbClr val="FF3300"/>
                </a:solidFill>
              </a:rPr>
              <a:t>stable</a:t>
            </a:r>
            <a:r>
              <a:rPr lang="it-IT" sz="1500" b="1" dirty="0">
                <a:solidFill>
                  <a:srgbClr val="FF3300"/>
                </a:solidFill>
              </a:rPr>
              <a:t> </a:t>
            </a:r>
            <a:r>
              <a:rPr lang="it-IT" sz="1500" b="1" dirty="0" err="1">
                <a:solidFill>
                  <a:srgbClr val="FF3300"/>
                </a:solidFill>
              </a:rPr>
              <a:t>airway</a:t>
            </a:r>
            <a:r>
              <a:rPr lang="it-IT" sz="1500" b="1" dirty="0">
                <a:solidFill>
                  <a:srgbClr val="FF3300"/>
                </a:solidFill>
              </a:rPr>
              <a:t> pressure  (CPAP mode)</a:t>
            </a:r>
          </a:p>
          <a:p>
            <a:pPr marL="557213" lvl="1" indent="-214313">
              <a:spcBef>
                <a:spcPct val="20000"/>
              </a:spcBef>
              <a:buFontTx/>
              <a:buChar char="–"/>
            </a:pPr>
            <a:r>
              <a:rPr lang="it-IT" sz="1500" b="1" dirty="0" err="1">
                <a:solidFill>
                  <a:srgbClr val="FF3300"/>
                </a:solidFill>
              </a:rPr>
              <a:t>Fewer</a:t>
            </a:r>
            <a:r>
              <a:rPr lang="it-IT" sz="1500" b="1" dirty="0">
                <a:solidFill>
                  <a:srgbClr val="FF3300"/>
                </a:solidFill>
              </a:rPr>
              <a:t> air </a:t>
            </a:r>
            <a:r>
              <a:rPr lang="it-IT" sz="1500" b="1" dirty="0" err="1">
                <a:solidFill>
                  <a:srgbClr val="FF3300"/>
                </a:solidFill>
              </a:rPr>
              <a:t>leaks</a:t>
            </a:r>
            <a:endParaRPr lang="it-IT" sz="1500" b="1" dirty="0">
              <a:solidFill>
                <a:srgbClr val="FF3300"/>
              </a:solidFill>
            </a:endParaRPr>
          </a:p>
          <a:p>
            <a:pPr marL="557213" lvl="1" indent="-214313">
              <a:spcBef>
                <a:spcPct val="20000"/>
              </a:spcBef>
              <a:buFontTx/>
              <a:buChar char="–"/>
            </a:pPr>
            <a:r>
              <a:rPr lang="it-IT" sz="1500" b="1" dirty="0" err="1">
                <a:solidFill>
                  <a:srgbClr val="FF3300"/>
                </a:solidFill>
              </a:rPr>
              <a:t>Less</a:t>
            </a:r>
            <a:r>
              <a:rPr lang="it-IT" sz="1500" b="1" dirty="0">
                <a:solidFill>
                  <a:srgbClr val="FF3300"/>
                </a:solidFill>
              </a:rPr>
              <a:t> </a:t>
            </a:r>
            <a:r>
              <a:rPr lang="it-IT" sz="1500" b="1" dirty="0" err="1">
                <a:solidFill>
                  <a:srgbClr val="FF3300"/>
                </a:solidFill>
              </a:rPr>
              <a:t>significant</a:t>
            </a:r>
            <a:r>
              <a:rPr lang="it-IT" sz="1500" b="1" dirty="0">
                <a:solidFill>
                  <a:srgbClr val="FF3300"/>
                </a:solidFill>
              </a:rPr>
              <a:t> </a:t>
            </a:r>
            <a:r>
              <a:rPr lang="it-IT" sz="1500" b="1" dirty="0" err="1">
                <a:solidFill>
                  <a:srgbClr val="FF3300"/>
                </a:solidFill>
              </a:rPr>
              <a:t>resistance</a:t>
            </a:r>
            <a:r>
              <a:rPr lang="it-IT" sz="1500" b="1" dirty="0">
                <a:solidFill>
                  <a:srgbClr val="FF3300"/>
                </a:solidFill>
              </a:rPr>
              <a:t> to </a:t>
            </a:r>
            <a:r>
              <a:rPr lang="it-IT" sz="1500" b="1" dirty="0" err="1">
                <a:solidFill>
                  <a:srgbClr val="FF3300"/>
                </a:solidFill>
              </a:rPr>
              <a:t>airflow</a:t>
            </a:r>
            <a:r>
              <a:rPr lang="it-IT" sz="1500" b="1" dirty="0">
                <a:solidFill>
                  <a:srgbClr val="FF3300"/>
                </a:solidFill>
              </a:rPr>
              <a:t> </a:t>
            </a:r>
          </a:p>
          <a:p>
            <a:pPr marL="557213" lvl="1" indent="-214313">
              <a:spcBef>
                <a:spcPct val="20000"/>
              </a:spcBef>
              <a:buFontTx/>
              <a:buChar char="–"/>
            </a:pPr>
            <a:r>
              <a:rPr lang="it-IT" sz="1500" b="1" dirty="0" err="1">
                <a:solidFill>
                  <a:srgbClr val="FF3300"/>
                </a:solidFill>
              </a:rPr>
              <a:t>Less</a:t>
            </a:r>
            <a:r>
              <a:rPr lang="it-IT" sz="1500" b="1" dirty="0">
                <a:solidFill>
                  <a:srgbClr val="FF3300"/>
                </a:solidFill>
              </a:rPr>
              <a:t> </a:t>
            </a:r>
            <a:r>
              <a:rPr lang="it-IT" sz="1500" b="1" dirty="0" err="1">
                <a:solidFill>
                  <a:srgbClr val="FF3300"/>
                </a:solidFill>
              </a:rPr>
              <a:t>need</a:t>
            </a:r>
            <a:r>
              <a:rPr lang="it-IT" sz="1500" b="1" dirty="0">
                <a:solidFill>
                  <a:srgbClr val="FF3300"/>
                </a:solidFill>
              </a:rPr>
              <a:t> for </a:t>
            </a:r>
            <a:r>
              <a:rPr lang="it-IT" sz="1500" b="1" dirty="0" err="1">
                <a:solidFill>
                  <a:srgbClr val="FF3300"/>
                </a:solidFill>
              </a:rPr>
              <a:t>patient</a:t>
            </a:r>
            <a:r>
              <a:rPr lang="it-IT" sz="1500" b="1" dirty="0">
                <a:solidFill>
                  <a:srgbClr val="FF3300"/>
                </a:solidFill>
              </a:rPr>
              <a:t> </a:t>
            </a:r>
            <a:r>
              <a:rPr lang="it-IT" sz="1500" b="1" dirty="0" err="1">
                <a:solidFill>
                  <a:srgbClr val="FF3300"/>
                </a:solidFill>
              </a:rPr>
              <a:t>cooperation</a:t>
            </a:r>
            <a:endParaRPr lang="it-IT" sz="1500" b="1" dirty="0">
              <a:solidFill>
                <a:srgbClr val="FF3300"/>
              </a:solidFill>
            </a:endParaRPr>
          </a:p>
        </p:txBody>
      </p:sp>
      <p:sp>
        <p:nvSpPr>
          <p:cNvPr id="31747" name="Rectangle 4"/>
          <p:cNvSpPr>
            <a:spLocks noChangeArrowheads="1"/>
          </p:cNvSpPr>
          <p:nvPr/>
        </p:nvSpPr>
        <p:spPr bwMode="auto">
          <a:xfrm>
            <a:off x="198293" y="3524846"/>
            <a:ext cx="5181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67866" tIns="33338" rIns="67866" bIns="33338" anchor="ctr"/>
          <a:lstStyle/>
          <a:p>
            <a:pPr algn="ctr"/>
            <a:r>
              <a:rPr lang="it-IT" sz="2100" b="1" dirty="0" err="1">
                <a:solidFill>
                  <a:srgbClr val="FF3300"/>
                </a:solidFill>
              </a:rPr>
              <a:t>Contraindications</a:t>
            </a:r>
            <a:endParaRPr lang="it-IT" sz="3600" b="1" dirty="0">
              <a:solidFill>
                <a:srgbClr val="FF3300"/>
              </a:solidFill>
            </a:endParaRPr>
          </a:p>
        </p:txBody>
      </p:sp>
      <p:sp>
        <p:nvSpPr>
          <p:cNvPr id="31748" name="Rectangle 5"/>
          <p:cNvSpPr>
            <a:spLocks noChangeArrowheads="1"/>
          </p:cNvSpPr>
          <p:nvPr/>
        </p:nvSpPr>
        <p:spPr bwMode="auto">
          <a:xfrm>
            <a:off x="65062" y="4245769"/>
            <a:ext cx="73152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67866" tIns="33338" rIns="67866" bIns="33338"/>
          <a:lstStyle/>
          <a:p>
            <a:pPr marL="1543050" lvl="4" indent="-171450">
              <a:spcBef>
                <a:spcPct val="20000"/>
              </a:spcBef>
              <a:buFont typeface="Arial" charset="0"/>
              <a:buChar char="–"/>
            </a:pPr>
            <a:r>
              <a:rPr lang="it-IT" sz="1500" b="1" dirty="0" err="1">
                <a:solidFill>
                  <a:srgbClr val="000000"/>
                </a:solidFill>
              </a:rPr>
              <a:t>Claustrophobia</a:t>
            </a:r>
            <a:endParaRPr lang="it-IT" sz="1500" b="1" dirty="0">
              <a:solidFill>
                <a:srgbClr val="000000"/>
              </a:solidFill>
            </a:endParaRPr>
          </a:p>
          <a:p>
            <a:pPr marL="1543050" lvl="4" indent="-171450">
              <a:spcBef>
                <a:spcPct val="20000"/>
              </a:spcBef>
              <a:buFont typeface="Arial" charset="0"/>
              <a:buChar char="–"/>
            </a:pPr>
            <a:r>
              <a:rPr lang="it-IT" sz="1500" b="1" dirty="0" err="1">
                <a:solidFill>
                  <a:srgbClr val="000000"/>
                </a:solidFill>
              </a:rPr>
              <a:t>Gastric</a:t>
            </a:r>
            <a:r>
              <a:rPr lang="it-IT" sz="1500" b="1" dirty="0">
                <a:solidFill>
                  <a:srgbClr val="000000"/>
                </a:solidFill>
              </a:rPr>
              <a:t> </a:t>
            </a:r>
            <a:r>
              <a:rPr lang="it-IT" sz="1500" b="1" dirty="0" err="1">
                <a:solidFill>
                  <a:srgbClr val="000000"/>
                </a:solidFill>
              </a:rPr>
              <a:t>distension</a:t>
            </a:r>
            <a:r>
              <a:rPr lang="it-IT" sz="1500" b="1" dirty="0">
                <a:solidFill>
                  <a:srgbClr val="000000"/>
                </a:solidFill>
              </a:rPr>
              <a:t> </a:t>
            </a:r>
          </a:p>
          <a:p>
            <a:pPr marL="257175" indent="-257175">
              <a:spcBef>
                <a:spcPct val="20000"/>
              </a:spcBef>
              <a:buFontTx/>
              <a:buChar char="•"/>
            </a:pPr>
            <a:endParaRPr lang="it-IT" sz="1800" b="1" dirty="0">
              <a:solidFill>
                <a:srgbClr val="000000"/>
              </a:solidFill>
            </a:endParaRPr>
          </a:p>
        </p:txBody>
      </p:sp>
      <p:sp>
        <p:nvSpPr>
          <p:cNvPr id="10" name="Oval 11"/>
          <p:cNvSpPr>
            <a:spLocks noChangeArrowheads="1"/>
          </p:cNvSpPr>
          <p:nvPr/>
        </p:nvSpPr>
        <p:spPr bwMode="auto">
          <a:xfrm>
            <a:off x="6570371" y="4551761"/>
            <a:ext cx="175022" cy="178594"/>
          </a:xfrm>
          <a:prstGeom prst="ellipse">
            <a:avLst/>
          </a:prstGeom>
          <a:solidFill>
            <a:schemeClr val="tx1">
              <a:alpha val="50195"/>
            </a:schemeClr>
          </a:solidFill>
          <a:ln w="9525">
            <a:solidFill>
              <a:schemeClr val="tx1"/>
            </a:solidFill>
            <a:round/>
            <a:headEnd/>
            <a:tailEnd/>
          </a:ln>
        </p:spPr>
        <p:txBody>
          <a:bodyPr wrap="none" anchor="ctr"/>
          <a:lstStyle/>
          <a:p>
            <a:endParaRPr lang="it-IT" sz="1800"/>
          </a:p>
        </p:txBody>
      </p:sp>
      <p:sp>
        <p:nvSpPr>
          <p:cNvPr id="11" name="Oval 12"/>
          <p:cNvSpPr>
            <a:spLocks noChangeArrowheads="1"/>
          </p:cNvSpPr>
          <p:nvPr/>
        </p:nvSpPr>
        <p:spPr bwMode="auto">
          <a:xfrm>
            <a:off x="6840643" y="4514851"/>
            <a:ext cx="161925" cy="232172"/>
          </a:xfrm>
          <a:prstGeom prst="ellipse">
            <a:avLst/>
          </a:prstGeom>
          <a:solidFill>
            <a:schemeClr val="tx1">
              <a:alpha val="50195"/>
            </a:schemeClr>
          </a:solidFill>
          <a:ln w="9525">
            <a:solidFill>
              <a:schemeClr val="tx1"/>
            </a:solidFill>
            <a:round/>
            <a:headEnd/>
            <a:tailEnd/>
          </a:ln>
        </p:spPr>
        <p:txBody>
          <a:bodyPr wrap="none" anchor="ctr"/>
          <a:lstStyle/>
          <a:p>
            <a:endParaRPr lang="it-IT" sz="1800"/>
          </a:p>
        </p:txBody>
      </p:sp>
      <p:sp>
        <p:nvSpPr>
          <p:cNvPr id="13" name="Rectangle 14"/>
          <p:cNvSpPr>
            <a:spLocks noChangeArrowheads="1"/>
          </p:cNvSpPr>
          <p:nvPr/>
        </p:nvSpPr>
        <p:spPr bwMode="auto">
          <a:xfrm flipH="1">
            <a:off x="6732296" y="4245769"/>
            <a:ext cx="108347" cy="323850"/>
          </a:xfrm>
          <a:prstGeom prst="rect">
            <a:avLst/>
          </a:prstGeom>
          <a:solidFill>
            <a:schemeClr val="tx1">
              <a:alpha val="50195"/>
            </a:schemeClr>
          </a:solidFill>
          <a:ln w="9525">
            <a:solidFill>
              <a:schemeClr val="tx1"/>
            </a:solidFill>
            <a:miter lim="800000"/>
            <a:headEnd/>
            <a:tailEnd/>
          </a:ln>
        </p:spPr>
        <p:txBody>
          <a:bodyPr wrap="none" anchor="ctr"/>
          <a:lstStyle/>
          <a:p>
            <a:endParaRPr lang="it-IT" sz="1800"/>
          </a:p>
        </p:txBody>
      </p:sp>
      <p:graphicFrame>
        <p:nvGraphicFramePr>
          <p:cNvPr id="18" name="Object 2">
            <a:extLst>
              <a:ext uri="{FF2B5EF4-FFF2-40B4-BE49-F238E27FC236}">
                <a16:creationId xmlns:a16="http://schemas.microsoft.com/office/drawing/2014/main" id="{80615B56-DC6C-9940-82C6-16ABD637255E}"/>
              </a:ext>
            </a:extLst>
          </p:cNvPr>
          <p:cNvGraphicFramePr>
            <a:graphicFrameLocks noChangeAspect="1"/>
          </p:cNvGraphicFramePr>
          <p:nvPr>
            <p:extLst>
              <p:ext uri="{D42A27DB-BD31-4B8C-83A1-F6EECF244321}">
                <p14:modId xmlns:p14="http://schemas.microsoft.com/office/powerpoint/2010/main" val="3448635324"/>
              </p:ext>
            </p:extLst>
          </p:nvPr>
        </p:nvGraphicFramePr>
        <p:xfrm>
          <a:off x="6602558" y="1536583"/>
          <a:ext cx="1527572" cy="1771650"/>
        </p:xfrm>
        <a:graphic>
          <a:graphicData uri="http://schemas.openxmlformats.org/presentationml/2006/ole">
            <mc:AlternateContent xmlns:mc="http://schemas.openxmlformats.org/markup-compatibility/2006">
              <mc:Choice xmlns:v="urn:schemas-microsoft-com:vml" Requires="v">
                <p:oleObj name="Image" r:id="rId3" imgW="1479550" imgH="1714500" progId="Photoshop.Image.4">
                  <p:embed/>
                </p:oleObj>
              </mc:Choice>
              <mc:Fallback>
                <p:oleObj name="Image" r:id="rId3" imgW="1479550" imgH="1714500" progId="Photoshop.Image.4">
                  <p:embed/>
                  <p:pic>
                    <p:nvPicPr>
                      <p:cNvPr id="18" name="Object 2">
                        <a:extLst>
                          <a:ext uri="{FF2B5EF4-FFF2-40B4-BE49-F238E27FC236}">
                            <a16:creationId xmlns:a16="http://schemas.microsoft.com/office/drawing/2014/main" id="{80615B56-DC6C-9940-82C6-16ABD6372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558" y="1536583"/>
                        <a:ext cx="1527572"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9" name="Picture 33">
            <a:extLst>
              <a:ext uri="{FF2B5EF4-FFF2-40B4-BE49-F238E27FC236}">
                <a16:creationId xmlns:a16="http://schemas.microsoft.com/office/drawing/2014/main" id="{0FA869A7-327B-6E44-A279-6138B370E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5457" y="1708033"/>
            <a:ext cx="6858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4">
            <a:extLst>
              <a:ext uri="{FF2B5EF4-FFF2-40B4-BE49-F238E27FC236}">
                <a16:creationId xmlns:a16="http://schemas.microsoft.com/office/drawing/2014/main" id="{D8B3CE8A-9979-E043-9ACB-D77A718FF9B0}"/>
              </a:ext>
            </a:extLst>
          </p:cNvPr>
          <p:cNvSpPr>
            <a:spLocks noChangeArrowheads="1"/>
          </p:cNvSpPr>
          <p:nvPr/>
        </p:nvSpPr>
        <p:spPr bwMode="auto">
          <a:xfrm>
            <a:off x="914400" y="2286000"/>
            <a:ext cx="60579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it-IT" b="1" dirty="0" err="1">
                <a:solidFill>
                  <a:srgbClr val="FF0000"/>
                </a:solidFill>
              </a:rPr>
              <a:t>Disadvantages</a:t>
            </a:r>
            <a:r>
              <a:rPr lang="it-IT" b="1" dirty="0">
                <a:solidFill>
                  <a:srgbClr val="FF0000"/>
                </a:solidFill>
              </a:rPr>
              <a:t> </a:t>
            </a:r>
            <a:r>
              <a:rPr lang="it-IT" b="1" dirty="0" err="1">
                <a:solidFill>
                  <a:srgbClr val="FF0000"/>
                </a:solidFill>
              </a:rPr>
              <a:t>compared</a:t>
            </a:r>
            <a:r>
              <a:rPr lang="it-IT" b="1" dirty="0">
                <a:solidFill>
                  <a:srgbClr val="FF0000"/>
                </a:solidFill>
              </a:rPr>
              <a:t> to TFM</a:t>
            </a:r>
            <a:endParaRPr lang="it-IT" sz="1350" b="1" dirty="0">
              <a:solidFill>
                <a:srgbClr val="FF0000"/>
              </a:solidFill>
            </a:endParaRPr>
          </a:p>
        </p:txBody>
      </p:sp>
      <p:sp>
        <p:nvSpPr>
          <p:cNvPr id="21" name="Rectangle 5">
            <a:extLst>
              <a:ext uri="{FF2B5EF4-FFF2-40B4-BE49-F238E27FC236}">
                <a16:creationId xmlns:a16="http://schemas.microsoft.com/office/drawing/2014/main" id="{2E3E266F-D1B3-6746-ADAD-E16C57F95215}"/>
              </a:ext>
            </a:extLst>
          </p:cNvPr>
          <p:cNvSpPr>
            <a:spLocks noChangeArrowheads="1"/>
          </p:cNvSpPr>
          <p:nvPr/>
        </p:nvSpPr>
        <p:spPr bwMode="auto">
          <a:xfrm>
            <a:off x="1322785" y="3055144"/>
            <a:ext cx="702945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57213" lvl="1" indent="-214313">
              <a:spcBef>
                <a:spcPct val="20000"/>
              </a:spcBef>
              <a:buFontTx/>
              <a:buChar char="–"/>
            </a:pPr>
            <a:r>
              <a:rPr lang="it-IT" sz="1500" b="1" dirty="0">
                <a:solidFill>
                  <a:srgbClr val="000000"/>
                </a:solidFill>
              </a:rPr>
              <a:t>CO2 clearance</a:t>
            </a:r>
            <a:endParaRPr lang="it-IT" sz="1050" b="1" i="1" dirty="0">
              <a:solidFill>
                <a:srgbClr val="000000"/>
              </a:solidFill>
            </a:endParaRPr>
          </a:p>
          <a:p>
            <a:pPr marL="557213" lvl="1" indent="-214313">
              <a:spcBef>
                <a:spcPct val="20000"/>
              </a:spcBef>
              <a:buFontTx/>
              <a:buChar char="–"/>
            </a:pPr>
            <a:r>
              <a:rPr lang="it-IT" sz="1500" b="1" dirty="0" err="1">
                <a:solidFill>
                  <a:srgbClr val="000000"/>
                </a:solidFill>
              </a:rPr>
              <a:t>Pressurization</a:t>
            </a:r>
            <a:r>
              <a:rPr lang="it-IT" sz="1500" b="1" dirty="0">
                <a:solidFill>
                  <a:srgbClr val="000000"/>
                </a:solidFill>
              </a:rPr>
              <a:t> delay  and </a:t>
            </a:r>
            <a:r>
              <a:rPr lang="it-IT" sz="1500" b="1" dirty="0" err="1">
                <a:solidFill>
                  <a:srgbClr val="000000"/>
                </a:solidFill>
              </a:rPr>
              <a:t>patient-ventilator</a:t>
            </a:r>
            <a:r>
              <a:rPr lang="it-IT" sz="1500" b="1" dirty="0">
                <a:solidFill>
                  <a:srgbClr val="000000"/>
                </a:solidFill>
              </a:rPr>
              <a:t> </a:t>
            </a:r>
            <a:r>
              <a:rPr lang="it-IT" sz="1500" b="1" dirty="0" err="1">
                <a:solidFill>
                  <a:srgbClr val="000000"/>
                </a:solidFill>
              </a:rPr>
              <a:t>interaction</a:t>
            </a:r>
            <a:r>
              <a:rPr lang="it-IT" sz="1500" b="1" dirty="0">
                <a:solidFill>
                  <a:srgbClr val="000000"/>
                </a:solidFill>
              </a:rPr>
              <a:t> in PSV mode</a:t>
            </a:r>
          </a:p>
          <a:p>
            <a:pPr marL="557213" lvl="1" indent="-214313">
              <a:spcBef>
                <a:spcPct val="20000"/>
              </a:spcBef>
              <a:buFontTx/>
              <a:buChar char="–"/>
            </a:pPr>
            <a:endParaRPr lang="it-IT" sz="1050" b="1" i="1" dirty="0">
              <a:solidFill>
                <a:srgbClr val="000000"/>
              </a:solidFill>
            </a:endParaRPr>
          </a:p>
          <a:p>
            <a:pPr marL="557213" lvl="1" indent="-214313">
              <a:spcBef>
                <a:spcPct val="20000"/>
              </a:spcBef>
              <a:buFontTx/>
              <a:buChar char="–"/>
            </a:pPr>
            <a:endParaRPr lang="it-IT" sz="1050" b="1" i="1" dirty="0">
              <a:solidFill>
                <a:srgbClr val="000000"/>
              </a:solidFill>
            </a:endParaRPr>
          </a:p>
          <a:p>
            <a:pPr marL="257175" indent="-257175">
              <a:spcBef>
                <a:spcPct val="20000"/>
              </a:spcBef>
              <a:buFontTx/>
              <a:buChar char="•"/>
            </a:pPr>
            <a:endParaRPr lang="it-IT" sz="1500" b="1" dirty="0">
              <a:solidFill>
                <a:srgbClr val="000000"/>
              </a:solidFill>
            </a:endParaRPr>
          </a:p>
          <a:p>
            <a:pPr marL="257175" indent="-257175">
              <a:spcBef>
                <a:spcPct val="20000"/>
              </a:spcBef>
              <a:buFontTx/>
              <a:buChar char="•"/>
            </a:pPr>
            <a:endParaRPr lang="it-IT" sz="1200" b="1" i="1" dirty="0">
              <a:solidFill>
                <a:srgbClr val="000000"/>
              </a:solidFill>
            </a:endParaRPr>
          </a:p>
        </p:txBody>
      </p:sp>
    </p:spTree>
    <p:extLst>
      <p:ext uri="{BB962C8B-B14F-4D97-AF65-F5344CB8AC3E}">
        <p14:creationId xmlns:p14="http://schemas.microsoft.com/office/powerpoint/2010/main" val="218584755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1201341" y="1058466"/>
            <a:ext cx="6800850" cy="1025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7866" tIns="33338" rIns="67866" bIns="33338" anchor="ctr"/>
          <a:lstStyle/>
          <a:p>
            <a:r>
              <a:rPr lang="it-IT" sz="2100" b="1" dirty="0">
                <a:solidFill>
                  <a:srgbClr val="FF0000"/>
                </a:solidFill>
              </a:rPr>
              <a:t>  </a:t>
            </a:r>
            <a:r>
              <a:rPr lang="it-IT" sz="2100" b="1" dirty="0" err="1">
                <a:solidFill>
                  <a:srgbClr val="FF0000"/>
                </a:solidFill>
              </a:rPr>
              <a:t>Advantages</a:t>
            </a:r>
            <a:r>
              <a:rPr lang="it-IT" sz="2100" b="1" dirty="0">
                <a:solidFill>
                  <a:srgbClr val="FF0000"/>
                </a:solidFill>
              </a:rPr>
              <a:t> </a:t>
            </a:r>
          </a:p>
        </p:txBody>
      </p:sp>
      <p:sp>
        <p:nvSpPr>
          <p:cNvPr id="43010" name="Rectangle 3"/>
          <p:cNvSpPr>
            <a:spLocks noChangeArrowheads="1"/>
          </p:cNvSpPr>
          <p:nvPr/>
        </p:nvSpPr>
        <p:spPr bwMode="auto">
          <a:xfrm>
            <a:off x="1143000" y="951310"/>
            <a:ext cx="6400800" cy="177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7866" tIns="33338" rIns="67866" bIns="33338"/>
          <a:lstStyle/>
          <a:p>
            <a:pPr lvl="1">
              <a:spcBef>
                <a:spcPct val="20000"/>
              </a:spcBef>
            </a:pPr>
            <a:r>
              <a:rPr lang="en-GB" sz="1800" b="1">
                <a:solidFill>
                  <a:srgbClr val="005291"/>
                </a:solidFill>
              </a:rPr>
              <a:t> </a:t>
            </a:r>
          </a:p>
          <a:p>
            <a:pPr marL="257175" indent="-257175" algn="just">
              <a:spcBef>
                <a:spcPct val="20000"/>
              </a:spcBef>
              <a:buFontTx/>
              <a:buChar char="•"/>
            </a:pPr>
            <a:endParaRPr lang="en-US" sz="1800" b="1"/>
          </a:p>
          <a:p>
            <a:pPr marL="257175" indent="-257175" algn="just">
              <a:spcBef>
                <a:spcPct val="20000"/>
              </a:spcBef>
              <a:buFontTx/>
              <a:buChar char="•"/>
            </a:pPr>
            <a:endParaRPr lang="it-IT" sz="1800" b="1"/>
          </a:p>
        </p:txBody>
      </p:sp>
      <p:sp>
        <p:nvSpPr>
          <p:cNvPr id="43011" name="Rectangle 4"/>
          <p:cNvSpPr>
            <a:spLocks noChangeArrowheads="1"/>
          </p:cNvSpPr>
          <p:nvPr/>
        </p:nvSpPr>
        <p:spPr bwMode="auto">
          <a:xfrm>
            <a:off x="-716756" y="2456260"/>
            <a:ext cx="5829300"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7866" tIns="33338" rIns="67866" bIns="33338" anchor="ctr"/>
          <a:lstStyle/>
          <a:p>
            <a:pPr algn="ctr"/>
            <a:r>
              <a:rPr lang="it-IT" sz="2100" b="1" dirty="0" err="1">
                <a:solidFill>
                  <a:srgbClr val="FF0000"/>
                </a:solidFill>
              </a:rPr>
              <a:t>Drawbacks</a:t>
            </a:r>
            <a:endParaRPr lang="it-IT" sz="3600" dirty="0">
              <a:solidFill>
                <a:srgbClr val="FF0000"/>
              </a:solidFill>
            </a:endParaRPr>
          </a:p>
        </p:txBody>
      </p:sp>
      <p:sp>
        <p:nvSpPr>
          <p:cNvPr id="43012" name="Rectangle 5"/>
          <p:cNvSpPr>
            <a:spLocks noChangeArrowheads="1"/>
          </p:cNvSpPr>
          <p:nvPr/>
        </p:nvSpPr>
        <p:spPr bwMode="auto">
          <a:xfrm>
            <a:off x="845344" y="3290888"/>
            <a:ext cx="6216254" cy="36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7866" tIns="33338" rIns="67866" bIns="33338"/>
          <a:lstStyle/>
          <a:p>
            <a:pPr marL="557213" lvl="1" indent="-214313">
              <a:spcBef>
                <a:spcPct val="20000"/>
              </a:spcBef>
              <a:buFontTx/>
              <a:buChar char="–"/>
            </a:pPr>
            <a:r>
              <a:rPr lang="it-IT" sz="1500" b="1" dirty="0" err="1">
                <a:solidFill>
                  <a:srgbClr val="000000"/>
                </a:solidFill>
              </a:rPr>
              <a:t>Bearded</a:t>
            </a:r>
            <a:r>
              <a:rPr lang="it-IT" sz="1500" b="1" dirty="0">
                <a:solidFill>
                  <a:srgbClr val="000000"/>
                </a:solidFill>
              </a:rPr>
              <a:t> </a:t>
            </a:r>
            <a:r>
              <a:rPr lang="it-IT" sz="1500" b="1" dirty="0" err="1">
                <a:solidFill>
                  <a:srgbClr val="000000"/>
                </a:solidFill>
              </a:rPr>
              <a:t>patients</a:t>
            </a:r>
            <a:endParaRPr lang="it-IT" sz="1500" b="1" dirty="0">
              <a:solidFill>
                <a:srgbClr val="000000"/>
              </a:solidFill>
            </a:endParaRPr>
          </a:p>
          <a:p>
            <a:pPr marL="557213" lvl="1" indent="-214313">
              <a:spcBef>
                <a:spcPct val="20000"/>
              </a:spcBef>
              <a:buFontTx/>
              <a:buChar char="–"/>
            </a:pPr>
            <a:r>
              <a:rPr lang="it-IT" sz="1500" b="1" dirty="0" err="1">
                <a:solidFill>
                  <a:srgbClr val="000000"/>
                </a:solidFill>
              </a:rPr>
              <a:t>Leaks</a:t>
            </a:r>
            <a:r>
              <a:rPr lang="it-IT" sz="1500" b="1" dirty="0">
                <a:solidFill>
                  <a:srgbClr val="000000"/>
                </a:solidFill>
              </a:rPr>
              <a:t> with high </a:t>
            </a:r>
            <a:r>
              <a:rPr lang="it-IT" sz="1500" b="1" dirty="0" err="1">
                <a:solidFill>
                  <a:srgbClr val="000000"/>
                </a:solidFill>
              </a:rPr>
              <a:t>inspiratory</a:t>
            </a:r>
            <a:r>
              <a:rPr lang="it-IT" sz="1500" b="1" dirty="0">
                <a:solidFill>
                  <a:srgbClr val="000000"/>
                </a:solidFill>
              </a:rPr>
              <a:t> pressure </a:t>
            </a:r>
          </a:p>
        </p:txBody>
      </p:sp>
      <p:pic>
        <p:nvPicPr>
          <p:cNvPr id="43013"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519" y="2444353"/>
            <a:ext cx="2159794" cy="25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Oval 35"/>
          <p:cNvSpPr>
            <a:spLocks noChangeArrowheads="1"/>
          </p:cNvSpPr>
          <p:nvPr/>
        </p:nvSpPr>
        <p:spPr bwMode="auto">
          <a:xfrm>
            <a:off x="6133951" y="4050506"/>
            <a:ext cx="357188" cy="300038"/>
          </a:xfrm>
          <a:prstGeom prst="ellipse">
            <a:avLst/>
          </a:prstGeom>
          <a:solidFill>
            <a:srgbClr val="3366FF">
              <a:alpha val="50195"/>
            </a:srgbClr>
          </a:solidFill>
          <a:ln w="9525">
            <a:solidFill>
              <a:srgbClr val="FF0000"/>
            </a:solidFill>
            <a:round/>
            <a:headEnd/>
            <a:tailEnd/>
          </a:ln>
        </p:spPr>
        <p:txBody>
          <a:bodyPr wrap="none" anchor="ctr"/>
          <a:lstStyle/>
          <a:p>
            <a:endParaRPr lang="it-IT" sz="1800"/>
          </a:p>
        </p:txBody>
      </p:sp>
      <p:sp>
        <p:nvSpPr>
          <p:cNvPr id="43015" name="Oval 36"/>
          <p:cNvSpPr>
            <a:spLocks noChangeArrowheads="1"/>
          </p:cNvSpPr>
          <p:nvPr/>
        </p:nvSpPr>
        <p:spPr bwMode="auto">
          <a:xfrm>
            <a:off x="6419701" y="4050506"/>
            <a:ext cx="357188" cy="300038"/>
          </a:xfrm>
          <a:prstGeom prst="ellipse">
            <a:avLst/>
          </a:prstGeom>
          <a:solidFill>
            <a:srgbClr val="3366FF">
              <a:alpha val="50195"/>
            </a:srgbClr>
          </a:solidFill>
          <a:ln w="9525">
            <a:solidFill>
              <a:srgbClr val="FF0000"/>
            </a:solidFill>
            <a:round/>
            <a:headEnd/>
            <a:tailEnd/>
          </a:ln>
        </p:spPr>
        <p:txBody>
          <a:bodyPr wrap="none" anchor="ctr"/>
          <a:lstStyle/>
          <a:p>
            <a:endParaRPr lang="it-IT" sz="1800"/>
          </a:p>
        </p:txBody>
      </p:sp>
      <p:sp>
        <p:nvSpPr>
          <p:cNvPr id="43017" name="Oval 36"/>
          <p:cNvSpPr>
            <a:spLocks noChangeArrowheads="1"/>
          </p:cNvSpPr>
          <p:nvPr/>
        </p:nvSpPr>
        <p:spPr bwMode="auto">
          <a:xfrm>
            <a:off x="5966073" y="4386262"/>
            <a:ext cx="925116" cy="129779"/>
          </a:xfrm>
          <a:prstGeom prst="ellipse">
            <a:avLst/>
          </a:prstGeom>
          <a:solidFill>
            <a:srgbClr val="3366FF">
              <a:alpha val="50195"/>
            </a:srgbClr>
          </a:solidFill>
          <a:ln w="9525">
            <a:solidFill>
              <a:srgbClr val="FF0000"/>
            </a:solidFill>
            <a:round/>
            <a:headEnd/>
            <a:tailEnd/>
          </a:ln>
        </p:spPr>
        <p:txBody>
          <a:bodyPr wrap="none" anchor="ctr"/>
          <a:lstStyle/>
          <a:p>
            <a:endParaRPr lang="it-IT" sz="1800"/>
          </a:p>
        </p:txBody>
      </p:sp>
      <p:sp>
        <p:nvSpPr>
          <p:cNvPr id="43018" name="Rettangolo 1"/>
          <p:cNvSpPr>
            <a:spLocks noChangeArrowheads="1"/>
          </p:cNvSpPr>
          <p:nvPr/>
        </p:nvSpPr>
        <p:spPr bwMode="auto">
          <a:xfrm>
            <a:off x="3068241" y="420291"/>
            <a:ext cx="285392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3000" b="1" dirty="0" err="1">
                <a:solidFill>
                  <a:srgbClr val="FF0000"/>
                </a:solidFill>
              </a:rPr>
              <a:t>Hybrid</a:t>
            </a:r>
            <a:r>
              <a:rPr lang="it-IT" sz="3000" b="1" dirty="0">
                <a:solidFill>
                  <a:srgbClr val="FF0000"/>
                </a:solidFill>
              </a:rPr>
              <a:t> </a:t>
            </a:r>
            <a:r>
              <a:rPr lang="it-IT" sz="3000" b="1" dirty="0" err="1">
                <a:solidFill>
                  <a:srgbClr val="FF0000"/>
                </a:solidFill>
              </a:rPr>
              <a:t>mask</a:t>
            </a:r>
            <a:endParaRPr lang="it-IT" sz="1800" dirty="0">
              <a:solidFill>
                <a:srgbClr val="FF0000"/>
              </a:solidFill>
            </a:endParaRPr>
          </a:p>
        </p:txBody>
      </p:sp>
      <p:sp>
        <p:nvSpPr>
          <p:cNvPr id="43019" name="Rectangle 5"/>
          <p:cNvSpPr>
            <a:spLocks noChangeArrowheads="1"/>
          </p:cNvSpPr>
          <p:nvPr/>
        </p:nvSpPr>
        <p:spPr bwMode="auto">
          <a:xfrm>
            <a:off x="845344" y="1616869"/>
            <a:ext cx="6858000" cy="36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7866" tIns="33338" rIns="67866" bIns="33338"/>
          <a:lstStyle/>
          <a:p>
            <a:endParaRPr lang="it-IT" sz="1500" b="1" dirty="0">
              <a:solidFill>
                <a:schemeClr val="tx2"/>
              </a:solidFill>
            </a:endParaRPr>
          </a:p>
          <a:p>
            <a:pPr marL="557213" lvl="1" indent="-214313">
              <a:spcBef>
                <a:spcPct val="20000"/>
              </a:spcBef>
              <a:buFontTx/>
              <a:buChar char="–"/>
            </a:pPr>
            <a:r>
              <a:rPr lang="it-IT" sz="1500" b="1" dirty="0">
                <a:solidFill>
                  <a:srgbClr val="FF3300"/>
                </a:solidFill>
              </a:rPr>
              <a:t> </a:t>
            </a:r>
            <a:r>
              <a:rPr lang="it-IT" sz="1500" b="1" dirty="0" err="1">
                <a:solidFill>
                  <a:srgbClr val="FF3300"/>
                </a:solidFill>
              </a:rPr>
              <a:t>Same</a:t>
            </a:r>
            <a:r>
              <a:rPr lang="it-IT" sz="1500" b="1" dirty="0">
                <a:solidFill>
                  <a:srgbClr val="FF3300"/>
                </a:solidFill>
              </a:rPr>
              <a:t> </a:t>
            </a:r>
            <a:r>
              <a:rPr lang="it-IT" sz="1500" b="1" dirty="0" err="1">
                <a:solidFill>
                  <a:srgbClr val="FF3300"/>
                </a:solidFill>
              </a:rPr>
              <a:t>advantages</a:t>
            </a:r>
            <a:r>
              <a:rPr lang="it-IT" sz="1500" b="1" dirty="0">
                <a:solidFill>
                  <a:srgbClr val="FF3300"/>
                </a:solidFill>
              </a:rPr>
              <a:t> of  a TFFM  </a:t>
            </a:r>
            <a:r>
              <a:rPr lang="it-IT" sz="1500" b="1" dirty="0" err="1">
                <a:solidFill>
                  <a:srgbClr val="FF3300"/>
                </a:solidFill>
              </a:rPr>
              <a:t>but</a:t>
            </a:r>
            <a:r>
              <a:rPr lang="it-IT" sz="1500" b="1" dirty="0">
                <a:solidFill>
                  <a:srgbClr val="FF3300"/>
                </a:solidFill>
              </a:rPr>
              <a:t> </a:t>
            </a:r>
            <a:r>
              <a:rPr lang="it-IT" sz="1500" b="1" dirty="0" err="1">
                <a:solidFill>
                  <a:srgbClr val="FF3300"/>
                </a:solidFill>
              </a:rPr>
              <a:t>less</a:t>
            </a:r>
            <a:r>
              <a:rPr lang="it-IT" sz="1500" b="1" dirty="0">
                <a:solidFill>
                  <a:srgbClr val="FF3300"/>
                </a:solidFill>
              </a:rPr>
              <a:t> </a:t>
            </a:r>
            <a:r>
              <a:rPr lang="it-IT" sz="1500" b="1" dirty="0" err="1">
                <a:solidFill>
                  <a:srgbClr val="FF3300"/>
                </a:solidFill>
              </a:rPr>
              <a:t>cumbersome</a:t>
            </a:r>
            <a:r>
              <a:rPr lang="it-IT" sz="1500" b="1" dirty="0">
                <a:solidFill>
                  <a:srgbClr val="FF3300"/>
                </a:solidFill>
              </a:rPr>
              <a:t> </a:t>
            </a:r>
            <a:r>
              <a:rPr lang="it-IT" sz="1500" b="1" dirty="0" err="1">
                <a:solidFill>
                  <a:srgbClr val="FF3300"/>
                </a:solidFill>
              </a:rPr>
              <a:t>compared</a:t>
            </a:r>
            <a:r>
              <a:rPr lang="it-IT" sz="1500" b="1" dirty="0">
                <a:solidFill>
                  <a:srgbClr val="FF3300"/>
                </a:solidFill>
              </a:rPr>
              <a:t> to a TFM</a:t>
            </a:r>
          </a:p>
        </p:txBody>
      </p:sp>
    </p:spTree>
    <p:extLst>
      <p:ext uri="{BB962C8B-B14F-4D97-AF65-F5344CB8AC3E}">
        <p14:creationId xmlns:p14="http://schemas.microsoft.com/office/powerpoint/2010/main" val="9947658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3CDE473-37F8-9B12-5E37-3F4665983B72}"/>
              </a:ext>
            </a:extLst>
          </p:cNvPr>
          <p:cNvPicPr>
            <a:picLocks noChangeAspect="1"/>
          </p:cNvPicPr>
          <p:nvPr/>
        </p:nvPicPr>
        <p:blipFill>
          <a:blip r:embed="rId2"/>
          <a:stretch>
            <a:fillRect/>
          </a:stretch>
        </p:blipFill>
        <p:spPr>
          <a:xfrm>
            <a:off x="1796547" y="0"/>
            <a:ext cx="5550906" cy="5143500"/>
          </a:xfrm>
          <a:prstGeom prst="rect">
            <a:avLst/>
          </a:prstGeom>
        </p:spPr>
      </p:pic>
      <p:sp>
        <p:nvSpPr>
          <p:cNvPr id="4" name="CasellaDiTesto 3">
            <a:extLst>
              <a:ext uri="{FF2B5EF4-FFF2-40B4-BE49-F238E27FC236}">
                <a16:creationId xmlns:a16="http://schemas.microsoft.com/office/drawing/2014/main" id="{663BCEBB-2E7A-9930-60A5-D0AAA96816D0}"/>
              </a:ext>
            </a:extLst>
          </p:cNvPr>
          <p:cNvSpPr txBox="1"/>
          <p:nvPr/>
        </p:nvSpPr>
        <p:spPr>
          <a:xfrm>
            <a:off x="5700397" y="4731990"/>
            <a:ext cx="3294112" cy="338554"/>
          </a:xfrm>
          <a:prstGeom prst="rect">
            <a:avLst/>
          </a:prstGeom>
          <a:noFill/>
        </p:spPr>
        <p:txBody>
          <a:bodyPr wrap="square">
            <a:spAutoFit/>
          </a:bodyPr>
          <a:lstStyle/>
          <a:p>
            <a:r>
              <a:rPr lang="it-IT" sz="1600" b="0" i="0" dirty="0" err="1">
                <a:solidFill>
                  <a:srgbClr val="000000"/>
                </a:solidFill>
                <a:effectLst/>
                <a:latin typeface="system-ui"/>
              </a:rPr>
              <a:t>Crit</a:t>
            </a:r>
            <a:r>
              <a:rPr lang="it-IT" sz="1600" b="0" i="0" dirty="0">
                <a:solidFill>
                  <a:srgbClr val="000000"/>
                </a:solidFill>
                <a:effectLst/>
                <a:latin typeface="system-ui"/>
              </a:rPr>
              <a:t> Care </a:t>
            </a:r>
            <a:r>
              <a:rPr lang="it-IT" sz="1600" b="0" i="0" dirty="0" err="1">
                <a:solidFill>
                  <a:srgbClr val="000000"/>
                </a:solidFill>
                <a:effectLst/>
                <a:latin typeface="system-ui"/>
              </a:rPr>
              <a:t>Med</a:t>
            </a:r>
            <a:r>
              <a:rPr lang="it-IT" sz="1600" b="0" i="0" dirty="0">
                <a:solidFill>
                  <a:srgbClr val="000000"/>
                </a:solidFill>
                <a:effectLst/>
                <a:latin typeface="system-ui"/>
              </a:rPr>
              <a:t>. 2023 </a:t>
            </a:r>
            <a:r>
              <a:rPr lang="it-IT" sz="1600" dirty="0">
                <a:solidFill>
                  <a:srgbClr val="000000"/>
                </a:solidFill>
                <a:latin typeface="system-ui"/>
              </a:rPr>
              <a:t>(</a:t>
            </a:r>
            <a:r>
              <a:rPr lang="it-IT" sz="1600" b="0" i="0" dirty="0">
                <a:solidFill>
                  <a:srgbClr val="000000"/>
                </a:solidFill>
                <a:effectLst/>
                <a:latin typeface="system-ui"/>
              </a:rPr>
              <a:t>9):1177-1184</a:t>
            </a:r>
            <a:endParaRPr lang="it-IT" sz="1600" dirty="0">
              <a:solidFill>
                <a:srgbClr val="000000"/>
              </a:solidFill>
            </a:endParaRPr>
          </a:p>
        </p:txBody>
      </p:sp>
    </p:spTree>
    <p:extLst>
      <p:ext uri="{BB962C8B-B14F-4D97-AF65-F5344CB8AC3E}">
        <p14:creationId xmlns:p14="http://schemas.microsoft.com/office/powerpoint/2010/main" val="1049633395"/>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2E45F4-6CE7-8C42-AD8B-79D52600D81E}"/>
              </a:ext>
            </a:extLst>
          </p:cNvPr>
          <p:cNvSpPr txBox="1">
            <a:spLocks/>
          </p:cNvSpPr>
          <p:nvPr/>
        </p:nvSpPr>
        <p:spPr>
          <a:xfrm>
            <a:off x="107504" y="98202"/>
            <a:ext cx="1296144" cy="1200150"/>
          </a:xfrm>
          <a:prstGeom prst="rect">
            <a:avLst/>
          </a:prstGeom>
          <a:solidFill>
            <a:schemeClr val="bg1"/>
          </a:solidFill>
        </p:spPr>
        <p:txBody>
          <a:bodyPr vert="horz" wrap="square" lIns="91440" tIns="45720" rIns="91440" bIns="45720" numCol="1" anchor="ctr" anchorCtr="0" compatLnSpc="1">
            <a:prstTxWarp prst="textNoShape">
              <a:avLst/>
            </a:prstTxWarp>
            <a:normAutofit fontScale="97500"/>
          </a:bodyPr>
          <a:lstStyle>
            <a:lvl1pPr algn="ctr" defTabSz="342900" rtl="0" eaLnBrk="1" fontAlgn="base" hangingPunct="1">
              <a:spcBef>
                <a:spcPct val="0"/>
              </a:spcBef>
              <a:spcAft>
                <a:spcPct val="0"/>
              </a:spcAft>
              <a:defRPr sz="2100" kern="1200" cap="all">
                <a:solidFill>
                  <a:srgbClr val="CE003C"/>
                </a:solidFill>
                <a:latin typeface="Arial"/>
                <a:ea typeface="MS PGothic" pitchFamily="34" charset="-128"/>
                <a:cs typeface="Arial"/>
              </a:defRPr>
            </a:lvl1pPr>
            <a:lvl2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2pPr>
            <a:lvl3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3pPr>
            <a:lvl4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4pPr>
            <a:lvl5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5pPr>
            <a:lvl6pPr marL="3429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6pPr>
            <a:lvl7pPr marL="6858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7pPr>
            <a:lvl8pPr marL="10287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8pPr>
            <a:lvl9pPr marL="13716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9pPr>
          </a:lstStyle>
          <a:p>
            <a:pPr>
              <a:defRPr/>
            </a:pPr>
            <a:br>
              <a:rPr lang="it-IT" sz="3600" b="1" dirty="0">
                <a:solidFill>
                  <a:schemeClr val="bg1"/>
                </a:solidFill>
                <a:latin typeface="Calibri" charset="0"/>
              </a:rPr>
            </a:br>
            <a:endParaRPr lang="fr-FR" sz="2400" b="1" dirty="0">
              <a:solidFill>
                <a:schemeClr val="bg1"/>
              </a:solidFill>
              <a:latin typeface="Calibri" charset="0"/>
            </a:endParaRPr>
          </a:p>
        </p:txBody>
      </p:sp>
      <p:sp>
        <p:nvSpPr>
          <p:cNvPr id="5" name="Titre 1">
            <a:extLst>
              <a:ext uri="{FF2B5EF4-FFF2-40B4-BE49-F238E27FC236}">
                <a16:creationId xmlns:a16="http://schemas.microsoft.com/office/drawing/2014/main" id="{9ACD00CD-556F-F382-B6A8-7E2D6CD868ED}"/>
              </a:ext>
            </a:extLst>
          </p:cNvPr>
          <p:cNvSpPr txBox="1">
            <a:spLocks/>
          </p:cNvSpPr>
          <p:nvPr/>
        </p:nvSpPr>
        <p:spPr>
          <a:xfrm>
            <a:off x="4572000" y="4011910"/>
            <a:ext cx="4392488" cy="1200150"/>
          </a:xfrm>
          <a:prstGeom prst="rect">
            <a:avLst/>
          </a:prstGeom>
          <a:solidFill>
            <a:schemeClr val="bg1"/>
          </a:solidFill>
        </p:spPr>
        <p:txBody>
          <a:bodyPr vert="horz" wrap="square" lIns="91440" tIns="45720" rIns="91440" bIns="45720" numCol="1" anchor="ctr" anchorCtr="0" compatLnSpc="1">
            <a:prstTxWarp prst="textNoShape">
              <a:avLst/>
            </a:prstTxWarp>
            <a:normAutofit fontScale="97500"/>
          </a:bodyPr>
          <a:lstStyle>
            <a:lvl1pPr algn="ctr" defTabSz="342900" rtl="0" eaLnBrk="1" fontAlgn="base" hangingPunct="1">
              <a:spcBef>
                <a:spcPct val="0"/>
              </a:spcBef>
              <a:spcAft>
                <a:spcPct val="0"/>
              </a:spcAft>
              <a:defRPr sz="2100" kern="1200" cap="all">
                <a:solidFill>
                  <a:srgbClr val="CE003C"/>
                </a:solidFill>
                <a:latin typeface="Arial"/>
                <a:ea typeface="MS PGothic" pitchFamily="34" charset="-128"/>
                <a:cs typeface="Arial"/>
              </a:defRPr>
            </a:lvl1pPr>
            <a:lvl2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2pPr>
            <a:lvl3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3pPr>
            <a:lvl4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4pPr>
            <a:lvl5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5pPr>
            <a:lvl6pPr marL="3429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6pPr>
            <a:lvl7pPr marL="6858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7pPr>
            <a:lvl8pPr marL="10287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8pPr>
            <a:lvl9pPr marL="13716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9pPr>
          </a:lstStyle>
          <a:p>
            <a:pPr>
              <a:defRPr/>
            </a:pPr>
            <a:br>
              <a:rPr lang="it-IT" sz="3600" b="1" dirty="0">
                <a:solidFill>
                  <a:schemeClr val="bg1"/>
                </a:solidFill>
                <a:latin typeface="Calibri" charset="0"/>
              </a:rPr>
            </a:br>
            <a:endParaRPr lang="fr-FR" sz="2400" b="1" dirty="0">
              <a:solidFill>
                <a:schemeClr val="bg1"/>
              </a:solidFill>
              <a:latin typeface="Calibri" charset="0"/>
            </a:endParaRPr>
          </a:p>
        </p:txBody>
      </p:sp>
      <p:sp>
        <p:nvSpPr>
          <p:cNvPr id="7" name="Titolo 1">
            <a:extLst>
              <a:ext uri="{FF2B5EF4-FFF2-40B4-BE49-F238E27FC236}">
                <a16:creationId xmlns:a16="http://schemas.microsoft.com/office/drawing/2014/main" id="{FBB1FB77-46FB-3177-AA26-7F159DC501E0}"/>
              </a:ext>
            </a:extLst>
          </p:cNvPr>
          <p:cNvSpPr>
            <a:spLocks noGrp="1"/>
          </p:cNvSpPr>
          <p:nvPr>
            <p:ph type="title"/>
          </p:nvPr>
        </p:nvSpPr>
        <p:spPr>
          <a:xfrm>
            <a:off x="457200" y="576262"/>
            <a:ext cx="8229600" cy="736997"/>
          </a:xfrm>
        </p:spPr>
        <p:txBody>
          <a:bodyPr/>
          <a:lstStyle/>
          <a:p>
            <a:endParaRPr lang="it-IT" dirty="0"/>
          </a:p>
        </p:txBody>
      </p:sp>
      <p:pic>
        <p:nvPicPr>
          <p:cNvPr id="8" name="Immagine 7">
            <a:extLst>
              <a:ext uri="{FF2B5EF4-FFF2-40B4-BE49-F238E27FC236}">
                <a16:creationId xmlns:a16="http://schemas.microsoft.com/office/drawing/2014/main" id="{4DE157EF-E79E-5A75-38D1-EF559EC8B76E}"/>
              </a:ext>
            </a:extLst>
          </p:cNvPr>
          <p:cNvPicPr>
            <a:picLocks noChangeAspect="1"/>
          </p:cNvPicPr>
          <p:nvPr/>
        </p:nvPicPr>
        <p:blipFill>
          <a:blip r:embed="rId2"/>
          <a:stretch>
            <a:fillRect/>
          </a:stretch>
        </p:blipFill>
        <p:spPr>
          <a:xfrm>
            <a:off x="0" y="20994"/>
            <a:ext cx="6858000" cy="5101512"/>
          </a:xfrm>
          <a:prstGeom prst="rect">
            <a:avLst/>
          </a:prstGeom>
        </p:spPr>
      </p:pic>
      <p:sp>
        <p:nvSpPr>
          <p:cNvPr id="9" name="Rettangolo 8">
            <a:extLst>
              <a:ext uri="{FF2B5EF4-FFF2-40B4-BE49-F238E27FC236}">
                <a16:creationId xmlns:a16="http://schemas.microsoft.com/office/drawing/2014/main" id="{88BFC104-DD4A-85F6-E354-F03FFEC79713}"/>
              </a:ext>
            </a:extLst>
          </p:cNvPr>
          <p:cNvSpPr/>
          <p:nvPr/>
        </p:nvSpPr>
        <p:spPr>
          <a:xfrm flipV="1">
            <a:off x="2915816" y="1995686"/>
            <a:ext cx="324472" cy="216024"/>
          </a:xfrm>
          <a:prstGeom prst="rect">
            <a:avLst/>
          </a:prstGeom>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0" name="Rettangolo 9">
            <a:extLst>
              <a:ext uri="{FF2B5EF4-FFF2-40B4-BE49-F238E27FC236}">
                <a16:creationId xmlns:a16="http://schemas.microsoft.com/office/drawing/2014/main" id="{1521373A-DD7B-6913-AF9A-27AD31E51F20}"/>
              </a:ext>
            </a:extLst>
          </p:cNvPr>
          <p:cNvSpPr/>
          <p:nvPr/>
        </p:nvSpPr>
        <p:spPr>
          <a:xfrm flipV="1">
            <a:off x="3491880" y="1742625"/>
            <a:ext cx="324472" cy="216024"/>
          </a:xfrm>
          <a:prstGeom prst="rect">
            <a:avLst/>
          </a:prstGeom>
          <a:ln/>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2" name="Immagine 1">
            <a:extLst>
              <a:ext uri="{FF2B5EF4-FFF2-40B4-BE49-F238E27FC236}">
                <a16:creationId xmlns:a16="http://schemas.microsoft.com/office/drawing/2014/main" id="{B0E9D3FE-6D86-49F9-BD8C-39C40F625B07}"/>
              </a:ext>
            </a:extLst>
          </p:cNvPr>
          <p:cNvPicPr>
            <a:picLocks noChangeAspect="1"/>
          </p:cNvPicPr>
          <p:nvPr/>
        </p:nvPicPr>
        <p:blipFill>
          <a:blip r:embed="rId2"/>
          <a:stretch>
            <a:fillRect/>
          </a:stretch>
        </p:blipFill>
        <p:spPr>
          <a:xfrm>
            <a:off x="0" y="195486"/>
            <a:ext cx="6858000" cy="5101512"/>
          </a:xfrm>
          <a:prstGeom prst="rect">
            <a:avLst/>
          </a:prstGeom>
        </p:spPr>
      </p:pic>
      <p:pic>
        <p:nvPicPr>
          <p:cNvPr id="3" name="Immagine 2">
            <a:extLst>
              <a:ext uri="{FF2B5EF4-FFF2-40B4-BE49-F238E27FC236}">
                <a16:creationId xmlns:a16="http://schemas.microsoft.com/office/drawing/2014/main" id="{40387F73-D3C5-D58B-4993-308C6FC225FC}"/>
              </a:ext>
            </a:extLst>
          </p:cNvPr>
          <p:cNvPicPr>
            <a:picLocks noChangeAspect="1"/>
          </p:cNvPicPr>
          <p:nvPr/>
        </p:nvPicPr>
        <p:blipFill>
          <a:blip r:embed="rId3"/>
          <a:stretch>
            <a:fillRect/>
          </a:stretch>
        </p:blipFill>
        <p:spPr>
          <a:xfrm>
            <a:off x="5508104" y="3122538"/>
            <a:ext cx="3555498" cy="1999968"/>
          </a:xfrm>
          <a:prstGeom prst="rect">
            <a:avLst/>
          </a:prstGeom>
        </p:spPr>
      </p:pic>
      <p:sp>
        <p:nvSpPr>
          <p:cNvPr id="6" name="Rettangolo 5">
            <a:extLst>
              <a:ext uri="{FF2B5EF4-FFF2-40B4-BE49-F238E27FC236}">
                <a16:creationId xmlns:a16="http://schemas.microsoft.com/office/drawing/2014/main" id="{0023FC84-C683-3C2C-E817-7C8676011EB8}"/>
              </a:ext>
            </a:extLst>
          </p:cNvPr>
          <p:cNvSpPr/>
          <p:nvPr/>
        </p:nvSpPr>
        <p:spPr>
          <a:xfrm>
            <a:off x="2843808" y="2082932"/>
            <a:ext cx="324472" cy="216024"/>
          </a:xfrm>
          <a:prstGeom prst="rect">
            <a:avLst/>
          </a:prstGeom>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1" name="Rettangolo 10">
            <a:extLst>
              <a:ext uri="{FF2B5EF4-FFF2-40B4-BE49-F238E27FC236}">
                <a16:creationId xmlns:a16="http://schemas.microsoft.com/office/drawing/2014/main" id="{47B89837-6357-25AD-6EEA-1337ED9CAE14}"/>
              </a:ext>
            </a:extLst>
          </p:cNvPr>
          <p:cNvSpPr/>
          <p:nvPr/>
        </p:nvSpPr>
        <p:spPr>
          <a:xfrm>
            <a:off x="3257636" y="1845109"/>
            <a:ext cx="324472" cy="216024"/>
          </a:xfrm>
          <a:prstGeom prst="rect">
            <a:avLst/>
          </a:prstGeom>
          <a:ln/>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12" name="Immagine 11">
            <a:extLst>
              <a:ext uri="{FF2B5EF4-FFF2-40B4-BE49-F238E27FC236}">
                <a16:creationId xmlns:a16="http://schemas.microsoft.com/office/drawing/2014/main" id="{8F07C7BA-E48B-EAD7-7BC0-E8D4D5A83224}"/>
              </a:ext>
            </a:extLst>
          </p:cNvPr>
          <p:cNvPicPr>
            <a:picLocks noChangeAspect="1"/>
          </p:cNvPicPr>
          <p:nvPr/>
        </p:nvPicPr>
        <p:blipFill>
          <a:blip r:embed="rId4"/>
          <a:stretch>
            <a:fillRect/>
          </a:stretch>
        </p:blipFill>
        <p:spPr>
          <a:xfrm>
            <a:off x="5124136" y="195486"/>
            <a:ext cx="3701972" cy="2776479"/>
          </a:xfrm>
          <a:prstGeom prst="rect">
            <a:avLst/>
          </a:prstGeom>
        </p:spPr>
      </p:pic>
    </p:spTree>
    <p:extLst>
      <p:ext uri="{BB962C8B-B14F-4D97-AF65-F5344CB8AC3E}">
        <p14:creationId xmlns:p14="http://schemas.microsoft.com/office/powerpoint/2010/main" val="2004965000"/>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28673" name="Rectangle 2"/>
          <p:cNvSpPr>
            <a:spLocks noGrp="1" noChangeArrowheads="1"/>
          </p:cNvSpPr>
          <p:nvPr>
            <p:ph type="body" idx="1"/>
          </p:nvPr>
        </p:nvSpPr>
        <p:spPr>
          <a:xfrm>
            <a:off x="1257300" y="681540"/>
            <a:ext cx="6743700" cy="4114800"/>
          </a:xfrm>
        </p:spPr>
        <p:txBody>
          <a:bodyPr/>
          <a:lstStyle/>
          <a:p>
            <a:pPr algn="just">
              <a:lnSpc>
                <a:spcPct val="80000"/>
              </a:lnSpc>
            </a:pPr>
            <a:endParaRPr lang="en-GB" sz="2100" b="1" dirty="0">
              <a:solidFill>
                <a:srgbClr val="000000"/>
              </a:solidFill>
              <a:latin typeface="Arial" charset="0"/>
              <a:ea typeface="ＭＳ Ｐゴシック" charset="0"/>
              <a:cs typeface="ＭＳ Ｐゴシック" charset="0"/>
            </a:endParaRPr>
          </a:p>
          <a:p>
            <a:pPr algn="just">
              <a:lnSpc>
                <a:spcPct val="80000"/>
              </a:lnSpc>
            </a:pPr>
            <a:r>
              <a:rPr lang="en-GB" sz="2100" b="1" dirty="0">
                <a:solidFill>
                  <a:srgbClr val="FF0000"/>
                </a:solidFill>
                <a:latin typeface="Arial" charset="0"/>
                <a:ea typeface="ＭＳ Ｐゴシック" charset="0"/>
                <a:cs typeface="ＭＳ Ｐゴシック" charset="0"/>
              </a:rPr>
              <a:t>ADVANTAGES </a:t>
            </a:r>
            <a:r>
              <a:rPr lang="en-GB" sz="2100" b="1" dirty="0" err="1">
                <a:solidFill>
                  <a:srgbClr val="FF0000"/>
                </a:solidFill>
                <a:latin typeface="Arial" charset="0"/>
                <a:ea typeface="ＭＳ Ｐゴシック" charset="0"/>
                <a:cs typeface="ＭＳ Ｐゴシック" charset="0"/>
              </a:rPr>
              <a:t>vs</a:t>
            </a:r>
            <a:r>
              <a:rPr lang="en-GB" sz="2100" b="1" dirty="0">
                <a:solidFill>
                  <a:srgbClr val="FF0000"/>
                </a:solidFill>
                <a:latin typeface="Arial" charset="0"/>
                <a:ea typeface="ＭＳ Ｐゴシック" charset="0"/>
                <a:cs typeface="ＭＳ Ｐゴシック" charset="0"/>
              </a:rPr>
              <a:t> nasal mask</a:t>
            </a:r>
          </a:p>
          <a:p>
            <a:pPr lvl="1" algn="just">
              <a:lnSpc>
                <a:spcPct val="90000"/>
              </a:lnSpc>
            </a:pPr>
            <a:r>
              <a:rPr lang="en-GB" sz="1800" dirty="0">
                <a:solidFill>
                  <a:srgbClr val="FF3300"/>
                </a:solidFill>
                <a:latin typeface="Arial" charset="0"/>
                <a:ea typeface="ＭＳ Ｐゴシック" charset="0"/>
              </a:rPr>
              <a:t>Can be used intermittently breath by breath, according to patient’s own needs</a:t>
            </a:r>
            <a:r>
              <a:rPr lang="en-GB" sz="1800" b="1" dirty="0">
                <a:solidFill>
                  <a:srgbClr val="000000"/>
                </a:solidFill>
                <a:latin typeface="Arial" charset="0"/>
                <a:ea typeface="ＭＳ Ｐゴシック" charset="0"/>
              </a:rPr>
              <a:t>. </a:t>
            </a:r>
          </a:p>
          <a:p>
            <a:pPr algn="just">
              <a:lnSpc>
                <a:spcPct val="80000"/>
              </a:lnSpc>
            </a:pPr>
            <a:endParaRPr lang="en-GB" sz="2100" b="1" dirty="0">
              <a:solidFill>
                <a:srgbClr val="000000"/>
              </a:solidFill>
              <a:latin typeface="Arial" charset="0"/>
              <a:ea typeface="ＭＳ Ｐゴシック" charset="0"/>
              <a:cs typeface="ＭＳ Ｐゴシック" charset="0"/>
            </a:endParaRPr>
          </a:p>
          <a:p>
            <a:pPr algn="just">
              <a:lnSpc>
                <a:spcPct val="80000"/>
              </a:lnSpc>
            </a:pPr>
            <a:r>
              <a:rPr lang="en-US" sz="2100" b="1" dirty="0">
                <a:solidFill>
                  <a:srgbClr val="FF0000"/>
                </a:solidFill>
                <a:latin typeface="Arial" charset="0"/>
                <a:ea typeface="ＭＳ Ｐゴシック" charset="0"/>
                <a:cs typeface="ＭＳ Ｐゴシック" charset="0"/>
              </a:rPr>
              <a:t>Drawbacks</a:t>
            </a:r>
            <a:endParaRPr lang="en-GB" sz="2100" b="1" dirty="0">
              <a:solidFill>
                <a:srgbClr val="FF0000"/>
              </a:solidFill>
              <a:latin typeface="Arial" charset="0"/>
              <a:ea typeface="ＭＳ Ｐゴシック" charset="0"/>
              <a:cs typeface="ＭＳ Ｐゴシック" charset="0"/>
            </a:endParaRPr>
          </a:p>
          <a:p>
            <a:pPr lvl="1" algn="just">
              <a:lnSpc>
                <a:spcPct val="90000"/>
              </a:lnSpc>
            </a:pPr>
            <a:r>
              <a:rPr lang="en-GB" sz="1800" dirty="0">
                <a:solidFill>
                  <a:srgbClr val="000000"/>
                </a:solidFill>
                <a:latin typeface="Arial" charset="0"/>
                <a:ea typeface="ＭＳ Ｐゴシック" charset="0"/>
              </a:rPr>
              <a:t>Air leaks and patient-ventilator </a:t>
            </a:r>
            <a:r>
              <a:rPr lang="en-GB" sz="1800" dirty="0" err="1">
                <a:solidFill>
                  <a:srgbClr val="000000"/>
                </a:solidFill>
                <a:latin typeface="Arial" charset="0"/>
                <a:ea typeface="ＭＳ Ｐゴシック" charset="0"/>
              </a:rPr>
              <a:t>asinchrony</a:t>
            </a:r>
            <a:endParaRPr lang="en-GB" sz="1800" dirty="0">
              <a:solidFill>
                <a:srgbClr val="000000"/>
              </a:solidFill>
              <a:latin typeface="Arial" charset="0"/>
              <a:ea typeface="ＭＳ Ｐゴシック" charset="0"/>
            </a:endParaRPr>
          </a:p>
          <a:p>
            <a:pPr lvl="1" algn="just">
              <a:lnSpc>
                <a:spcPct val="90000"/>
              </a:lnSpc>
            </a:pPr>
            <a:r>
              <a:rPr lang="en-GB" sz="1800" dirty="0">
                <a:solidFill>
                  <a:srgbClr val="000000"/>
                </a:solidFill>
                <a:latin typeface="Arial" charset="0"/>
                <a:ea typeface="ＭＳ Ｐゴシック" charset="0"/>
              </a:rPr>
              <a:t>Mouth dryness</a:t>
            </a:r>
          </a:p>
          <a:p>
            <a:pPr lvl="1" algn="just">
              <a:lnSpc>
                <a:spcPct val="90000"/>
              </a:lnSpc>
            </a:pPr>
            <a:r>
              <a:rPr lang="en-GB" sz="1800" dirty="0">
                <a:solidFill>
                  <a:srgbClr val="000000"/>
                </a:solidFill>
                <a:latin typeface="Arial" charset="0"/>
                <a:ea typeface="ＭＳ Ｐゴシック" charset="0"/>
              </a:rPr>
              <a:t>Dental and </a:t>
            </a:r>
            <a:r>
              <a:rPr lang="en-GB" sz="1800" dirty="0" err="1">
                <a:solidFill>
                  <a:srgbClr val="000000"/>
                </a:solidFill>
                <a:latin typeface="Arial" charset="0"/>
                <a:ea typeface="ＭＳ Ｐゴシック" charset="0"/>
              </a:rPr>
              <a:t>tempomandibular</a:t>
            </a:r>
            <a:r>
              <a:rPr lang="en-GB" sz="1800" dirty="0">
                <a:solidFill>
                  <a:srgbClr val="000000"/>
                </a:solidFill>
                <a:latin typeface="Arial" charset="0"/>
                <a:ea typeface="ＭＳ Ｐゴシック" charset="0"/>
              </a:rPr>
              <a:t>  joint problems</a:t>
            </a:r>
          </a:p>
          <a:p>
            <a:pPr algn="just">
              <a:lnSpc>
                <a:spcPct val="90000"/>
              </a:lnSpc>
              <a:buFontTx/>
              <a:buNone/>
            </a:pPr>
            <a:r>
              <a:rPr lang="en-GB" sz="1800" dirty="0">
                <a:solidFill>
                  <a:srgbClr val="000000"/>
                </a:solidFill>
                <a:latin typeface="Arial" charset="0"/>
                <a:ea typeface="ＭＳ Ｐゴシック" charset="0"/>
                <a:cs typeface="ＭＳ Ｐゴシック" charset="0"/>
              </a:rPr>
              <a:t>	     may elicit gag reflex</a:t>
            </a:r>
          </a:p>
          <a:p>
            <a:pPr lvl="1" algn="just">
              <a:lnSpc>
                <a:spcPct val="90000"/>
              </a:lnSpc>
            </a:pPr>
            <a:r>
              <a:rPr lang="en-GB" sz="1800" dirty="0">
                <a:solidFill>
                  <a:srgbClr val="000000"/>
                </a:solidFill>
                <a:latin typeface="Arial" charset="0"/>
                <a:ea typeface="ＭＳ Ｐゴシック" charset="0"/>
              </a:rPr>
              <a:t>May stimulate salivation and eventually cause vomiting with risk of aspiration </a:t>
            </a:r>
          </a:p>
          <a:p>
            <a:pPr lvl="1" algn="just">
              <a:lnSpc>
                <a:spcPct val="90000"/>
              </a:lnSpc>
            </a:pPr>
            <a:r>
              <a:rPr lang="en-GB" sz="1800" dirty="0">
                <a:solidFill>
                  <a:srgbClr val="000000"/>
                </a:solidFill>
                <a:latin typeface="Arial" charset="0"/>
                <a:ea typeface="ＭＳ Ｐゴシック" charset="0"/>
              </a:rPr>
              <a:t>Cause ventilator to alarm</a:t>
            </a:r>
          </a:p>
          <a:p>
            <a:pPr algn="just">
              <a:lnSpc>
                <a:spcPct val="80000"/>
              </a:lnSpc>
            </a:pPr>
            <a:endParaRPr lang="en-GB" sz="2100" b="1" dirty="0">
              <a:solidFill>
                <a:srgbClr val="000000"/>
              </a:solidFill>
              <a:latin typeface="Arial" charset="0"/>
              <a:ea typeface="ＭＳ Ｐゴシック" charset="0"/>
              <a:cs typeface="ＭＳ Ｐゴシック" charset="0"/>
            </a:endParaRPr>
          </a:p>
          <a:p>
            <a:pPr algn="just">
              <a:lnSpc>
                <a:spcPct val="80000"/>
              </a:lnSpc>
              <a:buFontTx/>
              <a:buNone/>
            </a:pPr>
            <a:r>
              <a:rPr lang="en-GB" sz="1350" b="1" i="1" dirty="0">
                <a:solidFill>
                  <a:srgbClr val="000000"/>
                </a:solidFill>
                <a:latin typeface="Arial" charset="0"/>
                <a:ea typeface="ＭＳ Ｐゴシック" charset="0"/>
                <a:cs typeface="ＭＳ Ｐゴシック" charset="0"/>
              </a:rPr>
              <a:t>M</a:t>
            </a:r>
            <a:r>
              <a:rPr lang="it-IT" sz="1350" b="1" i="1" dirty="0" err="1">
                <a:solidFill>
                  <a:srgbClr val="000000"/>
                </a:solidFill>
                <a:latin typeface="Arial" charset="0"/>
                <a:ea typeface="ＭＳ Ｐゴシック" charset="0"/>
                <a:cs typeface="ＭＳ Ｐゴシック" charset="0"/>
              </a:rPr>
              <a:t>odified</a:t>
            </a:r>
            <a:r>
              <a:rPr lang="it-IT" sz="1350" b="1" i="1" dirty="0">
                <a:solidFill>
                  <a:srgbClr val="000000"/>
                </a:solidFill>
                <a:latin typeface="Arial" charset="0"/>
                <a:ea typeface="ＭＳ Ｐゴシック" charset="0"/>
                <a:cs typeface="ＭＳ Ｐゴシック" charset="0"/>
              </a:rPr>
              <a:t> by </a:t>
            </a:r>
            <a:r>
              <a:rPr lang="it-IT" sz="1350" b="1" i="1" dirty="0" err="1">
                <a:solidFill>
                  <a:srgbClr val="000000"/>
                </a:solidFill>
                <a:latin typeface="Arial" charset="0"/>
                <a:ea typeface="ＭＳ Ｐゴシック" charset="0"/>
                <a:cs typeface="ＭＳ Ｐゴシック" charset="0"/>
              </a:rPr>
              <a:t>Shonhofer</a:t>
            </a:r>
            <a:r>
              <a:rPr lang="it-IT" sz="1350" b="1" i="1" dirty="0">
                <a:solidFill>
                  <a:srgbClr val="000000"/>
                </a:solidFill>
                <a:latin typeface="Arial" charset="0"/>
                <a:ea typeface="ＭＳ Ｐゴシック" charset="0"/>
                <a:cs typeface="ＭＳ Ｐゴシック" charset="0"/>
              </a:rPr>
              <a:t>, </a:t>
            </a:r>
            <a:r>
              <a:rPr lang="it-IT" sz="1350" b="1" i="1" dirty="0" err="1">
                <a:solidFill>
                  <a:srgbClr val="000000"/>
                </a:solidFill>
                <a:latin typeface="Arial" charset="0"/>
                <a:ea typeface="ＭＳ Ｐゴシック" charset="0"/>
                <a:cs typeface="ＭＳ Ｐゴシック" charset="0"/>
              </a:rPr>
              <a:t>Sortor</a:t>
            </a:r>
            <a:r>
              <a:rPr lang="it-IT" sz="1350" b="1" i="1" dirty="0">
                <a:solidFill>
                  <a:srgbClr val="000000"/>
                </a:solidFill>
                <a:latin typeface="Arial" charset="0"/>
                <a:ea typeface="ＭＳ Ｐゴシック" charset="0"/>
                <a:cs typeface="ＭＳ Ｐゴシック" charset="0"/>
              </a:rPr>
              <a:t> </a:t>
            </a:r>
            <a:r>
              <a:rPr lang="it-IT" sz="1350" b="1" i="1" dirty="0" err="1">
                <a:solidFill>
                  <a:srgbClr val="000000"/>
                </a:solidFill>
                <a:latin typeface="Arial" charset="0"/>
                <a:ea typeface="ＭＳ Ｐゴシック" charset="0"/>
                <a:cs typeface="ＭＳ Ｐゴシック" charset="0"/>
              </a:rPr>
              <a:t>Leger</a:t>
            </a:r>
            <a:r>
              <a:rPr lang="it-IT" sz="1350" b="1" i="1" dirty="0">
                <a:solidFill>
                  <a:srgbClr val="000000"/>
                </a:solidFill>
                <a:latin typeface="Arial" charset="0"/>
                <a:ea typeface="ＭＳ Ｐゴシック" charset="0"/>
                <a:cs typeface="ＭＳ Ｐゴシック" charset="0"/>
              </a:rPr>
              <a:t>  SERJ 2002 ; Bach </a:t>
            </a:r>
            <a:r>
              <a:rPr lang="it-IT" sz="1350" b="1" i="1" dirty="0" err="1">
                <a:solidFill>
                  <a:srgbClr val="000000"/>
                </a:solidFill>
                <a:latin typeface="Arial" charset="0"/>
                <a:ea typeface="ＭＳ Ｐゴシック" charset="0"/>
                <a:cs typeface="ＭＳ Ｐゴシック" charset="0"/>
              </a:rPr>
              <a:t>Chest</a:t>
            </a:r>
            <a:r>
              <a:rPr lang="it-IT" sz="1350" b="1" i="1" dirty="0">
                <a:solidFill>
                  <a:srgbClr val="000000"/>
                </a:solidFill>
                <a:latin typeface="Arial" charset="0"/>
                <a:ea typeface="ＭＳ Ｐゴシック" charset="0"/>
                <a:cs typeface="ＭＳ Ｐゴシック" charset="0"/>
              </a:rPr>
              <a:t> 1987</a:t>
            </a:r>
          </a:p>
        </p:txBody>
      </p:sp>
      <p:sp>
        <p:nvSpPr>
          <p:cNvPr id="28674" name="Rectangle 3"/>
          <p:cNvSpPr>
            <a:spLocks noChangeArrowheads="1"/>
          </p:cNvSpPr>
          <p:nvPr/>
        </p:nvSpPr>
        <p:spPr bwMode="auto">
          <a:xfrm>
            <a:off x="1371600" y="114300"/>
            <a:ext cx="62293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it-IT" sz="3300" b="1" dirty="0">
                <a:solidFill>
                  <a:srgbClr val="FF0000"/>
                </a:solidFill>
              </a:rPr>
              <a:t>MOUTH-PIECE</a:t>
            </a:r>
            <a:endParaRPr lang="it-IT" sz="3300" dirty="0">
              <a:solidFill>
                <a:srgbClr val="FF0000"/>
              </a:solidFill>
            </a:endParaRPr>
          </a:p>
        </p:txBody>
      </p:sp>
      <p:sp>
        <p:nvSpPr>
          <p:cNvPr id="28675" name="Rectangle 4"/>
          <p:cNvSpPr>
            <a:spLocks noChangeArrowheads="1"/>
          </p:cNvSpPr>
          <p:nvPr/>
        </p:nvSpPr>
        <p:spPr bwMode="auto">
          <a:xfrm>
            <a:off x="3211117" y="659607"/>
            <a:ext cx="18473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it-IT" sz="1350" b="1">
              <a:solidFill>
                <a:srgbClr val="00FFFF"/>
              </a:solidFill>
            </a:endParaRPr>
          </a:p>
        </p:txBody>
      </p:sp>
      <p:pic>
        <p:nvPicPr>
          <p:cNvPr id="286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794" y="1"/>
            <a:ext cx="1058466" cy="1225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Freeform 6"/>
          <p:cNvSpPr>
            <a:spLocks/>
          </p:cNvSpPr>
          <p:nvPr/>
        </p:nvSpPr>
        <p:spPr bwMode="auto">
          <a:xfrm>
            <a:off x="6948266" y="843559"/>
            <a:ext cx="741760" cy="351235"/>
          </a:xfrm>
          <a:custGeom>
            <a:avLst/>
            <a:gdLst>
              <a:gd name="T0" fmla="*/ 0 w 623"/>
              <a:gd name="T1" fmla="*/ 0 h 295"/>
              <a:gd name="T2" fmla="*/ 2147483647 w 623"/>
              <a:gd name="T3" fmla="*/ 2147483647 h 295"/>
              <a:gd name="T4" fmla="*/ 2147483647 w 623"/>
              <a:gd name="T5" fmla="*/ 2147483647 h 295"/>
              <a:gd name="T6" fmla="*/ 2147483647 w 623"/>
              <a:gd name="T7" fmla="*/ 2147483647 h 295"/>
              <a:gd name="T8" fmla="*/ 2147483647 w 623"/>
              <a:gd name="T9" fmla="*/ 2147483647 h 295"/>
              <a:gd name="T10" fmla="*/ 2147483647 w 623"/>
              <a:gd name="T11" fmla="*/ 2147483647 h 295"/>
              <a:gd name="T12" fmla="*/ 2147483647 w 623"/>
              <a:gd name="T13" fmla="*/ 2147483647 h 295"/>
              <a:gd name="T14" fmla="*/ 2147483647 w 623"/>
              <a:gd name="T15" fmla="*/ 2147483647 h 295"/>
              <a:gd name="T16" fmla="*/ 2147483647 w 623"/>
              <a:gd name="T17" fmla="*/ 2147483647 h 295"/>
              <a:gd name="T18" fmla="*/ 2147483647 w 623"/>
              <a:gd name="T19" fmla="*/ 2147483647 h 295"/>
              <a:gd name="T20" fmla="*/ 2147483647 w 623"/>
              <a:gd name="T21" fmla="*/ 2147483647 h 295"/>
              <a:gd name="T22" fmla="*/ 2147483647 w 623"/>
              <a:gd name="T23" fmla="*/ 2147483647 h 295"/>
              <a:gd name="T24" fmla="*/ 2147483647 w 623"/>
              <a:gd name="T25" fmla="*/ 2147483647 h 295"/>
              <a:gd name="T26" fmla="*/ 2147483647 w 623"/>
              <a:gd name="T27" fmla="*/ 2147483647 h 295"/>
              <a:gd name="T28" fmla="*/ 2147483647 w 623"/>
              <a:gd name="T29" fmla="*/ 2147483647 h 295"/>
              <a:gd name="T30" fmla="*/ 2147483647 w 623"/>
              <a:gd name="T31" fmla="*/ 2147483647 h 295"/>
              <a:gd name="T32" fmla="*/ 2147483647 w 623"/>
              <a:gd name="T33" fmla="*/ 2147483647 h 295"/>
              <a:gd name="T34" fmla="*/ 2147483647 w 623"/>
              <a:gd name="T35" fmla="*/ 2147483647 h 295"/>
              <a:gd name="T36" fmla="*/ 2147483647 w 623"/>
              <a:gd name="T37" fmla="*/ 2147483647 h 295"/>
              <a:gd name="T38" fmla="*/ 2147483647 w 623"/>
              <a:gd name="T39" fmla="*/ 2147483647 h 295"/>
              <a:gd name="T40" fmla="*/ 2147483647 w 623"/>
              <a:gd name="T41" fmla="*/ 2147483647 h 295"/>
              <a:gd name="T42" fmla="*/ 0 w 623"/>
              <a:gd name="T43" fmla="*/ 2147483647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3"/>
              <a:gd name="T67" fmla="*/ 0 h 295"/>
              <a:gd name="T68" fmla="*/ 623 w 623"/>
              <a:gd name="T69" fmla="*/ 295 h 2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3" h="295">
                <a:moveTo>
                  <a:pt x="0" y="0"/>
                </a:moveTo>
                <a:cubicBezTo>
                  <a:pt x="2" y="28"/>
                  <a:pt x="2" y="56"/>
                  <a:pt x="7" y="83"/>
                </a:cubicBezTo>
                <a:cubicBezTo>
                  <a:pt x="16" y="128"/>
                  <a:pt x="97" y="126"/>
                  <a:pt x="122" y="128"/>
                </a:cubicBezTo>
                <a:cubicBezTo>
                  <a:pt x="128" y="132"/>
                  <a:pt x="138" y="134"/>
                  <a:pt x="141" y="141"/>
                </a:cubicBezTo>
                <a:cubicBezTo>
                  <a:pt x="154" y="166"/>
                  <a:pt x="166" y="264"/>
                  <a:pt x="205" y="269"/>
                </a:cubicBezTo>
                <a:cubicBezTo>
                  <a:pt x="243" y="274"/>
                  <a:pt x="282" y="272"/>
                  <a:pt x="320" y="275"/>
                </a:cubicBezTo>
                <a:cubicBezTo>
                  <a:pt x="344" y="277"/>
                  <a:pt x="367" y="280"/>
                  <a:pt x="391" y="282"/>
                </a:cubicBezTo>
                <a:cubicBezTo>
                  <a:pt x="406" y="287"/>
                  <a:pt x="420" y="295"/>
                  <a:pt x="436" y="282"/>
                </a:cubicBezTo>
                <a:cubicBezTo>
                  <a:pt x="441" y="278"/>
                  <a:pt x="438" y="267"/>
                  <a:pt x="442" y="262"/>
                </a:cubicBezTo>
                <a:cubicBezTo>
                  <a:pt x="453" y="248"/>
                  <a:pt x="485" y="240"/>
                  <a:pt x="500" y="230"/>
                </a:cubicBezTo>
                <a:cubicBezTo>
                  <a:pt x="512" y="192"/>
                  <a:pt x="495" y="171"/>
                  <a:pt x="532" y="147"/>
                </a:cubicBezTo>
                <a:cubicBezTo>
                  <a:pt x="548" y="122"/>
                  <a:pt x="574" y="99"/>
                  <a:pt x="602" y="90"/>
                </a:cubicBezTo>
                <a:cubicBezTo>
                  <a:pt x="610" y="65"/>
                  <a:pt x="623" y="39"/>
                  <a:pt x="583" y="51"/>
                </a:cubicBezTo>
                <a:cubicBezTo>
                  <a:pt x="562" y="65"/>
                  <a:pt x="556" y="82"/>
                  <a:pt x="532" y="90"/>
                </a:cubicBezTo>
                <a:cubicBezTo>
                  <a:pt x="519" y="94"/>
                  <a:pt x="493" y="102"/>
                  <a:pt x="493" y="102"/>
                </a:cubicBezTo>
                <a:cubicBezTo>
                  <a:pt x="459" y="125"/>
                  <a:pt x="444" y="158"/>
                  <a:pt x="404" y="173"/>
                </a:cubicBezTo>
                <a:cubicBezTo>
                  <a:pt x="359" y="171"/>
                  <a:pt x="314" y="170"/>
                  <a:pt x="269" y="166"/>
                </a:cubicBezTo>
                <a:cubicBezTo>
                  <a:pt x="236" y="163"/>
                  <a:pt x="262" y="157"/>
                  <a:pt x="231" y="141"/>
                </a:cubicBezTo>
                <a:cubicBezTo>
                  <a:pt x="215" y="133"/>
                  <a:pt x="197" y="133"/>
                  <a:pt x="180" y="128"/>
                </a:cubicBezTo>
                <a:cubicBezTo>
                  <a:pt x="145" y="77"/>
                  <a:pt x="191" y="139"/>
                  <a:pt x="148" y="96"/>
                </a:cubicBezTo>
                <a:cubicBezTo>
                  <a:pt x="123" y="71"/>
                  <a:pt x="112" y="51"/>
                  <a:pt x="77" y="38"/>
                </a:cubicBezTo>
                <a:cubicBezTo>
                  <a:pt x="8" y="46"/>
                  <a:pt x="32" y="36"/>
                  <a:pt x="0" y="51"/>
                </a:cubicBezTo>
              </a:path>
            </a:pathLst>
          </a:custGeom>
          <a:solidFill>
            <a:schemeClr val="tx1">
              <a:alpha val="50195"/>
            </a:schemeClr>
          </a:solidFill>
          <a:ln w="9525">
            <a:solidFill>
              <a:schemeClr val="tx1"/>
            </a:solidFill>
            <a:round/>
            <a:headEnd/>
            <a:tailEnd/>
          </a:ln>
        </p:spPr>
        <p:txBody>
          <a:bodyPr wrap="none" anchor="ctr"/>
          <a:lstStyle/>
          <a:p>
            <a:endParaRPr lang="it-IT" sz="1800"/>
          </a:p>
        </p:txBody>
      </p:sp>
      <p:sp>
        <p:nvSpPr>
          <p:cNvPr id="28678" name="Oval 7"/>
          <p:cNvSpPr>
            <a:spLocks noChangeArrowheads="1"/>
          </p:cNvSpPr>
          <p:nvPr/>
        </p:nvSpPr>
        <p:spPr bwMode="auto">
          <a:xfrm>
            <a:off x="7306644" y="976908"/>
            <a:ext cx="64294" cy="216694"/>
          </a:xfrm>
          <a:prstGeom prst="ellipse">
            <a:avLst/>
          </a:prstGeom>
          <a:solidFill>
            <a:schemeClr val="accent1"/>
          </a:solidFill>
          <a:ln w="9525">
            <a:solidFill>
              <a:schemeClr val="tx1"/>
            </a:solidFill>
            <a:round/>
            <a:headEnd/>
            <a:tailEnd/>
          </a:ln>
        </p:spPr>
        <p:txBody>
          <a:bodyPr wrap="none" anchor="ctr"/>
          <a:lstStyle/>
          <a:p>
            <a:endParaRPr lang="it-IT" sz="1800"/>
          </a:p>
        </p:txBody>
      </p:sp>
    </p:spTree>
    <p:extLst>
      <p:ext uri="{BB962C8B-B14F-4D97-AF65-F5344CB8AC3E}">
        <p14:creationId xmlns:p14="http://schemas.microsoft.com/office/powerpoint/2010/main" val="19576908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egnaposto testo 2">
            <a:extLst>
              <a:ext uri="{FF2B5EF4-FFF2-40B4-BE49-F238E27FC236}">
                <a16:creationId xmlns:a16="http://schemas.microsoft.com/office/drawing/2014/main" id="{7B699162-2721-458B-BE5D-820DC0702EBC}"/>
              </a:ext>
            </a:extLst>
          </p:cNvPr>
          <p:cNvSpPr txBox="1">
            <a:spLocks/>
          </p:cNvSpPr>
          <p:nvPr/>
        </p:nvSpPr>
        <p:spPr>
          <a:xfrm>
            <a:off x="971600" y="771550"/>
            <a:ext cx="6966725" cy="543185"/>
          </a:xfrm>
          <a:prstGeom prst="rect">
            <a:avLst/>
          </a:prstGeom>
        </p:spPr>
        <p:txBody>
          <a:bodyPr vert="horz" lIns="68580" tIns="34290" rIns="68580" bIns="34290" rtlCol="0" anchor="ctr"/>
          <a:lstStyle>
            <a:defPPr>
              <a:defRPr lang="it-IT"/>
            </a:defPPr>
            <a:lvl1pPr marL="0" algn="r" defTabSz="914400" rtl="0" eaLnBrk="1" latinLnBrk="0" hangingPunct="1">
              <a:defRPr sz="105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3300" dirty="0">
                <a:solidFill>
                  <a:srgbClr val="FF0000"/>
                </a:solidFill>
                <a:latin typeface="Arial" panose="020B0604020202020204" pitchFamily="34" charset="0"/>
                <a:cs typeface="Arial" panose="020B0604020202020204" pitchFamily="34" charset="0"/>
              </a:rPr>
              <a:t>COI</a:t>
            </a:r>
          </a:p>
        </p:txBody>
      </p:sp>
      <p:sp>
        <p:nvSpPr>
          <p:cNvPr id="5" name="Rettangolo 4">
            <a:extLst>
              <a:ext uri="{FF2B5EF4-FFF2-40B4-BE49-F238E27FC236}">
                <a16:creationId xmlns:a16="http://schemas.microsoft.com/office/drawing/2014/main" id="{A75EAED7-3859-4F92-A814-DB025E266EAA}"/>
              </a:ext>
            </a:extLst>
          </p:cNvPr>
          <p:cNvSpPr/>
          <p:nvPr/>
        </p:nvSpPr>
        <p:spPr>
          <a:xfrm>
            <a:off x="328497" y="2387084"/>
            <a:ext cx="8534399" cy="369332"/>
          </a:xfrm>
          <a:prstGeom prst="rect">
            <a:avLst/>
          </a:prstGeom>
        </p:spPr>
        <p:txBody>
          <a:bodyPr wrap="square">
            <a:spAutoFit/>
          </a:bodyPr>
          <a:lstStyle/>
          <a:p>
            <a:pPr algn="ctr"/>
            <a:r>
              <a:rPr lang="it-IT" sz="1800" dirty="0">
                <a:solidFill>
                  <a:srgbClr val="000311"/>
                </a:solidFill>
              </a:rPr>
              <a:t>VIVISOL PHILIPS VYARE AIR LIQUIDE</a:t>
            </a:r>
          </a:p>
        </p:txBody>
      </p:sp>
    </p:spTree>
    <p:custDataLst>
      <p:tags r:id="rId1"/>
    </p:custDataLst>
    <p:extLst>
      <p:ext uri="{BB962C8B-B14F-4D97-AF65-F5344CB8AC3E}">
        <p14:creationId xmlns:p14="http://schemas.microsoft.com/office/powerpoint/2010/main" val="3997761054"/>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316" y="20242"/>
            <a:ext cx="5562600" cy="5123259"/>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25653350"/>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428750"/>
            <a:ext cx="3314700" cy="3714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614" y="1476042"/>
            <a:ext cx="2300288" cy="26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5846" name="Rectangle 6"/>
          <p:cNvSpPr>
            <a:spLocks noChangeArrowheads="1"/>
          </p:cNvSpPr>
          <p:nvPr/>
        </p:nvSpPr>
        <p:spPr bwMode="auto">
          <a:xfrm>
            <a:off x="4572000" y="3921919"/>
            <a:ext cx="3348038" cy="108347"/>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sz="1350">
              <a:ea typeface="MS PGothic" charset="0"/>
            </a:endParaRPr>
          </a:p>
        </p:txBody>
      </p:sp>
    </p:spTree>
    <p:extLst>
      <p:ext uri="{BB962C8B-B14F-4D97-AF65-F5344CB8AC3E}">
        <p14:creationId xmlns:p14="http://schemas.microsoft.com/office/powerpoint/2010/main" val="31071288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49153" name="Object 2"/>
          <p:cNvGraphicFramePr>
            <a:graphicFrameLocks noGrp="1" noChangeAspect="1"/>
          </p:cNvGraphicFramePr>
          <p:nvPr>
            <p:ph type="tbl" idx="1"/>
            <p:extLst>
              <p:ext uri="{D42A27DB-BD31-4B8C-83A1-F6EECF244321}">
                <p14:modId xmlns:p14="http://schemas.microsoft.com/office/powerpoint/2010/main" val="1913191133"/>
              </p:ext>
            </p:extLst>
          </p:nvPr>
        </p:nvGraphicFramePr>
        <p:xfrm>
          <a:off x="0" y="699542"/>
          <a:ext cx="8907463" cy="5041106"/>
        </p:xfrm>
        <a:graphic>
          <a:graphicData uri="http://schemas.openxmlformats.org/presentationml/2006/ole">
            <mc:AlternateContent xmlns:mc="http://schemas.openxmlformats.org/markup-compatibility/2006">
              <mc:Choice xmlns:v="urn:schemas-microsoft-com:vml" Requires="v">
                <p:oleObj name="Documento" r:id="rId2" imgW="8910320" imgH="6725920" progId="Word.Document.8">
                  <p:embed/>
                </p:oleObj>
              </mc:Choice>
              <mc:Fallback>
                <p:oleObj name="Documento" r:id="rId2" imgW="8910320" imgH="6725920" progId="Word.Document.8">
                  <p:embed/>
                  <p:pic>
                    <p:nvPicPr>
                      <p:cNvPr id="49153"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9542"/>
                        <a:ext cx="8907463" cy="504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49154" name="Picture 3" descr="1"/>
          <p:cNvPicPr>
            <a:picLocks noChangeAspect="1" noChangeArrowheads="1"/>
          </p:cNvPicPr>
          <p:nvPr/>
        </p:nvPicPr>
        <p:blipFill>
          <a:blip r:embed="rId4">
            <a:lum bright="6000"/>
            <a:extLst>
              <a:ext uri="{28A0092B-C50C-407E-A947-70E740481C1C}">
                <a14:useLocalDpi xmlns:a14="http://schemas.microsoft.com/office/drawing/2010/main" val="0"/>
              </a:ext>
            </a:extLst>
          </a:blip>
          <a:srcRect r="17766"/>
          <a:stretch>
            <a:fillRect/>
          </a:stretch>
        </p:blipFill>
        <p:spPr bwMode="auto">
          <a:xfrm>
            <a:off x="7696205" y="1050131"/>
            <a:ext cx="1114425" cy="857250"/>
          </a:xfrm>
          <a:prstGeom prst="rect">
            <a:avLst/>
          </a:prstGeom>
          <a:noFill/>
          <a:ln w="9525">
            <a:solidFill>
              <a:srgbClr val="FC0128"/>
            </a:solidFill>
            <a:miter lim="800000"/>
            <a:headEnd/>
            <a:tailEnd/>
          </a:ln>
          <a:extLst>
            <a:ext uri="{909E8E84-426E-40dd-AFC4-6F175D3DCCD1}">
              <a14:hiddenFill xmlns:a14="http://schemas.microsoft.com/office/drawing/2010/main" xmlns="">
                <a:solidFill>
                  <a:srgbClr val="FFFFFF"/>
                </a:solidFill>
              </a14:hiddenFill>
            </a:ext>
          </a:extLst>
        </p:spPr>
      </p:pic>
      <p:sp>
        <p:nvSpPr>
          <p:cNvPr id="49155" name="Rectangle 4"/>
          <p:cNvSpPr>
            <a:spLocks noChangeArrowheads="1"/>
          </p:cNvSpPr>
          <p:nvPr/>
        </p:nvSpPr>
        <p:spPr bwMode="auto">
          <a:xfrm>
            <a:off x="0" y="3954015"/>
            <a:ext cx="9144000" cy="979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GB" sz="2000" dirty="0">
                <a:solidFill>
                  <a:srgbClr val="000000"/>
                </a:solidFill>
              </a:rPr>
              <a:t>In the acute patient, comfort may seem less important than the efficacy of the treatment. </a:t>
            </a:r>
          </a:p>
          <a:p>
            <a:pPr marL="342900" indent="-342900">
              <a:lnSpc>
                <a:spcPct val="85000"/>
              </a:lnSpc>
              <a:spcBef>
                <a:spcPct val="20000"/>
              </a:spcBef>
              <a:buFontTx/>
              <a:buChar char="•"/>
            </a:pPr>
            <a:r>
              <a:rPr lang="en-GB" sz="2000" dirty="0">
                <a:solidFill>
                  <a:srgbClr val="000000"/>
                </a:solidFill>
              </a:rPr>
              <a:t>However, even in the short-term ventilated acute patient,  mask fit and care are needed to prevent skin breakdown.</a:t>
            </a:r>
            <a:r>
              <a:rPr lang="it-IT" sz="2000" dirty="0">
                <a:solidFill>
                  <a:srgbClr val="000000"/>
                </a:solidFill>
              </a:rPr>
              <a:t> </a:t>
            </a:r>
          </a:p>
          <a:p>
            <a:pPr marL="342900" indent="-342900">
              <a:lnSpc>
                <a:spcPct val="65000"/>
              </a:lnSpc>
              <a:spcBef>
                <a:spcPct val="20000"/>
              </a:spcBef>
              <a:buFontTx/>
              <a:buChar char="•"/>
            </a:pPr>
            <a:endParaRPr lang="it-IT" sz="2000" dirty="0">
              <a:solidFill>
                <a:srgbClr val="000000"/>
              </a:solidFill>
            </a:endParaRPr>
          </a:p>
          <a:p>
            <a:pPr marL="342900" indent="-342900">
              <a:spcBef>
                <a:spcPct val="20000"/>
              </a:spcBef>
              <a:buFontTx/>
              <a:buChar char="•"/>
            </a:pPr>
            <a:endParaRPr lang="en-GB" dirty="0">
              <a:solidFill>
                <a:srgbClr val="000000"/>
              </a:solidFill>
            </a:endParaRPr>
          </a:p>
        </p:txBody>
      </p:sp>
      <p:sp>
        <p:nvSpPr>
          <p:cNvPr id="49156" name="Rectangle 5"/>
          <p:cNvSpPr>
            <a:spLocks noGrp="1" noChangeArrowheads="1"/>
          </p:cNvSpPr>
          <p:nvPr>
            <p:ph type="title"/>
          </p:nvPr>
        </p:nvSpPr>
        <p:spPr>
          <a:xfrm>
            <a:off x="-666328" y="0"/>
            <a:ext cx="10476656" cy="857251"/>
          </a:xfrm>
          <a:noFill/>
        </p:spPr>
        <p:txBody>
          <a:bodyPr>
            <a:noAutofit/>
          </a:bodyPr>
          <a:lstStyle/>
          <a:p>
            <a:r>
              <a:rPr lang="en-US" sz="2800" b="1" dirty="0">
                <a:solidFill>
                  <a:srgbClr val="FF3300"/>
                </a:solidFill>
                <a:latin typeface="Arial" charset="0"/>
                <a:ea typeface="ＭＳ Ｐゴシック" charset="0"/>
                <a:cs typeface="ＭＳ Ｐゴシック" charset="0"/>
              </a:rPr>
              <a:t>MASK FIT, TOLERANCE AND SKIN BREAKDOWN</a:t>
            </a:r>
            <a:endParaRPr lang="it-IT" sz="2800" b="1" dirty="0">
              <a:solidFill>
                <a:srgbClr val="FF33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9899833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Rectangle 4"/>
          <p:cNvSpPr>
            <a:spLocks noGrp="1" noChangeArrowheads="1"/>
          </p:cNvSpPr>
          <p:nvPr>
            <p:ph type="title"/>
          </p:nvPr>
        </p:nvSpPr>
        <p:spPr>
          <a:xfrm>
            <a:off x="-252536" y="51059"/>
            <a:ext cx="9505056" cy="857250"/>
          </a:xfrm>
          <a:noFill/>
        </p:spPr>
        <p:txBody>
          <a:bodyPr>
            <a:noAutofit/>
          </a:bodyPr>
          <a:lstStyle/>
          <a:p>
            <a:r>
              <a:rPr lang="en-US" sz="2800" b="1" dirty="0">
                <a:solidFill>
                  <a:srgbClr val="FF0000"/>
                </a:solidFill>
                <a:latin typeface="Arial" charset="0"/>
                <a:ea typeface="ＭＳ Ｐゴシック" charset="0"/>
                <a:cs typeface="ＭＳ Ｐゴシック" charset="0"/>
              </a:rPr>
              <a:t>MASK FIT, TOLERANCE AND SKIN BREAKDOWN</a:t>
            </a:r>
            <a:endParaRPr lang="it-IT" sz="2800" b="1" dirty="0">
              <a:solidFill>
                <a:srgbClr val="FF0000"/>
              </a:solidFill>
              <a:latin typeface="Arial" charset="0"/>
              <a:ea typeface="ＭＳ Ｐゴシック" charset="0"/>
              <a:cs typeface="ＭＳ Ｐゴシック" charset="0"/>
            </a:endParaRPr>
          </a:p>
        </p:txBody>
      </p:sp>
      <p:pic>
        <p:nvPicPr>
          <p:cNvPr id="471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58700"/>
            <a:ext cx="2079683" cy="1494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magine 1"/>
          <p:cNvPicPr>
            <a:picLocks noChangeAspect="1"/>
          </p:cNvPicPr>
          <p:nvPr/>
        </p:nvPicPr>
        <p:blipFill>
          <a:blip r:embed="rId3"/>
          <a:stretch>
            <a:fillRect/>
          </a:stretch>
        </p:blipFill>
        <p:spPr>
          <a:xfrm>
            <a:off x="5508104" y="3169270"/>
            <a:ext cx="3330501" cy="1873407"/>
          </a:xfrm>
          <a:prstGeom prst="rect">
            <a:avLst/>
          </a:prstGeom>
        </p:spPr>
      </p:pic>
      <p:pic>
        <p:nvPicPr>
          <p:cNvPr id="3" name="Immagine 2">
            <a:extLst>
              <a:ext uri="{FF2B5EF4-FFF2-40B4-BE49-F238E27FC236}">
                <a16:creationId xmlns:a16="http://schemas.microsoft.com/office/drawing/2014/main" id="{CD094931-540B-D8C2-CAFC-E125AED3215D}"/>
              </a:ext>
            </a:extLst>
          </p:cNvPr>
          <p:cNvPicPr>
            <a:picLocks noChangeAspect="1"/>
          </p:cNvPicPr>
          <p:nvPr/>
        </p:nvPicPr>
        <p:blipFill>
          <a:blip r:embed="rId4"/>
          <a:stretch>
            <a:fillRect/>
          </a:stretch>
        </p:blipFill>
        <p:spPr>
          <a:xfrm>
            <a:off x="2555775" y="843558"/>
            <a:ext cx="3976873" cy="2236991"/>
          </a:xfrm>
          <a:prstGeom prst="rect">
            <a:avLst/>
          </a:prstGeom>
        </p:spPr>
      </p:pic>
    </p:spTree>
    <p:extLst>
      <p:ext uri="{BB962C8B-B14F-4D97-AF65-F5344CB8AC3E}">
        <p14:creationId xmlns:p14="http://schemas.microsoft.com/office/powerpoint/2010/main" val="311917630"/>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7152"/>
            <a:ext cx="6629400" cy="431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3923" name="Comment 3"/>
          <p:cNvSpPr>
            <a:spLocks noChangeArrowheads="1"/>
          </p:cNvSpPr>
          <p:nvPr/>
        </p:nvSpPr>
        <p:spPr bwMode="auto">
          <a:xfrm>
            <a:off x="4572000" y="4631323"/>
            <a:ext cx="4800600" cy="338554"/>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it-IT" sz="1600" b="1" dirty="0">
                <a:solidFill>
                  <a:srgbClr val="FF0000"/>
                </a:solidFill>
                <a:ea typeface="ＭＳ Ｐゴシック" charset="-128"/>
                <a:cs typeface="+mn-cs"/>
              </a:rPr>
              <a:t>Gregoretti C et al Intensive Care </a:t>
            </a:r>
            <a:r>
              <a:rPr lang="it-IT" sz="1600" b="1" dirty="0" err="1">
                <a:solidFill>
                  <a:srgbClr val="FF0000"/>
                </a:solidFill>
                <a:ea typeface="ＭＳ Ｐゴシック" charset="-128"/>
                <a:cs typeface="+mn-cs"/>
              </a:rPr>
              <a:t>Med</a:t>
            </a:r>
            <a:r>
              <a:rPr lang="it-IT" sz="1600" b="1" dirty="0">
                <a:solidFill>
                  <a:srgbClr val="FF0000"/>
                </a:solidFill>
                <a:ea typeface="ＭＳ Ｐゴシック" charset="-128"/>
                <a:cs typeface="+mn-cs"/>
              </a:rPr>
              <a:t> 2002 </a:t>
            </a:r>
            <a:endParaRPr lang="it-IT" sz="1600" dirty="0">
              <a:solidFill>
                <a:srgbClr val="FF0000"/>
              </a:solidFill>
              <a:ea typeface="ＭＳ Ｐゴシック" charset="-128"/>
              <a:cs typeface="+mn-cs"/>
            </a:endParaRPr>
          </a:p>
        </p:txBody>
      </p:sp>
      <p:sp>
        <p:nvSpPr>
          <p:cNvPr id="1233924" name="Oval 4"/>
          <p:cNvSpPr>
            <a:spLocks noChangeArrowheads="1"/>
          </p:cNvSpPr>
          <p:nvPr/>
        </p:nvSpPr>
        <p:spPr bwMode="auto">
          <a:xfrm flipV="1">
            <a:off x="3657600" y="228600"/>
            <a:ext cx="914400" cy="171450"/>
          </a:xfrm>
          <a:prstGeom prst="ellipse">
            <a:avLst/>
          </a:prstGeom>
          <a:noFill/>
          <a:ln w="317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a:p>
        </p:txBody>
      </p:sp>
      <p:grpSp>
        <p:nvGrpSpPr>
          <p:cNvPr id="50180" name="Group 5"/>
          <p:cNvGrpSpPr>
            <a:grpSpLocks/>
          </p:cNvGrpSpPr>
          <p:nvPr/>
        </p:nvGrpSpPr>
        <p:grpSpPr bwMode="auto">
          <a:xfrm>
            <a:off x="179388" y="3314700"/>
            <a:ext cx="2819400" cy="1485900"/>
            <a:chOff x="3744" y="1248"/>
            <a:chExt cx="1920" cy="1440"/>
          </a:xfrm>
        </p:grpSpPr>
        <p:pic>
          <p:nvPicPr>
            <p:cNvPr id="50181" name="Picture 6" descr="Nasal_ulceration"/>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3744" y="1248"/>
              <a:ext cx="1920" cy="1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2" name="Text Box 7"/>
            <p:cNvSpPr txBox="1">
              <a:spLocks noChangeArrowheads="1"/>
            </p:cNvSpPr>
            <p:nvPr/>
          </p:nvSpPr>
          <p:spPr bwMode="auto">
            <a:xfrm>
              <a:off x="4849" y="1344"/>
              <a:ext cx="719" cy="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it-IT" sz="3200">
                <a:latin typeface="Times New Roman" charset="0"/>
              </a:endParaRPr>
            </a:p>
          </p:txBody>
        </p:sp>
      </p:grpSp>
    </p:spTree>
    <p:extLst>
      <p:ext uri="{BB962C8B-B14F-4D97-AF65-F5344CB8AC3E}">
        <p14:creationId xmlns:p14="http://schemas.microsoft.com/office/powerpoint/2010/main" val="12509921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33924"/>
                                        </p:tgtEl>
                                        <p:attrNameLst>
                                          <p:attrName>style.visibility</p:attrName>
                                        </p:attrNameLst>
                                      </p:cBhvr>
                                      <p:to>
                                        <p:strVal val="visible"/>
                                      </p:to>
                                    </p:set>
                                    <p:animEffect transition="in" filter="dissolve">
                                      <p:cBhvr>
                                        <p:cTn id="7" dur="500"/>
                                        <p:tgtEl>
                                          <p:spTgt spid="1233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9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4854372" y="1760236"/>
            <a:ext cx="2779360" cy="2238062"/>
          </a:xfrm>
          <a:prstGeom prst="rect">
            <a:avLst/>
          </a:prstGeom>
        </p:spPr>
      </p:pic>
      <p:sp>
        <p:nvSpPr>
          <p:cNvPr id="3" name="Rettangolo 2"/>
          <p:cNvSpPr/>
          <p:nvPr/>
        </p:nvSpPr>
        <p:spPr>
          <a:xfrm>
            <a:off x="1210103" y="1450154"/>
            <a:ext cx="3429000" cy="2308324"/>
          </a:xfrm>
          <a:prstGeom prst="rect">
            <a:avLst/>
          </a:prstGeom>
          <a:ln>
            <a:solidFill>
              <a:srgbClr val="FF0000"/>
            </a:solidFill>
          </a:ln>
        </p:spPr>
        <p:txBody>
          <a:bodyPr>
            <a:spAutoFit/>
          </a:bodyPr>
          <a:lstStyle/>
          <a:p>
            <a:r>
              <a:rPr lang="it-IT" sz="1600" dirty="0">
                <a:solidFill>
                  <a:srgbClr val="000000"/>
                </a:solidFill>
              </a:rPr>
              <a:t>SB </a:t>
            </a:r>
            <a:r>
              <a:rPr lang="it-IT" sz="1600" dirty="0" err="1">
                <a:solidFill>
                  <a:srgbClr val="000000"/>
                </a:solidFill>
              </a:rPr>
              <a:t>was</a:t>
            </a:r>
            <a:r>
              <a:rPr lang="it-IT" sz="1600" dirty="0">
                <a:solidFill>
                  <a:srgbClr val="000000"/>
                </a:solidFill>
              </a:rPr>
              <a:t> </a:t>
            </a:r>
            <a:r>
              <a:rPr lang="it-IT" sz="1600" dirty="0" err="1">
                <a:solidFill>
                  <a:srgbClr val="000000"/>
                </a:solidFill>
              </a:rPr>
              <a:t>observed</a:t>
            </a:r>
            <a:r>
              <a:rPr lang="it-IT" sz="1600" dirty="0">
                <a:solidFill>
                  <a:srgbClr val="000000"/>
                </a:solidFill>
              </a:rPr>
              <a:t> in 48% of the </a:t>
            </a:r>
            <a:r>
              <a:rPr lang="it-IT" sz="1600" dirty="0" err="1">
                <a:solidFill>
                  <a:srgbClr val="000000"/>
                </a:solidFill>
              </a:rPr>
              <a:t>subjects</a:t>
            </a:r>
            <a:r>
              <a:rPr lang="it-IT" sz="1600" dirty="0">
                <a:solidFill>
                  <a:srgbClr val="000000"/>
                </a:solidFill>
              </a:rPr>
              <a:t>, with </a:t>
            </a:r>
            <a:r>
              <a:rPr lang="it-IT" sz="1600" b="1" dirty="0" err="1">
                <a:solidFill>
                  <a:srgbClr val="000000"/>
                </a:solidFill>
              </a:rPr>
              <a:t>transient</a:t>
            </a:r>
            <a:r>
              <a:rPr lang="it-IT" sz="1600" b="1" dirty="0">
                <a:solidFill>
                  <a:srgbClr val="000000"/>
                </a:solidFill>
              </a:rPr>
              <a:t> </a:t>
            </a:r>
            <a:r>
              <a:rPr lang="it-IT" sz="1600" b="1" dirty="0" err="1">
                <a:solidFill>
                  <a:srgbClr val="000000"/>
                </a:solidFill>
              </a:rPr>
              <a:t>erythema</a:t>
            </a:r>
            <a:r>
              <a:rPr lang="it-IT" sz="1600" b="1" dirty="0">
                <a:solidFill>
                  <a:srgbClr val="000000"/>
                </a:solidFill>
              </a:rPr>
              <a:t> </a:t>
            </a:r>
            <a:r>
              <a:rPr lang="it-IT" sz="1600" dirty="0">
                <a:solidFill>
                  <a:srgbClr val="000000"/>
                </a:solidFill>
              </a:rPr>
              <a:t>in 18% (</a:t>
            </a:r>
            <a:r>
              <a:rPr lang="it-IT" sz="1600" dirty="0" err="1">
                <a:solidFill>
                  <a:srgbClr val="000000"/>
                </a:solidFill>
              </a:rPr>
              <a:t>stageI</a:t>
            </a:r>
            <a:r>
              <a:rPr lang="it-IT" sz="1600" dirty="0">
                <a:solidFill>
                  <a:srgbClr val="000000"/>
                </a:solidFill>
              </a:rPr>
              <a:t>), </a:t>
            </a:r>
            <a:r>
              <a:rPr lang="it-IT" sz="1600" b="1" dirty="0" err="1">
                <a:solidFill>
                  <a:srgbClr val="000000"/>
                </a:solidFill>
              </a:rPr>
              <a:t>prolonged</a:t>
            </a:r>
            <a:r>
              <a:rPr lang="it-IT" sz="1600" b="1" dirty="0">
                <a:solidFill>
                  <a:srgbClr val="000000"/>
                </a:solidFill>
              </a:rPr>
              <a:t> </a:t>
            </a:r>
            <a:r>
              <a:rPr lang="it-IT" sz="1600" b="1" dirty="0" err="1">
                <a:solidFill>
                  <a:srgbClr val="000000"/>
                </a:solidFill>
              </a:rPr>
              <a:t>erythema</a:t>
            </a:r>
            <a:r>
              <a:rPr lang="it-IT" sz="1600" dirty="0">
                <a:solidFill>
                  <a:srgbClr val="000000"/>
                </a:solidFill>
              </a:rPr>
              <a:t> in 23% (stage II), and </a:t>
            </a:r>
            <a:r>
              <a:rPr lang="it-IT" sz="1600" b="1" dirty="0" err="1">
                <a:solidFill>
                  <a:srgbClr val="000000"/>
                </a:solidFill>
              </a:rPr>
              <a:t>skin</a:t>
            </a:r>
            <a:r>
              <a:rPr lang="it-IT" sz="1600" b="1" dirty="0">
                <a:solidFill>
                  <a:srgbClr val="000000"/>
                </a:solidFill>
              </a:rPr>
              <a:t> </a:t>
            </a:r>
            <a:r>
              <a:rPr lang="it-IT" sz="1600" b="1" dirty="0" err="1">
                <a:solidFill>
                  <a:srgbClr val="000000"/>
                </a:solidFill>
              </a:rPr>
              <a:t>necrosis</a:t>
            </a:r>
            <a:endParaRPr lang="it-IT" sz="1600" b="1" dirty="0">
              <a:solidFill>
                <a:srgbClr val="000000"/>
              </a:solidFill>
            </a:endParaRPr>
          </a:p>
          <a:p>
            <a:r>
              <a:rPr lang="it-IT" sz="1600" dirty="0">
                <a:solidFill>
                  <a:srgbClr val="000000"/>
                </a:solidFill>
              </a:rPr>
              <a:t>in 3% (stage III). The </a:t>
            </a:r>
            <a:r>
              <a:rPr lang="it-IT" sz="1600" dirty="0" err="1">
                <a:solidFill>
                  <a:srgbClr val="000000"/>
                </a:solidFill>
              </a:rPr>
              <a:t>overall</a:t>
            </a:r>
            <a:r>
              <a:rPr lang="it-IT" sz="1600" dirty="0">
                <a:solidFill>
                  <a:srgbClr val="000000"/>
                </a:solidFill>
              </a:rPr>
              <a:t> </a:t>
            </a:r>
            <a:r>
              <a:rPr lang="it-IT" sz="1600" dirty="0" err="1">
                <a:solidFill>
                  <a:srgbClr val="000000"/>
                </a:solidFill>
              </a:rPr>
              <a:t>prevalence</a:t>
            </a:r>
            <a:r>
              <a:rPr lang="it-IT" sz="1600" dirty="0">
                <a:solidFill>
                  <a:srgbClr val="000000"/>
                </a:solidFill>
              </a:rPr>
              <a:t> of SB </a:t>
            </a:r>
            <a:r>
              <a:rPr lang="it-IT" sz="1600" dirty="0" err="1">
                <a:solidFill>
                  <a:srgbClr val="000000"/>
                </a:solidFill>
              </a:rPr>
              <a:t>was</a:t>
            </a:r>
            <a:r>
              <a:rPr lang="it-IT" sz="1600" dirty="0">
                <a:solidFill>
                  <a:srgbClr val="000000"/>
                </a:solidFill>
              </a:rPr>
              <a:t> </a:t>
            </a:r>
            <a:r>
              <a:rPr lang="it-IT" sz="1600" dirty="0" err="1">
                <a:solidFill>
                  <a:srgbClr val="000000"/>
                </a:solidFill>
              </a:rPr>
              <a:t>lowern</a:t>
            </a:r>
            <a:r>
              <a:rPr lang="it-IT" sz="1600" dirty="0">
                <a:solidFill>
                  <a:srgbClr val="000000"/>
                </a:solidFill>
              </a:rPr>
              <a:t> </a:t>
            </a:r>
            <a:r>
              <a:rPr lang="it-IT" sz="1600" dirty="0" err="1">
                <a:solidFill>
                  <a:srgbClr val="000000"/>
                </a:solidFill>
              </a:rPr>
              <a:t>our</a:t>
            </a:r>
            <a:r>
              <a:rPr lang="it-IT" sz="1600" dirty="0">
                <a:solidFill>
                  <a:srgbClr val="000000"/>
                </a:solidFill>
              </a:rPr>
              <a:t> </a:t>
            </a:r>
            <a:r>
              <a:rPr lang="it-IT" sz="1600" dirty="0" err="1">
                <a:solidFill>
                  <a:srgbClr val="000000"/>
                </a:solidFill>
              </a:rPr>
              <a:t>study</a:t>
            </a:r>
            <a:r>
              <a:rPr lang="it-IT" sz="1600" dirty="0">
                <a:solidFill>
                  <a:srgbClr val="000000"/>
                </a:solidFill>
              </a:rPr>
              <a:t> (14.4%), </a:t>
            </a:r>
            <a:r>
              <a:rPr lang="it-IT" sz="1600" dirty="0" err="1">
                <a:solidFill>
                  <a:srgbClr val="000000"/>
                </a:solidFill>
              </a:rPr>
              <a:t>as</a:t>
            </a:r>
            <a:r>
              <a:rPr lang="it-IT" sz="1600" dirty="0">
                <a:solidFill>
                  <a:srgbClr val="000000"/>
                </a:solidFill>
              </a:rPr>
              <a:t> </a:t>
            </a:r>
            <a:r>
              <a:rPr lang="it-IT" sz="1600" dirty="0" err="1">
                <a:solidFill>
                  <a:srgbClr val="000000"/>
                </a:solidFill>
              </a:rPr>
              <a:t>well</a:t>
            </a:r>
            <a:r>
              <a:rPr lang="it-IT" sz="1600" dirty="0">
                <a:solidFill>
                  <a:srgbClr val="000000"/>
                </a:solidFill>
              </a:rPr>
              <a:t> </a:t>
            </a:r>
            <a:r>
              <a:rPr lang="it-IT" sz="1600" dirty="0" err="1">
                <a:solidFill>
                  <a:srgbClr val="000000"/>
                </a:solidFill>
              </a:rPr>
              <a:t>as</a:t>
            </a:r>
            <a:r>
              <a:rPr lang="it-IT" sz="1600" dirty="0">
                <a:solidFill>
                  <a:srgbClr val="000000"/>
                </a:solidFill>
              </a:rPr>
              <a:t> stage I (13.1%) and stage</a:t>
            </a:r>
            <a:r>
              <a:rPr lang="mr-IN" sz="1600" dirty="0">
                <a:solidFill>
                  <a:srgbClr val="000000"/>
                </a:solidFill>
              </a:rPr>
              <a:t>II (1.3%)</a:t>
            </a:r>
            <a:endParaRPr lang="it-IT" sz="1600" dirty="0">
              <a:solidFill>
                <a:srgbClr val="000000"/>
              </a:solidFill>
            </a:endParaRPr>
          </a:p>
        </p:txBody>
      </p:sp>
      <p:sp>
        <p:nvSpPr>
          <p:cNvPr id="6" name="Rettangolo 5"/>
          <p:cNvSpPr/>
          <p:nvPr/>
        </p:nvSpPr>
        <p:spPr>
          <a:xfrm>
            <a:off x="1275976" y="3998298"/>
            <a:ext cx="3429000" cy="861774"/>
          </a:xfrm>
          <a:prstGeom prst="rect">
            <a:avLst/>
          </a:prstGeom>
          <a:ln>
            <a:solidFill>
              <a:srgbClr val="FF0000"/>
            </a:solidFill>
          </a:ln>
        </p:spPr>
        <p:txBody>
          <a:bodyPr>
            <a:spAutoFit/>
          </a:bodyPr>
          <a:lstStyle/>
          <a:p>
            <a:r>
              <a:rPr lang="it-IT" sz="1000" dirty="0" err="1">
                <a:solidFill>
                  <a:srgbClr val="000000"/>
                </a:solidFill>
              </a:rPr>
              <a:t>European</a:t>
            </a:r>
            <a:r>
              <a:rPr lang="it-IT" sz="1000" dirty="0">
                <a:solidFill>
                  <a:srgbClr val="000000"/>
                </a:solidFill>
              </a:rPr>
              <a:t> Pressure </a:t>
            </a:r>
            <a:r>
              <a:rPr lang="it-IT" sz="1000" dirty="0" err="1">
                <a:solidFill>
                  <a:srgbClr val="000000"/>
                </a:solidFill>
              </a:rPr>
              <a:t>Ulcer</a:t>
            </a:r>
            <a:r>
              <a:rPr lang="it-IT" sz="1000" dirty="0">
                <a:solidFill>
                  <a:srgbClr val="000000"/>
                </a:solidFill>
              </a:rPr>
              <a:t> </a:t>
            </a:r>
            <a:r>
              <a:rPr lang="it-IT" sz="1000" dirty="0" err="1">
                <a:solidFill>
                  <a:srgbClr val="000000"/>
                </a:solidFill>
              </a:rPr>
              <a:t>Advisory</a:t>
            </a:r>
            <a:r>
              <a:rPr lang="it-IT" sz="1000" dirty="0">
                <a:solidFill>
                  <a:srgbClr val="000000"/>
                </a:solidFill>
              </a:rPr>
              <a:t> Panel, National Pressure </a:t>
            </a:r>
            <a:r>
              <a:rPr lang="it-IT" sz="1000" dirty="0" err="1">
                <a:solidFill>
                  <a:srgbClr val="000000"/>
                </a:solidFill>
              </a:rPr>
              <a:t>UlcerAdvisory</a:t>
            </a:r>
            <a:r>
              <a:rPr lang="it-IT" sz="1000" dirty="0">
                <a:solidFill>
                  <a:srgbClr val="000000"/>
                </a:solidFill>
              </a:rPr>
              <a:t> Panel. </a:t>
            </a:r>
            <a:r>
              <a:rPr lang="it-IT" sz="1000" dirty="0" err="1">
                <a:solidFill>
                  <a:srgbClr val="000000"/>
                </a:solidFill>
              </a:rPr>
              <a:t>Prevention</a:t>
            </a:r>
            <a:r>
              <a:rPr lang="it-IT" sz="1000" dirty="0">
                <a:solidFill>
                  <a:srgbClr val="000000"/>
                </a:solidFill>
              </a:rPr>
              <a:t> and treatment of pressure </a:t>
            </a:r>
            <a:r>
              <a:rPr lang="it-IT" sz="1000" dirty="0" err="1">
                <a:solidFill>
                  <a:srgbClr val="000000"/>
                </a:solidFill>
              </a:rPr>
              <a:t>ulcers</a:t>
            </a:r>
            <a:r>
              <a:rPr lang="it-IT" sz="1000" dirty="0">
                <a:solidFill>
                  <a:srgbClr val="000000"/>
                </a:solidFill>
              </a:rPr>
              <a:t>: </a:t>
            </a:r>
            <a:r>
              <a:rPr lang="it-IT" sz="1000" dirty="0" err="1">
                <a:solidFill>
                  <a:srgbClr val="000000"/>
                </a:solidFill>
              </a:rPr>
              <a:t>quick</a:t>
            </a:r>
            <a:r>
              <a:rPr lang="it-IT" sz="1000" dirty="0">
                <a:solidFill>
                  <a:srgbClr val="000000"/>
                </a:solidFill>
              </a:rPr>
              <a:t> </a:t>
            </a:r>
            <a:r>
              <a:rPr lang="it-IT" sz="1000" dirty="0" err="1">
                <a:solidFill>
                  <a:srgbClr val="000000"/>
                </a:solidFill>
              </a:rPr>
              <a:t>reference</a:t>
            </a:r>
            <a:r>
              <a:rPr lang="it-IT" sz="1000" dirty="0">
                <a:solidFill>
                  <a:srgbClr val="000000"/>
                </a:solidFill>
              </a:rPr>
              <a:t> guide. 2009. http://</a:t>
            </a:r>
            <a:r>
              <a:rPr lang="it-IT" sz="1000" dirty="0" err="1">
                <a:solidFill>
                  <a:srgbClr val="000000"/>
                </a:solidFill>
              </a:rPr>
              <a:t>www.epuap.org</a:t>
            </a:r>
            <a:r>
              <a:rPr lang="it-IT" sz="1000" dirty="0">
                <a:solidFill>
                  <a:srgbClr val="000000"/>
                </a:solidFill>
              </a:rPr>
              <a:t>/</a:t>
            </a:r>
            <a:r>
              <a:rPr lang="it-IT" sz="1000" dirty="0" err="1">
                <a:solidFill>
                  <a:srgbClr val="000000"/>
                </a:solidFill>
              </a:rPr>
              <a:t>guidehnes</a:t>
            </a:r>
            <a:r>
              <a:rPr lang="it-IT" sz="1000" dirty="0">
                <a:solidFill>
                  <a:srgbClr val="000000"/>
                </a:solidFill>
              </a:rPr>
              <a:t>/</a:t>
            </a:r>
            <a:r>
              <a:rPr lang="it-IT" sz="1000" dirty="0" err="1">
                <a:solidFill>
                  <a:srgbClr val="000000"/>
                </a:solidFill>
              </a:rPr>
              <a:t>Final_Quick</a:t>
            </a:r>
            <a:endParaRPr lang="it-IT" sz="1000" dirty="0">
              <a:solidFill>
                <a:srgbClr val="000000"/>
              </a:solidFill>
            </a:endParaRPr>
          </a:p>
          <a:p>
            <a:r>
              <a:rPr lang="it-IT" sz="1000" dirty="0">
                <a:solidFill>
                  <a:srgbClr val="000000"/>
                </a:solidFill>
              </a:rPr>
              <a:t>_</a:t>
            </a:r>
            <a:r>
              <a:rPr lang="it-IT" sz="1000" dirty="0" err="1">
                <a:solidFill>
                  <a:srgbClr val="000000"/>
                </a:solidFill>
              </a:rPr>
              <a:t>Prevention.pdf</a:t>
            </a:r>
            <a:r>
              <a:rPr lang="it-IT" sz="1000" dirty="0">
                <a:solidFill>
                  <a:srgbClr val="000000"/>
                </a:solidFill>
              </a:rPr>
              <a:t>. </a:t>
            </a:r>
            <a:r>
              <a:rPr lang="it-IT" sz="1000" dirty="0" err="1">
                <a:solidFill>
                  <a:srgbClr val="000000"/>
                </a:solidFill>
              </a:rPr>
              <a:t>Accessed</a:t>
            </a:r>
            <a:r>
              <a:rPr lang="it-IT" sz="1000" dirty="0">
                <a:solidFill>
                  <a:srgbClr val="000000"/>
                </a:solidFill>
              </a:rPr>
              <a:t> </a:t>
            </a:r>
            <a:r>
              <a:rPr lang="it-IT" sz="1000" dirty="0" err="1">
                <a:solidFill>
                  <a:srgbClr val="000000"/>
                </a:solidFill>
              </a:rPr>
              <a:t>May</a:t>
            </a:r>
            <a:r>
              <a:rPr lang="it-IT" sz="1000" dirty="0">
                <a:solidFill>
                  <a:srgbClr val="000000"/>
                </a:solidFill>
              </a:rPr>
              <a:t> 14, 2014</a:t>
            </a:r>
          </a:p>
        </p:txBody>
      </p:sp>
      <p:sp>
        <p:nvSpPr>
          <p:cNvPr id="7" name="Rettangolo 6"/>
          <p:cNvSpPr/>
          <p:nvPr/>
        </p:nvSpPr>
        <p:spPr>
          <a:xfrm>
            <a:off x="766815" y="198277"/>
            <a:ext cx="7610369" cy="1200329"/>
          </a:xfrm>
          <a:prstGeom prst="rect">
            <a:avLst/>
          </a:prstGeom>
          <a:ln>
            <a:solidFill>
              <a:srgbClr val="FF0000"/>
            </a:solidFill>
          </a:ln>
        </p:spPr>
        <p:txBody>
          <a:bodyPr wrap="square">
            <a:spAutoFit/>
          </a:bodyPr>
          <a:lstStyle/>
          <a:p>
            <a:r>
              <a:rPr lang="it-IT" dirty="0">
                <a:solidFill>
                  <a:srgbClr val="000000"/>
                </a:solidFill>
              </a:rPr>
              <a:t>In </a:t>
            </a:r>
            <a:r>
              <a:rPr lang="it-IT" dirty="0" err="1">
                <a:solidFill>
                  <a:srgbClr val="000000"/>
                </a:solidFill>
              </a:rPr>
              <a:t>patients</a:t>
            </a:r>
            <a:r>
              <a:rPr lang="it-IT" dirty="0">
                <a:solidFill>
                  <a:srgbClr val="000000"/>
                </a:solidFill>
              </a:rPr>
              <a:t>  with ARF </a:t>
            </a:r>
            <a:r>
              <a:rPr lang="it-IT" dirty="0" err="1">
                <a:solidFill>
                  <a:srgbClr val="000000"/>
                </a:solidFill>
              </a:rPr>
              <a:t>undergoing</a:t>
            </a:r>
            <a:r>
              <a:rPr lang="it-IT" dirty="0">
                <a:solidFill>
                  <a:srgbClr val="000000"/>
                </a:solidFill>
              </a:rPr>
              <a:t> NIV or CPAP, </a:t>
            </a:r>
            <a:r>
              <a:rPr lang="it-IT" dirty="0" err="1">
                <a:solidFill>
                  <a:srgbClr val="000000"/>
                </a:solidFill>
              </a:rPr>
              <a:t>oronasal</a:t>
            </a:r>
            <a:r>
              <a:rPr lang="it-IT" dirty="0">
                <a:solidFill>
                  <a:srgbClr val="000000"/>
                </a:solidFill>
              </a:rPr>
              <a:t> </a:t>
            </a:r>
            <a:r>
              <a:rPr lang="it-IT" dirty="0" err="1">
                <a:solidFill>
                  <a:srgbClr val="000000"/>
                </a:solidFill>
              </a:rPr>
              <a:t>mask</a:t>
            </a:r>
            <a:r>
              <a:rPr lang="it-IT" dirty="0">
                <a:solidFill>
                  <a:srgbClr val="000000"/>
                </a:solidFill>
              </a:rPr>
              <a:t> use for &gt; 26 h </a:t>
            </a:r>
            <a:r>
              <a:rPr lang="it-IT" dirty="0" err="1">
                <a:solidFill>
                  <a:srgbClr val="000000"/>
                </a:solidFill>
              </a:rPr>
              <a:t>was</a:t>
            </a:r>
            <a:r>
              <a:rPr lang="it-IT" dirty="0">
                <a:solidFill>
                  <a:srgbClr val="000000"/>
                </a:solidFill>
              </a:rPr>
              <a:t> </a:t>
            </a:r>
            <a:r>
              <a:rPr lang="it-IT" dirty="0" err="1">
                <a:solidFill>
                  <a:srgbClr val="000000"/>
                </a:solidFill>
              </a:rPr>
              <a:t>independently</a:t>
            </a:r>
            <a:r>
              <a:rPr lang="it-IT" dirty="0">
                <a:solidFill>
                  <a:srgbClr val="000000"/>
                </a:solidFill>
              </a:rPr>
              <a:t> </a:t>
            </a:r>
            <a:r>
              <a:rPr lang="it-IT" dirty="0" err="1">
                <a:solidFill>
                  <a:srgbClr val="000000"/>
                </a:solidFill>
              </a:rPr>
              <a:t>associated</a:t>
            </a:r>
            <a:r>
              <a:rPr lang="it-IT" dirty="0">
                <a:solidFill>
                  <a:srgbClr val="000000"/>
                </a:solidFill>
              </a:rPr>
              <a:t> with </a:t>
            </a:r>
            <a:r>
              <a:rPr lang="it-IT" dirty="0" err="1">
                <a:solidFill>
                  <a:srgbClr val="000000"/>
                </a:solidFill>
              </a:rPr>
              <a:t>development</a:t>
            </a:r>
            <a:r>
              <a:rPr lang="it-IT" dirty="0">
                <a:solidFill>
                  <a:srgbClr val="000000"/>
                </a:solidFill>
              </a:rPr>
              <a:t> of  </a:t>
            </a:r>
            <a:r>
              <a:rPr lang="it-IT" dirty="0" err="1">
                <a:solidFill>
                  <a:srgbClr val="000000"/>
                </a:solidFill>
              </a:rPr>
              <a:t>skin</a:t>
            </a:r>
            <a:r>
              <a:rPr lang="it-IT" dirty="0">
                <a:solidFill>
                  <a:srgbClr val="000000"/>
                </a:solidFill>
              </a:rPr>
              <a:t> break down </a:t>
            </a:r>
          </a:p>
        </p:txBody>
      </p:sp>
      <p:sp>
        <p:nvSpPr>
          <p:cNvPr id="8" name="Comment 3">
            <a:extLst>
              <a:ext uri="{FF2B5EF4-FFF2-40B4-BE49-F238E27FC236}">
                <a16:creationId xmlns:a16="http://schemas.microsoft.com/office/drawing/2014/main" id="{C17488BA-9A09-1F4D-8317-A7367177703A}"/>
              </a:ext>
            </a:extLst>
          </p:cNvPr>
          <p:cNvSpPr>
            <a:spLocks noChangeArrowheads="1"/>
          </p:cNvSpPr>
          <p:nvPr/>
        </p:nvSpPr>
        <p:spPr bwMode="auto">
          <a:xfrm>
            <a:off x="5728247" y="4637616"/>
            <a:ext cx="3600450" cy="27699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it-IT" sz="1200" b="1" dirty="0" err="1">
                <a:solidFill>
                  <a:srgbClr val="FF0000"/>
                </a:solidFill>
                <a:ea typeface="ＭＳ Ｐゴシック" charset="-128"/>
              </a:rPr>
              <a:t>Yamaguti</a:t>
            </a:r>
            <a:r>
              <a:rPr lang="it-IT" sz="1200" b="1" dirty="0">
                <a:solidFill>
                  <a:srgbClr val="FF0000"/>
                </a:solidFill>
                <a:ea typeface="ＭＳ Ｐゴシック" charset="-128"/>
              </a:rPr>
              <a:t>  </a:t>
            </a:r>
            <a:r>
              <a:rPr lang="it-IT" sz="1200" b="1" dirty="0" err="1">
                <a:solidFill>
                  <a:srgbClr val="FF0000"/>
                </a:solidFill>
                <a:ea typeface="ＭＳ Ｐゴシック" charset="-128"/>
              </a:rPr>
              <a:t>W</a:t>
            </a:r>
            <a:r>
              <a:rPr lang="it-IT" sz="1200" b="1" dirty="0">
                <a:solidFill>
                  <a:srgbClr val="FF0000"/>
                </a:solidFill>
                <a:ea typeface="ＭＳ Ｐゴシック" charset="-128"/>
              </a:rPr>
              <a:t> et al </a:t>
            </a:r>
            <a:r>
              <a:rPr lang="it-IT" sz="1200" b="1" dirty="0" err="1">
                <a:solidFill>
                  <a:srgbClr val="FF0000"/>
                </a:solidFill>
                <a:ea typeface="ＭＳ Ｐゴシック" charset="-128"/>
              </a:rPr>
              <a:t>Respiratory</a:t>
            </a:r>
            <a:r>
              <a:rPr lang="it-IT" sz="1200" b="1" dirty="0">
                <a:solidFill>
                  <a:srgbClr val="FF0000"/>
                </a:solidFill>
                <a:ea typeface="ＭＳ Ｐゴシック" charset="-128"/>
              </a:rPr>
              <a:t> Care 2014 </a:t>
            </a:r>
            <a:endParaRPr lang="it-IT" sz="1200" dirty="0">
              <a:solidFill>
                <a:srgbClr val="FF0000"/>
              </a:solidFill>
              <a:ea typeface="ＭＳ Ｐゴシック" charset="-128"/>
            </a:endParaRPr>
          </a:p>
        </p:txBody>
      </p:sp>
    </p:spTree>
    <p:extLst>
      <p:ext uri="{BB962C8B-B14F-4D97-AF65-F5344CB8AC3E}">
        <p14:creationId xmlns:p14="http://schemas.microsoft.com/office/powerpoint/2010/main" val="2181830140"/>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913"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6937" y="1193552"/>
            <a:ext cx="3877865" cy="133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4"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9196" y="3046165"/>
            <a:ext cx="2756297"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0879" y="2156768"/>
            <a:ext cx="722709" cy="872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7"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59908" y="2156767"/>
            <a:ext cx="812006" cy="926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8" name="Rettangolo 12"/>
          <p:cNvSpPr>
            <a:spLocks noChangeArrowheads="1"/>
          </p:cNvSpPr>
          <p:nvPr/>
        </p:nvSpPr>
        <p:spPr bwMode="auto">
          <a:xfrm>
            <a:off x="1277541" y="4555016"/>
            <a:ext cx="304282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050" b="1" dirty="0" err="1">
                <a:solidFill>
                  <a:srgbClr val="005291"/>
                </a:solidFill>
              </a:rPr>
              <a:t>Lemyze</a:t>
            </a:r>
            <a:r>
              <a:rPr lang="en-US" sz="1050" b="1" dirty="0">
                <a:solidFill>
                  <a:srgbClr val="005291"/>
                </a:solidFill>
              </a:rPr>
              <a:t> et al </a:t>
            </a:r>
            <a:r>
              <a:rPr lang="en-US" sz="1050" b="1" dirty="0" err="1">
                <a:solidFill>
                  <a:srgbClr val="005291"/>
                </a:solidFill>
              </a:rPr>
              <a:t>Crit</a:t>
            </a:r>
            <a:r>
              <a:rPr lang="en-US" sz="1050" b="1" dirty="0">
                <a:solidFill>
                  <a:srgbClr val="005291"/>
                </a:solidFill>
              </a:rPr>
              <a:t> Care Med 2013; 41:481–488</a:t>
            </a:r>
            <a:endParaRPr lang="it-IT" sz="1050" b="1" dirty="0">
              <a:solidFill>
                <a:srgbClr val="005291"/>
              </a:solidFill>
            </a:endParaRPr>
          </a:p>
        </p:txBody>
      </p:sp>
      <p:pic>
        <p:nvPicPr>
          <p:cNvPr id="38919" name="Immagin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46935" y="3250356"/>
            <a:ext cx="3886200" cy="1113234"/>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Titolo 1"/>
          <p:cNvSpPr>
            <a:spLocks noGrp="1"/>
          </p:cNvSpPr>
          <p:nvPr>
            <p:ph type="title"/>
          </p:nvPr>
        </p:nvSpPr>
        <p:spPr>
          <a:xfrm>
            <a:off x="1979712" y="249494"/>
            <a:ext cx="2862318" cy="736997"/>
          </a:xfrm>
        </p:spPr>
        <p:txBody>
          <a:bodyPr>
            <a:normAutofit/>
          </a:bodyPr>
          <a:lstStyle/>
          <a:p>
            <a:pPr algn="l">
              <a:defRPr/>
            </a:pPr>
            <a:r>
              <a:rPr lang="en-AU" sz="2700" dirty="0">
                <a:solidFill>
                  <a:srgbClr val="FF0000"/>
                </a:solidFill>
              </a:rPr>
              <a:t>TFM </a:t>
            </a:r>
            <a:r>
              <a:rPr lang="en-AU" sz="2700" dirty="0" err="1">
                <a:solidFill>
                  <a:srgbClr val="FF0000"/>
                </a:solidFill>
              </a:rPr>
              <a:t>vs</a:t>
            </a:r>
            <a:r>
              <a:rPr lang="en-AU" sz="2700" dirty="0">
                <a:solidFill>
                  <a:srgbClr val="FF0000"/>
                </a:solidFill>
              </a:rPr>
              <a:t> FFM:</a:t>
            </a:r>
          </a:p>
        </p:txBody>
      </p:sp>
      <p:sp>
        <p:nvSpPr>
          <p:cNvPr id="12" name="CasellaDiTesto 1"/>
          <p:cNvSpPr txBox="1">
            <a:spLocks noChangeArrowheads="1"/>
          </p:cNvSpPr>
          <p:nvPr/>
        </p:nvSpPr>
        <p:spPr bwMode="auto">
          <a:xfrm>
            <a:off x="1169624" y="1787786"/>
            <a:ext cx="307007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900" dirty="0">
                <a:solidFill>
                  <a:srgbClr val="FF0000"/>
                </a:solidFill>
              </a:rPr>
              <a:t>TURBINE DRIVEN INTENTIONAL LEAK VENTILATOR </a:t>
            </a:r>
          </a:p>
        </p:txBody>
      </p:sp>
      <p:sp>
        <p:nvSpPr>
          <p:cNvPr id="11" name="Rettangolo 10"/>
          <p:cNvSpPr/>
          <p:nvPr/>
        </p:nvSpPr>
        <p:spPr>
          <a:xfrm>
            <a:off x="5976156" y="3597864"/>
            <a:ext cx="1404156" cy="37804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it-IT" sz="1800"/>
          </a:p>
        </p:txBody>
      </p:sp>
    </p:spTree>
    <p:extLst>
      <p:ext uri="{BB962C8B-B14F-4D97-AF65-F5344CB8AC3E}">
        <p14:creationId xmlns:p14="http://schemas.microsoft.com/office/powerpoint/2010/main" val="3495510814"/>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100000">
              <a:schemeClr val="tx1"/>
            </a:gs>
            <a:gs pos="100000">
              <a:srgbClr val="000066"/>
            </a:gs>
          </a:gsLst>
          <a:lin ang="5400000" scaled="1"/>
        </a:gra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CA7E643-8C4A-131A-0D86-747FA544FBC6}"/>
              </a:ext>
            </a:extLst>
          </p:cNvPr>
          <p:cNvPicPr>
            <a:picLocks noChangeAspect="1"/>
          </p:cNvPicPr>
          <p:nvPr/>
        </p:nvPicPr>
        <p:blipFill>
          <a:blip r:embed="rId2"/>
          <a:stretch>
            <a:fillRect/>
          </a:stretch>
        </p:blipFill>
        <p:spPr>
          <a:xfrm>
            <a:off x="35496" y="123478"/>
            <a:ext cx="7772400" cy="1966863"/>
          </a:xfrm>
          <a:prstGeom prst="rect">
            <a:avLst/>
          </a:prstGeom>
        </p:spPr>
      </p:pic>
      <p:sp>
        <p:nvSpPr>
          <p:cNvPr id="4" name="CasellaDiTesto 3">
            <a:extLst>
              <a:ext uri="{FF2B5EF4-FFF2-40B4-BE49-F238E27FC236}">
                <a16:creationId xmlns:a16="http://schemas.microsoft.com/office/drawing/2014/main" id="{1F5166F2-1BD1-4345-7993-677B94B38BDB}"/>
              </a:ext>
            </a:extLst>
          </p:cNvPr>
          <p:cNvSpPr txBox="1"/>
          <p:nvPr/>
        </p:nvSpPr>
        <p:spPr>
          <a:xfrm>
            <a:off x="179512" y="2499742"/>
            <a:ext cx="8424936" cy="1477328"/>
          </a:xfrm>
          <a:prstGeom prst="rect">
            <a:avLst/>
          </a:prstGeom>
          <a:noFill/>
        </p:spPr>
        <p:txBody>
          <a:bodyPr wrap="square">
            <a:spAutoFit/>
          </a:bodyPr>
          <a:lstStyle/>
          <a:p>
            <a:r>
              <a:rPr lang="it-IT" sz="1800" dirty="0">
                <a:solidFill>
                  <a:srgbClr val="000000"/>
                </a:solidFill>
                <a:effectLst/>
                <a:latin typeface="FreightTextProBook"/>
              </a:rPr>
              <a:t>A meta-</a:t>
            </a:r>
            <a:r>
              <a:rPr lang="it-IT" sz="1800" dirty="0" err="1">
                <a:solidFill>
                  <a:srgbClr val="000000"/>
                </a:solidFill>
                <a:effectLst/>
                <a:latin typeface="FreightTextProBook"/>
              </a:rPr>
              <a:t>analysis</a:t>
            </a:r>
            <a:r>
              <a:rPr lang="it-IT" sz="1800" dirty="0">
                <a:solidFill>
                  <a:srgbClr val="000000"/>
                </a:solidFill>
                <a:effectLst/>
                <a:latin typeface="FreightTextProBook"/>
              </a:rPr>
              <a:t> of 22 </a:t>
            </a:r>
            <a:r>
              <a:rPr lang="it-IT" sz="1800" dirty="0" err="1">
                <a:solidFill>
                  <a:srgbClr val="000000"/>
                </a:solidFill>
                <a:effectLst/>
                <a:latin typeface="FreightTextProBook"/>
              </a:rPr>
              <a:t>RCTs</a:t>
            </a:r>
            <a:r>
              <a:rPr lang="it-IT" sz="1800" dirty="0">
                <a:solidFill>
                  <a:srgbClr val="000000"/>
                </a:solidFill>
                <a:effectLst/>
                <a:latin typeface="FreightTextProBook"/>
              </a:rPr>
              <a:t> </a:t>
            </a:r>
            <a:r>
              <a:rPr lang="it-IT" sz="1800" dirty="0" err="1">
                <a:solidFill>
                  <a:srgbClr val="000000"/>
                </a:solidFill>
                <a:effectLst/>
                <a:latin typeface="FreightTextProBook"/>
              </a:rPr>
              <a:t>showed</a:t>
            </a:r>
            <a:r>
              <a:rPr lang="it-IT" sz="1800" dirty="0">
                <a:solidFill>
                  <a:srgbClr val="000000"/>
                </a:solidFill>
                <a:effectLst/>
                <a:latin typeface="FreightTextProBook"/>
              </a:rPr>
              <a:t> use of a </a:t>
            </a:r>
            <a:r>
              <a:rPr lang="it-IT" sz="1800" dirty="0" err="1">
                <a:solidFill>
                  <a:srgbClr val="000000"/>
                </a:solidFill>
                <a:effectLst/>
                <a:latin typeface="FreightTextProBook"/>
              </a:rPr>
              <a:t>hydrocolloid</a:t>
            </a:r>
            <a:r>
              <a:rPr lang="it-IT" sz="1800" dirty="0">
                <a:solidFill>
                  <a:srgbClr val="000000"/>
                </a:solidFill>
                <a:effectLst/>
                <a:latin typeface="FreightTextProBook"/>
              </a:rPr>
              <a:t> </a:t>
            </a:r>
            <a:r>
              <a:rPr lang="it-IT" sz="1800" dirty="0" err="1">
                <a:solidFill>
                  <a:srgbClr val="000000"/>
                </a:solidFill>
                <a:effectLst/>
                <a:latin typeface="FreightTextProBook"/>
              </a:rPr>
              <a:t>dressing</a:t>
            </a:r>
            <a:r>
              <a:rPr lang="it-IT" sz="1800" dirty="0">
                <a:solidFill>
                  <a:srgbClr val="000000"/>
                </a:solidFill>
                <a:effectLst/>
                <a:latin typeface="FreightTextProBook"/>
              </a:rPr>
              <a:t> </a:t>
            </a:r>
            <a:r>
              <a:rPr lang="it-IT" sz="1800" dirty="0" err="1">
                <a:solidFill>
                  <a:srgbClr val="000000"/>
                </a:solidFill>
                <a:effectLst/>
                <a:latin typeface="FreightTextProBook"/>
              </a:rPr>
              <a:t>effectivey</a:t>
            </a:r>
            <a:r>
              <a:rPr lang="it-IT" sz="1800" dirty="0">
                <a:solidFill>
                  <a:srgbClr val="000000"/>
                </a:solidFill>
                <a:effectLst/>
                <a:latin typeface="FreightTextProBook"/>
              </a:rPr>
              <a:t> </a:t>
            </a:r>
            <a:r>
              <a:rPr lang="it-IT" sz="1800" dirty="0" err="1">
                <a:solidFill>
                  <a:srgbClr val="000000"/>
                </a:solidFill>
                <a:effectLst/>
                <a:latin typeface="FreightTextProBook"/>
              </a:rPr>
              <a:t>decreased</a:t>
            </a:r>
            <a:r>
              <a:rPr lang="it-IT" sz="1800" dirty="0">
                <a:solidFill>
                  <a:srgbClr val="000000"/>
                </a:solidFill>
                <a:effectLst/>
                <a:latin typeface="FreightTextProBook"/>
              </a:rPr>
              <a:t> the </a:t>
            </a:r>
            <a:r>
              <a:rPr lang="it-IT" sz="1800" dirty="0" err="1">
                <a:solidFill>
                  <a:srgbClr val="000000"/>
                </a:solidFill>
                <a:effectLst/>
                <a:latin typeface="FreightTextProBook"/>
              </a:rPr>
              <a:t>incidence</a:t>
            </a:r>
            <a:r>
              <a:rPr lang="it-IT" sz="1800" dirty="0">
                <a:solidFill>
                  <a:srgbClr val="000000"/>
                </a:solidFill>
                <a:effectLst/>
                <a:latin typeface="FreightTextProBook"/>
              </a:rPr>
              <a:t> of </a:t>
            </a:r>
            <a:r>
              <a:rPr lang="it-IT" sz="1800" dirty="0" err="1">
                <a:solidFill>
                  <a:srgbClr val="000000"/>
                </a:solidFill>
                <a:effectLst/>
                <a:latin typeface="FreightTextProBook"/>
              </a:rPr>
              <a:t>facial</a:t>
            </a:r>
            <a:r>
              <a:rPr lang="it-IT" sz="1800" dirty="0">
                <a:solidFill>
                  <a:srgbClr val="000000"/>
                </a:solidFill>
                <a:effectLst/>
                <a:latin typeface="FreightTextProBook"/>
              </a:rPr>
              <a:t> </a:t>
            </a:r>
            <a:r>
              <a:rPr lang="it-IT" sz="1800" dirty="0" err="1">
                <a:solidFill>
                  <a:srgbClr val="000000"/>
                </a:solidFill>
                <a:effectLst/>
                <a:latin typeface="FreightTextProBook"/>
              </a:rPr>
              <a:t>PUs</a:t>
            </a:r>
            <a:r>
              <a:rPr lang="it-IT" sz="1800" dirty="0">
                <a:solidFill>
                  <a:srgbClr val="000000"/>
                </a:solidFill>
                <a:effectLst/>
                <a:latin typeface="FreightTextProBook"/>
              </a:rPr>
              <a:t> in </a:t>
            </a:r>
            <a:r>
              <a:rPr lang="it-IT" sz="1800" dirty="0" err="1">
                <a:solidFill>
                  <a:srgbClr val="000000"/>
                </a:solidFill>
                <a:effectLst/>
                <a:latin typeface="FreightTextProBook"/>
              </a:rPr>
              <a:t>patients</a:t>
            </a:r>
            <a:r>
              <a:rPr lang="it-IT" sz="1800" dirty="0">
                <a:solidFill>
                  <a:srgbClr val="000000"/>
                </a:solidFill>
                <a:effectLst/>
                <a:latin typeface="FreightTextProBook"/>
              </a:rPr>
              <a:t> with NIV. </a:t>
            </a:r>
            <a:r>
              <a:rPr lang="it-IT" sz="1800" dirty="0" err="1">
                <a:solidFill>
                  <a:srgbClr val="000000"/>
                </a:solidFill>
                <a:effectLst/>
                <a:latin typeface="FreightTextProBook"/>
              </a:rPr>
              <a:t>Because</a:t>
            </a:r>
            <a:r>
              <a:rPr lang="it-IT" sz="1800" dirty="0">
                <a:solidFill>
                  <a:srgbClr val="000000"/>
                </a:solidFill>
                <a:effectLst/>
                <a:latin typeface="FreightTextProBook"/>
              </a:rPr>
              <a:t> the </a:t>
            </a:r>
            <a:r>
              <a:rPr lang="it-IT" sz="1800" dirty="0" err="1">
                <a:solidFill>
                  <a:srgbClr val="000000"/>
                </a:solidFill>
                <a:effectLst/>
                <a:latin typeface="FreightTextProBook"/>
              </a:rPr>
              <a:t>conclusions</a:t>
            </a:r>
            <a:r>
              <a:rPr lang="it-IT" sz="1800" dirty="0">
                <a:solidFill>
                  <a:srgbClr val="000000"/>
                </a:solidFill>
                <a:effectLst/>
                <a:latin typeface="FreightTextProBook"/>
              </a:rPr>
              <a:t> </a:t>
            </a:r>
            <a:r>
              <a:rPr lang="it-IT" sz="1800" dirty="0" err="1">
                <a:solidFill>
                  <a:srgbClr val="000000"/>
                </a:solidFill>
                <a:effectLst/>
                <a:latin typeface="FreightTextProBook"/>
              </a:rPr>
              <a:t>reached</a:t>
            </a:r>
            <a:r>
              <a:rPr lang="it-IT" sz="1800" dirty="0">
                <a:solidFill>
                  <a:srgbClr val="000000"/>
                </a:solidFill>
                <a:effectLst/>
                <a:latin typeface="FreightTextProBook"/>
              </a:rPr>
              <a:t> </a:t>
            </a:r>
            <a:r>
              <a:rPr lang="it-IT" sz="1800" dirty="0" err="1">
                <a:solidFill>
                  <a:srgbClr val="000000"/>
                </a:solidFill>
                <a:effectLst/>
                <a:latin typeface="FreightTextProBook"/>
              </a:rPr>
              <a:t>were</a:t>
            </a:r>
            <a:r>
              <a:rPr lang="it-IT" sz="1800" dirty="0">
                <a:solidFill>
                  <a:srgbClr val="000000"/>
                </a:solidFill>
                <a:effectLst/>
                <a:latin typeface="FreightTextProBook"/>
              </a:rPr>
              <a:t> </a:t>
            </a:r>
            <a:r>
              <a:rPr lang="it-IT" sz="1800" dirty="0" err="1">
                <a:solidFill>
                  <a:srgbClr val="000000"/>
                </a:solidFill>
                <a:effectLst/>
                <a:latin typeface="FreightTextProBook"/>
              </a:rPr>
              <a:t>mostly</a:t>
            </a:r>
            <a:r>
              <a:rPr lang="it-IT" sz="1800" dirty="0">
                <a:solidFill>
                  <a:srgbClr val="000000"/>
                </a:solidFill>
                <a:effectLst/>
                <a:latin typeface="FreightTextProBook"/>
              </a:rPr>
              <a:t> </a:t>
            </a:r>
            <a:r>
              <a:rPr lang="it-IT" sz="1800" dirty="0" err="1">
                <a:solidFill>
                  <a:srgbClr val="000000"/>
                </a:solidFill>
                <a:effectLst/>
                <a:latin typeface="FreightTextProBook"/>
              </a:rPr>
              <a:t>based</a:t>
            </a:r>
            <a:r>
              <a:rPr lang="it-IT" sz="1800" dirty="0">
                <a:solidFill>
                  <a:srgbClr val="000000"/>
                </a:solidFill>
                <a:effectLst/>
                <a:latin typeface="FreightTextProBook"/>
              </a:rPr>
              <a:t> on low-</a:t>
            </a:r>
            <a:r>
              <a:rPr lang="it-IT" sz="1800" dirty="0" err="1">
                <a:solidFill>
                  <a:srgbClr val="000000"/>
                </a:solidFill>
                <a:effectLst/>
                <a:latin typeface="FreightTextProBook"/>
              </a:rPr>
              <a:t>quality</a:t>
            </a:r>
            <a:r>
              <a:rPr lang="it-IT" sz="1800" dirty="0">
                <a:solidFill>
                  <a:srgbClr val="000000"/>
                </a:solidFill>
                <a:effectLst/>
                <a:latin typeface="FreightTextProBook"/>
              </a:rPr>
              <a:t> </a:t>
            </a:r>
            <a:r>
              <a:rPr lang="it-IT" sz="1800" dirty="0" err="1">
                <a:solidFill>
                  <a:srgbClr val="000000"/>
                </a:solidFill>
                <a:effectLst/>
                <a:latin typeface="FreightTextProBook"/>
              </a:rPr>
              <a:t>RCTs</a:t>
            </a:r>
            <a:r>
              <a:rPr lang="it-IT" sz="1800" dirty="0">
                <a:solidFill>
                  <a:srgbClr val="000000"/>
                </a:solidFill>
                <a:effectLst/>
                <a:latin typeface="FreightTextProBook"/>
              </a:rPr>
              <a:t>, the </a:t>
            </a:r>
            <a:r>
              <a:rPr lang="it-IT" sz="1800" dirty="0" err="1">
                <a:solidFill>
                  <a:srgbClr val="000000"/>
                </a:solidFill>
                <a:effectLst/>
                <a:latin typeface="FreightTextProBook"/>
              </a:rPr>
              <a:t>findings</a:t>
            </a:r>
            <a:r>
              <a:rPr lang="it-IT" sz="1800" dirty="0">
                <a:solidFill>
                  <a:srgbClr val="000000"/>
                </a:solidFill>
                <a:effectLst/>
                <a:latin typeface="FreightTextProBook"/>
              </a:rPr>
              <a:t> </a:t>
            </a:r>
            <a:r>
              <a:rPr lang="it-IT" sz="1800" dirty="0" err="1">
                <a:solidFill>
                  <a:srgbClr val="000000"/>
                </a:solidFill>
                <a:effectLst/>
                <a:latin typeface="FreightTextProBook"/>
              </a:rPr>
              <a:t>need</a:t>
            </a:r>
            <a:r>
              <a:rPr lang="it-IT" sz="1800" dirty="0">
                <a:solidFill>
                  <a:srgbClr val="000000"/>
                </a:solidFill>
                <a:effectLst/>
                <a:latin typeface="FreightTextProBook"/>
              </a:rPr>
              <a:t> to be </a:t>
            </a:r>
            <a:r>
              <a:rPr lang="it-IT" sz="1800" dirty="0" err="1">
                <a:solidFill>
                  <a:srgbClr val="000000"/>
                </a:solidFill>
                <a:effectLst/>
                <a:latin typeface="FreightTextProBook"/>
              </a:rPr>
              <a:t>further</a:t>
            </a:r>
            <a:r>
              <a:rPr lang="it-IT" sz="1800" dirty="0">
                <a:solidFill>
                  <a:srgbClr val="000000"/>
                </a:solidFill>
                <a:effectLst/>
                <a:latin typeface="FreightTextProBook"/>
              </a:rPr>
              <a:t> </a:t>
            </a:r>
            <a:r>
              <a:rPr lang="it-IT" sz="1800" dirty="0" err="1">
                <a:solidFill>
                  <a:srgbClr val="000000"/>
                </a:solidFill>
                <a:effectLst/>
                <a:latin typeface="FreightTextProBook"/>
              </a:rPr>
              <a:t>verified</a:t>
            </a:r>
            <a:r>
              <a:rPr lang="it-IT" sz="1800" dirty="0">
                <a:solidFill>
                  <a:srgbClr val="000000"/>
                </a:solidFill>
                <a:effectLst/>
                <a:latin typeface="FreightTextProBook"/>
              </a:rPr>
              <a:t> with more high </a:t>
            </a:r>
            <a:r>
              <a:rPr lang="it-IT" sz="1800" dirty="0" err="1">
                <a:solidFill>
                  <a:srgbClr val="000000"/>
                </a:solidFill>
                <a:effectLst/>
                <a:latin typeface="FreightTextProBook"/>
              </a:rPr>
              <a:t>quality</a:t>
            </a:r>
            <a:r>
              <a:rPr lang="it-IT" sz="1800" dirty="0">
                <a:solidFill>
                  <a:srgbClr val="000000"/>
                </a:solidFill>
                <a:effectLst/>
                <a:latin typeface="FreightTextProBook"/>
              </a:rPr>
              <a:t> </a:t>
            </a:r>
            <a:r>
              <a:rPr lang="it-IT" sz="1800" dirty="0" err="1">
                <a:solidFill>
                  <a:srgbClr val="000000"/>
                </a:solidFill>
                <a:effectLst/>
                <a:latin typeface="FreightTextProBook"/>
              </a:rPr>
              <a:t>RCTs</a:t>
            </a:r>
            <a:r>
              <a:rPr lang="it-IT" sz="1800" dirty="0">
                <a:solidFill>
                  <a:srgbClr val="000000"/>
                </a:solidFill>
                <a:effectLst/>
                <a:latin typeface="FreightTextProBook"/>
              </a:rPr>
              <a:t>. </a:t>
            </a:r>
            <a:r>
              <a:rPr lang="it-IT" sz="1800" dirty="0" err="1">
                <a:solidFill>
                  <a:srgbClr val="000000"/>
                </a:solidFill>
                <a:effectLst/>
                <a:latin typeface="FreightTextProBook"/>
              </a:rPr>
              <a:t>This</a:t>
            </a:r>
            <a:r>
              <a:rPr lang="it-IT" sz="1800" dirty="0">
                <a:solidFill>
                  <a:srgbClr val="000000"/>
                </a:solidFill>
                <a:effectLst/>
                <a:latin typeface="FreightTextProBook"/>
              </a:rPr>
              <a:t> </a:t>
            </a:r>
            <a:r>
              <a:rPr lang="it-IT" sz="1800" dirty="0" err="1">
                <a:solidFill>
                  <a:srgbClr val="000000"/>
                </a:solidFill>
                <a:effectLst/>
                <a:latin typeface="FreightTextProBook"/>
              </a:rPr>
              <a:t>research</a:t>
            </a:r>
            <a:r>
              <a:rPr lang="it-IT" sz="1800" dirty="0">
                <a:solidFill>
                  <a:srgbClr val="000000"/>
                </a:solidFill>
                <a:effectLst/>
                <a:latin typeface="FreightTextProBook"/>
              </a:rPr>
              <a:t> </a:t>
            </a:r>
            <a:r>
              <a:rPr lang="it-IT" sz="1800" dirty="0" err="1">
                <a:solidFill>
                  <a:srgbClr val="000000"/>
                </a:solidFill>
                <a:effectLst/>
                <a:latin typeface="FreightTextProBook"/>
              </a:rPr>
              <a:t>could</a:t>
            </a:r>
            <a:r>
              <a:rPr lang="it-IT" sz="1800" dirty="0">
                <a:solidFill>
                  <a:srgbClr val="000000"/>
                </a:solidFill>
                <a:effectLst/>
                <a:latin typeface="FreightTextProBook"/>
              </a:rPr>
              <a:t> help </a:t>
            </a:r>
            <a:r>
              <a:rPr lang="it-IT" sz="1800" dirty="0" err="1">
                <a:solidFill>
                  <a:srgbClr val="000000"/>
                </a:solidFill>
                <a:effectLst/>
                <a:latin typeface="FreightTextProBook"/>
              </a:rPr>
              <a:t>sup</a:t>
            </a:r>
            <a:r>
              <a:rPr lang="it-IT" sz="1800" dirty="0">
                <a:solidFill>
                  <a:srgbClr val="000000"/>
                </a:solidFill>
                <a:effectLst/>
                <a:latin typeface="FreightTextProBook"/>
              </a:rPr>
              <a:t>- port the </a:t>
            </a:r>
            <a:r>
              <a:rPr lang="it-IT" sz="1800" dirty="0" err="1">
                <a:solidFill>
                  <a:srgbClr val="000000"/>
                </a:solidFill>
                <a:effectLst/>
                <a:latin typeface="FreightTextProBook"/>
              </a:rPr>
              <a:t>role</a:t>
            </a:r>
            <a:r>
              <a:rPr lang="it-IT" sz="1800" dirty="0">
                <a:solidFill>
                  <a:srgbClr val="000000"/>
                </a:solidFill>
                <a:effectLst/>
                <a:latin typeface="FreightTextProBook"/>
              </a:rPr>
              <a:t> of </a:t>
            </a:r>
            <a:r>
              <a:rPr lang="it-IT" sz="1800" dirty="0" err="1">
                <a:solidFill>
                  <a:srgbClr val="000000"/>
                </a:solidFill>
                <a:effectLst/>
                <a:latin typeface="FreightTextProBook"/>
              </a:rPr>
              <a:t>hydrocolloid</a:t>
            </a:r>
            <a:r>
              <a:rPr lang="it-IT" sz="1800" dirty="0">
                <a:solidFill>
                  <a:srgbClr val="000000"/>
                </a:solidFill>
                <a:effectLst/>
                <a:latin typeface="FreightTextProBook"/>
              </a:rPr>
              <a:t> </a:t>
            </a:r>
            <a:r>
              <a:rPr lang="it-IT" sz="1800" dirty="0" err="1">
                <a:solidFill>
                  <a:srgbClr val="000000"/>
                </a:solidFill>
                <a:effectLst/>
                <a:latin typeface="FreightTextProBook"/>
              </a:rPr>
              <a:t>dressings</a:t>
            </a:r>
            <a:r>
              <a:rPr lang="it-IT" sz="1800" dirty="0">
                <a:solidFill>
                  <a:srgbClr val="000000"/>
                </a:solidFill>
                <a:effectLst/>
                <a:latin typeface="FreightTextProBook"/>
              </a:rPr>
              <a:t> in </a:t>
            </a:r>
            <a:r>
              <a:rPr lang="it-IT" sz="1800" dirty="0" err="1">
                <a:solidFill>
                  <a:srgbClr val="000000"/>
                </a:solidFill>
                <a:effectLst/>
                <a:latin typeface="FreightTextProBook"/>
              </a:rPr>
              <a:t>preventing</a:t>
            </a:r>
            <a:r>
              <a:rPr lang="it-IT" sz="1800" dirty="0">
                <a:solidFill>
                  <a:srgbClr val="000000"/>
                </a:solidFill>
                <a:effectLst/>
                <a:latin typeface="FreightTextProBook"/>
              </a:rPr>
              <a:t> </a:t>
            </a:r>
            <a:r>
              <a:rPr lang="it-IT" sz="1800" dirty="0" err="1">
                <a:solidFill>
                  <a:srgbClr val="000000"/>
                </a:solidFill>
                <a:effectLst/>
                <a:latin typeface="FreightTextProBook"/>
              </a:rPr>
              <a:t>facial</a:t>
            </a:r>
            <a:r>
              <a:rPr lang="it-IT" sz="1800" dirty="0">
                <a:solidFill>
                  <a:srgbClr val="000000"/>
                </a:solidFill>
                <a:effectLst/>
                <a:latin typeface="FreightTextProBook"/>
              </a:rPr>
              <a:t> </a:t>
            </a:r>
            <a:r>
              <a:rPr lang="it-IT" sz="1800" dirty="0" err="1">
                <a:solidFill>
                  <a:srgbClr val="000000"/>
                </a:solidFill>
                <a:effectLst/>
                <a:latin typeface="FreightTextProBook"/>
              </a:rPr>
              <a:t>PUs</a:t>
            </a:r>
            <a:r>
              <a:rPr lang="it-IT" sz="1800" dirty="0">
                <a:solidFill>
                  <a:srgbClr val="000000"/>
                </a:solidFill>
                <a:effectLst/>
                <a:latin typeface="FreightTextProBook"/>
              </a:rPr>
              <a:t> </a:t>
            </a:r>
            <a:r>
              <a:rPr lang="it-IT" sz="1800" dirty="0" err="1">
                <a:solidFill>
                  <a:srgbClr val="000000"/>
                </a:solidFill>
                <a:effectLst/>
                <a:latin typeface="FreightTextProBook"/>
              </a:rPr>
              <a:t>caused</a:t>
            </a:r>
            <a:r>
              <a:rPr lang="it-IT" sz="1800" dirty="0">
                <a:solidFill>
                  <a:srgbClr val="000000"/>
                </a:solidFill>
                <a:effectLst/>
                <a:latin typeface="FreightTextProBook"/>
              </a:rPr>
              <a:t> by NIV </a:t>
            </a:r>
            <a:endParaRPr lang="it-IT" dirty="0">
              <a:solidFill>
                <a:srgbClr val="000000"/>
              </a:solidFill>
            </a:endParaRPr>
          </a:p>
        </p:txBody>
      </p:sp>
      <p:sp>
        <p:nvSpPr>
          <p:cNvPr id="6" name="CasellaDiTesto 5">
            <a:extLst>
              <a:ext uri="{FF2B5EF4-FFF2-40B4-BE49-F238E27FC236}">
                <a16:creationId xmlns:a16="http://schemas.microsoft.com/office/drawing/2014/main" id="{9EB45C59-2B0E-D5B8-5617-7DA7F17803BD}"/>
              </a:ext>
            </a:extLst>
          </p:cNvPr>
          <p:cNvSpPr txBox="1"/>
          <p:nvPr/>
        </p:nvSpPr>
        <p:spPr>
          <a:xfrm>
            <a:off x="611560" y="4650690"/>
            <a:ext cx="8280920" cy="369332"/>
          </a:xfrm>
          <a:prstGeom prst="rect">
            <a:avLst/>
          </a:prstGeom>
          <a:noFill/>
        </p:spPr>
        <p:txBody>
          <a:bodyPr wrap="square">
            <a:spAutoFit/>
          </a:bodyPr>
          <a:lstStyle/>
          <a:p>
            <a:r>
              <a:rPr lang="it-IT" sz="1800" i="1" dirty="0" err="1">
                <a:solidFill>
                  <a:srgbClr val="000000"/>
                </a:solidFill>
                <a:effectLst/>
                <a:latin typeface="FreightSansProBook"/>
              </a:rPr>
              <a:t>Wound</a:t>
            </a:r>
            <a:r>
              <a:rPr lang="it-IT" sz="1800" i="1" dirty="0">
                <a:solidFill>
                  <a:srgbClr val="000000"/>
                </a:solidFill>
                <a:effectLst/>
                <a:latin typeface="FreightSansProBook"/>
              </a:rPr>
              <a:t> Management &amp; </a:t>
            </a:r>
            <a:r>
              <a:rPr lang="it-IT" sz="1800" i="1" dirty="0" err="1">
                <a:solidFill>
                  <a:srgbClr val="000000"/>
                </a:solidFill>
                <a:effectLst/>
                <a:latin typeface="FreightSansProBook"/>
              </a:rPr>
              <a:t>Prevention</a:t>
            </a:r>
            <a:r>
              <a:rPr lang="it-IT" sz="1800" i="1" dirty="0">
                <a:solidFill>
                  <a:srgbClr val="000000"/>
                </a:solidFill>
                <a:effectLst/>
                <a:latin typeface="FreightSansProBook"/>
              </a:rPr>
              <a:t> </a:t>
            </a:r>
            <a:r>
              <a:rPr lang="it-IT" sz="1800" dirty="0">
                <a:solidFill>
                  <a:srgbClr val="000000"/>
                </a:solidFill>
                <a:effectLst/>
                <a:latin typeface="FreightSansProBook"/>
              </a:rPr>
              <a:t>2019;65(2):30–38 </a:t>
            </a:r>
            <a:r>
              <a:rPr lang="it-IT" sz="1800" dirty="0" err="1">
                <a:solidFill>
                  <a:srgbClr val="000000"/>
                </a:solidFill>
                <a:effectLst/>
                <a:latin typeface="FreightSansProBook"/>
              </a:rPr>
              <a:t>doi</a:t>
            </a:r>
            <a:r>
              <a:rPr lang="it-IT" sz="1800" dirty="0">
                <a:solidFill>
                  <a:srgbClr val="000000"/>
                </a:solidFill>
                <a:effectLst/>
                <a:latin typeface="FreightSansProBook"/>
              </a:rPr>
              <a:t>: 10.25270/wmp.2019.2.3038 </a:t>
            </a:r>
            <a:endParaRPr lang="it-IT" dirty="0">
              <a:solidFill>
                <a:srgbClr val="000000"/>
              </a:solidFill>
            </a:endParaRPr>
          </a:p>
        </p:txBody>
      </p:sp>
    </p:spTree>
    <p:extLst>
      <p:ext uri="{BB962C8B-B14F-4D97-AF65-F5344CB8AC3E}">
        <p14:creationId xmlns:p14="http://schemas.microsoft.com/office/powerpoint/2010/main" val="8761112"/>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1201" name="Group 2">
            <a:extLst>
              <a:ext uri="{FF2B5EF4-FFF2-40B4-BE49-F238E27FC236}">
                <a16:creationId xmlns:a16="http://schemas.microsoft.com/office/drawing/2014/main" id="{E80F77BE-C828-4E39-BCD9-90EB94F44836}"/>
              </a:ext>
            </a:extLst>
          </p:cNvPr>
          <p:cNvGrpSpPr>
            <a:grpSpLocks noRot="1"/>
          </p:cNvGrpSpPr>
          <p:nvPr/>
        </p:nvGrpSpPr>
        <p:grpSpPr bwMode="auto">
          <a:xfrm>
            <a:off x="1341835" y="1545432"/>
            <a:ext cx="7046589" cy="3175397"/>
            <a:chOff x="48" y="1104"/>
            <a:chExt cx="5593" cy="2667"/>
          </a:xfrm>
        </p:grpSpPr>
        <p:sp>
          <p:nvSpPr>
            <p:cNvPr id="51207" name="Rectangle 3">
              <a:extLst>
                <a:ext uri="{FF2B5EF4-FFF2-40B4-BE49-F238E27FC236}">
                  <a16:creationId xmlns:a16="http://schemas.microsoft.com/office/drawing/2014/main" id="{FA75EAFB-B26D-2080-E9D3-172884590AE1}"/>
                </a:ext>
              </a:extLst>
            </p:cNvPr>
            <p:cNvSpPr>
              <a:spLocks noChangeArrowheads="1"/>
            </p:cNvSpPr>
            <p:nvPr/>
          </p:nvSpPr>
          <p:spPr bwMode="auto">
            <a:xfrm>
              <a:off x="5044" y="3024"/>
              <a:ext cx="597" cy="747"/>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it-IT" altLang="it-IT" sz="1800" b="1">
                  <a:solidFill>
                    <a:srgbClr val="000066"/>
                  </a:solidFill>
                </a:rPr>
                <a:t>0.002</a:t>
              </a:r>
            </a:p>
          </p:txBody>
        </p:sp>
        <p:sp>
          <p:nvSpPr>
            <p:cNvPr id="51208" name="Rectangle 4">
              <a:extLst>
                <a:ext uri="{FF2B5EF4-FFF2-40B4-BE49-F238E27FC236}">
                  <a16:creationId xmlns:a16="http://schemas.microsoft.com/office/drawing/2014/main" id="{40DBB5F3-8EAA-F718-4767-B9709A743B5C}"/>
                </a:ext>
              </a:extLst>
            </p:cNvPr>
            <p:cNvSpPr>
              <a:spLocks noChangeArrowheads="1"/>
            </p:cNvSpPr>
            <p:nvPr/>
          </p:nvSpPr>
          <p:spPr bwMode="auto">
            <a:xfrm>
              <a:off x="4289" y="3024"/>
              <a:ext cx="755" cy="747"/>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it-IT" altLang="it-IT" sz="1800" b="1">
                  <a:solidFill>
                    <a:srgbClr val="000066"/>
                  </a:solidFill>
                </a:rPr>
                <a:t>14</a:t>
              </a:r>
            </a:p>
          </p:txBody>
        </p:sp>
        <p:sp>
          <p:nvSpPr>
            <p:cNvPr id="51209" name="Rectangle 5">
              <a:extLst>
                <a:ext uri="{FF2B5EF4-FFF2-40B4-BE49-F238E27FC236}">
                  <a16:creationId xmlns:a16="http://schemas.microsoft.com/office/drawing/2014/main" id="{52C9D8C2-65B1-BCA3-546A-EA4D192F0BA8}"/>
                </a:ext>
              </a:extLst>
            </p:cNvPr>
            <p:cNvSpPr>
              <a:spLocks noChangeArrowheads="1"/>
            </p:cNvSpPr>
            <p:nvPr/>
          </p:nvSpPr>
          <p:spPr bwMode="auto">
            <a:xfrm>
              <a:off x="3384" y="3024"/>
              <a:ext cx="905" cy="747"/>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it-IT" altLang="it-IT" sz="1800" b="1">
                  <a:solidFill>
                    <a:srgbClr val="000066"/>
                  </a:solidFill>
                </a:rPr>
                <a:t>0</a:t>
              </a:r>
            </a:p>
          </p:txBody>
        </p:sp>
        <p:sp>
          <p:nvSpPr>
            <p:cNvPr id="51210" name="Rectangle 6">
              <a:extLst>
                <a:ext uri="{FF2B5EF4-FFF2-40B4-BE49-F238E27FC236}">
                  <a16:creationId xmlns:a16="http://schemas.microsoft.com/office/drawing/2014/main" id="{0A19C337-CEF4-A4B6-8FD4-BFF69B8E6C97}"/>
                </a:ext>
              </a:extLst>
            </p:cNvPr>
            <p:cNvSpPr>
              <a:spLocks noChangeArrowheads="1"/>
            </p:cNvSpPr>
            <p:nvPr/>
          </p:nvSpPr>
          <p:spPr bwMode="auto">
            <a:xfrm>
              <a:off x="48" y="3024"/>
              <a:ext cx="3336" cy="74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it-IT" altLang="it-IT" sz="1800" b="1">
                  <a:solidFill>
                    <a:srgbClr val="000066"/>
                  </a:solidFill>
                </a:rPr>
                <a:t>COMPLICATIONS RELATED TO NIV </a:t>
              </a:r>
              <a:r>
                <a:rPr lang="it-IT" altLang="it-IT" sz="1500" b="1">
                  <a:solidFill>
                    <a:srgbClr val="000066"/>
                  </a:solidFill>
                </a:rPr>
                <a:t>(Skin necrosis, Gastric Distension, </a:t>
              </a:r>
            </a:p>
            <a:p>
              <a:pPr>
                <a:spcBef>
                  <a:spcPct val="20000"/>
                </a:spcBef>
              </a:pPr>
              <a:r>
                <a:rPr lang="it-IT" altLang="it-IT" sz="1500" b="1">
                  <a:solidFill>
                    <a:srgbClr val="000066"/>
                  </a:solidFill>
                </a:rPr>
                <a:t>Eye irritation)</a:t>
              </a:r>
            </a:p>
          </p:txBody>
        </p:sp>
        <p:sp>
          <p:nvSpPr>
            <p:cNvPr id="51211" name="Rectangle 7">
              <a:extLst>
                <a:ext uri="{FF2B5EF4-FFF2-40B4-BE49-F238E27FC236}">
                  <a16:creationId xmlns:a16="http://schemas.microsoft.com/office/drawing/2014/main" id="{2BBE63A3-4449-91F9-CDBC-75D8D9F7E622}"/>
                </a:ext>
              </a:extLst>
            </p:cNvPr>
            <p:cNvSpPr>
              <a:spLocks noChangeArrowheads="1"/>
            </p:cNvSpPr>
            <p:nvPr/>
          </p:nvSpPr>
          <p:spPr bwMode="auto">
            <a:xfrm>
              <a:off x="5044" y="2384"/>
              <a:ext cx="597" cy="64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it-IT" altLang="it-IT" sz="1800" b="1">
                  <a:solidFill>
                    <a:srgbClr val="000066"/>
                  </a:solidFill>
                </a:rPr>
                <a:t>0.05</a:t>
              </a:r>
            </a:p>
          </p:txBody>
        </p:sp>
        <p:sp>
          <p:nvSpPr>
            <p:cNvPr id="51212" name="Rectangle 8">
              <a:extLst>
                <a:ext uri="{FF2B5EF4-FFF2-40B4-BE49-F238E27FC236}">
                  <a16:creationId xmlns:a16="http://schemas.microsoft.com/office/drawing/2014/main" id="{D1100530-FDA8-AF16-02BE-F7C13BE974B5}"/>
                </a:ext>
              </a:extLst>
            </p:cNvPr>
            <p:cNvSpPr>
              <a:spLocks noChangeArrowheads="1"/>
            </p:cNvSpPr>
            <p:nvPr/>
          </p:nvSpPr>
          <p:spPr bwMode="auto">
            <a:xfrm>
              <a:off x="4289" y="2384"/>
              <a:ext cx="755" cy="64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it-IT" altLang="it-IT" sz="1800" b="1">
                  <a:solidFill>
                    <a:srgbClr val="000066"/>
                  </a:solidFill>
                </a:rPr>
                <a:t>8</a:t>
              </a:r>
            </a:p>
          </p:txBody>
        </p:sp>
        <p:sp>
          <p:nvSpPr>
            <p:cNvPr id="51213" name="Rectangle 9">
              <a:extLst>
                <a:ext uri="{FF2B5EF4-FFF2-40B4-BE49-F238E27FC236}">
                  <a16:creationId xmlns:a16="http://schemas.microsoft.com/office/drawing/2014/main" id="{CC5B5ED4-CBB0-B057-A330-35534636684C}"/>
                </a:ext>
              </a:extLst>
            </p:cNvPr>
            <p:cNvSpPr>
              <a:spLocks noChangeArrowheads="1"/>
            </p:cNvSpPr>
            <p:nvPr/>
          </p:nvSpPr>
          <p:spPr bwMode="auto">
            <a:xfrm>
              <a:off x="3384" y="2384"/>
              <a:ext cx="905" cy="64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it-IT" altLang="it-IT" sz="1800" b="1">
                  <a:solidFill>
                    <a:srgbClr val="000066"/>
                  </a:solidFill>
                </a:rPr>
                <a:t>0</a:t>
              </a:r>
            </a:p>
          </p:txBody>
        </p:sp>
        <p:sp>
          <p:nvSpPr>
            <p:cNvPr id="51214" name="Rectangle 10">
              <a:extLst>
                <a:ext uri="{FF2B5EF4-FFF2-40B4-BE49-F238E27FC236}">
                  <a16:creationId xmlns:a16="http://schemas.microsoft.com/office/drawing/2014/main" id="{B51FAE82-C974-48F0-C9D4-91DB9AC9ECC4}"/>
                </a:ext>
              </a:extLst>
            </p:cNvPr>
            <p:cNvSpPr>
              <a:spLocks noChangeArrowheads="1"/>
            </p:cNvSpPr>
            <p:nvPr/>
          </p:nvSpPr>
          <p:spPr bwMode="auto">
            <a:xfrm>
              <a:off x="48" y="2384"/>
              <a:ext cx="3336" cy="64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it-IT" altLang="it-IT" sz="1800" b="1">
                  <a:solidFill>
                    <a:srgbClr val="000066"/>
                  </a:solidFill>
                </a:rPr>
                <a:t>ETI BECAUSE OF</a:t>
              </a:r>
            </a:p>
            <a:p>
              <a:pPr>
                <a:spcBef>
                  <a:spcPct val="20000"/>
                </a:spcBef>
              </a:pPr>
              <a:r>
                <a:rPr lang="it-IT" altLang="it-IT" sz="1800" b="1">
                  <a:solidFill>
                    <a:srgbClr val="000066"/>
                  </a:solidFill>
                </a:rPr>
                <a:t>INTOLERANCE</a:t>
              </a:r>
            </a:p>
          </p:txBody>
        </p:sp>
        <p:sp>
          <p:nvSpPr>
            <p:cNvPr id="51215" name="Rectangle 11">
              <a:extLst>
                <a:ext uri="{FF2B5EF4-FFF2-40B4-BE49-F238E27FC236}">
                  <a16:creationId xmlns:a16="http://schemas.microsoft.com/office/drawing/2014/main" id="{D9D181F0-CC7A-56CD-DA38-84D79D384013}"/>
                </a:ext>
              </a:extLst>
            </p:cNvPr>
            <p:cNvSpPr>
              <a:spLocks noChangeArrowheads="1"/>
            </p:cNvSpPr>
            <p:nvPr/>
          </p:nvSpPr>
          <p:spPr bwMode="auto">
            <a:xfrm>
              <a:off x="5044" y="1744"/>
              <a:ext cx="597" cy="64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it-IT" altLang="it-IT" sz="1800" b="1">
                  <a:solidFill>
                    <a:srgbClr val="000066"/>
                  </a:solidFill>
                </a:rPr>
                <a:t>0.05</a:t>
              </a:r>
            </a:p>
          </p:txBody>
        </p:sp>
        <p:sp>
          <p:nvSpPr>
            <p:cNvPr id="51216" name="Rectangle 12">
              <a:extLst>
                <a:ext uri="{FF2B5EF4-FFF2-40B4-BE49-F238E27FC236}">
                  <a16:creationId xmlns:a16="http://schemas.microsoft.com/office/drawing/2014/main" id="{7D3F2066-2EBA-62B9-B9C6-9CEE198A9EA4}"/>
                </a:ext>
              </a:extLst>
            </p:cNvPr>
            <p:cNvSpPr>
              <a:spLocks noChangeArrowheads="1"/>
            </p:cNvSpPr>
            <p:nvPr/>
          </p:nvSpPr>
          <p:spPr bwMode="auto">
            <a:xfrm>
              <a:off x="4289" y="1744"/>
              <a:ext cx="755" cy="64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it-IT" altLang="it-IT" sz="1800" b="1">
                  <a:solidFill>
                    <a:srgbClr val="000066"/>
                  </a:solidFill>
                </a:rPr>
                <a:t>26 </a:t>
              </a:r>
              <a:r>
                <a:rPr lang="it-IT" altLang="it-IT" sz="1800" b="1">
                  <a:solidFill>
                    <a:srgbClr val="000066"/>
                  </a:solidFill>
                  <a:cs typeface="Arial" panose="020B0604020202020204" pitchFamily="34" charset="0"/>
                </a:rPr>
                <a:t>± 13</a:t>
              </a:r>
            </a:p>
          </p:txBody>
        </p:sp>
        <p:sp>
          <p:nvSpPr>
            <p:cNvPr id="51217" name="Rectangle 13">
              <a:extLst>
                <a:ext uri="{FF2B5EF4-FFF2-40B4-BE49-F238E27FC236}">
                  <a16:creationId xmlns:a16="http://schemas.microsoft.com/office/drawing/2014/main" id="{E7645C1F-0E9C-6BB3-3304-02B0A6693731}"/>
                </a:ext>
              </a:extLst>
            </p:cNvPr>
            <p:cNvSpPr>
              <a:spLocks noChangeArrowheads="1"/>
            </p:cNvSpPr>
            <p:nvPr/>
          </p:nvSpPr>
          <p:spPr bwMode="auto">
            <a:xfrm>
              <a:off x="3384" y="1744"/>
              <a:ext cx="905" cy="64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it-IT" altLang="it-IT" sz="1800" b="1">
                  <a:solidFill>
                    <a:srgbClr val="000066"/>
                  </a:solidFill>
                </a:rPr>
                <a:t>36 </a:t>
              </a:r>
              <a:r>
                <a:rPr lang="it-IT" altLang="it-IT" sz="1800" b="1">
                  <a:solidFill>
                    <a:srgbClr val="000066"/>
                  </a:solidFill>
                  <a:cs typeface="Arial" panose="020B0604020202020204" pitchFamily="34" charset="0"/>
                </a:rPr>
                <a:t>± 29</a:t>
              </a:r>
              <a:endParaRPr lang="it-IT" altLang="it-IT" sz="1800" b="1">
                <a:solidFill>
                  <a:srgbClr val="000066"/>
                </a:solidFill>
              </a:endParaRPr>
            </a:p>
          </p:txBody>
        </p:sp>
        <p:sp>
          <p:nvSpPr>
            <p:cNvPr id="51218" name="Rectangle 14">
              <a:extLst>
                <a:ext uri="{FF2B5EF4-FFF2-40B4-BE49-F238E27FC236}">
                  <a16:creationId xmlns:a16="http://schemas.microsoft.com/office/drawing/2014/main" id="{487E6FBF-2CDF-3C07-91E8-7B05C7B445A7}"/>
                </a:ext>
              </a:extLst>
            </p:cNvPr>
            <p:cNvSpPr>
              <a:spLocks noChangeArrowheads="1"/>
            </p:cNvSpPr>
            <p:nvPr/>
          </p:nvSpPr>
          <p:spPr bwMode="auto">
            <a:xfrm>
              <a:off x="48" y="1744"/>
              <a:ext cx="3336" cy="64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it-IT" altLang="it-IT" sz="1800" b="1">
                  <a:solidFill>
                    <a:srgbClr val="000066"/>
                  </a:solidFill>
                </a:rPr>
                <a:t>HOURS OF </a:t>
              </a:r>
            </a:p>
            <a:p>
              <a:pPr>
                <a:spcBef>
                  <a:spcPct val="20000"/>
                </a:spcBef>
              </a:pPr>
              <a:r>
                <a:rPr lang="it-IT" altLang="it-IT" sz="1800" b="1">
                  <a:solidFill>
                    <a:srgbClr val="000066"/>
                  </a:solidFill>
                </a:rPr>
                <a:t>CONTINUOUS NIV</a:t>
              </a:r>
            </a:p>
          </p:txBody>
        </p:sp>
        <p:sp>
          <p:nvSpPr>
            <p:cNvPr id="51219" name="Rectangle 15">
              <a:extLst>
                <a:ext uri="{FF2B5EF4-FFF2-40B4-BE49-F238E27FC236}">
                  <a16:creationId xmlns:a16="http://schemas.microsoft.com/office/drawing/2014/main" id="{B8C99ACB-269F-DF71-DBBC-BF8B44AA798C}"/>
                </a:ext>
              </a:extLst>
            </p:cNvPr>
            <p:cNvSpPr>
              <a:spLocks noChangeArrowheads="1"/>
            </p:cNvSpPr>
            <p:nvPr/>
          </p:nvSpPr>
          <p:spPr bwMode="auto">
            <a:xfrm>
              <a:off x="5044" y="1104"/>
              <a:ext cx="597" cy="64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it-IT" altLang="it-IT" sz="1800" b="1">
                  <a:solidFill>
                    <a:srgbClr val="000066"/>
                  </a:solidFill>
                </a:rPr>
                <a:t>p</a:t>
              </a:r>
            </a:p>
          </p:txBody>
        </p:sp>
        <p:sp>
          <p:nvSpPr>
            <p:cNvPr id="51220" name="Rectangle 16">
              <a:extLst>
                <a:ext uri="{FF2B5EF4-FFF2-40B4-BE49-F238E27FC236}">
                  <a16:creationId xmlns:a16="http://schemas.microsoft.com/office/drawing/2014/main" id="{66311E28-9648-6C02-5698-C7A7313FCB21}"/>
                </a:ext>
              </a:extLst>
            </p:cNvPr>
            <p:cNvSpPr>
              <a:spLocks noChangeArrowheads="1"/>
            </p:cNvSpPr>
            <p:nvPr/>
          </p:nvSpPr>
          <p:spPr bwMode="auto">
            <a:xfrm>
              <a:off x="4289" y="1104"/>
              <a:ext cx="755" cy="64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it-IT" altLang="it-IT" sz="1800" b="1">
                  <a:solidFill>
                    <a:srgbClr val="000066"/>
                  </a:solidFill>
                </a:rPr>
                <a:t>MASK</a:t>
              </a:r>
            </a:p>
          </p:txBody>
        </p:sp>
        <p:sp>
          <p:nvSpPr>
            <p:cNvPr id="51221" name="Rectangle 17">
              <a:extLst>
                <a:ext uri="{FF2B5EF4-FFF2-40B4-BE49-F238E27FC236}">
                  <a16:creationId xmlns:a16="http://schemas.microsoft.com/office/drawing/2014/main" id="{61334926-BC36-2573-735F-885F88992AE5}"/>
                </a:ext>
              </a:extLst>
            </p:cNvPr>
            <p:cNvSpPr>
              <a:spLocks noChangeArrowheads="1"/>
            </p:cNvSpPr>
            <p:nvPr/>
          </p:nvSpPr>
          <p:spPr bwMode="auto">
            <a:xfrm>
              <a:off x="3384" y="1104"/>
              <a:ext cx="905" cy="64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it-IT" altLang="it-IT" sz="1800" b="1">
                  <a:solidFill>
                    <a:srgbClr val="000066"/>
                  </a:solidFill>
                </a:rPr>
                <a:t>HELMET</a:t>
              </a:r>
            </a:p>
          </p:txBody>
        </p:sp>
        <p:sp>
          <p:nvSpPr>
            <p:cNvPr id="51222" name="Rectangle 18">
              <a:extLst>
                <a:ext uri="{FF2B5EF4-FFF2-40B4-BE49-F238E27FC236}">
                  <a16:creationId xmlns:a16="http://schemas.microsoft.com/office/drawing/2014/main" id="{DDA4DDE8-3C86-7EA4-BCEC-9B2FB2F27372}"/>
                </a:ext>
              </a:extLst>
            </p:cNvPr>
            <p:cNvSpPr>
              <a:spLocks noChangeArrowheads="1"/>
            </p:cNvSpPr>
            <p:nvPr/>
          </p:nvSpPr>
          <p:spPr bwMode="auto">
            <a:xfrm>
              <a:off x="48" y="1104"/>
              <a:ext cx="3336"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endParaRPr lang="en-GB" altLang="it-IT" sz="1800" b="1">
                <a:solidFill>
                  <a:srgbClr val="000066"/>
                </a:solidFill>
              </a:endParaRPr>
            </a:p>
          </p:txBody>
        </p:sp>
        <p:sp>
          <p:nvSpPr>
            <p:cNvPr id="51223" name="Line 19">
              <a:extLst>
                <a:ext uri="{FF2B5EF4-FFF2-40B4-BE49-F238E27FC236}">
                  <a16:creationId xmlns:a16="http://schemas.microsoft.com/office/drawing/2014/main" id="{0544FF69-B026-BDBA-15B2-19E3F7D21FFA}"/>
                </a:ext>
              </a:extLst>
            </p:cNvPr>
            <p:cNvSpPr>
              <a:spLocks noChangeShapeType="1"/>
            </p:cNvSpPr>
            <p:nvPr/>
          </p:nvSpPr>
          <p:spPr bwMode="auto">
            <a:xfrm>
              <a:off x="48" y="1104"/>
              <a:ext cx="5593"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it-IT" sz="1800"/>
            </a:p>
          </p:txBody>
        </p:sp>
        <p:sp>
          <p:nvSpPr>
            <p:cNvPr id="51224" name="Line 20">
              <a:extLst>
                <a:ext uri="{FF2B5EF4-FFF2-40B4-BE49-F238E27FC236}">
                  <a16:creationId xmlns:a16="http://schemas.microsoft.com/office/drawing/2014/main" id="{98680F56-4AB3-4F6C-DC09-973545BE1EB4}"/>
                </a:ext>
              </a:extLst>
            </p:cNvPr>
            <p:cNvSpPr>
              <a:spLocks noChangeShapeType="1"/>
            </p:cNvSpPr>
            <p:nvPr/>
          </p:nvSpPr>
          <p:spPr bwMode="auto">
            <a:xfrm>
              <a:off x="48" y="3771"/>
              <a:ext cx="5593"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it-IT" sz="1800"/>
            </a:p>
          </p:txBody>
        </p:sp>
        <p:sp>
          <p:nvSpPr>
            <p:cNvPr id="51225" name="Line 21">
              <a:extLst>
                <a:ext uri="{FF2B5EF4-FFF2-40B4-BE49-F238E27FC236}">
                  <a16:creationId xmlns:a16="http://schemas.microsoft.com/office/drawing/2014/main" id="{B60355C1-06B0-E811-0460-EB5622F5CEF1}"/>
                </a:ext>
              </a:extLst>
            </p:cNvPr>
            <p:cNvSpPr>
              <a:spLocks noChangeShapeType="1"/>
            </p:cNvSpPr>
            <p:nvPr/>
          </p:nvSpPr>
          <p:spPr bwMode="auto">
            <a:xfrm>
              <a:off x="48" y="1104"/>
              <a:ext cx="0" cy="2667"/>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it-IT" sz="1800"/>
            </a:p>
          </p:txBody>
        </p:sp>
        <p:sp>
          <p:nvSpPr>
            <p:cNvPr id="51226" name="Line 22">
              <a:extLst>
                <a:ext uri="{FF2B5EF4-FFF2-40B4-BE49-F238E27FC236}">
                  <a16:creationId xmlns:a16="http://schemas.microsoft.com/office/drawing/2014/main" id="{3281EB13-68BE-7B4E-752C-BE30CE6D955B}"/>
                </a:ext>
              </a:extLst>
            </p:cNvPr>
            <p:cNvSpPr>
              <a:spLocks noChangeShapeType="1"/>
            </p:cNvSpPr>
            <p:nvPr/>
          </p:nvSpPr>
          <p:spPr bwMode="auto">
            <a:xfrm>
              <a:off x="5641" y="1104"/>
              <a:ext cx="0" cy="2667"/>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it-IT" sz="1800"/>
            </a:p>
          </p:txBody>
        </p:sp>
        <p:sp>
          <p:nvSpPr>
            <p:cNvPr id="51227" name="Line 23">
              <a:extLst>
                <a:ext uri="{FF2B5EF4-FFF2-40B4-BE49-F238E27FC236}">
                  <a16:creationId xmlns:a16="http://schemas.microsoft.com/office/drawing/2014/main" id="{1D4278ED-D411-B74B-D33F-90666204BF51}"/>
                </a:ext>
              </a:extLst>
            </p:cNvPr>
            <p:cNvSpPr>
              <a:spLocks noChangeShapeType="1"/>
            </p:cNvSpPr>
            <p:nvPr/>
          </p:nvSpPr>
          <p:spPr bwMode="auto">
            <a:xfrm>
              <a:off x="3384" y="1104"/>
              <a:ext cx="0" cy="266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51228" name="Line 24">
              <a:extLst>
                <a:ext uri="{FF2B5EF4-FFF2-40B4-BE49-F238E27FC236}">
                  <a16:creationId xmlns:a16="http://schemas.microsoft.com/office/drawing/2014/main" id="{57EA3D5A-7E19-0AB0-06B1-274F77D33E4A}"/>
                </a:ext>
              </a:extLst>
            </p:cNvPr>
            <p:cNvSpPr>
              <a:spLocks noChangeShapeType="1"/>
            </p:cNvSpPr>
            <p:nvPr/>
          </p:nvSpPr>
          <p:spPr bwMode="auto">
            <a:xfrm>
              <a:off x="4289" y="1104"/>
              <a:ext cx="0" cy="266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51229" name="Line 25">
              <a:extLst>
                <a:ext uri="{FF2B5EF4-FFF2-40B4-BE49-F238E27FC236}">
                  <a16:creationId xmlns:a16="http://schemas.microsoft.com/office/drawing/2014/main" id="{2ADE10B1-CF1F-ADC6-E7A3-1DC20004F6A8}"/>
                </a:ext>
              </a:extLst>
            </p:cNvPr>
            <p:cNvSpPr>
              <a:spLocks noChangeShapeType="1"/>
            </p:cNvSpPr>
            <p:nvPr/>
          </p:nvSpPr>
          <p:spPr bwMode="auto">
            <a:xfrm>
              <a:off x="5044" y="1104"/>
              <a:ext cx="0" cy="266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51230" name="Line 26">
              <a:extLst>
                <a:ext uri="{FF2B5EF4-FFF2-40B4-BE49-F238E27FC236}">
                  <a16:creationId xmlns:a16="http://schemas.microsoft.com/office/drawing/2014/main" id="{0301F361-0154-57BA-9042-2E04C500D443}"/>
                </a:ext>
              </a:extLst>
            </p:cNvPr>
            <p:cNvSpPr>
              <a:spLocks noChangeShapeType="1"/>
            </p:cNvSpPr>
            <p:nvPr/>
          </p:nvSpPr>
          <p:spPr bwMode="auto">
            <a:xfrm>
              <a:off x="48" y="1744"/>
              <a:ext cx="559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51231" name="Line 27">
              <a:extLst>
                <a:ext uri="{FF2B5EF4-FFF2-40B4-BE49-F238E27FC236}">
                  <a16:creationId xmlns:a16="http://schemas.microsoft.com/office/drawing/2014/main" id="{D00BDDE5-2EAC-0133-FEFC-318E1E4CDDCE}"/>
                </a:ext>
              </a:extLst>
            </p:cNvPr>
            <p:cNvSpPr>
              <a:spLocks noChangeShapeType="1"/>
            </p:cNvSpPr>
            <p:nvPr/>
          </p:nvSpPr>
          <p:spPr bwMode="auto">
            <a:xfrm>
              <a:off x="48" y="2384"/>
              <a:ext cx="559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51232" name="Line 28">
              <a:extLst>
                <a:ext uri="{FF2B5EF4-FFF2-40B4-BE49-F238E27FC236}">
                  <a16:creationId xmlns:a16="http://schemas.microsoft.com/office/drawing/2014/main" id="{FADECA3B-F21D-4412-5EE2-9CA165E26D0B}"/>
                </a:ext>
              </a:extLst>
            </p:cNvPr>
            <p:cNvSpPr>
              <a:spLocks noChangeShapeType="1"/>
            </p:cNvSpPr>
            <p:nvPr/>
          </p:nvSpPr>
          <p:spPr bwMode="auto">
            <a:xfrm>
              <a:off x="48" y="3024"/>
              <a:ext cx="559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sz="1800"/>
            </a:p>
          </p:txBody>
        </p:sp>
      </p:grpSp>
      <p:sp>
        <p:nvSpPr>
          <p:cNvPr id="51202" name="Text Box 29">
            <a:extLst>
              <a:ext uri="{FF2B5EF4-FFF2-40B4-BE49-F238E27FC236}">
                <a16:creationId xmlns:a16="http://schemas.microsoft.com/office/drawing/2014/main" id="{62364E8B-6B96-BC69-6DCC-4253260E6BAE}"/>
              </a:ext>
            </a:extLst>
          </p:cNvPr>
          <p:cNvSpPr txBox="1">
            <a:spLocks noChangeArrowheads="1"/>
          </p:cNvSpPr>
          <p:nvPr/>
        </p:nvSpPr>
        <p:spPr bwMode="auto">
          <a:xfrm>
            <a:off x="1557144" y="1714500"/>
            <a:ext cx="3518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800" b="1" dirty="0" err="1">
                <a:solidFill>
                  <a:srgbClr val="000000"/>
                </a:solidFill>
              </a:rPr>
              <a:t>Crit</a:t>
            </a:r>
            <a:r>
              <a:rPr lang="it-IT" altLang="it-IT" sz="1800" b="1" dirty="0">
                <a:solidFill>
                  <a:srgbClr val="000000"/>
                </a:solidFill>
              </a:rPr>
              <a:t> Care </a:t>
            </a:r>
            <a:r>
              <a:rPr lang="it-IT" altLang="it-IT" sz="1800" b="1" dirty="0" err="1">
                <a:solidFill>
                  <a:srgbClr val="000000"/>
                </a:solidFill>
              </a:rPr>
              <a:t>Med</a:t>
            </a:r>
            <a:r>
              <a:rPr lang="it-IT" altLang="it-IT" sz="1800" b="1" dirty="0">
                <a:solidFill>
                  <a:srgbClr val="000000"/>
                </a:solidFill>
              </a:rPr>
              <a:t> 2002;30:602-608</a:t>
            </a:r>
          </a:p>
        </p:txBody>
      </p:sp>
      <p:pic>
        <p:nvPicPr>
          <p:cNvPr id="51203" name="Picture 30">
            <a:extLst>
              <a:ext uri="{FF2B5EF4-FFF2-40B4-BE49-F238E27FC236}">
                <a16:creationId xmlns:a16="http://schemas.microsoft.com/office/drawing/2014/main" id="{C3BC6468-1B3F-B04D-5493-FC9BEA2DB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1765"/>
          <a:stretch>
            <a:fillRect/>
          </a:stretch>
        </p:blipFill>
        <p:spPr bwMode="auto">
          <a:xfrm>
            <a:off x="1200150" y="53578"/>
            <a:ext cx="4572000" cy="120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Oval 31">
            <a:extLst>
              <a:ext uri="{FF2B5EF4-FFF2-40B4-BE49-F238E27FC236}">
                <a16:creationId xmlns:a16="http://schemas.microsoft.com/office/drawing/2014/main" id="{C47D4C65-8754-9E82-6DEC-F33C9958DDE2}"/>
              </a:ext>
            </a:extLst>
          </p:cNvPr>
          <p:cNvSpPr>
            <a:spLocks noChangeArrowheads="1"/>
          </p:cNvSpPr>
          <p:nvPr/>
        </p:nvSpPr>
        <p:spPr bwMode="auto">
          <a:xfrm>
            <a:off x="4950619" y="2247900"/>
            <a:ext cx="3050381" cy="97155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graphicFrame>
        <p:nvGraphicFramePr>
          <p:cNvPr id="51205" name="Object 2">
            <a:extLst>
              <a:ext uri="{FF2B5EF4-FFF2-40B4-BE49-F238E27FC236}">
                <a16:creationId xmlns:a16="http://schemas.microsoft.com/office/drawing/2014/main" id="{87CB96D9-2918-7A83-62C6-F84336C65EA3}"/>
              </a:ext>
            </a:extLst>
          </p:cNvPr>
          <p:cNvGraphicFramePr>
            <a:graphicFrameLocks noChangeAspect="1"/>
          </p:cNvGraphicFramePr>
          <p:nvPr/>
        </p:nvGraphicFramePr>
        <p:xfrm>
          <a:off x="6172201" y="0"/>
          <a:ext cx="1527572" cy="1771650"/>
        </p:xfrm>
        <a:graphic>
          <a:graphicData uri="http://schemas.openxmlformats.org/presentationml/2006/ole">
            <mc:AlternateContent xmlns:mc="http://schemas.openxmlformats.org/markup-compatibility/2006">
              <mc:Choice xmlns:v="urn:schemas-microsoft-com:vml" Requires="v">
                <p:oleObj name="Image" r:id="rId3" imgW="1479550" imgH="1714500" progId="Photoshop.Image.4">
                  <p:embed/>
                </p:oleObj>
              </mc:Choice>
              <mc:Fallback>
                <p:oleObj name="Image" r:id="rId3" imgW="1479550" imgH="1714500" progId="Photoshop.Image.4">
                  <p:embed/>
                  <p:pic>
                    <p:nvPicPr>
                      <p:cNvPr id="51205" name="Object 2">
                        <a:extLst>
                          <a:ext uri="{FF2B5EF4-FFF2-40B4-BE49-F238E27FC236}">
                            <a16:creationId xmlns:a16="http://schemas.microsoft.com/office/drawing/2014/main" id="{87CB96D9-2918-7A83-62C6-F84336C65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0"/>
                        <a:ext cx="1527572"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51206" name="Picture 33">
            <a:extLst>
              <a:ext uri="{FF2B5EF4-FFF2-40B4-BE49-F238E27FC236}">
                <a16:creationId xmlns:a16="http://schemas.microsoft.com/office/drawing/2014/main" id="{14441175-5FBF-43B0-FD23-AF1AEF53EE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100" y="171450"/>
            <a:ext cx="6858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E4E748E-B886-BD3A-3B70-245E8B3DE614}"/>
              </a:ext>
            </a:extLst>
          </p:cNvPr>
          <p:cNvPicPr>
            <a:picLocks noChangeAspect="1"/>
          </p:cNvPicPr>
          <p:nvPr/>
        </p:nvPicPr>
        <p:blipFill>
          <a:blip r:embed="rId2"/>
          <a:stretch>
            <a:fillRect/>
          </a:stretch>
        </p:blipFill>
        <p:spPr>
          <a:xfrm>
            <a:off x="195072" y="1358849"/>
            <a:ext cx="4474464" cy="3784651"/>
          </a:xfrm>
          <a:prstGeom prst="rect">
            <a:avLst/>
          </a:prstGeom>
        </p:spPr>
      </p:pic>
      <p:pic>
        <p:nvPicPr>
          <p:cNvPr id="5" name="Immagine 4">
            <a:extLst>
              <a:ext uri="{FF2B5EF4-FFF2-40B4-BE49-F238E27FC236}">
                <a16:creationId xmlns:a16="http://schemas.microsoft.com/office/drawing/2014/main" id="{727877EB-7CDD-49BD-CB2C-D4F31E8D66C8}"/>
              </a:ext>
            </a:extLst>
          </p:cNvPr>
          <p:cNvPicPr>
            <a:picLocks noChangeAspect="1"/>
          </p:cNvPicPr>
          <p:nvPr/>
        </p:nvPicPr>
        <p:blipFill>
          <a:blip r:embed="rId3"/>
          <a:stretch>
            <a:fillRect/>
          </a:stretch>
        </p:blipFill>
        <p:spPr>
          <a:xfrm>
            <a:off x="4758690" y="41605"/>
            <a:ext cx="4287119" cy="2634488"/>
          </a:xfrm>
          <a:prstGeom prst="rect">
            <a:avLst/>
          </a:prstGeom>
          <a:ln>
            <a:solidFill>
              <a:srgbClr val="FF0000"/>
            </a:solidFill>
          </a:ln>
        </p:spPr>
      </p:pic>
      <p:pic>
        <p:nvPicPr>
          <p:cNvPr id="6" name="Immagine 5">
            <a:extLst>
              <a:ext uri="{FF2B5EF4-FFF2-40B4-BE49-F238E27FC236}">
                <a16:creationId xmlns:a16="http://schemas.microsoft.com/office/drawing/2014/main" id="{B5AB4954-8365-2F1D-65A1-BA16C513F9A7}"/>
              </a:ext>
            </a:extLst>
          </p:cNvPr>
          <p:cNvPicPr>
            <a:picLocks noChangeAspect="1"/>
          </p:cNvPicPr>
          <p:nvPr/>
        </p:nvPicPr>
        <p:blipFill>
          <a:blip r:embed="rId4"/>
          <a:stretch>
            <a:fillRect/>
          </a:stretch>
        </p:blipFill>
        <p:spPr>
          <a:xfrm>
            <a:off x="5498899" y="4579874"/>
            <a:ext cx="2806700" cy="177800"/>
          </a:xfrm>
          <a:prstGeom prst="rect">
            <a:avLst/>
          </a:prstGeom>
          <a:ln>
            <a:solidFill>
              <a:srgbClr val="FF0000"/>
            </a:solidFill>
          </a:ln>
        </p:spPr>
      </p:pic>
      <p:sp>
        <p:nvSpPr>
          <p:cNvPr id="7" name="CasellaDiTesto 6">
            <a:extLst>
              <a:ext uri="{FF2B5EF4-FFF2-40B4-BE49-F238E27FC236}">
                <a16:creationId xmlns:a16="http://schemas.microsoft.com/office/drawing/2014/main" id="{A25A3768-B877-8FA7-6C3A-246D2AC75C64}"/>
              </a:ext>
            </a:extLst>
          </p:cNvPr>
          <p:cNvSpPr txBox="1"/>
          <p:nvPr/>
        </p:nvSpPr>
        <p:spPr>
          <a:xfrm>
            <a:off x="4572000" y="2984501"/>
            <a:ext cx="4572000" cy="1323439"/>
          </a:xfrm>
          <a:prstGeom prst="rect">
            <a:avLst/>
          </a:prstGeom>
          <a:noFill/>
          <a:ln>
            <a:solidFill>
              <a:srgbClr val="FF0000"/>
            </a:solidFill>
          </a:ln>
        </p:spPr>
        <p:txBody>
          <a:bodyPr wrap="square">
            <a:spAutoFit/>
          </a:bodyPr>
          <a:lstStyle/>
          <a:p>
            <a:r>
              <a:rPr lang="it-IT" sz="1600" dirty="0">
                <a:solidFill>
                  <a:srgbClr val="000000"/>
                </a:solidFill>
                <a:effectLst/>
                <a:latin typeface="Times" pitchFamily="2" charset="0"/>
              </a:rPr>
              <a:t>Time for pressure </a:t>
            </a:r>
            <a:r>
              <a:rPr lang="it-IT" sz="1600" dirty="0" err="1">
                <a:solidFill>
                  <a:srgbClr val="000000"/>
                </a:solidFill>
                <a:effectLst/>
                <a:latin typeface="Times" pitchFamily="2" charset="0"/>
              </a:rPr>
              <a:t>ulcer</a:t>
            </a:r>
            <a:r>
              <a:rPr lang="it-IT" sz="1600" dirty="0">
                <a:solidFill>
                  <a:srgbClr val="000000"/>
                </a:solidFill>
                <a:effectLst/>
                <a:latin typeface="Times" pitchFamily="2" charset="0"/>
              </a:rPr>
              <a:t> </a:t>
            </a:r>
            <a:r>
              <a:rPr lang="it-IT" sz="1600" dirty="0" err="1">
                <a:solidFill>
                  <a:srgbClr val="000000"/>
                </a:solidFill>
                <a:effectLst/>
                <a:latin typeface="Times" pitchFamily="2" charset="0"/>
              </a:rPr>
              <a:t>development</a:t>
            </a:r>
            <a:r>
              <a:rPr lang="it-IT" sz="1600" dirty="0">
                <a:solidFill>
                  <a:srgbClr val="000000"/>
                </a:solidFill>
                <a:effectLst/>
                <a:latin typeface="Times" pitchFamily="2" charset="0"/>
              </a:rPr>
              <a:t> </a:t>
            </a:r>
            <a:r>
              <a:rPr lang="it-IT" sz="1600" dirty="0" err="1">
                <a:solidFill>
                  <a:srgbClr val="000000"/>
                </a:solidFill>
                <a:effectLst/>
                <a:latin typeface="Times" pitchFamily="2" charset="0"/>
              </a:rPr>
              <a:t>ranged</a:t>
            </a:r>
            <a:r>
              <a:rPr lang="it-IT" sz="1600" dirty="0">
                <a:solidFill>
                  <a:srgbClr val="000000"/>
                </a:solidFill>
                <a:effectLst/>
                <a:latin typeface="Times" pitchFamily="2" charset="0"/>
              </a:rPr>
              <a:t> from 1.25 hours to 74 hours with a </a:t>
            </a:r>
            <a:r>
              <a:rPr lang="it-IT" sz="1600" dirty="0" err="1">
                <a:solidFill>
                  <a:srgbClr val="000000"/>
                </a:solidFill>
                <a:effectLst/>
                <a:latin typeface="Times" pitchFamily="2" charset="0"/>
              </a:rPr>
              <a:t>mean</a:t>
            </a:r>
            <a:r>
              <a:rPr lang="it-IT" sz="1600" dirty="0">
                <a:solidFill>
                  <a:srgbClr val="000000"/>
                </a:solidFill>
                <a:effectLst/>
                <a:latin typeface="Times" pitchFamily="2" charset="0"/>
              </a:rPr>
              <a:t> (SD) of 28.4 (19.46) hours for the </a:t>
            </a:r>
            <a:r>
              <a:rPr lang="it-IT" sz="1600" dirty="0" err="1">
                <a:solidFill>
                  <a:srgbClr val="000000"/>
                </a:solidFill>
                <a:effectLst/>
                <a:latin typeface="Times" pitchFamily="2" charset="0"/>
              </a:rPr>
              <a:t>nasal-oral</a:t>
            </a:r>
            <a:r>
              <a:rPr lang="it-IT" sz="1600" dirty="0">
                <a:solidFill>
                  <a:srgbClr val="000000"/>
                </a:solidFill>
                <a:effectLst/>
                <a:latin typeface="Times" pitchFamily="2" charset="0"/>
              </a:rPr>
              <a:t> </a:t>
            </a:r>
            <a:r>
              <a:rPr lang="it-IT" sz="1600" dirty="0" err="1">
                <a:solidFill>
                  <a:srgbClr val="000000"/>
                </a:solidFill>
                <a:effectLst/>
                <a:latin typeface="Times" pitchFamily="2" charset="0"/>
              </a:rPr>
              <a:t>phase</a:t>
            </a:r>
            <a:r>
              <a:rPr lang="it-IT" sz="1600" dirty="0">
                <a:solidFill>
                  <a:srgbClr val="000000"/>
                </a:solidFill>
                <a:effectLst/>
                <a:latin typeface="Times" pitchFamily="2" charset="0"/>
              </a:rPr>
              <a:t> and 24.75 to 98 hours with a </a:t>
            </a:r>
            <a:r>
              <a:rPr lang="it-IT" sz="1600" dirty="0" err="1">
                <a:solidFill>
                  <a:srgbClr val="000000"/>
                </a:solidFill>
                <a:effectLst/>
                <a:latin typeface="Times" pitchFamily="2" charset="0"/>
              </a:rPr>
              <a:t>mean</a:t>
            </a:r>
            <a:r>
              <a:rPr lang="it-IT" sz="1600" dirty="0">
                <a:solidFill>
                  <a:srgbClr val="000000"/>
                </a:solidFill>
                <a:effectLst/>
                <a:latin typeface="Times" pitchFamily="2" charset="0"/>
              </a:rPr>
              <a:t> (SD) of 61.37 (51.79) hours for the 2 pressure </a:t>
            </a:r>
            <a:r>
              <a:rPr lang="it-IT" sz="1600" dirty="0" err="1">
                <a:solidFill>
                  <a:srgbClr val="000000"/>
                </a:solidFill>
                <a:effectLst/>
                <a:latin typeface="Times" pitchFamily="2" charset="0"/>
              </a:rPr>
              <a:t>ulcers</a:t>
            </a:r>
            <a:r>
              <a:rPr lang="it-IT" sz="1600" dirty="0">
                <a:solidFill>
                  <a:srgbClr val="000000"/>
                </a:solidFill>
                <a:effectLst/>
                <a:latin typeface="Times" pitchFamily="2" charset="0"/>
              </a:rPr>
              <a:t> in the full-face </a:t>
            </a:r>
            <a:r>
              <a:rPr lang="it-IT" sz="1600" dirty="0" err="1">
                <a:solidFill>
                  <a:srgbClr val="000000"/>
                </a:solidFill>
                <a:effectLst/>
                <a:latin typeface="Times" pitchFamily="2" charset="0"/>
              </a:rPr>
              <a:t>phase</a:t>
            </a:r>
            <a:r>
              <a:rPr lang="it-IT" sz="1600" dirty="0">
                <a:solidFill>
                  <a:srgbClr val="000000"/>
                </a:solidFill>
                <a:effectLst/>
                <a:latin typeface="Times" pitchFamily="2" charset="0"/>
              </a:rPr>
              <a:t> </a:t>
            </a:r>
          </a:p>
        </p:txBody>
      </p:sp>
    </p:spTree>
    <p:extLst>
      <p:ext uri="{BB962C8B-B14F-4D97-AF65-F5344CB8AC3E}">
        <p14:creationId xmlns:p14="http://schemas.microsoft.com/office/powerpoint/2010/main" val="3582308512"/>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84213" y="-207340"/>
            <a:ext cx="7772400" cy="857250"/>
          </a:xfrm>
        </p:spPr>
        <p:txBody>
          <a:bodyPr>
            <a:normAutofit/>
          </a:bodyPr>
          <a:lstStyle/>
          <a:p>
            <a:pPr>
              <a:defRPr/>
            </a:pPr>
            <a:r>
              <a:rPr lang="en-GB" sz="3600" b="1" dirty="0">
                <a:solidFill>
                  <a:srgbClr val="FF0000"/>
                </a:solidFill>
                <a:latin typeface="Arial" charset="0"/>
                <a:ea typeface="ＭＳ Ｐゴシック" charset="0"/>
                <a:cs typeface="ＭＳ Ｐゴシック" charset="0"/>
              </a:rPr>
              <a:t>Interfaces : </a:t>
            </a:r>
            <a:r>
              <a:rPr lang="en-GB" sz="3600" b="1" i="1" dirty="0">
                <a:solidFill>
                  <a:srgbClr val="FF0000"/>
                </a:solidFill>
                <a:latin typeface="Arial" charset="0"/>
                <a:ea typeface="ＭＳ Ｐゴシック" charset="0"/>
                <a:cs typeface="ＭＳ Ｐゴシック" charset="0"/>
              </a:rPr>
              <a:t>definitions</a:t>
            </a:r>
            <a:endParaRPr lang="it-IT" sz="3600" b="1" i="1" dirty="0">
              <a:solidFill>
                <a:srgbClr val="FF0000"/>
              </a:solidFill>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0" y="805002"/>
            <a:ext cx="9036496" cy="2754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defTabSz="457200" rtl="0" eaLnBrk="0" fontAlgn="base" hangingPunct="0">
              <a:spcBef>
                <a:spcPct val="20000"/>
              </a:spcBef>
              <a:spcAft>
                <a:spcPct val="0"/>
              </a:spcAft>
              <a:buFont typeface="Arial" charset="0"/>
              <a:buChar char="•"/>
              <a:defRPr sz="2000" b="1" kern="1200">
                <a:solidFill>
                  <a:srgbClr val="005291"/>
                </a:solidFill>
                <a:latin typeface="Arial"/>
                <a:ea typeface="MS PGothic" pitchFamily="34" charset="-128"/>
                <a:cs typeface="Arial Bold"/>
              </a:defRPr>
            </a:lvl1pPr>
            <a:lvl2pPr marL="742950" indent="-285750" algn="l" defTabSz="457200" rtl="0" eaLnBrk="0" fontAlgn="base" hangingPunct="0">
              <a:spcBef>
                <a:spcPct val="20000"/>
              </a:spcBef>
              <a:spcAft>
                <a:spcPct val="0"/>
              </a:spcAft>
              <a:buFont typeface="Arial" charset="0"/>
              <a:buChar char="–"/>
              <a:defRPr kern="1200">
                <a:solidFill>
                  <a:schemeClr val="tx1"/>
                </a:solidFill>
                <a:latin typeface="Times"/>
                <a:ea typeface="Times" pitchFamily="-65" charset="0"/>
                <a:cs typeface="Time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Times"/>
                <a:ea typeface="Times" pitchFamily="-65" charset="0"/>
                <a:cs typeface="Times"/>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Times"/>
                <a:ea typeface="Times" pitchFamily="-65" charset="0"/>
                <a:cs typeface="Times"/>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Times"/>
                <a:ea typeface="Times" pitchFamily="-65" charset="0"/>
                <a:cs typeface="Time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b="0" dirty="0">
                <a:latin typeface="Arial" charset="0"/>
                <a:ea typeface="ＭＳ Ｐゴシック" charset="0"/>
                <a:cs typeface="ＭＳ Ｐゴシック" charset="0"/>
              </a:rPr>
              <a:t>The term </a:t>
            </a:r>
            <a:r>
              <a:rPr lang="en-GB" b="0" i="1" dirty="0">
                <a:solidFill>
                  <a:srgbClr val="FF0000"/>
                </a:solidFill>
                <a:latin typeface="Arial" charset="0"/>
                <a:ea typeface="ＭＳ Ｐゴシック" charset="0"/>
                <a:cs typeface="ＭＳ Ｐゴシック" charset="0"/>
              </a:rPr>
              <a:t>mask</a:t>
            </a:r>
            <a:r>
              <a:rPr lang="en-GB" b="0" dirty="0">
                <a:solidFill>
                  <a:schemeClr val="tx1"/>
                </a:solidFill>
                <a:latin typeface="Arial" charset="0"/>
                <a:ea typeface="ＭＳ Ｐゴシック" charset="0"/>
                <a:cs typeface="ＭＳ Ｐゴシック" charset="0"/>
              </a:rPr>
              <a:t> </a:t>
            </a:r>
            <a:r>
              <a:rPr lang="en-GB" b="0" dirty="0">
                <a:latin typeface="Arial" charset="0"/>
                <a:ea typeface="ＭＳ Ｐゴシック" charset="0"/>
                <a:cs typeface="ＭＳ Ｐゴシック" charset="0"/>
              </a:rPr>
              <a:t>refers to  an interface enclosing:</a:t>
            </a:r>
          </a:p>
          <a:p>
            <a:pPr lvl="1">
              <a:lnSpc>
                <a:spcPct val="80000"/>
              </a:lnSpc>
              <a:defRPr/>
            </a:pPr>
            <a:r>
              <a:rPr lang="en-GB" sz="2000" dirty="0">
                <a:latin typeface="Arial" charset="0"/>
                <a:ea typeface="ＭＳ Ｐゴシック" charset="0"/>
              </a:rPr>
              <a:t> </a:t>
            </a:r>
            <a:r>
              <a:rPr lang="en-GB" sz="2000" dirty="0">
                <a:solidFill>
                  <a:srgbClr val="005291"/>
                </a:solidFill>
                <a:latin typeface="Arial" charset="0"/>
                <a:ea typeface="ＭＳ Ｐゴシック" charset="0"/>
              </a:rPr>
              <a:t>the whole  nose </a:t>
            </a:r>
            <a:r>
              <a:rPr lang="en-GB" sz="2000" dirty="0">
                <a:solidFill>
                  <a:srgbClr val="FF0000"/>
                </a:solidFill>
                <a:latin typeface="Arial" charset="0"/>
                <a:ea typeface="ＭＳ Ｐゴシック" charset="0"/>
              </a:rPr>
              <a:t>(full nasal mask), </a:t>
            </a:r>
          </a:p>
          <a:p>
            <a:pPr lvl="1">
              <a:lnSpc>
                <a:spcPct val="80000"/>
              </a:lnSpc>
              <a:defRPr/>
            </a:pPr>
            <a:r>
              <a:rPr lang="en-GB" sz="2000" dirty="0">
                <a:latin typeface="Arial" charset="0"/>
                <a:ea typeface="ＭＳ Ｐゴシック" charset="0"/>
              </a:rPr>
              <a:t> </a:t>
            </a:r>
            <a:r>
              <a:rPr lang="en-GB" sz="2000" dirty="0">
                <a:solidFill>
                  <a:srgbClr val="005291"/>
                </a:solidFill>
                <a:latin typeface="Arial" charset="0"/>
                <a:ea typeface="ＭＳ Ｐゴシック" charset="0"/>
              </a:rPr>
              <a:t>only the nostril </a:t>
            </a:r>
            <a:r>
              <a:rPr lang="en-GB" sz="2000" dirty="0">
                <a:solidFill>
                  <a:srgbClr val="FF0000"/>
                </a:solidFill>
                <a:latin typeface="Arial" charset="0"/>
                <a:ea typeface="ＭＳ Ｐゴシック" charset="0"/>
              </a:rPr>
              <a:t>(nasal plugs or nasal pillows-NP) </a:t>
            </a:r>
          </a:p>
          <a:p>
            <a:pPr lvl="1">
              <a:lnSpc>
                <a:spcPct val="80000"/>
              </a:lnSpc>
              <a:defRPr/>
            </a:pPr>
            <a:r>
              <a:rPr lang="en-GB" sz="2000" dirty="0">
                <a:latin typeface="Arial" charset="0"/>
                <a:ea typeface="ＭＳ Ｐゴシック" charset="0"/>
              </a:rPr>
              <a:t> </a:t>
            </a:r>
            <a:r>
              <a:rPr lang="en-GB" sz="2000" dirty="0">
                <a:solidFill>
                  <a:srgbClr val="005291"/>
                </a:solidFill>
                <a:latin typeface="Arial" charset="0"/>
                <a:ea typeface="ＭＳ Ｐゴシック" charset="0"/>
              </a:rPr>
              <a:t>nose and mouth  </a:t>
            </a:r>
            <a:r>
              <a:rPr lang="en-GB" sz="2000" i="1" dirty="0">
                <a:solidFill>
                  <a:srgbClr val="FF0000"/>
                </a:solidFill>
                <a:latin typeface="Arial" charset="0"/>
                <a:ea typeface="ＭＳ Ｐゴシック" charset="0"/>
              </a:rPr>
              <a:t>(full face mask )</a:t>
            </a:r>
            <a:r>
              <a:rPr lang="en-GB" sz="2000" dirty="0">
                <a:latin typeface="Arial" charset="0"/>
                <a:ea typeface="ＭＳ Ｐゴシック" charset="0"/>
              </a:rPr>
              <a:t> </a:t>
            </a:r>
          </a:p>
          <a:p>
            <a:pPr lvl="1">
              <a:lnSpc>
                <a:spcPct val="80000"/>
              </a:lnSpc>
              <a:defRPr/>
            </a:pPr>
            <a:r>
              <a:rPr lang="en-GB" sz="2000" dirty="0">
                <a:solidFill>
                  <a:srgbClr val="005291"/>
                </a:solidFill>
                <a:latin typeface="Arial" charset="0"/>
                <a:ea typeface="ＭＳ Ｐゴシック" charset="0"/>
              </a:rPr>
              <a:t> nose , mouth and eyes  </a:t>
            </a:r>
            <a:r>
              <a:rPr lang="en-GB" sz="2000" dirty="0">
                <a:solidFill>
                  <a:srgbClr val="FF0000"/>
                </a:solidFill>
                <a:latin typeface="Arial" charset="0"/>
                <a:ea typeface="ＭＳ Ｐゴシック" charset="0"/>
              </a:rPr>
              <a:t>(total full face mask)</a:t>
            </a:r>
          </a:p>
          <a:p>
            <a:pPr marL="457200" lvl="1" indent="0">
              <a:lnSpc>
                <a:spcPct val="80000"/>
              </a:lnSpc>
              <a:buNone/>
              <a:defRPr/>
            </a:pPr>
            <a:endParaRPr lang="en-GB" sz="2000" dirty="0">
              <a:latin typeface="Arial" charset="0"/>
            </a:endParaRPr>
          </a:p>
          <a:p>
            <a:pPr marL="342900" lvl="1" indent="-342900">
              <a:buFont typeface="Arial" charset="0"/>
              <a:buChar char="•"/>
              <a:defRPr/>
            </a:pPr>
            <a:r>
              <a:rPr lang="en-GB" sz="2000" dirty="0">
                <a:solidFill>
                  <a:srgbClr val="005291"/>
                </a:solidFill>
                <a:latin typeface="Arial" charset="0"/>
                <a:ea typeface="ＭＳ Ｐゴシック" charset="0"/>
                <a:cs typeface="ＭＳ Ｐゴシック" charset="0"/>
              </a:rPr>
              <a:t>The term </a:t>
            </a:r>
            <a:r>
              <a:rPr lang="en-GB" sz="2000" i="1" dirty="0">
                <a:solidFill>
                  <a:srgbClr val="FF0000"/>
                </a:solidFill>
                <a:latin typeface="Arial" charset="0"/>
                <a:ea typeface="ＭＳ Ｐゴシック" charset="0"/>
                <a:cs typeface="ＭＳ Ｐゴシック" charset="0"/>
              </a:rPr>
              <a:t>hybrid mask </a:t>
            </a:r>
            <a:r>
              <a:rPr lang="en-GB" sz="2000" dirty="0">
                <a:solidFill>
                  <a:srgbClr val="005291"/>
                </a:solidFill>
                <a:latin typeface="Arial" charset="0"/>
                <a:ea typeface="ＭＳ Ｐゴシック" charset="0"/>
                <a:cs typeface="ＭＳ Ｐゴシック" charset="0"/>
              </a:rPr>
              <a:t>refers to   an interface enclosing separately  the  mouth and the nose  (as NP)</a:t>
            </a:r>
          </a:p>
          <a:p>
            <a:pPr marL="342900" lvl="1" indent="-342900">
              <a:buFont typeface="Arial" charset="0"/>
              <a:buChar char="•"/>
              <a:defRPr/>
            </a:pPr>
            <a:r>
              <a:rPr lang="en-GB" sz="2000" dirty="0">
                <a:solidFill>
                  <a:srgbClr val="005291"/>
                </a:solidFill>
                <a:latin typeface="Arial" charset="0"/>
                <a:ea typeface="ＭＳ Ｐゴシック" charset="0"/>
                <a:cs typeface="ＭＳ Ｐゴシック" charset="0"/>
              </a:rPr>
              <a:t>The term </a:t>
            </a:r>
            <a:r>
              <a:rPr lang="en-GB" sz="2000" i="1" dirty="0">
                <a:solidFill>
                  <a:srgbClr val="FF0000"/>
                </a:solidFill>
                <a:latin typeface="Arial" charset="0"/>
                <a:ea typeface="ＭＳ Ｐゴシック" charset="0"/>
                <a:cs typeface="ＭＳ Ｐゴシック" charset="0"/>
              </a:rPr>
              <a:t>helmet</a:t>
            </a:r>
            <a:r>
              <a:rPr lang="en-GB" sz="2000" dirty="0">
                <a:solidFill>
                  <a:srgbClr val="005291"/>
                </a:solidFill>
                <a:latin typeface="Arial" charset="0"/>
                <a:ea typeface="ＭＳ Ｐゴシック" charset="0"/>
                <a:cs typeface="ＭＳ Ｐゴシック" charset="0"/>
              </a:rPr>
              <a:t> refers to an interface enclosing head and  neck and kept in place by pits harness or dedicated system</a:t>
            </a:r>
          </a:p>
          <a:p>
            <a:pPr marL="342900" lvl="1" indent="-342900">
              <a:buFont typeface="Arial" charset="0"/>
              <a:buChar char="•"/>
              <a:defRPr/>
            </a:pPr>
            <a:r>
              <a:rPr lang="en-GB" sz="2000" dirty="0">
                <a:solidFill>
                  <a:srgbClr val="005291"/>
                </a:solidFill>
                <a:latin typeface="Arial" charset="0"/>
                <a:ea typeface="ＭＳ Ｐゴシック" charset="0"/>
                <a:cs typeface="ＭＳ Ｐゴシック" charset="0"/>
              </a:rPr>
              <a:t>The term </a:t>
            </a:r>
            <a:r>
              <a:rPr lang="en-GB" sz="2000" i="1" dirty="0">
                <a:solidFill>
                  <a:srgbClr val="FF0000"/>
                </a:solidFill>
                <a:latin typeface="Arial" charset="0"/>
                <a:ea typeface="ＭＳ Ｐゴシック" charset="0"/>
                <a:cs typeface="ＭＳ Ｐゴシック" charset="0"/>
              </a:rPr>
              <a:t>mouth-piece</a:t>
            </a:r>
            <a:r>
              <a:rPr lang="en-GB" sz="2000" dirty="0">
                <a:solidFill>
                  <a:srgbClr val="005291"/>
                </a:solidFill>
                <a:latin typeface="Arial" charset="0"/>
                <a:ea typeface="ＭＳ Ｐゴシック" charset="0"/>
                <a:cs typeface="ＭＳ Ｐゴシック" charset="0"/>
              </a:rPr>
              <a:t> refers to an interface kept in place by lips and teeth</a:t>
            </a:r>
            <a:endParaRPr lang="en-GB" sz="2400" dirty="0">
              <a:latin typeface="Arial" charset="0"/>
              <a:ea typeface="ＭＳ Ｐゴシック" charset="0"/>
              <a:cs typeface="ＭＳ Ｐゴシック" charset="0"/>
            </a:endParaRPr>
          </a:p>
          <a:p>
            <a:pPr marL="342900" lvl="1" indent="-342900">
              <a:buFont typeface="Arial" charset="0"/>
              <a:buChar char="•"/>
              <a:defRPr/>
            </a:pPr>
            <a:endParaRPr lang="en-GB" sz="2000" dirty="0">
              <a:solidFill>
                <a:srgbClr val="005291"/>
              </a:solidFill>
              <a:latin typeface="Arial" charset="0"/>
              <a:ea typeface="ＭＳ Ｐゴシック" charset="0"/>
              <a:cs typeface="ＭＳ Ｐゴシック" charset="0"/>
            </a:endParaRPr>
          </a:p>
          <a:p>
            <a:pPr marL="0" lvl="1" indent="0">
              <a:buNone/>
              <a:defRPr/>
            </a:pPr>
            <a:endParaRPr lang="en-GB" sz="2400" dirty="0">
              <a:latin typeface="Arial" charset="0"/>
              <a:ea typeface="ＭＳ Ｐゴシック" charset="0"/>
              <a:cs typeface="ＭＳ Ｐゴシック" charset="0"/>
            </a:endParaRPr>
          </a:p>
          <a:p>
            <a:pPr marL="342900" lvl="1" indent="-342900">
              <a:buFont typeface="Arial" charset="0"/>
              <a:buChar char="•"/>
              <a:defRPr/>
            </a:pPr>
            <a:endParaRPr lang="en-GB" sz="2400" b="1" dirty="0">
              <a:latin typeface="Arial" charset="0"/>
              <a:ea typeface="ＭＳ Ｐゴシック" charset="0"/>
              <a:cs typeface="ＭＳ Ｐゴシック" charset="0"/>
            </a:endParaRPr>
          </a:p>
          <a:p>
            <a:pPr marL="342900" lvl="1" indent="-342900">
              <a:buFont typeface="Arial" charset="0"/>
              <a:buChar char="•"/>
              <a:defRPr/>
            </a:pPr>
            <a:endParaRPr lang="en-GB" sz="2400" b="1" dirty="0">
              <a:solidFill>
                <a:srgbClr val="00FFFF"/>
              </a:solidFill>
              <a:latin typeface="Arial" charset="0"/>
              <a:ea typeface="ＭＳ Ｐゴシック" charset="0"/>
              <a:cs typeface="ＭＳ Ｐゴシック" charset="0"/>
            </a:endParaRPr>
          </a:p>
          <a:p>
            <a:pPr marL="342900" lvl="1" indent="-342900">
              <a:buFont typeface="Arial" charset="0"/>
              <a:buChar char="•"/>
              <a:defRPr/>
            </a:pPr>
            <a:endParaRPr lang="en-GB" sz="2400" b="1" dirty="0">
              <a:latin typeface="Arial" charset="0"/>
            </a:endParaRPr>
          </a:p>
          <a:p>
            <a:pPr>
              <a:defRPr/>
            </a:pPr>
            <a:endParaRPr lang="en-GB" sz="2400" dirty="0">
              <a:latin typeface="Arial" charset="0"/>
              <a:ea typeface="ＭＳ Ｐゴシック" charset="0"/>
              <a:cs typeface="ＭＳ Ｐゴシック" charset="0"/>
            </a:endParaRPr>
          </a:p>
          <a:p>
            <a:pPr marL="457200" lvl="1" indent="0">
              <a:buFont typeface="Arial" charset="0"/>
              <a:buNone/>
              <a:defRPr/>
            </a:pPr>
            <a:endParaRPr lang="en-GB" sz="2400" b="1" dirty="0">
              <a:solidFill>
                <a:srgbClr val="00FFFF"/>
              </a:solidFill>
              <a:latin typeface="Arial" charset="0"/>
              <a:ea typeface="ＭＳ Ｐゴシック" charset="0"/>
            </a:endParaRPr>
          </a:p>
          <a:p>
            <a:pPr>
              <a:defRPr/>
            </a:pPr>
            <a:endParaRPr lang="en-GB" dirty="0">
              <a:solidFill>
                <a:srgbClr val="00FFFF"/>
              </a:solidFill>
              <a:latin typeface="Arial" charset="0"/>
              <a:ea typeface="ＭＳ Ｐゴシック" charset="0"/>
              <a:cs typeface="ＭＳ Ｐゴシック" charset="0"/>
            </a:endParaRPr>
          </a:p>
          <a:p>
            <a:pPr>
              <a:defRPr/>
            </a:pPr>
            <a:endParaRPr lang="en-GB" dirty="0">
              <a:solidFill>
                <a:srgbClr val="00FFFF"/>
              </a:solidFill>
              <a:latin typeface="Arial" charset="0"/>
              <a:ea typeface="ＭＳ Ｐゴシック" charset="0"/>
              <a:cs typeface="ＭＳ Ｐゴシック" charset="0"/>
            </a:endParaRPr>
          </a:p>
          <a:p>
            <a:pPr>
              <a:buFontTx/>
              <a:buNone/>
              <a:defRPr/>
            </a:pPr>
            <a:endParaRPr lang="en-GB" dirty="0">
              <a:latin typeface="Arial" charset="0"/>
              <a:ea typeface="ＭＳ Ｐゴシック" charset="0"/>
              <a:cs typeface="ＭＳ Ｐゴシック" charset="0"/>
            </a:endParaRPr>
          </a:p>
          <a:p>
            <a:pPr>
              <a:defRPr/>
            </a:pPr>
            <a:endParaRPr lang="en-GB" sz="2400" dirty="0">
              <a:latin typeface="Arial" charset="0"/>
              <a:ea typeface="ＭＳ Ｐゴシック" charset="0"/>
              <a:cs typeface="ＭＳ Ｐゴシック" charset="0"/>
            </a:endParaRPr>
          </a:p>
          <a:p>
            <a:pPr>
              <a:defRPr/>
            </a:pPr>
            <a:endParaRPr lang="en-GB" sz="2400" dirty="0">
              <a:latin typeface="Arial" charset="0"/>
              <a:ea typeface="ＭＳ Ｐゴシック" charset="0"/>
              <a:cs typeface="ＭＳ Ｐゴシック" charset="0"/>
            </a:endParaRPr>
          </a:p>
          <a:p>
            <a:pPr>
              <a:defRPr/>
            </a:pPr>
            <a:endParaRPr lang="it-IT" sz="2400" dirty="0">
              <a:latin typeface="Arial" charset="0"/>
              <a:ea typeface="ＭＳ Ｐゴシック" charset="0"/>
              <a:cs typeface="ＭＳ Ｐゴシック" charset="0"/>
            </a:endParaRPr>
          </a:p>
        </p:txBody>
      </p:sp>
      <p:pic>
        <p:nvPicPr>
          <p:cNvPr id="6" name="Immagine 5">
            <a:extLst>
              <a:ext uri="{FF2B5EF4-FFF2-40B4-BE49-F238E27FC236}">
                <a16:creationId xmlns:a16="http://schemas.microsoft.com/office/drawing/2014/main" id="{C2FCB8A7-A841-B242-B81D-D4E38E39B539}"/>
              </a:ext>
            </a:extLst>
          </p:cNvPr>
          <p:cNvPicPr>
            <a:picLocks noChangeAspect="1"/>
          </p:cNvPicPr>
          <p:nvPr/>
        </p:nvPicPr>
        <p:blipFill>
          <a:blip r:embed="rId2"/>
          <a:stretch>
            <a:fillRect/>
          </a:stretch>
        </p:blipFill>
        <p:spPr>
          <a:xfrm flipH="1">
            <a:off x="6455016" y="3677654"/>
            <a:ext cx="530961" cy="480070"/>
          </a:xfrm>
          <a:prstGeom prst="rect">
            <a:avLst/>
          </a:prstGeom>
        </p:spPr>
      </p:pic>
      <p:pic>
        <p:nvPicPr>
          <p:cNvPr id="7" name="Immagine 6"/>
          <p:cNvPicPr>
            <a:picLocks noChangeAspect="1"/>
          </p:cNvPicPr>
          <p:nvPr/>
        </p:nvPicPr>
        <p:blipFill>
          <a:blip r:embed="rId3"/>
          <a:stretch>
            <a:fillRect/>
          </a:stretch>
        </p:blipFill>
        <p:spPr>
          <a:xfrm>
            <a:off x="6233791" y="2035612"/>
            <a:ext cx="685495" cy="711152"/>
          </a:xfrm>
          <a:prstGeom prst="rect">
            <a:avLst/>
          </a:prstGeom>
          <a:ln>
            <a:solidFill>
              <a:schemeClr val="tx1"/>
            </a:solidFill>
          </a:ln>
        </p:spPr>
      </p:pic>
      <p:pic>
        <p:nvPicPr>
          <p:cNvPr id="8" name="Immagine 7"/>
          <p:cNvPicPr>
            <a:picLocks noChangeAspect="1"/>
          </p:cNvPicPr>
          <p:nvPr/>
        </p:nvPicPr>
        <p:blipFill>
          <a:blip r:embed="rId4"/>
          <a:stretch>
            <a:fillRect/>
          </a:stretch>
        </p:blipFill>
        <p:spPr>
          <a:xfrm>
            <a:off x="6350391" y="1248132"/>
            <a:ext cx="472063" cy="618268"/>
          </a:xfrm>
          <a:prstGeom prst="rect">
            <a:avLst/>
          </a:prstGeom>
        </p:spPr>
      </p:pic>
      <p:pic>
        <p:nvPicPr>
          <p:cNvPr id="9" name="Immagine 8"/>
          <p:cNvPicPr>
            <a:picLocks noChangeAspect="1"/>
          </p:cNvPicPr>
          <p:nvPr/>
        </p:nvPicPr>
        <p:blipFill>
          <a:blip r:embed="rId5"/>
          <a:stretch>
            <a:fillRect/>
          </a:stretch>
        </p:blipFill>
        <p:spPr>
          <a:xfrm>
            <a:off x="8453796" y="2746764"/>
            <a:ext cx="582700" cy="719077"/>
          </a:xfrm>
          <a:prstGeom prst="rect">
            <a:avLst/>
          </a:prstGeom>
        </p:spPr>
      </p:pic>
      <p:pic>
        <p:nvPicPr>
          <p:cNvPr id="10" name="Immagine 9"/>
          <p:cNvPicPr>
            <a:picLocks noChangeAspect="1"/>
          </p:cNvPicPr>
          <p:nvPr/>
        </p:nvPicPr>
        <p:blipFill>
          <a:blip r:embed="rId6"/>
          <a:stretch>
            <a:fillRect/>
          </a:stretch>
        </p:blipFill>
        <p:spPr>
          <a:xfrm flipH="1">
            <a:off x="7141975" y="1542107"/>
            <a:ext cx="542377" cy="648585"/>
          </a:xfrm>
          <a:prstGeom prst="rect">
            <a:avLst/>
          </a:prstGeom>
        </p:spPr>
      </p:pic>
      <p:pic>
        <p:nvPicPr>
          <p:cNvPr id="12" name="Immagine 11"/>
          <p:cNvPicPr>
            <a:picLocks noChangeAspect="1"/>
          </p:cNvPicPr>
          <p:nvPr/>
        </p:nvPicPr>
        <p:blipFill>
          <a:blip r:embed="rId7"/>
          <a:stretch>
            <a:fillRect/>
          </a:stretch>
        </p:blipFill>
        <p:spPr>
          <a:xfrm>
            <a:off x="7006140" y="649910"/>
            <a:ext cx="678210" cy="826569"/>
          </a:xfrm>
          <a:prstGeom prst="rect">
            <a:avLst/>
          </a:prstGeom>
        </p:spPr>
      </p:pic>
      <p:pic>
        <p:nvPicPr>
          <p:cNvPr id="11" name="Picture 2" descr="Bach0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9417" y="4385243"/>
            <a:ext cx="912905" cy="684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Comment 3"/>
          <p:cNvSpPr>
            <a:spLocks noChangeArrowheads="1"/>
          </p:cNvSpPr>
          <p:nvPr/>
        </p:nvSpPr>
        <p:spPr bwMode="auto">
          <a:xfrm>
            <a:off x="7882763" y="4502560"/>
            <a:ext cx="170851" cy="338554"/>
          </a:xfrm>
          <a:prstGeom prst="rect">
            <a:avLst/>
          </a:prstGeom>
          <a:solidFill>
            <a:srgbClr val="000000"/>
          </a:solidFill>
          <a:ln w="9525">
            <a:solidFill>
              <a:schemeClr val="tx1"/>
            </a:solidFill>
            <a:miter lim="800000"/>
            <a:headEnd/>
            <a:tailEnd/>
          </a:ln>
          <a:effectLst>
            <a:outerShdw blurRad="63500" dist="107763" dir="2700000" algn="ctr" rotWithShape="0">
              <a:schemeClr val="bg2">
                <a:alpha val="74998"/>
              </a:schemeClr>
            </a:outerShdw>
          </a:effectLst>
          <a:extLst>
            <a:ext uri="{53640926-AAD7-44d8-BBD7-CCE9431645EC}">
              <a14:shadowObscured xmlns:a14="http://schemas.microsoft.com/office/drawing/2010/main" xmlns="" val="1"/>
            </a:ext>
          </a:extLst>
        </p:spPr>
        <p:txBody>
          <a:bodyPr wrap="square">
            <a:spAutoFit/>
          </a:bodyPr>
          <a:lstStyle/>
          <a:p>
            <a:pPr>
              <a:spcBef>
                <a:spcPct val="50000"/>
              </a:spcBef>
              <a:defRPr/>
            </a:pPr>
            <a:endParaRPr lang="it-IT" sz="1600">
              <a:solidFill>
                <a:srgbClr val="000000"/>
              </a:solidFill>
              <a:cs typeface="+mn-cs"/>
            </a:endParaRPr>
          </a:p>
        </p:txBody>
      </p:sp>
      <p:sp>
        <p:nvSpPr>
          <p:cNvPr id="14" name="CasellaDiTesto 3">
            <a:extLst>
              <a:ext uri="{FF2B5EF4-FFF2-40B4-BE49-F238E27FC236}">
                <a16:creationId xmlns:a16="http://schemas.microsoft.com/office/drawing/2014/main" id="{3E7321ED-5F17-B3DB-2A17-84B95BB173B6}"/>
              </a:ext>
            </a:extLst>
          </p:cNvPr>
          <p:cNvSpPr txBox="1">
            <a:spLocks noChangeArrowheads="1"/>
          </p:cNvSpPr>
          <p:nvPr/>
        </p:nvSpPr>
        <p:spPr bwMode="auto">
          <a:xfrm>
            <a:off x="3001208" y="4611404"/>
            <a:ext cx="371928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b="1" dirty="0">
                <a:solidFill>
                  <a:srgbClr val="FF0000"/>
                </a:solidFill>
              </a:rPr>
              <a:t>Nava </a:t>
            </a:r>
            <a:r>
              <a:rPr lang="it-IT" sz="1200" b="1" dirty="0" err="1">
                <a:solidFill>
                  <a:srgbClr val="FF0000"/>
                </a:solidFill>
              </a:rPr>
              <a:t>S</a:t>
            </a:r>
            <a:r>
              <a:rPr lang="it-IT" sz="1200" b="1" dirty="0">
                <a:solidFill>
                  <a:srgbClr val="FF0000"/>
                </a:solidFill>
              </a:rPr>
              <a:t>, </a:t>
            </a:r>
            <a:r>
              <a:rPr lang="it-IT" sz="1200" b="1" dirty="0" err="1">
                <a:solidFill>
                  <a:srgbClr val="FF0000"/>
                </a:solidFill>
              </a:rPr>
              <a:t>Navalesi</a:t>
            </a:r>
            <a:r>
              <a:rPr lang="it-IT" sz="1200" b="1" dirty="0">
                <a:solidFill>
                  <a:srgbClr val="FF0000"/>
                </a:solidFill>
              </a:rPr>
              <a:t> , Gregoretti C </a:t>
            </a:r>
            <a:r>
              <a:rPr lang="it-IT" sz="1200" b="1" dirty="0" err="1">
                <a:solidFill>
                  <a:srgbClr val="FF0000"/>
                </a:solidFill>
              </a:rPr>
              <a:t>Respir</a:t>
            </a:r>
            <a:r>
              <a:rPr lang="it-IT" sz="1200" b="1" dirty="0">
                <a:solidFill>
                  <a:srgbClr val="FF0000"/>
                </a:solidFill>
              </a:rPr>
              <a:t> Care 2009</a:t>
            </a:r>
          </a:p>
        </p:txBody>
      </p:sp>
    </p:spTree>
    <p:extLst>
      <p:ext uri="{BB962C8B-B14F-4D97-AF65-F5344CB8AC3E}">
        <p14:creationId xmlns:p14="http://schemas.microsoft.com/office/powerpoint/2010/main" val="3879453708"/>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5D24184-0FFA-49E6-8964-A584B6861E94}"/>
              </a:ext>
            </a:extLst>
          </p:cNvPr>
          <p:cNvPicPr>
            <a:picLocks noChangeAspect="1"/>
          </p:cNvPicPr>
          <p:nvPr/>
        </p:nvPicPr>
        <p:blipFill>
          <a:blip r:embed="rId2"/>
          <a:stretch>
            <a:fillRect/>
          </a:stretch>
        </p:blipFill>
        <p:spPr>
          <a:xfrm>
            <a:off x="677223" y="795892"/>
            <a:ext cx="7789554" cy="4016042"/>
          </a:xfrm>
          <a:prstGeom prst="rect">
            <a:avLst/>
          </a:prstGeom>
        </p:spPr>
      </p:pic>
      <p:pic>
        <p:nvPicPr>
          <p:cNvPr id="5" name="Immagine 4">
            <a:extLst>
              <a:ext uri="{FF2B5EF4-FFF2-40B4-BE49-F238E27FC236}">
                <a16:creationId xmlns:a16="http://schemas.microsoft.com/office/drawing/2014/main" id="{8EBBFFD9-3A24-354D-B0D7-51C6F685ED1D}"/>
              </a:ext>
            </a:extLst>
          </p:cNvPr>
          <p:cNvPicPr>
            <a:picLocks noChangeAspect="1"/>
          </p:cNvPicPr>
          <p:nvPr/>
        </p:nvPicPr>
        <p:blipFill>
          <a:blip r:embed="rId3"/>
          <a:stretch>
            <a:fillRect/>
          </a:stretch>
        </p:blipFill>
        <p:spPr>
          <a:xfrm>
            <a:off x="677223" y="2371737"/>
            <a:ext cx="2671763" cy="2771763"/>
          </a:xfrm>
          <a:prstGeom prst="rect">
            <a:avLst/>
          </a:prstGeom>
          <a:ln>
            <a:solidFill>
              <a:schemeClr val="tx1"/>
            </a:solidFill>
          </a:ln>
        </p:spPr>
      </p:pic>
      <p:sp>
        <p:nvSpPr>
          <p:cNvPr id="2" name="CasellaDiTesto 1">
            <a:extLst>
              <a:ext uri="{FF2B5EF4-FFF2-40B4-BE49-F238E27FC236}">
                <a16:creationId xmlns:a16="http://schemas.microsoft.com/office/drawing/2014/main" id="{A0A2465B-8B0D-D6B1-81FE-720804A6FBC6}"/>
              </a:ext>
            </a:extLst>
          </p:cNvPr>
          <p:cNvSpPr txBox="1"/>
          <p:nvPr/>
        </p:nvSpPr>
        <p:spPr>
          <a:xfrm>
            <a:off x="2976281" y="1809338"/>
            <a:ext cx="3323911" cy="461665"/>
          </a:xfrm>
          <a:prstGeom prst="rect">
            <a:avLst/>
          </a:prstGeom>
          <a:solidFill>
            <a:schemeClr val="bg1"/>
          </a:solidFill>
        </p:spPr>
        <p:txBody>
          <a:bodyPr wrap="square" rtlCol="0">
            <a:spAutoFit/>
          </a:bodyPr>
          <a:lstStyle/>
          <a:p>
            <a:r>
              <a:rPr lang="it-IT" dirty="0"/>
              <a:t>HYBRID ORO NASAL</a:t>
            </a:r>
          </a:p>
        </p:txBody>
      </p:sp>
      <p:sp>
        <p:nvSpPr>
          <p:cNvPr id="8" name="CasellaDiTesto 7">
            <a:extLst>
              <a:ext uri="{FF2B5EF4-FFF2-40B4-BE49-F238E27FC236}">
                <a16:creationId xmlns:a16="http://schemas.microsoft.com/office/drawing/2014/main" id="{BF576FBD-FA19-515E-9811-EECFA53B2F8F}"/>
              </a:ext>
            </a:extLst>
          </p:cNvPr>
          <p:cNvSpPr txBox="1"/>
          <p:nvPr/>
        </p:nvSpPr>
        <p:spPr>
          <a:xfrm>
            <a:off x="899592" y="1926151"/>
            <a:ext cx="2026517" cy="461665"/>
          </a:xfrm>
          <a:prstGeom prst="rect">
            <a:avLst/>
          </a:prstGeom>
          <a:solidFill>
            <a:schemeClr val="bg1"/>
          </a:solidFill>
        </p:spPr>
        <p:txBody>
          <a:bodyPr wrap="none" rtlCol="0">
            <a:spAutoFit/>
          </a:bodyPr>
          <a:lstStyle/>
          <a:p>
            <a:r>
              <a:rPr lang="it-IT" dirty="0"/>
              <a:t>TOTAL FACE</a:t>
            </a:r>
          </a:p>
        </p:txBody>
      </p:sp>
      <p:sp>
        <p:nvSpPr>
          <p:cNvPr id="9" name="CasellaDiTesto 8">
            <a:extLst>
              <a:ext uri="{FF2B5EF4-FFF2-40B4-BE49-F238E27FC236}">
                <a16:creationId xmlns:a16="http://schemas.microsoft.com/office/drawing/2014/main" id="{957FC93B-AD96-5582-0C9D-34260D7918B3}"/>
              </a:ext>
            </a:extLst>
          </p:cNvPr>
          <p:cNvSpPr txBox="1"/>
          <p:nvPr/>
        </p:nvSpPr>
        <p:spPr>
          <a:xfrm>
            <a:off x="6300192" y="1926151"/>
            <a:ext cx="1886889" cy="461665"/>
          </a:xfrm>
          <a:prstGeom prst="rect">
            <a:avLst/>
          </a:prstGeom>
          <a:solidFill>
            <a:schemeClr val="bg1"/>
          </a:solidFill>
        </p:spPr>
        <p:txBody>
          <a:bodyPr wrap="square" rtlCol="0">
            <a:spAutoFit/>
          </a:bodyPr>
          <a:lstStyle/>
          <a:p>
            <a:r>
              <a:rPr lang="it-IT" dirty="0"/>
              <a:t>  HELMET</a:t>
            </a:r>
          </a:p>
        </p:txBody>
      </p:sp>
      <p:sp>
        <p:nvSpPr>
          <p:cNvPr id="3" name="CasellaDiTesto 2">
            <a:extLst>
              <a:ext uri="{FF2B5EF4-FFF2-40B4-BE49-F238E27FC236}">
                <a16:creationId xmlns:a16="http://schemas.microsoft.com/office/drawing/2014/main" id="{28052D2D-9027-2C9B-F9E6-375F15A2D1A3}"/>
              </a:ext>
            </a:extLst>
          </p:cNvPr>
          <p:cNvSpPr txBox="1"/>
          <p:nvPr/>
        </p:nvSpPr>
        <p:spPr>
          <a:xfrm>
            <a:off x="6901152" y="4857000"/>
            <a:ext cx="1285929" cy="246221"/>
          </a:xfrm>
          <a:prstGeom prst="rect">
            <a:avLst/>
          </a:prstGeom>
          <a:noFill/>
        </p:spPr>
        <p:txBody>
          <a:bodyPr wrap="none" rtlCol="0">
            <a:spAutoFit/>
          </a:bodyPr>
          <a:lstStyle/>
          <a:p>
            <a:r>
              <a:rPr lang="it-IT" sz="1000" dirty="0" err="1"/>
              <a:t>Modified</a:t>
            </a:r>
            <a:r>
              <a:rPr lang="it-IT" sz="1000" dirty="0"/>
              <a:t> by D Grieco</a:t>
            </a:r>
          </a:p>
        </p:txBody>
      </p:sp>
      <p:sp>
        <p:nvSpPr>
          <p:cNvPr id="10" name="Rectangle 2">
            <a:extLst>
              <a:ext uri="{FF2B5EF4-FFF2-40B4-BE49-F238E27FC236}">
                <a16:creationId xmlns:a16="http://schemas.microsoft.com/office/drawing/2014/main" id="{59FCFA70-0E45-C01D-FD28-FCEE4D9C5D67}"/>
              </a:ext>
            </a:extLst>
          </p:cNvPr>
          <p:cNvSpPr txBox="1">
            <a:spLocks noChangeArrowheads="1"/>
          </p:cNvSpPr>
          <p:nvPr/>
        </p:nvSpPr>
        <p:spPr>
          <a:xfrm>
            <a:off x="671694" y="0"/>
            <a:ext cx="8205783" cy="857250"/>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GB" sz="3600" b="1" dirty="0">
                <a:solidFill>
                  <a:srgbClr val="FF0000"/>
                </a:solidFill>
                <a:latin typeface="Arial" charset="0"/>
                <a:ea typeface="ＭＳ Ｐゴシック" charset="0"/>
                <a:cs typeface="ＭＳ Ｐゴシック" charset="0"/>
              </a:rPr>
              <a:t>All these interfaces skip the nasal bridge</a:t>
            </a:r>
            <a:endParaRPr lang="it-IT" sz="3600" b="1" i="1" dirty="0">
              <a:solidFill>
                <a:srgbClr val="FF0000"/>
              </a:solidFill>
              <a:latin typeface="Arial" charset="0"/>
              <a:ea typeface="ＭＳ Ｐゴシック" charset="0"/>
              <a:cs typeface="ＭＳ Ｐゴシック" charset="0"/>
            </a:endParaRPr>
          </a:p>
        </p:txBody>
      </p:sp>
      <p:pic>
        <p:nvPicPr>
          <p:cNvPr id="36868" name="Picture 4" descr="Respironics AF541 Noninvasive ventilation (NIV) mask | Philips Healthcare">
            <a:extLst>
              <a:ext uri="{FF2B5EF4-FFF2-40B4-BE49-F238E27FC236}">
                <a16:creationId xmlns:a16="http://schemas.microsoft.com/office/drawing/2014/main" id="{E2778BB2-6DA1-B70E-4DA5-62A561F32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7087" y="2347353"/>
            <a:ext cx="2865357" cy="248526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nettore 1 13">
            <a:extLst>
              <a:ext uri="{FF2B5EF4-FFF2-40B4-BE49-F238E27FC236}">
                <a16:creationId xmlns:a16="http://schemas.microsoft.com/office/drawing/2014/main" id="{348ADAE1-08EE-BFEB-2158-1C6FEB1C7AEA}"/>
              </a:ext>
            </a:extLst>
          </p:cNvPr>
          <p:cNvCxnSpPr/>
          <p:nvPr/>
        </p:nvCxnSpPr>
        <p:spPr>
          <a:xfrm>
            <a:off x="3721993" y="2452466"/>
            <a:ext cx="914400" cy="914400"/>
          </a:xfrm>
          <a:prstGeom prst="line">
            <a:avLst/>
          </a:prstGeom>
          <a:ln w="104775">
            <a:solidFill>
              <a:srgbClr val="FF0000"/>
            </a:solidFill>
          </a:ln>
        </p:spPr>
        <p:style>
          <a:lnRef idx="3">
            <a:schemeClr val="accent6"/>
          </a:lnRef>
          <a:fillRef idx="0">
            <a:schemeClr val="accent6"/>
          </a:fillRef>
          <a:effectRef idx="2">
            <a:schemeClr val="accent6"/>
          </a:effectRef>
          <a:fontRef idx="minor">
            <a:schemeClr val="tx1"/>
          </a:fontRef>
        </p:style>
      </p:cxnSp>
      <p:sp>
        <p:nvSpPr>
          <p:cNvPr id="28" name="Triangolo 27">
            <a:extLst>
              <a:ext uri="{FF2B5EF4-FFF2-40B4-BE49-F238E27FC236}">
                <a16:creationId xmlns:a16="http://schemas.microsoft.com/office/drawing/2014/main" id="{96352735-E8CF-85AB-BE9B-0B38EB142BE3}"/>
              </a:ext>
            </a:extLst>
          </p:cNvPr>
          <p:cNvSpPr/>
          <p:nvPr/>
        </p:nvSpPr>
        <p:spPr>
          <a:xfrm rot="8131137">
            <a:off x="4371012" y="3144615"/>
            <a:ext cx="401975" cy="34761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55851232"/>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show="0">
  <p:cSld>
    <p:bg>
      <p:bgPr>
        <a:gradFill rotWithShape="0">
          <a:gsLst>
            <a:gs pos="100000">
              <a:schemeClr val="tx1"/>
            </a:gs>
            <a:gs pos="100000">
              <a:srgbClr val="000066"/>
            </a:gs>
          </a:gsLst>
          <a:lin ang="5400000" scaled="1"/>
        </a:gra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2339752" y="1417134"/>
            <a:ext cx="3015905" cy="2749595"/>
          </a:xfrm>
          <a:prstGeom prst="rect">
            <a:avLst/>
          </a:prstGeom>
        </p:spPr>
      </p:pic>
      <p:sp>
        <p:nvSpPr>
          <p:cNvPr id="7" name="Freccia curva 6"/>
          <p:cNvSpPr/>
          <p:nvPr/>
        </p:nvSpPr>
        <p:spPr>
          <a:xfrm rot="10800000">
            <a:off x="4932040" y="2643758"/>
            <a:ext cx="617220" cy="617220"/>
          </a:xfrm>
          <a:prstGeom prst="bentArrow">
            <a:avLst/>
          </a:prstGeom>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 name="Titre 1">
            <a:extLst>
              <a:ext uri="{FF2B5EF4-FFF2-40B4-BE49-F238E27FC236}">
                <a16:creationId xmlns:a16="http://schemas.microsoft.com/office/drawing/2014/main" id="{1FA44D82-A6C6-C08A-ECA3-50DC2C88A1DB}"/>
              </a:ext>
            </a:extLst>
          </p:cNvPr>
          <p:cNvSpPr txBox="1">
            <a:spLocks/>
          </p:cNvSpPr>
          <p:nvPr/>
        </p:nvSpPr>
        <p:spPr>
          <a:xfrm>
            <a:off x="107504" y="98202"/>
            <a:ext cx="1296144" cy="1200150"/>
          </a:xfrm>
          <a:prstGeom prst="rect">
            <a:avLst/>
          </a:prstGeom>
          <a:solidFill>
            <a:schemeClr val="tx1"/>
          </a:solidFill>
        </p:spPr>
        <p:txBody>
          <a:bodyPr vert="horz" wrap="square" lIns="91440" tIns="45720" rIns="91440" bIns="45720" numCol="1" anchor="ctr" anchorCtr="0" compatLnSpc="1">
            <a:prstTxWarp prst="textNoShape">
              <a:avLst/>
            </a:prstTxWarp>
            <a:normAutofit fontScale="97500"/>
          </a:bodyPr>
          <a:lstStyle>
            <a:lvl1pPr algn="ctr" defTabSz="342900" rtl="0" eaLnBrk="1" fontAlgn="base" hangingPunct="1">
              <a:spcBef>
                <a:spcPct val="0"/>
              </a:spcBef>
              <a:spcAft>
                <a:spcPct val="0"/>
              </a:spcAft>
              <a:defRPr sz="2100" kern="1200" cap="all">
                <a:solidFill>
                  <a:srgbClr val="CE003C"/>
                </a:solidFill>
                <a:latin typeface="Arial"/>
                <a:ea typeface="MS PGothic" pitchFamily="34" charset="-128"/>
                <a:cs typeface="Arial"/>
              </a:defRPr>
            </a:lvl1pPr>
            <a:lvl2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2pPr>
            <a:lvl3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3pPr>
            <a:lvl4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4pPr>
            <a:lvl5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5pPr>
            <a:lvl6pPr marL="3429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6pPr>
            <a:lvl7pPr marL="6858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7pPr>
            <a:lvl8pPr marL="10287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8pPr>
            <a:lvl9pPr marL="13716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9pPr>
          </a:lstStyle>
          <a:p>
            <a:pPr>
              <a:defRPr/>
            </a:pPr>
            <a:br>
              <a:rPr lang="it-IT" sz="3600" b="1" dirty="0">
                <a:solidFill>
                  <a:schemeClr val="bg1"/>
                </a:solidFill>
                <a:latin typeface="Calibri" charset="0"/>
              </a:rPr>
            </a:br>
            <a:endParaRPr lang="fr-FR" sz="2400" b="1" dirty="0">
              <a:solidFill>
                <a:schemeClr val="bg1"/>
              </a:solidFill>
              <a:latin typeface="Calibri" charset="0"/>
            </a:endParaRPr>
          </a:p>
        </p:txBody>
      </p:sp>
      <p:sp>
        <p:nvSpPr>
          <p:cNvPr id="3" name="Titre 1">
            <a:extLst>
              <a:ext uri="{FF2B5EF4-FFF2-40B4-BE49-F238E27FC236}">
                <a16:creationId xmlns:a16="http://schemas.microsoft.com/office/drawing/2014/main" id="{D9D3F176-D5D0-F528-7DD7-C1D87585E490}"/>
              </a:ext>
            </a:extLst>
          </p:cNvPr>
          <p:cNvSpPr txBox="1">
            <a:spLocks/>
          </p:cNvSpPr>
          <p:nvPr/>
        </p:nvSpPr>
        <p:spPr>
          <a:xfrm>
            <a:off x="4810132" y="4482057"/>
            <a:ext cx="4298371" cy="661443"/>
          </a:xfrm>
          <a:prstGeom prst="rect">
            <a:avLst/>
          </a:prstGeom>
          <a:solidFill>
            <a:schemeClr val="tx1"/>
          </a:solidFill>
        </p:spPr>
        <p:txBody>
          <a:bodyPr vert="horz" wrap="square" lIns="91440" tIns="45720" rIns="91440" bIns="45720" numCol="1" anchor="ctr" anchorCtr="0" compatLnSpc="1">
            <a:prstTxWarp prst="textNoShape">
              <a:avLst/>
            </a:prstTxWarp>
            <a:normAutofit fontScale="75000" lnSpcReduction="20000"/>
          </a:bodyPr>
          <a:lstStyle>
            <a:lvl1pPr algn="ctr" defTabSz="342900" rtl="0" eaLnBrk="1" fontAlgn="base" hangingPunct="1">
              <a:spcBef>
                <a:spcPct val="0"/>
              </a:spcBef>
              <a:spcAft>
                <a:spcPct val="0"/>
              </a:spcAft>
              <a:defRPr sz="2100" kern="1200" cap="all">
                <a:solidFill>
                  <a:srgbClr val="CE003C"/>
                </a:solidFill>
                <a:latin typeface="Arial"/>
                <a:ea typeface="MS PGothic" pitchFamily="34" charset="-128"/>
                <a:cs typeface="Arial"/>
              </a:defRPr>
            </a:lvl1pPr>
            <a:lvl2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2pPr>
            <a:lvl3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3pPr>
            <a:lvl4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4pPr>
            <a:lvl5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5pPr>
            <a:lvl6pPr marL="3429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6pPr>
            <a:lvl7pPr marL="6858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7pPr>
            <a:lvl8pPr marL="10287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8pPr>
            <a:lvl9pPr marL="13716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9pPr>
          </a:lstStyle>
          <a:p>
            <a:pPr>
              <a:defRPr/>
            </a:pPr>
            <a:br>
              <a:rPr lang="it-IT" sz="3600" b="1" dirty="0">
                <a:solidFill>
                  <a:schemeClr val="bg1"/>
                </a:solidFill>
                <a:latin typeface="Calibri" charset="0"/>
              </a:rPr>
            </a:br>
            <a:endParaRPr lang="fr-FR" sz="2400" b="1" dirty="0">
              <a:solidFill>
                <a:schemeClr val="bg1"/>
              </a:solidFill>
              <a:latin typeface="Calibri" charset="0"/>
            </a:endParaRPr>
          </a:p>
        </p:txBody>
      </p:sp>
      <p:pic>
        <p:nvPicPr>
          <p:cNvPr id="8" name="Immagine 7">
            <a:extLst>
              <a:ext uri="{FF2B5EF4-FFF2-40B4-BE49-F238E27FC236}">
                <a16:creationId xmlns:a16="http://schemas.microsoft.com/office/drawing/2014/main" id="{29CCE15A-9AA5-89A4-0FE2-96C7B01EF992}"/>
              </a:ext>
            </a:extLst>
          </p:cNvPr>
          <p:cNvPicPr>
            <a:picLocks noChangeAspect="1"/>
          </p:cNvPicPr>
          <p:nvPr/>
        </p:nvPicPr>
        <p:blipFill>
          <a:blip r:embed="rId3"/>
          <a:stretch>
            <a:fillRect/>
          </a:stretch>
        </p:blipFill>
        <p:spPr>
          <a:xfrm flipH="1">
            <a:off x="78014" y="1166236"/>
            <a:ext cx="2336800" cy="1485900"/>
          </a:xfrm>
          <a:prstGeom prst="rect">
            <a:avLst/>
          </a:prstGeom>
        </p:spPr>
      </p:pic>
      <p:pic>
        <p:nvPicPr>
          <p:cNvPr id="9" name="Immagine 8">
            <a:extLst>
              <a:ext uri="{FF2B5EF4-FFF2-40B4-BE49-F238E27FC236}">
                <a16:creationId xmlns:a16="http://schemas.microsoft.com/office/drawing/2014/main" id="{80063BE7-7FAB-63EF-44BB-28983338DC46}"/>
              </a:ext>
            </a:extLst>
          </p:cNvPr>
          <p:cNvPicPr>
            <a:picLocks noChangeAspect="1"/>
          </p:cNvPicPr>
          <p:nvPr/>
        </p:nvPicPr>
        <p:blipFill>
          <a:blip r:embed="rId4"/>
          <a:stretch>
            <a:fillRect/>
          </a:stretch>
        </p:blipFill>
        <p:spPr>
          <a:xfrm>
            <a:off x="6431487" y="2089469"/>
            <a:ext cx="1710061" cy="1725798"/>
          </a:xfrm>
          <a:prstGeom prst="rect">
            <a:avLst/>
          </a:prstGeom>
        </p:spPr>
      </p:pic>
      <p:pic>
        <p:nvPicPr>
          <p:cNvPr id="10" name="Immagine 9">
            <a:extLst>
              <a:ext uri="{FF2B5EF4-FFF2-40B4-BE49-F238E27FC236}">
                <a16:creationId xmlns:a16="http://schemas.microsoft.com/office/drawing/2014/main" id="{F63C98CC-0F81-9BB7-1F9D-6B5C8FDE94D8}"/>
              </a:ext>
            </a:extLst>
          </p:cNvPr>
          <p:cNvPicPr>
            <a:picLocks noChangeAspect="1"/>
          </p:cNvPicPr>
          <p:nvPr/>
        </p:nvPicPr>
        <p:blipFill>
          <a:blip r:embed="rId5"/>
          <a:stretch>
            <a:fillRect/>
          </a:stretch>
        </p:blipFill>
        <p:spPr>
          <a:xfrm>
            <a:off x="611560" y="3478451"/>
            <a:ext cx="1860550" cy="1314450"/>
          </a:xfrm>
          <a:prstGeom prst="rect">
            <a:avLst/>
          </a:prstGeom>
        </p:spPr>
      </p:pic>
      <p:sp>
        <p:nvSpPr>
          <p:cNvPr id="4" name="CasellaDiTesto 3">
            <a:extLst>
              <a:ext uri="{FF2B5EF4-FFF2-40B4-BE49-F238E27FC236}">
                <a16:creationId xmlns:a16="http://schemas.microsoft.com/office/drawing/2014/main" id="{76BCCA64-DCDD-247C-9F1D-D863E755443A}"/>
              </a:ext>
            </a:extLst>
          </p:cNvPr>
          <p:cNvSpPr txBox="1"/>
          <p:nvPr/>
        </p:nvSpPr>
        <p:spPr>
          <a:xfrm>
            <a:off x="1147327" y="179566"/>
            <a:ext cx="6105197" cy="369332"/>
          </a:xfrm>
          <a:prstGeom prst="rect">
            <a:avLst/>
          </a:prstGeom>
          <a:noFill/>
        </p:spPr>
        <p:txBody>
          <a:bodyPr wrap="none" rtlCol="0">
            <a:spAutoFit/>
          </a:bodyPr>
          <a:lstStyle/>
          <a:p>
            <a:r>
              <a:rPr lang="it-IT" dirty="0">
                <a:solidFill>
                  <a:srgbClr val="FF0000"/>
                </a:solidFill>
              </a:rPr>
              <a:t>Small </a:t>
            </a:r>
            <a:r>
              <a:rPr lang="it-IT" dirty="0" err="1">
                <a:solidFill>
                  <a:srgbClr val="FF0000"/>
                </a:solidFill>
              </a:rPr>
              <a:t>hybrid</a:t>
            </a:r>
            <a:r>
              <a:rPr lang="it-IT" dirty="0">
                <a:solidFill>
                  <a:srgbClr val="FF0000"/>
                </a:solidFill>
              </a:rPr>
              <a:t> </a:t>
            </a:r>
            <a:r>
              <a:rPr lang="it-IT" dirty="0" err="1">
                <a:solidFill>
                  <a:srgbClr val="FF0000"/>
                </a:solidFill>
              </a:rPr>
              <a:t>mask</a:t>
            </a:r>
            <a:r>
              <a:rPr lang="it-IT" dirty="0">
                <a:solidFill>
                  <a:srgbClr val="FF0000"/>
                </a:solidFill>
              </a:rPr>
              <a:t>  </a:t>
            </a:r>
            <a:r>
              <a:rPr lang="it-IT" dirty="0" err="1">
                <a:solidFill>
                  <a:srgbClr val="FF0000"/>
                </a:solidFill>
              </a:rPr>
              <a:t>skips</a:t>
            </a:r>
            <a:r>
              <a:rPr lang="it-IT" dirty="0">
                <a:solidFill>
                  <a:srgbClr val="FF0000"/>
                </a:solidFill>
              </a:rPr>
              <a:t> the </a:t>
            </a:r>
            <a:r>
              <a:rPr lang="it-IT" dirty="0" err="1">
                <a:solidFill>
                  <a:srgbClr val="FF0000"/>
                </a:solidFill>
              </a:rPr>
              <a:t>nasal</a:t>
            </a:r>
            <a:r>
              <a:rPr lang="it-IT" dirty="0">
                <a:solidFill>
                  <a:srgbClr val="FF0000"/>
                </a:solidFill>
              </a:rPr>
              <a:t> bridge </a:t>
            </a:r>
            <a:r>
              <a:rPr lang="it-IT" dirty="0" err="1">
                <a:solidFill>
                  <a:srgbClr val="FF0000"/>
                </a:solidFill>
              </a:rPr>
              <a:t>as</a:t>
            </a:r>
            <a:r>
              <a:rPr lang="it-IT" dirty="0">
                <a:solidFill>
                  <a:srgbClr val="FF0000"/>
                </a:solidFill>
              </a:rPr>
              <a:t> </a:t>
            </a:r>
            <a:r>
              <a:rPr lang="it-IT" dirty="0" err="1">
                <a:solidFill>
                  <a:srgbClr val="FF0000"/>
                </a:solidFill>
              </a:rPr>
              <a:t>well</a:t>
            </a:r>
            <a:r>
              <a:rPr lang="it-IT" dirty="0">
                <a:solidFill>
                  <a:srgbClr val="FF0000"/>
                </a:solidFill>
              </a:rPr>
              <a:t> </a:t>
            </a:r>
            <a:r>
              <a:rPr lang="it-IT" dirty="0" err="1">
                <a:solidFill>
                  <a:srgbClr val="FF0000"/>
                </a:solidFill>
              </a:rPr>
              <a:t>as</a:t>
            </a:r>
            <a:r>
              <a:rPr lang="it-IT" dirty="0">
                <a:solidFill>
                  <a:srgbClr val="FF0000"/>
                </a:solidFill>
              </a:rPr>
              <a:t> TFM </a:t>
            </a:r>
          </a:p>
        </p:txBody>
      </p:sp>
    </p:spTree>
    <p:extLst>
      <p:ext uri="{BB962C8B-B14F-4D97-AF65-F5344CB8AC3E}">
        <p14:creationId xmlns:p14="http://schemas.microsoft.com/office/powerpoint/2010/main" val="3662239730"/>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show="0">
  <p:cSld>
    <p:bg>
      <p:bgPr>
        <a:gradFill rotWithShape="0">
          <a:gsLst>
            <a:gs pos="100000">
              <a:schemeClr val="tx1"/>
            </a:gs>
            <a:gs pos="100000">
              <a:srgbClr val="000066"/>
            </a:gs>
          </a:gsLst>
          <a:lin ang="5400000" scaled="1"/>
        </a:gra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83E75EA-E972-B0AB-C9E7-FD29EF6442B8}"/>
              </a:ext>
            </a:extLst>
          </p:cNvPr>
          <p:cNvPicPr>
            <a:picLocks noChangeAspect="1"/>
          </p:cNvPicPr>
          <p:nvPr/>
        </p:nvPicPr>
        <p:blipFill>
          <a:blip r:embed="rId2"/>
          <a:stretch>
            <a:fillRect/>
          </a:stretch>
        </p:blipFill>
        <p:spPr>
          <a:xfrm>
            <a:off x="179512" y="34278"/>
            <a:ext cx="3720776" cy="4121648"/>
          </a:xfrm>
          <a:prstGeom prst="rect">
            <a:avLst/>
          </a:prstGeom>
        </p:spPr>
      </p:pic>
      <p:pic>
        <p:nvPicPr>
          <p:cNvPr id="3" name="Immagine 2">
            <a:extLst>
              <a:ext uri="{FF2B5EF4-FFF2-40B4-BE49-F238E27FC236}">
                <a16:creationId xmlns:a16="http://schemas.microsoft.com/office/drawing/2014/main" id="{EF9DB515-FC78-DBF1-BB9E-86C4178B3123}"/>
              </a:ext>
            </a:extLst>
          </p:cNvPr>
          <p:cNvPicPr>
            <a:picLocks noChangeAspect="1"/>
          </p:cNvPicPr>
          <p:nvPr/>
        </p:nvPicPr>
        <p:blipFill>
          <a:blip r:embed="rId3"/>
          <a:stretch>
            <a:fillRect/>
          </a:stretch>
        </p:blipFill>
        <p:spPr>
          <a:xfrm>
            <a:off x="3493620" y="123478"/>
            <a:ext cx="5672294" cy="2722866"/>
          </a:xfrm>
          <a:prstGeom prst="rect">
            <a:avLst/>
          </a:prstGeom>
        </p:spPr>
      </p:pic>
      <p:sp>
        <p:nvSpPr>
          <p:cNvPr id="4" name="CasellaDiTesto 3">
            <a:extLst>
              <a:ext uri="{FF2B5EF4-FFF2-40B4-BE49-F238E27FC236}">
                <a16:creationId xmlns:a16="http://schemas.microsoft.com/office/drawing/2014/main" id="{F68F4A35-9A3D-B166-AF6D-EABDBFF24B11}"/>
              </a:ext>
            </a:extLst>
          </p:cNvPr>
          <p:cNvSpPr txBox="1"/>
          <p:nvPr/>
        </p:nvSpPr>
        <p:spPr>
          <a:xfrm>
            <a:off x="4899197" y="4136258"/>
            <a:ext cx="4065291" cy="307777"/>
          </a:xfrm>
          <a:prstGeom prst="rect">
            <a:avLst/>
          </a:prstGeom>
          <a:noFill/>
        </p:spPr>
        <p:txBody>
          <a:bodyPr wrap="square">
            <a:spAutoFit/>
          </a:bodyPr>
          <a:lstStyle/>
          <a:p>
            <a:r>
              <a:rPr lang="it-IT" sz="1400" dirty="0" err="1">
                <a:solidFill>
                  <a:srgbClr val="000000"/>
                </a:solidFill>
              </a:rPr>
              <a:t>Arch</a:t>
            </a:r>
            <a:r>
              <a:rPr lang="it-IT" sz="1400" dirty="0">
                <a:solidFill>
                  <a:srgbClr val="000000"/>
                </a:solidFill>
              </a:rPr>
              <a:t> </a:t>
            </a:r>
            <a:r>
              <a:rPr lang="it-IT" sz="1400" dirty="0" err="1">
                <a:solidFill>
                  <a:srgbClr val="000000"/>
                </a:solidFill>
              </a:rPr>
              <a:t>Phys</a:t>
            </a:r>
            <a:r>
              <a:rPr lang="it-IT" sz="1400" dirty="0">
                <a:solidFill>
                  <a:srgbClr val="000000"/>
                </a:solidFill>
              </a:rPr>
              <a:t> </a:t>
            </a:r>
            <a:r>
              <a:rPr lang="it-IT" sz="1400" dirty="0" err="1">
                <a:solidFill>
                  <a:srgbClr val="000000"/>
                </a:solidFill>
              </a:rPr>
              <a:t>Med</a:t>
            </a:r>
            <a:r>
              <a:rPr lang="it-IT" sz="1400" dirty="0">
                <a:solidFill>
                  <a:srgbClr val="000000"/>
                </a:solidFill>
              </a:rPr>
              <a:t> </a:t>
            </a:r>
            <a:r>
              <a:rPr lang="it-IT" sz="1400" dirty="0" err="1">
                <a:solidFill>
                  <a:srgbClr val="000000"/>
                </a:solidFill>
              </a:rPr>
              <a:t>Rehabil</a:t>
            </a:r>
            <a:r>
              <a:rPr lang="it-IT" sz="1400" dirty="0">
                <a:solidFill>
                  <a:srgbClr val="000000"/>
                </a:solidFill>
              </a:rPr>
              <a:t> </a:t>
            </a:r>
            <a:r>
              <a:rPr lang="it-IT" sz="1400" dirty="0" err="1">
                <a:solidFill>
                  <a:srgbClr val="000000"/>
                </a:solidFill>
              </a:rPr>
              <a:t>Vol</a:t>
            </a:r>
            <a:r>
              <a:rPr lang="it-IT" sz="1400" dirty="0">
                <a:solidFill>
                  <a:srgbClr val="000000"/>
                </a:solidFill>
              </a:rPr>
              <a:t> 67, </a:t>
            </a:r>
            <a:r>
              <a:rPr lang="it-IT" sz="1400" dirty="0" err="1">
                <a:solidFill>
                  <a:srgbClr val="000000"/>
                </a:solidFill>
              </a:rPr>
              <a:t>October</a:t>
            </a:r>
            <a:r>
              <a:rPr lang="it-IT" sz="1400" dirty="0">
                <a:solidFill>
                  <a:srgbClr val="000000"/>
                </a:solidFill>
              </a:rPr>
              <a:t> 1966</a:t>
            </a:r>
          </a:p>
        </p:txBody>
      </p:sp>
    </p:spTree>
    <p:extLst>
      <p:ext uri="{BB962C8B-B14F-4D97-AF65-F5344CB8AC3E}">
        <p14:creationId xmlns:p14="http://schemas.microsoft.com/office/powerpoint/2010/main" val="2956960742"/>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141686"/>
            <a:ext cx="8229600" cy="736997"/>
          </a:xfrm>
        </p:spPr>
        <p:txBody>
          <a:bodyPr>
            <a:normAutofit/>
          </a:bodyPr>
          <a:lstStyle/>
          <a:p>
            <a:pPr>
              <a:defRPr/>
            </a:pPr>
            <a:r>
              <a:rPr lang="it-IT" sz="3600" b="1" dirty="0">
                <a:solidFill>
                  <a:srgbClr val="FF0000"/>
                </a:solidFill>
              </a:rPr>
              <a:t>RATIONALE OF THE CHOICE</a:t>
            </a:r>
          </a:p>
        </p:txBody>
      </p:sp>
      <p:sp>
        <p:nvSpPr>
          <p:cNvPr id="25602" name="Segnaposto contenuto 2"/>
          <p:cNvSpPr>
            <a:spLocks noGrp="1"/>
          </p:cNvSpPr>
          <p:nvPr>
            <p:ph idx="1"/>
          </p:nvPr>
        </p:nvSpPr>
        <p:spPr>
          <a:xfrm>
            <a:off x="215208" y="853496"/>
            <a:ext cx="8677275" cy="3932501"/>
          </a:xfrm>
        </p:spPr>
        <p:txBody>
          <a:bodyPr>
            <a:normAutofit/>
          </a:bodyPr>
          <a:lstStyle/>
          <a:p>
            <a:pPr>
              <a:lnSpc>
                <a:spcPct val="120000"/>
              </a:lnSpc>
            </a:pPr>
            <a:r>
              <a:rPr lang="en-US" sz="2400" b="0" dirty="0">
                <a:latin typeface="Arial" charset="0"/>
                <a:ea typeface="MS PGothic" charset="0"/>
              </a:rPr>
              <a:t>The choice of interface is influenced by numerous factors including:</a:t>
            </a:r>
          </a:p>
          <a:p>
            <a:pPr lvl="1">
              <a:lnSpc>
                <a:spcPct val="120000"/>
              </a:lnSpc>
            </a:pPr>
            <a:r>
              <a:rPr lang="en-US" sz="2200" dirty="0">
                <a:solidFill>
                  <a:srgbClr val="FF0000"/>
                </a:solidFill>
                <a:latin typeface="Arial" charset="0"/>
                <a:ea typeface="Times" charset="0"/>
                <a:cs typeface="Arial" charset="0"/>
              </a:rPr>
              <a:t>the type of respiratory failure (hypoxemic </a:t>
            </a:r>
            <a:r>
              <a:rPr lang="en-US" sz="2200" dirty="0" err="1">
                <a:solidFill>
                  <a:srgbClr val="FF0000"/>
                </a:solidFill>
                <a:latin typeface="Arial" charset="0"/>
                <a:ea typeface="Times" charset="0"/>
                <a:cs typeface="Arial" charset="0"/>
              </a:rPr>
              <a:t>vs</a:t>
            </a:r>
            <a:r>
              <a:rPr lang="en-US" sz="2200" dirty="0">
                <a:solidFill>
                  <a:srgbClr val="FF0000"/>
                </a:solidFill>
                <a:latin typeface="Arial" charset="0"/>
                <a:ea typeface="Times" charset="0"/>
                <a:cs typeface="Arial" charset="0"/>
              </a:rPr>
              <a:t> </a:t>
            </a:r>
            <a:r>
              <a:rPr lang="en-US" sz="2200" dirty="0" err="1">
                <a:solidFill>
                  <a:srgbClr val="FF0000"/>
                </a:solidFill>
                <a:latin typeface="Arial" charset="0"/>
                <a:ea typeface="Times" charset="0"/>
                <a:cs typeface="Arial" charset="0"/>
              </a:rPr>
              <a:t>hypercapnic</a:t>
            </a:r>
            <a:r>
              <a:rPr lang="en-US" sz="2200" dirty="0">
                <a:solidFill>
                  <a:srgbClr val="FF0000"/>
                </a:solidFill>
                <a:latin typeface="Arial" charset="0"/>
                <a:ea typeface="Times" charset="0"/>
                <a:cs typeface="Arial" charset="0"/>
              </a:rPr>
              <a:t>)</a:t>
            </a:r>
          </a:p>
          <a:p>
            <a:pPr lvl="1">
              <a:lnSpc>
                <a:spcPct val="120000"/>
              </a:lnSpc>
            </a:pPr>
            <a:r>
              <a:rPr lang="en-US" sz="2200" dirty="0">
                <a:solidFill>
                  <a:srgbClr val="FF0000"/>
                </a:solidFill>
                <a:latin typeface="Arial" charset="0"/>
                <a:ea typeface="Times" charset="0"/>
                <a:cs typeface="Arial" charset="0"/>
              </a:rPr>
              <a:t>circuit configuration, ventilator settings and intentional leaks</a:t>
            </a:r>
          </a:p>
          <a:p>
            <a:pPr lvl="1">
              <a:lnSpc>
                <a:spcPct val="120000"/>
              </a:lnSpc>
            </a:pPr>
            <a:r>
              <a:rPr lang="en-US" sz="2200" dirty="0">
                <a:solidFill>
                  <a:srgbClr val="FF0000"/>
                </a:solidFill>
                <a:latin typeface="Arial" charset="0"/>
                <a:ea typeface="Times" charset="0"/>
                <a:cs typeface="Arial" charset="0"/>
              </a:rPr>
              <a:t>time on NIV</a:t>
            </a:r>
          </a:p>
          <a:p>
            <a:pPr lvl="1">
              <a:lnSpc>
                <a:spcPct val="120000"/>
              </a:lnSpc>
            </a:pPr>
            <a:r>
              <a:rPr lang="en-US" sz="2200" dirty="0">
                <a:solidFill>
                  <a:srgbClr val="005291"/>
                </a:solidFill>
                <a:latin typeface="Arial" charset="0"/>
                <a:ea typeface="Times" charset="0"/>
                <a:cs typeface="Arial" charset="0"/>
              </a:rPr>
              <a:t>face contour</a:t>
            </a:r>
          </a:p>
          <a:p>
            <a:pPr lvl="1">
              <a:lnSpc>
                <a:spcPct val="120000"/>
              </a:lnSpc>
            </a:pPr>
            <a:r>
              <a:rPr lang="en-US" sz="2200" dirty="0">
                <a:solidFill>
                  <a:srgbClr val="005291"/>
                </a:solidFill>
                <a:latin typeface="Arial" charset="0"/>
                <a:ea typeface="Times" charset="0"/>
                <a:cs typeface="Arial" charset="0"/>
              </a:rPr>
              <a:t>patient tolerance </a:t>
            </a:r>
          </a:p>
          <a:p>
            <a:pPr marL="457200" lvl="1" indent="0">
              <a:lnSpc>
                <a:spcPct val="120000"/>
              </a:lnSpc>
              <a:buNone/>
            </a:pPr>
            <a:endParaRPr lang="en-US" sz="2200" dirty="0">
              <a:solidFill>
                <a:srgbClr val="005291"/>
              </a:solidFill>
              <a:latin typeface="Arial" charset="0"/>
              <a:ea typeface="Times" charset="0"/>
              <a:cs typeface="Arial" charset="0"/>
            </a:endParaRPr>
          </a:p>
          <a:p>
            <a:pPr lvl="1">
              <a:lnSpc>
                <a:spcPct val="120000"/>
              </a:lnSpc>
            </a:pPr>
            <a:endParaRPr lang="it-IT" dirty="0">
              <a:latin typeface="Arial" charset="0"/>
              <a:ea typeface="MS PGothic" charset="0"/>
            </a:endParaRPr>
          </a:p>
        </p:txBody>
      </p:sp>
    </p:spTree>
    <p:extLst>
      <p:ext uri="{BB962C8B-B14F-4D97-AF65-F5344CB8AC3E}">
        <p14:creationId xmlns:p14="http://schemas.microsoft.com/office/powerpoint/2010/main" val="3691046779"/>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942437" y="29533"/>
            <a:ext cx="4191715" cy="2093247"/>
          </a:xfrm>
          <a:prstGeom prst="rect">
            <a:avLst/>
          </a:prstGeom>
          <a:ln>
            <a:solidFill>
              <a:srgbClr val="FF0000"/>
            </a:solidFill>
          </a:ln>
        </p:spPr>
      </p:pic>
      <p:pic>
        <p:nvPicPr>
          <p:cNvPr id="5" name="Immagine 4"/>
          <p:cNvPicPr>
            <a:picLocks noChangeAspect="1"/>
          </p:cNvPicPr>
          <p:nvPr/>
        </p:nvPicPr>
        <p:blipFill>
          <a:blip r:embed="rId3"/>
          <a:stretch>
            <a:fillRect/>
          </a:stretch>
        </p:blipFill>
        <p:spPr>
          <a:xfrm>
            <a:off x="0" y="2030628"/>
            <a:ext cx="5188574" cy="3043963"/>
          </a:xfrm>
          <a:prstGeom prst="rect">
            <a:avLst/>
          </a:prstGeom>
          <a:ln>
            <a:solidFill>
              <a:srgbClr val="FF0000"/>
            </a:solidFill>
          </a:ln>
        </p:spPr>
      </p:pic>
      <p:sp>
        <p:nvSpPr>
          <p:cNvPr id="6" name="Rettangolo 5"/>
          <p:cNvSpPr/>
          <p:nvPr/>
        </p:nvSpPr>
        <p:spPr>
          <a:xfrm>
            <a:off x="5395985" y="2398447"/>
            <a:ext cx="3530756" cy="2308324"/>
          </a:xfrm>
          <a:prstGeom prst="rect">
            <a:avLst/>
          </a:prstGeom>
          <a:ln>
            <a:solidFill>
              <a:srgbClr val="FF0000"/>
            </a:solidFill>
          </a:ln>
        </p:spPr>
        <p:txBody>
          <a:bodyPr wrap="square">
            <a:spAutoFit/>
          </a:bodyPr>
          <a:lstStyle/>
          <a:p>
            <a:r>
              <a:rPr lang="it-IT" dirty="0">
                <a:ln>
                  <a:solidFill>
                    <a:srgbClr val="FF0000"/>
                  </a:solidFill>
                </a:ln>
              </a:rPr>
              <a:t>The </a:t>
            </a:r>
            <a:r>
              <a:rPr lang="it-IT" dirty="0" err="1">
                <a:ln>
                  <a:solidFill>
                    <a:srgbClr val="FF0000"/>
                  </a:solidFill>
                </a:ln>
              </a:rPr>
              <a:t>administration</a:t>
            </a:r>
            <a:r>
              <a:rPr lang="it-IT" dirty="0">
                <a:ln>
                  <a:solidFill>
                    <a:srgbClr val="FF0000"/>
                  </a:solidFill>
                </a:ln>
              </a:rPr>
              <a:t> of a </a:t>
            </a:r>
            <a:r>
              <a:rPr lang="it-IT" dirty="0" err="1">
                <a:ln>
                  <a:solidFill>
                    <a:srgbClr val="FF0000"/>
                  </a:solidFill>
                </a:ln>
              </a:rPr>
              <a:t>continuous</a:t>
            </a:r>
            <a:r>
              <a:rPr lang="it-IT" dirty="0">
                <a:ln>
                  <a:solidFill>
                    <a:srgbClr val="FF0000"/>
                  </a:solidFill>
                </a:ln>
              </a:rPr>
              <a:t> positive </a:t>
            </a:r>
            <a:r>
              <a:rPr lang="it-IT" dirty="0" err="1">
                <a:ln>
                  <a:solidFill>
                    <a:srgbClr val="FF0000"/>
                  </a:solidFill>
                </a:ln>
              </a:rPr>
              <a:t>airway</a:t>
            </a:r>
            <a:r>
              <a:rPr lang="it-IT" dirty="0">
                <a:ln>
                  <a:solidFill>
                    <a:srgbClr val="FF0000"/>
                  </a:solidFill>
                </a:ln>
              </a:rPr>
              <a:t> pressure (CPAP) </a:t>
            </a:r>
            <a:r>
              <a:rPr lang="it-IT" dirty="0" err="1">
                <a:ln>
                  <a:solidFill>
                    <a:srgbClr val="FF0000"/>
                  </a:solidFill>
                </a:ln>
              </a:rPr>
              <a:t>through</a:t>
            </a:r>
            <a:r>
              <a:rPr lang="it-IT" dirty="0">
                <a:ln>
                  <a:solidFill>
                    <a:srgbClr val="FF0000"/>
                  </a:solidFill>
                </a:ln>
              </a:rPr>
              <a:t> a </a:t>
            </a:r>
            <a:r>
              <a:rPr lang="it-IT" dirty="0" err="1">
                <a:ln>
                  <a:solidFill>
                    <a:srgbClr val="FF0000"/>
                  </a:solidFill>
                </a:ln>
              </a:rPr>
              <a:t>helmet</a:t>
            </a:r>
            <a:r>
              <a:rPr lang="it-IT" dirty="0">
                <a:ln>
                  <a:solidFill>
                    <a:srgbClr val="FF0000"/>
                  </a:solidFill>
                </a:ln>
              </a:rPr>
              <a:t> </a:t>
            </a:r>
            <a:r>
              <a:rPr lang="it-IT" dirty="0" err="1">
                <a:ln>
                  <a:solidFill>
                    <a:srgbClr val="FF0000"/>
                  </a:solidFill>
                </a:ln>
              </a:rPr>
              <a:t>improves</a:t>
            </a:r>
            <a:r>
              <a:rPr lang="it-IT" dirty="0">
                <a:ln>
                  <a:solidFill>
                    <a:srgbClr val="FF0000"/>
                  </a:solidFill>
                </a:ln>
              </a:rPr>
              <a:t> </a:t>
            </a:r>
            <a:r>
              <a:rPr lang="it-IT" dirty="0" err="1">
                <a:ln>
                  <a:solidFill>
                    <a:srgbClr val="FF0000"/>
                  </a:solidFill>
                </a:ln>
              </a:rPr>
              <a:t>oxygenation</a:t>
            </a:r>
            <a:r>
              <a:rPr lang="it-IT" dirty="0">
                <a:ln>
                  <a:solidFill>
                    <a:srgbClr val="FF0000"/>
                  </a:solidFill>
                </a:ln>
              </a:rPr>
              <a:t> and </a:t>
            </a:r>
            <a:r>
              <a:rPr lang="it-IT" dirty="0" err="1">
                <a:ln>
                  <a:solidFill>
                    <a:srgbClr val="FF0000"/>
                  </a:solidFill>
                </a:ln>
              </a:rPr>
              <a:t>avoids</a:t>
            </a:r>
            <a:r>
              <a:rPr lang="it-IT" dirty="0">
                <a:ln>
                  <a:solidFill>
                    <a:srgbClr val="FF0000"/>
                  </a:solidFill>
                </a:ln>
              </a:rPr>
              <a:t> </a:t>
            </a:r>
            <a:r>
              <a:rPr lang="it-IT" dirty="0" err="1">
                <a:ln>
                  <a:solidFill>
                    <a:srgbClr val="FF0000"/>
                  </a:solidFill>
                </a:ln>
              </a:rPr>
              <a:t>intubation</a:t>
            </a:r>
            <a:r>
              <a:rPr lang="it-IT" dirty="0">
                <a:ln>
                  <a:solidFill>
                    <a:srgbClr val="FF0000"/>
                  </a:solidFill>
                </a:ln>
              </a:rPr>
              <a:t> </a:t>
            </a:r>
          </a:p>
        </p:txBody>
      </p:sp>
      <p:sp>
        <p:nvSpPr>
          <p:cNvPr id="7" name="Titolo 1"/>
          <p:cNvSpPr>
            <a:spLocks noGrp="1"/>
          </p:cNvSpPr>
          <p:nvPr>
            <p:ph type="title"/>
          </p:nvPr>
        </p:nvSpPr>
        <p:spPr>
          <a:xfrm>
            <a:off x="-1332916" y="186292"/>
            <a:ext cx="8229600" cy="857250"/>
          </a:xfrm>
        </p:spPr>
        <p:txBody>
          <a:bodyPr/>
          <a:lstStyle/>
          <a:p>
            <a:r>
              <a:rPr lang="it-IT" dirty="0" err="1">
                <a:solidFill>
                  <a:srgbClr val="FF0000"/>
                </a:solidFill>
              </a:rPr>
              <a:t>Rationale</a:t>
            </a:r>
            <a:endParaRPr lang="it-IT" dirty="0">
              <a:solidFill>
                <a:srgbClr val="FF0000"/>
              </a:solidFill>
            </a:endParaRPr>
          </a:p>
        </p:txBody>
      </p:sp>
    </p:spTree>
    <p:extLst>
      <p:ext uri="{BB962C8B-B14F-4D97-AF65-F5344CB8AC3E}">
        <p14:creationId xmlns:p14="http://schemas.microsoft.com/office/powerpoint/2010/main" val="755897808"/>
      </p:ext>
    </p:extLst>
  </p:cSld>
  <p:clrMapOvr>
    <a:masterClrMapping/>
  </p:clrMapOvr>
  <mc:AlternateContent xmlns:mc="http://schemas.openxmlformats.org/markup-compatibility/2006" xmlns:p14="http://schemas.microsoft.com/office/powerpoint/2010/main">
    <mc:Choice Requires="p14">
      <p:transition spd="slow" p14:dur="2000" advTm="15491"/>
    </mc:Choice>
    <mc:Fallback xmlns="">
      <p:transition spd="slow" advTm="15491"/>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grpSp>
        <p:nvGrpSpPr>
          <p:cNvPr id="32770" name="Group 14"/>
          <p:cNvGrpSpPr>
            <a:grpSpLocks/>
          </p:cNvGrpSpPr>
          <p:nvPr/>
        </p:nvGrpSpPr>
        <p:grpSpPr bwMode="auto">
          <a:xfrm>
            <a:off x="683573" y="951571"/>
            <a:ext cx="7705725" cy="3671888"/>
            <a:chOff x="249" y="1388"/>
            <a:chExt cx="4649" cy="2904"/>
          </a:xfrm>
        </p:grpSpPr>
        <p:pic>
          <p:nvPicPr>
            <p:cNvPr id="327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 y="1388"/>
              <a:ext cx="4649" cy="29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5" name="Oval 5"/>
            <p:cNvSpPr>
              <a:spLocks noChangeArrowheads="1"/>
            </p:cNvSpPr>
            <p:nvPr/>
          </p:nvSpPr>
          <p:spPr bwMode="auto">
            <a:xfrm>
              <a:off x="2971" y="1933"/>
              <a:ext cx="440" cy="408"/>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776" name="Oval 6"/>
            <p:cNvSpPr>
              <a:spLocks noChangeArrowheads="1"/>
            </p:cNvSpPr>
            <p:nvPr/>
          </p:nvSpPr>
          <p:spPr bwMode="auto">
            <a:xfrm>
              <a:off x="2925" y="3067"/>
              <a:ext cx="440" cy="408"/>
            </a:xfrm>
            <a:prstGeom prst="ellipse">
              <a:avLst/>
            </a:prstGeom>
            <a:noFill/>
            <a:ln w="57150">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777" name="Rectangle 7"/>
            <p:cNvSpPr>
              <a:spLocks noChangeArrowheads="1"/>
            </p:cNvSpPr>
            <p:nvPr/>
          </p:nvSpPr>
          <p:spPr bwMode="auto">
            <a:xfrm>
              <a:off x="757" y="2051"/>
              <a:ext cx="589" cy="182"/>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778" name="Rectangle 8"/>
            <p:cNvSpPr>
              <a:spLocks noChangeArrowheads="1"/>
            </p:cNvSpPr>
            <p:nvPr/>
          </p:nvSpPr>
          <p:spPr bwMode="auto">
            <a:xfrm>
              <a:off x="431" y="3248"/>
              <a:ext cx="907" cy="182"/>
            </a:xfrm>
            <a:prstGeom prst="rect">
              <a:avLst/>
            </a:prstGeom>
            <a:noFill/>
            <a:ln w="571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779" name="Rectangle 9"/>
            <p:cNvSpPr>
              <a:spLocks noChangeArrowheads="1"/>
            </p:cNvSpPr>
            <p:nvPr/>
          </p:nvSpPr>
          <p:spPr bwMode="auto">
            <a:xfrm>
              <a:off x="431" y="2659"/>
              <a:ext cx="907" cy="182"/>
            </a:xfrm>
            <a:prstGeom prst="rect">
              <a:avLst/>
            </a:prstGeom>
            <a:noFill/>
            <a:ln w="571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780" name="Oval 10"/>
            <p:cNvSpPr>
              <a:spLocks noChangeArrowheads="1"/>
            </p:cNvSpPr>
            <p:nvPr/>
          </p:nvSpPr>
          <p:spPr bwMode="auto">
            <a:xfrm>
              <a:off x="2803" y="2478"/>
              <a:ext cx="440" cy="408"/>
            </a:xfrm>
            <a:prstGeom prst="ellipse">
              <a:avLst/>
            </a:prstGeom>
            <a:noFill/>
            <a:ln w="57150">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32771" name="Text Box 11"/>
          <p:cNvSpPr txBox="1">
            <a:spLocks noChangeArrowheads="1"/>
          </p:cNvSpPr>
          <p:nvPr/>
        </p:nvSpPr>
        <p:spPr bwMode="auto">
          <a:xfrm>
            <a:off x="520796" y="62434"/>
            <a:ext cx="793899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3200" b="1" dirty="0">
                <a:solidFill>
                  <a:srgbClr val="FF0000"/>
                </a:solidFill>
                <a:latin typeface="Arial" charset="0"/>
              </a:rPr>
              <a:t>NPPV </a:t>
            </a:r>
            <a:r>
              <a:rPr lang="it-IT" sz="3200" b="1" dirty="0" err="1">
                <a:solidFill>
                  <a:srgbClr val="FF0000"/>
                </a:solidFill>
                <a:latin typeface="Arial" charset="0"/>
              </a:rPr>
              <a:t>failure</a:t>
            </a:r>
            <a:r>
              <a:rPr lang="it-IT" sz="3200" b="1" dirty="0">
                <a:solidFill>
                  <a:srgbClr val="FF0000"/>
                </a:solidFill>
                <a:latin typeface="Arial" charset="0"/>
              </a:rPr>
              <a:t> </a:t>
            </a:r>
            <a:r>
              <a:rPr lang="it-IT" sz="3200" b="1" dirty="0" err="1">
                <a:solidFill>
                  <a:srgbClr val="FF0000"/>
                </a:solidFill>
                <a:latin typeface="Arial" charset="0"/>
              </a:rPr>
              <a:t>increases</a:t>
            </a:r>
            <a:r>
              <a:rPr lang="it-IT" sz="3200" b="1" dirty="0">
                <a:solidFill>
                  <a:srgbClr val="FF0000"/>
                </a:solidFill>
                <a:latin typeface="Arial" charset="0"/>
              </a:rPr>
              <a:t> the </a:t>
            </a:r>
            <a:r>
              <a:rPr lang="it-IT" sz="3200" b="1" dirty="0" err="1">
                <a:solidFill>
                  <a:srgbClr val="FF0000"/>
                </a:solidFill>
                <a:latin typeface="Arial" charset="0"/>
              </a:rPr>
              <a:t>risk</a:t>
            </a:r>
            <a:r>
              <a:rPr lang="it-IT" sz="3200" b="1" dirty="0">
                <a:solidFill>
                  <a:srgbClr val="FF0000"/>
                </a:solidFill>
                <a:latin typeface="Arial" charset="0"/>
              </a:rPr>
              <a:t> of </a:t>
            </a:r>
            <a:r>
              <a:rPr lang="it-IT" sz="3200" b="1" dirty="0" err="1">
                <a:solidFill>
                  <a:srgbClr val="FF0000"/>
                </a:solidFill>
                <a:latin typeface="Arial" charset="0"/>
              </a:rPr>
              <a:t>death</a:t>
            </a:r>
            <a:r>
              <a:rPr lang="it-IT" sz="3200" b="1" dirty="0">
                <a:solidFill>
                  <a:srgbClr val="FF0000"/>
                </a:solidFill>
                <a:latin typeface="Arial" charset="0"/>
              </a:rPr>
              <a:t> </a:t>
            </a:r>
          </a:p>
          <a:p>
            <a:pPr eaLnBrk="1" hangingPunct="1"/>
            <a:r>
              <a:rPr lang="it-IT" sz="3200" b="1" dirty="0">
                <a:solidFill>
                  <a:srgbClr val="FF0000"/>
                </a:solidFill>
                <a:latin typeface="Arial" charset="0"/>
              </a:rPr>
              <a:t>in </a:t>
            </a:r>
            <a:r>
              <a:rPr lang="it-IT" sz="3200" b="1" dirty="0" err="1">
                <a:solidFill>
                  <a:srgbClr val="FF0000"/>
                </a:solidFill>
                <a:latin typeface="Arial" charset="0"/>
              </a:rPr>
              <a:t>hypoxemic</a:t>
            </a:r>
            <a:r>
              <a:rPr lang="it-IT" sz="3200" b="1" dirty="0">
                <a:solidFill>
                  <a:srgbClr val="FF0000"/>
                </a:solidFill>
                <a:latin typeface="Arial" charset="0"/>
              </a:rPr>
              <a:t> “DENOVO” ARF</a:t>
            </a:r>
          </a:p>
        </p:txBody>
      </p:sp>
      <p:sp>
        <p:nvSpPr>
          <p:cNvPr id="32773" name="Text Box 13"/>
          <p:cNvSpPr txBox="1">
            <a:spLocks noChangeArrowheads="1"/>
          </p:cNvSpPr>
          <p:nvPr/>
        </p:nvSpPr>
        <p:spPr bwMode="auto">
          <a:xfrm>
            <a:off x="1763693" y="4785998"/>
            <a:ext cx="507527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400" dirty="0" err="1">
                <a:latin typeface="Arial" charset="0"/>
              </a:rPr>
              <a:t>Demoule</a:t>
            </a:r>
            <a:r>
              <a:rPr lang="it-IT" sz="1400" dirty="0">
                <a:latin typeface="Arial" charset="0"/>
              </a:rPr>
              <a:t> A et al Intensive Care Medicine 2006; 32:1756-1765</a:t>
            </a:r>
          </a:p>
        </p:txBody>
      </p:sp>
    </p:spTree>
    <p:extLst>
      <p:ext uri="{BB962C8B-B14F-4D97-AF65-F5344CB8AC3E}">
        <p14:creationId xmlns:p14="http://schemas.microsoft.com/office/powerpoint/2010/main" val="3022020314"/>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403598" y="205979"/>
            <a:ext cx="8229600" cy="857250"/>
          </a:xfrm>
        </p:spPr>
        <p:txBody>
          <a:bodyPr/>
          <a:lstStyle/>
          <a:p>
            <a:r>
              <a:rPr lang="it-IT" dirty="0" err="1">
                <a:solidFill>
                  <a:srgbClr val="FF0000"/>
                </a:solidFill>
              </a:rPr>
              <a:t>Rationale</a:t>
            </a:r>
            <a:endParaRPr lang="it-IT" dirty="0">
              <a:solidFill>
                <a:srgbClr val="FF0000"/>
              </a:solidFill>
            </a:endParaRPr>
          </a:p>
        </p:txBody>
      </p:sp>
      <p:pic>
        <p:nvPicPr>
          <p:cNvPr id="4" name="Immagine 3"/>
          <p:cNvPicPr>
            <a:picLocks noChangeAspect="1"/>
          </p:cNvPicPr>
          <p:nvPr/>
        </p:nvPicPr>
        <p:blipFill>
          <a:blip r:embed="rId2"/>
          <a:stretch>
            <a:fillRect/>
          </a:stretch>
        </p:blipFill>
        <p:spPr>
          <a:xfrm>
            <a:off x="0" y="4205161"/>
            <a:ext cx="3224463" cy="907859"/>
          </a:xfrm>
          <a:prstGeom prst="rect">
            <a:avLst/>
          </a:prstGeom>
        </p:spPr>
      </p:pic>
      <p:pic>
        <p:nvPicPr>
          <p:cNvPr id="3" name="Immagine 2"/>
          <p:cNvPicPr>
            <a:picLocks noChangeAspect="1"/>
          </p:cNvPicPr>
          <p:nvPr/>
        </p:nvPicPr>
        <p:blipFill>
          <a:blip r:embed="rId3"/>
          <a:stretch>
            <a:fillRect/>
          </a:stretch>
        </p:blipFill>
        <p:spPr>
          <a:xfrm>
            <a:off x="5228575" y="0"/>
            <a:ext cx="3743494" cy="5143500"/>
          </a:xfrm>
          <a:prstGeom prst="rect">
            <a:avLst/>
          </a:prstGeom>
        </p:spPr>
      </p:pic>
      <p:pic>
        <p:nvPicPr>
          <p:cNvPr id="6" name="Immagine 5"/>
          <p:cNvPicPr>
            <a:picLocks noChangeAspect="1"/>
          </p:cNvPicPr>
          <p:nvPr/>
        </p:nvPicPr>
        <p:blipFill>
          <a:blip r:embed="rId4"/>
          <a:stretch>
            <a:fillRect/>
          </a:stretch>
        </p:blipFill>
        <p:spPr>
          <a:xfrm>
            <a:off x="617220" y="1239520"/>
            <a:ext cx="4034641" cy="2799080"/>
          </a:xfrm>
          <a:prstGeom prst="rect">
            <a:avLst/>
          </a:prstGeom>
        </p:spPr>
      </p:pic>
      <p:sp>
        <p:nvSpPr>
          <p:cNvPr id="7" name="Rettangolo 6"/>
          <p:cNvSpPr/>
          <p:nvPr/>
        </p:nvSpPr>
        <p:spPr>
          <a:xfrm>
            <a:off x="701039" y="2357120"/>
            <a:ext cx="3870961" cy="6197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1745202275"/>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bg>
      <p:bgPr>
        <a:gradFill rotWithShape="0">
          <a:gsLst>
            <a:gs pos="100000">
              <a:schemeClr val="tx1"/>
            </a:gs>
            <a:gs pos="100000">
              <a:srgbClr val="000066"/>
            </a:gs>
          </a:gsLst>
          <a:lin ang="5400000" scaled="1"/>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8E4D0C3-4FD9-851B-9CB4-769D0C8E253A}"/>
              </a:ext>
            </a:extLst>
          </p:cNvPr>
          <p:cNvPicPr>
            <a:picLocks noChangeAspect="1"/>
          </p:cNvPicPr>
          <p:nvPr/>
        </p:nvPicPr>
        <p:blipFill>
          <a:blip r:embed="rId2"/>
          <a:stretch>
            <a:fillRect/>
          </a:stretch>
        </p:blipFill>
        <p:spPr>
          <a:xfrm>
            <a:off x="2311453" y="0"/>
            <a:ext cx="4521093" cy="5143500"/>
          </a:xfrm>
          <a:prstGeom prst="rect">
            <a:avLst/>
          </a:prstGeom>
          <a:solidFill>
            <a:schemeClr val="tx1"/>
          </a:solidFill>
          <a:ln w="31750">
            <a:solidFill>
              <a:srgbClr val="FF0000"/>
            </a:solidFill>
          </a:ln>
        </p:spPr>
      </p:pic>
      <p:sp>
        <p:nvSpPr>
          <p:cNvPr id="5" name="Rettangolo 4">
            <a:extLst>
              <a:ext uri="{FF2B5EF4-FFF2-40B4-BE49-F238E27FC236}">
                <a16:creationId xmlns:a16="http://schemas.microsoft.com/office/drawing/2014/main" id="{1A7EB3F3-DBDA-DBF3-C598-895840161A34}"/>
              </a:ext>
            </a:extLst>
          </p:cNvPr>
          <p:cNvSpPr/>
          <p:nvPr/>
        </p:nvSpPr>
        <p:spPr>
          <a:xfrm>
            <a:off x="3275855" y="3939902"/>
            <a:ext cx="3456385" cy="6197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3205504009"/>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1143000" y="897732"/>
            <a:ext cx="6858000" cy="1102519"/>
          </a:xfrm>
        </p:spPr>
        <p:txBody>
          <a:bodyPr/>
          <a:lstStyle/>
          <a:p>
            <a:r>
              <a:rPr lang="it-IT" b="1" dirty="0">
                <a:solidFill>
                  <a:srgbClr val="FF0000"/>
                </a:solidFill>
                <a:latin typeface="Arial" charset="0"/>
                <a:ea typeface="ＭＳ Ｐゴシック" charset="0"/>
                <a:cs typeface="ＭＳ Ｐゴシック" charset="0"/>
              </a:rPr>
              <a:t>INTERFACES, DEAD SPACE,</a:t>
            </a:r>
            <a:br>
              <a:rPr lang="it-IT" b="1" dirty="0">
                <a:solidFill>
                  <a:srgbClr val="FF0000"/>
                </a:solidFill>
                <a:latin typeface="Arial" charset="0"/>
                <a:ea typeface="ＭＳ Ｐゴシック" charset="0"/>
                <a:cs typeface="ＭＳ Ｐゴシック" charset="0"/>
              </a:rPr>
            </a:br>
            <a:r>
              <a:rPr lang="it-IT" b="1" dirty="0">
                <a:solidFill>
                  <a:srgbClr val="FF0000"/>
                </a:solidFill>
                <a:latin typeface="Arial" charset="0"/>
                <a:ea typeface="ＭＳ Ｐゴシック" charset="0"/>
                <a:cs typeface="ＭＳ Ｐゴシック" charset="0"/>
              </a:rPr>
              <a:t>ABG… and </a:t>
            </a:r>
            <a:r>
              <a:rPr lang="it-IT" b="1" dirty="0" err="1">
                <a:solidFill>
                  <a:srgbClr val="FF0000"/>
                </a:solidFill>
                <a:latin typeface="Arial" charset="0"/>
                <a:ea typeface="ＭＳ Ｐゴシック" charset="0"/>
                <a:cs typeface="ＭＳ Ｐゴシック" charset="0"/>
              </a:rPr>
              <a:t>patient’s</a:t>
            </a:r>
            <a:r>
              <a:rPr lang="it-IT" b="1" dirty="0">
                <a:solidFill>
                  <a:srgbClr val="FF0000"/>
                </a:solidFill>
                <a:latin typeface="Arial" charset="0"/>
                <a:ea typeface="ＭＳ Ｐゴシック" charset="0"/>
                <a:cs typeface="ＭＳ Ｐゴシック" charset="0"/>
              </a:rPr>
              <a:t> </a:t>
            </a:r>
            <a:r>
              <a:rPr lang="it-IT" b="1" dirty="0" err="1">
                <a:solidFill>
                  <a:srgbClr val="FF0000"/>
                </a:solidFill>
                <a:latin typeface="Arial" charset="0"/>
                <a:ea typeface="ＭＳ Ｐゴシック" charset="0"/>
                <a:cs typeface="ＭＳ Ｐゴシック" charset="0"/>
              </a:rPr>
              <a:t>effort</a:t>
            </a:r>
            <a:r>
              <a:rPr lang="it-IT" b="1" dirty="0">
                <a:solidFill>
                  <a:srgbClr val="FF0000"/>
                </a:solidFill>
                <a:latin typeface="Arial" charset="0"/>
                <a:ea typeface="ＭＳ Ｐゴシック" charset="0"/>
                <a:cs typeface="ＭＳ Ｐゴシック" charset="0"/>
              </a:rPr>
              <a:t> </a:t>
            </a:r>
          </a:p>
        </p:txBody>
      </p:sp>
      <p:sp>
        <p:nvSpPr>
          <p:cNvPr id="37890" name="Rectangle 3"/>
          <p:cNvSpPr>
            <a:spLocks noGrp="1" noChangeArrowheads="1"/>
          </p:cNvSpPr>
          <p:nvPr>
            <p:ph type="subTitle" idx="1"/>
          </p:nvPr>
        </p:nvSpPr>
        <p:spPr>
          <a:xfrm>
            <a:off x="1303737" y="2895602"/>
            <a:ext cx="6535340" cy="736997"/>
          </a:xfrm>
          <a:noFill/>
          <a:ln>
            <a:solidFill>
              <a:schemeClr val="bg1"/>
            </a:solidFill>
            <a:miter lim="800000"/>
            <a:headEnd/>
            <a:tailEnd/>
          </a:ln>
        </p:spPr>
        <p:txBody>
          <a:bodyPr/>
          <a:lstStyle/>
          <a:p>
            <a:r>
              <a:rPr lang="en-GB" sz="3300" b="1" dirty="0" err="1">
                <a:solidFill>
                  <a:schemeClr val="bg1">
                    <a:lumMod val="60000"/>
                    <a:lumOff val="40000"/>
                  </a:schemeClr>
                </a:solidFill>
                <a:latin typeface="Arial" charset="0"/>
                <a:ea typeface="ＭＳ Ｐゴシック" charset="0"/>
                <a:cs typeface="ＭＳ Ｐゴシック" charset="0"/>
              </a:rPr>
              <a:t>VDdyn</a:t>
            </a:r>
            <a:r>
              <a:rPr lang="en-GB" sz="3300" b="1" dirty="0">
                <a:solidFill>
                  <a:schemeClr val="bg1">
                    <a:lumMod val="60000"/>
                    <a:lumOff val="40000"/>
                  </a:schemeClr>
                </a:solidFill>
                <a:latin typeface="Arial" charset="0"/>
                <a:ea typeface="ＭＳ Ｐゴシック" charset="0"/>
                <a:cs typeface="ＭＳ Ｐゴシック" charset="0"/>
              </a:rPr>
              <a:t> = (</a:t>
            </a:r>
            <a:r>
              <a:rPr lang="en-GB" sz="3300" b="1" dirty="0" err="1">
                <a:solidFill>
                  <a:schemeClr val="bg1">
                    <a:lumMod val="60000"/>
                    <a:lumOff val="40000"/>
                  </a:schemeClr>
                </a:solidFill>
                <a:latin typeface="Arial" charset="0"/>
                <a:ea typeface="ＭＳ Ｐゴシック" charset="0"/>
                <a:cs typeface="ＭＳ Ｐゴシック" charset="0"/>
              </a:rPr>
              <a:t>VDphys</a:t>
            </a:r>
            <a:r>
              <a:rPr lang="en-GB" sz="3300" b="1" dirty="0">
                <a:solidFill>
                  <a:schemeClr val="bg1">
                    <a:lumMod val="60000"/>
                    <a:lumOff val="40000"/>
                  </a:schemeClr>
                </a:solidFill>
                <a:latin typeface="Arial" charset="0"/>
                <a:ea typeface="ＭＳ Ｐゴシック" charset="0"/>
                <a:cs typeface="ＭＳ Ｐゴシック" charset="0"/>
              </a:rPr>
              <a:t>) + (</a:t>
            </a:r>
            <a:r>
              <a:rPr lang="en-GB" sz="3300" b="1" dirty="0" err="1">
                <a:solidFill>
                  <a:schemeClr val="bg1">
                    <a:lumMod val="60000"/>
                    <a:lumOff val="40000"/>
                  </a:schemeClr>
                </a:solidFill>
                <a:latin typeface="Arial" charset="0"/>
                <a:ea typeface="ＭＳ Ｐゴシック" charset="0"/>
                <a:cs typeface="ＭＳ Ｐゴシック" charset="0"/>
              </a:rPr>
              <a:t>VDapp</a:t>
            </a:r>
            <a:r>
              <a:rPr lang="en-GB" sz="3300" b="1" dirty="0">
                <a:solidFill>
                  <a:schemeClr val="bg1">
                    <a:lumMod val="60000"/>
                    <a:lumOff val="40000"/>
                  </a:schemeClr>
                </a:solidFill>
                <a:latin typeface="Arial" charset="0"/>
                <a:ea typeface="ＭＳ Ｐゴシック" charset="0"/>
                <a:cs typeface="ＭＳ Ｐゴシック" charset="0"/>
              </a:rPr>
              <a:t>). </a:t>
            </a:r>
          </a:p>
          <a:p>
            <a:endParaRPr lang="it-IT" sz="3300" b="1" dirty="0">
              <a:solidFill>
                <a:schemeClr val="bg1">
                  <a:lumMod val="60000"/>
                  <a:lumOff val="40000"/>
                </a:schemeClr>
              </a:solidFill>
              <a:latin typeface="Arial" charset="0"/>
              <a:ea typeface="ＭＳ Ｐゴシック" charset="0"/>
              <a:cs typeface="ＭＳ Ｐゴシック" charset="0"/>
            </a:endParaRPr>
          </a:p>
          <a:p>
            <a:endParaRPr lang="it-IT" dirty="0">
              <a:solidFill>
                <a:schemeClr val="bg1">
                  <a:lumMod val="60000"/>
                  <a:lumOff val="40000"/>
                </a:schemeClr>
              </a:solidFill>
              <a:latin typeface="Arial" charset="0"/>
              <a:ea typeface="ＭＳ Ｐゴシック" charset="0"/>
              <a:cs typeface="ＭＳ Ｐゴシック" charset="0"/>
            </a:endParaRPr>
          </a:p>
        </p:txBody>
      </p:sp>
      <p:sp>
        <p:nvSpPr>
          <p:cNvPr id="37891" name="Text Box 4"/>
          <p:cNvSpPr txBox="1">
            <a:spLocks noChangeArrowheads="1"/>
          </p:cNvSpPr>
          <p:nvPr/>
        </p:nvSpPr>
        <p:spPr bwMode="auto">
          <a:xfrm>
            <a:off x="4304110" y="3759995"/>
            <a:ext cx="583814" cy="600164"/>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3300" dirty="0" err="1">
                <a:solidFill>
                  <a:schemeClr val="bg1">
                    <a:lumMod val="60000"/>
                    <a:lumOff val="40000"/>
                  </a:schemeClr>
                </a:solidFill>
              </a:rPr>
              <a:t>Vt</a:t>
            </a:r>
            <a:endParaRPr lang="it-IT" sz="3300" dirty="0">
              <a:solidFill>
                <a:schemeClr val="bg1">
                  <a:lumMod val="60000"/>
                  <a:lumOff val="40000"/>
                </a:schemeClr>
              </a:solidFill>
            </a:endParaRPr>
          </a:p>
        </p:txBody>
      </p:sp>
      <p:sp>
        <p:nvSpPr>
          <p:cNvPr id="37892" name="Text Box 5"/>
          <p:cNvSpPr txBox="1">
            <a:spLocks noChangeArrowheads="1"/>
          </p:cNvSpPr>
          <p:nvPr/>
        </p:nvSpPr>
        <p:spPr bwMode="auto">
          <a:xfrm>
            <a:off x="5706666" y="3759995"/>
            <a:ext cx="1830950" cy="600164"/>
          </a:xfrm>
          <a:prstGeom prst="rect">
            <a:avLst/>
          </a:prstGeom>
          <a:noFill/>
          <a:ln w="9525">
            <a:solidFill>
              <a:srgbClr val="FF00FF"/>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3300">
                <a:solidFill>
                  <a:schemeClr val="bg1">
                    <a:lumMod val="60000"/>
                    <a:lumOff val="40000"/>
                  </a:schemeClr>
                </a:solidFill>
              </a:rPr>
              <a:t>Interface</a:t>
            </a:r>
          </a:p>
        </p:txBody>
      </p:sp>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18 Rectángulo redondeado">
            <a:extLst>
              <a:ext uri="{FF2B5EF4-FFF2-40B4-BE49-F238E27FC236}">
                <a16:creationId xmlns:a16="http://schemas.microsoft.com/office/drawing/2014/main" id="{0593E9FB-A889-377D-4E1D-5DD8CE17AC26}"/>
              </a:ext>
            </a:extLst>
          </p:cNvPr>
          <p:cNvSpPr/>
          <p:nvPr/>
        </p:nvSpPr>
        <p:spPr>
          <a:xfrm>
            <a:off x="2473325" y="2786790"/>
            <a:ext cx="1285875" cy="58896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dirty="0">
              <a:solidFill>
                <a:schemeClr val="tx2"/>
              </a:solidFill>
            </a:endParaRPr>
          </a:p>
        </p:txBody>
      </p:sp>
      <p:pic>
        <p:nvPicPr>
          <p:cNvPr id="43013" name="Picture 5" descr="http://2.bp.blogspot.com/_HZIO9Uu6NHY/TTto-RwKSUI/AAAAAAAACGA/x_8wRHsSPgY/s1600/tubuladura+doble+rama1.jpg">
            <a:extLst>
              <a:ext uri="{FF2B5EF4-FFF2-40B4-BE49-F238E27FC236}">
                <a16:creationId xmlns:a16="http://schemas.microsoft.com/office/drawing/2014/main" id="{205DA515-29C0-F1BC-35C9-AA35E5374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75" y="1376833"/>
            <a:ext cx="200025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10 CuadroTexto">
            <a:extLst>
              <a:ext uri="{FF2B5EF4-FFF2-40B4-BE49-F238E27FC236}">
                <a16:creationId xmlns:a16="http://schemas.microsoft.com/office/drawing/2014/main" id="{DC19E45E-BEF6-3617-D198-70A242A1AC32}"/>
              </a:ext>
            </a:extLst>
          </p:cNvPr>
          <p:cNvSpPr txBox="1">
            <a:spLocks noChangeArrowheads="1"/>
          </p:cNvSpPr>
          <p:nvPr/>
        </p:nvSpPr>
        <p:spPr bwMode="auto">
          <a:xfrm>
            <a:off x="2634617" y="2951594"/>
            <a:ext cx="1052513"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ca-ES" altLang="it-IT" sz="1100" dirty="0">
                <a:solidFill>
                  <a:schemeClr val="bg2"/>
                </a:solidFill>
              </a:rPr>
              <a:t>DEAD SPACE</a:t>
            </a:r>
            <a:endParaRPr lang="en-US" altLang="it-IT" sz="1100" dirty="0">
              <a:solidFill>
                <a:schemeClr val="bg2"/>
              </a:solidFill>
            </a:endParaRPr>
          </a:p>
        </p:txBody>
      </p:sp>
      <p:pic>
        <p:nvPicPr>
          <p:cNvPr id="43015" name="Picture 8" descr="http://hmeconsulting.com/images/image6.gif">
            <a:extLst>
              <a:ext uri="{FF2B5EF4-FFF2-40B4-BE49-F238E27FC236}">
                <a16:creationId xmlns:a16="http://schemas.microsoft.com/office/drawing/2014/main" id="{0EDF8B23-26ED-E0C3-FB91-970253FEA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983383"/>
            <a:ext cx="2065338"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13 Conector angular">
            <a:extLst>
              <a:ext uri="{FF2B5EF4-FFF2-40B4-BE49-F238E27FC236}">
                <a16:creationId xmlns:a16="http://schemas.microsoft.com/office/drawing/2014/main" id="{FAF601F6-E494-F58A-2A30-766386066C5D}"/>
              </a:ext>
            </a:extLst>
          </p:cNvPr>
          <p:cNvCxnSpPr/>
          <p:nvPr/>
        </p:nvCxnSpPr>
        <p:spPr>
          <a:xfrm rot="16200000" flipH="1">
            <a:off x="2346055" y="1719734"/>
            <a:ext cx="857250" cy="1000125"/>
          </a:xfrm>
          <a:prstGeom prst="bent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angular">
            <a:extLst>
              <a:ext uri="{FF2B5EF4-FFF2-40B4-BE49-F238E27FC236}">
                <a16:creationId xmlns:a16="http://schemas.microsoft.com/office/drawing/2014/main" id="{6E1DF664-A2FD-B8B2-B01D-8C67ADA6835E}"/>
              </a:ext>
            </a:extLst>
          </p:cNvPr>
          <p:cNvCxnSpPr/>
          <p:nvPr/>
        </p:nvCxnSpPr>
        <p:spPr>
          <a:xfrm flipV="1">
            <a:off x="971550" y="3362795"/>
            <a:ext cx="1428750" cy="4826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19 Cerrar llave">
            <a:extLst>
              <a:ext uri="{FF2B5EF4-FFF2-40B4-BE49-F238E27FC236}">
                <a16:creationId xmlns:a16="http://schemas.microsoft.com/office/drawing/2014/main" id="{9FD10CF2-7AB9-F52B-117A-35ECC5B8A35B}"/>
              </a:ext>
            </a:extLst>
          </p:cNvPr>
          <p:cNvSpPr/>
          <p:nvPr/>
        </p:nvSpPr>
        <p:spPr>
          <a:xfrm>
            <a:off x="1179513" y="3199283"/>
            <a:ext cx="117475" cy="58896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68580" tIns="34290" rIns="68580" bIns="34290" anchor="ctr"/>
          <a:lstStyle/>
          <a:p>
            <a:pPr algn="ctr">
              <a:defRPr/>
            </a:pPr>
            <a:endParaRPr lang="en-US"/>
          </a:p>
        </p:txBody>
      </p:sp>
      <p:pic>
        <p:nvPicPr>
          <p:cNvPr id="43019" name="Immagine 1">
            <a:extLst>
              <a:ext uri="{FF2B5EF4-FFF2-40B4-BE49-F238E27FC236}">
                <a16:creationId xmlns:a16="http://schemas.microsoft.com/office/drawing/2014/main" id="{54980B8B-FF09-374E-F4F8-BF278D8618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9954" y="1476049"/>
            <a:ext cx="690327" cy="58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1">
            <a:extLst>
              <a:ext uri="{FF2B5EF4-FFF2-40B4-BE49-F238E27FC236}">
                <a16:creationId xmlns:a16="http://schemas.microsoft.com/office/drawing/2014/main" id="{687FA5DB-A9C2-2145-90B8-79E8288894B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7101" y="1229647"/>
            <a:ext cx="206375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4">
            <a:extLst>
              <a:ext uri="{FF2B5EF4-FFF2-40B4-BE49-F238E27FC236}">
                <a16:creationId xmlns:a16="http://schemas.microsoft.com/office/drawing/2014/main" id="{91DB368A-4D2D-C74A-A6AA-FAF5D13E575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57208" y="1150743"/>
            <a:ext cx="2090737"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3">
            <a:extLst>
              <a:ext uri="{FF2B5EF4-FFF2-40B4-BE49-F238E27FC236}">
                <a16:creationId xmlns:a16="http://schemas.microsoft.com/office/drawing/2014/main" id="{98A374AD-CFF0-5340-AFA8-93EB7B60226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49414" y="3492668"/>
            <a:ext cx="2178050"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9">
            <a:extLst>
              <a:ext uri="{FF2B5EF4-FFF2-40B4-BE49-F238E27FC236}">
                <a16:creationId xmlns:a16="http://schemas.microsoft.com/office/drawing/2014/main" id="{CB0A83D6-7CB9-574B-A343-F8656D4A38C4}"/>
              </a:ext>
            </a:extLst>
          </p:cNvPr>
          <p:cNvSpPr>
            <a:spLocks noChangeArrowheads="1"/>
          </p:cNvSpPr>
          <p:nvPr/>
        </p:nvSpPr>
        <p:spPr bwMode="auto">
          <a:xfrm>
            <a:off x="1916895" y="84430"/>
            <a:ext cx="5040560" cy="398610"/>
          </a:xfrm>
          <a:prstGeom prst="rect">
            <a:avLst/>
          </a:prstGeom>
          <a:noFill/>
          <a:ln w="9525">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257175" indent="-257175" algn="ctr">
              <a:spcBef>
                <a:spcPct val="20000"/>
              </a:spcBef>
            </a:pPr>
            <a:r>
              <a:rPr lang="en-GB" b="1" dirty="0" err="1">
                <a:solidFill>
                  <a:srgbClr val="00FFFF"/>
                </a:solidFill>
              </a:rPr>
              <a:t>VDdyn</a:t>
            </a:r>
            <a:r>
              <a:rPr lang="en-GB" b="1" dirty="0">
                <a:solidFill>
                  <a:srgbClr val="00FFFF"/>
                </a:solidFill>
              </a:rPr>
              <a:t> = (</a:t>
            </a:r>
            <a:r>
              <a:rPr lang="en-GB" b="1" dirty="0" err="1">
                <a:solidFill>
                  <a:srgbClr val="00FFFF"/>
                </a:solidFill>
              </a:rPr>
              <a:t>VDphys</a:t>
            </a:r>
            <a:r>
              <a:rPr lang="en-GB" b="1" dirty="0">
                <a:solidFill>
                  <a:srgbClr val="00FFFF"/>
                </a:solidFill>
              </a:rPr>
              <a:t>) + (</a:t>
            </a:r>
            <a:r>
              <a:rPr lang="en-GB" b="1" dirty="0" err="1">
                <a:solidFill>
                  <a:srgbClr val="00FFFF"/>
                </a:solidFill>
              </a:rPr>
              <a:t>VDapp</a:t>
            </a:r>
            <a:r>
              <a:rPr lang="en-GB" b="1" dirty="0">
                <a:solidFill>
                  <a:srgbClr val="00FFFF"/>
                </a:solidFill>
              </a:rPr>
              <a:t>).</a:t>
            </a:r>
            <a:r>
              <a:rPr lang="en-GB" b="1" dirty="0"/>
              <a:t> </a:t>
            </a:r>
            <a:endParaRPr lang="it-IT" dirty="0"/>
          </a:p>
        </p:txBody>
      </p:sp>
      <p:sp>
        <p:nvSpPr>
          <p:cNvPr id="24" name="Text Box 20">
            <a:extLst>
              <a:ext uri="{FF2B5EF4-FFF2-40B4-BE49-F238E27FC236}">
                <a16:creationId xmlns:a16="http://schemas.microsoft.com/office/drawing/2014/main" id="{604A05F8-012C-A140-823A-46D29F19BA45}"/>
              </a:ext>
            </a:extLst>
          </p:cNvPr>
          <p:cNvSpPr txBox="1">
            <a:spLocks noChangeArrowheads="1"/>
          </p:cNvSpPr>
          <p:nvPr/>
        </p:nvSpPr>
        <p:spPr bwMode="auto">
          <a:xfrm>
            <a:off x="3942594" y="565441"/>
            <a:ext cx="494581" cy="461665"/>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a:solidFill>
                  <a:srgbClr val="FF66FF"/>
                </a:solidFill>
              </a:rPr>
              <a:t>Vt</a:t>
            </a:r>
          </a:p>
        </p:txBody>
      </p:sp>
      <p:sp>
        <p:nvSpPr>
          <p:cNvPr id="25" name="Text Box 21">
            <a:extLst>
              <a:ext uri="{FF2B5EF4-FFF2-40B4-BE49-F238E27FC236}">
                <a16:creationId xmlns:a16="http://schemas.microsoft.com/office/drawing/2014/main" id="{44FE9973-A842-6D45-A4E6-F09874116B6A}"/>
              </a:ext>
            </a:extLst>
          </p:cNvPr>
          <p:cNvSpPr txBox="1">
            <a:spLocks noChangeArrowheads="1"/>
          </p:cNvSpPr>
          <p:nvPr/>
        </p:nvSpPr>
        <p:spPr bwMode="auto">
          <a:xfrm>
            <a:off x="5132125" y="565442"/>
            <a:ext cx="1439659" cy="461665"/>
          </a:xfrm>
          <a:prstGeom prst="rect">
            <a:avLst/>
          </a:prstGeom>
          <a:noFill/>
          <a:ln w="9525">
            <a:solidFill>
              <a:srgbClr val="FF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dirty="0">
                <a:solidFill>
                  <a:srgbClr val="FF66FF"/>
                </a:solidFill>
              </a:rPr>
              <a:t>Interface</a:t>
            </a:r>
          </a:p>
        </p:txBody>
      </p:sp>
    </p:spTree>
    <p:extLst>
      <p:ext uri="{BB962C8B-B14F-4D97-AF65-F5344CB8AC3E}">
        <p14:creationId xmlns:p14="http://schemas.microsoft.com/office/powerpoint/2010/main" val="1253640110"/>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81678" y="34257"/>
            <a:ext cx="7772400" cy="857250"/>
          </a:xfrm>
        </p:spPr>
        <p:txBody>
          <a:bodyPr>
            <a:normAutofit/>
          </a:bodyPr>
          <a:lstStyle/>
          <a:p>
            <a:pPr>
              <a:defRPr/>
            </a:pPr>
            <a:r>
              <a:rPr lang="en-GB" sz="3600" b="1" dirty="0">
                <a:solidFill>
                  <a:srgbClr val="FF0000"/>
                </a:solidFill>
                <a:latin typeface="Arial" charset="0"/>
                <a:ea typeface="ＭＳ Ｐゴシック" charset="0"/>
                <a:cs typeface="ＭＳ Ｐゴシック" charset="0"/>
              </a:rPr>
              <a:t>Interfaces for acute setting</a:t>
            </a:r>
            <a:endParaRPr lang="it-IT" sz="3600" b="1" i="1" dirty="0">
              <a:solidFill>
                <a:srgbClr val="FF0000"/>
              </a:solidFill>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0" y="822740"/>
            <a:ext cx="9036496" cy="2754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defTabSz="457200" rtl="0" eaLnBrk="0" fontAlgn="base" hangingPunct="0">
              <a:spcBef>
                <a:spcPct val="20000"/>
              </a:spcBef>
              <a:spcAft>
                <a:spcPct val="0"/>
              </a:spcAft>
              <a:buFont typeface="Arial" charset="0"/>
              <a:buChar char="•"/>
              <a:defRPr sz="2000" b="1" kern="1200">
                <a:solidFill>
                  <a:srgbClr val="005291"/>
                </a:solidFill>
                <a:latin typeface="Arial"/>
                <a:ea typeface="MS PGothic" pitchFamily="34" charset="-128"/>
                <a:cs typeface="Arial Bold"/>
              </a:defRPr>
            </a:lvl1pPr>
            <a:lvl2pPr marL="742950" indent="-285750" algn="l" defTabSz="457200" rtl="0" eaLnBrk="0" fontAlgn="base" hangingPunct="0">
              <a:spcBef>
                <a:spcPct val="20000"/>
              </a:spcBef>
              <a:spcAft>
                <a:spcPct val="0"/>
              </a:spcAft>
              <a:buFont typeface="Arial" charset="0"/>
              <a:buChar char="–"/>
              <a:defRPr kern="1200">
                <a:solidFill>
                  <a:schemeClr val="tx1"/>
                </a:solidFill>
                <a:latin typeface="Times"/>
                <a:ea typeface="Times" pitchFamily="-65" charset="0"/>
                <a:cs typeface="Time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Times"/>
                <a:ea typeface="Times" pitchFamily="-65" charset="0"/>
                <a:cs typeface="Times"/>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Times"/>
                <a:ea typeface="Times" pitchFamily="-65" charset="0"/>
                <a:cs typeface="Times"/>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Times"/>
                <a:ea typeface="Times" pitchFamily="-65" charset="0"/>
                <a:cs typeface="Time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b="0" dirty="0">
                <a:latin typeface="Arial" charset="0"/>
                <a:ea typeface="ＭＳ Ｐゴシック" charset="0"/>
                <a:cs typeface="ＭＳ Ｐゴシック" charset="0"/>
              </a:rPr>
              <a:t>The term </a:t>
            </a:r>
            <a:r>
              <a:rPr lang="en-GB" b="0" i="1" dirty="0">
                <a:solidFill>
                  <a:srgbClr val="FF0000"/>
                </a:solidFill>
                <a:latin typeface="Arial" charset="0"/>
                <a:ea typeface="ＭＳ Ｐゴシック" charset="0"/>
                <a:cs typeface="ＭＳ Ｐゴシック" charset="0"/>
              </a:rPr>
              <a:t>mask</a:t>
            </a:r>
            <a:r>
              <a:rPr lang="en-GB" b="0" dirty="0">
                <a:solidFill>
                  <a:schemeClr val="tx1"/>
                </a:solidFill>
                <a:latin typeface="Arial" charset="0"/>
                <a:ea typeface="ＭＳ Ｐゴシック" charset="0"/>
                <a:cs typeface="ＭＳ Ｐゴシック" charset="0"/>
              </a:rPr>
              <a:t> </a:t>
            </a:r>
            <a:r>
              <a:rPr lang="en-GB" b="0" dirty="0">
                <a:latin typeface="Arial" charset="0"/>
                <a:ea typeface="ＭＳ Ｐゴシック" charset="0"/>
                <a:cs typeface="ＭＳ Ｐゴシック" charset="0"/>
              </a:rPr>
              <a:t>refers to  an interface enclosing:</a:t>
            </a:r>
          </a:p>
          <a:p>
            <a:pPr marL="0" indent="0">
              <a:buNone/>
              <a:defRPr/>
            </a:pPr>
            <a:r>
              <a:rPr lang="en-GB" b="0" dirty="0">
                <a:solidFill>
                  <a:srgbClr val="FF0000"/>
                </a:solidFill>
                <a:latin typeface="Arial" charset="0"/>
                <a:ea typeface="ＭＳ Ｐゴシック" charset="0"/>
              </a:rPr>
              <a:t>       </a:t>
            </a:r>
            <a:endParaRPr lang="en-GB" sz="2000" dirty="0">
              <a:solidFill>
                <a:srgbClr val="FF0000"/>
              </a:solidFill>
              <a:latin typeface="Arial" charset="0"/>
              <a:ea typeface="ＭＳ Ｐゴシック" charset="0"/>
            </a:endParaRPr>
          </a:p>
          <a:p>
            <a:pPr lvl="1">
              <a:lnSpc>
                <a:spcPct val="80000"/>
              </a:lnSpc>
              <a:defRPr/>
            </a:pPr>
            <a:r>
              <a:rPr lang="en-GB" sz="2000" dirty="0">
                <a:solidFill>
                  <a:srgbClr val="005291"/>
                </a:solidFill>
                <a:latin typeface="Arial" charset="0"/>
                <a:ea typeface="ＭＳ Ｐゴシック" charset="0"/>
              </a:rPr>
              <a:t>nose , mouth   (</a:t>
            </a:r>
            <a:r>
              <a:rPr lang="en-GB" sz="2000" dirty="0">
                <a:solidFill>
                  <a:srgbClr val="FF0000"/>
                </a:solidFill>
                <a:latin typeface="Arial" charset="0"/>
                <a:ea typeface="ＭＳ Ｐゴシック" charset="0"/>
              </a:rPr>
              <a:t>full face mask)</a:t>
            </a:r>
          </a:p>
          <a:p>
            <a:pPr marL="457200" lvl="1" indent="0">
              <a:lnSpc>
                <a:spcPct val="80000"/>
              </a:lnSpc>
              <a:buNone/>
              <a:defRPr/>
            </a:pPr>
            <a:endParaRPr lang="en-GB" sz="2000" dirty="0">
              <a:solidFill>
                <a:srgbClr val="FF0000"/>
              </a:solidFill>
              <a:latin typeface="Arial" charset="0"/>
              <a:ea typeface="ＭＳ Ｐゴシック" charset="0"/>
            </a:endParaRPr>
          </a:p>
          <a:p>
            <a:pPr lvl="1">
              <a:lnSpc>
                <a:spcPct val="80000"/>
              </a:lnSpc>
              <a:defRPr/>
            </a:pPr>
            <a:r>
              <a:rPr lang="en-GB" sz="2000" dirty="0">
                <a:solidFill>
                  <a:srgbClr val="005291"/>
                </a:solidFill>
                <a:latin typeface="Arial" charset="0"/>
                <a:ea typeface="ＭＳ Ｐゴシック" charset="0"/>
              </a:rPr>
              <a:t>nose , mouth and eyes  </a:t>
            </a:r>
            <a:r>
              <a:rPr lang="en-GB" sz="2000" dirty="0">
                <a:solidFill>
                  <a:srgbClr val="FF0000"/>
                </a:solidFill>
                <a:latin typeface="Arial" charset="0"/>
                <a:ea typeface="ＭＳ Ｐゴシック" charset="0"/>
              </a:rPr>
              <a:t>(total full face mask)</a:t>
            </a:r>
          </a:p>
          <a:p>
            <a:pPr marL="457200" lvl="1" indent="0">
              <a:lnSpc>
                <a:spcPct val="80000"/>
              </a:lnSpc>
              <a:buNone/>
              <a:defRPr/>
            </a:pPr>
            <a:endParaRPr lang="en-GB" sz="2000" dirty="0">
              <a:solidFill>
                <a:srgbClr val="FF0000"/>
              </a:solidFill>
              <a:latin typeface="Arial" charset="0"/>
              <a:ea typeface="ＭＳ Ｐゴシック" charset="0"/>
            </a:endParaRPr>
          </a:p>
          <a:p>
            <a:pPr marL="457200" lvl="1" indent="0">
              <a:lnSpc>
                <a:spcPct val="80000"/>
              </a:lnSpc>
              <a:buNone/>
              <a:defRPr/>
            </a:pPr>
            <a:endParaRPr lang="en-GB" sz="2000" dirty="0">
              <a:latin typeface="Arial" charset="0"/>
            </a:endParaRPr>
          </a:p>
          <a:p>
            <a:pPr marL="342900" lvl="1" indent="-342900">
              <a:buFont typeface="Arial" charset="0"/>
              <a:buChar char="•"/>
              <a:defRPr/>
            </a:pPr>
            <a:r>
              <a:rPr lang="en-GB" sz="2000" dirty="0">
                <a:solidFill>
                  <a:srgbClr val="005291"/>
                </a:solidFill>
                <a:latin typeface="Arial" charset="0"/>
                <a:ea typeface="ＭＳ Ｐゴシック" charset="0"/>
                <a:cs typeface="ＭＳ Ｐゴシック" charset="0"/>
              </a:rPr>
              <a:t>The term </a:t>
            </a:r>
            <a:r>
              <a:rPr lang="en-GB" sz="2000" i="1" dirty="0">
                <a:solidFill>
                  <a:srgbClr val="FF0000"/>
                </a:solidFill>
                <a:latin typeface="Arial" charset="0"/>
                <a:ea typeface="ＭＳ Ｐゴシック" charset="0"/>
                <a:cs typeface="ＭＳ Ｐゴシック" charset="0"/>
              </a:rPr>
              <a:t>hybrid mask </a:t>
            </a:r>
            <a:r>
              <a:rPr lang="en-GB" sz="2000" dirty="0">
                <a:solidFill>
                  <a:srgbClr val="005291"/>
                </a:solidFill>
                <a:latin typeface="Arial" charset="0"/>
                <a:ea typeface="ＭＳ Ｐゴシック" charset="0"/>
                <a:cs typeface="ＭＳ Ｐゴシック" charset="0"/>
              </a:rPr>
              <a:t>refers to   an interface enclosing separately  the  mouth and the nose  </a:t>
            </a:r>
          </a:p>
          <a:p>
            <a:pPr marL="342900" lvl="1" indent="-342900">
              <a:buFont typeface="Arial" charset="0"/>
              <a:buChar char="•"/>
              <a:defRPr/>
            </a:pPr>
            <a:r>
              <a:rPr lang="en-GB" sz="2000" dirty="0">
                <a:solidFill>
                  <a:srgbClr val="005291"/>
                </a:solidFill>
                <a:latin typeface="Arial" charset="0"/>
                <a:ea typeface="ＭＳ Ｐゴシック" charset="0"/>
                <a:cs typeface="ＭＳ Ｐゴシック" charset="0"/>
              </a:rPr>
              <a:t>The term </a:t>
            </a:r>
            <a:r>
              <a:rPr lang="en-GB" sz="2000" i="1" dirty="0">
                <a:solidFill>
                  <a:srgbClr val="FF0000"/>
                </a:solidFill>
                <a:latin typeface="Arial" charset="0"/>
                <a:ea typeface="ＭＳ Ｐゴシック" charset="0"/>
                <a:cs typeface="ＭＳ Ｐゴシック" charset="0"/>
              </a:rPr>
              <a:t>helmet</a:t>
            </a:r>
            <a:r>
              <a:rPr lang="en-GB" sz="2000" dirty="0">
                <a:solidFill>
                  <a:srgbClr val="005291"/>
                </a:solidFill>
                <a:latin typeface="Arial" charset="0"/>
                <a:ea typeface="ＭＳ Ｐゴシック" charset="0"/>
                <a:cs typeface="ＭＳ Ｐゴシック" charset="0"/>
              </a:rPr>
              <a:t> refers to an interface enclosing head and  neck and kept in place by pits harness or dedicated system</a:t>
            </a:r>
          </a:p>
          <a:p>
            <a:pPr marL="342900" lvl="1" indent="-342900">
              <a:buFont typeface="Arial" charset="0"/>
              <a:buChar char="•"/>
              <a:defRPr/>
            </a:pPr>
            <a:endParaRPr lang="en-GB" sz="2000" dirty="0">
              <a:solidFill>
                <a:srgbClr val="005291"/>
              </a:solidFill>
              <a:latin typeface="Arial" charset="0"/>
              <a:ea typeface="ＭＳ Ｐゴシック" charset="0"/>
              <a:cs typeface="ＭＳ Ｐゴシック" charset="0"/>
            </a:endParaRPr>
          </a:p>
          <a:p>
            <a:pPr marL="0" lvl="1" indent="0">
              <a:buNone/>
              <a:defRPr/>
            </a:pPr>
            <a:endParaRPr lang="en-GB" sz="2400" dirty="0">
              <a:latin typeface="Arial" charset="0"/>
              <a:ea typeface="ＭＳ Ｐゴシック" charset="0"/>
              <a:cs typeface="ＭＳ Ｐゴシック" charset="0"/>
            </a:endParaRPr>
          </a:p>
          <a:p>
            <a:pPr marL="342900" lvl="1" indent="-342900">
              <a:buFont typeface="Arial" charset="0"/>
              <a:buChar char="•"/>
              <a:defRPr/>
            </a:pPr>
            <a:endParaRPr lang="en-GB" sz="2400" b="1" dirty="0">
              <a:latin typeface="Arial" charset="0"/>
              <a:ea typeface="ＭＳ Ｐゴシック" charset="0"/>
              <a:cs typeface="ＭＳ Ｐゴシック" charset="0"/>
            </a:endParaRPr>
          </a:p>
          <a:p>
            <a:pPr marL="342900" lvl="1" indent="-342900">
              <a:buFont typeface="Arial" charset="0"/>
              <a:buChar char="•"/>
              <a:defRPr/>
            </a:pPr>
            <a:endParaRPr lang="en-GB" sz="2400" b="1" dirty="0">
              <a:solidFill>
                <a:srgbClr val="00FFFF"/>
              </a:solidFill>
              <a:latin typeface="Arial" charset="0"/>
              <a:ea typeface="ＭＳ Ｐゴシック" charset="0"/>
              <a:cs typeface="ＭＳ Ｐゴシック" charset="0"/>
            </a:endParaRPr>
          </a:p>
          <a:p>
            <a:pPr marL="342900" lvl="1" indent="-342900">
              <a:buFont typeface="Arial" charset="0"/>
              <a:buChar char="•"/>
              <a:defRPr/>
            </a:pPr>
            <a:endParaRPr lang="en-GB" sz="2400" b="1" dirty="0">
              <a:latin typeface="Arial" charset="0"/>
            </a:endParaRPr>
          </a:p>
          <a:p>
            <a:pPr>
              <a:defRPr/>
            </a:pPr>
            <a:endParaRPr lang="en-GB" sz="2400" dirty="0">
              <a:latin typeface="Arial" charset="0"/>
              <a:ea typeface="ＭＳ Ｐゴシック" charset="0"/>
              <a:cs typeface="ＭＳ Ｐゴシック" charset="0"/>
            </a:endParaRPr>
          </a:p>
          <a:p>
            <a:pPr marL="457200" lvl="1" indent="0">
              <a:buFont typeface="Arial" charset="0"/>
              <a:buNone/>
              <a:defRPr/>
            </a:pPr>
            <a:endParaRPr lang="en-GB" sz="2400" b="1" dirty="0">
              <a:solidFill>
                <a:srgbClr val="00FFFF"/>
              </a:solidFill>
              <a:latin typeface="Arial" charset="0"/>
              <a:ea typeface="ＭＳ Ｐゴシック" charset="0"/>
            </a:endParaRPr>
          </a:p>
          <a:p>
            <a:pPr>
              <a:defRPr/>
            </a:pPr>
            <a:endParaRPr lang="en-GB" dirty="0">
              <a:solidFill>
                <a:srgbClr val="00FFFF"/>
              </a:solidFill>
              <a:latin typeface="Arial" charset="0"/>
              <a:ea typeface="ＭＳ Ｐゴシック" charset="0"/>
              <a:cs typeface="ＭＳ Ｐゴシック" charset="0"/>
            </a:endParaRPr>
          </a:p>
          <a:p>
            <a:pPr>
              <a:defRPr/>
            </a:pPr>
            <a:endParaRPr lang="en-GB" dirty="0">
              <a:solidFill>
                <a:srgbClr val="00FFFF"/>
              </a:solidFill>
              <a:latin typeface="Arial" charset="0"/>
              <a:ea typeface="ＭＳ Ｐゴシック" charset="0"/>
              <a:cs typeface="ＭＳ Ｐゴシック" charset="0"/>
            </a:endParaRPr>
          </a:p>
          <a:p>
            <a:pPr>
              <a:buFontTx/>
              <a:buNone/>
              <a:defRPr/>
            </a:pPr>
            <a:endParaRPr lang="en-GB" dirty="0">
              <a:latin typeface="Arial" charset="0"/>
              <a:ea typeface="ＭＳ Ｐゴシック" charset="0"/>
              <a:cs typeface="ＭＳ Ｐゴシック" charset="0"/>
            </a:endParaRPr>
          </a:p>
          <a:p>
            <a:pPr>
              <a:defRPr/>
            </a:pPr>
            <a:endParaRPr lang="en-GB" sz="2400" dirty="0">
              <a:latin typeface="Arial" charset="0"/>
              <a:ea typeface="ＭＳ Ｐゴシック" charset="0"/>
              <a:cs typeface="ＭＳ Ｐゴシック" charset="0"/>
            </a:endParaRPr>
          </a:p>
          <a:p>
            <a:pPr>
              <a:defRPr/>
            </a:pPr>
            <a:endParaRPr lang="en-GB" sz="2400" dirty="0">
              <a:latin typeface="Arial" charset="0"/>
              <a:ea typeface="ＭＳ Ｐゴシック" charset="0"/>
              <a:cs typeface="ＭＳ Ｐゴシック" charset="0"/>
            </a:endParaRPr>
          </a:p>
          <a:p>
            <a:pPr>
              <a:defRPr/>
            </a:pPr>
            <a:endParaRPr lang="it-IT" sz="2400" dirty="0">
              <a:latin typeface="Arial" charset="0"/>
              <a:ea typeface="ＭＳ Ｐゴシック" charset="0"/>
              <a:cs typeface="ＭＳ Ｐゴシック" charset="0"/>
            </a:endParaRPr>
          </a:p>
        </p:txBody>
      </p:sp>
      <p:sp>
        <p:nvSpPr>
          <p:cNvPr id="26627" name="CasellaDiTesto 3"/>
          <p:cNvSpPr txBox="1">
            <a:spLocks noChangeArrowheads="1"/>
          </p:cNvSpPr>
          <p:nvPr/>
        </p:nvSpPr>
        <p:spPr bwMode="auto">
          <a:xfrm>
            <a:off x="681678" y="4638407"/>
            <a:ext cx="371928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b="1" dirty="0" err="1">
                <a:solidFill>
                  <a:srgbClr val="FF0000"/>
                </a:solidFill>
              </a:rPr>
              <a:t>Navs</a:t>
            </a:r>
            <a:r>
              <a:rPr lang="it-IT" sz="1200" b="1" dirty="0">
                <a:solidFill>
                  <a:srgbClr val="FF0000"/>
                </a:solidFill>
              </a:rPr>
              <a:t> </a:t>
            </a:r>
            <a:r>
              <a:rPr lang="it-IT" sz="1200" b="1" dirty="0" err="1">
                <a:solidFill>
                  <a:srgbClr val="FF0000"/>
                </a:solidFill>
              </a:rPr>
              <a:t>S</a:t>
            </a:r>
            <a:r>
              <a:rPr lang="it-IT" sz="1200" b="1" dirty="0">
                <a:solidFill>
                  <a:srgbClr val="FF0000"/>
                </a:solidFill>
              </a:rPr>
              <a:t>, </a:t>
            </a:r>
            <a:r>
              <a:rPr lang="it-IT" sz="1200" b="1" dirty="0" err="1">
                <a:solidFill>
                  <a:srgbClr val="FF0000"/>
                </a:solidFill>
              </a:rPr>
              <a:t>Navalesi</a:t>
            </a:r>
            <a:r>
              <a:rPr lang="it-IT" sz="1200" b="1" dirty="0">
                <a:solidFill>
                  <a:srgbClr val="FF0000"/>
                </a:solidFill>
              </a:rPr>
              <a:t> , Gregoretti C </a:t>
            </a:r>
            <a:r>
              <a:rPr lang="it-IT" sz="1200" b="1" dirty="0" err="1">
                <a:solidFill>
                  <a:srgbClr val="FF0000"/>
                </a:solidFill>
              </a:rPr>
              <a:t>Respir</a:t>
            </a:r>
            <a:r>
              <a:rPr lang="it-IT" sz="1200" b="1" dirty="0">
                <a:solidFill>
                  <a:srgbClr val="FF0000"/>
                </a:solidFill>
              </a:rPr>
              <a:t> Care 2009</a:t>
            </a:r>
          </a:p>
        </p:txBody>
      </p:sp>
      <p:pic>
        <p:nvPicPr>
          <p:cNvPr id="6" name="Immagine 5">
            <a:extLst>
              <a:ext uri="{FF2B5EF4-FFF2-40B4-BE49-F238E27FC236}">
                <a16:creationId xmlns:a16="http://schemas.microsoft.com/office/drawing/2014/main" id="{C2FCB8A7-A841-B242-B81D-D4E38E39B539}"/>
              </a:ext>
            </a:extLst>
          </p:cNvPr>
          <p:cNvPicPr>
            <a:picLocks noChangeAspect="1"/>
          </p:cNvPicPr>
          <p:nvPr/>
        </p:nvPicPr>
        <p:blipFill>
          <a:blip r:embed="rId2"/>
          <a:stretch>
            <a:fillRect/>
          </a:stretch>
        </p:blipFill>
        <p:spPr>
          <a:xfrm flipH="1">
            <a:off x="5514463" y="4296836"/>
            <a:ext cx="530961" cy="480070"/>
          </a:xfrm>
          <a:prstGeom prst="rect">
            <a:avLst/>
          </a:prstGeom>
        </p:spPr>
      </p:pic>
      <p:pic>
        <p:nvPicPr>
          <p:cNvPr id="7" name="Immagine 6"/>
          <p:cNvPicPr>
            <a:picLocks noChangeAspect="1"/>
          </p:cNvPicPr>
          <p:nvPr/>
        </p:nvPicPr>
        <p:blipFill>
          <a:blip r:embed="rId3"/>
          <a:stretch>
            <a:fillRect/>
          </a:stretch>
        </p:blipFill>
        <p:spPr>
          <a:xfrm>
            <a:off x="6045424" y="2316048"/>
            <a:ext cx="685495" cy="711152"/>
          </a:xfrm>
          <a:prstGeom prst="rect">
            <a:avLst/>
          </a:prstGeom>
          <a:ln>
            <a:solidFill>
              <a:schemeClr val="tx1"/>
            </a:solidFill>
          </a:ln>
        </p:spPr>
      </p:pic>
      <p:pic>
        <p:nvPicPr>
          <p:cNvPr id="9" name="Immagine 8"/>
          <p:cNvPicPr>
            <a:picLocks noChangeAspect="1"/>
          </p:cNvPicPr>
          <p:nvPr/>
        </p:nvPicPr>
        <p:blipFill>
          <a:blip r:embed="rId4"/>
          <a:stretch>
            <a:fillRect/>
          </a:stretch>
        </p:blipFill>
        <p:spPr>
          <a:xfrm>
            <a:off x="8404448" y="2848345"/>
            <a:ext cx="582700" cy="719077"/>
          </a:xfrm>
          <a:prstGeom prst="rect">
            <a:avLst/>
          </a:prstGeom>
        </p:spPr>
      </p:pic>
      <p:pic>
        <p:nvPicPr>
          <p:cNvPr id="10" name="Immagine 9">
            <a:extLst>
              <a:ext uri="{FF2B5EF4-FFF2-40B4-BE49-F238E27FC236}">
                <a16:creationId xmlns:a16="http://schemas.microsoft.com/office/drawing/2014/main" id="{1A8B5E2D-0F5D-2571-CC07-0DEAA7091166}"/>
              </a:ext>
            </a:extLst>
          </p:cNvPr>
          <p:cNvPicPr>
            <a:picLocks noChangeAspect="1"/>
          </p:cNvPicPr>
          <p:nvPr/>
        </p:nvPicPr>
        <p:blipFill>
          <a:blip r:embed="rId5"/>
          <a:stretch>
            <a:fillRect/>
          </a:stretch>
        </p:blipFill>
        <p:spPr>
          <a:xfrm flipH="1">
            <a:off x="4874992" y="1521046"/>
            <a:ext cx="542377" cy="678884"/>
          </a:xfrm>
          <a:prstGeom prst="rect">
            <a:avLst/>
          </a:prstGeom>
        </p:spPr>
      </p:pic>
    </p:spTree>
    <p:extLst>
      <p:ext uri="{BB962C8B-B14F-4D97-AF65-F5344CB8AC3E}">
        <p14:creationId xmlns:p14="http://schemas.microsoft.com/office/powerpoint/2010/main" val="69942665"/>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8913" name="Rectangle 5"/>
          <p:cNvSpPr>
            <a:spLocks noGrp="1" noChangeArrowheads="1"/>
          </p:cNvSpPr>
          <p:nvPr>
            <p:ph/>
          </p:nvPr>
        </p:nvSpPr>
        <p:spPr>
          <a:xfrm>
            <a:off x="1304357" y="519523"/>
            <a:ext cx="6724027" cy="1044115"/>
          </a:xfrm>
        </p:spPr>
        <p:txBody>
          <a:bodyPr/>
          <a:lstStyle/>
          <a:p>
            <a:pPr marL="0" indent="0">
              <a:buNone/>
            </a:pPr>
            <a:r>
              <a:rPr lang="en-GB" sz="3000" b="1" dirty="0" err="1">
                <a:solidFill>
                  <a:srgbClr val="FF0000"/>
                </a:solidFill>
                <a:latin typeface="Arial" charset="0"/>
                <a:ea typeface="ＭＳ Ｐゴシック" charset="0"/>
                <a:cs typeface="ＭＳ Ｐゴシック" charset="0"/>
              </a:rPr>
              <a:t>VDdyn</a:t>
            </a:r>
            <a:r>
              <a:rPr lang="it-IT" sz="3000" b="1" dirty="0">
                <a:solidFill>
                  <a:srgbClr val="FF0000"/>
                </a:solidFill>
                <a:latin typeface="Arial" charset="0"/>
                <a:ea typeface="ＭＳ Ｐゴシック" charset="0"/>
                <a:cs typeface="ＭＳ Ｐゴシック" charset="0"/>
              </a:rPr>
              <a:t> and  non-</a:t>
            </a:r>
            <a:r>
              <a:rPr lang="it-IT" sz="3000" b="1" dirty="0" err="1">
                <a:solidFill>
                  <a:srgbClr val="FF0000"/>
                </a:solidFill>
                <a:latin typeface="Arial" charset="0"/>
                <a:ea typeface="ＭＳ Ｐゴシック" charset="0"/>
                <a:cs typeface="ＭＳ Ｐゴシック" charset="0"/>
              </a:rPr>
              <a:t>intentional</a:t>
            </a:r>
            <a:r>
              <a:rPr lang="it-IT" sz="3000" b="1" dirty="0">
                <a:solidFill>
                  <a:srgbClr val="FF0000"/>
                </a:solidFill>
                <a:latin typeface="Arial" charset="0"/>
                <a:ea typeface="ＭＳ Ｐゴシック" charset="0"/>
                <a:cs typeface="ＭＳ Ｐゴシック" charset="0"/>
              </a:rPr>
              <a:t> </a:t>
            </a:r>
            <a:r>
              <a:rPr lang="it-IT" sz="3000" b="1" dirty="0" err="1">
                <a:solidFill>
                  <a:srgbClr val="FF0000"/>
                </a:solidFill>
                <a:latin typeface="Arial" charset="0"/>
                <a:ea typeface="ＭＳ Ｐゴシック" charset="0"/>
                <a:cs typeface="ＭＳ Ｐゴシック" charset="0"/>
              </a:rPr>
              <a:t>leaks</a:t>
            </a:r>
            <a:r>
              <a:rPr lang="it-IT" sz="3000" b="1" dirty="0">
                <a:solidFill>
                  <a:srgbClr val="FF0000"/>
                </a:solidFill>
                <a:latin typeface="Arial" charset="0"/>
                <a:ea typeface="ＭＳ Ｐゴシック" charset="0"/>
                <a:cs typeface="ＭＳ Ｐゴシック" charset="0"/>
              </a:rPr>
              <a:t> </a:t>
            </a:r>
            <a:r>
              <a:rPr lang="it-IT" sz="3000" b="1" dirty="0" err="1">
                <a:solidFill>
                  <a:srgbClr val="FF0000"/>
                </a:solidFill>
                <a:latin typeface="Arial" charset="0"/>
                <a:ea typeface="ＭＳ Ｐゴシック" charset="0"/>
                <a:cs typeface="ＭＳ Ｐゴシック" charset="0"/>
              </a:rPr>
              <a:t>circuit</a:t>
            </a:r>
            <a:r>
              <a:rPr lang="it-IT" sz="3000" b="1" dirty="0">
                <a:solidFill>
                  <a:srgbClr val="FF0000"/>
                </a:solidFill>
                <a:latin typeface="Arial" charset="0"/>
                <a:ea typeface="ＭＳ Ｐゴシック" charset="0"/>
                <a:cs typeface="ＭＳ Ｐゴシック" charset="0"/>
              </a:rPr>
              <a:t> (non-</a:t>
            </a:r>
            <a:r>
              <a:rPr lang="it-IT" sz="3000" b="1" dirty="0" err="1">
                <a:solidFill>
                  <a:srgbClr val="FF0000"/>
                </a:solidFill>
                <a:latin typeface="Arial" charset="0"/>
                <a:ea typeface="ＭＳ Ｐゴシック" charset="0"/>
                <a:cs typeface="ＭＳ Ｐゴシック" charset="0"/>
              </a:rPr>
              <a:t>vented</a:t>
            </a:r>
            <a:r>
              <a:rPr lang="it-IT" sz="3000" b="1" dirty="0">
                <a:solidFill>
                  <a:srgbClr val="FF0000"/>
                </a:solidFill>
                <a:latin typeface="Arial" charset="0"/>
                <a:ea typeface="ＭＳ Ｐゴシック" charset="0"/>
                <a:cs typeface="ＭＳ Ｐゴシック" charset="0"/>
              </a:rPr>
              <a:t>  </a:t>
            </a:r>
            <a:r>
              <a:rPr lang="it-IT" sz="3000" b="1" dirty="0" err="1">
                <a:solidFill>
                  <a:srgbClr val="FF0000"/>
                </a:solidFill>
                <a:latin typeface="Arial" charset="0"/>
                <a:ea typeface="ＭＳ Ｐゴシック" charset="0"/>
                <a:cs typeface="ＭＳ Ｐゴシック" charset="0"/>
              </a:rPr>
              <a:t>interfaces</a:t>
            </a:r>
            <a:r>
              <a:rPr lang="it-IT" sz="3000" b="1" dirty="0">
                <a:solidFill>
                  <a:srgbClr val="FF0000"/>
                </a:solidFill>
                <a:latin typeface="Arial" charset="0"/>
                <a:ea typeface="ＭＳ Ｐゴシック" charset="0"/>
                <a:cs typeface="ＭＳ Ｐゴシック" charset="0"/>
              </a:rPr>
              <a:t>)</a:t>
            </a:r>
          </a:p>
        </p:txBody>
      </p:sp>
      <p:sp>
        <p:nvSpPr>
          <p:cNvPr id="3" name="Comment 23"/>
          <p:cNvSpPr>
            <a:spLocks noChangeArrowheads="1"/>
          </p:cNvSpPr>
          <p:nvPr/>
        </p:nvSpPr>
        <p:spPr bwMode="auto">
          <a:xfrm>
            <a:off x="2681790" y="2952732"/>
            <a:ext cx="1015604" cy="276999"/>
          </a:xfrm>
          <a:prstGeom prst="rect">
            <a:avLst/>
          </a:prstGeom>
          <a:solidFill>
            <a:srgbClr val="FCFF91"/>
          </a:solidFill>
          <a:ln w="50800">
            <a:solidFill>
              <a:srgbClr val="00FFFF"/>
            </a:solidFill>
            <a:miter lim="800000"/>
            <a:headEnd/>
            <a:tailEnd/>
          </a:ln>
          <a:effectLst>
            <a:outerShdw blurRad="63500" dist="107763" dir="2700000" algn="ctr" rotWithShape="0">
              <a:srgbClr val="000000">
                <a:alpha val="74997"/>
              </a:srgbClr>
            </a:outerShdw>
          </a:effectLst>
        </p:spPr>
        <p:txBody>
          <a:bodyPr>
            <a:spAutoFit/>
          </a:bodyPr>
          <a:lstStyle/>
          <a:p>
            <a:pPr>
              <a:spcBef>
                <a:spcPct val="50000"/>
              </a:spcBef>
              <a:defRPr/>
            </a:pPr>
            <a:r>
              <a:rPr lang="it-IT" sz="1200" b="1">
                <a:solidFill>
                  <a:srgbClr val="FF0000"/>
                </a:solidFill>
                <a:ea typeface="ＭＳ Ｐゴシック" charset="-128"/>
                <a:cs typeface="ＭＳ Ｐゴシック" charset="-128"/>
              </a:rPr>
              <a:t> Esp. valve</a:t>
            </a:r>
          </a:p>
        </p:txBody>
      </p:sp>
      <p:sp>
        <p:nvSpPr>
          <p:cNvPr id="4" name="Rettangolo 2"/>
          <p:cNvSpPr>
            <a:spLocks noChangeArrowheads="1"/>
          </p:cNvSpPr>
          <p:nvPr/>
        </p:nvSpPr>
        <p:spPr bwMode="auto">
          <a:xfrm>
            <a:off x="3955025" y="2121675"/>
            <a:ext cx="1467133" cy="313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just">
              <a:lnSpc>
                <a:spcPct val="80000"/>
              </a:lnSpc>
              <a:tabLst>
                <a:tab pos="2571750" algn="l"/>
              </a:tabLst>
            </a:pPr>
            <a:r>
              <a:rPr lang="en-GB" sz="1800" b="1" dirty="0">
                <a:solidFill>
                  <a:srgbClr val="FF0000"/>
                </a:solidFill>
              </a:rPr>
              <a:t>Non-Vented</a:t>
            </a:r>
          </a:p>
        </p:txBody>
      </p:sp>
      <p:graphicFrame>
        <p:nvGraphicFramePr>
          <p:cNvPr id="5" name="Object 3"/>
          <p:cNvGraphicFramePr>
            <a:graphicFrameLocks noChangeAspect="1"/>
          </p:cNvGraphicFramePr>
          <p:nvPr>
            <p:extLst>
              <p:ext uri="{D42A27DB-BD31-4B8C-83A1-F6EECF244321}">
                <p14:modId xmlns:p14="http://schemas.microsoft.com/office/powerpoint/2010/main" val="2668467761"/>
              </p:ext>
            </p:extLst>
          </p:nvPr>
        </p:nvGraphicFramePr>
        <p:xfrm>
          <a:off x="4031959" y="2445526"/>
          <a:ext cx="1262063" cy="1476375"/>
        </p:xfrm>
        <a:graphic>
          <a:graphicData uri="http://schemas.openxmlformats.org/presentationml/2006/ole">
            <mc:AlternateContent xmlns:mc="http://schemas.openxmlformats.org/markup-compatibility/2006">
              <mc:Choice xmlns:v="urn:schemas-microsoft-com:vml" Requires="v">
                <p:oleObj name="Image" r:id="rId2" imgW="3977409" imgH="4650900" progId="Photoshop.Image.4">
                  <p:embed/>
                </p:oleObj>
              </mc:Choice>
              <mc:Fallback>
                <p:oleObj name="Image" r:id="rId2" imgW="3977409" imgH="4650900" progId="Photoshop.Image.4">
                  <p:embed/>
                  <p:pic>
                    <p:nvPicPr>
                      <p:cNvPr id="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959" y="2445526"/>
                        <a:ext cx="1262063"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7" name="Freeform 8"/>
          <p:cNvSpPr>
            <a:spLocks/>
          </p:cNvSpPr>
          <p:nvPr/>
        </p:nvSpPr>
        <p:spPr bwMode="auto">
          <a:xfrm>
            <a:off x="4414143" y="3150747"/>
            <a:ext cx="661064" cy="540060"/>
          </a:xfrm>
          <a:custGeom>
            <a:avLst/>
            <a:gdLst>
              <a:gd name="T0" fmla="*/ 2147483647 w 1063"/>
              <a:gd name="T1" fmla="*/ 2147483647 h 1050"/>
              <a:gd name="T2" fmla="*/ 2147483647 w 1063"/>
              <a:gd name="T3" fmla="*/ 2147483647 h 1050"/>
              <a:gd name="T4" fmla="*/ 2147483647 w 1063"/>
              <a:gd name="T5" fmla="*/ 2147483647 h 1050"/>
              <a:gd name="T6" fmla="*/ 2147483647 w 1063"/>
              <a:gd name="T7" fmla="*/ 2147483647 h 1050"/>
              <a:gd name="T8" fmla="*/ 2147483647 w 1063"/>
              <a:gd name="T9" fmla="*/ 2147483647 h 1050"/>
              <a:gd name="T10" fmla="*/ 2147483647 w 1063"/>
              <a:gd name="T11" fmla="*/ 2147483647 h 1050"/>
              <a:gd name="T12" fmla="*/ 2147483647 w 1063"/>
              <a:gd name="T13" fmla="*/ 2147483647 h 1050"/>
              <a:gd name="T14" fmla="*/ 2147483647 w 1063"/>
              <a:gd name="T15" fmla="*/ 2147483647 h 1050"/>
              <a:gd name="T16" fmla="*/ 2147483647 w 1063"/>
              <a:gd name="T17" fmla="*/ 2147483647 h 1050"/>
              <a:gd name="T18" fmla="*/ 2147483647 w 1063"/>
              <a:gd name="T19" fmla="*/ 2147483647 h 1050"/>
              <a:gd name="T20" fmla="*/ 2147483647 w 1063"/>
              <a:gd name="T21" fmla="*/ 2147483647 h 1050"/>
              <a:gd name="T22" fmla="*/ 2147483647 w 1063"/>
              <a:gd name="T23" fmla="*/ 2147483647 h 1050"/>
              <a:gd name="T24" fmla="*/ 2147483647 w 1063"/>
              <a:gd name="T25" fmla="*/ 2147483647 h 1050"/>
              <a:gd name="T26" fmla="*/ 2147483647 w 1063"/>
              <a:gd name="T27" fmla="*/ 2147483647 h 1050"/>
              <a:gd name="T28" fmla="*/ 2147483647 w 1063"/>
              <a:gd name="T29" fmla="*/ 2147483647 h 1050"/>
              <a:gd name="T30" fmla="*/ 2147483647 w 1063"/>
              <a:gd name="T31" fmla="*/ 2147483647 h 1050"/>
              <a:gd name="T32" fmla="*/ 2147483647 w 1063"/>
              <a:gd name="T33" fmla="*/ 2147483647 h 1050"/>
              <a:gd name="T34" fmla="*/ 2147483647 w 1063"/>
              <a:gd name="T35" fmla="*/ 2147483647 h 1050"/>
              <a:gd name="T36" fmla="*/ 2147483647 w 1063"/>
              <a:gd name="T37" fmla="*/ 2147483647 h 1050"/>
              <a:gd name="T38" fmla="*/ 2147483647 w 1063"/>
              <a:gd name="T39" fmla="*/ 2147483647 h 1050"/>
              <a:gd name="T40" fmla="*/ 2147483647 w 1063"/>
              <a:gd name="T41" fmla="*/ 2147483647 h 1050"/>
              <a:gd name="T42" fmla="*/ 2147483647 w 1063"/>
              <a:gd name="T43" fmla="*/ 2147483647 h 1050"/>
              <a:gd name="T44" fmla="*/ 2147483647 w 1063"/>
              <a:gd name="T45" fmla="*/ 2147483647 h 1050"/>
              <a:gd name="T46" fmla="*/ 2147483647 w 1063"/>
              <a:gd name="T47" fmla="*/ 2147483647 h 1050"/>
              <a:gd name="T48" fmla="*/ 2147483647 w 1063"/>
              <a:gd name="T49" fmla="*/ 2147483647 h 1050"/>
              <a:gd name="T50" fmla="*/ 2147483647 w 1063"/>
              <a:gd name="T51" fmla="*/ 2147483647 h 1050"/>
              <a:gd name="T52" fmla="*/ 2147483647 w 1063"/>
              <a:gd name="T53" fmla="*/ 2147483647 h 1050"/>
              <a:gd name="T54" fmla="*/ 2147483647 w 1063"/>
              <a:gd name="T55" fmla="*/ 2147483647 h 1050"/>
              <a:gd name="T56" fmla="*/ 2147483647 w 1063"/>
              <a:gd name="T57" fmla="*/ 2147483647 h 1050"/>
              <a:gd name="T58" fmla="*/ 2147483647 w 1063"/>
              <a:gd name="T59" fmla="*/ 2147483647 h 1050"/>
              <a:gd name="T60" fmla="*/ 2147483647 w 1063"/>
              <a:gd name="T61" fmla="*/ 2147483647 h 1050"/>
              <a:gd name="T62" fmla="*/ 2147483647 w 1063"/>
              <a:gd name="T63" fmla="*/ 2147483647 h 1050"/>
              <a:gd name="T64" fmla="*/ 2147483647 w 1063"/>
              <a:gd name="T65" fmla="*/ 2147483647 h 1050"/>
              <a:gd name="T66" fmla="*/ 2147483647 w 1063"/>
              <a:gd name="T67" fmla="*/ 2147483647 h 1050"/>
              <a:gd name="T68" fmla="*/ 2147483647 w 1063"/>
              <a:gd name="T69" fmla="*/ 2147483647 h 1050"/>
              <a:gd name="T70" fmla="*/ 2147483647 w 1063"/>
              <a:gd name="T71" fmla="*/ 2147483647 h 1050"/>
              <a:gd name="T72" fmla="*/ 2147483647 w 1063"/>
              <a:gd name="T73" fmla="*/ 2147483647 h 1050"/>
              <a:gd name="T74" fmla="*/ 2147483647 w 1063"/>
              <a:gd name="T75" fmla="*/ 2147483647 h 1050"/>
              <a:gd name="T76" fmla="*/ 2147483647 w 1063"/>
              <a:gd name="T77" fmla="*/ 2147483647 h 1050"/>
              <a:gd name="T78" fmla="*/ 2147483647 w 1063"/>
              <a:gd name="T79" fmla="*/ 2147483647 h 10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3"/>
              <a:gd name="T121" fmla="*/ 0 h 1050"/>
              <a:gd name="T122" fmla="*/ 1063 w 1063"/>
              <a:gd name="T123" fmla="*/ 1050 h 10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3" h="1050">
                <a:moveTo>
                  <a:pt x="460" y="32"/>
                </a:moveTo>
                <a:cubicBezTo>
                  <a:pt x="360" y="0"/>
                  <a:pt x="428" y="167"/>
                  <a:pt x="415" y="231"/>
                </a:cubicBezTo>
                <a:cubicBezTo>
                  <a:pt x="412" y="244"/>
                  <a:pt x="377" y="243"/>
                  <a:pt x="377" y="243"/>
                </a:cubicBezTo>
                <a:cubicBezTo>
                  <a:pt x="365" y="255"/>
                  <a:pt x="348" y="262"/>
                  <a:pt x="338" y="275"/>
                </a:cubicBezTo>
                <a:cubicBezTo>
                  <a:pt x="326" y="291"/>
                  <a:pt x="340" y="302"/>
                  <a:pt x="319" y="314"/>
                </a:cubicBezTo>
                <a:cubicBezTo>
                  <a:pt x="300" y="324"/>
                  <a:pt x="264" y="326"/>
                  <a:pt x="242" y="333"/>
                </a:cubicBezTo>
                <a:cubicBezTo>
                  <a:pt x="215" y="352"/>
                  <a:pt x="201" y="372"/>
                  <a:pt x="172" y="391"/>
                </a:cubicBezTo>
                <a:cubicBezTo>
                  <a:pt x="154" y="403"/>
                  <a:pt x="114" y="416"/>
                  <a:pt x="114" y="416"/>
                </a:cubicBezTo>
                <a:cubicBezTo>
                  <a:pt x="108" y="422"/>
                  <a:pt x="102" y="429"/>
                  <a:pt x="95" y="435"/>
                </a:cubicBezTo>
                <a:cubicBezTo>
                  <a:pt x="83" y="445"/>
                  <a:pt x="57" y="461"/>
                  <a:pt x="57" y="461"/>
                </a:cubicBezTo>
                <a:cubicBezTo>
                  <a:pt x="47" y="489"/>
                  <a:pt x="28" y="510"/>
                  <a:pt x="18" y="538"/>
                </a:cubicBezTo>
                <a:cubicBezTo>
                  <a:pt x="13" y="590"/>
                  <a:pt x="0" y="732"/>
                  <a:pt x="44" y="762"/>
                </a:cubicBezTo>
                <a:cubicBezTo>
                  <a:pt x="54" y="793"/>
                  <a:pt x="103" y="847"/>
                  <a:pt x="133" y="858"/>
                </a:cubicBezTo>
                <a:cubicBezTo>
                  <a:pt x="164" y="903"/>
                  <a:pt x="176" y="924"/>
                  <a:pt x="229" y="941"/>
                </a:cubicBezTo>
                <a:cubicBezTo>
                  <a:pt x="251" y="956"/>
                  <a:pt x="256" y="971"/>
                  <a:pt x="281" y="979"/>
                </a:cubicBezTo>
                <a:cubicBezTo>
                  <a:pt x="324" y="1009"/>
                  <a:pt x="304" y="1000"/>
                  <a:pt x="338" y="1011"/>
                </a:cubicBezTo>
                <a:cubicBezTo>
                  <a:pt x="365" y="1029"/>
                  <a:pt x="396" y="1033"/>
                  <a:pt x="428" y="1037"/>
                </a:cubicBezTo>
                <a:cubicBezTo>
                  <a:pt x="466" y="1042"/>
                  <a:pt x="543" y="1050"/>
                  <a:pt x="543" y="1050"/>
                </a:cubicBezTo>
                <a:cubicBezTo>
                  <a:pt x="611" y="1048"/>
                  <a:pt x="680" y="1047"/>
                  <a:pt x="748" y="1043"/>
                </a:cubicBezTo>
                <a:cubicBezTo>
                  <a:pt x="755" y="1043"/>
                  <a:pt x="761" y="1039"/>
                  <a:pt x="767" y="1037"/>
                </a:cubicBezTo>
                <a:cubicBezTo>
                  <a:pt x="790" y="1031"/>
                  <a:pt x="814" y="1025"/>
                  <a:pt x="837" y="1018"/>
                </a:cubicBezTo>
                <a:cubicBezTo>
                  <a:pt x="850" y="1014"/>
                  <a:pt x="876" y="1005"/>
                  <a:pt x="876" y="1005"/>
                </a:cubicBezTo>
                <a:cubicBezTo>
                  <a:pt x="900" y="969"/>
                  <a:pt x="874" y="999"/>
                  <a:pt x="914" y="979"/>
                </a:cubicBezTo>
                <a:cubicBezTo>
                  <a:pt x="943" y="965"/>
                  <a:pt x="975" y="938"/>
                  <a:pt x="997" y="915"/>
                </a:cubicBezTo>
                <a:cubicBezTo>
                  <a:pt x="1020" y="891"/>
                  <a:pt x="1014" y="864"/>
                  <a:pt x="1042" y="845"/>
                </a:cubicBezTo>
                <a:cubicBezTo>
                  <a:pt x="1044" y="826"/>
                  <a:pt x="1044" y="806"/>
                  <a:pt x="1049" y="787"/>
                </a:cubicBezTo>
                <a:cubicBezTo>
                  <a:pt x="1051" y="780"/>
                  <a:pt x="1060" y="775"/>
                  <a:pt x="1061" y="768"/>
                </a:cubicBezTo>
                <a:cubicBezTo>
                  <a:pt x="1063" y="744"/>
                  <a:pt x="1056" y="681"/>
                  <a:pt x="1042" y="653"/>
                </a:cubicBezTo>
                <a:cubicBezTo>
                  <a:pt x="1032" y="632"/>
                  <a:pt x="1017" y="614"/>
                  <a:pt x="1004" y="595"/>
                </a:cubicBezTo>
                <a:cubicBezTo>
                  <a:pt x="1000" y="589"/>
                  <a:pt x="991" y="576"/>
                  <a:pt x="991" y="576"/>
                </a:cubicBezTo>
                <a:cubicBezTo>
                  <a:pt x="984" y="554"/>
                  <a:pt x="978" y="538"/>
                  <a:pt x="965" y="519"/>
                </a:cubicBezTo>
                <a:cubicBezTo>
                  <a:pt x="958" y="487"/>
                  <a:pt x="947" y="479"/>
                  <a:pt x="921" y="461"/>
                </a:cubicBezTo>
                <a:cubicBezTo>
                  <a:pt x="911" y="446"/>
                  <a:pt x="889" y="421"/>
                  <a:pt x="876" y="410"/>
                </a:cubicBezTo>
                <a:cubicBezTo>
                  <a:pt x="864" y="400"/>
                  <a:pt x="848" y="395"/>
                  <a:pt x="837" y="384"/>
                </a:cubicBezTo>
                <a:cubicBezTo>
                  <a:pt x="800" y="347"/>
                  <a:pt x="803" y="346"/>
                  <a:pt x="761" y="333"/>
                </a:cubicBezTo>
                <a:cubicBezTo>
                  <a:pt x="738" y="300"/>
                  <a:pt x="715" y="296"/>
                  <a:pt x="677" y="288"/>
                </a:cubicBezTo>
                <a:cubicBezTo>
                  <a:pt x="660" y="261"/>
                  <a:pt x="637" y="246"/>
                  <a:pt x="607" y="237"/>
                </a:cubicBezTo>
                <a:cubicBezTo>
                  <a:pt x="588" y="218"/>
                  <a:pt x="584" y="201"/>
                  <a:pt x="562" y="186"/>
                </a:cubicBezTo>
                <a:cubicBezTo>
                  <a:pt x="550" y="150"/>
                  <a:pt x="549" y="136"/>
                  <a:pt x="517" y="115"/>
                </a:cubicBezTo>
                <a:cubicBezTo>
                  <a:pt x="502" y="68"/>
                  <a:pt x="520" y="32"/>
                  <a:pt x="460" y="32"/>
                </a:cubicBezTo>
                <a:close/>
              </a:path>
            </a:pathLst>
          </a:custGeom>
          <a:solidFill>
            <a:schemeClr val="tx1">
              <a:alpha val="50195"/>
            </a:schemeClr>
          </a:solidFill>
          <a:ln w="9525">
            <a:solidFill>
              <a:schemeClr val="tx1"/>
            </a:solidFill>
            <a:round/>
            <a:headEnd/>
            <a:tailEnd/>
          </a:ln>
        </p:spPr>
        <p:txBody>
          <a:bodyPr wrap="none" anchor="ctr"/>
          <a:lstStyle/>
          <a:p>
            <a:endParaRPr lang="it-IT" sz="1800"/>
          </a:p>
        </p:txBody>
      </p:sp>
      <p:graphicFrame>
        <p:nvGraphicFramePr>
          <p:cNvPr id="8" name="Object 2"/>
          <p:cNvGraphicFramePr>
            <a:graphicFrameLocks noChangeAspect="1"/>
          </p:cNvGraphicFramePr>
          <p:nvPr>
            <p:extLst>
              <p:ext uri="{D42A27DB-BD31-4B8C-83A1-F6EECF244321}">
                <p14:modId xmlns:p14="http://schemas.microsoft.com/office/powerpoint/2010/main" val="3630449339"/>
              </p:ext>
            </p:extLst>
          </p:nvPr>
        </p:nvGraphicFramePr>
        <p:xfrm>
          <a:off x="6002713" y="2463738"/>
          <a:ext cx="1458162" cy="1352850"/>
        </p:xfrm>
        <a:graphic>
          <a:graphicData uri="http://schemas.openxmlformats.org/presentationml/2006/ole">
            <mc:AlternateContent xmlns:mc="http://schemas.openxmlformats.org/markup-compatibility/2006">
              <mc:Choice xmlns:v="urn:schemas-microsoft-com:vml" Requires="v">
                <p:oleObj name="Image" r:id="rId4" imgW="4511119" imgH="4180727" progId="PhotoshopElements.Image.2">
                  <p:embed/>
                </p:oleObj>
              </mc:Choice>
              <mc:Fallback>
                <p:oleObj name="Image" r:id="rId4" imgW="4511119" imgH="4180727" progId="PhotoshopElements.Image.2">
                  <p:embed/>
                  <p:pic>
                    <p:nvPicPr>
                      <p:cNvPr id="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2713" y="2463738"/>
                        <a:ext cx="1458162" cy="1352850"/>
                      </a:xfrm>
                      <a:prstGeom prst="rect">
                        <a:avLst/>
                      </a:prstGeom>
                      <a:noFill/>
                      <a:ln>
                        <a:noFill/>
                      </a:ln>
                      <a:effectLst/>
                    </p:spPr>
                  </p:pic>
                </p:oleObj>
              </mc:Fallback>
            </mc:AlternateContent>
          </a:graphicData>
        </a:graphic>
      </p:graphicFrame>
    </p:spTree>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4" y="685801"/>
            <a:ext cx="3130154" cy="35433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9938" name="Picture 3" descr="tito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685801"/>
            <a:ext cx="3429000" cy="1071563"/>
          </a:xfrm>
          <a:prstGeom prst="rect">
            <a:avLst/>
          </a:prstGeom>
          <a:noFill/>
          <a:ln w="381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258500" name="Text Box 4"/>
          <p:cNvSpPr txBox="1">
            <a:spLocks noChangeArrowheads="1"/>
          </p:cNvSpPr>
          <p:nvPr/>
        </p:nvSpPr>
        <p:spPr bwMode="auto">
          <a:xfrm>
            <a:off x="6057900" y="1885950"/>
            <a:ext cx="1257300" cy="323165"/>
          </a:xfrm>
          <a:prstGeom prst="rect">
            <a:avLst/>
          </a:prstGeom>
          <a:solidFill>
            <a:schemeClr val="tx1"/>
          </a:solidFill>
          <a:ln w="12700">
            <a:solidFill>
              <a:srgbClr val="BC3700"/>
            </a:solidFill>
            <a:miter lim="800000"/>
            <a:headEnd/>
            <a:tailEnd/>
          </a:ln>
          <a:effectLst/>
        </p:spPr>
        <p:txBody>
          <a:bodyPr>
            <a:spAutoFit/>
          </a:bodyPr>
          <a:lstStyle/>
          <a:p>
            <a:pPr algn="ctr">
              <a:defRPr/>
            </a:pPr>
            <a:r>
              <a:rPr lang="it-IT" sz="1500">
                <a:solidFill>
                  <a:schemeClr val="bg2"/>
                </a:solidFill>
                <a:ea typeface="ＭＳ Ｐゴシック" charset="-128"/>
                <a:cs typeface="+mn-cs"/>
              </a:rPr>
              <a:t>COPD</a:t>
            </a:r>
            <a:endParaRPr lang="it-IT" sz="3600">
              <a:solidFill>
                <a:schemeClr val="bg2"/>
              </a:solidFill>
              <a:effectLst>
                <a:outerShdw blurRad="38100" dist="38100" dir="2700000" algn="tl">
                  <a:srgbClr val="C0C0C0"/>
                </a:outerShdw>
              </a:effectLst>
              <a:ea typeface="ＭＳ Ｐゴシック" charset="-128"/>
              <a:cs typeface="+mn-cs"/>
            </a:endParaRPr>
          </a:p>
        </p:txBody>
      </p:sp>
      <p:sp>
        <p:nvSpPr>
          <p:cNvPr id="39940" name="AutoShape 5"/>
          <p:cNvSpPr>
            <a:spLocks noChangeArrowheads="1"/>
          </p:cNvSpPr>
          <p:nvPr/>
        </p:nvSpPr>
        <p:spPr bwMode="auto">
          <a:xfrm rot="10943156">
            <a:off x="6972302" y="1943100"/>
            <a:ext cx="202406" cy="171450"/>
          </a:xfrm>
          <a:prstGeom prst="triangle">
            <a:avLst>
              <a:gd name="adj" fmla="val 50000"/>
            </a:avLst>
          </a:prstGeom>
          <a:solidFill>
            <a:schemeClr val="bg2"/>
          </a:solidFill>
          <a:ln w="12700">
            <a:solidFill>
              <a:schemeClr val="bg2"/>
            </a:solidFill>
            <a:miter lim="800000"/>
            <a:headEnd/>
            <a:tailEnd/>
          </a:ln>
        </p:spPr>
        <p:txBody>
          <a:bodyPr wrap="none" anchor="ctr"/>
          <a:lstStyle/>
          <a:p>
            <a:endParaRPr lang="it-IT" sz="1800"/>
          </a:p>
        </p:txBody>
      </p:sp>
      <p:sp>
        <p:nvSpPr>
          <p:cNvPr id="1258502" name="Text Box 6"/>
          <p:cNvSpPr txBox="1">
            <a:spLocks noChangeArrowheads="1"/>
          </p:cNvSpPr>
          <p:nvPr/>
        </p:nvSpPr>
        <p:spPr bwMode="auto">
          <a:xfrm>
            <a:off x="6115052" y="2971800"/>
            <a:ext cx="1270397" cy="323165"/>
          </a:xfrm>
          <a:prstGeom prst="rect">
            <a:avLst/>
          </a:prstGeom>
          <a:solidFill>
            <a:schemeClr val="tx1"/>
          </a:solidFill>
          <a:ln w="12700">
            <a:solidFill>
              <a:srgbClr val="BC3700"/>
            </a:solidFill>
            <a:miter lim="800000"/>
            <a:headEnd/>
            <a:tailEnd/>
          </a:ln>
          <a:effectLst/>
        </p:spPr>
        <p:txBody>
          <a:bodyPr>
            <a:spAutoFit/>
          </a:bodyPr>
          <a:lstStyle/>
          <a:p>
            <a:pPr algn="ctr">
              <a:defRPr/>
            </a:pPr>
            <a:r>
              <a:rPr lang="it-IT" sz="1500">
                <a:solidFill>
                  <a:schemeClr val="bg2"/>
                </a:solidFill>
                <a:ea typeface="ＭＳ Ｐゴシック" charset="-128"/>
                <a:cs typeface="+mn-cs"/>
              </a:rPr>
              <a:t>RTD</a:t>
            </a:r>
            <a:endParaRPr lang="it-IT" sz="3600">
              <a:solidFill>
                <a:schemeClr val="bg2"/>
              </a:solidFill>
              <a:effectLst>
                <a:outerShdw blurRad="38100" dist="38100" dir="2700000" algn="tl">
                  <a:srgbClr val="C0C0C0"/>
                </a:outerShdw>
              </a:effectLst>
              <a:ea typeface="ＭＳ Ｐゴシック" charset="-128"/>
              <a:cs typeface="+mn-cs"/>
            </a:endParaRPr>
          </a:p>
        </p:txBody>
      </p:sp>
      <p:sp>
        <p:nvSpPr>
          <p:cNvPr id="39942" name="AutoShape 7"/>
          <p:cNvSpPr>
            <a:spLocks noChangeArrowheads="1"/>
          </p:cNvSpPr>
          <p:nvPr/>
        </p:nvSpPr>
        <p:spPr bwMode="auto">
          <a:xfrm>
            <a:off x="7029452" y="2971800"/>
            <a:ext cx="202406" cy="171450"/>
          </a:xfrm>
          <a:prstGeom prst="triangle">
            <a:avLst>
              <a:gd name="adj" fmla="val 50000"/>
            </a:avLst>
          </a:prstGeom>
          <a:solidFill>
            <a:schemeClr val="tx1"/>
          </a:solidFill>
          <a:ln w="28575">
            <a:solidFill>
              <a:schemeClr val="bg2"/>
            </a:solidFill>
            <a:miter lim="800000"/>
            <a:headEnd/>
            <a:tailEnd/>
          </a:ln>
        </p:spPr>
        <p:txBody>
          <a:bodyPr wrap="none" anchor="ctr"/>
          <a:lstStyle/>
          <a:p>
            <a:endParaRPr lang="it-IT" sz="1800"/>
          </a:p>
        </p:txBody>
      </p:sp>
      <p:sp>
        <p:nvSpPr>
          <p:cNvPr id="1258504" name="Text Box 8"/>
          <p:cNvSpPr txBox="1">
            <a:spLocks noChangeArrowheads="1"/>
          </p:cNvSpPr>
          <p:nvPr/>
        </p:nvSpPr>
        <p:spPr bwMode="auto">
          <a:xfrm>
            <a:off x="2971800" y="1"/>
            <a:ext cx="4857750" cy="646331"/>
          </a:xfrm>
          <a:prstGeom prst="rect">
            <a:avLst/>
          </a:prstGeom>
          <a:noFill/>
          <a:ln w="12700">
            <a:solidFill>
              <a:srgbClr val="FC0128"/>
            </a:solidFill>
            <a:miter lim="800000"/>
            <a:headEnd/>
            <a:tailEnd/>
          </a:ln>
          <a:effectLst/>
        </p:spPr>
        <p:txBody>
          <a:bodyPr>
            <a:spAutoFit/>
          </a:bodyPr>
          <a:lstStyle/>
          <a:p>
            <a:pPr>
              <a:defRPr/>
            </a:pPr>
            <a:r>
              <a:rPr lang="it-IT" sz="1800" b="1">
                <a:solidFill>
                  <a:srgbClr val="FF0000"/>
                </a:solidFill>
                <a:effectLst>
                  <a:outerShdw blurRad="38100" dist="38100" dir="2700000" algn="tl">
                    <a:srgbClr val="000000"/>
                  </a:outerShdw>
                </a:effectLst>
                <a:ea typeface="ＭＳ Ｐゴシック" charset="-128"/>
                <a:cs typeface="+mn-cs"/>
              </a:rPr>
              <a:t>Face mask and nasal plugs  produced</a:t>
            </a:r>
          </a:p>
          <a:p>
            <a:pPr>
              <a:defRPr/>
            </a:pPr>
            <a:r>
              <a:rPr lang="it-IT" sz="1800" b="1">
                <a:solidFill>
                  <a:srgbClr val="FF0000"/>
                </a:solidFill>
                <a:effectLst>
                  <a:outerShdw blurRad="38100" dist="38100" dir="2700000" algn="tl">
                    <a:srgbClr val="000000"/>
                  </a:outerShdw>
                </a:effectLst>
                <a:ea typeface="ＭＳ Ｐゴシック" charset="-128"/>
                <a:cs typeface="+mn-cs"/>
              </a:rPr>
              <a:t>a greater fall in PaCO2 than nasal mask</a:t>
            </a:r>
            <a:endParaRPr lang="it-IT" b="1">
              <a:solidFill>
                <a:srgbClr val="FF0000"/>
              </a:solidFill>
              <a:effectLst>
                <a:outerShdw blurRad="38100" dist="38100" dir="2700000" algn="tl">
                  <a:srgbClr val="000000"/>
                </a:outerShdw>
              </a:effectLst>
              <a:ea typeface="ＭＳ Ｐゴシック" charset="-128"/>
              <a:cs typeface="+mn-cs"/>
            </a:endParaRPr>
          </a:p>
        </p:txBody>
      </p:sp>
      <p:pic>
        <p:nvPicPr>
          <p:cNvPr id="3994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000" y="4024311"/>
            <a:ext cx="4000500" cy="86677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39945" name="Oval 10"/>
          <p:cNvSpPr>
            <a:spLocks noChangeArrowheads="1"/>
          </p:cNvSpPr>
          <p:nvPr/>
        </p:nvSpPr>
        <p:spPr bwMode="auto">
          <a:xfrm>
            <a:off x="2857500" y="2286001"/>
            <a:ext cx="57150" cy="130969"/>
          </a:xfrm>
          <a:prstGeom prst="ellipse">
            <a:avLst/>
          </a:prstGeom>
          <a:solidFill>
            <a:schemeClr val="tx1">
              <a:alpha val="50195"/>
            </a:schemeClr>
          </a:solidFill>
          <a:ln w="9525">
            <a:solidFill>
              <a:schemeClr val="tx1"/>
            </a:solidFill>
            <a:round/>
            <a:headEnd/>
            <a:tailEnd/>
          </a:ln>
        </p:spPr>
        <p:txBody>
          <a:bodyPr wrap="none" anchor="ctr"/>
          <a:lstStyle/>
          <a:p>
            <a:endParaRPr lang="it-IT" sz="1800"/>
          </a:p>
        </p:txBody>
      </p:sp>
      <p:sp>
        <p:nvSpPr>
          <p:cNvPr id="39946" name="Oval 11"/>
          <p:cNvSpPr>
            <a:spLocks noChangeArrowheads="1"/>
          </p:cNvSpPr>
          <p:nvPr/>
        </p:nvSpPr>
        <p:spPr bwMode="auto">
          <a:xfrm>
            <a:off x="2971800" y="2286001"/>
            <a:ext cx="57150" cy="130969"/>
          </a:xfrm>
          <a:prstGeom prst="ellipse">
            <a:avLst/>
          </a:prstGeom>
          <a:solidFill>
            <a:schemeClr val="tx1">
              <a:alpha val="50195"/>
            </a:schemeClr>
          </a:solidFill>
          <a:ln w="9525">
            <a:solidFill>
              <a:schemeClr val="tx1"/>
            </a:solidFill>
            <a:round/>
            <a:headEnd/>
            <a:tailEnd/>
          </a:ln>
        </p:spPr>
        <p:txBody>
          <a:bodyPr wrap="none" anchor="ctr"/>
          <a:lstStyle/>
          <a:p>
            <a:endParaRPr lang="it-IT" sz="1800"/>
          </a:p>
        </p:txBody>
      </p:sp>
      <p:pic>
        <p:nvPicPr>
          <p:cNvPr id="3994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288" y="1924052"/>
            <a:ext cx="325041" cy="432197"/>
          </a:xfrm>
          <a:prstGeom prst="rect">
            <a:avLst/>
          </a:prstGeom>
          <a:noFill/>
          <a:ln w="73025">
            <a:solidFill>
              <a:srgbClr val="FC0128"/>
            </a:solidFill>
            <a:miter lim="800000"/>
            <a:headEnd/>
            <a:tailEnd/>
          </a:ln>
          <a:extLst>
            <a:ext uri="{909E8E84-426E-40dd-AFC4-6F175D3DCCD1}">
              <a14:hiddenFill xmlns:a14="http://schemas.microsoft.com/office/drawing/2010/main" xmlns="">
                <a:solidFill>
                  <a:srgbClr val="FFFFFF"/>
                </a:solidFill>
              </a14:hiddenFill>
            </a:ext>
          </a:extLst>
        </p:spPr>
      </p:pic>
      <p:sp>
        <p:nvSpPr>
          <p:cNvPr id="39948" name="Freeform 15"/>
          <p:cNvSpPr>
            <a:spLocks/>
          </p:cNvSpPr>
          <p:nvPr/>
        </p:nvSpPr>
        <p:spPr bwMode="auto">
          <a:xfrm>
            <a:off x="3600450" y="2085977"/>
            <a:ext cx="215504" cy="108347"/>
          </a:xfrm>
          <a:custGeom>
            <a:avLst/>
            <a:gdLst>
              <a:gd name="T0" fmla="*/ 2147483647 w 953"/>
              <a:gd name="T1" fmla="*/ 0 h 1043"/>
              <a:gd name="T2" fmla="*/ 2147483647 w 953"/>
              <a:gd name="T3" fmla="*/ 2147483647 h 1043"/>
              <a:gd name="T4" fmla="*/ 2147483647 w 953"/>
              <a:gd name="T5" fmla="*/ 2147483647 h 1043"/>
              <a:gd name="T6" fmla="*/ 2147483647 w 953"/>
              <a:gd name="T7" fmla="*/ 2147483647 h 1043"/>
              <a:gd name="T8" fmla="*/ 2147483647 w 953"/>
              <a:gd name="T9" fmla="*/ 2147483647 h 1043"/>
              <a:gd name="T10" fmla="*/ 2147483647 w 953"/>
              <a:gd name="T11" fmla="*/ 2147483647 h 1043"/>
              <a:gd name="T12" fmla="*/ 2147483647 w 953"/>
              <a:gd name="T13" fmla="*/ 2147483647 h 1043"/>
              <a:gd name="T14" fmla="*/ 2147483647 w 953"/>
              <a:gd name="T15" fmla="*/ 2147483647 h 1043"/>
              <a:gd name="T16" fmla="*/ 2147483647 w 953"/>
              <a:gd name="T17" fmla="*/ 2147483647 h 1043"/>
              <a:gd name="T18" fmla="*/ 2147483647 w 953"/>
              <a:gd name="T19" fmla="*/ 2147483647 h 1043"/>
              <a:gd name="T20" fmla="*/ 2147483647 w 953"/>
              <a:gd name="T21" fmla="*/ 2147483647 h 1043"/>
              <a:gd name="T22" fmla="*/ 2147483647 w 953"/>
              <a:gd name="T23" fmla="*/ 2147483647 h 1043"/>
              <a:gd name="T24" fmla="*/ 2147483647 w 953"/>
              <a:gd name="T25" fmla="*/ 2147483647 h 1043"/>
              <a:gd name="T26" fmla="*/ 2147483647 w 953"/>
              <a:gd name="T27" fmla="*/ 2147483647 h 1043"/>
              <a:gd name="T28" fmla="*/ 2147483647 w 953"/>
              <a:gd name="T29" fmla="*/ 2147483647 h 1043"/>
              <a:gd name="T30" fmla="*/ 2147483647 w 953"/>
              <a:gd name="T31" fmla="*/ 2147483647 h 1043"/>
              <a:gd name="T32" fmla="*/ 2147483647 w 953"/>
              <a:gd name="T33" fmla="*/ 2147483647 h 1043"/>
              <a:gd name="T34" fmla="*/ 2147483647 w 953"/>
              <a:gd name="T35" fmla="*/ 2147483647 h 1043"/>
              <a:gd name="T36" fmla="*/ 2147483647 w 953"/>
              <a:gd name="T37" fmla="*/ 2147483647 h 1043"/>
              <a:gd name="T38" fmla="*/ 2147483647 w 953"/>
              <a:gd name="T39" fmla="*/ 2147483647 h 1043"/>
              <a:gd name="T40" fmla="*/ 2147483647 w 953"/>
              <a:gd name="T41" fmla="*/ 2147483647 h 1043"/>
              <a:gd name="T42" fmla="*/ 2147483647 w 953"/>
              <a:gd name="T43" fmla="*/ 2147483647 h 1043"/>
              <a:gd name="T44" fmla="*/ 2147483647 w 953"/>
              <a:gd name="T45" fmla="*/ 2147483647 h 1043"/>
              <a:gd name="T46" fmla="*/ 2147483647 w 953"/>
              <a:gd name="T47" fmla="*/ 2147483647 h 1043"/>
              <a:gd name="T48" fmla="*/ 2147483647 w 953"/>
              <a:gd name="T49" fmla="*/ 2147483647 h 1043"/>
              <a:gd name="T50" fmla="*/ 2147483647 w 953"/>
              <a:gd name="T51" fmla="*/ 2147483647 h 1043"/>
              <a:gd name="T52" fmla="*/ 2147483647 w 953"/>
              <a:gd name="T53" fmla="*/ 2147483647 h 1043"/>
              <a:gd name="T54" fmla="*/ 2147483647 w 953"/>
              <a:gd name="T55" fmla="*/ 2147483647 h 1043"/>
              <a:gd name="T56" fmla="*/ 2147483647 w 953"/>
              <a:gd name="T57" fmla="*/ 2147483647 h 1043"/>
              <a:gd name="T58" fmla="*/ 2147483647 w 953"/>
              <a:gd name="T59" fmla="*/ 2147483647 h 1043"/>
              <a:gd name="T60" fmla="*/ 2147483647 w 953"/>
              <a:gd name="T61" fmla="*/ 2147483647 h 1043"/>
              <a:gd name="T62" fmla="*/ 2147483647 w 953"/>
              <a:gd name="T63" fmla="*/ 2147483647 h 1043"/>
              <a:gd name="T64" fmla="*/ 2147483647 w 953"/>
              <a:gd name="T65" fmla="*/ 2147483647 h 1043"/>
              <a:gd name="T66" fmla="*/ 2147483647 w 953"/>
              <a:gd name="T67" fmla="*/ 2147483647 h 1043"/>
              <a:gd name="T68" fmla="*/ 2147483647 w 953"/>
              <a:gd name="T69" fmla="*/ 2147483647 h 1043"/>
              <a:gd name="T70" fmla="*/ 2147483647 w 953"/>
              <a:gd name="T71" fmla="*/ 2147483647 h 1043"/>
              <a:gd name="T72" fmla="*/ 2147483647 w 953"/>
              <a:gd name="T73" fmla="*/ 2147483647 h 1043"/>
              <a:gd name="T74" fmla="*/ 2147483647 w 953"/>
              <a:gd name="T75" fmla="*/ 2147483647 h 1043"/>
              <a:gd name="T76" fmla="*/ 2147483647 w 953"/>
              <a:gd name="T77" fmla="*/ 0 h 104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53"/>
              <a:gd name="T118" fmla="*/ 0 h 1043"/>
              <a:gd name="T119" fmla="*/ 953 w 953"/>
              <a:gd name="T120" fmla="*/ 1043 h 104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53" h="1043">
                <a:moveTo>
                  <a:pt x="427" y="0"/>
                </a:moveTo>
                <a:cubicBezTo>
                  <a:pt x="412" y="5"/>
                  <a:pt x="394" y="3"/>
                  <a:pt x="382" y="13"/>
                </a:cubicBezTo>
                <a:cubicBezTo>
                  <a:pt x="371" y="23"/>
                  <a:pt x="357" y="51"/>
                  <a:pt x="357" y="51"/>
                </a:cubicBezTo>
                <a:cubicBezTo>
                  <a:pt x="345" y="118"/>
                  <a:pt x="365" y="78"/>
                  <a:pt x="286" y="96"/>
                </a:cubicBezTo>
                <a:cubicBezTo>
                  <a:pt x="272" y="99"/>
                  <a:pt x="262" y="111"/>
                  <a:pt x="248" y="115"/>
                </a:cubicBezTo>
                <a:cubicBezTo>
                  <a:pt x="234" y="129"/>
                  <a:pt x="212" y="157"/>
                  <a:pt x="190" y="167"/>
                </a:cubicBezTo>
                <a:cubicBezTo>
                  <a:pt x="178" y="172"/>
                  <a:pt x="152" y="179"/>
                  <a:pt x="152" y="179"/>
                </a:cubicBezTo>
                <a:cubicBezTo>
                  <a:pt x="137" y="202"/>
                  <a:pt x="137" y="215"/>
                  <a:pt x="114" y="231"/>
                </a:cubicBezTo>
                <a:cubicBezTo>
                  <a:pt x="105" y="245"/>
                  <a:pt x="91" y="255"/>
                  <a:pt x="82" y="269"/>
                </a:cubicBezTo>
                <a:cubicBezTo>
                  <a:pt x="70" y="286"/>
                  <a:pt x="68" y="308"/>
                  <a:pt x="62" y="327"/>
                </a:cubicBezTo>
                <a:cubicBezTo>
                  <a:pt x="60" y="334"/>
                  <a:pt x="53" y="339"/>
                  <a:pt x="50" y="346"/>
                </a:cubicBezTo>
                <a:cubicBezTo>
                  <a:pt x="41" y="363"/>
                  <a:pt x="43" y="372"/>
                  <a:pt x="37" y="391"/>
                </a:cubicBezTo>
                <a:cubicBezTo>
                  <a:pt x="31" y="412"/>
                  <a:pt x="18" y="428"/>
                  <a:pt x="11" y="448"/>
                </a:cubicBezTo>
                <a:cubicBezTo>
                  <a:pt x="14" y="529"/>
                  <a:pt x="0" y="673"/>
                  <a:pt x="56" y="755"/>
                </a:cubicBezTo>
                <a:cubicBezTo>
                  <a:pt x="73" y="812"/>
                  <a:pt x="85" y="819"/>
                  <a:pt x="139" y="839"/>
                </a:cubicBezTo>
                <a:cubicBezTo>
                  <a:pt x="145" y="885"/>
                  <a:pt x="154" y="918"/>
                  <a:pt x="190" y="947"/>
                </a:cubicBezTo>
                <a:cubicBezTo>
                  <a:pt x="204" y="959"/>
                  <a:pt x="212" y="961"/>
                  <a:pt x="229" y="967"/>
                </a:cubicBezTo>
                <a:cubicBezTo>
                  <a:pt x="242" y="971"/>
                  <a:pt x="267" y="979"/>
                  <a:pt x="267" y="979"/>
                </a:cubicBezTo>
                <a:cubicBezTo>
                  <a:pt x="328" y="1021"/>
                  <a:pt x="243" y="957"/>
                  <a:pt x="293" y="1018"/>
                </a:cubicBezTo>
                <a:cubicBezTo>
                  <a:pt x="302" y="1029"/>
                  <a:pt x="436" y="1037"/>
                  <a:pt x="440" y="1037"/>
                </a:cubicBezTo>
                <a:cubicBezTo>
                  <a:pt x="515" y="1035"/>
                  <a:pt x="590" y="1043"/>
                  <a:pt x="664" y="1031"/>
                </a:cubicBezTo>
                <a:cubicBezTo>
                  <a:pt x="664" y="1031"/>
                  <a:pt x="671" y="984"/>
                  <a:pt x="677" y="979"/>
                </a:cubicBezTo>
                <a:cubicBezTo>
                  <a:pt x="689" y="969"/>
                  <a:pt x="707" y="971"/>
                  <a:pt x="722" y="967"/>
                </a:cubicBezTo>
                <a:cubicBezTo>
                  <a:pt x="734" y="929"/>
                  <a:pt x="764" y="923"/>
                  <a:pt x="798" y="915"/>
                </a:cubicBezTo>
                <a:cubicBezTo>
                  <a:pt x="810" y="908"/>
                  <a:pt x="827" y="906"/>
                  <a:pt x="837" y="896"/>
                </a:cubicBezTo>
                <a:cubicBezTo>
                  <a:pt x="863" y="869"/>
                  <a:pt x="859" y="846"/>
                  <a:pt x="888" y="826"/>
                </a:cubicBezTo>
                <a:cubicBezTo>
                  <a:pt x="931" y="761"/>
                  <a:pt x="901" y="763"/>
                  <a:pt x="926" y="685"/>
                </a:cubicBezTo>
                <a:cubicBezTo>
                  <a:pt x="922" y="556"/>
                  <a:pt x="953" y="482"/>
                  <a:pt x="856" y="416"/>
                </a:cubicBezTo>
                <a:cubicBezTo>
                  <a:pt x="848" y="391"/>
                  <a:pt x="832" y="387"/>
                  <a:pt x="818" y="365"/>
                </a:cubicBezTo>
                <a:cubicBezTo>
                  <a:pt x="811" y="322"/>
                  <a:pt x="813" y="311"/>
                  <a:pt x="779" y="288"/>
                </a:cubicBezTo>
                <a:cubicBezTo>
                  <a:pt x="765" y="267"/>
                  <a:pt x="713" y="211"/>
                  <a:pt x="696" y="199"/>
                </a:cubicBezTo>
                <a:cubicBezTo>
                  <a:pt x="683" y="190"/>
                  <a:pt x="658" y="173"/>
                  <a:pt x="658" y="173"/>
                </a:cubicBezTo>
                <a:cubicBezTo>
                  <a:pt x="656" y="167"/>
                  <a:pt x="656" y="158"/>
                  <a:pt x="651" y="154"/>
                </a:cubicBezTo>
                <a:cubicBezTo>
                  <a:pt x="644" y="149"/>
                  <a:pt x="633" y="151"/>
                  <a:pt x="626" y="147"/>
                </a:cubicBezTo>
                <a:cubicBezTo>
                  <a:pt x="566" y="112"/>
                  <a:pt x="640" y="139"/>
                  <a:pt x="587" y="122"/>
                </a:cubicBezTo>
                <a:cubicBezTo>
                  <a:pt x="566" y="108"/>
                  <a:pt x="560" y="92"/>
                  <a:pt x="536" y="83"/>
                </a:cubicBezTo>
                <a:cubicBezTo>
                  <a:pt x="531" y="76"/>
                  <a:pt x="497" y="35"/>
                  <a:pt x="491" y="32"/>
                </a:cubicBezTo>
                <a:cubicBezTo>
                  <a:pt x="486" y="29"/>
                  <a:pt x="426" y="20"/>
                  <a:pt x="421" y="13"/>
                </a:cubicBezTo>
                <a:cubicBezTo>
                  <a:pt x="418" y="9"/>
                  <a:pt x="425" y="4"/>
                  <a:pt x="427" y="0"/>
                </a:cubicBezTo>
                <a:close/>
              </a:path>
            </a:pathLst>
          </a:custGeom>
          <a:solidFill>
            <a:schemeClr val="tx1">
              <a:alpha val="50195"/>
            </a:schemeClr>
          </a:solidFill>
          <a:ln w="9525">
            <a:solidFill>
              <a:schemeClr val="tx1"/>
            </a:solidFill>
            <a:round/>
            <a:headEnd/>
            <a:tailEnd/>
          </a:ln>
        </p:spPr>
        <p:txBody>
          <a:bodyPr wrap="none" anchor="ctr"/>
          <a:lstStyle/>
          <a:p>
            <a:endParaRPr lang="it-IT" sz="1800"/>
          </a:p>
        </p:txBody>
      </p:sp>
      <p:sp>
        <p:nvSpPr>
          <p:cNvPr id="39949" name="Freeform 16"/>
          <p:cNvSpPr>
            <a:spLocks/>
          </p:cNvSpPr>
          <p:nvPr/>
        </p:nvSpPr>
        <p:spPr bwMode="auto">
          <a:xfrm>
            <a:off x="3328988" y="2193131"/>
            <a:ext cx="216694" cy="163116"/>
          </a:xfrm>
          <a:custGeom>
            <a:avLst/>
            <a:gdLst>
              <a:gd name="T0" fmla="*/ 2147483647 w 953"/>
              <a:gd name="T1" fmla="*/ 0 h 1043"/>
              <a:gd name="T2" fmla="*/ 2147483647 w 953"/>
              <a:gd name="T3" fmla="*/ 2147483647 h 1043"/>
              <a:gd name="T4" fmla="*/ 2147483647 w 953"/>
              <a:gd name="T5" fmla="*/ 2147483647 h 1043"/>
              <a:gd name="T6" fmla="*/ 2147483647 w 953"/>
              <a:gd name="T7" fmla="*/ 2147483647 h 1043"/>
              <a:gd name="T8" fmla="*/ 2147483647 w 953"/>
              <a:gd name="T9" fmla="*/ 2147483647 h 1043"/>
              <a:gd name="T10" fmla="*/ 2147483647 w 953"/>
              <a:gd name="T11" fmla="*/ 2147483647 h 1043"/>
              <a:gd name="T12" fmla="*/ 2147483647 w 953"/>
              <a:gd name="T13" fmla="*/ 2147483647 h 1043"/>
              <a:gd name="T14" fmla="*/ 2147483647 w 953"/>
              <a:gd name="T15" fmla="*/ 2147483647 h 1043"/>
              <a:gd name="T16" fmla="*/ 2147483647 w 953"/>
              <a:gd name="T17" fmla="*/ 2147483647 h 1043"/>
              <a:gd name="T18" fmla="*/ 2147483647 w 953"/>
              <a:gd name="T19" fmla="*/ 2147483647 h 1043"/>
              <a:gd name="T20" fmla="*/ 2147483647 w 953"/>
              <a:gd name="T21" fmla="*/ 2147483647 h 1043"/>
              <a:gd name="T22" fmla="*/ 2147483647 w 953"/>
              <a:gd name="T23" fmla="*/ 2147483647 h 1043"/>
              <a:gd name="T24" fmla="*/ 2147483647 w 953"/>
              <a:gd name="T25" fmla="*/ 2147483647 h 1043"/>
              <a:gd name="T26" fmla="*/ 2147483647 w 953"/>
              <a:gd name="T27" fmla="*/ 2147483647 h 1043"/>
              <a:gd name="T28" fmla="*/ 2147483647 w 953"/>
              <a:gd name="T29" fmla="*/ 2147483647 h 1043"/>
              <a:gd name="T30" fmla="*/ 2147483647 w 953"/>
              <a:gd name="T31" fmla="*/ 2147483647 h 1043"/>
              <a:gd name="T32" fmla="*/ 2147483647 w 953"/>
              <a:gd name="T33" fmla="*/ 2147483647 h 1043"/>
              <a:gd name="T34" fmla="*/ 2147483647 w 953"/>
              <a:gd name="T35" fmla="*/ 2147483647 h 1043"/>
              <a:gd name="T36" fmla="*/ 2147483647 w 953"/>
              <a:gd name="T37" fmla="*/ 2147483647 h 1043"/>
              <a:gd name="T38" fmla="*/ 2147483647 w 953"/>
              <a:gd name="T39" fmla="*/ 2147483647 h 1043"/>
              <a:gd name="T40" fmla="*/ 2147483647 w 953"/>
              <a:gd name="T41" fmla="*/ 2147483647 h 1043"/>
              <a:gd name="T42" fmla="*/ 2147483647 w 953"/>
              <a:gd name="T43" fmla="*/ 2147483647 h 1043"/>
              <a:gd name="T44" fmla="*/ 2147483647 w 953"/>
              <a:gd name="T45" fmla="*/ 2147483647 h 1043"/>
              <a:gd name="T46" fmla="*/ 2147483647 w 953"/>
              <a:gd name="T47" fmla="*/ 2147483647 h 1043"/>
              <a:gd name="T48" fmla="*/ 2147483647 w 953"/>
              <a:gd name="T49" fmla="*/ 2147483647 h 1043"/>
              <a:gd name="T50" fmla="*/ 2147483647 w 953"/>
              <a:gd name="T51" fmla="*/ 2147483647 h 1043"/>
              <a:gd name="T52" fmla="*/ 2147483647 w 953"/>
              <a:gd name="T53" fmla="*/ 2147483647 h 1043"/>
              <a:gd name="T54" fmla="*/ 2147483647 w 953"/>
              <a:gd name="T55" fmla="*/ 2147483647 h 1043"/>
              <a:gd name="T56" fmla="*/ 2147483647 w 953"/>
              <a:gd name="T57" fmla="*/ 2147483647 h 1043"/>
              <a:gd name="T58" fmla="*/ 2147483647 w 953"/>
              <a:gd name="T59" fmla="*/ 2147483647 h 1043"/>
              <a:gd name="T60" fmla="*/ 2147483647 w 953"/>
              <a:gd name="T61" fmla="*/ 2147483647 h 1043"/>
              <a:gd name="T62" fmla="*/ 2147483647 w 953"/>
              <a:gd name="T63" fmla="*/ 2147483647 h 1043"/>
              <a:gd name="T64" fmla="*/ 2147483647 w 953"/>
              <a:gd name="T65" fmla="*/ 2147483647 h 1043"/>
              <a:gd name="T66" fmla="*/ 2147483647 w 953"/>
              <a:gd name="T67" fmla="*/ 2147483647 h 1043"/>
              <a:gd name="T68" fmla="*/ 2147483647 w 953"/>
              <a:gd name="T69" fmla="*/ 2147483647 h 1043"/>
              <a:gd name="T70" fmla="*/ 2147483647 w 953"/>
              <a:gd name="T71" fmla="*/ 2147483647 h 1043"/>
              <a:gd name="T72" fmla="*/ 2147483647 w 953"/>
              <a:gd name="T73" fmla="*/ 2147483647 h 1043"/>
              <a:gd name="T74" fmla="*/ 2147483647 w 953"/>
              <a:gd name="T75" fmla="*/ 2147483647 h 1043"/>
              <a:gd name="T76" fmla="*/ 2147483647 w 953"/>
              <a:gd name="T77" fmla="*/ 0 h 104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53"/>
              <a:gd name="T118" fmla="*/ 0 h 1043"/>
              <a:gd name="T119" fmla="*/ 953 w 953"/>
              <a:gd name="T120" fmla="*/ 1043 h 104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53" h="1043">
                <a:moveTo>
                  <a:pt x="427" y="0"/>
                </a:moveTo>
                <a:cubicBezTo>
                  <a:pt x="412" y="5"/>
                  <a:pt x="394" y="3"/>
                  <a:pt x="382" y="13"/>
                </a:cubicBezTo>
                <a:cubicBezTo>
                  <a:pt x="371" y="23"/>
                  <a:pt x="357" y="51"/>
                  <a:pt x="357" y="51"/>
                </a:cubicBezTo>
                <a:cubicBezTo>
                  <a:pt x="345" y="118"/>
                  <a:pt x="365" y="78"/>
                  <a:pt x="286" y="96"/>
                </a:cubicBezTo>
                <a:cubicBezTo>
                  <a:pt x="272" y="99"/>
                  <a:pt x="262" y="111"/>
                  <a:pt x="248" y="115"/>
                </a:cubicBezTo>
                <a:cubicBezTo>
                  <a:pt x="234" y="129"/>
                  <a:pt x="212" y="157"/>
                  <a:pt x="190" y="167"/>
                </a:cubicBezTo>
                <a:cubicBezTo>
                  <a:pt x="178" y="172"/>
                  <a:pt x="152" y="179"/>
                  <a:pt x="152" y="179"/>
                </a:cubicBezTo>
                <a:cubicBezTo>
                  <a:pt x="137" y="202"/>
                  <a:pt x="137" y="215"/>
                  <a:pt x="114" y="231"/>
                </a:cubicBezTo>
                <a:cubicBezTo>
                  <a:pt x="105" y="245"/>
                  <a:pt x="91" y="255"/>
                  <a:pt x="82" y="269"/>
                </a:cubicBezTo>
                <a:cubicBezTo>
                  <a:pt x="70" y="286"/>
                  <a:pt x="68" y="308"/>
                  <a:pt x="62" y="327"/>
                </a:cubicBezTo>
                <a:cubicBezTo>
                  <a:pt x="60" y="334"/>
                  <a:pt x="53" y="339"/>
                  <a:pt x="50" y="346"/>
                </a:cubicBezTo>
                <a:cubicBezTo>
                  <a:pt x="41" y="363"/>
                  <a:pt x="43" y="372"/>
                  <a:pt x="37" y="391"/>
                </a:cubicBezTo>
                <a:cubicBezTo>
                  <a:pt x="31" y="412"/>
                  <a:pt x="18" y="428"/>
                  <a:pt x="11" y="448"/>
                </a:cubicBezTo>
                <a:cubicBezTo>
                  <a:pt x="14" y="529"/>
                  <a:pt x="0" y="673"/>
                  <a:pt x="56" y="755"/>
                </a:cubicBezTo>
                <a:cubicBezTo>
                  <a:pt x="73" y="812"/>
                  <a:pt x="85" y="819"/>
                  <a:pt x="139" y="839"/>
                </a:cubicBezTo>
                <a:cubicBezTo>
                  <a:pt x="145" y="885"/>
                  <a:pt x="154" y="918"/>
                  <a:pt x="190" y="947"/>
                </a:cubicBezTo>
                <a:cubicBezTo>
                  <a:pt x="204" y="959"/>
                  <a:pt x="212" y="961"/>
                  <a:pt x="229" y="967"/>
                </a:cubicBezTo>
                <a:cubicBezTo>
                  <a:pt x="242" y="971"/>
                  <a:pt x="267" y="979"/>
                  <a:pt x="267" y="979"/>
                </a:cubicBezTo>
                <a:cubicBezTo>
                  <a:pt x="328" y="1021"/>
                  <a:pt x="243" y="957"/>
                  <a:pt x="293" y="1018"/>
                </a:cubicBezTo>
                <a:cubicBezTo>
                  <a:pt x="302" y="1029"/>
                  <a:pt x="436" y="1037"/>
                  <a:pt x="440" y="1037"/>
                </a:cubicBezTo>
                <a:cubicBezTo>
                  <a:pt x="515" y="1035"/>
                  <a:pt x="590" y="1043"/>
                  <a:pt x="664" y="1031"/>
                </a:cubicBezTo>
                <a:cubicBezTo>
                  <a:pt x="664" y="1031"/>
                  <a:pt x="671" y="984"/>
                  <a:pt x="677" y="979"/>
                </a:cubicBezTo>
                <a:cubicBezTo>
                  <a:pt x="689" y="969"/>
                  <a:pt x="707" y="971"/>
                  <a:pt x="722" y="967"/>
                </a:cubicBezTo>
                <a:cubicBezTo>
                  <a:pt x="734" y="929"/>
                  <a:pt x="764" y="923"/>
                  <a:pt x="798" y="915"/>
                </a:cubicBezTo>
                <a:cubicBezTo>
                  <a:pt x="810" y="908"/>
                  <a:pt x="827" y="906"/>
                  <a:pt x="837" y="896"/>
                </a:cubicBezTo>
                <a:cubicBezTo>
                  <a:pt x="863" y="869"/>
                  <a:pt x="859" y="846"/>
                  <a:pt x="888" y="826"/>
                </a:cubicBezTo>
                <a:cubicBezTo>
                  <a:pt x="931" y="761"/>
                  <a:pt x="901" y="763"/>
                  <a:pt x="926" y="685"/>
                </a:cubicBezTo>
                <a:cubicBezTo>
                  <a:pt x="922" y="556"/>
                  <a:pt x="953" y="482"/>
                  <a:pt x="856" y="416"/>
                </a:cubicBezTo>
                <a:cubicBezTo>
                  <a:pt x="848" y="391"/>
                  <a:pt x="832" y="387"/>
                  <a:pt x="818" y="365"/>
                </a:cubicBezTo>
                <a:cubicBezTo>
                  <a:pt x="811" y="322"/>
                  <a:pt x="813" y="311"/>
                  <a:pt x="779" y="288"/>
                </a:cubicBezTo>
                <a:cubicBezTo>
                  <a:pt x="765" y="267"/>
                  <a:pt x="713" y="211"/>
                  <a:pt x="696" y="199"/>
                </a:cubicBezTo>
                <a:cubicBezTo>
                  <a:pt x="683" y="190"/>
                  <a:pt x="658" y="173"/>
                  <a:pt x="658" y="173"/>
                </a:cubicBezTo>
                <a:cubicBezTo>
                  <a:pt x="656" y="167"/>
                  <a:pt x="656" y="158"/>
                  <a:pt x="651" y="154"/>
                </a:cubicBezTo>
                <a:cubicBezTo>
                  <a:pt x="644" y="149"/>
                  <a:pt x="633" y="151"/>
                  <a:pt x="626" y="147"/>
                </a:cubicBezTo>
                <a:cubicBezTo>
                  <a:pt x="566" y="112"/>
                  <a:pt x="640" y="139"/>
                  <a:pt x="587" y="122"/>
                </a:cubicBezTo>
                <a:cubicBezTo>
                  <a:pt x="566" y="108"/>
                  <a:pt x="560" y="92"/>
                  <a:pt x="536" y="83"/>
                </a:cubicBezTo>
                <a:cubicBezTo>
                  <a:pt x="531" y="76"/>
                  <a:pt x="497" y="35"/>
                  <a:pt x="491" y="32"/>
                </a:cubicBezTo>
                <a:cubicBezTo>
                  <a:pt x="486" y="29"/>
                  <a:pt x="426" y="20"/>
                  <a:pt x="421" y="13"/>
                </a:cubicBezTo>
                <a:cubicBezTo>
                  <a:pt x="418" y="9"/>
                  <a:pt x="425" y="4"/>
                  <a:pt x="427" y="0"/>
                </a:cubicBezTo>
                <a:close/>
              </a:path>
            </a:pathLst>
          </a:custGeom>
          <a:solidFill>
            <a:schemeClr val="tx1">
              <a:alpha val="50195"/>
            </a:schemeClr>
          </a:solidFill>
          <a:ln w="9525">
            <a:solidFill>
              <a:schemeClr val="tx1"/>
            </a:solidFill>
            <a:round/>
            <a:headEnd/>
            <a:tailEnd/>
          </a:ln>
        </p:spPr>
        <p:txBody>
          <a:bodyPr wrap="none" anchor="ctr"/>
          <a:lstStyle/>
          <a:p>
            <a:endParaRPr lang="it-IT" sz="1800"/>
          </a:p>
        </p:txBody>
      </p:sp>
      <p:graphicFrame>
        <p:nvGraphicFramePr>
          <p:cNvPr id="39950" name="Object 2"/>
          <p:cNvGraphicFramePr>
            <a:graphicFrameLocks noChangeAspect="1"/>
          </p:cNvGraphicFramePr>
          <p:nvPr/>
        </p:nvGraphicFramePr>
        <p:xfrm>
          <a:off x="3600450" y="1924051"/>
          <a:ext cx="315516" cy="415529"/>
        </p:xfrm>
        <a:graphic>
          <a:graphicData uri="http://schemas.openxmlformats.org/presentationml/2006/ole">
            <mc:AlternateContent xmlns:mc="http://schemas.openxmlformats.org/markup-compatibility/2006">
              <mc:Choice xmlns:v="urn:schemas-microsoft-com:vml" Requires="v">
                <p:oleObj name="Fotografia di Photo Editor" r:id="rId6" imgW="695238" imgH="914286" progId="MSPhotoEd.3">
                  <p:embed/>
                </p:oleObj>
              </mc:Choice>
              <mc:Fallback>
                <p:oleObj name="Fotografia di Photo Editor" r:id="rId6" imgW="695238" imgH="914286" progId="MSPhotoEd.3">
                  <p:embed/>
                  <p:pic>
                    <p:nvPicPr>
                      <p:cNvPr id="3995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450" y="1924051"/>
                        <a:ext cx="315516" cy="415529"/>
                      </a:xfrm>
                      <a:prstGeom prst="rect">
                        <a:avLst/>
                      </a:prstGeom>
                      <a:noFill/>
                      <a:ln w="635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51" name="Object 3"/>
          <p:cNvGraphicFramePr>
            <a:graphicFrameLocks noChangeAspect="1"/>
          </p:cNvGraphicFramePr>
          <p:nvPr/>
        </p:nvGraphicFramePr>
        <p:xfrm>
          <a:off x="3168256" y="1924050"/>
          <a:ext cx="278606" cy="381000"/>
        </p:xfrm>
        <a:graphic>
          <a:graphicData uri="http://schemas.openxmlformats.org/presentationml/2006/ole">
            <mc:AlternateContent xmlns:mc="http://schemas.openxmlformats.org/markup-compatibility/2006">
              <mc:Choice xmlns:v="urn:schemas-microsoft-com:vml" Requires="v">
                <p:oleObj name="Immagine bitmap" r:id="rId8" imgW="1162212" imgH="1590897" progId="Paint.Picture">
                  <p:embed/>
                </p:oleObj>
              </mc:Choice>
              <mc:Fallback>
                <p:oleObj name="Immagine bitmap" r:id="rId8" imgW="1162212" imgH="1590897" progId="Paint.Picture">
                  <p:embed/>
                  <p:pic>
                    <p:nvPicPr>
                      <p:cNvPr id="39951"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8256" y="1924050"/>
                        <a:ext cx="278606" cy="381000"/>
                      </a:xfrm>
                      <a:prstGeom prst="rect">
                        <a:avLst/>
                      </a:prstGeom>
                      <a:noFill/>
                      <a:ln w="730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9952" name="Oval 19"/>
          <p:cNvSpPr>
            <a:spLocks noChangeArrowheads="1"/>
          </p:cNvSpPr>
          <p:nvPr/>
        </p:nvSpPr>
        <p:spPr bwMode="auto">
          <a:xfrm>
            <a:off x="3059906" y="1329929"/>
            <a:ext cx="514350" cy="400050"/>
          </a:xfrm>
          <a:prstGeom prst="ellipse">
            <a:avLst/>
          </a:prstGeom>
          <a:noFill/>
          <a:ln w="317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sz="1800"/>
          </a:p>
        </p:txBody>
      </p:sp>
      <p:sp>
        <p:nvSpPr>
          <p:cNvPr id="2" name="Rettangolo 2">
            <a:extLst>
              <a:ext uri="{FF2B5EF4-FFF2-40B4-BE49-F238E27FC236}">
                <a16:creationId xmlns:a16="http://schemas.microsoft.com/office/drawing/2014/main" id="{5A2FFE5B-542C-EAE1-5717-4D0DF8FDF917}"/>
              </a:ext>
            </a:extLst>
          </p:cNvPr>
          <p:cNvSpPr>
            <a:spLocks noChangeArrowheads="1"/>
          </p:cNvSpPr>
          <p:nvPr/>
        </p:nvSpPr>
        <p:spPr bwMode="auto">
          <a:xfrm>
            <a:off x="4499372" y="1961723"/>
            <a:ext cx="1467133" cy="313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just">
              <a:lnSpc>
                <a:spcPct val="80000"/>
              </a:lnSpc>
              <a:tabLst>
                <a:tab pos="2571750" algn="l"/>
              </a:tabLst>
            </a:pPr>
            <a:r>
              <a:rPr lang="en-GB" sz="1800" b="1" dirty="0">
                <a:solidFill>
                  <a:srgbClr val="FF0000"/>
                </a:solidFill>
              </a:rPr>
              <a:t>Non-Vented</a:t>
            </a:r>
          </a:p>
        </p:txBody>
      </p:sp>
      <p:graphicFrame>
        <p:nvGraphicFramePr>
          <p:cNvPr id="3" name="Object 3">
            <a:extLst>
              <a:ext uri="{FF2B5EF4-FFF2-40B4-BE49-F238E27FC236}">
                <a16:creationId xmlns:a16="http://schemas.microsoft.com/office/drawing/2014/main" id="{EEBDE337-7034-FA7F-30B7-F3B70EC45572}"/>
              </a:ext>
            </a:extLst>
          </p:cNvPr>
          <p:cNvGraphicFramePr>
            <a:graphicFrameLocks noChangeAspect="1"/>
          </p:cNvGraphicFramePr>
          <p:nvPr>
            <p:extLst>
              <p:ext uri="{D42A27DB-BD31-4B8C-83A1-F6EECF244321}">
                <p14:modId xmlns:p14="http://schemas.microsoft.com/office/powerpoint/2010/main" val="3806602946"/>
              </p:ext>
            </p:extLst>
          </p:nvPr>
        </p:nvGraphicFramePr>
        <p:xfrm>
          <a:off x="4576306" y="2285574"/>
          <a:ext cx="1262063" cy="1476375"/>
        </p:xfrm>
        <a:graphic>
          <a:graphicData uri="http://schemas.openxmlformats.org/presentationml/2006/ole">
            <mc:AlternateContent xmlns:mc="http://schemas.openxmlformats.org/markup-compatibility/2006">
              <mc:Choice xmlns:v="urn:schemas-microsoft-com:vml" Requires="v">
                <p:oleObj name="Image" r:id="rId10" imgW="3977409" imgH="4650900" progId="Photoshop.Image.4">
                  <p:embed/>
                </p:oleObj>
              </mc:Choice>
              <mc:Fallback>
                <p:oleObj name="Image" r:id="rId10" imgW="3977409" imgH="4650900" progId="Photoshop.Image.4">
                  <p:embed/>
                  <p:pic>
                    <p:nvPicPr>
                      <p:cNvPr id="5"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6306" y="2285574"/>
                        <a:ext cx="1262063"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Rectangle 3">
            <a:extLst>
              <a:ext uri="{FF2B5EF4-FFF2-40B4-BE49-F238E27FC236}">
                <a16:creationId xmlns:a16="http://schemas.microsoft.com/office/drawing/2014/main" id="{4A46B708-D5BD-7C3D-A10A-C14E28307002}"/>
              </a:ext>
            </a:extLst>
          </p:cNvPr>
          <p:cNvSpPr txBox="1">
            <a:spLocks noChangeArrowheads="1"/>
          </p:cNvSpPr>
          <p:nvPr/>
        </p:nvSpPr>
        <p:spPr>
          <a:xfrm>
            <a:off x="885824" y="4254695"/>
            <a:ext cx="3398144" cy="866775"/>
          </a:xfrm>
          <a:prstGeom prst="rect">
            <a:avLst/>
          </a:prstGeom>
          <a:noFill/>
          <a:ln>
            <a:solidFill>
              <a:schemeClr val="bg1"/>
            </a:solidFill>
            <a:miter lim="800000"/>
            <a:headEnd/>
            <a:tailEnd/>
          </a:ln>
        </p:spPr>
        <p:txBody>
          <a:bodyPr/>
          <a:lstStyle>
            <a:lvl1pPr marL="257175" indent="-257175"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charset="-128"/>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charset="-128"/>
              </a:defRPr>
            </a:lvl3pPr>
            <a:lvl4pPr marL="1200150" indent="-171450" algn="l" rtl="0" eaLnBrk="0" fontAlgn="base" hangingPunct="0">
              <a:spcBef>
                <a:spcPct val="20000"/>
              </a:spcBef>
              <a:spcAft>
                <a:spcPct val="0"/>
              </a:spcAft>
              <a:buChar char="–"/>
              <a:defRPr sz="1500">
                <a:solidFill>
                  <a:schemeClr val="tx1"/>
                </a:solidFill>
                <a:latin typeface="+mn-lt"/>
                <a:ea typeface="ＭＳ Ｐゴシック" charset="-128"/>
              </a:defRPr>
            </a:lvl4pPr>
            <a:lvl5pPr marL="1543050" indent="-171450" algn="l" rtl="0" eaLnBrk="0" fontAlgn="base" hangingPunct="0">
              <a:spcBef>
                <a:spcPct val="20000"/>
              </a:spcBef>
              <a:spcAft>
                <a:spcPct val="0"/>
              </a:spcAft>
              <a:buChar char="»"/>
              <a:defRPr sz="1500">
                <a:solidFill>
                  <a:schemeClr val="tx1"/>
                </a:solidFill>
                <a:latin typeface="+mn-lt"/>
                <a:ea typeface="ＭＳ Ｐゴシック" charset="-128"/>
              </a:defRPr>
            </a:lvl5pPr>
            <a:lvl6pPr marL="1885950" indent="-171450" algn="l" rtl="0" eaLnBrk="0" fontAlgn="base" hangingPunct="0">
              <a:spcBef>
                <a:spcPct val="20000"/>
              </a:spcBef>
              <a:spcAft>
                <a:spcPct val="0"/>
              </a:spcAft>
              <a:buChar char="»"/>
              <a:defRPr sz="1500">
                <a:solidFill>
                  <a:schemeClr val="tx1"/>
                </a:solidFill>
                <a:latin typeface="+mn-lt"/>
                <a:ea typeface="ＭＳ Ｐゴシック" charset="-128"/>
              </a:defRPr>
            </a:lvl6pPr>
            <a:lvl7pPr marL="2228850" indent="-171450" algn="l" rtl="0" eaLnBrk="0" fontAlgn="base" hangingPunct="0">
              <a:spcBef>
                <a:spcPct val="20000"/>
              </a:spcBef>
              <a:spcAft>
                <a:spcPct val="0"/>
              </a:spcAft>
              <a:buChar char="»"/>
              <a:defRPr sz="1500">
                <a:solidFill>
                  <a:schemeClr val="tx1"/>
                </a:solidFill>
                <a:latin typeface="+mn-lt"/>
                <a:ea typeface="ＭＳ Ｐゴシック" charset="-128"/>
              </a:defRPr>
            </a:lvl7pPr>
            <a:lvl8pPr marL="2571750" indent="-171450" algn="l" rtl="0" eaLnBrk="0" fontAlgn="base" hangingPunct="0">
              <a:spcBef>
                <a:spcPct val="20000"/>
              </a:spcBef>
              <a:spcAft>
                <a:spcPct val="0"/>
              </a:spcAft>
              <a:buChar char="»"/>
              <a:defRPr sz="1500">
                <a:solidFill>
                  <a:schemeClr val="tx1"/>
                </a:solidFill>
                <a:latin typeface="+mn-lt"/>
                <a:ea typeface="ＭＳ Ｐゴシック" charset="-128"/>
              </a:defRPr>
            </a:lvl8pPr>
            <a:lvl9pPr marL="2914650" indent="-171450" algn="l" rtl="0" eaLnBrk="0" fontAlgn="base" hangingPunct="0">
              <a:spcBef>
                <a:spcPct val="20000"/>
              </a:spcBef>
              <a:spcAft>
                <a:spcPct val="0"/>
              </a:spcAft>
              <a:buChar char="»"/>
              <a:defRPr sz="1500">
                <a:solidFill>
                  <a:schemeClr val="tx1"/>
                </a:solidFill>
                <a:latin typeface="+mn-lt"/>
                <a:ea typeface="ＭＳ Ｐゴシック" charset="-128"/>
              </a:defRPr>
            </a:lvl9pPr>
          </a:lstStyle>
          <a:p>
            <a:pPr marL="0" indent="0">
              <a:buNone/>
            </a:pPr>
            <a:r>
              <a:rPr lang="en-GB" sz="1600" b="1" kern="0" dirty="0" err="1">
                <a:solidFill>
                  <a:schemeClr val="bg1">
                    <a:lumMod val="60000"/>
                    <a:lumOff val="40000"/>
                  </a:schemeClr>
                </a:solidFill>
                <a:latin typeface="Arial" charset="0"/>
                <a:ea typeface="ＭＳ Ｐゴシック" charset="0"/>
                <a:cs typeface="ＭＳ Ｐゴシック" charset="0"/>
              </a:rPr>
              <a:t>VDdyn</a:t>
            </a:r>
            <a:r>
              <a:rPr lang="en-GB" sz="1600" b="1" kern="0" dirty="0">
                <a:solidFill>
                  <a:schemeClr val="bg1">
                    <a:lumMod val="60000"/>
                    <a:lumOff val="40000"/>
                  </a:schemeClr>
                </a:solidFill>
                <a:latin typeface="Arial" charset="0"/>
                <a:ea typeface="ＭＳ Ｐゴシック" charset="0"/>
                <a:cs typeface="ＭＳ Ｐゴシック" charset="0"/>
              </a:rPr>
              <a:t> = (</a:t>
            </a:r>
            <a:r>
              <a:rPr lang="en-GB" sz="1600" b="1" kern="0" dirty="0" err="1">
                <a:solidFill>
                  <a:schemeClr val="bg1">
                    <a:lumMod val="60000"/>
                    <a:lumOff val="40000"/>
                  </a:schemeClr>
                </a:solidFill>
                <a:latin typeface="Arial" charset="0"/>
                <a:ea typeface="ＭＳ Ｐゴシック" charset="0"/>
                <a:cs typeface="ＭＳ Ｐゴシック" charset="0"/>
              </a:rPr>
              <a:t>VDphys</a:t>
            </a:r>
            <a:r>
              <a:rPr lang="en-GB" sz="1600" b="1" kern="0" dirty="0">
                <a:solidFill>
                  <a:schemeClr val="bg1">
                    <a:lumMod val="60000"/>
                    <a:lumOff val="40000"/>
                  </a:schemeClr>
                </a:solidFill>
                <a:latin typeface="Arial" charset="0"/>
                <a:ea typeface="ＭＳ Ｐゴシック" charset="0"/>
                <a:cs typeface="ＭＳ Ｐゴシック" charset="0"/>
              </a:rPr>
              <a:t>) + (</a:t>
            </a:r>
            <a:r>
              <a:rPr lang="en-GB" sz="1600" b="1" kern="0" dirty="0" err="1">
                <a:solidFill>
                  <a:schemeClr val="bg1">
                    <a:lumMod val="60000"/>
                    <a:lumOff val="40000"/>
                  </a:schemeClr>
                </a:solidFill>
                <a:latin typeface="Arial" charset="0"/>
                <a:ea typeface="ＭＳ Ｐゴシック" charset="0"/>
                <a:cs typeface="ＭＳ Ｐゴシック" charset="0"/>
              </a:rPr>
              <a:t>VDapp</a:t>
            </a:r>
            <a:r>
              <a:rPr lang="en-GB" sz="1600" b="1" kern="0" dirty="0">
                <a:solidFill>
                  <a:schemeClr val="bg1">
                    <a:lumMod val="60000"/>
                    <a:lumOff val="40000"/>
                  </a:schemeClr>
                </a:solidFill>
                <a:latin typeface="Arial" charset="0"/>
                <a:ea typeface="ＭＳ Ｐゴシック" charset="0"/>
                <a:cs typeface="ＭＳ Ｐゴシック" charset="0"/>
              </a:rPr>
              <a:t>). </a:t>
            </a:r>
          </a:p>
          <a:p>
            <a:endParaRPr lang="it-IT" sz="1600" b="1" kern="0" dirty="0">
              <a:solidFill>
                <a:schemeClr val="bg1">
                  <a:lumMod val="60000"/>
                  <a:lumOff val="40000"/>
                </a:schemeClr>
              </a:solidFill>
              <a:latin typeface="Arial" charset="0"/>
              <a:ea typeface="ＭＳ Ｐゴシック" charset="0"/>
              <a:cs typeface="ＭＳ Ｐゴシック" charset="0"/>
            </a:endParaRPr>
          </a:p>
          <a:p>
            <a:endParaRPr lang="it-IT" sz="1600" kern="0" dirty="0">
              <a:solidFill>
                <a:schemeClr val="bg1">
                  <a:lumMod val="60000"/>
                  <a:lumOff val="40000"/>
                </a:schemeClr>
              </a:solidFill>
              <a:latin typeface="Arial" charset="0"/>
              <a:ea typeface="ＭＳ Ｐゴシック" charset="0"/>
              <a:cs typeface="ＭＳ Ｐゴシック" charset="0"/>
            </a:endParaRPr>
          </a:p>
        </p:txBody>
      </p:sp>
      <p:sp>
        <p:nvSpPr>
          <p:cNvPr id="5" name="Text Box 4">
            <a:extLst>
              <a:ext uri="{FF2B5EF4-FFF2-40B4-BE49-F238E27FC236}">
                <a16:creationId xmlns:a16="http://schemas.microsoft.com/office/drawing/2014/main" id="{3ED94BF0-C205-1323-0E4A-3FBD4B13BD38}"/>
              </a:ext>
            </a:extLst>
          </p:cNvPr>
          <p:cNvSpPr txBox="1">
            <a:spLocks noChangeArrowheads="1"/>
          </p:cNvSpPr>
          <p:nvPr/>
        </p:nvSpPr>
        <p:spPr bwMode="auto">
          <a:xfrm>
            <a:off x="1857507" y="4623193"/>
            <a:ext cx="378630" cy="338554"/>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dirty="0" err="1">
                <a:solidFill>
                  <a:schemeClr val="bg1">
                    <a:lumMod val="60000"/>
                    <a:lumOff val="40000"/>
                  </a:schemeClr>
                </a:solidFill>
              </a:rPr>
              <a:t>Vt</a:t>
            </a:r>
            <a:endParaRPr lang="it-IT" sz="1600" dirty="0">
              <a:solidFill>
                <a:schemeClr val="bg1">
                  <a:lumMod val="60000"/>
                  <a:lumOff val="40000"/>
                </a:schemeClr>
              </a:solidFill>
            </a:endParaRPr>
          </a:p>
        </p:txBody>
      </p:sp>
      <p:sp>
        <p:nvSpPr>
          <p:cNvPr id="6" name="Text Box 5">
            <a:extLst>
              <a:ext uri="{FF2B5EF4-FFF2-40B4-BE49-F238E27FC236}">
                <a16:creationId xmlns:a16="http://schemas.microsoft.com/office/drawing/2014/main" id="{7D9C9A2C-0EE5-096E-A686-2B751D960570}"/>
              </a:ext>
            </a:extLst>
          </p:cNvPr>
          <p:cNvSpPr txBox="1">
            <a:spLocks noChangeArrowheads="1"/>
          </p:cNvSpPr>
          <p:nvPr/>
        </p:nvSpPr>
        <p:spPr bwMode="auto">
          <a:xfrm>
            <a:off x="2976548" y="4653138"/>
            <a:ext cx="984565" cy="338554"/>
          </a:xfrm>
          <a:prstGeom prst="rect">
            <a:avLst/>
          </a:prstGeom>
          <a:noFill/>
          <a:ln w="9525">
            <a:solidFill>
              <a:srgbClr val="FF00FF"/>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a:solidFill>
                  <a:schemeClr val="bg1">
                    <a:lumMod val="60000"/>
                    <a:lumOff val="40000"/>
                  </a:schemeClr>
                </a:solidFill>
              </a:rPr>
              <a:t>Interface</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8056" y="1167595"/>
            <a:ext cx="2855119" cy="17240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3251" name="Immagin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2323" y="1109404"/>
            <a:ext cx="3564731" cy="226814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cxnSp>
        <p:nvCxnSpPr>
          <p:cNvPr id="53252" name="Connettore 1 8"/>
          <p:cNvCxnSpPr>
            <a:cxnSpLocks noChangeShapeType="1"/>
          </p:cNvCxnSpPr>
          <p:nvPr/>
        </p:nvCxnSpPr>
        <p:spPr bwMode="auto">
          <a:xfrm>
            <a:off x="2228850" y="2300029"/>
            <a:ext cx="2768204" cy="1190"/>
          </a:xfrm>
          <a:prstGeom prst="line">
            <a:avLst/>
          </a:prstGeom>
          <a:noFill/>
          <a:ln w="60325">
            <a:solidFill>
              <a:srgbClr val="FF0000"/>
            </a:solidFill>
            <a:round/>
            <a:headEnd/>
            <a:tailEnd/>
          </a:ln>
          <a:extLst>
            <a:ext uri="{909E8E84-426E-40dd-AFC4-6F175D3DCCD1}">
              <a14:hiddenFill xmlns:a14="http://schemas.microsoft.com/office/drawing/2010/main" xmlns="">
                <a:noFill/>
              </a14:hiddenFill>
            </a:ext>
          </a:extLst>
        </p:spPr>
      </p:cxnSp>
      <p:cxnSp>
        <p:nvCxnSpPr>
          <p:cNvPr id="53253" name="Connettore 1 16"/>
          <p:cNvCxnSpPr>
            <a:cxnSpLocks noChangeShapeType="1"/>
          </p:cNvCxnSpPr>
          <p:nvPr/>
        </p:nvCxnSpPr>
        <p:spPr bwMode="auto">
          <a:xfrm>
            <a:off x="2180035" y="2890579"/>
            <a:ext cx="285750" cy="1190"/>
          </a:xfrm>
          <a:prstGeom prst="line">
            <a:avLst/>
          </a:prstGeom>
          <a:noFill/>
          <a:ln w="60325">
            <a:solidFill>
              <a:srgbClr val="66FF33"/>
            </a:solidFill>
            <a:round/>
            <a:headEnd/>
            <a:tailEnd/>
          </a:ln>
          <a:extLst>
            <a:ext uri="{909E8E84-426E-40dd-AFC4-6F175D3DCCD1}">
              <a14:hiddenFill xmlns:a14="http://schemas.microsoft.com/office/drawing/2010/main" xmlns="">
                <a:noFill/>
              </a14:hiddenFill>
            </a:ext>
          </a:extLst>
        </p:spPr>
      </p:cxnSp>
      <p:cxnSp>
        <p:nvCxnSpPr>
          <p:cNvPr id="53254" name="Connettore 1 20"/>
          <p:cNvCxnSpPr>
            <a:cxnSpLocks noChangeShapeType="1"/>
          </p:cNvCxnSpPr>
          <p:nvPr/>
        </p:nvCxnSpPr>
        <p:spPr bwMode="auto">
          <a:xfrm>
            <a:off x="2228852" y="2784611"/>
            <a:ext cx="884635" cy="0"/>
          </a:xfrm>
          <a:prstGeom prst="line">
            <a:avLst/>
          </a:prstGeom>
          <a:noFill/>
          <a:ln w="60325">
            <a:solidFill>
              <a:srgbClr val="66FF33"/>
            </a:solidFill>
            <a:round/>
            <a:headEnd/>
            <a:tailEnd/>
          </a:ln>
          <a:extLst>
            <a:ext uri="{909E8E84-426E-40dd-AFC4-6F175D3DCCD1}">
              <a14:hiddenFill xmlns:a14="http://schemas.microsoft.com/office/drawing/2010/main" xmlns="">
                <a:noFill/>
              </a14:hiddenFill>
            </a:ext>
          </a:extLst>
        </p:spPr>
      </p:cxnSp>
      <p:sp>
        <p:nvSpPr>
          <p:cNvPr id="53255" name="Freccia bidirezionale verticale 23"/>
          <p:cNvSpPr>
            <a:spLocks noChangeArrowheads="1"/>
          </p:cNvSpPr>
          <p:nvPr/>
        </p:nvSpPr>
        <p:spPr bwMode="auto">
          <a:xfrm>
            <a:off x="4320779" y="2323840"/>
            <a:ext cx="142875" cy="297656"/>
          </a:xfrm>
          <a:prstGeom prst="upDownArrow">
            <a:avLst>
              <a:gd name="adj1" fmla="val 50000"/>
              <a:gd name="adj2" fmla="val 49884"/>
            </a:avLst>
          </a:prstGeom>
          <a:solidFill>
            <a:schemeClr val="accent1"/>
          </a:solidFill>
          <a:ln w="9525">
            <a:solidFill>
              <a:schemeClr val="tx1"/>
            </a:solidFill>
            <a:round/>
            <a:headEnd/>
            <a:tailEnd/>
          </a:ln>
        </p:spPr>
        <p:txBody>
          <a:bodyPr/>
          <a:lstStyle/>
          <a:p>
            <a:endParaRPr lang="it-IT" sz="1800"/>
          </a:p>
        </p:txBody>
      </p:sp>
      <p:sp>
        <p:nvSpPr>
          <p:cNvPr id="53256" name="Freccia bidirezionale verticale 24"/>
          <p:cNvSpPr>
            <a:spLocks noChangeArrowheads="1"/>
          </p:cNvSpPr>
          <p:nvPr/>
        </p:nvSpPr>
        <p:spPr bwMode="auto">
          <a:xfrm>
            <a:off x="3654029" y="2297646"/>
            <a:ext cx="142875" cy="323850"/>
          </a:xfrm>
          <a:prstGeom prst="upDownArrow">
            <a:avLst>
              <a:gd name="adj1" fmla="val 50000"/>
              <a:gd name="adj2" fmla="val 49972"/>
            </a:avLst>
          </a:prstGeom>
          <a:solidFill>
            <a:schemeClr val="accent1"/>
          </a:solidFill>
          <a:ln w="9525">
            <a:solidFill>
              <a:schemeClr val="tx1"/>
            </a:solidFill>
            <a:round/>
            <a:headEnd/>
            <a:tailEnd/>
          </a:ln>
        </p:spPr>
        <p:txBody>
          <a:bodyPr/>
          <a:lstStyle/>
          <a:p>
            <a:endParaRPr lang="it-IT" sz="1800"/>
          </a:p>
        </p:txBody>
      </p:sp>
      <p:sp>
        <p:nvSpPr>
          <p:cNvPr id="53257" name="CasellaDiTesto 12"/>
          <p:cNvSpPr txBox="1">
            <a:spLocks noChangeArrowheads="1"/>
          </p:cNvSpPr>
          <p:nvPr/>
        </p:nvSpPr>
        <p:spPr bwMode="auto">
          <a:xfrm>
            <a:off x="2627711" y="2135722"/>
            <a:ext cx="405880" cy="30008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350"/>
              <a:t>VT</a:t>
            </a:r>
          </a:p>
        </p:txBody>
      </p:sp>
      <p:sp>
        <p:nvSpPr>
          <p:cNvPr id="14" name="Segnaposto contenuto 2"/>
          <p:cNvSpPr txBox="1">
            <a:spLocks/>
          </p:cNvSpPr>
          <p:nvPr/>
        </p:nvSpPr>
        <p:spPr bwMode="auto">
          <a:xfrm>
            <a:off x="1223628" y="3647182"/>
            <a:ext cx="3563541" cy="151685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defTabSz="457200" rtl="0" eaLnBrk="0" fontAlgn="base" hangingPunct="0">
              <a:spcBef>
                <a:spcPct val="20000"/>
              </a:spcBef>
              <a:spcAft>
                <a:spcPct val="0"/>
              </a:spcAft>
              <a:buFont typeface="Arial" charset="0"/>
              <a:buChar char="•"/>
              <a:defRPr sz="2000" b="1" kern="1200">
                <a:solidFill>
                  <a:srgbClr val="005291"/>
                </a:solidFill>
                <a:latin typeface="Arial"/>
                <a:ea typeface="MS PGothic" pitchFamily="34" charset="-128"/>
                <a:cs typeface="Arial Bold"/>
              </a:defRPr>
            </a:lvl1pPr>
            <a:lvl2pPr marL="742950" indent="-285750" algn="l" defTabSz="457200" rtl="0" eaLnBrk="0" fontAlgn="base" hangingPunct="0">
              <a:spcBef>
                <a:spcPct val="20000"/>
              </a:spcBef>
              <a:spcAft>
                <a:spcPct val="0"/>
              </a:spcAft>
              <a:buFont typeface="Arial" charset="0"/>
              <a:buChar char="–"/>
              <a:defRPr kern="1200">
                <a:solidFill>
                  <a:schemeClr val="tx1"/>
                </a:solidFill>
                <a:latin typeface="Times"/>
                <a:ea typeface="Times" pitchFamily="-65" charset="0"/>
                <a:cs typeface="Time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Times"/>
                <a:ea typeface="Times" pitchFamily="-65" charset="0"/>
                <a:cs typeface="Times"/>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Times"/>
                <a:ea typeface="Times" pitchFamily="-65" charset="0"/>
                <a:cs typeface="Times"/>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Times"/>
                <a:ea typeface="Times" pitchFamily="-65" charset="0"/>
                <a:cs typeface="Time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1050" b="0" dirty="0">
                <a:solidFill>
                  <a:schemeClr val="bg1"/>
                </a:solidFill>
                <a:latin typeface="Arial" charset="0"/>
                <a:ea typeface="ＭＳ Ｐゴシック" charset="0"/>
                <a:cs typeface="ＭＳ Ｐゴシック" charset="0"/>
              </a:rPr>
              <a:t>This results  show that :</a:t>
            </a:r>
          </a:p>
          <a:p>
            <a:pPr>
              <a:buFontTx/>
              <a:buAutoNum type="arabicPeriod"/>
              <a:defRPr/>
            </a:pPr>
            <a:r>
              <a:rPr lang="en-US" sz="1050" b="0" dirty="0">
                <a:solidFill>
                  <a:srgbClr val="FF0000"/>
                </a:solidFill>
                <a:latin typeface="Arial" charset="0"/>
                <a:ea typeface="ＭＳ Ｐゴシック" charset="0"/>
                <a:cs typeface="ＭＳ Ｐゴシック" charset="0"/>
              </a:rPr>
              <a:t>VD is about the internal volume of the smaller interface while is the half of </a:t>
            </a:r>
            <a:r>
              <a:rPr lang="en-US" sz="1050" b="0" dirty="0" err="1">
                <a:solidFill>
                  <a:srgbClr val="FF0000"/>
                </a:solidFill>
                <a:latin typeface="Arial" charset="0"/>
                <a:ea typeface="ＭＳ Ｐゴシック" charset="0"/>
                <a:cs typeface="ＭＳ Ｐゴシック" charset="0"/>
              </a:rPr>
              <a:t>Vt</a:t>
            </a:r>
            <a:r>
              <a:rPr lang="en-US" sz="1050" b="0" dirty="0">
                <a:solidFill>
                  <a:srgbClr val="FF0000"/>
                </a:solidFill>
                <a:latin typeface="Arial" charset="0"/>
                <a:ea typeface="ＭＳ Ｐゴシック" charset="0"/>
                <a:cs typeface="ＭＳ Ｐゴシック" charset="0"/>
              </a:rPr>
              <a:t> in the larger ones (TFM </a:t>
            </a:r>
            <a:r>
              <a:rPr lang="en-US" sz="1050" b="0" dirty="0" err="1">
                <a:solidFill>
                  <a:srgbClr val="FF0000"/>
                </a:solidFill>
                <a:latin typeface="Arial" charset="0"/>
                <a:ea typeface="ＭＳ Ｐゴシック" charset="0"/>
                <a:cs typeface="ＭＳ Ｐゴシック" charset="0"/>
              </a:rPr>
              <a:t>andt</a:t>
            </a:r>
            <a:r>
              <a:rPr lang="en-US" sz="1050" b="0" dirty="0">
                <a:solidFill>
                  <a:srgbClr val="FF0000"/>
                </a:solidFill>
                <a:latin typeface="Arial" charset="0"/>
                <a:ea typeface="ＭＳ Ｐゴシック" charset="0"/>
                <a:cs typeface="ＭＳ Ｐゴシック" charset="0"/>
              </a:rPr>
              <a:t> Helmet)</a:t>
            </a:r>
          </a:p>
          <a:p>
            <a:pPr>
              <a:buFontTx/>
              <a:buAutoNum type="arabicPeriod"/>
              <a:defRPr/>
            </a:pPr>
            <a:r>
              <a:rPr lang="en-US" sz="1050" b="0" dirty="0">
                <a:solidFill>
                  <a:schemeClr val="bg1"/>
                </a:solidFill>
                <a:latin typeface="Arial" charset="0"/>
                <a:ea typeface="ＭＳ Ｐゴシック" charset="0"/>
                <a:cs typeface="ＭＳ Ｐゴシック" charset="0"/>
              </a:rPr>
              <a:t>the less voluminous masks clearly remains the most favorable in terms of rebreathing with large </a:t>
            </a:r>
            <a:r>
              <a:rPr lang="en-US" sz="1050" b="0" dirty="0" err="1">
                <a:solidFill>
                  <a:schemeClr val="bg1"/>
                </a:solidFill>
                <a:latin typeface="Arial" charset="0"/>
                <a:ea typeface="ＭＳ Ｐゴシック" charset="0"/>
                <a:cs typeface="ＭＳ Ｐゴシック" charset="0"/>
              </a:rPr>
              <a:t>Vt</a:t>
            </a:r>
            <a:r>
              <a:rPr lang="en-US" sz="1050" b="0" dirty="0">
                <a:solidFill>
                  <a:schemeClr val="bg1"/>
                </a:solidFill>
                <a:latin typeface="Arial" charset="0"/>
                <a:ea typeface="ＭＳ Ｐゴシック" charset="0"/>
                <a:cs typeface="ＭＳ Ｐゴシック" charset="0"/>
              </a:rPr>
              <a:t> </a:t>
            </a:r>
          </a:p>
          <a:p>
            <a:pPr>
              <a:buFontTx/>
              <a:buAutoNum type="arabicPeriod"/>
              <a:defRPr/>
            </a:pPr>
            <a:r>
              <a:rPr lang="en-US" sz="1050" b="0" dirty="0">
                <a:solidFill>
                  <a:schemeClr val="bg1"/>
                </a:solidFill>
                <a:latin typeface="Arial" charset="0"/>
                <a:ea typeface="ＭＳ Ｐゴシック" charset="0"/>
                <a:cs typeface="ＭＳ Ｐゴシック" charset="0"/>
              </a:rPr>
              <a:t>this beneficial effect decreases quasi linearly as tidal volume decreases</a:t>
            </a:r>
          </a:p>
        </p:txBody>
      </p:sp>
      <p:sp>
        <p:nvSpPr>
          <p:cNvPr id="53259" name="Rettangolo 2"/>
          <p:cNvSpPr>
            <a:spLocks noChangeArrowheads="1"/>
          </p:cNvSpPr>
          <p:nvPr/>
        </p:nvSpPr>
        <p:spPr bwMode="auto">
          <a:xfrm>
            <a:off x="2411761" y="130691"/>
            <a:ext cx="432682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GB" dirty="0">
                <a:solidFill>
                  <a:srgbClr val="B20533"/>
                </a:solidFill>
              </a:rPr>
              <a:t>VD </a:t>
            </a:r>
            <a:r>
              <a:rPr lang="en-GB" dirty="0" err="1">
                <a:solidFill>
                  <a:srgbClr val="B20533"/>
                </a:solidFill>
              </a:rPr>
              <a:t>dyn</a:t>
            </a:r>
            <a:r>
              <a:rPr lang="it-IT" dirty="0">
                <a:solidFill>
                  <a:srgbClr val="B20533"/>
                </a:solidFill>
              </a:rPr>
              <a:t> and non-</a:t>
            </a:r>
            <a:r>
              <a:rPr lang="it-IT" dirty="0" err="1">
                <a:solidFill>
                  <a:srgbClr val="B20533"/>
                </a:solidFill>
              </a:rPr>
              <a:t>vented</a:t>
            </a:r>
            <a:r>
              <a:rPr lang="it-IT" dirty="0">
                <a:solidFill>
                  <a:srgbClr val="B20533"/>
                </a:solidFill>
              </a:rPr>
              <a:t> </a:t>
            </a:r>
            <a:r>
              <a:rPr lang="it-IT" dirty="0" err="1">
                <a:solidFill>
                  <a:srgbClr val="B20533"/>
                </a:solidFill>
              </a:rPr>
              <a:t>mask</a:t>
            </a:r>
            <a:r>
              <a:rPr lang="it-IT" dirty="0">
                <a:solidFill>
                  <a:srgbClr val="B20533"/>
                </a:solidFill>
              </a:rPr>
              <a:t> </a:t>
            </a:r>
          </a:p>
        </p:txBody>
      </p:sp>
      <p:sp>
        <p:nvSpPr>
          <p:cNvPr id="2" name="Rettangolo 1"/>
          <p:cNvSpPr/>
          <p:nvPr/>
        </p:nvSpPr>
        <p:spPr>
          <a:xfrm>
            <a:off x="1196579" y="616312"/>
            <a:ext cx="6689412" cy="530915"/>
          </a:xfrm>
          <a:prstGeom prst="rect">
            <a:avLst/>
          </a:prstGeom>
          <a:ln>
            <a:solidFill>
              <a:srgbClr val="800000"/>
            </a:solidFill>
          </a:ln>
        </p:spPr>
        <p:txBody>
          <a:bodyPr wrap="square">
            <a:spAutoFit/>
          </a:bodyPr>
          <a:lstStyle/>
          <a:p>
            <a:pPr algn="just"/>
            <a:r>
              <a:rPr lang="it-IT" sz="1050" dirty="0" err="1">
                <a:solidFill>
                  <a:schemeClr val="bg1"/>
                </a:solidFill>
              </a:rPr>
              <a:t>Numerical</a:t>
            </a:r>
            <a:r>
              <a:rPr lang="it-IT" sz="1050" dirty="0">
                <a:solidFill>
                  <a:schemeClr val="bg1"/>
                </a:solidFill>
              </a:rPr>
              <a:t> </a:t>
            </a:r>
            <a:r>
              <a:rPr lang="it-IT" sz="1050" dirty="0" err="1">
                <a:solidFill>
                  <a:schemeClr val="bg1"/>
                </a:solidFill>
              </a:rPr>
              <a:t>simulations</a:t>
            </a:r>
            <a:r>
              <a:rPr lang="it-IT" sz="1050" dirty="0">
                <a:solidFill>
                  <a:schemeClr val="bg1"/>
                </a:solidFill>
              </a:rPr>
              <a:t>, </a:t>
            </a:r>
            <a:r>
              <a:rPr lang="it-IT" sz="1050" dirty="0" err="1">
                <a:solidFill>
                  <a:schemeClr val="bg1"/>
                </a:solidFill>
              </a:rPr>
              <a:t>using</a:t>
            </a:r>
            <a:r>
              <a:rPr lang="it-IT" sz="1050" dirty="0">
                <a:solidFill>
                  <a:schemeClr val="bg1"/>
                </a:solidFill>
              </a:rPr>
              <a:t> </a:t>
            </a:r>
            <a:r>
              <a:rPr lang="it-IT" sz="1050" dirty="0" err="1">
                <a:solidFill>
                  <a:schemeClr val="bg1"/>
                </a:solidFill>
              </a:rPr>
              <a:t>computational</a:t>
            </a:r>
            <a:r>
              <a:rPr lang="it-IT" sz="1050" dirty="0">
                <a:solidFill>
                  <a:schemeClr val="bg1"/>
                </a:solidFill>
              </a:rPr>
              <a:t> </a:t>
            </a:r>
            <a:r>
              <a:rPr lang="it-IT" sz="1050" dirty="0" err="1">
                <a:solidFill>
                  <a:schemeClr val="bg1"/>
                </a:solidFill>
              </a:rPr>
              <a:t>fluid</a:t>
            </a:r>
            <a:r>
              <a:rPr lang="it-IT" sz="1050" dirty="0">
                <a:solidFill>
                  <a:schemeClr val="bg1"/>
                </a:solidFill>
              </a:rPr>
              <a:t> </a:t>
            </a:r>
            <a:r>
              <a:rPr lang="it-IT" sz="1050" dirty="0" err="1">
                <a:solidFill>
                  <a:schemeClr val="bg1"/>
                </a:solidFill>
              </a:rPr>
              <a:t>dynamics</a:t>
            </a:r>
            <a:r>
              <a:rPr lang="it-IT" sz="1050" dirty="0">
                <a:solidFill>
                  <a:schemeClr val="bg1"/>
                </a:solidFill>
              </a:rPr>
              <a:t>, </a:t>
            </a:r>
            <a:r>
              <a:rPr lang="it-IT" sz="1050" dirty="0" err="1">
                <a:solidFill>
                  <a:schemeClr val="bg1"/>
                </a:solidFill>
              </a:rPr>
              <a:t>were</a:t>
            </a:r>
            <a:r>
              <a:rPr lang="it-IT" sz="1050" dirty="0">
                <a:solidFill>
                  <a:schemeClr val="bg1"/>
                </a:solidFill>
              </a:rPr>
              <a:t> </a:t>
            </a:r>
            <a:r>
              <a:rPr lang="it-IT" sz="1050" dirty="0" err="1">
                <a:solidFill>
                  <a:schemeClr val="bg1"/>
                </a:solidFill>
              </a:rPr>
              <a:t>used</a:t>
            </a:r>
            <a:r>
              <a:rPr lang="it-IT" sz="1050" dirty="0">
                <a:solidFill>
                  <a:schemeClr val="bg1"/>
                </a:solidFill>
              </a:rPr>
              <a:t> to </a:t>
            </a:r>
            <a:r>
              <a:rPr lang="it-IT" sz="1050" dirty="0" err="1">
                <a:solidFill>
                  <a:schemeClr val="bg1"/>
                </a:solidFill>
              </a:rPr>
              <a:t>describe</a:t>
            </a:r>
            <a:r>
              <a:rPr lang="it-IT" sz="1050" dirty="0">
                <a:solidFill>
                  <a:schemeClr val="bg1"/>
                </a:solidFill>
              </a:rPr>
              <a:t> pressure, flow and gas </a:t>
            </a:r>
            <a:r>
              <a:rPr lang="it-IT" sz="1050" dirty="0" err="1">
                <a:solidFill>
                  <a:schemeClr val="bg1"/>
                </a:solidFill>
              </a:rPr>
              <a:t>composition</a:t>
            </a:r>
            <a:r>
              <a:rPr lang="it-IT" sz="1050" dirty="0">
                <a:solidFill>
                  <a:schemeClr val="bg1"/>
                </a:solidFill>
              </a:rPr>
              <a:t> </a:t>
            </a:r>
            <a:r>
              <a:rPr lang="it-IT" sz="1050" dirty="0" err="1">
                <a:solidFill>
                  <a:schemeClr val="bg1"/>
                </a:solidFill>
              </a:rPr>
              <a:t>during</a:t>
            </a:r>
            <a:r>
              <a:rPr lang="it-IT" sz="1050" dirty="0">
                <a:solidFill>
                  <a:schemeClr val="bg1"/>
                </a:solidFill>
              </a:rPr>
              <a:t> </a:t>
            </a:r>
            <a:r>
              <a:rPr lang="it-IT" sz="1050" dirty="0" err="1">
                <a:solidFill>
                  <a:schemeClr val="bg1"/>
                </a:solidFill>
              </a:rPr>
              <a:t>ventilation</a:t>
            </a:r>
            <a:r>
              <a:rPr lang="it-IT" sz="1050" dirty="0">
                <a:solidFill>
                  <a:schemeClr val="bg1"/>
                </a:solidFill>
              </a:rPr>
              <a:t> with the </a:t>
            </a:r>
            <a:r>
              <a:rPr lang="it-IT" sz="1050" dirty="0" err="1">
                <a:solidFill>
                  <a:schemeClr val="bg1"/>
                </a:solidFill>
              </a:rPr>
              <a:t>different</a:t>
            </a:r>
            <a:r>
              <a:rPr lang="it-IT" sz="1050" dirty="0">
                <a:solidFill>
                  <a:schemeClr val="bg1"/>
                </a:solidFill>
              </a:rPr>
              <a:t> </a:t>
            </a:r>
            <a:r>
              <a:rPr lang="it-IT" sz="1050" dirty="0" err="1">
                <a:solidFill>
                  <a:schemeClr val="bg1"/>
                </a:solidFill>
              </a:rPr>
              <a:t>interfaces</a:t>
            </a:r>
            <a:r>
              <a:rPr lang="it-IT" sz="1800" dirty="0">
                <a:solidFill>
                  <a:schemeClr val="bg1"/>
                </a:solidFill>
              </a:rPr>
              <a:t>. </a:t>
            </a:r>
            <a:r>
              <a:rPr lang="it-IT" sz="1050" dirty="0" err="1">
                <a:solidFill>
                  <a:schemeClr val="bg1"/>
                </a:solidFill>
              </a:rPr>
              <a:t>Fodil</a:t>
            </a:r>
            <a:r>
              <a:rPr lang="it-IT" sz="1050" dirty="0">
                <a:solidFill>
                  <a:schemeClr val="bg1"/>
                </a:solidFill>
              </a:rPr>
              <a:t> et al INTENSIVE CARE MED 2010</a:t>
            </a:r>
          </a:p>
        </p:txBody>
      </p:sp>
      <p:graphicFrame>
        <p:nvGraphicFramePr>
          <p:cNvPr id="15" name="Object 2"/>
          <p:cNvGraphicFramePr>
            <a:graphicFrameLocks noChangeAspect="1"/>
          </p:cNvGraphicFramePr>
          <p:nvPr>
            <p:extLst>
              <p:ext uri="{D42A27DB-BD31-4B8C-83A1-F6EECF244321}">
                <p14:modId xmlns:p14="http://schemas.microsoft.com/office/powerpoint/2010/main" val="1777326623"/>
              </p:ext>
            </p:extLst>
          </p:nvPr>
        </p:nvGraphicFramePr>
        <p:xfrm>
          <a:off x="3000007" y="3019997"/>
          <a:ext cx="491875" cy="582613"/>
        </p:xfrm>
        <a:graphic>
          <a:graphicData uri="http://schemas.openxmlformats.org/presentationml/2006/ole">
            <mc:AlternateContent xmlns:mc="http://schemas.openxmlformats.org/markup-compatibility/2006">
              <mc:Choice xmlns:v="urn:schemas-microsoft-com:vml" Requires="v">
                <p:oleObj name="Image" r:id="rId5" imgW="3977409" imgH="4816096" progId="Photoshop.Image.4">
                  <p:embed/>
                </p:oleObj>
              </mc:Choice>
              <mc:Fallback>
                <p:oleObj name="Image" r:id="rId5" imgW="3977409" imgH="4816096" progId="Photoshop.Image.4">
                  <p:embed/>
                  <p:pic>
                    <p:nvPicPr>
                      <p:cNvPr id="15"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007" y="3019997"/>
                        <a:ext cx="491875" cy="582613"/>
                      </a:xfrm>
                      <a:prstGeom prst="rect">
                        <a:avLst/>
                      </a:prstGeom>
                      <a:noFill/>
                      <a:ln>
                        <a:noFill/>
                      </a:ln>
                    </p:spPr>
                  </p:pic>
                </p:oleObj>
              </mc:Fallback>
            </mc:AlternateContent>
          </a:graphicData>
        </a:graphic>
      </p:graphicFrame>
      <p:graphicFrame>
        <p:nvGraphicFramePr>
          <p:cNvPr id="16" name="Object 2"/>
          <p:cNvGraphicFramePr>
            <a:graphicFrameLocks noChangeAspect="1"/>
          </p:cNvGraphicFramePr>
          <p:nvPr>
            <p:extLst>
              <p:ext uri="{D42A27DB-BD31-4B8C-83A1-F6EECF244321}">
                <p14:modId xmlns:p14="http://schemas.microsoft.com/office/powerpoint/2010/main" val="515768380"/>
              </p:ext>
            </p:extLst>
          </p:nvPr>
        </p:nvGraphicFramePr>
        <p:xfrm>
          <a:off x="3653898" y="3031450"/>
          <a:ext cx="486054" cy="582613"/>
        </p:xfrm>
        <a:graphic>
          <a:graphicData uri="http://schemas.openxmlformats.org/presentationml/2006/ole">
            <mc:AlternateContent xmlns:mc="http://schemas.openxmlformats.org/markup-compatibility/2006">
              <mc:Choice xmlns:v="urn:schemas-microsoft-com:vml" Requires="v">
                <p:oleObj name="Image" r:id="rId7" imgW="3977409" imgH="4816096" progId="Photoshop.Image.4">
                  <p:embed/>
                </p:oleObj>
              </mc:Choice>
              <mc:Fallback>
                <p:oleObj name="Image" r:id="rId7" imgW="3977409" imgH="4816096" progId="Photoshop.Image.4">
                  <p:embed/>
                  <p:pic>
                    <p:nvPicPr>
                      <p:cNvPr id="1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3898" y="3031450"/>
                        <a:ext cx="486054" cy="582613"/>
                      </a:xfrm>
                      <a:prstGeom prst="rect">
                        <a:avLst/>
                      </a:prstGeom>
                      <a:noFill/>
                      <a:ln>
                        <a:noFill/>
                      </a:ln>
                    </p:spPr>
                  </p:pic>
                </p:oleObj>
              </mc:Fallback>
            </mc:AlternateContent>
          </a:graphicData>
        </a:graphic>
      </p:graphicFrame>
      <p:graphicFrame>
        <p:nvGraphicFramePr>
          <p:cNvPr id="17" name="Object 2"/>
          <p:cNvGraphicFramePr>
            <a:graphicFrameLocks noChangeAspect="1"/>
          </p:cNvGraphicFramePr>
          <p:nvPr>
            <p:extLst>
              <p:ext uri="{D42A27DB-BD31-4B8C-83A1-F6EECF244321}">
                <p14:modId xmlns:p14="http://schemas.microsoft.com/office/powerpoint/2010/main" val="1784410954"/>
              </p:ext>
            </p:extLst>
          </p:nvPr>
        </p:nvGraphicFramePr>
        <p:xfrm>
          <a:off x="2273853" y="2999111"/>
          <a:ext cx="515949" cy="582613"/>
        </p:xfrm>
        <a:graphic>
          <a:graphicData uri="http://schemas.openxmlformats.org/presentationml/2006/ole">
            <mc:AlternateContent xmlns:mc="http://schemas.openxmlformats.org/markup-compatibility/2006">
              <mc:Choice xmlns:v="urn:schemas-microsoft-com:vml" Requires="v">
                <p:oleObj name="Image" r:id="rId8" imgW="3977409" imgH="4816096" progId="Photoshop.Image.4">
                  <p:embed/>
                </p:oleObj>
              </mc:Choice>
              <mc:Fallback>
                <p:oleObj name="Image" r:id="rId8" imgW="3977409" imgH="4816096" progId="Photoshop.Image.4">
                  <p:embed/>
                  <p:pic>
                    <p:nvPicPr>
                      <p:cNvPr id="17"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3853" y="2999111"/>
                        <a:ext cx="515949" cy="582613"/>
                      </a:xfrm>
                      <a:prstGeom prst="rect">
                        <a:avLst/>
                      </a:prstGeom>
                      <a:noFill/>
                      <a:ln>
                        <a:noFill/>
                      </a:ln>
                    </p:spPr>
                  </p:pic>
                </p:oleObj>
              </mc:Fallback>
            </mc:AlternateContent>
          </a:graphicData>
        </a:graphic>
      </p:graphicFrame>
      <p:sp>
        <p:nvSpPr>
          <p:cNvPr id="18" name="Freeform 7"/>
          <p:cNvSpPr>
            <a:spLocks/>
          </p:cNvSpPr>
          <p:nvPr/>
        </p:nvSpPr>
        <p:spPr bwMode="auto">
          <a:xfrm>
            <a:off x="3781332" y="3247474"/>
            <a:ext cx="304614" cy="366589"/>
          </a:xfrm>
          <a:custGeom>
            <a:avLst/>
            <a:gdLst>
              <a:gd name="T0" fmla="*/ 2147483647 w 953"/>
              <a:gd name="T1" fmla="*/ 0 h 1043"/>
              <a:gd name="T2" fmla="*/ 2147483647 w 953"/>
              <a:gd name="T3" fmla="*/ 2147483647 h 1043"/>
              <a:gd name="T4" fmla="*/ 2147483647 w 953"/>
              <a:gd name="T5" fmla="*/ 2147483647 h 1043"/>
              <a:gd name="T6" fmla="*/ 2147483647 w 953"/>
              <a:gd name="T7" fmla="*/ 2147483647 h 1043"/>
              <a:gd name="T8" fmla="*/ 2147483647 w 953"/>
              <a:gd name="T9" fmla="*/ 2147483647 h 1043"/>
              <a:gd name="T10" fmla="*/ 2147483647 w 953"/>
              <a:gd name="T11" fmla="*/ 2147483647 h 1043"/>
              <a:gd name="T12" fmla="*/ 2147483647 w 953"/>
              <a:gd name="T13" fmla="*/ 2147483647 h 1043"/>
              <a:gd name="T14" fmla="*/ 2147483647 w 953"/>
              <a:gd name="T15" fmla="*/ 2147483647 h 1043"/>
              <a:gd name="T16" fmla="*/ 2147483647 w 953"/>
              <a:gd name="T17" fmla="*/ 2147483647 h 1043"/>
              <a:gd name="T18" fmla="*/ 2147483647 w 953"/>
              <a:gd name="T19" fmla="*/ 2147483647 h 1043"/>
              <a:gd name="T20" fmla="*/ 2147483647 w 953"/>
              <a:gd name="T21" fmla="*/ 2147483647 h 1043"/>
              <a:gd name="T22" fmla="*/ 2147483647 w 953"/>
              <a:gd name="T23" fmla="*/ 2147483647 h 1043"/>
              <a:gd name="T24" fmla="*/ 2147483647 w 953"/>
              <a:gd name="T25" fmla="*/ 2147483647 h 1043"/>
              <a:gd name="T26" fmla="*/ 2147483647 w 953"/>
              <a:gd name="T27" fmla="*/ 2147483647 h 1043"/>
              <a:gd name="T28" fmla="*/ 2147483647 w 953"/>
              <a:gd name="T29" fmla="*/ 2147483647 h 1043"/>
              <a:gd name="T30" fmla="*/ 2147483647 w 953"/>
              <a:gd name="T31" fmla="*/ 2147483647 h 1043"/>
              <a:gd name="T32" fmla="*/ 2147483647 w 953"/>
              <a:gd name="T33" fmla="*/ 2147483647 h 1043"/>
              <a:gd name="T34" fmla="*/ 2147483647 w 953"/>
              <a:gd name="T35" fmla="*/ 2147483647 h 1043"/>
              <a:gd name="T36" fmla="*/ 2147483647 w 953"/>
              <a:gd name="T37" fmla="*/ 2147483647 h 1043"/>
              <a:gd name="T38" fmla="*/ 2147483647 w 953"/>
              <a:gd name="T39" fmla="*/ 2147483647 h 1043"/>
              <a:gd name="T40" fmla="*/ 2147483647 w 953"/>
              <a:gd name="T41" fmla="*/ 2147483647 h 1043"/>
              <a:gd name="T42" fmla="*/ 2147483647 w 953"/>
              <a:gd name="T43" fmla="*/ 2147483647 h 1043"/>
              <a:gd name="T44" fmla="*/ 2147483647 w 953"/>
              <a:gd name="T45" fmla="*/ 2147483647 h 1043"/>
              <a:gd name="T46" fmla="*/ 2147483647 w 953"/>
              <a:gd name="T47" fmla="*/ 2147483647 h 1043"/>
              <a:gd name="T48" fmla="*/ 2147483647 w 953"/>
              <a:gd name="T49" fmla="*/ 2147483647 h 1043"/>
              <a:gd name="T50" fmla="*/ 2147483647 w 953"/>
              <a:gd name="T51" fmla="*/ 2147483647 h 1043"/>
              <a:gd name="T52" fmla="*/ 2147483647 w 953"/>
              <a:gd name="T53" fmla="*/ 2147483647 h 1043"/>
              <a:gd name="T54" fmla="*/ 2147483647 w 953"/>
              <a:gd name="T55" fmla="*/ 2147483647 h 1043"/>
              <a:gd name="T56" fmla="*/ 2147483647 w 953"/>
              <a:gd name="T57" fmla="*/ 2147483647 h 1043"/>
              <a:gd name="T58" fmla="*/ 2147483647 w 953"/>
              <a:gd name="T59" fmla="*/ 2147483647 h 1043"/>
              <a:gd name="T60" fmla="*/ 2147483647 w 953"/>
              <a:gd name="T61" fmla="*/ 2147483647 h 1043"/>
              <a:gd name="T62" fmla="*/ 2147483647 w 953"/>
              <a:gd name="T63" fmla="*/ 2147483647 h 1043"/>
              <a:gd name="T64" fmla="*/ 2147483647 w 953"/>
              <a:gd name="T65" fmla="*/ 2147483647 h 1043"/>
              <a:gd name="T66" fmla="*/ 2147483647 w 953"/>
              <a:gd name="T67" fmla="*/ 2147483647 h 1043"/>
              <a:gd name="T68" fmla="*/ 2147483647 w 953"/>
              <a:gd name="T69" fmla="*/ 2147483647 h 1043"/>
              <a:gd name="T70" fmla="*/ 2147483647 w 953"/>
              <a:gd name="T71" fmla="*/ 2147483647 h 1043"/>
              <a:gd name="T72" fmla="*/ 2147483647 w 953"/>
              <a:gd name="T73" fmla="*/ 2147483647 h 1043"/>
              <a:gd name="T74" fmla="*/ 2147483647 w 953"/>
              <a:gd name="T75" fmla="*/ 2147483647 h 1043"/>
              <a:gd name="T76" fmla="*/ 2147483647 w 953"/>
              <a:gd name="T77" fmla="*/ 0 h 104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53"/>
              <a:gd name="T118" fmla="*/ 0 h 1043"/>
              <a:gd name="T119" fmla="*/ 953 w 953"/>
              <a:gd name="T120" fmla="*/ 1043 h 104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53" h="1043">
                <a:moveTo>
                  <a:pt x="427" y="0"/>
                </a:moveTo>
                <a:cubicBezTo>
                  <a:pt x="412" y="5"/>
                  <a:pt x="394" y="3"/>
                  <a:pt x="382" y="13"/>
                </a:cubicBezTo>
                <a:cubicBezTo>
                  <a:pt x="371" y="23"/>
                  <a:pt x="357" y="51"/>
                  <a:pt x="357" y="51"/>
                </a:cubicBezTo>
                <a:cubicBezTo>
                  <a:pt x="345" y="118"/>
                  <a:pt x="365" y="78"/>
                  <a:pt x="286" y="96"/>
                </a:cubicBezTo>
                <a:cubicBezTo>
                  <a:pt x="272" y="99"/>
                  <a:pt x="262" y="111"/>
                  <a:pt x="248" y="115"/>
                </a:cubicBezTo>
                <a:cubicBezTo>
                  <a:pt x="234" y="129"/>
                  <a:pt x="212" y="157"/>
                  <a:pt x="190" y="167"/>
                </a:cubicBezTo>
                <a:cubicBezTo>
                  <a:pt x="178" y="172"/>
                  <a:pt x="152" y="179"/>
                  <a:pt x="152" y="179"/>
                </a:cubicBezTo>
                <a:cubicBezTo>
                  <a:pt x="137" y="202"/>
                  <a:pt x="137" y="215"/>
                  <a:pt x="114" y="231"/>
                </a:cubicBezTo>
                <a:cubicBezTo>
                  <a:pt x="105" y="245"/>
                  <a:pt x="91" y="255"/>
                  <a:pt x="82" y="269"/>
                </a:cubicBezTo>
                <a:cubicBezTo>
                  <a:pt x="70" y="286"/>
                  <a:pt x="68" y="308"/>
                  <a:pt x="62" y="327"/>
                </a:cubicBezTo>
                <a:cubicBezTo>
                  <a:pt x="60" y="334"/>
                  <a:pt x="53" y="339"/>
                  <a:pt x="50" y="346"/>
                </a:cubicBezTo>
                <a:cubicBezTo>
                  <a:pt x="41" y="363"/>
                  <a:pt x="43" y="372"/>
                  <a:pt x="37" y="391"/>
                </a:cubicBezTo>
                <a:cubicBezTo>
                  <a:pt x="31" y="412"/>
                  <a:pt x="18" y="428"/>
                  <a:pt x="11" y="448"/>
                </a:cubicBezTo>
                <a:cubicBezTo>
                  <a:pt x="14" y="529"/>
                  <a:pt x="0" y="673"/>
                  <a:pt x="56" y="755"/>
                </a:cubicBezTo>
                <a:cubicBezTo>
                  <a:pt x="73" y="812"/>
                  <a:pt x="85" y="819"/>
                  <a:pt x="139" y="839"/>
                </a:cubicBezTo>
                <a:cubicBezTo>
                  <a:pt x="145" y="885"/>
                  <a:pt x="154" y="918"/>
                  <a:pt x="190" y="947"/>
                </a:cubicBezTo>
                <a:cubicBezTo>
                  <a:pt x="204" y="959"/>
                  <a:pt x="212" y="961"/>
                  <a:pt x="229" y="967"/>
                </a:cubicBezTo>
                <a:cubicBezTo>
                  <a:pt x="242" y="971"/>
                  <a:pt x="267" y="979"/>
                  <a:pt x="267" y="979"/>
                </a:cubicBezTo>
                <a:cubicBezTo>
                  <a:pt x="328" y="1021"/>
                  <a:pt x="243" y="957"/>
                  <a:pt x="293" y="1018"/>
                </a:cubicBezTo>
                <a:cubicBezTo>
                  <a:pt x="302" y="1029"/>
                  <a:pt x="436" y="1037"/>
                  <a:pt x="440" y="1037"/>
                </a:cubicBezTo>
                <a:cubicBezTo>
                  <a:pt x="515" y="1035"/>
                  <a:pt x="590" y="1043"/>
                  <a:pt x="664" y="1031"/>
                </a:cubicBezTo>
                <a:cubicBezTo>
                  <a:pt x="664" y="1031"/>
                  <a:pt x="671" y="984"/>
                  <a:pt x="677" y="979"/>
                </a:cubicBezTo>
                <a:cubicBezTo>
                  <a:pt x="689" y="969"/>
                  <a:pt x="707" y="971"/>
                  <a:pt x="722" y="967"/>
                </a:cubicBezTo>
                <a:cubicBezTo>
                  <a:pt x="734" y="929"/>
                  <a:pt x="764" y="923"/>
                  <a:pt x="798" y="915"/>
                </a:cubicBezTo>
                <a:cubicBezTo>
                  <a:pt x="810" y="908"/>
                  <a:pt x="827" y="906"/>
                  <a:pt x="837" y="896"/>
                </a:cubicBezTo>
                <a:cubicBezTo>
                  <a:pt x="863" y="869"/>
                  <a:pt x="859" y="846"/>
                  <a:pt x="888" y="826"/>
                </a:cubicBezTo>
                <a:cubicBezTo>
                  <a:pt x="931" y="761"/>
                  <a:pt x="901" y="763"/>
                  <a:pt x="926" y="685"/>
                </a:cubicBezTo>
                <a:cubicBezTo>
                  <a:pt x="922" y="556"/>
                  <a:pt x="953" y="482"/>
                  <a:pt x="856" y="416"/>
                </a:cubicBezTo>
                <a:cubicBezTo>
                  <a:pt x="848" y="391"/>
                  <a:pt x="832" y="387"/>
                  <a:pt x="818" y="365"/>
                </a:cubicBezTo>
                <a:cubicBezTo>
                  <a:pt x="811" y="322"/>
                  <a:pt x="813" y="311"/>
                  <a:pt x="779" y="288"/>
                </a:cubicBezTo>
                <a:cubicBezTo>
                  <a:pt x="765" y="267"/>
                  <a:pt x="713" y="211"/>
                  <a:pt x="696" y="199"/>
                </a:cubicBezTo>
                <a:cubicBezTo>
                  <a:pt x="683" y="190"/>
                  <a:pt x="658" y="173"/>
                  <a:pt x="658" y="173"/>
                </a:cubicBezTo>
                <a:cubicBezTo>
                  <a:pt x="656" y="167"/>
                  <a:pt x="656" y="158"/>
                  <a:pt x="651" y="154"/>
                </a:cubicBezTo>
                <a:cubicBezTo>
                  <a:pt x="644" y="149"/>
                  <a:pt x="633" y="151"/>
                  <a:pt x="626" y="147"/>
                </a:cubicBezTo>
                <a:cubicBezTo>
                  <a:pt x="566" y="112"/>
                  <a:pt x="640" y="139"/>
                  <a:pt x="587" y="122"/>
                </a:cubicBezTo>
                <a:cubicBezTo>
                  <a:pt x="566" y="108"/>
                  <a:pt x="560" y="92"/>
                  <a:pt x="536" y="83"/>
                </a:cubicBezTo>
                <a:cubicBezTo>
                  <a:pt x="531" y="76"/>
                  <a:pt x="497" y="35"/>
                  <a:pt x="491" y="32"/>
                </a:cubicBezTo>
                <a:cubicBezTo>
                  <a:pt x="486" y="29"/>
                  <a:pt x="426" y="20"/>
                  <a:pt x="421" y="13"/>
                </a:cubicBezTo>
                <a:cubicBezTo>
                  <a:pt x="418" y="9"/>
                  <a:pt x="425" y="4"/>
                  <a:pt x="427" y="0"/>
                </a:cubicBezTo>
                <a:close/>
              </a:path>
            </a:pathLst>
          </a:custGeom>
          <a:solidFill>
            <a:srgbClr val="3366FF">
              <a:alpha val="50195"/>
            </a:srgbClr>
          </a:solidFill>
          <a:ln w="9525">
            <a:solidFill>
              <a:srgbClr val="FF0000"/>
            </a:solidFill>
            <a:round/>
            <a:headEnd/>
            <a:tailEnd/>
          </a:ln>
        </p:spPr>
        <p:txBody>
          <a:bodyPr wrap="none" anchor="ctr"/>
          <a:lstStyle/>
          <a:p>
            <a:endParaRPr lang="it-IT" sz="1800"/>
          </a:p>
        </p:txBody>
      </p:sp>
      <p:sp>
        <p:nvSpPr>
          <p:cNvPr id="20" name="Freeform 8"/>
          <p:cNvSpPr>
            <a:spLocks/>
          </p:cNvSpPr>
          <p:nvPr/>
        </p:nvSpPr>
        <p:spPr bwMode="auto">
          <a:xfrm>
            <a:off x="3167844" y="3236021"/>
            <a:ext cx="216024" cy="319144"/>
          </a:xfrm>
          <a:custGeom>
            <a:avLst/>
            <a:gdLst>
              <a:gd name="T0" fmla="*/ 2147483647 w 1063"/>
              <a:gd name="T1" fmla="*/ 2147483647 h 1050"/>
              <a:gd name="T2" fmla="*/ 2147483647 w 1063"/>
              <a:gd name="T3" fmla="*/ 2147483647 h 1050"/>
              <a:gd name="T4" fmla="*/ 2147483647 w 1063"/>
              <a:gd name="T5" fmla="*/ 2147483647 h 1050"/>
              <a:gd name="T6" fmla="*/ 2147483647 w 1063"/>
              <a:gd name="T7" fmla="*/ 2147483647 h 1050"/>
              <a:gd name="T8" fmla="*/ 2147483647 w 1063"/>
              <a:gd name="T9" fmla="*/ 2147483647 h 1050"/>
              <a:gd name="T10" fmla="*/ 2147483647 w 1063"/>
              <a:gd name="T11" fmla="*/ 2147483647 h 1050"/>
              <a:gd name="T12" fmla="*/ 2147483647 w 1063"/>
              <a:gd name="T13" fmla="*/ 2147483647 h 1050"/>
              <a:gd name="T14" fmla="*/ 2147483647 w 1063"/>
              <a:gd name="T15" fmla="*/ 2147483647 h 1050"/>
              <a:gd name="T16" fmla="*/ 2147483647 w 1063"/>
              <a:gd name="T17" fmla="*/ 2147483647 h 1050"/>
              <a:gd name="T18" fmla="*/ 2147483647 w 1063"/>
              <a:gd name="T19" fmla="*/ 2147483647 h 1050"/>
              <a:gd name="T20" fmla="*/ 2147483647 w 1063"/>
              <a:gd name="T21" fmla="*/ 2147483647 h 1050"/>
              <a:gd name="T22" fmla="*/ 2147483647 w 1063"/>
              <a:gd name="T23" fmla="*/ 2147483647 h 1050"/>
              <a:gd name="T24" fmla="*/ 2147483647 w 1063"/>
              <a:gd name="T25" fmla="*/ 2147483647 h 1050"/>
              <a:gd name="T26" fmla="*/ 2147483647 w 1063"/>
              <a:gd name="T27" fmla="*/ 2147483647 h 1050"/>
              <a:gd name="T28" fmla="*/ 2147483647 w 1063"/>
              <a:gd name="T29" fmla="*/ 2147483647 h 1050"/>
              <a:gd name="T30" fmla="*/ 2147483647 w 1063"/>
              <a:gd name="T31" fmla="*/ 2147483647 h 1050"/>
              <a:gd name="T32" fmla="*/ 2147483647 w 1063"/>
              <a:gd name="T33" fmla="*/ 2147483647 h 1050"/>
              <a:gd name="T34" fmla="*/ 2147483647 w 1063"/>
              <a:gd name="T35" fmla="*/ 2147483647 h 1050"/>
              <a:gd name="T36" fmla="*/ 2147483647 w 1063"/>
              <a:gd name="T37" fmla="*/ 2147483647 h 1050"/>
              <a:gd name="T38" fmla="*/ 2147483647 w 1063"/>
              <a:gd name="T39" fmla="*/ 2147483647 h 1050"/>
              <a:gd name="T40" fmla="*/ 2147483647 w 1063"/>
              <a:gd name="T41" fmla="*/ 2147483647 h 1050"/>
              <a:gd name="T42" fmla="*/ 2147483647 w 1063"/>
              <a:gd name="T43" fmla="*/ 2147483647 h 1050"/>
              <a:gd name="T44" fmla="*/ 2147483647 w 1063"/>
              <a:gd name="T45" fmla="*/ 2147483647 h 1050"/>
              <a:gd name="T46" fmla="*/ 2147483647 w 1063"/>
              <a:gd name="T47" fmla="*/ 2147483647 h 1050"/>
              <a:gd name="T48" fmla="*/ 2147483647 w 1063"/>
              <a:gd name="T49" fmla="*/ 2147483647 h 1050"/>
              <a:gd name="T50" fmla="*/ 2147483647 w 1063"/>
              <a:gd name="T51" fmla="*/ 2147483647 h 1050"/>
              <a:gd name="T52" fmla="*/ 2147483647 w 1063"/>
              <a:gd name="T53" fmla="*/ 2147483647 h 1050"/>
              <a:gd name="T54" fmla="*/ 2147483647 w 1063"/>
              <a:gd name="T55" fmla="*/ 2147483647 h 1050"/>
              <a:gd name="T56" fmla="*/ 2147483647 w 1063"/>
              <a:gd name="T57" fmla="*/ 2147483647 h 1050"/>
              <a:gd name="T58" fmla="*/ 2147483647 w 1063"/>
              <a:gd name="T59" fmla="*/ 2147483647 h 1050"/>
              <a:gd name="T60" fmla="*/ 2147483647 w 1063"/>
              <a:gd name="T61" fmla="*/ 2147483647 h 1050"/>
              <a:gd name="T62" fmla="*/ 2147483647 w 1063"/>
              <a:gd name="T63" fmla="*/ 2147483647 h 1050"/>
              <a:gd name="T64" fmla="*/ 2147483647 w 1063"/>
              <a:gd name="T65" fmla="*/ 2147483647 h 1050"/>
              <a:gd name="T66" fmla="*/ 2147483647 w 1063"/>
              <a:gd name="T67" fmla="*/ 2147483647 h 1050"/>
              <a:gd name="T68" fmla="*/ 2147483647 w 1063"/>
              <a:gd name="T69" fmla="*/ 2147483647 h 1050"/>
              <a:gd name="T70" fmla="*/ 2147483647 w 1063"/>
              <a:gd name="T71" fmla="*/ 2147483647 h 1050"/>
              <a:gd name="T72" fmla="*/ 2147483647 w 1063"/>
              <a:gd name="T73" fmla="*/ 2147483647 h 1050"/>
              <a:gd name="T74" fmla="*/ 2147483647 w 1063"/>
              <a:gd name="T75" fmla="*/ 2147483647 h 1050"/>
              <a:gd name="T76" fmla="*/ 2147483647 w 1063"/>
              <a:gd name="T77" fmla="*/ 2147483647 h 1050"/>
              <a:gd name="T78" fmla="*/ 2147483647 w 1063"/>
              <a:gd name="T79" fmla="*/ 2147483647 h 10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3"/>
              <a:gd name="T121" fmla="*/ 0 h 1050"/>
              <a:gd name="T122" fmla="*/ 1063 w 1063"/>
              <a:gd name="T123" fmla="*/ 1050 h 10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3" h="1050">
                <a:moveTo>
                  <a:pt x="460" y="32"/>
                </a:moveTo>
                <a:cubicBezTo>
                  <a:pt x="360" y="0"/>
                  <a:pt x="428" y="167"/>
                  <a:pt x="415" y="231"/>
                </a:cubicBezTo>
                <a:cubicBezTo>
                  <a:pt x="412" y="244"/>
                  <a:pt x="377" y="243"/>
                  <a:pt x="377" y="243"/>
                </a:cubicBezTo>
                <a:cubicBezTo>
                  <a:pt x="365" y="255"/>
                  <a:pt x="348" y="262"/>
                  <a:pt x="338" y="275"/>
                </a:cubicBezTo>
                <a:cubicBezTo>
                  <a:pt x="326" y="291"/>
                  <a:pt x="340" y="302"/>
                  <a:pt x="319" y="314"/>
                </a:cubicBezTo>
                <a:cubicBezTo>
                  <a:pt x="300" y="324"/>
                  <a:pt x="264" y="326"/>
                  <a:pt x="242" y="333"/>
                </a:cubicBezTo>
                <a:cubicBezTo>
                  <a:pt x="215" y="352"/>
                  <a:pt x="201" y="372"/>
                  <a:pt x="172" y="391"/>
                </a:cubicBezTo>
                <a:cubicBezTo>
                  <a:pt x="154" y="403"/>
                  <a:pt x="114" y="416"/>
                  <a:pt x="114" y="416"/>
                </a:cubicBezTo>
                <a:cubicBezTo>
                  <a:pt x="108" y="422"/>
                  <a:pt x="102" y="429"/>
                  <a:pt x="95" y="435"/>
                </a:cubicBezTo>
                <a:cubicBezTo>
                  <a:pt x="83" y="445"/>
                  <a:pt x="57" y="461"/>
                  <a:pt x="57" y="461"/>
                </a:cubicBezTo>
                <a:cubicBezTo>
                  <a:pt x="47" y="489"/>
                  <a:pt x="28" y="510"/>
                  <a:pt x="18" y="538"/>
                </a:cubicBezTo>
                <a:cubicBezTo>
                  <a:pt x="13" y="590"/>
                  <a:pt x="0" y="732"/>
                  <a:pt x="44" y="762"/>
                </a:cubicBezTo>
                <a:cubicBezTo>
                  <a:pt x="54" y="793"/>
                  <a:pt x="103" y="847"/>
                  <a:pt x="133" y="858"/>
                </a:cubicBezTo>
                <a:cubicBezTo>
                  <a:pt x="164" y="903"/>
                  <a:pt x="176" y="924"/>
                  <a:pt x="229" y="941"/>
                </a:cubicBezTo>
                <a:cubicBezTo>
                  <a:pt x="251" y="956"/>
                  <a:pt x="256" y="971"/>
                  <a:pt x="281" y="979"/>
                </a:cubicBezTo>
                <a:cubicBezTo>
                  <a:pt x="324" y="1009"/>
                  <a:pt x="304" y="1000"/>
                  <a:pt x="338" y="1011"/>
                </a:cubicBezTo>
                <a:cubicBezTo>
                  <a:pt x="365" y="1029"/>
                  <a:pt x="396" y="1033"/>
                  <a:pt x="428" y="1037"/>
                </a:cubicBezTo>
                <a:cubicBezTo>
                  <a:pt x="466" y="1042"/>
                  <a:pt x="543" y="1050"/>
                  <a:pt x="543" y="1050"/>
                </a:cubicBezTo>
                <a:cubicBezTo>
                  <a:pt x="611" y="1048"/>
                  <a:pt x="680" y="1047"/>
                  <a:pt x="748" y="1043"/>
                </a:cubicBezTo>
                <a:cubicBezTo>
                  <a:pt x="755" y="1043"/>
                  <a:pt x="761" y="1039"/>
                  <a:pt x="767" y="1037"/>
                </a:cubicBezTo>
                <a:cubicBezTo>
                  <a:pt x="790" y="1031"/>
                  <a:pt x="814" y="1025"/>
                  <a:pt x="837" y="1018"/>
                </a:cubicBezTo>
                <a:cubicBezTo>
                  <a:pt x="850" y="1014"/>
                  <a:pt x="876" y="1005"/>
                  <a:pt x="876" y="1005"/>
                </a:cubicBezTo>
                <a:cubicBezTo>
                  <a:pt x="900" y="969"/>
                  <a:pt x="874" y="999"/>
                  <a:pt x="914" y="979"/>
                </a:cubicBezTo>
                <a:cubicBezTo>
                  <a:pt x="943" y="965"/>
                  <a:pt x="975" y="938"/>
                  <a:pt x="997" y="915"/>
                </a:cubicBezTo>
                <a:cubicBezTo>
                  <a:pt x="1020" y="891"/>
                  <a:pt x="1014" y="864"/>
                  <a:pt x="1042" y="845"/>
                </a:cubicBezTo>
                <a:cubicBezTo>
                  <a:pt x="1044" y="826"/>
                  <a:pt x="1044" y="806"/>
                  <a:pt x="1049" y="787"/>
                </a:cubicBezTo>
                <a:cubicBezTo>
                  <a:pt x="1051" y="780"/>
                  <a:pt x="1060" y="775"/>
                  <a:pt x="1061" y="768"/>
                </a:cubicBezTo>
                <a:cubicBezTo>
                  <a:pt x="1063" y="744"/>
                  <a:pt x="1056" y="681"/>
                  <a:pt x="1042" y="653"/>
                </a:cubicBezTo>
                <a:cubicBezTo>
                  <a:pt x="1032" y="632"/>
                  <a:pt x="1017" y="614"/>
                  <a:pt x="1004" y="595"/>
                </a:cubicBezTo>
                <a:cubicBezTo>
                  <a:pt x="1000" y="589"/>
                  <a:pt x="991" y="576"/>
                  <a:pt x="991" y="576"/>
                </a:cubicBezTo>
                <a:cubicBezTo>
                  <a:pt x="984" y="554"/>
                  <a:pt x="978" y="538"/>
                  <a:pt x="965" y="519"/>
                </a:cubicBezTo>
                <a:cubicBezTo>
                  <a:pt x="958" y="487"/>
                  <a:pt x="947" y="479"/>
                  <a:pt x="921" y="461"/>
                </a:cubicBezTo>
                <a:cubicBezTo>
                  <a:pt x="911" y="446"/>
                  <a:pt x="889" y="421"/>
                  <a:pt x="876" y="410"/>
                </a:cubicBezTo>
                <a:cubicBezTo>
                  <a:pt x="864" y="400"/>
                  <a:pt x="848" y="395"/>
                  <a:pt x="837" y="384"/>
                </a:cubicBezTo>
                <a:cubicBezTo>
                  <a:pt x="800" y="347"/>
                  <a:pt x="803" y="346"/>
                  <a:pt x="761" y="333"/>
                </a:cubicBezTo>
                <a:cubicBezTo>
                  <a:pt x="738" y="300"/>
                  <a:pt x="715" y="296"/>
                  <a:pt x="677" y="288"/>
                </a:cubicBezTo>
                <a:cubicBezTo>
                  <a:pt x="660" y="261"/>
                  <a:pt x="637" y="246"/>
                  <a:pt x="607" y="237"/>
                </a:cubicBezTo>
                <a:cubicBezTo>
                  <a:pt x="588" y="218"/>
                  <a:pt x="584" y="201"/>
                  <a:pt x="562" y="186"/>
                </a:cubicBezTo>
                <a:cubicBezTo>
                  <a:pt x="550" y="150"/>
                  <a:pt x="549" y="136"/>
                  <a:pt x="517" y="115"/>
                </a:cubicBezTo>
                <a:cubicBezTo>
                  <a:pt x="502" y="68"/>
                  <a:pt x="520" y="32"/>
                  <a:pt x="460" y="32"/>
                </a:cubicBezTo>
                <a:close/>
              </a:path>
            </a:pathLst>
          </a:custGeom>
          <a:solidFill>
            <a:srgbClr val="3366FF">
              <a:alpha val="50195"/>
            </a:srgbClr>
          </a:solidFill>
          <a:ln w="9525">
            <a:solidFill>
              <a:srgbClr val="FF0000"/>
            </a:solidFill>
            <a:round/>
            <a:headEnd/>
            <a:tailEnd/>
          </a:ln>
        </p:spPr>
        <p:txBody>
          <a:bodyPr wrap="none" anchor="ctr"/>
          <a:lstStyle/>
          <a:p>
            <a:r>
              <a:rPr lang="it-IT" sz="1800" dirty="0">
                <a:solidFill>
                  <a:srgbClr val="005291"/>
                </a:solidFill>
              </a:rPr>
              <a:t>V</a:t>
            </a:r>
          </a:p>
        </p:txBody>
      </p:sp>
      <p:sp>
        <p:nvSpPr>
          <p:cNvPr id="21" name="Freeform 8"/>
          <p:cNvSpPr>
            <a:spLocks/>
          </p:cNvSpPr>
          <p:nvPr/>
        </p:nvSpPr>
        <p:spPr bwMode="auto">
          <a:xfrm>
            <a:off x="2411760" y="3247474"/>
            <a:ext cx="324036" cy="318871"/>
          </a:xfrm>
          <a:custGeom>
            <a:avLst/>
            <a:gdLst>
              <a:gd name="T0" fmla="*/ 2147483647 w 1063"/>
              <a:gd name="T1" fmla="*/ 2147483647 h 1050"/>
              <a:gd name="T2" fmla="*/ 2147483647 w 1063"/>
              <a:gd name="T3" fmla="*/ 2147483647 h 1050"/>
              <a:gd name="T4" fmla="*/ 2147483647 w 1063"/>
              <a:gd name="T5" fmla="*/ 2147483647 h 1050"/>
              <a:gd name="T6" fmla="*/ 2147483647 w 1063"/>
              <a:gd name="T7" fmla="*/ 2147483647 h 1050"/>
              <a:gd name="T8" fmla="*/ 2147483647 w 1063"/>
              <a:gd name="T9" fmla="*/ 2147483647 h 1050"/>
              <a:gd name="T10" fmla="*/ 2147483647 w 1063"/>
              <a:gd name="T11" fmla="*/ 2147483647 h 1050"/>
              <a:gd name="T12" fmla="*/ 2147483647 w 1063"/>
              <a:gd name="T13" fmla="*/ 2147483647 h 1050"/>
              <a:gd name="T14" fmla="*/ 2147483647 w 1063"/>
              <a:gd name="T15" fmla="*/ 2147483647 h 1050"/>
              <a:gd name="T16" fmla="*/ 2147483647 w 1063"/>
              <a:gd name="T17" fmla="*/ 2147483647 h 1050"/>
              <a:gd name="T18" fmla="*/ 2147483647 w 1063"/>
              <a:gd name="T19" fmla="*/ 2147483647 h 1050"/>
              <a:gd name="T20" fmla="*/ 2147483647 w 1063"/>
              <a:gd name="T21" fmla="*/ 2147483647 h 1050"/>
              <a:gd name="T22" fmla="*/ 2147483647 w 1063"/>
              <a:gd name="T23" fmla="*/ 2147483647 h 1050"/>
              <a:gd name="T24" fmla="*/ 2147483647 w 1063"/>
              <a:gd name="T25" fmla="*/ 2147483647 h 1050"/>
              <a:gd name="T26" fmla="*/ 2147483647 w 1063"/>
              <a:gd name="T27" fmla="*/ 2147483647 h 1050"/>
              <a:gd name="T28" fmla="*/ 2147483647 w 1063"/>
              <a:gd name="T29" fmla="*/ 2147483647 h 1050"/>
              <a:gd name="T30" fmla="*/ 2147483647 w 1063"/>
              <a:gd name="T31" fmla="*/ 2147483647 h 1050"/>
              <a:gd name="T32" fmla="*/ 2147483647 w 1063"/>
              <a:gd name="T33" fmla="*/ 2147483647 h 1050"/>
              <a:gd name="T34" fmla="*/ 2147483647 w 1063"/>
              <a:gd name="T35" fmla="*/ 2147483647 h 1050"/>
              <a:gd name="T36" fmla="*/ 2147483647 w 1063"/>
              <a:gd name="T37" fmla="*/ 2147483647 h 1050"/>
              <a:gd name="T38" fmla="*/ 2147483647 w 1063"/>
              <a:gd name="T39" fmla="*/ 2147483647 h 1050"/>
              <a:gd name="T40" fmla="*/ 2147483647 w 1063"/>
              <a:gd name="T41" fmla="*/ 2147483647 h 1050"/>
              <a:gd name="T42" fmla="*/ 2147483647 w 1063"/>
              <a:gd name="T43" fmla="*/ 2147483647 h 1050"/>
              <a:gd name="T44" fmla="*/ 2147483647 w 1063"/>
              <a:gd name="T45" fmla="*/ 2147483647 h 1050"/>
              <a:gd name="T46" fmla="*/ 2147483647 w 1063"/>
              <a:gd name="T47" fmla="*/ 2147483647 h 1050"/>
              <a:gd name="T48" fmla="*/ 2147483647 w 1063"/>
              <a:gd name="T49" fmla="*/ 2147483647 h 1050"/>
              <a:gd name="T50" fmla="*/ 2147483647 w 1063"/>
              <a:gd name="T51" fmla="*/ 2147483647 h 1050"/>
              <a:gd name="T52" fmla="*/ 2147483647 w 1063"/>
              <a:gd name="T53" fmla="*/ 2147483647 h 1050"/>
              <a:gd name="T54" fmla="*/ 2147483647 w 1063"/>
              <a:gd name="T55" fmla="*/ 2147483647 h 1050"/>
              <a:gd name="T56" fmla="*/ 2147483647 w 1063"/>
              <a:gd name="T57" fmla="*/ 2147483647 h 1050"/>
              <a:gd name="T58" fmla="*/ 2147483647 w 1063"/>
              <a:gd name="T59" fmla="*/ 2147483647 h 1050"/>
              <a:gd name="T60" fmla="*/ 2147483647 w 1063"/>
              <a:gd name="T61" fmla="*/ 2147483647 h 1050"/>
              <a:gd name="T62" fmla="*/ 2147483647 w 1063"/>
              <a:gd name="T63" fmla="*/ 2147483647 h 1050"/>
              <a:gd name="T64" fmla="*/ 2147483647 w 1063"/>
              <a:gd name="T65" fmla="*/ 2147483647 h 1050"/>
              <a:gd name="T66" fmla="*/ 2147483647 w 1063"/>
              <a:gd name="T67" fmla="*/ 2147483647 h 1050"/>
              <a:gd name="T68" fmla="*/ 2147483647 w 1063"/>
              <a:gd name="T69" fmla="*/ 2147483647 h 1050"/>
              <a:gd name="T70" fmla="*/ 2147483647 w 1063"/>
              <a:gd name="T71" fmla="*/ 2147483647 h 1050"/>
              <a:gd name="T72" fmla="*/ 2147483647 w 1063"/>
              <a:gd name="T73" fmla="*/ 2147483647 h 1050"/>
              <a:gd name="T74" fmla="*/ 2147483647 w 1063"/>
              <a:gd name="T75" fmla="*/ 2147483647 h 1050"/>
              <a:gd name="T76" fmla="*/ 2147483647 w 1063"/>
              <a:gd name="T77" fmla="*/ 2147483647 h 1050"/>
              <a:gd name="T78" fmla="*/ 2147483647 w 1063"/>
              <a:gd name="T79" fmla="*/ 2147483647 h 10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3"/>
              <a:gd name="T121" fmla="*/ 0 h 1050"/>
              <a:gd name="T122" fmla="*/ 1063 w 1063"/>
              <a:gd name="T123" fmla="*/ 1050 h 10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3" h="1050">
                <a:moveTo>
                  <a:pt x="460" y="32"/>
                </a:moveTo>
                <a:cubicBezTo>
                  <a:pt x="360" y="0"/>
                  <a:pt x="428" y="167"/>
                  <a:pt x="415" y="231"/>
                </a:cubicBezTo>
                <a:cubicBezTo>
                  <a:pt x="412" y="244"/>
                  <a:pt x="377" y="243"/>
                  <a:pt x="377" y="243"/>
                </a:cubicBezTo>
                <a:cubicBezTo>
                  <a:pt x="365" y="255"/>
                  <a:pt x="348" y="262"/>
                  <a:pt x="338" y="275"/>
                </a:cubicBezTo>
                <a:cubicBezTo>
                  <a:pt x="326" y="291"/>
                  <a:pt x="340" y="302"/>
                  <a:pt x="319" y="314"/>
                </a:cubicBezTo>
                <a:cubicBezTo>
                  <a:pt x="300" y="324"/>
                  <a:pt x="264" y="326"/>
                  <a:pt x="242" y="333"/>
                </a:cubicBezTo>
                <a:cubicBezTo>
                  <a:pt x="215" y="352"/>
                  <a:pt x="201" y="372"/>
                  <a:pt x="172" y="391"/>
                </a:cubicBezTo>
                <a:cubicBezTo>
                  <a:pt x="154" y="403"/>
                  <a:pt x="114" y="416"/>
                  <a:pt x="114" y="416"/>
                </a:cubicBezTo>
                <a:cubicBezTo>
                  <a:pt x="108" y="422"/>
                  <a:pt x="102" y="429"/>
                  <a:pt x="95" y="435"/>
                </a:cubicBezTo>
                <a:cubicBezTo>
                  <a:pt x="83" y="445"/>
                  <a:pt x="57" y="461"/>
                  <a:pt x="57" y="461"/>
                </a:cubicBezTo>
                <a:cubicBezTo>
                  <a:pt x="47" y="489"/>
                  <a:pt x="28" y="510"/>
                  <a:pt x="18" y="538"/>
                </a:cubicBezTo>
                <a:cubicBezTo>
                  <a:pt x="13" y="590"/>
                  <a:pt x="0" y="732"/>
                  <a:pt x="44" y="762"/>
                </a:cubicBezTo>
                <a:cubicBezTo>
                  <a:pt x="54" y="793"/>
                  <a:pt x="103" y="847"/>
                  <a:pt x="133" y="858"/>
                </a:cubicBezTo>
                <a:cubicBezTo>
                  <a:pt x="164" y="903"/>
                  <a:pt x="176" y="924"/>
                  <a:pt x="229" y="941"/>
                </a:cubicBezTo>
                <a:cubicBezTo>
                  <a:pt x="251" y="956"/>
                  <a:pt x="256" y="971"/>
                  <a:pt x="281" y="979"/>
                </a:cubicBezTo>
                <a:cubicBezTo>
                  <a:pt x="324" y="1009"/>
                  <a:pt x="304" y="1000"/>
                  <a:pt x="338" y="1011"/>
                </a:cubicBezTo>
                <a:cubicBezTo>
                  <a:pt x="365" y="1029"/>
                  <a:pt x="396" y="1033"/>
                  <a:pt x="428" y="1037"/>
                </a:cubicBezTo>
                <a:cubicBezTo>
                  <a:pt x="466" y="1042"/>
                  <a:pt x="543" y="1050"/>
                  <a:pt x="543" y="1050"/>
                </a:cubicBezTo>
                <a:cubicBezTo>
                  <a:pt x="611" y="1048"/>
                  <a:pt x="680" y="1047"/>
                  <a:pt x="748" y="1043"/>
                </a:cubicBezTo>
                <a:cubicBezTo>
                  <a:pt x="755" y="1043"/>
                  <a:pt x="761" y="1039"/>
                  <a:pt x="767" y="1037"/>
                </a:cubicBezTo>
                <a:cubicBezTo>
                  <a:pt x="790" y="1031"/>
                  <a:pt x="814" y="1025"/>
                  <a:pt x="837" y="1018"/>
                </a:cubicBezTo>
                <a:cubicBezTo>
                  <a:pt x="850" y="1014"/>
                  <a:pt x="876" y="1005"/>
                  <a:pt x="876" y="1005"/>
                </a:cubicBezTo>
                <a:cubicBezTo>
                  <a:pt x="900" y="969"/>
                  <a:pt x="874" y="999"/>
                  <a:pt x="914" y="979"/>
                </a:cubicBezTo>
                <a:cubicBezTo>
                  <a:pt x="943" y="965"/>
                  <a:pt x="975" y="938"/>
                  <a:pt x="997" y="915"/>
                </a:cubicBezTo>
                <a:cubicBezTo>
                  <a:pt x="1020" y="891"/>
                  <a:pt x="1014" y="864"/>
                  <a:pt x="1042" y="845"/>
                </a:cubicBezTo>
                <a:cubicBezTo>
                  <a:pt x="1044" y="826"/>
                  <a:pt x="1044" y="806"/>
                  <a:pt x="1049" y="787"/>
                </a:cubicBezTo>
                <a:cubicBezTo>
                  <a:pt x="1051" y="780"/>
                  <a:pt x="1060" y="775"/>
                  <a:pt x="1061" y="768"/>
                </a:cubicBezTo>
                <a:cubicBezTo>
                  <a:pt x="1063" y="744"/>
                  <a:pt x="1056" y="681"/>
                  <a:pt x="1042" y="653"/>
                </a:cubicBezTo>
                <a:cubicBezTo>
                  <a:pt x="1032" y="632"/>
                  <a:pt x="1017" y="614"/>
                  <a:pt x="1004" y="595"/>
                </a:cubicBezTo>
                <a:cubicBezTo>
                  <a:pt x="1000" y="589"/>
                  <a:pt x="991" y="576"/>
                  <a:pt x="991" y="576"/>
                </a:cubicBezTo>
                <a:cubicBezTo>
                  <a:pt x="984" y="554"/>
                  <a:pt x="978" y="538"/>
                  <a:pt x="965" y="519"/>
                </a:cubicBezTo>
                <a:cubicBezTo>
                  <a:pt x="958" y="487"/>
                  <a:pt x="947" y="479"/>
                  <a:pt x="921" y="461"/>
                </a:cubicBezTo>
                <a:cubicBezTo>
                  <a:pt x="911" y="446"/>
                  <a:pt x="889" y="421"/>
                  <a:pt x="876" y="410"/>
                </a:cubicBezTo>
                <a:cubicBezTo>
                  <a:pt x="864" y="400"/>
                  <a:pt x="848" y="395"/>
                  <a:pt x="837" y="384"/>
                </a:cubicBezTo>
                <a:cubicBezTo>
                  <a:pt x="800" y="347"/>
                  <a:pt x="803" y="346"/>
                  <a:pt x="761" y="333"/>
                </a:cubicBezTo>
                <a:cubicBezTo>
                  <a:pt x="738" y="300"/>
                  <a:pt x="715" y="296"/>
                  <a:pt x="677" y="288"/>
                </a:cubicBezTo>
                <a:cubicBezTo>
                  <a:pt x="660" y="261"/>
                  <a:pt x="637" y="246"/>
                  <a:pt x="607" y="237"/>
                </a:cubicBezTo>
                <a:cubicBezTo>
                  <a:pt x="588" y="218"/>
                  <a:pt x="584" y="201"/>
                  <a:pt x="562" y="186"/>
                </a:cubicBezTo>
                <a:cubicBezTo>
                  <a:pt x="550" y="150"/>
                  <a:pt x="549" y="136"/>
                  <a:pt x="517" y="115"/>
                </a:cubicBezTo>
                <a:cubicBezTo>
                  <a:pt x="502" y="68"/>
                  <a:pt x="520" y="32"/>
                  <a:pt x="460" y="32"/>
                </a:cubicBezTo>
                <a:close/>
              </a:path>
            </a:pathLst>
          </a:custGeom>
          <a:solidFill>
            <a:srgbClr val="3366FF">
              <a:alpha val="50195"/>
            </a:srgbClr>
          </a:solidFill>
          <a:ln w="9525">
            <a:solidFill>
              <a:srgbClr val="FF0000"/>
            </a:solidFill>
            <a:round/>
            <a:headEnd/>
            <a:tailEnd/>
          </a:ln>
        </p:spPr>
        <p:txBody>
          <a:bodyPr wrap="none" anchor="ctr"/>
          <a:lstStyle/>
          <a:p>
            <a:endParaRPr lang="it-IT" sz="1800">
              <a:solidFill>
                <a:srgbClr val="005291"/>
              </a:solidFill>
            </a:endParaRPr>
          </a:p>
        </p:txBody>
      </p:sp>
      <p:sp>
        <p:nvSpPr>
          <p:cNvPr id="3" name="Rettangolo 2"/>
          <p:cNvSpPr/>
          <p:nvPr/>
        </p:nvSpPr>
        <p:spPr>
          <a:xfrm>
            <a:off x="5058054" y="3000748"/>
            <a:ext cx="2917179" cy="1823576"/>
          </a:xfrm>
          <a:prstGeom prst="rect">
            <a:avLst/>
          </a:prstGeom>
          <a:ln>
            <a:solidFill>
              <a:srgbClr val="FF0000"/>
            </a:solidFill>
          </a:ln>
        </p:spPr>
        <p:txBody>
          <a:bodyPr wrap="square">
            <a:spAutoFit/>
          </a:bodyPr>
          <a:lstStyle/>
          <a:p>
            <a:r>
              <a:rPr lang="it-IT" sz="1350" dirty="0" err="1">
                <a:solidFill>
                  <a:srgbClr val="FF0000"/>
                </a:solidFill>
              </a:rPr>
              <a:t>This</a:t>
            </a:r>
            <a:r>
              <a:rPr lang="it-IT" sz="1350" dirty="0">
                <a:solidFill>
                  <a:srgbClr val="FF0000"/>
                </a:solidFill>
              </a:rPr>
              <a:t> </a:t>
            </a:r>
            <a:r>
              <a:rPr lang="it-IT" sz="1350" dirty="0" err="1">
                <a:solidFill>
                  <a:srgbClr val="FF0000"/>
                </a:solidFill>
              </a:rPr>
              <a:t>means</a:t>
            </a:r>
            <a:r>
              <a:rPr lang="it-IT" sz="1350" dirty="0">
                <a:solidFill>
                  <a:srgbClr val="FF0000"/>
                </a:solidFill>
              </a:rPr>
              <a:t>:</a:t>
            </a:r>
          </a:p>
          <a:p>
            <a:pPr marL="214313" indent="-214313">
              <a:buFontTx/>
              <a:buChar char="-"/>
            </a:pPr>
            <a:r>
              <a:rPr lang="it-IT" sz="1350" dirty="0">
                <a:solidFill>
                  <a:srgbClr val="FF0000"/>
                </a:solidFill>
              </a:rPr>
              <a:t>the </a:t>
            </a:r>
            <a:r>
              <a:rPr lang="it-IT" sz="1350" dirty="0" err="1">
                <a:solidFill>
                  <a:srgbClr val="FF0000"/>
                </a:solidFill>
              </a:rPr>
              <a:t>choice</a:t>
            </a:r>
            <a:r>
              <a:rPr lang="it-IT" sz="1350" dirty="0">
                <a:solidFill>
                  <a:srgbClr val="FF0000"/>
                </a:solidFill>
              </a:rPr>
              <a:t> of </a:t>
            </a:r>
            <a:r>
              <a:rPr lang="it-IT" sz="1350" dirty="0" err="1">
                <a:solidFill>
                  <a:srgbClr val="FF0000"/>
                </a:solidFill>
              </a:rPr>
              <a:t>interface</a:t>
            </a:r>
            <a:r>
              <a:rPr lang="it-IT" sz="1350" dirty="0">
                <a:solidFill>
                  <a:srgbClr val="FF0000"/>
                </a:solidFill>
              </a:rPr>
              <a:t> </a:t>
            </a:r>
            <a:r>
              <a:rPr lang="it-IT" sz="1350" dirty="0" err="1">
                <a:solidFill>
                  <a:srgbClr val="FF0000"/>
                </a:solidFill>
              </a:rPr>
              <a:t>based</a:t>
            </a:r>
            <a:r>
              <a:rPr lang="it-IT" sz="1350" dirty="0">
                <a:solidFill>
                  <a:srgbClr val="FF0000"/>
                </a:solidFill>
              </a:rPr>
              <a:t> </a:t>
            </a:r>
            <a:r>
              <a:rPr lang="it-IT" sz="1350" dirty="0" err="1">
                <a:solidFill>
                  <a:srgbClr val="FF0000"/>
                </a:solidFill>
              </a:rPr>
              <a:t>only</a:t>
            </a:r>
            <a:r>
              <a:rPr lang="it-IT" sz="1350" dirty="0">
                <a:solidFill>
                  <a:srgbClr val="FF0000"/>
                </a:solidFill>
              </a:rPr>
              <a:t> on the </a:t>
            </a:r>
            <a:r>
              <a:rPr lang="it-IT" sz="1350" dirty="0" err="1">
                <a:solidFill>
                  <a:srgbClr val="FF0000"/>
                </a:solidFill>
              </a:rPr>
              <a:t>effective</a:t>
            </a:r>
            <a:r>
              <a:rPr lang="it-IT" sz="1350" dirty="0">
                <a:solidFill>
                  <a:srgbClr val="FF0000"/>
                </a:solidFill>
              </a:rPr>
              <a:t> VD </a:t>
            </a:r>
            <a:r>
              <a:rPr lang="it-IT" sz="1350" dirty="0" err="1">
                <a:solidFill>
                  <a:srgbClr val="FF0000"/>
                </a:solidFill>
              </a:rPr>
              <a:t>is</a:t>
            </a:r>
            <a:r>
              <a:rPr lang="it-IT" sz="1350" dirty="0">
                <a:solidFill>
                  <a:srgbClr val="FF0000"/>
                </a:solidFill>
              </a:rPr>
              <a:t> </a:t>
            </a:r>
            <a:r>
              <a:rPr lang="it-IT" sz="1350" dirty="0" err="1">
                <a:solidFill>
                  <a:srgbClr val="FF0000"/>
                </a:solidFill>
              </a:rPr>
              <a:t>probably</a:t>
            </a:r>
            <a:r>
              <a:rPr lang="it-IT" sz="1350" dirty="0">
                <a:solidFill>
                  <a:srgbClr val="FF0000"/>
                </a:solidFill>
              </a:rPr>
              <a:t> </a:t>
            </a:r>
            <a:r>
              <a:rPr lang="it-IT" sz="1350" dirty="0" err="1">
                <a:solidFill>
                  <a:srgbClr val="FF0000"/>
                </a:solidFill>
              </a:rPr>
              <a:t>questionable</a:t>
            </a:r>
            <a:r>
              <a:rPr lang="it-IT" sz="1350" dirty="0">
                <a:solidFill>
                  <a:srgbClr val="FF0000"/>
                </a:solidFill>
              </a:rPr>
              <a:t>. </a:t>
            </a:r>
          </a:p>
          <a:p>
            <a:pPr marL="214313" indent="-214313">
              <a:buFontTx/>
              <a:buChar char="-"/>
            </a:pPr>
            <a:r>
              <a:rPr lang="it-IT" sz="1350" dirty="0" err="1">
                <a:solidFill>
                  <a:srgbClr val="FF0000"/>
                </a:solidFill>
              </a:rPr>
              <a:t>Factors</a:t>
            </a:r>
            <a:r>
              <a:rPr lang="it-IT" sz="1350" dirty="0">
                <a:solidFill>
                  <a:srgbClr val="FF0000"/>
                </a:solidFill>
              </a:rPr>
              <a:t> </a:t>
            </a:r>
            <a:r>
              <a:rPr lang="it-IT" sz="1350" dirty="0" err="1">
                <a:solidFill>
                  <a:srgbClr val="FF0000"/>
                </a:solidFill>
              </a:rPr>
              <a:t>such</a:t>
            </a:r>
            <a:r>
              <a:rPr lang="it-IT" sz="1350" dirty="0">
                <a:solidFill>
                  <a:srgbClr val="FF0000"/>
                </a:solidFill>
              </a:rPr>
              <a:t> </a:t>
            </a:r>
            <a:r>
              <a:rPr lang="it-IT" sz="1350" dirty="0" err="1">
                <a:solidFill>
                  <a:srgbClr val="FF0000"/>
                </a:solidFill>
              </a:rPr>
              <a:t>as</a:t>
            </a:r>
            <a:r>
              <a:rPr lang="it-IT" sz="1350" dirty="0">
                <a:solidFill>
                  <a:srgbClr val="FF0000"/>
                </a:solidFill>
              </a:rPr>
              <a:t> comfort, </a:t>
            </a:r>
            <a:r>
              <a:rPr lang="it-IT" sz="1350" dirty="0" err="1">
                <a:solidFill>
                  <a:srgbClr val="FF0000"/>
                </a:solidFill>
              </a:rPr>
              <a:t>tolerance</a:t>
            </a:r>
            <a:r>
              <a:rPr lang="it-IT" sz="1350" dirty="0">
                <a:solidFill>
                  <a:srgbClr val="FF0000"/>
                </a:solidFill>
              </a:rPr>
              <a:t> and </a:t>
            </a:r>
            <a:r>
              <a:rPr lang="it-IT" sz="1350" dirty="0" err="1">
                <a:solidFill>
                  <a:srgbClr val="FF0000"/>
                </a:solidFill>
              </a:rPr>
              <a:t>leaks</a:t>
            </a:r>
            <a:r>
              <a:rPr lang="it-IT" sz="1350" dirty="0">
                <a:solidFill>
                  <a:srgbClr val="FF0000"/>
                </a:solidFill>
              </a:rPr>
              <a:t> </a:t>
            </a:r>
            <a:r>
              <a:rPr lang="it-IT" sz="1350" dirty="0" err="1">
                <a:solidFill>
                  <a:srgbClr val="FF0000"/>
                </a:solidFill>
              </a:rPr>
              <a:t>should</a:t>
            </a:r>
            <a:r>
              <a:rPr lang="it-IT" sz="1350" dirty="0">
                <a:solidFill>
                  <a:srgbClr val="FF0000"/>
                </a:solidFill>
              </a:rPr>
              <a:t> </a:t>
            </a:r>
            <a:r>
              <a:rPr lang="it-IT" sz="1350" dirty="0" err="1">
                <a:solidFill>
                  <a:srgbClr val="FF0000"/>
                </a:solidFill>
              </a:rPr>
              <a:t>also</a:t>
            </a:r>
            <a:r>
              <a:rPr lang="it-IT" sz="1350" dirty="0">
                <a:solidFill>
                  <a:srgbClr val="FF0000"/>
                </a:solidFill>
              </a:rPr>
              <a:t> be </a:t>
            </a:r>
            <a:r>
              <a:rPr lang="it-IT" sz="1350" dirty="0" err="1">
                <a:solidFill>
                  <a:srgbClr val="FF0000"/>
                </a:solidFill>
              </a:rPr>
              <a:t>taken</a:t>
            </a:r>
            <a:r>
              <a:rPr lang="it-IT" sz="1350" dirty="0">
                <a:solidFill>
                  <a:srgbClr val="FF0000"/>
                </a:solidFill>
              </a:rPr>
              <a:t> </a:t>
            </a:r>
            <a:r>
              <a:rPr lang="it-IT" sz="1350" dirty="0" err="1">
                <a:solidFill>
                  <a:srgbClr val="FF0000"/>
                </a:solidFill>
              </a:rPr>
              <a:t>into</a:t>
            </a:r>
            <a:r>
              <a:rPr lang="it-IT" sz="1350" dirty="0">
                <a:solidFill>
                  <a:srgbClr val="FF0000"/>
                </a:solidFill>
              </a:rPr>
              <a:t> account </a:t>
            </a:r>
            <a:r>
              <a:rPr lang="it-IT" sz="1350" dirty="0" err="1">
                <a:solidFill>
                  <a:srgbClr val="FF0000"/>
                </a:solidFill>
              </a:rPr>
              <a:t>during</a:t>
            </a:r>
            <a:r>
              <a:rPr lang="it-IT" sz="1350" dirty="0">
                <a:solidFill>
                  <a:srgbClr val="FF0000"/>
                </a:solidFill>
              </a:rPr>
              <a:t> the </a:t>
            </a:r>
            <a:r>
              <a:rPr lang="it-IT" sz="1350" dirty="0" err="1">
                <a:solidFill>
                  <a:srgbClr val="FF0000"/>
                </a:solidFill>
              </a:rPr>
              <a:t>decision-making</a:t>
            </a:r>
            <a:r>
              <a:rPr lang="it-IT" sz="1350" dirty="0">
                <a:solidFill>
                  <a:srgbClr val="FF0000"/>
                </a:solidFill>
              </a:rPr>
              <a:t> </a:t>
            </a:r>
            <a:r>
              <a:rPr lang="it-IT" sz="1350" dirty="0" err="1">
                <a:solidFill>
                  <a:srgbClr val="FF0000"/>
                </a:solidFill>
              </a:rPr>
              <a:t>process</a:t>
            </a:r>
            <a:r>
              <a:rPr lang="it-IT" sz="1800" dirty="0">
                <a:solidFill>
                  <a:srgbClr val="FF0000"/>
                </a:solidFill>
              </a:rPr>
              <a:t>. </a:t>
            </a:r>
            <a:endParaRPr lang="en-US" sz="1800" dirty="0">
              <a:solidFill>
                <a:srgbClr val="FF0000"/>
              </a:solidFill>
            </a:endParaRPr>
          </a:p>
        </p:txBody>
      </p:sp>
    </p:spTree>
    <p:extLst>
      <p:ext uri="{BB962C8B-B14F-4D97-AF65-F5344CB8AC3E}">
        <p14:creationId xmlns:p14="http://schemas.microsoft.com/office/powerpoint/2010/main" val="311975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Oggetto 3"/>
          <p:cNvGraphicFramePr>
            <a:graphicFrameLocks noChangeAspect="1"/>
          </p:cNvGraphicFramePr>
          <p:nvPr>
            <p:extLst>
              <p:ext uri="{D42A27DB-BD31-4B8C-83A1-F6EECF244321}">
                <p14:modId xmlns:p14="http://schemas.microsoft.com/office/powerpoint/2010/main" val="3399731344"/>
              </p:ext>
            </p:extLst>
          </p:nvPr>
        </p:nvGraphicFramePr>
        <p:xfrm>
          <a:off x="1616095" y="1896040"/>
          <a:ext cx="5670557" cy="3032312"/>
        </p:xfrm>
        <a:graphic>
          <a:graphicData uri="http://schemas.openxmlformats.org/presentationml/2006/ole">
            <mc:AlternateContent xmlns:mc="http://schemas.openxmlformats.org/markup-compatibility/2006">
              <mc:Choice xmlns:v="urn:schemas-microsoft-com:vml" Requires="v">
                <p:oleObj name="Image" r:id="rId2" imgW="3593520" imgH="1441440" progId="Photoshop.Image.13">
                  <p:embed/>
                </p:oleObj>
              </mc:Choice>
              <mc:Fallback>
                <p:oleObj name="Image" r:id="rId2" imgW="3593520" imgH="1441440" progId="Photoshop.Image.13">
                  <p:embed/>
                  <p:pic>
                    <p:nvPicPr>
                      <p:cNvPr id="4" name="Oggetto 3"/>
                      <p:cNvPicPr/>
                      <p:nvPr/>
                    </p:nvPicPr>
                    <p:blipFill>
                      <a:blip r:embed="rId3"/>
                      <a:stretch>
                        <a:fillRect/>
                      </a:stretch>
                    </p:blipFill>
                    <p:spPr>
                      <a:xfrm>
                        <a:off x="1616095" y="1896040"/>
                        <a:ext cx="5670557" cy="3032312"/>
                      </a:xfrm>
                      <a:prstGeom prst="rect">
                        <a:avLst/>
                      </a:prstGeom>
                    </p:spPr>
                  </p:pic>
                </p:oleObj>
              </mc:Fallback>
            </mc:AlternateContent>
          </a:graphicData>
        </a:graphic>
      </p:graphicFrame>
      <p:sp>
        <p:nvSpPr>
          <p:cNvPr id="2" name="CasellaDiTesto 1"/>
          <p:cNvSpPr txBox="1"/>
          <p:nvPr/>
        </p:nvSpPr>
        <p:spPr>
          <a:xfrm>
            <a:off x="2993653" y="242047"/>
            <a:ext cx="3030631" cy="1661993"/>
          </a:xfrm>
          <a:prstGeom prst="rect">
            <a:avLst/>
          </a:prstGeom>
          <a:noFill/>
        </p:spPr>
        <p:txBody>
          <a:bodyPr wrap="square" rtlCol="0">
            <a:spAutoFit/>
          </a:bodyPr>
          <a:lstStyle/>
          <a:p>
            <a:pPr algn="ctr"/>
            <a:r>
              <a:rPr lang="it-IT" sz="3000" b="1" dirty="0">
                <a:solidFill>
                  <a:srgbClr val="FF0000"/>
                </a:solidFill>
                <a:effectLst>
                  <a:outerShdw blurRad="38100" dist="38100" dir="2700000" algn="tl">
                    <a:srgbClr val="000000">
                      <a:alpha val="43137"/>
                    </a:srgbClr>
                  </a:outerShdw>
                </a:effectLst>
              </a:rPr>
              <a:t>CO2  </a:t>
            </a:r>
            <a:r>
              <a:rPr lang="it-IT" sz="3000" b="1" dirty="0" err="1">
                <a:solidFill>
                  <a:srgbClr val="FF0000"/>
                </a:solidFill>
                <a:effectLst>
                  <a:outerShdw blurRad="38100" dist="38100" dir="2700000" algn="tl">
                    <a:srgbClr val="000000">
                      <a:alpha val="43137"/>
                    </a:srgbClr>
                  </a:outerShdw>
                </a:effectLst>
              </a:rPr>
              <a:t>REBREATHING</a:t>
            </a:r>
            <a:endParaRPr lang="it-IT" sz="3000" b="1" dirty="0">
              <a:solidFill>
                <a:srgbClr val="FF0000"/>
              </a:solidFill>
              <a:effectLst>
                <a:outerShdw blurRad="38100" dist="38100" dir="2700000" algn="tl">
                  <a:srgbClr val="000000">
                    <a:alpha val="43137"/>
                  </a:srgbClr>
                </a:outerShdw>
              </a:effectLst>
            </a:endParaRPr>
          </a:p>
          <a:p>
            <a:pPr algn="ctr"/>
            <a:r>
              <a:rPr lang="it-IT" sz="2100" b="1" dirty="0">
                <a:solidFill>
                  <a:srgbClr val="FF0000"/>
                </a:solidFill>
                <a:effectLst>
                  <a:outerShdw blurRad="38100" dist="38100" dir="2700000" algn="tl">
                    <a:srgbClr val="000000">
                      <a:alpha val="43137"/>
                    </a:srgbClr>
                  </a:outerShdw>
                </a:effectLst>
              </a:rPr>
              <a:t>STANDARD </a:t>
            </a:r>
            <a:r>
              <a:rPr lang="it-IT" sz="2100" b="1" dirty="0" err="1">
                <a:solidFill>
                  <a:srgbClr val="FF0000"/>
                </a:solidFill>
                <a:effectLst>
                  <a:outerShdw blurRad="38100" dist="38100" dir="2700000" algn="tl">
                    <a:srgbClr val="000000">
                      <a:alpha val="43137"/>
                    </a:srgbClr>
                  </a:outerShdw>
                </a:effectLst>
              </a:rPr>
              <a:t>MASK</a:t>
            </a:r>
            <a:r>
              <a:rPr lang="it-IT" sz="2100" b="1" dirty="0">
                <a:solidFill>
                  <a:srgbClr val="FF0000"/>
                </a:solidFill>
                <a:effectLst>
                  <a:outerShdw blurRad="38100" dist="38100" dir="2700000" algn="tl">
                    <a:srgbClr val="000000">
                      <a:alpha val="43137"/>
                    </a:srgbClr>
                  </a:outerShdw>
                </a:effectLst>
              </a:rPr>
              <a:t> vs </a:t>
            </a:r>
            <a:r>
              <a:rPr lang="it-IT" sz="2100" b="1" dirty="0" err="1">
                <a:solidFill>
                  <a:srgbClr val="FF0000"/>
                </a:solidFill>
                <a:effectLst>
                  <a:outerShdw blurRad="38100" dist="38100" dir="2700000" algn="tl">
                    <a:srgbClr val="000000">
                      <a:alpha val="43137"/>
                    </a:srgbClr>
                  </a:outerShdw>
                </a:effectLst>
              </a:rPr>
              <a:t>NOVEL</a:t>
            </a:r>
            <a:r>
              <a:rPr lang="it-IT" sz="2100" b="1" dirty="0">
                <a:solidFill>
                  <a:srgbClr val="FF0000"/>
                </a:solidFill>
                <a:effectLst>
                  <a:outerShdw blurRad="38100" dist="38100" dir="2700000" algn="tl">
                    <a:srgbClr val="000000">
                      <a:alpha val="43137"/>
                    </a:srgbClr>
                  </a:outerShdw>
                </a:effectLst>
              </a:rPr>
              <a:t> </a:t>
            </a:r>
            <a:r>
              <a:rPr lang="it-IT" sz="2100" b="1" dirty="0" err="1">
                <a:solidFill>
                  <a:srgbClr val="FF0000"/>
                </a:solidFill>
                <a:effectLst>
                  <a:outerShdw blurRad="38100" dist="38100" dir="2700000" algn="tl">
                    <a:srgbClr val="000000">
                      <a:alpha val="43137"/>
                    </a:srgbClr>
                  </a:outerShdw>
                </a:effectLst>
              </a:rPr>
              <a:t>MASK</a:t>
            </a:r>
            <a:endParaRPr lang="it-IT" sz="2100" b="1" dirty="0">
              <a:solidFill>
                <a:srgbClr val="FF0000"/>
              </a:solidFill>
              <a:effectLst>
                <a:outerShdw blurRad="38100" dist="38100" dir="2700000" algn="tl">
                  <a:srgbClr val="000000">
                    <a:alpha val="43137"/>
                  </a:srgbClr>
                </a:outerShdw>
              </a:effectLst>
            </a:endParaRPr>
          </a:p>
        </p:txBody>
      </p:sp>
      <p:sp>
        <p:nvSpPr>
          <p:cNvPr id="3" name="CasellaDiTesto 2"/>
          <p:cNvSpPr txBox="1"/>
          <p:nvPr/>
        </p:nvSpPr>
        <p:spPr>
          <a:xfrm>
            <a:off x="67977" y="215148"/>
            <a:ext cx="3326616" cy="369332"/>
          </a:xfrm>
          <a:prstGeom prst="rect">
            <a:avLst/>
          </a:prstGeom>
          <a:noFill/>
        </p:spPr>
        <p:txBody>
          <a:bodyPr wrap="none" rtlCol="0">
            <a:spAutoFit/>
          </a:bodyPr>
          <a:lstStyle/>
          <a:p>
            <a:r>
              <a:rPr lang="it-IT" sz="1800" dirty="0">
                <a:solidFill>
                  <a:srgbClr val="000000"/>
                </a:solidFill>
              </a:rPr>
              <a:t>Signori et al </a:t>
            </a:r>
            <a:r>
              <a:rPr lang="it-IT" sz="1800" dirty="0" err="1">
                <a:solidFill>
                  <a:srgbClr val="000000"/>
                </a:solidFill>
              </a:rPr>
              <a:t>Respir</a:t>
            </a:r>
            <a:r>
              <a:rPr lang="it-IT" sz="1800" dirty="0">
                <a:solidFill>
                  <a:srgbClr val="000000"/>
                </a:solidFill>
              </a:rPr>
              <a:t> Care 2019</a:t>
            </a:r>
          </a:p>
        </p:txBody>
      </p:sp>
      <p:pic>
        <p:nvPicPr>
          <p:cNvPr id="5" name="Immagine 4">
            <a:extLst>
              <a:ext uri="{FF2B5EF4-FFF2-40B4-BE49-F238E27FC236}">
                <a16:creationId xmlns:a16="http://schemas.microsoft.com/office/drawing/2014/main" id="{60AC4897-847E-4CD7-FC8A-5184BE69F074}"/>
              </a:ext>
            </a:extLst>
          </p:cNvPr>
          <p:cNvPicPr>
            <a:picLocks noChangeAspect="1"/>
          </p:cNvPicPr>
          <p:nvPr/>
        </p:nvPicPr>
        <p:blipFill>
          <a:blip r:embed="rId4"/>
          <a:stretch>
            <a:fillRect/>
          </a:stretch>
        </p:blipFill>
        <p:spPr>
          <a:xfrm>
            <a:off x="827584" y="843558"/>
            <a:ext cx="1160859" cy="993192"/>
          </a:xfrm>
          <a:prstGeom prst="rect">
            <a:avLst/>
          </a:prstGeom>
        </p:spPr>
      </p:pic>
    </p:spTree>
    <p:extLst>
      <p:ext uri="{BB962C8B-B14F-4D97-AF65-F5344CB8AC3E}">
        <p14:creationId xmlns:p14="http://schemas.microsoft.com/office/powerpoint/2010/main" val="39809008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2DED55A5-CAFB-C606-3413-714E668E2052}"/>
              </a:ext>
            </a:extLst>
          </p:cNvPr>
          <p:cNvSpPr>
            <a:spLocks noGrp="1" noChangeArrowheads="1"/>
          </p:cNvSpPr>
          <p:nvPr>
            <p:ph type="title"/>
          </p:nvPr>
        </p:nvSpPr>
        <p:spPr/>
        <p:txBody>
          <a:bodyPr/>
          <a:lstStyle/>
          <a:p>
            <a:r>
              <a:rPr lang="it-IT" altLang="it-IT" dirty="0">
                <a:solidFill>
                  <a:srgbClr val="FF0000"/>
                </a:solidFill>
                <a:ea typeface="ＭＳ Ｐゴシック" panose="020B0600070205080204" pitchFamily="34" charset="-128"/>
              </a:rPr>
              <a:t>The </a:t>
            </a:r>
            <a:r>
              <a:rPr lang="it-IT" altLang="it-IT" dirty="0" err="1">
                <a:solidFill>
                  <a:srgbClr val="FF0000"/>
                </a:solidFill>
                <a:ea typeface="ＭＳ Ｐゴシック" panose="020B0600070205080204" pitchFamily="34" charset="-128"/>
              </a:rPr>
              <a:t>Helmet</a:t>
            </a:r>
            <a:endParaRPr lang="it-IT" altLang="it-IT" dirty="0">
              <a:solidFill>
                <a:srgbClr val="FF0000"/>
              </a:solidFill>
              <a:ea typeface="ＭＳ Ｐゴシック" panose="020B0600070205080204" pitchFamily="34" charset="-128"/>
            </a:endParaRPr>
          </a:p>
        </p:txBody>
      </p:sp>
      <p:sp>
        <p:nvSpPr>
          <p:cNvPr id="26626" name="Rectangle 3">
            <a:extLst>
              <a:ext uri="{FF2B5EF4-FFF2-40B4-BE49-F238E27FC236}">
                <a16:creationId xmlns:a16="http://schemas.microsoft.com/office/drawing/2014/main" id="{E7511661-EED4-0D06-CECE-AEEC1A605F0E}"/>
              </a:ext>
            </a:extLst>
          </p:cNvPr>
          <p:cNvSpPr>
            <a:spLocks noGrp="1" noChangeArrowheads="1"/>
          </p:cNvSpPr>
          <p:nvPr>
            <p:ph type="body" idx="1"/>
          </p:nvPr>
        </p:nvSpPr>
        <p:spPr>
          <a:xfrm>
            <a:off x="107504" y="1585856"/>
            <a:ext cx="6858000" cy="3086100"/>
          </a:xfrm>
        </p:spPr>
        <p:txBody>
          <a:bodyPr/>
          <a:lstStyle/>
          <a:p>
            <a:pPr>
              <a:lnSpc>
                <a:spcPct val="105000"/>
              </a:lnSpc>
              <a:buFontTx/>
              <a:buNone/>
            </a:pPr>
            <a:r>
              <a:rPr lang="en-GB" altLang="it-IT" sz="1800" b="1" dirty="0">
                <a:solidFill>
                  <a:srgbClr val="000000"/>
                </a:solidFill>
                <a:ea typeface="ＭＳ Ｐゴシック" panose="020B0600070205080204" pitchFamily="34" charset="-128"/>
              </a:rPr>
              <a:t> PiCO2 in semi-closed environment depends on: </a:t>
            </a:r>
          </a:p>
          <a:p>
            <a:pPr>
              <a:lnSpc>
                <a:spcPct val="105000"/>
              </a:lnSpc>
              <a:buFontTx/>
              <a:buNone/>
            </a:pPr>
            <a:endParaRPr lang="en-GB" altLang="it-IT" sz="1800" b="1" dirty="0">
              <a:solidFill>
                <a:srgbClr val="000000"/>
              </a:solidFill>
              <a:ea typeface="ＭＳ Ｐゴシック" panose="020B0600070205080204" pitchFamily="34" charset="-128"/>
            </a:endParaRPr>
          </a:p>
          <a:p>
            <a:pPr>
              <a:lnSpc>
                <a:spcPct val="105000"/>
              </a:lnSpc>
              <a:buFontTx/>
              <a:buNone/>
            </a:pPr>
            <a:r>
              <a:rPr lang="en-US" altLang="it-IT" sz="1800" b="1" i="1" dirty="0">
                <a:solidFill>
                  <a:srgbClr val="000000"/>
                </a:solidFill>
                <a:ea typeface="ＭＳ Ｐゴシック" panose="020B0600070205080204" pitchFamily="34" charset="-128"/>
              </a:rPr>
              <a:t>	</a:t>
            </a:r>
            <a:r>
              <a:rPr lang="en-US" altLang="it-IT" sz="1800" b="1" i="1" dirty="0" err="1">
                <a:solidFill>
                  <a:srgbClr val="000000"/>
                </a:solidFill>
                <a:ea typeface="ＭＳ Ｐゴシック" panose="020B0600070205080204" pitchFamily="34" charset="-128"/>
              </a:rPr>
              <a:t>i</a:t>
            </a:r>
            <a:r>
              <a:rPr lang="en-US" altLang="it-IT" sz="1800" b="1" dirty="0">
                <a:solidFill>
                  <a:srgbClr val="000000"/>
                </a:solidFill>
                <a:ea typeface="ＭＳ Ｐゴシック" panose="020B0600070205080204" pitchFamily="34" charset="-128"/>
              </a:rPr>
              <a:t>) the amount of CO2 produced by the subject (V˙CO2)</a:t>
            </a:r>
          </a:p>
          <a:p>
            <a:pPr>
              <a:lnSpc>
                <a:spcPct val="105000"/>
              </a:lnSpc>
              <a:buFontTx/>
              <a:buNone/>
            </a:pPr>
            <a:endParaRPr lang="en-US" altLang="it-IT" sz="1800" b="1" dirty="0">
              <a:solidFill>
                <a:srgbClr val="000000"/>
              </a:solidFill>
              <a:ea typeface="ＭＳ Ｐゴシック" panose="020B0600070205080204" pitchFamily="34" charset="-128"/>
            </a:endParaRPr>
          </a:p>
          <a:p>
            <a:pPr>
              <a:lnSpc>
                <a:spcPct val="105000"/>
              </a:lnSpc>
              <a:buFontTx/>
              <a:buNone/>
            </a:pPr>
            <a:r>
              <a:rPr lang="en-US" altLang="it-IT" sz="1800" b="1" i="1" dirty="0">
                <a:solidFill>
                  <a:srgbClr val="000000"/>
                </a:solidFill>
                <a:ea typeface="ＭＳ Ｐゴシック" panose="020B0600070205080204" pitchFamily="34" charset="-128"/>
              </a:rPr>
              <a:t>	ii</a:t>
            </a:r>
            <a:r>
              <a:rPr lang="en-US" altLang="it-IT" sz="1800" b="1" dirty="0">
                <a:solidFill>
                  <a:srgbClr val="000000"/>
                </a:solidFill>
                <a:ea typeface="ＭＳ Ｐゴシック" panose="020B0600070205080204" pitchFamily="34" charset="-128"/>
              </a:rPr>
              <a:t>)  the flow of fresh gas that flushes the environment (in the case of the helmet the </a:t>
            </a:r>
            <a:r>
              <a:rPr lang="ja-JP" altLang="en-US" sz="1800" b="1">
                <a:solidFill>
                  <a:srgbClr val="000000"/>
                </a:solidFill>
                <a:ea typeface="ＭＳ Ｐゴシック" panose="020B0600070205080204" pitchFamily="34" charset="-128"/>
              </a:rPr>
              <a:t>“</a:t>
            </a:r>
            <a:r>
              <a:rPr lang="en-US" altLang="ja-JP" sz="1800" b="1" dirty="0">
                <a:solidFill>
                  <a:srgbClr val="000000"/>
                </a:solidFill>
                <a:ea typeface="ＭＳ Ｐゴシック" panose="020B0600070205080204" pitchFamily="34" charset="-128"/>
              </a:rPr>
              <a:t>helmet ventilation</a:t>
            </a:r>
            <a:r>
              <a:rPr lang="ja-JP" altLang="en-US" sz="1800" b="1">
                <a:solidFill>
                  <a:srgbClr val="000000"/>
                </a:solidFill>
                <a:ea typeface="ＭＳ Ｐゴシック" panose="020B0600070205080204" pitchFamily="34" charset="-128"/>
              </a:rPr>
              <a:t>”</a:t>
            </a:r>
            <a:r>
              <a:rPr lang="en-US" altLang="ja-JP" sz="1800" b="1" dirty="0">
                <a:solidFill>
                  <a:srgbClr val="000000"/>
                </a:solidFill>
                <a:ea typeface="ＭＳ Ｐゴシック" panose="020B0600070205080204" pitchFamily="34" charset="-128"/>
              </a:rPr>
              <a:t>).</a:t>
            </a:r>
          </a:p>
          <a:p>
            <a:pPr>
              <a:lnSpc>
                <a:spcPct val="105000"/>
              </a:lnSpc>
              <a:buFontTx/>
              <a:buNone/>
            </a:pPr>
            <a:r>
              <a:rPr lang="en-US" altLang="it-IT" sz="1350" b="1" dirty="0">
                <a:solidFill>
                  <a:srgbClr val="000000"/>
                </a:solidFill>
                <a:ea typeface="ＭＳ Ｐゴシック" panose="020B0600070205080204" pitchFamily="34" charset="-128"/>
              </a:rPr>
              <a:t>	(e.g. air leaks, delivery of fresh gas)</a:t>
            </a:r>
            <a:endParaRPr lang="en-GB" altLang="it-IT" sz="1350" dirty="0">
              <a:solidFill>
                <a:srgbClr val="000000"/>
              </a:solidFill>
              <a:ea typeface="ＭＳ Ｐゴシック" panose="020B0600070205080204" pitchFamily="34" charset="-128"/>
            </a:endParaRPr>
          </a:p>
          <a:p>
            <a:pPr>
              <a:lnSpc>
                <a:spcPct val="80000"/>
              </a:lnSpc>
              <a:buFontTx/>
              <a:buNone/>
            </a:pPr>
            <a:r>
              <a:rPr lang="en-GB" altLang="it-IT" sz="1500" dirty="0">
                <a:solidFill>
                  <a:srgbClr val="000000"/>
                </a:solidFill>
                <a:ea typeface="ＭＳ Ｐゴシック" panose="020B0600070205080204" pitchFamily="34" charset="-128"/>
              </a:rPr>
              <a:t>	</a:t>
            </a:r>
            <a:endParaRPr lang="it-IT" altLang="it-IT" sz="1500" dirty="0">
              <a:solidFill>
                <a:srgbClr val="000000"/>
              </a:solidFill>
              <a:ea typeface="ＭＳ Ｐゴシック" panose="020B0600070205080204" pitchFamily="34" charset="-128"/>
            </a:endParaRPr>
          </a:p>
        </p:txBody>
      </p:sp>
      <p:graphicFrame>
        <p:nvGraphicFramePr>
          <p:cNvPr id="32" name="Object 4">
            <a:extLst>
              <a:ext uri="{FF2B5EF4-FFF2-40B4-BE49-F238E27FC236}">
                <a16:creationId xmlns:a16="http://schemas.microsoft.com/office/drawing/2014/main" id="{95573BB2-BAB4-7EA6-882C-582A368F7918}"/>
              </a:ext>
            </a:extLst>
          </p:cNvPr>
          <p:cNvGraphicFramePr>
            <a:graphicFrameLocks noChangeAspect="1"/>
          </p:cNvGraphicFramePr>
          <p:nvPr>
            <p:extLst>
              <p:ext uri="{D42A27DB-BD31-4B8C-83A1-F6EECF244321}">
                <p14:modId xmlns:p14="http://schemas.microsoft.com/office/powerpoint/2010/main" val="4195198832"/>
              </p:ext>
            </p:extLst>
          </p:nvPr>
        </p:nvGraphicFramePr>
        <p:xfrm>
          <a:off x="6228184" y="4113552"/>
          <a:ext cx="1890713" cy="558404"/>
        </p:xfrm>
        <a:graphic>
          <a:graphicData uri="http://schemas.openxmlformats.org/presentationml/2006/ole">
            <mc:AlternateContent xmlns:mc="http://schemas.openxmlformats.org/markup-compatibility/2006">
              <mc:Choice xmlns:v="urn:schemas-microsoft-com:vml" Requires="v">
                <p:oleObj name="Equation" r:id="rId3" imgW="1117600" imgH="330200" progId="Equation.3">
                  <p:embed/>
                </p:oleObj>
              </mc:Choice>
              <mc:Fallback>
                <p:oleObj name="Equation" r:id="rId3" imgW="1117600" imgH="330200" progId="Equation.3">
                  <p:embed/>
                  <p:pic>
                    <p:nvPicPr>
                      <p:cNvPr id="25605" name="Object 4">
                        <a:extLst>
                          <a:ext uri="{FF2B5EF4-FFF2-40B4-BE49-F238E27FC236}">
                            <a16:creationId xmlns:a16="http://schemas.microsoft.com/office/drawing/2014/main" id="{50EC1E2F-BAF9-CC39-97D2-A4B7BF048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113552"/>
                        <a:ext cx="1890713" cy="558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3" name="Object 3">
            <a:extLst>
              <a:ext uri="{FF2B5EF4-FFF2-40B4-BE49-F238E27FC236}">
                <a16:creationId xmlns:a16="http://schemas.microsoft.com/office/drawing/2014/main" id="{A4292E75-F899-E55A-A7EE-9D09C895D5D9}"/>
              </a:ext>
            </a:extLst>
          </p:cNvPr>
          <p:cNvGraphicFramePr>
            <a:graphicFrameLocks noChangeAspect="1"/>
          </p:cNvGraphicFramePr>
          <p:nvPr>
            <p:extLst>
              <p:ext uri="{D42A27DB-BD31-4B8C-83A1-F6EECF244321}">
                <p14:modId xmlns:p14="http://schemas.microsoft.com/office/powerpoint/2010/main" val="1108264227"/>
              </p:ext>
            </p:extLst>
          </p:nvPr>
        </p:nvGraphicFramePr>
        <p:xfrm>
          <a:off x="2843808" y="4155926"/>
          <a:ext cx="1890713" cy="558404"/>
        </p:xfrm>
        <a:graphic>
          <a:graphicData uri="http://schemas.openxmlformats.org/presentationml/2006/ole">
            <mc:AlternateContent xmlns:mc="http://schemas.openxmlformats.org/markup-compatibility/2006">
              <mc:Choice xmlns:v="urn:schemas-microsoft-com:vml" Requires="v">
                <p:oleObj name="Equation" r:id="rId5" imgW="1117600" imgH="330200" progId="Equation.3">
                  <p:embed/>
                </p:oleObj>
              </mc:Choice>
              <mc:Fallback>
                <p:oleObj name="Equation" r:id="rId5" imgW="1117600" imgH="330200" progId="Equation.3">
                  <p:embed/>
                  <p:pic>
                    <p:nvPicPr>
                      <p:cNvPr id="25603" name="Object 3">
                        <a:extLst>
                          <a:ext uri="{FF2B5EF4-FFF2-40B4-BE49-F238E27FC236}">
                            <a16:creationId xmlns:a16="http://schemas.microsoft.com/office/drawing/2014/main" id="{CA7B65B9-C940-E14C-008D-F925DBCAFE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4155926"/>
                        <a:ext cx="1890713" cy="558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4" name="Triangolo 33">
            <a:extLst>
              <a:ext uri="{FF2B5EF4-FFF2-40B4-BE49-F238E27FC236}">
                <a16:creationId xmlns:a16="http://schemas.microsoft.com/office/drawing/2014/main" id="{DDB6AA59-5732-E0F2-0505-A7ED9F8ECB0B}"/>
              </a:ext>
            </a:extLst>
          </p:cNvPr>
          <p:cNvSpPr/>
          <p:nvPr/>
        </p:nvSpPr>
        <p:spPr bwMode="auto">
          <a:xfrm rot="5400000">
            <a:off x="5221467" y="3980944"/>
            <a:ext cx="621047" cy="91440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ndParaRPr>
          </a:p>
        </p:txBody>
      </p:sp>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aphicFrame>
        <p:nvGraphicFramePr>
          <p:cNvPr id="25601" name="Object 2">
            <a:extLst>
              <a:ext uri="{FF2B5EF4-FFF2-40B4-BE49-F238E27FC236}">
                <a16:creationId xmlns:a16="http://schemas.microsoft.com/office/drawing/2014/main" id="{E6E309F3-3C2C-B815-23AB-7BBC3ED381DD}"/>
              </a:ext>
            </a:extLst>
          </p:cNvPr>
          <p:cNvGraphicFramePr>
            <a:graphicFrameLocks noChangeAspect="1"/>
          </p:cNvGraphicFramePr>
          <p:nvPr/>
        </p:nvGraphicFramePr>
        <p:xfrm>
          <a:off x="1571625" y="3914775"/>
          <a:ext cx="1847850" cy="558404"/>
        </p:xfrm>
        <a:graphic>
          <a:graphicData uri="http://schemas.openxmlformats.org/presentationml/2006/ole">
            <mc:AlternateContent xmlns:mc="http://schemas.openxmlformats.org/markup-compatibility/2006">
              <mc:Choice xmlns:v="urn:schemas-microsoft-com:vml" Requires="v">
                <p:oleObj name="Equation" r:id="rId2" imgW="1092200" imgH="330200" progId="Equation.3">
                  <p:embed/>
                </p:oleObj>
              </mc:Choice>
              <mc:Fallback>
                <p:oleObj name="Equation" r:id="rId2" imgW="1092200" imgH="330200" progId="Equation.3">
                  <p:embed/>
                  <p:pic>
                    <p:nvPicPr>
                      <p:cNvPr id="25601" name="Object 2">
                        <a:extLst>
                          <a:ext uri="{FF2B5EF4-FFF2-40B4-BE49-F238E27FC236}">
                            <a16:creationId xmlns:a16="http://schemas.microsoft.com/office/drawing/2014/main" id="{E6E309F3-3C2C-B815-23AB-7BBC3ED38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914775"/>
                        <a:ext cx="1847850" cy="558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5602" name="Rectangle 3">
            <a:extLst>
              <a:ext uri="{FF2B5EF4-FFF2-40B4-BE49-F238E27FC236}">
                <a16:creationId xmlns:a16="http://schemas.microsoft.com/office/drawing/2014/main" id="{BA189674-0A2C-D13D-659B-4A03E925DBE0}"/>
              </a:ext>
            </a:extLst>
          </p:cNvPr>
          <p:cNvSpPr>
            <a:spLocks noChangeArrowheads="1"/>
          </p:cNvSpPr>
          <p:nvPr/>
        </p:nvSpPr>
        <p:spPr bwMode="auto">
          <a:xfrm>
            <a:off x="1524000" y="3890963"/>
            <a:ext cx="2171700" cy="847725"/>
          </a:xfrm>
          <a:prstGeom prst="rect">
            <a:avLst/>
          </a:prstGeom>
          <a:solidFill>
            <a:srgbClr val="FFFFFF"/>
          </a:solidFill>
          <a:ln w="12700">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graphicFrame>
        <p:nvGraphicFramePr>
          <p:cNvPr id="25603" name="Object 3">
            <a:extLst>
              <a:ext uri="{FF2B5EF4-FFF2-40B4-BE49-F238E27FC236}">
                <a16:creationId xmlns:a16="http://schemas.microsoft.com/office/drawing/2014/main" id="{CA7B65B9-C940-E14C-008D-F925DBCAFEA3}"/>
              </a:ext>
            </a:extLst>
          </p:cNvPr>
          <p:cNvGraphicFramePr>
            <a:graphicFrameLocks noChangeAspect="1"/>
          </p:cNvGraphicFramePr>
          <p:nvPr/>
        </p:nvGraphicFramePr>
        <p:xfrm>
          <a:off x="1664494" y="4024312"/>
          <a:ext cx="1890713" cy="558404"/>
        </p:xfrm>
        <a:graphic>
          <a:graphicData uri="http://schemas.openxmlformats.org/presentationml/2006/ole">
            <mc:AlternateContent xmlns:mc="http://schemas.openxmlformats.org/markup-compatibility/2006">
              <mc:Choice xmlns:v="urn:schemas-microsoft-com:vml" Requires="v">
                <p:oleObj name="Equation" r:id="rId4" imgW="1117600" imgH="330200" progId="Equation.3">
                  <p:embed/>
                </p:oleObj>
              </mc:Choice>
              <mc:Fallback>
                <p:oleObj name="Equation" r:id="rId4" imgW="1117600" imgH="330200" progId="Equation.3">
                  <p:embed/>
                  <p:pic>
                    <p:nvPicPr>
                      <p:cNvPr id="25603" name="Object 3">
                        <a:extLst>
                          <a:ext uri="{FF2B5EF4-FFF2-40B4-BE49-F238E27FC236}">
                            <a16:creationId xmlns:a16="http://schemas.microsoft.com/office/drawing/2014/main" id="{CA7B65B9-C940-E14C-008D-F925DBCAF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494" y="4024312"/>
                        <a:ext cx="1890713" cy="558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5604" name="Rectangle 5">
            <a:extLst>
              <a:ext uri="{FF2B5EF4-FFF2-40B4-BE49-F238E27FC236}">
                <a16:creationId xmlns:a16="http://schemas.microsoft.com/office/drawing/2014/main" id="{6C68DA9A-17E2-8A64-20AB-F70948C5C433}"/>
              </a:ext>
            </a:extLst>
          </p:cNvPr>
          <p:cNvSpPr>
            <a:spLocks noChangeArrowheads="1"/>
          </p:cNvSpPr>
          <p:nvPr/>
        </p:nvSpPr>
        <p:spPr bwMode="auto">
          <a:xfrm>
            <a:off x="5219700" y="3890963"/>
            <a:ext cx="2171700" cy="847725"/>
          </a:xfrm>
          <a:prstGeom prst="rect">
            <a:avLst/>
          </a:prstGeom>
          <a:solidFill>
            <a:srgbClr val="FFFFFF"/>
          </a:solidFill>
          <a:ln w="12700">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graphicFrame>
        <p:nvGraphicFramePr>
          <p:cNvPr id="25605" name="Object 4">
            <a:extLst>
              <a:ext uri="{FF2B5EF4-FFF2-40B4-BE49-F238E27FC236}">
                <a16:creationId xmlns:a16="http://schemas.microsoft.com/office/drawing/2014/main" id="{50EC1E2F-BAF9-CC39-97D2-A4B7BF048CE8}"/>
              </a:ext>
            </a:extLst>
          </p:cNvPr>
          <p:cNvGraphicFramePr>
            <a:graphicFrameLocks noChangeAspect="1"/>
          </p:cNvGraphicFramePr>
          <p:nvPr/>
        </p:nvGraphicFramePr>
        <p:xfrm>
          <a:off x="5360194" y="4024312"/>
          <a:ext cx="1890713" cy="558404"/>
        </p:xfrm>
        <a:graphic>
          <a:graphicData uri="http://schemas.openxmlformats.org/presentationml/2006/ole">
            <mc:AlternateContent xmlns:mc="http://schemas.openxmlformats.org/markup-compatibility/2006">
              <mc:Choice xmlns:v="urn:schemas-microsoft-com:vml" Requires="v">
                <p:oleObj name="Equation" r:id="rId6" imgW="1117600" imgH="330200" progId="Equation.3">
                  <p:embed/>
                </p:oleObj>
              </mc:Choice>
              <mc:Fallback>
                <p:oleObj name="Equation" r:id="rId6" imgW="1117600" imgH="330200" progId="Equation.3">
                  <p:embed/>
                  <p:pic>
                    <p:nvPicPr>
                      <p:cNvPr id="25605" name="Object 4">
                        <a:extLst>
                          <a:ext uri="{FF2B5EF4-FFF2-40B4-BE49-F238E27FC236}">
                            <a16:creationId xmlns:a16="http://schemas.microsoft.com/office/drawing/2014/main" id="{50EC1E2F-BAF9-CC39-97D2-A4B7BF048C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0194" y="4024312"/>
                        <a:ext cx="1890713" cy="558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25606" name="Group 7">
            <a:extLst>
              <a:ext uri="{FF2B5EF4-FFF2-40B4-BE49-F238E27FC236}">
                <a16:creationId xmlns:a16="http://schemas.microsoft.com/office/drawing/2014/main" id="{7EBA0BC1-EA27-7C19-2F4A-0878E2BDC776}"/>
              </a:ext>
            </a:extLst>
          </p:cNvPr>
          <p:cNvGrpSpPr>
            <a:grpSpLocks/>
          </p:cNvGrpSpPr>
          <p:nvPr/>
        </p:nvGrpSpPr>
        <p:grpSpPr bwMode="auto">
          <a:xfrm>
            <a:off x="1819275" y="495300"/>
            <a:ext cx="1619250" cy="2905125"/>
            <a:chOff x="568" y="464"/>
            <a:chExt cx="1360" cy="2440"/>
          </a:xfrm>
        </p:grpSpPr>
        <p:sp>
          <p:nvSpPr>
            <p:cNvPr id="25644" name="Rectangle 8">
              <a:extLst>
                <a:ext uri="{FF2B5EF4-FFF2-40B4-BE49-F238E27FC236}">
                  <a16:creationId xmlns:a16="http://schemas.microsoft.com/office/drawing/2014/main" id="{23B0668B-15B4-3E2E-3B06-08269B04B013}"/>
                </a:ext>
              </a:extLst>
            </p:cNvPr>
            <p:cNvSpPr>
              <a:spLocks noChangeArrowheads="1"/>
            </p:cNvSpPr>
            <p:nvPr/>
          </p:nvSpPr>
          <p:spPr bwMode="auto">
            <a:xfrm>
              <a:off x="1152" y="928"/>
              <a:ext cx="224" cy="336"/>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45" name="Oval 9">
              <a:extLst>
                <a:ext uri="{FF2B5EF4-FFF2-40B4-BE49-F238E27FC236}">
                  <a16:creationId xmlns:a16="http://schemas.microsoft.com/office/drawing/2014/main" id="{16C21942-8ACC-3407-6AE5-1E93CD0D0E6F}"/>
                </a:ext>
              </a:extLst>
            </p:cNvPr>
            <p:cNvSpPr>
              <a:spLocks noChangeArrowheads="1"/>
            </p:cNvSpPr>
            <p:nvPr/>
          </p:nvSpPr>
          <p:spPr bwMode="auto">
            <a:xfrm>
              <a:off x="793" y="1401"/>
              <a:ext cx="930" cy="1256"/>
            </a:xfrm>
            <a:prstGeom prst="ellipse">
              <a:avLst/>
            </a:prstGeom>
            <a:gradFill rotWithShape="0">
              <a:gsLst>
                <a:gs pos="0">
                  <a:srgbClr val="00FFCC"/>
                </a:gs>
                <a:gs pos="100000">
                  <a:srgbClr val="001813"/>
                </a:gs>
              </a:gsLst>
              <a:lin ang="5400000" scaled="1"/>
            </a:gra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it-IT" sz="1800">
                <a:latin typeface="Comic Sans MS" panose="030F0902030302020204" pitchFamily="66" charset="0"/>
              </a:endParaRPr>
            </a:p>
          </p:txBody>
        </p:sp>
        <p:sp>
          <p:nvSpPr>
            <p:cNvPr id="25646" name="Rectangle 10">
              <a:extLst>
                <a:ext uri="{FF2B5EF4-FFF2-40B4-BE49-F238E27FC236}">
                  <a16:creationId xmlns:a16="http://schemas.microsoft.com/office/drawing/2014/main" id="{667DE7F4-3A56-418D-29AC-D067D408279E}"/>
                </a:ext>
              </a:extLst>
            </p:cNvPr>
            <p:cNvSpPr>
              <a:spLocks noChangeArrowheads="1"/>
            </p:cNvSpPr>
            <p:nvPr/>
          </p:nvSpPr>
          <p:spPr bwMode="auto">
            <a:xfrm>
              <a:off x="1201" y="1022"/>
              <a:ext cx="128" cy="396"/>
            </a:xfrm>
            <a:prstGeom prst="rect">
              <a:avLst/>
            </a:prstGeom>
            <a:solidFill>
              <a:srgbClr val="00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47" name="Rectangle 11">
              <a:extLst>
                <a:ext uri="{FF2B5EF4-FFF2-40B4-BE49-F238E27FC236}">
                  <a16:creationId xmlns:a16="http://schemas.microsoft.com/office/drawing/2014/main" id="{3C449FE9-24C2-B99D-2978-2B309A7DF556}"/>
                </a:ext>
              </a:extLst>
            </p:cNvPr>
            <p:cNvSpPr>
              <a:spLocks noChangeArrowheads="1"/>
            </p:cNvSpPr>
            <p:nvPr/>
          </p:nvSpPr>
          <p:spPr bwMode="auto">
            <a:xfrm>
              <a:off x="626" y="2521"/>
              <a:ext cx="1237" cy="143"/>
            </a:xfrm>
            <a:prstGeom prst="rect">
              <a:avLst/>
            </a:prstGeom>
            <a:gradFill rotWithShape="0">
              <a:gsLst>
                <a:gs pos="0">
                  <a:srgbClr val="0000FF"/>
                </a:gs>
                <a:gs pos="100000">
                  <a:srgbClr val="FF0000"/>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grpSp>
          <p:nvGrpSpPr>
            <p:cNvPr id="25648" name="Group 12">
              <a:extLst>
                <a:ext uri="{FF2B5EF4-FFF2-40B4-BE49-F238E27FC236}">
                  <a16:creationId xmlns:a16="http://schemas.microsoft.com/office/drawing/2014/main" id="{4A877DF2-5B96-C495-C4DF-3A67DA0D831A}"/>
                </a:ext>
              </a:extLst>
            </p:cNvPr>
            <p:cNvGrpSpPr>
              <a:grpSpLocks/>
            </p:cNvGrpSpPr>
            <p:nvPr/>
          </p:nvGrpSpPr>
          <p:grpSpPr bwMode="auto">
            <a:xfrm>
              <a:off x="568" y="1292"/>
              <a:ext cx="1360" cy="1612"/>
              <a:chOff x="2080" y="2376"/>
              <a:chExt cx="1760" cy="1624"/>
            </a:xfrm>
          </p:grpSpPr>
          <p:sp>
            <p:nvSpPr>
              <p:cNvPr id="25666" name="Freeform 13">
                <a:extLst>
                  <a:ext uri="{FF2B5EF4-FFF2-40B4-BE49-F238E27FC236}">
                    <a16:creationId xmlns:a16="http://schemas.microsoft.com/office/drawing/2014/main" id="{95A16CB1-17C0-83E6-5865-6CFB07AA349B}"/>
                  </a:ext>
                </a:extLst>
              </p:cNvPr>
              <p:cNvSpPr>
                <a:spLocks/>
              </p:cNvSpPr>
              <p:nvPr/>
            </p:nvSpPr>
            <p:spPr bwMode="auto">
              <a:xfrm>
                <a:off x="2080" y="2392"/>
                <a:ext cx="552" cy="1608"/>
              </a:xfrm>
              <a:custGeom>
                <a:avLst/>
                <a:gdLst>
                  <a:gd name="T0" fmla="*/ 9508 w 392"/>
                  <a:gd name="T1" fmla="*/ 39208 h 1280"/>
                  <a:gd name="T2" fmla="*/ 9508 w 392"/>
                  <a:gd name="T3" fmla="*/ 11272 h 1280"/>
                  <a:gd name="T4" fmla="*/ 66522 w 392"/>
                  <a:gd name="T5" fmla="*/ 0 h 1280"/>
                  <a:gd name="T6" fmla="*/ 0 60000 65536"/>
                  <a:gd name="T7" fmla="*/ 0 60000 65536"/>
                  <a:gd name="T8" fmla="*/ 0 60000 65536"/>
                  <a:gd name="T9" fmla="*/ 0 w 392"/>
                  <a:gd name="T10" fmla="*/ 0 h 1280"/>
                  <a:gd name="T11" fmla="*/ 392 w 392"/>
                  <a:gd name="T12" fmla="*/ 1280 h 1280"/>
                </a:gdLst>
                <a:ahLst/>
                <a:cxnLst>
                  <a:cxn ang="T6">
                    <a:pos x="T0" y="T1"/>
                  </a:cxn>
                  <a:cxn ang="T7">
                    <a:pos x="T2" y="T3"/>
                  </a:cxn>
                  <a:cxn ang="T8">
                    <a:pos x="T4" y="T5"/>
                  </a:cxn>
                </a:cxnLst>
                <a:rect l="T9" t="T10" r="T11" b="T12"/>
                <a:pathLst>
                  <a:path w="392" h="1280">
                    <a:moveTo>
                      <a:pt x="56" y="1280"/>
                    </a:moveTo>
                    <a:cubicBezTo>
                      <a:pt x="28" y="930"/>
                      <a:pt x="0" y="581"/>
                      <a:pt x="56" y="368"/>
                    </a:cubicBezTo>
                    <a:cubicBezTo>
                      <a:pt x="111" y="154"/>
                      <a:pt x="333" y="60"/>
                      <a:pt x="392" y="0"/>
                    </a:cubicBezTo>
                  </a:path>
                </a:pathLst>
              </a:custGeom>
              <a:noFill/>
              <a:ln w="57150">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25667" name="Freeform 14">
                <a:extLst>
                  <a:ext uri="{FF2B5EF4-FFF2-40B4-BE49-F238E27FC236}">
                    <a16:creationId xmlns:a16="http://schemas.microsoft.com/office/drawing/2014/main" id="{2E723286-AC56-4AD8-AF44-E5970539A617}"/>
                  </a:ext>
                </a:extLst>
              </p:cNvPr>
              <p:cNvSpPr>
                <a:spLocks/>
              </p:cNvSpPr>
              <p:nvPr/>
            </p:nvSpPr>
            <p:spPr bwMode="auto">
              <a:xfrm flipH="1">
                <a:off x="3288" y="2376"/>
                <a:ext cx="552" cy="1608"/>
              </a:xfrm>
              <a:custGeom>
                <a:avLst/>
                <a:gdLst>
                  <a:gd name="T0" fmla="*/ 9508 w 392"/>
                  <a:gd name="T1" fmla="*/ 39208 h 1280"/>
                  <a:gd name="T2" fmla="*/ 9508 w 392"/>
                  <a:gd name="T3" fmla="*/ 11272 h 1280"/>
                  <a:gd name="T4" fmla="*/ 66522 w 392"/>
                  <a:gd name="T5" fmla="*/ 0 h 1280"/>
                  <a:gd name="T6" fmla="*/ 0 60000 65536"/>
                  <a:gd name="T7" fmla="*/ 0 60000 65536"/>
                  <a:gd name="T8" fmla="*/ 0 60000 65536"/>
                  <a:gd name="T9" fmla="*/ 0 w 392"/>
                  <a:gd name="T10" fmla="*/ 0 h 1280"/>
                  <a:gd name="T11" fmla="*/ 392 w 392"/>
                  <a:gd name="T12" fmla="*/ 1280 h 1280"/>
                </a:gdLst>
                <a:ahLst/>
                <a:cxnLst>
                  <a:cxn ang="T6">
                    <a:pos x="T0" y="T1"/>
                  </a:cxn>
                  <a:cxn ang="T7">
                    <a:pos x="T2" y="T3"/>
                  </a:cxn>
                  <a:cxn ang="T8">
                    <a:pos x="T4" y="T5"/>
                  </a:cxn>
                </a:cxnLst>
                <a:rect l="T9" t="T10" r="T11" b="T12"/>
                <a:pathLst>
                  <a:path w="392" h="1280">
                    <a:moveTo>
                      <a:pt x="56" y="1280"/>
                    </a:moveTo>
                    <a:cubicBezTo>
                      <a:pt x="28" y="930"/>
                      <a:pt x="0" y="581"/>
                      <a:pt x="56" y="368"/>
                    </a:cubicBezTo>
                    <a:cubicBezTo>
                      <a:pt x="111" y="154"/>
                      <a:pt x="333" y="60"/>
                      <a:pt x="392" y="0"/>
                    </a:cubicBezTo>
                  </a:path>
                </a:pathLst>
              </a:custGeom>
              <a:noFill/>
              <a:ln w="57150">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25668" name="Freeform 15">
                <a:extLst>
                  <a:ext uri="{FF2B5EF4-FFF2-40B4-BE49-F238E27FC236}">
                    <a16:creationId xmlns:a16="http://schemas.microsoft.com/office/drawing/2014/main" id="{9077EF0F-1113-7B12-956B-BB4D3C4EA86D}"/>
                  </a:ext>
                </a:extLst>
              </p:cNvPr>
              <p:cNvSpPr>
                <a:spLocks/>
              </p:cNvSpPr>
              <p:nvPr/>
            </p:nvSpPr>
            <p:spPr bwMode="auto">
              <a:xfrm>
                <a:off x="2176" y="3829"/>
                <a:ext cx="1584" cy="163"/>
              </a:xfrm>
              <a:custGeom>
                <a:avLst/>
                <a:gdLst>
                  <a:gd name="T0" fmla="*/ 0 w 1296"/>
                  <a:gd name="T1" fmla="*/ 1 h 307"/>
                  <a:gd name="T2" fmla="*/ 12663 w 1296"/>
                  <a:gd name="T3" fmla="*/ 1 h 307"/>
                  <a:gd name="T4" fmla="*/ 26299 w 1296"/>
                  <a:gd name="T5" fmla="*/ 1 h 307"/>
                  <a:gd name="T6" fmla="*/ 0 60000 65536"/>
                  <a:gd name="T7" fmla="*/ 0 60000 65536"/>
                  <a:gd name="T8" fmla="*/ 0 60000 65536"/>
                  <a:gd name="T9" fmla="*/ 0 w 1296"/>
                  <a:gd name="T10" fmla="*/ 0 h 307"/>
                  <a:gd name="T11" fmla="*/ 1296 w 1296"/>
                  <a:gd name="T12" fmla="*/ 307 h 307"/>
                </a:gdLst>
                <a:ahLst/>
                <a:cxnLst>
                  <a:cxn ang="T6">
                    <a:pos x="T0" y="T1"/>
                  </a:cxn>
                  <a:cxn ang="T7">
                    <a:pos x="T2" y="T3"/>
                  </a:cxn>
                  <a:cxn ang="T8">
                    <a:pos x="T4" y="T5"/>
                  </a:cxn>
                </a:cxnLst>
                <a:rect l="T9" t="T10" r="T11" b="T12"/>
                <a:pathLst>
                  <a:path w="1296" h="307">
                    <a:moveTo>
                      <a:pt x="0" y="291"/>
                    </a:moveTo>
                    <a:cubicBezTo>
                      <a:pt x="204" y="145"/>
                      <a:pt x="408" y="0"/>
                      <a:pt x="624" y="3"/>
                    </a:cubicBezTo>
                    <a:cubicBezTo>
                      <a:pt x="840" y="5"/>
                      <a:pt x="1068" y="156"/>
                      <a:pt x="1296" y="307"/>
                    </a:cubicBezTo>
                  </a:path>
                </a:pathLst>
              </a:custGeom>
              <a:noFill/>
              <a:ln w="57150">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grpSp>
        <p:sp>
          <p:nvSpPr>
            <p:cNvPr id="25649" name="Text Box 16">
              <a:extLst>
                <a:ext uri="{FF2B5EF4-FFF2-40B4-BE49-F238E27FC236}">
                  <a16:creationId xmlns:a16="http://schemas.microsoft.com/office/drawing/2014/main" id="{BE8F8C24-0979-6669-F202-F56CE7039F27}"/>
                </a:ext>
              </a:extLst>
            </p:cNvPr>
            <p:cNvSpPr txBox="1">
              <a:spLocks noChangeArrowheads="1"/>
            </p:cNvSpPr>
            <p:nvPr/>
          </p:nvSpPr>
          <p:spPr bwMode="auto">
            <a:xfrm>
              <a:off x="1203" y="2213"/>
              <a:ext cx="6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it-IT" sz="1350">
                  <a:solidFill>
                    <a:srgbClr val="FFFF00"/>
                  </a:solidFill>
                  <a:latin typeface="Comic Sans MS" panose="030F0902030302020204" pitchFamily="66" charset="0"/>
                </a:rPr>
                <a:t>PACO</a:t>
              </a:r>
              <a:r>
                <a:rPr lang="en-GB" altLang="it-IT" sz="1050">
                  <a:solidFill>
                    <a:srgbClr val="FFFF00"/>
                  </a:solidFill>
                  <a:latin typeface="Comic Sans MS" panose="030F0902030302020204" pitchFamily="66" charset="0"/>
                </a:rPr>
                <a:t>2</a:t>
              </a:r>
              <a:endParaRPr lang="en-GB" altLang="it-IT" sz="1350">
                <a:solidFill>
                  <a:schemeClr val="accent1"/>
                </a:solidFill>
                <a:latin typeface="Times" pitchFamily="2" charset="0"/>
              </a:endParaRPr>
            </a:p>
          </p:txBody>
        </p:sp>
        <p:sp>
          <p:nvSpPr>
            <p:cNvPr id="25650" name="Text Box 17">
              <a:extLst>
                <a:ext uri="{FF2B5EF4-FFF2-40B4-BE49-F238E27FC236}">
                  <a16:creationId xmlns:a16="http://schemas.microsoft.com/office/drawing/2014/main" id="{610AB4A6-ACC7-C792-5CB0-C98AB7249B59}"/>
                </a:ext>
              </a:extLst>
            </p:cNvPr>
            <p:cNvSpPr txBox="1">
              <a:spLocks noChangeArrowheads="1"/>
            </p:cNvSpPr>
            <p:nvPr/>
          </p:nvSpPr>
          <p:spPr bwMode="auto">
            <a:xfrm>
              <a:off x="809" y="1819"/>
              <a:ext cx="57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it-IT" sz="1350">
                  <a:solidFill>
                    <a:srgbClr val="FFFF00"/>
                  </a:solidFill>
                  <a:latin typeface="Comic Sans MS" panose="030F0902030302020204" pitchFamily="66" charset="0"/>
                </a:rPr>
                <a:t>V'CO</a:t>
              </a:r>
              <a:r>
                <a:rPr lang="en-GB" altLang="it-IT" sz="1050">
                  <a:solidFill>
                    <a:srgbClr val="FFFF00"/>
                  </a:solidFill>
                  <a:latin typeface="Comic Sans MS" panose="030F0902030302020204" pitchFamily="66" charset="0"/>
                </a:rPr>
                <a:t>2</a:t>
              </a:r>
              <a:endParaRPr lang="en-GB" altLang="it-IT" sz="1350">
                <a:latin typeface="Times" pitchFamily="2" charset="0"/>
              </a:endParaRPr>
            </a:p>
          </p:txBody>
        </p:sp>
        <p:sp>
          <p:nvSpPr>
            <p:cNvPr id="25651" name="Text Box 18">
              <a:extLst>
                <a:ext uri="{FF2B5EF4-FFF2-40B4-BE49-F238E27FC236}">
                  <a16:creationId xmlns:a16="http://schemas.microsoft.com/office/drawing/2014/main" id="{A53AAA4A-633F-73CE-6F94-3F6462410910}"/>
                </a:ext>
              </a:extLst>
            </p:cNvPr>
            <p:cNvSpPr txBox="1">
              <a:spLocks noChangeArrowheads="1"/>
            </p:cNvSpPr>
            <p:nvPr/>
          </p:nvSpPr>
          <p:spPr bwMode="auto">
            <a:xfrm>
              <a:off x="1308" y="1533"/>
              <a:ext cx="41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it-IT" sz="1350">
                  <a:latin typeface="Comic Sans MS" panose="030F0902030302020204" pitchFamily="66" charset="0"/>
                </a:rPr>
                <a:t>V'A</a:t>
              </a:r>
              <a:endParaRPr lang="en-GB" altLang="it-IT" sz="1350">
                <a:latin typeface="Times" pitchFamily="2" charset="0"/>
              </a:endParaRPr>
            </a:p>
          </p:txBody>
        </p:sp>
        <p:sp>
          <p:nvSpPr>
            <p:cNvPr id="25652" name="Line 19">
              <a:extLst>
                <a:ext uri="{FF2B5EF4-FFF2-40B4-BE49-F238E27FC236}">
                  <a16:creationId xmlns:a16="http://schemas.microsoft.com/office/drawing/2014/main" id="{4BC83C2D-3776-4EDD-7F21-4906C22D472F}"/>
                </a:ext>
              </a:extLst>
            </p:cNvPr>
            <p:cNvSpPr>
              <a:spLocks noChangeShapeType="1"/>
            </p:cNvSpPr>
            <p:nvPr/>
          </p:nvSpPr>
          <p:spPr bwMode="auto">
            <a:xfrm flipH="1" flipV="1">
              <a:off x="1080" y="2064"/>
              <a:ext cx="0" cy="568"/>
            </a:xfrm>
            <a:prstGeom prst="line">
              <a:avLst/>
            </a:prstGeom>
            <a:noFill/>
            <a:ln w="76200">
              <a:solidFill>
                <a:srgbClr val="FFFF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it-IT" sz="1800"/>
            </a:p>
          </p:txBody>
        </p:sp>
        <p:sp>
          <p:nvSpPr>
            <p:cNvPr id="25653" name="Line 20">
              <a:extLst>
                <a:ext uri="{FF2B5EF4-FFF2-40B4-BE49-F238E27FC236}">
                  <a16:creationId xmlns:a16="http://schemas.microsoft.com/office/drawing/2014/main" id="{E0FA41ED-58CE-E73C-7388-B6847B88E03B}"/>
                </a:ext>
              </a:extLst>
            </p:cNvPr>
            <p:cNvSpPr>
              <a:spLocks noChangeShapeType="1"/>
            </p:cNvSpPr>
            <p:nvPr/>
          </p:nvSpPr>
          <p:spPr bwMode="auto">
            <a:xfrm flipH="1">
              <a:off x="872" y="2616"/>
              <a:ext cx="200" cy="0"/>
            </a:xfrm>
            <a:prstGeom prst="line">
              <a:avLst/>
            </a:prstGeom>
            <a:noFill/>
            <a:ln w="762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sz="1800"/>
            </a:p>
          </p:txBody>
        </p:sp>
        <p:sp>
          <p:nvSpPr>
            <p:cNvPr id="25654" name="Line 21">
              <a:extLst>
                <a:ext uri="{FF2B5EF4-FFF2-40B4-BE49-F238E27FC236}">
                  <a16:creationId xmlns:a16="http://schemas.microsoft.com/office/drawing/2014/main" id="{13570F57-BA52-6D5E-2A05-E785674EB383}"/>
                </a:ext>
              </a:extLst>
            </p:cNvPr>
            <p:cNvSpPr>
              <a:spLocks noChangeShapeType="1"/>
            </p:cNvSpPr>
            <p:nvPr/>
          </p:nvSpPr>
          <p:spPr bwMode="auto">
            <a:xfrm>
              <a:off x="1264" y="1400"/>
              <a:ext cx="0" cy="392"/>
            </a:xfrm>
            <a:prstGeom prst="line">
              <a:avLst/>
            </a:prstGeom>
            <a:noFill/>
            <a:ln w="635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it-IT" sz="1800"/>
            </a:p>
          </p:txBody>
        </p:sp>
        <p:grpSp>
          <p:nvGrpSpPr>
            <p:cNvPr id="25655" name="Group 22">
              <a:extLst>
                <a:ext uri="{FF2B5EF4-FFF2-40B4-BE49-F238E27FC236}">
                  <a16:creationId xmlns:a16="http://schemas.microsoft.com/office/drawing/2014/main" id="{D842D170-3990-8C58-56B9-AA0C8516CCDE}"/>
                </a:ext>
              </a:extLst>
            </p:cNvPr>
            <p:cNvGrpSpPr>
              <a:grpSpLocks/>
            </p:cNvGrpSpPr>
            <p:nvPr/>
          </p:nvGrpSpPr>
          <p:grpSpPr bwMode="auto">
            <a:xfrm>
              <a:off x="968" y="464"/>
              <a:ext cx="578" cy="637"/>
              <a:chOff x="1736" y="368"/>
              <a:chExt cx="578" cy="637"/>
            </a:xfrm>
          </p:grpSpPr>
          <p:sp>
            <p:nvSpPr>
              <p:cNvPr id="25656" name="Oval 23">
                <a:extLst>
                  <a:ext uri="{FF2B5EF4-FFF2-40B4-BE49-F238E27FC236}">
                    <a16:creationId xmlns:a16="http://schemas.microsoft.com/office/drawing/2014/main" id="{7B7C3AF1-8A9B-090D-9F73-8498624D2C8C}"/>
                  </a:ext>
                </a:extLst>
              </p:cNvPr>
              <p:cNvSpPr>
                <a:spLocks noChangeAspect="1" noChangeArrowheads="1"/>
              </p:cNvSpPr>
              <p:nvPr/>
            </p:nvSpPr>
            <p:spPr bwMode="auto">
              <a:xfrm>
                <a:off x="1736" y="368"/>
                <a:ext cx="578" cy="637"/>
              </a:xfrm>
              <a:prstGeom prst="ellipse">
                <a:avLst/>
              </a:prstGeom>
              <a:solidFill>
                <a:schemeClr val="accent1"/>
              </a:solidFill>
              <a:ln w="12700">
                <a:solidFill>
                  <a:schemeClr val="tx1"/>
                </a:solidFill>
                <a:round/>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57" name="Oval 24">
                <a:extLst>
                  <a:ext uri="{FF2B5EF4-FFF2-40B4-BE49-F238E27FC236}">
                    <a16:creationId xmlns:a16="http://schemas.microsoft.com/office/drawing/2014/main" id="{B1E3754C-E464-D49B-8D35-48CF069F8CD7}"/>
                  </a:ext>
                </a:extLst>
              </p:cNvPr>
              <p:cNvSpPr>
                <a:spLocks noChangeArrowheads="1"/>
              </p:cNvSpPr>
              <p:nvPr/>
            </p:nvSpPr>
            <p:spPr bwMode="auto">
              <a:xfrm>
                <a:off x="1906" y="894"/>
                <a:ext cx="239" cy="43"/>
              </a:xfrm>
              <a:prstGeom prst="ellipse">
                <a:avLst/>
              </a:prstGeom>
              <a:solidFill>
                <a:srgbClr val="FF3300"/>
              </a:solidFill>
              <a:ln w="19050">
                <a:solidFill>
                  <a:schemeClr val="tx1"/>
                </a:solidFill>
                <a:round/>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58" name="Oval 25">
                <a:extLst>
                  <a:ext uri="{FF2B5EF4-FFF2-40B4-BE49-F238E27FC236}">
                    <a16:creationId xmlns:a16="http://schemas.microsoft.com/office/drawing/2014/main" id="{0E0F28FA-0119-24A7-784E-9F336B15EE48}"/>
                  </a:ext>
                </a:extLst>
              </p:cNvPr>
              <p:cNvSpPr>
                <a:spLocks noChangeArrowheads="1"/>
              </p:cNvSpPr>
              <p:nvPr/>
            </p:nvSpPr>
            <p:spPr bwMode="auto">
              <a:xfrm>
                <a:off x="1962" y="824"/>
                <a:ext cx="57" cy="32"/>
              </a:xfrm>
              <a:prstGeom prst="ellipse">
                <a:avLst/>
              </a:prstGeom>
              <a:solidFill>
                <a:srgbClr val="6633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59" name="Oval 26">
                <a:extLst>
                  <a:ext uri="{FF2B5EF4-FFF2-40B4-BE49-F238E27FC236}">
                    <a16:creationId xmlns:a16="http://schemas.microsoft.com/office/drawing/2014/main" id="{9E31137C-1755-E542-D9B4-4EA527F60BF5}"/>
                  </a:ext>
                </a:extLst>
              </p:cNvPr>
              <p:cNvSpPr>
                <a:spLocks noChangeArrowheads="1"/>
              </p:cNvSpPr>
              <p:nvPr/>
            </p:nvSpPr>
            <p:spPr bwMode="auto">
              <a:xfrm>
                <a:off x="2041" y="824"/>
                <a:ext cx="58" cy="32"/>
              </a:xfrm>
              <a:prstGeom prst="ellipse">
                <a:avLst/>
              </a:prstGeom>
              <a:solidFill>
                <a:srgbClr val="6633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60" name="Oval 27">
                <a:extLst>
                  <a:ext uri="{FF2B5EF4-FFF2-40B4-BE49-F238E27FC236}">
                    <a16:creationId xmlns:a16="http://schemas.microsoft.com/office/drawing/2014/main" id="{9066C7E3-A12C-123D-A246-FBC96477528B}"/>
                  </a:ext>
                </a:extLst>
              </p:cNvPr>
              <p:cNvSpPr>
                <a:spLocks noChangeArrowheads="1"/>
              </p:cNvSpPr>
              <p:nvPr/>
            </p:nvSpPr>
            <p:spPr bwMode="auto">
              <a:xfrm>
                <a:off x="1837" y="559"/>
                <a:ext cx="142" cy="80"/>
              </a:xfrm>
              <a:prstGeom prst="ellipse">
                <a:avLst/>
              </a:prstGeom>
              <a:solidFill>
                <a:srgbClr val="FFFFFF"/>
              </a:solidFill>
              <a:ln w="12700">
                <a:solidFill>
                  <a:schemeClr val="tx1"/>
                </a:solidFill>
                <a:round/>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61" name="Oval 28">
                <a:extLst>
                  <a:ext uri="{FF2B5EF4-FFF2-40B4-BE49-F238E27FC236}">
                    <a16:creationId xmlns:a16="http://schemas.microsoft.com/office/drawing/2014/main" id="{71745566-2BCB-7151-06C9-8C2C7B3FCCCC}"/>
                  </a:ext>
                </a:extLst>
              </p:cNvPr>
              <p:cNvSpPr>
                <a:spLocks noChangeArrowheads="1"/>
              </p:cNvSpPr>
              <p:nvPr/>
            </p:nvSpPr>
            <p:spPr bwMode="auto">
              <a:xfrm>
                <a:off x="2080" y="562"/>
                <a:ext cx="142" cy="80"/>
              </a:xfrm>
              <a:prstGeom prst="ellipse">
                <a:avLst/>
              </a:prstGeom>
              <a:solidFill>
                <a:srgbClr val="FFFFFF"/>
              </a:solidFill>
              <a:ln w="12700">
                <a:solidFill>
                  <a:schemeClr val="tx1"/>
                </a:solidFill>
                <a:round/>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62" name="Oval 29">
                <a:extLst>
                  <a:ext uri="{FF2B5EF4-FFF2-40B4-BE49-F238E27FC236}">
                    <a16:creationId xmlns:a16="http://schemas.microsoft.com/office/drawing/2014/main" id="{12EC1C67-B033-CC1F-21A0-B75C5E45403A}"/>
                  </a:ext>
                </a:extLst>
              </p:cNvPr>
              <p:cNvSpPr>
                <a:spLocks noChangeArrowheads="1"/>
              </p:cNvSpPr>
              <p:nvPr/>
            </p:nvSpPr>
            <p:spPr bwMode="auto">
              <a:xfrm>
                <a:off x="2125" y="572"/>
                <a:ext cx="57" cy="60"/>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63" name="Freeform 30">
                <a:extLst>
                  <a:ext uri="{FF2B5EF4-FFF2-40B4-BE49-F238E27FC236}">
                    <a16:creationId xmlns:a16="http://schemas.microsoft.com/office/drawing/2014/main" id="{4DEC10EC-4BF1-D36E-A68A-E69E0DD3C423}"/>
                  </a:ext>
                </a:extLst>
              </p:cNvPr>
              <p:cNvSpPr>
                <a:spLocks/>
              </p:cNvSpPr>
              <p:nvPr/>
            </p:nvSpPr>
            <p:spPr bwMode="auto">
              <a:xfrm>
                <a:off x="1814" y="503"/>
                <a:ext cx="165" cy="50"/>
              </a:xfrm>
              <a:custGeom>
                <a:avLst/>
                <a:gdLst>
                  <a:gd name="T0" fmla="*/ 0 w 224"/>
                  <a:gd name="T1" fmla="*/ 4 h 60"/>
                  <a:gd name="T2" fmla="*/ 1 w 224"/>
                  <a:gd name="T3" fmla="*/ 3 h 60"/>
                  <a:gd name="T4" fmla="*/ 1 w 224"/>
                  <a:gd name="T5" fmla="*/ 0 h 60"/>
                  <a:gd name="T6" fmla="*/ 2 w 224"/>
                  <a:gd name="T7" fmla="*/ 3 h 60"/>
                  <a:gd name="T8" fmla="*/ 0 60000 65536"/>
                  <a:gd name="T9" fmla="*/ 0 60000 65536"/>
                  <a:gd name="T10" fmla="*/ 0 60000 65536"/>
                  <a:gd name="T11" fmla="*/ 0 60000 65536"/>
                  <a:gd name="T12" fmla="*/ 0 w 224"/>
                  <a:gd name="T13" fmla="*/ 0 h 60"/>
                  <a:gd name="T14" fmla="*/ 224 w 224"/>
                  <a:gd name="T15" fmla="*/ 60 h 60"/>
                </a:gdLst>
                <a:ahLst/>
                <a:cxnLst>
                  <a:cxn ang="T8">
                    <a:pos x="T0" y="T1"/>
                  </a:cxn>
                  <a:cxn ang="T9">
                    <a:pos x="T2" y="T3"/>
                  </a:cxn>
                  <a:cxn ang="T10">
                    <a:pos x="T4" y="T5"/>
                  </a:cxn>
                  <a:cxn ang="T11">
                    <a:pos x="T6" y="T7"/>
                  </a:cxn>
                </a:cxnLst>
                <a:rect l="T12" t="T13" r="T14" b="T15"/>
                <a:pathLst>
                  <a:path w="224" h="60">
                    <a:moveTo>
                      <a:pt x="0" y="60"/>
                    </a:moveTo>
                    <a:lnTo>
                      <a:pt x="48" y="15"/>
                    </a:lnTo>
                    <a:lnTo>
                      <a:pt x="132" y="0"/>
                    </a:lnTo>
                    <a:lnTo>
                      <a:pt x="224" y="8"/>
                    </a:lnTo>
                  </a:path>
                </a:pathLst>
              </a:custGeom>
              <a:noFill/>
              <a:ln w="38100">
                <a:solidFill>
                  <a:srgbClr val="6633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it-IT" sz="1800"/>
              </a:p>
            </p:txBody>
          </p:sp>
          <p:sp>
            <p:nvSpPr>
              <p:cNvPr id="25664" name="Freeform 31">
                <a:extLst>
                  <a:ext uri="{FF2B5EF4-FFF2-40B4-BE49-F238E27FC236}">
                    <a16:creationId xmlns:a16="http://schemas.microsoft.com/office/drawing/2014/main" id="{2C7D608A-6D13-4F1D-7FF2-FB082BEA2086}"/>
                  </a:ext>
                </a:extLst>
              </p:cNvPr>
              <p:cNvSpPr>
                <a:spLocks/>
              </p:cNvSpPr>
              <p:nvPr/>
            </p:nvSpPr>
            <p:spPr bwMode="auto">
              <a:xfrm flipH="1">
                <a:off x="2082" y="508"/>
                <a:ext cx="165" cy="49"/>
              </a:xfrm>
              <a:custGeom>
                <a:avLst/>
                <a:gdLst>
                  <a:gd name="T0" fmla="*/ 0 w 224"/>
                  <a:gd name="T1" fmla="*/ 3 h 60"/>
                  <a:gd name="T2" fmla="*/ 1 w 224"/>
                  <a:gd name="T3" fmla="*/ 2 h 60"/>
                  <a:gd name="T4" fmla="*/ 1 w 224"/>
                  <a:gd name="T5" fmla="*/ 0 h 60"/>
                  <a:gd name="T6" fmla="*/ 2 w 224"/>
                  <a:gd name="T7" fmla="*/ 2 h 60"/>
                  <a:gd name="T8" fmla="*/ 0 60000 65536"/>
                  <a:gd name="T9" fmla="*/ 0 60000 65536"/>
                  <a:gd name="T10" fmla="*/ 0 60000 65536"/>
                  <a:gd name="T11" fmla="*/ 0 60000 65536"/>
                  <a:gd name="T12" fmla="*/ 0 w 224"/>
                  <a:gd name="T13" fmla="*/ 0 h 60"/>
                  <a:gd name="T14" fmla="*/ 224 w 224"/>
                  <a:gd name="T15" fmla="*/ 60 h 60"/>
                </a:gdLst>
                <a:ahLst/>
                <a:cxnLst>
                  <a:cxn ang="T8">
                    <a:pos x="T0" y="T1"/>
                  </a:cxn>
                  <a:cxn ang="T9">
                    <a:pos x="T2" y="T3"/>
                  </a:cxn>
                  <a:cxn ang="T10">
                    <a:pos x="T4" y="T5"/>
                  </a:cxn>
                  <a:cxn ang="T11">
                    <a:pos x="T6" y="T7"/>
                  </a:cxn>
                </a:cxnLst>
                <a:rect l="T12" t="T13" r="T14" b="T15"/>
                <a:pathLst>
                  <a:path w="224" h="60">
                    <a:moveTo>
                      <a:pt x="0" y="60"/>
                    </a:moveTo>
                    <a:lnTo>
                      <a:pt x="48" y="15"/>
                    </a:lnTo>
                    <a:lnTo>
                      <a:pt x="132" y="0"/>
                    </a:lnTo>
                    <a:lnTo>
                      <a:pt x="224" y="8"/>
                    </a:lnTo>
                  </a:path>
                </a:pathLst>
              </a:custGeom>
              <a:noFill/>
              <a:ln w="38100">
                <a:solidFill>
                  <a:srgbClr val="6633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it-IT" sz="1800"/>
              </a:p>
            </p:txBody>
          </p:sp>
          <p:sp>
            <p:nvSpPr>
              <p:cNvPr id="25665" name="Oval 32">
                <a:extLst>
                  <a:ext uri="{FF2B5EF4-FFF2-40B4-BE49-F238E27FC236}">
                    <a16:creationId xmlns:a16="http://schemas.microsoft.com/office/drawing/2014/main" id="{A79E8901-2B40-10C6-8461-D0F27C68CB23}"/>
                  </a:ext>
                </a:extLst>
              </p:cNvPr>
              <p:cNvSpPr>
                <a:spLocks noChangeArrowheads="1"/>
              </p:cNvSpPr>
              <p:nvPr/>
            </p:nvSpPr>
            <p:spPr bwMode="auto">
              <a:xfrm>
                <a:off x="1885" y="572"/>
                <a:ext cx="57" cy="60"/>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grpSp>
      </p:grpSp>
      <p:grpSp>
        <p:nvGrpSpPr>
          <p:cNvPr id="25607" name="Group 33">
            <a:extLst>
              <a:ext uri="{FF2B5EF4-FFF2-40B4-BE49-F238E27FC236}">
                <a16:creationId xmlns:a16="http://schemas.microsoft.com/office/drawing/2014/main" id="{9B753A93-D8F0-682D-B13D-510936E081FF}"/>
              </a:ext>
            </a:extLst>
          </p:cNvPr>
          <p:cNvGrpSpPr>
            <a:grpSpLocks/>
          </p:cNvGrpSpPr>
          <p:nvPr/>
        </p:nvGrpSpPr>
        <p:grpSpPr bwMode="auto">
          <a:xfrm>
            <a:off x="5143500" y="514350"/>
            <a:ext cx="2686050" cy="3143250"/>
            <a:chOff x="3368" y="256"/>
            <a:chExt cx="2256" cy="2640"/>
          </a:xfrm>
        </p:grpSpPr>
        <p:sp>
          <p:nvSpPr>
            <p:cNvPr id="25617" name="Rectangle 34">
              <a:extLst>
                <a:ext uri="{FF2B5EF4-FFF2-40B4-BE49-F238E27FC236}">
                  <a16:creationId xmlns:a16="http://schemas.microsoft.com/office/drawing/2014/main" id="{41143542-DB26-F758-8B08-F10B0A2AF77D}"/>
                </a:ext>
              </a:extLst>
            </p:cNvPr>
            <p:cNvSpPr>
              <a:spLocks noChangeArrowheads="1"/>
            </p:cNvSpPr>
            <p:nvPr/>
          </p:nvSpPr>
          <p:spPr bwMode="auto">
            <a:xfrm>
              <a:off x="3504" y="515"/>
              <a:ext cx="98" cy="775"/>
            </a:xfrm>
            <a:prstGeom prst="rect">
              <a:avLst/>
            </a:prstGeom>
            <a:solidFill>
              <a:srgbClr val="00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18" name="Rectangle 35">
              <a:extLst>
                <a:ext uri="{FF2B5EF4-FFF2-40B4-BE49-F238E27FC236}">
                  <a16:creationId xmlns:a16="http://schemas.microsoft.com/office/drawing/2014/main" id="{1FA64B4D-FA8A-F263-C9E8-D939772273B8}"/>
                </a:ext>
              </a:extLst>
            </p:cNvPr>
            <p:cNvSpPr>
              <a:spLocks noChangeArrowheads="1"/>
            </p:cNvSpPr>
            <p:nvPr/>
          </p:nvSpPr>
          <p:spPr bwMode="auto">
            <a:xfrm>
              <a:off x="3720" y="1168"/>
              <a:ext cx="1290" cy="1152"/>
            </a:xfrm>
            <a:prstGeom prst="rect">
              <a:avLst/>
            </a:prstGeom>
            <a:gradFill rotWithShape="0">
              <a:gsLst>
                <a:gs pos="0">
                  <a:srgbClr val="00FFCC"/>
                </a:gs>
                <a:gs pos="100000">
                  <a:srgbClr val="00765E"/>
                </a:gs>
              </a:gsLst>
              <a:lin ang="5400000" scaled="1"/>
            </a:gradFill>
            <a:ln w="76200">
              <a:solidFill>
                <a:srgbClr val="B2B2B2"/>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19" name="Rectangle 36">
              <a:extLst>
                <a:ext uri="{FF2B5EF4-FFF2-40B4-BE49-F238E27FC236}">
                  <a16:creationId xmlns:a16="http://schemas.microsoft.com/office/drawing/2014/main" id="{C93B99BE-F39E-0BAA-5298-B6B3AEF65E05}"/>
                </a:ext>
              </a:extLst>
            </p:cNvPr>
            <p:cNvSpPr>
              <a:spLocks noChangeArrowheads="1"/>
            </p:cNvSpPr>
            <p:nvPr/>
          </p:nvSpPr>
          <p:spPr bwMode="auto">
            <a:xfrm>
              <a:off x="4248" y="2080"/>
              <a:ext cx="224" cy="336"/>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20" name="Oval 37">
              <a:extLst>
                <a:ext uri="{FF2B5EF4-FFF2-40B4-BE49-F238E27FC236}">
                  <a16:creationId xmlns:a16="http://schemas.microsoft.com/office/drawing/2014/main" id="{DB31B44B-12A1-3A92-E457-E684C325261A}"/>
                </a:ext>
              </a:extLst>
            </p:cNvPr>
            <p:cNvSpPr>
              <a:spLocks noChangeAspect="1" noChangeArrowheads="1"/>
            </p:cNvSpPr>
            <p:nvPr/>
          </p:nvSpPr>
          <p:spPr bwMode="auto">
            <a:xfrm>
              <a:off x="4072" y="1592"/>
              <a:ext cx="578" cy="637"/>
            </a:xfrm>
            <a:prstGeom prst="ellipse">
              <a:avLst/>
            </a:prstGeom>
            <a:solidFill>
              <a:schemeClr val="accent1"/>
            </a:solidFill>
            <a:ln w="12700">
              <a:solidFill>
                <a:schemeClr val="tx1"/>
              </a:solidFill>
              <a:round/>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21" name="Freeform 38">
              <a:extLst>
                <a:ext uri="{FF2B5EF4-FFF2-40B4-BE49-F238E27FC236}">
                  <a16:creationId xmlns:a16="http://schemas.microsoft.com/office/drawing/2014/main" id="{36C34AB9-F432-A7C6-C20F-C43E53B76CC7}"/>
                </a:ext>
              </a:extLst>
            </p:cNvPr>
            <p:cNvSpPr>
              <a:spLocks/>
            </p:cNvSpPr>
            <p:nvPr/>
          </p:nvSpPr>
          <p:spPr bwMode="auto">
            <a:xfrm>
              <a:off x="3700" y="2400"/>
              <a:ext cx="530" cy="496"/>
            </a:xfrm>
            <a:custGeom>
              <a:avLst/>
              <a:gdLst>
                <a:gd name="T0" fmla="*/ 9 w 708"/>
                <a:gd name="T1" fmla="*/ 0 h 496"/>
                <a:gd name="T2" fmla="*/ 3 w 708"/>
                <a:gd name="T3" fmla="*/ 136 h 496"/>
                <a:gd name="T4" fmla="*/ 1 w 708"/>
                <a:gd name="T5" fmla="*/ 392 h 496"/>
                <a:gd name="T6" fmla="*/ 1 w 708"/>
                <a:gd name="T7" fmla="*/ 496 h 496"/>
                <a:gd name="T8" fmla="*/ 0 60000 65536"/>
                <a:gd name="T9" fmla="*/ 0 60000 65536"/>
                <a:gd name="T10" fmla="*/ 0 60000 65536"/>
                <a:gd name="T11" fmla="*/ 0 60000 65536"/>
                <a:gd name="T12" fmla="*/ 0 w 708"/>
                <a:gd name="T13" fmla="*/ 0 h 496"/>
                <a:gd name="T14" fmla="*/ 708 w 708"/>
                <a:gd name="T15" fmla="*/ 496 h 496"/>
              </a:gdLst>
              <a:ahLst/>
              <a:cxnLst>
                <a:cxn ang="T8">
                  <a:pos x="T0" y="T1"/>
                </a:cxn>
                <a:cxn ang="T9">
                  <a:pos x="T2" y="T3"/>
                </a:cxn>
                <a:cxn ang="T10">
                  <a:pos x="T4" y="T5"/>
                </a:cxn>
                <a:cxn ang="T11">
                  <a:pos x="T6" y="T7"/>
                </a:cxn>
              </a:cxnLst>
              <a:rect l="T12" t="T13" r="T14" b="T15"/>
              <a:pathLst>
                <a:path w="708" h="496">
                  <a:moveTo>
                    <a:pt x="708" y="0"/>
                  </a:moveTo>
                  <a:cubicBezTo>
                    <a:pt x="520" y="35"/>
                    <a:pt x="332" y="71"/>
                    <a:pt x="220" y="136"/>
                  </a:cubicBezTo>
                  <a:cubicBezTo>
                    <a:pt x="108" y="201"/>
                    <a:pt x="72" y="332"/>
                    <a:pt x="36" y="392"/>
                  </a:cubicBezTo>
                  <a:cubicBezTo>
                    <a:pt x="0" y="452"/>
                    <a:pt x="2" y="474"/>
                    <a:pt x="4" y="496"/>
                  </a:cubicBezTo>
                </a:path>
              </a:pathLst>
            </a:custGeom>
            <a:noFill/>
            <a:ln w="38100">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it-IT" sz="1800"/>
            </a:p>
          </p:txBody>
        </p:sp>
        <p:sp>
          <p:nvSpPr>
            <p:cNvPr id="25622" name="Freeform 39">
              <a:extLst>
                <a:ext uri="{FF2B5EF4-FFF2-40B4-BE49-F238E27FC236}">
                  <a16:creationId xmlns:a16="http://schemas.microsoft.com/office/drawing/2014/main" id="{C4F18BD6-20F1-719D-16A9-EED480EC3E5C}"/>
                </a:ext>
              </a:extLst>
            </p:cNvPr>
            <p:cNvSpPr>
              <a:spLocks/>
            </p:cNvSpPr>
            <p:nvPr/>
          </p:nvSpPr>
          <p:spPr bwMode="auto">
            <a:xfrm flipH="1">
              <a:off x="4484" y="2400"/>
              <a:ext cx="530" cy="496"/>
            </a:xfrm>
            <a:custGeom>
              <a:avLst/>
              <a:gdLst>
                <a:gd name="T0" fmla="*/ 9 w 708"/>
                <a:gd name="T1" fmla="*/ 0 h 496"/>
                <a:gd name="T2" fmla="*/ 3 w 708"/>
                <a:gd name="T3" fmla="*/ 136 h 496"/>
                <a:gd name="T4" fmla="*/ 1 w 708"/>
                <a:gd name="T5" fmla="*/ 392 h 496"/>
                <a:gd name="T6" fmla="*/ 1 w 708"/>
                <a:gd name="T7" fmla="*/ 496 h 496"/>
                <a:gd name="T8" fmla="*/ 0 60000 65536"/>
                <a:gd name="T9" fmla="*/ 0 60000 65536"/>
                <a:gd name="T10" fmla="*/ 0 60000 65536"/>
                <a:gd name="T11" fmla="*/ 0 60000 65536"/>
                <a:gd name="T12" fmla="*/ 0 w 708"/>
                <a:gd name="T13" fmla="*/ 0 h 496"/>
                <a:gd name="T14" fmla="*/ 708 w 708"/>
                <a:gd name="T15" fmla="*/ 496 h 496"/>
              </a:gdLst>
              <a:ahLst/>
              <a:cxnLst>
                <a:cxn ang="T8">
                  <a:pos x="T0" y="T1"/>
                </a:cxn>
                <a:cxn ang="T9">
                  <a:pos x="T2" y="T3"/>
                </a:cxn>
                <a:cxn ang="T10">
                  <a:pos x="T4" y="T5"/>
                </a:cxn>
                <a:cxn ang="T11">
                  <a:pos x="T6" y="T7"/>
                </a:cxn>
              </a:cxnLst>
              <a:rect l="T12" t="T13" r="T14" b="T15"/>
              <a:pathLst>
                <a:path w="708" h="496">
                  <a:moveTo>
                    <a:pt x="708" y="0"/>
                  </a:moveTo>
                  <a:cubicBezTo>
                    <a:pt x="520" y="35"/>
                    <a:pt x="332" y="71"/>
                    <a:pt x="220" y="136"/>
                  </a:cubicBezTo>
                  <a:cubicBezTo>
                    <a:pt x="108" y="201"/>
                    <a:pt x="72" y="332"/>
                    <a:pt x="36" y="392"/>
                  </a:cubicBezTo>
                  <a:cubicBezTo>
                    <a:pt x="0" y="452"/>
                    <a:pt x="2" y="474"/>
                    <a:pt x="4" y="496"/>
                  </a:cubicBezTo>
                </a:path>
              </a:pathLst>
            </a:custGeom>
            <a:noFill/>
            <a:ln w="38100">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it-IT" sz="1800"/>
            </a:p>
          </p:txBody>
        </p:sp>
        <p:sp>
          <p:nvSpPr>
            <p:cNvPr id="25623" name="Rectangle 40">
              <a:extLst>
                <a:ext uri="{FF2B5EF4-FFF2-40B4-BE49-F238E27FC236}">
                  <a16:creationId xmlns:a16="http://schemas.microsoft.com/office/drawing/2014/main" id="{906F839D-2D4E-3FAD-8638-359F09D21F30}"/>
                </a:ext>
              </a:extLst>
            </p:cNvPr>
            <p:cNvSpPr>
              <a:spLocks noChangeArrowheads="1"/>
            </p:cNvSpPr>
            <p:nvPr/>
          </p:nvSpPr>
          <p:spPr bwMode="auto">
            <a:xfrm>
              <a:off x="3506" y="1216"/>
              <a:ext cx="358" cy="88"/>
            </a:xfrm>
            <a:prstGeom prst="rect">
              <a:avLst/>
            </a:prstGeom>
            <a:solidFill>
              <a:srgbClr val="00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24" name="Rectangle 41">
              <a:extLst>
                <a:ext uri="{FF2B5EF4-FFF2-40B4-BE49-F238E27FC236}">
                  <a16:creationId xmlns:a16="http://schemas.microsoft.com/office/drawing/2014/main" id="{50C50629-4327-B409-B6F8-905C4B768F24}"/>
                </a:ext>
              </a:extLst>
            </p:cNvPr>
            <p:cNvSpPr>
              <a:spLocks noChangeArrowheads="1"/>
            </p:cNvSpPr>
            <p:nvPr/>
          </p:nvSpPr>
          <p:spPr bwMode="auto">
            <a:xfrm>
              <a:off x="4834" y="1216"/>
              <a:ext cx="371" cy="98"/>
            </a:xfrm>
            <a:prstGeom prst="rect">
              <a:avLst/>
            </a:prstGeom>
            <a:solidFill>
              <a:srgbClr val="00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25" name="Rectangle 42">
              <a:extLst>
                <a:ext uri="{FF2B5EF4-FFF2-40B4-BE49-F238E27FC236}">
                  <a16:creationId xmlns:a16="http://schemas.microsoft.com/office/drawing/2014/main" id="{3EFF9724-FBEF-8CD3-69D0-886AB4E749C4}"/>
                </a:ext>
              </a:extLst>
            </p:cNvPr>
            <p:cNvSpPr>
              <a:spLocks noChangeArrowheads="1"/>
            </p:cNvSpPr>
            <p:nvPr/>
          </p:nvSpPr>
          <p:spPr bwMode="auto">
            <a:xfrm>
              <a:off x="3368" y="256"/>
              <a:ext cx="2096" cy="408"/>
            </a:xfrm>
            <a:prstGeom prst="rect">
              <a:avLst/>
            </a:prstGeom>
            <a:solidFill>
              <a:schemeClr val="tx2"/>
            </a:solidFill>
            <a:ln w="12700">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it-IT" altLang="it-IT" sz="1800" b="1">
                  <a:solidFill>
                    <a:schemeClr val="bg1"/>
                  </a:solidFill>
                  <a:latin typeface="Comic Sans MS" panose="030F0902030302020204" pitchFamily="66" charset="0"/>
                </a:rPr>
                <a:t>Ventilator</a:t>
              </a:r>
            </a:p>
          </p:txBody>
        </p:sp>
        <p:sp>
          <p:nvSpPr>
            <p:cNvPr id="25626" name="Rectangle 43">
              <a:extLst>
                <a:ext uri="{FF2B5EF4-FFF2-40B4-BE49-F238E27FC236}">
                  <a16:creationId xmlns:a16="http://schemas.microsoft.com/office/drawing/2014/main" id="{05AE3C9A-DA78-FF71-D2C8-F773AD685164}"/>
                </a:ext>
              </a:extLst>
            </p:cNvPr>
            <p:cNvSpPr>
              <a:spLocks noChangeArrowheads="1"/>
            </p:cNvSpPr>
            <p:nvPr/>
          </p:nvSpPr>
          <p:spPr bwMode="auto">
            <a:xfrm>
              <a:off x="5112" y="509"/>
              <a:ext cx="99" cy="781"/>
            </a:xfrm>
            <a:prstGeom prst="rect">
              <a:avLst/>
            </a:prstGeom>
            <a:solidFill>
              <a:srgbClr val="00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27" name="Rectangle 44">
              <a:extLst>
                <a:ext uri="{FF2B5EF4-FFF2-40B4-BE49-F238E27FC236}">
                  <a16:creationId xmlns:a16="http://schemas.microsoft.com/office/drawing/2014/main" id="{EEDD45E3-FAD7-538C-2380-9CFF9DB81FDB}"/>
                </a:ext>
              </a:extLst>
            </p:cNvPr>
            <p:cNvSpPr>
              <a:spLocks noChangeArrowheads="1"/>
            </p:cNvSpPr>
            <p:nvPr/>
          </p:nvSpPr>
          <p:spPr bwMode="auto">
            <a:xfrm>
              <a:off x="5114" y="496"/>
              <a:ext cx="510" cy="96"/>
            </a:xfrm>
            <a:prstGeom prst="rect">
              <a:avLst/>
            </a:prstGeom>
            <a:solidFill>
              <a:srgbClr val="00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28" name="Rectangle 45">
              <a:extLst>
                <a:ext uri="{FF2B5EF4-FFF2-40B4-BE49-F238E27FC236}">
                  <a16:creationId xmlns:a16="http://schemas.microsoft.com/office/drawing/2014/main" id="{E975014D-111F-733F-474E-55179EEAEA6B}"/>
                </a:ext>
              </a:extLst>
            </p:cNvPr>
            <p:cNvSpPr>
              <a:spLocks noChangeArrowheads="1"/>
            </p:cNvSpPr>
            <p:nvPr/>
          </p:nvSpPr>
          <p:spPr bwMode="auto">
            <a:xfrm>
              <a:off x="4208" y="1170"/>
              <a:ext cx="52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it-IT" sz="1350">
                  <a:latin typeface="Comic Sans MS" panose="030F0902030302020204" pitchFamily="66" charset="0"/>
                </a:rPr>
                <a:t>V'tot</a:t>
              </a:r>
            </a:p>
          </p:txBody>
        </p:sp>
        <p:sp>
          <p:nvSpPr>
            <p:cNvPr id="25629" name="Line 46">
              <a:extLst>
                <a:ext uri="{FF2B5EF4-FFF2-40B4-BE49-F238E27FC236}">
                  <a16:creationId xmlns:a16="http://schemas.microsoft.com/office/drawing/2014/main" id="{CEB48C51-B4DB-3973-E91D-36C7B461A9D0}"/>
                </a:ext>
              </a:extLst>
            </p:cNvPr>
            <p:cNvSpPr>
              <a:spLocks noChangeShapeType="1"/>
            </p:cNvSpPr>
            <p:nvPr/>
          </p:nvSpPr>
          <p:spPr bwMode="auto">
            <a:xfrm>
              <a:off x="3912" y="1280"/>
              <a:ext cx="192" cy="48"/>
            </a:xfrm>
            <a:prstGeom prst="line">
              <a:avLst/>
            </a:prstGeom>
            <a:noFill/>
            <a:ln w="762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it-IT" sz="1800"/>
            </a:p>
          </p:txBody>
        </p:sp>
        <p:sp>
          <p:nvSpPr>
            <p:cNvPr id="25630" name="Line 47">
              <a:extLst>
                <a:ext uri="{FF2B5EF4-FFF2-40B4-BE49-F238E27FC236}">
                  <a16:creationId xmlns:a16="http://schemas.microsoft.com/office/drawing/2014/main" id="{84656F8D-4759-7790-E897-62D9EFAAC16D}"/>
                </a:ext>
              </a:extLst>
            </p:cNvPr>
            <p:cNvSpPr>
              <a:spLocks noChangeShapeType="1"/>
            </p:cNvSpPr>
            <p:nvPr/>
          </p:nvSpPr>
          <p:spPr bwMode="auto">
            <a:xfrm flipV="1">
              <a:off x="4680" y="1280"/>
              <a:ext cx="168" cy="48"/>
            </a:xfrm>
            <a:prstGeom prst="line">
              <a:avLst/>
            </a:prstGeom>
            <a:noFill/>
            <a:ln w="762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it-IT" sz="1800"/>
            </a:p>
          </p:txBody>
        </p:sp>
        <p:sp>
          <p:nvSpPr>
            <p:cNvPr id="25631" name="Rectangle 48">
              <a:extLst>
                <a:ext uri="{FF2B5EF4-FFF2-40B4-BE49-F238E27FC236}">
                  <a16:creationId xmlns:a16="http://schemas.microsoft.com/office/drawing/2014/main" id="{AB2D9611-BBD9-333F-A23E-B15E83799BEE}"/>
                </a:ext>
              </a:extLst>
            </p:cNvPr>
            <p:cNvSpPr>
              <a:spLocks noChangeArrowheads="1"/>
            </p:cNvSpPr>
            <p:nvPr/>
          </p:nvSpPr>
          <p:spPr bwMode="auto">
            <a:xfrm>
              <a:off x="4496" y="2074"/>
              <a:ext cx="58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it-IT" sz="1350">
                  <a:solidFill>
                    <a:srgbClr val="FFFF00"/>
                  </a:solidFill>
                  <a:latin typeface="Comic Sans MS" panose="030F0902030302020204" pitchFamily="66" charset="0"/>
                </a:rPr>
                <a:t>PhCO</a:t>
              </a:r>
              <a:r>
                <a:rPr lang="en-GB" altLang="it-IT" sz="1050">
                  <a:solidFill>
                    <a:srgbClr val="FFFF00"/>
                  </a:solidFill>
                  <a:latin typeface="Comic Sans MS" panose="030F0902030302020204" pitchFamily="66" charset="0"/>
                </a:rPr>
                <a:t>2</a:t>
              </a:r>
            </a:p>
          </p:txBody>
        </p:sp>
        <p:sp>
          <p:nvSpPr>
            <p:cNvPr id="25632" name="Oval 49">
              <a:extLst>
                <a:ext uri="{FF2B5EF4-FFF2-40B4-BE49-F238E27FC236}">
                  <a16:creationId xmlns:a16="http://schemas.microsoft.com/office/drawing/2014/main" id="{CFF393BE-D1C6-5270-8C54-73AB868EE5BA}"/>
                </a:ext>
              </a:extLst>
            </p:cNvPr>
            <p:cNvSpPr>
              <a:spLocks noChangeArrowheads="1"/>
            </p:cNvSpPr>
            <p:nvPr/>
          </p:nvSpPr>
          <p:spPr bwMode="auto">
            <a:xfrm>
              <a:off x="4242" y="2118"/>
              <a:ext cx="239" cy="43"/>
            </a:xfrm>
            <a:prstGeom prst="ellipse">
              <a:avLst/>
            </a:prstGeom>
            <a:solidFill>
              <a:srgbClr val="FF3300"/>
            </a:solidFill>
            <a:ln w="19050">
              <a:solidFill>
                <a:schemeClr val="tx1"/>
              </a:solidFill>
              <a:round/>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33" name="Oval 50">
              <a:extLst>
                <a:ext uri="{FF2B5EF4-FFF2-40B4-BE49-F238E27FC236}">
                  <a16:creationId xmlns:a16="http://schemas.microsoft.com/office/drawing/2014/main" id="{D250E3A1-FC25-11C0-9468-F89E2BAFE71A}"/>
                </a:ext>
              </a:extLst>
            </p:cNvPr>
            <p:cNvSpPr>
              <a:spLocks noChangeArrowheads="1"/>
            </p:cNvSpPr>
            <p:nvPr/>
          </p:nvSpPr>
          <p:spPr bwMode="auto">
            <a:xfrm>
              <a:off x="4298" y="2048"/>
              <a:ext cx="57" cy="32"/>
            </a:xfrm>
            <a:prstGeom prst="ellipse">
              <a:avLst/>
            </a:prstGeom>
            <a:solidFill>
              <a:srgbClr val="6633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34" name="Oval 51">
              <a:extLst>
                <a:ext uri="{FF2B5EF4-FFF2-40B4-BE49-F238E27FC236}">
                  <a16:creationId xmlns:a16="http://schemas.microsoft.com/office/drawing/2014/main" id="{160FDBA1-7963-0B5A-BDDA-00EBB760333C}"/>
                </a:ext>
              </a:extLst>
            </p:cNvPr>
            <p:cNvSpPr>
              <a:spLocks noChangeArrowheads="1"/>
            </p:cNvSpPr>
            <p:nvPr/>
          </p:nvSpPr>
          <p:spPr bwMode="auto">
            <a:xfrm>
              <a:off x="4377" y="2048"/>
              <a:ext cx="58" cy="32"/>
            </a:xfrm>
            <a:prstGeom prst="ellipse">
              <a:avLst/>
            </a:prstGeom>
            <a:solidFill>
              <a:srgbClr val="6633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35" name="Oval 52">
              <a:extLst>
                <a:ext uri="{FF2B5EF4-FFF2-40B4-BE49-F238E27FC236}">
                  <a16:creationId xmlns:a16="http://schemas.microsoft.com/office/drawing/2014/main" id="{6AA56251-1AA9-E267-BBE9-1DF9CCDF0628}"/>
                </a:ext>
              </a:extLst>
            </p:cNvPr>
            <p:cNvSpPr>
              <a:spLocks noChangeArrowheads="1"/>
            </p:cNvSpPr>
            <p:nvPr/>
          </p:nvSpPr>
          <p:spPr bwMode="auto">
            <a:xfrm>
              <a:off x="4173" y="1783"/>
              <a:ext cx="142" cy="80"/>
            </a:xfrm>
            <a:prstGeom prst="ellipse">
              <a:avLst/>
            </a:prstGeom>
            <a:solidFill>
              <a:srgbClr val="FFFFFF"/>
            </a:solidFill>
            <a:ln w="12700">
              <a:solidFill>
                <a:schemeClr val="tx1"/>
              </a:solidFill>
              <a:round/>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36" name="Oval 53">
              <a:extLst>
                <a:ext uri="{FF2B5EF4-FFF2-40B4-BE49-F238E27FC236}">
                  <a16:creationId xmlns:a16="http://schemas.microsoft.com/office/drawing/2014/main" id="{2156D5F6-2D07-4468-F2EB-B2A4889FC96B}"/>
                </a:ext>
              </a:extLst>
            </p:cNvPr>
            <p:cNvSpPr>
              <a:spLocks noChangeArrowheads="1"/>
            </p:cNvSpPr>
            <p:nvPr/>
          </p:nvSpPr>
          <p:spPr bwMode="auto">
            <a:xfrm>
              <a:off x="4416" y="1786"/>
              <a:ext cx="142" cy="80"/>
            </a:xfrm>
            <a:prstGeom prst="ellipse">
              <a:avLst/>
            </a:prstGeom>
            <a:solidFill>
              <a:srgbClr val="FFFFFF"/>
            </a:solidFill>
            <a:ln w="12700">
              <a:solidFill>
                <a:schemeClr val="tx1"/>
              </a:solidFill>
              <a:round/>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37" name="Freeform 54">
              <a:extLst>
                <a:ext uri="{FF2B5EF4-FFF2-40B4-BE49-F238E27FC236}">
                  <a16:creationId xmlns:a16="http://schemas.microsoft.com/office/drawing/2014/main" id="{0767654F-D88F-C615-A780-F1FA5D957BFA}"/>
                </a:ext>
              </a:extLst>
            </p:cNvPr>
            <p:cNvSpPr>
              <a:spLocks/>
            </p:cNvSpPr>
            <p:nvPr/>
          </p:nvSpPr>
          <p:spPr bwMode="auto">
            <a:xfrm>
              <a:off x="4150" y="1727"/>
              <a:ext cx="165" cy="50"/>
            </a:xfrm>
            <a:custGeom>
              <a:avLst/>
              <a:gdLst>
                <a:gd name="T0" fmla="*/ 0 w 224"/>
                <a:gd name="T1" fmla="*/ 4 h 60"/>
                <a:gd name="T2" fmla="*/ 1 w 224"/>
                <a:gd name="T3" fmla="*/ 3 h 60"/>
                <a:gd name="T4" fmla="*/ 1 w 224"/>
                <a:gd name="T5" fmla="*/ 0 h 60"/>
                <a:gd name="T6" fmla="*/ 2 w 224"/>
                <a:gd name="T7" fmla="*/ 3 h 60"/>
                <a:gd name="T8" fmla="*/ 0 60000 65536"/>
                <a:gd name="T9" fmla="*/ 0 60000 65536"/>
                <a:gd name="T10" fmla="*/ 0 60000 65536"/>
                <a:gd name="T11" fmla="*/ 0 60000 65536"/>
                <a:gd name="T12" fmla="*/ 0 w 224"/>
                <a:gd name="T13" fmla="*/ 0 h 60"/>
                <a:gd name="T14" fmla="*/ 224 w 224"/>
                <a:gd name="T15" fmla="*/ 60 h 60"/>
              </a:gdLst>
              <a:ahLst/>
              <a:cxnLst>
                <a:cxn ang="T8">
                  <a:pos x="T0" y="T1"/>
                </a:cxn>
                <a:cxn ang="T9">
                  <a:pos x="T2" y="T3"/>
                </a:cxn>
                <a:cxn ang="T10">
                  <a:pos x="T4" y="T5"/>
                </a:cxn>
                <a:cxn ang="T11">
                  <a:pos x="T6" y="T7"/>
                </a:cxn>
              </a:cxnLst>
              <a:rect l="T12" t="T13" r="T14" b="T15"/>
              <a:pathLst>
                <a:path w="224" h="60">
                  <a:moveTo>
                    <a:pt x="0" y="60"/>
                  </a:moveTo>
                  <a:lnTo>
                    <a:pt x="48" y="15"/>
                  </a:lnTo>
                  <a:lnTo>
                    <a:pt x="132" y="0"/>
                  </a:lnTo>
                  <a:lnTo>
                    <a:pt x="224" y="8"/>
                  </a:lnTo>
                </a:path>
              </a:pathLst>
            </a:custGeom>
            <a:noFill/>
            <a:ln w="38100">
              <a:solidFill>
                <a:srgbClr val="6633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it-IT" sz="1800"/>
            </a:p>
          </p:txBody>
        </p:sp>
        <p:sp>
          <p:nvSpPr>
            <p:cNvPr id="25638" name="Freeform 55">
              <a:extLst>
                <a:ext uri="{FF2B5EF4-FFF2-40B4-BE49-F238E27FC236}">
                  <a16:creationId xmlns:a16="http://schemas.microsoft.com/office/drawing/2014/main" id="{086C2A78-09F8-5F2B-AAB1-4512101984F4}"/>
                </a:ext>
              </a:extLst>
            </p:cNvPr>
            <p:cNvSpPr>
              <a:spLocks/>
            </p:cNvSpPr>
            <p:nvPr/>
          </p:nvSpPr>
          <p:spPr bwMode="auto">
            <a:xfrm flipH="1">
              <a:off x="4418" y="1732"/>
              <a:ext cx="165" cy="49"/>
            </a:xfrm>
            <a:custGeom>
              <a:avLst/>
              <a:gdLst>
                <a:gd name="T0" fmla="*/ 0 w 224"/>
                <a:gd name="T1" fmla="*/ 3 h 60"/>
                <a:gd name="T2" fmla="*/ 1 w 224"/>
                <a:gd name="T3" fmla="*/ 2 h 60"/>
                <a:gd name="T4" fmla="*/ 1 w 224"/>
                <a:gd name="T5" fmla="*/ 0 h 60"/>
                <a:gd name="T6" fmla="*/ 2 w 224"/>
                <a:gd name="T7" fmla="*/ 2 h 60"/>
                <a:gd name="T8" fmla="*/ 0 60000 65536"/>
                <a:gd name="T9" fmla="*/ 0 60000 65536"/>
                <a:gd name="T10" fmla="*/ 0 60000 65536"/>
                <a:gd name="T11" fmla="*/ 0 60000 65536"/>
                <a:gd name="T12" fmla="*/ 0 w 224"/>
                <a:gd name="T13" fmla="*/ 0 h 60"/>
                <a:gd name="T14" fmla="*/ 224 w 224"/>
                <a:gd name="T15" fmla="*/ 60 h 60"/>
              </a:gdLst>
              <a:ahLst/>
              <a:cxnLst>
                <a:cxn ang="T8">
                  <a:pos x="T0" y="T1"/>
                </a:cxn>
                <a:cxn ang="T9">
                  <a:pos x="T2" y="T3"/>
                </a:cxn>
                <a:cxn ang="T10">
                  <a:pos x="T4" y="T5"/>
                </a:cxn>
                <a:cxn ang="T11">
                  <a:pos x="T6" y="T7"/>
                </a:cxn>
              </a:cxnLst>
              <a:rect l="T12" t="T13" r="T14" b="T15"/>
              <a:pathLst>
                <a:path w="224" h="60">
                  <a:moveTo>
                    <a:pt x="0" y="60"/>
                  </a:moveTo>
                  <a:lnTo>
                    <a:pt x="48" y="15"/>
                  </a:lnTo>
                  <a:lnTo>
                    <a:pt x="132" y="0"/>
                  </a:lnTo>
                  <a:lnTo>
                    <a:pt x="224" y="8"/>
                  </a:lnTo>
                </a:path>
              </a:pathLst>
            </a:custGeom>
            <a:noFill/>
            <a:ln w="38100">
              <a:solidFill>
                <a:srgbClr val="6633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it-IT" sz="1800"/>
            </a:p>
          </p:txBody>
        </p:sp>
        <p:sp>
          <p:nvSpPr>
            <p:cNvPr id="25639" name="Rectangle 56">
              <a:extLst>
                <a:ext uri="{FF2B5EF4-FFF2-40B4-BE49-F238E27FC236}">
                  <a16:creationId xmlns:a16="http://schemas.microsoft.com/office/drawing/2014/main" id="{8D759E1A-931A-5A36-6F7D-96501FDF7022}"/>
                </a:ext>
              </a:extLst>
            </p:cNvPr>
            <p:cNvSpPr>
              <a:spLocks noChangeArrowheads="1"/>
            </p:cNvSpPr>
            <p:nvPr/>
          </p:nvSpPr>
          <p:spPr bwMode="auto">
            <a:xfrm>
              <a:off x="3712" y="1434"/>
              <a:ext cx="57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it-IT" sz="1350">
                  <a:solidFill>
                    <a:srgbClr val="FFFF00"/>
                  </a:solidFill>
                  <a:latin typeface="Comic Sans MS" panose="030F0902030302020204" pitchFamily="66" charset="0"/>
                </a:rPr>
                <a:t>V'CO</a:t>
              </a:r>
              <a:r>
                <a:rPr lang="en-GB" altLang="it-IT" sz="1050">
                  <a:solidFill>
                    <a:srgbClr val="FFFF00"/>
                  </a:solidFill>
                  <a:latin typeface="Comic Sans MS" panose="030F0902030302020204" pitchFamily="66" charset="0"/>
                </a:rPr>
                <a:t>2</a:t>
              </a:r>
            </a:p>
          </p:txBody>
        </p:sp>
        <p:sp>
          <p:nvSpPr>
            <p:cNvPr id="25640" name="Line 57">
              <a:extLst>
                <a:ext uri="{FF2B5EF4-FFF2-40B4-BE49-F238E27FC236}">
                  <a16:creationId xmlns:a16="http://schemas.microsoft.com/office/drawing/2014/main" id="{71724B58-4269-79E5-A936-4E36934A9EAB}"/>
                </a:ext>
              </a:extLst>
            </p:cNvPr>
            <p:cNvSpPr>
              <a:spLocks noChangeShapeType="1"/>
            </p:cNvSpPr>
            <p:nvPr/>
          </p:nvSpPr>
          <p:spPr bwMode="auto">
            <a:xfrm flipV="1">
              <a:off x="3920" y="1672"/>
              <a:ext cx="0" cy="464"/>
            </a:xfrm>
            <a:prstGeom prst="line">
              <a:avLst/>
            </a:prstGeom>
            <a:noFill/>
            <a:ln w="76200">
              <a:solidFill>
                <a:srgbClr val="FFFF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it-IT" sz="1800"/>
            </a:p>
          </p:txBody>
        </p:sp>
        <p:sp>
          <p:nvSpPr>
            <p:cNvPr id="25641" name="Line 58">
              <a:extLst>
                <a:ext uri="{FF2B5EF4-FFF2-40B4-BE49-F238E27FC236}">
                  <a16:creationId xmlns:a16="http://schemas.microsoft.com/office/drawing/2014/main" id="{98D194D2-1ADF-70A2-B032-86B7D28FF55C}"/>
                </a:ext>
              </a:extLst>
            </p:cNvPr>
            <p:cNvSpPr>
              <a:spLocks noChangeShapeType="1"/>
            </p:cNvSpPr>
            <p:nvPr/>
          </p:nvSpPr>
          <p:spPr bwMode="auto">
            <a:xfrm>
              <a:off x="3920" y="2120"/>
              <a:ext cx="264" cy="0"/>
            </a:xfrm>
            <a:prstGeom prst="line">
              <a:avLst/>
            </a:prstGeom>
            <a:noFill/>
            <a:ln w="76200">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sz="1800"/>
            </a:p>
          </p:txBody>
        </p:sp>
        <p:sp>
          <p:nvSpPr>
            <p:cNvPr id="25642" name="Oval 59">
              <a:extLst>
                <a:ext uri="{FF2B5EF4-FFF2-40B4-BE49-F238E27FC236}">
                  <a16:creationId xmlns:a16="http://schemas.microsoft.com/office/drawing/2014/main" id="{522EDDB1-1364-B5FF-6A76-90CB2862EC96}"/>
                </a:ext>
              </a:extLst>
            </p:cNvPr>
            <p:cNvSpPr>
              <a:spLocks noChangeArrowheads="1"/>
            </p:cNvSpPr>
            <p:nvPr/>
          </p:nvSpPr>
          <p:spPr bwMode="auto">
            <a:xfrm>
              <a:off x="4221" y="1796"/>
              <a:ext cx="57" cy="60"/>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
          <p:nvSpPr>
            <p:cNvPr id="25643" name="Oval 60">
              <a:extLst>
                <a:ext uri="{FF2B5EF4-FFF2-40B4-BE49-F238E27FC236}">
                  <a16:creationId xmlns:a16="http://schemas.microsoft.com/office/drawing/2014/main" id="{C9B0AEFC-952E-1125-A652-9F134C763435}"/>
                </a:ext>
              </a:extLst>
            </p:cNvPr>
            <p:cNvSpPr>
              <a:spLocks noChangeArrowheads="1"/>
            </p:cNvSpPr>
            <p:nvPr/>
          </p:nvSpPr>
          <p:spPr bwMode="auto">
            <a:xfrm>
              <a:off x="4461" y="1796"/>
              <a:ext cx="57" cy="60"/>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grpSp>
      <p:grpSp>
        <p:nvGrpSpPr>
          <p:cNvPr id="25608" name="Group 61">
            <a:extLst>
              <a:ext uri="{FF2B5EF4-FFF2-40B4-BE49-F238E27FC236}">
                <a16:creationId xmlns:a16="http://schemas.microsoft.com/office/drawing/2014/main" id="{486E5EA1-F162-0C03-3C17-EA9C550964B8}"/>
              </a:ext>
            </a:extLst>
          </p:cNvPr>
          <p:cNvGrpSpPr>
            <a:grpSpLocks/>
          </p:cNvGrpSpPr>
          <p:nvPr/>
        </p:nvGrpSpPr>
        <p:grpSpPr bwMode="auto">
          <a:xfrm>
            <a:off x="1524000" y="4805363"/>
            <a:ext cx="2171700" cy="266700"/>
            <a:chOff x="3096" y="3196"/>
            <a:chExt cx="1824" cy="224"/>
          </a:xfrm>
        </p:grpSpPr>
        <p:graphicFrame>
          <p:nvGraphicFramePr>
            <p:cNvPr id="25614" name="Object 8">
              <a:extLst>
                <a:ext uri="{FF2B5EF4-FFF2-40B4-BE49-F238E27FC236}">
                  <a16:creationId xmlns:a16="http://schemas.microsoft.com/office/drawing/2014/main" id="{F7AD8627-A654-97CC-2903-81C3BBF159B7}"/>
                </a:ext>
              </a:extLst>
            </p:cNvPr>
            <p:cNvGraphicFramePr>
              <a:graphicFrameLocks noChangeAspect="1"/>
            </p:cNvGraphicFramePr>
            <p:nvPr/>
          </p:nvGraphicFramePr>
          <p:xfrm>
            <a:off x="3136" y="3216"/>
            <a:ext cx="1552" cy="173"/>
          </p:xfrm>
          <a:graphic>
            <a:graphicData uri="http://schemas.openxmlformats.org/presentationml/2006/ole">
              <mc:AlternateContent xmlns:mc="http://schemas.openxmlformats.org/markup-compatibility/2006">
                <mc:Choice xmlns:v="urn:schemas-microsoft-com:vml" Requires="v">
                  <p:oleObj name="Equation" r:id="rId8" imgW="1092200" imgH="330200" progId="Equation.3">
                    <p:embed/>
                  </p:oleObj>
                </mc:Choice>
                <mc:Fallback>
                  <p:oleObj name="Equation" r:id="rId8" imgW="1092200" imgH="330200" progId="Equation.3">
                    <p:embed/>
                    <p:pic>
                      <p:nvPicPr>
                        <p:cNvPr id="25614" name="Object 8">
                          <a:extLst>
                            <a:ext uri="{FF2B5EF4-FFF2-40B4-BE49-F238E27FC236}">
                              <a16:creationId xmlns:a16="http://schemas.microsoft.com/office/drawing/2014/main" id="{F7AD8627-A654-97CC-2903-81C3BBF159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6" y="3216"/>
                          <a:ext cx="1552" cy="173"/>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5615" name="Rectangle 63">
              <a:extLst>
                <a:ext uri="{FF2B5EF4-FFF2-40B4-BE49-F238E27FC236}">
                  <a16:creationId xmlns:a16="http://schemas.microsoft.com/office/drawing/2014/main" id="{8434CD5D-5BC1-45DF-4BA5-9E157DF98572}"/>
                </a:ext>
              </a:extLst>
            </p:cNvPr>
            <p:cNvSpPr>
              <a:spLocks noChangeArrowheads="1"/>
            </p:cNvSpPr>
            <p:nvPr/>
          </p:nvSpPr>
          <p:spPr bwMode="auto">
            <a:xfrm>
              <a:off x="3096" y="3196"/>
              <a:ext cx="1824" cy="224"/>
            </a:xfrm>
            <a:prstGeom prst="rect">
              <a:avLst/>
            </a:prstGeom>
            <a:solidFill>
              <a:srgbClr val="FFFF00"/>
            </a:solidFill>
            <a:ln w="12700">
              <a:solidFill>
                <a:srgbClr val="FFFF00"/>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graphicFrame>
          <p:nvGraphicFramePr>
            <p:cNvPr id="25616" name="Object 9">
              <a:extLst>
                <a:ext uri="{FF2B5EF4-FFF2-40B4-BE49-F238E27FC236}">
                  <a16:creationId xmlns:a16="http://schemas.microsoft.com/office/drawing/2014/main" id="{E3A78052-F4F1-BB95-D31F-960DE127CB57}"/>
                </a:ext>
              </a:extLst>
            </p:cNvPr>
            <p:cNvGraphicFramePr>
              <a:graphicFrameLocks noChangeAspect="1"/>
            </p:cNvGraphicFramePr>
            <p:nvPr/>
          </p:nvGraphicFramePr>
          <p:xfrm>
            <a:off x="3331" y="3212"/>
            <a:ext cx="1354" cy="181"/>
          </p:xfrm>
          <a:graphic>
            <a:graphicData uri="http://schemas.openxmlformats.org/presentationml/2006/ole">
              <mc:AlternateContent xmlns:mc="http://schemas.openxmlformats.org/markup-compatibility/2006">
                <mc:Choice xmlns:v="urn:schemas-microsoft-com:vml" Requires="v">
                  <p:oleObj name="Equation" r:id="rId10" imgW="952500" imgH="127000" progId="Equation.3">
                    <p:embed/>
                  </p:oleObj>
                </mc:Choice>
                <mc:Fallback>
                  <p:oleObj name="Equation" r:id="rId10" imgW="952500" imgH="127000" progId="Equation.3">
                    <p:embed/>
                    <p:pic>
                      <p:nvPicPr>
                        <p:cNvPr id="25616" name="Object 9">
                          <a:extLst>
                            <a:ext uri="{FF2B5EF4-FFF2-40B4-BE49-F238E27FC236}">
                              <a16:creationId xmlns:a16="http://schemas.microsoft.com/office/drawing/2014/main" id="{E3A78052-F4F1-BB95-D31F-960DE127CB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1" y="3212"/>
                          <a:ext cx="1354" cy="181"/>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aphicFrame>
        <p:nvGraphicFramePr>
          <p:cNvPr id="25609" name="Object 5">
            <a:extLst>
              <a:ext uri="{FF2B5EF4-FFF2-40B4-BE49-F238E27FC236}">
                <a16:creationId xmlns:a16="http://schemas.microsoft.com/office/drawing/2014/main" id="{F9B0A274-C1F2-529A-0033-65B0A57488AC}"/>
              </a:ext>
            </a:extLst>
          </p:cNvPr>
          <p:cNvGraphicFramePr>
            <a:graphicFrameLocks noChangeAspect="1"/>
          </p:cNvGraphicFramePr>
          <p:nvPr/>
        </p:nvGraphicFramePr>
        <p:xfrm>
          <a:off x="5267325" y="4833937"/>
          <a:ext cx="1847850" cy="205979"/>
        </p:xfrm>
        <a:graphic>
          <a:graphicData uri="http://schemas.openxmlformats.org/presentationml/2006/ole">
            <mc:AlternateContent xmlns:mc="http://schemas.openxmlformats.org/markup-compatibility/2006">
              <mc:Choice xmlns:v="urn:schemas-microsoft-com:vml" Requires="v">
                <p:oleObj name="Equation" r:id="rId12" imgW="1092200" imgH="330200" progId="Equation.3">
                  <p:embed/>
                </p:oleObj>
              </mc:Choice>
              <mc:Fallback>
                <p:oleObj name="Equation" r:id="rId12" imgW="1092200" imgH="330200" progId="Equation.3">
                  <p:embed/>
                  <p:pic>
                    <p:nvPicPr>
                      <p:cNvPr id="25609" name="Object 5">
                        <a:extLst>
                          <a:ext uri="{FF2B5EF4-FFF2-40B4-BE49-F238E27FC236}">
                            <a16:creationId xmlns:a16="http://schemas.microsoft.com/office/drawing/2014/main" id="{F9B0A274-C1F2-529A-0033-65B0A57488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67325" y="4833937"/>
                        <a:ext cx="1847850" cy="205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5610" name="Rectangle 66">
            <a:extLst>
              <a:ext uri="{FF2B5EF4-FFF2-40B4-BE49-F238E27FC236}">
                <a16:creationId xmlns:a16="http://schemas.microsoft.com/office/drawing/2014/main" id="{6EA44568-DFA1-5103-333C-FC47965B8F9A}"/>
              </a:ext>
            </a:extLst>
          </p:cNvPr>
          <p:cNvSpPr>
            <a:spLocks noChangeArrowheads="1"/>
          </p:cNvSpPr>
          <p:nvPr/>
        </p:nvSpPr>
        <p:spPr bwMode="auto">
          <a:xfrm>
            <a:off x="5219700" y="4810125"/>
            <a:ext cx="2171700" cy="266700"/>
          </a:xfrm>
          <a:prstGeom prst="rect">
            <a:avLst/>
          </a:prstGeom>
          <a:solidFill>
            <a:srgbClr val="FFFF00"/>
          </a:solidFill>
          <a:ln w="12700">
            <a:solidFill>
              <a:srgbClr val="FFFF00"/>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graphicFrame>
        <p:nvGraphicFramePr>
          <p:cNvPr id="25611" name="Object 6">
            <a:extLst>
              <a:ext uri="{FF2B5EF4-FFF2-40B4-BE49-F238E27FC236}">
                <a16:creationId xmlns:a16="http://schemas.microsoft.com/office/drawing/2014/main" id="{CEC2CF57-F9A1-A2EC-138B-AAF1F21B57B7}"/>
              </a:ext>
            </a:extLst>
          </p:cNvPr>
          <p:cNvGraphicFramePr>
            <a:graphicFrameLocks noChangeAspect="1"/>
          </p:cNvGraphicFramePr>
          <p:nvPr/>
        </p:nvGraphicFramePr>
        <p:xfrm>
          <a:off x="5553075" y="4829175"/>
          <a:ext cx="1504950" cy="215504"/>
        </p:xfrm>
        <a:graphic>
          <a:graphicData uri="http://schemas.openxmlformats.org/presentationml/2006/ole">
            <mc:AlternateContent xmlns:mc="http://schemas.openxmlformats.org/markup-compatibility/2006">
              <mc:Choice xmlns:v="urn:schemas-microsoft-com:vml" Requires="v">
                <p:oleObj name="Equation" r:id="rId13" imgW="889000" imgH="127000" progId="Equation.3">
                  <p:embed/>
                </p:oleObj>
              </mc:Choice>
              <mc:Fallback>
                <p:oleObj name="Equation" r:id="rId13" imgW="889000" imgH="127000" progId="Equation.3">
                  <p:embed/>
                  <p:pic>
                    <p:nvPicPr>
                      <p:cNvPr id="25611" name="Object 6">
                        <a:extLst>
                          <a:ext uri="{FF2B5EF4-FFF2-40B4-BE49-F238E27FC236}">
                            <a16:creationId xmlns:a16="http://schemas.microsoft.com/office/drawing/2014/main" id="{CEC2CF57-F9A1-A2EC-138B-AAF1F21B57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53075" y="4829175"/>
                        <a:ext cx="1504950" cy="215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5612" name="Rectangle 68">
            <a:extLst>
              <a:ext uri="{FF2B5EF4-FFF2-40B4-BE49-F238E27FC236}">
                <a16:creationId xmlns:a16="http://schemas.microsoft.com/office/drawing/2014/main" id="{66F94399-8BB3-2465-AEF8-1160C28DBAC5}"/>
              </a:ext>
            </a:extLst>
          </p:cNvPr>
          <p:cNvSpPr>
            <a:spLocks noChangeArrowheads="1"/>
          </p:cNvSpPr>
          <p:nvPr/>
        </p:nvSpPr>
        <p:spPr bwMode="auto">
          <a:xfrm>
            <a:off x="1149453" y="9212"/>
            <a:ext cx="631134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it-IT" sz="2100" b="1" dirty="0">
                <a:solidFill>
                  <a:srgbClr val="00FFFF"/>
                </a:solidFill>
                <a:latin typeface="Comic Sans MS" panose="030F0902030302020204" pitchFamily="66" charset="0"/>
              </a:rPr>
              <a:t>The helmet is a closed but ventilated </a:t>
            </a:r>
            <a:r>
              <a:rPr lang="en-GB" altLang="it-IT" sz="2100" b="1" dirty="0" err="1">
                <a:solidFill>
                  <a:srgbClr val="00FFFF"/>
                </a:solidFill>
                <a:latin typeface="Comic Sans MS" panose="030F0902030302020204" pitchFamily="66" charset="0"/>
              </a:rPr>
              <a:t>enviroment</a:t>
            </a:r>
            <a:endParaRPr lang="en-US" altLang="it-IT" sz="1500" b="1" u="sng" dirty="0">
              <a:solidFill>
                <a:srgbClr val="00FFFF"/>
              </a:solidFill>
              <a:latin typeface="Comic Sans MS" panose="030F0902030302020204" pitchFamily="66" charset="0"/>
            </a:endParaRPr>
          </a:p>
        </p:txBody>
      </p:sp>
      <p:graphicFrame>
        <p:nvGraphicFramePr>
          <p:cNvPr id="25613" name="Object 7">
            <a:extLst>
              <a:ext uri="{FF2B5EF4-FFF2-40B4-BE49-F238E27FC236}">
                <a16:creationId xmlns:a16="http://schemas.microsoft.com/office/drawing/2014/main" id="{36D4CCA4-DD4C-6530-BC5C-13893F850784}"/>
              </a:ext>
            </a:extLst>
          </p:cNvPr>
          <p:cNvGraphicFramePr>
            <a:graphicFrameLocks noChangeAspect="1"/>
          </p:cNvGraphicFramePr>
          <p:nvPr/>
        </p:nvGraphicFramePr>
        <p:xfrm>
          <a:off x="3544491" y="914400"/>
          <a:ext cx="1541859" cy="1657350"/>
        </p:xfrm>
        <a:graphic>
          <a:graphicData uri="http://schemas.openxmlformats.org/presentationml/2006/ole">
            <mc:AlternateContent xmlns:mc="http://schemas.openxmlformats.org/markup-compatibility/2006">
              <mc:Choice xmlns:v="urn:schemas-microsoft-com:vml" Requires="v">
                <p:oleObj name="Image" r:id="rId15" imgW="2705100" imgH="2908300" progId="PhotoshopElements.Image.2">
                  <p:embed/>
                </p:oleObj>
              </mc:Choice>
              <mc:Fallback>
                <p:oleObj name="Image" r:id="rId15" imgW="2705100" imgH="2908300" progId="PhotoshopElements.Image.2">
                  <p:embed/>
                  <p:pic>
                    <p:nvPicPr>
                      <p:cNvPr id="25613" name="Object 7">
                        <a:extLst>
                          <a:ext uri="{FF2B5EF4-FFF2-40B4-BE49-F238E27FC236}">
                            <a16:creationId xmlns:a16="http://schemas.microsoft.com/office/drawing/2014/main" id="{36D4CCA4-DD4C-6530-BC5C-13893F85078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44491" y="914400"/>
                        <a:ext cx="1541859"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77099582-8C18-9DFA-F30C-91718E5D1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306" y="228600"/>
            <a:ext cx="6273404"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8674" name="Text Box 3">
            <a:extLst>
              <a:ext uri="{FF2B5EF4-FFF2-40B4-BE49-F238E27FC236}">
                <a16:creationId xmlns:a16="http://schemas.microsoft.com/office/drawing/2014/main" id="{D518DE16-8395-822A-A2C0-A421DE97EBB6}"/>
              </a:ext>
            </a:extLst>
          </p:cNvPr>
          <p:cNvSpPr txBox="1">
            <a:spLocks noChangeArrowheads="1"/>
          </p:cNvSpPr>
          <p:nvPr/>
        </p:nvSpPr>
        <p:spPr bwMode="auto">
          <a:xfrm>
            <a:off x="1307306" y="1314450"/>
            <a:ext cx="3578224" cy="323165"/>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it-IT" sz="1500" b="1">
                <a:solidFill>
                  <a:srgbClr val="000000"/>
                </a:solidFill>
              </a:rPr>
              <a:t>Intensive Care Med 2003; 29: 1680-87</a:t>
            </a:r>
          </a:p>
        </p:txBody>
      </p:sp>
      <p:pic>
        <p:nvPicPr>
          <p:cNvPr id="28675" name="Picture 4">
            <a:extLst>
              <a:ext uri="{FF2B5EF4-FFF2-40B4-BE49-F238E27FC236}">
                <a16:creationId xmlns:a16="http://schemas.microsoft.com/office/drawing/2014/main" id="{CBC1A328-8ECC-FCCE-AFB9-60E13A821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825" y="1707356"/>
            <a:ext cx="5237560"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8676" name="Oval 5">
            <a:extLst>
              <a:ext uri="{FF2B5EF4-FFF2-40B4-BE49-F238E27FC236}">
                <a16:creationId xmlns:a16="http://schemas.microsoft.com/office/drawing/2014/main" id="{95B2B204-D359-2F83-BBAF-9A180BBCB8F5}"/>
              </a:ext>
            </a:extLst>
          </p:cNvPr>
          <p:cNvSpPr>
            <a:spLocks noChangeArrowheads="1"/>
          </p:cNvSpPr>
          <p:nvPr/>
        </p:nvSpPr>
        <p:spPr bwMode="auto">
          <a:xfrm>
            <a:off x="7436644" y="2516981"/>
            <a:ext cx="160735" cy="810816"/>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pic>
        <p:nvPicPr>
          <p:cNvPr id="28677" name="Picture 3" descr="PIC00008">
            <a:extLst>
              <a:ext uri="{FF2B5EF4-FFF2-40B4-BE49-F238E27FC236}">
                <a16:creationId xmlns:a16="http://schemas.microsoft.com/office/drawing/2014/main" id="{83FC90B4-893E-8725-7ADE-69C643CF8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924050"/>
            <a:ext cx="1903810" cy="253841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8678" name="Rettangolo 7">
            <a:extLst>
              <a:ext uri="{FF2B5EF4-FFF2-40B4-BE49-F238E27FC236}">
                <a16:creationId xmlns:a16="http://schemas.microsoft.com/office/drawing/2014/main" id="{068C2C3E-8775-11A0-4733-5AE856E407F3}"/>
              </a:ext>
            </a:extLst>
          </p:cNvPr>
          <p:cNvSpPr>
            <a:spLocks noChangeArrowheads="1"/>
          </p:cNvSpPr>
          <p:nvPr/>
        </p:nvSpPr>
        <p:spPr bwMode="auto">
          <a:xfrm>
            <a:off x="2357438" y="3489722"/>
            <a:ext cx="617935" cy="617934"/>
          </a:xfrm>
          <a:prstGeom prst="rect">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Tree>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7" name="Picture 2">
            <a:extLst>
              <a:ext uri="{FF2B5EF4-FFF2-40B4-BE49-F238E27FC236}">
                <a16:creationId xmlns:a16="http://schemas.microsoft.com/office/drawing/2014/main" id="{54144CD1-22CA-EDBE-0F20-47445EBB2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306" y="141685"/>
            <a:ext cx="6254354"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9698" name="Text Box 3">
            <a:extLst>
              <a:ext uri="{FF2B5EF4-FFF2-40B4-BE49-F238E27FC236}">
                <a16:creationId xmlns:a16="http://schemas.microsoft.com/office/drawing/2014/main" id="{B03A1AEE-983F-A2B2-AEFF-5BB3DFAED615}"/>
              </a:ext>
            </a:extLst>
          </p:cNvPr>
          <p:cNvSpPr txBox="1">
            <a:spLocks noChangeArrowheads="1"/>
          </p:cNvSpPr>
          <p:nvPr/>
        </p:nvSpPr>
        <p:spPr bwMode="auto">
          <a:xfrm>
            <a:off x="1307307" y="1227535"/>
            <a:ext cx="3076483" cy="323165"/>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it-IT" sz="1500" b="1">
                <a:solidFill>
                  <a:schemeClr val="bg1"/>
                </a:solidFill>
              </a:rPr>
              <a:t>Crit Care Med 2004; 32: 2090-96</a:t>
            </a:r>
            <a:endParaRPr lang="en-GB" altLang="it-IT" sz="1500">
              <a:solidFill>
                <a:schemeClr val="bg1"/>
              </a:solidFill>
            </a:endParaRPr>
          </a:p>
        </p:txBody>
      </p:sp>
      <p:pic>
        <p:nvPicPr>
          <p:cNvPr id="29699" name="Immagine 1">
            <a:extLst>
              <a:ext uri="{FF2B5EF4-FFF2-40B4-BE49-F238E27FC236}">
                <a16:creationId xmlns:a16="http://schemas.microsoft.com/office/drawing/2014/main" id="{7F988F0E-8374-F051-92DC-6840898ED0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9441" y="2409825"/>
            <a:ext cx="6761559"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Oval 5">
            <a:extLst>
              <a:ext uri="{FF2B5EF4-FFF2-40B4-BE49-F238E27FC236}">
                <a16:creationId xmlns:a16="http://schemas.microsoft.com/office/drawing/2014/main" id="{3B7E77A1-E28B-DEF6-E17B-831D6306F8B9}"/>
              </a:ext>
            </a:extLst>
          </p:cNvPr>
          <p:cNvSpPr>
            <a:spLocks noChangeArrowheads="1"/>
          </p:cNvSpPr>
          <p:nvPr/>
        </p:nvSpPr>
        <p:spPr bwMode="auto">
          <a:xfrm>
            <a:off x="7110412" y="3598069"/>
            <a:ext cx="890588" cy="16192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graphicFrame>
        <p:nvGraphicFramePr>
          <p:cNvPr id="29701" name="Object 2">
            <a:extLst>
              <a:ext uri="{FF2B5EF4-FFF2-40B4-BE49-F238E27FC236}">
                <a16:creationId xmlns:a16="http://schemas.microsoft.com/office/drawing/2014/main" id="{8F657C27-3654-2DF2-C695-815EAE9A1B80}"/>
              </a:ext>
            </a:extLst>
          </p:cNvPr>
          <p:cNvGraphicFramePr>
            <a:graphicFrameLocks noChangeAspect="1"/>
          </p:cNvGraphicFramePr>
          <p:nvPr/>
        </p:nvGraphicFramePr>
        <p:xfrm>
          <a:off x="5813823" y="1389460"/>
          <a:ext cx="1134665" cy="1052513"/>
        </p:xfrm>
        <a:graphic>
          <a:graphicData uri="http://schemas.openxmlformats.org/presentationml/2006/ole">
            <mc:AlternateContent xmlns:mc="http://schemas.openxmlformats.org/markup-compatibility/2006">
              <mc:Choice xmlns:v="urn:schemas-microsoft-com:vml" Requires="v">
                <p:oleObj name="Image" r:id="rId4" imgW="2254250" imgH="2089150" progId="PhotoshopElements.Image.2">
                  <p:embed/>
                </p:oleObj>
              </mc:Choice>
              <mc:Fallback>
                <p:oleObj name="Image" r:id="rId4" imgW="2254250" imgH="2089150" progId="PhotoshopElements.Image.2">
                  <p:embed/>
                  <p:pic>
                    <p:nvPicPr>
                      <p:cNvPr id="29701" name="Object 2">
                        <a:extLst>
                          <a:ext uri="{FF2B5EF4-FFF2-40B4-BE49-F238E27FC236}">
                            <a16:creationId xmlns:a16="http://schemas.microsoft.com/office/drawing/2014/main" id="{8F657C27-3654-2DF2-C695-815EAE9A1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3823" y="1389460"/>
                        <a:ext cx="1134665"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9702" name="Immagine 6">
            <a:extLst>
              <a:ext uri="{FF2B5EF4-FFF2-40B4-BE49-F238E27FC236}">
                <a16:creationId xmlns:a16="http://schemas.microsoft.com/office/drawing/2014/main" id="{9582DDBE-FAAE-6C9B-CAFC-49C7952C63A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7541" y="1545432"/>
            <a:ext cx="951309" cy="124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ttangolo 7">
            <a:extLst>
              <a:ext uri="{FF2B5EF4-FFF2-40B4-BE49-F238E27FC236}">
                <a16:creationId xmlns:a16="http://schemas.microsoft.com/office/drawing/2014/main" id="{4B3FDA0E-A430-EBCC-8835-3BF272FF96FD}"/>
              </a:ext>
            </a:extLst>
          </p:cNvPr>
          <p:cNvSpPr>
            <a:spLocks noChangeArrowheads="1"/>
          </p:cNvSpPr>
          <p:nvPr/>
        </p:nvSpPr>
        <p:spPr bwMode="auto">
          <a:xfrm>
            <a:off x="1385888" y="2518173"/>
            <a:ext cx="616744" cy="183356"/>
          </a:xfrm>
          <a:prstGeom prst="rect">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sz="1800"/>
          </a:p>
        </p:txBody>
      </p:sp>
    </p:spTree>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033" name="Rectangle 5"/>
          <p:cNvSpPr>
            <a:spLocks noGrp="1" noChangeArrowheads="1"/>
          </p:cNvSpPr>
          <p:nvPr>
            <p:ph type="title"/>
          </p:nvPr>
        </p:nvSpPr>
        <p:spPr>
          <a:xfrm>
            <a:off x="1206500" y="357504"/>
            <a:ext cx="6858000" cy="857250"/>
          </a:xfrm>
          <a:noFill/>
        </p:spPr>
        <p:txBody>
          <a:bodyPr/>
          <a:lstStyle/>
          <a:p>
            <a:r>
              <a:rPr lang="en-GB" sz="3000" b="1" dirty="0" err="1">
                <a:solidFill>
                  <a:srgbClr val="FF0000"/>
                </a:solidFill>
                <a:latin typeface="Arial" charset="0"/>
                <a:ea typeface="ＭＳ Ｐゴシック" charset="0"/>
                <a:cs typeface="ＭＳ Ｐゴシック" charset="0"/>
              </a:rPr>
              <a:t>VDdyn</a:t>
            </a:r>
            <a:r>
              <a:rPr lang="it-IT" sz="3000" b="1" dirty="0">
                <a:solidFill>
                  <a:srgbClr val="FF0000"/>
                </a:solidFill>
                <a:latin typeface="Arial" charset="0"/>
                <a:ea typeface="ＭＳ Ｐゴシック" charset="0"/>
                <a:cs typeface="ＭＳ Ｐゴシック" charset="0"/>
              </a:rPr>
              <a:t> and </a:t>
            </a:r>
            <a:r>
              <a:rPr lang="it-IT" sz="3000" b="1" dirty="0" err="1">
                <a:solidFill>
                  <a:srgbClr val="FF0000"/>
                </a:solidFill>
                <a:latin typeface="Arial" charset="0"/>
                <a:ea typeface="ＭＳ Ｐゴシック" charset="0"/>
                <a:cs typeface="ＭＳ Ｐゴシック" charset="0"/>
              </a:rPr>
              <a:t>intentional</a:t>
            </a:r>
            <a:r>
              <a:rPr lang="it-IT" sz="3000" b="1" dirty="0">
                <a:solidFill>
                  <a:srgbClr val="FF0000"/>
                </a:solidFill>
                <a:latin typeface="Arial" charset="0"/>
                <a:ea typeface="ＭＳ Ｐゴシック" charset="0"/>
                <a:cs typeface="ＭＳ Ｐゴシック" charset="0"/>
              </a:rPr>
              <a:t> </a:t>
            </a:r>
            <a:r>
              <a:rPr lang="it-IT" sz="3000" b="1" dirty="0" err="1">
                <a:solidFill>
                  <a:srgbClr val="FF0000"/>
                </a:solidFill>
                <a:latin typeface="Arial" charset="0"/>
                <a:ea typeface="ＭＳ Ｐゴシック" charset="0"/>
                <a:cs typeface="ＭＳ Ｐゴシック" charset="0"/>
              </a:rPr>
              <a:t>leak</a:t>
            </a:r>
            <a:r>
              <a:rPr lang="it-IT" sz="3000" b="1" dirty="0">
                <a:solidFill>
                  <a:srgbClr val="FF0000"/>
                </a:solidFill>
                <a:latin typeface="Arial" charset="0"/>
                <a:ea typeface="ＭＳ Ｐゴシック" charset="0"/>
                <a:cs typeface="ＭＳ Ｐゴシック" charset="0"/>
              </a:rPr>
              <a:t> </a:t>
            </a:r>
            <a:r>
              <a:rPr lang="it-IT" sz="3000" b="1" dirty="0" err="1">
                <a:solidFill>
                  <a:srgbClr val="FF0000"/>
                </a:solidFill>
                <a:latin typeface="Arial" charset="0"/>
                <a:ea typeface="ＭＳ Ｐゴシック" charset="0"/>
                <a:cs typeface="ＭＳ Ｐゴシック" charset="0"/>
              </a:rPr>
              <a:t>circuit</a:t>
            </a:r>
            <a:br>
              <a:rPr lang="it-IT" sz="3000" b="1" dirty="0">
                <a:solidFill>
                  <a:srgbClr val="FF0000"/>
                </a:solidFill>
                <a:latin typeface="Arial" charset="0"/>
                <a:ea typeface="ＭＳ Ｐゴシック" charset="0"/>
                <a:cs typeface="ＭＳ Ｐゴシック" charset="0"/>
              </a:rPr>
            </a:br>
            <a:r>
              <a:rPr lang="it-IT" sz="3000" b="1" dirty="0">
                <a:solidFill>
                  <a:srgbClr val="FF0000"/>
                </a:solidFill>
                <a:latin typeface="Arial" charset="0"/>
                <a:ea typeface="ＭＳ Ｐゴシック" charset="0"/>
                <a:cs typeface="ＭＳ Ｐゴシック" charset="0"/>
              </a:rPr>
              <a:t>(</a:t>
            </a:r>
            <a:r>
              <a:rPr lang="it-IT" sz="3000" b="1" dirty="0" err="1">
                <a:solidFill>
                  <a:srgbClr val="FF0000"/>
                </a:solidFill>
                <a:latin typeface="Arial" charset="0"/>
                <a:ea typeface="ＭＳ Ｐゴシック" charset="0"/>
                <a:cs typeface="ＭＳ Ｐゴシック" charset="0"/>
              </a:rPr>
              <a:t>vented</a:t>
            </a:r>
            <a:r>
              <a:rPr lang="it-IT" sz="3000" b="1" dirty="0">
                <a:solidFill>
                  <a:srgbClr val="FF0000"/>
                </a:solidFill>
                <a:latin typeface="Arial" charset="0"/>
                <a:ea typeface="ＭＳ Ｐゴシック" charset="0"/>
                <a:cs typeface="ＭＳ Ｐゴシック" charset="0"/>
              </a:rPr>
              <a:t>  </a:t>
            </a:r>
            <a:r>
              <a:rPr lang="it-IT" sz="3000" b="1" dirty="0" err="1">
                <a:solidFill>
                  <a:srgbClr val="FF0000"/>
                </a:solidFill>
                <a:latin typeface="Arial" charset="0"/>
                <a:ea typeface="ＭＳ Ｐゴシック" charset="0"/>
                <a:cs typeface="ＭＳ Ｐゴシック" charset="0"/>
              </a:rPr>
              <a:t>interfaces</a:t>
            </a:r>
            <a:r>
              <a:rPr lang="it-IT" sz="3000" b="1" dirty="0">
                <a:solidFill>
                  <a:srgbClr val="FF0000"/>
                </a:solidFill>
                <a:latin typeface="Arial" charset="0"/>
                <a:ea typeface="ＭＳ Ｐゴシック" charset="0"/>
                <a:cs typeface="ＭＳ Ｐゴシック" charset="0"/>
              </a:rPr>
              <a:t>)</a:t>
            </a:r>
            <a:br>
              <a:rPr lang="it-IT" sz="3000" b="1" dirty="0">
                <a:solidFill>
                  <a:srgbClr val="FF0000"/>
                </a:solidFill>
                <a:latin typeface="Arial" charset="0"/>
                <a:ea typeface="ＭＳ Ｐゴシック" charset="0"/>
                <a:cs typeface="ＭＳ Ｐゴシック" charset="0"/>
              </a:rPr>
            </a:br>
            <a:endParaRPr lang="it-IT" sz="3000" b="1" dirty="0">
              <a:solidFill>
                <a:srgbClr val="FF0000"/>
              </a:solidFill>
              <a:latin typeface="Arial" charset="0"/>
              <a:ea typeface="ＭＳ Ｐゴシック" charset="0"/>
              <a:cs typeface="ＭＳ Ｐゴシック" charset="0"/>
            </a:endParaRPr>
          </a:p>
        </p:txBody>
      </p:sp>
      <p:sp>
        <p:nvSpPr>
          <p:cNvPr id="6" name="Comment 24"/>
          <p:cNvSpPr>
            <a:spLocks noChangeArrowheads="1"/>
          </p:cNvSpPr>
          <p:nvPr/>
        </p:nvSpPr>
        <p:spPr bwMode="auto">
          <a:xfrm>
            <a:off x="2411760" y="3225292"/>
            <a:ext cx="1876425" cy="553998"/>
          </a:xfrm>
          <a:prstGeom prst="rect">
            <a:avLst/>
          </a:prstGeom>
          <a:solidFill>
            <a:srgbClr val="FCFF91"/>
          </a:solidFill>
          <a:ln w="9525">
            <a:solidFill>
              <a:srgbClr val="000000"/>
            </a:solidFill>
            <a:miter lim="800000"/>
            <a:headEnd/>
            <a:tailEnd/>
          </a:ln>
          <a:effectLst>
            <a:outerShdw blurRad="63500" dist="107763" dir="2700000" algn="ctr" rotWithShape="0">
              <a:srgbClr val="000000">
                <a:alpha val="74997"/>
              </a:srgbClr>
            </a:outerShdw>
          </a:effectLst>
        </p:spPr>
        <p:txBody>
          <a:bodyPr>
            <a:spAutoFit/>
          </a:bodyPr>
          <a:lstStyle/>
          <a:p>
            <a:pPr>
              <a:spcBef>
                <a:spcPct val="50000"/>
              </a:spcBef>
              <a:defRPr/>
            </a:pPr>
            <a:r>
              <a:rPr lang="it-IT" sz="1200" b="1" dirty="0">
                <a:solidFill>
                  <a:srgbClr val="000000"/>
                </a:solidFill>
                <a:ea typeface="ＭＳ Ｐゴシック" charset="-128"/>
                <a:cs typeface="ＭＳ Ｐゴシック" charset="-128"/>
              </a:rPr>
              <a:t>“</a:t>
            </a:r>
            <a:r>
              <a:rPr lang="it-IT" sz="1200" b="1" dirty="0" err="1">
                <a:solidFill>
                  <a:srgbClr val="000000"/>
                </a:solidFill>
                <a:ea typeface="ＭＳ Ｐゴシック" charset="-128"/>
                <a:cs typeface="ＭＳ Ｐゴシック" charset="-128"/>
              </a:rPr>
              <a:t>Vent</a:t>
            </a:r>
            <a:r>
              <a:rPr lang="it-IT" sz="1200" b="1" dirty="0">
                <a:solidFill>
                  <a:srgbClr val="000000"/>
                </a:solidFill>
                <a:ea typeface="ＭＳ Ｐゴシック" charset="-128"/>
                <a:cs typeface="ＭＳ Ｐゴシック" charset="-128"/>
              </a:rPr>
              <a:t> </a:t>
            </a:r>
            <a:r>
              <a:rPr lang="it-IT" sz="1200" b="1" dirty="0" err="1">
                <a:solidFill>
                  <a:srgbClr val="000000"/>
                </a:solidFill>
                <a:ea typeface="ＭＳ Ｐゴシック" charset="-128"/>
                <a:cs typeface="ＭＳ Ｐゴシック" charset="-128"/>
              </a:rPr>
              <a:t>system</a:t>
            </a:r>
            <a:r>
              <a:rPr lang="it-IT" sz="1200" b="1" dirty="0">
                <a:solidFill>
                  <a:srgbClr val="000000"/>
                </a:solidFill>
                <a:ea typeface="ＭＳ Ｐゴシック" charset="-128"/>
                <a:cs typeface="ＭＳ Ｐゴシック" charset="-128"/>
              </a:rPr>
              <a:t>”</a:t>
            </a:r>
          </a:p>
          <a:p>
            <a:pPr>
              <a:spcBef>
                <a:spcPct val="50000"/>
              </a:spcBef>
              <a:defRPr/>
            </a:pPr>
            <a:r>
              <a:rPr lang="it-IT" sz="1200" b="1" dirty="0">
                <a:solidFill>
                  <a:srgbClr val="000000"/>
                </a:solidFill>
                <a:ea typeface="ＭＳ Ｐゴシック" charset="-128"/>
                <a:cs typeface="ＭＳ Ｐゴシック" charset="-128"/>
              </a:rPr>
              <a:t>NO ACTIVE VALVE</a:t>
            </a:r>
          </a:p>
        </p:txBody>
      </p:sp>
      <p:sp>
        <p:nvSpPr>
          <p:cNvPr id="7" name="Line 62"/>
          <p:cNvSpPr>
            <a:spLocks noChangeShapeType="1"/>
          </p:cNvSpPr>
          <p:nvPr/>
        </p:nvSpPr>
        <p:spPr bwMode="auto">
          <a:xfrm flipV="1">
            <a:off x="4437015" y="3444367"/>
            <a:ext cx="756047"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graphicFrame>
        <p:nvGraphicFramePr>
          <p:cNvPr id="8" name="Object 3"/>
          <p:cNvGraphicFramePr>
            <a:graphicFrameLocks noChangeAspect="1"/>
          </p:cNvGraphicFramePr>
          <p:nvPr>
            <p:extLst>
              <p:ext uri="{D42A27DB-BD31-4B8C-83A1-F6EECF244321}">
                <p14:modId xmlns:p14="http://schemas.microsoft.com/office/powerpoint/2010/main" val="2820975061"/>
              </p:ext>
            </p:extLst>
          </p:nvPr>
        </p:nvGraphicFramePr>
        <p:xfrm>
          <a:off x="5220444" y="2278746"/>
          <a:ext cx="1262063" cy="1475185"/>
        </p:xfrm>
        <a:graphic>
          <a:graphicData uri="http://schemas.openxmlformats.org/presentationml/2006/ole">
            <mc:AlternateContent xmlns:mc="http://schemas.openxmlformats.org/markup-compatibility/2006">
              <mc:Choice xmlns:v="urn:schemas-microsoft-com:vml" Requires="v">
                <p:oleObj name="Image" r:id="rId2" imgW="3977409" imgH="4650900" progId="Photoshop.Image.4">
                  <p:embed/>
                </p:oleObj>
              </mc:Choice>
              <mc:Fallback>
                <p:oleObj name="Image" r:id="rId2" imgW="3977409" imgH="4650900" progId="Photoshop.Image.4">
                  <p:embed/>
                  <p:pic>
                    <p:nvPicPr>
                      <p:cNvPr id="8"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444" y="2278746"/>
                        <a:ext cx="1262063" cy="147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9" name="Rettangolo 73"/>
          <p:cNvSpPr>
            <a:spLocks noChangeArrowheads="1"/>
          </p:cNvSpPr>
          <p:nvPr/>
        </p:nvSpPr>
        <p:spPr bwMode="auto">
          <a:xfrm>
            <a:off x="5405805" y="1965610"/>
            <a:ext cx="941348" cy="313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just">
              <a:lnSpc>
                <a:spcPct val="80000"/>
              </a:lnSpc>
              <a:tabLst>
                <a:tab pos="2571750" algn="l"/>
              </a:tabLst>
            </a:pPr>
            <a:r>
              <a:rPr lang="en-GB" sz="1800" b="1" dirty="0">
                <a:solidFill>
                  <a:srgbClr val="FF3300"/>
                </a:solidFill>
              </a:rPr>
              <a:t>Vented</a:t>
            </a:r>
          </a:p>
        </p:txBody>
      </p:sp>
      <p:sp>
        <p:nvSpPr>
          <p:cNvPr id="11" name="Freeform 8"/>
          <p:cNvSpPr>
            <a:spLocks/>
          </p:cNvSpPr>
          <p:nvPr/>
        </p:nvSpPr>
        <p:spPr bwMode="auto">
          <a:xfrm>
            <a:off x="5598116" y="2949793"/>
            <a:ext cx="616744" cy="584597"/>
          </a:xfrm>
          <a:custGeom>
            <a:avLst/>
            <a:gdLst>
              <a:gd name="T0" fmla="*/ 2147483647 w 1063"/>
              <a:gd name="T1" fmla="*/ 2147483647 h 1050"/>
              <a:gd name="T2" fmla="*/ 2147483647 w 1063"/>
              <a:gd name="T3" fmla="*/ 2147483647 h 1050"/>
              <a:gd name="T4" fmla="*/ 2147483647 w 1063"/>
              <a:gd name="T5" fmla="*/ 2147483647 h 1050"/>
              <a:gd name="T6" fmla="*/ 2147483647 w 1063"/>
              <a:gd name="T7" fmla="*/ 2147483647 h 1050"/>
              <a:gd name="T8" fmla="*/ 2147483647 w 1063"/>
              <a:gd name="T9" fmla="*/ 2147483647 h 1050"/>
              <a:gd name="T10" fmla="*/ 2147483647 w 1063"/>
              <a:gd name="T11" fmla="*/ 2147483647 h 1050"/>
              <a:gd name="T12" fmla="*/ 2147483647 w 1063"/>
              <a:gd name="T13" fmla="*/ 2147483647 h 1050"/>
              <a:gd name="T14" fmla="*/ 2147483647 w 1063"/>
              <a:gd name="T15" fmla="*/ 2147483647 h 1050"/>
              <a:gd name="T16" fmla="*/ 2147483647 w 1063"/>
              <a:gd name="T17" fmla="*/ 2147483647 h 1050"/>
              <a:gd name="T18" fmla="*/ 2147483647 w 1063"/>
              <a:gd name="T19" fmla="*/ 2147483647 h 1050"/>
              <a:gd name="T20" fmla="*/ 2147483647 w 1063"/>
              <a:gd name="T21" fmla="*/ 2147483647 h 1050"/>
              <a:gd name="T22" fmla="*/ 2147483647 w 1063"/>
              <a:gd name="T23" fmla="*/ 2147483647 h 1050"/>
              <a:gd name="T24" fmla="*/ 2147483647 w 1063"/>
              <a:gd name="T25" fmla="*/ 2147483647 h 1050"/>
              <a:gd name="T26" fmla="*/ 2147483647 w 1063"/>
              <a:gd name="T27" fmla="*/ 2147483647 h 1050"/>
              <a:gd name="T28" fmla="*/ 2147483647 w 1063"/>
              <a:gd name="T29" fmla="*/ 2147483647 h 1050"/>
              <a:gd name="T30" fmla="*/ 2147483647 w 1063"/>
              <a:gd name="T31" fmla="*/ 2147483647 h 1050"/>
              <a:gd name="T32" fmla="*/ 2147483647 w 1063"/>
              <a:gd name="T33" fmla="*/ 2147483647 h 1050"/>
              <a:gd name="T34" fmla="*/ 2147483647 w 1063"/>
              <a:gd name="T35" fmla="*/ 2147483647 h 1050"/>
              <a:gd name="T36" fmla="*/ 2147483647 w 1063"/>
              <a:gd name="T37" fmla="*/ 2147483647 h 1050"/>
              <a:gd name="T38" fmla="*/ 2147483647 w 1063"/>
              <a:gd name="T39" fmla="*/ 2147483647 h 1050"/>
              <a:gd name="T40" fmla="*/ 2147483647 w 1063"/>
              <a:gd name="T41" fmla="*/ 2147483647 h 1050"/>
              <a:gd name="T42" fmla="*/ 2147483647 w 1063"/>
              <a:gd name="T43" fmla="*/ 2147483647 h 1050"/>
              <a:gd name="T44" fmla="*/ 2147483647 w 1063"/>
              <a:gd name="T45" fmla="*/ 2147483647 h 1050"/>
              <a:gd name="T46" fmla="*/ 2147483647 w 1063"/>
              <a:gd name="T47" fmla="*/ 2147483647 h 1050"/>
              <a:gd name="T48" fmla="*/ 2147483647 w 1063"/>
              <a:gd name="T49" fmla="*/ 2147483647 h 1050"/>
              <a:gd name="T50" fmla="*/ 2147483647 w 1063"/>
              <a:gd name="T51" fmla="*/ 2147483647 h 1050"/>
              <a:gd name="T52" fmla="*/ 2147483647 w 1063"/>
              <a:gd name="T53" fmla="*/ 2147483647 h 1050"/>
              <a:gd name="T54" fmla="*/ 2147483647 w 1063"/>
              <a:gd name="T55" fmla="*/ 2147483647 h 1050"/>
              <a:gd name="T56" fmla="*/ 2147483647 w 1063"/>
              <a:gd name="T57" fmla="*/ 2147483647 h 1050"/>
              <a:gd name="T58" fmla="*/ 2147483647 w 1063"/>
              <a:gd name="T59" fmla="*/ 2147483647 h 1050"/>
              <a:gd name="T60" fmla="*/ 2147483647 w 1063"/>
              <a:gd name="T61" fmla="*/ 2147483647 h 1050"/>
              <a:gd name="T62" fmla="*/ 2147483647 w 1063"/>
              <a:gd name="T63" fmla="*/ 2147483647 h 1050"/>
              <a:gd name="T64" fmla="*/ 2147483647 w 1063"/>
              <a:gd name="T65" fmla="*/ 2147483647 h 1050"/>
              <a:gd name="T66" fmla="*/ 2147483647 w 1063"/>
              <a:gd name="T67" fmla="*/ 2147483647 h 1050"/>
              <a:gd name="T68" fmla="*/ 2147483647 w 1063"/>
              <a:gd name="T69" fmla="*/ 2147483647 h 1050"/>
              <a:gd name="T70" fmla="*/ 2147483647 w 1063"/>
              <a:gd name="T71" fmla="*/ 2147483647 h 1050"/>
              <a:gd name="T72" fmla="*/ 2147483647 w 1063"/>
              <a:gd name="T73" fmla="*/ 2147483647 h 1050"/>
              <a:gd name="T74" fmla="*/ 2147483647 w 1063"/>
              <a:gd name="T75" fmla="*/ 2147483647 h 1050"/>
              <a:gd name="T76" fmla="*/ 2147483647 w 1063"/>
              <a:gd name="T77" fmla="*/ 2147483647 h 1050"/>
              <a:gd name="T78" fmla="*/ 2147483647 w 1063"/>
              <a:gd name="T79" fmla="*/ 2147483647 h 10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3"/>
              <a:gd name="T121" fmla="*/ 0 h 1050"/>
              <a:gd name="T122" fmla="*/ 1063 w 1063"/>
              <a:gd name="T123" fmla="*/ 1050 h 10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3" h="1050">
                <a:moveTo>
                  <a:pt x="460" y="32"/>
                </a:moveTo>
                <a:cubicBezTo>
                  <a:pt x="360" y="0"/>
                  <a:pt x="428" y="167"/>
                  <a:pt x="415" y="231"/>
                </a:cubicBezTo>
                <a:cubicBezTo>
                  <a:pt x="412" y="244"/>
                  <a:pt x="377" y="243"/>
                  <a:pt x="377" y="243"/>
                </a:cubicBezTo>
                <a:cubicBezTo>
                  <a:pt x="365" y="255"/>
                  <a:pt x="348" y="262"/>
                  <a:pt x="338" y="275"/>
                </a:cubicBezTo>
                <a:cubicBezTo>
                  <a:pt x="326" y="291"/>
                  <a:pt x="340" y="302"/>
                  <a:pt x="319" y="314"/>
                </a:cubicBezTo>
                <a:cubicBezTo>
                  <a:pt x="300" y="324"/>
                  <a:pt x="264" y="326"/>
                  <a:pt x="242" y="333"/>
                </a:cubicBezTo>
                <a:cubicBezTo>
                  <a:pt x="215" y="352"/>
                  <a:pt x="201" y="372"/>
                  <a:pt x="172" y="391"/>
                </a:cubicBezTo>
                <a:cubicBezTo>
                  <a:pt x="154" y="403"/>
                  <a:pt x="114" y="416"/>
                  <a:pt x="114" y="416"/>
                </a:cubicBezTo>
                <a:cubicBezTo>
                  <a:pt x="108" y="422"/>
                  <a:pt x="102" y="429"/>
                  <a:pt x="95" y="435"/>
                </a:cubicBezTo>
                <a:cubicBezTo>
                  <a:pt x="83" y="445"/>
                  <a:pt x="57" y="461"/>
                  <a:pt x="57" y="461"/>
                </a:cubicBezTo>
                <a:cubicBezTo>
                  <a:pt x="47" y="489"/>
                  <a:pt x="28" y="510"/>
                  <a:pt x="18" y="538"/>
                </a:cubicBezTo>
                <a:cubicBezTo>
                  <a:pt x="13" y="590"/>
                  <a:pt x="0" y="732"/>
                  <a:pt x="44" y="762"/>
                </a:cubicBezTo>
                <a:cubicBezTo>
                  <a:pt x="54" y="793"/>
                  <a:pt x="103" y="847"/>
                  <a:pt x="133" y="858"/>
                </a:cubicBezTo>
                <a:cubicBezTo>
                  <a:pt x="164" y="903"/>
                  <a:pt x="176" y="924"/>
                  <a:pt x="229" y="941"/>
                </a:cubicBezTo>
                <a:cubicBezTo>
                  <a:pt x="251" y="956"/>
                  <a:pt x="256" y="971"/>
                  <a:pt x="281" y="979"/>
                </a:cubicBezTo>
                <a:cubicBezTo>
                  <a:pt x="324" y="1009"/>
                  <a:pt x="304" y="1000"/>
                  <a:pt x="338" y="1011"/>
                </a:cubicBezTo>
                <a:cubicBezTo>
                  <a:pt x="365" y="1029"/>
                  <a:pt x="396" y="1033"/>
                  <a:pt x="428" y="1037"/>
                </a:cubicBezTo>
                <a:cubicBezTo>
                  <a:pt x="466" y="1042"/>
                  <a:pt x="543" y="1050"/>
                  <a:pt x="543" y="1050"/>
                </a:cubicBezTo>
                <a:cubicBezTo>
                  <a:pt x="611" y="1048"/>
                  <a:pt x="680" y="1047"/>
                  <a:pt x="748" y="1043"/>
                </a:cubicBezTo>
                <a:cubicBezTo>
                  <a:pt x="755" y="1043"/>
                  <a:pt x="761" y="1039"/>
                  <a:pt x="767" y="1037"/>
                </a:cubicBezTo>
                <a:cubicBezTo>
                  <a:pt x="790" y="1031"/>
                  <a:pt x="814" y="1025"/>
                  <a:pt x="837" y="1018"/>
                </a:cubicBezTo>
                <a:cubicBezTo>
                  <a:pt x="850" y="1014"/>
                  <a:pt x="876" y="1005"/>
                  <a:pt x="876" y="1005"/>
                </a:cubicBezTo>
                <a:cubicBezTo>
                  <a:pt x="900" y="969"/>
                  <a:pt x="874" y="999"/>
                  <a:pt x="914" y="979"/>
                </a:cubicBezTo>
                <a:cubicBezTo>
                  <a:pt x="943" y="965"/>
                  <a:pt x="975" y="938"/>
                  <a:pt x="997" y="915"/>
                </a:cubicBezTo>
                <a:cubicBezTo>
                  <a:pt x="1020" y="891"/>
                  <a:pt x="1014" y="864"/>
                  <a:pt x="1042" y="845"/>
                </a:cubicBezTo>
                <a:cubicBezTo>
                  <a:pt x="1044" y="826"/>
                  <a:pt x="1044" y="806"/>
                  <a:pt x="1049" y="787"/>
                </a:cubicBezTo>
                <a:cubicBezTo>
                  <a:pt x="1051" y="780"/>
                  <a:pt x="1060" y="775"/>
                  <a:pt x="1061" y="768"/>
                </a:cubicBezTo>
                <a:cubicBezTo>
                  <a:pt x="1063" y="744"/>
                  <a:pt x="1056" y="681"/>
                  <a:pt x="1042" y="653"/>
                </a:cubicBezTo>
                <a:cubicBezTo>
                  <a:pt x="1032" y="632"/>
                  <a:pt x="1017" y="614"/>
                  <a:pt x="1004" y="595"/>
                </a:cubicBezTo>
                <a:cubicBezTo>
                  <a:pt x="1000" y="589"/>
                  <a:pt x="991" y="576"/>
                  <a:pt x="991" y="576"/>
                </a:cubicBezTo>
                <a:cubicBezTo>
                  <a:pt x="984" y="554"/>
                  <a:pt x="978" y="538"/>
                  <a:pt x="965" y="519"/>
                </a:cubicBezTo>
                <a:cubicBezTo>
                  <a:pt x="958" y="487"/>
                  <a:pt x="947" y="479"/>
                  <a:pt x="921" y="461"/>
                </a:cubicBezTo>
                <a:cubicBezTo>
                  <a:pt x="911" y="446"/>
                  <a:pt x="889" y="421"/>
                  <a:pt x="876" y="410"/>
                </a:cubicBezTo>
                <a:cubicBezTo>
                  <a:pt x="864" y="400"/>
                  <a:pt x="848" y="395"/>
                  <a:pt x="837" y="384"/>
                </a:cubicBezTo>
                <a:cubicBezTo>
                  <a:pt x="800" y="347"/>
                  <a:pt x="803" y="346"/>
                  <a:pt x="761" y="333"/>
                </a:cubicBezTo>
                <a:cubicBezTo>
                  <a:pt x="738" y="300"/>
                  <a:pt x="715" y="296"/>
                  <a:pt x="677" y="288"/>
                </a:cubicBezTo>
                <a:cubicBezTo>
                  <a:pt x="660" y="261"/>
                  <a:pt x="637" y="246"/>
                  <a:pt x="607" y="237"/>
                </a:cubicBezTo>
                <a:cubicBezTo>
                  <a:pt x="588" y="218"/>
                  <a:pt x="584" y="201"/>
                  <a:pt x="562" y="186"/>
                </a:cubicBezTo>
                <a:cubicBezTo>
                  <a:pt x="550" y="150"/>
                  <a:pt x="549" y="136"/>
                  <a:pt x="517" y="115"/>
                </a:cubicBezTo>
                <a:cubicBezTo>
                  <a:pt x="502" y="68"/>
                  <a:pt x="520" y="32"/>
                  <a:pt x="460" y="32"/>
                </a:cubicBezTo>
                <a:close/>
              </a:path>
            </a:pathLst>
          </a:custGeom>
          <a:solidFill>
            <a:schemeClr val="tx1">
              <a:alpha val="50195"/>
            </a:schemeClr>
          </a:solidFill>
          <a:ln w="9525">
            <a:solidFill>
              <a:schemeClr val="tx1"/>
            </a:solidFill>
            <a:round/>
            <a:headEnd/>
            <a:tailEnd/>
          </a:ln>
        </p:spPr>
        <p:txBody>
          <a:bodyPr wrap="none" anchor="ctr"/>
          <a:lstStyle/>
          <a:p>
            <a:endParaRPr lang="it-IT" sz="1800"/>
          </a:p>
        </p:txBody>
      </p:sp>
      <p:sp>
        <p:nvSpPr>
          <p:cNvPr id="12" name="Oval 66"/>
          <p:cNvSpPr>
            <a:spLocks noChangeArrowheads="1"/>
          </p:cNvSpPr>
          <p:nvPr/>
        </p:nvSpPr>
        <p:spPr bwMode="auto">
          <a:xfrm flipH="1">
            <a:off x="5858861" y="3165296"/>
            <a:ext cx="52388" cy="65484"/>
          </a:xfrm>
          <a:prstGeom prst="ellipse">
            <a:avLst/>
          </a:prstGeom>
          <a:solidFill>
            <a:srgbClr val="FF6600"/>
          </a:solidFill>
          <a:ln w="9525">
            <a:solidFill>
              <a:schemeClr val="tx1"/>
            </a:solidFill>
            <a:round/>
            <a:headEnd/>
            <a:tailEnd/>
          </a:ln>
        </p:spPr>
        <p:txBody>
          <a:bodyPr wrap="none" anchor="ctr"/>
          <a:lstStyle/>
          <a:p>
            <a:endParaRPr lang="it-IT" sz="1800"/>
          </a:p>
        </p:txBody>
      </p:sp>
      <p:sp>
        <p:nvSpPr>
          <p:cNvPr id="13" name="Oval 66"/>
          <p:cNvSpPr>
            <a:spLocks noChangeArrowheads="1"/>
          </p:cNvSpPr>
          <p:nvPr/>
        </p:nvSpPr>
        <p:spPr bwMode="auto">
          <a:xfrm flipH="1">
            <a:off x="5973161" y="3279595"/>
            <a:ext cx="52388" cy="65484"/>
          </a:xfrm>
          <a:prstGeom prst="ellipse">
            <a:avLst/>
          </a:prstGeom>
          <a:solidFill>
            <a:srgbClr val="FF6600"/>
          </a:solidFill>
          <a:ln w="9525">
            <a:solidFill>
              <a:schemeClr val="tx1"/>
            </a:solidFill>
            <a:round/>
            <a:headEnd/>
            <a:tailEnd/>
          </a:ln>
        </p:spPr>
        <p:txBody>
          <a:bodyPr wrap="none" anchor="ctr"/>
          <a:lstStyle/>
          <a:p>
            <a:endParaRPr lang="it-IT" sz="1800"/>
          </a:p>
        </p:txBody>
      </p:sp>
      <p:sp>
        <p:nvSpPr>
          <p:cNvPr id="14" name="Oval 66"/>
          <p:cNvSpPr>
            <a:spLocks noChangeArrowheads="1"/>
          </p:cNvSpPr>
          <p:nvPr/>
        </p:nvSpPr>
        <p:spPr bwMode="auto">
          <a:xfrm flipH="1">
            <a:off x="5813561" y="3285139"/>
            <a:ext cx="52388" cy="65484"/>
          </a:xfrm>
          <a:prstGeom prst="ellipse">
            <a:avLst/>
          </a:prstGeom>
          <a:solidFill>
            <a:srgbClr val="FF6600"/>
          </a:solidFill>
          <a:ln w="9525">
            <a:solidFill>
              <a:schemeClr val="tx1"/>
            </a:solidFill>
            <a:round/>
            <a:headEnd/>
            <a:tailEnd/>
          </a:ln>
        </p:spPr>
        <p:txBody>
          <a:bodyPr wrap="none" anchor="ctr"/>
          <a:lstStyle/>
          <a:p>
            <a:endParaRPr lang="it-IT" sz="1800"/>
          </a:p>
        </p:txBody>
      </p:sp>
      <p:pic>
        <p:nvPicPr>
          <p:cNvPr id="1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778" y="1707654"/>
            <a:ext cx="1565672" cy="140240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216821"/>
            <a:ext cx="3995998" cy="3655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968436"/>
            <a:ext cx="2071688" cy="169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5"/>
          <p:cNvSpPr txBox="1">
            <a:spLocks noChangeArrowheads="1"/>
          </p:cNvSpPr>
          <p:nvPr/>
        </p:nvSpPr>
        <p:spPr>
          <a:xfrm>
            <a:off x="179512" y="-1860"/>
            <a:ext cx="9145016" cy="85725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r>
              <a:rPr lang="en-GB" sz="3000" b="1" dirty="0">
                <a:solidFill>
                  <a:srgbClr val="FF0000"/>
                </a:solidFill>
                <a:latin typeface="Arial" charset="0"/>
                <a:ea typeface="ＭＳ Ｐゴシック" charset="0"/>
                <a:cs typeface="ＭＳ Ｐゴシック" charset="0"/>
              </a:rPr>
              <a:t>Pressure –Flow relationship in vented circuit </a:t>
            </a:r>
            <a:br>
              <a:rPr lang="it-IT" sz="3000" b="1" dirty="0">
                <a:solidFill>
                  <a:srgbClr val="FF0000"/>
                </a:solidFill>
                <a:latin typeface="Arial" charset="0"/>
                <a:ea typeface="ＭＳ Ｐゴシック" charset="0"/>
                <a:cs typeface="ＭＳ Ｐゴシック" charset="0"/>
              </a:rPr>
            </a:br>
            <a:endParaRPr lang="it-IT" sz="3000" b="1" dirty="0">
              <a:solidFill>
                <a:srgbClr val="FF0000"/>
              </a:solidFill>
              <a:latin typeface="Arial" charset="0"/>
              <a:ea typeface="ＭＳ Ｐゴシック" charset="0"/>
              <a:cs typeface="ＭＳ Ｐゴシック" charset="0"/>
            </a:endParaRPr>
          </a:p>
        </p:txBody>
      </p:sp>
      <p:pic>
        <p:nvPicPr>
          <p:cNvPr id="2" name="Immagine 1">
            <a:extLst>
              <a:ext uri="{FF2B5EF4-FFF2-40B4-BE49-F238E27FC236}">
                <a16:creationId xmlns:a16="http://schemas.microsoft.com/office/drawing/2014/main" id="{D4D3480E-9940-C1F0-14D2-1E7CC6994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491630"/>
            <a:ext cx="363537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73">
            <a:extLst>
              <a:ext uri="{FF2B5EF4-FFF2-40B4-BE49-F238E27FC236}">
                <a16:creationId xmlns:a16="http://schemas.microsoft.com/office/drawing/2014/main" id="{48DBA3D6-C2A6-F1F8-0CD0-7F81F7BA8DB7}"/>
              </a:ext>
            </a:extLst>
          </p:cNvPr>
          <p:cNvSpPr>
            <a:spLocks noChangeArrowheads="1"/>
          </p:cNvSpPr>
          <p:nvPr/>
        </p:nvSpPr>
        <p:spPr bwMode="auto">
          <a:xfrm>
            <a:off x="1331640" y="1419622"/>
            <a:ext cx="2273496" cy="31393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lnSpc>
                <a:spcPct val="80000"/>
              </a:lnSpc>
              <a:tabLst>
                <a:tab pos="2571750" algn="l"/>
              </a:tabLst>
            </a:pPr>
            <a:r>
              <a:rPr lang="en-GB" sz="1800" b="1" dirty="0"/>
              <a:t>Vented</a:t>
            </a:r>
          </a:p>
        </p:txBody>
      </p:sp>
      <p:graphicFrame>
        <p:nvGraphicFramePr>
          <p:cNvPr id="5" name="Object 3">
            <a:extLst>
              <a:ext uri="{FF2B5EF4-FFF2-40B4-BE49-F238E27FC236}">
                <a16:creationId xmlns:a16="http://schemas.microsoft.com/office/drawing/2014/main" id="{5F252B64-C724-CA5A-14B9-4145C6316B23}"/>
              </a:ext>
            </a:extLst>
          </p:cNvPr>
          <p:cNvGraphicFramePr>
            <a:graphicFrameLocks noChangeAspect="1"/>
          </p:cNvGraphicFramePr>
          <p:nvPr>
            <p:extLst>
              <p:ext uri="{D42A27DB-BD31-4B8C-83A1-F6EECF244321}">
                <p14:modId xmlns:p14="http://schemas.microsoft.com/office/powerpoint/2010/main" val="1027307375"/>
              </p:ext>
            </p:extLst>
          </p:nvPr>
        </p:nvGraphicFramePr>
        <p:xfrm>
          <a:off x="7812360" y="1347614"/>
          <a:ext cx="1262063" cy="1475185"/>
        </p:xfrm>
        <a:graphic>
          <a:graphicData uri="http://schemas.openxmlformats.org/presentationml/2006/ole">
            <mc:AlternateContent xmlns:mc="http://schemas.openxmlformats.org/markup-compatibility/2006">
              <mc:Choice xmlns:v="urn:schemas-microsoft-com:vml" Requires="v">
                <p:oleObj name="Image" r:id="rId5" imgW="3977409" imgH="4650900" progId="Photoshop.Image.4">
                  <p:embed/>
                </p:oleObj>
              </mc:Choice>
              <mc:Fallback>
                <p:oleObj name="Image" r:id="rId5" imgW="3977409" imgH="4650900" progId="Photoshop.Image.4">
                  <p:embed/>
                  <p:pic>
                    <p:nvPicPr>
                      <p:cNvPr id="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360" y="1347614"/>
                        <a:ext cx="1262063" cy="147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Rettangolo 73">
            <a:extLst>
              <a:ext uri="{FF2B5EF4-FFF2-40B4-BE49-F238E27FC236}">
                <a16:creationId xmlns:a16="http://schemas.microsoft.com/office/drawing/2014/main" id="{3EB6F5DB-A136-7B08-AF72-378CCA8B0B01}"/>
              </a:ext>
            </a:extLst>
          </p:cNvPr>
          <p:cNvSpPr>
            <a:spLocks noChangeArrowheads="1"/>
          </p:cNvSpPr>
          <p:nvPr/>
        </p:nvSpPr>
        <p:spPr bwMode="auto">
          <a:xfrm>
            <a:off x="7997721" y="1034478"/>
            <a:ext cx="941348" cy="313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just">
              <a:lnSpc>
                <a:spcPct val="80000"/>
              </a:lnSpc>
              <a:tabLst>
                <a:tab pos="2571750" algn="l"/>
              </a:tabLst>
            </a:pPr>
            <a:r>
              <a:rPr lang="en-GB" sz="1800" b="1" dirty="0">
                <a:solidFill>
                  <a:srgbClr val="FF3300"/>
                </a:solidFill>
              </a:rPr>
              <a:t>Vented</a:t>
            </a:r>
          </a:p>
        </p:txBody>
      </p:sp>
    </p:spTree>
    <p:extLst>
      <p:ext uri="{BB962C8B-B14F-4D97-AF65-F5344CB8AC3E}">
        <p14:creationId xmlns:p14="http://schemas.microsoft.com/office/powerpoint/2010/main" val="1596579995"/>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1657350" y="4814888"/>
            <a:ext cx="1428750" cy="34290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it-IT" sz="1800"/>
          </a:p>
        </p:txBody>
      </p:sp>
      <p:sp>
        <p:nvSpPr>
          <p:cNvPr id="23554" name="Rectangle 3"/>
          <p:cNvSpPr>
            <a:spLocks noChangeArrowheads="1"/>
          </p:cNvSpPr>
          <p:nvPr/>
        </p:nvSpPr>
        <p:spPr bwMode="auto">
          <a:xfrm>
            <a:off x="3486150" y="4757738"/>
            <a:ext cx="2171700" cy="34290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it-IT" sz="1800"/>
          </a:p>
        </p:txBody>
      </p:sp>
      <p:sp>
        <p:nvSpPr>
          <p:cNvPr id="23555" name="Rectangle 4"/>
          <p:cNvSpPr>
            <a:spLocks noChangeArrowheads="1"/>
          </p:cNvSpPr>
          <p:nvPr/>
        </p:nvSpPr>
        <p:spPr bwMode="auto">
          <a:xfrm>
            <a:off x="3829050" y="716756"/>
            <a:ext cx="1406129" cy="666750"/>
          </a:xfrm>
          <a:prstGeom prst="rect">
            <a:avLst/>
          </a:prstGeom>
          <a:solidFill>
            <a:schemeClr val="accent2"/>
          </a:solidFill>
          <a:ln w="25400">
            <a:solidFill>
              <a:srgbClr val="000000"/>
            </a:solidFill>
            <a:miter lim="800000"/>
            <a:headEnd/>
            <a:tailEnd/>
          </a:ln>
        </p:spPr>
        <p:txBody>
          <a:bodyPr wrap="none" anchor="ctr"/>
          <a:lstStyle/>
          <a:p>
            <a:endParaRPr lang="it-IT" sz="1800"/>
          </a:p>
        </p:txBody>
      </p:sp>
      <p:sp>
        <p:nvSpPr>
          <p:cNvPr id="23556" name="Rectangle 5"/>
          <p:cNvSpPr>
            <a:spLocks noChangeArrowheads="1"/>
          </p:cNvSpPr>
          <p:nvPr/>
        </p:nvSpPr>
        <p:spPr bwMode="auto">
          <a:xfrm>
            <a:off x="3829051" y="872729"/>
            <a:ext cx="1408239" cy="390493"/>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spAutoFit/>
          </a:bodyPr>
          <a:lstStyle/>
          <a:p>
            <a:pPr defTabSz="571500"/>
            <a:r>
              <a:rPr lang="it-IT" sz="2100" b="1" dirty="0"/>
              <a:t>CIRCUITS</a:t>
            </a:r>
          </a:p>
        </p:txBody>
      </p:sp>
      <p:sp>
        <p:nvSpPr>
          <p:cNvPr id="23557" name="Line 6"/>
          <p:cNvSpPr>
            <a:spLocks noChangeShapeType="1"/>
          </p:cNvSpPr>
          <p:nvPr/>
        </p:nvSpPr>
        <p:spPr bwMode="auto">
          <a:xfrm>
            <a:off x="5497116" y="1095375"/>
            <a:ext cx="1004888" cy="0"/>
          </a:xfrm>
          <a:prstGeom prst="line">
            <a:avLst/>
          </a:prstGeom>
          <a:noFill/>
          <a:ln w="508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58" name="Line 7"/>
          <p:cNvSpPr>
            <a:spLocks noChangeShapeType="1"/>
          </p:cNvSpPr>
          <p:nvPr/>
        </p:nvSpPr>
        <p:spPr bwMode="auto">
          <a:xfrm>
            <a:off x="6502004" y="1120379"/>
            <a:ext cx="0" cy="279797"/>
          </a:xfrm>
          <a:prstGeom prst="line">
            <a:avLst/>
          </a:prstGeom>
          <a:noFill/>
          <a:ln w="508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59" name="Rectangle 8"/>
          <p:cNvSpPr>
            <a:spLocks noChangeArrowheads="1"/>
          </p:cNvSpPr>
          <p:nvPr/>
        </p:nvSpPr>
        <p:spPr bwMode="auto">
          <a:xfrm>
            <a:off x="6057900" y="1385888"/>
            <a:ext cx="1144191" cy="666750"/>
          </a:xfrm>
          <a:prstGeom prst="rect">
            <a:avLst/>
          </a:prstGeom>
          <a:solidFill>
            <a:schemeClr val="accent2"/>
          </a:solidFill>
          <a:ln w="25400">
            <a:solidFill>
              <a:srgbClr val="000000"/>
            </a:solidFill>
            <a:miter lim="800000"/>
            <a:headEnd/>
            <a:tailEnd/>
          </a:ln>
        </p:spPr>
        <p:txBody>
          <a:bodyPr wrap="none" anchor="ctr"/>
          <a:lstStyle/>
          <a:p>
            <a:endParaRPr lang="it-IT" sz="1800"/>
          </a:p>
        </p:txBody>
      </p:sp>
      <p:sp>
        <p:nvSpPr>
          <p:cNvPr id="23560" name="Rectangle 10"/>
          <p:cNvSpPr>
            <a:spLocks noChangeArrowheads="1"/>
          </p:cNvSpPr>
          <p:nvPr/>
        </p:nvSpPr>
        <p:spPr bwMode="auto">
          <a:xfrm>
            <a:off x="1547813" y="1385888"/>
            <a:ext cx="1144191" cy="666750"/>
          </a:xfrm>
          <a:prstGeom prst="rect">
            <a:avLst/>
          </a:prstGeom>
          <a:solidFill>
            <a:schemeClr val="accent2"/>
          </a:solidFill>
          <a:ln w="25400">
            <a:solidFill>
              <a:srgbClr val="000000"/>
            </a:solidFill>
            <a:miter lim="800000"/>
            <a:headEnd/>
            <a:tailEnd/>
          </a:ln>
        </p:spPr>
        <p:txBody>
          <a:bodyPr wrap="none" anchor="ctr"/>
          <a:lstStyle/>
          <a:p>
            <a:endParaRPr lang="it-IT" sz="1800"/>
          </a:p>
        </p:txBody>
      </p:sp>
      <p:sp>
        <p:nvSpPr>
          <p:cNvPr id="23561" name="Rectangle 11"/>
          <p:cNvSpPr>
            <a:spLocks noChangeArrowheads="1"/>
          </p:cNvSpPr>
          <p:nvPr/>
        </p:nvSpPr>
        <p:spPr bwMode="auto">
          <a:xfrm>
            <a:off x="1547814" y="1565674"/>
            <a:ext cx="1086035" cy="344326"/>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spAutoFit/>
          </a:bodyPr>
          <a:lstStyle/>
          <a:p>
            <a:pPr defTabSz="571500"/>
            <a:r>
              <a:rPr lang="it-IT" sz="1800" b="1"/>
              <a:t>One way</a:t>
            </a:r>
          </a:p>
        </p:txBody>
      </p:sp>
      <p:sp>
        <p:nvSpPr>
          <p:cNvPr id="23562" name="Line 12"/>
          <p:cNvSpPr>
            <a:spLocks noChangeShapeType="1"/>
          </p:cNvSpPr>
          <p:nvPr/>
        </p:nvSpPr>
        <p:spPr bwMode="auto">
          <a:xfrm>
            <a:off x="1547813" y="2071689"/>
            <a:ext cx="0" cy="136564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63" name="Line 13"/>
          <p:cNvSpPr>
            <a:spLocks noChangeShapeType="1"/>
          </p:cNvSpPr>
          <p:nvPr/>
        </p:nvSpPr>
        <p:spPr bwMode="auto">
          <a:xfrm>
            <a:off x="2000250" y="3386138"/>
            <a:ext cx="263129"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64" name="Line 14"/>
          <p:cNvSpPr>
            <a:spLocks noChangeShapeType="1"/>
          </p:cNvSpPr>
          <p:nvPr/>
        </p:nvSpPr>
        <p:spPr bwMode="auto">
          <a:xfrm>
            <a:off x="1547813" y="4698206"/>
            <a:ext cx="28575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65" name="Line 15"/>
          <p:cNvSpPr>
            <a:spLocks noChangeShapeType="1"/>
          </p:cNvSpPr>
          <p:nvPr/>
        </p:nvSpPr>
        <p:spPr bwMode="auto">
          <a:xfrm>
            <a:off x="2595562" y="1095375"/>
            <a:ext cx="1004888" cy="0"/>
          </a:xfrm>
          <a:prstGeom prst="line">
            <a:avLst/>
          </a:prstGeom>
          <a:noFill/>
          <a:ln w="508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66" name="Line 16"/>
          <p:cNvSpPr>
            <a:spLocks noChangeShapeType="1"/>
          </p:cNvSpPr>
          <p:nvPr/>
        </p:nvSpPr>
        <p:spPr bwMode="auto">
          <a:xfrm>
            <a:off x="2590800" y="1120379"/>
            <a:ext cx="0" cy="279797"/>
          </a:xfrm>
          <a:prstGeom prst="line">
            <a:avLst/>
          </a:prstGeom>
          <a:noFill/>
          <a:ln w="508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1473553" name="Comment 17"/>
          <p:cNvSpPr>
            <a:spLocks noChangeArrowheads="1"/>
          </p:cNvSpPr>
          <p:nvPr/>
        </p:nvSpPr>
        <p:spPr bwMode="auto">
          <a:xfrm>
            <a:off x="5486400" y="2014539"/>
            <a:ext cx="1200150" cy="276999"/>
          </a:xfrm>
          <a:prstGeom prst="rect">
            <a:avLst/>
          </a:prstGeom>
          <a:solidFill>
            <a:srgbClr val="FCFF91"/>
          </a:solidFill>
          <a:ln w="9525">
            <a:solidFill>
              <a:srgbClr val="000000"/>
            </a:solidFill>
            <a:miter lim="800000"/>
            <a:headEnd/>
            <a:tailEnd/>
          </a:ln>
          <a:effectLst>
            <a:outerShdw blurRad="63500" dist="107763" dir="2700000" algn="ctr" rotWithShape="0">
              <a:srgbClr val="000000">
                <a:alpha val="74997"/>
              </a:srgbClr>
            </a:outerShdw>
          </a:effectLst>
        </p:spPr>
        <p:txBody>
          <a:bodyPr>
            <a:spAutoFit/>
          </a:bodyPr>
          <a:lstStyle/>
          <a:p>
            <a:pPr>
              <a:spcBef>
                <a:spcPct val="50000"/>
              </a:spcBef>
              <a:defRPr/>
            </a:pPr>
            <a:r>
              <a:rPr lang="it-IT" sz="1200" b="1" dirty="0">
                <a:solidFill>
                  <a:srgbClr val="FF0000"/>
                </a:solidFill>
                <a:ea typeface="ＭＳ Ｐゴシック" charset="-128"/>
                <a:cs typeface="ＭＳ Ｐゴシック" charset="-128"/>
              </a:rPr>
              <a:t> </a:t>
            </a:r>
            <a:r>
              <a:rPr lang="it-IT" sz="1200" b="1" dirty="0" err="1">
                <a:solidFill>
                  <a:srgbClr val="FF0000"/>
                </a:solidFill>
                <a:ea typeface="ＭＳ Ｐゴシック" charset="-128"/>
                <a:cs typeface="ＭＳ Ｐゴシック" charset="-128"/>
              </a:rPr>
              <a:t>Insp</a:t>
            </a:r>
            <a:r>
              <a:rPr lang="it-IT" sz="1200" b="1" dirty="0">
                <a:solidFill>
                  <a:srgbClr val="FF0000"/>
                </a:solidFill>
                <a:ea typeface="ＭＳ Ｐゴシック" charset="-128"/>
                <a:cs typeface="ＭＳ Ｐゴシック" charset="-128"/>
              </a:rPr>
              <a:t>. valve</a:t>
            </a:r>
          </a:p>
        </p:txBody>
      </p:sp>
      <p:sp>
        <p:nvSpPr>
          <p:cNvPr id="1473559" name="Comment 23"/>
          <p:cNvSpPr>
            <a:spLocks noChangeArrowheads="1"/>
          </p:cNvSpPr>
          <p:nvPr/>
        </p:nvSpPr>
        <p:spPr bwMode="auto">
          <a:xfrm>
            <a:off x="1709737" y="3132536"/>
            <a:ext cx="1015604" cy="276999"/>
          </a:xfrm>
          <a:prstGeom prst="rect">
            <a:avLst/>
          </a:prstGeom>
          <a:solidFill>
            <a:srgbClr val="FCFF91"/>
          </a:solidFill>
          <a:ln w="50800">
            <a:solidFill>
              <a:srgbClr val="000000"/>
            </a:solidFill>
            <a:miter lim="800000"/>
            <a:headEnd/>
            <a:tailEnd/>
          </a:ln>
          <a:effectLst>
            <a:outerShdw blurRad="63500" dist="107763" dir="2700000" algn="ctr" rotWithShape="0">
              <a:srgbClr val="000000">
                <a:alpha val="74997"/>
              </a:srgbClr>
            </a:outerShdw>
          </a:effectLst>
        </p:spPr>
        <p:txBody>
          <a:bodyPr>
            <a:spAutoFit/>
          </a:bodyPr>
          <a:lstStyle/>
          <a:p>
            <a:pPr>
              <a:spcBef>
                <a:spcPct val="50000"/>
              </a:spcBef>
              <a:defRPr/>
            </a:pPr>
            <a:r>
              <a:rPr lang="it-IT" sz="1200" b="1">
                <a:solidFill>
                  <a:srgbClr val="FF0000"/>
                </a:solidFill>
                <a:ea typeface="ＭＳ Ｐゴシック" charset="-128"/>
                <a:cs typeface="ＭＳ Ｐゴシック" charset="-128"/>
              </a:rPr>
              <a:t> Esp. valve</a:t>
            </a:r>
          </a:p>
        </p:txBody>
      </p:sp>
      <p:sp>
        <p:nvSpPr>
          <p:cNvPr id="1473560" name="Comment 24"/>
          <p:cNvSpPr>
            <a:spLocks noChangeArrowheads="1"/>
          </p:cNvSpPr>
          <p:nvPr/>
        </p:nvSpPr>
        <p:spPr bwMode="auto">
          <a:xfrm>
            <a:off x="1763316" y="4587479"/>
            <a:ext cx="1876425" cy="553998"/>
          </a:xfrm>
          <a:prstGeom prst="rect">
            <a:avLst/>
          </a:prstGeom>
          <a:solidFill>
            <a:srgbClr val="FCFF91"/>
          </a:solidFill>
          <a:ln w="9525">
            <a:solidFill>
              <a:srgbClr val="000000"/>
            </a:solidFill>
            <a:miter lim="800000"/>
            <a:headEnd/>
            <a:tailEnd/>
          </a:ln>
          <a:effectLst>
            <a:outerShdw blurRad="63500" dist="107763" dir="2700000" algn="ctr" rotWithShape="0">
              <a:srgbClr val="000000">
                <a:alpha val="74997"/>
              </a:srgbClr>
            </a:outerShdw>
          </a:effectLst>
        </p:spPr>
        <p:txBody>
          <a:bodyPr>
            <a:spAutoFit/>
          </a:bodyPr>
          <a:lstStyle/>
          <a:p>
            <a:pPr>
              <a:spcBef>
                <a:spcPct val="50000"/>
              </a:spcBef>
              <a:defRPr/>
            </a:pPr>
            <a:r>
              <a:rPr lang="it-IT" sz="1200" b="1" dirty="0">
                <a:solidFill>
                  <a:srgbClr val="FF0000"/>
                </a:solidFill>
                <a:ea typeface="ＭＳ Ｐゴシック" charset="-128"/>
                <a:cs typeface="ＭＳ Ｐゴシック" charset="-128"/>
              </a:rPr>
              <a:t>“</a:t>
            </a:r>
            <a:r>
              <a:rPr lang="it-IT" sz="1200" b="1" dirty="0" err="1">
                <a:solidFill>
                  <a:srgbClr val="FF0000"/>
                </a:solidFill>
                <a:ea typeface="ＭＳ Ｐゴシック" charset="-128"/>
                <a:cs typeface="ＭＳ Ｐゴシック" charset="-128"/>
              </a:rPr>
              <a:t>Vent</a:t>
            </a:r>
            <a:r>
              <a:rPr lang="it-IT" sz="1200" b="1" dirty="0">
                <a:solidFill>
                  <a:srgbClr val="FF0000"/>
                </a:solidFill>
                <a:ea typeface="ＭＳ Ｐゴシック" charset="-128"/>
                <a:cs typeface="ＭＳ Ｐゴシック" charset="-128"/>
              </a:rPr>
              <a:t> </a:t>
            </a:r>
            <a:r>
              <a:rPr lang="it-IT" sz="1200" b="1" dirty="0" err="1">
                <a:solidFill>
                  <a:srgbClr val="FF0000"/>
                </a:solidFill>
                <a:ea typeface="ＭＳ Ｐゴシック" charset="-128"/>
                <a:cs typeface="ＭＳ Ｐゴシック" charset="-128"/>
              </a:rPr>
              <a:t>system</a:t>
            </a:r>
            <a:r>
              <a:rPr lang="it-IT" sz="1200" b="1" dirty="0">
                <a:solidFill>
                  <a:srgbClr val="FF0000"/>
                </a:solidFill>
                <a:ea typeface="ＭＳ Ｐゴシック" charset="-128"/>
                <a:cs typeface="ＭＳ Ｐゴシック" charset="-128"/>
              </a:rPr>
              <a:t>”</a:t>
            </a:r>
          </a:p>
          <a:p>
            <a:pPr>
              <a:spcBef>
                <a:spcPct val="50000"/>
              </a:spcBef>
              <a:defRPr/>
            </a:pPr>
            <a:r>
              <a:rPr lang="it-IT" sz="1200" b="1" dirty="0">
                <a:solidFill>
                  <a:srgbClr val="FF0000"/>
                </a:solidFill>
                <a:ea typeface="ＭＳ Ｐゴシック" charset="-128"/>
                <a:cs typeface="ＭＳ Ｐゴシック" charset="-128"/>
              </a:rPr>
              <a:t>NO ACTIVE VALVE</a:t>
            </a:r>
          </a:p>
        </p:txBody>
      </p:sp>
      <p:sp>
        <p:nvSpPr>
          <p:cNvPr id="23570" name="Line 28"/>
          <p:cNvSpPr>
            <a:spLocks noChangeShapeType="1"/>
          </p:cNvSpPr>
          <p:nvPr/>
        </p:nvSpPr>
        <p:spPr bwMode="auto">
          <a:xfrm>
            <a:off x="1656160" y="2052639"/>
            <a:ext cx="0" cy="136564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71" name="Line 29"/>
          <p:cNvSpPr>
            <a:spLocks noChangeShapeType="1"/>
          </p:cNvSpPr>
          <p:nvPr/>
        </p:nvSpPr>
        <p:spPr bwMode="auto">
          <a:xfrm flipH="1">
            <a:off x="1547813" y="2640808"/>
            <a:ext cx="1191" cy="211216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72" name="Line 30"/>
          <p:cNvSpPr>
            <a:spLocks noChangeShapeType="1"/>
          </p:cNvSpPr>
          <p:nvPr/>
        </p:nvSpPr>
        <p:spPr bwMode="auto">
          <a:xfrm>
            <a:off x="6462210" y="1923679"/>
            <a:ext cx="503" cy="1101701"/>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73" name="Line 31"/>
          <p:cNvSpPr>
            <a:spLocks noChangeShapeType="1"/>
          </p:cNvSpPr>
          <p:nvPr/>
        </p:nvSpPr>
        <p:spPr bwMode="auto">
          <a:xfrm>
            <a:off x="7315200" y="2134792"/>
            <a:ext cx="10716" cy="869156"/>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74" name="Line 32"/>
          <p:cNvSpPr>
            <a:spLocks noChangeShapeType="1"/>
          </p:cNvSpPr>
          <p:nvPr/>
        </p:nvSpPr>
        <p:spPr bwMode="auto">
          <a:xfrm>
            <a:off x="6462712" y="3003948"/>
            <a:ext cx="377429" cy="43219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75" name="Line 33"/>
          <p:cNvSpPr>
            <a:spLocks noChangeShapeType="1"/>
          </p:cNvSpPr>
          <p:nvPr/>
        </p:nvSpPr>
        <p:spPr bwMode="auto">
          <a:xfrm flipH="1">
            <a:off x="6840141" y="3003948"/>
            <a:ext cx="485775" cy="43219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76" name="Line 34"/>
          <p:cNvSpPr>
            <a:spLocks noChangeShapeType="1"/>
          </p:cNvSpPr>
          <p:nvPr/>
        </p:nvSpPr>
        <p:spPr bwMode="auto">
          <a:xfrm>
            <a:off x="6848475" y="3415904"/>
            <a:ext cx="0" cy="4000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77" name="Line 39"/>
          <p:cNvSpPr>
            <a:spLocks noChangeShapeType="1"/>
          </p:cNvSpPr>
          <p:nvPr/>
        </p:nvSpPr>
        <p:spPr bwMode="auto">
          <a:xfrm>
            <a:off x="2736056" y="3294460"/>
            <a:ext cx="28575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1473589" name="Comment 53"/>
          <p:cNvSpPr>
            <a:spLocks noChangeArrowheads="1"/>
          </p:cNvSpPr>
          <p:nvPr/>
        </p:nvSpPr>
        <p:spPr bwMode="auto">
          <a:xfrm>
            <a:off x="6985399" y="2052638"/>
            <a:ext cx="1015603" cy="276999"/>
          </a:xfrm>
          <a:prstGeom prst="rect">
            <a:avLst/>
          </a:prstGeom>
          <a:solidFill>
            <a:srgbClr val="FCFF91"/>
          </a:solidFill>
          <a:ln w="50800">
            <a:solidFill>
              <a:srgbClr val="000000"/>
            </a:solidFill>
            <a:miter lim="800000"/>
            <a:headEnd/>
            <a:tailEnd/>
          </a:ln>
          <a:effectLst>
            <a:outerShdw blurRad="63500" dist="107763" dir="2700000" algn="ctr" rotWithShape="0">
              <a:srgbClr val="000000">
                <a:alpha val="74997"/>
              </a:srgbClr>
            </a:outerShdw>
          </a:effectLst>
        </p:spPr>
        <p:txBody>
          <a:bodyPr>
            <a:spAutoFit/>
          </a:bodyPr>
          <a:lstStyle/>
          <a:p>
            <a:pPr>
              <a:spcBef>
                <a:spcPct val="50000"/>
              </a:spcBef>
              <a:defRPr/>
            </a:pPr>
            <a:r>
              <a:rPr lang="it-IT" sz="1200" b="1" dirty="0">
                <a:solidFill>
                  <a:srgbClr val="FF0000"/>
                </a:solidFill>
                <a:ea typeface="ＭＳ Ｐゴシック" charset="-128"/>
                <a:cs typeface="ＭＳ Ｐゴシック" charset="-128"/>
              </a:rPr>
              <a:t> Esp. valve</a:t>
            </a:r>
          </a:p>
        </p:txBody>
      </p:sp>
      <p:sp>
        <p:nvSpPr>
          <p:cNvPr id="1473592" name="Comment 56"/>
          <p:cNvSpPr>
            <a:spLocks noChangeArrowheads="1"/>
          </p:cNvSpPr>
          <p:nvPr/>
        </p:nvSpPr>
        <p:spPr bwMode="auto">
          <a:xfrm>
            <a:off x="1697831" y="2052639"/>
            <a:ext cx="1200150" cy="276999"/>
          </a:xfrm>
          <a:prstGeom prst="rect">
            <a:avLst/>
          </a:prstGeom>
          <a:solidFill>
            <a:srgbClr val="FCFF91"/>
          </a:solidFill>
          <a:ln w="9525">
            <a:solidFill>
              <a:srgbClr val="000000"/>
            </a:solidFill>
            <a:miter lim="800000"/>
            <a:headEnd/>
            <a:tailEnd/>
          </a:ln>
          <a:effectLst>
            <a:outerShdw blurRad="63500" dist="107763" dir="2700000" algn="ctr" rotWithShape="0">
              <a:srgbClr val="000000">
                <a:alpha val="74997"/>
              </a:srgbClr>
            </a:outerShdw>
          </a:effectLst>
        </p:spPr>
        <p:txBody>
          <a:bodyPr>
            <a:spAutoFit/>
          </a:bodyPr>
          <a:lstStyle/>
          <a:p>
            <a:pPr>
              <a:spcBef>
                <a:spcPct val="50000"/>
              </a:spcBef>
              <a:defRPr/>
            </a:pPr>
            <a:r>
              <a:rPr lang="it-IT" sz="1200" b="1" dirty="0">
                <a:solidFill>
                  <a:srgbClr val="FF0000"/>
                </a:solidFill>
                <a:ea typeface="ＭＳ Ｐゴシック" charset="-128"/>
                <a:cs typeface="ＭＳ Ｐゴシック" charset="-128"/>
              </a:rPr>
              <a:t> </a:t>
            </a:r>
            <a:r>
              <a:rPr lang="it-IT" sz="1200" b="1" dirty="0" err="1">
                <a:solidFill>
                  <a:srgbClr val="FF0000"/>
                </a:solidFill>
                <a:ea typeface="ＭＳ Ｐゴシック" charset="-128"/>
                <a:cs typeface="ＭＳ Ｐゴシック" charset="-128"/>
              </a:rPr>
              <a:t>Insp</a:t>
            </a:r>
            <a:r>
              <a:rPr lang="it-IT" sz="1200" b="1" dirty="0">
                <a:solidFill>
                  <a:srgbClr val="FF0000"/>
                </a:solidFill>
                <a:ea typeface="ＭＳ Ｐゴシック" charset="-128"/>
                <a:cs typeface="ＭＳ Ｐゴシック" charset="-128"/>
              </a:rPr>
              <a:t>. valve</a:t>
            </a:r>
          </a:p>
        </p:txBody>
      </p:sp>
      <p:sp>
        <p:nvSpPr>
          <p:cNvPr id="23581" name="Rectangle 57"/>
          <p:cNvSpPr>
            <a:spLocks noChangeArrowheads="1"/>
          </p:cNvSpPr>
          <p:nvPr/>
        </p:nvSpPr>
        <p:spPr bwMode="auto">
          <a:xfrm>
            <a:off x="6004322" y="1565674"/>
            <a:ext cx="1209980" cy="344326"/>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spAutoFit/>
          </a:bodyPr>
          <a:lstStyle/>
          <a:p>
            <a:pPr defTabSz="571500"/>
            <a:r>
              <a:rPr lang="it-IT" sz="1800" b="1" dirty="0" err="1"/>
              <a:t>Two</a:t>
            </a:r>
            <a:r>
              <a:rPr lang="it-IT" sz="1800" b="1" dirty="0"/>
              <a:t> ways</a:t>
            </a:r>
          </a:p>
        </p:txBody>
      </p:sp>
      <p:sp>
        <p:nvSpPr>
          <p:cNvPr id="23582" name="Line 62"/>
          <p:cNvSpPr>
            <a:spLocks noChangeShapeType="1"/>
          </p:cNvSpPr>
          <p:nvPr/>
        </p:nvSpPr>
        <p:spPr bwMode="auto">
          <a:xfrm flipV="1">
            <a:off x="3600450" y="4814888"/>
            <a:ext cx="970358"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sz="1800"/>
          </a:p>
        </p:txBody>
      </p:sp>
      <p:sp>
        <p:nvSpPr>
          <p:cNvPr id="23583" name="Rectangle 2"/>
          <p:cNvSpPr txBox="1">
            <a:spLocks noChangeArrowheads="1"/>
          </p:cNvSpPr>
          <p:nvPr/>
        </p:nvSpPr>
        <p:spPr bwMode="auto">
          <a:xfrm>
            <a:off x="323530" y="94060"/>
            <a:ext cx="7542930" cy="85725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3000" b="1" dirty="0">
                <a:solidFill>
                  <a:srgbClr val="FF0000"/>
                </a:solidFill>
              </a:rPr>
              <a:t>Interfaces can divided in:</a:t>
            </a:r>
            <a:endParaRPr lang="it-IT" sz="3000" dirty="0">
              <a:solidFill>
                <a:srgbClr val="FF0000"/>
              </a:solidFill>
            </a:endParaRPr>
          </a:p>
        </p:txBody>
      </p:sp>
      <p:sp>
        <p:nvSpPr>
          <p:cNvPr id="23584" name="Rettangolo 2"/>
          <p:cNvSpPr>
            <a:spLocks noChangeArrowheads="1"/>
          </p:cNvSpPr>
          <p:nvPr/>
        </p:nvSpPr>
        <p:spPr bwMode="auto">
          <a:xfrm>
            <a:off x="2982972" y="2301478"/>
            <a:ext cx="1467133" cy="313932"/>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just">
              <a:lnSpc>
                <a:spcPct val="80000"/>
              </a:lnSpc>
              <a:tabLst>
                <a:tab pos="2571750" algn="l"/>
              </a:tabLst>
            </a:pPr>
            <a:r>
              <a:rPr lang="en-GB" sz="1800" b="1" dirty="0">
                <a:solidFill>
                  <a:srgbClr val="FF0000"/>
                </a:solidFill>
                <a:highlight>
                  <a:srgbClr val="FFFF00"/>
                </a:highlight>
              </a:rPr>
              <a:t>Non-Vented</a:t>
            </a:r>
          </a:p>
        </p:txBody>
      </p:sp>
      <p:graphicFrame>
        <p:nvGraphicFramePr>
          <p:cNvPr id="23585" name="Object 3"/>
          <p:cNvGraphicFramePr>
            <a:graphicFrameLocks noChangeAspect="1"/>
          </p:cNvGraphicFramePr>
          <p:nvPr/>
        </p:nvGraphicFramePr>
        <p:xfrm>
          <a:off x="3059906" y="2625329"/>
          <a:ext cx="1262063" cy="1476375"/>
        </p:xfrm>
        <a:graphic>
          <a:graphicData uri="http://schemas.openxmlformats.org/presentationml/2006/ole">
            <mc:AlternateContent xmlns:mc="http://schemas.openxmlformats.org/markup-compatibility/2006">
              <mc:Choice xmlns:v="urn:schemas-microsoft-com:vml" Requires="v">
                <p:oleObj name="Image" r:id="rId3" imgW="3977409" imgH="4650900" progId="Photoshop.Image.4">
                  <p:embed/>
                </p:oleObj>
              </mc:Choice>
              <mc:Fallback>
                <p:oleObj name="Image" r:id="rId3" imgW="3977409" imgH="4650900" progId="Photoshop.Image.4">
                  <p:embed/>
                  <p:pic>
                    <p:nvPicPr>
                      <p:cNvPr id="2358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906" y="2625329"/>
                        <a:ext cx="1262063"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3586" name="Freeform 8"/>
          <p:cNvSpPr>
            <a:spLocks/>
          </p:cNvSpPr>
          <p:nvPr/>
        </p:nvSpPr>
        <p:spPr bwMode="auto">
          <a:xfrm>
            <a:off x="3437335" y="3274220"/>
            <a:ext cx="617934" cy="584597"/>
          </a:xfrm>
          <a:custGeom>
            <a:avLst/>
            <a:gdLst>
              <a:gd name="T0" fmla="*/ 2147483647 w 1063"/>
              <a:gd name="T1" fmla="*/ 2147483647 h 1050"/>
              <a:gd name="T2" fmla="*/ 2147483647 w 1063"/>
              <a:gd name="T3" fmla="*/ 2147483647 h 1050"/>
              <a:gd name="T4" fmla="*/ 2147483647 w 1063"/>
              <a:gd name="T5" fmla="*/ 2147483647 h 1050"/>
              <a:gd name="T6" fmla="*/ 2147483647 w 1063"/>
              <a:gd name="T7" fmla="*/ 2147483647 h 1050"/>
              <a:gd name="T8" fmla="*/ 2147483647 w 1063"/>
              <a:gd name="T9" fmla="*/ 2147483647 h 1050"/>
              <a:gd name="T10" fmla="*/ 2147483647 w 1063"/>
              <a:gd name="T11" fmla="*/ 2147483647 h 1050"/>
              <a:gd name="T12" fmla="*/ 2147483647 w 1063"/>
              <a:gd name="T13" fmla="*/ 2147483647 h 1050"/>
              <a:gd name="T14" fmla="*/ 2147483647 w 1063"/>
              <a:gd name="T15" fmla="*/ 2147483647 h 1050"/>
              <a:gd name="T16" fmla="*/ 2147483647 w 1063"/>
              <a:gd name="T17" fmla="*/ 2147483647 h 1050"/>
              <a:gd name="T18" fmla="*/ 2147483647 w 1063"/>
              <a:gd name="T19" fmla="*/ 2147483647 h 1050"/>
              <a:gd name="T20" fmla="*/ 2147483647 w 1063"/>
              <a:gd name="T21" fmla="*/ 2147483647 h 1050"/>
              <a:gd name="T22" fmla="*/ 2147483647 w 1063"/>
              <a:gd name="T23" fmla="*/ 2147483647 h 1050"/>
              <a:gd name="T24" fmla="*/ 2147483647 w 1063"/>
              <a:gd name="T25" fmla="*/ 2147483647 h 1050"/>
              <a:gd name="T26" fmla="*/ 2147483647 w 1063"/>
              <a:gd name="T27" fmla="*/ 2147483647 h 1050"/>
              <a:gd name="T28" fmla="*/ 2147483647 w 1063"/>
              <a:gd name="T29" fmla="*/ 2147483647 h 1050"/>
              <a:gd name="T30" fmla="*/ 2147483647 w 1063"/>
              <a:gd name="T31" fmla="*/ 2147483647 h 1050"/>
              <a:gd name="T32" fmla="*/ 2147483647 w 1063"/>
              <a:gd name="T33" fmla="*/ 2147483647 h 1050"/>
              <a:gd name="T34" fmla="*/ 2147483647 w 1063"/>
              <a:gd name="T35" fmla="*/ 2147483647 h 1050"/>
              <a:gd name="T36" fmla="*/ 2147483647 w 1063"/>
              <a:gd name="T37" fmla="*/ 2147483647 h 1050"/>
              <a:gd name="T38" fmla="*/ 2147483647 w 1063"/>
              <a:gd name="T39" fmla="*/ 2147483647 h 1050"/>
              <a:gd name="T40" fmla="*/ 2147483647 w 1063"/>
              <a:gd name="T41" fmla="*/ 2147483647 h 1050"/>
              <a:gd name="T42" fmla="*/ 2147483647 w 1063"/>
              <a:gd name="T43" fmla="*/ 2147483647 h 1050"/>
              <a:gd name="T44" fmla="*/ 2147483647 w 1063"/>
              <a:gd name="T45" fmla="*/ 2147483647 h 1050"/>
              <a:gd name="T46" fmla="*/ 2147483647 w 1063"/>
              <a:gd name="T47" fmla="*/ 2147483647 h 1050"/>
              <a:gd name="T48" fmla="*/ 2147483647 w 1063"/>
              <a:gd name="T49" fmla="*/ 2147483647 h 1050"/>
              <a:gd name="T50" fmla="*/ 2147483647 w 1063"/>
              <a:gd name="T51" fmla="*/ 2147483647 h 1050"/>
              <a:gd name="T52" fmla="*/ 2147483647 w 1063"/>
              <a:gd name="T53" fmla="*/ 2147483647 h 1050"/>
              <a:gd name="T54" fmla="*/ 2147483647 w 1063"/>
              <a:gd name="T55" fmla="*/ 2147483647 h 1050"/>
              <a:gd name="T56" fmla="*/ 2147483647 w 1063"/>
              <a:gd name="T57" fmla="*/ 2147483647 h 1050"/>
              <a:gd name="T58" fmla="*/ 2147483647 w 1063"/>
              <a:gd name="T59" fmla="*/ 2147483647 h 1050"/>
              <a:gd name="T60" fmla="*/ 2147483647 w 1063"/>
              <a:gd name="T61" fmla="*/ 2147483647 h 1050"/>
              <a:gd name="T62" fmla="*/ 2147483647 w 1063"/>
              <a:gd name="T63" fmla="*/ 2147483647 h 1050"/>
              <a:gd name="T64" fmla="*/ 2147483647 w 1063"/>
              <a:gd name="T65" fmla="*/ 2147483647 h 1050"/>
              <a:gd name="T66" fmla="*/ 2147483647 w 1063"/>
              <a:gd name="T67" fmla="*/ 2147483647 h 1050"/>
              <a:gd name="T68" fmla="*/ 2147483647 w 1063"/>
              <a:gd name="T69" fmla="*/ 2147483647 h 1050"/>
              <a:gd name="T70" fmla="*/ 2147483647 w 1063"/>
              <a:gd name="T71" fmla="*/ 2147483647 h 1050"/>
              <a:gd name="T72" fmla="*/ 2147483647 w 1063"/>
              <a:gd name="T73" fmla="*/ 2147483647 h 1050"/>
              <a:gd name="T74" fmla="*/ 2147483647 w 1063"/>
              <a:gd name="T75" fmla="*/ 2147483647 h 1050"/>
              <a:gd name="T76" fmla="*/ 2147483647 w 1063"/>
              <a:gd name="T77" fmla="*/ 2147483647 h 1050"/>
              <a:gd name="T78" fmla="*/ 2147483647 w 1063"/>
              <a:gd name="T79" fmla="*/ 2147483647 h 10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3"/>
              <a:gd name="T121" fmla="*/ 0 h 1050"/>
              <a:gd name="T122" fmla="*/ 1063 w 1063"/>
              <a:gd name="T123" fmla="*/ 1050 h 10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3" h="1050">
                <a:moveTo>
                  <a:pt x="460" y="32"/>
                </a:moveTo>
                <a:cubicBezTo>
                  <a:pt x="360" y="0"/>
                  <a:pt x="428" y="167"/>
                  <a:pt x="415" y="231"/>
                </a:cubicBezTo>
                <a:cubicBezTo>
                  <a:pt x="412" y="244"/>
                  <a:pt x="377" y="243"/>
                  <a:pt x="377" y="243"/>
                </a:cubicBezTo>
                <a:cubicBezTo>
                  <a:pt x="365" y="255"/>
                  <a:pt x="348" y="262"/>
                  <a:pt x="338" y="275"/>
                </a:cubicBezTo>
                <a:cubicBezTo>
                  <a:pt x="326" y="291"/>
                  <a:pt x="340" y="302"/>
                  <a:pt x="319" y="314"/>
                </a:cubicBezTo>
                <a:cubicBezTo>
                  <a:pt x="300" y="324"/>
                  <a:pt x="264" y="326"/>
                  <a:pt x="242" y="333"/>
                </a:cubicBezTo>
                <a:cubicBezTo>
                  <a:pt x="215" y="352"/>
                  <a:pt x="201" y="372"/>
                  <a:pt x="172" y="391"/>
                </a:cubicBezTo>
                <a:cubicBezTo>
                  <a:pt x="154" y="403"/>
                  <a:pt x="114" y="416"/>
                  <a:pt x="114" y="416"/>
                </a:cubicBezTo>
                <a:cubicBezTo>
                  <a:pt x="108" y="422"/>
                  <a:pt x="102" y="429"/>
                  <a:pt x="95" y="435"/>
                </a:cubicBezTo>
                <a:cubicBezTo>
                  <a:pt x="83" y="445"/>
                  <a:pt x="57" y="461"/>
                  <a:pt x="57" y="461"/>
                </a:cubicBezTo>
                <a:cubicBezTo>
                  <a:pt x="47" y="489"/>
                  <a:pt x="28" y="510"/>
                  <a:pt x="18" y="538"/>
                </a:cubicBezTo>
                <a:cubicBezTo>
                  <a:pt x="13" y="590"/>
                  <a:pt x="0" y="732"/>
                  <a:pt x="44" y="762"/>
                </a:cubicBezTo>
                <a:cubicBezTo>
                  <a:pt x="54" y="793"/>
                  <a:pt x="103" y="847"/>
                  <a:pt x="133" y="858"/>
                </a:cubicBezTo>
                <a:cubicBezTo>
                  <a:pt x="164" y="903"/>
                  <a:pt x="176" y="924"/>
                  <a:pt x="229" y="941"/>
                </a:cubicBezTo>
                <a:cubicBezTo>
                  <a:pt x="251" y="956"/>
                  <a:pt x="256" y="971"/>
                  <a:pt x="281" y="979"/>
                </a:cubicBezTo>
                <a:cubicBezTo>
                  <a:pt x="324" y="1009"/>
                  <a:pt x="304" y="1000"/>
                  <a:pt x="338" y="1011"/>
                </a:cubicBezTo>
                <a:cubicBezTo>
                  <a:pt x="365" y="1029"/>
                  <a:pt x="396" y="1033"/>
                  <a:pt x="428" y="1037"/>
                </a:cubicBezTo>
                <a:cubicBezTo>
                  <a:pt x="466" y="1042"/>
                  <a:pt x="543" y="1050"/>
                  <a:pt x="543" y="1050"/>
                </a:cubicBezTo>
                <a:cubicBezTo>
                  <a:pt x="611" y="1048"/>
                  <a:pt x="680" y="1047"/>
                  <a:pt x="748" y="1043"/>
                </a:cubicBezTo>
                <a:cubicBezTo>
                  <a:pt x="755" y="1043"/>
                  <a:pt x="761" y="1039"/>
                  <a:pt x="767" y="1037"/>
                </a:cubicBezTo>
                <a:cubicBezTo>
                  <a:pt x="790" y="1031"/>
                  <a:pt x="814" y="1025"/>
                  <a:pt x="837" y="1018"/>
                </a:cubicBezTo>
                <a:cubicBezTo>
                  <a:pt x="850" y="1014"/>
                  <a:pt x="876" y="1005"/>
                  <a:pt x="876" y="1005"/>
                </a:cubicBezTo>
                <a:cubicBezTo>
                  <a:pt x="900" y="969"/>
                  <a:pt x="874" y="999"/>
                  <a:pt x="914" y="979"/>
                </a:cubicBezTo>
                <a:cubicBezTo>
                  <a:pt x="943" y="965"/>
                  <a:pt x="975" y="938"/>
                  <a:pt x="997" y="915"/>
                </a:cubicBezTo>
                <a:cubicBezTo>
                  <a:pt x="1020" y="891"/>
                  <a:pt x="1014" y="864"/>
                  <a:pt x="1042" y="845"/>
                </a:cubicBezTo>
                <a:cubicBezTo>
                  <a:pt x="1044" y="826"/>
                  <a:pt x="1044" y="806"/>
                  <a:pt x="1049" y="787"/>
                </a:cubicBezTo>
                <a:cubicBezTo>
                  <a:pt x="1051" y="780"/>
                  <a:pt x="1060" y="775"/>
                  <a:pt x="1061" y="768"/>
                </a:cubicBezTo>
                <a:cubicBezTo>
                  <a:pt x="1063" y="744"/>
                  <a:pt x="1056" y="681"/>
                  <a:pt x="1042" y="653"/>
                </a:cubicBezTo>
                <a:cubicBezTo>
                  <a:pt x="1032" y="632"/>
                  <a:pt x="1017" y="614"/>
                  <a:pt x="1004" y="595"/>
                </a:cubicBezTo>
                <a:cubicBezTo>
                  <a:pt x="1000" y="589"/>
                  <a:pt x="991" y="576"/>
                  <a:pt x="991" y="576"/>
                </a:cubicBezTo>
                <a:cubicBezTo>
                  <a:pt x="984" y="554"/>
                  <a:pt x="978" y="538"/>
                  <a:pt x="965" y="519"/>
                </a:cubicBezTo>
                <a:cubicBezTo>
                  <a:pt x="958" y="487"/>
                  <a:pt x="947" y="479"/>
                  <a:pt x="921" y="461"/>
                </a:cubicBezTo>
                <a:cubicBezTo>
                  <a:pt x="911" y="446"/>
                  <a:pt x="889" y="421"/>
                  <a:pt x="876" y="410"/>
                </a:cubicBezTo>
                <a:cubicBezTo>
                  <a:pt x="864" y="400"/>
                  <a:pt x="848" y="395"/>
                  <a:pt x="837" y="384"/>
                </a:cubicBezTo>
                <a:cubicBezTo>
                  <a:pt x="800" y="347"/>
                  <a:pt x="803" y="346"/>
                  <a:pt x="761" y="333"/>
                </a:cubicBezTo>
                <a:cubicBezTo>
                  <a:pt x="738" y="300"/>
                  <a:pt x="715" y="296"/>
                  <a:pt x="677" y="288"/>
                </a:cubicBezTo>
                <a:cubicBezTo>
                  <a:pt x="660" y="261"/>
                  <a:pt x="637" y="246"/>
                  <a:pt x="607" y="237"/>
                </a:cubicBezTo>
                <a:cubicBezTo>
                  <a:pt x="588" y="218"/>
                  <a:pt x="584" y="201"/>
                  <a:pt x="562" y="186"/>
                </a:cubicBezTo>
                <a:cubicBezTo>
                  <a:pt x="550" y="150"/>
                  <a:pt x="549" y="136"/>
                  <a:pt x="517" y="115"/>
                </a:cubicBezTo>
                <a:cubicBezTo>
                  <a:pt x="502" y="68"/>
                  <a:pt x="520" y="32"/>
                  <a:pt x="460" y="32"/>
                </a:cubicBezTo>
                <a:close/>
              </a:path>
            </a:pathLst>
          </a:custGeom>
          <a:solidFill>
            <a:schemeClr val="tx1">
              <a:alpha val="50195"/>
            </a:schemeClr>
          </a:solidFill>
          <a:ln w="9525">
            <a:solidFill>
              <a:srgbClr val="000000"/>
            </a:solidFill>
            <a:round/>
            <a:headEnd/>
            <a:tailEnd/>
          </a:ln>
        </p:spPr>
        <p:txBody>
          <a:bodyPr wrap="none" anchor="ctr"/>
          <a:lstStyle/>
          <a:p>
            <a:endParaRPr lang="it-IT" sz="1800"/>
          </a:p>
        </p:txBody>
      </p:sp>
      <p:sp>
        <p:nvSpPr>
          <p:cNvPr id="23587" name="Oval 23"/>
          <p:cNvSpPr>
            <a:spLocks noChangeArrowheads="1"/>
          </p:cNvSpPr>
          <p:nvPr/>
        </p:nvSpPr>
        <p:spPr bwMode="auto">
          <a:xfrm>
            <a:off x="3707606" y="3598069"/>
            <a:ext cx="109538" cy="136922"/>
          </a:xfrm>
          <a:prstGeom prst="ellipse">
            <a:avLst/>
          </a:prstGeom>
          <a:solidFill>
            <a:schemeClr val="accent1"/>
          </a:solidFill>
          <a:ln w="9525">
            <a:solidFill>
              <a:srgbClr val="000000"/>
            </a:solidFill>
            <a:round/>
            <a:headEnd/>
            <a:tailEnd/>
          </a:ln>
        </p:spPr>
        <p:txBody>
          <a:bodyPr wrap="none" anchor="ctr"/>
          <a:lstStyle/>
          <a:p>
            <a:endParaRPr lang="it-IT" sz="1800"/>
          </a:p>
        </p:txBody>
      </p:sp>
      <p:graphicFrame>
        <p:nvGraphicFramePr>
          <p:cNvPr id="23588" name="Object 3"/>
          <p:cNvGraphicFramePr>
            <a:graphicFrameLocks noChangeAspect="1"/>
          </p:cNvGraphicFramePr>
          <p:nvPr/>
        </p:nvGraphicFramePr>
        <p:xfrm>
          <a:off x="6407944" y="3664745"/>
          <a:ext cx="1262063" cy="1476375"/>
        </p:xfrm>
        <a:graphic>
          <a:graphicData uri="http://schemas.openxmlformats.org/presentationml/2006/ole">
            <mc:AlternateContent xmlns:mc="http://schemas.openxmlformats.org/markup-compatibility/2006">
              <mc:Choice xmlns:v="urn:schemas-microsoft-com:vml" Requires="v">
                <p:oleObj name="Image" r:id="rId5" imgW="3977409" imgH="4650900" progId="Photoshop.Image.4">
                  <p:embed/>
                </p:oleObj>
              </mc:Choice>
              <mc:Fallback>
                <p:oleObj name="Image" r:id="rId5" imgW="3977409" imgH="4650900" progId="Photoshop.Image.4">
                  <p:embed/>
                  <p:pic>
                    <p:nvPicPr>
                      <p:cNvPr id="2358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944" y="3664745"/>
                        <a:ext cx="1262063"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3589" name="Freeform 8"/>
          <p:cNvSpPr>
            <a:spLocks/>
          </p:cNvSpPr>
          <p:nvPr/>
        </p:nvSpPr>
        <p:spPr bwMode="auto">
          <a:xfrm>
            <a:off x="6786564" y="4312445"/>
            <a:ext cx="616744" cy="584597"/>
          </a:xfrm>
          <a:custGeom>
            <a:avLst/>
            <a:gdLst>
              <a:gd name="T0" fmla="*/ 2147483647 w 1063"/>
              <a:gd name="T1" fmla="*/ 2147483647 h 1050"/>
              <a:gd name="T2" fmla="*/ 2147483647 w 1063"/>
              <a:gd name="T3" fmla="*/ 2147483647 h 1050"/>
              <a:gd name="T4" fmla="*/ 2147483647 w 1063"/>
              <a:gd name="T5" fmla="*/ 2147483647 h 1050"/>
              <a:gd name="T6" fmla="*/ 2147483647 w 1063"/>
              <a:gd name="T7" fmla="*/ 2147483647 h 1050"/>
              <a:gd name="T8" fmla="*/ 2147483647 w 1063"/>
              <a:gd name="T9" fmla="*/ 2147483647 h 1050"/>
              <a:gd name="T10" fmla="*/ 2147483647 w 1063"/>
              <a:gd name="T11" fmla="*/ 2147483647 h 1050"/>
              <a:gd name="T12" fmla="*/ 2147483647 w 1063"/>
              <a:gd name="T13" fmla="*/ 2147483647 h 1050"/>
              <a:gd name="T14" fmla="*/ 2147483647 w 1063"/>
              <a:gd name="T15" fmla="*/ 2147483647 h 1050"/>
              <a:gd name="T16" fmla="*/ 2147483647 w 1063"/>
              <a:gd name="T17" fmla="*/ 2147483647 h 1050"/>
              <a:gd name="T18" fmla="*/ 2147483647 w 1063"/>
              <a:gd name="T19" fmla="*/ 2147483647 h 1050"/>
              <a:gd name="T20" fmla="*/ 2147483647 w 1063"/>
              <a:gd name="T21" fmla="*/ 2147483647 h 1050"/>
              <a:gd name="T22" fmla="*/ 2147483647 w 1063"/>
              <a:gd name="T23" fmla="*/ 2147483647 h 1050"/>
              <a:gd name="T24" fmla="*/ 2147483647 w 1063"/>
              <a:gd name="T25" fmla="*/ 2147483647 h 1050"/>
              <a:gd name="T26" fmla="*/ 2147483647 w 1063"/>
              <a:gd name="T27" fmla="*/ 2147483647 h 1050"/>
              <a:gd name="T28" fmla="*/ 2147483647 w 1063"/>
              <a:gd name="T29" fmla="*/ 2147483647 h 1050"/>
              <a:gd name="T30" fmla="*/ 2147483647 w 1063"/>
              <a:gd name="T31" fmla="*/ 2147483647 h 1050"/>
              <a:gd name="T32" fmla="*/ 2147483647 w 1063"/>
              <a:gd name="T33" fmla="*/ 2147483647 h 1050"/>
              <a:gd name="T34" fmla="*/ 2147483647 w 1063"/>
              <a:gd name="T35" fmla="*/ 2147483647 h 1050"/>
              <a:gd name="T36" fmla="*/ 2147483647 w 1063"/>
              <a:gd name="T37" fmla="*/ 2147483647 h 1050"/>
              <a:gd name="T38" fmla="*/ 2147483647 w 1063"/>
              <a:gd name="T39" fmla="*/ 2147483647 h 1050"/>
              <a:gd name="T40" fmla="*/ 2147483647 w 1063"/>
              <a:gd name="T41" fmla="*/ 2147483647 h 1050"/>
              <a:gd name="T42" fmla="*/ 2147483647 w 1063"/>
              <a:gd name="T43" fmla="*/ 2147483647 h 1050"/>
              <a:gd name="T44" fmla="*/ 2147483647 w 1063"/>
              <a:gd name="T45" fmla="*/ 2147483647 h 1050"/>
              <a:gd name="T46" fmla="*/ 2147483647 w 1063"/>
              <a:gd name="T47" fmla="*/ 2147483647 h 1050"/>
              <a:gd name="T48" fmla="*/ 2147483647 w 1063"/>
              <a:gd name="T49" fmla="*/ 2147483647 h 1050"/>
              <a:gd name="T50" fmla="*/ 2147483647 w 1063"/>
              <a:gd name="T51" fmla="*/ 2147483647 h 1050"/>
              <a:gd name="T52" fmla="*/ 2147483647 w 1063"/>
              <a:gd name="T53" fmla="*/ 2147483647 h 1050"/>
              <a:gd name="T54" fmla="*/ 2147483647 w 1063"/>
              <a:gd name="T55" fmla="*/ 2147483647 h 1050"/>
              <a:gd name="T56" fmla="*/ 2147483647 w 1063"/>
              <a:gd name="T57" fmla="*/ 2147483647 h 1050"/>
              <a:gd name="T58" fmla="*/ 2147483647 w 1063"/>
              <a:gd name="T59" fmla="*/ 2147483647 h 1050"/>
              <a:gd name="T60" fmla="*/ 2147483647 w 1063"/>
              <a:gd name="T61" fmla="*/ 2147483647 h 1050"/>
              <a:gd name="T62" fmla="*/ 2147483647 w 1063"/>
              <a:gd name="T63" fmla="*/ 2147483647 h 1050"/>
              <a:gd name="T64" fmla="*/ 2147483647 w 1063"/>
              <a:gd name="T65" fmla="*/ 2147483647 h 1050"/>
              <a:gd name="T66" fmla="*/ 2147483647 w 1063"/>
              <a:gd name="T67" fmla="*/ 2147483647 h 1050"/>
              <a:gd name="T68" fmla="*/ 2147483647 w 1063"/>
              <a:gd name="T69" fmla="*/ 2147483647 h 1050"/>
              <a:gd name="T70" fmla="*/ 2147483647 w 1063"/>
              <a:gd name="T71" fmla="*/ 2147483647 h 1050"/>
              <a:gd name="T72" fmla="*/ 2147483647 w 1063"/>
              <a:gd name="T73" fmla="*/ 2147483647 h 1050"/>
              <a:gd name="T74" fmla="*/ 2147483647 w 1063"/>
              <a:gd name="T75" fmla="*/ 2147483647 h 1050"/>
              <a:gd name="T76" fmla="*/ 2147483647 w 1063"/>
              <a:gd name="T77" fmla="*/ 2147483647 h 1050"/>
              <a:gd name="T78" fmla="*/ 2147483647 w 1063"/>
              <a:gd name="T79" fmla="*/ 2147483647 h 10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3"/>
              <a:gd name="T121" fmla="*/ 0 h 1050"/>
              <a:gd name="T122" fmla="*/ 1063 w 1063"/>
              <a:gd name="T123" fmla="*/ 1050 h 10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3" h="1050">
                <a:moveTo>
                  <a:pt x="460" y="32"/>
                </a:moveTo>
                <a:cubicBezTo>
                  <a:pt x="360" y="0"/>
                  <a:pt x="428" y="167"/>
                  <a:pt x="415" y="231"/>
                </a:cubicBezTo>
                <a:cubicBezTo>
                  <a:pt x="412" y="244"/>
                  <a:pt x="377" y="243"/>
                  <a:pt x="377" y="243"/>
                </a:cubicBezTo>
                <a:cubicBezTo>
                  <a:pt x="365" y="255"/>
                  <a:pt x="348" y="262"/>
                  <a:pt x="338" y="275"/>
                </a:cubicBezTo>
                <a:cubicBezTo>
                  <a:pt x="326" y="291"/>
                  <a:pt x="340" y="302"/>
                  <a:pt x="319" y="314"/>
                </a:cubicBezTo>
                <a:cubicBezTo>
                  <a:pt x="300" y="324"/>
                  <a:pt x="264" y="326"/>
                  <a:pt x="242" y="333"/>
                </a:cubicBezTo>
                <a:cubicBezTo>
                  <a:pt x="215" y="352"/>
                  <a:pt x="201" y="372"/>
                  <a:pt x="172" y="391"/>
                </a:cubicBezTo>
                <a:cubicBezTo>
                  <a:pt x="154" y="403"/>
                  <a:pt x="114" y="416"/>
                  <a:pt x="114" y="416"/>
                </a:cubicBezTo>
                <a:cubicBezTo>
                  <a:pt x="108" y="422"/>
                  <a:pt x="102" y="429"/>
                  <a:pt x="95" y="435"/>
                </a:cubicBezTo>
                <a:cubicBezTo>
                  <a:pt x="83" y="445"/>
                  <a:pt x="57" y="461"/>
                  <a:pt x="57" y="461"/>
                </a:cubicBezTo>
                <a:cubicBezTo>
                  <a:pt x="47" y="489"/>
                  <a:pt x="28" y="510"/>
                  <a:pt x="18" y="538"/>
                </a:cubicBezTo>
                <a:cubicBezTo>
                  <a:pt x="13" y="590"/>
                  <a:pt x="0" y="732"/>
                  <a:pt x="44" y="762"/>
                </a:cubicBezTo>
                <a:cubicBezTo>
                  <a:pt x="54" y="793"/>
                  <a:pt x="103" y="847"/>
                  <a:pt x="133" y="858"/>
                </a:cubicBezTo>
                <a:cubicBezTo>
                  <a:pt x="164" y="903"/>
                  <a:pt x="176" y="924"/>
                  <a:pt x="229" y="941"/>
                </a:cubicBezTo>
                <a:cubicBezTo>
                  <a:pt x="251" y="956"/>
                  <a:pt x="256" y="971"/>
                  <a:pt x="281" y="979"/>
                </a:cubicBezTo>
                <a:cubicBezTo>
                  <a:pt x="324" y="1009"/>
                  <a:pt x="304" y="1000"/>
                  <a:pt x="338" y="1011"/>
                </a:cubicBezTo>
                <a:cubicBezTo>
                  <a:pt x="365" y="1029"/>
                  <a:pt x="396" y="1033"/>
                  <a:pt x="428" y="1037"/>
                </a:cubicBezTo>
                <a:cubicBezTo>
                  <a:pt x="466" y="1042"/>
                  <a:pt x="543" y="1050"/>
                  <a:pt x="543" y="1050"/>
                </a:cubicBezTo>
                <a:cubicBezTo>
                  <a:pt x="611" y="1048"/>
                  <a:pt x="680" y="1047"/>
                  <a:pt x="748" y="1043"/>
                </a:cubicBezTo>
                <a:cubicBezTo>
                  <a:pt x="755" y="1043"/>
                  <a:pt x="761" y="1039"/>
                  <a:pt x="767" y="1037"/>
                </a:cubicBezTo>
                <a:cubicBezTo>
                  <a:pt x="790" y="1031"/>
                  <a:pt x="814" y="1025"/>
                  <a:pt x="837" y="1018"/>
                </a:cubicBezTo>
                <a:cubicBezTo>
                  <a:pt x="850" y="1014"/>
                  <a:pt x="876" y="1005"/>
                  <a:pt x="876" y="1005"/>
                </a:cubicBezTo>
                <a:cubicBezTo>
                  <a:pt x="900" y="969"/>
                  <a:pt x="874" y="999"/>
                  <a:pt x="914" y="979"/>
                </a:cubicBezTo>
                <a:cubicBezTo>
                  <a:pt x="943" y="965"/>
                  <a:pt x="975" y="938"/>
                  <a:pt x="997" y="915"/>
                </a:cubicBezTo>
                <a:cubicBezTo>
                  <a:pt x="1020" y="891"/>
                  <a:pt x="1014" y="864"/>
                  <a:pt x="1042" y="845"/>
                </a:cubicBezTo>
                <a:cubicBezTo>
                  <a:pt x="1044" y="826"/>
                  <a:pt x="1044" y="806"/>
                  <a:pt x="1049" y="787"/>
                </a:cubicBezTo>
                <a:cubicBezTo>
                  <a:pt x="1051" y="780"/>
                  <a:pt x="1060" y="775"/>
                  <a:pt x="1061" y="768"/>
                </a:cubicBezTo>
                <a:cubicBezTo>
                  <a:pt x="1063" y="744"/>
                  <a:pt x="1056" y="681"/>
                  <a:pt x="1042" y="653"/>
                </a:cubicBezTo>
                <a:cubicBezTo>
                  <a:pt x="1032" y="632"/>
                  <a:pt x="1017" y="614"/>
                  <a:pt x="1004" y="595"/>
                </a:cubicBezTo>
                <a:cubicBezTo>
                  <a:pt x="1000" y="589"/>
                  <a:pt x="991" y="576"/>
                  <a:pt x="991" y="576"/>
                </a:cubicBezTo>
                <a:cubicBezTo>
                  <a:pt x="984" y="554"/>
                  <a:pt x="978" y="538"/>
                  <a:pt x="965" y="519"/>
                </a:cubicBezTo>
                <a:cubicBezTo>
                  <a:pt x="958" y="487"/>
                  <a:pt x="947" y="479"/>
                  <a:pt x="921" y="461"/>
                </a:cubicBezTo>
                <a:cubicBezTo>
                  <a:pt x="911" y="446"/>
                  <a:pt x="889" y="421"/>
                  <a:pt x="876" y="410"/>
                </a:cubicBezTo>
                <a:cubicBezTo>
                  <a:pt x="864" y="400"/>
                  <a:pt x="848" y="395"/>
                  <a:pt x="837" y="384"/>
                </a:cubicBezTo>
                <a:cubicBezTo>
                  <a:pt x="800" y="347"/>
                  <a:pt x="803" y="346"/>
                  <a:pt x="761" y="333"/>
                </a:cubicBezTo>
                <a:cubicBezTo>
                  <a:pt x="738" y="300"/>
                  <a:pt x="715" y="296"/>
                  <a:pt x="677" y="288"/>
                </a:cubicBezTo>
                <a:cubicBezTo>
                  <a:pt x="660" y="261"/>
                  <a:pt x="637" y="246"/>
                  <a:pt x="607" y="237"/>
                </a:cubicBezTo>
                <a:cubicBezTo>
                  <a:pt x="588" y="218"/>
                  <a:pt x="584" y="201"/>
                  <a:pt x="562" y="186"/>
                </a:cubicBezTo>
                <a:cubicBezTo>
                  <a:pt x="550" y="150"/>
                  <a:pt x="549" y="136"/>
                  <a:pt x="517" y="115"/>
                </a:cubicBezTo>
                <a:cubicBezTo>
                  <a:pt x="502" y="68"/>
                  <a:pt x="520" y="32"/>
                  <a:pt x="460" y="32"/>
                </a:cubicBezTo>
                <a:close/>
              </a:path>
            </a:pathLst>
          </a:custGeom>
          <a:solidFill>
            <a:schemeClr val="tx1">
              <a:alpha val="50195"/>
            </a:schemeClr>
          </a:solidFill>
          <a:ln w="9525">
            <a:solidFill>
              <a:srgbClr val="000000"/>
            </a:solidFill>
            <a:round/>
            <a:headEnd/>
            <a:tailEnd/>
          </a:ln>
        </p:spPr>
        <p:txBody>
          <a:bodyPr wrap="none" anchor="ctr"/>
          <a:lstStyle/>
          <a:p>
            <a:endParaRPr lang="it-IT" sz="1800"/>
          </a:p>
        </p:txBody>
      </p:sp>
      <p:sp>
        <p:nvSpPr>
          <p:cNvPr id="23590" name="Oval 23"/>
          <p:cNvSpPr>
            <a:spLocks noChangeArrowheads="1"/>
          </p:cNvSpPr>
          <p:nvPr/>
        </p:nvSpPr>
        <p:spPr bwMode="auto">
          <a:xfrm>
            <a:off x="7056835" y="4637485"/>
            <a:ext cx="108347" cy="136922"/>
          </a:xfrm>
          <a:prstGeom prst="ellipse">
            <a:avLst/>
          </a:prstGeom>
          <a:solidFill>
            <a:schemeClr val="accent1"/>
          </a:solidFill>
          <a:ln w="9525">
            <a:solidFill>
              <a:srgbClr val="000000"/>
            </a:solidFill>
            <a:round/>
            <a:headEnd/>
            <a:tailEnd/>
          </a:ln>
        </p:spPr>
        <p:txBody>
          <a:bodyPr wrap="none" anchor="ctr"/>
          <a:lstStyle/>
          <a:p>
            <a:endParaRPr lang="it-IT" sz="1800"/>
          </a:p>
        </p:txBody>
      </p:sp>
      <p:sp>
        <p:nvSpPr>
          <p:cNvPr id="23591" name="Rettangolo 67"/>
          <p:cNvSpPr>
            <a:spLocks noChangeArrowheads="1"/>
          </p:cNvSpPr>
          <p:nvPr/>
        </p:nvSpPr>
        <p:spPr bwMode="auto">
          <a:xfrm>
            <a:off x="6331010" y="3381375"/>
            <a:ext cx="1467133" cy="313932"/>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just">
              <a:lnSpc>
                <a:spcPct val="80000"/>
              </a:lnSpc>
              <a:tabLst>
                <a:tab pos="2571750" algn="l"/>
              </a:tabLst>
            </a:pPr>
            <a:r>
              <a:rPr lang="en-GB" sz="1800" b="1">
                <a:solidFill>
                  <a:srgbClr val="FF0000"/>
                </a:solidFill>
                <a:highlight>
                  <a:srgbClr val="FFFF00"/>
                </a:highlight>
              </a:rPr>
              <a:t>Non-Vented</a:t>
            </a:r>
          </a:p>
        </p:txBody>
      </p:sp>
      <p:graphicFrame>
        <p:nvGraphicFramePr>
          <p:cNvPr id="23592" name="Object 3"/>
          <p:cNvGraphicFramePr>
            <a:graphicFrameLocks noChangeAspect="1"/>
          </p:cNvGraphicFramePr>
          <p:nvPr>
            <p:extLst>
              <p:ext uri="{D42A27DB-BD31-4B8C-83A1-F6EECF244321}">
                <p14:modId xmlns:p14="http://schemas.microsoft.com/office/powerpoint/2010/main" val="3762671779"/>
              </p:ext>
            </p:extLst>
          </p:nvPr>
        </p:nvGraphicFramePr>
        <p:xfrm>
          <a:off x="4570808" y="3668315"/>
          <a:ext cx="1262063" cy="1475185"/>
        </p:xfrm>
        <a:graphic>
          <a:graphicData uri="http://schemas.openxmlformats.org/presentationml/2006/ole">
            <mc:AlternateContent xmlns:mc="http://schemas.openxmlformats.org/markup-compatibility/2006">
              <mc:Choice xmlns:v="urn:schemas-microsoft-com:vml" Requires="v">
                <p:oleObj name="Image" r:id="rId6" imgW="3977409" imgH="4650900" progId="Photoshop.Image.4">
                  <p:embed/>
                </p:oleObj>
              </mc:Choice>
              <mc:Fallback>
                <p:oleObj name="Image" r:id="rId6" imgW="3977409" imgH="4650900" progId="Photoshop.Image.4">
                  <p:embed/>
                  <p:pic>
                    <p:nvPicPr>
                      <p:cNvPr id="2359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808" y="3668315"/>
                        <a:ext cx="1262063" cy="147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3593" name="Freeform 8"/>
          <p:cNvSpPr>
            <a:spLocks/>
          </p:cNvSpPr>
          <p:nvPr/>
        </p:nvSpPr>
        <p:spPr bwMode="auto">
          <a:xfrm>
            <a:off x="4950621" y="4288633"/>
            <a:ext cx="616744" cy="584597"/>
          </a:xfrm>
          <a:custGeom>
            <a:avLst/>
            <a:gdLst>
              <a:gd name="T0" fmla="*/ 2147483647 w 1063"/>
              <a:gd name="T1" fmla="*/ 2147483647 h 1050"/>
              <a:gd name="T2" fmla="*/ 2147483647 w 1063"/>
              <a:gd name="T3" fmla="*/ 2147483647 h 1050"/>
              <a:gd name="T4" fmla="*/ 2147483647 w 1063"/>
              <a:gd name="T5" fmla="*/ 2147483647 h 1050"/>
              <a:gd name="T6" fmla="*/ 2147483647 w 1063"/>
              <a:gd name="T7" fmla="*/ 2147483647 h 1050"/>
              <a:gd name="T8" fmla="*/ 2147483647 w 1063"/>
              <a:gd name="T9" fmla="*/ 2147483647 h 1050"/>
              <a:gd name="T10" fmla="*/ 2147483647 w 1063"/>
              <a:gd name="T11" fmla="*/ 2147483647 h 1050"/>
              <a:gd name="T12" fmla="*/ 2147483647 w 1063"/>
              <a:gd name="T13" fmla="*/ 2147483647 h 1050"/>
              <a:gd name="T14" fmla="*/ 2147483647 w 1063"/>
              <a:gd name="T15" fmla="*/ 2147483647 h 1050"/>
              <a:gd name="T16" fmla="*/ 2147483647 w 1063"/>
              <a:gd name="T17" fmla="*/ 2147483647 h 1050"/>
              <a:gd name="T18" fmla="*/ 2147483647 w 1063"/>
              <a:gd name="T19" fmla="*/ 2147483647 h 1050"/>
              <a:gd name="T20" fmla="*/ 2147483647 w 1063"/>
              <a:gd name="T21" fmla="*/ 2147483647 h 1050"/>
              <a:gd name="T22" fmla="*/ 2147483647 w 1063"/>
              <a:gd name="T23" fmla="*/ 2147483647 h 1050"/>
              <a:gd name="T24" fmla="*/ 2147483647 w 1063"/>
              <a:gd name="T25" fmla="*/ 2147483647 h 1050"/>
              <a:gd name="T26" fmla="*/ 2147483647 w 1063"/>
              <a:gd name="T27" fmla="*/ 2147483647 h 1050"/>
              <a:gd name="T28" fmla="*/ 2147483647 w 1063"/>
              <a:gd name="T29" fmla="*/ 2147483647 h 1050"/>
              <a:gd name="T30" fmla="*/ 2147483647 w 1063"/>
              <a:gd name="T31" fmla="*/ 2147483647 h 1050"/>
              <a:gd name="T32" fmla="*/ 2147483647 w 1063"/>
              <a:gd name="T33" fmla="*/ 2147483647 h 1050"/>
              <a:gd name="T34" fmla="*/ 2147483647 w 1063"/>
              <a:gd name="T35" fmla="*/ 2147483647 h 1050"/>
              <a:gd name="T36" fmla="*/ 2147483647 w 1063"/>
              <a:gd name="T37" fmla="*/ 2147483647 h 1050"/>
              <a:gd name="T38" fmla="*/ 2147483647 w 1063"/>
              <a:gd name="T39" fmla="*/ 2147483647 h 1050"/>
              <a:gd name="T40" fmla="*/ 2147483647 w 1063"/>
              <a:gd name="T41" fmla="*/ 2147483647 h 1050"/>
              <a:gd name="T42" fmla="*/ 2147483647 w 1063"/>
              <a:gd name="T43" fmla="*/ 2147483647 h 1050"/>
              <a:gd name="T44" fmla="*/ 2147483647 w 1063"/>
              <a:gd name="T45" fmla="*/ 2147483647 h 1050"/>
              <a:gd name="T46" fmla="*/ 2147483647 w 1063"/>
              <a:gd name="T47" fmla="*/ 2147483647 h 1050"/>
              <a:gd name="T48" fmla="*/ 2147483647 w 1063"/>
              <a:gd name="T49" fmla="*/ 2147483647 h 1050"/>
              <a:gd name="T50" fmla="*/ 2147483647 w 1063"/>
              <a:gd name="T51" fmla="*/ 2147483647 h 1050"/>
              <a:gd name="T52" fmla="*/ 2147483647 w 1063"/>
              <a:gd name="T53" fmla="*/ 2147483647 h 1050"/>
              <a:gd name="T54" fmla="*/ 2147483647 w 1063"/>
              <a:gd name="T55" fmla="*/ 2147483647 h 1050"/>
              <a:gd name="T56" fmla="*/ 2147483647 w 1063"/>
              <a:gd name="T57" fmla="*/ 2147483647 h 1050"/>
              <a:gd name="T58" fmla="*/ 2147483647 w 1063"/>
              <a:gd name="T59" fmla="*/ 2147483647 h 1050"/>
              <a:gd name="T60" fmla="*/ 2147483647 w 1063"/>
              <a:gd name="T61" fmla="*/ 2147483647 h 1050"/>
              <a:gd name="T62" fmla="*/ 2147483647 w 1063"/>
              <a:gd name="T63" fmla="*/ 2147483647 h 1050"/>
              <a:gd name="T64" fmla="*/ 2147483647 w 1063"/>
              <a:gd name="T65" fmla="*/ 2147483647 h 1050"/>
              <a:gd name="T66" fmla="*/ 2147483647 w 1063"/>
              <a:gd name="T67" fmla="*/ 2147483647 h 1050"/>
              <a:gd name="T68" fmla="*/ 2147483647 w 1063"/>
              <a:gd name="T69" fmla="*/ 2147483647 h 1050"/>
              <a:gd name="T70" fmla="*/ 2147483647 w 1063"/>
              <a:gd name="T71" fmla="*/ 2147483647 h 1050"/>
              <a:gd name="T72" fmla="*/ 2147483647 w 1063"/>
              <a:gd name="T73" fmla="*/ 2147483647 h 1050"/>
              <a:gd name="T74" fmla="*/ 2147483647 w 1063"/>
              <a:gd name="T75" fmla="*/ 2147483647 h 1050"/>
              <a:gd name="T76" fmla="*/ 2147483647 w 1063"/>
              <a:gd name="T77" fmla="*/ 2147483647 h 1050"/>
              <a:gd name="T78" fmla="*/ 2147483647 w 1063"/>
              <a:gd name="T79" fmla="*/ 2147483647 h 10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3"/>
              <a:gd name="T121" fmla="*/ 0 h 1050"/>
              <a:gd name="T122" fmla="*/ 1063 w 1063"/>
              <a:gd name="T123" fmla="*/ 1050 h 10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3" h="1050">
                <a:moveTo>
                  <a:pt x="460" y="32"/>
                </a:moveTo>
                <a:cubicBezTo>
                  <a:pt x="360" y="0"/>
                  <a:pt x="428" y="167"/>
                  <a:pt x="415" y="231"/>
                </a:cubicBezTo>
                <a:cubicBezTo>
                  <a:pt x="412" y="244"/>
                  <a:pt x="377" y="243"/>
                  <a:pt x="377" y="243"/>
                </a:cubicBezTo>
                <a:cubicBezTo>
                  <a:pt x="365" y="255"/>
                  <a:pt x="348" y="262"/>
                  <a:pt x="338" y="275"/>
                </a:cubicBezTo>
                <a:cubicBezTo>
                  <a:pt x="326" y="291"/>
                  <a:pt x="340" y="302"/>
                  <a:pt x="319" y="314"/>
                </a:cubicBezTo>
                <a:cubicBezTo>
                  <a:pt x="300" y="324"/>
                  <a:pt x="264" y="326"/>
                  <a:pt x="242" y="333"/>
                </a:cubicBezTo>
                <a:cubicBezTo>
                  <a:pt x="215" y="352"/>
                  <a:pt x="201" y="372"/>
                  <a:pt x="172" y="391"/>
                </a:cubicBezTo>
                <a:cubicBezTo>
                  <a:pt x="154" y="403"/>
                  <a:pt x="114" y="416"/>
                  <a:pt x="114" y="416"/>
                </a:cubicBezTo>
                <a:cubicBezTo>
                  <a:pt x="108" y="422"/>
                  <a:pt x="102" y="429"/>
                  <a:pt x="95" y="435"/>
                </a:cubicBezTo>
                <a:cubicBezTo>
                  <a:pt x="83" y="445"/>
                  <a:pt x="57" y="461"/>
                  <a:pt x="57" y="461"/>
                </a:cubicBezTo>
                <a:cubicBezTo>
                  <a:pt x="47" y="489"/>
                  <a:pt x="28" y="510"/>
                  <a:pt x="18" y="538"/>
                </a:cubicBezTo>
                <a:cubicBezTo>
                  <a:pt x="13" y="590"/>
                  <a:pt x="0" y="732"/>
                  <a:pt x="44" y="762"/>
                </a:cubicBezTo>
                <a:cubicBezTo>
                  <a:pt x="54" y="793"/>
                  <a:pt x="103" y="847"/>
                  <a:pt x="133" y="858"/>
                </a:cubicBezTo>
                <a:cubicBezTo>
                  <a:pt x="164" y="903"/>
                  <a:pt x="176" y="924"/>
                  <a:pt x="229" y="941"/>
                </a:cubicBezTo>
                <a:cubicBezTo>
                  <a:pt x="251" y="956"/>
                  <a:pt x="256" y="971"/>
                  <a:pt x="281" y="979"/>
                </a:cubicBezTo>
                <a:cubicBezTo>
                  <a:pt x="324" y="1009"/>
                  <a:pt x="304" y="1000"/>
                  <a:pt x="338" y="1011"/>
                </a:cubicBezTo>
                <a:cubicBezTo>
                  <a:pt x="365" y="1029"/>
                  <a:pt x="396" y="1033"/>
                  <a:pt x="428" y="1037"/>
                </a:cubicBezTo>
                <a:cubicBezTo>
                  <a:pt x="466" y="1042"/>
                  <a:pt x="543" y="1050"/>
                  <a:pt x="543" y="1050"/>
                </a:cubicBezTo>
                <a:cubicBezTo>
                  <a:pt x="611" y="1048"/>
                  <a:pt x="680" y="1047"/>
                  <a:pt x="748" y="1043"/>
                </a:cubicBezTo>
                <a:cubicBezTo>
                  <a:pt x="755" y="1043"/>
                  <a:pt x="761" y="1039"/>
                  <a:pt x="767" y="1037"/>
                </a:cubicBezTo>
                <a:cubicBezTo>
                  <a:pt x="790" y="1031"/>
                  <a:pt x="814" y="1025"/>
                  <a:pt x="837" y="1018"/>
                </a:cubicBezTo>
                <a:cubicBezTo>
                  <a:pt x="850" y="1014"/>
                  <a:pt x="876" y="1005"/>
                  <a:pt x="876" y="1005"/>
                </a:cubicBezTo>
                <a:cubicBezTo>
                  <a:pt x="900" y="969"/>
                  <a:pt x="874" y="999"/>
                  <a:pt x="914" y="979"/>
                </a:cubicBezTo>
                <a:cubicBezTo>
                  <a:pt x="943" y="965"/>
                  <a:pt x="975" y="938"/>
                  <a:pt x="997" y="915"/>
                </a:cubicBezTo>
                <a:cubicBezTo>
                  <a:pt x="1020" y="891"/>
                  <a:pt x="1014" y="864"/>
                  <a:pt x="1042" y="845"/>
                </a:cubicBezTo>
                <a:cubicBezTo>
                  <a:pt x="1044" y="826"/>
                  <a:pt x="1044" y="806"/>
                  <a:pt x="1049" y="787"/>
                </a:cubicBezTo>
                <a:cubicBezTo>
                  <a:pt x="1051" y="780"/>
                  <a:pt x="1060" y="775"/>
                  <a:pt x="1061" y="768"/>
                </a:cubicBezTo>
                <a:cubicBezTo>
                  <a:pt x="1063" y="744"/>
                  <a:pt x="1056" y="681"/>
                  <a:pt x="1042" y="653"/>
                </a:cubicBezTo>
                <a:cubicBezTo>
                  <a:pt x="1032" y="632"/>
                  <a:pt x="1017" y="614"/>
                  <a:pt x="1004" y="595"/>
                </a:cubicBezTo>
                <a:cubicBezTo>
                  <a:pt x="1000" y="589"/>
                  <a:pt x="991" y="576"/>
                  <a:pt x="991" y="576"/>
                </a:cubicBezTo>
                <a:cubicBezTo>
                  <a:pt x="984" y="554"/>
                  <a:pt x="978" y="538"/>
                  <a:pt x="965" y="519"/>
                </a:cubicBezTo>
                <a:cubicBezTo>
                  <a:pt x="958" y="487"/>
                  <a:pt x="947" y="479"/>
                  <a:pt x="921" y="461"/>
                </a:cubicBezTo>
                <a:cubicBezTo>
                  <a:pt x="911" y="446"/>
                  <a:pt x="889" y="421"/>
                  <a:pt x="876" y="410"/>
                </a:cubicBezTo>
                <a:cubicBezTo>
                  <a:pt x="864" y="400"/>
                  <a:pt x="848" y="395"/>
                  <a:pt x="837" y="384"/>
                </a:cubicBezTo>
                <a:cubicBezTo>
                  <a:pt x="800" y="347"/>
                  <a:pt x="803" y="346"/>
                  <a:pt x="761" y="333"/>
                </a:cubicBezTo>
                <a:cubicBezTo>
                  <a:pt x="738" y="300"/>
                  <a:pt x="715" y="296"/>
                  <a:pt x="677" y="288"/>
                </a:cubicBezTo>
                <a:cubicBezTo>
                  <a:pt x="660" y="261"/>
                  <a:pt x="637" y="246"/>
                  <a:pt x="607" y="237"/>
                </a:cubicBezTo>
                <a:cubicBezTo>
                  <a:pt x="588" y="218"/>
                  <a:pt x="584" y="201"/>
                  <a:pt x="562" y="186"/>
                </a:cubicBezTo>
                <a:cubicBezTo>
                  <a:pt x="550" y="150"/>
                  <a:pt x="549" y="136"/>
                  <a:pt x="517" y="115"/>
                </a:cubicBezTo>
                <a:cubicBezTo>
                  <a:pt x="502" y="68"/>
                  <a:pt x="520" y="32"/>
                  <a:pt x="460" y="32"/>
                </a:cubicBezTo>
                <a:close/>
              </a:path>
            </a:pathLst>
          </a:custGeom>
          <a:solidFill>
            <a:schemeClr val="tx1">
              <a:alpha val="50195"/>
            </a:schemeClr>
          </a:solidFill>
          <a:ln w="9525">
            <a:solidFill>
              <a:srgbClr val="000000"/>
            </a:solidFill>
            <a:round/>
            <a:headEnd/>
            <a:tailEnd/>
          </a:ln>
        </p:spPr>
        <p:txBody>
          <a:bodyPr wrap="none" anchor="ctr"/>
          <a:lstStyle/>
          <a:p>
            <a:endParaRPr lang="it-IT" sz="1800"/>
          </a:p>
        </p:txBody>
      </p:sp>
      <p:sp>
        <p:nvSpPr>
          <p:cNvPr id="23594" name="Oval 23"/>
          <p:cNvSpPr>
            <a:spLocks noChangeArrowheads="1"/>
          </p:cNvSpPr>
          <p:nvPr/>
        </p:nvSpPr>
        <p:spPr bwMode="auto">
          <a:xfrm>
            <a:off x="5219700" y="4612482"/>
            <a:ext cx="109538" cy="138113"/>
          </a:xfrm>
          <a:prstGeom prst="ellipse">
            <a:avLst/>
          </a:prstGeom>
          <a:solidFill>
            <a:schemeClr val="accent1"/>
          </a:solidFill>
          <a:ln w="9525">
            <a:solidFill>
              <a:srgbClr val="000000"/>
            </a:solidFill>
            <a:round/>
            <a:headEnd/>
            <a:tailEnd/>
          </a:ln>
        </p:spPr>
        <p:txBody>
          <a:bodyPr wrap="none" anchor="ctr"/>
          <a:lstStyle/>
          <a:p>
            <a:endParaRPr lang="it-IT" sz="1800"/>
          </a:p>
        </p:txBody>
      </p:sp>
      <p:sp>
        <p:nvSpPr>
          <p:cNvPr id="23595" name="Oval 66"/>
          <p:cNvSpPr>
            <a:spLocks noChangeArrowheads="1"/>
          </p:cNvSpPr>
          <p:nvPr/>
        </p:nvSpPr>
        <p:spPr bwMode="auto">
          <a:xfrm flipH="1">
            <a:off x="5211366" y="4504135"/>
            <a:ext cx="52388" cy="65484"/>
          </a:xfrm>
          <a:prstGeom prst="ellipse">
            <a:avLst/>
          </a:prstGeom>
          <a:solidFill>
            <a:srgbClr val="FF6600"/>
          </a:solidFill>
          <a:ln w="9525">
            <a:solidFill>
              <a:srgbClr val="000000"/>
            </a:solidFill>
            <a:round/>
            <a:headEnd/>
            <a:tailEnd/>
          </a:ln>
        </p:spPr>
        <p:txBody>
          <a:bodyPr wrap="none" anchor="ctr"/>
          <a:lstStyle/>
          <a:p>
            <a:endParaRPr lang="it-IT" sz="1800"/>
          </a:p>
        </p:txBody>
      </p:sp>
      <p:sp>
        <p:nvSpPr>
          <p:cNvPr id="23596" name="Oval 68"/>
          <p:cNvSpPr>
            <a:spLocks noChangeArrowheads="1"/>
          </p:cNvSpPr>
          <p:nvPr/>
        </p:nvSpPr>
        <p:spPr bwMode="auto">
          <a:xfrm flipH="1">
            <a:off x="5275660" y="4504135"/>
            <a:ext cx="52388" cy="65484"/>
          </a:xfrm>
          <a:prstGeom prst="ellipse">
            <a:avLst/>
          </a:prstGeom>
          <a:solidFill>
            <a:srgbClr val="FF6600"/>
          </a:solidFill>
          <a:ln w="9525">
            <a:solidFill>
              <a:srgbClr val="000000"/>
            </a:solidFill>
            <a:round/>
            <a:headEnd/>
            <a:tailEnd/>
          </a:ln>
        </p:spPr>
        <p:txBody>
          <a:bodyPr wrap="none" anchor="ctr"/>
          <a:lstStyle/>
          <a:p>
            <a:endParaRPr lang="it-IT" sz="1800"/>
          </a:p>
        </p:txBody>
      </p:sp>
      <p:sp>
        <p:nvSpPr>
          <p:cNvPr id="23597" name="Rettangolo 73"/>
          <p:cNvSpPr>
            <a:spLocks noChangeArrowheads="1"/>
          </p:cNvSpPr>
          <p:nvPr/>
        </p:nvSpPr>
        <p:spPr bwMode="auto">
          <a:xfrm>
            <a:off x="4757361" y="3327797"/>
            <a:ext cx="941348" cy="313932"/>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just">
              <a:lnSpc>
                <a:spcPct val="80000"/>
              </a:lnSpc>
              <a:tabLst>
                <a:tab pos="2571750" algn="l"/>
              </a:tabLst>
            </a:pPr>
            <a:r>
              <a:rPr lang="en-GB" sz="1800" b="1" dirty="0">
                <a:solidFill>
                  <a:srgbClr val="FF0000"/>
                </a:solidFill>
                <a:highlight>
                  <a:srgbClr val="FFFF00"/>
                </a:highlight>
              </a:rPr>
              <a:t>Vented</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1" name="Rectangle 2"/>
          <p:cNvSpPr>
            <a:spLocks noChangeArrowheads="1"/>
          </p:cNvSpPr>
          <p:nvPr/>
        </p:nvSpPr>
        <p:spPr bwMode="auto">
          <a:xfrm>
            <a:off x="1260874" y="3090864"/>
            <a:ext cx="215503" cy="216694"/>
          </a:xfrm>
          <a:prstGeom prst="rect">
            <a:avLst/>
          </a:prstGeom>
          <a:solidFill>
            <a:schemeClr val="tx1"/>
          </a:solidFill>
          <a:ln w="9525">
            <a:solidFill>
              <a:schemeClr val="tx1"/>
            </a:solidFill>
            <a:miter lim="800000"/>
            <a:headEnd/>
            <a:tailEnd/>
          </a:ln>
        </p:spPr>
        <p:txBody>
          <a:bodyPr wrap="none" anchor="ctr"/>
          <a:lstStyle/>
          <a:p>
            <a:endParaRPr lang="it-IT" sz="1800">
              <a:solidFill>
                <a:srgbClr val="000000"/>
              </a:solidFill>
            </a:endParaRPr>
          </a:p>
        </p:txBody>
      </p:sp>
      <p:sp>
        <p:nvSpPr>
          <p:cNvPr id="46082" name="Text Box 3"/>
          <p:cNvSpPr txBox="1">
            <a:spLocks noChangeArrowheads="1"/>
          </p:cNvSpPr>
          <p:nvPr/>
        </p:nvSpPr>
        <p:spPr bwMode="auto">
          <a:xfrm>
            <a:off x="1624013" y="3037286"/>
            <a:ext cx="11464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800">
                <a:solidFill>
                  <a:srgbClr val="000000"/>
                </a:solidFill>
              </a:rPr>
              <a:t>Vdyn  SB</a:t>
            </a:r>
          </a:p>
        </p:txBody>
      </p:sp>
      <p:pic>
        <p:nvPicPr>
          <p:cNvPr id="460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3098"/>
            <a:ext cx="7058025" cy="283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4" name="Rectangle 5"/>
          <p:cNvSpPr>
            <a:spLocks noChangeArrowheads="1"/>
          </p:cNvSpPr>
          <p:nvPr/>
        </p:nvSpPr>
        <p:spPr bwMode="auto">
          <a:xfrm>
            <a:off x="7649766" y="1039417"/>
            <a:ext cx="108347" cy="917972"/>
          </a:xfrm>
          <a:prstGeom prst="rect">
            <a:avLst/>
          </a:prstGeom>
          <a:solidFill>
            <a:srgbClr val="FF0000"/>
          </a:solidFill>
          <a:ln w="12700">
            <a:solidFill>
              <a:srgbClr val="000000"/>
            </a:solidFill>
            <a:miter lim="800000"/>
            <a:headEnd/>
            <a:tailEnd/>
          </a:ln>
        </p:spPr>
        <p:txBody>
          <a:bodyPr wrap="none" anchor="ctr"/>
          <a:lstStyle/>
          <a:p>
            <a:endParaRPr lang="it-IT" sz="1800">
              <a:solidFill>
                <a:srgbClr val="000000"/>
              </a:solidFill>
            </a:endParaRPr>
          </a:p>
        </p:txBody>
      </p:sp>
      <p:sp>
        <p:nvSpPr>
          <p:cNvPr id="46085" name="Rectangle 6"/>
          <p:cNvSpPr>
            <a:spLocks noChangeArrowheads="1"/>
          </p:cNvSpPr>
          <p:nvPr/>
        </p:nvSpPr>
        <p:spPr bwMode="auto">
          <a:xfrm>
            <a:off x="7758115" y="1201342"/>
            <a:ext cx="108347" cy="756047"/>
          </a:xfrm>
          <a:prstGeom prst="rect">
            <a:avLst/>
          </a:prstGeom>
          <a:solidFill>
            <a:srgbClr val="00FF00"/>
          </a:solidFill>
          <a:ln w="9525">
            <a:solidFill>
              <a:schemeClr val="tx1"/>
            </a:solidFill>
            <a:miter lim="800000"/>
            <a:headEnd/>
            <a:tailEnd/>
          </a:ln>
        </p:spPr>
        <p:txBody>
          <a:bodyPr wrap="none" anchor="ctr"/>
          <a:lstStyle/>
          <a:p>
            <a:endParaRPr lang="it-IT" sz="1800">
              <a:solidFill>
                <a:srgbClr val="000000"/>
              </a:solidFill>
            </a:endParaRPr>
          </a:p>
        </p:txBody>
      </p:sp>
      <p:sp>
        <p:nvSpPr>
          <p:cNvPr id="46086" name="Rectangle 7"/>
          <p:cNvSpPr>
            <a:spLocks noChangeArrowheads="1"/>
          </p:cNvSpPr>
          <p:nvPr/>
        </p:nvSpPr>
        <p:spPr bwMode="auto">
          <a:xfrm>
            <a:off x="1260874" y="4151710"/>
            <a:ext cx="215503" cy="270272"/>
          </a:xfrm>
          <a:prstGeom prst="rect">
            <a:avLst/>
          </a:prstGeom>
          <a:solidFill>
            <a:srgbClr val="00FF00"/>
          </a:solidFill>
          <a:ln w="9525">
            <a:solidFill>
              <a:schemeClr val="tx1"/>
            </a:solidFill>
            <a:miter lim="800000"/>
            <a:headEnd/>
            <a:tailEnd/>
          </a:ln>
        </p:spPr>
        <p:txBody>
          <a:bodyPr wrap="none" anchor="ctr"/>
          <a:lstStyle/>
          <a:p>
            <a:endParaRPr lang="it-IT" sz="1800">
              <a:solidFill>
                <a:srgbClr val="000000"/>
              </a:solidFill>
            </a:endParaRPr>
          </a:p>
        </p:txBody>
      </p:sp>
      <p:sp>
        <p:nvSpPr>
          <p:cNvPr id="46087" name="Rectangle 8"/>
          <p:cNvSpPr>
            <a:spLocks noChangeArrowheads="1"/>
          </p:cNvSpPr>
          <p:nvPr/>
        </p:nvSpPr>
        <p:spPr bwMode="auto">
          <a:xfrm>
            <a:off x="1260874" y="3759995"/>
            <a:ext cx="216694" cy="303610"/>
          </a:xfrm>
          <a:prstGeom prst="rect">
            <a:avLst/>
          </a:prstGeom>
          <a:solidFill>
            <a:srgbClr val="FF0000"/>
          </a:solidFill>
          <a:ln w="9525">
            <a:solidFill>
              <a:schemeClr val="tx1"/>
            </a:solidFill>
            <a:miter lim="800000"/>
            <a:headEnd/>
            <a:tailEnd/>
          </a:ln>
        </p:spPr>
        <p:txBody>
          <a:bodyPr wrap="none" anchor="ctr"/>
          <a:lstStyle/>
          <a:p>
            <a:endParaRPr lang="it-IT" sz="1800">
              <a:solidFill>
                <a:srgbClr val="000000"/>
              </a:solidFill>
            </a:endParaRPr>
          </a:p>
        </p:txBody>
      </p:sp>
      <p:sp>
        <p:nvSpPr>
          <p:cNvPr id="46088" name="Text Box 9"/>
          <p:cNvSpPr txBox="1">
            <a:spLocks noChangeArrowheads="1"/>
          </p:cNvSpPr>
          <p:nvPr/>
        </p:nvSpPr>
        <p:spPr bwMode="auto">
          <a:xfrm>
            <a:off x="1638301" y="3774282"/>
            <a:ext cx="157402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800" dirty="0" err="1">
                <a:solidFill>
                  <a:srgbClr val="000000"/>
                </a:solidFill>
              </a:rPr>
              <a:t>Vdyn</a:t>
            </a:r>
            <a:r>
              <a:rPr lang="it-IT" sz="1800" dirty="0">
                <a:solidFill>
                  <a:srgbClr val="000000"/>
                </a:solidFill>
              </a:rPr>
              <a:t> CPAP 4</a:t>
            </a:r>
          </a:p>
        </p:txBody>
      </p:sp>
      <p:sp>
        <p:nvSpPr>
          <p:cNvPr id="46089" name="Text Box 10"/>
          <p:cNvSpPr txBox="1">
            <a:spLocks noChangeArrowheads="1"/>
          </p:cNvSpPr>
          <p:nvPr/>
        </p:nvSpPr>
        <p:spPr bwMode="auto">
          <a:xfrm>
            <a:off x="1693070" y="4151711"/>
            <a:ext cx="22792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800">
                <a:solidFill>
                  <a:srgbClr val="000000"/>
                </a:solidFill>
              </a:rPr>
              <a:t>Vdyn  BILEVEL 16/4</a:t>
            </a:r>
          </a:p>
        </p:txBody>
      </p:sp>
      <p:sp>
        <p:nvSpPr>
          <p:cNvPr id="46090" name="Rectangle 12"/>
          <p:cNvSpPr>
            <a:spLocks noChangeArrowheads="1"/>
          </p:cNvSpPr>
          <p:nvPr/>
        </p:nvSpPr>
        <p:spPr bwMode="auto">
          <a:xfrm>
            <a:off x="1315641" y="4631532"/>
            <a:ext cx="183896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it-IT" sz="1350" b="1">
                <a:solidFill>
                  <a:srgbClr val="000000"/>
                </a:solidFill>
              </a:rPr>
              <a:t>Sattci E et al ERJ 04</a:t>
            </a:r>
          </a:p>
        </p:txBody>
      </p:sp>
      <p:sp>
        <p:nvSpPr>
          <p:cNvPr id="46091" name="Rectangle 13"/>
          <p:cNvSpPr>
            <a:spLocks noChangeArrowheads="1"/>
          </p:cNvSpPr>
          <p:nvPr/>
        </p:nvSpPr>
        <p:spPr bwMode="auto">
          <a:xfrm>
            <a:off x="7542610" y="573883"/>
            <a:ext cx="108347" cy="1350169"/>
          </a:xfrm>
          <a:prstGeom prst="rect">
            <a:avLst/>
          </a:prstGeom>
          <a:solidFill>
            <a:schemeClr val="tx2"/>
          </a:solidFill>
          <a:ln w="9525">
            <a:solidFill>
              <a:schemeClr val="tx1"/>
            </a:solidFill>
            <a:miter lim="800000"/>
            <a:headEnd/>
            <a:tailEnd/>
          </a:ln>
        </p:spPr>
        <p:txBody>
          <a:bodyPr wrap="none" anchor="ctr"/>
          <a:lstStyle/>
          <a:p>
            <a:endParaRPr lang="it-IT" sz="1800">
              <a:solidFill>
                <a:srgbClr val="000000"/>
              </a:solidFill>
            </a:endParaRPr>
          </a:p>
        </p:txBody>
      </p:sp>
      <p:sp>
        <p:nvSpPr>
          <p:cNvPr id="46092" name="Rectangle 14"/>
          <p:cNvSpPr>
            <a:spLocks noChangeArrowheads="1"/>
          </p:cNvSpPr>
          <p:nvPr/>
        </p:nvSpPr>
        <p:spPr bwMode="auto">
          <a:xfrm>
            <a:off x="1260874" y="3414714"/>
            <a:ext cx="215503" cy="270272"/>
          </a:xfrm>
          <a:prstGeom prst="rect">
            <a:avLst/>
          </a:prstGeom>
          <a:solidFill>
            <a:schemeClr val="tx2"/>
          </a:solidFill>
          <a:ln w="9525">
            <a:solidFill>
              <a:schemeClr val="tx1"/>
            </a:solidFill>
            <a:miter lim="800000"/>
            <a:headEnd/>
            <a:tailEnd/>
          </a:ln>
        </p:spPr>
        <p:txBody>
          <a:bodyPr wrap="none" anchor="ctr"/>
          <a:lstStyle/>
          <a:p>
            <a:endParaRPr lang="it-IT" sz="1800">
              <a:solidFill>
                <a:srgbClr val="000000"/>
              </a:solidFill>
            </a:endParaRPr>
          </a:p>
        </p:txBody>
      </p:sp>
      <p:sp>
        <p:nvSpPr>
          <p:cNvPr id="46093" name="Text Box 15"/>
          <p:cNvSpPr txBox="1">
            <a:spLocks noChangeArrowheads="1"/>
          </p:cNvSpPr>
          <p:nvPr/>
        </p:nvSpPr>
        <p:spPr bwMode="auto">
          <a:xfrm>
            <a:off x="1656160" y="3414714"/>
            <a:ext cx="16038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800" dirty="0" err="1">
                <a:solidFill>
                  <a:srgbClr val="000000"/>
                </a:solidFill>
              </a:rPr>
              <a:t>Vdyn</a:t>
            </a:r>
            <a:r>
              <a:rPr lang="it-IT" sz="1800" dirty="0">
                <a:solidFill>
                  <a:srgbClr val="000000"/>
                </a:solidFill>
              </a:rPr>
              <a:t> IPAP16 </a:t>
            </a:r>
          </a:p>
        </p:txBody>
      </p:sp>
      <p:sp>
        <p:nvSpPr>
          <p:cNvPr id="46094" name="Rectangle 16"/>
          <p:cNvSpPr>
            <a:spLocks noChangeArrowheads="1"/>
          </p:cNvSpPr>
          <p:nvPr/>
        </p:nvSpPr>
        <p:spPr bwMode="auto">
          <a:xfrm>
            <a:off x="3955258" y="13098"/>
            <a:ext cx="71045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it-IT" sz="1800">
                <a:solidFill>
                  <a:srgbClr val="000000"/>
                </a:solidFill>
              </a:rPr>
              <a:t>Vdyn</a:t>
            </a:r>
          </a:p>
        </p:txBody>
      </p:sp>
      <p:sp>
        <p:nvSpPr>
          <p:cNvPr id="46095" name="Text Box 17"/>
          <p:cNvSpPr txBox="1">
            <a:spLocks noChangeArrowheads="1"/>
          </p:cNvSpPr>
          <p:nvPr/>
        </p:nvSpPr>
        <p:spPr bwMode="auto">
          <a:xfrm>
            <a:off x="2019301" y="931070"/>
            <a:ext cx="82586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800">
                <a:solidFill>
                  <a:srgbClr val="000000"/>
                </a:solidFill>
              </a:rPr>
              <a:t>Vphys</a:t>
            </a:r>
          </a:p>
        </p:txBody>
      </p:sp>
      <p:sp>
        <p:nvSpPr>
          <p:cNvPr id="1460242" name="Rectangle 18"/>
          <p:cNvSpPr>
            <a:spLocks noChangeArrowheads="1"/>
          </p:cNvSpPr>
          <p:nvPr/>
        </p:nvSpPr>
        <p:spPr bwMode="auto">
          <a:xfrm>
            <a:off x="3330180" y="3127802"/>
            <a:ext cx="4616053" cy="830997"/>
          </a:xfrm>
          <a:prstGeom prst="rect">
            <a:avLst/>
          </a:prstGeom>
          <a:noFill/>
          <a:ln w="50800">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buFontTx/>
              <a:buChar char="•"/>
            </a:pPr>
            <a:r>
              <a:rPr lang="en-GB" sz="1500">
                <a:solidFill>
                  <a:srgbClr val="000000"/>
                </a:solidFill>
              </a:rPr>
              <a:t> PEEP </a:t>
            </a:r>
            <a:r>
              <a:rPr lang="en-GB" sz="1500">
                <a:solidFill>
                  <a:srgbClr val="000000"/>
                </a:solidFill>
                <a:sym typeface="Symbol" charset="0"/>
              </a:rPr>
              <a:t></a:t>
            </a:r>
            <a:r>
              <a:rPr lang="en-GB" sz="1500">
                <a:solidFill>
                  <a:srgbClr val="000000"/>
                </a:solidFill>
              </a:rPr>
              <a:t> VDdyn near to Vdphys in vented masks . </a:t>
            </a:r>
          </a:p>
          <a:p>
            <a:pPr>
              <a:buFontTx/>
              <a:buChar char="•"/>
            </a:pPr>
            <a:r>
              <a:rPr lang="en-GB" sz="1500">
                <a:solidFill>
                  <a:srgbClr val="000000"/>
                </a:solidFill>
              </a:rPr>
              <a:t>PS without PEEP </a:t>
            </a:r>
            <a:r>
              <a:rPr lang="en-GB" sz="1500">
                <a:solidFill>
                  <a:srgbClr val="000000"/>
                </a:solidFill>
                <a:sym typeface="Symbol" charset="0"/>
              </a:rPr>
              <a:t></a:t>
            </a:r>
            <a:r>
              <a:rPr lang="en-GB" sz="1500">
                <a:solidFill>
                  <a:srgbClr val="000000"/>
                </a:solidFill>
              </a:rPr>
              <a:t> VDdyn to a lesser extent,  from 42% to 39% of VT, leaving VDdyn </a:t>
            </a:r>
            <a:r>
              <a:rPr lang="en-GB" sz="1500">
                <a:solidFill>
                  <a:srgbClr val="000000"/>
                </a:solidFill>
                <a:sym typeface="Symbol" charset="0"/>
              </a:rPr>
              <a:t></a:t>
            </a:r>
            <a:r>
              <a:rPr lang="en-GB" sz="1500">
                <a:solidFill>
                  <a:srgbClr val="000000"/>
                </a:solidFill>
              </a:rPr>
              <a:t> than VDphys.</a:t>
            </a:r>
            <a:r>
              <a:rPr lang="en-GB" sz="1800">
                <a:solidFill>
                  <a:srgbClr val="000000"/>
                </a:solidFill>
              </a:rPr>
              <a:t>   </a:t>
            </a:r>
            <a:endParaRPr lang="en-US" sz="1800">
              <a:solidFill>
                <a:srgbClr val="000000"/>
              </a:solidFill>
            </a:endParaRPr>
          </a:p>
        </p:txBody>
      </p:sp>
      <p:sp>
        <p:nvSpPr>
          <p:cNvPr id="46097" name="Rectangle 19"/>
          <p:cNvSpPr>
            <a:spLocks noChangeArrowheads="1"/>
          </p:cNvSpPr>
          <p:nvPr/>
        </p:nvSpPr>
        <p:spPr bwMode="auto">
          <a:xfrm>
            <a:off x="4139804" y="4407695"/>
            <a:ext cx="3590925" cy="325041"/>
          </a:xfrm>
          <a:prstGeom prst="rect">
            <a:avLst/>
          </a:prstGeom>
          <a:noFill/>
          <a:ln w="9525">
            <a:solidFill>
              <a:schemeClr val="accent6"/>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257175" indent="-257175" algn="ctr">
              <a:spcBef>
                <a:spcPct val="20000"/>
              </a:spcBef>
            </a:pPr>
            <a:r>
              <a:rPr lang="en-GB" sz="1350" b="1">
                <a:solidFill>
                  <a:srgbClr val="000000"/>
                </a:solidFill>
              </a:rPr>
              <a:t>VDdyn = (VDphys) + (VDapp). </a:t>
            </a:r>
            <a:endParaRPr lang="it-IT" sz="1350">
              <a:solidFill>
                <a:srgbClr val="000000"/>
              </a:solidFill>
            </a:endParaRPr>
          </a:p>
        </p:txBody>
      </p:sp>
      <p:sp>
        <p:nvSpPr>
          <p:cNvPr id="46098" name="Text Box 20"/>
          <p:cNvSpPr txBox="1">
            <a:spLocks noChangeArrowheads="1"/>
          </p:cNvSpPr>
          <p:nvPr/>
        </p:nvSpPr>
        <p:spPr bwMode="auto">
          <a:xfrm>
            <a:off x="5706667" y="4786312"/>
            <a:ext cx="348172" cy="300082"/>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350">
                <a:solidFill>
                  <a:srgbClr val="000000"/>
                </a:solidFill>
              </a:rPr>
              <a:t>Vt</a:t>
            </a:r>
          </a:p>
        </p:txBody>
      </p:sp>
      <p:sp>
        <p:nvSpPr>
          <p:cNvPr id="46099" name="Text Box 21"/>
          <p:cNvSpPr txBox="1">
            <a:spLocks noChangeArrowheads="1"/>
          </p:cNvSpPr>
          <p:nvPr/>
        </p:nvSpPr>
        <p:spPr bwMode="auto">
          <a:xfrm>
            <a:off x="6351987" y="4786312"/>
            <a:ext cx="857927" cy="300082"/>
          </a:xfrm>
          <a:prstGeom prst="rect">
            <a:avLst/>
          </a:prstGeom>
          <a:noFill/>
          <a:ln w="9525">
            <a:solidFill>
              <a:srgbClr val="FF00FF"/>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350">
                <a:solidFill>
                  <a:srgbClr val="000000"/>
                </a:solidFill>
              </a:rPr>
              <a:t>Interface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60242"/>
                                        </p:tgtEl>
                                        <p:attrNameLst>
                                          <p:attrName>style.visibility</p:attrName>
                                        </p:attrNameLst>
                                      </p:cBhvr>
                                      <p:to>
                                        <p:strVal val="visible"/>
                                      </p:to>
                                    </p:set>
                                    <p:animEffect transition="in" filter="blinds(horizontal)">
                                      <p:cBhvr>
                                        <p:cTn id="7" dur="500"/>
                                        <p:tgtEl>
                                          <p:spTgt spid="146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24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1"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735175"/>
            <a:ext cx="3313509" cy="22145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6322" name="Rettangolo 4"/>
          <p:cNvSpPr>
            <a:spLocks noChangeArrowheads="1"/>
          </p:cNvSpPr>
          <p:nvPr/>
        </p:nvSpPr>
        <p:spPr bwMode="auto">
          <a:xfrm>
            <a:off x="4717258" y="4379677"/>
            <a:ext cx="3269456" cy="55399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r>
              <a:rPr lang="it-IT" sz="1800" baseline="30000" dirty="0">
                <a:solidFill>
                  <a:schemeClr val="bg1"/>
                </a:solidFill>
              </a:rPr>
              <a:t>(P</a:t>
            </a:r>
            <a:r>
              <a:rPr lang="it-IT" sz="750" baseline="30000" dirty="0">
                <a:solidFill>
                  <a:schemeClr val="bg1"/>
                </a:solidFill>
              </a:rPr>
              <a:t>DR</a:t>
            </a:r>
            <a:r>
              <a:rPr lang="it-IT" sz="1800" baseline="30000" dirty="0">
                <a:solidFill>
                  <a:schemeClr val="bg1"/>
                </a:solidFill>
              </a:rPr>
              <a:t>) </a:t>
            </a:r>
            <a:r>
              <a:rPr lang="it-IT" sz="1800" baseline="30000" dirty="0" err="1">
                <a:solidFill>
                  <a:schemeClr val="bg1"/>
                </a:solidFill>
              </a:rPr>
              <a:t>required</a:t>
            </a:r>
            <a:r>
              <a:rPr lang="it-IT" sz="1800" baseline="30000" dirty="0">
                <a:solidFill>
                  <a:schemeClr val="bg1"/>
                </a:solidFill>
              </a:rPr>
              <a:t> to </a:t>
            </a:r>
            <a:r>
              <a:rPr lang="it-IT" sz="1800" baseline="30000" dirty="0" err="1">
                <a:solidFill>
                  <a:schemeClr val="bg1"/>
                </a:solidFill>
              </a:rPr>
              <a:t>decrease</a:t>
            </a:r>
            <a:r>
              <a:rPr lang="it-IT" sz="1800" baseline="30000" dirty="0">
                <a:solidFill>
                  <a:schemeClr val="bg1"/>
                </a:solidFill>
              </a:rPr>
              <a:t> end-</a:t>
            </a:r>
            <a:r>
              <a:rPr lang="it-IT" sz="1800" baseline="30000" dirty="0" err="1">
                <a:solidFill>
                  <a:schemeClr val="bg1"/>
                </a:solidFill>
              </a:rPr>
              <a:t>tidal</a:t>
            </a:r>
            <a:r>
              <a:rPr lang="it-IT" sz="1800" baseline="30000" dirty="0">
                <a:solidFill>
                  <a:schemeClr val="bg1"/>
                </a:solidFill>
              </a:rPr>
              <a:t> CO</a:t>
            </a:r>
            <a:r>
              <a:rPr lang="it-IT" sz="1800" baseline="-25000" dirty="0">
                <a:solidFill>
                  <a:schemeClr val="bg1"/>
                </a:solidFill>
              </a:rPr>
              <a:t>2 </a:t>
            </a:r>
            <a:r>
              <a:rPr lang="it-IT" sz="1800" baseline="30000" dirty="0">
                <a:solidFill>
                  <a:schemeClr val="bg1"/>
                </a:solidFill>
              </a:rPr>
              <a:t>by 20% (from 75 to 60 mm Hg). </a:t>
            </a:r>
            <a:endParaRPr lang="it-IT" sz="1800" dirty="0">
              <a:solidFill>
                <a:schemeClr val="bg1"/>
              </a:solidFill>
            </a:endParaRPr>
          </a:p>
        </p:txBody>
      </p:sp>
      <p:pic>
        <p:nvPicPr>
          <p:cNvPr id="56323" name="Immagin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7322" y="3050941"/>
            <a:ext cx="810816" cy="927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Immagin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3031" y="3056894"/>
            <a:ext cx="722709" cy="87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6325" name="Object 2"/>
          <p:cNvGraphicFramePr>
            <a:graphicFrameLocks noChangeAspect="1"/>
          </p:cNvGraphicFramePr>
          <p:nvPr>
            <p:extLst>
              <p:ext uri="{D42A27DB-BD31-4B8C-83A1-F6EECF244321}">
                <p14:modId xmlns:p14="http://schemas.microsoft.com/office/powerpoint/2010/main" val="1634974439"/>
              </p:ext>
            </p:extLst>
          </p:nvPr>
        </p:nvGraphicFramePr>
        <p:xfrm>
          <a:off x="6175773" y="3098565"/>
          <a:ext cx="713185" cy="863204"/>
        </p:xfrm>
        <a:graphic>
          <a:graphicData uri="http://schemas.openxmlformats.org/presentationml/2006/ole">
            <mc:AlternateContent xmlns:mc="http://schemas.openxmlformats.org/markup-compatibility/2006">
              <mc:Choice xmlns:v="urn:schemas-microsoft-com:vml" Requires="v">
                <p:oleObj name="Image" r:id="rId6" imgW="3977409" imgH="4816096" progId="Photoshop.Image.4">
                  <p:embed/>
                </p:oleObj>
              </mc:Choice>
              <mc:Fallback>
                <p:oleObj name="Image" r:id="rId6" imgW="3977409" imgH="4816096" progId="Photoshop.Image.4">
                  <p:embed/>
                  <p:pic>
                    <p:nvPicPr>
                      <p:cNvPr id="56325"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5773" y="3098565"/>
                        <a:ext cx="713185" cy="863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6326" name="Freeform 6"/>
          <p:cNvSpPr>
            <a:spLocks/>
          </p:cNvSpPr>
          <p:nvPr/>
        </p:nvSpPr>
        <p:spPr bwMode="auto">
          <a:xfrm>
            <a:off x="6391275" y="3489091"/>
            <a:ext cx="323850" cy="440531"/>
          </a:xfrm>
          <a:custGeom>
            <a:avLst/>
            <a:gdLst>
              <a:gd name="T0" fmla="*/ 2147483647 w 950"/>
              <a:gd name="T1" fmla="*/ 2147483647 h 1063"/>
              <a:gd name="T2" fmla="*/ 2147483647 w 950"/>
              <a:gd name="T3" fmla="*/ 2147483647 h 1063"/>
              <a:gd name="T4" fmla="*/ 2147483647 w 950"/>
              <a:gd name="T5" fmla="*/ 2147483647 h 1063"/>
              <a:gd name="T6" fmla="*/ 2147483647 w 950"/>
              <a:gd name="T7" fmla="*/ 2147483647 h 1063"/>
              <a:gd name="T8" fmla="*/ 2147483647 w 950"/>
              <a:gd name="T9" fmla="*/ 2147483647 h 1063"/>
              <a:gd name="T10" fmla="*/ 2147483647 w 950"/>
              <a:gd name="T11" fmla="*/ 2147483647 h 1063"/>
              <a:gd name="T12" fmla="*/ 2147483647 w 950"/>
              <a:gd name="T13" fmla="*/ 2147483647 h 1063"/>
              <a:gd name="T14" fmla="*/ 2147483647 w 950"/>
              <a:gd name="T15" fmla="*/ 2147483647 h 1063"/>
              <a:gd name="T16" fmla="*/ 2147483647 w 950"/>
              <a:gd name="T17" fmla="*/ 2147483647 h 1063"/>
              <a:gd name="T18" fmla="*/ 2147483647 w 950"/>
              <a:gd name="T19" fmla="*/ 2147483647 h 1063"/>
              <a:gd name="T20" fmla="*/ 2147483647 w 950"/>
              <a:gd name="T21" fmla="*/ 2147483647 h 1063"/>
              <a:gd name="T22" fmla="*/ 2147483647 w 950"/>
              <a:gd name="T23" fmla="*/ 2147483647 h 1063"/>
              <a:gd name="T24" fmla="*/ 2147483647 w 950"/>
              <a:gd name="T25" fmla="*/ 2147483647 h 1063"/>
              <a:gd name="T26" fmla="*/ 2147483647 w 950"/>
              <a:gd name="T27" fmla="*/ 2147483647 h 1063"/>
              <a:gd name="T28" fmla="*/ 2147483647 w 950"/>
              <a:gd name="T29" fmla="*/ 2147483647 h 1063"/>
              <a:gd name="T30" fmla="*/ 2147483647 w 950"/>
              <a:gd name="T31" fmla="*/ 2147483647 h 1063"/>
              <a:gd name="T32" fmla="*/ 2147483647 w 950"/>
              <a:gd name="T33" fmla="*/ 2147483647 h 1063"/>
              <a:gd name="T34" fmla="*/ 2147483647 w 950"/>
              <a:gd name="T35" fmla="*/ 2147483647 h 1063"/>
              <a:gd name="T36" fmla="*/ 2147483647 w 950"/>
              <a:gd name="T37" fmla="*/ 2147483647 h 1063"/>
              <a:gd name="T38" fmla="*/ 2147483647 w 950"/>
              <a:gd name="T39" fmla="*/ 2147483647 h 1063"/>
              <a:gd name="T40" fmla="*/ 2147483647 w 950"/>
              <a:gd name="T41" fmla="*/ 2147483647 h 1063"/>
              <a:gd name="T42" fmla="*/ 2147483647 w 950"/>
              <a:gd name="T43" fmla="*/ 2147483647 h 1063"/>
              <a:gd name="T44" fmla="*/ 2147483647 w 950"/>
              <a:gd name="T45" fmla="*/ 2147483647 h 1063"/>
              <a:gd name="T46" fmla="*/ 2147483647 w 950"/>
              <a:gd name="T47" fmla="*/ 2147483647 h 1063"/>
              <a:gd name="T48" fmla="*/ 2147483647 w 950"/>
              <a:gd name="T49" fmla="*/ 2147483647 h 1063"/>
              <a:gd name="T50" fmla="*/ 2147483647 w 950"/>
              <a:gd name="T51" fmla="*/ 2147483647 h 1063"/>
              <a:gd name="T52" fmla="*/ 2147483647 w 950"/>
              <a:gd name="T53" fmla="*/ 2147483647 h 1063"/>
              <a:gd name="T54" fmla="*/ 2147483647 w 950"/>
              <a:gd name="T55" fmla="*/ 2147483647 h 1063"/>
              <a:gd name="T56" fmla="*/ 2147483647 w 950"/>
              <a:gd name="T57" fmla="*/ 2147483647 h 1063"/>
              <a:gd name="T58" fmla="*/ 2147483647 w 950"/>
              <a:gd name="T59" fmla="*/ 2147483647 h 1063"/>
              <a:gd name="T60" fmla="*/ 2147483647 w 950"/>
              <a:gd name="T61" fmla="*/ 2147483647 h 1063"/>
              <a:gd name="T62" fmla="*/ 2147483647 w 950"/>
              <a:gd name="T63" fmla="*/ 0 h 1063"/>
              <a:gd name="T64" fmla="*/ 2147483647 w 950"/>
              <a:gd name="T65" fmla="*/ 2147483647 h 10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0"/>
              <a:gd name="T100" fmla="*/ 0 h 1063"/>
              <a:gd name="T101" fmla="*/ 950 w 950"/>
              <a:gd name="T102" fmla="*/ 1063 h 10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0" h="1063">
                <a:moveTo>
                  <a:pt x="390" y="45"/>
                </a:moveTo>
                <a:cubicBezTo>
                  <a:pt x="377" y="101"/>
                  <a:pt x="352" y="99"/>
                  <a:pt x="300" y="109"/>
                </a:cubicBezTo>
                <a:cubicBezTo>
                  <a:pt x="289" y="145"/>
                  <a:pt x="303" y="113"/>
                  <a:pt x="275" y="141"/>
                </a:cubicBezTo>
                <a:cubicBezTo>
                  <a:pt x="242" y="174"/>
                  <a:pt x="247" y="181"/>
                  <a:pt x="198" y="192"/>
                </a:cubicBezTo>
                <a:cubicBezTo>
                  <a:pt x="163" y="216"/>
                  <a:pt x="163" y="256"/>
                  <a:pt x="121" y="269"/>
                </a:cubicBezTo>
                <a:cubicBezTo>
                  <a:pt x="106" y="291"/>
                  <a:pt x="91" y="292"/>
                  <a:pt x="76" y="314"/>
                </a:cubicBezTo>
                <a:cubicBezTo>
                  <a:pt x="67" y="343"/>
                  <a:pt x="47" y="365"/>
                  <a:pt x="32" y="391"/>
                </a:cubicBezTo>
                <a:cubicBezTo>
                  <a:pt x="27" y="422"/>
                  <a:pt x="23" y="445"/>
                  <a:pt x="12" y="474"/>
                </a:cubicBezTo>
                <a:cubicBezTo>
                  <a:pt x="4" y="579"/>
                  <a:pt x="0" y="632"/>
                  <a:pt x="44" y="723"/>
                </a:cubicBezTo>
                <a:cubicBezTo>
                  <a:pt x="52" y="807"/>
                  <a:pt x="60" y="835"/>
                  <a:pt x="108" y="896"/>
                </a:cubicBezTo>
                <a:cubicBezTo>
                  <a:pt x="130" y="924"/>
                  <a:pt x="145" y="969"/>
                  <a:pt x="179" y="986"/>
                </a:cubicBezTo>
                <a:cubicBezTo>
                  <a:pt x="204" y="999"/>
                  <a:pt x="235" y="1002"/>
                  <a:pt x="262" y="1011"/>
                </a:cubicBezTo>
                <a:cubicBezTo>
                  <a:pt x="296" y="1047"/>
                  <a:pt x="331" y="1050"/>
                  <a:pt x="377" y="1063"/>
                </a:cubicBezTo>
                <a:cubicBezTo>
                  <a:pt x="450" y="1061"/>
                  <a:pt x="523" y="1062"/>
                  <a:pt x="595" y="1056"/>
                </a:cubicBezTo>
                <a:cubicBezTo>
                  <a:pt x="619" y="1054"/>
                  <a:pt x="658" y="1035"/>
                  <a:pt x="684" y="1031"/>
                </a:cubicBezTo>
                <a:cubicBezTo>
                  <a:pt x="708" y="1023"/>
                  <a:pt x="723" y="1011"/>
                  <a:pt x="748" y="1005"/>
                </a:cubicBezTo>
                <a:cubicBezTo>
                  <a:pt x="774" y="988"/>
                  <a:pt x="804" y="974"/>
                  <a:pt x="832" y="960"/>
                </a:cubicBezTo>
                <a:cubicBezTo>
                  <a:pt x="843" y="926"/>
                  <a:pt x="840" y="904"/>
                  <a:pt x="857" y="871"/>
                </a:cubicBezTo>
                <a:cubicBezTo>
                  <a:pt x="863" y="859"/>
                  <a:pt x="860" y="842"/>
                  <a:pt x="870" y="832"/>
                </a:cubicBezTo>
                <a:cubicBezTo>
                  <a:pt x="875" y="827"/>
                  <a:pt x="883" y="828"/>
                  <a:pt x="889" y="826"/>
                </a:cubicBezTo>
                <a:cubicBezTo>
                  <a:pt x="895" y="810"/>
                  <a:pt x="895" y="791"/>
                  <a:pt x="902" y="775"/>
                </a:cubicBezTo>
                <a:cubicBezTo>
                  <a:pt x="908" y="761"/>
                  <a:pt x="928" y="736"/>
                  <a:pt x="928" y="736"/>
                </a:cubicBezTo>
                <a:cubicBezTo>
                  <a:pt x="936" y="711"/>
                  <a:pt x="930" y="696"/>
                  <a:pt x="921" y="672"/>
                </a:cubicBezTo>
                <a:cubicBezTo>
                  <a:pt x="917" y="572"/>
                  <a:pt x="950" y="526"/>
                  <a:pt x="883" y="480"/>
                </a:cubicBezTo>
                <a:cubicBezTo>
                  <a:pt x="874" y="455"/>
                  <a:pt x="874" y="445"/>
                  <a:pt x="851" y="429"/>
                </a:cubicBezTo>
                <a:cubicBezTo>
                  <a:pt x="844" y="395"/>
                  <a:pt x="827" y="364"/>
                  <a:pt x="793" y="352"/>
                </a:cubicBezTo>
                <a:cubicBezTo>
                  <a:pt x="765" y="311"/>
                  <a:pt x="717" y="302"/>
                  <a:pt x="684" y="269"/>
                </a:cubicBezTo>
                <a:cubicBezTo>
                  <a:pt x="666" y="251"/>
                  <a:pt x="654" y="233"/>
                  <a:pt x="633" y="218"/>
                </a:cubicBezTo>
                <a:cubicBezTo>
                  <a:pt x="617" y="166"/>
                  <a:pt x="585" y="171"/>
                  <a:pt x="537" y="160"/>
                </a:cubicBezTo>
                <a:cubicBezTo>
                  <a:pt x="522" y="138"/>
                  <a:pt x="522" y="124"/>
                  <a:pt x="499" y="109"/>
                </a:cubicBezTo>
                <a:cubicBezTo>
                  <a:pt x="485" y="88"/>
                  <a:pt x="468" y="79"/>
                  <a:pt x="454" y="58"/>
                </a:cubicBezTo>
                <a:cubicBezTo>
                  <a:pt x="440" y="16"/>
                  <a:pt x="443" y="15"/>
                  <a:pt x="403" y="0"/>
                </a:cubicBezTo>
                <a:cubicBezTo>
                  <a:pt x="372" y="11"/>
                  <a:pt x="383" y="0"/>
                  <a:pt x="390" y="45"/>
                </a:cubicBezTo>
                <a:close/>
              </a:path>
            </a:pathLst>
          </a:custGeom>
          <a:solidFill>
            <a:srgbClr val="3366FF">
              <a:alpha val="50195"/>
            </a:srgbClr>
          </a:solidFill>
          <a:ln w="12700">
            <a:solidFill>
              <a:srgbClr val="FF0000"/>
            </a:solidFill>
            <a:round/>
            <a:headEnd/>
            <a:tailEnd/>
          </a:ln>
        </p:spPr>
        <p:txBody>
          <a:bodyPr wrap="none" anchor="ctr"/>
          <a:lstStyle/>
          <a:p>
            <a:endParaRPr lang="it-IT" sz="1800"/>
          </a:p>
        </p:txBody>
      </p:sp>
      <p:sp>
        <p:nvSpPr>
          <p:cNvPr id="56327" name="Oval 22"/>
          <p:cNvSpPr>
            <a:spLocks noChangeArrowheads="1"/>
          </p:cNvSpPr>
          <p:nvPr/>
        </p:nvSpPr>
        <p:spPr bwMode="auto">
          <a:xfrm>
            <a:off x="6499624" y="3651016"/>
            <a:ext cx="108347" cy="141685"/>
          </a:xfrm>
          <a:prstGeom prst="ellipse">
            <a:avLst/>
          </a:prstGeom>
          <a:solidFill>
            <a:srgbClr val="FFFF00"/>
          </a:solidFill>
          <a:ln w="9525">
            <a:solidFill>
              <a:schemeClr val="tx1"/>
            </a:solidFill>
            <a:round/>
            <a:headEnd/>
            <a:tailEnd/>
          </a:ln>
        </p:spPr>
        <p:txBody>
          <a:bodyPr wrap="none" anchor="ctr"/>
          <a:lstStyle/>
          <a:p>
            <a:endParaRPr lang="en-CA" sz="1800"/>
          </a:p>
        </p:txBody>
      </p:sp>
      <p:sp>
        <p:nvSpPr>
          <p:cNvPr id="56328" name="CasellaDiTesto 12"/>
          <p:cNvSpPr txBox="1">
            <a:spLocks noChangeArrowheads="1"/>
          </p:cNvSpPr>
          <p:nvPr/>
        </p:nvSpPr>
        <p:spPr bwMode="auto">
          <a:xfrm>
            <a:off x="5095876" y="3958196"/>
            <a:ext cx="819455" cy="23083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900" dirty="0" err="1">
                <a:solidFill>
                  <a:schemeClr val="bg1"/>
                </a:solidFill>
              </a:rPr>
              <a:t>Vented</a:t>
            </a:r>
            <a:r>
              <a:rPr lang="it-IT" sz="900" dirty="0">
                <a:solidFill>
                  <a:schemeClr val="bg1"/>
                </a:solidFill>
              </a:rPr>
              <a:t> FFM</a:t>
            </a:r>
          </a:p>
        </p:txBody>
      </p:sp>
      <p:sp>
        <p:nvSpPr>
          <p:cNvPr id="56329" name="Rettangolo 2"/>
          <p:cNvSpPr>
            <a:spLocks noChangeArrowheads="1"/>
          </p:cNvSpPr>
          <p:nvPr/>
        </p:nvSpPr>
        <p:spPr bwMode="auto">
          <a:xfrm>
            <a:off x="2789802" y="257784"/>
            <a:ext cx="370967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GB" dirty="0">
                <a:solidFill>
                  <a:srgbClr val="B20533"/>
                </a:solidFill>
              </a:rPr>
              <a:t>VD </a:t>
            </a:r>
            <a:r>
              <a:rPr lang="en-GB" dirty="0" err="1">
                <a:solidFill>
                  <a:srgbClr val="B20533"/>
                </a:solidFill>
              </a:rPr>
              <a:t>dyn</a:t>
            </a:r>
            <a:r>
              <a:rPr lang="it-IT" dirty="0">
                <a:solidFill>
                  <a:srgbClr val="B20533"/>
                </a:solidFill>
              </a:rPr>
              <a:t> and </a:t>
            </a:r>
            <a:r>
              <a:rPr lang="it-IT" dirty="0" err="1">
                <a:solidFill>
                  <a:srgbClr val="B20533"/>
                </a:solidFill>
              </a:rPr>
              <a:t>vented</a:t>
            </a:r>
            <a:r>
              <a:rPr lang="it-IT" dirty="0">
                <a:solidFill>
                  <a:srgbClr val="B20533"/>
                </a:solidFill>
              </a:rPr>
              <a:t> </a:t>
            </a:r>
            <a:r>
              <a:rPr lang="it-IT" dirty="0" err="1">
                <a:solidFill>
                  <a:srgbClr val="B20533"/>
                </a:solidFill>
              </a:rPr>
              <a:t>mask</a:t>
            </a:r>
            <a:r>
              <a:rPr lang="it-IT" dirty="0">
                <a:solidFill>
                  <a:srgbClr val="B20533"/>
                </a:solidFill>
              </a:rPr>
              <a:t> </a:t>
            </a:r>
          </a:p>
        </p:txBody>
      </p:sp>
      <p:sp>
        <p:nvSpPr>
          <p:cNvPr id="56330" name="CasellaDiTesto 14"/>
          <p:cNvSpPr txBox="1">
            <a:spLocks noChangeArrowheads="1"/>
          </p:cNvSpPr>
          <p:nvPr/>
        </p:nvSpPr>
        <p:spPr bwMode="auto">
          <a:xfrm>
            <a:off x="6121004" y="3974866"/>
            <a:ext cx="979755" cy="36933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900" dirty="0" err="1">
                <a:solidFill>
                  <a:schemeClr val="bg1"/>
                </a:solidFill>
              </a:rPr>
              <a:t>Vented</a:t>
            </a:r>
            <a:r>
              <a:rPr lang="it-IT" sz="900" dirty="0">
                <a:solidFill>
                  <a:schemeClr val="bg1"/>
                </a:solidFill>
              </a:rPr>
              <a:t> </a:t>
            </a:r>
            <a:r>
              <a:rPr lang="it-IT" sz="900" dirty="0" err="1">
                <a:solidFill>
                  <a:schemeClr val="bg1"/>
                </a:solidFill>
              </a:rPr>
              <a:t>system</a:t>
            </a:r>
            <a:r>
              <a:rPr lang="it-IT" sz="900" dirty="0">
                <a:solidFill>
                  <a:schemeClr val="bg1"/>
                </a:solidFill>
              </a:rPr>
              <a:t> </a:t>
            </a:r>
          </a:p>
          <a:p>
            <a:r>
              <a:rPr lang="it-IT" sz="900" dirty="0">
                <a:solidFill>
                  <a:schemeClr val="bg1"/>
                </a:solidFill>
              </a:rPr>
              <a:t>in the </a:t>
            </a:r>
            <a:r>
              <a:rPr lang="it-IT" sz="900" dirty="0" err="1">
                <a:solidFill>
                  <a:schemeClr val="bg1"/>
                </a:solidFill>
              </a:rPr>
              <a:t>circuit</a:t>
            </a:r>
            <a:endParaRPr lang="it-IT" sz="900" dirty="0">
              <a:solidFill>
                <a:schemeClr val="bg1"/>
              </a:solidFill>
            </a:endParaRPr>
          </a:p>
        </p:txBody>
      </p:sp>
      <p:sp>
        <p:nvSpPr>
          <p:cNvPr id="56331" name="CasellaDiTesto 15"/>
          <p:cNvSpPr txBox="1">
            <a:spLocks noChangeArrowheads="1"/>
          </p:cNvSpPr>
          <p:nvPr/>
        </p:nvSpPr>
        <p:spPr bwMode="auto">
          <a:xfrm>
            <a:off x="7211617" y="4028444"/>
            <a:ext cx="819455" cy="23083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900"/>
              <a:t>Vented TFM</a:t>
            </a:r>
          </a:p>
        </p:txBody>
      </p:sp>
      <p:sp>
        <p:nvSpPr>
          <p:cNvPr id="56336" name="Text Box 6"/>
          <p:cNvSpPr txBox="1">
            <a:spLocks noChangeArrowheads="1"/>
          </p:cNvSpPr>
          <p:nvPr/>
        </p:nvSpPr>
        <p:spPr bwMode="auto">
          <a:xfrm>
            <a:off x="1358672" y="4840004"/>
            <a:ext cx="2457724"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050" dirty="0">
                <a:solidFill>
                  <a:srgbClr val="005291"/>
                </a:solidFill>
              </a:rPr>
              <a:t>Schettino et al Critical Care </a:t>
            </a:r>
            <a:r>
              <a:rPr lang="it-IT" sz="1050" dirty="0" err="1">
                <a:solidFill>
                  <a:srgbClr val="005291"/>
                </a:solidFill>
              </a:rPr>
              <a:t>Med</a:t>
            </a:r>
            <a:r>
              <a:rPr lang="it-IT" sz="1050" dirty="0">
                <a:solidFill>
                  <a:srgbClr val="005291"/>
                </a:solidFill>
              </a:rPr>
              <a:t> 2003</a:t>
            </a:r>
          </a:p>
        </p:txBody>
      </p:sp>
      <p:pic>
        <p:nvPicPr>
          <p:cNvPr id="19" name="Immagin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2548" y="2395562"/>
            <a:ext cx="810816" cy="927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Immagin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8257" y="2401515"/>
            <a:ext cx="722709" cy="87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1" name="Object 2"/>
          <p:cNvGraphicFramePr>
            <a:graphicFrameLocks noChangeAspect="1"/>
          </p:cNvGraphicFramePr>
          <p:nvPr>
            <p:extLst>
              <p:ext uri="{D42A27DB-BD31-4B8C-83A1-F6EECF244321}">
                <p14:modId xmlns:p14="http://schemas.microsoft.com/office/powerpoint/2010/main" val="3948825448"/>
              </p:ext>
            </p:extLst>
          </p:nvPr>
        </p:nvGraphicFramePr>
        <p:xfrm>
          <a:off x="2850999" y="2443186"/>
          <a:ext cx="713185" cy="863204"/>
        </p:xfrm>
        <a:graphic>
          <a:graphicData uri="http://schemas.openxmlformats.org/presentationml/2006/ole">
            <mc:AlternateContent xmlns:mc="http://schemas.openxmlformats.org/markup-compatibility/2006">
              <mc:Choice xmlns:v="urn:schemas-microsoft-com:vml" Requires="v">
                <p:oleObj name="Image" r:id="rId8" imgW="3977409" imgH="4816096" progId="Photoshop.Image.4">
                  <p:embed/>
                </p:oleObj>
              </mc:Choice>
              <mc:Fallback>
                <p:oleObj name="Image" r:id="rId8" imgW="3977409" imgH="4816096" progId="Photoshop.Image.4">
                  <p:embed/>
                  <p:pic>
                    <p:nvPicPr>
                      <p:cNvPr id="21"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0999" y="2443186"/>
                        <a:ext cx="713185" cy="863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2" name="Freeform 6"/>
          <p:cNvSpPr>
            <a:spLocks/>
          </p:cNvSpPr>
          <p:nvPr/>
        </p:nvSpPr>
        <p:spPr bwMode="auto">
          <a:xfrm>
            <a:off x="3095765" y="2841782"/>
            <a:ext cx="323850" cy="440531"/>
          </a:xfrm>
          <a:custGeom>
            <a:avLst/>
            <a:gdLst>
              <a:gd name="T0" fmla="*/ 2147483647 w 950"/>
              <a:gd name="T1" fmla="*/ 2147483647 h 1063"/>
              <a:gd name="T2" fmla="*/ 2147483647 w 950"/>
              <a:gd name="T3" fmla="*/ 2147483647 h 1063"/>
              <a:gd name="T4" fmla="*/ 2147483647 w 950"/>
              <a:gd name="T5" fmla="*/ 2147483647 h 1063"/>
              <a:gd name="T6" fmla="*/ 2147483647 w 950"/>
              <a:gd name="T7" fmla="*/ 2147483647 h 1063"/>
              <a:gd name="T8" fmla="*/ 2147483647 w 950"/>
              <a:gd name="T9" fmla="*/ 2147483647 h 1063"/>
              <a:gd name="T10" fmla="*/ 2147483647 w 950"/>
              <a:gd name="T11" fmla="*/ 2147483647 h 1063"/>
              <a:gd name="T12" fmla="*/ 2147483647 w 950"/>
              <a:gd name="T13" fmla="*/ 2147483647 h 1063"/>
              <a:gd name="T14" fmla="*/ 2147483647 w 950"/>
              <a:gd name="T15" fmla="*/ 2147483647 h 1063"/>
              <a:gd name="T16" fmla="*/ 2147483647 w 950"/>
              <a:gd name="T17" fmla="*/ 2147483647 h 1063"/>
              <a:gd name="T18" fmla="*/ 2147483647 w 950"/>
              <a:gd name="T19" fmla="*/ 2147483647 h 1063"/>
              <a:gd name="T20" fmla="*/ 2147483647 w 950"/>
              <a:gd name="T21" fmla="*/ 2147483647 h 1063"/>
              <a:gd name="T22" fmla="*/ 2147483647 w 950"/>
              <a:gd name="T23" fmla="*/ 2147483647 h 1063"/>
              <a:gd name="T24" fmla="*/ 2147483647 w 950"/>
              <a:gd name="T25" fmla="*/ 2147483647 h 1063"/>
              <a:gd name="T26" fmla="*/ 2147483647 w 950"/>
              <a:gd name="T27" fmla="*/ 2147483647 h 1063"/>
              <a:gd name="T28" fmla="*/ 2147483647 w 950"/>
              <a:gd name="T29" fmla="*/ 2147483647 h 1063"/>
              <a:gd name="T30" fmla="*/ 2147483647 w 950"/>
              <a:gd name="T31" fmla="*/ 2147483647 h 1063"/>
              <a:gd name="T32" fmla="*/ 2147483647 w 950"/>
              <a:gd name="T33" fmla="*/ 2147483647 h 1063"/>
              <a:gd name="T34" fmla="*/ 2147483647 w 950"/>
              <a:gd name="T35" fmla="*/ 2147483647 h 1063"/>
              <a:gd name="T36" fmla="*/ 2147483647 w 950"/>
              <a:gd name="T37" fmla="*/ 2147483647 h 1063"/>
              <a:gd name="T38" fmla="*/ 2147483647 w 950"/>
              <a:gd name="T39" fmla="*/ 2147483647 h 1063"/>
              <a:gd name="T40" fmla="*/ 2147483647 w 950"/>
              <a:gd name="T41" fmla="*/ 2147483647 h 1063"/>
              <a:gd name="T42" fmla="*/ 2147483647 w 950"/>
              <a:gd name="T43" fmla="*/ 2147483647 h 1063"/>
              <a:gd name="T44" fmla="*/ 2147483647 w 950"/>
              <a:gd name="T45" fmla="*/ 2147483647 h 1063"/>
              <a:gd name="T46" fmla="*/ 2147483647 w 950"/>
              <a:gd name="T47" fmla="*/ 2147483647 h 1063"/>
              <a:gd name="T48" fmla="*/ 2147483647 w 950"/>
              <a:gd name="T49" fmla="*/ 2147483647 h 1063"/>
              <a:gd name="T50" fmla="*/ 2147483647 w 950"/>
              <a:gd name="T51" fmla="*/ 2147483647 h 1063"/>
              <a:gd name="T52" fmla="*/ 2147483647 w 950"/>
              <a:gd name="T53" fmla="*/ 2147483647 h 1063"/>
              <a:gd name="T54" fmla="*/ 2147483647 w 950"/>
              <a:gd name="T55" fmla="*/ 2147483647 h 1063"/>
              <a:gd name="T56" fmla="*/ 2147483647 w 950"/>
              <a:gd name="T57" fmla="*/ 2147483647 h 1063"/>
              <a:gd name="T58" fmla="*/ 2147483647 w 950"/>
              <a:gd name="T59" fmla="*/ 2147483647 h 1063"/>
              <a:gd name="T60" fmla="*/ 2147483647 w 950"/>
              <a:gd name="T61" fmla="*/ 2147483647 h 1063"/>
              <a:gd name="T62" fmla="*/ 2147483647 w 950"/>
              <a:gd name="T63" fmla="*/ 0 h 1063"/>
              <a:gd name="T64" fmla="*/ 2147483647 w 950"/>
              <a:gd name="T65" fmla="*/ 2147483647 h 10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0"/>
              <a:gd name="T100" fmla="*/ 0 h 1063"/>
              <a:gd name="T101" fmla="*/ 950 w 950"/>
              <a:gd name="T102" fmla="*/ 1063 h 10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0" h="1063">
                <a:moveTo>
                  <a:pt x="390" y="45"/>
                </a:moveTo>
                <a:cubicBezTo>
                  <a:pt x="377" y="101"/>
                  <a:pt x="352" y="99"/>
                  <a:pt x="300" y="109"/>
                </a:cubicBezTo>
                <a:cubicBezTo>
                  <a:pt x="289" y="145"/>
                  <a:pt x="303" y="113"/>
                  <a:pt x="275" y="141"/>
                </a:cubicBezTo>
                <a:cubicBezTo>
                  <a:pt x="242" y="174"/>
                  <a:pt x="247" y="181"/>
                  <a:pt x="198" y="192"/>
                </a:cubicBezTo>
                <a:cubicBezTo>
                  <a:pt x="163" y="216"/>
                  <a:pt x="163" y="256"/>
                  <a:pt x="121" y="269"/>
                </a:cubicBezTo>
                <a:cubicBezTo>
                  <a:pt x="106" y="291"/>
                  <a:pt x="91" y="292"/>
                  <a:pt x="76" y="314"/>
                </a:cubicBezTo>
                <a:cubicBezTo>
                  <a:pt x="67" y="343"/>
                  <a:pt x="47" y="365"/>
                  <a:pt x="32" y="391"/>
                </a:cubicBezTo>
                <a:cubicBezTo>
                  <a:pt x="27" y="422"/>
                  <a:pt x="23" y="445"/>
                  <a:pt x="12" y="474"/>
                </a:cubicBezTo>
                <a:cubicBezTo>
                  <a:pt x="4" y="579"/>
                  <a:pt x="0" y="632"/>
                  <a:pt x="44" y="723"/>
                </a:cubicBezTo>
                <a:cubicBezTo>
                  <a:pt x="52" y="807"/>
                  <a:pt x="60" y="835"/>
                  <a:pt x="108" y="896"/>
                </a:cubicBezTo>
                <a:cubicBezTo>
                  <a:pt x="130" y="924"/>
                  <a:pt x="145" y="969"/>
                  <a:pt x="179" y="986"/>
                </a:cubicBezTo>
                <a:cubicBezTo>
                  <a:pt x="204" y="999"/>
                  <a:pt x="235" y="1002"/>
                  <a:pt x="262" y="1011"/>
                </a:cubicBezTo>
                <a:cubicBezTo>
                  <a:pt x="296" y="1047"/>
                  <a:pt x="331" y="1050"/>
                  <a:pt x="377" y="1063"/>
                </a:cubicBezTo>
                <a:cubicBezTo>
                  <a:pt x="450" y="1061"/>
                  <a:pt x="523" y="1062"/>
                  <a:pt x="595" y="1056"/>
                </a:cubicBezTo>
                <a:cubicBezTo>
                  <a:pt x="619" y="1054"/>
                  <a:pt x="658" y="1035"/>
                  <a:pt x="684" y="1031"/>
                </a:cubicBezTo>
                <a:cubicBezTo>
                  <a:pt x="708" y="1023"/>
                  <a:pt x="723" y="1011"/>
                  <a:pt x="748" y="1005"/>
                </a:cubicBezTo>
                <a:cubicBezTo>
                  <a:pt x="774" y="988"/>
                  <a:pt x="804" y="974"/>
                  <a:pt x="832" y="960"/>
                </a:cubicBezTo>
                <a:cubicBezTo>
                  <a:pt x="843" y="926"/>
                  <a:pt x="840" y="904"/>
                  <a:pt x="857" y="871"/>
                </a:cubicBezTo>
                <a:cubicBezTo>
                  <a:pt x="863" y="859"/>
                  <a:pt x="860" y="842"/>
                  <a:pt x="870" y="832"/>
                </a:cubicBezTo>
                <a:cubicBezTo>
                  <a:pt x="875" y="827"/>
                  <a:pt x="883" y="828"/>
                  <a:pt x="889" y="826"/>
                </a:cubicBezTo>
                <a:cubicBezTo>
                  <a:pt x="895" y="810"/>
                  <a:pt x="895" y="791"/>
                  <a:pt x="902" y="775"/>
                </a:cubicBezTo>
                <a:cubicBezTo>
                  <a:pt x="908" y="761"/>
                  <a:pt x="928" y="736"/>
                  <a:pt x="928" y="736"/>
                </a:cubicBezTo>
                <a:cubicBezTo>
                  <a:pt x="936" y="711"/>
                  <a:pt x="930" y="696"/>
                  <a:pt x="921" y="672"/>
                </a:cubicBezTo>
                <a:cubicBezTo>
                  <a:pt x="917" y="572"/>
                  <a:pt x="950" y="526"/>
                  <a:pt x="883" y="480"/>
                </a:cubicBezTo>
                <a:cubicBezTo>
                  <a:pt x="874" y="455"/>
                  <a:pt x="874" y="445"/>
                  <a:pt x="851" y="429"/>
                </a:cubicBezTo>
                <a:cubicBezTo>
                  <a:pt x="844" y="395"/>
                  <a:pt x="827" y="364"/>
                  <a:pt x="793" y="352"/>
                </a:cubicBezTo>
                <a:cubicBezTo>
                  <a:pt x="765" y="311"/>
                  <a:pt x="717" y="302"/>
                  <a:pt x="684" y="269"/>
                </a:cubicBezTo>
                <a:cubicBezTo>
                  <a:pt x="666" y="251"/>
                  <a:pt x="654" y="233"/>
                  <a:pt x="633" y="218"/>
                </a:cubicBezTo>
                <a:cubicBezTo>
                  <a:pt x="617" y="166"/>
                  <a:pt x="585" y="171"/>
                  <a:pt x="537" y="160"/>
                </a:cubicBezTo>
                <a:cubicBezTo>
                  <a:pt x="522" y="138"/>
                  <a:pt x="522" y="124"/>
                  <a:pt x="499" y="109"/>
                </a:cubicBezTo>
                <a:cubicBezTo>
                  <a:pt x="485" y="88"/>
                  <a:pt x="468" y="79"/>
                  <a:pt x="454" y="58"/>
                </a:cubicBezTo>
                <a:cubicBezTo>
                  <a:pt x="440" y="16"/>
                  <a:pt x="443" y="15"/>
                  <a:pt x="403" y="0"/>
                </a:cubicBezTo>
                <a:cubicBezTo>
                  <a:pt x="372" y="11"/>
                  <a:pt x="383" y="0"/>
                  <a:pt x="390" y="45"/>
                </a:cubicBezTo>
                <a:close/>
              </a:path>
            </a:pathLst>
          </a:custGeom>
          <a:solidFill>
            <a:srgbClr val="3366FF">
              <a:alpha val="50195"/>
            </a:srgbClr>
          </a:solidFill>
          <a:ln w="12700">
            <a:solidFill>
              <a:srgbClr val="FF0000"/>
            </a:solidFill>
            <a:round/>
            <a:headEnd/>
            <a:tailEnd/>
          </a:ln>
        </p:spPr>
        <p:txBody>
          <a:bodyPr wrap="none" anchor="ctr"/>
          <a:lstStyle/>
          <a:p>
            <a:endParaRPr lang="it-IT" sz="1800"/>
          </a:p>
        </p:txBody>
      </p:sp>
      <p:sp>
        <p:nvSpPr>
          <p:cNvPr id="23" name="Oval 22"/>
          <p:cNvSpPr>
            <a:spLocks noChangeArrowheads="1"/>
          </p:cNvSpPr>
          <p:nvPr/>
        </p:nvSpPr>
        <p:spPr bwMode="auto">
          <a:xfrm>
            <a:off x="3221517" y="2986948"/>
            <a:ext cx="108347" cy="141685"/>
          </a:xfrm>
          <a:prstGeom prst="ellipse">
            <a:avLst/>
          </a:prstGeom>
          <a:solidFill>
            <a:srgbClr val="FFFF00"/>
          </a:solidFill>
          <a:ln w="9525">
            <a:solidFill>
              <a:schemeClr val="tx1"/>
            </a:solidFill>
            <a:round/>
            <a:headEnd/>
            <a:tailEnd/>
          </a:ln>
        </p:spPr>
        <p:txBody>
          <a:bodyPr wrap="none" anchor="ctr"/>
          <a:lstStyle/>
          <a:p>
            <a:endParaRPr lang="en-CA" sz="1800"/>
          </a:p>
        </p:txBody>
      </p:sp>
      <p:sp>
        <p:nvSpPr>
          <p:cNvPr id="24" name="CasellaDiTesto 12"/>
          <p:cNvSpPr txBox="1">
            <a:spLocks noChangeArrowheads="1"/>
          </p:cNvSpPr>
          <p:nvPr/>
        </p:nvSpPr>
        <p:spPr bwMode="auto">
          <a:xfrm>
            <a:off x="1749757" y="3302818"/>
            <a:ext cx="819455" cy="64633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900" dirty="0" err="1">
                <a:solidFill>
                  <a:schemeClr val="bg1"/>
                </a:solidFill>
              </a:rPr>
              <a:t>Vented</a:t>
            </a:r>
            <a:r>
              <a:rPr lang="it-IT" sz="900" dirty="0">
                <a:solidFill>
                  <a:schemeClr val="bg1"/>
                </a:solidFill>
              </a:rPr>
              <a:t> FFM</a:t>
            </a:r>
          </a:p>
          <a:p>
            <a:pPr algn="ctr"/>
            <a:r>
              <a:rPr lang="it-IT" sz="900" dirty="0">
                <a:solidFill>
                  <a:schemeClr val="bg1"/>
                </a:solidFill>
              </a:rPr>
              <a:t>165ml</a:t>
            </a:r>
          </a:p>
          <a:p>
            <a:pPr algn="ctr"/>
            <a:r>
              <a:rPr lang="it-IT" sz="900" dirty="0" err="1">
                <a:solidFill>
                  <a:schemeClr val="bg1"/>
                </a:solidFill>
              </a:rPr>
              <a:t>Leaks</a:t>
            </a:r>
            <a:r>
              <a:rPr lang="it-IT" sz="900" dirty="0">
                <a:solidFill>
                  <a:schemeClr val="bg1"/>
                </a:solidFill>
              </a:rPr>
              <a:t> </a:t>
            </a:r>
          </a:p>
          <a:p>
            <a:pPr algn="ctr"/>
            <a:r>
              <a:rPr lang="it-IT" sz="900" dirty="0">
                <a:solidFill>
                  <a:schemeClr val="bg1"/>
                </a:solidFill>
              </a:rPr>
              <a:t>24 L/m</a:t>
            </a:r>
          </a:p>
        </p:txBody>
      </p:sp>
      <p:sp>
        <p:nvSpPr>
          <p:cNvPr id="26" name="CasellaDiTesto 14"/>
          <p:cNvSpPr txBox="1">
            <a:spLocks noChangeArrowheads="1"/>
          </p:cNvSpPr>
          <p:nvPr/>
        </p:nvSpPr>
        <p:spPr bwMode="auto">
          <a:xfrm>
            <a:off x="2760322" y="3319486"/>
            <a:ext cx="979755" cy="7848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900" dirty="0" err="1">
                <a:solidFill>
                  <a:schemeClr val="bg1"/>
                </a:solidFill>
              </a:rPr>
              <a:t>Vented</a:t>
            </a:r>
            <a:r>
              <a:rPr lang="it-IT" sz="900" dirty="0">
                <a:solidFill>
                  <a:schemeClr val="bg1"/>
                </a:solidFill>
              </a:rPr>
              <a:t> </a:t>
            </a:r>
            <a:r>
              <a:rPr lang="it-IT" sz="900" dirty="0" err="1">
                <a:solidFill>
                  <a:schemeClr val="bg1"/>
                </a:solidFill>
              </a:rPr>
              <a:t>system</a:t>
            </a:r>
            <a:r>
              <a:rPr lang="it-IT" sz="900" dirty="0">
                <a:solidFill>
                  <a:schemeClr val="bg1"/>
                </a:solidFill>
              </a:rPr>
              <a:t> </a:t>
            </a:r>
          </a:p>
          <a:p>
            <a:pPr algn="ctr"/>
            <a:r>
              <a:rPr lang="it-IT" sz="900" dirty="0">
                <a:solidFill>
                  <a:schemeClr val="bg1"/>
                </a:solidFill>
              </a:rPr>
              <a:t>in the </a:t>
            </a:r>
            <a:r>
              <a:rPr lang="it-IT" sz="900" dirty="0" err="1">
                <a:solidFill>
                  <a:schemeClr val="bg1"/>
                </a:solidFill>
              </a:rPr>
              <a:t>circuit</a:t>
            </a:r>
            <a:endParaRPr lang="it-IT" sz="900" dirty="0">
              <a:solidFill>
                <a:schemeClr val="bg1"/>
              </a:solidFill>
            </a:endParaRPr>
          </a:p>
          <a:p>
            <a:pPr algn="ctr"/>
            <a:r>
              <a:rPr lang="it-IT" sz="900" dirty="0">
                <a:solidFill>
                  <a:schemeClr val="bg1"/>
                </a:solidFill>
              </a:rPr>
              <a:t>165ml</a:t>
            </a:r>
          </a:p>
          <a:p>
            <a:pPr algn="ctr"/>
            <a:r>
              <a:rPr lang="it-IT" sz="900" dirty="0" err="1">
                <a:solidFill>
                  <a:schemeClr val="bg1"/>
                </a:solidFill>
              </a:rPr>
              <a:t>Leaks</a:t>
            </a:r>
            <a:r>
              <a:rPr lang="it-IT" sz="900" dirty="0">
                <a:solidFill>
                  <a:schemeClr val="bg1"/>
                </a:solidFill>
              </a:rPr>
              <a:t> 15 L/m</a:t>
            </a:r>
          </a:p>
          <a:p>
            <a:pPr algn="ctr"/>
            <a:endParaRPr lang="it-IT" sz="900" dirty="0">
              <a:solidFill>
                <a:schemeClr val="bg1"/>
              </a:solidFill>
            </a:endParaRPr>
          </a:p>
        </p:txBody>
      </p:sp>
      <p:sp>
        <p:nvSpPr>
          <p:cNvPr id="27" name="CasellaDiTesto 15"/>
          <p:cNvSpPr txBox="1">
            <a:spLocks noChangeArrowheads="1"/>
          </p:cNvSpPr>
          <p:nvPr/>
        </p:nvSpPr>
        <p:spPr bwMode="auto">
          <a:xfrm>
            <a:off x="3835600" y="3373065"/>
            <a:ext cx="877163" cy="64633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900" dirty="0" err="1">
                <a:solidFill>
                  <a:schemeClr val="bg1"/>
                </a:solidFill>
              </a:rPr>
              <a:t>Vented</a:t>
            </a:r>
            <a:r>
              <a:rPr lang="it-IT" sz="900" dirty="0">
                <a:solidFill>
                  <a:schemeClr val="bg1"/>
                </a:solidFill>
              </a:rPr>
              <a:t> TFM</a:t>
            </a:r>
          </a:p>
          <a:p>
            <a:pPr algn="ctr"/>
            <a:r>
              <a:rPr lang="it-IT" sz="900" dirty="0">
                <a:solidFill>
                  <a:schemeClr val="bg1"/>
                </a:solidFill>
              </a:rPr>
              <a:t>875 ml</a:t>
            </a:r>
          </a:p>
          <a:p>
            <a:pPr algn="ctr"/>
            <a:r>
              <a:rPr lang="it-IT" sz="900" dirty="0" err="1">
                <a:solidFill>
                  <a:schemeClr val="bg1"/>
                </a:solidFill>
              </a:rPr>
              <a:t>Leaks</a:t>
            </a:r>
            <a:r>
              <a:rPr lang="it-IT" sz="900" dirty="0">
                <a:solidFill>
                  <a:schemeClr val="bg1"/>
                </a:solidFill>
              </a:rPr>
              <a:t> 30 L/m</a:t>
            </a:r>
          </a:p>
          <a:p>
            <a:pPr algn="ctr"/>
            <a:endParaRPr lang="it-IT" sz="900" dirty="0">
              <a:solidFill>
                <a:schemeClr val="bg1"/>
              </a:solidFill>
            </a:endParaRPr>
          </a:p>
        </p:txBody>
      </p:sp>
      <p:pic>
        <p:nvPicPr>
          <p:cNvPr id="28" name="Immagine 27"/>
          <p:cNvPicPr>
            <a:picLocks noChangeAspect="1"/>
          </p:cNvPicPr>
          <p:nvPr/>
        </p:nvPicPr>
        <p:blipFill>
          <a:blip r:embed="rId9"/>
          <a:stretch>
            <a:fillRect/>
          </a:stretch>
        </p:blipFill>
        <p:spPr>
          <a:xfrm>
            <a:off x="1151548" y="1355372"/>
            <a:ext cx="3528464" cy="776055"/>
          </a:xfrm>
          <a:prstGeom prst="rect">
            <a:avLst/>
          </a:prstGeom>
          <a:ln>
            <a:solidFill>
              <a:srgbClr val="800000"/>
            </a:solidFill>
          </a:ln>
        </p:spPr>
      </p:pic>
      <p:sp>
        <p:nvSpPr>
          <p:cNvPr id="30" name="CasellaDiTesto 12"/>
          <p:cNvSpPr txBox="1">
            <a:spLocks noChangeArrowheads="1"/>
          </p:cNvSpPr>
          <p:nvPr/>
        </p:nvSpPr>
        <p:spPr bwMode="auto">
          <a:xfrm>
            <a:off x="2179565" y="1067858"/>
            <a:ext cx="1595309" cy="23083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900" dirty="0"/>
              <a:t>IPAP 23  EPAP 4 cmmH2O</a:t>
            </a:r>
          </a:p>
        </p:txBody>
      </p:sp>
      <p:cxnSp>
        <p:nvCxnSpPr>
          <p:cNvPr id="33" name="Connettore 1 20"/>
          <p:cNvCxnSpPr>
            <a:cxnSpLocks noChangeShapeType="1"/>
          </p:cNvCxnSpPr>
          <p:nvPr/>
        </p:nvCxnSpPr>
        <p:spPr bwMode="auto">
          <a:xfrm>
            <a:off x="5058054" y="1761660"/>
            <a:ext cx="432048" cy="0"/>
          </a:xfrm>
          <a:prstGeom prst="line">
            <a:avLst/>
          </a:prstGeom>
          <a:noFill/>
          <a:ln w="60325">
            <a:solidFill>
              <a:srgbClr val="66FF33"/>
            </a:solidFill>
            <a:round/>
            <a:headEnd/>
            <a:tailEnd/>
          </a:ln>
          <a:extLst>
            <a:ext uri="{909E8E84-426E-40dd-AFC4-6F175D3DCCD1}">
              <a14:hiddenFill xmlns:a14="http://schemas.microsoft.com/office/drawing/2010/main" xmlns="">
                <a:noFill/>
              </a14:hiddenFill>
            </a:ext>
          </a:extLst>
        </p:spPr>
      </p:cxnSp>
      <p:cxnSp>
        <p:nvCxnSpPr>
          <p:cNvPr id="35" name="Connettore 1 20"/>
          <p:cNvCxnSpPr>
            <a:cxnSpLocks noChangeShapeType="1"/>
          </p:cNvCxnSpPr>
          <p:nvPr/>
        </p:nvCxnSpPr>
        <p:spPr bwMode="auto">
          <a:xfrm flipV="1">
            <a:off x="5004049" y="1342005"/>
            <a:ext cx="1473197" cy="13369"/>
          </a:xfrm>
          <a:prstGeom prst="line">
            <a:avLst/>
          </a:prstGeom>
          <a:noFill/>
          <a:ln w="60325">
            <a:solidFill>
              <a:srgbClr val="66FF33"/>
            </a:solidFill>
            <a:round/>
            <a:headEnd/>
            <a:tailEnd/>
          </a:ln>
          <a:extLst>
            <a:ext uri="{909E8E84-426E-40dd-AFC4-6F175D3DCCD1}">
              <a14:hiddenFill xmlns:a14="http://schemas.microsoft.com/office/drawing/2010/main" xmlns="">
                <a:noFill/>
              </a14:hiddenFill>
            </a:ext>
          </a:extLst>
        </p:spPr>
      </p:cxnSp>
      <p:cxnSp>
        <p:nvCxnSpPr>
          <p:cNvPr id="36" name="Connettore 1 20"/>
          <p:cNvCxnSpPr>
            <a:cxnSpLocks noChangeShapeType="1"/>
          </p:cNvCxnSpPr>
          <p:nvPr/>
        </p:nvCxnSpPr>
        <p:spPr bwMode="auto">
          <a:xfrm>
            <a:off x="4987009" y="1113588"/>
            <a:ext cx="2447311" cy="0"/>
          </a:xfrm>
          <a:prstGeom prst="line">
            <a:avLst/>
          </a:prstGeom>
          <a:noFill/>
          <a:ln w="60325">
            <a:solidFill>
              <a:srgbClr val="66FF33"/>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027697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100000">
              <a:schemeClr val="tx1"/>
            </a:gs>
            <a:gs pos="100000">
              <a:srgbClr val="000066"/>
            </a:gs>
          </a:gsLst>
          <a:lin ang="5400000" scaled="1"/>
        </a:gra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4909FB7-1EB5-D72F-7C77-0900B3B99089}"/>
              </a:ext>
            </a:extLst>
          </p:cNvPr>
          <p:cNvSpPr>
            <a:spLocks noGrp="1" noChangeArrowheads="1"/>
          </p:cNvSpPr>
          <p:nvPr>
            <p:ph type="title"/>
          </p:nvPr>
        </p:nvSpPr>
        <p:spPr>
          <a:xfrm>
            <a:off x="827088" y="123825"/>
            <a:ext cx="7772400" cy="857250"/>
          </a:xfrm>
        </p:spPr>
        <p:txBody>
          <a:bodyPr/>
          <a:lstStyle/>
          <a:p>
            <a:pPr eaLnBrk="1" hangingPunct="1"/>
            <a:r>
              <a:rPr lang="ca-ES" altLang="it-IT" dirty="0">
                <a:solidFill>
                  <a:srgbClr val="FF0000"/>
                </a:solidFill>
                <a:latin typeface="Calibri" panose="020F0502020204030204" pitchFamily="34" charset="0"/>
                <a:ea typeface="ＭＳ Ｐゴシック" panose="020B0600070205080204" pitchFamily="34" charset="-128"/>
              </a:rPr>
              <a:t>EXALATION SYSTEM </a:t>
            </a:r>
            <a:endParaRPr lang="es-ES" altLang="it-IT" dirty="0">
              <a:solidFill>
                <a:srgbClr val="FF0000"/>
              </a:solidFill>
              <a:latin typeface="Calibri" panose="020F0502020204030204" pitchFamily="34" charset="0"/>
              <a:ea typeface="ＭＳ Ｐゴシック" panose="020B0600070205080204" pitchFamily="34" charset="-128"/>
            </a:endParaRPr>
          </a:p>
        </p:txBody>
      </p:sp>
      <p:pic>
        <p:nvPicPr>
          <p:cNvPr id="45059" name="Picture 4">
            <a:extLst>
              <a:ext uri="{FF2B5EF4-FFF2-40B4-BE49-F238E27FC236}">
                <a16:creationId xmlns:a16="http://schemas.microsoft.com/office/drawing/2014/main" id="{FE8023A8-FEB4-C0F3-576F-3A495BB31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463" y="1419225"/>
            <a:ext cx="5316537"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4 Rectángulo">
            <a:extLst>
              <a:ext uri="{FF2B5EF4-FFF2-40B4-BE49-F238E27FC236}">
                <a16:creationId xmlns:a16="http://schemas.microsoft.com/office/drawing/2014/main" id="{FC2E151D-3B18-03C6-B023-35295B2E94F7}"/>
              </a:ext>
            </a:extLst>
          </p:cNvPr>
          <p:cNvSpPr>
            <a:spLocks noChangeArrowheads="1"/>
          </p:cNvSpPr>
          <p:nvPr/>
        </p:nvSpPr>
        <p:spPr bwMode="auto">
          <a:xfrm>
            <a:off x="4860032" y="4781550"/>
            <a:ext cx="3857625" cy="238125"/>
          </a:xfrm>
          <a:prstGeom prst="rect">
            <a:avLst/>
          </a:prstGeom>
          <a:solidFill>
            <a:schemeClr val="tx1"/>
          </a:solidFill>
          <a:ln>
            <a:solidFill>
              <a:schemeClr val="tx1"/>
            </a:solidFill>
          </a:ln>
        </p:spPr>
        <p:txBody>
          <a:bodyPr lIns="68580" tIns="34290" rIns="68580" bIns="3429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it-IT" sz="1100" dirty="0">
                <a:solidFill>
                  <a:schemeClr val="bg1"/>
                </a:solidFill>
              </a:rPr>
              <a:t>Schettino. Crit Care Med 2003; 31:2178 -2182</a:t>
            </a:r>
          </a:p>
        </p:txBody>
      </p:sp>
      <p:sp>
        <p:nvSpPr>
          <p:cNvPr id="45062" name="10 CuadroTexto">
            <a:extLst>
              <a:ext uri="{FF2B5EF4-FFF2-40B4-BE49-F238E27FC236}">
                <a16:creationId xmlns:a16="http://schemas.microsoft.com/office/drawing/2014/main" id="{70D6E75A-9F54-E985-6242-513AC4E01287}"/>
              </a:ext>
            </a:extLst>
          </p:cNvPr>
          <p:cNvSpPr txBox="1">
            <a:spLocks noChangeArrowheads="1"/>
          </p:cNvSpPr>
          <p:nvPr/>
        </p:nvSpPr>
        <p:spPr bwMode="auto">
          <a:xfrm>
            <a:off x="692335" y="2236586"/>
            <a:ext cx="1209305" cy="2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ca-ES" altLang="it-IT" sz="1100" dirty="0"/>
              <a:t>DEAD SPACE??</a:t>
            </a:r>
            <a:endParaRPr lang="en-US" altLang="it-IT" sz="1100" dirty="0"/>
          </a:p>
        </p:txBody>
      </p:sp>
      <p:pic>
        <p:nvPicPr>
          <p:cNvPr id="45063" name="Picture 8" descr="http://hmeconsulting.com/images/image6.gif">
            <a:extLst>
              <a:ext uri="{FF2B5EF4-FFF2-40B4-BE49-F238E27FC236}">
                <a16:creationId xmlns:a16="http://schemas.microsoft.com/office/drawing/2014/main" id="{98B9FC87-72E3-044D-A2F5-AF24AB184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787650"/>
            <a:ext cx="2065338"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19 Cerrar llave">
            <a:extLst>
              <a:ext uri="{FF2B5EF4-FFF2-40B4-BE49-F238E27FC236}">
                <a16:creationId xmlns:a16="http://schemas.microsoft.com/office/drawing/2014/main" id="{BA38D03C-C617-EE86-D4F3-4AD53F1136EC}"/>
              </a:ext>
            </a:extLst>
          </p:cNvPr>
          <p:cNvSpPr/>
          <p:nvPr/>
        </p:nvSpPr>
        <p:spPr>
          <a:xfrm>
            <a:off x="1179513" y="3055938"/>
            <a:ext cx="117475" cy="58896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68580" tIns="34290" rIns="68580" bIns="34290" anchor="ctr"/>
          <a:lstStyle/>
          <a:p>
            <a:pPr algn="ctr">
              <a:defRPr/>
            </a:pPr>
            <a:endParaRPr lang="en-US"/>
          </a:p>
        </p:txBody>
      </p:sp>
      <p:pic>
        <p:nvPicPr>
          <p:cNvPr id="45067" name="Immagine 1">
            <a:extLst>
              <a:ext uri="{FF2B5EF4-FFF2-40B4-BE49-F238E27FC236}">
                <a16:creationId xmlns:a16="http://schemas.microsoft.com/office/drawing/2014/main" id="{D79F8449-62E3-3AFD-9A0D-43202F30B5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003550"/>
            <a:ext cx="47148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Immagine 2">
            <a:extLst>
              <a:ext uri="{FF2B5EF4-FFF2-40B4-BE49-F238E27FC236}">
                <a16:creationId xmlns:a16="http://schemas.microsoft.com/office/drawing/2014/main" id="{5B020448-5279-C9D1-355D-0C3417DE07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01013" y="2716213"/>
            <a:ext cx="7826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Immagine 3">
            <a:extLst>
              <a:ext uri="{FF2B5EF4-FFF2-40B4-BE49-F238E27FC236}">
                <a16:creationId xmlns:a16="http://schemas.microsoft.com/office/drawing/2014/main" id="{EA3E3398-C860-C7E3-EACD-CED906BFD7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2703513"/>
            <a:ext cx="71913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0" name="CasellaDiTesto 4">
            <a:extLst>
              <a:ext uri="{FF2B5EF4-FFF2-40B4-BE49-F238E27FC236}">
                <a16:creationId xmlns:a16="http://schemas.microsoft.com/office/drawing/2014/main" id="{E30BD3F8-9F2B-C3A2-D89C-A75B05762477}"/>
              </a:ext>
            </a:extLst>
          </p:cNvPr>
          <p:cNvSpPr txBox="1">
            <a:spLocks noChangeArrowheads="1"/>
          </p:cNvSpPr>
          <p:nvPr/>
        </p:nvSpPr>
        <p:spPr bwMode="auto">
          <a:xfrm>
            <a:off x="6300788" y="1995488"/>
            <a:ext cx="1250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a:solidFill>
                  <a:schemeClr val="bg1"/>
                </a:solidFill>
              </a:rPr>
              <a:t>CPAP 4</a:t>
            </a:r>
          </a:p>
        </p:txBody>
      </p:sp>
      <p:sp>
        <p:nvSpPr>
          <p:cNvPr id="2" name="Titre 1">
            <a:extLst>
              <a:ext uri="{FF2B5EF4-FFF2-40B4-BE49-F238E27FC236}">
                <a16:creationId xmlns:a16="http://schemas.microsoft.com/office/drawing/2014/main" id="{CC12E379-0347-0485-FB0F-817F6FDE9B24}"/>
              </a:ext>
            </a:extLst>
          </p:cNvPr>
          <p:cNvSpPr txBox="1">
            <a:spLocks/>
          </p:cNvSpPr>
          <p:nvPr/>
        </p:nvSpPr>
        <p:spPr>
          <a:xfrm>
            <a:off x="107504" y="98202"/>
            <a:ext cx="1296144" cy="1200150"/>
          </a:xfrm>
          <a:prstGeom prst="rect">
            <a:avLst/>
          </a:prstGeom>
          <a:solidFill>
            <a:schemeClr val="tx1"/>
          </a:solidFill>
          <a:ln>
            <a:solidFill>
              <a:schemeClr val="tx1"/>
            </a:solidFill>
          </a:ln>
        </p:spPr>
        <p:txBody>
          <a:bodyPr vert="horz" wrap="square" lIns="91440" tIns="45720" rIns="91440" bIns="45720" numCol="1" anchor="ctr" anchorCtr="0" compatLnSpc="1">
            <a:prstTxWarp prst="textNoShape">
              <a:avLst/>
            </a:prstTxWarp>
            <a:normAutofit fontScale="97500"/>
          </a:bodyPr>
          <a:lstStyle>
            <a:lvl1pPr algn="ctr" defTabSz="342900" rtl="0" eaLnBrk="1" fontAlgn="base" hangingPunct="1">
              <a:spcBef>
                <a:spcPct val="0"/>
              </a:spcBef>
              <a:spcAft>
                <a:spcPct val="0"/>
              </a:spcAft>
              <a:defRPr sz="2100" kern="1200" cap="all">
                <a:solidFill>
                  <a:srgbClr val="CE003C"/>
                </a:solidFill>
                <a:latin typeface="Arial"/>
                <a:ea typeface="MS PGothic" pitchFamily="34" charset="-128"/>
                <a:cs typeface="Arial"/>
              </a:defRPr>
            </a:lvl1pPr>
            <a:lvl2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2pPr>
            <a:lvl3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3pPr>
            <a:lvl4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4pPr>
            <a:lvl5pPr algn="ctr" defTabSz="342900" rtl="0" eaLnBrk="1" fontAlgn="base" hangingPunct="1">
              <a:spcBef>
                <a:spcPct val="0"/>
              </a:spcBef>
              <a:spcAft>
                <a:spcPct val="0"/>
              </a:spcAft>
              <a:defRPr sz="2100">
                <a:solidFill>
                  <a:srgbClr val="CE003C"/>
                </a:solidFill>
                <a:latin typeface="Arial" pitchFamily="-65" charset="0"/>
                <a:ea typeface="MS PGothic" pitchFamily="34" charset="-128"/>
                <a:cs typeface="Arial" pitchFamily="34" charset="0"/>
              </a:defRPr>
            </a:lvl5pPr>
            <a:lvl6pPr marL="3429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6pPr>
            <a:lvl7pPr marL="6858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7pPr>
            <a:lvl8pPr marL="10287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8pPr>
            <a:lvl9pPr marL="1371600" algn="ctr" defTabSz="342900" rtl="0" eaLnBrk="1" fontAlgn="base" hangingPunct="1">
              <a:spcBef>
                <a:spcPct val="0"/>
              </a:spcBef>
              <a:spcAft>
                <a:spcPct val="0"/>
              </a:spcAft>
              <a:defRPr sz="2100">
                <a:solidFill>
                  <a:srgbClr val="CE003C"/>
                </a:solidFill>
                <a:latin typeface="Arial" pitchFamily="-65" charset="0"/>
                <a:ea typeface="ＭＳ Ｐゴシック" pitchFamily="-65" charset="-128"/>
              </a:defRPr>
            </a:lvl9pPr>
          </a:lstStyle>
          <a:p>
            <a:pPr>
              <a:defRPr/>
            </a:pPr>
            <a:br>
              <a:rPr lang="it-IT" sz="3600" b="1" dirty="0">
                <a:solidFill>
                  <a:schemeClr val="bg1"/>
                </a:solidFill>
                <a:latin typeface="Calibri" charset="0"/>
              </a:rPr>
            </a:br>
            <a:endParaRPr lang="fr-FR" sz="2400" b="1" dirty="0">
              <a:solidFill>
                <a:schemeClr val="bg1"/>
              </a:solidFill>
              <a:latin typeface="Calibri" charset="0"/>
            </a:endParaRPr>
          </a:p>
        </p:txBody>
      </p:sp>
      <p:pic>
        <p:nvPicPr>
          <p:cNvPr id="3" name="Picture 3">
            <a:extLst>
              <a:ext uri="{FF2B5EF4-FFF2-40B4-BE49-F238E27FC236}">
                <a16:creationId xmlns:a16="http://schemas.microsoft.com/office/drawing/2014/main" id="{28912C32-3C1A-F129-0583-04BF912AE5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9910" y="3762375"/>
            <a:ext cx="2755106" cy="101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100000">
              <a:schemeClr val="tx1"/>
            </a:gs>
            <a:gs pos="100000">
              <a:srgbClr val="000066"/>
            </a:gs>
          </a:gsLst>
          <a:lin ang="5400000" scaled="1"/>
        </a:gradFill>
        <a:effectLst/>
      </p:bgPr>
    </p:bg>
    <p:spTree>
      <p:nvGrpSpPr>
        <p:cNvPr id="1" name=""/>
        <p:cNvGrpSpPr/>
        <p:nvPr/>
      </p:nvGrpSpPr>
      <p:grpSpPr>
        <a:xfrm>
          <a:off x="0" y="0"/>
          <a:ext cx="0" cy="0"/>
          <a:chOff x="0" y="0"/>
          <a:chExt cx="0" cy="0"/>
        </a:xfrm>
      </p:grpSpPr>
      <p:pic>
        <p:nvPicPr>
          <p:cNvPr id="57345"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7" y="-20241"/>
            <a:ext cx="4320779" cy="149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6"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8422" y="2045494"/>
            <a:ext cx="3248025"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7" name="Immagin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5888" y="2980135"/>
            <a:ext cx="2756297"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8" name="Immagin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02532" y="2090737"/>
            <a:ext cx="722710" cy="872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9" name="Immagin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83757" y="2090738"/>
            <a:ext cx="812006" cy="927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0" name="Rettangolo 12"/>
          <p:cNvSpPr>
            <a:spLocks noChangeArrowheads="1"/>
          </p:cNvSpPr>
          <p:nvPr/>
        </p:nvSpPr>
        <p:spPr bwMode="auto">
          <a:xfrm>
            <a:off x="1277541" y="4879181"/>
            <a:ext cx="3087705"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050" b="1">
                <a:solidFill>
                  <a:srgbClr val="005291"/>
                </a:solidFill>
              </a:rPr>
              <a:t>Lemyze et al Crit Care Med 2013; 41:481–488)</a:t>
            </a:r>
            <a:endParaRPr lang="it-IT" sz="1050" b="1">
              <a:solidFill>
                <a:srgbClr val="005291"/>
              </a:solidFill>
            </a:endParaRPr>
          </a:p>
        </p:txBody>
      </p:sp>
      <p:sp>
        <p:nvSpPr>
          <p:cNvPr id="57351" name="CasellaDiTesto 1"/>
          <p:cNvSpPr txBox="1">
            <a:spLocks noChangeArrowheads="1"/>
          </p:cNvSpPr>
          <p:nvPr/>
        </p:nvSpPr>
        <p:spPr bwMode="auto">
          <a:xfrm>
            <a:off x="1172691" y="1866930"/>
            <a:ext cx="307007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900" dirty="0">
                <a:solidFill>
                  <a:srgbClr val="FF0000"/>
                </a:solidFill>
              </a:rPr>
              <a:t>TURBINE DRIVEN INTENTIONAL LEAK VENTILATOR </a:t>
            </a:r>
          </a:p>
        </p:txBody>
      </p:sp>
      <p:graphicFrame>
        <p:nvGraphicFramePr>
          <p:cNvPr id="2" name="Object 3">
            <a:extLst>
              <a:ext uri="{FF2B5EF4-FFF2-40B4-BE49-F238E27FC236}">
                <a16:creationId xmlns:a16="http://schemas.microsoft.com/office/drawing/2014/main" id="{822B19CD-24B1-D7EE-A1A1-AE6252176FDF}"/>
              </a:ext>
            </a:extLst>
          </p:cNvPr>
          <p:cNvGraphicFramePr>
            <a:graphicFrameLocks noChangeAspect="1"/>
          </p:cNvGraphicFramePr>
          <p:nvPr>
            <p:extLst>
              <p:ext uri="{D42A27DB-BD31-4B8C-83A1-F6EECF244321}">
                <p14:modId xmlns:p14="http://schemas.microsoft.com/office/powerpoint/2010/main" val="4094479541"/>
              </p:ext>
            </p:extLst>
          </p:nvPr>
        </p:nvGraphicFramePr>
        <p:xfrm>
          <a:off x="123825" y="367904"/>
          <a:ext cx="1262063" cy="1475185"/>
        </p:xfrm>
        <a:graphic>
          <a:graphicData uri="http://schemas.openxmlformats.org/presentationml/2006/ole">
            <mc:AlternateContent xmlns:mc="http://schemas.openxmlformats.org/markup-compatibility/2006">
              <mc:Choice xmlns:v="urn:schemas-microsoft-com:vml" Requires="v">
                <p:oleObj name="Image" r:id="rId8" imgW="3977409" imgH="4650900" progId="Photoshop.Image.4">
                  <p:embed/>
                </p:oleObj>
              </mc:Choice>
              <mc:Fallback>
                <p:oleObj name="Image" r:id="rId8" imgW="3977409" imgH="4650900" progId="Photoshop.Image.4">
                  <p:embed/>
                  <p:pic>
                    <p:nvPicPr>
                      <p:cNvPr id="23592"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825" y="367904"/>
                        <a:ext cx="1262063" cy="147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Freeform 8">
            <a:extLst>
              <a:ext uri="{FF2B5EF4-FFF2-40B4-BE49-F238E27FC236}">
                <a16:creationId xmlns:a16="http://schemas.microsoft.com/office/drawing/2014/main" id="{EAD22A82-7B5A-C403-4640-3C9B76C668EB}"/>
              </a:ext>
            </a:extLst>
          </p:cNvPr>
          <p:cNvSpPr>
            <a:spLocks/>
          </p:cNvSpPr>
          <p:nvPr/>
        </p:nvSpPr>
        <p:spPr bwMode="auto">
          <a:xfrm>
            <a:off x="503638" y="988222"/>
            <a:ext cx="616744" cy="584597"/>
          </a:xfrm>
          <a:custGeom>
            <a:avLst/>
            <a:gdLst>
              <a:gd name="T0" fmla="*/ 2147483647 w 1063"/>
              <a:gd name="T1" fmla="*/ 2147483647 h 1050"/>
              <a:gd name="T2" fmla="*/ 2147483647 w 1063"/>
              <a:gd name="T3" fmla="*/ 2147483647 h 1050"/>
              <a:gd name="T4" fmla="*/ 2147483647 w 1063"/>
              <a:gd name="T5" fmla="*/ 2147483647 h 1050"/>
              <a:gd name="T6" fmla="*/ 2147483647 w 1063"/>
              <a:gd name="T7" fmla="*/ 2147483647 h 1050"/>
              <a:gd name="T8" fmla="*/ 2147483647 w 1063"/>
              <a:gd name="T9" fmla="*/ 2147483647 h 1050"/>
              <a:gd name="T10" fmla="*/ 2147483647 w 1063"/>
              <a:gd name="T11" fmla="*/ 2147483647 h 1050"/>
              <a:gd name="T12" fmla="*/ 2147483647 w 1063"/>
              <a:gd name="T13" fmla="*/ 2147483647 h 1050"/>
              <a:gd name="T14" fmla="*/ 2147483647 w 1063"/>
              <a:gd name="T15" fmla="*/ 2147483647 h 1050"/>
              <a:gd name="T16" fmla="*/ 2147483647 w 1063"/>
              <a:gd name="T17" fmla="*/ 2147483647 h 1050"/>
              <a:gd name="T18" fmla="*/ 2147483647 w 1063"/>
              <a:gd name="T19" fmla="*/ 2147483647 h 1050"/>
              <a:gd name="T20" fmla="*/ 2147483647 w 1063"/>
              <a:gd name="T21" fmla="*/ 2147483647 h 1050"/>
              <a:gd name="T22" fmla="*/ 2147483647 w 1063"/>
              <a:gd name="T23" fmla="*/ 2147483647 h 1050"/>
              <a:gd name="T24" fmla="*/ 2147483647 w 1063"/>
              <a:gd name="T25" fmla="*/ 2147483647 h 1050"/>
              <a:gd name="T26" fmla="*/ 2147483647 w 1063"/>
              <a:gd name="T27" fmla="*/ 2147483647 h 1050"/>
              <a:gd name="T28" fmla="*/ 2147483647 w 1063"/>
              <a:gd name="T29" fmla="*/ 2147483647 h 1050"/>
              <a:gd name="T30" fmla="*/ 2147483647 w 1063"/>
              <a:gd name="T31" fmla="*/ 2147483647 h 1050"/>
              <a:gd name="T32" fmla="*/ 2147483647 w 1063"/>
              <a:gd name="T33" fmla="*/ 2147483647 h 1050"/>
              <a:gd name="T34" fmla="*/ 2147483647 w 1063"/>
              <a:gd name="T35" fmla="*/ 2147483647 h 1050"/>
              <a:gd name="T36" fmla="*/ 2147483647 w 1063"/>
              <a:gd name="T37" fmla="*/ 2147483647 h 1050"/>
              <a:gd name="T38" fmla="*/ 2147483647 w 1063"/>
              <a:gd name="T39" fmla="*/ 2147483647 h 1050"/>
              <a:gd name="T40" fmla="*/ 2147483647 w 1063"/>
              <a:gd name="T41" fmla="*/ 2147483647 h 1050"/>
              <a:gd name="T42" fmla="*/ 2147483647 w 1063"/>
              <a:gd name="T43" fmla="*/ 2147483647 h 1050"/>
              <a:gd name="T44" fmla="*/ 2147483647 w 1063"/>
              <a:gd name="T45" fmla="*/ 2147483647 h 1050"/>
              <a:gd name="T46" fmla="*/ 2147483647 w 1063"/>
              <a:gd name="T47" fmla="*/ 2147483647 h 1050"/>
              <a:gd name="T48" fmla="*/ 2147483647 w 1063"/>
              <a:gd name="T49" fmla="*/ 2147483647 h 1050"/>
              <a:gd name="T50" fmla="*/ 2147483647 w 1063"/>
              <a:gd name="T51" fmla="*/ 2147483647 h 1050"/>
              <a:gd name="T52" fmla="*/ 2147483647 w 1063"/>
              <a:gd name="T53" fmla="*/ 2147483647 h 1050"/>
              <a:gd name="T54" fmla="*/ 2147483647 w 1063"/>
              <a:gd name="T55" fmla="*/ 2147483647 h 1050"/>
              <a:gd name="T56" fmla="*/ 2147483647 w 1063"/>
              <a:gd name="T57" fmla="*/ 2147483647 h 1050"/>
              <a:gd name="T58" fmla="*/ 2147483647 w 1063"/>
              <a:gd name="T59" fmla="*/ 2147483647 h 1050"/>
              <a:gd name="T60" fmla="*/ 2147483647 w 1063"/>
              <a:gd name="T61" fmla="*/ 2147483647 h 1050"/>
              <a:gd name="T62" fmla="*/ 2147483647 w 1063"/>
              <a:gd name="T63" fmla="*/ 2147483647 h 1050"/>
              <a:gd name="T64" fmla="*/ 2147483647 w 1063"/>
              <a:gd name="T65" fmla="*/ 2147483647 h 1050"/>
              <a:gd name="T66" fmla="*/ 2147483647 w 1063"/>
              <a:gd name="T67" fmla="*/ 2147483647 h 1050"/>
              <a:gd name="T68" fmla="*/ 2147483647 w 1063"/>
              <a:gd name="T69" fmla="*/ 2147483647 h 1050"/>
              <a:gd name="T70" fmla="*/ 2147483647 w 1063"/>
              <a:gd name="T71" fmla="*/ 2147483647 h 1050"/>
              <a:gd name="T72" fmla="*/ 2147483647 w 1063"/>
              <a:gd name="T73" fmla="*/ 2147483647 h 1050"/>
              <a:gd name="T74" fmla="*/ 2147483647 w 1063"/>
              <a:gd name="T75" fmla="*/ 2147483647 h 1050"/>
              <a:gd name="T76" fmla="*/ 2147483647 w 1063"/>
              <a:gd name="T77" fmla="*/ 2147483647 h 1050"/>
              <a:gd name="T78" fmla="*/ 2147483647 w 1063"/>
              <a:gd name="T79" fmla="*/ 2147483647 h 10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3"/>
              <a:gd name="T121" fmla="*/ 0 h 1050"/>
              <a:gd name="T122" fmla="*/ 1063 w 1063"/>
              <a:gd name="T123" fmla="*/ 1050 h 10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3" h="1050">
                <a:moveTo>
                  <a:pt x="460" y="32"/>
                </a:moveTo>
                <a:cubicBezTo>
                  <a:pt x="360" y="0"/>
                  <a:pt x="428" y="167"/>
                  <a:pt x="415" y="231"/>
                </a:cubicBezTo>
                <a:cubicBezTo>
                  <a:pt x="412" y="244"/>
                  <a:pt x="377" y="243"/>
                  <a:pt x="377" y="243"/>
                </a:cubicBezTo>
                <a:cubicBezTo>
                  <a:pt x="365" y="255"/>
                  <a:pt x="348" y="262"/>
                  <a:pt x="338" y="275"/>
                </a:cubicBezTo>
                <a:cubicBezTo>
                  <a:pt x="326" y="291"/>
                  <a:pt x="340" y="302"/>
                  <a:pt x="319" y="314"/>
                </a:cubicBezTo>
                <a:cubicBezTo>
                  <a:pt x="300" y="324"/>
                  <a:pt x="264" y="326"/>
                  <a:pt x="242" y="333"/>
                </a:cubicBezTo>
                <a:cubicBezTo>
                  <a:pt x="215" y="352"/>
                  <a:pt x="201" y="372"/>
                  <a:pt x="172" y="391"/>
                </a:cubicBezTo>
                <a:cubicBezTo>
                  <a:pt x="154" y="403"/>
                  <a:pt x="114" y="416"/>
                  <a:pt x="114" y="416"/>
                </a:cubicBezTo>
                <a:cubicBezTo>
                  <a:pt x="108" y="422"/>
                  <a:pt x="102" y="429"/>
                  <a:pt x="95" y="435"/>
                </a:cubicBezTo>
                <a:cubicBezTo>
                  <a:pt x="83" y="445"/>
                  <a:pt x="57" y="461"/>
                  <a:pt x="57" y="461"/>
                </a:cubicBezTo>
                <a:cubicBezTo>
                  <a:pt x="47" y="489"/>
                  <a:pt x="28" y="510"/>
                  <a:pt x="18" y="538"/>
                </a:cubicBezTo>
                <a:cubicBezTo>
                  <a:pt x="13" y="590"/>
                  <a:pt x="0" y="732"/>
                  <a:pt x="44" y="762"/>
                </a:cubicBezTo>
                <a:cubicBezTo>
                  <a:pt x="54" y="793"/>
                  <a:pt x="103" y="847"/>
                  <a:pt x="133" y="858"/>
                </a:cubicBezTo>
                <a:cubicBezTo>
                  <a:pt x="164" y="903"/>
                  <a:pt x="176" y="924"/>
                  <a:pt x="229" y="941"/>
                </a:cubicBezTo>
                <a:cubicBezTo>
                  <a:pt x="251" y="956"/>
                  <a:pt x="256" y="971"/>
                  <a:pt x="281" y="979"/>
                </a:cubicBezTo>
                <a:cubicBezTo>
                  <a:pt x="324" y="1009"/>
                  <a:pt x="304" y="1000"/>
                  <a:pt x="338" y="1011"/>
                </a:cubicBezTo>
                <a:cubicBezTo>
                  <a:pt x="365" y="1029"/>
                  <a:pt x="396" y="1033"/>
                  <a:pt x="428" y="1037"/>
                </a:cubicBezTo>
                <a:cubicBezTo>
                  <a:pt x="466" y="1042"/>
                  <a:pt x="543" y="1050"/>
                  <a:pt x="543" y="1050"/>
                </a:cubicBezTo>
                <a:cubicBezTo>
                  <a:pt x="611" y="1048"/>
                  <a:pt x="680" y="1047"/>
                  <a:pt x="748" y="1043"/>
                </a:cubicBezTo>
                <a:cubicBezTo>
                  <a:pt x="755" y="1043"/>
                  <a:pt x="761" y="1039"/>
                  <a:pt x="767" y="1037"/>
                </a:cubicBezTo>
                <a:cubicBezTo>
                  <a:pt x="790" y="1031"/>
                  <a:pt x="814" y="1025"/>
                  <a:pt x="837" y="1018"/>
                </a:cubicBezTo>
                <a:cubicBezTo>
                  <a:pt x="850" y="1014"/>
                  <a:pt x="876" y="1005"/>
                  <a:pt x="876" y="1005"/>
                </a:cubicBezTo>
                <a:cubicBezTo>
                  <a:pt x="900" y="969"/>
                  <a:pt x="874" y="999"/>
                  <a:pt x="914" y="979"/>
                </a:cubicBezTo>
                <a:cubicBezTo>
                  <a:pt x="943" y="965"/>
                  <a:pt x="975" y="938"/>
                  <a:pt x="997" y="915"/>
                </a:cubicBezTo>
                <a:cubicBezTo>
                  <a:pt x="1020" y="891"/>
                  <a:pt x="1014" y="864"/>
                  <a:pt x="1042" y="845"/>
                </a:cubicBezTo>
                <a:cubicBezTo>
                  <a:pt x="1044" y="826"/>
                  <a:pt x="1044" y="806"/>
                  <a:pt x="1049" y="787"/>
                </a:cubicBezTo>
                <a:cubicBezTo>
                  <a:pt x="1051" y="780"/>
                  <a:pt x="1060" y="775"/>
                  <a:pt x="1061" y="768"/>
                </a:cubicBezTo>
                <a:cubicBezTo>
                  <a:pt x="1063" y="744"/>
                  <a:pt x="1056" y="681"/>
                  <a:pt x="1042" y="653"/>
                </a:cubicBezTo>
                <a:cubicBezTo>
                  <a:pt x="1032" y="632"/>
                  <a:pt x="1017" y="614"/>
                  <a:pt x="1004" y="595"/>
                </a:cubicBezTo>
                <a:cubicBezTo>
                  <a:pt x="1000" y="589"/>
                  <a:pt x="991" y="576"/>
                  <a:pt x="991" y="576"/>
                </a:cubicBezTo>
                <a:cubicBezTo>
                  <a:pt x="984" y="554"/>
                  <a:pt x="978" y="538"/>
                  <a:pt x="965" y="519"/>
                </a:cubicBezTo>
                <a:cubicBezTo>
                  <a:pt x="958" y="487"/>
                  <a:pt x="947" y="479"/>
                  <a:pt x="921" y="461"/>
                </a:cubicBezTo>
                <a:cubicBezTo>
                  <a:pt x="911" y="446"/>
                  <a:pt x="889" y="421"/>
                  <a:pt x="876" y="410"/>
                </a:cubicBezTo>
                <a:cubicBezTo>
                  <a:pt x="864" y="400"/>
                  <a:pt x="848" y="395"/>
                  <a:pt x="837" y="384"/>
                </a:cubicBezTo>
                <a:cubicBezTo>
                  <a:pt x="800" y="347"/>
                  <a:pt x="803" y="346"/>
                  <a:pt x="761" y="333"/>
                </a:cubicBezTo>
                <a:cubicBezTo>
                  <a:pt x="738" y="300"/>
                  <a:pt x="715" y="296"/>
                  <a:pt x="677" y="288"/>
                </a:cubicBezTo>
                <a:cubicBezTo>
                  <a:pt x="660" y="261"/>
                  <a:pt x="637" y="246"/>
                  <a:pt x="607" y="237"/>
                </a:cubicBezTo>
                <a:cubicBezTo>
                  <a:pt x="588" y="218"/>
                  <a:pt x="584" y="201"/>
                  <a:pt x="562" y="186"/>
                </a:cubicBezTo>
                <a:cubicBezTo>
                  <a:pt x="550" y="150"/>
                  <a:pt x="549" y="136"/>
                  <a:pt x="517" y="115"/>
                </a:cubicBezTo>
                <a:cubicBezTo>
                  <a:pt x="502" y="68"/>
                  <a:pt x="520" y="32"/>
                  <a:pt x="460" y="32"/>
                </a:cubicBezTo>
                <a:close/>
              </a:path>
            </a:pathLst>
          </a:custGeom>
          <a:solidFill>
            <a:schemeClr val="tx1">
              <a:alpha val="50195"/>
            </a:schemeClr>
          </a:solidFill>
          <a:ln w="9525">
            <a:solidFill>
              <a:srgbClr val="000000"/>
            </a:solidFill>
            <a:round/>
            <a:headEnd/>
            <a:tailEnd/>
          </a:ln>
        </p:spPr>
        <p:txBody>
          <a:bodyPr wrap="none" anchor="ctr"/>
          <a:lstStyle/>
          <a:p>
            <a:endParaRPr lang="it-IT" sz="1800"/>
          </a:p>
        </p:txBody>
      </p:sp>
      <p:sp>
        <p:nvSpPr>
          <p:cNvPr id="5" name="Rettangolo 73">
            <a:extLst>
              <a:ext uri="{FF2B5EF4-FFF2-40B4-BE49-F238E27FC236}">
                <a16:creationId xmlns:a16="http://schemas.microsoft.com/office/drawing/2014/main" id="{A6477FFD-2A59-14B5-AE43-B9E835A04603}"/>
              </a:ext>
            </a:extLst>
          </p:cNvPr>
          <p:cNvSpPr>
            <a:spLocks noChangeArrowheads="1"/>
          </p:cNvSpPr>
          <p:nvPr/>
        </p:nvSpPr>
        <p:spPr bwMode="auto">
          <a:xfrm>
            <a:off x="310378" y="27386"/>
            <a:ext cx="941348" cy="313932"/>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just">
              <a:lnSpc>
                <a:spcPct val="80000"/>
              </a:lnSpc>
              <a:tabLst>
                <a:tab pos="2571750" algn="l"/>
              </a:tabLst>
            </a:pPr>
            <a:r>
              <a:rPr lang="en-GB" sz="1800" b="1" dirty="0">
                <a:solidFill>
                  <a:srgbClr val="FF0000"/>
                </a:solidFill>
                <a:highlight>
                  <a:srgbClr val="FFFF00"/>
                </a:highlight>
              </a:rPr>
              <a:t>Vented</a:t>
            </a:r>
          </a:p>
        </p:txBody>
      </p:sp>
    </p:spTree>
    <p:extLst>
      <p:ext uri="{BB962C8B-B14F-4D97-AF65-F5344CB8AC3E}">
        <p14:creationId xmlns:p14="http://schemas.microsoft.com/office/powerpoint/2010/main" val="646892359"/>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6387" name="Rectangle 3"/>
          <p:cNvSpPr>
            <a:spLocks noGrp="1" noChangeArrowheads="1"/>
          </p:cNvSpPr>
          <p:nvPr>
            <p:ph type="body" idx="1"/>
          </p:nvPr>
        </p:nvSpPr>
        <p:spPr>
          <a:xfrm>
            <a:off x="264437" y="771550"/>
            <a:ext cx="8503208" cy="5055394"/>
          </a:xfrm>
        </p:spPr>
        <p:txBody>
          <a:bodyPr/>
          <a:lstStyle/>
          <a:p>
            <a:pPr algn="just"/>
            <a:r>
              <a:rPr lang="en-US" sz="1800" b="1" dirty="0">
                <a:solidFill>
                  <a:srgbClr val="000000"/>
                </a:solidFill>
                <a:latin typeface="Arial" charset="0"/>
                <a:ea typeface="ＭＳ Ｐゴシック" charset="0"/>
                <a:cs typeface="ＭＳ Ｐゴシック" charset="0"/>
              </a:rPr>
              <a:t>No differences have been  found yet in term of outcome between the use of a FM and a TFM in the acute setting</a:t>
            </a:r>
          </a:p>
          <a:p>
            <a:pPr algn="just"/>
            <a:endParaRPr lang="en-US" sz="1800" b="1" dirty="0">
              <a:solidFill>
                <a:srgbClr val="000000"/>
              </a:solidFill>
              <a:latin typeface="Arial" charset="0"/>
              <a:ea typeface="ＭＳ Ｐゴシック" charset="0"/>
              <a:cs typeface="ＭＳ Ｐゴシック" charset="0"/>
            </a:endParaRPr>
          </a:p>
          <a:p>
            <a:pPr algn="just"/>
            <a:r>
              <a:rPr lang="en-US" sz="1800" b="1" dirty="0">
                <a:solidFill>
                  <a:srgbClr val="000000"/>
                </a:solidFill>
                <a:latin typeface="Arial" charset="0"/>
                <a:ea typeface="ＭＳ Ｐゴシック" charset="0"/>
                <a:cs typeface="ＭＳ Ｐゴシック" charset="0"/>
              </a:rPr>
              <a:t>Skin breakdown increases when dedicated NIV masks are not used  and may cause NIV failure</a:t>
            </a:r>
          </a:p>
          <a:p>
            <a:pPr marL="0" indent="0" algn="just">
              <a:buNone/>
            </a:pPr>
            <a:endParaRPr lang="en-US" sz="1800" b="1" dirty="0">
              <a:solidFill>
                <a:srgbClr val="000000"/>
              </a:solidFill>
              <a:latin typeface="Arial" charset="0"/>
              <a:ea typeface="ＭＳ Ｐゴシック" charset="0"/>
              <a:cs typeface="ＭＳ Ｐゴシック" charset="0"/>
            </a:endParaRPr>
          </a:p>
          <a:p>
            <a:pPr algn="just"/>
            <a:r>
              <a:rPr lang="en-US" sz="1800" b="1" dirty="0">
                <a:solidFill>
                  <a:srgbClr val="000000"/>
                </a:solidFill>
                <a:latin typeface="Arial" charset="0"/>
                <a:ea typeface="ＭＳ Ｐゴシック" charset="0"/>
                <a:cs typeface="ＭＳ Ｐゴシック" charset="0"/>
              </a:rPr>
              <a:t>Nasal pillows, hybrid and  total full face masks and helmets avoiding  contact with nasal bridge may  help in preventing/treating skin lesions</a:t>
            </a:r>
          </a:p>
          <a:p>
            <a:pPr algn="just"/>
            <a:endParaRPr lang="en-US" sz="1800" b="1" dirty="0">
              <a:solidFill>
                <a:srgbClr val="000000"/>
              </a:solidFill>
              <a:latin typeface="Arial" charset="0"/>
              <a:ea typeface="ＭＳ Ｐゴシック" charset="0"/>
              <a:cs typeface="ＭＳ Ｐゴシック" charset="0"/>
            </a:endParaRPr>
          </a:p>
          <a:p>
            <a:pPr algn="just"/>
            <a:r>
              <a:rPr lang="en-US" sz="1800" b="1" dirty="0" err="1">
                <a:solidFill>
                  <a:srgbClr val="000000"/>
                </a:solidFill>
                <a:latin typeface="Arial" charset="0"/>
                <a:ea typeface="ＭＳ Ｐゴシック" charset="0"/>
                <a:cs typeface="ＭＳ Ｐゴシック" charset="0"/>
              </a:rPr>
              <a:t>Vdyn</a:t>
            </a:r>
            <a:r>
              <a:rPr lang="en-US" sz="1800" b="1" dirty="0">
                <a:solidFill>
                  <a:srgbClr val="000000"/>
                </a:solidFill>
                <a:latin typeface="Arial" charset="0"/>
                <a:ea typeface="ＭＳ Ｐゴシック" charset="0"/>
                <a:cs typeface="ＭＳ Ｐゴシック" charset="0"/>
              </a:rPr>
              <a:t> is negligible  when using PEEP in vented mask  </a:t>
            </a:r>
          </a:p>
          <a:p>
            <a:pPr algn="just"/>
            <a:endParaRPr lang="en-US" sz="1800" b="1" dirty="0">
              <a:solidFill>
                <a:srgbClr val="000000"/>
              </a:solidFill>
              <a:latin typeface="Arial" charset="0"/>
              <a:ea typeface="ＭＳ Ｐゴシック" charset="0"/>
              <a:cs typeface="ＭＳ Ｐゴシック" charset="0"/>
            </a:endParaRPr>
          </a:p>
          <a:p>
            <a:pPr algn="just"/>
            <a:r>
              <a:rPr lang="en-US" sz="1800" b="1" dirty="0">
                <a:solidFill>
                  <a:srgbClr val="000000"/>
                </a:solidFill>
                <a:latin typeface="Arial" charset="0"/>
                <a:ea typeface="ＭＳ Ｐゴシック" charset="0"/>
                <a:cs typeface="ＭＳ Ｐゴシック" charset="0"/>
              </a:rPr>
              <a:t>This is also true  in non vented circuit for less voluminous face mask with normal </a:t>
            </a:r>
            <a:r>
              <a:rPr lang="en-US" sz="1800" b="1" dirty="0" err="1">
                <a:solidFill>
                  <a:srgbClr val="000000"/>
                </a:solidFill>
                <a:latin typeface="Arial" charset="0"/>
                <a:ea typeface="ＭＳ Ｐゴシック" charset="0"/>
                <a:cs typeface="ＭＳ Ｐゴシック" charset="0"/>
              </a:rPr>
              <a:t>Vt</a:t>
            </a:r>
            <a:r>
              <a:rPr lang="en-US" sz="1800" b="1" dirty="0">
                <a:solidFill>
                  <a:srgbClr val="000000"/>
                </a:solidFill>
                <a:latin typeface="Arial" charset="0"/>
                <a:ea typeface="ＭＳ Ｐゴシック" charset="0"/>
                <a:cs typeface="ＭＳ Ｐゴシック" charset="0"/>
              </a:rPr>
              <a:t> </a:t>
            </a:r>
          </a:p>
          <a:p>
            <a:pPr algn="just"/>
            <a:endParaRPr lang="en-US" sz="1800" b="1" dirty="0">
              <a:solidFill>
                <a:srgbClr val="000000"/>
              </a:solidFill>
              <a:latin typeface="Arial" charset="0"/>
              <a:ea typeface="ＭＳ Ｐゴシック" charset="0"/>
              <a:cs typeface="ＭＳ Ｐゴシック" charset="0"/>
            </a:endParaRPr>
          </a:p>
          <a:p>
            <a:pPr algn="just"/>
            <a:endParaRPr lang="en-US" sz="1800" b="1" dirty="0">
              <a:solidFill>
                <a:srgbClr val="000000"/>
              </a:solidFill>
              <a:latin typeface="Arial" charset="0"/>
              <a:ea typeface="ＭＳ Ｐゴシック" charset="0"/>
              <a:cs typeface="ＭＳ Ｐゴシック" charset="0"/>
            </a:endParaRPr>
          </a:p>
          <a:p>
            <a:pPr algn="just"/>
            <a:endParaRPr lang="en-US" sz="2100" b="1" dirty="0">
              <a:solidFill>
                <a:srgbClr val="000000"/>
              </a:solidFill>
              <a:latin typeface="Arial" charset="0"/>
              <a:ea typeface="ＭＳ Ｐゴシック" charset="0"/>
              <a:cs typeface="ＭＳ Ｐゴシック" charset="0"/>
            </a:endParaRPr>
          </a:p>
        </p:txBody>
      </p:sp>
      <p:sp>
        <p:nvSpPr>
          <p:cNvPr id="63490" name="Rectangle 2"/>
          <p:cNvSpPr>
            <a:spLocks noGrp="1" noChangeArrowheads="1"/>
          </p:cNvSpPr>
          <p:nvPr>
            <p:ph type="title"/>
          </p:nvPr>
        </p:nvSpPr>
        <p:spPr>
          <a:xfrm>
            <a:off x="1601391" y="0"/>
            <a:ext cx="5829300" cy="857250"/>
          </a:xfrm>
        </p:spPr>
        <p:txBody>
          <a:bodyPr/>
          <a:lstStyle/>
          <a:p>
            <a:r>
              <a:rPr lang="en-US" b="1" dirty="0">
                <a:solidFill>
                  <a:srgbClr val="FF0000"/>
                </a:solidFill>
                <a:latin typeface="Arial" charset="0"/>
                <a:ea typeface="ＭＳ Ｐゴシック" charset="0"/>
                <a:cs typeface="ＭＳ Ｐゴシック" charset="0"/>
              </a:rPr>
              <a:t>Conclusions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6387">
                                            <p:txEl>
                                              <p:pRg st="0" end="0"/>
                                            </p:txEl>
                                          </p:spTgt>
                                        </p:tgtEl>
                                        <p:attrNameLst>
                                          <p:attrName>style.visibility</p:attrName>
                                        </p:attrNameLst>
                                      </p:cBhvr>
                                      <p:to>
                                        <p:strVal val="visible"/>
                                      </p:to>
                                    </p:set>
                                    <p:animEffect transition="in" filter="fade">
                                      <p:cBhvr>
                                        <p:cTn id="7" dur="2000"/>
                                        <p:tgtEl>
                                          <p:spTgt spid="129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96387">
                                            <p:txEl>
                                              <p:pRg st="2" end="2"/>
                                            </p:txEl>
                                          </p:spTgt>
                                        </p:tgtEl>
                                        <p:attrNameLst>
                                          <p:attrName>style.visibility</p:attrName>
                                        </p:attrNameLst>
                                      </p:cBhvr>
                                      <p:to>
                                        <p:strVal val="visible"/>
                                      </p:to>
                                    </p:set>
                                    <p:animEffect transition="in" filter="fade">
                                      <p:cBhvr>
                                        <p:cTn id="12" dur="2000"/>
                                        <p:tgtEl>
                                          <p:spTgt spid="12963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96387">
                                            <p:txEl>
                                              <p:pRg st="4" end="4"/>
                                            </p:txEl>
                                          </p:spTgt>
                                        </p:tgtEl>
                                        <p:attrNameLst>
                                          <p:attrName>style.visibility</p:attrName>
                                        </p:attrNameLst>
                                      </p:cBhvr>
                                      <p:to>
                                        <p:strVal val="visible"/>
                                      </p:to>
                                    </p:set>
                                    <p:animEffect transition="in" filter="fade">
                                      <p:cBhvr>
                                        <p:cTn id="17" dur="2000"/>
                                        <p:tgtEl>
                                          <p:spTgt spid="129638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96387">
                                            <p:txEl>
                                              <p:pRg st="6" end="6"/>
                                            </p:txEl>
                                          </p:spTgt>
                                        </p:tgtEl>
                                        <p:attrNameLst>
                                          <p:attrName>style.visibility</p:attrName>
                                        </p:attrNameLst>
                                      </p:cBhvr>
                                      <p:to>
                                        <p:strVal val="visible"/>
                                      </p:to>
                                    </p:set>
                                    <p:animEffect transition="in" filter="fade">
                                      <p:cBhvr>
                                        <p:cTn id="22" dur="2000"/>
                                        <p:tgtEl>
                                          <p:spTgt spid="1296387">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96387">
                                            <p:txEl>
                                              <p:pRg st="8" end="8"/>
                                            </p:txEl>
                                          </p:spTgt>
                                        </p:tgtEl>
                                        <p:attrNameLst>
                                          <p:attrName>style.visibility</p:attrName>
                                        </p:attrNameLst>
                                      </p:cBhvr>
                                      <p:to>
                                        <p:strVal val="visible"/>
                                      </p:to>
                                    </p:set>
                                    <p:animEffect transition="in" filter="fade">
                                      <p:cBhvr>
                                        <p:cTn id="27" dur="2000"/>
                                        <p:tgtEl>
                                          <p:spTgt spid="12963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638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solidFill>
                  <a:srgbClr val="FF0000"/>
                </a:solidFill>
              </a:rPr>
              <a:t>PERFORMANCE</a:t>
            </a:r>
          </a:p>
        </p:txBody>
      </p:sp>
    </p:spTree>
    <p:extLst>
      <p:ext uri="{BB962C8B-B14F-4D97-AF65-F5344CB8AC3E}">
        <p14:creationId xmlns:p14="http://schemas.microsoft.com/office/powerpoint/2010/main" val="1134890739"/>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037" y="457201"/>
            <a:ext cx="4783931" cy="3745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283" y="1"/>
            <a:ext cx="5226844"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Text Box 4"/>
          <p:cNvSpPr txBox="1">
            <a:spLocks noChangeArrowheads="1"/>
          </p:cNvSpPr>
          <p:nvPr/>
        </p:nvSpPr>
        <p:spPr bwMode="auto">
          <a:xfrm>
            <a:off x="5041108" y="465536"/>
            <a:ext cx="2826415" cy="25391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050" b="1">
                <a:solidFill>
                  <a:srgbClr val="000000"/>
                </a:solidFill>
              </a:rPr>
              <a:t>Fraticelli et al Critical Care Medicine 2009</a:t>
            </a:r>
          </a:p>
        </p:txBody>
      </p:sp>
      <p:pic>
        <p:nvPicPr>
          <p:cNvPr id="409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137" y="4094560"/>
            <a:ext cx="6230540" cy="1048940"/>
          </a:xfrm>
          <a:prstGeom prst="rect">
            <a:avLst/>
          </a:prstGeom>
          <a:noFill/>
          <a:ln w="222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21066259"/>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2420542"/>
            <a:ext cx="3657600" cy="2722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458" y="57150"/>
            <a:ext cx="3679031" cy="2589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Rectangle 5"/>
          <p:cNvSpPr>
            <a:spLocks noChangeArrowheads="1"/>
          </p:cNvSpPr>
          <p:nvPr/>
        </p:nvSpPr>
        <p:spPr bwMode="auto">
          <a:xfrm>
            <a:off x="1371600" y="0"/>
            <a:ext cx="3686175" cy="5143500"/>
          </a:xfrm>
          <a:prstGeom prst="rect">
            <a:avLst/>
          </a:prstGeom>
          <a:noFill/>
          <a:ln w="25400">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sz="1800"/>
          </a:p>
        </p:txBody>
      </p:sp>
      <p:sp>
        <p:nvSpPr>
          <p:cNvPr id="30724" name="Rectangle 9"/>
          <p:cNvSpPr>
            <a:spLocks noChangeArrowheads="1"/>
          </p:cNvSpPr>
          <p:nvPr/>
        </p:nvSpPr>
        <p:spPr bwMode="auto">
          <a:xfrm>
            <a:off x="4132662" y="1221583"/>
            <a:ext cx="810815" cy="1350169"/>
          </a:xfrm>
          <a:prstGeom prst="rect">
            <a:avLst/>
          </a:prstGeom>
          <a:noFill/>
          <a:ln w="317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sz="1800"/>
          </a:p>
        </p:txBody>
      </p:sp>
      <p:pic>
        <p:nvPicPr>
          <p:cNvPr id="307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974" y="1221582"/>
            <a:ext cx="2106215" cy="1531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6" name="Rettangolo 1"/>
          <p:cNvSpPr>
            <a:spLocks noChangeArrowheads="1"/>
          </p:cNvSpPr>
          <p:nvPr/>
        </p:nvSpPr>
        <p:spPr bwMode="auto">
          <a:xfrm>
            <a:off x="5274471" y="3204127"/>
            <a:ext cx="36861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it-IT" sz="1800" dirty="0">
                <a:solidFill>
                  <a:schemeClr val="bg1"/>
                </a:solidFill>
              </a:rPr>
              <a:t>Fraticelli AT et al</a:t>
            </a:r>
            <a:r>
              <a:rPr lang="en-US" sz="1800" dirty="0">
                <a:solidFill>
                  <a:schemeClr val="bg1"/>
                </a:solidFill>
              </a:rPr>
              <a:t>. Crit Care Med 2009; 37:939–945</a:t>
            </a:r>
            <a:endParaRPr lang="it-IT" sz="1800" dirty="0">
              <a:solidFill>
                <a:schemeClr val="bg1"/>
              </a:solidFill>
            </a:endParaRPr>
          </a:p>
        </p:txBody>
      </p:sp>
      <p:pic>
        <p:nvPicPr>
          <p:cNvPr id="30727" name="Picture 2"/>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b="16634"/>
          <a:stretch>
            <a:fillRect/>
          </a:stretch>
        </p:blipFill>
        <p:spPr bwMode="auto">
          <a:xfrm>
            <a:off x="5274471" y="141686"/>
            <a:ext cx="2459831" cy="551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8" name="CasellaDiTesto 3"/>
          <p:cNvSpPr txBox="1">
            <a:spLocks noChangeArrowheads="1"/>
          </p:cNvSpPr>
          <p:nvPr/>
        </p:nvSpPr>
        <p:spPr bwMode="auto">
          <a:xfrm>
            <a:off x="6267451" y="295276"/>
            <a:ext cx="1088231" cy="41549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2100" b="1">
                <a:solidFill>
                  <a:srgbClr val="006699"/>
                </a:solidFill>
              </a:rPr>
              <a:t>Oracle</a:t>
            </a:r>
          </a:p>
        </p:txBody>
      </p:sp>
    </p:spTree>
    <p:extLst>
      <p:ext uri="{BB962C8B-B14F-4D97-AF65-F5344CB8AC3E}">
        <p14:creationId xmlns:p14="http://schemas.microsoft.com/office/powerpoint/2010/main" val="522049157"/>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itolo 1"/>
          <p:cNvSpPr>
            <a:spLocks noGrp="1"/>
          </p:cNvSpPr>
          <p:nvPr>
            <p:ph type="title"/>
          </p:nvPr>
        </p:nvSpPr>
        <p:spPr/>
        <p:txBody>
          <a:bodyPr/>
          <a:lstStyle/>
          <a:p>
            <a:endParaRPr lang="it-IT">
              <a:latin typeface="Arial" charset="0"/>
              <a:ea typeface="ＭＳ Ｐゴシック" charset="0"/>
              <a:cs typeface="ＭＳ Ｐゴシック" charset="0"/>
            </a:endParaRPr>
          </a:p>
        </p:txBody>
      </p:sp>
      <p:pic>
        <p:nvPicPr>
          <p:cNvPr id="4" name="Immagine 3"/>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046500752"/>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2F"/>
            </a:gs>
            <a:gs pos="0">
              <a:schemeClr val="tx1"/>
            </a:gs>
          </a:gsLst>
          <a:lin ang="5400000" scaled="1"/>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C6E4818-2EBF-0053-5858-56DFD8D37FC6}"/>
              </a:ext>
            </a:extLst>
          </p:cNvPr>
          <p:cNvPicPr>
            <a:picLocks noChangeAspect="1"/>
          </p:cNvPicPr>
          <p:nvPr/>
        </p:nvPicPr>
        <p:blipFill>
          <a:blip r:embed="rId3"/>
          <a:stretch>
            <a:fillRect/>
          </a:stretch>
        </p:blipFill>
        <p:spPr>
          <a:xfrm>
            <a:off x="125450" y="64825"/>
            <a:ext cx="3462454" cy="1106720"/>
          </a:xfrm>
          <a:prstGeom prst="rect">
            <a:avLst/>
          </a:prstGeom>
          <a:ln>
            <a:solidFill>
              <a:schemeClr val="tx1"/>
            </a:solidFill>
          </a:ln>
        </p:spPr>
      </p:pic>
      <p:sp>
        <p:nvSpPr>
          <p:cNvPr id="6" name="CasellaDiTesto 5">
            <a:extLst>
              <a:ext uri="{FF2B5EF4-FFF2-40B4-BE49-F238E27FC236}">
                <a16:creationId xmlns:a16="http://schemas.microsoft.com/office/drawing/2014/main" id="{7AD94BCE-B600-B1F5-15D2-C3F21CECC5C2}"/>
              </a:ext>
            </a:extLst>
          </p:cNvPr>
          <p:cNvSpPr txBox="1"/>
          <p:nvPr/>
        </p:nvSpPr>
        <p:spPr>
          <a:xfrm>
            <a:off x="2978315" y="4821472"/>
            <a:ext cx="8265248" cy="300082"/>
          </a:xfrm>
          <a:prstGeom prst="rect">
            <a:avLst/>
          </a:prstGeom>
          <a:noFill/>
        </p:spPr>
        <p:txBody>
          <a:bodyPr wrap="square">
            <a:spAutoFit/>
          </a:bodyPr>
          <a:lstStyle/>
          <a:p>
            <a:r>
              <a:rPr lang="it-IT" sz="1350" b="1">
                <a:latin typeface="Arial" panose="020B0604020202020204" pitchFamily="34" charset="0"/>
                <a:cs typeface="Arial" panose="020B0604020202020204" pitchFamily="34" charset="0"/>
              </a:rPr>
              <a:t>American Journal of </a:t>
            </a:r>
            <a:r>
              <a:rPr lang="it-IT" sz="1350" b="1" err="1">
                <a:latin typeface="Arial" panose="020B0604020202020204" pitchFamily="34" charset="0"/>
                <a:cs typeface="Arial" panose="020B0604020202020204" pitchFamily="34" charset="0"/>
              </a:rPr>
              <a:t>Respiratory</a:t>
            </a:r>
            <a:r>
              <a:rPr lang="it-IT" sz="1350" b="1">
                <a:latin typeface="Arial" panose="020B0604020202020204" pitchFamily="34" charset="0"/>
                <a:cs typeface="Arial" panose="020B0604020202020204" pitchFamily="34" charset="0"/>
              </a:rPr>
              <a:t> and Critical Care Medicine 2023; 207:10</a:t>
            </a:r>
            <a:endParaRPr lang="it-IT" sz="1800" b="1">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F2544E51-32C2-14B0-36E2-A7FF8C056660}"/>
              </a:ext>
            </a:extLst>
          </p:cNvPr>
          <p:cNvPicPr>
            <a:picLocks noChangeAspect="1"/>
          </p:cNvPicPr>
          <p:nvPr/>
        </p:nvPicPr>
        <p:blipFill>
          <a:blip r:embed="rId4"/>
          <a:stretch>
            <a:fillRect/>
          </a:stretch>
        </p:blipFill>
        <p:spPr>
          <a:xfrm>
            <a:off x="679104" y="2135422"/>
            <a:ext cx="4933950" cy="2686050"/>
          </a:xfrm>
          <a:prstGeom prst="rect">
            <a:avLst/>
          </a:prstGeom>
        </p:spPr>
      </p:pic>
      <p:pic>
        <p:nvPicPr>
          <p:cNvPr id="8" name="Immagine 7">
            <a:extLst>
              <a:ext uri="{FF2B5EF4-FFF2-40B4-BE49-F238E27FC236}">
                <a16:creationId xmlns:a16="http://schemas.microsoft.com/office/drawing/2014/main" id="{7343E297-6445-1CD0-6294-F9B89F948A0D}"/>
              </a:ext>
            </a:extLst>
          </p:cNvPr>
          <p:cNvPicPr>
            <a:picLocks noChangeAspect="1"/>
          </p:cNvPicPr>
          <p:nvPr/>
        </p:nvPicPr>
        <p:blipFill>
          <a:blip r:embed="rId5"/>
          <a:stretch>
            <a:fillRect/>
          </a:stretch>
        </p:blipFill>
        <p:spPr>
          <a:xfrm>
            <a:off x="5613054" y="2124673"/>
            <a:ext cx="2779511" cy="2661233"/>
          </a:xfrm>
          <a:prstGeom prst="rect">
            <a:avLst/>
          </a:prstGeom>
        </p:spPr>
      </p:pic>
      <p:sp>
        <p:nvSpPr>
          <p:cNvPr id="9" name="CasellaDiTesto 8">
            <a:extLst>
              <a:ext uri="{FF2B5EF4-FFF2-40B4-BE49-F238E27FC236}">
                <a16:creationId xmlns:a16="http://schemas.microsoft.com/office/drawing/2014/main" id="{6807C5F3-E4FF-0B25-495D-06B4284523F3}"/>
              </a:ext>
            </a:extLst>
          </p:cNvPr>
          <p:cNvSpPr txBox="1"/>
          <p:nvPr/>
        </p:nvSpPr>
        <p:spPr>
          <a:xfrm>
            <a:off x="114300" y="1308116"/>
            <a:ext cx="8915400" cy="553998"/>
          </a:xfrm>
          <a:prstGeom prst="rect">
            <a:avLst/>
          </a:prstGeom>
          <a:noFill/>
          <a:ln>
            <a:solidFill>
              <a:schemeClr val="tx1"/>
            </a:solidFill>
          </a:ln>
        </p:spPr>
        <p:txBody>
          <a:bodyPr wrap="square">
            <a:spAutoFit/>
          </a:bodyPr>
          <a:lstStyle/>
          <a:p>
            <a:r>
              <a:rPr lang="it-IT" sz="1500" dirty="0">
                <a:solidFill>
                  <a:schemeClr val="accent4">
                    <a:lumMod val="10000"/>
                  </a:schemeClr>
                </a:solidFill>
                <a:latin typeface="Arial" panose="020B0604020202020204" pitchFamily="34" charset="0"/>
                <a:cs typeface="Arial" panose="020B0604020202020204" pitchFamily="34" charset="0"/>
              </a:rPr>
              <a:t>HFNO, </a:t>
            </a:r>
            <a:r>
              <a:rPr lang="it-IT" sz="1500" dirty="0" err="1">
                <a:solidFill>
                  <a:schemeClr val="accent4">
                    <a:lumMod val="10000"/>
                  </a:schemeClr>
                </a:solidFill>
                <a:latin typeface="Arial" panose="020B0604020202020204" pitchFamily="34" charset="0"/>
                <a:cs typeface="Arial" panose="020B0604020202020204" pitchFamily="34" charset="0"/>
              </a:rPr>
              <a:t>helmet</a:t>
            </a:r>
            <a:r>
              <a:rPr lang="it-IT" sz="1500" dirty="0">
                <a:solidFill>
                  <a:schemeClr val="accent4">
                    <a:lumMod val="10000"/>
                  </a:schemeClr>
                </a:solidFill>
                <a:latin typeface="Arial" panose="020B0604020202020204" pitchFamily="34" charset="0"/>
                <a:cs typeface="Arial" panose="020B0604020202020204" pitchFamily="34" charset="0"/>
              </a:rPr>
              <a:t> NIV, </a:t>
            </a:r>
            <a:r>
              <a:rPr lang="it-IT" sz="1500" b="1" dirty="0" err="1">
                <a:solidFill>
                  <a:schemeClr val="accent4">
                    <a:lumMod val="10000"/>
                  </a:schemeClr>
                </a:solidFill>
                <a:latin typeface="Arial" panose="020B0604020202020204" pitchFamily="34" charset="0"/>
                <a:cs typeface="Arial" panose="020B0604020202020204" pitchFamily="34" charset="0"/>
              </a:rPr>
              <a:t>but</a:t>
            </a:r>
            <a:r>
              <a:rPr lang="it-IT" sz="1500" b="1" dirty="0">
                <a:solidFill>
                  <a:schemeClr val="accent4">
                    <a:lumMod val="10000"/>
                  </a:schemeClr>
                </a:solidFill>
                <a:latin typeface="Arial" panose="020B0604020202020204" pitchFamily="34" charset="0"/>
                <a:cs typeface="Arial" panose="020B0604020202020204" pitchFamily="34" charset="0"/>
              </a:rPr>
              <a:t> </a:t>
            </a:r>
            <a:r>
              <a:rPr lang="it-IT" sz="1500" b="1" dirty="0" err="1">
                <a:solidFill>
                  <a:schemeClr val="accent4">
                    <a:lumMod val="10000"/>
                  </a:schemeClr>
                </a:solidFill>
                <a:latin typeface="Arial" panose="020B0604020202020204" pitchFamily="34" charset="0"/>
                <a:cs typeface="Arial" panose="020B0604020202020204" pitchFamily="34" charset="0"/>
              </a:rPr>
              <a:t>not</a:t>
            </a:r>
            <a:r>
              <a:rPr lang="it-IT" sz="1500" b="1" dirty="0">
                <a:solidFill>
                  <a:schemeClr val="accent4">
                    <a:lumMod val="10000"/>
                  </a:schemeClr>
                </a:solidFill>
                <a:latin typeface="Arial" panose="020B0604020202020204" pitchFamily="34" charset="0"/>
                <a:cs typeface="Arial" panose="020B0604020202020204" pitchFamily="34" charset="0"/>
              </a:rPr>
              <a:t> CPAP, </a:t>
            </a:r>
            <a:r>
              <a:rPr lang="it-IT" sz="1500" dirty="0" err="1">
                <a:solidFill>
                  <a:schemeClr val="accent4">
                    <a:lumMod val="10000"/>
                  </a:schemeClr>
                </a:solidFill>
                <a:latin typeface="Arial" panose="020B0604020202020204" pitchFamily="34" charset="0"/>
                <a:cs typeface="Arial" panose="020B0604020202020204" pitchFamily="34" charset="0"/>
              </a:rPr>
              <a:t>reduced</a:t>
            </a:r>
            <a:r>
              <a:rPr lang="it-IT" sz="1500" dirty="0">
                <a:solidFill>
                  <a:schemeClr val="accent4">
                    <a:lumMod val="10000"/>
                  </a:schemeClr>
                </a:solidFill>
                <a:latin typeface="Arial" panose="020B0604020202020204" pitchFamily="34" charset="0"/>
                <a:cs typeface="Arial" panose="020B0604020202020204" pitchFamily="34" charset="0"/>
              </a:rPr>
              <a:t> </a:t>
            </a:r>
            <a:r>
              <a:rPr lang="it-IT" sz="1500" dirty="0" err="1">
                <a:solidFill>
                  <a:schemeClr val="accent4">
                    <a:lumMod val="10000"/>
                  </a:schemeClr>
                </a:solidFill>
                <a:latin typeface="Arial" panose="020B0604020202020204" pitchFamily="34" charset="0"/>
                <a:cs typeface="Arial" panose="020B0604020202020204" pitchFamily="34" charset="0"/>
              </a:rPr>
              <a:t>esophageal</a:t>
            </a:r>
            <a:r>
              <a:rPr lang="it-IT" sz="1500" dirty="0">
                <a:solidFill>
                  <a:schemeClr val="accent4">
                    <a:lumMod val="10000"/>
                  </a:schemeClr>
                </a:solidFill>
                <a:latin typeface="Arial" panose="020B0604020202020204" pitchFamily="34" charset="0"/>
                <a:cs typeface="Arial" panose="020B0604020202020204" pitchFamily="34" charset="0"/>
              </a:rPr>
              <a:t> pressure. CPAP and NIV </a:t>
            </a:r>
            <a:r>
              <a:rPr lang="it-IT" sz="1500" dirty="0" err="1">
                <a:solidFill>
                  <a:schemeClr val="accent4">
                    <a:lumMod val="10000"/>
                  </a:schemeClr>
                </a:solidFill>
                <a:latin typeface="Arial" panose="020B0604020202020204" pitchFamily="34" charset="0"/>
                <a:cs typeface="Arial" panose="020B0604020202020204" pitchFamily="34" charset="0"/>
              </a:rPr>
              <a:t>similarly</a:t>
            </a:r>
            <a:r>
              <a:rPr lang="it-IT" sz="1500" dirty="0">
                <a:solidFill>
                  <a:schemeClr val="accent4">
                    <a:lumMod val="10000"/>
                  </a:schemeClr>
                </a:solidFill>
                <a:latin typeface="Arial" panose="020B0604020202020204" pitchFamily="34" charset="0"/>
                <a:cs typeface="Arial" panose="020B0604020202020204" pitchFamily="34" charset="0"/>
              </a:rPr>
              <a:t> </a:t>
            </a:r>
            <a:r>
              <a:rPr lang="it-IT" sz="1500" dirty="0" err="1">
                <a:solidFill>
                  <a:schemeClr val="accent4">
                    <a:lumMod val="10000"/>
                  </a:schemeClr>
                </a:solidFill>
                <a:latin typeface="Arial" panose="020B0604020202020204" pitchFamily="34" charset="0"/>
                <a:cs typeface="Arial" panose="020B0604020202020204" pitchFamily="34" charset="0"/>
              </a:rPr>
              <a:t>increased</a:t>
            </a:r>
            <a:r>
              <a:rPr lang="it-IT" sz="1500" dirty="0">
                <a:solidFill>
                  <a:schemeClr val="accent4">
                    <a:lumMod val="10000"/>
                  </a:schemeClr>
                </a:solidFill>
                <a:latin typeface="Arial" panose="020B0604020202020204" pitchFamily="34" charset="0"/>
                <a:cs typeface="Arial" panose="020B0604020202020204" pitchFamily="34" charset="0"/>
              </a:rPr>
              <a:t> </a:t>
            </a:r>
            <a:r>
              <a:rPr lang="it-IT" sz="1500" dirty="0" err="1">
                <a:solidFill>
                  <a:schemeClr val="accent4">
                    <a:lumMod val="10000"/>
                  </a:schemeClr>
                </a:solidFill>
                <a:latin typeface="Arial" panose="020B0604020202020204" pitchFamily="34" charset="0"/>
                <a:cs typeface="Arial" panose="020B0604020202020204" pitchFamily="34" charset="0"/>
              </a:rPr>
              <a:t>oxygenation</a:t>
            </a:r>
            <a:r>
              <a:rPr lang="it-IT" sz="1500" dirty="0">
                <a:solidFill>
                  <a:schemeClr val="accent4">
                    <a:lumMod val="10000"/>
                  </a:schemeClr>
                </a:solidFill>
                <a:latin typeface="Arial" panose="020B0604020202020204" pitchFamily="34" charset="0"/>
                <a:cs typeface="Arial" panose="020B0604020202020204" pitchFamily="34" charset="0"/>
              </a:rPr>
              <a:t>, end-</a:t>
            </a:r>
            <a:r>
              <a:rPr lang="it-IT" sz="1500" dirty="0" err="1">
                <a:solidFill>
                  <a:schemeClr val="accent4">
                    <a:lumMod val="10000"/>
                  </a:schemeClr>
                </a:solidFill>
                <a:latin typeface="Arial" panose="020B0604020202020204" pitchFamily="34" charset="0"/>
                <a:cs typeface="Arial" panose="020B0604020202020204" pitchFamily="34" charset="0"/>
              </a:rPr>
              <a:t>expiratory</a:t>
            </a:r>
            <a:r>
              <a:rPr lang="it-IT" sz="1500" dirty="0">
                <a:solidFill>
                  <a:schemeClr val="accent4">
                    <a:lumMod val="10000"/>
                  </a:schemeClr>
                </a:solidFill>
                <a:latin typeface="Arial" panose="020B0604020202020204" pitchFamily="34" charset="0"/>
                <a:cs typeface="Arial" panose="020B0604020202020204" pitchFamily="34" charset="0"/>
              </a:rPr>
              <a:t> </a:t>
            </a:r>
            <a:r>
              <a:rPr lang="it-IT" sz="1500" dirty="0" err="1">
                <a:solidFill>
                  <a:schemeClr val="accent4">
                    <a:lumMod val="10000"/>
                  </a:schemeClr>
                </a:solidFill>
                <a:latin typeface="Arial" panose="020B0604020202020204" pitchFamily="34" charset="0"/>
                <a:cs typeface="Arial" panose="020B0604020202020204" pitchFamily="34" charset="0"/>
              </a:rPr>
              <a:t>lung</a:t>
            </a:r>
            <a:r>
              <a:rPr lang="it-IT" sz="1500" dirty="0">
                <a:solidFill>
                  <a:schemeClr val="accent4">
                    <a:lumMod val="10000"/>
                  </a:schemeClr>
                </a:solidFill>
                <a:latin typeface="Arial" panose="020B0604020202020204" pitchFamily="34" charset="0"/>
                <a:cs typeface="Arial" panose="020B0604020202020204" pitchFamily="34" charset="0"/>
              </a:rPr>
              <a:t> volume, and VT, </a:t>
            </a:r>
            <a:r>
              <a:rPr lang="it-IT" sz="1500" dirty="0" err="1">
                <a:solidFill>
                  <a:schemeClr val="accent4">
                    <a:lumMod val="10000"/>
                  </a:schemeClr>
                </a:solidFill>
                <a:latin typeface="Arial" panose="020B0604020202020204" pitchFamily="34" charset="0"/>
                <a:cs typeface="Arial" panose="020B0604020202020204" pitchFamily="34" charset="0"/>
              </a:rPr>
              <a:t>without</a:t>
            </a:r>
            <a:r>
              <a:rPr lang="it-IT" sz="1500" dirty="0">
                <a:solidFill>
                  <a:schemeClr val="accent4">
                    <a:lumMod val="10000"/>
                  </a:schemeClr>
                </a:solidFill>
                <a:latin typeface="Arial" panose="020B0604020202020204" pitchFamily="34" charset="0"/>
                <a:cs typeface="Arial" panose="020B0604020202020204" pitchFamily="34" charset="0"/>
              </a:rPr>
              <a:t> </a:t>
            </a:r>
            <a:r>
              <a:rPr lang="it-IT" sz="1500" dirty="0" err="1">
                <a:solidFill>
                  <a:schemeClr val="accent4">
                    <a:lumMod val="10000"/>
                  </a:schemeClr>
                </a:solidFill>
                <a:latin typeface="Arial" panose="020B0604020202020204" pitchFamily="34" charset="0"/>
                <a:cs typeface="Arial" panose="020B0604020202020204" pitchFamily="34" charset="0"/>
              </a:rPr>
              <a:t>affecting</a:t>
            </a:r>
            <a:r>
              <a:rPr lang="it-IT" sz="1500" dirty="0">
                <a:solidFill>
                  <a:schemeClr val="accent4">
                    <a:lumMod val="10000"/>
                  </a:schemeClr>
                </a:solidFill>
                <a:latin typeface="Arial" panose="020B0604020202020204" pitchFamily="34" charset="0"/>
                <a:cs typeface="Arial" panose="020B0604020202020204" pitchFamily="34" charset="0"/>
              </a:rPr>
              <a:t> </a:t>
            </a:r>
            <a:r>
              <a:rPr lang="it-IT" sz="1500" dirty="0" err="1">
                <a:solidFill>
                  <a:schemeClr val="accent4">
                    <a:lumMod val="10000"/>
                  </a:schemeClr>
                </a:solidFill>
                <a:latin typeface="Arial" panose="020B0604020202020204" pitchFamily="34" charset="0"/>
                <a:cs typeface="Arial" panose="020B0604020202020204" pitchFamily="34" charset="0"/>
              </a:rPr>
              <a:t>transpulmonary</a:t>
            </a:r>
            <a:r>
              <a:rPr lang="it-IT" sz="1500" dirty="0">
                <a:solidFill>
                  <a:schemeClr val="accent4">
                    <a:lumMod val="10000"/>
                  </a:schemeClr>
                </a:solidFill>
                <a:latin typeface="Arial" panose="020B0604020202020204" pitchFamily="34" charset="0"/>
                <a:cs typeface="Arial" panose="020B0604020202020204" pitchFamily="34" charset="0"/>
              </a:rPr>
              <a:t> pressure. </a:t>
            </a:r>
          </a:p>
        </p:txBody>
      </p:sp>
    </p:spTree>
    <p:extLst>
      <p:ext uri="{BB962C8B-B14F-4D97-AF65-F5344CB8AC3E}">
        <p14:creationId xmlns:p14="http://schemas.microsoft.com/office/powerpoint/2010/main" val="2184291484"/>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251520" y="179870"/>
            <a:ext cx="8424936" cy="857250"/>
          </a:xfrm>
        </p:spPr>
        <p:txBody>
          <a:bodyPr/>
          <a:lstStyle/>
          <a:p>
            <a:r>
              <a:rPr lang="en-GB" b="1" dirty="0">
                <a:solidFill>
                  <a:srgbClr val="FF0000"/>
                </a:solidFill>
                <a:latin typeface="Arial" charset="0"/>
                <a:ea typeface="ＭＳ Ｐゴシック" charset="0"/>
                <a:cs typeface="ＭＳ Ｐゴシック" charset="0"/>
              </a:rPr>
              <a:t>Interfaces can be </a:t>
            </a:r>
            <a:r>
              <a:rPr lang="en-GB" b="1" dirty="0" err="1">
                <a:solidFill>
                  <a:srgbClr val="FF0000"/>
                </a:solidFill>
                <a:latin typeface="Arial" charset="0"/>
                <a:ea typeface="ＭＳ Ｐゴシック" charset="0"/>
                <a:cs typeface="ＭＳ Ｐゴシック" charset="0"/>
              </a:rPr>
              <a:t>futher</a:t>
            </a:r>
            <a:r>
              <a:rPr lang="en-GB" b="1" dirty="0">
                <a:solidFill>
                  <a:srgbClr val="FF0000"/>
                </a:solidFill>
                <a:latin typeface="Arial" charset="0"/>
                <a:ea typeface="ＭＳ Ｐゴシック" charset="0"/>
                <a:cs typeface="ＭＳ Ｐゴシック" charset="0"/>
              </a:rPr>
              <a:t>  divided in:</a:t>
            </a:r>
            <a:endParaRPr lang="it-IT" dirty="0">
              <a:solidFill>
                <a:srgbClr val="FF0000"/>
              </a:solidFill>
              <a:latin typeface="Arial" charset="0"/>
              <a:ea typeface="ＭＳ Ｐゴシック" charset="0"/>
              <a:cs typeface="ＭＳ Ｐゴシック" charset="0"/>
            </a:endParaRPr>
          </a:p>
        </p:txBody>
      </p:sp>
      <p:sp>
        <p:nvSpPr>
          <p:cNvPr id="25602" name="Rectangle 3"/>
          <p:cNvSpPr>
            <a:spLocks noGrp="1" noChangeArrowheads="1"/>
          </p:cNvSpPr>
          <p:nvPr>
            <p:ph type="body" idx="1"/>
          </p:nvPr>
        </p:nvSpPr>
        <p:spPr>
          <a:xfrm>
            <a:off x="1143000" y="1485900"/>
            <a:ext cx="6858000" cy="3086100"/>
          </a:xfrm>
        </p:spPr>
        <p:txBody>
          <a:bodyPr/>
          <a:lstStyle/>
          <a:p>
            <a:pPr algn="just">
              <a:lnSpc>
                <a:spcPct val="80000"/>
              </a:lnSpc>
              <a:tabLst>
                <a:tab pos="2571750" algn="l"/>
              </a:tabLst>
            </a:pPr>
            <a:r>
              <a:rPr lang="en-GB" b="1" dirty="0">
                <a:solidFill>
                  <a:srgbClr val="000000"/>
                </a:solidFill>
                <a:latin typeface="Arial" charset="0"/>
                <a:ea typeface="ＭＳ Ｐゴシック" charset="0"/>
                <a:cs typeface="ＭＳ Ｐゴシック" charset="0"/>
              </a:rPr>
              <a:t>Standard industrial ready-to-use, commonly available in different sizes</a:t>
            </a:r>
          </a:p>
          <a:p>
            <a:pPr algn="just">
              <a:tabLst>
                <a:tab pos="2571750" algn="l"/>
              </a:tabLst>
            </a:pPr>
            <a:endParaRPr lang="en-GB" b="1" dirty="0">
              <a:solidFill>
                <a:srgbClr val="000000"/>
              </a:solidFill>
              <a:latin typeface="Arial" charset="0"/>
              <a:ea typeface="ＭＳ Ｐゴシック" charset="0"/>
              <a:cs typeface="ＭＳ Ｐゴシック" charset="0"/>
            </a:endParaRPr>
          </a:p>
          <a:p>
            <a:pPr algn="just">
              <a:tabLst>
                <a:tab pos="2571750" algn="l"/>
              </a:tabLst>
            </a:pPr>
            <a:endParaRPr lang="en-GB" b="1" dirty="0">
              <a:solidFill>
                <a:srgbClr val="000000"/>
              </a:solidFill>
              <a:latin typeface="Arial" charset="0"/>
              <a:ea typeface="ＭＳ Ｐゴシック" charset="0"/>
              <a:cs typeface="ＭＳ Ｐゴシック" charset="0"/>
            </a:endParaRPr>
          </a:p>
          <a:p>
            <a:pPr algn="just">
              <a:lnSpc>
                <a:spcPct val="90000"/>
              </a:lnSpc>
              <a:tabLst>
                <a:tab pos="2571750" algn="l"/>
              </a:tabLst>
            </a:pPr>
            <a:r>
              <a:rPr lang="en-GB" b="1" dirty="0">
                <a:solidFill>
                  <a:srgbClr val="000000"/>
                </a:solidFill>
                <a:latin typeface="Arial" charset="0"/>
                <a:ea typeface="ＭＳ Ｐゴシック" charset="0"/>
                <a:cs typeface="ＭＳ Ｐゴシック" charset="0"/>
              </a:rPr>
              <a:t>Custom fabricated made-to-measure, moulded directly on the patient or from an impression previously obtained</a:t>
            </a:r>
            <a:endParaRPr lang="it-IT" dirty="0">
              <a:solidFill>
                <a:srgbClr val="000000"/>
              </a:solidFill>
              <a:latin typeface="Arial" charset="0"/>
              <a:ea typeface="ＭＳ Ｐゴシック" charset="0"/>
              <a:cs typeface="ＭＳ Ｐゴシック" charset="0"/>
            </a:endParaRPr>
          </a:p>
        </p:txBody>
      </p:sp>
      <p:sp>
        <p:nvSpPr>
          <p:cNvPr id="25603" name="Rectangle 4"/>
          <p:cNvSpPr>
            <a:spLocks noChangeArrowheads="1"/>
          </p:cNvSpPr>
          <p:nvPr/>
        </p:nvSpPr>
        <p:spPr bwMode="auto">
          <a:xfrm>
            <a:off x="1828800" y="0"/>
            <a:ext cx="58293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it-IT" sz="3300">
              <a:solidFill>
                <a:schemeClr val="tx2"/>
              </a:solidFill>
            </a:endParaRPr>
          </a:p>
        </p:txBody>
      </p:sp>
      <p:pic>
        <p:nvPicPr>
          <p:cNvPr id="25604" name="Picture 5"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152" y="1828801"/>
            <a:ext cx="1570435" cy="1177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3771901"/>
            <a:ext cx="1257300"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606" name="Group 7"/>
          <p:cNvGrpSpPr>
            <a:grpSpLocks/>
          </p:cNvGrpSpPr>
          <p:nvPr/>
        </p:nvGrpSpPr>
        <p:grpSpPr bwMode="auto">
          <a:xfrm>
            <a:off x="5429250" y="4057650"/>
            <a:ext cx="914400" cy="1085850"/>
            <a:chOff x="4972" y="2496"/>
            <a:chExt cx="1508" cy="1824"/>
          </a:xfrm>
        </p:grpSpPr>
        <p:pic>
          <p:nvPicPr>
            <p:cNvPr id="25608" name="Picture 8" descr="Canvi forma másca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 y="2496"/>
              <a:ext cx="1508" cy="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9" name="Rectangle 9"/>
            <p:cNvSpPr>
              <a:spLocks noChangeArrowheads="1"/>
            </p:cNvSpPr>
            <p:nvPr/>
          </p:nvSpPr>
          <p:spPr bwMode="auto">
            <a:xfrm>
              <a:off x="5184" y="3360"/>
              <a:ext cx="144" cy="144"/>
            </a:xfrm>
            <a:prstGeom prst="rect">
              <a:avLst/>
            </a:prstGeom>
            <a:solidFill>
              <a:schemeClr val="tx1"/>
            </a:solidFill>
            <a:ln w="9525">
              <a:solidFill>
                <a:schemeClr val="tx1"/>
              </a:solidFill>
              <a:miter lim="800000"/>
              <a:headEnd/>
              <a:tailEnd/>
            </a:ln>
          </p:spPr>
          <p:txBody>
            <a:bodyPr wrap="none" anchor="ctr"/>
            <a:lstStyle/>
            <a:p>
              <a:endParaRPr lang="it-IT" sz="1800"/>
            </a:p>
          </p:txBody>
        </p:sp>
        <p:sp>
          <p:nvSpPr>
            <p:cNvPr id="25610" name="Rectangle 10"/>
            <p:cNvSpPr>
              <a:spLocks noChangeArrowheads="1"/>
            </p:cNvSpPr>
            <p:nvPr/>
          </p:nvSpPr>
          <p:spPr bwMode="auto">
            <a:xfrm>
              <a:off x="5712" y="3360"/>
              <a:ext cx="144" cy="144"/>
            </a:xfrm>
            <a:prstGeom prst="rect">
              <a:avLst/>
            </a:prstGeom>
            <a:solidFill>
              <a:schemeClr val="tx1"/>
            </a:solidFill>
            <a:ln w="9525">
              <a:solidFill>
                <a:schemeClr val="tx1"/>
              </a:solidFill>
              <a:miter lim="800000"/>
              <a:headEnd/>
              <a:tailEnd/>
            </a:ln>
          </p:spPr>
          <p:txBody>
            <a:bodyPr wrap="none" anchor="ctr"/>
            <a:lstStyle/>
            <a:p>
              <a:endParaRPr lang="it-IT" sz="1800"/>
            </a:p>
          </p:txBody>
        </p:sp>
      </p:grpSp>
      <p:pic>
        <p:nvPicPr>
          <p:cNvPr id="2560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102" y="4045744"/>
            <a:ext cx="1775222" cy="10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ED05F5F-3466-8544-AA5A-DC1D5EC18DEA}"/>
              </a:ext>
            </a:extLst>
          </p:cNvPr>
          <p:cNvPicPr>
            <a:picLocks noChangeAspect="1"/>
          </p:cNvPicPr>
          <p:nvPr/>
        </p:nvPicPr>
        <p:blipFill>
          <a:blip r:embed="rId2"/>
          <a:stretch>
            <a:fillRect/>
          </a:stretch>
        </p:blipFill>
        <p:spPr>
          <a:xfrm>
            <a:off x="116284" y="955460"/>
            <a:ext cx="4465910" cy="2707313"/>
          </a:xfrm>
          <a:prstGeom prst="rect">
            <a:avLst/>
          </a:prstGeom>
        </p:spPr>
      </p:pic>
      <p:pic>
        <p:nvPicPr>
          <p:cNvPr id="3" name="Immagine 2">
            <a:extLst>
              <a:ext uri="{FF2B5EF4-FFF2-40B4-BE49-F238E27FC236}">
                <a16:creationId xmlns:a16="http://schemas.microsoft.com/office/drawing/2014/main" id="{5B8D6418-8636-1941-97CA-9209ADC10BFE}"/>
              </a:ext>
            </a:extLst>
          </p:cNvPr>
          <p:cNvPicPr>
            <a:picLocks noChangeAspect="1"/>
          </p:cNvPicPr>
          <p:nvPr/>
        </p:nvPicPr>
        <p:blipFill>
          <a:blip r:embed="rId3"/>
          <a:stretch>
            <a:fillRect/>
          </a:stretch>
        </p:blipFill>
        <p:spPr>
          <a:xfrm>
            <a:off x="467544" y="3722391"/>
            <a:ext cx="3340100" cy="1016000"/>
          </a:xfrm>
          <a:prstGeom prst="rect">
            <a:avLst/>
          </a:prstGeom>
          <a:solidFill>
            <a:schemeClr val="tx1"/>
          </a:solidFill>
        </p:spPr>
      </p:pic>
      <p:pic>
        <p:nvPicPr>
          <p:cNvPr id="4" name="Immagine 3">
            <a:extLst>
              <a:ext uri="{FF2B5EF4-FFF2-40B4-BE49-F238E27FC236}">
                <a16:creationId xmlns:a16="http://schemas.microsoft.com/office/drawing/2014/main" id="{C573C4D0-52B3-DA43-81C8-88EA2612FB5C}"/>
              </a:ext>
            </a:extLst>
          </p:cNvPr>
          <p:cNvPicPr>
            <a:picLocks noChangeAspect="1"/>
          </p:cNvPicPr>
          <p:nvPr/>
        </p:nvPicPr>
        <p:blipFill>
          <a:blip r:embed="rId4"/>
          <a:stretch>
            <a:fillRect/>
          </a:stretch>
        </p:blipFill>
        <p:spPr>
          <a:xfrm>
            <a:off x="251520" y="203373"/>
            <a:ext cx="5804674" cy="731123"/>
          </a:xfrm>
          <a:prstGeom prst="rect">
            <a:avLst/>
          </a:prstGeom>
          <a:solidFill>
            <a:schemeClr val="tx1"/>
          </a:solidFill>
        </p:spPr>
      </p:pic>
      <p:sp useBgFill="1">
        <p:nvSpPr>
          <p:cNvPr id="5" name="Rectangle 19">
            <a:extLst>
              <a:ext uri="{FF2B5EF4-FFF2-40B4-BE49-F238E27FC236}">
                <a16:creationId xmlns:a16="http://schemas.microsoft.com/office/drawing/2014/main" id="{DC050D3C-2149-0C4A-B6D6-BC09B39B3726}"/>
              </a:ext>
            </a:extLst>
          </p:cNvPr>
          <p:cNvSpPr>
            <a:spLocks noChangeArrowheads="1"/>
          </p:cNvSpPr>
          <p:nvPr/>
        </p:nvSpPr>
        <p:spPr bwMode="auto">
          <a:xfrm rot="10800000" flipV="1">
            <a:off x="611560" y="4798009"/>
            <a:ext cx="2655516" cy="266700"/>
          </a:xfrm>
          <a:prstGeom prst="rect">
            <a:avLst/>
          </a:prstGeom>
          <a:ln w="9525">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257175" indent="-257175" algn="ctr">
              <a:spcBef>
                <a:spcPct val="20000"/>
              </a:spcBef>
            </a:pPr>
            <a:r>
              <a:rPr lang="en-GB" sz="1350" b="1" dirty="0"/>
              <a:t>AJRCCM 2020</a:t>
            </a:r>
            <a:endParaRPr lang="it-IT" sz="1350" dirty="0"/>
          </a:p>
        </p:txBody>
      </p:sp>
      <p:pic>
        <p:nvPicPr>
          <p:cNvPr id="6" name="Immagine 5">
            <a:extLst>
              <a:ext uri="{FF2B5EF4-FFF2-40B4-BE49-F238E27FC236}">
                <a16:creationId xmlns:a16="http://schemas.microsoft.com/office/drawing/2014/main" id="{00E3DE37-74EA-7991-24A1-E117E805D523}"/>
              </a:ext>
            </a:extLst>
          </p:cNvPr>
          <p:cNvPicPr>
            <a:picLocks noChangeAspect="1"/>
          </p:cNvPicPr>
          <p:nvPr/>
        </p:nvPicPr>
        <p:blipFill>
          <a:blip r:embed="rId5"/>
          <a:stretch>
            <a:fillRect/>
          </a:stretch>
        </p:blipFill>
        <p:spPr>
          <a:xfrm>
            <a:off x="4328716" y="3039316"/>
            <a:ext cx="4699000" cy="266700"/>
          </a:xfrm>
          <a:prstGeom prst="rect">
            <a:avLst/>
          </a:prstGeom>
          <a:solidFill>
            <a:schemeClr val="tx1"/>
          </a:solidFill>
        </p:spPr>
      </p:pic>
      <p:sp useBgFill="1">
        <p:nvSpPr>
          <p:cNvPr id="7" name="Rectangle 19">
            <a:extLst>
              <a:ext uri="{FF2B5EF4-FFF2-40B4-BE49-F238E27FC236}">
                <a16:creationId xmlns:a16="http://schemas.microsoft.com/office/drawing/2014/main" id="{6C6DB864-AF06-CC4F-AFC8-07084205D22A}"/>
              </a:ext>
            </a:extLst>
          </p:cNvPr>
          <p:cNvSpPr>
            <a:spLocks noChangeArrowheads="1"/>
          </p:cNvSpPr>
          <p:nvPr/>
        </p:nvSpPr>
        <p:spPr bwMode="auto">
          <a:xfrm rot="10800000" flipV="1">
            <a:off x="5724128" y="3745200"/>
            <a:ext cx="2655516" cy="266700"/>
          </a:xfrm>
          <a:prstGeom prst="rect">
            <a:avLst/>
          </a:prstGeom>
          <a:ln w="9525">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257175" indent="-257175" algn="ctr">
              <a:spcBef>
                <a:spcPct val="20000"/>
              </a:spcBef>
            </a:pPr>
            <a:r>
              <a:rPr lang="en-GB" sz="1350" b="1" dirty="0"/>
              <a:t>Pneumonology  2023</a:t>
            </a:r>
            <a:endParaRPr lang="it-IT" sz="1350" dirty="0"/>
          </a:p>
        </p:txBody>
      </p:sp>
      <p:pic>
        <p:nvPicPr>
          <p:cNvPr id="8" name="Immagine 7">
            <a:extLst>
              <a:ext uri="{FF2B5EF4-FFF2-40B4-BE49-F238E27FC236}">
                <a16:creationId xmlns:a16="http://schemas.microsoft.com/office/drawing/2014/main" id="{46D32A52-8331-C874-6CAD-DEAA9E6A0594}"/>
              </a:ext>
            </a:extLst>
          </p:cNvPr>
          <p:cNvPicPr>
            <a:picLocks noChangeAspect="1"/>
          </p:cNvPicPr>
          <p:nvPr/>
        </p:nvPicPr>
        <p:blipFill>
          <a:blip r:embed="rId6"/>
          <a:stretch>
            <a:fillRect/>
          </a:stretch>
        </p:blipFill>
        <p:spPr>
          <a:xfrm>
            <a:off x="4386881" y="1639815"/>
            <a:ext cx="4465911" cy="1029875"/>
          </a:xfrm>
          <a:prstGeom prst="rect">
            <a:avLst/>
          </a:prstGeom>
          <a:solidFill>
            <a:schemeClr val="tx1"/>
          </a:solidFill>
        </p:spPr>
      </p:pic>
    </p:spTree>
    <p:extLst>
      <p:ext uri="{BB962C8B-B14F-4D97-AF65-F5344CB8AC3E}">
        <p14:creationId xmlns:p14="http://schemas.microsoft.com/office/powerpoint/2010/main" val="3182286011"/>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00002F"/>
            </a:gs>
            <a:gs pos="0">
              <a:schemeClr val="tx1"/>
            </a:gs>
          </a:gsLst>
          <a:lin ang="5400000" scaled="1"/>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C6E4818-2EBF-0053-5858-56DFD8D37FC6}"/>
              </a:ext>
            </a:extLst>
          </p:cNvPr>
          <p:cNvPicPr>
            <a:picLocks noChangeAspect="1"/>
          </p:cNvPicPr>
          <p:nvPr/>
        </p:nvPicPr>
        <p:blipFill>
          <a:blip r:embed="rId3"/>
          <a:stretch>
            <a:fillRect/>
          </a:stretch>
        </p:blipFill>
        <p:spPr>
          <a:xfrm>
            <a:off x="1" y="64824"/>
            <a:ext cx="4039529" cy="1306551"/>
          </a:xfrm>
          <a:prstGeom prst="rect">
            <a:avLst/>
          </a:prstGeom>
          <a:ln>
            <a:solidFill>
              <a:schemeClr val="tx1"/>
            </a:solidFill>
          </a:ln>
        </p:spPr>
      </p:pic>
      <p:sp>
        <p:nvSpPr>
          <p:cNvPr id="6" name="CasellaDiTesto 5">
            <a:extLst>
              <a:ext uri="{FF2B5EF4-FFF2-40B4-BE49-F238E27FC236}">
                <a16:creationId xmlns:a16="http://schemas.microsoft.com/office/drawing/2014/main" id="{7AD94BCE-B600-B1F5-15D2-C3F21CECC5C2}"/>
              </a:ext>
            </a:extLst>
          </p:cNvPr>
          <p:cNvSpPr txBox="1"/>
          <p:nvPr/>
        </p:nvSpPr>
        <p:spPr>
          <a:xfrm>
            <a:off x="780143" y="1793922"/>
            <a:ext cx="8265248" cy="300082"/>
          </a:xfrm>
          <a:prstGeom prst="rect">
            <a:avLst/>
          </a:prstGeom>
          <a:noFill/>
        </p:spPr>
        <p:txBody>
          <a:bodyPr wrap="square">
            <a:spAutoFit/>
          </a:bodyPr>
          <a:lstStyle/>
          <a:p>
            <a:r>
              <a:rPr lang="it-IT" sz="1350" b="1" dirty="0">
                <a:latin typeface="Arial" panose="020B0604020202020204" pitchFamily="34" charset="0"/>
                <a:cs typeface="Arial" panose="020B0604020202020204" pitchFamily="34" charset="0"/>
              </a:rPr>
              <a:t>American Journal of </a:t>
            </a:r>
            <a:r>
              <a:rPr lang="it-IT" sz="1350" b="1" dirty="0" err="1">
                <a:latin typeface="Arial" panose="020B0604020202020204" pitchFamily="34" charset="0"/>
                <a:cs typeface="Arial" panose="020B0604020202020204" pitchFamily="34" charset="0"/>
              </a:rPr>
              <a:t>Respiratory</a:t>
            </a:r>
            <a:r>
              <a:rPr lang="it-IT" sz="1350" b="1" dirty="0">
                <a:latin typeface="Arial" panose="020B0604020202020204" pitchFamily="34" charset="0"/>
                <a:cs typeface="Arial" panose="020B0604020202020204" pitchFamily="34" charset="0"/>
              </a:rPr>
              <a:t> and Critical Care Medicine 2023; 207:10</a:t>
            </a:r>
            <a:endParaRPr lang="it-IT" sz="1800" b="1" dirty="0">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AD3AFCCD-DBF4-9CA1-D7CA-01DBF4F5430F}"/>
              </a:ext>
            </a:extLst>
          </p:cNvPr>
          <p:cNvPicPr>
            <a:picLocks noChangeAspect="1"/>
          </p:cNvPicPr>
          <p:nvPr/>
        </p:nvPicPr>
        <p:blipFill>
          <a:blip r:embed="rId4"/>
          <a:stretch>
            <a:fillRect/>
          </a:stretch>
        </p:blipFill>
        <p:spPr>
          <a:xfrm>
            <a:off x="546558" y="2100949"/>
            <a:ext cx="7518414" cy="5828883"/>
          </a:xfrm>
          <a:prstGeom prst="rect">
            <a:avLst/>
          </a:prstGeom>
        </p:spPr>
      </p:pic>
      <p:sp>
        <p:nvSpPr>
          <p:cNvPr id="2" name="CasellaDiTesto 1">
            <a:extLst>
              <a:ext uri="{FF2B5EF4-FFF2-40B4-BE49-F238E27FC236}">
                <a16:creationId xmlns:a16="http://schemas.microsoft.com/office/drawing/2014/main" id="{C2723151-3A71-5DC1-3E78-6FA9CC10E451}"/>
              </a:ext>
            </a:extLst>
          </p:cNvPr>
          <p:cNvSpPr txBox="1"/>
          <p:nvPr/>
        </p:nvSpPr>
        <p:spPr>
          <a:xfrm>
            <a:off x="4347238" y="851624"/>
            <a:ext cx="4362253" cy="784830"/>
          </a:xfrm>
          <a:prstGeom prst="rect">
            <a:avLst/>
          </a:prstGeom>
          <a:noFill/>
          <a:ln>
            <a:solidFill>
              <a:schemeClr val="tx1"/>
            </a:solidFill>
          </a:ln>
        </p:spPr>
        <p:txBody>
          <a:bodyPr wrap="square">
            <a:spAutoFit/>
          </a:bodyPr>
          <a:lstStyle/>
          <a:p>
            <a:r>
              <a:rPr lang="it-IT" sz="1500" dirty="0">
                <a:solidFill>
                  <a:schemeClr val="accent4">
                    <a:lumMod val="10000"/>
                  </a:schemeClr>
                </a:solidFill>
                <a:latin typeface="Arial" panose="020B0604020202020204" pitchFamily="34" charset="0"/>
                <a:cs typeface="Arial" panose="020B0604020202020204" pitchFamily="34" charset="0"/>
              </a:rPr>
              <a:t>A high </a:t>
            </a:r>
            <a:r>
              <a:rPr lang="it-IT" sz="1500" dirty="0" err="1">
                <a:solidFill>
                  <a:schemeClr val="accent4">
                    <a:lumMod val="10000"/>
                  </a:schemeClr>
                </a:solidFill>
                <a:latin typeface="Arial" panose="020B0604020202020204" pitchFamily="34" charset="0"/>
                <a:cs typeface="Arial" panose="020B0604020202020204" pitchFamily="34" charset="0"/>
              </a:rPr>
              <a:t>pendelluft</a:t>
            </a:r>
            <a:r>
              <a:rPr lang="it-IT" sz="1500" dirty="0">
                <a:solidFill>
                  <a:schemeClr val="accent4">
                    <a:lumMod val="10000"/>
                  </a:schemeClr>
                </a:solidFill>
                <a:latin typeface="Arial" panose="020B0604020202020204" pitchFamily="34" charset="0"/>
                <a:cs typeface="Arial" panose="020B0604020202020204" pitchFamily="34" charset="0"/>
              </a:rPr>
              <a:t> </a:t>
            </a:r>
            <a:r>
              <a:rPr lang="it-IT" sz="1500" dirty="0" err="1">
                <a:solidFill>
                  <a:schemeClr val="accent4">
                    <a:lumMod val="10000"/>
                  </a:schemeClr>
                </a:solidFill>
                <a:latin typeface="Arial" panose="020B0604020202020204" pitchFamily="34" charset="0"/>
                <a:cs typeface="Arial" panose="020B0604020202020204" pitchFamily="34" charset="0"/>
              </a:rPr>
              <a:t>percentage</a:t>
            </a:r>
            <a:r>
              <a:rPr lang="it-IT" sz="1500" dirty="0">
                <a:solidFill>
                  <a:schemeClr val="accent4">
                    <a:lumMod val="10000"/>
                  </a:schemeClr>
                </a:solidFill>
                <a:latin typeface="Arial" panose="020B0604020202020204" pitchFamily="34" charset="0"/>
                <a:cs typeface="Arial" panose="020B0604020202020204" pitchFamily="34" charset="0"/>
              </a:rPr>
              <a:t> </a:t>
            </a:r>
            <a:r>
              <a:rPr lang="it-IT" sz="1500" dirty="0" err="1">
                <a:solidFill>
                  <a:schemeClr val="accent4">
                    <a:lumMod val="10000"/>
                  </a:schemeClr>
                </a:solidFill>
                <a:latin typeface="Arial" panose="020B0604020202020204" pitchFamily="34" charset="0"/>
                <a:cs typeface="Arial" panose="020B0604020202020204" pitchFamily="34" charset="0"/>
              </a:rPr>
              <a:t>during</a:t>
            </a:r>
            <a:r>
              <a:rPr lang="it-IT" sz="1500" dirty="0">
                <a:solidFill>
                  <a:schemeClr val="accent4">
                    <a:lumMod val="10000"/>
                  </a:schemeClr>
                </a:solidFill>
                <a:latin typeface="Arial" panose="020B0604020202020204" pitchFamily="34" charset="0"/>
                <a:cs typeface="Arial" panose="020B0604020202020204" pitchFamily="34" charset="0"/>
              </a:rPr>
              <a:t> HFNO (65% of VT), </a:t>
            </a:r>
            <a:r>
              <a:rPr lang="it-IT" sz="1500" dirty="0" err="1">
                <a:solidFill>
                  <a:schemeClr val="accent4">
                    <a:lumMod val="10000"/>
                  </a:schemeClr>
                </a:solidFill>
                <a:latin typeface="Arial" panose="020B0604020202020204" pitchFamily="34" charset="0"/>
                <a:cs typeface="Arial" panose="020B0604020202020204" pitchFamily="34" charset="0"/>
              </a:rPr>
              <a:t>which</a:t>
            </a:r>
            <a:r>
              <a:rPr lang="it-IT" sz="1500" dirty="0">
                <a:solidFill>
                  <a:schemeClr val="accent4">
                    <a:lumMod val="10000"/>
                  </a:schemeClr>
                </a:solidFill>
                <a:latin typeface="Arial" panose="020B0604020202020204" pitchFamily="34" charset="0"/>
                <a:cs typeface="Arial" panose="020B0604020202020204" pitchFamily="34" charset="0"/>
              </a:rPr>
              <a:t> </a:t>
            </a:r>
            <a:r>
              <a:rPr lang="it-IT" sz="1500" dirty="0" err="1">
                <a:solidFill>
                  <a:schemeClr val="accent4">
                    <a:lumMod val="10000"/>
                  </a:schemeClr>
                </a:solidFill>
                <a:latin typeface="Arial" panose="020B0604020202020204" pitchFamily="34" charset="0"/>
                <a:cs typeface="Arial" panose="020B0604020202020204" pitchFamily="34" charset="0"/>
              </a:rPr>
              <a:t>progressively</a:t>
            </a:r>
            <a:r>
              <a:rPr lang="it-IT" sz="1500" dirty="0">
                <a:solidFill>
                  <a:schemeClr val="accent4">
                    <a:lumMod val="10000"/>
                  </a:schemeClr>
                </a:solidFill>
                <a:latin typeface="Arial" panose="020B0604020202020204" pitchFamily="34" charset="0"/>
                <a:cs typeface="Arial" panose="020B0604020202020204" pitchFamily="34" charset="0"/>
              </a:rPr>
              <a:t> </a:t>
            </a:r>
            <a:r>
              <a:rPr lang="it-IT" sz="1500" dirty="0" err="1">
                <a:solidFill>
                  <a:schemeClr val="accent4">
                    <a:lumMod val="10000"/>
                  </a:schemeClr>
                </a:solidFill>
                <a:latin typeface="Arial" panose="020B0604020202020204" pitchFamily="34" charset="0"/>
                <a:cs typeface="Arial" panose="020B0604020202020204" pitchFamily="34" charset="0"/>
              </a:rPr>
              <a:t>decreased</a:t>
            </a:r>
            <a:r>
              <a:rPr lang="it-IT" sz="1500" dirty="0">
                <a:solidFill>
                  <a:schemeClr val="accent4">
                    <a:lumMod val="10000"/>
                  </a:schemeClr>
                </a:solidFill>
                <a:latin typeface="Arial" panose="020B0604020202020204" pitchFamily="34" charset="0"/>
                <a:cs typeface="Arial" panose="020B0604020202020204" pitchFamily="34" charset="0"/>
              </a:rPr>
              <a:t> with </a:t>
            </a:r>
            <a:r>
              <a:rPr lang="it-IT" sz="1500" dirty="0" err="1">
                <a:solidFill>
                  <a:schemeClr val="accent4">
                    <a:lumMod val="10000"/>
                  </a:schemeClr>
                </a:solidFill>
                <a:latin typeface="Arial" panose="020B0604020202020204" pitchFamily="34" charset="0"/>
                <a:cs typeface="Arial" panose="020B0604020202020204" pitchFamily="34" charset="0"/>
              </a:rPr>
              <a:t>both</a:t>
            </a:r>
            <a:r>
              <a:rPr lang="it-IT" sz="1500" dirty="0">
                <a:solidFill>
                  <a:schemeClr val="accent4">
                    <a:lumMod val="10000"/>
                  </a:schemeClr>
                </a:solidFill>
                <a:latin typeface="Arial" panose="020B0604020202020204" pitchFamily="34" charset="0"/>
                <a:cs typeface="Arial" panose="020B0604020202020204" pitchFamily="34" charset="0"/>
              </a:rPr>
              <a:t> </a:t>
            </a:r>
            <a:r>
              <a:rPr lang="it-IT" sz="1500" dirty="0" err="1">
                <a:solidFill>
                  <a:schemeClr val="accent4">
                    <a:lumMod val="10000"/>
                  </a:schemeClr>
                </a:solidFill>
                <a:latin typeface="Arial" panose="020B0604020202020204" pitchFamily="34" charset="0"/>
                <a:cs typeface="Arial" panose="020B0604020202020204" pitchFamily="34" charset="0"/>
              </a:rPr>
              <a:t>helmet</a:t>
            </a:r>
            <a:r>
              <a:rPr lang="it-IT" sz="1500" dirty="0">
                <a:solidFill>
                  <a:schemeClr val="accent4">
                    <a:lumMod val="10000"/>
                  </a:schemeClr>
                </a:solidFill>
                <a:latin typeface="Arial" panose="020B0604020202020204" pitchFamily="34" charset="0"/>
                <a:cs typeface="Arial" panose="020B0604020202020204" pitchFamily="34" charset="0"/>
              </a:rPr>
              <a:t> CPAP (38% of VT) and NIV (26% of VT)</a:t>
            </a:r>
          </a:p>
        </p:txBody>
      </p:sp>
      <p:sp>
        <p:nvSpPr>
          <p:cNvPr id="7" name="CasellaDiTesto 6">
            <a:extLst>
              <a:ext uri="{FF2B5EF4-FFF2-40B4-BE49-F238E27FC236}">
                <a16:creationId xmlns:a16="http://schemas.microsoft.com/office/drawing/2014/main" id="{89F609F7-EEB8-9FB6-438E-B874A7EB6A84}"/>
              </a:ext>
            </a:extLst>
          </p:cNvPr>
          <p:cNvSpPr txBox="1"/>
          <p:nvPr/>
        </p:nvSpPr>
        <p:spPr>
          <a:xfrm>
            <a:off x="2283447" y="4899974"/>
            <a:ext cx="4044637" cy="253916"/>
          </a:xfrm>
          <a:prstGeom prst="rect">
            <a:avLst/>
          </a:prstGeom>
          <a:noFill/>
          <a:ln>
            <a:solidFill>
              <a:schemeClr val="tx1"/>
            </a:solidFill>
          </a:ln>
        </p:spPr>
        <p:txBody>
          <a:bodyPr wrap="square">
            <a:spAutoFit/>
          </a:bodyPr>
          <a:lstStyle/>
          <a:p>
            <a:r>
              <a:rPr lang="it-IT" sz="1050" err="1">
                <a:latin typeface="AdvPSHV"/>
              </a:rPr>
              <a:t>Intrapulmonary</a:t>
            </a:r>
            <a:r>
              <a:rPr lang="it-IT" sz="1050">
                <a:latin typeface="AdvPSHV"/>
              </a:rPr>
              <a:t> </a:t>
            </a:r>
            <a:r>
              <a:rPr lang="it-IT" sz="1050" err="1">
                <a:latin typeface="AdvPSHV"/>
              </a:rPr>
              <a:t>distribution</a:t>
            </a:r>
            <a:r>
              <a:rPr lang="it-IT" sz="1050">
                <a:latin typeface="AdvPSHV"/>
              </a:rPr>
              <a:t> of air in one </a:t>
            </a:r>
            <a:r>
              <a:rPr lang="it-IT" sz="1050" err="1">
                <a:latin typeface="AdvPSHV"/>
              </a:rPr>
              <a:t>representative</a:t>
            </a:r>
            <a:r>
              <a:rPr lang="it-IT" sz="1050">
                <a:latin typeface="AdvPSHV"/>
              </a:rPr>
              <a:t> </a:t>
            </a:r>
            <a:r>
              <a:rPr lang="it-IT" sz="1050" err="1">
                <a:latin typeface="AdvPSHV"/>
              </a:rPr>
              <a:t>patient</a:t>
            </a:r>
            <a:r>
              <a:rPr lang="it-IT" sz="1050">
                <a:latin typeface="AdvPSHV"/>
              </a:rPr>
              <a:t>. </a:t>
            </a:r>
            <a:endParaRPr lang="it-IT" sz="1050"/>
          </a:p>
        </p:txBody>
      </p:sp>
      <p:sp>
        <p:nvSpPr>
          <p:cNvPr id="10" name="CasellaDiTesto 9">
            <a:extLst>
              <a:ext uri="{FF2B5EF4-FFF2-40B4-BE49-F238E27FC236}">
                <a16:creationId xmlns:a16="http://schemas.microsoft.com/office/drawing/2014/main" id="{FA67F7F9-2494-9B71-F1EA-2D70A0288959}"/>
              </a:ext>
            </a:extLst>
          </p:cNvPr>
          <p:cNvSpPr txBox="1"/>
          <p:nvPr/>
        </p:nvSpPr>
        <p:spPr>
          <a:xfrm>
            <a:off x="4356103" y="267494"/>
            <a:ext cx="4707882" cy="553998"/>
          </a:xfrm>
          <a:prstGeom prst="rect">
            <a:avLst/>
          </a:prstGeom>
          <a:noFill/>
          <a:ln>
            <a:solidFill>
              <a:schemeClr val="tx1"/>
            </a:solidFill>
          </a:ln>
        </p:spPr>
        <p:txBody>
          <a:bodyPr wrap="square">
            <a:spAutoFit/>
          </a:bodyPr>
          <a:lstStyle/>
          <a:p>
            <a:r>
              <a:rPr lang="it-IT" sz="1500" dirty="0">
                <a:solidFill>
                  <a:schemeClr val="accent4">
                    <a:lumMod val="10000"/>
                  </a:schemeClr>
                </a:solidFill>
                <a:latin typeface="Arial" panose="020B0604020202020204" pitchFamily="34" charset="0"/>
                <a:cs typeface="Arial" panose="020B0604020202020204" pitchFamily="34" charset="0"/>
              </a:rPr>
              <a:t>NIV, and to a </a:t>
            </a:r>
            <a:r>
              <a:rPr lang="it-IT" sz="1500" dirty="0" err="1">
                <a:solidFill>
                  <a:schemeClr val="accent4">
                    <a:lumMod val="10000"/>
                  </a:schemeClr>
                </a:solidFill>
                <a:latin typeface="Arial" panose="020B0604020202020204" pitchFamily="34" charset="0"/>
                <a:cs typeface="Arial" panose="020B0604020202020204" pitchFamily="34" charset="0"/>
              </a:rPr>
              <a:t>lesser</a:t>
            </a:r>
            <a:r>
              <a:rPr lang="it-IT" sz="1500" dirty="0">
                <a:solidFill>
                  <a:schemeClr val="accent4">
                    <a:lumMod val="10000"/>
                  </a:schemeClr>
                </a:solidFill>
                <a:latin typeface="Arial" panose="020B0604020202020204" pitchFamily="34" charset="0"/>
                <a:cs typeface="Arial" panose="020B0604020202020204" pitchFamily="34" charset="0"/>
              </a:rPr>
              <a:t> </a:t>
            </a:r>
            <a:r>
              <a:rPr lang="it-IT" sz="1500" dirty="0" err="1">
                <a:solidFill>
                  <a:schemeClr val="accent4">
                    <a:lumMod val="10000"/>
                  </a:schemeClr>
                </a:solidFill>
                <a:latin typeface="Arial" panose="020B0604020202020204" pitchFamily="34" charset="0"/>
                <a:cs typeface="Arial" panose="020B0604020202020204" pitchFamily="34" charset="0"/>
              </a:rPr>
              <a:t>extent</a:t>
            </a:r>
            <a:r>
              <a:rPr lang="it-IT" sz="1500" dirty="0">
                <a:solidFill>
                  <a:schemeClr val="accent4">
                    <a:lumMod val="10000"/>
                  </a:schemeClr>
                </a:solidFill>
                <a:latin typeface="Arial" panose="020B0604020202020204" pitchFamily="34" charset="0"/>
                <a:cs typeface="Arial" panose="020B0604020202020204" pitchFamily="34" charset="0"/>
              </a:rPr>
              <a:t> CPAP, </a:t>
            </a:r>
            <a:r>
              <a:rPr lang="it-IT" sz="1500" dirty="0" err="1">
                <a:solidFill>
                  <a:schemeClr val="accent4">
                    <a:lumMod val="10000"/>
                  </a:schemeClr>
                </a:solidFill>
                <a:latin typeface="Arial" panose="020B0604020202020204" pitchFamily="34" charset="0"/>
                <a:cs typeface="Arial" panose="020B0604020202020204" pitchFamily="34" charset="0"/>
              </a:rPr>
              <a:t>mitigated</a:t>
            </a:r>
            <a:r>
              <a:rPr lang="it-IT" sz="1500" dirty="0">
                <a:solidFill>
                  <a:schemeClr val="accent4">
                    <a:lumMod val="10000"/>
                  </a:schemeClr>
                </a:solidFill>
                <a:latin typeface="Arial" panose="020B0604020202020204" pitchFamily="34" charset="0"/>
                <a:cs typeface="Arial" panose="020B0604020202020204" pitchFamily="34" charset="0"/>
              </a:rPr>
              <a:t> </a:t>
            </a:r>
            <a:r>
              <a:rPr lang="it-IT" sz="1500" dirty="0" err="1">
                <a:solidFill>
                  <a:schemeClr val="accent4">
                    <a:lumMod val="10000"/>
                  </a:schemeClr>
                </a:solidFill>
                <a:latin typeface="Arial" panose="020B0604020202020204" pitchFamily="34" charset="0"/>
                <a:cs typeface="Arial" panose="020B0604020202020204" pitchFamily="34" charset="0"/>
              </a:rPr>
              <a:t>pendelluft</a:t>
            </a:r>
            <a:r>
              <a:rPr lang="it-IT" sz="1500" dirty="0">
                <a:solidFill>
                  <a:schemeClr val="accent4">
                    <a:lumMod val="10000"/>
                  </a:schemeClr>
                </a:solidFill>
                <a:latin typeface="Arial" panose="020B0604020202020204" pitchFamily="34" charset="0"/>
                <a:cs typeface="Arial" panose="020B0604020202020204" pitchFamily="34" charset="0"/>
              </a:rPr>
              <a:t>. </a:t>
            </a:r>
            <a:endParaRPr lang="it-IT" sz="1500" dirty="0">
              <a:solidFill>
                <a:schemeClr val="accent4">
                  <a:lumMod val="10000"/>
                </a:schemeClr>
              </a:solidFill>
            </a:endParaRPr>
          </a:p>
        </p:txBody>
      </p:sp>
    </p:spTree>
    <p:extLst>
      <p:ext uri="{BB962C8B-B14F-4D97-AF65-F5344CB8AC3E}">
        <p14:creationId xmlns:p14="http://schemas.microsoft.com/office/powerpoint/2010/main" val="1677477686"/>
      </p:ext>
    </p:extLst>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573529"/>
            <a:ext cx="5114925" cy="4371975"/>
          </a:xfrm>
          <a:prstGeom prst="rect">
            <a:avLst/>
          </a:prstGeom>
          <a:noFill/>
          <a:ln w="349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23885005"/>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451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468" y="-75010"/>
            <a:ext cx="6311503" cy="19978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04515"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977628"/>
            <a:ext cx="6068616" cy="31658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76312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22946" name="Rectangle 2"/>
          <p:cNvSpPr>
            <a:spLocks noGrp="1" noChangeArrowheads="1"/>
          </p:cNvSpPr>
          <p:nvPr>
            <p:ph type="title"/>
          </p:nvPr>
        </p:nvSpPr>
        <p:spPr>
          <a:xfrm>
            <a:off x="107504" y="1491630"/>
            <a:ext cx="8856983" cy="4400550"/>
          </a:xfrm>
          <a:ln>
            <a:noFill/>
          </a:ln>
        </p:spPr>
        <p:txBody>
          <a:bodyPr/>
          <a:lstStyle/>
          <a:p>
            <a:pPr algn="l">
              <a:lnSpc>
                <a:spcPct val="150000"/>
              </a:lnSpc>
              <a:defRPr/>
            </a:pPr>
            <a:br>
              <a:rPr lang="it-IT" sz="1800" dirty="0">
                <a:solidFill>
                  <a:srgbClr val="000000"/>
                </a:solidFill>
                <a:cs typeface="+mj-cs"/>
              </a:rPr>
            </a:br>
            <a:br>
              <a:rPr lang="it-IT" sz="1800" dirty="0">
                <a:solidFill>
                  <a:srgbClr val="000000"/>
                </a:solidFill>
                <a:cs typeface="+mj-cs"/>
              </a:rPr>
            </a:br>
            <a:br>
              <a:rPr lang="it-IT" sz="1800" dirty="0">
                <a:solidFill>
                  <a:srgbClr val="000000"/>
                </a:solidFill>
                <a:cs typeface="+mj-cs"/>
              </a:rPr>
            </a:br>
            <a:r>
              <a:rPr lang="it-IT" sz="1800" dirty="0">
                <a:solidFill>
                  <a:srgbClr val="000000"/>
                </a:solidFill>
                <a:cs typeface="+mj-cs"/>
              </a:rPr>
              <a:t>Global </a:t>
            </a:r>
            <a:r>
              <a:rPr lang="it-IT" sz="1800" dirty="0" err="1">
                <a:solidFill>
                  <a:srgbClr val="000000"/>
                </a:solidFill>
                <a:cs typeface="+mj-cs"/>
              </a:rPr>
              <a:t>facial</a:t>
            </a:r>
            <a:r>
              <a:rPr lang="it-IT" sz="1800" dirty="0">
                <a:solidFill>
                  <a:srgbClr val="000000"/>
                </a:solidFill>
                <a:cs typeface="+mj-cs"/>
              </a:rPr>
              <a:t> </a:t>
            </a:r>
            <a:r>
              <a:rPr lang="it-IT" sz="1800" dirty="0" err="1">
                <a:solidFill>
                  <a:srgbClr val="000000"/>
                </a:solidFill>
                <a:cs typeface="+mj-cs"/>
              </a:rPr>
              <a:t>flattening</a:t>
            </a:r>
            <a:r>
              <a:rPr lang="it-IT" sz="1800" dirty="0">
                <a:solidFill>
                  <a:srgbClr val="000000"/>
                </a:solidFill>
                <a:cs typeface="+mj-cs"/>
              </a:rPr>
              <a:t> </a:t>
            </a:r>
            <a:r>
              <a:rPr lang="it-IT" sz="1800" dirty="0" err="1">
                <a:solidFill>
                  <a:srgbClr val="000000"/>
                </a:solidFill>
                <a:cs typeface="+mj-cs"/>
              </a:rPr>
              <a:t>was</a:t>
            </a:r>
            <a:r>
              <a:rPr lang="it-IT" sz="1800" dirty="0">
                <a:solidFill>
                  <a:srgbClr val="000000"/>
                </a:solidFill>
                <a:cs typeface="+mj-cs"/>
              </a:rPr>
              <a:t> </a:t>
            </a:r>
            <a:r>
              <a:rPr lang="it-IT" sz="1800" dirty="0" err="1">
                <a:solidFill>
                  <a:srgbClr val="000000"/>
                </a:solidFill>
                <a:cs typeface="+mj-cs"/>
              </a:rPr>
              <a:t>not</a:t>
            </a:r>
            <a:r>
              <a:rPr lang="it-IT" sz="1800" dirty="0">
                <a:solidFill>
                  <a:srgbClr val="000000"/>
                </a:solidFill>
                <a:cs typeface="+mj-cs"/>
              </a:rPr>
              <a:t> </a:t>
            </a:r>
            <a:r>
              <a:rPr lang="it-IT" sz="1800" dirty="0" err="1">
                <a:solidFill>
                  <a:srgbClr val="000000"/>
                </a:solidFill>
                <a:cs typeface="+mj-cs"/>
              </a:rPr>
              <a:t>related</a:t>
            </a:r>
            <a:r>
              <a:rPr lang="it-IT" sz="1800" dirty="0">
                <a:solidFill>
                  <a:srgbClr val="000000"/>
                </a:solidFill>
                <a:cs typeface="+mj-cs"/>
              </a:rPr>
              <a:t> to the </a:t>
            </a:r>
            <a:r>
              <a:rPr lang="it-IT" sz="1800" dirty="0" err="1">
                <a:solidFill>
                  <a:srgbClr val="000000"/>
                </a:solidFill>
                <a:cs typeface="+mj-cs"/>
              </a:rPr>
              <a:t>type</a:t>
            </a:r>
            <a:r>
              <a:rPr lang="it-IT" sz="1800" dirty="0">
                <a:solidFill>
                  <a:srgbClr val="000000"/>
                </a:solidFill>
                <a:cs typeface="+mj-cs"/>
              </a:rPr>
              <a:t> of </a:t>
            </a:r>
            <a:r>
              <a:rPr lang="it-IT" sz="1800" dirty="0" err="1">
                <a:solidFill>
                  <a:srgbClr val="000000"/>
                </a:solidFill>
                <a:cs typeface="+mj-cs"/>
              </a:rPr>
              <a:t>mask</a:t>
            </a:r>
            <a:r>
              <a:rPr lang="it-IT" sz="1800" dirty="0">
                <a:solidFill>
                  <a:srgbClr val="000000"/>
                </a:solidFill>
                <a:cs typeface="+mj-cs"/>
              </a:rPr>
              <a:t>, </a:t>
            </a:r>
            <a:r>
              <a:rPr lang="it-IT" sz="1800" dirty="0" err="1">
                <a:solidFill>
                  <a:srgbClr val="000000"/>
                </a:solidFill>
                <a:cs typeface="+mj-cs"/>
              </a:rPr>
              <a:t>presumably</a:t>
            </a:r>
            <a:r>
              <a:rPr lang="it-IT" sz="1800" dirty="0">
                <a:solidFill>
                  <a:srgbClr val="000000"/>
                </a:solidFill>
                <a:cs typeface="+mj-cs"/>
              </a:rPr>
              <a:t> </a:t>
            </a:r>
            <a:r>
              <a:rPr lang="it-IT" sz="1800" dirty="0" err="1">
                <a:solidFill>
                  <a:srgbClr val="000000"/>
                </a:solidFill>
                <a:cs typeface="+mj-cs"/>
              </a:rPr>
              <a:t>because</a:t>
            </a:r>
            <a:r>
              <a:rPr lang="it-IT" sz="1800" dirty="0">
                <a:solidFill>
                  <a:srgbClr val="000000"/>
                </a:solidFill>
                <a:cs typeface="+mj-cs"/>
              </a:rPr>
              <a:t> </a:t>
            </a:r>
            <a:r>
              <a:rPr lang="it-IT" sz="1800" dirty="0" err="1">
                <a:solidFill>
                  <a:srgbClr val="000000"/>
                </a:solidFill>
                <a:cs typeface="+mj-cs"/>
              </a:rPr>
              <a:t>both</a:t>
            </a:r>
            <a:r>
              <a:rPr lang="it-IT" sz="1800" dirty="0">
                <a:solidFill>
                  <a:srgbClr val="000000"/>
                </a:solidFill>
                <a:cs typeface="+mj-cs"/>
              </a:rPr>
              <a:t> commercial and custom-made </a:t>
            </a:r>
            <a:r>
              <a:rPr lang="it-IT" sz="1800" dirty="0" err="1">
                <a:solidFill>
                  <a:srgbClr val="000000"/>
                </a:solidFill>
                <a:cs typeface="+mj-cs"/>
              </a:rPr>
              <a:t>masks</a:t>
            </a:r>
            <a:r>
              <a:rPr lang="it-IT" sz="1800" dirty="0">
                <a:solidFill>
                  <a:srgbClr val="000000"/>
                </a:solidFill>
                <a:cs typeface="+mj-cs"/>
              </a:rPr>
              <a:t> </a:t>
            </a:r>
            <a:r>
              <a:rPr lang="it-IT" sz="1800" dirty="0" err="1">
                <a:solidFill>
                  <a:srgbClr val="000000"/>
                </a:solidFill>
                <a:cs typeface="+mj-cs"/>
              </a:rPr>
              <a:t>exert</a:t>
            </a:r>
            <a:r>
              <a:rPr lang="it-IT" sz="1800" dirty="0">
                <a:solidFill>
                  <a:srgbClr val="000000"/>
                </a:solidFill>
                <a:cs typeface="+mj-cs"/>
              </a:rPr>
              <a:t> pressure on the </a:t>
            </a:r>
            <a:r>
              <a:rPr lang="it-IT" sz="1800" dirty="0" err="1">
                <a:solidFill>
                  <a:srgbClr val="000000"/>
                </a:solidFill>
                <a:cs typeface="+mj-cs"/>
              </a:rPr>
              <a:t>same</a:t>
            </a:r>
            <a:r>
              <a:rPr lang="it-IT" sz="1800" dirty="0">
                <a:solidFill>
                  <a:srgbClr val="000000"/>
                </a:solidFill>
                <a:cs typeface="+mj-cs"/>
              </a:rPr>
              <a:t> </a:t>
            </a:r>
            <a:r>
              <a:rPr lang="it-IT" sz="1800" dirty="0" err="1">
                <a:solidFill>
                  <a:srgbClr val="000000"/>
                </a:solidFill>
                <a:cs typeface="+mj-cs"/>
              </a:rPr>
              <a:t>anatomical</a:t>
            </a:r>
            <a:r>
              <a:rPr lang="it-IT" sz="1800" dirty="0">
                <a:solidFill>
                  <a:srgbClr val="000000"/>
                </a:solidFill>
                <a:cs typeface="+mj-cs"/>
              </a:rPr>
              <a:t> area.</a:t>
            </a:r>
            <a:br>
              <a:rPr lang="it-IT" sz="1800" dirty="0">
                <a:solidFill>
                  <a:srgbClr val="000000"/>
                </a:solidFill>
                <a:cs typeface="+mj-cs"/>
              </a:rPr>
            </a:br>
            <a:br>
              <a:rPr lang="it-IT" sz="1800" dirty="0">
                <a:solidFill>
                  <a:srgbClr val="000000"/>
                </a:solidFill>
                <a:cs typeface="+mj-cs"/>
              </a:rPr>
            </a:br>
            <a:r>
              <a:rPr lang="it-IT" sz="1800" dirty="0" err="1">
                <a:solidFill>
                  <a:srgbClr val="000000"/>
                </a:solidFill>
                <a:cs typeface="+mj-cs"/>
              </a:rPr>
              <a:t>We</a:t>
            </a:r>
            <a:r>
              <a:rPr lang="it-IT" sz="1800" dirty="0">
                <a:solidFill>
                  <a:srgbClr val="000000"/>
                </a:solidFill>
                <a:cs typeface="+mj-cs"/>
              </a:rPr>
              <a:t> </a:t>
            </a:r>
            <a:r>
              <a:rPr lang="it-IT" sz="1800" dirty="0" err="1">
                <a:solidFill>
                  <a:srgbClr val="000000"/>
                </a:solidFill>
                <a:cs typeface="+mj-cs"/>
              </a:rPr>
              <a:t>observed</a:t>
            </a:r>
            <a:r>
              <a:rPr lang="it-IT" sz="1800" dirty="0">
                <a:solidFill>
                  <a:srgbClr val="000000"/>
                </a:solidFill>
                <a:cs typeface="+mj-cs"/>
              </a:rPr>
              <a:t> a </a:t>
            </a:r>
            <a:r>
              <a:rPr lang="it-IT" sz="1800" dirty="0" err="1">
                <a:solidFill>
                  <a:srgbClr val="000000"/>
                </a:solidFill>
                <a:cs typeface="+mj-cs"/>
              </a:rPr>
              <a:t>correlation</a:t>
            </a:r>
            <a:r>
              <a:rPr lang="it-IT" sz="1800" dirty="0">
                <a:solidFill>
                  <a:srgbClr val="000000"/>
                </a:solidFill>
                <a:cs typeface="+mj-cs"/>
              </a:rPr>
              <a:t> </a:t>
            </a:r>
            <a:r>
              <a:rPr lang="it-IT" sz="1800" dirty="0" err="1">
                <a:solidFill>
                  <a:srgbClr val="000000"/>
                </a:solidFill>
                <a:cs typeface="+mj-cs"/>
              </a:rPr>
              <a:t>between</a:t>
            </a:r>
            <a:r>
              <a:rPr lang="it-IT" sz="1800" dirty="0">
                <a:solidFill>
                  <a:srgbClr val="000000"/>
                </a:solidFill>
                <a:cs typeface="+mj-cs"/>
              </a:rPr>
              <a:t> global </a:t>
            </a:r>
            <a:r>
              <a:rPr lang="it-IT" sz="1800" dirty="0" err="1">
                <a:solidFill>
                  <a:srgbClr val="000000"/>
                </a:solidFill>
                <a:cs typeface="+mj-cs"/>
              </a:rPr>
              <a:t>facial</a:t>
            </a:r>
            <a:r>
              <a:rPr lang="it-IT" sz="1800" dirty="0">
                <a:solidFill>
                  <a:srgbClr val="000000"/>
                </a:solidFill>
                <a:cs typeface="+mj-cs"/>
              </a:rPr>
              <a:t> </a:t>
            </a:r>
            <a:r>
              <a:rPr lang="it-IT" sz="1800" dirty="0" err="1">
                <a:solidFill>
                  <a:srgbClr val="000000"/>
                </a:solidFill>
                <a:cs typeface="+mj-cs"/>
              </a:rPr>
              <a:t>flattening</a:t>
            </a:r>
            <a:r>
              <a:rPr lang="it-IT" sz="1800" dirty="0">
                <a:solidFill>
                  <a:srgbClr val="000000"/>
                </a:solidFill>
                <a:cs typeface="+mj-cs"/>
              </a:rPr>
              <a:t> and the </a:t>
            </a:r>
            <a:r>
              <a:rPr lang="it-IT" sz="1800" dirty="0" err="1">
                <a:solidFill>
                  <a:srgbClr val="000000"/>
                </a:solidFill>
                <a:cs typeface="+mj-cs"/>
              </a:rPr>
              <a:t>underlying</a:t>
            </a:r>
            <a:r>
              <a:rPr lang="it-IT" sz="1800" dirty="0">
                <a:solidFill>
                  <a:srgbClr val="000000"/>
                </a:solidFill>
                <a:cs typeface="+mj-cs"/>
              </a:rPr>
              <a:t> </a:t>
            </a:r>
            <a:r>
              <a:rPr lang="it-IT" sz="1800" dirty="0" err="1">
                <a:solidFill>
                  <a:srgbClr val="000000"/>
                </a:solidFill>
                <a:cs typeface="+mj-cs"/>
              </a:rPr>
              <a:t>disease</a:t>
            </a:r>
            <a:r>
              <a:rPr lang="it-IT" sz="1800" dirty="0">
                <a:solidFill>
                  <a:srgbClr val="000000"/>
                </a:solidFill>
                <a:cs typeface="+mj-cs"/>
              </a:rPr>
              <a:t>, with </a:t>
            </a:r>
            <a:r>
              <a:rPr lang="it-IT" sz="1800" dirty="0" err="1">
                <a:solidFill>
                  <a:srgbClr val="000000"/>
                </a:solidFill>
                <a:cs typeface="+mj-cs"/>
              </a:rPr>
              <a:t>patients</a:t>
            </a:r>
            <a:r>
              <a:rPr lang="it-IT" sz="1800" dirty="0">
                <a:solidFill>
                  <a:srgbClr val="000000"/>
                </a:solidFill>
                <a:cs typeface="+mj-cs"/>
              </a:rPr>
              <a:t> with OSA and </a:t>
            </a:r>
            <a:r>
              <a:rPr lang="it-IT" sz="1800" dirty="0" err="1">
                <a:solidFill>
                  <a:srgbClr val="000000"/>
                </a:solidFill>
                <a:cs typeface="+mj-cs"/>
              </a:rPr>
              <a:t>NMDs</a:t>
            </a:r>
            <a:r>
              <a:rPr lang="it-IT" sz="1800" dirty="0">
                <a:solidFill>
                  <a:srgbClr val="000000"/>
                </a:solidFill>
                <a:cs typeface="+mj-cs"/>
              </a:rPr>
              <a:t> </a:t>
            </a:r>
            <a:r>
              <a:rPr lang="it-IT" sz="1800" dirty="0" err="1">
                <a:solidFill>
                  <a:srgbClr val="000000"/>
                </a:solidFill>
                <a:cs typeface="+mj-cs"/>
              </a:rPr>
              <a:t>being</a:t>
            </a:r>
            <a:r>
              <a:rPr lang="it-IT" sz="1800" dirty="0">
                <a:solidFill>
                  <a:srgbClr val="000000"/>
                </a:solidFill>
                <a:cs typeface="+mj-cs"/>
              </a:rPr>
              <a:t> </a:t>
            </a:r>
            <a:r>
              <a:rPr lang="it-IT" sz="1800" dirty="0" err="1">
                <a:solidFill>
                  <a:srgbClr val="000000"/>
                </a:solidFill>
                <a:cs typeface="+mj-cs"/>
              </a:rPr>
              <a:t>exposed</a:t>
            </a:r>
            <a:r>
              <a:rPr lang="it-IT" sz="1800" dirty="0">
                <a:solidFill>
                  <a:srgbClr val="000000"/>
                </a:solidFill>
                <a:cs typeface="+mj-cs"/>
              </a:rPr>
              <a:t> to an </a:t>
            </a:r>
            <a:r>
              <a:rPr lang="it-IT" sz="1800" dirty="0" err="1">
                <a:solidFill>
                  <a:srgbClr val="000000"/>
                </a:solidFill>
                <a:cs typeface="+mj-cs"/>
              </a:rPr>
              <a:t>increased</a:t>
            </a:r>
            <a:r>
              <a:rPr lang="it-IT" sz="1800" dirty="0">
                <a:solidFill>
                  <a:srgbClr val="000000"/>
                </a:solidFill>
                <a:cs typeface="+mj-cs"/>
              </a:rPr>
              <a:t> </a:t>
            </a:r>
            <a:r>
              <a:rPr lang="it-IT" sz="1800" dirty="0" err="1">
                <a:solidFill>
                  <a:srgbClr val="000000"/>
                </a:solidFill>
                <a:cs typeface="+mj-cs"/>
              </a:rPr>
              <a:t>risk</a:t>
            </a:r>
            <a:r>
              <a:rPr lang="it-IT" sz="1800" dirty="0">
                <a:solidFill>
                  <a:srgbClr val="000000"/>
                </a:solidFill>
                <a:cs typeface="+mj-cs"/>
              </a:rPr>
              <a:t>. </a:t>
            </a:r>
            <a:br>
              <a:rPr lang="it-IT" sz="1800" dirty="0">
                <a:solidFill>
                  <a:srgbClr val="000000"/>
                </a:solidFill>
                <a:cs typeface="+mj-cs"/>
              </a:rPr>
            </a:br>
            <a:r>
              <a:rPr lang="it-IT" sz="1800" dirty="0" err="1">
                <a:solidFill>
                  <a:srgbClr val="000000"/>
                </a:solidFill>
                <a:cs typeface="+mj-cs"/>
              </a:rPr>
              <a:t>These</a:t>
            </a:r>
            <a:r>
              <a:rPr lang="it-IT" sz="1800" dirty="0">
                <a:solidFill>
                  <a:srgbClr val="000000"/>
                </a:solidFill>
                <a:cs typeface="+mj-cs"/>
              </a:rPr>
              <a:t> </a:t>
            </a:r>
            <a:r>
              <a:rPr lang="it-IT" sz="1800" dirty="0" err="1">
                <a:solidFill>
                  <a:srgbClr val="000000"/>
                </a:solidFill>
                <a:cs typeface="+mj-cs"/>
              </a:rPr>
              <a:t>two</a:t>
            </a:r>
            <a:r>
              <a:rPr lang="it-IT" sz="1800" dirty="0">
                <a:solidFill>
                  <a:srgbClr val="000000"/>
                </a:solidFill>
                <a:cs typeface="+mj-cs"/>
              </a:rPr>
              <a:t> </a:t>
            </a:r>
            <a:r>
              <a:rPr lang="it-IT" sz="1800" dirty="0" err="1">
                <a:solidFill>
                  <a:srgbClr val="000000"/>
                </a:solidFill>
                <a:cs typeface="+mj-cs"/>
              </a:rPr>
              <a:t>groups</a:t>
            </a:r>
            <a:r>
              <a:rPr lang="it-IT" sz="1800" dirty="0">
                <a:solidFill>
                  <a:srgbClr val="000000"/>
                </a:solidFill>
                <a:cs typeface="+mj-cs"/>
              </a:rPr>
              <a:t> </a:t>
            </a:r>
            <a:r>
              <a:rPr lang="it-IT" sz="1800" dirty="0" err="1">
                <a:solidFill>
                  <a:srgbClr val="000000"/>
                </a:solidFill>
                <a:cs typeface="+mj-cs"/>
              </a:rPr>
              <a:t>were</a:t>
            </a:r>
            <a:r>
              <a:rPr lang="it-IT" sz="1800" dirty="0">
                <a:solidFill>
                  <a:srgbClr val="000000"/>
                </a:solidFill>
                <a:cs typeface="+mj-cs"/>
              </a:rPr>
              <a:t> </a:t>
            </a:r>
            <a:r>
              <a:rPr lang="it-IT" sz="1800" dirty="0" err="1">
                <a:solidFill>
                  <a:srgbClr val="000000"/>
                </a:solidFill>
                <a:cs typeface="+mj-cs"/>
              </a:rPr>
              <a:t>younger</a:t>
            </a:r>
            <a:r>
              <a:rPr lang="it-IT" sz="1800" dirty="0">
                <a:solidFill>
                  <a:srgbClr val="000000"/>
                </a:solidFill>
                <a:cs typeface="+mj-cs"/>
              </a:rPr>
              <a:t> </a:t>
            </a:r>
            <a:r>
              <a:rPr lang="it-IT" sz="1800" dirty="0" err="1">
                <a:solidFill>
                  <a:srgbClr val="000000"/>
                </a:solidFill>
                <a:cs typeface="+mj-cs"/>
              </a:rPr>
              <a:t>than</a:t>
            </a:r>
            <a:r>
              <a:rPr lang="it-IT" sz="1800" dirty="0">
                <a:solidFill>
                  <a:srgbClr val="000000"/>
                </a:solidFill>
                <a:cs typeface="+mj-cs"/>
              </a:rPr>
              <a:t> the </a:t>
            </a:r>
            <a:r>
              <a:rPr lang="it-IT" sz="1800" dirty="0" err="1">
                <a:solidFill>
                  <a:srgbClr val="000000"/>
                </a:solidFill>
                <a:cs typeface="+mj-cs"/>
              </a:rPr>
              <a:t>patients</a:t>
            </a:r>
            <a:r>
              <a:rPr lang="it-IT" sz="1800" dirty="0">
                <a:solidFill>
                  <a:srgbClr val="000000"/>
                </a:solidFill>
                <a:cs typeface="+mj-cs"/>
              </a:rPr>
              <a:t> with CF, and </a:t>
            </a:r>
            <a:r>
              <a:rPr lang="it-IT" sz="1800" dirty="0" err="1">
                <a:solidFill>
                  <a:srgbClr val="000000"/>
                </a:solidFill>
                <a:cs typeface="+mj-cs"/>
              </a:rPr>
              <a:t>their</a:t>
            </a:r>
            <a:r>
              <a:rPr lang="it-IT" sz="1800" dirty="0">
                <a:solidFill>
                  <a:srgbClr val="000000"/>
                </a:solidFill>
                <a:cs typeface="+mj-cs"/>
              </a:rPr>
              <a:t> </a:t>
            </a:r>
            <a:r>
              <a:rPr lang="it-IT" sz="1800" dirty="0" err="1">
                <a:solidFill>
                  <a:srgbClr val="000000"/>
                </a:solidFill>
                <a:cs typeface="+mj-cs"/>
              </a:rPr>
              <a:t>daily</a:t>
            </a:r>
            <a:r>
              <a:rPr lang="it-IT" sz="1800" dirty="0">
                <a:solidFill>
                  <a:srgbClr val="000000"/>
                </a:solidFill>
                <a:cs typeface="+mj-cs"/>
              </a:rPr>
              <a:t> and cumulative use of NPPV </a:t>
            </a:r>
            <a:r>
              <a:rPr lang="it-IT" sz="1800" dirty="0" err="1">
                <a:solidFill>
                  <a:srgbClr val="000000"/>
                </a:solidFill>
                <a:cs typeface="+mj-cs"/>
              </a:rPr>
              <a:t>was</a:t>
            </a:r>
            <a:r>
              <a:rPr lang="it-IT" sz="1800" dirty="0">
                <a:solidFill>
                  <a:srgbClr val="000000"/>
                </a:solidFill>
                <a:cs typeface="+mj-cs"/>
              </a:rPr>
              <a:t> </a:t>
            </a:r>
            <a:r>
              <a:rPr lang="it-IT" sz="1800" dirty="0" err="1">
                <a:solidFill>
                  <a:srgbClr val="000000"/>
                </a:solidFill>
                <a:cs typeface="+mj-cs"/>
              </a:rPr>
              <a:t>also</a:t>
            </a:r>
            <a:r>
              <a:rPr lang="it-IT" sz="1800" dirty="0">
                <a:solidFill>
                  <a:srgbClr val="000000"/>
                </a:solidFill>
                <a:cs typeface="+mj-cs"/>
              </a:rPr>
              <a:t> </a:t>
            </a:r>
            <a:r>
              <a:rPr lang="it-IT" sz="1800" dirty="0" err="1">
                <a:solidFill>
                  <a:srgbClr val="000000"/>
                </a:solidFill>
                <a:cs typeface="+mj-cs"/>
              </a:rPr>
              <a:t>longer</a:t>
            </a:r>
            <a:r>
              <a:rPr lang="it-IT" sz="1800" dirty="0">
                <a:solidFill>
                  <a:srgbClr val="000000"/>
                </a:solidFill>
                <a:cs typeface="+mj-cs"/>
              </a:rPr>
              <a:t> </a:t>
            </a:r>
            <a:r>
              <a:rPr lang="it-IT" sz="1800" dirty="0" err="1">
                <a:solidFill>
                  <a:srgbClr val="000000"/>
                </a:solidFill>
                <a:cs typeface="+mj-cs"/>
              </a:rPr>
              <a:t>than</a:t>
            </a:r>
            <a:r>
              <a:rPr lang="it-IT" sz="1800" dirty="0">
                <a:solidFill>
                  <a:srgbClr val="000000"/>
                </a:solidFill>
                <a:cs typeface="+mj-cs"/>
              </a:rPr>
              <a:t> the </a:t>
            </a:r>
            <a:r>
              <a:rPr lang="it-IT" sz="1800" dirty="0" err="1">
                <a:solidFill>
                  <a:srgbClr val="000000"/>
                </a:solidFill>
                <a:cs typeface="+mj-cs"/>
              </a:rPr>
              <a:t>patients</a:t>
            </a:r>
            <a:r>
              <a:rPr lang="it-IT" sz="1800" dirty="0">
                <a:solidFill>
                  <a:srgbClr val="000000"/>
                </a:solidFill>
                <a:cs typeface="+mj-cs"/>
              </a:rPr>
              <a:t> with CF </a:t>
            </a:r>
            <a:br>
              <a:rPr lang="it-IT" sz="1800" dirty="0">
                <a:solidFill>
                  <a:srgbClr val="000000"/>
                </a:solidFill>
                <a:cs typeface="+mj-cs"/>
              </a:rPr>
            </a:br>
            <a:br>
              <a:rPr lang="it-IT" sz="1800" dirty="0">
                <a:solidFill>
                  <a:srgbClr val="000000"/>
                </a:solidFill>
                <a:cs typeface="+mj-cs"/>
              </a:rPr>
            </a:br>
            <a:r>
              <a:rPr lang="it-IT" sz="1800" dirty="0">
                <a:solidFill>
                  <a:srgbClr val="000000"/>
                </a:solidFill>
                <a:cs typeface="+mj-cs"/>
              </a:rPr>
              <a:t>.</a:t>
            </a:r>
            <a:br>
              <a:rPr lang="it-IT" sz="1800" dirty="0">
                <a:solidFill>
                  <a:srgbClr val="000000"/>
                </a:solidFill>
                <a:cs typeface="+mj-cs"/>
              </a:rPr>
            </a:br>
            <a:br>
              <a:rPr lang="it-IT" sz="1800" dirty="0">
                <a:solidFill>
                  <a:srgbClr val="000000"/>
                </a:solidFill>
                <a:cs typeface="+mj-cs"/>
              </a:rPr>
            </a:br>
            <a:endParaRPr lang="it-IT" sz="1800" dirty="0">
              <a:solidFill>
                <a:srgbClr val="000000"/>
              </a:solidFill>
              <a:cs typeface="+mj-cs"/>
            </a:endParaRPr>
          </a:p>
        </p:txBody>
      </p:sp>
      <p:pic>
        <p:nvPicPr>
          <p:cNvPr id="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2" y="303499"/>
            <a:ext cx="4158437" cy="1316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7729" y="-24311"/>
            <a:ext cx="2052228" cy="2181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 name="Rettangolo 7"/>
          <p:cNvSpPr/>
          <p:nvPr/>
        </p:nvSpPr>
        <p:spPr bwMode="auto">
          <a:xfrm>
            <a:off x="5706126" y="897564"/>
            <a:ext cx="1998222" cy="113412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a:lstStyle/>
          <a:p>
            <a:endParaRPr lang="it-IT" sz="1800"/>
          </a:p>
        </p:txBody>
      </p:sp>
      <p:pic>
        <p:nvPicPr>
          <p:cNvPr id="9"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4348" y="1005576"/>
            <a:ext cx="1201749" cy="10261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0481432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1200150" y="-92546"/>
            <a:ext cx="6800850" cy="1025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7866" tIns="33338" rIns="67866" bIns="33338" anchor="ctr"/>
          <a:lstStyle/>
          <a:p>
            <a:pPr algn="ctr"/>
            <a:endParaRPr lang="it-IT" sz="3000" b="1" dirty="0">
              <a:solidFill>
                <a:srgbClr val="FF3300"/>
              </a:solidFill>
            </a:endParaRPr>
          </a:p>
          <a:p>
            <a:pPr algn="ctr"/>
            <a:r>
              <a:rPr lang="it-IT" sz="3000" b="1" dirty="0" err="1">
                <a:solidFill>
                  <a:srgbClr val="FF3300"/>
                </a:solidFill>
              </a:rPr>
              <a:t>Nasal</a:t>
            </a:r>
            <a:r>
              <a:rPr lang="it-IT" sz="3000" b="1" dirty="0">
                <a:solidFill>
                  <a:srgbClr val="FF3300"/>
                </a:solidFill>
              </a:rPr>
              <a:t> Mask (NM)</a:t>
            </a:r>
          </a:p>
          <a:p>
            <a:pPr algn="ctr"/>
            <a:br>
              <a:rPr lang="it-IT" sz="2100" b="1" dirty="0">
                <a:solidFill>
                  <a:srgbClr val="FF3300"/>
                </a:solidFill>
              </a:rPr>
            </a:br>
            <a:r>
              <a:rPr lang="it-IT" sz="2100" b="1" dirty="0" err="1">
                <a:solidFill>
                  <a:srgbClr val="FF3300"/>
                </a:solidFill>
              </a:rPr>
              <a:t>Advantages</a:t>
            </a:r>
            <a:r>
              <a:rPr lang="it-IT" sz="2100" b="1" dirty="0">
                <a:solidFill>
                  <a:srgbClr val="FF3300"/>
                </a:solidFill>
              </a:rPr>
              <a:t> </a:t>
            </a:r>
            <a:r>
              <a:rPr lang="it-IT" sz="2100" b="1" dirty="0" err="1">
                <a:solidFill>
                  <a:srgbClr val="FF3300"/>
                </a:solidFill>
              </a:rPr>
              <a:t>compared</a:t>
            </a:r>
            <a:r>
              <a:rPr lang="it-IT" sz="2100" b="1" dirty="0">
                <a:solidFill>
                  <a:srgbClr val="FF3300"/>
                </a:solidFill>
              </a:rPr>
              <a:t> to face </a:t>
            </a:r>
            <a:r>
              <a:rPr lang="it-IT" sz="2100" b="1" dirty="0" err="1">
                <a:solidFill>
                  <a:srgbClr val="FF3300"/>
                </a:solidFill>
              </a:rPr>
              <a:t>mask</a:t>
            </a:r>
            <a:r>
              <a:rPr lang="it-IT" sz="2100" b="1" dirty="0">
                <a:solidFill>
                  <a:srgbClr val="FF3300"/>
                </a:solidFill>
              </a:rPr>
              <a:t> </a:t>
            </a:r>
            <a:r>
              <a:rPr lang="it-IT" sz="2100" b="1" dirty="0" err="1">
                <a:solidFill>
                  <a:srgbClr val="FF3300"/>
                </a:solidFill>
              </a:rPr>
              <a:t>ventilation</a:t>
            </a:r>
            <a:endParaRPr lang="it-IT" dirty="0">
              <a:solidFill>
                <a:srgbClr val="FF3300"/>
              </a:solidFill>
            </a:endParaRPr>
          </a:p>
        </p:txBody>
      </p:sp>
      <p:sp>
        <p:nvSpPr>
          <p:cNvPr id="33794" name="Rectangle 3"/>
          <p:cNvSpPr>
            <a:spLocks noChangeArrowheads="1"/>
          </p:cNvSpPr>
          <p:nvPr/>
        </p:nvSpPr>
        <p:spPr bwMode="auto">
          <a:xfrm>
            <a:off x="1167753" y="1223125"/>
            <a:ext cx="6400800" cy="177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7866" tIns="33338" rIns="67866" bIns="33338"/>
          <a:lstStyle/>
          <a:p>
            <a:pPr marL="557213" lvl="1" indent="-214313" algn="just">
              <a:spcBef>
                <a:spcPct val="20000"/>
              </a:spcBef>
              <a:buFontTx/>
              <a:buChar char="–"/>
            </a:pPr>
            <a:r>
              <a:rPr lang="en-US" sz="1500" b="1" dirty="0">
                <a:solidFill>
                  <a:srgbClr val="000000"/>
                </a:solidFill>
              </a:rPr>
              <a:t>Less interference with speech, feeding and cough</a:t>
            </a:r>
          </a:p>
          <a:p>
            <a:pPr marL="557213" lvl="1" indent="-214313" algn="just">
              <a:spcBef>
                <a:spcPct val="20000"/>
              </a:spcBef>
              <a:buFontTx/>
              <a:buChar char="–"/>
            </a:pPr>
            <a:r>
              <a:rPr lang="en-US" sz="1500" b="1" dirty="0">
                <a:solidFill>
                  <a:srgbClr val="000000"/>
                </a:solidFill>
              </a:rPr>
              <a:t>Less danger with vomiting</a:t>
            </a:r>
          </a:p>
          <a:p>
            <a:pPr marL="557213" lvl="1" indent="-214313" algn="just">
              <a:spcBef>
                <a:spcPct val="20000"/>
              </a:spcBef>
              <a:buFontTx/>
              <a:buChar char="–"/>
            </a:pPr>
            <a:r>
              <a:rPr lang="en-GB" sz="1500" b="1" dirty="0">
                <a:solidFill>
                  <a:srgbClr val="000000"/>
                </a:solidFill>
              </a:rPr>
              <a:t>Claustrophobia uncommon </a:t>
            </a:r>
          </a:p>
          <a:p>
            <a:pPr marL="557213" lvl="1" indent="-214313" algn="just">
              <a:spcBef>
                <a:spcPct val="20000"/>
              </a:spcBef>
              <a:buFontTx/>
              <a:buChar char="–"/>
            </a:pPr>
            <a:r>
              <a:rPr lang="en-GB" sz="1500" b="1" dirty="0">
                <a:solidFill>
                  <a:srgbClr val="000000"/>
                </a:solidFill>
              </a:rPr>
              <a:t>No risk of asphyxia</a:t>
            </a:r>
            <a:endParaRPr lang="en-US" sz="1500" b="1" dirty="0">
              <a:solidFill>
                <a:srgbClr val="000000"/>
              </a:solidFill>
            </a:endParaRPr>
          </a:p>
          <a:p>
            <a:pPr marL="557213" lvl="1" indent="-214313" algn="just">
              <a:spcBef>
                <a:spcPct val="20000"/>
              </a:spcBef>
              <a:buFontTx/>
              <a:buChar char="–"/>
            </a:pPr>
            <a:r>
              <a:rPr lang="en-US" sz="1500" b="1" dirty="0">
                <a:solidFill>
                  <a:srgbClr val="000000"/>
                </a:solidFill>
              </a:rPr>
              <a:t>Possible better comfort </a:t>
            </a:r>
            <a:r>
              <a:rPr lang="en-US" sz="1050" b="1" i="1" dirty="0">
                <a:solidFill>
                  <a:srgbClr val="000000"/>
                </a:solidFill>
              </a:rPr>
              <a:t>(</a:t>
            </a:r>
            <a:r>
              <a:rPr lang="en-GB" sz="1050" b="1" i="1" dirty="0" err="1">
                <a:solidFill>
                  <a:srgbClr val="000000"/>
                </a:solidFill>
              </a:rPr>
              <a:t>Navalesi</a:t>
            </a:r>
            <a:r>
              <a:rPr lang="en-GB" sz="1050" b="1" i="1" dirty="0">
                <a:solidFill>
                  <a:srgbClr val="000000"/>
                </a:solidFill>
              </a:rPr>
              <a:t> et al CCM 2000)</a:t>
            </a:r>
            <a:r>
              <a:rPr lang="en-US" sz="1500" b="1" dirty="0">
                <a:solidFill>
                  <a:srgbClr val="000000"/>
                </a:solidFill>
              </a:rPr>
              <a:t> </a:t>
            </a:r>
          </a:p>
          <a:p>
            <a:pPr marL="557213" lvl="1" indent="-214313">
              <a:spcBef>
                <a:spcPct val="20000"/>
              </a:spcBef>
              <a:buFontTx/>
              <a:buChar char="–"/>
            </a:pPr>
            <a:r>
              <a:rPr lang="en-GB" sz="1500" b="1" dirty="0">
                <a:solidFill>
                  <a:srgbClr val="000000"/>
                </a:solidFill>
              </a:rPr>
              <a:t>Less likelihood of skin lesions  and better C02 removal with nasal pillows </a:t>
            </a:r>
            <a:r>
              <a:rPr lang="en-GB" sz="1050" b="1" i="1" dirty="0">
                <a:solidFill>
                  <a:srgbClr val="000000"/>
                </a:solidFill>
              </a:rPr>
              <a:t>(</a:t>
            </a:r>
            <a:r>
              <a:rPr lang="en-GB" sz="1050" b="1" i="1" dirty="0" err="1">
                <a:solidFill>
                  <a:srgbClr val="000000"/>
                </a:solidFill>
              </a:rPr>
              <a:t>Navalesi</a:t>
            </a:r>
            <a:r>
              <a:rPr lang="en-GB" sz="1050" b="1" i="1" dirty="0">
                <a:solidFill>
                  <a:srgbClr val="000000"/>
                </a:solidFill>
              </a:rPr>
              <a:t> et al CCM 2000)</a:t>
            </a:r>
            <a:endParaRPr lang="en-GB" sz="1500" b="1" dirty="0">
              <a:solidFill>
                <a:srgbClr val="000000"/>
              </a:solidFill>
            </a:endParaRPr>
          </a:p>
          <a:p>
            <a:pPr marL="257175" indent="-257175" algn="just">
              <a:spcBef>
                <a:spcPct val="20000"/>
              </a:spcBef>
              <a:buFontTx/>
              <a:buChar char="•"/>
            </a:pPr>
            <a:endParaRPr lang="it-IT" sz="1800" b="1" dirty="0">
              <a:solidFill>
                <a:srgbClr val="000000"/>
              </a:solidFill>
            </a:endParaRPr>
          </a:p>
        </p:txBody>
      </p:sp>
      <p:sp>
        <p:nvSpPr>
          <p:cNvPr id="33795" name="Rectangle 4"/>
          <p:cNvSpPr>
            <a:spLocks noChangeArrowheads="1"/>
          </p:cNvSpPr>
          <p:nvPr/>
        </p:nvSpPr>
        <p:spPr bwMode="auto">
          <a:xfrm>
            <a:off x="-72516" y="3059330"/>
            <a:ext cx="5829300"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7866" tIns="33338" rIns="67866" bIns="33338" anchor="ctr"/>
          <a:lstStyle/>
          <a:p>
            <a:pPr algn="ctr"/>
            <a:r>
              <a:rPr lang="it-IT" sz="2100" b="1" dirty="0" err="1">
                <a:solidFill>
                  <a:srgbClr val="FF3300"/>
                </a:solidFill>
              </a:rPr>
              <a:t>Contraindications</a:t>
            </a:r>
            <a:endParaRPr lang="it-IT" sz="3600" dirty="0">
              <a:solidFill>
                <a:srgbClr val="FF3300"/>
              </a:solidFill>
            </a:endParaRPr>
          </a:p>
        </p:txBody>
      </p:sp>
      <p:sp>
        <p:nvSpPr>
          <p:cNvPr id="33796" name="Rectangle 5"/>
          <p:cNvSpPr>
            <a:spLocks noChangeArrowheads="1"/>
          </p:cNvSpPr>
          <p:nvPr/>
        </p:nvSpPr>
        <p:spPr bwMode="auto">
          <a:xfrm>
            <a:off x="1164058" y="3815413"/>
            <a:ext cx="6216254"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67866" tIns="33338" rIns="67866" bIns="33338"/>
          <a:lstStyle/>
          <a:p>
            <a:pPr marL="557213" lvl="1" indent="-214313">
              <a:spcBef>
                <a:spcPct val="20000"/>
              </a:spcBef>
              <a:buFontTx/>
              <a:buChar char="–"/>
            </a:pPr>
            <a:r>
              <a:rPr lang="it-IT" sz="1500" b="1" dirty="0" err="1">
                <a:solidFill>
                  <a:srgbClr val="000000"/>
                </a:solidFill>
              </a:rPr>
              <a:t>Patients</a:t>
            </a:r>
            <a:r>
              <a:rPr lang="it-IT" sz="1500" b="1" dirty="0">
                <a:solidFill>
                  <a:srgbClr val="000000"/>
                </a:solidFill>
              </a:rPr>
              <a:t> </a:t>
            </a:r>
            <a:r>
              <a:rPr lang="it-IT" sz="1500" b="1" dirty="0" err="1">
                <a:solidFill>
                  <a:srgbClr val="000000"/>
                </a:solidFill>
              </a:rPr>
              <a:t>mouth</a:t>
            </a:r>
            <a:r>
              <a:rPr lang="it-IT" sz="1500" b="1" dirty="0">
                <a:solidFill>
                  <a:srgbClr val="000000"/>
                </a:solidFill>
              </a:rPr>
              <a:t> </a:t>
            </a:r>
            <a:r>
              <a:rPr lang="it-IT" sz="1500" b="1" dirty="0" err="1">
                <a:solidFill>
                  <a:srgbClr val="000000"/>
                </a:solidFill>
              </a:rPr>
              <a:t>breathing</a:t>
            </a:r>
            <a:endParaRPr lang="it-IT" sz="1500" b="1" dirty="0">
              <a:solidFill>
                <a:srgbClr val="000000"/>
              </a:solidFill>
            </a:endParaRPr>
          </a:p>
          <a:p>
            <a:pPr marL="557213" lvl="1" indent="-214313">
              <a:spcBef>
                <a:spcPct val="20000"/>
              </a:spcBef>
              <a:buFontTx/>
              <a:buChar char="–"/>
            </a:pPr>
            <a:r>
              <a:rPr lang="it-IT" sz="1500" b="1" dirty="0" err="1">
                <a:solidFill>
                  <a:srgbClr val="000000"/>
                </a:solidFill>
              </a:rPr>
              <a:t>Nasal</a:t>
            </a:r>
            <a:r>
              <a:rPr lang="it-IT" sz="1500" b="1" dirty="0">
                <a:solidFill>
                  <a:srgbClr val="000000"/>
                </a:solidFill>
              </a:rPr>
              <a:t> </a:t>
            </a:r>
            <a:r>
              <a:rPr lang="it-IT" sz="1500" b="1" dirty="0" err="1">
                <a:solidFill>
                  <a:srgbClr val="000000"/>
                </a:solidFill>
              </a:rPr>
              <a:t>congestion</a:t>
            </a:r>
            <a:r>
              <a:rPr lang="it-IT" sz="1500" b="1" dirty="0">
                <a:solidFill>
                  <a:srgbClr val="000000"/>
                </a:solidFill>
              </a:rPr>
              <a:t> </a:t>
            </a:r>
          </a:p>
          <a:p>
            <a:pPr marL="557213" lvl="1" indent="-214313">
              <a:spcBef>
                <a:spcPct val="20000"/>
              </a:spcBef>
              <a:buFontTx/>
              <a:buChar char="–"/>
            </a:pPr>
            <a:r>
              <a:rPr lang="it-IT" sz="1500" b="1" dirty="0" err="1">
                <a:solidFill>
                  <a:srgbClr val="000000"/>
                </a:solidFill>
              </a:rPr>
              <a:t>Edentulism</a:t>
            </a:r>
            <a:endParaRPr lang="it-IT" sz="1500" b="1" dirty="0">
              <a:solidFill>
                <a:srgbClr val="000000"/>
              </a:solidFill>
            </a:endParaRPr>
          </a:p>
          <a:p>
            <a:pPr marL="557213" lvl="1" indent="-214313">
              <a:spcBef>
                <a:spcPct val="20000"/>
              </a:spcBef>
              <a:buFontTx/>
              <a:buChar char="–"/>
            </a:pPr>
            <a:r>
              <a:rPr lang="it-IT" sz="1500" b="1" dirty="0" err="1">
                <a:solidFill>
                  <a:srgbClr val="000000"/>
                </a:solidFill>
              </a:rPr>
              <a:t>Nasal</a:t>
            </a:r>
            <a:r>
              <a:rPr lang="it-IT" sz="1500" b="1" dirty="0">
                <a:solidFill>
                  <a:srgbClr val="000000"/>
                </a:solidFill>
              </a:rPr>
              <a:t> </a:t>
            </a:r>
            <a:r>
              <a:rPr lang="it-IT" sz="1500" b="1" dirty="0" err="1">
                <a:solidFill>
                  <a:srgbClr val="000000"/>
                </a:solidFill>
              </a:rPr>
              <a:t>skin</a:t>
            </a:r>
            <a:r>
              <a:rPr lang="it-IT" sz="1500" b="1" dirty="0">
                <a:solidFill>
                  <a:srgbClr val="000000"/>
                </a:solidFill>
              </a:rPr>
              <a:t> breakdown (</a:t>
            </a:r>
            <a:r>
              <a:rPr lang="it-IT" sz="1500" b="1" dirty="0" err="1">
                <a:solidFill>
                  <a:srgbClr val="000000"/>
                </a:solidFill>
              </a:rPr>
              <a:t>only</a:t>
            </a:r>
            <a:r>
              <a:rPr lang="it-IT" sz="1500" b="1" dirty="0">
                <a:solidFill>
                  <a:srgbClr val="000000"/>
                </a:solidFill>
              </a:rPr>
              <a:t> full </a:t>
            </a:r>
            <a:r>
              <a:rPr lang="it-IT" sz="1500" b="1" dirty="0" err="1">
                <a:solidFill>
                  <a:srgbClr val="000000"/>
                </a:solidFill>
              </a:rPr>
              <a:t>nasal</a:t>
            </a:r>
            <a:r>
              <a:rPr lang="it-IT" sz="1500" b="1" dirty="0">
                <a:solidFill>
                  <a:srgbClr val="000000"/>
                </a:solidFill>
              </a:rPr>
              <a:t>)</a:t>
            </a:r>
          </a:p>
        </p:txBody>
      </p:sp>
      <p:graphicFrame>
        <p:nvGraphicFramePr>
          <p:cNvPr id="10" name="Object 3"/>
          <p:cNvGraphicFramePr>
            <a:graphicFrameLocks noChangeAspect="1"/>
          </p:cNvGraphicFramePr>
          <p:nvPr>
            <p:extLst>
              <p:ext uri="{D42A27DB-BD31-4B8C-83A1-F6EECF244321}">
                <p14:modId xmlns:p14="http://schemas.microsoft.com/office/powerpoint/2010/main" val="554576772"/>
              </p:ext>
            </p:extLst>
          </p:nvPr>
        </p:nvGraphicFramePr>
        <p:xfrm>
          <a:off x="4783607" y="3047569"/>
          <a:ext cx="1462580" cy="1147169"/>
        </p:xfrm>
        <a:graphic>
          <a:graphicData uri="http://schemas.openxmlformats.org/presentationml/2006/ole">
            <mc:AlternateContent xmlns:mc="http://schemas.openxmlformats.org/markup-compatibility/2006">
              <mc:Choice xmlns:v="urn:schemas-microsoft-com:vml" Requires="v">
                <p:oleObj name="Image" r:id="rId3" imgW="3977409" imgH="4650900" progId="Photoshop.Image.4">
                  <p:embed/>
                </p:oleObj>
              </mc:Choice>
              <mc:Fallback>
                <p:oleObj name="Image" r:id="rId3" imgW="3977409" imgH="4650900" progId="Photoshop.Image.4">
                  <p:embed/>
                  <p:pic>
                    <p:nvPicPr>
                      <p:cNvPr id="1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607" y="3047569"/>
                        <a:ext cx="1462580" cy="1147169"/>
                      </a:xfrm>
                      <a:prstGeom prst="rect">
                        <a:avLst/>
                      </a:prstGeom>
                      <a:noFill/>
                      <a:ln>
                        <a:noFill/>
                      </a:ln>
                    </p:spPr>
                  </p:pic>
                </p:oleObj>
              </mc:Fallback>
            </mc:AlternateContent>
          </a:graphicData>
        </a:graphic>
      </p:graphicFrame>
      <p:sp>
        <p:nvSpPr>
          <p:cNvPr id="11" name="Freeform 8"/>
          <p:cNvSpPr>
            <a:spLocks/>
          </p:cNvSpPr>
          <p:nvPr/>
        </p:nvSpPr>
        <p:spPr bwMode="auto">
          <a:xfrm>
            <a:off x="5261086" y="3560125"/>
            <a:ext cx="661064" cy="363170"/>
          </a:xfrm>
          <a:custGeom>
            <a:avLst/>
            <a:gdLst>
              <a:gd name="T0" fmla="*/ 2147483647 w 1063"/>
              <a:gd name="T1" fmla="*/ 2147483647 h 1050"/>
              <a:gd name="T2" fmla="*/ 2147483647 w 1063"/>
              <a:gd name="T3" fmla="*/ 2147483647 h 1050"/>
              <a:gd name="T4" fmla="*/ 2147483647 w 1063"/>
              <a:gd name="T5" fmla="*/ 2147483647 h 1050"/>
              <a:gd name="T6" fmla="*/ 2147483647 w 1063"/>
              <a:gd name="T7" fmla="*/ 2147483647 h 1050"/>
              <a:gd name="T8" fmla="*/ 2147483647 w 1063"/>
              <a:gd name="T9" fmla="*/ 2147483647 h 1050"/>
              <a:gd name="T10" fmla="*/ 2147483647 w 1063"/>
              <a:gd name="T11" fmla="*/ 2147483647 h 1050"/>
              <a:gd name="T12" fmla="*/ 2147483647 w 1063"/>
              <a:gd name="T13" fmla="*/ 2147483647 h 1050"/>
              <a:gd name="T14" fmla="*/ 2147483647 w 1063"/>
              <a:gd name="T15" fmla="*/ 2147483647 h 1050"/>
              <a:gd name="T16" fmla="*/ 2147483647 w 1063"/>
              <a:gd name="T17" fmla="*/ 2147483647 h 1050"/>
              <a:gd name="T18" fmla="*/ 2147483647 w 1063"/>
              <a:gd name="T19" fmla="*/ 2147483647 h 1050"/>
              <a:gd name="T20" fmla="*/ 2147483647 w 1063"/>
              <a:gd name="T21" fmla="*/ 2147483647 h 1050"/>
              <a:gd name="T22" fmla="*/ 2147483647 w 1063"/>
              <a:gd name="T23" fmla="*/ 2147483647 h 1050"/>
              <a:gd name="T24" fmla="*/ 2147483647 w 1063"/>
              <a:gd name="T25" fmla="*/ 2147483647 h 1050"/>
              <a:gd name="T26" fmla="*/ 2147483647 w 1063"/>
              <a:gd name="T27" fmla="*/ 2147483647 h 1050"/>
              <a:gd name="T28" fmla="*/ 2147483647 w 1063"/>
              <a:gd name="T29" fmla="*/ 2147483647 h 1050"/>
              <a:gd name="T30" fmla="*/ 2147483647 w 1063"/>
              <a:gd name="T31" fmla="*/ 2147483647 h 1050"/>
              <a:gd name="T32" fmla="*/ 2147483647 w 1063"/>
              <a:gd name="T33" fmla="*/ 2147483647 h 1050"/>
              <a:gd name="T34" fmla="*/ 2147483647 w 1063"/>
              <a:gd name="T35" fmla="*/ 2147483647 h 1050"/>
              <a:gd name="T36" fmla="*/ 2147483647 w 1063"/>
              <a:gd name="T37" fmla="*/ 2147483647 h 1050"/>
              <a:gd name="T38" fmla="*/ 2147483647 w 1063"/>
              <a:gd name="T39" fmla="*/ 2147483647 h 1050"/>
              <a:gd name="T40" fmla="*/ 2147483647 w 1063"/>
              <a:gd name="T41" fmla="*/ 2147483647 h 1050"/>
              <a:gd name="T42" fmla="*/ 2147483647 w 1063"/>
              <a:gd name="T43" fmla="*/ 2147483647 h 1050"/>
              <a:gd name="T44" fmla="*/ 2147483647 w 1063"/>
              <a:gd name="T45" fmla="*/ 2147483647 h 1050"/>
              <a:gd name="T46" fmla="*/ 2147483647 w 1063"/>
              <a:gd name="T47" fmla="*/ 2147483647 h 1050"/>
              <a:gd name="T48" fmla="*/ 2147483647 w 1063"/>
              <a:gd name="T49" fmla="*/ 2147483647 h 1050"/>
              <a:gd name="T50" fmla="*/ 2147483647 w 1063"/>
              <a:gd name="T51" fmla="*/ 2147483647 h 1050"/>
              <a:gd name="T52" fmla="*/ 2147483647 w 1063"/>
              <a:gd name="T53" fmla="*/ 2147483647 h 1050"/>
              <a:gd name="T54" fmla="*/ 2147483647 w 1063"/>
              <a:gd name="T55" fmla="*/ 2147483647 h 1050"/>
              <a:gd name="T56" fmla="*/ 2147483647 w 1063"/>
              <a:gd name="T57" fmla="*/ 2147483647 h 1050"/>
              <a:gd name="T58" fmla="*/ 2147483647 w 1063"/>
              <a:gd name="T59" fmla="*/ 2147483647 h 1050"/>
              <a:gd name="T60" fmla="*/ 2147483647 w 1063"/>
              <a:gd name="T61" fmla="*/ 2147483647 h 1050"/>
              <a:gd name="T62" fmla="*/ 2147483647 w 1063"/>
              <a:gd name="T63" fmla="*/ 2147483647 h 1050"/>
              <a:gd name="T64" fmla="*/ 2147483647 w 1063"/>
              <a:gd name="T65" fmla="*/ 2147483647 h 1050"/>
              <a:gd name="T66" fmla="*/ 2147483647 w 1063"/>
              <a:gd name="T67" fmla="*/ 2147483647 h 1050"/>
              <a:gd name="T68" fmla="*/ 2147483647 w 1063"/>
              <a:gd name="T69" fmla="*/ 2147483647 h 1050"/>
              <a:gd name="T70" fmla="*/ 2147483647 w 1063"/>
              <a:gd name="T71" fmla="*/ 2147483647 h 1050"/>
              <a:gd name="T72" fmla="*/ 2147483647 w 1063"/>
              <a:gd name="T73" fmla="*/ 2147483647 h 1050"/>
              <a:gd name="T74" fmla="*/ 2147483647 w 1063"/>
              <a:gd name="T75" fmla="*/ 2147483647 h 1050"/>
              <a:gd name="T76" fmla="*/ 2147483647 w 1063"/>
              <a:gd name="T77" fmla="*/ 2147483647 h 1050"/>
              <a:gd name="T78" fmla="*/ 2147483647 w 1063"/>
              <a:gd name="T79" fmla="*/ 2147483647 h 10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3"/>
              <a:gd name="T121" fmla="*/ 0 h 1050"/>
              <a:gd name="T122" fmla="*/ 1063 w 1063"/>
              <a:gd name="T123" fmla="*/ 1050 h 10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3" h="1050">
                <a:moveTo>
                  <a:pt x="460" y="32"/>
                </a:moveTo>
                <a:cubicBezTo>
                  <a:pt x="360" y="0"/>
                  <a:pt x="428" y="167"/>
                  <a:pt x="415" y="231"/>
                </a:cubicBezTo>
                <a:cubicBezTo>
                  <a:pt x="412" y="244"/>
                  <a:pt x="377" y="243"/>
                  <a:pt x="377" y="243"/>
                </a:cubicBezTo>
                <a:cubicBezTo>
                  <a:pt x="365" y="255"/>
                  <a:pt x="348" y="262"/>
                  <a:pt x="338" y="275"/>
                </a:cubicBezTo>
                <a:cubicBezTo>
                  <a:pt x="326" y="291"/>
                  <a:pt x="340" y="302"/>
                  <a:pt x="319" y="314"/>
                </a:cubicBezTo>
                <a:cubicBezTo>
                  <a:pt x="300" y="324"/>
                  <a:pt x="264" y="326"/>
                  <a:pt x="242" y="333"/>
                </a:cubicBezTo>
                <a:cubicBezTo>
                  <a:pt x="215" y="352"/>
                  <a:pt x="201" y="372"/>
                  <a:pt x="172" y="391"/>
                </a:cubicBezTo>
                <a:cubicBezTo>
                  <a:pt x="154" y="403"/>
                  <a:pt x="114" y="416"/>
                  <a:pt x="114" y="416"/>
                </a:cubicBezTo>
                <a:cubicBezTo>
                  <a:pt x="108" y="422"/>
                  <a:pt x="102" y="429"/>
                  <a:pt x="95" y="435"/>
                </a:cubicBezTo>
                <a:cubicBezTo>
                  <a:pt x="83" y="445"/>
                  <a:pt x="57" y="461"/>
                  <a:pt x="57" y="461"/>
                </a:cubicBezTo>
                <a:cubicBezTo>
                  <a:pt x="47" y="489"/>
                  <a:pt x="28" y="510"/>
                  <a:pt x="18" y="538"/>
                </a:cubicBezTo>
                <a:cubicBezTo>
                  <a:pt x="13" y="590"/>
                  <a:pt x="0" y="732"/>
                  <a:pt x="44" y="762"/>
                </a:cubicBezTo>
                <a:cubicBezTo>
                  <a:pt x="54" y="793"/>
                  <a:pt x="103" y="847"/>
                  <a:pt x="133" y="858"/>
                </a:cubicBezTo>
                <a:cubicBezTo>
                  <a:pt x="164" y="903"/>
                  <a:pt x="176" y="924"/>
                  <a:pt x="229" y="941"/>
                </a:cubicBezTo>
                <a:cubicBezTo>
                  <a:pt x="251" y="956"/>
                  <a:pt x="256" y="971"/>
                  <a:pt x="281" y="979"/>
                </a:cubicBezTo>
                <a:cubicBezTo>
                  <a:pt x="324" y="1009"/>
                  <a:pt x="304" y="1000"/>
                  <a:pt x="338" y="1011"/>
                </a:cubicBezTo>
                <a:cubicBezTo>
                  <a:pt x="365" y="1029"/>
                  <a:pt x="396" y="1033"/>
                  <a:pt x="428" y="1037"/>
                </a:cubicBezTo>
                <a:cubicBezTo>
                  <a:pt x="466" y="1042"/>
                  <a:pt x="543" y="1050"/>
                  <a:pt x="543" y="1050"/>
                </a:cubicBezTo>
                <a:cubicBezTo>
                  <a:pt x="611" y="1048"/>
                  <a:pt x="680" y="1047"/>
                  <a:pt x="748" y="1043"/>
                </a:cubicBezTo>
                <a:cubicBezTo>
                  <a:pt x="755" y="1043"/>
                  <a:pt x="761" y="1039"/>
                  <a:pt x="767" y="1037"/>
                </a:cubicBezTo>
                <a:cubicBezTo>
                  <a:pt x="790" y="1031"/>
                  <a:pt x="814" y="1025"/>
                  <a:pt x="837" y="1018"/>
                </a:cubicBezTo>
                <a:cubicBezTo>
                  <a:pt x="850" y="1014"/>
                  <a:pt x="876" y="1005"/>
                  <a:pt x="876" y="1005"/>
                </a:cubicBezTo>
                <a:cubicBezTo>
                  <a:pt x="900" y="969"/>
                  <a:pt x="874" y="999"/>
                  <a:pt x="914" y="979"/>
                </a:cubicBezTo>
                <a:cubicBezTo>
                  <a:pt x="943" y="965"/>
                  <a:pt x="975" y="938"/>
                  <a:pt x="997" y="915"/>
                </a:cubicBezTo>
                <a:cubicBezTo>
                  <a:pt x="1020" y="891"/>
                  <a:pt x="1014" y="864"/>
                  <a:pt x="1042" y="845"/>
                </a:cubicBezTo>
                <a:cubicBezTo>
                  <a:pt x="1044" y="826"/>
                  <a:pt x="1044" y="806"/>
                  <a:pt x="1049" y="787"/>
                </a:cubicBezTo>
                <a:cubicBezTo>
                  <a:pt x="1051" y="780"/>
                  <a:pt x="1060" y="775"/>
                  <a:pt x="1061" y="768"/>
                </a:cubicBezTo>
                <a:cubicBezTo>
                  <a:pt x="1063" y="744"/>
                  <a:pt x="1056" y="681"/>
                  <a:pt x="1042" y="653"/>
                </a:cubicBezTo>
                <a:cubicBezTo>
                  <a:pt x="1032" y="632"/>
                  <a:pt x="1017" y="614"/>
                  <a:pt x="1004" y="595"/>
                </a:cubicBezTo>
                <a:cubicBezTo>
                  <a:pt x="1000" y="589"/>
                  <a:pt x="991" y="576"/>
                  <a:pt x="991" y="576"/>
                </a:cubicBezTo>
                <a:cubicBezTo>
                  <a:pt x="984" y="554"/>
                  <a:pt x="978" y="538"/>
                  <a:pt x="965" y="519"/>
                </a:cubicBezTo>
                <a:cubicBezTo>
                  <a:pt x="958" y="487"/>
                  <a:pt x="947" y="479"/>
                  <a:pt x="921" y="461"/>
                </a:cubicBezTo>
                <a:cubicBezTo>
                  <a:pt x="911" y="446"/>
                  <a:pt x="889" y="421"/>
                  <a:pt x="876" y="410"/>
                </a:cubicBezTo>
                <a:cubicBezTo>
                  <a:pt x="864" y="400"/>
                  <a:pt x="848" y="395"/>
                  <a:pt x="837" y="384"/>
                </a:cubicBezTo>
                <a:cubicBezTo>
                  <a:pt x="800" y="347"/>
                  <a:pt x="803" y="346"/>
                  <a:pt x="761" y="333"/>
                </a:cubicBezTo>
                <a:cubicBezTo>
                  <a:pt x="738" y="300"/>
                  <a:pt x="715" y="296"/>
                  <a:pt x="677" y="288"/>
                </a:cubicBezTo>
                <a:cubicBezTo>
                  <a:pt x="660" y="261"/>
                  <a:pt x="637" y="246"/>
                  <a:pt x="607" y="237"/>
                </a:cubicBezTo>
                <a:cubicBezTo>
                  <a:pt x="588" y="218"/>
                  <a:pt x="584" y="201"/>
                  <a:pt x="562" y="186"/>
                </a:cubicBezTo>
                <a:cubicBezTo>
                  <a:pt x="550" y="150"/>
                  <a:pt x="549" y="136"/>
                  <a:pt x="517" y="115"/>
                </a:cubicBezTo>
                <a:cubicBezTo>
                  <a:pt x="502" y="68"/>
                  <a:pt x="520" y="32"/>
                  <a:pt x="460" y="32"/>
                </a:cubicBezTo>
                <a:close/>
              </a:path>
            </a:pathLst>
          </a:custGeom>
          <a:solidFill>
            <a:schemeClr val="tx1">
              <a:alpha val="50195"/>
            </a:schemeClr>
          </a:solidFill>
          <a:ln w="9525">
            <a:solidFill>
              <a:schemeClr val="tx1"/>
            </a:solidFill>
            <a:round/>
            <a:headEnd/>
            <a:tailEnd/>
          </a:ln>
        </p:spPr>
        <p:txBody>
          <a:bodyPr wrap="none" anchor="ctr"/>
          <a:lstStyle/>
          <a:p>
            <a:endParaRPr lang="it-IT" sz="1800"/>
          </a:p>
        </p:txBody>
      </p:sp>
      <p:pic>
        <p:nvPicPr>
          <p:cNvPr id="1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5160" y="3868638"/>
            <a:ext cx="111918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11"/>
          <p:cNvSpPr>
            <a:spLocks noChangeArrowheads="1"/>
          </p:cNvSpPr>
          <p:nvPr/>
        </p:nvSpPr>
        <p:spPr bwMode="auto">
          <a:xfrm>
            <a:off x="7017358" y="4715174"/>
            <a:ext cx="175022" cy="178594"/>
          </a:xfrm>
          <a:prstGeom prst="ellipse">
            <a:avLst/>
          </a:prstGeom>
          <a:solidFill>
            <a:schemeClr val="tx1">
              <a:alpha val="50195"/>
            </a:schemeClr>
          </a:solidFill>
          <a:ln w="9525">
            <a:solidFill>
              <a:schemeClr val="tx1"/>
            </a:solidFill>
            <a:round/>
            <a:headEnd/>
            <a:tailEnd/>
          </a:ln>
        </p:spPr>
        <p:txBody>
          <a:bodyPr wrap="none" anchor="ctr"/>
          <a:lstStyle/>
          <a:p>
            <a:endParaRPr lang="it-IT" sz="1800"/>
          </a:p>
        </p:txBody>
      </p:sp>
      <p:sp>
        <p:nvSpPr>
          <p:cNvPr id="14" name="Oval 12"/>
          <p:cNvSpPr>
            <a:spLocks noChangeArrowheads="1"/>
          </p:cNvSpPr>
          <p:nvPr/>
        </p:nvSpPr>
        <p:spPr bwMode="auto">
          <a:xfrm>
            <a:off x="7287629" y="4678264"/>
            <a:ext cx="161925" cy="232172"/>
          </a:xfrm>
          <a:prstGeom prst="ellipse">
            <a:avLst/>
          </a:prstGeom>
          <a:solidFill>
            <a:schemeClr val="tx1">
              <a:alpha val="50195"/>
            </a:schemeClr>
          </a:solidFill>
          <a:ln w="9525">
            <a:solidFill>
              <a:schemeClr val="tx1"/>
            </a:solidFill>
            <a:round/>
            <a:headEnd/>
            <a:tailEnd/>
          </a:ln>
        </p:spPr>
        <p:txBody>
          <a:bodyPr wrap="none" anchor="ctr"/>
          <a:lstStyle/>
          <a:p>
            <a:endParaRPr lang="it-IT" sz="1800"/>
          </a:p>
        </p:txBody>
      </p:sp>
      <p:sp>
        <p:nvSpPr>
          <p:cNvPr id="15" name="AutoShape 13"/>
          <p:cNvSpPr>
            <a:spLocks noChangeArrowheads="1"/>
          </p:cNvSpPr>
          <p:nvPr/>
        </p:nvSpPr>
        <p:spPr bwMode="auto">
          <a:xfrm>
            <a:off x="6887579" y="4030563"/>
            <a:ext cx="400050" cy="9715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33CCCC">
              <a:alpha val="50195"/>
            </a:srgbClr>
          </a:solidFill>
          <a:ln w="9525">
            <a:solidFill>
              <a:schemeClr val="tx1"/>
            </a:solidFill>
            <a:miter lim="800000"/>
            <a:headEnd/>
            <a:tailEnd/>
          </a:ln>
        </p:spPr>
        <p:txBody>
          <a:bodyPr wrap="none" anchor="ctr"/>
          <a:lstStyle/>
          <a:p>
            <a:endParaRPr lang="it-IT" sz="1800"/>
          </a:p>
        </p:txBody>
      </p:sp>
      <p:sp>
        <p:nvSpPr>
          <p:cNvPr id="16" name="Rectangle 14"/>
          <p:cNvSpPr>
            <a:spLocks noChangeArrowheads="1"/>
          </p:cNvSpPr>
          <p:nvPr/>
        </p:nvSpPr>
        <p:spPr bwMode="auto">
          <a:xfrm flipH="1">
            <a:off x="7164288" y="4409182"/>
            <a:ext cx="108347" cy="323850"/>
          </a:xfrm>
          <a:prstGeom prst="rect">
            <a:avLst/>
          </a:prstGeom>
          <a:solidFill>
            <a:schemeClr val="tx1">
              <a:alpha val="50195"/>
            </a:schemeClr>
          </a:solidFill>
          <a:ln w="9525">
            <a:solidFill>
              <a:schemeClr val="tx1"/>
            </a:solidFill>
            <a:miter lim="800000"/>
            <a:headEnd/>
            <a:tailEnd/>
          </a:ln>
        </p:spPr>
        <p:txBody>
          <a:bodyPr wrap="none" anchor="ctr"/>
          <a:lstStyle/>
          <a:p>
            <a:endParaRPr lang="it-IT" sz="1800"/>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Struttura predefinita">
  <a:themeElements>
    <a:clrScheme name="">
      <a:dk1>
        <a:srgbClr val="808080"/>
      </a:dk1>
      <a:lt1>
        <a:srgbClr val="FFFFFF"/>
      </a:lt1>
      <a:dk2>
        <a:srgbClr val="000099"/>
      </a:dk2>
      <a:lt2>
        <a:srgbClr val="FFFF00"/>
      </a:lt2>
      <a:accent1>
        <a:srgbClr val="00CC99"/>
      </a:accent1>
      <a:accent2>
        <a:srgbClr val="3333CC"/>
      </a:accent2>
      <a:accent3>
        <a:srgbClr val="AAAACA"/>
      </a:accent3>
      <a:accent4>
        <a:srgbClr val="DADADA"/>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39354002</TotalTime>
  <Words>2371</Words>
  <Application>Microsoft Macintosh PowerPoint</Application>
  <PresentationFormat>Presentazione su schermo (16:9)</PresentationFormat>
  <Paragraphs>345</Paragraphs>
  <Slides>62</Slides>
  <Notes>12</Notes>
  <HiddenSlides>19</HiddenSlides>
  <MMClips>0</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5</vt:i4>
      </vt:variant>
      <vt:variant>
        <vt:lpstr>Titoli diapositive</vt:lpstr>
      </vt:variant>
      <vt:variant>
        <vt:i4>62</vt:i4>
      </vt:variant>
    </vt:vector>
  </HeadingPairs>
  <TitlesOfParts>
    <vt:vector size="77" baseType="lpstr">
      <vt:lpstr>AdvPSHV</vt:lpstr>
      <vt:lpstr>Arial</vt:lpstr>
      <vt:lpstr>Calibri</vt:lpstr>
      <vt:lpstr>Comic Sans MS</vt:lpstr>
      <vt:lpstr>FreightSansProBook</vt:lpstr>
      <vt:lpstr>FreightTextProBook</vt:lpstr>
      <vt:lpstr>system-ui</vt:lpstr>
      <vt:lpstr>Times</vt:lpstr>
      <vt:lpstr>Times New Roman</vt:lpstr>
      <vt:lpstr>Struttura predefinita</vt:lpstr>
      <vt:lpstr>Image</vt:lpstr>
      <vt:lpstr>Documento</vt:lpstr>
      <vt:lpstr>Fotografia di Photo Editor</vt:lpstr>
      <vt:lpstr>Immagine bitmap</vt:lpstr>
      <vt:lpstr>Equation</vt:lpstr>
      <vt:lpstr>Presentazione standard di PowerPoint</vt:lpstr>
      <vt:lpstr>Presentazione standard di PowerPoint</vt:lpstr>
      <vt:lpstr>Interfaces : definitions</vt:lpstr>
      <vt:lpstr>Interfaces for acute setting</vt:lpstr>
      <vt:lpstr>Presentazione standard di PowerPoint</vt:lpstr>
      <vt:lpstr>Interfaces can be futher  divided in:</vt:lpstr>
      <vt:lpstr>Presentazione standard di PowerPoint</vt:lpstr>
      <vt:lpstr>   Global facial flattening was not related to the type of mask, presumably because both commercial and custom-made masks exert pressure on the same anatomical area.  We observed a correlation between global facial flattening and the underlying disease, with patients with OSA and NMDs being exposed to an increased risk.  These two groups were younger than the patients with CF, and their daily and cumulative use of NPPV was also longer than the patients with CF   .  </vt:lpstr>
      <vt:lpstr>Presentazione standard di PowerPoint</vt:lpstr>
      <vt:lpstr>Presentazione standard di PowerPoint</vt:lpstr>
      <vt:lpstr>Presentazione standard di PowerPoint</vt:lpstr>
      <vt:lpstr>Total face mask (TFM)  Potential advantages compared to FFM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MASK FIT, TOLERANCE AND SKIN BREAKDOWN</vt:lpstr>
      <vt:lpstr>MASK FIT, TOLERANCE AND SKIN BREAKDOWN</vt:lpstr>
      <vt:lpstr>Presentazione standard di PowerPoint</vt:lpstr>
      <vt:lpstr>Presentazione standard di PowerPoint</vt:lpstr>
      <vt:lpstr>TFM vs FFM: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RATIONALE OF THE CHOICE</vt:lpstr>
      <vt:lpstr>Rationale</vt:lpstr>
      <vt:lpstr>Presentazione standard di PowerPoint</vt:lpstr>
      <vt:lpstr>Rationale</vt:lpstr>
      <vt:lpstr>Presentazione standard di PowerPoint</vt:lpstr>
      <vt:lpstr>INTERFACES, DEAD SPACE, ABG… and patient’s effort </vt:lpstr>
      <vt:lpstr>Presentazione standard di PowerPoint</vt:lpstr>
      <vt:lpstr>Presentazione standard di PowerPoint</vt:lpstr>
      <vt:lpstr>Presentazione standard di PowerPoint</vt:lpstr>
      <vt:lpstr>Presentazione standard di PowerPoint</vt:lpstr>
      <vt:lpstr>Presentazione standard di PowerPoint</vt:lpstr>
      <vt:lpstr>The Helmet</vt:lpstr>
      <vt:lpstr>Presentazione standard di PowerPoint</vt:lpstr>
      <vt:lpstr>Presentazione standard di PowerPoint</vt:lpstr>
      <vt:lpstr>Presentazione standard di PowerPoint</vt:lpstr>
      <vt:lpstr>VDdyn and intentional leak circuit (vented  interfaces) </vt:lpstr>
      <vt:lpstr>Presentazione standard di PowerPoint</vt:lpstr>
      <vt:lpstr>Presentazione standard di PowerPoint</vt:lpstr>
      <vt:lpstr>Presentazione standard di PowerPoint</vt:lpstr>
      <vt:lpstr>EXALATION SYSTEM </vt:lpstr>
      <vt:lpstr>Presentazione standard di PowerPoint</vt:lpstr>
      <vt:lpstr>Conclusions</vt:lpstr>
      <vt:lpstr>PERFORMANCE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CTO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INTERFACES FOR NONINVASIVE VENTILATION</dc:title>
  <dc:subject/>
  <dc:creator>User</dc:creator>
  <cp:keywords/>
  <dc:description/>
  <cp:lastModifiedBy>Microsoft Office User</cp:lastModifiedBy>
  <cp:revision>509</cp:revision>
  <cp:lastPrinted>2080-01-25T01:29:07Z</cp:lastPrinted>
  <dcterms:created xsi:type="dcterms:W3CDTF">2011-06-09T15:45:46Z</dcterms:created>
  <dcterms:modified xsi:type="dcterms:W3CDTF">2025-05-12T12:34:31Z</dcterms:modified>
  <cp:category/>
</cp:coreProperties>
</file>