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941" r:id="rId2"/>
    <p:sldId id="259" r:id="rId3"/>
    <p:sldId id="399" r:id="rId4"/>
    <p:sldId id="286" r:id="rId5"/>
    <p:sldId id="809" r:id="rId6"/>
    <p:sldId id="285" r:id="rId7"/>
    <p:sldId id="945" r:id="rId8"/>
    <p:sldId id="498" r:id="rId9"/>
    <p:sldId id="944" r:id="rId10"/>
    <p:sldId id="840" r:id="rId11"/>
    <p:sldId id="844" r:id="rId12"/>
    <p:sldId id="888" r:id="rId13"/>
    <p:sldId id="928" r:id="rId14"/>
    <p:sldId id="823" r:id="rId15"/>
    <p:sldId id="825" r:id="rId16"/>
    <p:sldId id="329" r:id="rId17"/>
    <p:sldId id="333" r:id="rId18"/>
    <p:sldId id="856" r:id="rId19"/>
    <p:sldId id="797" r:id="rId20"/>
    <p:sldId id="695" r:id="rId21"/>
    <p:sldId id="798" r:id="rId22"/>
    <p:sldId id="799" r:id="rId23"/>
    <p:sldId id="800" r:id="rId24"/>
    <p:sldId id="807" r:id="rId25"/>
    <p:sldId id="778" r:id="rId26"/>
    <p:sldId id="295" r:id="rId27"/>
    <p:sldId id="773" r:id="rId28"/>
    <p:sldId id="802" r:id="rId29"/>
    <p:sldId id="699" r:id="rId30"/>
    <p:sldId id="812" r:id="rId31"/>
    <p:sldId id="779" r:id="rId32"/>
    <p:sldId id="805" r:id="rId33"/>
    <p:sldId id="782" r:id="rId34"/>
    <p:sldId id="698" r:id="rId35"/>
    <p:sldId id="813" r:id="rId36"/>
    <p:sldId id="905" r:id="rId37"/>
    <p:sldId id="814" r:id="rId38"/>
    <p:sldId id="312" r:id="rId39"/>
    <p:sldId id="3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2E768B-44FF-034D-95FF-A38576F67B30}" v="35" dt="2025-05-11T06:29:15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5"/>
    <p:restoredTop sz="95674"/>
  </p:normalViewPr>
  <p:slideViewPr>
    <p:cSldViewPr snapToGrid="0">
      <p:cViewPr varScale="1">
        <p:scale>
          <a:sx n="103" d="100"/>
          <a:sy n="103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polese" userId="87bcacf1234f96c7" providerId="LiveId" clId="{9A2E768B-44FF-034D-95FF-A38576F67B30}"/>
    <pc:docChg chg="undo redo custSel addSld delSld modSld sldOrd">
      <pc:chgData name="guido polese" userId="87bcacf1234f96c7" providerId="LiveId" clId="{9A2E768B-44FF-034D-95FF-A38576F67B30}" dt="2025-05-12T05:40:25.747" v="368" actId="207"/>
      <pc:docMkLst>
        <pc:docMk/>
      </pc:docMkLst>
      <pc:sldChg chg="modSp mod modAnim">
        <pc:chgData name="guido polese" userId="87bcacf1234f96c7" providerId="LiveId" clId="{9A2E768B-44FF-034D-95FF-A38576F67B30}" dt="2025-05-10T16:16:19.647" v="54"/>
        <pc:sldMkLst>
          <pc:docMk/>
          <pc:sldMk cId="859723132" sldId="259"/>
        </pc:sldMkLst>
        <pc:graphicFrameChg chg="mod">
          <ac:chgData name="guido polese" userId="87bcacf1234f96c7" providerId="LiveId" clId="{9A2E768B-44FF-034D-95FF-A38576F67B30}" dt="2025-05-10T16:16:12.941" v="53" actId="1076"/>
          <ac:graphicFrameMkLst>
            <pc:docMk/>
            <pc:sldMk cId="859723132" sldId="259"/>
            <ac:graphicFrameMk id="11" creationId="{34789065-744D-E6D4-0C77-DD43C751E95F}"/>
          </ac:graphicFrameMkLst>
        </pc:graphicFrameChg>
      </pc:sldChg>
      <pc:sldChg chg="del">
        <pc:chgData name="guido polese" userId="87bcacf1234f96c7" providerId="LiveId" clId="{9A2E768B-44FF-034D-95FF-A38576F67B30}" dt="2025-05-10T16:22:05.128" v="70" actId="2696"/>
        <pc:sldMkLst>
          <pc:docMk/>
          <pc:sldMk cId="4050586838" sldId="284"/>
        </pc:sldMkLst>
      </pc:sldChg>
      <pc:sldChg chg="ord">
        <pc:chgData name="guido polese" userId="87bcacf1234f96c7" providerId="LiveId" clId="{9A2E768B-44FF-034D-95FF-A38576F67B30}" dt="2025-05-10T16:23:15.963" v="71" actId="20578"/>
        <pc:sldMkLst>
          <pc:docMk/>
          <pc:sldMk cId="2154825935" sldId="285"/>
        </pc:sldMkLst>
      </pc:sldChg>
      <pc:sldChg chg="addSp modSp mod modShow">
        <pc:chgData name="guido polese" userId="87bcacf1234f96c7" providerId="LiveId" clId="{9A2E768B-44FF-034D-95FF-A38576F67B30}" dt="2025-05-12T05:23:36.946" v="332" actId="20577"/>
        <pc:sldMkLst>
          <pc:docMk/>
          <pc:sldMk cId="3316833864" sldId="286"/>
        </pc:sldMkLst>
        <pc:spChg chg="mod">
          <ac:chgData name="guido polese" userId="87bcacf1234f96c7" providerId="LiveId" clId="{9A2E768B-44FF-034D-95FF-A38576F67B30}" dt="2025-05-10T16:21:15.194" v="61"/>
          <ac:spMkLst>
            <pc:docMk/>
            <pc:sldMk cId="3316833864" sldId="286"/>
            <ac:spMk id="3" creationId="{A1848B4F-3C68-CAAA-EAA1-24FDBB3F48DD}"/>
          </ac:spMkLst>
        </pc:spChg>
        <pc:spChg chg="mod">
          <ac:chgData name="guido polese" userId="87bcacf1234f96c7" providerId="LiveId" clId="{9A2E768B-44FF-034D-95FF-A38576F67B30}" dt="2025-05-10T16:21:41.877" v="67" actId="1076"/>
          <ac:spMkLst>
            <pc:docMk/>
            <pc:sldMk cId="3316833864" sldId="286"/>
            <ac:spMk id="74753" creationId="{00000000-0000-0000-0000-000000000000}"/>
          </ac:spMkLst>
        </pc:spChg>
        <pc:spChg chg="mod">
          <ac:chgData name="guido polese" userId="87bcacf1234f96c7" providerId="LiveId" clId="{9A2E768B-44FF-034D-95FF-A38576F67B30}" dt="2025-05-12T05:23:36.946" v="332" actId="20577"/>
          <ac:spMkLst>
            <pc:docMk/>
            <pc:sldMk cId="3316833864" sldId="286"/>
            <ac:spMk id="74755" creationId="{00000000-0000-0000-0000-000000000000}"/>
          </ac:spMkLst>
        </pc:spChg>
        <pc:spChg chg="mod">
          <ac:chgData name="guido polese" userId="87bcacf1234f96c7" providerId="LiveId" clId="{9A2E768B-44FF-034D-95FF-A38576F67B30}" dt="2025-05-10T16:21:48.411" v="69" actId="1076"/>
          <ac:spMkLst>
            <pc:docMk/>
            <pc:sldMk cId="3316833864" sldId="286"/>
            <ac:spMk id="74756" creationId="{00000000-0000-0000-0000-000000000000}"/>
          </ac:spMkLst>
        </pc:spChg>
        <pc:grpChg chg="add mod">
          <ac:chgData name="guido polese" userId="87bcacf1234f96c7" providerId="LiveId" clId="{9A2E768B-44FF-034D-95FF-A38576F67B30}" dt="2025-05-10T16:21:31.995" v="64" actId="14100"/>
          <ac:grpSpMkLst>
            <pc:docMk/>
            <pc:sldMk cId="3316833864" sldId="286"/>
            <ac:grpSpMk id="2" creationId="{FDA87D88-D699-FDD1-FAB5-DB865F3D60E7}"/>
          </ac:grpSpMkLst>
        </pc:grpChg>
        <pc:picChg chg="mod">
          <ac:chgData name="guido polese" userId="87bcacf1234f96c7" providerId="LiveId" clId="{9A2E768B-44FF-034D-95FF-A38576F67B30}" dt="2025-05-10T16:21:15.194" v="61"/>
          <ac:picMkLst>
            <pc:docMk/>
            <pc:sldMk cId="3316833864" sldId="286"/>
            <ac:picMk id="4" creationId="{8FCBB657-3966-D2C0-CDC7-59D05738D52E}"/>
          </ac:picMkLst>
        </pc:picChg>
      </pc:sldChg>
      <pc:sldChg chg="modSp mod">
        <pc:chgData name="guido polese" userId="87bcacf1234f96c7" providerId="LiveId" clId="{9A2E768B-44FF-034D-95FF-A38576F67B30}" dt="2025-05-10T16:14:24.152" v="50" actId="1076"/>
        <pc:sldMkLst>
          <pc:docMk/>
          <pc:sldMk cId="0" sldId="498"/>
        </pc:sldMkLst>
        <pc:spChg chg="mod">
          <ac:chgData name="guido polese" userId="87bcacf1234f96c7" providerId="LiveId" clId="{9A2E768B-44FF-034D-95FF-A38576F67B30}" dt="2025-05-10T16:14:24.152" v="50" actId="1076"/>
          <ac:spMkLst>
            <pc:docMk/>
            <pc:sldMk cId="0" sldId="498"/>
            <ac:spMk id="75779" creationId="{00000000-0000-0000-0000-000000000000}"/>
          </ac:spMkLst>
        </pc:spChg>
      </pc:sldChg>
      <pc:sldChg chg="del mod modShow">
        <pc:chgData name="guido polese" userId="87bcacf1234f96c7" providerId="LiveId" clId="{9A2E768B-44FF-034D-95FF-A38576F67B30}" dt="2025-05-10T16:25:43.503" v="76" actId="2696"/>
        <pc:sldMkLst>
          <pc:docMk/>
          <pc:sldMk cId="1567425814" sldId="590"/>
        </pc:sldMkLst>
      </pc:sldChg>
      <pc:sldChg chg="addSp modSp mod delAnim modAnim">
        <pc:chgData name="guido polese" userId="87bcacf1234f96c7" providerId="LiveId" clId="{9A2E768B-44FF-034D-95FF-A38576F67B30}" dt="2025-05-10T16:30:54.936" v="249"/>
        <pc:sldMkLst>
          <pc:docMk/>
          <pc:sldMk cId="0" sldId="695"/>
        </pc:sldMkLst>
        <pc:spChg chg="add mod">
          <ac:chgData name="guido polese" userId="87bcacf1234f96c7" providerId="LiveId" clId="{9A2E768B-44FF-034D-95FF-A38576F67B30}" dt="2025-05-10T16:30:09.636" v="246" actId="207"/>
          <ac:spMkLst>
            <pc:docMk/>
            <pc:sldMk cId="0" sldId="695"/>
            <ac:spMk id="6" creationId="{345E1DFF-BE82-A39A-E36A-E1C6B9346079}"/>
          </ac:spMkLst>
        </pc:spChg>
        <pc:grpChg chg="add">
          <ac:chgData name="guido polese" userId="87bcacf1234f96c7" providerId="LiveId" clId="{9A2E768B-44FF-034D-95FF-A38576F67B30}" dt="2025-05-10T16:30:30.124" v="247" actId="164"/>
          <ac:grpSpMkLst>
            <pc:docMk/>
            <pc:sldMk cId="0" sldId="695"/>
            <ac:grpSpMk id="7" creationId="{A31C4914-28E7-327B-9267-4825E6C405C8}"/>
          </ac:grpSpMkLst>
        </pc:grpChg>
      </pc:sldChg>
      <pc:sldChg chg="addSp delSp modSp mod modAnim">
        <pc:chgData name="guido polese" userId="87bcacf1234f96c7" providerId="LiveId" clId="{9A2E768B-44FF-034D-95FF-A38576F67B30}" dt="2025-05-10T16:39:42.522" v="273" actId="207"/>
        <pc:sldMkLst>
          <pc:docMk/>
          <pc:sldMk cId="0" sldId="699"/>
        </pc:sldMkLst>
        <pc:spChg chg="mod">
          <ac:chgData name="guido polese" userId="87bcacf1234f96c7" providerId="LiveId" clId="{9A2E768B-44FF-034D-95FF-A38576F67B30}" dt="2025-05-10T16:39:42.522" v="273" actId="207"/>
          <ac:spMkLst>
            <pc:docMk/>
            <pc:sldMk cId="0" sldId="699"/>
            <ac:spMk id="45063" creationId="{00000000-0000-0000-0000-000000000000}"/>
          </ac:spMkLst>
        </pc:spChg>
        <pc:grpChg chg="mod">
          <ac:chgData name="guido polese" userId="87bcacf1234f96c7" providerId="LiveId" clId="{9A2E768B-44FF-034D-95FF-A38576F67B30}" dt="2025-05-10T16:33:52.448" v="253" actId="1076"/>
          <ac:grpSpMkLst>
            <pc:docMk/>
            <pc:sldMk cId="0" sldId="699"/>
            <ac:grpSpMk id="45058" creationId="{00000000-0000-0000-0000-000000000000}"/>
          </ac:grpSpMkLst>
        </pc:grpChg>
        <pc:inkChg chg="add">
          <ac:chgData name="guido polese" userId="87bcacf1234f96c7" providerId="LiveId" clId="{9A2E768B-44FF-034D-95FF-A38576F67B30}" dt="2025-05-10T16:38:13.049" v="267" actId="9405"/>
          <ac:inkMkLst>
            <pc:docMk/>
            <pc:sldMk cId="0" sldId="699"/>
            <ac:inkMk id="6" creationId="{05CE3CA9-C9DC-1430-3F6E-435E900BC550}"/>
          </ac:inkMkLst>
        </pc:inkChg>
        <pc:inkChg chg="add">
          <ac:chgData name="guido polese" userId="87bcacf1234f96c7" providerId="LiveId" clId="{9A2E768B-44FF-034D-95FF-A38576F67B30}" dt="2025-05-10T16:38:24.158" v="268" actId="9405"/>
          <ac:inkMkLst>
            <pc:docMk/>
            <pc:sldMk cId="0" sldId="699"/>
            <ac:inkMk id="7" creationId="{A97FFC99-C372-1952-834F-8CBD940309E1}"/>
          </ac:inkMkLst>
        </pc:inkChg>
      </pc:sldChg>
      <pc:sldChg chg="del">
        <pc:chgData name="guido polese" userId="87bcacf1234f96c7" providerId="LiveId" clId="{9A2E768B-44FF-034D-95FF-A38576F67B30}" dt="2025-05-10T16:20:04.437" v="58" actId="2696"/>
        <pc:sldMkLst>
          <pc:docMk/>
          <pc:sldMk cId="0" sldId="715"/>
        </pc:sldMkLst>
      </pc:sldChg>
      <pc:sldChg chg="del">
        <pc:chgData name="guido polese" userId="87bcacf1234f96c7" providerId="LiveId" clId="{9A2E768B-44FF-034D-95FF-A38576F67B30}" dt="2025-05-10T16:20:04.453" v="59" actId="2696"/>
        <pc:sldMkLst>
          <pc:docMk/>
          <pc:sldMk cId="0" sldId="716"/>
        </pc:sldMkLst>
      </pc:sldChg>
      <pc:sldChg chg="modSp mod ord modAnim modShow">
        <pc:chgData name="guido polese" userId="87bcacf1234f96c7" providerId="LiveId" clId="{9A2E768B-44FF-034D-95FF-A38576F67B30}" dt="2025-05-11T06:27:55.143" v="323"/>
        <pc:sldMkLst>
          <pc:docMk/>
          <pc:sldMk cId="0" sldId="773"/>
        </pc:sldMkLst>
        <pc:picChg chg="mod">
          <ac:chgData name="guido polese" userId="87bcacf1234f96c7" providerId="LiveId" clId="{9A2E768B-44FF-034D-95FF-A38576F67B30}" dt="2025-05-10T16:40:52.185" v="279" actId="1076"/>
          <ac:picMkLst>
            <pc:docMk/>
            <pc:sldMk cId="0" sldId="773"/>
            <ac:picMk id="46084" creationId="{00000000-0000-0000-0000-000000000000}"/>
          </ac:picMkLst>
        </pc:picChg>
      </pc:sldChg>
      <pc:sldChg chg="modSp mod">
        <pc:chgData name="guido polese" userId="87bcacf1234f96c7" providerId="LiveId" clId="{9A2E768B-44FF-034D-95FF-A38576F67B30}" dt="2025-05-12T05:39:29.137" v="364" actId="20577"/>
        <pc:sldMkLst>
          <pc:docMk/>
          <pc:sldMk cId="0" sldId="778"/>
        </pc:sldMkLst>
        <pc:spChg chg="mod">
          <ac:chgData name="guido polese" userId="87bcacf1234f96c7" providerId="LiveId" clId="{9A2E768B-44FF-034D-95FF-A38576F67B30}" dt="2025-05-11T06:27:04.198" v="321" actId="20577"/>
          <ac:spMkLst>
            <pc:docMk/>
            <pc:sldMk cId="0" sldId="778"/>
            <ac:spMk id="2" creationId="{00000000-0000-0000-0000-000000000000}"/>
          </ac:spMkLst>
        </pc:spChg>
        <pc:spChg chg="mod">
          <ac:chgData name="guido polese" userId="87bcacf1234f96c7" providerId="LiveId" clId="{9A2E768B-44FF-034D-95FF-A38576F67B30}" dt="2025-05-12T05:39:29.137" v="364" actId="20577"/>
          <ac:spMkLst>
            <pc:docMk/>
            <pc:sldMk cId="0" sldId="778"/>
            <ac:spMk id="6" creationId="{00000000-0000-0000-0000-000000000000}"/>
          </ac:spMkLst>
        </pc:spChg>
      </pc:sldChg>
      <pc:sldChg chg="delSp modSp mod delAnim">
        <pc:chgData name="guido polese" userId="87bcacf1234f96c7" providerId="LiveId" clId="{9A2E768B-44FF-034D-95FF-A38576F67B30}" dt="2025-05-12T05:40:25.747" v="368" actId="207"/>
        <pc:sldMkLst>
          <pc:docMk/>
          <pc:sldMk cId="0" sldId="779"/>
        </pc:sldMkLst>
        <pc:spChg chg="del">
          <ac:chgData name="guido polese" userId="87bcacf1234f96c7" providerId="LiveId" clId="{9A2E768B-44FF-034D-95FF-A38576F67B30}" dt="2025-05-12T05:39:55.519" v="365" actId="478"/>
          <ac:spMkLst>
            <pc:docMk/>
            <pc:sldMk cId="0" sldId="779"/>
            <ac:spMk id="2" creationId="{689AF759-4A52-635F-90E7-5E18C6093D9D}"/>
          </ac:spMkLst>
        </pc:spChg>
        <pc:spChg chg="del">
          <ac:chgData name="guido polese" userId="87bcacf1234f96c7" providerId="LiveId" clId="{9A2E768B-44FF-034D-95FF-A38576F67B30}" dt="2025-05-12T05:39:59.624" v="366" actId="478"/>
          <ac:spMkLst>
            <pc:docMk/>
            <pc:sldMk cId="0" sldId="779"/>
            <ac:spMk id="3" creationId="{45CA1FB2-C1F2-14E6-903A-AD815FD54E78}"/>
          </ac:spMkLst>
        </pc:spChg>
        <pc:spChg chg="mod">
          <ac:chgData name="guido polese" userId="87bcacf1234f96c7" providerId="LiveId" clId="{9A2E768B-44FF-034D-95FF-A38576F67B30}" dt="2025-05-12T05:40:25.747" v="368" actId="207"/>
          <ac:spMkLst>
            <pc:docMk/>
            <pc:sldMk cId="0" sldId="779"/>
            <ac:spMk id="5" creationId="{00000000-0000-0000-0000-000000000000}"/>
          </ac:spMkLst>
        </pc:spChg>
        <pc:spChg chg="mod">
          <ac:chgData name="guido polese" userId="87bcacf1234f96c7" providerId="LiveId" clId="{9A2E768B-44FF-034D-95FF-A38576F67B30}" dt="2025-05-12T05:40:19.499" v="367" actId="207"/>
          <ac:spMkLst>
            <pc:docMk/>
            <pc:sldMk cId="0" sldId="779"/>
            <ac:spMk id="47107" creationId="{00000000-0000-0000-0000-000000000000}"/>
          </ac:spMkLst>
        </pc:spChg>
      </pc:sldChg>
      <pc:sldChg chg="del">
        <pc:chgData name="guido polese" userId="87bcacf1234f96c7" providerId="LiveId" clId="{9A2E768B-44FF-034D-95FF-A38576F67B30}" dt="2025-05-12T05:18:03.824" v="327" actId="2696"/>
        <pc:sldMkLst>
          <pc:docMk/>
          <pc:sldMk cId="0" sldId="781"/>
        </pc:sldMkLst>
      </pc:sldChg>
      <pc:sldChg chg="del">
        <pc:chgData name="guido polese" userId="87bcacf1234f96c7" providerId="LiveId" clId="{9A2E768B-44FF-034D-95FF-A38576F67B30}" dt="2025-05-12T05:19:43.438" v="329" actId="2696"/>
        <pc:sldMkLst>
          <pc:docMk/>
          <pc:sldMk cId="840196988" sldId="794"/>
        </pc:sldMkLst>
      </pc:sldChg>
      <pc:sldChg chg="addSp delSp modSp mod delAnim modAnim">
        <pc:chgData name="guido polese" userId="87bcacf1234f96c7" providerId="LiveId" clId="{9A2E768B-44FF-034D-95FF-A38576F67B30}" dt="2025-05-11T06:25:07.760" v="308"/>
        <pc:sldMkLst>
          <pc:docMk/>
          <pc:sldMk cId="3302991505" sldId="798"/>
        </pc:sldMkLst>
        <pc:picChg chg="del">
          <ac:chgData name="guido polese" userId="87bcacf1234f96c7" providerId="LiveId" clId="{9A2E768B-44FF-034D-95FF-A38576F67B30}" dt="2025-05-11T06:24:26.636" v="299" actId="478"/>
          <ac:picMkLst>
            <pc:docMk/>
            <pc:sldMk cId="3302991505" sldId="798"/>
            <ac:picMk id="4" creationId="{F158FF16-03CD-FA7D-9E79-3799BA9900B1}"/>
          </ac:picMkLst>
        </pc:picChg>
        <pc:picChg chg="add mod">
          <ac:chgData name="guido polese" userId="87bcacf1234f96c7" providerId="LiveId" clId="{9A2E768B-44FF-034D-95FF-A38576F67B30}" dt="2025-05-11T06:25:02.529" v="307" actId="1076"/>
          <ac:picMkLst>
            <pc:docMk/>
            <pc:sldMk cId="3302991505" sldId="798"/>
            <ac:picMk id="5" creationId="{AD41F79B-7A10-66DB-3576-187968284665}"/>
          </ac:picMkLst>
        </pc:picChg>
      </pc:sldChg>
      <pc:sldChg chg="modSp mod">
        <pc:chgData name="guido polese" userId="87bcacf1234f96c7" providerId="LiveId" clId="{9A2E768B-44FF-034D-95FF-A38576F67B30}" dt="2025-05-12T05:34:41.161" v="333" actId="1076"/>
        <pc:sldMkLst>
          <pc:docMk/>
          <pc:sldMk cId="4111585133" sldId="799"/>
        </pc:sldMkLst>
        <pc:spChg chg="mod">
          <ac:chgData name="guido polese" userId="87bcacf1234f96c7" providerId="LiveId" clId="{9A2E768B-44FF-034D-95FF-A38576F67B30}" dt="2025-05-12T05:34:41.161" v="333" actId="1076"/>
          <ac:spMkLst>
            <pc:docMk/>
            <pc:sldMk cId="4111585133" sldId="799"/>
            <ac:spMk id="34817" creationId="{00000000-0000-0000-0000-000000000000}"/>
          </ac:spMkLst>
        </pc:spChg>
      </pc:sldChg>
      <pc:sldChg chg="modAnim">
        <pc:chgData name="guido polese" userId="87bcacf1234f96c7" providerId="LiveId" clId="{9A2E768B-44FF-034D-95FF-A38576F67B30}" dt="2025-05-11T06:29:15.986" v="325"/>
        <pc:sldMkLst>
          <pc:docMk/>
          <pc:sldMk cId="3222808610" sldId="805"/>
        </pc:sldMkLst>
      </pc:sldChg>
      <pc:sldChg chg="modSp mod">
        <pc:chgData name="guido polese" userId="87bcacf1234f96c7" providerId="LiveId" clId="{9A2E768B-44FF-034D-95FF-A38576F67B30}" dt="2025-05-12T05:35:21.217" v="335" actId="207"/>
        <pc:sldMkLst>
          <pc:docMk/>
          <pc:sldMk cId="3232270650" sldId="807"/>
        </pc:sldMkLst>
        <pc:spChg chg="mod">
          <ac:chgData name="guido polese" userId="87bcacf1234f96c7" providerId="LiveId" clId="{9A2E768B-44FF-034D-95FF-A38576F67B30}" dt="2025-05-12T05:35:21.217" v="335" actId="207"/>
          <ac:spMkLst>
            <pc:docMk/>
            <pc:sldMk cId="3232270650" sldId="807"/>
            <ac:spMk id="2" creationId="{00000000-0000-0000-0000-000000000000}"/>
          </ac:spMkLst>
        </pc:spChg>
      </pc:sldChg>
      <pc:sldChg chg="mod modShow">
        <pc:chgData name="guido polese" userId="87bcacf1234f96c7" providerId="LiveId" clId="{9A2E768B-44FF-034D-95FF-A38576F67B30}" dt="2025-05-11T06:18:15.712" v="289" actId="729"/>
        <pc:sldMkLst>
          <pc:docMk/>
          <pc:sldMk cId="709688341" sldId="809"/>
        </pc:sldMkLst>
      </pc:sldChg>
      <pc:sldChg chg="addSp delSp modSp mod modAnim">
        <pc:chgData name="guido polese" userId="87bcacf1234f96c7" providerId="LiveId" clId="{9A2E768B-44FF-034D-95FF-A38576F67B30}" dt="2025-05-11T06:21:56.936" v="297"/>
        <pc:sldMkLst>
          <pc:docMk/>
          <pc:sldMk cId="1383132072" sldId="823"/>
        </pc:sldMkLst>
        <pc:spChg chg="add mod">
          <ac:chgData name="guido polese" userId="87bcacf1234f96c7" providerId="LiveId" clId="{9A2E768B-44FF-034D-95FF-A38576F67B30}" dt="2025-05-11T06:21:50.151" v="296" actId="1076"/>
          <ac:spMkLst>
            <pc:docMk/>
            <pc:sldMk cId="1383132072" sldId="823"/>
            <ac:spMk id="2" creationId="{2CE44D83-2328-A605-C930-AD66CAF55A36}"/>
          </ac:spMkLst>
        </pc:spChg>
        <pc:spChg chg="del">
          <ac:chgData name="guido polese" userId="87bcacf1234f96c7" providerId="LiveId" clId="{9A2E768B-44FF-034D-95FF-A38576F67B30}" dt="2025-05-11T06:21:43.953" v="294" actId="478"/>
          <ac:spMkLst>
            <pc:docMk/>
            <pc:sldMk cId="1383132072" sldId="823"/>
            <ac:spMk id="3" creationId="{00000000-0000-0000-0000-000000000000}"/>
          </ac:spMkLst>
        </pc:spChg>
      </pc:sldChg>
      <pc:sldChg chg="delSp mod modAnim">
        <pc:chgData name="guido polese" userId="87bcacf1234f96c7" providerId="LiveId" clId="{9A2E768B-44FF-034D-95FF-A38576F67B30}" dt="2025-05-10T16:25:05.837" v="73"/>
        <pc:sldMkLst>
          <pc:docMk/>
          <pc:sldMk cId="4158204032" sldId="840"/>
        </pc:sldMkLst>
      </pc:sldChg>
      <pc:sldChg chg="del">
        <pc:chgData name="guido polese" userId="87bcacf1234f96c7" providerId="LiveId" clId="{9A2E768B-44FF-034D-95FF-A38576F67B30}" dt="2025-05-12T05:17:12.284" v="326" actId="2696"/>
        <pc:sldMkLst>
          <pc:docMk/>
          <pc:sldMk cId="1487846882" sldId="863"/>
        </pc:sldMkLst>
      </pc:sldChg>
      <pc:sldChg chg="ord">
        <pc:chgData name="guido polese" userId="87bcacf1234f96c7" providerId="LiveId" clId="{9A2E768B-44FF-034D-95FF-A38576F67B30}" dt="2025-05-10T16:25:36.142" v="74" actId="20578"/>
        <pc:sldMkLst>
          <pc:docMk/>
          <pc:sldMk cId="3019852391" sldId="888"/>
        </pc:sldMkLst>
      </pc:sldChg>
      <pc:sldChg chg="add del mod modShow">
        <pc:chgData name="guido polese" userId="87bcacf1234f96c7" providerId="LiveId" clId="{9A2E768B-44FF-034D-95FF-A38576F67B30}" dt="2025-05-12T05:19:21.982" v="328" actId="2696"/>
        <pc:sldMkLst>
          <pc:docMk/>
          <pc:sldMk cId="3899088389" sldId="899"/>
        </pc:sldMkLst>
      </pc:sldChg>
      <pc:sldChg chg="del">
        <pc:chgData name="guido polese" userId="87bcacf1234f96c7" providerId="LiveId" clId="{9A2E768B-44FF-034D-95FF-A38576F67B30}" dt="2025-05-11T06:21:58.886" v="298" actId="2696"/>
        <pc:sldMkLst>
          <pc:docMk/>
          <pc:sldMk cId="4199520690" sldId="903"/>
        </pc:sldMkLst>
      </pc:sldChg>
      <pc:sldChg chg="del">
        <pc:chgData name="guido polese" userId="87bcacf1234f96c7" providerId="LiveId" clId="{9A2E768B-44FF-034D-95FF-A38576F67B30}" dt="2025-05-10T16:25:40.654" v="75" actId="2696"/>
        <pc:sldMkLst>
          <pc:docMk/>
          <pc:sldMk cId="2805507457" sldId="904"/>
        </pc:sldMkLst>
      </pc:sldChg>
      <pc:sldChg chg="modSp mod modAnim">
        <pc:chgData name="guido polese" userId="87bcacf1234f96c7" providerId="LiveId" clId="{9A2E768B-44FF-034D-95FF-A38576F67B30}" dt="2025-05-11T06:20:08.889" v="293"/>
        <pc:sldMkLst>
          <pc:docMk/>
          <pc:sldMk cId="1448375953" sldId="944"/>
        </pc:sldMkLst>
        <pc:spChg chg="mod">
          <ac:chgData name="guido polese" userId="87bcacf1234f96c7" providerId="LiveId" clId="{9A2E768B-44FF-034D-95FF-A38576F67B30}" dt="2025-05-11T06:19:44.165" v="291" actId="1076"/>
          <ac:spMkLst>
            <pc:docMk/>
            <pc:sldMk cId="1448375953" sldId="944"/>
            <ac:spMk id="27651" creationId="{00000000-0000-0000-0000-000000000000}"/>
          </ac:spMkLst>
        </pc:spChg>
      </pc:sldChg>
      <pc:sldChg chg="addSp modSp new del mod">
        <pc:chgData name="guido polese" userId="87bcacf1234f96c7" providerId="LiveId" clId="{9A2E768B-44FF-034D-95FF-A38576F67B30}" dt="2025-05-03T08:01:58.130" v="7" actId="2696"/>
        <pc:sldMkLst>
          <pc:docMk/>
          <pc:sldMk cId="1361686922" sldId="945"/>
        </pc:sldMkLst>
      </pc:sldChg>
      <pc:sldChg chg="addSp modSp new mod modAnim">
        <pc:chgData name="guido polese" userId="87bcacf1234f96c7" providerId="LiveId" clId="{9A2E768B-44FF-034D-95FF-A38576F67B30}" dt="2025-05-10T16:15:22.959" v="52"/>
        <pc:sldMkLst>
          <pc:docMk/>
          <pc:sldMk cId="2130151577" sldId="945"/>
        </pc:sldMkLst>
        <pc:spChg chg="add mod">
          <ac:chgData name="guido polese" userId="87bcacf1234f96c7" providerId="LiveId" clId="{9A2E768B-44FF-034D-95FF-A38576F67B30}" dt="2025-05-10T16:13:47.169" v="46" actId="114"/>
          <ac:spMkLst>
            <pc:docMk/>
            <pc:sldMk cId="2130151577" sldId="945"/>
            <ac:spMk id="2" creationId="{0AEA9BD6-FAEE-96E0-D5C3-08D9AC9606EA}"/>
          </ac:spMkLst>
        </pc:spChg>
        <pc:picChg chg="add mod">
          <ac:chgData name="guido polese" userId="87bcacf1234f96c7" providerId="LiveId" clId="{9A2E768B-44FF-034D-95FF-A38576F67B30}" dt="2025-05-10T16:13:13.431" v="21" actId="1076"/>
          <ac:picMkLst>
            <pc:docMk/>
            <pc:sldMk cId="2130151577" sldId="945"/>
            <ac:picMk id="1026" creationId="{D71D042E-69BC-63A1-78C1-F1EACDC074EF}"/>
          </ac:picMkLst>
        </pc:picChg>
        <pc:picChg chg="add mod">
          <ac:chgData name="guido polese" userId="87bcacf1234f96c7" providerId="LiveId" clId="{9A2E768B-44FF-034D-95FF-A38576F67B30}" dt="2025-05-10T16:13:34.882" v="44" actId="1076"/>
          <ac:picMkLst>
            <pc:docMk/>
            <pc:sldMk cId="2130151577" sldId="945"/>
            <ac:picMk id="1028" creationId="{B2DFD1C9-2F24-D53A-00F2-8BA80ED2599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0T16:38:13.04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5049 0,'-5'25,"2"-5,0-16,0 8,1-3,-2 8,1-6,2-1,-2 5,3-7,-3 5,-3-6,1 1,-6 1,6-3,-7-1,3 1,-1-2,0 2,4 5,0-4,0 8,0-7,3-1,-5 4,4-3,-4-1,4 4,-3-4,4 5,-2-3,4 1,-2 1,2-2,-3 5,3-7,-4 8,4-8,-2 7,0-5,1 0,-4 4,3-6,0 4,-2 0,2-2,-3 4,4-3,-2-2,1 4,-5-4,2 3,-5 2,7-5,-4 2,2-3,2 2,0 1,4 1,0 2,-1-3,0 0,-3 1,0-2,-2 0,-2 4,4-7,-5 7,2-5,3-2,-2 6,0-1,3 4,-4-4,6-3,-2 3,1-3,-1 6,0-6,3 4,-2-2,2 0,-3 2,0-4,-2 4,-1-2,0-2,1 3,-2-4,-2 4,4-5,-5 5,6-6,-2 4,-3 2,1 0,1-1,0-1,0 1,1-3,-3 10,3-8,0 2,1-3,-1 2,0-2,-3 7,4-5,-4 2,-4 7,2-7,-2 6,8-10,3-3,0 16,1-4,-1 9,2-10,0-6,0 2,0-3,0 2,0 2,0-5,0 6,0-4,-2-1,1 6,-1-8,1 5,-2-2,3-2,-7 5,0-3,-2 0,-2 2,2-3,1-2,0 0,-2-2,1-2,-5 3,5-6,-3 5,4-3,-3 3,2 0,1 0,0 5,1-2,4 4,-2-3,5 3,-1-4,-2 3,3 0,-3-1,3 0,-1 1,-1-1,-2 0,0 2,-1-4,0 1,-1 0,1 1,-1-2,-1 9,1-10,1 7,-1-5,4-2,-3 4,0 0,3-3,-1 5,-1-5,-1 8,-5 0,3-2,0 6,0-7,5-2,-4 4,5-11,-2 10,0-5,-2 1,1 1,1-3,-3 5,4-4,-5 4,2-5,1 2,-2 0,4-3,-6 5,2-3,0 0,1 1,0 0,2-1,-3 2,0-3,2 1,-3 1,1-3,-3 7,1-6,0 5,4-6,-2 1,0 5,-1-2,-3 4,-1-3,-1-3,3 1,2-4,0 2,2-2,-4 3,3 1,-1 2,2-4,-1 4,1-4,0-1,-1 5,-3 4,-18 18,-20 20,7-14,-2 2,1-4,0 0,-1-1,3-3,-2 0,17-10,18-17,3 3,-4 0,3-4,-3 5,1-4,0 3,-2-2,1 3,-7 7,-17 15,-18 15,-6 5,-5 5,26-17,7-8,17-19,6-8,-1 1,1 2,-3 6,2-5,-2 0,-12 12,-8 6,-7 7,-5 5,-32 29,26-24,1-1,-16 12,29-23,13-18,13-12,1 1,-5 7,1-1,0 2,3-3,0-5,-5 6,0-2,1-2,1 4,-14 12,-29 25,11-13,-5 3,-6 6,-2 1,3-1,2-1,-25 21,24-18,30-28,5-8,11-7,-4 7,-1-1,2 3,0-4,1 1,-3 2,4-1,-8 10,5-5,-16 23,3-10,-11 13,12-14,2-6,8-10,6-4,-7-3,4 5,-7-2,5 1,-1-3,-4 0,7-1,-10 3,11-2,-10 4,4-3,-2 4,4-3,2-1,-5 1,6-3,-9 3,5-1,1 1,-4 4,-8 8,-15 9,-12 7,1-2,2 0,8-4,9-7,8-5,11-9,5-6,-8 6,4-4,-4 4,-2-1,5 0,-3 0,2-1,4-1,-6 3,4-2,-9 1,6 2,-12-1,6 2,-6-2,13-4,0 0,0 2,-1-1,-1 2,-1 0,3 0,-16 13,-25 14,-2 1,-25 16,14-14,15-3,12-11,23-11,7-7,-2 2,0-1,-4 0,4 0,-8 0,10-1,-9 4,11-4,-8 4,5-7,-15 9,-4-4,2 3,2-5,10-2,5-1,-4 2,2-1,-9 2,2 0,0-2,-2 3,6-4,-8 2,2 1,-21 4,-5-1,-37 11,7-2,1 1,35-8,21-6,15-3,-7 4,0 1,-3 5,3-3,4-3,2-2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0T16:38:24.15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3173,'29'0,"-4"0,-20 0,4 0,8 0,9 0,6 0,1 0,-3 0,-13 0,1 0,-8 0,-1 0,14 0,1 0,3 0,-7 0,-10 0,-1 0,2-2,3 1,1-4,-4 4,6-2,-7 0,9-3,1 0,4-1,0 1,-7 2,-4 1,-1 2,-2-1,2 1,9-2,-8 0,7-1,-9 2,-6 0,14 2,-3-1,23-3,-18 2,8-3,-5 5,-9-2,36-1,-34 0,22-1,-26 2,4-1,1 1,8-5,-5 2,17-4,-3 0,4-2,4-1,-8 1,9-3,-10 3,4 0,-17 5,-3 2,-2 1,-1-1,5-1,3-1,-4 2,2-2,5 0,5-2,-3 0,1 2,-9-1,-3 5,6-6,-5 5,11-3,9-2,-10 2,14-3,-11 4,6-4,16 1,-14-3,-1 3,-13 1,-16 4,3 1,12-3,-3-2,23-6,-6 2,-4 3,-11 3,-7 4,0-2,9-1,1 0,11-4,-7 3,-2-2,-5 2,-2-1,11 1,0-2,-2 2,-14 2,0 3,0-3,9 0,-5-1,-6 2,-3 1,7-3,3 2,5-4,-1 4,-7-1,9 1,3-3,-1 1,8-5,-12 4,13-3,-18 5,11-3,-18 3,38-6,-2-1,28-7,-14 3,-19 3,-15 4,-10 2,-10 4,17-7,-7 2,11-2,1-1,-3 2,10-5,10-3,-13 2,12-2,2-1,-1-1,47-13,-52 16,-12 3,-12 5,-8-1,-2 5,2-3,-2 0,6-1,5-4,-2 5,6-4,-14 7,2-3,-1 0,7-5,11-2,2-2,2 1,-5 3,4-8,-4 5,17-12,21-4,3 2,7-4,-22 16,-17-1,6 1,-13 2,12-3,-22 9,0-2,-8 5,2-2,0 1,5-1,-5-1,-2 1,10-8,-5 4,13-6,-3-2,24-20,4 4,1-7,-8 18,-29 12,6-2,-10 3,9-3,-10 4,16-9,-14 7,24-17,-14 9,29-24,14-6,1-9,10 4,-33 18,-12 10,-18 10,-6 6,-3 1,2 1,-3 2,9-4,-8 7,16-8,4 0,9-8,-5 4,24-26,3 0,18-17,-17 18,-10 2,-31 23,5-4,-17 12,0 4,1-4,3 3,7-8,3 3,6-4,-4 0,2 3,-9 2,11 0,-5-3,5 0,33-27,3 2,-18 9,3-3,9-6,-1 0,17-11,-2-4,-45 35,-18 9,-4 3,18-6,-2-1,13-2,-14 4,-7 6,-5-1,-1 0,10-2,1-4,4 1,27-18,8 2,18-10,-23 8,0 2,12-1,4-11,-43 29,-16 6,-2 1,7 0,-5 0,9 0,-4 0,3 1,5-2,1-1,3-1,14-8,31-9,4 0,10-1,-17 6,-1 7,-23-1,18 3,-44 5,11-1,-13 3,11-2,-1 1,2-1,4 1,-8 1,2 0,-9 0,-5 0,8-3,3 2,1-1,3 2,-5 0,-1 0,2-2,12 1,10-1,27-3,-16-2,6-2,16 0,5-3,13-6,-2-1,-21 8,-5 1,24-9,-73 16,-15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A62FB-847B-914B-8AC2-81AFF61EA92D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CBBD-80F8-934F-A190-3C8879250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8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01F1507-1266-7146-BB45-FF217DFEF027}" type="slidenum">
              <a:rPr lang="en-US" sz="1200"/>
              <a:pPr>
                <a:defRPr/>
              </a:pPr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Permission to use this slide (a matter of academic integrity)</a:t>
            </a:r>
          </a:p>
          <a:p>
            <a:pPr eaLnBrk="1" hangingPunct="1">
              <a:defRPr/>
            </a:pPr>
            <a:r>
              <a:rPr lang="en-US" dirty="0"/>
              <a:t>*If you are Kevin Patton's current student, you may use any slide for your own personal educational purpose. </a:t>
            </a:r>
          </a:p>
          <a:p>
            <a:pPr eaLnBrk="1" hangingPunct="1">
              <a:defRPr/>
            </a:pPr>
            <a:r>
              <a:rPr lang="en-US" dirty="0"/>
              <a:t>**If you are a student not currently in Kevin's courses, you may use any slide for your own personal educational purpose and are also encouraged to feed the lions at </a:t>
            </a:r>
            <a:r>
              <a:rPr lang="en-US" b="1" i="1" dirty="0"/>
              <a:t>http://</a:t>
            </a:r>
            <a:r>
              <a:rPr lang="en-US" b="1" i="1" dirty="0" err="1"/>
              <a:t>www.lionden.com</a:t>
            </a:r>
            <a:r>
              <a:rPr lang="en-US" b="1" i="1" dirty="0"/>
              <a:t>/</a:t>
            </a:r>
            <a:r>
              <a:rPr lang="en-US" b="1" i="1" dirty="0" err="1"/>
              <a:t>feed_the_lions.htm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r>
              <a:rPr lang="en-US" dirty="0"/>
              <a:t>***If you are a teacher you may use any slide for your own nonprofit educational purpose and are also </a:t>
            </a:r>
            <a:r>
              <a:rPr lang="en-US" b="1" dirty="0"/>
              <a:t>expected</a:t>
            </a:r>
            <a:r>
              <a:rPr lang="en-US" dirty="0"/>
              <a:t> to feed the lions for each use of a slide. </a:t>
            </a:r>
            <a:r>
              <a:rPr lang="en-US" sz="1000" b="1" i="1" dirty="0"/>
              <a:t>http://</a:t>
            </a:r>
            <a:r>
              <a:rPr lang="en-US" sz="1000" b="1" i="1" dirty="0" err="1"/>
              <a:t>www.lionden.com</a:t>
            </a:r>
            <a:r>
              <a:rPr lang="en-US" sz="1000" b="1" i="1" dirty="0"/>
              <a:t>/</a:t>
            </a:r>
            <a:r>
              <a:rPr lang="en-US" sz="1000" b="1" i="1" dirty="0" err="1"/>
              <a:t>feed_the_lions.htm</a:t>
            </a:r>
            <a:endParaRPr lang="en-US" sz="1000" b="1" i="1" dirty="0"/>
          </a:p>
          <a:p>
            <a:pPr eaLnBrk="1" hangingPunct="1">
              <a:defRPr/>
            </a:pPr>
            <a:r>
              <a:rPr lang="en-US" dirty="0"/>
              <a:t>****Commercial use is available only with Kevin's express written permission.  </a:t>
            </a:r>
          </a:p>
          <a:p>
            <a:pPr eaLnBrk="1" hangingPunct="1">
              <a:defRPr/>
            </a:pPr>
            <a:r>
              <a:rPr lang="en-US" dirty="0"/>
              <a:t>©  </a:t>
            </a:r>
            <a:r>
              <a:rPr lang="en-US" dirty="0" err="1"/>
              <a:t>KPatton@lionden.com</a:t>
            </a:r>
            <a:r>
              <a:rPr lang="en-US" dirty="0"/>
              <a:t> . All rights reserved. DO NOT REMOVE THIS COPYRIGHT NOTICE LINE.</a:t>
            </a:r>
            <a:br>
              <a:rPr lang="en-US" dirty="0"/>
            </a:br>
            <a:r>
              <a:rPr lang="en-US" dirty="0"/>
              <a:t>Feedback, suggestions, corrections are most welcome! 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991F47-688A-1447-AFC6-1022FBF3C8C0}" type="slidenum">
              <a:rPr lang="en-US" sz="1200">
                <a:solidFill>
                  <a:schemeClr val="tx2"/>
                </a:solidFill>
                <a:latin typeface="Times New Roman" charset="0"/>
              </a:rPr>
              <a:pPr eaLnBrk="1" hangingPunct="1"/>
              <a:t>3</a:t>
            </a:fld>
            <a:endParaRPr lang="en-US" sz="12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Permission to use this slide (a matter of academic integrity)</a:t>
            </a:r>
          </a:p>
          <a:p>
            <a:pPr eaLnBrk="1" hangingPunct="1"/>
            <a:r>
              <a:rPr lang="en-US">
                <a:latin typeface="Times New Roman" charset="0"/>
              </a:rPr>
              <a:t>*If you are Kevin Patton's current student, you may use any slide for your own personal educational purpose. </a:t>
            </a:r>
          </a:p>
          <a:p>
            <a:pPr eaLnBrk="1" hangingPunct="1"/>
            <a:r>
              <a:rPr lang="en-US">
                <a:latin typeface="Times New Roman" charset="0"/>
              </a:rPr>
              <a:t>**If you are a student not currently in Kevin's courses, you may use any slide for your own personal educational purpose and are also encouraged to feed the lions at </a:t>
            </a:r>
            <a:r>
              <a:rPr lang="en-US" b="1" i="1">
                <a:latin typeface="Times New Roman" charset="0"/>
              </a:rPr>
              <a:t>http://www.lionden.com/feed_the_lions.htm</a:t>
            </a:r>
            <a:r>
              <a:rPr lang="en-US">
                <a:latin typeface="Times New Roman" charset="0"/>
              </a:rPr>
              <a:t> </a:t>
            </a:r>
          </a:p>
          <a:p>
            <a:pPr eaLnBrk="1" hangingPunct="1"/>
            <a:r>
              <a:rPr lang="en-US">
                <a:latin typeface="Times New Roman" charset="0"/>
              </a:rPr>
              <a:t>***If you are a teacher you may use any slide for your own nonprofit educational purpose and are also </a:t>
            </a:r>
            <a:r>
              <a:rPr lang="en-US" b="1">
                <a:latin typeface="Times New Roman" charset="0"/>
              </a:rPr>
              <a:t>expected</a:t>
            </a:r>
            <a:r>
              <a:rPr lang="en-US">
                <a:latin typeface="Times New Roman" charset="0"/>
              </a:rPr>
              <a:t> to feed the lions for each use of a slide. </a:t>
            </a:r>
            <a:r>
              <a:rPr lang="en-US" sz="1000" b="1" i="1">
                <a:latin typeface="Times New Roman" charset="0"/>
              </a:rPr>
              <a:t>http://www.lionden.com/feed_the_lions.htm</a:t>
            </a:r>
          </a:p>
          <a:p>
            <a:pPr eaLnBrk="1" hangingPunct="1"/>
            <a:r>
              <a:rPr lang="en-US">
                <a:latin typeface="Times New Roman" charset="0"/>
              </a:rPr>
              <a:t>****Commercial use is available only with Kevin's express written permission.  </a:t>
            </a:r>
          </a:p>
          <a:p>
            <a:pPr eaLnBrk="1" hangingPunct="1"/>
            <a:r>
              <a:rPr lang="en-US">
                <a:latin typeface="Times New Roman" charset="0"/>
              </a:rPr>
              <a:t>©  KPatton@lionden.com . All rights reserved. DO NOT REMOVE THIS COPYRIGHT NOTICE LINE.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Feedback, suggestions, corrections are most welcome! </a:t>
            </a: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AB5E1C3-090F-FB4F-80EB-62B2FDB20FF4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33425"/>
            <a:ext cx="6515100" cy="366553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BE9503-9962-6C46-955F-E621A5173D5C}" type="slidenum">
              <a:rPr lang="it-IT" sz="1200"/>
              <a:pPr/>
              <a:t>22</a:t>
            </a:fld>
            <a:endParaRPr lang="it-I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5F29B1-39F9-894E-BFC4-4A02FF4844A8}" type="slidenum">
              <a:rPr lang="it-IT" sz="1200"/>
              <a:pPr/>
              <a:t>23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0514014" y="5883278"/>
            <a:ext cx="764215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7824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12" Type="http://schemas.openxmlformats.org/officeDocument/2006/relationships/image" Target="../media/image26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tiff"/><Relationship Id="rId11" Type="http://schemas.openxmlformats.org/officeDocument/2006/relationships/image" Target="../media/image25.png"/><Relationship Id="rId5" Type="http://schemas.openxmlformats.org/officeDocument/2006/relationships/image" Target="../media/image19.tiff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customXml" Target="../ink/ink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1EC068-D945-C33A-6925-2298CA8EB6F8}"/>
              </a:ext>
            </a:extLst>
          </p:cNvPr>
          <p:cNvSpPr txBox="1"/>
          <p:nvPr/>
        </p:nvSpPr>
        <p:spPr>
          <a:xfrm>
            <a:off x="2473409" y="1975808"/>
            <a:ext cx="7245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Ventilazione non invasiva con la "Bussola" della fisiopatologia respiratoria</a:t>
            </a:r>
            <a:endParaRPr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A21BAD-BD46-9A39-5200-9AD4F7DFC5FD}"/>
              </a:ext>
            </a:extLst>
          </p:cNvPr>
          <p:cNvSpPr txBox="1"/>
          <p:nvPr/>
        </p:nvSpPr>
        <p:spPr>
          <a:xfrm>
            <a:off x="2569029" y="3810000"/>
            <a:ext cx="184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Guido Polese</a:t>
            </a:r>
          </a:p>
          <a:p>
            <a:r>
              <a:rPr lang="it-IT" sz="2400" dirty="0"/>
              <a:t>CEMS Verona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4184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 descr="FVnorm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908720"/>
            <a:ext cx="37433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2532DFF8-EF5B-3544-A7A9-43A84256B15D}"/>
              </a:ext>
            </a:extLst>
          </p:cNvPr>
          <p:cNvSpPr/>
          <p:nvPr/>
        </p:nvSpPr>
        <p:spPr bwMode="auto">
          <a:xfrm>
            <a:off x="6600056" y="3789040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3526524" y="387604"/>
            <a:ext cx="4607842" cy="8382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it-IT" sz="2800" dirty="0">
                <a:solidFill>
                  <a:srgbClr val="3F8DE2"/>
                </a:solidFill>
                <a:latin typeface="+mj-lt"/>
              </a:rPr>
              <a:t>CAPACITA' INSPIRATORIA</a:t>
            </a:r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r="30623" b="21490"/>
          <a:stretch>
            <a:fillRect/>
          </a:stretch>
        </p:blipFill>
        <p:spPr bwMode="auto">
          <a:xfrm>
            <a:off x="1905000" y="1600201"/>
            <a:ext cx="80772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 bwMode="auto">
          <a:xfrm flipV="1">
            <a:off x="8616280" y="1916832"/>
            <a:ext cx="0" cy="2232248"/>
          </a:xfrm>
          <a:prstGeom prst="straightConnector1">
            <a:avLst/>
          </a:prstGeom>
          <a:solidFill>
            <a:schemeClr val="accent1"/>
          </a:solidFill>
          <a:ln w="857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id="{DB219F32-DC2F-4236-27C3-0356B8F7E777}"/>
              </a:ext>
            </a:extLst>
          </p:cNvPr>
          <p:cNvSpPr/>
          <p:nvPr/>
        </p:nvSpPr>
        <p:spPr>
          <a:xfrm>
            <a:off x="7587049" y="3534032"/>
            <a:ext cx="716691" cy="5189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VT</a:t>
            </a:r>
          </a:p>
        </p:txBody>
      </p:sp>
      <p:sp>
        <p:nvSpPr>
          <p:cNvPr id="4" name="Freccia bidirezionale verticale 3">
            <a:extLst>
              <a:ext uri="{FF2B5EF4-FFF2-40B4-BE49-F238E27FC236}">
                <a16:creationId xmlns:a16="http://schemas.microsoft.com/office/drawing/2014/main" id="{CB5AFA06-AB19-21DE-77FF-E77F6F08DD38}"/>
              </a:ext>
            </a:extLst>
          </p:cNvPr>
          <p:cNvSpPr/>
          <p:nvPr/>
        </p:nvSpPr>
        <p:spPr>
          <a:xfrm>
            <a:off x="7786688" y="2185988"/>
            <a:ext cx="347678" cy="13480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40349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013 -0.19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9537 L -0.00247 0.0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1F9C612-A860-44FC-E0D9-F76FECAE6E34}"/>
              </a:ext>
            </a:extLst>
          </p:cNvPr>
          <p:cNvSpPr/>
          <p:nvPr/>
        </p:nvSpPr>
        <p:spPr>
          <a:xfrm>
            <a:off x="3379304" y="0"/>
            <a:ext cx="5446644" cy="608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6FBFA7-EDDD-7AA0-7697-EB3300497D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47" r="12144" b="15540"/>
          <a:stretch>
            <a:fillRect/>
          </a:stretch>
        </p:blipFill>
        <p:spPr bwMode="auto">
          <a:xfrm>
            <a:off x="3745706" y="290513"/>
            <a:ext cx="4700588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DD1AACA9-51BA-46DA-7D88-9EFF3ED745E8}"/>
              </a:ext>
            </a:extLst>
          </p:cNvPr>
          <p:cNvSpPr/>
          <p:nvPr/>
        </p:nvSpPr>
        <p:spPr>
          <a:xfrm>
            <a:off x="4160520" y="2273643"/>
            <a:ext cx="2057400" cy="2199503"/>
          </a:xfrm>
          <a:prstGeom prst="ellipse">
            <a:avLst/>
          </a:prstGeom>
          <a:solidFill>
            <a:schemeClr val="bg1">
              <a:lumMod val="75000"/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85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 bwMode="auto">
          <a:xfrm>
            <a:off x="3005012" y="821056"/>
            <a:ext cx="6408738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dirty="0" err="1">
                <a:solidFill>
                  <a:srgbClr val="FF0000"/>
                </a:solidFill>
              </a:rPr>
              <a:t>F</a:t>
            </a:r>
            <a:r>
              <a:rPr lang="it-IT" sz="3200" dirty="0">
                <a:solidFill>
                  <a:srgbClr val="FF0000"/>
                </a:solidFill>
              </a:rPr>
              <a:t>/V una chiave d’interpretazione !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29" y="1832956"/>
            <a:ext cx="2269864" cy="16508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817" y="1848306"/>
            <a:ext cx="2453191" cy="163546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92" y="4092388"/>
            <a:ext cx="2517738" cy="16784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817" y="4092388"/>
            <a:ext cx="2551057" cy="16990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445" y="4166151"/>
            <a:ext cx="2686274" cy="1551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533" y="1832956"/>
            <a:ext cx="2420919" cy="1834030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2089340" y="1920280"/>
            <a:ext cx="7775750" cy="3501821"/>
            <a:chOff x="565340" y="1920279"/>
            <a:chExt cx="7775750" cy="3501821"/>
          </a:xfrm>
        </p:grpSpPr>
        <p:pic>
          <p:nvPicPr>
            <p:cNvPr id="11" name="Picture 4" descr="cava"/>
            <p:cNvPicPr>
              <a:picLocks noChangeAspect="1" noChangeArrowheads="1"/>
            </p:cNvPicPr>
            <p:nvPr/>
          </p:nvPicPr>
          <p:blipFill>
            <a:blip r:embed="rId8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75" r="67674"/>
            <a:stretch>
              <a:fillRect/>
            </a:stretch>
          </p:blipFill>
          <p:spPr bwMode="auto">
            <a:xfrm rot="1391293">
              <a:off x="7397805" y="4237820"/>
              <a:ext cx="943285" cy="99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650" y="1948599"/>
              <a:ext cx="607508" cy="70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7583">
              <a:off x="2074464" y="2016103"/>
              <a:ext cx="525275" cy="60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86" b="17530"/>
            <a:stretch/>
          </p:blipFill>
          <p:spPr bwMode="auto">
            <a:xfrm rot="1202850">
              <a:off x="4725957" y="4588884"/>
              <a:ext cx="566643" cy="68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magin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13" t="41117" r="9955" b="33843"/>
            <a:stretch/>
          </p:blipFill>
          <p:spPr bwMode="auto">
            <a:xfrm rot="259770">
              <a:off x="6876281" y="1920279"/>
              <a:ext cx="653420" cy="58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magine 3" descr="fvc_NOR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6317">
              <a:off x="565340" y="4726243"/>
              <a:ext cx="594256" cy="69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583161-9B38-51B9-35F5-D6F8AD78DB4C}"/>
              </a:ext>
            </a:extLst>
          </p:cNvPr>
          <p:cNvSpPr txBox="1"/>
          <p:nvPr/>
        </p:nvSpPr>
        <p:spPr>
          <a:xfrm>
            <a:off x="957943" y="2373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605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1"/>
          <a:stretch>
            <a:fillRect/>
          </a:stretch>
        </p:blipFill>
        <p:spPr bwMode="auto">
          <a:xfrm>
            <a:off x="4079777" y="1124744"/>
            <a:ext cx="418782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CE44D83-2328-A605-C930-AD66CAF55A36}"/>
              </a:ext>
            </a:extLst>
          </p:cNvPr>
          <p:cNvSpPr/>
          <p:nvPr/>
        </p:nvSpPr>
        <p:spPr>
          <a:xfrm>
            <a:off x="4979291" y="0"/>
            <a:ext cx="23887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BPCO</a:t>
            </a:r>
            <a:endParaRPr lang="it-IT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1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2"/>
          <a:stretch>
            <a:fillRect/>
          </a:stretch>
        </p:blipFill>
        <p:spPr bwMode="auto">
          <a:xfrm>
            <a:off x="1809751" y="373063"/>
            <a:ext cx="868521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5" name="Line 3"/>
          <p:cNvSpPr>
            <a:spLocks noChangeShapeType="1"/>
          </p:cNvSpPr>
          <p:nvPr/>
        </p:nvSpPr>
        <p:spPr bwMode="auto">
          <a:xfrm flipV="1">
            <a:off x="5181600" y="2438400"/>
            <a:ext cx="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1636" name="Text Box 4"/>
          <p:cNvSpPr txBox="1">
            <a:spLocks noChangeArrowheads="1"/>
          </p:cNvSpPr>
          <p:nvPr/>
        </p:nvSpPr>
        <p:spPr bwMode="auto">
          <a:xfrm>
            <a:off x="4300538" y="3657601"/>
            <a:ext cx="1795462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2800">
                <a:solidFill>
                  <a:srgbClr val="FF3300"/>
                </a:solidFill>
                <a:latin typeface="Arial" charset="0"/>
              </a:rPr>
              <a:t>1.5  L.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81422" y="6337346"/>
            <a:ext cx="469782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>
                <a:solidFill>
                  <a:schemeClr val="bg1"/>
                </a:solidFill>
                <a:latin typeface="Arial" pitchFamily="34" charset="0"/>
              </a:rPr>
              <a:t>Pmus =    </a:t>
            </a:r>
            <a:r>
              <a:rPr lang="it-IT" sz="2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P0</a:t>
            </a:r>
            <a:r>
              <a:rPr lang="it-IT" sz="2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it-IT" sz="2800" b="1">
                <a:solidFill>
                  <a:schemeClr val="bg1"/>
                </a:solidFill>
                <a:latin typeface="Arial" pitchFamily="34" charset="0"/>
              </a:rPr>
              <a:t>+ </a:t>
            </a:r>
            <a:r>
              <a:rPr lang="it-IT" sz="2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>
                <a:solidFill>
                  <a:schemeClr val="bg1"/>
                </a:solidFill>
                <a:latin typeface="Arial" pitchFamily="34" charset="0"/>
              </a:rPr>
              <a:t> V’ + E VT</a:t>
            </a:r>
            <a:endParaRPr lang="it-IT" sz="2800" b="1">
              <a:solidFill>
                <a:schemeClr val="bg1"/>
              </a:solidFill>
              <a:latin typeface="Abadi MT Condensed Light" pitchFamily="34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BFA8BCD6-585C-54CB-1944-DEEF46FF5922}"/>
              </a:ext>
            </a:extLst>
          </p:cNvPr>
          <p:cNvSpPr txBox="1">
            <a:spLocks noChangeArrowheads="1"/>
          </p:cNvSpPr>
          <p:nvPr/>
        </p:nvSpPr>
        <p:spPr>
          <a:xfrm>
            <a:off x="2964781" y="40059"/>
            <a:ext cx="6865020" cy="1383555"/>
          </a:xfrm>
          <a:prstGeom prst="roundRect">
            <a:avLst>
              <a:gd name="adj" fmla="val 50000"/>
            </a:avLst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it-IT" sz="2800" b="1" kern="1200" dirty="0">
                <a:solidFill>
                  <a:srgbClr val="E2001A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cs typeface="+mj-cs"/>
              </a:rPr>
              <a:t>Iperinflazione dinamica</a:t>
            </a:r>
            <a:br>
              <a:rPr sz="4400" dirty="0">
                <a:solidFill>
                  <a:srgbClr val="FF0000"/>
                </a:solidFill>
                <a:cs typeface="+mj-cs"/>
              </a:rPr>
            </a:br>
            <a:endParaRPr sz="44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5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nimBg="1"/>
      <p:bldP spid="58163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5888"/>
            <a:ext cx="73406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 Box 2051"/>
          <p:cNvSpPr txBox="1">
            <a:spLocks noChangeArrowheads="1"/>
          </p:cNvSpPr>
          <p:nvPr/>
        </p:nvSpPr>
        <p:spPr bwMode="auto">
          <a:xfrm>
            <a:off x="1639888" y="131763"/>
            <a:ext cx="891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FF"/>
                </a:solidFill>
                <a:latin typeface="Times New Roman" charset="0"/>
              </a:rPr>
              <a:t>Similowski  in Acute respiratory failure  in chronic Obstructive Pulmonary Disease Ed. Derenne</a:t>
            </a:r>
          </a:p>
        </p:txBody>
      </p:sp>
      <p:sp>
        <p:nvSpPr>
          <p:cNvPr id="111619" name="Freeform 2052"/>
          <p:cNvSpPr>
            <a:spLocks/>
          </p:cNvSpPr>
          <p:nvPr/>
        </p:nvSpPr>
        <p:spPr bwMode="auto">
          <a:xfrm>
            <a:off x="6629401" y="2710934"/>
            <a:ext cx="184731" cy="369332"/>
          </a:xfrm>
          <a:custGeom>
            <a:avLst/>
            <a:gdLst>
              <a:gd name="T0" fmla="*/ 0 w 336"/>
              <a:gd name="T1" fmla="*/ 2147483647 h 480"/>
              <a:gd name="T2" fmla="*/ 2147483647 w 336"/>
              <a:gd name="T3" fmla="*/ 0 h 480"/>
              <a:gd name="T4" fmla="*/ 0 w 336"/>
              <a:gd name="T5" fmla="*/ 0 h 480"/>
              <a:gd name="T6" fmla="*/ 0 60000 65536"/>
              <a:gd name="T7" fmla="*/ 0 60000 65536"/>
              <a:gd name="T8" fmla="*/ 0 60000 65536"/>
              <a:gd name="T9" fmla="*/ 0 w 336"/>
              <a:gd name="T10" fmla="*/ 0 h 480"/>
              <a:gd name="T11" fmla="*/ 336 w 336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80">
                <a:moveTo>
                  <a:pt x="0" y="480"/>
                </a:moveTo>
                <a:lnTo>
                  <a:pt x="336" y="0"/>
                </a:lnTo>
                <a:lnTo>
                  <a:pt x="0" y="0"/>
                </a:lnTo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38277" name="Freeform 2053"/>
          <p:cNvSpPr>
            <a:spLocks/>
          </p:cNvSpPr>
          <p:nvPr/>
        </p:nvSpPr>
        <p:spPr bwMode="auto">
          <a:xfrm>
            <a:off x="6657976" y="1691759"/>
            <a:ext cx="184731" cy="369332"/>
          </a:xfrm>
          <a:custGeom>
            <a:avLst/>
            <a:gdLst>
              <a:gd name="T0" fmla="*/ 2147483647 w 816"/>
              <a:gd name="T1" fmla="*/ 2147483647 h 384"/>
              <a:gd name="T2" fmla="*/ 0 w 816"/>
              <a:gd name="T3" fmla="*/ 2147483647 h 384"/>
              <a:gd name="T4" fmla="*/ 0 w 816"/>
              <a:gd name="T5" fmla="*/ 0 h 384"/>
              <a:gd name="T6" fmla="*/ 2147483647 w 816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384"/>
              <a:gd name="T14" fmla="*/ 816 w 816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384">
                <a:moveTo>
                  <a:pt x="528" y="384"/>
                </a:moveTo>
                <a:lnTo>
                  <a:pt x="0" y="384"/>
                </a:lnTo>
                <a:lnTo>
                  <a:pt x="0" y="0"/>
                </a:lnTo>
                <a:lnTo>
                  <a:pt x="816" y="0"/>
                </a:lnTo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38278" name="Rectangle 2054"/>
          <p:cNvSpPr>
            <a:spLocks noChangeArrowheads="1"/>
          </p:cNvSpPr>
          <p:nvPr/>
        </p:nvSpPr>
        <p:spPr bwMode="auto">
          <a:xfrm>
            <a:off x="6648452" y="1558405"/>
            <a:ext cx="815966" cy="609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it-IT"/>
          </a:p>
        </p:txBody>
      </p:sp>
      <p:sp>
        <p:nvSpPr>
          <p:cNvPr id="111622" name="Line 2055"/>
          <p:cNvSpPr>
            <a:spLocks noChangeShapeType="1"/>
          </p:cNvSpPr>
          <p:nvPr/>
        </p:nvSpPr>
        <p:spPr bwMode="auto">
          <a:xfrm flipV="1">
            <a:off x="6657976" y="2514600"/>
            <a:ext cx="504825" cy="7810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38280" name="Line 2056"/>
          <p:cNvSpPr>
            <a:spLocks noChangeShapeType="1"/>
          </p:cNvSpPr>
          <p:nvPr/>
        </p:nvSpPr>
        <p:spPr bwMode="auto">
          <a:xfrm>
            <a:off x="7467600" y="2209800"/>
            <a:ext cx="0" cy="27432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38281" name="Line 2057"/>
          <p:cNvSpPr>
            <a:spLocks noChangeShapeType="1"/>
          </p:cNvSpPr>
          <p:nvPr/>
        </p:nvSpPr>
        <p:spPr bwMode="auto">
          <a:xfrm flipV="1">
            <a:off x="7464426" y="1524000"/>
            <a:ext cx="612775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438282" name="Text Box 2058"/>
          <p:cNvSpPr txBox="1">
            <a:spLocks noChangeArrowheads="1"/>
          </p:cNvSpPr>
          <p:nvPr/>
        </p:nvSpPr>
        <p:spPr bwMode="auto">
          <a:xfrm>
            <a:off x="7086601" y="3276600"/>
            <a:ext cx="941283" cy="40011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>
                <a:solidFill>
                  <a:srgbClr val="FFFF00"/>
                </a:solidFill>
              </a:rPr>
              <a:t>PEEPi</a:t>
            </a:r>
            <a:endParaRPr lang="it-IT" sz="2800">
              <a:solidFill>
                <a:srgbClr val="FFFF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21514" y="6144693"/>
            <a:ext cx="4143187" cy="52065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 dirty="0" err="1">
                <a:solidFill>
                  <a:srgbClr val="000000"/>
                </a:solidFill>
                <a:latin typeface="Arial" pitchFamily="34" charset="0"/>
              </a:rPr>
              <a:t>Pmus</a:t>
            </a:r>
            <a:r>
              <a:rPr lang="it-IT" sz="2800" b="1" dirty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P0</a:t>
            </a:r>
            <a:r>
              <a:rPr lang="it-IT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 +</a:t>
            </a:r>
            <a:r>
              <a:rPr 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 dirty="0">
                <a:solidFill>
                  <a:srgbClr val="000000"/>
                </a:solidFill>
                <a:latin typeface="Arial" pitchFamily="34" charset="0"/>
              </a:rPr>
              <a:t> V’ + </a:t>
            </a:r>
            <a:r>
              <a:rPr lang="it-IT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800" b="1" dirty="0">
                <a:solidFill>
                  <a:srgbClr val="000000"/>
                </a:solidFill>
                <a:latin typeface="Arial" pitchFamily="34" charset="0"/>
              </a:rPr>
              <a:t> VT</a:t>
            </a:r>
            <a:endParaRPr lang="it-IT" sz="2800" b="1" dirty="0">
              <a:solidFill>
                <a:srgbClr val="000000"/>
              </a:solidFill>
              <a:latin typeface="Abadi MT Condensed Light" pitchFamily="34" charset="0"/>
            </a:endParaRPr>
          </a:p>
        </p:txBody>
      </p:sp>
      <p:grpSp>
        <p:nvGrpSpPr>
          <p:cNvPr id="2" name="Gruppo 13"/>
          <p:cNvGrpSpPr>
            <a:grpSpLocks/>
          </p:cNvGrpSpPr>
          <p:nvPr/>
        </p:nvGrpSpPr>
        <p:grpSpPr bwMode="auto">
          <a:xfrm>
            <a:off x="5738810" y="5500703"/>
            <a:ext cx="1819274" cy="757239"/>
            <a:chOff x="6992666" y="5715015"/>
            <a:chExt cx="1819171" cy="758015"/>
          </a:xfrm>
          <a:solidFill>
            <a:schemeClr val="bg1"/>
          </a:solidFill>
        </p:grpSpPr>
        <p:sp>
          <p:nvSpPr>
            <p:cNvPr id="12" name="Rettangolo 11"/>
            <p:cNvSpPr/>
            <p:nvPr/>
          </p:nvSpPr>
          <p:spPr>
            <a:xfrm>
              <a:off x="7572395" y="5715015"/>
              <a:ext cx="1239442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800" b="1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PEEPi</a:t>
              </a:r>
              <a:endParaRPr lang="it-IT" sz="2800">
                <a:latin typeface="Times New Roman" pitchFamily="18" charset="0"/>
              </a:endParaRPr>
            </a:p>
          </p:txBody>
        </p:sp>
        <p:sp>
          <p:nvSpPr>
            <p:cNvPr id="25614" name="Saetta 12"/>
            <p:cNvSpPr>
              <a:spLocks noChangeArrowheads="1"/>
            </p:cNvSpPr>
            <p:nvPr/>
          </p:nvSpPr>
          <p:spPr bwMode="auto">
            <a:xfrm rot="-4553168">
              <a:off x="6921228" y="5972964"/>
              <a:ext cx="571504" cy="428628"/>
            </a:xfrm>
            <a:prstGeom prst="lightningBol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it-IT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86" y="817091"/>
            <a:ext cx="4663405" cy="58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3" name="Immagine 1"/>
          <p:cNvPicPr>
            <a:picLocks noChangeAspect="1"/>
          </p:cNvPicPr>
          <p:nvPr/>
        </p:nvPicPr>
        <p:blipFill rotWithShape="1"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23691"/>
          <a:stretch/>
        </p:blipFill>
        <p:spPr bwMode="auto">
          <a:xfrm>
            <a:off x="4079775" y="1506071"/>
            <a:ext cx="4187825" cy="4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 txBox="1">
            <a:spLocks noChangeArrowheads="1"/>
          </p:cNvSpPr>
          <p:nvPr/>
        </p:nvSpPr>
        <p:spPr>
          <a:xfrm>
            <a:off x="4556408" y="817090"/>
            <a:ext cx="4392488" cy="550342"/>
          </a:xfrm>
          <a:prstGeom prst="roundRect">
            <a:avLst>
              <a:gd name="adj" fmla="val 50000"/>
            </a:avLst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it-IT" sz="2800" b="1" kern="1200" dirty="0">
                <a:solidFill>
                  <a:srgbClr val="E2001A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A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>
                <a:solidFill>
                  <a:srgbClr val="FFFF00"/>
                </a:solidFill>
                <a:cs typeface="+mj-cs"/>
              </a:rPr>
              <a:t>Limitazione di flusso</a:t>
            </a:r>
            <a:br>
              <a:rPr>
                <a:solidFill>
                  <a:srgbClr val="FFFF00"/>
                </a:solidFill>
                <a:cs typeface="+mj-cs"/>
              </a:rPr>
            </a:br>
            <a:endParaRPr>
              <a:solidFill>
                <a:srgbClr val="FFFF00"/>
              </a:solidFill>
              <a:cs typeface="+mj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785044" y="4594901"/>
            <a:ext cx="348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+mj-lt"/>
              </a:rPr>
              <a:t>VCO2 </a:t>
            </a:r>
            <a:r>
              <a:rPr lang="it-IT" sz="2800" b="1" dirty="0" err="1">
                <a:solidFill>
                  <a:srgbClr val="FF0000"/>
                </a:solidFill>
                <a:latin typeface="+mj-lt"/>
              </a:rPr>
              <a:t>resp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 muscles</a:t>
            </a:r>
          </a:p>
        </p:txBody>
      </p:sp>
      <p:sp>
        <p:nvSpPr>
          <p:cNvPr id="6" name="Freccia sinistra 5">
            <a:extLst>
              <a:ext uri="{FF2B5EF4-FFF2-40B4-BE49-F238E27FC236}">
                <a16:creationId xmlns:a16="http://schemas.microsoft.com/office/drawing/2014/main" id="{E0F5A82F-635F-5F42-B2DE-F8452F1F7221}"/>
              </a:ext>
            </a:extLst>
          </p:cNvPr>
          <p:cNvSpPr/>
          <p:nvPr/>
        </p:nvSpPr>
        <p:spPr bwMode="auto">
          <a:xfrm>
            <a:off x="5447928" y="3816976"/>
            <a:ext cx="648072" cy="28803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28" name="Picture 4" descr="Spider-man &quot;Homecoming&quot;: un'analisi del trailer | NerdBurger">
            <a:extLst>
              <a:ext uri="{FF2B5EF4-FFF2-40B4-BE49-F238E27FC236}">
                <a16:creationId xmlns:a16="http://schemas.microsoft.com/office/drawing/2014/main" id="{C2A8FF11-F5CF-9B26-059D-D4F49CB6C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1"/>
          <a:stretch/>
        </p:blipFill>
        <p:spPr bwMode="auto">
          <a:xfrm>
            <a:off x="303290" y="1516062"/>
            <a:ext cx="330090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7D0A2C-59A5-B80F-7417-EF982E3B5BBC}"/>
              </a:ext>
            </a:extLst>
          </p:cNvPr>
          <p:cNvSpPr txBox="1"/>
          <p:nvPr/>
        </p:nvSpPr>
        <p:spPr>
          <a:xfrm>
            <a:off x="307552" y="3625108"/>
            <a:ext cx="2850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www.nerdburger.it</a:t>
            </a:r>
            <a:r>
              <a:rPr lang="it-IT" dirty="0"/>
              <a:t>/</a:t>
            </a:r>
            <a:r>
              <a:rPr lang="it-IT" dirty="0" err="1"/>
              <a:t>spider-man</a:t>
            </a:r>
            <a:r>
              <a:rPr lang="it-IT" dirty="0"/>
              <a:t>-</a:t>
            </a:r>
            <a:r>
              <a:rPr lang="it-IT" dirty="0" err="1"/>
              <a:t>homecoming</a:t>
            </a:r>
            <a:r>
              <a:rPr lang="it-IT" dirty="0"/>
              <a:t>-</a:t>
            </a:r>
            <a:r>
              <a:rPr lang="it-IT" dirty="0" err="1"/>
              <a:t>unanalisi</a:t>
            </a:r>
            <a:r>
              <a:rPr lang="it-IT" dirty="0"/>
              <a:t>-del-trailer/</a:t>
            </a:r>
          </a:p>
        </p:txBody>
      </p:sp>
    </p:spTree>
    <p:extLst>
      <p:ext uri="{BB962C8B-B14F-4D97-AF65-F5344CB8AC3E}">
        <p14:creationId xmlns:p14="http://schemas.microsoft.com/office/powerpoint/2010/main" val="31573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WordArt 5"/>
          <p:cNvSpPr>
            <a:spLocks noChangeArrowheads="1" noChangeShapeType="1" noTextEdit="1"/>
          </p:cNvSpPr>
          <p:nvPr/>
        </p:nvSpPr>
        <p:spPr bwMode="auto">
          <a:xfrm>
            <a:off x="1828800" y="152401"/>
            <a:ext cx="439420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EQUAZIONE DI MOTO</a:t>
            </a:r>
          </a:p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OSTRUTTIVI</a:t>
            </a:r>
          </a:p>
        </p:txBody>
      </p:sp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2774504" y="1505104"/>
            <a:ext cx="8063112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/>
            <a:r>
              <a:rPr lang="it-IT" sz="2400" b="1" dirty="0" err="1">
                <a:latin typeface="Arial" charset="0"/>
              </a:rPr>
              <a:t>Papp.RS</a:t>
            </a:r>
            <a:r>
              <a:rPr lang="it-IT" sz="2400" b="1" dirty="0">
                <a:latin typeface="Arial" charset="0"/>
              </a:rPr>
              <a:t> = </a:t>
            </a:r>
            <a:r>
              <a:rPr lang="it-IT" sz="3600" b="1" dirty="0" err="1">
                <a:solidFill>
                  <a:srgbClr val="FFC000"/>
                </a:solidFill>
                <a:latin typeface="Arial" charset="0"/>
              </a:rPr>
              <a:t>Pmus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b="1" dirty="0">
                <a:latin typeface="Arial" charset="0"/>
              </a:rPr>
              <a:t>=    </a:t>
            </a:r>
            <a:r>
              <a:rPr lang="it-IT" sz="6000" b="1" dirty="0">
                <a:solidFill>
                  <a:srgbClr val="FF0000"/>
                </a:solidFill>
                <a:latin typeface="Arial" charset="0"/>
              </a:rPr>
              <a:t>P0</a:t>
            </a:r>
            <a:r>
              <a:rPr lang="it-IT" b="1" dirty="0">
                <a:latin typeface="Arial" charset="0"/>
              </a:rPr>
              <a:t> +</a:t>
            </a:r>
            <a:r>
              <a:rPr lang="it-IT" sz="6000" b="1" dirty="0" err="1">
                <a:solidFill>
                  <a:srgbClr val="FF0000"/>
                </a:solidFill>
                <a:latin typeface="Arial" charset="0"/>
              </a:rPr>
              <a:t>R</a:t>
            </a:r>
            <a:r>
              <a:rPr lang="it-IT" b="1" dirty="0">
                <a:latin typeface="Arial" charset="0"/>
              </a:rPr>
              <a:t> V</a:t>
            </a:r>
            <a:r>
              <a:rPr lang="ja-JP" altLang="it-IT" b="1" dirty="0">
                <a:latin typeface="Arial" charset="0"/>
              </a:rPr>
              <a:t>’</a:t>
            </a:r>
            <a:r>
              <a:rPr lang="it-IT" altLang="ja-JP" b="1" dirty="0">
                <a:latin typeface="Arial" charset="0"/>
              </a:rPr>
              <a:t> + </a:t>
            </a:r>
            <a:r>
              <a:rPr lang="it-IT" altLang="ja-JP" sz="4800" b="1" dirty="0">
                <a:solidFill>
                  <a:srgbClr val="FFC000"/>
                </a:solidFill>
                <a:latin typeface="Arial" charset="0"/>
              </a:rPr>
              <a:t>E</a:t>
            </a:r>
            <a:r>
              <a:rPr lang="it-IT" altLang="ja-JP" b="1" dirty="0">
                <a:latin typeface="Arial" charset="0"/>
              </a:rPr>
              <a:t> VT</a:t>
            </a:r>
            <a:endParaRPr lang="it-IT" b="1" dirty="0">
              <a:latin typeface="Abadi MT Condensed Light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351584" y="2724314"/>
            <a:ext cx="32919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2800" dirty="0" err="1"/>
              <a:t>PEEPi</a:t>
            </a:r>
            <a:r>
              <a:rPr lang="it-IT" sz="2800" dirty="0"/>
              <a:t> (P0)  		</a:t>
            </a:r>
          </a:p>
          <a:p>
            <a:pPr algn="l">
              <a:defRPr/>
            </a:pPr>
            <a:r>
              <a:rPr lang="it-IT" sz="2800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it-IT" sz="2800" dirty="0" err="1">
                <a:ea typeface="Wingdings"/>
                <a:cs typeface="Wingdings"/>
                <a:sym typeface="Wingdings"/>
              </a:rPr>
              <a:t>Rrs</a:t>
            </a:r>
            <a:r>
              <a:rPr lang="it-IT" sz="2800" dirty="0">
                <a:ea typeface="Wingdings"/>
                <a:cs typeface="Wingdings"/>
                <a:sym typeface="Wingdings"/>
              </a:rPr>
              <a:t>			</a:t>
            </a:r>
          </a:p>
          <a:p>
            <a:pPr algn="l">
              <a:defRPr/>
            </a:pPr>
            <a:r>
              <a:rPr lang="it-IT" sz="2800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it-IT" sz="2800" dirty="0">
                <a:ea typeface="Wingdings"/>
                <a:cs typeface="Wingdings"/>
                <a:sym typeface="Wingdings"/>
              </a:rPr>
              <a:t>FRC			</a:t>
            </a:r>
          </a:p>
          <a:p>
            <a:pPr algn="l">
              <a:defRPr/>
            </a:pPr>
            <a:endParaRPr lang="it-IT" sz="2800" dirty="0">
              <a:ea typeface="Wingdings"/>
              <a:cs typeface="Wingdings"/>
              <a:sym typeface="Wingdings"/>
            </a:endParaRPr>
          </a:p>
          <a:p>
            <a:pPr algn="l">
              <a:defRPr/>
            </a:pPr>
            <a:endParaRPr lang="it-IT" sz="2800" dirty="0">
              <a:ea typeface="Wingdings"/>
              <a:cs typeface="Wingdings"/>
              <a:sym typeface="Wingding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70916" y="2747584"/>
            <a:ext cx="3969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800" dirty="0">
                <a:ea typeface="Wingdings"/>
                <a:cs typeface="Wingdings"/>
                <a:sym typeface="Wingdings"/>
              </a:rPr>
              <a:t> PEEP/EPAP (7-8)</a:t>
            </a:r>
          </a:p>
          <a:p>
            <a:pPr algn="l">
              <a:defRPr/>
            </a:pPr>
            <a:r>
              <a:rPr lang="it-IT" sz="2800" dirty="0">
                <a:latin typeface="Wingdings"/>
                <a:ea typeface="Wingdings"/>
                <a:cs typeface="Wingdings"/>
                <a:sym typeface="Wingdings"/>
              </a:rPr>
              <a:t>	</a:t>
            </a:r>
            <a:r>
              <a:rPr lang="it-IT" sz="2800" dirty="0">
                <a:latin typeface="Lucida Grande"/>
                <a:ea typeface="Lucida Grande"/>
                <a:cs typeface="Lucida Grande"/>
                <a:sym typeface="Wingdings"/>
              </a:rPr>
              <a:t>Δ</a:t>
            </a:r>
            <a:r>
              <a:rPr lang="it-IT" sz="2800" dirty="0">
                <a:ea typeface="Wingdings"/>
                <a:cs typeface="Wingdings"/>
                <a:sym typeface="Wingdings"/>
              </a:rPr>
              <a:t>P (10-15 )</a:t>
            </a:r>
          </a:p>
          <a:p>
            <a:pPr algn="l">
              <a:defRPr/>
            </a:pPr>
            <a:r>
              <a:rPr lang="it-IT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800" dirty="0">
                <a:ea typeface="Wingdings"/>
                <a:cs typeface="Wingdings"/>
                <a:sym typeface="Wingdings"/>
              </a:rPr>
              <a:t>	?? (spray !!, farmaci,</a:t>
            </a:r>
          </a:p>
          <a:p>
            <a:pPr algn="l">
              <a:defRPr/>
            </a:pPr>
            <a:r>
              <a:rPr lang="it-IT" sz="2800" dirty="0">
                <a:ea typeface="Wingdings"/>
                <a:cs typeface="Wingdings"/>
                <a:sym typeface="Wingdings"/>
              </a:rPr>
              <a:t>	disostruzione)</a:t>
            </a:r>
          </a:p>
        </p:txBody>
      </p:sp>
      <p:sp>
        <p:nvSpPr>
          <p:cNvPr id="3" name="Rettangolo 2"/>
          <p:cNvSpPr/>
          <p:nvPr/>
        </p:nvSpPr>
        <p:spPr>
          <a:xfrm>
            <a:off x="2351584" y="4570139"/>
            <a:ext cx="313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2800" dirty="0">
                <a:solidFill>
                  <a:srgbClr val="FF0000"/>
                </a:solidFill>
                <a:latin typeface="Arial" charset="0"/>
                <a:cs typeface="Wingdings" charset="0"/>
                <a:sym typeface="Wingdings" charset="0"/>
              </a:rPr>
              <a:t>supporto</a:t>
            </a:r>
          </a:p>
          <a:p>
            <a:pPr algn="l">
              <a:defRPr/>
            </a:pPr>
            <a:r>
              <a:rPr lang="it-IT" sz="2800" dirty="0">
                <a:latin typeface="Arial" charset="0"/>
                <a:cs typeface="Wingdings" charset="0"/>
                <a:sym typeface="Wingdings" charset="0"/>
              </a:rPr>
              <a:t>	</a:t>
            </a:r>
            <a:endParaRPr lang="it-IT" sz="2800" dirty="0">
              <a:latin typeface="Wingdings"/>
              <a:ea typeface="Wingdings"/>
              <a:cs typeface="Wingdings"/>
              <a:sym typeface="Wingdings"/>
            </a:endParaRPr>
          </a:p>
          <a:p>
            <a:pPr algn="l"/>
            <a:r>
              <a:rPr lang="it-IT" sz="28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28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WOB</a:t>
            </a:r>
          </a:p>
        </p:txBody>
      </p:sp>
      <p:sp>
        <p:nvSpPr>
          <p:cNvPr id="4" name="Rettangolo 3"/>
          <p:cNvSpPr/>
          <p:nvPr/>
        </p:nvSpPr>
        <p:spPr>
          <a:xfrm>
            <a:off x="5946145" y="4619443"/>
            <a:ext cx="5755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2800" dirty="0">
                <a:solidFill>
                  <a:srgbClr val="FF0000"/>
                </a:solidFill>
                <a:latin typeface="Arial" charset="0"/>
                <a:cs typeface="Wingdings" charset="0"/>
                <a:sym typeface="Wingdings" charset="0"/>
              </a:rPr>
              <a:t>≠	VT</a:t>
            </a:r>
          </a:p>
          <a:p>
            <a:pPr algn="l">
              <a:defRPr/>
            </a:pPr>
            <a:endParaRPr lang="it-IT" sz="2800" dirty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it-IT" sz="28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= </a:t>
            </a:r>
            <a:r>
              <a:rPr lang="it-IT" sz="28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28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V’CO2 </a:t>
            </a:r>
            <a:r>
              <a:rPr lang="it-IT" sz="28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28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PaCO2 (</a:t>
            </a:r>
            <a:r>
              <a:rPr lang="it-IT" sz="28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28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PaO2)</a:t>
            </a:r>
          </a:p>
          <a:p>
            <a:pPr algn="l">
              <a:defRPr/>
            </a:pPr>
            <a:endParaRPr lang="it-IT" sz="2800" dirty="0"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693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050717" y="214470"/>
            <a:ext cx="8806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</a:rPr>
              <a:t>Obesità:      “fatti non foste a viver sdraiati”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398430"/>
            <a:ext cx="5676900" cy="52451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266393-CE5C-8EAF-5E8A-20D3BD65EA06}"/>
              </a:ext>
            </a:extLst>
          </p:cNvPr>
          <p:cNvSpPr txBox="1"/>
          <p:nvPr/>
        </p:nvSpPr>
        <p:spPr>
          <a:xfrm>
            <a:off x="9137287" y="1075264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Polese, Inferno Villafranchese,</a:t>
            </a:r>
          </a:p>
          <a:p>
            <a:r>
              <a:rPr lang="it-IT" dirty="0"/>
              <a:t>Canto 26° (di Santo Stefano)</a:t>
            </a:r>
          </a:p>
        </p:txBody>
      </p:sp>
    </p:spTree>
    <p:extLst>
      <p:ext uri="{BB962C8B-B14F-4D97-AF65-F5344CB8AC3E}">
        <p14:creationId xmlns:p14="http://schemas.microsoft.com/office/powerpoint/2010/main" val="19319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1" descr="lungs_alone_breathing_hg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28751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4121026" y="461264"/>
            <a:ext cx="403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1857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Respiratory cycle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68539" y="6350001"/>
            <a:ext cx="23082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chemeClr val="bg1"/>
                </a:solidFill>
                <a:latin typeface="+mj-lt"/>
              </a:rPr>
              <a:t>http://</a:t>
            </a:r>
            <a:r>
              <a:rPr lang="en-US" sz="1400" b="1" i="1" dirty="0" err="1">
                <a:solidFill>
                  <a:schemeClr val="bg1"/>
                </a:solidFill>
                <a:latin typeface="+mj-lt"/>
              </a:rPr>
              <a:t>www.lionden.com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19730939">
            <a:off x="3745490" y="1774030"/>
            <a:ext cx="3810000" cy="381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807E635-6B04-A6EF-CBF0-B495E5E53121}"/>
              </a:ext>
            </a:extLst>
          </p:cNvPr>
          <p:cNvGrpSpPr/>
          <p:nvPr/>
        </p:nvGrpSpPr>
        <p:grpSpPr>
          <a:xfrm>
            <a:off x="6563841" y="3137164"/>
            <a:ext cx="1853878" cy="1879837"/>
            <a:chOff x="3379304" y="4202911"/>
            <a:chExt cx="1853878" cy="1879837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97E35C2-ACDF-0411-FC63-8AEB2416FC07}"/>
                </a:ext>
              </a:extLst>
            </p:cNvPr>
            <p:cNvSpPr/>
            <p:nvPr/>
          </p:nvSpPr>
          <p:spPr>
            <a:xfrm>
              <a:off x="3379304" y="4332245"/>
              <a:ext cx="1853878" cy="17505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1FB32EB-2B17-4CB2-E910-3FFE4284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7" r="12144" b="15540"/>
            <a:stretch>
              <a:fillRect/>
            </a:stretch>
          </p:blipFill>
          <p:spPr bwMode="auto">
            <a:xfrm>
              <a:off x="3506272" y="4202911"/>
              <a:ext cx="1599942" cy="187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34789065-744D-E6D4-0C77-DD43C751E9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562468"/>
              </p:ext>
            </p:extLst>
          </p:nvPr>
        </p:nvGraphicFramePr>
        <p:xfrm>
          <a:off x="8153276" y="4264208"/>
          <a:ext cx="1853877" cy="120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7" imgW="10126663" imgH="8135938" progId="JSSPWGraphic">
                  <p:embed/>
                </p:oleObj>
              </mc:Choice>
              <mc:Fallback>
                <p:oleObj name="Jandel SigmaPlot Graphic" r:id="rId7" imgW="10126663" imgH="8135938" progId="JSSPWGraphic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34789065-744D-E6D4-0C77-DD43C751E95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573" r="2483"/>
                      <a:stretch>
                        <a:fillRect/>
                      </a:stretch>
                    </p:blipFill>
                    <p:spPr bwMode="auto">
                      <a:xfrm>
                        <a:off x="8153276" y="4264208"/>
                        <a:ext cx="1853877" cy="120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723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2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3"/>
          <a:stretch>
            <a:fillRect/>
          </a:stretch>
        </p:blipFill>
        <p:spPr bwMode="auto">
          <a:xfrm>
            <a:off x="1916113" y="1690688"/>
            <a:ext cx="83820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095500" y="533400"/>
            <a:ext cx="7429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400" b="1" dirty="0">
                <a:latin typeface="+mj-lt"/>
              </a:rPr>
              <a:t>CURVA VOLUME-PRESSIONE: LA GRAVITA’</a:t>
            </a:r>
            <a:br>
              <a:rPr lang="it-IT" sz="2400" b="1" dirty="0">
                <a:latin typeface="+mj-lt"/>
              </a:rPr>
            </a:br>
            <a:r>
              <a:rPr lang="it-IT" sz="2400" b="1" dirty="0">
                <a:latin typeface="+mj-lt"/>
              </a:rPr>
              <a:t>ERETTO - SUPINO</a:t>
            </a:r>
          </a:p>
        </p:txBody>
      </p:sp>
      <p:sp>
        <p:nvSpPr>
          <p:cNvPr id="599044" name="Line 4"/>
          <p:cNvSpPr>
            <a:spLocks noChangeShapeType="1"/>
          </p:cNvSpPr>
          <p:nvPr/>
        </p:nvSpPr>
        <p:spPr bwMode="auto">
          <a:xfrm>
            <a:off x="4267200" y="3962400"/>
            <a:ext cx="37338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24233" y="6072207"/>
            <a:ext cx="509697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 dirty="0" err="1">
                <a:solidFill>
                  <a:schemeClr val="bg1"/>
                </a:solidFill>
                <a:latin typeface="Arial" pitchFamily="34" charset="0"/>
              </a:rPr>
              <a:t>Papp.RS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=   P0 + </a:t>
            </a:r>
            <a:r>
              <a:rPr lang="it-IT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V’ + </a:t>
            </a:r>
            <a:r>
              <a:rPr lang="it-IT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VT</a:t>
            </a:r>
            <a:endParaRPr lang="it-IT" sz="2800" b="1" dirty="0">
              <a:solidFill>
                <a:schemeClr val="bg1"/>
              </a:solidFill>
              <a:latin typeface="Abadi MT Condensed Light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879976" y="2492897"/>
            <a:ext cx="2251816" cy="887307"/>
            <a:chOff x="4355976" y="2492896"/>
            <a:chExt cx="2251816" cy="887307"/>
          </a:xfrm>
        </p:grpSpPr>
        <p:sp>
          <p:nvSpPr>
            <p:cNvPr id="2" name="CasellaDiTesto 1"/>
            <p:cNvSpPr txBox="1"/>
            <p:nvPr/>
          </p:nvSpPr>
          <p:spPr>
            <a:xfrm>
              <a:off x="4355976" y="2492896"/>
              <a:ext cx="1940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+mj-lt"/>
                </a:rPr>
                <a:t>toraco-addominale</a:t>
              </a:r>
            </a:p>
          </p:txBody>
        </p:sp>
        <p:sp>
          <p:nvSpPr>
            <p:cNvPr id="3" name="Freccia destra con strisce 2"/>
            <p:cNvSpPr/>
            <p:nvPr/>
          </p:nvSpPr>
          <p:spPr bwMode="auto">
            <a:xfrm rot="1739823">
              <a:off x="5527672" y="3020163"/>
              <a:ext cx="1080120" cy="360040"/>
            </a:xfrm>
            <a:prstGeom prst="stripedRightArrow">
              <a:avLst>
                <a:gd name="adj1" fmla="val 37652"/>
                <a:gd name="adj2" fmla="val 89763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36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A31C4914-28E7-327B-9267-4825E6C405C8}"/>
              </a:ext>
            </a:extLst>
          </p:cNvPr>
          <p:cNvGrpSpPr/>
          <p:nvPr/>
        </p:nvGrpSpPr>
        <p:grpSpPr>
          <a:xfrm>
            <a:off x="255376" y="1365250"/>
            <a:ext cx="3056106" cy="2597150"/>
            <a:chOff x="255376" y="1365250"/>
            <a:chExt cx="3056106" cy="259715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21E4433-8937-6B96-17FA-693049AA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76" y="1365250"/>
              <a:ext cx="3056106" cy="2597150"/>
            </a:xfrm>
            <a:prstGeom prst="rect">
              <a:avLst/>
            </a:prstGeom>
          </p:spPr>
        </p:pic>
        <p:sp>
          <p:nvSpPr>
            <p:cNvPr id="6" name="Rettangolo con angoli ritagliati sullo stesso lato 5">
              <a:extLst>
                <a:ext uri="{FF2B5EF4-FFF2-40B4-BE49-F238E27FC236}">
                  <a16:creationId xmlns:a16="http://schemas.microsoft.com/office/drawing/2014/main" id="{345E1DFF-BE82-A39A-E36A-E1C6B9346079}"/>
                </a:ext>
              </a:extLst>
            </p:cNvPr>
            <p:cNvSpPr/>
            <p:nvPr/>
          </p:nvSpPr>
          <p:spPr>
            <a:xfrm>
              <a:off x="1264920" y="2862229"/>
              <a:ext cx="1097280" cy="757211"/>
            </a:xfrm>
            <a:prstGeom prst="snip2SameRect">
              <a:avLst/>
            </a:prstGeom>
            <a:solidFill>
              <a:schemeClr val="accent1">
                <a:alpha val="61321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285876"/>
            <a:ext cx="7643813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3" name="Rettangolo 1"/>
          <p:cNvSpPr>
            <a:spLocks noChangeArrowheads="1"/>
          </p:cNvSpPr>
          <p:nvPr/>
        </p:nvSpPr>
        <p:spPr bwMode="auto">
          <a:xfrm>
            <a:off x="8769350" y="6444983"/>
            <a:ext cx="342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charset="0"/>
              </a:rPr>
              <a:t>Pelosi </a:t>
            </a:r>
            <a:r>
              <a:rPr lang="it-IT" sz="1400" dirty="0" err="1">
                <a:solidFill>
                  <a:schemeClr val="bg1"/>
                </a:solidFill>
                <a:latin typeface="Arial" charset="0"/>
              </a:rPr>
              <a:t>P</a:t>
            </a:r>
            <a:r>
              <a:rPr lang="it-IT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charset="0"/>
              </a:rPr>
              <a:t>Anesth</a:t>
            </a:r>
            <a:r>
              <a:rPr lang="it-IT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charset="0"/>
              </a:rPr>
              <a:t>Analg</a:t>
            </a:r>
            <a:r>
              <a:rPr lang="it-IT" sz="1400" dirty="0">
                <a:solidFill>
                  <a:schemeClr val="bg1"/>
                </a:solidFill>
                <a:latin typeface="Arial" charset="0"/>
              </a:rPr>
              <a:t> 1998;87:654–660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14314"/>
            <a:ext cx="32146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18" y="908721"/>
            <a:ext cx="8254236" cy="509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47795" y="6092323"/>
            <a:ext cx="506549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 dirty="0" err="1">
                <a:solidFill>
                  <a:schemeClr val="bg1"/>
                </a:solidFill>
                <a:latin typeface="Arial" pitchFamily="34" charset="0"/>
              </a:rPr>
              <a:t>Papp.RS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=   P0 + </a:t>
            </a:r>
            <a:r>
              <a:rPr lang="it-IT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 dirty="0">
                <a:solidFill>
                  <a:srgbClr val="FFFFFF"/>
                </a:solidFill>
                <a:latin typeface="Arial" pitchFamily="34" charset="0"/>
              </a:rPr>
              <a:t> V’ + </a:t>
            </a:r>
            <a:r>
              <a:rPr lang="it-IT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</a:rPr>
              <a:t>E</a:t>
            </a:r>
            <a:r>
              <a:rPr lang="it-IT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2800" b="1" dirty="0">
                <a:solidFill>
                  <a:srgbClr val="FFFFFF"/>
                </a:solidFill>
                <a:latin typeface="Arial" pitchFamily="34" charset="0"/>
              </a:rPr>
              <a:t>VT</a:t>
            </a:r>
            <a:endParaRPr lang="it-IT" sz="2800" b="1" dirty="0">
              <a:solidFill>
                <a:srgbClr val="FFFFFF"/>
              </a:solidFill>
              <a:latin typeface="Abadi MT Condensed Light" pitchFamily="34" charset="0"/>
            </a:endParaRP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7608169" y="116632"/>
            <a:ext cx="1933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2800" b="1" dirty="0">
                <a:solidFill>
                  <a:schemeClr val="tx1"/>
                </a:solidFill>
                <a:latin typeface="Arial" charset="0"/>
              </a:rPr>
              <a:t>OBESITA</a:t>
            </a:r>
            <a:r>
              <a:rPr lang="ja-JP" altLang="it-IT" sz="2800" b="1">
                <a:solidFill>
                  <a:schemeClr val="tx1"/>
                </a:solidFill>
                <a:latin typeface="Arial" charset="0"/>
              </a:rPr>
              <a:t>’</a:t>
            </a:r>
            <a:endParaRPr lang="it-IT" sz="28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205038"/>
            <a:ext cx="12969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7248525" y="2349501"/>
            <a:ext cx="1295400" cy="1584325"/>
            <a:chOff x="5724128" y="2348880"/>
            <a:chExt cx="1296144" cy="1585646"/>
          </a:xfrm>
        </p:grpSpPr>
        <p:pic>
          <p:nvPicPr>
            <p:cNvPr id="33801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140968"/>
              <a:ext cx="1296144" cy="79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348880"/>
              <a:ext cx="1296144" cy="79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32544" r="15379"/>
          <a:stretch>
            <a:fillRect/>
          </a:stretch>
        </p:blipFill>
        <p:spPr bwMode="auto">
          <a:xfrm>
            <a:off x="8183564" y="2349501"/>
            <a:ext cx="2554287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7968208" y="3830321"/>
            <a:ext cx="1098550" cy="800100"/>
            <a:chOff x="6444208" y="31096"/>
            <a:chExt cx="1098550" cy="80010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1096"/>
              <a:ext cx="109855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tangolo 14"/>
            <p:cNvSpPr/>
            <p:nvPr/>
          </p:nvSpPr>
          <p:spPr>
            <a:xfrm>
              <a:off x="6588224" y="133831"/>
              <a:ext cx="825867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/>
                </a:rPr>
                <a:t>RV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D41F79B-7A10-66DB-3576-187968284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854585" y="1680574"/>
            <a:ext cx="4045402" cy="37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ttangolo 1"/>
          <p:cNvSpPr>
            <a:spLocks noChangeArrowheads="1"/>
          </p:cNvSpPr>
          <p:nvPr/>
        </p:nvSpPr>
        <p:spPr bwMode="auto">
          <a:xfrm>
            <a:off x="9303867" y="6301941"/>
            <a:ext cx="233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Arial" charset="0"/>
              </a:rPr>
              <a:t>JAP 1997; 82: 811–818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14313"/>
            <a:ext cx="3143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4"/>
          <a:stretch>
            <a:fillRect/>
          </a:stretch>
        </p:blipFill>
        <p:spPr bwMode="auto">
          <a:xfrm>
            <a:off x="3738564" y="1000126"/>
            <a:ext cx="5000625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75720" y="5949281"/>
            <a:ext cx="5107168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 dirty="0" err="1">
                <a:solidFill>
                  <a:schemeClr val="bg1"/>
                </a:solidFill>
                <a:latin typeface="Arial" pitchFamily="34" charset="0"/>
              </a:rPr>
              <a:t>Papp.RS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=   P0 + </a:t>
            </a:r>
            <a:r>
              <a:rPr lang="it-IT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2800" b="1" dirty="0">
                <a:solidFill>
                  <a:srgbClr val="FFFFFF"/>
                </a:solidFill>
                <a:latin typeface="Arial" pitchFamily="34" charset="0"/>
              </a:rPr>
              <a:t>V’ + </a:t>
            </a:r>
            <a:r>
              <a:rPr lang="it-IT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sz="2800" b="1" dirty="0">
                <a:solidFill>
                  <a:srgbClr val="FFFFFF"/>
                </a:solidFill>
                <a:latin typeface="Arial" pitchFamily="34" charset="0"/>
              </a:rPr>
              <a:t>VT</a:t>
            </a:r>
            <a:endParaRPr lang="it-IT" sz="2800" b="1" dirty="0">
              <a:solidFill>
                <a:srgbClr val="FFFFFF"/>
              </a:solidFill>
              <a:latin typeface="Abadi MT Condensed Light" pitchFamily="34" charset="0"/>
            </a:endParaRP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5772150" y="168274"/>
            <a:ext cx="5992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2800" b="1" dirty="0">
                <a:solidFill>
                  <a:schemeClr val="tx1"/>
                </a:solidFill>
                <a:latin typeface="Arial" charset="0"/>
              </a:rPr>
              <a:t>OBESITA</a:t>
            </a:r>
            <a:r>
              <a:rPr lang="ja-JP" altLang="it-IT" sz="2800" b="1">
                <a:solidFill>
                  <a:schemeClr val="tx1"/>
                </a:solidFill>
                <a:latin typeface="Arial" charset="0"/>
              </a:rPr>
              <a:t>’</a:t>
            </a:r>
            <a:r>
              <a:rPr lang="it-IT" altLang="ja-JP" sz="2800" b="1" dirty="0">
                <a:solidFill>
                  <a:schemeClr val="tx1"/>
                </a:solidFill>
                <a:latin typeface="Arial" charset="0"/>
              </a:rPr>
              <a:t>…. PESO = PRESSIONE</a:t>
            </a:r>
            <a:endParaRPr lang="it-IT" sz="28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990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76475"/>
            <a:ext cx="23256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 bwMode="auto">
          <a:xfrm>
            <a:off x="5016500" y="3716338"/>
            <a:ext cx="15113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5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ttangolo 1"/>
          <p:cNvSpPr>
            <a:spLocks noChangeArrowheads="1"/>
          </p:cNvSpPr>
          <p:nvPr/>
        </p:nvSpPr>
        <p:spPr bwMode="auto">
          <a:xfrm>
            <a:off x="1652588" y="6426201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Arial" charset="0"/>
              </a:rPr>
              <a:t>JAP 1997; 82: 811–818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14313"/>
            <a:ext cx="37861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4"/>
          <a:stretch>
            <a:fillRect/>
          </a:stretch>
        </p:blipFill>
        <p:spPr bwMode="auto">
          <a:xfrm>
            <a:off x="3071664" y="1412777"/>
            <a:ext cx="6336704" cy="424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23793" y="5661248"/>
            <a:ext cx="425020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400" b="1" dirty="0" err="1">
                <a:solidFill>
                  <a:schemeClr val="bg1"/>
                </a:solidFill>
                <a:latin typeface="Arial" pitchFamily="34" charset="0"/>
              </a:rPr>
              <a:t>Papp.RS</a:t>
            </a:r>
            <a:r>
              <a:rPr lang="it-IT" sz="2400" b="1" dirty="0">
                <a:solidFill>
                  <a:schemeClr val="bg1"/>
                </a:solidFill>
                <a:latin typeface="Arial" pitchFamily="34" charset="0"/>
              </a:rPr>
              <a:t> =   P0 + </a:t>
            </a:r>
            <a:r>
              <a:rPr lang="it-IT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2400" b="1" dirty="0">
                <a:solidFill>
                  <a:srgbClr val="FFFFFF"/>
                </a:solidFill>
                <a:latin typeface="Arial" pitchFamily="34" charset="0"/>
              </a:rPr>
              <a:t>V’ + </a:t>
            </a:r>
            <a:r>
              <a:rPr lang="it-IT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2400" b="1" dirty="0">
                <a:solidFill>
                  <a:srgbClr val="FFFFFF"/>
                </a:solidFill>
                <a:latin typeface="Arial" pitchFamily="34" charset="0"/>
              </a:rPr>
              <a:t>VT</a:t>
            </a:r>
            <a:endParaRPr lang="it-IT" sz="2400" b="1" dirty="0">
              <a:solidFill>
                <a:srgbClr val="FFFFFF"/>
              </a:solidFill>
              <a:latin typeface="Abadi MT Condensed Light" pitchFamily="34" charset="0"/>
            </a:endParaRP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6096000" y="263599"/>
            <a:ext cx="5119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2800" b="1" dirty="0">
                <a:solidFill>
                  <a:schemeClr val="tx1"/>
                </a:solidFill>
                <a:latin typeface="Arial" charset="0"/>
              </a:rPr>
              <a:t>OBESITA</a:t>
            </a:r>
            <a:r>
              <a:rPr lang="ja-JP" altLang="it-IT" sz="2800" b="1">
                <a:solidFill>
                  <a:schemeClr val="tx1"/>
                </a:solidFill>
                <a:latin typeface="Arial" charset="0"/>
              </a:rPr>
              <a:t>’</a:t>
            </a:r>
            <a:r>
              <a:rPr lang="it-IT" altLang="ja-JP" sz="2800" b="1" dirty="0">
                <a:solidFill>
                  <a:schemeClr val="tx1"/>
                </a:solidFill>
                <a:latin typeface="Arial" charset="0"/>
              </a:rPr>
              <a:t> = &gt;&gt; RESISTENZE</a:t>
            </a:r>
            <a:endParaRPr lang="it-IT" sz="2800" b="1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3" name="Connettore 2 2"/>
          <p:cNvCxnSpPr>
            <a:cxnSpLocks/>
          </p:cNvCxnSpPr>
          <p:nvPr/>
        </p:nvCxnSpPr>
        <p:spPr bwMode="auto">
          <a:xfrm>
            <a:off x="7680177" y="3789040"/>
            <a:ext cx="4378473" cy="72008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Connettore 2 3"/>
          <p:cNvCxnSpPr/>
          <p:nvPr/>
        </p:nvCxnSpPr>
        <p:spPr bwMode="auto">
          <a:xfrm flipV="1">
            <a:off x="6456040" y="3429000"/>
            <a:ext cx="0" cy="108012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65049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1010294"/>
            <a:ext cx="4663405" cy="58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1412776"/>
            <a:ext cx="5676900" cy="5245100"/>
          </a:xfrm>
          <a:prstGeom prst="rect">
            <a:avLst/>
          </a:prstGeom>
        </p:spPr>
      </p:pic>
      <p:sp>
        <p:nvSpPr>
          <p:cNvPr id="2" name="Freccia sinistra 1"/>
          <p:cNvSpPr/>
          <p:nvPr/>
        </p:nvSpPr>
        <p:spPr bwMode="auto">
          <a:xfrm>
            <a:off x="6106263" y="4068465"/>
            <a:ext cx="1800200" cy="216024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8" name="Freccia sinistra 7"/>
          <p:cNvSpPr/>
          <p:nvPr/>
        </p:nvSpPr>
        <p:spPr bwMode="auto">
          <a:xfrm>
            <a:off x="5275629" y="4015528"/>
            <a:ext cx="830635" cy="321899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674893" y="242039"/>
            <a:ext cx="5190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</a:rPr>
              <a:t>Obeso: “vivere sdraiato”</a:t>
            </a:r>
          </a:p>
        </p:txBody>
      </p:sp>
    </p:spTree>
    <p:extLst>
      <p:ext uri="{BB962C8B-B14F-4D97-AF65-F5344CB8AC3E}">
        <p14:creationId xmlns:p14="http://schemas.microsoft.com/office/powerpoint/2010/main" val="32322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972050" y="3468825"/>
            <a:ext cx="55884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3200" dirty="0">
                <a:ea typeface="Wingdings"/>
                <a:cs typeface="Wingdings"/>
                <a:sym typeface="Wingdings"/>
              </a:rPr>
              <a:t> 	PEEP/EPAP (8-10)</a:t>
            </a:r>
          </a:p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		</a:t>
            </a:r>
            <a:r>
              <a:rPr lang="it-IT" sz="3200" dirty="0">
                <a:latin typeface="Lucida Grande"/>
                <a:ea typeface="Lucida Grande"/>
                <a:cs typeface="Lucida Grande"/>
                <a:sym typeface="Wingdings"/>
              </a:rPr>
              <a:t>Δ</a:t>
            </a:r>
            <a:r>
              <a:rPr lang="it-IT" sz="3200" dirty="0">
                <a:ea typeface="Wingdings"/>
                <a:cs typeface="Wingdings"/>
                <a:sym typeface="Wingdings"/>
              </a:rPr>
              <a:t>P, PCV, </a:t>
            </a: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3200" dirty="0">
                <a:ea typeface="Wingdings"/>
                <a:cs typeface="Wingdings"/>
                <a:sym typeface="Wingdings"/>
              </a:rPr>
              <a:t>Rise Time</a:t>
            </a:r>
          </a:p>
          <a:p>
            <a:pPr marL="571500" indent="-571500">
              <a:buFont typeface="Wingdings" charset="2"/>
              <a:buChar char="è"/>
              <a:defRPr/>
            </a:pPr>
            <a:r>
              <a:rPr lang="it-IT" sz="3200" dirty="0">
                <a:ea typeface="Wingdings"/>
                <a:cs typeface="Wingdings"/>
                <a:sym typeface="Wingdings"/>
              </a:rPr>
              <a:t>   PEEP/EPAP (10-12)</a:t>
            </a:r>
          </a:p>
          <a:p>
            <a:pPr marL="571500" indent="-571500">
              <a:buFont typeface="Wingdings" charset="2"/>
              <a:buChar char="è"/>
              <a:defRPr/>
            </a:pPr>
            <a:endParaRPr lang="it-IT" sz="3200" dirty="0">
              <a:ea typeface="Wingdings"/>
              <a:cs typeface="Wingdings"/>
              <a:sym typeface="Wingdings"/>
            </a:endParaRPr>
          </a:p>
          <a:p>
            <a:pPr marL="571500" indent="-571500">
              <a:buFont typeface="Wingdings" charset="2"/>
              <a:buChar char="è"/>
              <a:defRPr/>
            </a:pPr>
            <a:r>
              <a:rPr lang="it-IT" sz="32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=	</a:t>
            </a:r>
            <a:r>
              <a:rPr lang="it-IT" sz="32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it-IT" sz="32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VT</a:t>
            </a:r>
            <a:endParaRPr lang="it-IT" sz="3200" dirty="0">
              <a:solidFill>
                <a:srgbClr val="00B05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571500" indent="-571500">
              <a:buFont typeface="Wingdings" charset="2"/>
              <a:buChar char="è"/>
              <a:defRPr/>
            </a:pPr>
            <a:endParaRPr lang="it-IT" sz="3200" dirty="0"/>
          </a:p>
        </p:txBody>
      </p:sp>
      <p:sp>
        <p:nvSpPr>
          <p:cNvPr id="44033" name="WordArt 5"/>
          <p:cNvSpPr>
            <a:spLocks noChangeArrowheads="1" noChangeShapeType="1" noTextEdit="1"/>
          </p:cNvSpPr>
          <p:nvPr/>
        </p:nvSpPr>
        <p:spPr bwMode="auto">
          <a:xfrm>
            <a:off x="2043113" y="224199"/>
            <a:ext cx="439420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it-IT" sz="48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EQUAZIONE DI MOTO</a:t>
            </a:r>
          </a:p>
          <a:p>
            <a:r>
              <a:rPr lang="it-IT" sz="48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OBESI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31504" y="3468825"/>
            <a:ext cx="3960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3200" dirty="0"/>
              <a:t>FRC  (</a:t>
            </a: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dirty="0" err="1"/>
              <a:t>Rrs</a:t>
            </a:r>
            <a:r>
              <a:rPr lang="it-IT" sz="3200" dirty="0"/>
              <a:t>) </a:t>
            </a:r>
            <a:endParaRPr lang="it-IT" sz="3200" dirty="0">
              <a:ea typeface="Wingdings"/>
              <a:cs typeface="Wingdings"/>
              <a:sym typeface="Wingdings"/>
            </a:endParaRPr>
          </a:p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dirty="0" err="1">
                <a:ea typeface="Wingdings"/>
                <a:cs typeface="Wingdings"/>
                <a:sym typeface="Wingdings"/>
              </a:rPr>
              <a:t>Edyn,rs</a:t>
            </a:r>
            <a:r>
              <a:rPr lang="it-IT" sz="3200" dirty="0">
                <a:ea typeface="Wingdings"/>
                <a:cs typeface="Wingdings"/>
                <a:sym typeface="Wingdings"/>
              </a:rPr>
              <a:t> (CW) 		</a:t>
            </a:r>
          </a:p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it-IT" sz="3200" dirty="0">
                <a:ea typeface="Wingdings"/>
                <a:cs typeface="Wingdings"/>
                <a:sym typeface="Wingdings"/>
              </a:rPr>
              <a:t>(OSAS)</a:t>
            </a:r>
          </a:p>
          <a:p>
            <a:pPr algn="l">
              <a:defRPr/>
            </a:pPr>
            <a:endParaRPr lang="it-IT" sz="3200" dirty="0">
              <a:ea typeface="Wingdings"/>
              <a:cs typeface="Wingdings"/>
              <a:sym typeface="Wingdings"/>
            </a:endParaRPr>
          </a:p>
          <a:p>
            <a:pPr algn="l">
              <a:defRPr/>
            </a:pPr>
            <a:r>
              <a:rPr lang="it-IT" sz="32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supporto</a:t>
            </a:r>
            <a:endParaRPr lang="it-IT" sz="3200" dirty="0">
              <a:solidFill>
                <a:srgbClr val="00B050"/>
              </a:solidFill>
            </a:endParaRPr>
          </a:p>
        </p:txBody>
      </p:sp>
      <p:sp>
        <p:nvSpPr>
          <p:cNvPr id="3" name="Freccia circolare a sinistra 2"/>
          <p:cNvSpPr/>
          <p:nvPr/>
        </p:nvSpPr>
        <p:spPr bwMode="auto">
          <a:xfrm flipV="1">
            <a:off x="9667951" y="4056215"/>
            <a:ext cx="1483990" cy="936104"/>
          </a:xfrm>
          <a:prstGeom prst="curvedLeftArrow">
            <a:avLst>
              <a:gd name="adj1" fmla="val 25000"/>
              <a:gd name="adj2" fmla="val 46444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200">
              <a:latin typeface="Times New Roman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EF6DAC-43A4-F495-DA35-7BA1E4E95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829" y="1746003"/>
            <a:ext cx="8063112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/>
            <a:r>
              <a:rPr lang="it-IT" sz="2400" b="1" dirty="0" err="1">
                <a:latin typeface="Arial" charset="0"/>
              </a:rPr>
              <a:t>Papp.RS</a:t>
            </a:r>
            <a:r>
              <a:rPr lang="it-IT" sz="2400" b="1" dirty="0">
                <a:latin typeface="Arial" charset="0"/>
              </a:rPr>
              <a:t> = </a:t>
            </a:r>
            <a:r>
              <a:rPr lang="it-IT" sz="2400" b="1" dirty="0" err="1">
                <a:latin typeface="Arial" charset="0"/>
              </a:rPr>
              <a:t>Pmus</a:t>
            </a:r>
            <a:r>
              <a:rPr lang="it-IT" sz="2400" b="1" dirty="0">
                <a:latin typeface="Arial" charset="0"/>
              </a:rPr>
              <a:t> =    P0 +</a:t>
            </a:r>
            <a:r>
              <a:rPr lang="it-IT" sz="3600" b="1" dirty="0" err="1">
                <a:solidFill>
                  <a:srgbClr val="FF0000"/>
                </a:solidFill>
                <a:latin typeface="Arial" charset="0"/>
              </a:rPr>
              <a:t>R</a:t>
            </a:r>
            <a:r>
              <a:rPr lang="it-IT" b="1" dirty="0">
                <a:latin typeface="Arial" charset="0"/>
              </a:rPr>
              <a:t> V</a:t>
            </a:r>
            <a:r>
              <a:rPr lang="ja-JP" altLang="it-IT" b="1" dirty="0">
                <a:latin typeface="Arial" charset="0"/>
              </a:rPr>
              <a:t>’</a:t>
            </a:r>
            <a:r>
              <a:rPr lang="it-IT" altLang="ja-JP" b="1" dirty="0">
                <a:latin typeface="Arial" charset="0"/>
              </a:rPr>
              <a:t> + </a:t>
            </a:r>
            <a:r>
              <a:rPr lang="it-IT" altLang="ja-JP" sz="5400" b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it-IT" altLang="ja-JP" b="1" dirty="0">
                <a:latin typeface="Arial" charset="0"/>
              </a:rPr>
              <a:t> VT</a:t>
            </a:r>
            <a:endParaRPr lang="it-IT" b="1" dirty="0">
              <a:latin typeface="Abadi MT Condensed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1010294"/>
            <a:ext cx="4663405" cy="58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va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3" r="68385"/>
          <a:stretch/>
        </p:blipFill>
        <p:spPr bwMode="auto">
          <a:xfrm>
            <a:off x="3503712" y="1340768"/>
            <a:ext cx="4968552" cy="531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sinistra 1"/>
          <p:cNvSpPr/>
          <p:nvPr/>
        </p:nvSpPr>
        <p:spPr bwMode="auto">
          <a:xfrm>
            <a:off x="4934175" y="3808207"/>
            <a:ext cx="1516827" cy="49485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PS</a:t>
            </a:r>
          </a:p>
        </p:txBody>
      </p:sp>
      <p:sp>
        <p:nvSpPr>
          <p:cNvPr id="3" name="Freccia sinistra 2"/>
          <p:cNvSpPr/>
          <p:nvPr/>
        </p:nvSpPr>
        <p:spPr>
          <a:xfrm>
            <a:off x="6451002" y="3808207"/>
            <a:ext cx="1527049" cy="494852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PEEP</a:t>
            </a:r>
          </a:p>
        </p:txBody>
      </p:sp>
      <p:sp>
        <p:nvSpPr>
          <p:cNvPr id="7" name="Ovale 6"/>
          <p:cNvSpPr/>
          <p:nvPr/>
        </p:nvSpPr>
        <p:spPr>
          <a:xfrm>
            <a:off x="4310231" y="4410636"/>
            <a:ext cx="2291378" cy="10219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C5ED9E-4377-274D-9AB3-DD521A85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893" y="242039"/>
            <a:ext cx="5190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</a:rPr>
              <a:t>Obeso: “vivere sdraiato”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144FB-45F2-F9FE-F483-12EC8336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78" y="4177401"/>
            <a:ext cx="2603626" cy="20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3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1239838"/>
            <a:ext cx="43132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3535364" y="400052"/>
            <a:ext cx="6511925" cy="568326"/>
          </a:xfrm>
          <a:noFill/>
        </p:spPr>
        <p:txBody>
          <a:bodyPr/>
          <a:lstStyle/>
          <a:p>
            <a:pPr eaLnBrk="1" hangingPunct="1">
              <a:buFont typeface="Georgia" charset="0"/>
              <a:buNone/>
            </a:pPr>
            <a:r>
              <a:rPr lang="it-IT" b="1" dirty="0">
                <a:latin typeface="Arial" charset="0"/>
              </a:rPr>
              <a:t>Restrizione di gabbia</a:t>
            </a:r>
          </a:p>
        </p:txBody>
      </p:sp>
      <p:pic>
        <p:nvPicPr>
          <p:cNvPr id="4608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4" t="27863" r="3870" b="23424"/>
          <a:stretch>
            <a:fillRect/>
          </a:stretch>
        </p:blipFill>
        <p:spPr bwMode="auto">
          <a:xfrm>
            <a:off x="4287839" y="1527175"/>
            <a:ext cx="37623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 r="53206"/>
          <a:stretch>
            <a:fillRect/>
          </a:stretch>
        </p:blipFill>
        <p:spPr bwMode="auto">
          <a:xfrm>
            <a:off x="8239126" y="1950719"/>
            <a:ext cx="3716870" cy="340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 bwMode="auto">
          <a:xfrm>
            <a:off x="1957388" y="2020889"/>
            <a:ext cx="388620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r="3152"/>
          <a:stretch>
            <a:fillRect/>
          </a:stretch>
        </p:blipFill>
        <p:spPr bwMode="auto">
          <a:xfrm>
            <a:off x="6248400" y="1981201"/>
            <a:ext cx="4191000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4007769" y="764704"/>
            <a:ext cx="449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4000" dirty="0">
                <a:solidFill>
                  <a:schemeClr val="tx1"/>
                </a:solidFill>
                <a:latin typeface="Arial" charset="0"/>
              </a:rPr>
              <a:t>CIFOSCOLIOSI</a:t>
            </a:r>
          </a:p>
        </p:txBody>
      </p:sp>
    </p:spTree>
    <p:extLst>
      <p:ext uri="{BB962C8B-B14F-4D97-AF65-F5344CB8AC3E}">
        <p14:creationId xmlns:p14="http://schemas.microsoft.com/office/powerpoint/2010/main" val="198030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/>
          <p:cNvSpPr txBox="1">
            <a:spLocks noChangeArrowheads="1"/>
          </p:cNvSpPr>
          <p:nvPr/>
        </p:nvSpPr>
        <p:spPr bwMode="auto">
          <a:xfrm>
            <a:off x="4310064" y="328386"/>
            <a:ext cx="34932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  <a:latin typeface="Arial" charset="0"/>
              </a:rPr>
              <a:t>CIFOSCOLIOSI</a:t>
            </a:r>
          </a:p>
        </p:txBody>
      </p:sp>
      <p:grpSp>
        <p:nvGrpSpPr>
          <p:cNvPr id="45058" name="Group 6"/>
          <p:cNvGrpSpPr>
            <a:grpSpLocks/>
          </p:cNvGrpSpPr>
          <p:nvPr/>
        </p:nvGrpSpPr>
        <p:grpSpPr bwMode="auto">
          <a:xfrm>
            <a:off x="1809750" y="1143001"/>
            <a:ext cx="8643938" cy="4378325"/>
            <a:chOff x="528" y="816"/>
            <a:chExt cx="4704" cy="2128"/>
          </a:xfrm>
        </p:grpSpPr>
        <p:pic>
          <p:nvPicPr>
            <p:cNvPr id="45062" name="Picture 7" descr="Bergofsky EH The Thorax 19951915-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" t="10222" r="4665" b="56064"/>
            <a:stretch>
              <a:fillRect/>
            </a:stretch>
          </p:blipFill>
          <p:spPr bwMode="auto">
            <a:xfrm>
              <a:off x="528" y="816"/>
              <a:ext cx="4704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8"/>
            <p:cNvSpPr txBox="1">
              <a:spLocks noChangeArrowheads="1"/>
            </p:cNvSpPr>
            <p:nvPr/>
          </p:nvSpPr>
          <p:spPr bwMode="auto">
            <a:xfrm>
              <a:off x="576" y="2705"/>
              <a:ext cx="1345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it-IT" sz="1000" dirty="0" err="1">
                  <a:solidFill>
                    <a:schemeClr val="tx1"/>
                  </a:solidFill>
                  <a:latin typeface="Arial" charset="0"/>
                </a:rPr>
                <a:t>Bergofsky</a:t>
              </a:r>
              <a:r>
                <a:rPr lang="it-IT" sz="1000" dirty="0">
                  <a:solidFill>
                    <a:schemeClr val="tx1"/>
                  </a:solidFill>
                  <a:latin typeface="Arial" charset="0"/>
                </a:rPr>
                <a:t> EH The </a:t>
              </a:r>
              <a:r>
                <a:rPr lang="it-IT" sz="1000" dirty="0" err="1">
                  <a:solidFill>
                    <a:schemeClr val="tx1"/>
                  </a:solidFill>
                  <a:latin typeface="Arial" charset="0"/>
                </a:rPr>
                <a:t>Thorax</a:t>
              </a:r>
              <a:r>
                <a:rPr lang="it-IT" sz="1000" dirty="0">
                  <a:solidFill>
                    <a:schemeClr val="tx1"/>
                  </a:solidFill>
                  <a:latin typeface="Arial" charset="0"/>
                </a:rPr>
                <a:t> 1995:1915-50</a:t>
              </a:r>
            </a:p>
          </p:txBody>
        </p:sp>
      </p:grpSp>
      <p:sp>
        <p:nvSpPr>
          <p:cNvPr id="45059" name="Figura a mano libera 9"/>
          <p:cNvSpPr>
            <a:spLocks noChangeArrowheads="1"/>
          </p:cNvSpPr>
          <p:nvPr/>
        </p:nvSpPr>
        <p:spPr bwMode="auto">
          <a:xfrm>
            <a:off x="3881439" y="3143251"/>
            <a:ext cx="428625" cy="303213"/>
          </a:xfrm>
          <a:custGeom>
            <a:avLst/>
            <a:gdLst>
              <a:gd name="T0" fmla="*/ 5559 w 492125"/>
              <a:gd name="T1" fmla="*/ 311275 h 302683"/>
              <a:gd name="T2" fmla="*/ 25572 w 492125"/>
              <a:gd name="T3" fmla="*/ 232912 h 302683"/>
              <a:gd name="T4" fmla="*/ 43766 w 492125"/>
              <a:gd name="T5" fmla="*/ 30474 h 302683"/>
              <a:gd name="T6" fmla="*/ 6166 w 492125"/>
              <a:gd name="T7" fmla="*/ 50065 h 302683"/>
              <a:gd name="T8" fmla="*/ 6772 w 492125"/>
              <a:gd name="T9" fmla="*/ 50065 h 302683"/>
              <a:gd name="T10" fmla="*/ 6166 w 492125"/>
              <a:gd name="T11" fmla="*/ 69656 h 3026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2125"/>
              <a:gd name="T19" fmla="*/ 0 h 302683"/>
              <a:gd name="T20" fmla="*/ 492125 w 492125"/>
              <a:gd name="T21" fmla="*/ 302683 h 3026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2125" h="302683">
                <a:moveTo>
                  <a:pt x="58208" y="302683"/>
                </a:moveTo>
                <a:cubicBezTo>
                  <a:pt x="129645" y="287337"/>
                  <a:pt x="201083" y="271991"/>
                  <a:pt x="267758" y="226483"/>
                </a:cubicBezTo>
                <a:cubicBezTo>
                  <a:pt x="334433" y="180975"/>
                  <a:pt x="492125" y="59266"/>
                  <a:pt x="458258" y="29633"/>
                </a:cubicBezTo>
                <a:cubicBezTo>
                  <a:pt x="424391" y="0"/>
                  <a:pt x="129116" y="45508"/>
                  <a:pt x="64558" y="48683"/>
                </a:cubicBezTo>
                <a:cubicBezTo>
                  <a:pt x="0" y="51858"/>
                  <a:pt x="70908" y="45508"/>
                  <a:pt x="70908" y="48683"/>
                </a:cubicBezTo>
                <a:cubicBezTo>
                  <a:pt x="70908" y="51858"/>
                  <a:pt x="67733" y="59795"/>
                  <a:pt x="64558" y="67733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45060" name="Figura a mano libera 10"/>
          <p:cNvSpPr>
            <a:spLocks noChangeArrowheads="1"/>
          </p:cNvSpPr>
          <p:nvPr/>
        </p:nvSpPr>
        <p:spPr bwMode="auto">
          <a:xfrm>
            <a:off x="7834313" y="3295651"/>
            <a:ext cx="785812" cy="328613"/>
          </a:xfrm>
          <a:custGeom>
            <a:avLst/>
            <a:gdLst>
              <a:gd name="T0" fmla="*/ 166006283 w 492125"/>
              <a:gd name="T1" fmla="*/ 1224145 h 302683"/>
              <a:gd name="T2" fmla="*/ 763626397 w 492125"/>
              <a:gd name="T3" fmla="*/ 915972 h 302683"/>
              <a:gd name="T4" fmla="*/ 1306917309 w 492125"/>
              <a:gd name="T5" fmla="*/ 119845 h 302683"/>
              <a:gd name="T6" fmla="*/ 184113709 w 492125"/>
              <a:gd name="T7" fmla="*/ 196889 h 302683"/>
              <a:gd name="T8" fmla="*/ 202225388 w 492125"/>
              <a:gd name="T9" fmla="*/ 196889 h 302683"/>
              <a:gd name="T10" fmla="*/ 184113709 w 492125"/>
              <a:gd name="T11" fmla="*/ 273936 h 3026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2125"/>
              <a:gd name="T19" fmla="*/ 0 h 302683"/>
              <a:gd name="T20" fmla="*/ 492125 w 492125"/>
              <a:gd name="T21" fmla="*/ 302683 h 3026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2125" h="302683">
                <a:moveTo>
                  <a:pt x="58208" y="302683"/>
                </a:moveTo>
                <a:cubicBezTo>
                  <a:pt x="129645" y="287337"/>
                  <a:pt x="201083" y="271991"/>
                  <a:pt x="267758" y="226483"/>
                </a:cubicBezTo>
                <a:cubicBezTo>
                  <a:pt x="334433" y="180975"/>
                  <a:pt x="492125" y="59266"/>
                  <a:pt x="458258" y="29633"/>
                </a:cubicBezTo>
                <a:cubicBezTo>
                  <a:pt x="424391" y="0"/>
                  <a:pt x="129116" y="45508"/>
                  <a:pt x="64558" y="48683"/>
                </a:cubicBezTo>
                <a:cubicBezTo>
                  <a:pt x="0" y="51858"/>
                  <a:pt x="70908" y="45508"/>
                  <a:pt x="70908" y="48683"/>
                </a:cubicBezTo>
                <a:cubicBezTo>
                  <a:pt x="70908" y="51858"/>
                  <a:pt x="67733" y="59795"/>
                  <a:pt x="64558" y="67733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503067" y="5857893"/>
            <a:ext cx="4924426" cy="110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800" b="1" dirty="0" err="1">
                <a:solidFill>
                  <a:schemeClr val="bg1"/>
                </a:solidFill>
                <a:latin typeface="Arial" pitchFamily="34" charset="0"/>
              </a:rPr>
              <a:t>Pmus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=    P0 + </a:t>
            </a:r>
            <a:r>
              <a:rPr lang="it-IT" sz="2800" b="1" dirty="0" err="1">
                <a:solidFill>
                  <a:schemeClr val="bg1"/>
                </a:solidFill>
                <a:latin typeface="Arial" pitchFamily="34" charset="0"/>
              </a:rPr>
              <a:t>R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V’ + </a:t>
            </a:r>
            <a:r>
              <a:rPr lang="it-IT" sz="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VT</a:t>
            </a:r>
            <a:endParaRPr lang="it-IT" sz="2800" b="1" dirty="0">
              <a:solidFill>
                <a:schemeClr val="bg1"/>
              </a:solidFill>
              <a:latin typeface="Abadi MT Condensed Light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5CE3CA9-C9DC-1430-3F6E-435E900BC550}"/>
                  </a:ext>
                </a:extLst>
              </p14:cNvPr>
              <p14:cNvContentPartPr/>
              <p14:nvPr/>
            </p14:nvContentPartPr>
            <p14:xfrm>
              <a:off x="2541120" y="2179320"/>
              <a:ext cx="1818000" cy="18968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5CE3CA9-C9DC-1430-3F6E-435E900BC5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5120" y="2107320"/>
                <a:ext cx="1889640" cy="20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97FFC99-C372-1952-834F-8CBD940309E1}"/>
                  </a:ext>
                </a:extLst>
              </p14:cNvPr>
              <p14:cNvContentPartPr/>
              <p14:nvPr/>
            </p14:nvContentPartPr>
            <p14:xfrm>
              <a:off x="6599040" y="2692320"/>
              <a:ext cx="3453840" cy="11426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97FFC99-C372-1952-834F-8CBD940309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63400" y="2620320"/>
                <a:ext cx="3525480" cy="128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1" descr="lungs_alone_breathing_hg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28751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4224339" y="260351"/>
            <a:ext cx="3724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2077D4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Respiratory cycle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200401" y="2362200"/>
            <a:ext cx="2278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Inspiration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2895601" y="3962400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Expiration</a:t>
            </a:r>
          </a:p>
        </p:txBody>
      </p:sp>
      <p:sp>
        <p:nvSpPr>
          <p:cNvPr id="359431" name="AutoShape 7"/>
          <p:cNvSpPr>
            <a:spLocks noChangeArrowheads="1"/>
          </p:cNvSpPr>
          <p:nvPr/>
        </p:nvSpPr>
        <p:spPr bwMode="auto">
          <a:xfrm rot="5400000">
            <a:off x="4533900" y="2857500"/>
            <a:ext cx="2057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2595563" y="3000375"/>
            <a:ext cx="333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Elastic recoil+ Resistance</a:t>
            </a:r>
          </a:p>
        </p:txBody>
      </p:sp>
      <p:sp>
        <p:nvSpPr>
          <p:cNvPr id="359434" name="Text Box 10"/>
          <p:cNvSpPr txBox="1">
            <a:spLocks noChangeArrowheads="1"/>
          </p:cNvSpPr>
          <p:nvPr/>
        </p:nvSpPr>
        <p:spPr bwMode="auto">
          <a:xfrm>
            <a:off x="2452689" y="4643438"/>
            <a:ext cx="327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Elastic recoil- Resistance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68539" y="6350001"/>
            <a:ext cx="23082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b="1" i="1">
                <a:solidFill>
                  <a:schemeClr val="bg1"/>
                </a:solidFill>
                <a:latin typeface="+mj-lt"/>
              </a:rPr>
              <a:t>http://www.lionden.com</a:t>
            </a:r>
            <a:endParaRPr lang="it-IT" sz="140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836712"/>
            <a:ext cx="4692145" cy="588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4" t="27863" r="3870" b="23424"/>
          <a:stretch>
            <a:fillRect/>
          </a:stretch>
        </p:blipFill>
        <p:spPr bwMode="auto">
          <a:xfrm>
            <a:off x="3719736" y="836713"/>
            <a:ext cx="4536504" cy="584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sinistra 2"/>
          <p:cNvSpPr/>
          <p:nvPr/>
        </p:nvSpPr>
        <p:spPr bwMode="auto">
          <a:xfrm>
            <a:off x="4929188" y="3501007"/>
            <a:ext cx="806772" cy="299467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071665" y="19844"/>
            <a:ext cx="6511925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Georgia" charset="0"/>
              <a:buNone/>
            </a:pPr>
            <a:r>
              <a:rPr lang="it-IT" b="1" dirty="0">
                <a:solidFill>
                  <a:schemeClr val="tx1"/>
                </a:solidFill>
                <a:latin typeface="Arial" charset="0"/>
              </a:rPr>
              <a:t>Restrizione di gabbia</a:t>
            </a:r>
          </a:p>
        </p:txBody>
      </p:sp>
    </p:spTree>
    <p:extLst>
      <p:ext uri="{BB962C8B-B14F-4D97-AF65-F5344CB8AC3E}">
        <p14:creationId xmlns:p14="http://schemas.microsoft.com/office/powerpoint/2010/main" val="4719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WordArt 5"/>
          <p:cNvSpPr>
            <a:spLocks noChangeArrowheads="1" noChangeShapeType="1" noTextEdit="1"/>
          </p:cNvSpPr>
          <p:nvPr/>
        </p:nvSpPr>
        <p:spPr bwMode="auto">
          <a:xfrm>
            <a:off x="1828800" y="152401"/>
            <a:ext cx="439420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EQUAZIONE DI MOTO</a:t>
            </a:r>
          </a:p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CIFOSCOLIOSI</a:t>
            </a:r>
          </a:p>
        </p:txBody>
      </p:sp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2982078" y="1916113"/>
            <a:ext cx="4560545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sz="2400" b="1" dirty="0" err="1">
                <a:latin typeface="Arial" charset="0"/>
              </a:rPr>
              <a:t>Papp.rs</a:t>
            </a:r>
            <a:r>
              <a:rPr lang="it-IT" sz="2400" b="1" dirty="0">
                <a:latin typeface="Arial" charset="0"/>
              </a:rPr>
              <a:t> =    P0 + </a:t>
            </a:r>
            <a:r>
              <a:rPr lang="it-IT" sz="2400" b="1" dirty="0" err="1">
                <a:latin typeface="Arial" charset="0"/>
              </a:rPr>
              <a:t>R</a:t>
            </a:r>
            <a:r>
              <a:rPr lang="it-IT" sz="2400" b="1" dirty="0">
                <a:latin typeface="Arial" charset="0"/>
              </a:rPr>
              <a:t> V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 dirty="0">
                <a:latin typeface="Arial" charset="0"/>
              </a:rPr>
              <a:t> + </a:t>
            </a:r>
            <a:r>
              <a:rPr lang="it-IT" altLang="ja-JP" sz="6000" b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it-IT" altLang="ja-JP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altLang="ja-JP" sz="2400" b="1" dirty="0">
                <a:latin typeface="Arial" charset="0"/>
              </a:rPr>
              <a:t>VT</a:t>
            </a:r>
            <a:endParaRPr lang="it-IT" sz="2400" b="1" dirty="0">
              <a:latin typeface="Abadi MT Condensed Light" charset="0"/>
            </a:endParaRPr>
          </a:p>
        </p:txBody>
      </p:sp>
      <p:sp>
        <p:nvSpPr>
          <p:cNvPr id="47107" name="CasellaDiTesto 1"/>
          <p:cNvSpPr txBox="1">
            <a:spLocks noChangeArrowheads="1"/>
          </p:cNvSpPr>
          <p:nvPr/>
        </p:nvSpPr>
        <p:spPr bwMode="auto">
          <a:xfrm>
            <a:off x="1631504" y="3207007"/>
            <a:ext cx="408744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dirty="0" err="1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Edyn,rs</a:t>
            </a:r>
            <a:r>
              <a:rPr lang="it-IT" dirty="0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 </a:t>
            </a:r>
          </a:p>
          <a:p>
            <a:pPr algn="l"/>
            <a:endParaRPr lang="it-IT" dirty="0">
              <a:solidFill>
                <a:schemeClr val="tx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l"/>
            <a:r>
              <a:rPr lang="it-IT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dirty="0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supporto</a:t>
            </a:r>
          </a:p>
          <a:p>
            <a:pPr marL="571500" indent="-571500">
              <a:buFont typeface="Wingdings" charset="0"/>
              <a:buChar char="Ø"/>
            </a:pPr>
            <a:endParaRPr lang="it-IT" dirty="0">
              <a:solidFill>
                <a:schemeClr val="tx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l"/>
            <a:r>
              <a:rPr lang="it-IT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WOB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367808" y="3114674"/>
            <a:ext cx="744319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  <a:latin typeface="Wingdings" charset="0"/>
                <a:cs typeface="Wingdings" charset="0"/>
                <a:sym typeface="Wingdings" charset="0"/>
              </a:rPr>
              <a:t>	</a:t>
            </a:r>
            <a:r>
              <a:rPr lang="it-IT" dirty="0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PCV, </a:t>
            </a:r>
            <a:r>
              <a:rPr lang="it-IT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  <a:sym typeface="Wingdings"/>
              </a:rPr>
              <a:t>Δ</a:t>
            </a:r>
            <a:r>
              <a:rPr lang="it-IT" dirty="0">
                <a:solidFill>
                  <a:schemeClr val="tx1"/>
                </a:solidFill>
                <a:latin typeface="+mj-lt"/>
                <a:ea typeface="Wingdings"/>
                <a:cs typeface="Wingdings"/>
                <a:sym typeface="Wingdings"/>
              </a:rPr>
              <a:t>P (20-25), </a:t>
            </a:r>
            <a:r>
              <a:rPr lang="it-IT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dirty="0">
                <a:solidFill>
                  <a:schemeClr val="tx1"/>
                </a:solidFill>
                <a:latin typeface="+mj-lt"/>
                <a:ea typeface="Wingdings"/>
                <a:cs typeface="Wingdings"/>
                <a:sym typeface="Wingdings"/>
              </a:rPr>
              <a:t>Rise time</a:t>
            </a:r>
          </a:p>
          <a:p>
            <a:pPr algn="l"/>
            <a:endParaRPr lang="it-IT" dirty="0">
              <a:solidFill>
                <a:schemeClr val="tx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l"/>
            <a:r>
              <a:rPr lang="it-IT" sz="4800" dirty="0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≠</a:t>
            </a:r>
            <a:r>
              <a:rPr lang="it-IT" dirty="0">
                <a:solidFill>
                  <a:schemeClr val="tx1"/>
                </a:solidFill>
                <a:latin typeface="Arial" charset="0"/>
                <a:cs typeface="Wingdings" charset="0"/>
                <a:sym typeface="Wingdings" charset="0"/>
              </a:rPr>
              <a:t>	VT</a:t>
            </a:r>
          </a:p>
          <a:p>
            <a:pPr algn="l"/>
            <a:endParaRPr lang="it-IT" dirty="0">
              <a:solidFill>
                <a:schemeClr val="tx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l"/>
            <a:r>
              <a:rPr lang="it-IT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= </a:t>
            </a:r>
            <a:r>
              <a:rPr lang="it-IT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V’CO2 </a:t>
            </a:r>
            <a:r>
              <a:rPr lang="it-IT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dirty="0">
                <a:solidFill>
                  <a:srgbClr val="00B050"/>
                </a:solidFill>
                <a:latin typeface="Arial" charset="0"/>
                <a:cs typeface="Wingdings" charset="0"/>
                <a:sym typeface="Wingdings" charset="0"/>
              </a:rPr>
              <a:t>PaCO2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207569" y="98425"/>
            <a:ext cx="7488831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Georgia" charset="0"/>
              <a:buNone/>
            </a:pPr>
            <a:r>
              <a:rPr lang="it-IT" b="1" dirty="0">
                <a:solidFill>
                  <a:schemeClr val="tx1"/>
                </a:solidFill>
                <a:latin typeface="Arial" charset="0"/>
              </a:rPr>
              <a:t>NMD: restrizione di pompa</a:t>
            </a:r>
          </a:p>
        </p:txBody>
      </p:sp>
      <p:pic>
        <p:nvPicPr>
          <p:cNvPr id="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1239838"/>
            <a:ext cx="43132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r="49256" b="18790"/>
          <a:stretch/>
        </p:blipFill>
        <p:spPr bwMode="auto">
          <a:xfrm>
            <a:off x="4511824" y="1340769"/>
            <a:ext cx="3312368" cy="515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5635225" y="2996952"/>
            <a:ext cx="444352" cy="2651522"/>
            <a:chOff x="4111225" y="2996952"/>
            <a:chExt cx="444352" cy="2651522"/>
          </a:xfrm>
        </p:grpSpPr>
        <p:sp>
          <p:nvSpPr>
            <p:cNvPr id="5" name="Rettangolo 4"/>
            <p:cNvSpPr/>
            <p:nvPr/>
          </p:nvSpPr>
          <p:spPr>
            <a:xfrm>
              <a:off x="4111225" y="2996952"/>
              <a:ext cx="44435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111225" y="4725144"/>
              <a:ext cx="44435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80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92114"/>
            <a:ext cx="6419850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3"/>
          <p:cNvSpPr txBox="1">
            <a:spLocks noChangeArrowheads="1"/>
          </p:cNvSpPr>
          <p:nvPr/>
        </p:nvSpPr>
        <p:spPr bwMode="auto">
          <a:xfrm>
            <a:off x="3772693" y="581814"/>
            <a:ext cx="4646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  <a:latin typeface="Arial" charset="0"/>
              </a:rPr>
              <a:t>NEUROMUSCOLARI</a:t>
            </a:r>
          </a:p>
        </p:txBody>
      </p:sp>
      <p:grpSp>
        <p:nvGrpSpPr>
          <p:cNvPr id="51202" name="Group 6"/>
          <p:cNvGrpSpPr>
            <a:grpSpLocks/>
          </p:cNvGrpSpPr>
          <p:nvPr/>
        </p:nvGrpSpPr>
        <p:grpSpPr bwMode="auto">
          <a:xfrm>
            <a:off x="1809751" y="1785939"/>
            <a:ext cx="3857625" cy="3824287"/>
            <a:chOff x="1450" y="576"/>
            <a:chExt cx="3206" cy="3264"/>
          </a:xfrm>
        </p:grpSpPr>
        <p:pic>
          <p:nvPicPr>
            <p:cNvPr id="51208" name="Picture 7" descr="De Troyer A 1980 Thorax 35 603-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4" r="23894" b="29333"/>
            <a:stretch>
              <a:fillRect/>
            </a:stretch>
          </p:blipFill>
          <p:spPr bwMode="auto">
            <a:xfrm>
              <a:off x="1450" y="576"/>
              <a:ext cx="3206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9" name="Text Box 8"/>
            <p:cNvSpPr txBox="1">
              <a:spLocks noChangeArrowheads="1"/>
            </p:cNvSpPr>
            <p:nvPr/>
          </p:nvSpPr>
          <p:spPr bwMode="auto">
            <a:xfrm>
              <a:off x="1611" y="3585"/>
              <a:ext cx="188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it-IT" sz="1000" dirty="0">
                  <a:solidFill>
                    <a:schemeClr val="tx1"/>
                  </a:solidFill>
                  <a:latin typeface="Arial" charset="0"/>
                </a:rPr>
                <a:t>De </a:t>
              </a:r>
              <a:r>
                <a:rPr lang="it-IT" sz="1000" dirty="0" err="1">
                  <a:solidFill>
                    <a:schemeClr val="tx1"/>
                  </a:solidFill>
                  <a:latin typeface="Arial" charset="0"/>
                </a:rPr>
                <a:t>Troyer</a:t>
              </a:r>
              <a:r>
                <a:rPr lang="it-IT" sz="1000" dirty="0">
                  <a:solidFill>
                    <a:schemeClr val="tx1"/>
                  </a:solidFill>
                  <a:latin typeface="Arial" charset="0"/>
                </a:rPr>
                <a:t> A  </a:t>
              </a:r>
              <a:r>
                <a:rPr lang="it-IT" sz="1000" dirty="0" err="1">
                  <a:solidFill>
                    <a:schemeClr val="tx1"/>
                  </a:solidFill>
                  <a:latin typeface="Arial" charset="0"/>
                </a:rPr>
                <a:t>Thorax</a:t>
              </a:r>
              <a:r>
                <a:rPr lang="it-IT" sz="1000" dirty="0">
                  <a:solidFill>
                    <a:schemeClr val="tx1"/>
                  </a:solidFill>
                  <a:latin typeface="Arial" charset="0"/>
                </a:rPr>
                <a:t> 1980;35:603-10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1" y="1928802"/>
            <a:ext cx="4524835" cy="3581822"/>
            <a:chOff x="2905" y="121"/>
            <a:chExt cx="3401" cy="2888"/>
          </a:xfrm>
          <a:noFill/>
        </p:grpSpPr>
        <p:pic>
          <p:nvPicPr>
            <p:cNvPr id="12297" name="Picture 12" descr="De Troyer A The Thorax 1995 2177-211"/>
            <p:cNvPicPr>
              <a:picLocks noChangeAspect="1" noChangeArrowheads="1"/>
            </p:cNvPicPr>
            <p:nvPr/>
          </p:nvPicPr>
          <p:blipFill>
            <a:blip r:embed="rId3" cstate="print"/>
            <a:srcRect l="11490" t="12181" r="22493" b="35384"/>
            <a:stretch>
              <a:fillRect/>
            </a:stretch>
          </p:blipFill>
          <p:spPr bwMode="auto">
            <a:xfrm>
              <a:off x="2905" y="121"/>
              <a:ext cx="3168" cy="28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2298" name="Rectangle 13"/>
            <p:cNvSpPr>
              <a:spLocks noChangeArrowheads="1"/>
            </p:cNvSpPr>
            <p:nvPr/>
          </p:nvSpPr>
          <p:spPr bwMode="auto">
            <a:xfrm>
              <a:off x="4464" y="2810"/>
              <a:ext cx="1842" cy="1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1000" dirty="0">
                  <a:latin typeface="Arial" pitchFamily="34" charset="0"/>
                </a:rPr>
                <a:t>De </a:t>
              </a:r>
              <a:r>
                <a:rPr lang="it-IT" sz="1000" dirty="0" err="1">
                  <a:latin typeface="Arial" pitchFamily="34" charset="0"/>
                </a:rPr>
                <a:t>Troyer</a:t>
              </a:r>
              <a:r>
                <a:rPr lang="it-IT" sz="1000" dirty="0">
                  <a:latin typeface="Arial" pitchFamily="34" charset="0"/>
                </a:rPr>
                <a:t> A The </a:t>
              </a:r>
              <a:r>
                <a:rPr lang="it-IT" sz="1000" dirty="0" err="1">
                  <a:latin typeface="Arial" pitchFamily="34" charset="0"/>
                </a:rPr>
                <a:t>Thorax</a:t>
              </a:r>
              <a:r>
                <a:rPr lang="it-IT" sz="1000" dirty="0">
                  <a:latin typeface="Arial" pitchFamily="34" charset="0"/>
                </a:rPr>
                <a:t> 1995:2177-211</a:t>
              </a:r>
            </a:p>
          </p:txBody>
        </p:sp>
      </p:grpSp>
      <p:sp>
        <p:nvSpPr>
          <p:cNvPr id="51204" name="Figura a mano libera 18"/>
          <p:cNvSpPr>
            <a:spLocks noChangeArrowheads="1"/>
          </p:cNvSpPr>
          <p:nvPr/>
        </p:nvSpPr>
        <p:spPr bwMode="auto">
          <a:xfrm>
            <a:off x="7361238" y="3044826"/>
            <a:ext cx="2527300" cy="1279525"/>
          </a:xfrm>
          <a:custGeom>
            <a:avLst/>
            <a:gdLst>
              <a:gd name="T0" fmla="*/ 0 w 2528515"/>
              <a:gd name="T1" fmla="*/ 1270038 h 1280160"/>
              <a:gd name="T2" fmla="*/ 386630 w 2528515"/>
              <a:gd name="T3" fmla="*/ 1159601 h 1280160"/>
              <a:gd name="T4" fmla="*/ 773261 w 2528515"/>
              <a:gd name="T5" fmla="*/ 717848 h 1280160"/>
              <a:gd name="T6" fmla="*/ 891617 w 2528515"/>
              <a:gd name="T7" fmla="*/ 607410 h 1280160"/>
              <a:gd name="T8" fmla="*/ 970520 w 2528515"/>
              <a:gd name="T9" fmla="*/ 544302 h 1280160"/>
              <a:gd name="T10" fmla="*/ 1246686 w 2528515"/>
              <a:gd name="T11" fmla="*/ 425975 h 1280160"/>
              <a:gd name="T12" fmla="*/ 1546521 w 2528515"/>
              <a:gd name="T13" fmla="*/ 307648 h 1280160"/>
              <a:gd name="T14" fmla="*/ 1885808 w 2528515"/>
              <a:gd name="T15" fmla="*/ 197212 h 1280160"/>
              <a:gd name="T16" fmla="*/ 2509148 w 2528515"/>
              <a:gd name="T17" fmla="*/ 0 h 1280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28515"/>
              <a:gd name="T28" fmla="*/ 0 h 1280160"/>
              <a:gd name="T29" fmla="*/ 2528515 w 2528515"/>
              <a:gd name="T30" fmla="*/ 1280160 h 12801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28515" h="1280160">
                <a:moveTo>
                  <a:pt x="0" y="1280160"/>
                </a:moveTo>
                <a:cubicBezTo>
                  <a:pt x="129871" y="1270883"/>
                  <a:pt x="259743" y="1261607"/>
                  <a:pt x="389614" y="1168842"/>
                </a:cubicBezTo>
                <a:cubicBezTo>
                  <a:pt x="519485" y="1076077"/>
                  <a:pt x="694414" y="816334"/>
                  <a:pt x="779228" y="723569"/>
                </a:cubicBezTo>
                <a:cubicBezTo>
                  <a:pt x="864042" y="630804"/>
                  <a:pt x="865368" y="641406"/>
                  <a:pt x="898498" y="612251"/>
                </a:cubicBezTo>
                <a:cubicBezTo>
                  <a:pt x="931628" y="583096"/>
                  <a:pt x="918376" y="579120"/>
                  <a:pt x="978011" y="548640"/>
                </a:cubicBezTo>
                <a:cubicBezTo>
                  <a:pt x="1037646" y="518160"/>
                  <a:pt x="1159565" y="469128"/>
                  <a:pt x="1256306" y="429371"/>
                </a:cubicBezTo>
                <a:cubicBezTo>
                  <a:pt x="1353047" y="389615"/>
                  <a:pt x="1451113" y="348532"/>
                  <a:pt x="1558456" y="310101"/>
                </a:cubicBezTo>
                <a:cubicBezTo>
                  <a:pt x="1665799" y="271670"/>
                  <a:pt x="1900362" y="198783"/>
                  <a:pt x="1900362" y="198783"/>
                </a:cubicBezTo>
                <a:cubicBezTo>
                  <a:pt x="2062038" y="147100"/>
                  <a:pt x="2425148" y="41082"/>
                  <a:pt x="2528515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51205" name="Figura a mano libera 20"/>
          <p:cNvSpPr>
            <a:spLocks noChangeArrowheads="1"/>
          </p:cNvSpPr>
          <p:nvPr/>
        </p:nvSpPr>
        <p:spPr bwMode="auto">
          <a:xfrm>
            <a:off x="8121650" y="3500439"/>
            <a:ext cx="419100" cy="269875"/>
          </a:xfrm>
          <a:custGeom>
            <a:avLst/>
            <a:gdLst>
              <a:gd name="T0" fmla="*/ 0 w 419100"/>
              <a:gd name="T1" fmla="*/ 711915 h 254000"/>
              <a:gd name="T2" fmla="*/ 101600 w 419100"/>
              <a:gd name="T3" fmla="*/ 462747 h 254000"/>
              <a:gd name="T4" fmla="*/ 419100 w 419100"/>
              <a:gd name="T5" fmla="*/ 0 h 254000"/>
              <a:gd name="T6" fmla="*/ 0 60000 65536"/>
              <a:gd name="T7" fmla="*/ 0 60000 65536"/>
              <a:gd name="T8" fmla="*/ 0 60000 65536"/>
              <a:gd name="T9" fmla="*/ 0 w 419100"/>
              <a:gd name="T10" fmla="*/ 0 h 254000"/>
              <a:gd name="T11" fmla="*/ 419100 w 4191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9100" h="254000">
                <a:moveTo>
                  <a:pt x="0" y="254000"/>
                </a:moveTo>
                <a:cubicBezTo>
                  <a:pt x="15875" y="230716"/>
                  <a:pt x="31750" y="207433"/>
                  <a:pt x="101600" y="165100"/>
                </a:cubicBezTo>
                <a:cubicBezTo>
                  <a:pt x="171450" y="122767"/>
                  <a:pt x="369358" y="27517"/>
                  <a:pt x="419100" y="0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51206" name="Figura a mano libera 21"/>
          <p:cNvSpPr>
            <a:spLocks noChangeArrowheads="1"/>
          </p:cNvSpPr>
          <p:nvPr/>
        </p:nvSpPr>
        <p:spPr bwMode="auto">
          <a:xfrm>
            <a:off x="8062914" y="3473451"/>
            <a:ext cx="492125" cy="303213"/>
          </a:xfrm>
          <a:custGeom>
            <a:avLst/>
            <a:gdLst>
              <a:gd name="T0" fmla="*/ 58208 w 492125"/>
              <a:gd name="T1" fmla="*/ 311269 h 302683"/>
              <a:gd name="T2" fmla="*/ 267758 w 492125"/>
              <a:gd name="T3" fmla="*/ 232907 h 302683"/>
              <a:gd name="T4" fmla="*/ 458258 w 492125"/>
              <a:gd name="T5" fmla="*/ 30474 h 302683"/>
              <a:gd name="T6" fmla="*/ 64558 w 492125"/>
              <a:gd name="T7" fmla="*/ 50064 h 302683"/>
              <a:gd name="T8" fmla="*/ 70908 w 492125"/>
              <a:gd name="T9" fmla="*/ 50064 h 302683"/>
              <a:gd name="T10" fmla="*/ 64558 w 492125"/>
              <a:gd name="T11" fmla="*/ 69654 h 3026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2125"/>
              <a:gd name="T19" fmla="*/ 0 h 302683"/>
              <a:gd name="T20" fmla="*/ 492125 w 492125"/>
              <a:gd name="T21" fmla="*/ 302683 h 3026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2125" h="302683">
                <a:moveTo>
                  <a:pt x="58208" y="302683"/>
                </a:moveTo>
                <a:cubicBezTo>
                  <a:pt x="129645" y="287337"/>
                  <a:pt x="201083" y="271991"/>
                  <a:pt x="267758" y="226483"/>
                </a:cubicBezTo>
                <a:cubicBezTo>
                  <a:pt x="334433" y="180975"/>
                  <a:pt x="492125" y="59266"/>
                  <a:pt x="458258" y="29633"/>
                </a:cubicBezTo>
                <a:cubicBezTo>
                  <a:pt x="424391" y="0"/>
                  <a:pt x="129116" y="45508"/>
                  <a:pt x="64558" y="48683"/>
                </a:cubicBezTo>
                <a:cubicBezTo>
                  <a:pt x="0" y="51858"/>
                  <a:pt x="70908" y="45508"/>
                  <a:pt x="70908" y="48683"/>
                </a:cubicBezTo>
                <a:cubicBezTo>
                  <a:pt x="70908" y="51858"/>
                  <a:pt x="67733" y="59795"/>
                  <a:pt x="64558" y="67733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87092" y="6168238"/>
            <a:ext cx="423455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it-IT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Pmus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=    P0 + </a:t>
            </a:r>
            <a:r>
              <a:rPr lang="it-IT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R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V’ + </a:t>
            </a:r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</a:t>
            </a:r>
            <a:r>
              <a:rPr lang="it-IT" sz="2800" b="1" dirty="0">
                <a:solidFill>
                  <a:schemeClr val="bg1"/>
                </a:solidFill>
                <a:latin typeface="Arial" pitchFamily="34" charset="0"/>
              </a:rPr>
              <a:t> VT</a:t>
            </a:r>
            <a:endParaRPr lang="it-IT" sz="2800" b="1" dirty="0">
              <a:solidFill>
                <a:schemeClr val="bg1"/>
              </a:solidFill>
              <a:latin typeface="Abadi MT Condensed Light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1196752"/>
            <a:ext cx="43132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2840037" y="236560"/>
            <a:ext cx="6511925" cy="814983"/>
          </a:xfrm>
          <a:noFill/>
        </p:spPr>
        <p:txBody>
          <a:bodyPr>
            <a:normAutofit/>
          </a:bodyPr>
          <a:lstStyle/>
          <a:p>
            <a:pPr eaLnBrk="1" hangingPunct="1">
              <a:buFont typeface="Georgia" charset="0"/>
              <a:buNone/>
            </a:pPr>
            <a:r>
              <a:rPr lang="it-IT" sz="4000" b="1" dirty="0">
                <a:latin typeface="Arial" charset="0"/>
              </a:rPr>
              <a:t>Restrizione di pompa</a:t>
            </a:r>
          </a:p>
        </p:txBody>
      </p:sp>
      <p:pic>
        <p:nvPicPr>
          <p:cNvPr id="48132" name="Immagine 2"/>
          <p:cNvPicPr>
            <a:picLocks noChangeAspect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7" t="29128" r="11965" b="16531"/>
          <a:stretch/>
        </p:blipFill>
        <p:spPr bwMode="auto">
          <a:xfrm>
            <a:off x="4727848" y="1484785"/>
            <a:ext cx="2181448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sinistra 1"/>
          <p:cNvSpPr/>
          <p:nvPr/>
        </p:nvSpPr>
        <p:spPr bwMode="auto">
          <a:xfrm>
            <a:off x="3906044" y="3657724"/>
            <a:ext cx="2160240" cy="2033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" name="Freccia sinistra 6"/>
          <p:cNvSpPr/>
          <p:nvPr/>
        </p:nvSpPr>
        <p:spPr bwMode="auto">
          <a:xfrm>
            <a:off x="5159896" y="3645024"/>
            <a:ext cx="914772" cy="216024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WordArt 5"/>
          <p:cNvSpPr>
            <a:spLocks noChangeArrowheads="1" noChangeShapeType="1" noTextEdit="1"/>
          </p:cNvSpPr>
          <p:nvPr/>
        </p:nvSpPr>
        <p:spPr bwMode="auto">
          <a:xfrm>
            <a:off x="1828800" y="152401"/>
            <a:ext cx="439420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EQUAZIONE DI MOTO</a:t>
            </a:r>
          </a:p>
          <a:p>
            <a:r>
              <a:rPr lang="it-IT" sz="4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NEUROMUSCOLARI</a:t>
            </a:r>
          </a:p>
        </p:txBody>
      </p:sp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2171968" y="1628776"/>
            <a:ext cx="6234080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sz="2400" b="1" dirty="0" err="1">
                <a:latin typeface="Arial" charset="0"/>
              </a:rPr>
              <a:t>Papp.rs</a:t>
            </a:r>
            <a:r>
              <a:rPr lang="it-IT" sz="2400" b="1" dirty="0">
                <a:latin typeface="Arial" charset="0"/>
              </a:rPr>
              <a:t> = </a:t>
            </a:r>
            <a:r>
              <a:rPr lang="it-IT" sz="4400" b="1" dirty="0" err="1">
                <a:solidFill>
                  <a:srgbClr val="FF0000"/>
                </a:solidFill>
                <a:latin typeface="Arial" charset="0"/>
              </a:rPr>
              <a:t>Pmus</a:t>
            </a:r>
            <a:r>
              <a:rPr 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2400" b="1" dirty="0">
                <a:latin typeface="Arial" charset="0"/>
              </a:rPr>
              <a:t>=    P0 + </a:t>
            </a:r>
            <a:r>
              <a:rPr lang="it-IT" sz="2400" b="1" dirty="0" err="1">
                <a:latin typeface="Arial" charset="0"/>
              </a:rPr>
              <a:t>R</a:t>
            </a:r>
            <a:r>
              <a:rPr lang="it-IT" sz="2400" b="1" dirty="0">
                <a:latin typeface="Arial" charset="0"/>
              </a:rPr>
              <a:t> V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 dirty="0">
                <a:latin typeface="Arial" charset="0"/>
              </a:rPr>
              <a:t> +</a:t>
            </a:r>
            <a:r>
              <a:rPr lang="it-IT" altLang="ja-JP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altLang="ja-JP" sz="4000" b="1" dirty="0">
                <a:solidFill>
                  <a:srgbClr val="FF8000"/>
                </a:solidFill>
                <a:latin typeface="Arial" charset="0"/>
              </a:rPr>
              <a:t>E</a:t>
            </a:r>
            <a:r>
              <a:rPr lang="it-IT" altLang="ja-JP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altLang="ja-JP" sz="2400" b="1" dirty="0">
                <a:latin typeface="Arial" charset="0"/>
              </a:rPr>
              <a:t>VT</a:t>
            </a:r>
            <a:endParaRPr lang="it-IT" sz="2400" b="1" dirty="0">
              <a:latin typeface="Abadi MT Condensed Light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03157" y="2499783"/>
            <a:ext cx="2492990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3200" dirty="0">
                <a:ea typeface="Wingdings"/>
                <a:cs typeface="Wingdings"/>
                <a:sym typeface="Wingdings"/>
              </a:rPr>
              <a:t>VT</a:t>
            </a:r>
          </a:p>
          <a:p>
            <a:pPr algn="l">
              <a:defRPr/>
            </a:pP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dirty="0" err="1">
                <a:ea typeface="Wingdings"/>
                <a:cs typeface="Wingdings"/>
                <a:sym typeface="Wingdings"/>
              </a:rPr>
              <a:t>Est,rs</a:t>
            </a:r>
            <a:r>
              <a:rPr lang="it-IT" sz="3200" dirty="0">
                <a:ea typeface="Wingdings"/>
                <a:cs typeface="Wingdings"/>
                <a:sym typeface="Wingdings"/>
              </a:rPr>
              <a:t> 		</a:t>
            </a:r>
          </a:p>
          <a:p>
            <a:pPr algn="l">
              <a:defRPr/>
            </a:pPr>
            <a:r>
              <a:rPr lang="it-IT" sz="3200" dirty="0"/>
              <a:t>FRC   		</a:t>
            </a:r>
            <a:endParaRPr lang="it-IT" sz="3200" dirty="0">
              <a:ea typeface="Wingdings"/>
              <a:cs typeface="Wingdings"/>
              <a:sym typeface="Wingding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87888" y="2523066"/>
            <a:ext cx="4410182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3200" dirty="0">
                <a:ea typeface="Wingdings"/>
                <a:cs typeface="Wingdings"/>
                <a:sym typeface="Wingdings"/>
              </a:rPr>
              <a:t>	5-6 ml/</a:t>
            </a:r>
            <a:r>
              <a:rPr lang="it-IT" sz="3200" dirty="0" err="1">
                <a:ea typeface="Wingdings"/>
                <a:cs typeface="Wingdings"/>
                <a:sym typeface="Wingdings"/>
              </a:rPr>
              <a:t>Kgr</a:t>
            </a:r>
            <a:r>
              <a:rPr lang="it-IT" sz="3200" dirty="0">
                <a:ea typeface="Wingdings"/>
                <a:cs typeface="Wingdings"/>
                <a:sym typeface="Wingdings"/>
              </a:rPr>
              <a:t> (4 </a:t>
            </a:r>
            <a:r>
              <a:rPr lang="it-IT" sz="3200" dirty="0" err="1">
                <a:ea typeface="Wingdings"/>
                <a:cs typeface="Wingdings"/>
                <a:sym typeface="Wingdings"/>
              </a:rPr>
              <a:t>tracheo</a:t>
            </a:r>
            <a:r>
              <a:rPr lang="it-IT" sz="3200" dirty="0">
                <a:ea typeface="Wingdings"/>
                <a:cs typeface="Wingdings"/>
                <a:sym typeface="Wingdings"/>
              </a:rPr>
              <a:t>)</a:t>
            </a:r>
          </a:p>
          <a:p>
            <a:pPr algn="l">
              <a:defRPr/>
            </a:pPr>
            <a:r>
              <a:rPr lang="it-IT" sz="3200" dirty="0">
                <a:ea typeface="Wingdings"/>
                <a:cs typeface="Wingdings"/>
                <a:sym typeface="Wingdings"/>
              </a:rPr>
              <a:t>	PCV, </a:t>
            </a: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b="1" dirty="0">
                <a:ea typeface="Lucida Grande"/>
                <a:cs typeface="Lucida Grande"/>
                <a:sym typeface="Wingdings"/>
              </a:rPr>
              <a:t>Δ</a:t>
            </a:r>
            <a:r>
              <a:rPr lang="it-IT" sz="3200" dirty="0">
                <a:ea typeface="Lucida Grande"/>
                <a:cs typeface="Lucida Grande"/>
                <a:sym typeface="Wingdings"/>
              </a:rPr>
              <a:t>P (5-10)</a:t>
            </a:r>
            <a:endParaRPr lang="it-IT" sz="3200" dirty="0">
              <a:ea typeface="Wingdings"/>
              <a:cs typeface="Wingdings"/>
              <a:sym typeface="Wingdings"/>
            </a:endParaRPr>
          </a:p>
          <a:p>
            <a:pPr algn="l">
              <a:defRPr/>
            </a:pPr>
            <a:r>
              <a:rPr lang="it-IT" sz="3200" dirty="0">
                <a:ea typeface="Wingdings"/>
                <a:cs typeface="Wingdings"/>
                <a:sym typeface="Wingdings"/>
              </a:rPr>
              <a:t> 	</a:t>
            </a:r>
            <a:r>
              <a:rPr lang="it-IT" sz="3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3200" dirty="0">
                <a:ea typeface="Wingdings"/>
                <a:cs typeface="Wingdings"/>
                <a:sym typeface="Wingdings"/>
              </a:rPr>
              <a:t>PEEP/EPAP</a:t>
            </a:r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75CDFC52-C97A-FA3D-6C02-1269917E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5229224"/>
            <a:ext cx="33845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Winmau Winmau Diamond - Bersaglio per Freccette">
            <a:extLst>
              <a:ext uri="{FF2B5EF4-FFF2-40B4-BE49-F238E27FC236}">
                <a16:creationId xmlns:a16="http://schemas.microsoft.com/office/drawing/2014/main" id="{AEEF1271-8E26-A442-7CED-1B0A595A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17" y="4844787"/>
            <a:ext cx="2238896" cy="22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ccette target nathan aspinall">
            <a:extLst>
              <a:ext uri="{FF2B5EF4-FFF2-40B4-BE49-F238E27FC236}">
                <a16:creationId xmlns:a16="http://schemas.microsoft.com/office/drawing/2014/main" id="{CB44E4DE-B0A6-74C9-1773-5804C0E7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13" y="3492508"/>
            <a:ext cx="2259012" cy="25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820880-EA95-A43C-95C2-22CBFE56E54D}"/>
              </a:ext>
            </a:extLst>
          </p:cNvPr>
          <p:cNvSpPr txBox="1"/>
          <p:nvPr/>
        </p:nvSpPr>
        <p:spPr>
          <a:xfrm>
            <a:off x="3371877" y="5779569"/>
            <a:ext cx="11641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PaCO2 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12776"/>
            <a:ext cx="19240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89" name="Titolo 1"/>
          <p:cNvSpPr txBox="1">
            <a:spLocks/>
          </p:cNvSpPr>
          <p:nvPr/>
        </p:nvSpPr>
        <p:spPr bwMode="auto">
          <a:xfrm>
            <a:off x="2639616" y="260649"/>
            <a:ext cx="6408738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 err="1">
                <a:solidFill>
                  <a:schemeClr val="tx1"/>
                </a:solidFill>
                <a:latin typeface="Arial" charset="0"/>
              </a:rPr>
              <a:t>F</a:t>
            </a:r>
            <a:r>
              <a:rPr lang="it-IT" sz="3200" dirty="0">
                <a:solidFill>
                  <a:schemeClr val="tx1"/>
                </a:solidFill>
                <a:latin typeface="Arial" charset="0"/>
              </a:rPr>
              <a:t>/V ricordiamocela prima di ventilare il paziente!</a:t>
            </a:r>
          </a:p>
        </p:txBody>
      </p:sp>
      <p:pic>
        <p:nvPicPr>
          <p:cNvPr id="89090" name="Immagine 3" descr="fvc_N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68761"/>
            <a:ext cx="208915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4" y="1341438"/>
            <a:ext cx="214153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7" t="29128" r="3200" b="16531"/>
          <a:stretch>
            <a:fillRect/>
          </a:stretch>
        </p:blipFill>
        <p:spPr bwMode="auto">
          <a:xfrm>
            <a:off x="4943476" y="4221164"/>
            <a:ext cx="20161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4" t="27863" r="3870" b="23424"/>
          <a:stretch>
            <a:fillRect/>
          </a:stretch>
        </p:blipFill>
        <p:spPr bwMode="auto">
          <a:xfrm>
            <a:off x="7824789" y="4076701"/>
            <a:ext cx="2028825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4" descr="cava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5" r="67674"/>
          <a:stretch>
            <a:fillRect/>
          </a:stretch>
        </p:blipFill>
        <p:spPr bwMode="auto">
          <a:xfrm>
            <a:off x="2135561" y="4437113"/>
            <a:ext cx="18891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001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56" y="2336351"/>
            <a:ext cx="4487151" cy="4064448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 bwMode="auto">
          <a:xfrm>
            <a:off x="3917085" y="828897"/>
            <a:ext cx="4357829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dirty="0">
                <a:solidFill>
                  <a:srgbClr val="FF0000"/>
                </a:solidFill>
              </a:rPr>
              <a:t>Piu volti (comorbidità)!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87" y="2656267"/>
            <a:ext cx="1172772" cy="137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va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5" r="67674"/>
          <a:stretch>
            <a:fillRect/>
          </a:stretch>
        </p:blipFill>
        <p:spPr bwMode="auto">
          <a:xfrm>
            <a:off x="6207453" y="2753959"/>
            <a:ext cx="1354482" cy="143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4" t="27863" r="3870" b="23424"/>
          <a:stretch>
            <a:fillRect/>
          </a:stretch>
        </p:blipFill>
        <p:spPr bwMode="auto">
          <a:xfrm>
            <a:off x="5240673" y="4406765"/>
            <a:ext cx="1252164" cy="16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5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695 L 0.0783 0.12338 " pathEditMode="relative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556 L -0.09913 0.10254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37 L 0.01215 -0.14977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979170"/>
            <a:ext cx="7350760" cy="5513070"/>
          </a:xfrm>
          <a:prstGeom prst="rect">
            <a:avLst/>
          </a:prstGeom>
        </p:spPr>
      </p:pic>
      <p:pic>
        <p:nvPicPr>
          <p:cNvPr id="3" name="Immagine 5" descr="FVnorm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19" y="2911007"/>
            <a:ext cx="1618932" cy="25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0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3111818" y="3736382"/>
            <a:ext cx="9969501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defTabSz="762000">
              <a:lnSpc>
                <a:spcPct val="150000"/>
              </a:lnSpc>
            </a:pPr>
            <a:r>
              <a:rPr lang="it-IT" sz="2200" b="1" dirty="0">
                <a:latin typeface="Arial" charset="0"/>
              </a:rPr>
              <a:t>	</a:t>
            </a:r>
            <a:r>
              <a:rPr lang="it-IT" sz="2200" b="1" dirty="0" err="1">
                <a:latin typeface="Arial" charset="0"/>
              </a:rPr>
              <a:t>Spontaneous</a:t>
            </a:r>
            <a:r>
              <a:rPr lang="it-IT" sz="2200" b="1" dirty="0">
                <a:latin typeface="Arial" charset="0"/>
              </a:rPr>
              <a:t> </a:t>
            </a:r>
            <a:r>
              <a:rPr lang="it-IT" sz="2200" b="1" dirty="0" err="1">
                <a:latin typeface="Arial" charset="0"/>
              </a:rPr>
              <a:t>Ventilation</a:t>
            </a:r>
            <a:r>
              <a:rPr lang="it-IT" sz="2200" b="1" dirty="0">
                <a:latin typeface="Arial" charset="0"/>
              </a:rPr>
              <a:t>   		</a:t>
            </a:r>
            <a:r>
              <a:rPr lang="it-IT" sz="2200" b="1" dirty="0" err="1">
                <a:latin typeface="Arial" charset="0"/>
              </a:rPr>
              <a:t>Papp.rs</a:t>
            </a:r>
            <a:r>
              <a:rPr lang="it-IT" sz="2200" b="1" dirty="0">
                <a:latin typeface="Arial" charset="0"/>
              </a:rPr>
              <a:t> = PMUS</a:t>
            </a:r>
          </a:p>
          <a:p>
            <a:pPr defTabSz="762000">
              <a:lnSpc>
                <a:spcPct val="150000"/>
              </a:lnSpc>
            </a:pPr>
            <a:r>
              <a:rPr lang="it-IT" sz="2200" b="1" dirty="0">
                <a:latin typeface="Arial" charset="0"/>
              </a:rPr>
              <a:t>	</a:t>
            </a:r>
            <a:r>
              <a:rPr lang="it-IT" sz="2200" b="1" dirty="0" err="1">
                <a:latin typeface="Arial" charset="0"/>
              </a:rPr>
              <a:t>Assisted</a:t>
            </a:r>
            <a:r>
              <a:rPr lang="it-IT" sz="2200" b="1" dirty="0">
                <a:latin typeface="Arial" charset="0"/>
              </a:rPr>
              <a:t> Total Support			</a:t>
            </a:r>
            <a:r>
              <a:rPr lang="it-IT" sz="2200" b="1" dirty="0" err="1">
                <a:latin typeface="Arial" charset="0"/>
              </a:rPr>
              <a:t>Papp.rs</a:t>
            </a:r>
            <a:r>
              <a:rPr lang="it-IT" sz="2200" b="1" dirty="0">
                <a:latin typeface="Arial" charset="0"/>
              </a:rPr>
              <a:t> = PVENT</a:t>
            </a:r>
          </a:p>
          <a:p>
            <a:pPr defTabSz="762000">
              <a:lnSpc>
                <a:spcPct val="150000"/>
              </a:lnSpc>
            </a:pPr>
            <a:r>
              <a:rPr lang="it-IT" sz="2200" b="1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it-IT" sz="2200" b="1" dirty="0" err="1">
                <a:solidFill>
                  <a:srgbClr val="FF0000"/>
                </a:solidFill>
                <a:latin typeface="Arial" charset="0"/>
              </a:rPr>
              <a:t>Assisted</a:t>
            </a:r>
            <a:r>
              <a:rPr lang="it-IT" sz="2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 charset="0"/>
              </a:rPr>
              <a:t>Partial</a:t>
            </a:r>
            <a:r>
              <a:rPr lang="it-IT" sz="2200" b="1" dirty="0">
                <a:solidFill>
                  <a:srgbClr val="FF0000"/>
                </a:solidFill>
                <a:latin typeface="Arial" charset="0"/>
              </a:rPr>
              <a:t> Support       		</a:t>
            </a:r>
            <a:r>
              <a:rPr lang="it-IT" sz="2200" b="1" dirty="0" err="1">
                <a:solidFill>
                  <a:srgbClr val="FF0000"/>
                </a:solidFill>
                <a:latin typeface="Arial" charset="0"/>
              </a:rPr>
              <a:t>Papp.rs</a:t>
            </a:r>
            <a:r>
              <a:rPr lang="it-IT" sz="2200" b="1" dirty="0">
                <a:solidFill>
                  <a:srgbClr val="FF0000"/>
                </a:solidFill>
                <a:latin typeface="Arial" charset="0"/>
              </a:rPr>
              <a:t> = PMUS+PVENT</a:t>
            </a:r>
            <a:endParaRPr lang="it-IT" sz="2200" b="1" dirty="0">
              <a:solidFill>
                <a:srgbClr val="FF0000"/>
              </a:solidFill>
              <a:latin typeface="Abadi MT Condensed Light" charset="0"/>
            </a:endParaRPr>
          </a:p>
        </p:txBody>
      </p:sp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6172201" y="1752601"/>
            <a:ext cx="29014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sz="4000" b="1">
                <a:solidFill>
                  <a:schemeClr val="bg1"/>
                </a:solidFill>
                <a:latin typeface="Abadi MT Condensed Light" charset="0"/>
              </a:rPr>
              <a:t>.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4833913" y="2836802"/>
            <a:ext cx="588783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it-IT" sz="2800" b="1" dirty="0" err="1">
                <a:latin typeface="Arial" charset="0"/>
              </a:rPr>
              <a:t>Papp.</a:t>
            </a:r>
            <a:r>
              <a:rPr lang="it-IT" sz="2400" b="1" dirty="0" err="1">
                <a:latin typeface="Arial" charset="0"/>
              </a:rPr>
              <a:t>RS</a:t>
            </a:r>
            <a:r>
              <a:rPr lang="it-IT" sz="2800" b="1" dirty="0">
                <a:latin typeface="Arial" charset="0"/>
              </a:rPr>
              <a:t> =    </a:t>
            </a:r>
            <a:r>
              <a:rPr lang="it-IT" sz="2800" b="1" dirty="0" err="1">
                <a:latin typeface="Arial" charset="0"/>
              </a:rPr>
              <a:t>R</a:t>
            </a:r>
            <a:r>
              <a:rPr lang="it-IT" sz="2800" b="1" dirty="0">
                <a:latin typeface="Arial" charset="0"/>
              </a:rPr>
              <a:t> V' + E VT + (</a:t>
            </a:r>
            <a:r>
              <a:rPr lang="it-IT" sz="2800" b="1" dirty="0" err="1">
                <a:latin typeface="Arial" charset="0"/>
              </a:rPr>
              <a:t>PEEPi</a:t>
            </a:r>
            <a:r>
              <a:rPr lang="it-IT" sz="2800" b="1" dirty="0">
                <a:latin typeface="Arial" charset="0"/>
              </a:rPr>
              <a:t>)</a:t>
            </a:r>
            <a:endParaRPr lang="it-IT" sz="4000" b="1" dirty="0">
              <a:latin typeface="Abadi MT Condensed Light" charset="0"/>
            </a:endParaRPr>
          </a:p>
        </p:txBody>
      </p:sp>
      <p:sp>
        <p:nvSpPr>
          <p:cNvPr id="74756" name="WordArt 5"/>
          <p:cNvSpPr>
            <a:spLocks noChangeArrowheads="1" noChangeShapeType="1" noTextEdit="1"/>
          </p:cNvSpPr>
          <p:nvPr/>
        </p:nvSpPr>
        <p:spPr bwMode="auto">
          <a:xfrm>
            <a:off x="5219993" y="1337147"/>
            <a:ext cx="439420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it-IT" sz="48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DD303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EQUAZIONE DI MOTO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DA87D88-D699-FDD1-FAB5-DB865F3D60E7}"/>
              </a:ext>
            </a:extLst>
          </p:cNvPr>
          <p:cNvGrpSpPr/>
          <p:nvPr/>
        </p:nvGrpSpPr>
        <p:grpSpPr>
          <a:xfrm>
            <a:off x="243880" y="816446"/>
            <a:ext cx="3170467" cy="2130067"/>
            <a:chOff x="1259632" y="1844824"/>
            <a:chExt cx="4937802" cy="2880320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1848B4F-3C68-CAAA-EAA1-24FDBB3F4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920" y="2780928"/>
              <a:ext cx="23455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it-IT" sz="48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E = mc</a:t>
              </a:r>
              <a:r>
                <a:rPr lang="it-IT" sz="4800" baseline="300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FCBB657-3966-D2C0-CDC7-59D05738D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632" y="1844824"/>
              <a:ext cx="2304256" cy="288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83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9469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DFD8280-A75A-23A3-9A20-5B2D346D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37" y="512762"/>
            <a:ext cx="2299158" cy="17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8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58" y="0"/>
            <a:ext cx="8764292" cy="6858000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3361113" y="1314076"/>
            <a:ext cx="5562242" cy="4521123"/>
            <a:chOff x="1837113" y="1314075"/>
            <a:chExt cx="5562242" cy="4521123"/>
          </a:xfrm>
        </p:grpSpPr>
        <p:sp>
          <p:nvSpPr>
            <p:cNvPr id="5" name="CasellaDiTesto 4"/>
            <p:cNvSpPr txBox="1"/>
            <p:nvPr/>
          </p:nvSpPr>
          <p:spPr>
            <a:xfrm rot="1628568">
              <a:off x="2335839" y="1586532"/>
              <a:ext cx="13067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+mj-lt"/>
                </a:rPr>
                <a:t>Obesità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 rot="1206069">
              <a:off x="6333435" y="3423483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+mj-lt"/>
                </a:rPr>
                <a:t>SLA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 rot="19153327">
              <a:off x="4948098" y="1314075"/>
              <a:ext cx="11079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+mj-lt"/>
                </a:rPr>
                <a:t>BPCO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 rot="19870254">
              <a:off x="3095548" y="3525382"/>
              <a:ext cx="10150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+mj-lt"/>
                </a:rPr>
                <a:t>Asma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 rot="3035417">
              <a:off x="5347469" y="4771797"/>
              <a:ext cx="16651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+mj-lt"/>
                </a:rPr>
                <a:t>Polmonite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 rot="20043553">
              <a:off x="5589051" y="2167602"/>
              <a:ext cx="18103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+mj-lt"/>
                </a:rPr>
                <a:t>Cifoscoliosi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 rot="1167611">
              <a:off x="1837113" y="2456893"/>
              <a:ext cx="7888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FF0000"/>
                  </a:solidFill>
                  <a:latin typeface="+mj-lt"/>
                </a:rPr>
                <a:t>EPA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5331933" y="2661421"/>
            <a:ext cx="1423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IRA</a:t>
            </a:r>
          </a:p>
        </p:txBody>
      </p:sp>
      <p:sp>
        <p:nvSpPr>
          <p:cNvPr id="2" name="Fumetto 4 1"/>
          <p:cNvSpPr/>
          <p:nvPr/>
        </p:nvSpPr>
        <p:spPr bwMode="auto">
          <a:xfrm>
            <a:off x="5389059" y="409112"/>
            <a:ext cx="2952328" cy="1872208"/>
          </a:xfrm>
          <a:prstGeom prst="cloudCallo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latin typeface="Times New Roman" pitchFamily="18" charset="0"/>
              </a:rPr>
              <a:t>acidosi ipercapnia ipossiemia</a:t>
            </a:r>
            <a:endParaRPr lang="it-IT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taglia di Waterloo, mappa del campo di battaglia, inciso da Jacowick da Willem Benjamin Craan">
            <a:extLst>
              <a:ext uri="{FF2B5EF4-FFF2-40B4-BE49-F238E27FC236}">
                <a16:creationId xmlns:a16="http://schemas.microsoft.com/office/drawing/2014/main" id="{D71D042E-69BC-63A1-78C1-F1EACDC07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3" y="1533949"/>
            <a:ext cx="5341620" cy="44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sconfitta di Napoleone a Waterloo e Tambora - Focus.it">
            <a:extLst>
              <a:ext uri="{FF2B5EF4-FFF2-40B4-BE49-F238E27FC236}">
                <a16:creationId xmlns:a16="http://schemas.microsoft.com/office/drawing/2014/main" id="{B2DFD1C9-2F24-D53A-00F2-8BA80ED2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18" y="1591592"/>
            <a:ext cx="6567809" cy="437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AEA9BD6-FAEE-96E0-D5C3-08D9AC9606EA}"/>
              </a:ext>
            </a:extLst>
          </p:cNvPr>
          <p:cNvSpPr/>
          <p:nvPr/>
        </p:nvSpPr>
        <p:spPr>
          <a:xfrm>
            <a:off x="2845751" y="273562"/>
            <a:ext cx="6500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Il campo di battaglia</a:t>
            </a:r>
          </a:p>
        </p:txBody>
      </p:sp>
    </p:spTree>
    <p:extLst>
      <p:ext uri="{BB962C8B-B14F-4D97-AF65-F5344CB8AC3E}">
        <p14:creationId xmlns:p14="http://schemas.microsoft.com/office/powerpoint/2010/main" val="2130151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1239838"/>
            <a:ext cx="43132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olo 1"/>
          <p:cNvSpPr>
            <a:spLocks noGrp="1"/>
          </p:cNvSpPr>
          <p:nvPr>
            <p:ph type="title"/>
          </p:nvPr>
        </p:nvSpPr>
        <p:spPr>
          <a:xfrm>
            <a:off x="3699992" y="333375"/>
            <a:ext cx="5527675" cy="590550"/>
          </a:xfrm>
        </p:spPr>
        <p:txBody>
          <a:bodyPr/>
          <a:lstStyle/>
          <a:p>
            <a:pPr eaLnBrk="1" hangingPunct="1">
              <a:buFont typeface="Georgia" charset="0"/>
              <a:buNone/>
            </a:pPr>
            <a:r>
              <a:rPr lang="it-IT">
                <a:latin typeface="Arial" charset="0"/>
              </a:rPr>
              <a:t>Il terreno di gioco!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1239838"/>
            <a:ext cx="43132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olo 1"/>
          <p:cNvSpPr>
            <a:spLocks noGrp="1"/>
          </p:cNvSpPr>
          <p:nvPr>
            <p:ph type="title"/>
          </p:nvPr>
        </p:nvSpPr>
        <p:spPr>
          <a:xfrm>
            <a:off x="3626025" y="236463"/>
            <a:ext cx="7015163" cy="5905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00CC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Georgia" charset="0"/>
              <a:buNone/>
            </a:pPr>
            <a:r>
              <a:rPr lang="it-IT" b="1" dirty="0">
                <a:latin typeface="Arial" charset="0"/>
              </a:rPr>
              <a:t>Il terreno di gioco!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38"/>
          <a:stretch>
            <a:fillRect/>
          </a:stretch>
        </p:blipFill>
        <p:spPr bwMode="auto">
          <a:xfrm flipH="1">
            <a:off x="6024563" y="3573463"/>
            <a:ext cx="4318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38"/>
          <a:stretch>
            <a:fillRect/>
          </a:stretch>
        </p:blipFill>
        <p:spPr bwMode="auto">
          <a:xfrm flipH="1">
            <a:off x="7319963" y="3573463"/>
            <a:ext cx="4318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38"/>
          <a:stretch>
            <a:fillRect/>
          </a:stretch>
        </p:blipFill>
        <p:spPr bwMode="auto">
          <a:xfrm flipH="1">
            <a:off x="4872038" y="3573463"/>
            <a:ext cx="4318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6F3E3B2E-276F-9A44-9AB5-53DCB86FBC5C}"/>
              </a:ext>
            </a:extLst>
          </p:cNvPr>
          <p:cNvGrpSpPr/>
          <p:nvPr/>
        </p:nvGrpSpPr>
        <p:grpSpPr>
          <a:xfrm>
            <a:off x="4697699" y="1844823"/>
            <a:ext cx="3054065" cy="1728640"/>
            <a:chOff x="3173698" y="1844823"/>
            <a:chExt cx="3054065" cy="1728640"/>
          </a:xfrm>
        </p:grpSpPr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56DD3C4E-FF05-6944-A0F7-71A2F733CA3D}"/>
                </a:ext>
              </a:extLst>
            </p:cNvPr>
            <p:cNvCxnSpPr>
              <a:stCxn id="6" idx="0"/>
            </p:cNvCxnSpPr>
            <p:nvPr/>
          </p:nvCxnSpPr>
          <p:spPr bwMode="auto">
            <a:xfrm flipH="1" flipV="1">
              <a:off x="4716016" y="1844824"/>
              <a:ext cx="447" cy="1728639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1DDB35FE-918C-154F-9487-7D9BFB6D7B82}"/>
                </a:ext>
              </a:extLst>
            </p:cNvPr>
            <p:cNvCxnSpPr>
              <a:cxnSpLocks/>
              <a:stCxn id="6" idx="0"/>
            </p:cNvCxnSpPr>
            <p:nvPr/>
          </p:nvCxnSpPr>
          <p:spPr bwMode="auto">
            <a:xfrm flipV="1">
              <a:off x="4716463" y="1844825"/>
              <a:ext cx="1511300" cy="172863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57026BEC-B80C-7447-8267-E1ED4B721499}"/>
                </a:ext>
              </a:extLst>
            </p:cNvPr>
            <p:cNvCxnSpPr>
              <a:cxnSpLocks/>
              <a:stCxn id="6" idx="0"/>
            </p:cNvCxnSpPr>
            <p:nvPr/>
          </p:nvCxnSpPr>
          <p:spPr bwMode="auto">
            <a:xfrm flipH="1" flipV="1">
              <a:off x="3173698" y="1844823"/>
              <a:ext cx="1542765" cy="172864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6CEA439-17B4-3E42-8111-E9DBE123BDB3}"/>
              </a:ext>
            </a:extLst>
          </p:cNvPr>
          <p:cNvGrpSpPr/>
          <p:nvPr/>
        </p:nvGrpSpPr>
        <p:grpSpPr>
          <a:xfrm>
            <a:off x="5087938" y="1787526"/>
            <a:ext cx="2447927" cy="1814587"/>
            <a:chOff x="3563937" y="1787525"/>
            <a:chExt cx="2447927" cy="1814587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95DBC1A4-32FD-5E4B-9E3C-59C887997609}"/>
                </a:ext>
              </a:extLst>
            </p:cNvPr>
            <p:cNvGrpSpPr/>
            <p:nvPr/>
          </p:nvGrpSpPr>
          <p:grpSpPr>
            <a:xfrm>
              <a:off x="4462240" y="1787525"/>
              <a:ext cx="1549624" cy="1785938"/>
              <a:chOff x="4462240" y="1787525"/>
              <a:chExt cx="1549624" cy="1785938"/>
            </a:xfrm>
          </p:grpSpPr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8894B9BA-C281-2D4A-B238-FDC8D12A4AC6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 bwMode="auto">
              <a:xfrm flipV="1">
                <a:off x="6011863" y="1787525"/>
                <a:ext cx="1" cy="1785938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298CE0E8-2BEB-C04E-BDD7-0D70A7CADE6D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 bwMode="auto">
              <a:xfrm flipH="1" flipV="1">
                <a:off x="4462240" y="1844822"/>
                <a:ext cx="1549623" cy="1728641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F05F03AF-F961-8D42-92D2-29DC8DC0DB09}"/>
                </a:ext>
              </a:extLst>
            </p:cNvPr>
            <p:cNvGrpSpPr/>
            <p:nvPr/>
          </p:nvGrpSpPr>
          <p:grpSpPr>
            <a:xfrm>
              <a:off x="3563937" y="1816174"/>
              <a:ext cx="1511301" cy="1785938"/>
              <a:chOff x="3563937" y="1816174"/>
              <a:chExt cx="1511301" cy="1785938"/>
            </a:xfrm>
          </p:grpSpPr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102AECA6-8F65-8F48-B548-4755F1BF13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63937" y="1816174"/>
                <a:ext cx="1" cy="1785938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E294BBD5-B217-9745-B581-D64D18C025D8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 bwMode="auto">
              <a:xfrm flipV="1">
                <a:off x="3563938" y="1916833"/>
                <a:ext cx="1511300" cy="1656630"/>
              </a:xfrm>
              <a:prstGeom prst="straightConnector1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pic>
        <p:nvPicPr>
          <p:cNvPr id="4" name="Immagine 5" descr="FVnormale.jpg">
            <a:extLst>
              <a:ext uri="{FF2B5EF4-FFF2-40B4-BE49-F238E27FC236}">
                <a16:creationId xmlns:a16="http://schemas.microsoft.com/office/drawing/2014/main" id="{145B15CA-17E1-39FB-FD73-080B9A074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3"/>
          <a:stretch/>
        </p:blipFill>
        <p:spPr bwMode="auto">
          <a:xfrm>
            <a:off x="3799316" y="757238"/>
            <a:ext cx="4544584" cy="56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Raccolta</Template>
  <TotalTime>528</TotalTime>
  <Words>976</Words>
  <Application>Microsoft Macintosh PowerPoint</Application>
  <PresentationFormat>Widescreen</PresentationFormat>
  <Paragraphs>149</Paragraphs>
  <Slides>39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1" baseType="lpstr">
      <vt:lpstr>Abadi MT Condensed Light</vt:lpstr>
      <vt:lpstr>Arial</vt:lpstr>
      <vt:lpstr>Arial Black</vt:lpstr>
      <vt:lpstr>Calibri</vt:lpstr>
      <vt:lpstr>Georgia</vt:lpstr>
      <vt:lpstr>Gill Sans MT</vt:lpstr>
      <vt:lpstr>Impact</vt:lpstr>
      <vt:lpstr>Lucida Grande</vt:lpstr>
      <vt:lpstr>Times New Roman</vt:lpstr>
      <vt:lpstr>Wingdings</vt:lpstr>
      <vt:lpstr>Raccolta</vt:lpstr>
      <vt:lpstr>Jandel SigmaPlot Graphic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terreno di gioco!</vt:lpstr>
      <vt:lpstr>Il terreno di gioco!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Restrizione di gabbia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Restrizione di pompa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polese</dc:creator>
  <cp:lastModifiedBy>guido polese</cp:lastModifiedBy>
  <cp:revision>4</cp:revision>
  <dcterms:created xsi:type="dcterms:W3CDTF">2022-10-09T07:29:21Z</dcterms:created>
  <dcterms:modified xsi:type="dcterms:W3CDTF">2025-05-12T05:40:29Z</dcterms:modified>
</cp:coreProperties>
</file>