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96" r:id="rId2"/>
    <p:sldId id="266" r:id="rId3"/>
    <p:sldId id="320" r:id="rId4"/>
    <p:sldId id="271" r:id="rId5"/>
    <p:sldId id="322" r:id="rId6"/>
    <p:sldId id="323" r:id="rId7"/>
    <p:sldId id="335" r:id="rId8"/>
    <p:sldId id="326" r:id="rId9"/>
    <p:sldId id="327" r:id="rId10"/>
    <p:sldId id="328" r:id="rId11"/>
    <p:sldId id="330" r:id="rId12"/>
    <p:sldId id="324" r:id="rId13"/>
    <p:sldId id="334" r:id="rId14"/>
    <p:sldId id="381" r:id="rId15"/>
    <p:sldId id="384" r:id="rId16"/>
    <p:sldId id="383" r:id="rId17"/>
    <p:sldId id="388" r:id="rId18"/>
    <p:sldId id="387" r:id="rId19"/>
    <p:sldId id="385" r:id="rId20"/>
    <p:sldId id="386" r:id="rId21"/>
    <p:sldId id="389" r:id="rId22"/>
    <p:sldId id="333" r:id="rId23"/>
    <p:sldId id="332" r:id="rId24"/>
    <p:sldId id="347" r:id="rId25"/>
    <p:sldId id="395" r:id="rId26"/>
    <p:sldId id="398" r:id="rId27"/>
    <p:sldId id="391" r:id="rId28"/>
    <p:sldId id="351" r:id="rId29"/>
    <p:sldId id="394" r:id="rId30"/>
    <p:sldId id="337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416"/>
    <a:srgbClr val="AF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3B57F-EF25-4914-9FFA-A0DFCD11C28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C4B58F-22D3-447F-9AF2-7675363DA556}">
      <dgm:prSet phldrT="[Text]"/>
      <dgm:spPr>
        <a:solidFill>
          <a:srgbClr val="FF0000"/>
        </a:solidFill>
      </dgm:spPr>
      <dgm:t>
        <a:bodyPr/>
        <a:lstStyle/>
        <a:p>
          <a:r>
            <a:rPr lang="it-IT" dirty="0"/>
            <a:t>Patch test standard</a:t>
          </a:r>
        </a:p>
      </dgm:t>
    </dgm:pt>
    <dgm:pt modelId="{9C71D16F-7100-48D2-8624-716F86087F03}" type="parTrans" cxnId="{4FF6E73B-76C0-4E56-8395-002CD8A6305A}">
      <dgm:prSet/>
      <dgm:spPr/>
      <dgm:t>
        <a:bodyPr/>
        <a:lstStyle/>
        <a:p>
          <a:endParaRPr lang="it-IT"/>
        </a:p>
      </dgm:t>
    </dgm:pt>
    <dgm:pt modelId="{616C08FD-B163-40F8-AEBF-3A27DF077DAD}" type="sibTrans" cxnId="{4FF6E73B-76C0-4E56-8395-002CD8A6305A}">
      <dgm:prSet/>
      <dgm:spPr/>
      <dgm:t>
        <a:bodyPr/>
        <a:lstStyle/>
        <a:p>
          <a:endParaRPr lang="it-IT"/>
        </a:p>
      </dgm:t>
    </dgm:pt>
    <dgm:pt modelId="{7AD104CD-1F7D-46CD-AD24-528C5C1067BC}">
      <dgm:prSet phldrT="[Text]"/>
      <dgm:spPr>
        <a:solidFill>
          <a:srgbClr val="00B050"/>
        </a:solidFill>
      </dgm:spPr>
      <dgm:t>
        <a:bodyPr/>
        <a:lstStyle/>
        <a:p>
          <a:r>
            <a:rPr lang="it-IT" dirty="0"/>
            <a:t>Serie professionali</a:t>
          </a:r>
        </a:p>
      </dgm:t>
    </dgm:pt>
    <dgm:pt modelId="{F89EEF69-D90F-4F5F-847B-44801EE9E3E7}" type="parTrans" cxnId="{7CC8AAAD-788B-4523-AEDE-994B953D282C}">
      <dgm:prSet/>
      <dgm:spPr/>
      <dgm:t>
        <a:bodyPr/>
        <a:lstStyle/>
        <a:p>
          <a:endParaRPr lang="it-IT"/>
        </a:p>
      </dgm:t>
    </dgm:pt>
    <dgm:pt modelId="{19D1C270-01A9-4793-9664-A4750E01864E}" type="sibTrans" cxnId="{7CC8AAAD-788B-4523-AEDE-994B953D282C}">
      <dgm:prSet/>
      <dgm:spPr/>
      <dgm:t>
        <a:bodyPr/>
        <a:lstStyle/>
        <a:p>
          <a:endParaRPr lang="it-IT"/>
        </a:p>
      </dgm:t>
    </dgm:pt>
    <dgm:pt modelId="{CF4F3F02-CF3F-42C0-A080-0E6C3E2E5250}">
      <dgm:prSet phldrT="[Text]"/>
      <dgm:spPr>
        <a:solidFill>
          <a:srgbClr val="00B0F0"/>
        </a:solidFill>
      </dgm:spPr>
      <dgm:t>
        <a:bodyPr/>
        <a:lstStyle/>
        <a:p>
          <a:r>
            <a:rPr lang="it-IT" dirty="0"/>
            <a:t>Apteni trovati nelle schede di sicurezza dei prodotti utilizzati</a:t>
          </a:r>
        </a:p>
      </dgm:t>
    </dgm:pt>
    <dgm:pt modelId="{4F9D8ED0-B420-4025-8C79-1C4CCC198561}" type="parTrans" cxnId="{BFA655CB-A6E3-4D3D-A024-0EE4A392315B}">
      <dgm:prSet/>
      <dgm:spPr/>
      <dgm:t>
        <a:bodyPr/>
        <a:lstStyle/>
        <a:p>
          <a:endParaRPr lang="it-IT"/>
        </a:p>
      </dgm:t>
    </dgm:pt>
    <dgm:pt modelId="{6E743FAE-1B74-4B2E-BDCD-93052C799A00}" type="sibTrans" cxnId="{BFA655CB-A6E3-4D3D-A024-0EE4A392315B}">
      <dgm:prSet/>
      <dgm:spPr/>
      <dgm:t>
        <a:bodyPr/>
        <a:lstStyle/>
        <a:p>
          <a:endParaRPr lang="it-IT"/>
        </a:p>
      </dgm:t>
    </dgm:pt>
    <dgm:pt modelId="{A877CEE6-DB7F-430E-9826-C63F67E67CC6}">
      <dgm:prSet/>
      <dgm:spPr/>
      <dgm:t>
        <a:bodyPr/>
        <a:lstStyle/>
        <a:p>
          <a:r>
            <a:rPr lang="it-IT" dirty="0"/>
            <a:t>Patch test con i prodotti di lavoro</a:t>
          </a:r>
        </a:p>
      </dgm:t>
    </dgm:pt>
    <dgm:pt modelId="{4CEB45F5-B3C4-417C-ACF5-F006D8C36699}" type="parTrans" cxnId="{1845D552-723D-4385-BA04-3625D9780B68}">
      <dgm:prSet/>
      <dgm:spPr/>
      <dgm:t>
        <a:bodyPr/>
        <a:lstStyle/>
        <a:p>
          <a:endParaRPr lang="it-IT"/>
        </a:p>
      </dgm:t>
    </dgm:pt>
    <dgm:pt modelId="{55FC503D-78B7-4E36-ADD0-EB1E68384881}" type="sibTrans" cxnId="{1845D552-723D-4385-BA04-3625D9780B68}">
      <dgm:prSet/>
      <dgm:spPr/>
      <dgm:t>
        <a:bodyPr/>
        <a:lstStyle/>
        <a:p>
          <a:endParaRPr lang="it-IT"/>
        </a:p>
      </dgm:t>
    </dgm:pt>
    <dgm:pt modelId="{88A5DD1E-DDF9-4C67-A716-CFF3920F15C4}" type="pres">
      <dgm:prSet presAssocID="{4EE3B57F-EF25-4914-9FFA-A0DFCD11C28A}" presName="outerComposite" presStyleCnt="0">
        <dgm:presLayoutVars>
          <dgm:chMax val="5"/>
          <dgm:dir/>
          <dgm:resizeHandles val="exact"/>
        </dgm:presLayoutVars>
      </dgm:prSet>
      <dgm:spPr/>
    </dgm:pt>
    <dgm:pt modelId="{9BE15BD1-F3C3-4424-9930-A1A70A894A01}" type="pres">
      <dgm:prSet presAssocID="{4EE3B57F-EF25-4914-9FFA-A0DFCD11C28A}" presName="dummyMaxCanvas" presStyleCnt="0">
        <dgm:presLayoutVars/>
      </dgm:prSet>
      <dgm:spPr/>
    </dgm:pt>
    <dgm:pt modelId="{E4C39B4F-7F7F-4193-A939-095B85581C0F}" type="pres">
      <dgm:prSet presAssocID="{4EE3B57F-EF25-4914-9FFA-A0DFCD11C28A}" presName="FourNodes_1" presStyleLbl="node1" presStyleIdx="0" presStyleCnt="4" custLinFactNeighborX="592" custLinFactNeighborY="-56232">
        <dgm:presLayoutVars>
          <dgm:bulletEnabled val="1"/>
        </dgm:presLayoutVars>
      </dgm:prSet>
      <dgm:spPr/>
    </dgm:pt>
    <dgm:pt modelId="{D34EDA6E-5F0F-433D-B099-174F690D9814}" type="pres">
      <dgm:prSet presAssocID="{4EE3B57F-EF25-4914-9FFA-A0DFCD11C28A}" presName="FourNodes_2" presStyleLbl="node1" presStyleIdx="1" presStyleCnt="4" custLinFactNeighborX="874">
        <dgm:presLayoutVars>
          <dgm:bulletEnabled val="1"/>
        </dgm:presLayoutVars>
      </dgm:prSet>
      <dgm:spPr/>
    </dgm:pt>
    <dgm:pt modelId="{032F304B-428C-4021-BC94-2E986CA69EA2}" type="pres">
      <dgm:prSet presAssocID="{4EE3B57F-EF25-4914-9FFA-A0DFCD11C28A}" presName="FourNodes_3" presStyleLbl="node1" presStyleIdx="2" presStyleCnt="4">
        <dgm:presLayoutVars>
          <dgm:bulletEnabled val="1"/>
        </dgm:presLayoutVars>
      </dgm:prSet>
      <dgm:spPr/>
    </dgm:pt>
    <dgm:pt modelId="{900A7987-A24D-4BBF-94ED-6902A42C2173}" type="pres">
      <dgm:prSet presAssocID="{4EE3B57F-EF25-4914-9FFA-A0DFCD11C28A}" presName="FourNodes_4" presStyleLbl="node1" presStyleIdx="3" presStyleCnt="4" custLinFactNeighborX="586" custLinFactNeighborY="1589">
        <dgm:presLayoutVars>
          <dgm:bulletEnabled val="1"/>
        </dgm:presLayoutVars>
      </dgm:prSet>
      <dgm:spPr/>
    </dgm:pt>
    <dgm:pt modelId="{8D03DAFD-56E0-4440-B2A2-A0853F390043}" type="pres">
      <dgm:prSet presAssocID="{4EE3B57F-EF25-4914-9FFA-A0DFCD11C28A}" presName="FourConn_1-2" presStyleLbl="fgAccFollowNode1" presStyleIdx="0" presStyleCnt="3">
        <dgm:presLayoutVars>
          <dgm:bulletEnabled val="1"/>
        </dgm:presLayoutVars>
      </dgm:prSet>
      <dgm:spPr/>
    </dgm:pt>
    <dgm:pt modelId="{CDA7674C-3818-4ACE-8B4A-56493BBB116E}" type="pres">
      <dgm:prSet presAssocID="{4EE3B57F-EF25-4914-9FFA-A0DFCD11C28A}" presName="FourConn_2-3" presStyleLbl="fgAccFollowNode1" presStyleIdx="1" presStyleCnt="3">
        <dgm:presLayoutVars>
          <dgm:bulletEnabled val="1"/>
        </dgm:presLayoutVars>
      </dgm:prSet>
      <dgm:spPr/>
    </dgm:pt>
    <dgm:pt modelId="{D4EB9869-41F5-4F3F-AFB0-02AF3232BBB7}" type="pres">
      <dgm:prSet presAssocID="{4EE3B57F-EF25-4914-9FFA-A0DFCD11C28A}" presName="FourConn_3-4" presStyleLbl="fgAccFollowNode1" presStyleIdx="2" presStyleCnt="3">
        <dgm:presLayoutVars>
          <dgm:bulletEnabled val="1"/>
        </dgm:presLayoutVars>
      </dgm:prSet>
      <dgm:spPr/>
    </dgm:pt>
    <dgm:pt modelId="{13A60939-B785-4A92-898D-F1700CE0129D}" type="pres">
      <dgm:prSet presAssocID="{4EE3B57F-EF25-4914-9FFA-A0DFCD11C28A}" presName="FourNodes_1_text" presStyleLbl="node1" presStyleIdx="3" presStyleCnt="4">
        <dgm:presLayoutVars>
          <dgm:bulletEnabled val="1"/>
        </dgm:presLayoutVars>
      </dgm:prSet>
      <dgm:spPr/>
    </dgm:pt>
    <dgm:pt modelId="{7A7D2C2E-25A7-42A3-B103-BB68043A5A38}" type="pres">
      <dgm:prSet presAssocID="{4EE3B57F-EF25-4914-9FFA-A0DFCD11C28A}" presName="FourNodes_2_text" presStyleLbl="node1" presStyleIdx="3" presStyleCnt="4">
        <dgm:presLayoutVars>
          <dgm:bulletEnabled val="1"/>
        </dgm:presLayoutVars>
      </dgm:prSet>
      <dgm:spPr/>
    </dgm:pt>
    <dgm:pt modelId="{A2BB8E6D-EBC9-42A1-86DC-938E0D7ADCA8}" type="pres">
      <dgm:prSet presAssocID="{4EE3B57F-EF25-4914-9FFA-A0DFCD11C28A}" presName="FourNodes_3_text" presStyleLbl="node1" presStyleIdx="3" presStyleCnt="4">
        <dgm:presLayoutVars>
          <dgm:bulletEnabled val="1"/>
        </dgm:presLayoutVars>
      </dgm:prSet>
      <dgm:spPr/>
    </dgm:pt>
    <dgm:pt modelId="{5519348C-CA69-4D11-A922-2F8143640143}" type="pres">
      <dgm:prSet presAssocID="{4EE3B57F-EF25-4914-9FFA-A0DFCD11C28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FF6E73B-76C0-4E56-8395-002CD8A6305A}" srcId="{4EE3B57F-EF25-4914-9FFA-A0DFCD11C28A}" destId="{71C4B58F-22D3-447F-9AF2-7675363DA556}" srcOrd="0" destOrd="0" parTransId="{9C71D16F-7100-48D2-8624-716F86087F03}" sibTransId="{616C08FD-B163-40F8-AEBF-3A27DF077DAD}"/>
    <dgm:cxn modelId="{DDEF1540-716A-492E-BDE1-D587704C5A56}" type="presOf" srcId="{CF4F3F02-CF3F-42C0-A080-0E6C3E2E5250}" destId="{A2BB8E6D-EBC9-42A1-86DC-938E0D7ADCA8}" srcOrd="1" destOrd="0" presId="urn:microsoft.com/office/officeart/2005/8/layout/vProcess5"/>
    <dgm:cxn modelId="{1320BB5C-7FCD-4217-9DA5-0DD8EC735303}" type="presOf" srcId="{6E743FAE-1B74-4B2E-BDCD-93052C799A00}" destId="{D4EB9869-41F5-4F3F-AFB0-02AF3232BBB7}" srcOrd="0" destOrd="0" presId="urn:microsoft.com/office/officeart/2005/8/layout/vProcess5"/>
    <dgm:cxn modelId="{F334BA67-B009-42DC-810C-D7F8BD404DEE}" type="presOf" srcId="{71C4B58F-22D3-447F-9AF2-7675363DA556}" destId="{13A60939-B785-4A92-898D-F1700CE0129D}" srcOrd="1" destOrd="0" presId="urn:microsoft.com/office/officeart/2005/8/layout/vProcess5"/>
    <dgm:cxn modelId="{B96F994D-20FA-42AE-A192-5BABF5363C15}" type="presOf" srcId="{A877CEE6-DB7F-430E-9826-C63F67E67CC6}" destId="{900A7987-A24D-4BBF-94ED-6902A42C2173}" srcOrd="0" destOrd="0" presId="urn:microsoft.com/office/officeart/2005/8/layout/vProcess5"/>
    <dgm:cxn modelId="{1845D552-723D-4385-BA04-3625D9780B68}" srcId="{4EE3B57F-EF25-4914-9FFA-A0DFCD11C28A}" destId="{A877CEE6-DB7F-430E-9826-C63F67E67CC6}" srcOrd="3" destOrd="0" parTransId="{4CEB45F5-B3C4-417C-ACF5-F006D8C36699}" sibTransId="{55FC503D-78B7-4E36-ADD0-EB1E68384881}"/>
    <dgm:cxn modelId="{91668975-F8EA-455F-A071-E7877D059203}" type="presOf" srcId="{71C4B58F-22D3-447F-9AF2-7675363DA556}" destId="{E4C39B4F-7F7F-4193-A939-095B85581C0F}" srcOrd="0" destOrd="0" presId="urn:microsoft.com/office/officeart/2005/8/layout/vProcess5"/>
    <dgm:cxn modelId="{9737319C-8F23-497B-BABD-B4A00F065492}" type="presOf" srcId="{CF4F3F02-CF3F-42C0-A080-0E6C3E2E5250}" destId="{032F304B-428C-4021-BC94-2E986CA69EA2}" srcOrd="0" destOrd="0" presId="urn:microsoft.com/office/officeart/2005/8/layout/vProcess5"/>
    <dgm:cxn modelId="{A481E9AB-CD28-4287-8590-95349929DDAA}" type="presOf" srcId="{616C08FD-B163-40F8-AEBF-3A27DF077DAD}" destId="{8D03DAFD-56E0-4440-B2A2-A0853F390043}" srcOrd="0" destOrd="0" presId="urn:microsoft.com/office/officeart/2005/8/layout/vProcess5"/>
    <dgm:cxn modelId="{7CC8AAAD-788B-4523-AEDE-994B953D282C}" srcId="{4EE3B57F-EF25-4914-9FFA-A0DFCD11C28A}" destId="{7AD104CD-1F7D-46CD-AD24-528C5C1067BC}" srcOrd="1" destOrd="0" parTransId="{F89EEF69-D90F-4F5F-847B-44801EE9E3E7}" sibTransId="{19D1C270-01A9-4793-9664-A4750E01864E}"/>
    <dgm:cxn modelId="{301DABB8-2C36-4065-8C5D-9460496A048E}" type="presOf" srcId="{19D1C270-01A9-4793-9664-A4750E01864E}" destId="{CDA7674C-3818-4ACE-8B4A-56493BBB116E}" srcOrd="0" destOrd="0" presId="urn:microsoft.com/office/officeart/2005/8/layout/vProcess5"/>
    <dgm:cxn modelId="{8D4460C9-5311-4769-A87E-8CFA7E9F5663}" type="presOf" srcId="{7AD104CD-1F7D-46CD-AD24-528C5C1067BC}" destId="{7A7D2C2E-25A7-42A3-B103-BB68043A5A38}" srcOrd="1" destOrd="0" presId="urn:microsoft.com/office/officeart/2005/8/layout/vProcess5"/>
    <dgm:cxn modelId="{BFA655CB-A6E3-4D3D-A024-0EE4A392315B}" srcId="{4EE3B57F-EF25-4914-9FFA-A0DFCD11C28A}" destId="{CF4F3F02-CF3F-42C0-A080-0E6C3E2E5250}" srcOrd="2" destOrd="0" parTransId="{4F9D8ED0-B420-4025-8C79-1C4CCC198561}" sibTransId="{6E743FAE-1B74-4B2E-BDCD-93052C799A00}"/>
    <dgm:cxn modelId="{5615B2D3-37E0-47DA-BD52-2A89BD3555E4}" type="presOf" srcId="{4EE3B57F-EF25-4914-9FFA-A0DFCD11C28A}" destId="{88A5DD1E-DDF9-4C67-A716-CFF3920F15C4}" srcOrd="0" destOrd="0" presId="urn:microsoft.com/office/officeart/2005/8/layout/vProcess5"/>
    <dgm:cxn modelId="{DBAFA5DB-8CC1-45B8-85A1-75DE43F5A21D}" type="presOf" srcId="{7AD104CD-1F7D-46CD-AD24-528C5C1067BC}" destId="{D34EDA6E-5F0F-433D-B099-174F690D9814}" srcOrd="0" destOrd="0" presId="urn:microsoft.com/office/officeart/2005/8/layout/vProcess5"/>
    <dgm:cxn modelId="{BDE91FDE-81C6-473F-BEC0-D64FA36AF8A8}" type="presOf" srcId="{A877CEE6-DB7F-430E-9826-C63F67E67CC6}" destId="{5519348C-CA69-4D11-A922-2F8143640143}" srcOrd="1" destOrd="0" presId="urn:microsoft.com/office/officeart/2005/8/layout/vProcess5"/>
    <dgm:cxn modelId="{D56A86C8-2927-4C1D-9CFD-9219F8EAC197}" type="presParOf" srcId="{88A5DD1E-DDF9-4C67-A716-CFF3920F15C4}" destId="{9BE15BD1-F3C3-4424-9930-A1A70A894A01}" srcOrd="0" destOrd="0" presId="urn:microsoft.com/office/officeart/2005/8/layout/vProcess5"/>
    <dgm:cxn modelId="{9E57BF93-24AB-45E4-8132-B64D85FCD69F}" type="presParOf" srcId="{88A5DD1E-DDF9-4C67-A716-CFF3920F15C4}" destId="{E4C39B4F-7F7F-4193-A939-095B85581C0F}" srcOrd="1" destOrd="0" presId="urn:microsoft.com/office/officeart/2005/8/layout/vProcess5"/>
    <dgm:cxn modelId="{216DDC67-562A-4DAD-A12A-E18E48C74643}" type="presParOf" srcId="{88A5DD1E-DDF9-4C67-A716-CFF3920F15C4}" destId="{D34EDA6E-5F0F-433D-B099-174F690D9814}" srcOrd="2" destOrd="0" presId="urn:microsoft.com/office/officeart/2005/8/layout/vProcess5"/>
    <dgm:cxn modelId="{38D9DC26-4AAF-4EE1-8C61-27894ED9251C}" type="presParOf" srcId="{88A5DD1E-DDF9-4C67-A716-CFF3920F15C4}" destId="{032F304B-428C-4021-BC94-2E986CA69EA2}" srcOrd="3" destOrd="0" presId="urn:microsoft.com/office/officeart/2005/8/layout/vProcess5"/>
    <dgm:cxn modelId="{171A9B79-7F6E-4D3C-AA6C-1992022F4FC4}" type="presParOf" srcId="{88A5DD1E-DDF9-4C67-A716-CFF3920F15C4}" destId="{900A7987-A24D-4BBF-94ED-6902A42C2173}" srcOrd="4" destOrd="0" presId="urn:microsoft.com/office/officeart/2005/8/layout/vProcess5"/>
    <dgm:cxn modelId="{C425F297-80CF-4384-870E-E5377852D0F6}" type="presParOf" srcId="{88A5DD1E-DDF9-4C67-A716-CFF3920F15C4}" destId="{8D03DAFD-56E0-4440-B2A2-A0853F390043}" srcOrd="5" destOrd="0" presId="urn:microsoft.com/office/officeart/2005/8/layout/vProcess5"/>
    <dgm:cxn modelId="{DC102C3E-7FC1-409D-9901-C9990C24D760}" type="presParOf" srcId="{88A5DD1E-DDF9-4C67-A716-CFF3920F15C4}" destId="{CDA7674C-3818-4ACE-8B4A-56493BBB116E}" srcOrd="6" destOrd="0" presId="urn:microsoft.com/office/officeart/2005/8/layout/vProcess5"/>
    <dgm:cxn modelId="{FFC1908E-4066-4A6D-AC10-CF80690650D7}" type="presParOf" srcId="{88A5DD1E-DDF9-4C67-A716-CFF3920F15C4}" destId="{D4EB9869-41F5-4F3F-AFB0-02AF3232BBB7}" srcOrd="7" destOrd="0" presId="urn:microsoft.com/office/officeart/2005/8/layout/vProcess5"/>
    <dgm:cxn modelId="{36ADA684-F3EC-4FA7-814D-4F48C91DCD8B}" type="presParOf" srcId="{88A5DD1E-DDF9-4C67-A716-CFF3920F15C4}" destId="{13A60939-B785-4A92-898D-F1700CE0129D}" srcOrd="8" destOrd="0" presId="urn:microsoft.com/office/officeart/2005/8/layout/vProcess5"/>
    <dgm:cxn modelId="{CBED0E7C-7A7C-4AAD-8FDF-D169C25EC172}" type="presParOf" srcId="{88A5DD1E-DDF9-4C67-A716-CFF3920F15C4}" destId="{7A7D2C2E-25A7-42A3-B103-BB68043A5A38}" srcOrd="9" destOrd="0" presId="urn:microsoft.com/office/officeart/2005/8/layout/vProcess5"/>
    <dgm:cxn modelId="{9DC5DA5B-CEB4-4B80-A7CE-B6EBB1DB3B69}" type="presParOf" srcId="{88A5DD1E-DDF9-4C67-A716-CFF3920F15C4}" destId="{A2BB8E6D-EBC9-42A1-86DC-938E0D7ADCA8}" srcOrd="10" destOrd="0" presId="urn:microsoft.com/office/officeart/2005/8/layout/vProcess5"/>
    <dgm:cxn modelId="{B41203DF-E186-4A3D-8F64-FF06080EA1D3}" type="presParOf" srcId="{88A5DD1E-DDF9-4C67-A716-CFF3920F15C4}" destId="{5519348C-CA69-4D11-A922-2F8143640143}" srcOrd="11" destOrd="0" presId="urn:microsoft.com/office/officeart/2005/8/layout/vProcess5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39B4F-7F7F-4193-A939-095B85581C0F}">
      <dsp:nvSpPr>
        <dsp:cNvPr id="0" name=""/>
        <dsp:cNvSpPr/>
      </dsp:nvSpPr>
      <dsp:spPr>
        <a:xfrm>
          <a:off x="21652" y="0"/>
          <a:ext cx="3657600" cy="89408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Patch test standard</a:t>
          </a:r>
        </a:p>
      </dsp:txBody>
      <dsp:txXfrm>
        <a:off x="47839" y="26187"/>
        <a:ext cx="2617267" cy="841706"/>
      </dsp:txXfrm>
    </dsp:sp>
    <dsp:sp modelId="{D34EDA6E-5F0F-433D-B099-174F690D9814}">
      <dsp:nvSpPr>
        <dsp:cNvPr id="0" name=""/>
        <dsp:cNvSpPr/>
      </dsp:nvSpPr>
      <dsp:spPr>
        <a:xfrm>
          <a:off x="338291" y="1056640"/>
          <a:ext cx="3657600" cy="89408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Serie professionali</a:t>
          </a:r>
        </a:p>
      </dsp:txBody>
      <dsp:txXfrm>
        <a:off x="364478" y="1082827"/>
        <a:ext cx="2717750" cy="841706"/>
      </dsp:txXfrm>
    </dsp:sp>
    <dsp:sp modelId="{032F304B-428C-4021-BC94-2E986CA69EA2}">
      <dsp:nvSpPr>
        <dsp:cNvPr id="0" name=""/>
        <dsp:cNvSpPr/>
      </dsp:nvSpPr>
      <dsp:spPr>
        <a:xfrm>
          <a:off x="608075" y="2113280"/>
          <a:ext cx="3657600" cy="89408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Apteni trovati nelle schede di sicurezza dei prodotti utilizzati</a:t>
          </a:r>
        </a:p>
      </dsp:txBody>
      <dsp:txXfrm>
        <a:off x="634262" y="2139467"/>
        <a:ext cx="2722322" cy="841706"/>
      </dsp:txXfrm>
    </dsp:sp>
    <dsp:sp modelId="{900A7987-A24D-4BBF-94ED-6902A42C2173}">
      <dsp:nvSpPr>
        <dsp:cNvPr id="0" name=""/>
        <dsp:cNvSpPr/>
      </dsp:nvSpPr>
      <dsp:spPr>
        <a:xfrm>
          <a:off x="914399" y="3169919"/>
          <a:ext cx="3657600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Patch test con i prodotti di lavoro</a:t>
          </a:r>
        </a:p>
      </dsp:txBody>
      <dsp:txXfrm>
        <a:off x="940586" y="3196106"/>
        <a:ext cx="2717750" cy="841706"/>
      </dsp:txXfrm>
    </dsp:sp>
    <dsp:sp modelId="{8D03DAFD-56E0-4440-B2A2-A0853F390043}">
      <dsp:nvSpPr>
        <dsp:cNvPr id="0" name=""/>
        <dsp:cNvSpPr/>
      </dsp:nvSpPr>
      <dsp:spPr>
        <a:xfrm>
          <a:off x="3076448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3207207" y="684783"/>
        <a:ext cx="319634" cy="437317"/>
      </dsp:txXfrm>
    </dsp:sp>
    <dsp:sp modelId="{CDA7674C-3818-4ACE-8B4A-56493BBB116E}">
      <dsp:nvSpPr>
        <dsp:cNvPr id="0" name=""/>
        <dsp:cNvSpPr/>
      </dsp:nvSpPr>
      <dsp:spPr>
        <a:xfrm>
          <a:off x="3382772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3513531" y="1741423"/>
        <a:ext cx="319634" cy="437317"/>
      </dsp:txXfrm>
    </dsp:sp>
    <dsp:sp modelId="{D4EB9869-41F5-4F3F-AFB0-02AF3232BBB7}">
      <dsp:nvSpPr>
        <dsp:cNvPr id="0" name=""/>
        <dsp:cNvSpPr/>
      </dsp:nvSpPr>
      <dsp:spPr>
        <a:xfrm>
          <a:off x="3684524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3815283" y="2798064"/>
        <a:ext cx="319634" cy="4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4B8DE-9C4A-4B6D-BB7A-EA8682CD8CBF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0381D-91CD-4EC2-BD6B-8F27AAAEB8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22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Shape 1"/>
          <p:cNvSpPr txBox="1">
            <a:spLocks noChangeArrowheads="1"/>
          </p:cNvSpPr>
          <p:nvPr/>
        </p:nvSpPr>
        <p:spPr bwMode="auto">
          <a:xfrm>
            <a:off x="3778250" y="9428163"/>
            <a:ext cx="28892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tabLst>
                <a:tab pos="0" algn="l"/>
                <a:tab pos="914400" algn="l"/>
                <a:tab pos="1833563" algn="l"/>
                <a:tab pos="2752725" algn="l"/>
                <a:tab pos="3670300" algn="l"/>
                <a:tab pos="4589463" algn="l"/>
                <a:tab pos="5507038" algn="l"/>
                <a:tab pos="6426200" algn="l"/>
                <a:tab pos="7343775" algn="l"/>
                <a:tab pos="8262938" algn="l"/>
                <a:tab pos="9182100" algn="l"/>
                <a:tab pos="1009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33563" algn="l"/>
                <a:tab pos="2752725" algn="l"/>
                <a:tab pos="3670300" algn="l"/>
                <a:tab pos="4589463" algn="l"/>
                <a:tab pos="5507038" algn="l"/>
                <a:tab pos="6426200" algn="l"/>
                <a:tab pos="7343775" algn="l"/>
                <a:tab pos="8262938" algn="l"/>
                <a:tab pos="9182100" algn="l"/>
                <a:tab pos="1009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33563" algn="l"/>
                <a:tab pos="2752725" algn="l"/>
                <a:tab pos="3670300" algn="l"/>
                <a:tab pos="4589463" algn="l"/>
                <a:tab pos="5507038" algn="l"/>
                <a:tab pos="6426200" algn="l"/>
                <a:tab pos="7343775" algn="l"/>
                <a:tab pos="8262938" algn="l"/>
                <a:tab pos="9182100" algn="l"/>
                <a:tab pos="1009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33563" algn="l"/>
                <a:tab pos="2752725" algn="l"/>
                <a:tab pos="3670300" algn="l"/>
                <a:tab pos="4589463" algn="l"/>
                <a:tab pos="5507038" algn="l"/>
                <a:tab pos="6426200" algn="l"/>
                <a:tab pos="7343775" algn="l"/>
                <a:tab pos="8262938" algn="l"/>
                <a:tab pos="9182100" algn="l"/>
                <a:tab pos="1009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33563" algn="l"/>
                <a:tab pos="2752725" algn="l"/>
                <a:tab pos="3670300" algn="l"/>
                <a:tab pos="4589463" algn="l"/>
                <a:tab pos="5507038" algn="l"/>
                <a:tab pos="6426200" algn="l"/>
                <a:tab pos="7343775" algn="l"/>
                <a:tab pos="8262938" algn="l"/>
                <a:tab pos="9182100" algn="l"/>
                <a:tab pos="1009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33563" algn="l"/>
                <a:tab pos="2752725" algn="l"/>
                <a:tab pos="3670300" algn="l"/>
                <a:tab pos="4589463" algn="l"/>
                <a:tab pos="5507038" algn="l"/>
                <a:tab pos="6426200" algn="l"/>
                <a:tab pos="7343775" algn="l"/>
                <a:tab pos="8262938" algn="l"/>
                <a:tab pos="9182100" algn="l"/>
                <a:tab pos="1009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33563" algn="l"/>
                <a:tab pos="2752725" algn="l"/>
                <a:tab pos="3670300" algn="l"/>
                <a:tab pos="4589463" algn="l"/>
                <a:tab pos="5507038" algn="l"/>
                <a:tab pos="6426200" algn="l"/>
                <a:tab pos="7343775" algn="l"/>
                <a:tab pos="8262938" algn="l"/>
                <a:tab pos="9182100" algn="l"/>
                <a:tab pos="1009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33563" algn="l"/>
                <a:tab pos="2752725" algn="l"/>
                <a:tab pos="3670300" algn="l"/>
                <a:tab pos="4589463" algn="l"/>
                <a:tab pos="5507038" algn="l"/>
                <a:tab pos="6426200" algn="l"/>
                <a:tab pos="7343775" algn="l"/>
                <a:tab pos="8262938" algn="l"/>
                <a:tab pos="9182100" algn="l"/>
                <a:tab pos="1009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33563" algn="l"/>
                <a:tab pos="2752725" algn="l"/>
                <a:tab pos="3670300" algn="l"/>
                <a:tab pos="4589463" algn="l"/>
                <a:tab pos="5507038" algn="l"/>
                <a:tab pos="6426200" algn="l"/>
                <a:tab pos="7343775" algn="l"/>
                <a:tab pos="8262938" algn="l"/>
                <a:tab pos="9182100" algn="l"/>
                <a:tab pos="1009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ED62166-7B4D-494C-986D-25E40997C9D2}" type="slidenum">
              <a:rPr lang="it-IT" altLang="it-IT" sz="1200">
                <a:solidFill>
                  <a:srgbClr val="000000"/>
                </a:solidFill>
              </a:rPr>
              <a:pPr algn="r"/>
              <a:t>1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7920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6700" y="803275"/>
            <a:ext cx="7143750" cy="4019550"/>
          </a:xfrm>
          <a:ln/>
        </p:spPr>
      </p:sp>
      <p:sp>
        <p:nvSpPr>
          <p:cNvPr id="1671" name="PlaceHolder 3"/>
          <p:cNvSpPr>
            <a:spLocks noGrp="1"/>
          </p:cNvSpPr>
          <p:nvPr>
            <p:ph type="body"/>
          </p:nvPr>
        </p:nvSpPr>
        <p:spPr>
          <a:xfrm>
            <a:off x="660400" y="5091113"/>
            <a:ext cx="5289550" cy="4822825"/>
          </a:xfrm>
        </p:spPr>
        <p:txBody>
          <a:bodyPr anchor="ctr">
            <a:noAutofit/>
          </a:bodyPr>
          <a:lstStyle/>
          <a:p>
            <a:pPr>
              <a:defRPr/>
            </a:pPr>
            <a:endParaRPr lang="it-IT" sz="20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145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Aspetto </a:t>
            </a:r>
            <a:r>
              <a:rPr lang="it-IT" dirty="0" err="1"/>
              <a:t>docujmentato</a:t>
            </a:r>
            <a:r>
              <a:rPr lang="it-IT" dirty="0"/>
              <a:t> in questo </a:t>
            </a:r>
            <a:r>
              <a:rPr lang="it-IT" dirty="0" err="1"/>
              <a:t>modelllo</a:t>
            </a:r>
            <a:r>
              <a:rPr lang="it-IT" dirty="0"/>
              <a:t> murino di asma indotto da isocianati un </a:t>
            </a:r>
            <a:r>
              <a:rPr lang="it-IT" dirty="0" err="1"/>
              <a:t>aumentop</a:t>
            </a:r>
            <a:r>
              <a:rPr lang="it-IT" dirty="0"/>
              <a:t> di </a:t>
            </a:r>
            <a:r>
              <a:rPr lang="it-IT" dirty="0" err="1"/>
              <a:t>linfoid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ILC correlato ad un aumento di fattori </a:t>
            </a:r>
            <a:r>
              <a:rPr lang="it-IT" dirty="0" err="1"/>
              <a:t>proinfiammatori</a:t>
            </a:r>
            <a:r>
              <a:rPr lang="it-IT" dirty="0"/>
              <a:t> ed in particolare i micro RNA 155 che sembrano essere </a:t>
            </a:r>
            <a:r>
              <a:rPr lang="it-IT" dirty="0" err="1"/>
              <a:t>cruziali</a:t>
            </a:r>
            <a:r>
              <a:rPr lang="it-IT" dirty="0"/>
              <a:t> nell’asma da TDI.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8D4BF-E345-4F3E-B19E-5370B4AD51A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389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>
                <a:latin typeface="Times New Roman" panose="02020603050405020304" pitchFamily="18" charset="0"/>
              </a:rPr>
              <a:t>…ancor più nella patologia professionale ha un ruolo la risposta immunologica che parte dalla barriera epiteliale tramite la quale entra in gioco anche il ruolo dei microRNA</a:t>
            </a:r>
          </a:p>
          <a:p>
            <a:r>
              <a:rPr lang="it-IT" altLang="it-IT" dirty="0">
                <a:latin typeface="Times New Roman" panose="02020603050405020304" pitchFamily="18" charset="0"/>
              </a:rPr>
              <a:t>Che sappiamo essere ………………………………………….</a:t>
            </a:r>
          </a:p>
          <a:p>
            <a:endParaRPr lang="it-IT" altLang="it-IT" dirty="0">
              <a:latin typeface="Times New Roman" panose="02020603050405020304" pitchFamily="18" charset="0"/>
            </a:endParaRPr>
          </a:p>
          <a:p>
            <a:r>
              <a:rPr lang="it-IT" altLang="it-IT" dirty="0">
                <a:latin typeface="Times New Roman" panose="02020603050405020304" pitchFamily="18" charset="0"/>
              </a:rPr>
              <a:t>E l’esposizione a fattori irritanti, allergeni, può innescare attraverso la alterazione delle giunzioni cellulare un’aumentata permeabilità e al tempo stesso un rilascio di </a:t>
            </a:r>
            <a:r>
              <a:rPr lang="it-IT" altLang="it-IT" dirty="0" err="1">
                <a:latin typeface="Times New Roman" panose="02020603050405020304" pitchFamily="18" charset="0"/>
              </a:rPr>
              <a:t>alarmine</a:t>
            </a:r>
            <a:r>
              <a:rPr lang="it-IT" altLang="it-IT" dirty="0">
                <a:latin typeface="Times New Roman" panose="02020603050405020304" pitchFamily="18" charset="0"/>
              </a:rPr>
              <a:t>, in particolare IL33 dipendente da </a:t>
            </a:r>
            <a:r>
              <a:rPr lang="it-IT" altLang="it-IT" dirty="0" err="1">
                <a:latin typeface="Times New Roman" panose="02020603050405020304" pitchFamily="18" charset="0"/>
              </a:rPr>
              <a:t>da</a:t>
            </a:r>
            <a:r>
              <a:rPr lang="it-IT" altLang="it-IT" dirty="0">
                <a:latin typeface="Times New Roman" panose="02020603050405020304" pitchFamily="18" charset="0"/>
              </a:rPr>
              <a:t> micro RNA in particolare </a:t>
            </a:r>
            <a:r>
              <a:rPr lang="it-IT" altLang="it-IT" dirty="0" err="1">
                <a:latin typeface="Times New Roman" panose="02020603050405020304" pitchFamily="18" charset="0"/>
              </a:rPr>
              <a:t>mirRNA</a:t>
            </a:r>
            <a:r>
              <a:rPr lang="it-IT" altLang="it-IT" dirty="0">
                <a:latin typeface="Times New Roman" panose="02020603050405020304" pitchFamily="18" charset="0"/>
              </a:rPr>
              <a:t> 155 citochine </a:t>
            </a:r>
            <a:r>
              <a:rPr lang="it-IT" altLang="it-IT" dirty="0" err="1">
                <a:latin typeface="Times New Roman" panose="02020603050405020304" pitchFamily="18" charset="0"/>
              </a:rPr>
              <a:t>proinfiammatorie</a:t>
            </a:r>
            <a:r>
              <a:rPr lang="it-IT" altLang="it-IT" dirty="0">
                <a:latin typeface="Times New Roman" panose="02020603050405020304" pitchFamily="18" charset="0"/>
              </a:rPr>
              <a:t> delle  </a:t>
            </a:r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07FB9E-B538-497D-9225-5FB7B67F1713}" type="slidenum">
              <a:rPr lang="it-IT" altLang="it-IT" sz="1200"/>
              <a:pPr/>
              <a:t>19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4112294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..ruolo del microRNA nelle forme di asma più severa che è </a:t>
            </a:r>
            <a:r>
              <a:rPr lang="it-IT" dirty="0" err="1"/>
              <a:t>statao</a:t>
            </a:r>
            <a:r>
              <a:rPr lang="it-IT" dirty="0"/>
              <a:t> documentato anche in questo lavoro più recente </a:t>
            </a:r>
            <a:r>
              <a:rPr lang="it-IT" dirty="0" err="1"/>
              <a:t>quindo</a:t>
            </a:r>
            <a:r>
              <a:rPr lang="it-IT" dirty="0"/>
              <a:t> l’asma professionale rappresenta anche un modello di studio dei meccanismi patogenetici dell’asma più severa</a:t>
            </a:r>
          </a:p>
          <a:p>
            <a:r>
              <a:rPr lang="it-IT" dirty="0"/>
              <a:t> da esposizione ad agenti a basso peso molecolare.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l’asma occupazionale si può considerare un </a:t>
            </a:r>
            <a:r>
              <a:rPr lang="it-IT" dirty="0" err="1"/>
              <a:t>modellodi</a:t>
            </a:r>
            <a:r>
              <a:rPr lang="it-IT" dirty="0"/>
              <a:t> studio dei vari fenotipi dell’asma,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8D4BF-E345-4F3E-B19E-5370B4AD51A9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8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0381D-91CD-4EC2-BD6B-8F27AAAEB8F9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967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14B45-E47E-4EF4-9B6B-547F5618FB26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9738" y="1252538"/>
            <a:ext cx="6010275" cy="3381375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409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001" indent="-301923">
              <a:defRPr sz="7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7694" indent="-241539">
              <a:defRPr sz="7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771" indent="-241539">
              <a:defRPr sz="7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3849" indent="-241539">
              <a:defRPr sz="7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6926" indent="-241539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04" indent="-241539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3081" indent="-241539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6159" indent="-241539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CEA8DA0-AF44-4503-A822-0BDF31007DCB}" type="slidenum">
              <a:rPr lang="it-IT" altLang="it-IT" sz="1300"/>
              <a:pPr/>
              <a:t>24</a:t>
            </a:fld>
            <a:endParaRPr lang="it-IT" altLang="it-IT" sz="13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2006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 txBox="1">
            <a:spLocks noGrp="1" noChangeArrowheads="1"/>
          </p:cNvSpPr>
          <p:nvPr/>
        </p:nvSpPr>
        <p:spPr bwMode="auto">
          <a:xfrm>
            <a:off x="3884135" y="8684173"/>
            <a:ext cx="2972276" cy="4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33" tIns="45917" rIns="91833" bIns="45917" anchor="b"/>
          <a:lstStyle>
            <a:lvl1pPr defTabSz="917575">
              <a:defRPr sz="6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>
              <a:defRPr sz="6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>
              <a:defRPr sz="6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>
              <a:defRPr sz="6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>
              <a:defRPr sz="6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A31969B-244E-40B8-864A-BF371B8DF4B9}" type="slidenum">
              <a:rPr lang="it-IT" altLang="it-IT" sz="1200">
                <a:latin typeface="Arial" pitchFamily="34" charset="0"/>
              </a:rPr>
              <a:pPr algn="r" eaLnBrk="1" hangingPunct="1"/>
              <a:t>25</a:t>
            </a:fld>
            <a:endParaRPr lang="it-IT" altLang="it-IT" sz="1200">
              <a:latin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36" y="4342817"/>
            <a:ext cx="5027929" cy="41150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33" tIns="45917" rIns="91833" bIns="45917"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800" b="1"/>
              <a:t>PASSERI  MAURIZIO</a:t>
            </a:r>
          </a:p>
        </p:txBody>
      </p:sp>
    </p:spTree>
    <p:extLst>
      <p:ext uri="{BB962C8B-B14F-4D97-AF65-F5344CB8AC3E}">
        <p14:creationId xmlns:p14="http://schemas.microsoft.com/office/powerpoint/2010/main" val="3627658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20713" y="328613"/>
            <a:ext cx="5648325" cy="31781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29" indent="-181129" defTabSz="966020">
              <a:spcBef>
                <a:spcPts val="317"/>
              </a:spcBef>
              <a:buClr>
                <a:srgbClr val="7F13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1100" dirty="0">
                <a:solidFill>
                  <a:srgbClr val="000000"/>
                </a:solidFill>
                <a:latin typeface="Arial" panose="020B0604020202020204"/>
              </a:rPr>
              <a:t>La terapia biologica è stata inserita </a:t>
            </a:r>
            <a:r>
              <a:rPr lang="it-IT" sz="1100" dirty="0" err="1">
                <a:solidFill>
                  <a:srgbClr val="000000"/>
                </a:solidFill>
                <a:latin typeface="Arial" panose="020B0604020202020204"/>
              </a:rPr>
              <a:t>nellle</a:t>
            </a:r>
            <a:r>
              <a:rPr lang="it-IT" sz="1100" dirty="0">
                <a:solidFill>
                  <a:srgbClr val="000000"/>
                </a:solidFill>
                <a:latin typeface="Arial" panose="020B0604020202020204"/>
              </a:rPr>
              <a:t> linee guida e nelle strategie terapeutiche a livello dello Step 5 , dopo una completa valutazione del paziente mirato a verificare escludendo tutte le criticità della gestione della patologia (compliance, , fattori di rischio ( compresi l’aspetto ambientale anche occupazionale) , nella strategia terapeutica è stata inserita la terapia biologica (leggere elenco di tutti i biologici).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20">
              <a:defRPr/>
            </a:pPr>
            <a:fld id="{48857A81-DEF9-4B57-AC08-20326D7F815B}" type="slidenum">
              <a:rPr lang="en-GB" sz="800">
                <a:solidFill>
                  <a:srgbClr val="3F4444"/>
                </a:solidFill>
                <a:latin typeface="Calibri" panose="020F0502020204030204"/>
              </a:rPr>
              <a:pPr defTabSz="966020">
                <a:defRPr/>
              </a:pPr>
              <a:t>27</a:t>
            </a:fld>
            <a:endParaRPr lang="en-GB" sz="800">
              <a:solidFill>
                <a:srgbClr val="3F4444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290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Paziente vista per episodi di angioedema c/o La nostra UOSD di Allergologia</a:t>
            </a:r>
            <a:r>
              <a:rPr lang="it-IT" baseline="0" dirty="0"/>
              <a:t> </a:t>
            </a:r>
          </a:p>
          <a:p>
            <a:r>
              <a:rPr lang="it-IT" baseline="0" dirty="0"/>
              <a:t>Ma ripercorriamo la sua </a:t>
            </a:r>
            <a:r>
              <a:rPr lang="it-IT" baseline="0" dirty="0" err="1"/>
              <a:t>cliniva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0381D-91CD-4EC2-BD6B-8F27AAAEB8F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639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Rectangle 7"/>
          <p:cNvSpPr/>
          <p:nvPr/>
        </p:nvSpPr>
        <p:spPr>
          <a:xfrm>
            <a:off x="3885480" y="8686440"/>
            <a:ext cx="297216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DCF18BF-16AE-4C09-AF91-E3673DCCF3B7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</a:t>
            </a:fld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9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Discutiamo sull’importanza del SPT (quale futuro)???????</a:t>
            </a:r>
          </a:p>
        </p:txBody>
      </p:sp>
    </p:spTree>
    <p:extLst>
      <p:ext uri="{BB962C8B-B14F-4D97-AF65-F5344CB8AC3E}">
        <p14:creationId xmlns:p14="http://schemas.microsoft.com/office/powerpoint/2010/main" val="77499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ln w="0">
            <a:noFill/>
          </a:ln>
        </p:spPr>
      </p:sp>
      <p:sp>
        <p:nvSpPr>
          <p:cNvPr id="9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In questo senso un decisivo progresso viene dalla diagnostica molecolare che è finalizzata ad identificare non più e non solo l’allergene responsabile ma la proteina/e responsabili nell’ambito della singola fonte allergenica.</a:t>
            </a:r>
          </a:p>
          <a:p>
            <a:pPr marL="216000" indent="0">
              <a:lnSpc>
                <a:spcPct val="100000"/>
              </a:lnSpc>
              <a:buNone/>
            </a:pP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5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it-IT" sz="13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F713CFE-1F72-4555-BBAD-7828FC96FD39}" type="slidenum">
              <a:rPr lang="it-IT" sz="13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it-IT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219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Rectangle 7"/>
          <p:cNvSpPr/>
          <p:nvPr/>
        </p:nvSpPr>
        <p:spPr>
          <a:xfrm>
            <a:off x="3885480" y="8686440"/>
            <a:ext cx="297216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6C357EB-9166-4D6E-81D7-772FBCBE502B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8</a:t>
            </a:fld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9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Discutiamo sull’importanza del SPT (quale futuro)???????</a:t>
            </a:r>
          </a:p>
        </p:txBody>
      </p:sp>
    </p:spTree>
    <p:extLst>
      <p:ext uri="{BB962C8B-B14F-4D97-AF65-F5344CB8AC3E}">
        <p14:creationId xmlns:p14="http://schemas.microsoft.com/office/powerpoint/2010/main" val="3438136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0381D-91CD-4EC2-BD6B-8F27AAAEB8F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8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it-IT" sz="2000" b="0" strike="noStrike" spc="-1" dirty="0">
                <a:latin typeface="Arial"/>
              </a:rPr>
              <a:t>Ecco che con questo lavoro ben fatto che ha coinvolto 11 paesi europei 20 centri </a:t>
            </a:r>
            <a:r>
              <a:rPr lang="it-IT" sz="2000" b="0" strike="noStrike" spc="-1" dirty="0" err="1">
                <a:latin typeface="Arial"/>
              </a:rPr>
              <a:t>IIIri</a:t>
            </a:r>
            <a:r>
              <a:rPr lang="it-IT" sz="2000" b="0" strike="noStrike" spc="-1" dirty="0">
                <a:latin typeface="Arial"/>
              </a:rPr>
              <a:t>  </a:t>
            </a:r>
            <a:r>
              <a:rPr lang="it-IT" sz="2000" b="0" strike="noStrike" spc="-1" dirty="0" err="1">
                <a:latin typeface="Arial"/>
              </a:rPr>
              <a:t>cion</a:t>
            </a:r>
            <a:r>
              <a:rPr lang="it-IT" sz="2000" b="0" strike="noStrike" spc="-1" dirty="0">
                <a:latin typeface="Arial"/>
              </a:rPr>
              <a:t> una diagnosi certa di A Occupazionale cin </a:t>
            </a:r>
            <a:r>
              <a:rPr lang="it-IT" sz="2000" b="0" strike="noStrike" spc="-1" dirty="0" err="1">
                <a:latin typeface="Arial"/>
              </a:rPr>
              <a:t>Tesr</a:t>
            </a:r>
            <a:r>
              <a:rPr lang="it-IT" sz="2000" b="0" strike="noStrike" spc="-1" dirty="0">
                <a:latin typeface="Arial"/>
              </a:rPr>
              <a:t> di provocazione bronchiale specifico </a:t>
            </a:r>
          </a:p>
          <a:p>
            <a:pPr marL="216000" indent="-216000"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2000" b="0" strike="noStrike" spc="-1" dirty="0">
                <a:latin typeface="Arial"/>
              </a:rPr>
              <a:t> questo bel lavoro sono andati a vedere le caratteristiche delle forme più severe di Asma…………</a:t>
            </a:r>
          </a:p>
          <a:p>
            <a:pPr marL="216000" indent="-216000">
              <a:lnSpc>
                <a:spcPct val="100000"/>
              </a:lnSpc>
            </a:pPr>
            <a:r>
              <a:rPr lang="it-IT" sz="2000" b="0" strike="noStrike" spc="-1" dirty="0">
                <a:latin typeface="Arial"/>
              </a:rPr>
              <a:t>PERTANTO, per rispondere alla domanda se l’asma severa o difficile da controllare può associarsi ad esposizione occupazionale, la risposta è SI</a:t>
            </a:r>
          </a:p>
          <a:p>
            <a:pPr marL="216000" indent="-216000"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2000" b="0" strike="noStrike" spc="-1" dirty="0">
                <a:latin typeface="Arial"/>
              </a:rPr>
              <a:t>VI PORTO i RISULTATI DELLE STUDIO più (cui ha partecipato anche </a:t>
            </a:r>
            <a:r>
              <a:rPr lang="it-IT" sz="2000" b="0" strike="noStrike" spc="-1" dirty="0" err="1">
                <a:latin typeface="Arial"/>
              </a:rPr>
              <a:t>padova</a:t>
            </a:r>
            <a:r>
              <a:rPr lang="it-IT" sz="2000" b="0" strike="noStrike" spc="-1" dirty="0">
                <a:latin typeface="Arial"/>
              </a:rPr>
              <a:t>) </a:t>
            </a:r>
          </a:p>
          <a:p>
            <a:pPr marL="216000" indent="-216000"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A positive SIC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result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was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defined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by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either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greater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than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or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equal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to 15%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fall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in FEV1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at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any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time point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during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postchallenge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monitoring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period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or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significant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increase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in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postchallenge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level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of NSBH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as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compared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with the baseline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value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endParaRPr lang="it-IT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it-IT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Dati sul biomarcatori di flogosi bronchiale non inclusi nel database (non disponibili in molti centri)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20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Poor</a:t>
            </a:r>
            <a:r>
              <a:rPr lang="it-IT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control </a:t>
            </a:r>
            <a:r>
              <a:rPr lang="it-IT" sz="2000" b="0" strike="noStrike" spc="-1" dirty="0">
                <a:solidFill>
                  <a:srgbClr val="000000"/>
                </a:solidFill>
                <a:latin typeface="Wingdings"/>
                <a:ea typeface="+mn-ea"/>
              </a:rPr>
              <a:t></a:t>
            </a:r>
            <a:r>
              <a:rPr lang="it-IT" sz="2000" b="0" strike="noStrike" spc="-1" dirty="0">
                <a:solidFill>
                  <a:srgbClr val="000000"/>
                </a:solidFill>
                <a:latin typeface="Times New Roman"/>
                <a:ea typeface="+mn-ea"/>
              </a:rPr>
              <a:t> SABA &gt; 1/die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2000" b="0" strike="noStrike" spc="-1" dirty="0">
                <a:solidFill>
                  <a:srgbClr val="000000"/>
                </a:solidFill>
                <a:latin typeface="Times New Roman"/>
                <a:ea typeface="+mn-ea"/>
              </a:rPr>
              <a:t>Reversibilità (18 </a:t>
            </a:r>
            <a:r>
              <a:rPr lang="it-IT" sz="2000" b="0" strike="noStrike" spc="-1" dirty="0">
                <a:solidFill>
                  <a:srgbClr val="000000"/>
                </a:solidFill>
                <a:latin typeface="Wingdings"/>
                <a:ea typeface="+mn-ea"/>
              </a:rPr>
              <a:t></a:t>
            </a:r>
            <a:r>
              <a:rPr lang="it-IT" sz="2000" b="0" strike="noStrike" spc="-1" dirty="0">
                <a:solidFill>
                  <a:srgbClr val="000000"/>
                </a:solidFill>
                <a:latin typeface="Times New Roman"/>
                <a:ea typeface="+mn-ea"/>
              </a:rPr>
              <a:t> 11%)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2000" b="0" strike="noStrike" spc="-1" dirty="0">
                <a:solidFill>
                  <a:srgbClr val="000000"/>
                </a:solidFill>
                <a:latin typeface="Times New Roman"/>
                <a:ea typeface="+mn-ea"/>
              </a:rPr>
              <a:t>FATTORI DI RISCHIO (CON LE DOVUTE CAUTELE!!!)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2000" b="0" strike="noStrike" spc="-1" dirty="0">
                <a:solidFill>
                  <a:srgbClr val="000000"/>
                </a:solidFill>
                <a:latin typeface="Times New Roman"/>
                <a:ea typeface="+mn-ea"/>
              </a:rPr>
              <a:t>ATOPIA (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atopy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well-identified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risk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factor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for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development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of OA in workers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exposed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to HMW agents)</a:t>
            </a:r>
            <a:endParaRPr lang="it-IT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Durata dell’esposizione con sintomi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Persistenza dell’esposizione (FATTORE MODIFICABILE!)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Asma infantile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Basso livello di educazione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Espettorato cronico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OA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cohort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revealed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several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differences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compared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with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findings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of studies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conducted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in general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adult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asthma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populations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:,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female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sex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obesity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cigarette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smoking,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rhinitis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sinusitis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did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not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show an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association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with severe OA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here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although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chronic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sinusitis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was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associated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with high-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level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treatment. </a:t>
            </a:r>
            <a:endParaRPr lang="it-IT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contrast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no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relationship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was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observed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between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work-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related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rhinitis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and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severity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of OA,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which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discordant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with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findings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of Moscato et al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who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reported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moderate-severe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occupational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rhinitis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was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associated</a:t>
            </a:r>
            <a:r>
              <a:rPr lang="it-IT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with more severe OA. </a:t>
            </a:r>
            <a:endParaRPr lang="it-IT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it-IT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La persistenza dei sintomi dopo la rimozione dell’agente causale sembra invece correlata a fattori individuali: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Obesità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Espettorazione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Basso livello culturale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TIPO DI AGENTE CAUSALE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Dati contradditori LMWA vs. HMWA /Maestrelli et al.)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it-IT" sz="2000" b="0" strike="noStrike" spc="-1" dirty="0">
              <a:latin typeface="Arial"/>
            </a:endParaRPr>
          </a:p>
        </p:txBody>
      </p:sp>
      <p:sp>
        <p:nvSpPr>
          <p:cNvPr id="50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838C5EB-684A-4ABE-A47B-BE2067A07DDC}" type="slidenum">
              <a:rPr lang="it-IT" sz="1200" b="0" strike="noStrike" spc="-1">
                <a:latin typeface="Times New Roman"/>
              </a:rPr>
              <a:t>15</a:t>
            </a:fld>
            <a:endParaRPr lang="it-IT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8254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..non riconoscendo </a:t>
            </a:r>
            <a:r>
              <a:rPr lang="it-IT" dirty="0" err="1"/>
              <a:t>persite</a:t>
            </a:r>
            <a:r>
              <a:rPr lang="it-IT" dirty="0"/>
              <a:t> l’esposizione ad agenti a basso peso molecolare  (sostanze chimiche) che vengono considerate meno frequentemente nell’iter diagnostico., ma vedremo che anche questo concetto si sta modificando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8D4BF-E345-4F3E-B19E-5370B4AD51A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251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078">
              <a:defRPr/>
            </a:pPr>
            <a:r>
              <a:rPr lang="it-IT" dirty="0"/>
              <a:t>Che quindi mi attivano il sistema immunitario sia innato che adattativo dove un ruolo importante è </a:t>
            </a:r>
            <a:r>
              <a:rPr lang="it-IT" dirty="0" err="1"/>
              <a:t>savilto</a:t>
            </a:r>
            <a:r>
              <a:rPr lang="it-IT" dirty="0"/>
              <a:t> dalle </a:t>
            </a:r>
            <a:r>
              <a:rPr lang="it-IT" dirty="0" err="1"/>
              <a:t>allrmine</a:t>
            </a:r>
            <a:r>
              <a:rPr lang="it-IT" dirty="0"/>
              <a:t> e dalle cellule della difesa immunologica rapidamente attivate come le ILC2</a:t>
            </a:r>
          </a:p>
          <a:p>
            <a:pPr defTabSz="483078">
              <a:defRPr/>
            </a:pPr>
            <a:endParaRPr lang="it-IT" dirty="0"/>
          </a:p>
          <a:p>
            <a:pPr defTabSz="483078">
              <a:defRPr/>
            </a:pPr>
            <a:r>
              <a:rPr lang="it-IT" dirty="0"/>
              <a:t>Il meccanismo immunologico nelle forme più severe è determinato da un meccanismo </a:t>
            </a:r>
            <a:r>
              <a:rPr lang="it-IT" dirty="0" err="1"/>
              <a:t>immunonologico</a:t>
            </a:r>
            <a:r>
              <a:rPr lang="it-IT" dirty="0"/>
              <a:t> di tipo 2  v </a:t>
            </a:r>
            <a:r>
              <a:rPr lang="it-IT" dirty="0" err="1"/>
              <a:t>erolsimolmente</a:t>
            </a:r>
            <a:r>
              <a:rPr lang="it-IT" dirty="0"/>
              <a:t> da un </a:t>
            </a:r>
            <a:r>
              <a:rPr lang="it-IT" dirty="0" err="1"/>
              <a:t>colntestuale</a:t>
            </a:r>
            <a:r>
              <a:rPr lang="it-IT" dirty="0"/>
              <a:t> attivazione del </a:t>
            </a:r>
            <a:r>
              <a:rPr lang="it-IT" dirty="0" err="1"/>
              <a:t>meccankismo</a:t>
            </a:r>
            <a:r>
              <a:rPr lang="it-IT" dirty="0"/>
              <a:t> immunologico innato ed adattativo a partire dal danno di barriera da un insulto alle cellule </a:t>
            </a:r>
            <a:r>
              <a:rPr lang="it-IT" dirty="0" err="1"/>
              <a:t>epèigteliali</a:t>
            </a:r>
            <a:r>
              <a:rPr lang="it-IT" dirty="0"/>
              <a:t> </a:t>
            </a:r>
            <a:r>
              <a:rPr lang="it-IT" dirty="0" err="1"/>
              <a:t>vio</a:t>
            </a:r>
            <a:r>
              <a:rPr lang="it-IT" dirty="0"/>
              <a:t> è </a:t>
            </a:r>
            <a:r>
              <a:rPr lang="it-IT" dirty="0" err="1"/>
              <a:t>ujn</a:t>
            </a:r>
            <a:r>
              <a:rPr lang="it-IT" dirty="0"/>
              <a:t> rilascio di </a:t>
            </a:r>
            <a:r>
              <a:rPr lang="it-IT" dirty="0" err="1"/>
              <a:t>allarmine</a:t>
            </a:r>
            <a:r>
              <a:rPr lang="it-IT" dirty="0"/>
              <a:t> </a:t>
            </a:r>
          </a:p>
          <a:p>
            <a:pPr defTabSz="483078">
              <a:defRPr/>
            </a:pPr>
            <a:endParaRPr lang="it-IT" baseline="0" dirty="0"/>
          </a:p>
          <a:p>
            <a:pPr defTabSz="483078">
              <a:defRPr/>
            </a:pPr>
            <a:r>
              <a:rPr lang="it-IT" baseline="0" dirty="0"/>
              <a:t>una flogosi e/o meccanismo immunologico di tipo 2 che coinvolge il sistema immunologico adattativo ed innato che </a:t>
            </a:r>
            <a:r>
              <a:rPr lang="it-IT" baseline="0" dirty="0" err="1"/>
              <a:t>rispomde</a:t>
            </a:r>
            <a:r>
              <a:rPr lang="it-IT" baseline="0" dirty="0"/>
              <a:t> a stimoli esogeni </a:t>
            </a:r>
            <a:endParaRPr lang="it-IT" dirty="0"/>
          </a:p>
          <a:p>
            <a:pPr defTabSz="483078">
              <a:defRPr/>
            </a:pPr>
            <a:endParaRPr lang="it-IT" dirty="0"/>
          </a:p>
          <a:p>
            <a:pPr defTabSz="483078">
              <a:defRPr/>
            </a:pPr>
            <a:r>
              <a:rPr lang="it-IT" dirty="0"/>
              <a:t>Ricordiamo come</a:t>
            </a:r>
            <a:r>
              <a:rPr lang="it-IT" baseline="0" dirty="0"/>
              <a:t> il meccanismo immunologico dell’infiammazione tipo 2 comprende la risposta immune adattativa e la risposta immune Innata dallo stimolo allergenico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634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B46-44B5-4539-8CF9-78733D043530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5F6-45B7-4E7C-8EC2-2D4B1FF15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25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B46-44B5-4539-8CF9-78733D043530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5F6-45B7-4E7C-8EC2-2D4B1FF15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47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B46-44B5-4539-8CF9-78733D043530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5F6-45B7-4E7C-8EC2-2D4B1FF15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685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65A7112-3BE5-40A0-9301-6DFCA7D2D96C}" type="slidenum">
              <a:t>‹N›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4560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C00000"/>
                </a:solidFill>
                <a:latin typeface="Calibri (Titoli)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967659" y="620984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AA921D-609C-47B1-8EAD-9228C0618682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4" y="6061166"/>
            <a:ext cx="1175271" cy="513806"/>
          </a:xfrm>
          <a:prstGeom prst="rect">
            <a:avLst/>
          </a:prstGeom>
        </p:spPr>
      </p:pic>
      <p:sp>
        <p:nvSpPr>
          <p:cNvPr id="6" name="Segnaposto testo 5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6653351"/>
            <a:ext cx="12192000" cy="204651"/>
          </a:xfrm>
          <a:prstGeom prst="rect">
            <a:avLst/>
          </a:prstGeom>
          <a:solidFill>
            <a:srgbClr val="9612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2583940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indrome RSB Firenze 5 aprile 24 - Slide relatori interna.jpg" descr="Sindrome RSB Firenze 5 aprile 24 - Slide relatori inter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869279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VALID LAYOUT : [INVALID LAYOUT : [Blank]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299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AD308-9341-426E-9647-B39F067326E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6844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B46-44B5-4539-8CF9-78733D043530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5F6-45B7-4E7C-8EC2-2D4B1FF15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30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B46-44B5-4539-8CF9-78733D043530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5F6-45B7-4E7C-8EC2-2D4B1FF15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89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B46-44B5-4539-8CF9-78733D043530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5F6-45B7-4E7C-8EC2-2D4B1FF15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76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B46-44B5-4539-8CF9-78733D043530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5F6-45B7-4E7C-8EC2-2D4B1FF15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16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B46-44B5-4539-8CF9-78733D043530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5F6-45B7-4E7C-8EC2-2D4B1FF15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08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B46-44B5-4539-8CF9-78733D043530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5F6-45B7-4E7C-8EC2-2D4B1FF15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23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B46-44B5-4539-8CF9-78733D043530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5F6-45B7-4E7C-8EC2-2D4B1FF15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07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B46-44B5-4539-8CF9-78733D043530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5F6-45B7-4E7C-8EC2-2D4B1FF15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8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94B46-44B5-4539-8CF9-78733D043530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245F6-45B7-4E7C-8EC2-2D4B1FF15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43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5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12.png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4.png"/><Relationship Id="rId4" Type="http://schemas.openxmlformats.org/officeDocument/2006/relationships/hyperlink" Target="https://www.ncbi.nlm.nih.gov/pubmed/3091423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0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0.wmf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41" y="1141073"/>
            <a:ext cx="603572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8180" name="Group 1"/>
          <p:cNvGrpSpPr>
            <a:grpSpLocks/>
          </p:cNvGrpSpPr>
          <p:nvPr/>
        </p:nvGrpSpPr>
        <p:grpSpPr bwMode="auto">
          <a:xfrm>
            <a:off x="2806701" y="38100"/>
            <a:ext cx="6996113" cy="541338"/>
            <a:chOff x="1709640" y="38160"/>
            <a:chExt cx="9327960" cy="541440"/>
          </a:xfrm>
        </p:grpSpPr>
        <p:pic>
          <p:nvPicPr>
            <p:cNvPr id="178191" name="Text Box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640" y="38160"/>
              <a:ext cx="9327960" cy="54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9" name="CustomShape 2"/>
            <p:cNvSpPr/>
            <p:nvPr/>
          </p:nvSpPr>
          <p:spPr>
            <a:xfrm>
              <a:off x="1872621" y="57214"/>
              <a:ext cx="8441094" cy="260399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0" name="CustomShape 3"/>
          <p:cNvSpPr/>
          <p:nvPr/>
        </p:nvSpPr>
        <p:spPr>
          <a:xfrm>
            <a:off x="1417516" y="28575"/>
            <a:ext cx="10425722" cy="439737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7" name="CustomShape 8"/>
          <p:cNvSpPr/>
          <p:nvPr/>
        </p:nvSpPr>
        <p:spPr>
          <a:xfrm>
            <a:off x="5705476" y="1582739"/>
            <a:ext cx="4538663" cy="18367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CustomShape 9"/>
          <p:cNvSpPr/>
          <p:nvPr/>
        </p:nvSpPr>
        <p:spPr>
          <a:xfrm>
            <a:off x="6381750" y="1801814"/>
            <a:ext cx="2376488" cy="5619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70000"/>
              </a:lnSpc>
              <a:spcBef>
                <a:spcPts val="1199"/>
              </a:spcBef>
              <a:defRPr/>
            </a:pPr>
            <a:endParaRPr lang="it-IT" spc="-1"/>
          </a:p>
          <a:p>
            <a:pPr>
              <a:defRPr/>
            </a:pPr>
            <a:endParaRPr lang="it-IT" spc="-1"/>
          </a:p>
        </p:txBody>
      </p:sp>
      <p:pic>
        <p:nvPicPr>
          <p:cNvPr id="17818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9" t="29346" r="14194" b="30923"/>
          <a:stretch>
            <a:fillRect/>
          </a:stretch>
        </p:blipFill>
        <p:spPr bwMode="auto">
          <a:xfrm>
            <a:off x="134815" y="38100"/>
            <a:ext cx="1282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950" y="-26195"/>
            <a:ext cx="273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8187" name="Group 11"/>
          <p:cNvGrpSpPr>
            <a:grpSpLocks/>
          </p:cNvGrpSpPr>
          <p:nvPr/>
        </p:nvGrpSpPr>
        <p:grpSpPr bwMode="auto">
          <a:xfrm>
            <a:off x="6127750" y="4554538"/>
            <a:ext cx="4749800" cy="2241550"/>
            <a:chOff x="5708509" y="4366323"/>
            <a:chExt cx="6332039" cy="2241466"/>
          </a:xfrm>
        </p:grpSpPr>
        <p:pic>
          <p:nvPicPr>
            <p:cNvPr id="17818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509" y="4395229"/>
              <a:ext cx="6332039" cy="221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CustomShape 12"/>
            <p:cNvSpPr/>
            <p:nvPr/>
          </p:nvSpPr>
          <p:spPr>
            <a:xfrm>
              <a:off x="6654506" y="4366323"/>
              <a:ext cx="4440046" cy="1806605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1840" tIns="25920" rIns="51840" bIns="25920">
              <a:spAutoFit/>
            </a:bodyPr>
            <a:lstStyle/>
            <a:p>
              <a:pPr algn="ctr">
                <a:spcBef>
                  <a:spcPts val="751"/>
                </a:spcBef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it-IT" sz="1200" b="1" spc="-1" dirty="0">
                  <a:solidFill>
                    <a:schemeClr val="accent1">
                      <a:lumMod val="50000"/>
                    </a:schemeClr>
                  </a:solidFill>
                  <a:ea typeface="ＭＳ Ｐゴシック"/>
                </a:rPr>
                <a:t>Dr.ssa  </a:t>
              </a:r>
              <a:r>
                <a:rPr lang="it-IT" sz="1200" b="1" spc="-1" dirty="0" err="1">
                  <a:solidFill>
                    <a:schemeClr val="accent1">
                      <a:lumMod val="50000"/>
                    </a:schemeClr>
                  </a:solidFill>
                  <a:ea typeface="ＭＳ Ｐゴシック"/>
                </a:rPr>
                <a:t>M.A.Crivellaro</a:t>
              </a:r>
              <a:endParaRPr lang="it-IT" sz="1200" spc="-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>
                <a:spcBef>
                  <a:spcPts val="655"/>
                </a:spcBef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it-IT" sz="1100" spc="-1" dirty="0">
                  <a:solidFill>
                    <a:schemeClr val="accent1">
                      <a:lumMod val="50000"/>
                    </a:schemeClr>
                  </a:solidFill>
                  <a:ea typeface="ＭＳ Ｐゴシック"/>
                </a:rPr>
                <a:t>Dipartimento di Medicina dei sistemi</a:t>
              </a:r>
              <a:endParaRPr lang="it-IT" sz="1100" spc="-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>
                <a:spcBef>
                  <a:spcPts val="655"/>
                </a:spcBef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it-IT" sz="1100" spc="-1" dirty="0">
                  <a:solidFill>
                    <a:schemeClr val="accent1">
                      <a:lumMod val="50000"/>
                    </a:schemeClr>
                  </a:solidFill>
                  <a:ea typeface="ＭＳ Ｐゴシック"/>
                </a:rPr>
                <a:t>UOSD di Allergologia</a:t>
              </a:r>
            </a:p>
            <a:p>
              <a:pPr algn="ctr">
                <a:spcBef>
                  <a:spcPts val="655"/>
                </a:spcBef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it-IT" sz="1100" spc="-1" dirty="0">
                  <a:solidFill>
                    <a:schemeClr val="accent1">
                      <a:lumMod val="50000"/>
                    </a:schemeClr>
                  </a:solidFill>
                  <a:ea typeface="ＭＳ Ｐゴシック"/>
                </a:rPr>
                <a:t>Dipartimento di Medicina dei sistemi</a:t>
              </a:r>
              <a:endParaRPr lang="it-IT" sz="1100" spc="-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>
                <a:spcBef>
                  <a:spcPts val="655"/>
                </a:spcBef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it-IT" sz="1100" spc="-1" dirty="0">
                  <a:solidFill>
                    <a:schemeClr val="accent1">
                      <a:lumMod val="50000"/>
                    </a:schemeClr>
                  </a:solidFill>
                  <a:ea typeface="ＭＳ Ｐゴシック"/>
                </a:rPr>
                <a:t>Azienda Ospedale -Università di Padova</a:t>
              </a:r>
            </a:p>
            <a:p>
              <a:pPr algn="ctr">
                <a:spcBef>
                  <a:spcPts val="655"/>
                </a:spcBef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it-IT" sz="1100" spc="-1" dirty="0">
                  <a:solidFill>
                    <a:schemeClr val="accent1">
                      <a:lumMod val="50000"/>
                    </a:schemeClr>
                  </a:solidFill>
                  <a:ea typeface="ＭＳ Ｐゴシック"/>
                </a:rPr>
                <a:t>mariaangiola.crivellaro@unipd.it</a:t>
              </a:r>
              <a:endParaRPr lang="it-IT" sz="1100" spc="-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>
                <a:spcBef>
                  <a:spcPts val="655"/>
                </a:spcBef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endParaRPr lang="it-IT" sz="1200" spc="-1" dirty="0"/>
            </a:p>
          </p:txBody>
        </p:sp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9033AAD5-378A-46D7-9A85-FE10A95B2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2" y="598488"/>
            <a:ext cx="3464278" cy="605874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CC0E9EA-7354-4F1B-B824-5B870AB09E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1553" y="617538"/>
            <a:ext cx="2429214" cy="6058746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870866" y="1702346"/>
            <a:ext cx="5508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Discussione di un caso clinico,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solo apparentemente banale,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a partire dal </a:t>
            </a:r>
            <a:r>
              <a:rPr lang="it-IT" sz="2800" dirty="0" err="1">
                <a:solidFill>
                  <a:schemeClr val="accent5">
                    <a:lumMod val="50000"/>
                  </a:schemeClr>
                </a:solidFill>
              </a:rPr>
              <a:t>Prick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2915707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Rettangolo 18"/>
          <p:cNvSpPr/>
          <p:nvPr/>
        </p:nvSpPr>
        <p:spPr>
          <a:xfrm>
            <a:off x="0" y="231563"/>
            <a:ext cx="12192000" cy="6626437"/>
          </a:xfrm>
          <a:prstGeom prst="rect">
            <a:avLst/>
          </a:prstGeom>
          <a:solidFill>
            <a:srgbClr val="E7EF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50" name="Rectangle 2"/>
          <p:cNvSpPr/>
          <p:nvPr/>
        </p:nvSpPr>
        <p:spPr>
          <a:xfrm>
            <a:off x="6005160" y="1130400"/>
            <a:ext cx="29160" cy="41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1" name="Rectangle 3"/>
          <p:cNvSpPr/>
          <p:nvPr/>
        </p:nvSpPr>
        <p:spPr>
          <a:xfrm>
            <a:off x="6005160" y="1198440"/>
            <a:ext cx="29160" cy="4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2" name="Rectangle 4"/>
          <p:cNvSpPr/>
          <p:nvPr/>
        </p:nvSpPr>
        <p:spPr>
          <a:xfrm>
            <a:off x="5922720" y="1130400"/>
            <a:ext cx="29160" cy="41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3" name="Rectangle 5"/>
          <p:cNvSpPr/>
          <p:nvPr/>
        </p:nvSpPr>
        <p:spPr>
          <a:xfrm>
            <a:off x="5760360" y="852480"/>
            <a:ext cx="27000" cy="4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4" name="Rectangle 6"/>
          <p:cNvSpPr/>
          <p:nvPr/>
        </p:nvSpPr>
        <p:spPr>
          <a:xfrm>
            <a:off x="5922720" y="990720"/>
            <a:ext cx="29160" cy="4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5" name="Rectangle 7"/>
          <p:cNvSpPr/>
          <p:nvPr/>
        </p:nvSpPr>
        <p:spPr>
          <a:xfrm>
            <a:off x="5760360" y="922320"/>
            <a:ext cx="27000" cy="4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6" name="Rectangle 8"/>
          <p:cNvSpPr/>
          <p:nvPr/>
        </p:nvSpPr>
        <p:spPr>
          <a:xfrm>
            <a:off x="5922720" y="1060560"/>
            <a:ext cx="29160" cy="4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7" name="Rectangle 9"/>
          <p:cNvSpPr/>
          <p:nvPr/>
        </p:nvSpPr>
        <p:spPr>
          <a:xfrm>
            <a:off x="6087600" y="1198440"/>
            <a:ext cx="27000" cy="4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8" name="Rectangle 10"/>
          <p:cNvSpPr/>
          <p:nvPr/>
        </p:nvSpPr>
        <p:spPr>
          <a:xfrm>
            <a:off x="5922720" y="1136520"/>
            <a:ext cx="82080" cy="47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9" name="Rectangle 11"/>
          <p:cNvSpPr/>
          <p:nvPr/>
        </p:nvSpPr>
        <p:spPr>
          <a:xfrm>
            <a:off x="5922720" y="1060560"/>
            <a:ext cx="29160" cy="4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0" name="Picture 13"/>
          <p:cNvPicPr/>
          <p:nvPr/>
        </p:nvPicPr>
        <p:blipFill>
          <a:blip r:embed="rId2"/>
          <a:stretch/>
        </p:blipFill>
        <p:spPr>
          <a:xfrm>
            <a:off x="2821140" y="490320"/>
            <a:ext cx="6586920" cy="2072880"/>
          </a:xfrm>
          <a:prstGeom prst="rect">
            <a:avLst/>
          </a:prstGeom>
          <a:ln w="0">
            <a:noFill/>
          </a:ln>
        </p:spPr>
      </p:pic>
      <p:pic>
        <p:nvPicPr>
          <p:cNvPr id="561" name="Picture 14"/>
          <p:cNvPicPr/>
          <p:nvPr/>
        </p:nvPicPr>
        <p:blipFill>
          <a:blip r:embed="rId3"/>
          <a:stretch/>
        </p:blipFill>
        <p:spPr>
          <a:xfrm>
            <a:off x="3378600" y="2691056"/>
            <a:ext cx="5472000" cy="2733480"/>
          </a:xfrm>
          <a:prstGeom prst="rect">
            <a:avLst/>
          </a:prstGeom>
          <a:ln w="0">
            <a:noFill/>
          </a:ln>
        </p:spPr>
      </p:pic>
      <p:sp>
        <p:nvSpPr>
          <p:cNvPr id="562" name="Text Box 15"/>
          <p:cNvSpPr/>
          <p:nvPr/>
        </p:nvSpPr>
        <p:spPr>
          <a:xfrm>
            <a:off x="6597290" y="5403748"/>
            <a:ext cx="2810770" cy="3663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896"/>
              </a:spcBef>
            </a:pPr>
            <a:r>
              <a:rPr lang="it-IT" sz="1790" b="0" strike="noStrike" spc="-1" dirty="0" err="1">
                <a:solidFill>
                  <a:srgbClr val="330DD7"/>
                </a:solidFill>
                <a:latin typeface="Arial"/>
              </a:rPr>
              <a:t>Allergy</a:t>
            </a:r>
            <a:r>
              <a:rPr lang="it-IT" sz="1790" b="0" strike="noStrike" spc="-1" dirty="0">
                <a:solidFill>
                  <a:srgbClr val="330DD7"/>
                </a:solidFill>
                <a:latin typeface="Arial"/>
              </a:rPr>
              <a:t> 2008:63; 620-629</a:t>
            </a:r>
            <a:endParaRPr lang="it-IT" sz="179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3" name="Picture 16" descr="prova"/>
          <p:cNvPicPr/>
          <p:nvPr/>
        </p:nvPicPr>
        <p:blipFill>
          <a:blip r:embed="rId4"/>
          <a:stretch/>
        </p:blipFill>
        <p:spPr>
          <a:xfrm>
            <a:off x="0" y="3408127"/>
            <a:ext cx="2334600" cy="2361960"/>
          </a:xfrm>
          <a:prstGeom prst="rect">
            <a:avLst/>
          </a:prstGeom>
          <a:ln w="0">
            <a:noFill/>
          </a:ln>
        </p:spPr>
      </p:pic>
      <p:sp>
        <p:nvSpPr>
          <p:cNvPr id="564" name="Line 17"/>
          <p:cNvSpPr/>
          <p:nvPr/>
        </p:nvSpPr>
        <p:spPr>
          <a:xfrm>
            <a:off x="6095880" y="4581360"/>
            <a:ext cx="2107080" cy="360"/>
          </a:xfrm>
          <a:prstGeom prst="line">
            <a:avLst/>
          </a:prstGeom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it-IT" sz="17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5" name="Line 18"/>
          <p:cNvSpPr/>
          <p:nvPr/>
        </p:nvSpPr>
        <p:spPr>
          <a:xfrm>
            <a:off x="3988800" y="5013000"/>
            <a:ext cx="861480" cy="360"/>
          </a:xfrm>
          <a:prstGeom prst="line">
            <a:avLst/>
          </a:prstGeom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it-IT" sz="179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66" name="Picture 2"/>
          <p:cNvPicPr/>
          <p:nvPr/>
        </p:nvPicPr>
        <p:blipFill>
          <a:blip r:embed="rId5"/>
          <a:srcRect l="11608" t="29314" r="14198" b="30905"/>
          <a:stretch/>
        </p:blipFill>
        <p:spPr>
          <a:xfrm>
            <a:off x="0" y="0"/>
            <a:ext cx="1677960" cy="404280"/>
          </a:xfrm>
          <a:prstGeom prst="rect">
            <a:avLst/>
          </a:prstGeom>
          <a:ln w="0">
            <a:noFill/>
          </a:ln>
        </p:spPr>
      </p:pic>
      <p:sp>
        <p:nvSpPr>
          <p:cNvPr id="567" name="Rettangolo 21"/>
          <p:cNvSpPr/>
          <p:nvPr/>
        </p:nvSpPr>
        <p:spPr>
          <a:xfrm>
            <a:off x="1678320" y="0"/>
            <a:ext cx="10147334" cy="404280"/>
          </a:xfrm>
          <a:prstGeom prst="rect">
            <a:avLst/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" name="CustomShape 1"/>
          <p:cNvSpPr/>
          <p:nvPr/>
        </p:nvSpPr>
        <p:spPr>
          <a:xfrm>
            <a:off x="8850600" y="6016019"/>
            <a:ext cx="2305190" cy="4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/>
          </a:bodyPr>
          <a:lstStyle/>
          <a:p>
            <a:pPr algn="ctr">
              <a:spcBef>
                <a:spcPts val="420"/>
              </a:spcBef>
            </a:pP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M.A. </a:t>
            </a:r>
            <a:r>
              <a:rPr lang="it-IT" sz="2100" spc="-1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Crivellaro</a:t>
            </a: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2024</a:t>
            </a:r>
            <a:endParaRPr lang="it-IT" sz="2100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22" name="Picture 3"/>
          <p:cNvPicPr/>
          <p:nvPr/>
        </p:nvPicPr>
        <p:blipFill>
          <a:blip r:embed="rId6"/>
          <a:stretch/>
        </p:blipFill>
        <p:spPr>
          <a:xfrm>
            <a:off x="11782680" y="-14369"/>
            <a:ext cx="409320" cy="418650"/>
          </a:xfrm>
          <a:prstGeom prst="rect">
            <a:avLst/>
          </a:prstGeom>
          <a:ln>
            <a:noFill/>
          </a:ln>
        </p:spPr>
      </p:pic>
      <p:pic>
        <p:nvPicPr>
          <p:cNvPr id="23" name="Picture 3"/>
          <p:cNvPicPr/>
          <p:nvPr/>
        </p:nvPicPr>
        <p:blipFill>
          <a:blip r:embed="rId6"/>
          <a:stretch/>
        </p:blipFill>
        <p:spPr>
          <a:xfrm>
            <a:off x="11782680" y="6335459"/>
            <a:ext cx="409320" cy="537429"/>
          </a:xfrm>
          <a:prstGeom prst="rect">
            <a:avLst/>
          </a:prstGeom>
          <a:ln>
            <a:noFill/>
          </a:ln>
        </p:spPr>
      </p:pic>
      <p:pic>
        <p:nvPicPr>
          <p:cNvPr id="24" name="Picture 2"/>
          <p:cNvPicPr/>
          <p:nvPr/>
        </p:nvPicPr>
        <p:blipFill>
          <a:blip r:embed="rId7"/>
          <a:srcRect l="11613" t="29317" r="14194" b="30924"/>
          <a:stretch/>
        </p:blipFill>
        <p:spPr>
          <a:xfrm>
            <a:off x="0" y="6360240"/>
            <a:ext cx="1241640" cy="497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68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Rettangolo 6"/>
          <p:cNvSpPr/>
          <p:nvPr/>
        </p:nvSpPr>
        <p:spPr>
          <a:xfrm>
            <a:off x="0" y="0"/>
            <a:ext cx="12192000" cy="6857640"/>
          </a:xfrm>
          <a:prstGeom prst="rect">
            <a:avLst/>
          </a:prstGeom>
          <a:solidFill>
            <a:srgbClr val="E7EF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595" name="Text Box 12"/>
          <p:cNvGrpSpPr/>
          <p:nvPr/>
        </p:nvGrpSpPr>
        <p:grpSpPr>
          <a:xfrm>
            <a:off x="-361" y="260280"/>
            <a:ext cx="12485437" cy="6741720"/>
            <a:chOff x="-191880" y="260280"/>
            <a:chExt cx="12188160" cy="6741720"/>
          </a:xfrm>
        </p:grpSpPr>
        <p:pic>
          <p:nvPicPr>
            <p:cNvPr id="596" name="Text Box 12"/>
            <p:cNvPicPr/>
            <p:nvPr/>
          </p:nvPicPr>
          <p:blipFill>
            <a:blip r:embed="rId2"/>
            <a:stretch/>
          </p:blipFill>
          <p:spPr>
            <a:xfrm>
              <a:off x="124200" y="260280"/>
              <a:ext cx="11872080" cy="6741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7" name="Text Box 4"/>
            <p:cNvSpPr/>
            <p:nvPr/>
          </p:nvSpPr>
          <p:spPr>
            <a:xfrm>
              <a:off x="-191880" y="506520"/>
              <a:ext cx="11029320" cy="39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9120" tIns="34560" rIns="69120" bIns="3456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it-IT" sz="209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598" name="PlaceHolder 1"/>
          <p:cNvSpPr>
            <a:spLocks noGrp="1"/>
          </p:cNvSpPr>
          <p:nvPr>
            <p:ph type="title" idx="4294967295"/>
          </p:nvPr>
        </p:nvSpPr>
        <p:spPr>
          <a:xfrm>
            <a:off x="620820" y="664477"/>
            <a:ext cx="10336320" cy="114264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it-IT" sz="3190" b="1" strike="noStrike" spc="-1" dirty="0">
                <a:solidFill>
                  <a:srgbClr val="C00000"/>
                </a:solidFill>
                <a:latin typeface="Futura"/>
              </a:rPr>
              <a:t>Dall’aggiornamento della valutazione Allergologica emerge:</a:t>
            </a:r>
            <a:br>
              <a:rPr lang="it-IT" sz="3190" b="1" strike="noStrike" spc="-1" dirty="0">
                <a:solidFill>
                  <a:srgbClr val="C00000"/>
                </a:solidFill>
                <a:latin typeface="Futura"/>
              </a:rPr>
            </a:br>
            <a:endParaRPr lang="it-IT" sz="319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 idx="4294967295"/>
          </p:nvPr>
        </p:nvSpPr>
        <p:spPr>
          <a:xfrm>
            <a:off x="625996" y="1688120"/>
            <a:ext cx="1050156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500" lnSpcReduction="20000"/>
          </a:bodyPr>
          <a:lstStyle/>
          <a:p>
            <a:pPr marL="207000" indent="-207000">
              <a:lnSpc>
                <a:spcPct val="90000"/>
              </a:lnSpc>
              <a:spcBef>
                <a:spcPts val="1001"/>
              </a:spcBef>
              <a:buSzPct val="100000"/>
              <a:buBlip>
                <a:blip r:embed="rId3"/>
              </a:buBlip>
            </a:pPr>
            <a:r>
              <a:rPr lang="it-IT" sz="2400" b="1" strike="noStrike" spc="-1" dirty="0">
                <a:solidFill>
                  <a:srgbClr val="003399"/>
                </a:solidFill>
                <a:latin typeface="Futura Medium"/>
              </a:rPr>
              <a:t>…</a:t>
            </a:r>
            <a:r>
              <a:rPr lang="it-IT" sz="2660" b="1" strike="noStrike" spc="-1" dirty="0">
                <a:solidFill>
                  <a:srgbClr val="003399"/>
                </a:solidFill>
                <a:latin typeface="Arial"/>
              </a:rPr>
              <a:t>paziente con primitiva sensibilizzazione ad </a:t>
            </a:r>
            <a:r>
              <a:rPr lang="it-IT" sz="2660" b="1" strike="noStrike" spc="-1" dirty="0" err="1">
                <a:solidFill>
                  <a:srgbClr val="003399"/>
                </a:solidFill>
                <a:latin typeface="Arial"/>
              </a:rPr>
              <a:t>aeroallergeni</a:t>
            </a:r>
            <a:r>
              <a:rPr lang="it-IT" sz="2660" b="1" strike="noStrike" spc="-1" dirty="0">
                <a:solidFill>
                  <a:srgbClr val="003399"/>
                </a:solidFill>
                <a:latin typeface="Arial"/>
              </a:rPr>
              <a:t>  pollinici …. </a:t>
            </a:r>
            <a:endParaRPr lang="it-IT" sz="2660" b="0" strike="noStrike" spc="-1" dirty="0">
              <a:solidFill>
                <a:srgbClr val="000000"/>
              </a:solidFill>
              <a:latin typeface="Futura Medium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lang="it-IT" sz="2660" b="0" strike="noStrike" spc="-1" dirty="0">
              <a:solidFill>
                <a:srgbClr val="000000"/>
              </a:solidFill>
              <a:latin typeface="Futura Medium"/>
            </a:endParaRPr>
          </a:p>
          <a:p>
            <a:pPr marL="207000" indent="-207000">
              <a:lnSpc>
                <a:spcPct val="90000"/>
              </a:lnSpc>
              <a:spcBef>
                <a:spcPts val="1001"/>
              </a:spcBef>
              <a:buSzPct val="100061"/>
              <a:buBlip>
                <a:blip r:embed="rId4"/>
              </a:buBlip>
            </a:pPr>
            <a:r>
              <a:rPr lang="it-IT" sz="2660" b="1" strike="noStrike" spc="-1" dirty="0">
                <a:solidFill>
                  <a:srgbClr val="003399"/>
                </a:solidFill>
                <a:latin typeface="Arial"/>
              </a:rPr>
              <a:t>…..sensibilizzazione a </a:t>
            </a:r>
            <a:r>
              <a:rPr lang="it-IT" sz="2660" b="1" strike="noStrike" spc="-1" dirty="0" err="1">
                <a:solidFill>
                  <a:srgbClr val="003399"/>
                </a:solidFill>
                <a:latin typeface="Arial"/>
              </a:rPr>
              <a:t>panallergene</a:t>
            </a:r>
            <a:r>
              <a:rPr lang="it-IT" sz="2660" b="1" strike="noStrike" spc="-1" dirty="0">
                <a:solidFill>
                  <a:srgbClr val="003399"/>
                </a:solidFill>
                <a:latin typeface="Arial"/>
              </a:rPr>
              <a:t> della famiglia delle </a:t>
            </a:r>
            <a:r>
              <a:rPr lang="it-IT" sz="2660" b="1" strike="noStrike" spc="-1" dirty="0" err="1">
                <a:solidFill>
                  <a:srgbClr val="003399"/>
                </a:solidFill>
                <a:latin typeface="Arial"/>
              </a:rPr>
              <a:t>profiline</a:t>
            </a:r>
            <a:r>
              <a:rPr lang="it-IT" sz="2660" b="1" strike="noStrike" spc="-1" dirty="0">
                <a:solidFill>
                  <a:srgbClr val="003399"/>
                </a:solidFill>
                <a:latin typeface="Arial"/>
              </a:rPr>
              <a:t>   </a:t>
            </a:r>
            <a:endParaRPr lang="it-IT" sz="2660" b="0" strike="noStrike" spc="-1" dirty="0">
              <a:solidFill>
                <a:srgbClr val="000000"/>
              </a:solidFill>
              <a:latin typeface="Futura Medium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it-IT" sz="2660" b="0" strike="noStrike" spc="-1" dirty="0">
              <a:solidFill>
                <a:srgbClr val="000000"/>
              </a:solidFill>
              <a:latin typeface="Futura Medium"/>
            </a:endParaRPr>
          </a:p>
          <a:p>
            <a:pPr marL="207000" indent="-207000">
              <a:lnSpc>
                <a:spcPct val="110000"/>
              </a:lnSpc>
              <a:spcBef>
                <a:spcPts val="1001"/>
              </a:spcBef>
              <a:buSzPct val="100061"/>
              <a:buBlip>
                <a:blip r:embed="rId4"/>
              </a:buBlip>
              <a:tabLst>
                <a:tab pos="0" algn="l"/>
              </a:tabLst>
            </a:pPr>
            <a:r>
              <a:rPr lang="it-IT" sz="2660" b="1" strike="noStrike" spc="-1" dirty="0">
                <a:solidFill>
                  <a:srgbClr val="C00000"/>
                </a:solidFill>
                <a:latin typeface="Arial"/>
              </a:rPr>
              <a:t> Riscontro di sensibilizzazione a lattice secondaria alla primitiva sensibilizzazione a </a:t>
            </a:r>
            <a:r>
              <a:rPr lang="it-IT" sz="2660" b="1" strike="noStrike" spc="-1" dirty="0" err="1">
                <a:solidFill>
                  <a:srgbClr val="C00000"/>
                </a:solidFill>
                <a:latin typeface="Arial"/>
              </a:rPr>
              <a:t>profilina</a:t>
            </a:r>
            <a:r>
              <a:rPr lang="it-IT" sz="2660" b="1" strike="noStrike" spc="-1" dirty="0">
                <a:solidFill>
                  <a:srgbClr val="C00000"/>
                </a:solidFill>
                <a:latin typeface="Arial"/>
              </a:rPr>
              <a:t> ma </a:t>
            </a:r>
            <a:r>
              <a:rPr lang="it-IT" sz="2660" b="1" u="sng" strike="noStrike" spc="-1" dirty="0">
                <a:solidFill>
                  <a:srgbClr val="C00000"/>
                </a:solidFill>
                <a:uFillTx/>
                <a:latin typeface="Arial"/>
              </a:rPr>
              <a:t>priva di significato clinico rispetto la clinica attuale</a:t>
            </a:r>
            <a:endParaRPr lang="it-IT" sz="2660" b="0" strike="noStrike" spc="-1" dirty="0">
              <a:solidFill>
                <a:srgbClr val="000000"/>
              </a:solidFill>
              <a:latin typeface="Futura Medium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it-IT" sz="2660" b="0" strike="noStrike" spc="-1" dirty="0">
              <a:solidFill>
                <a:srgbClr val="000000"/>
              </a:solidFill>
              <a:latin typeface="Futura Medium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C00000"/>
                </a:solidFill>
                <a:latin typeface="Futura Medium"/>
              </a:rPr>
              <a:t>CONSIGLIATO: </a:t>
            </a:r>
            <a:r>
              <a:rPr lang="it-IT" sz="2400" strike="noStrike" spc="-1" dirty="0">
                <a:latin typeface="Futura Medium"/>
              </a:rPr>
              <a:t>data</a:t>
            </a:r>
            <a:r>
              <a:rPr lang="it-IT" sz="2400" b="1" strike="noStrike" spc="-1" dirty="0">
                <a:solidFill>
                  <a:srgbClr val="C00000"/>
                </a:solidFill>
                <a:latin typeface="Futura Medium"/>
              </a:rPr>
              <a:t> </a:t>
            </a:r>
            <a:r>
              <a:rPr lang="it-IT" sz="2400" b="0" strike="noStrike" spc="-1" dirty="0">
                <a:solidFill>
                  <a:srgbClr val="000000"/>
                </a:solidFill>
                <a:latin typeface="Futura Medium"/>
              </a:rPr>
              <a:t>esclusione della sospetto di sensibilizzazione a lattice </a:t>
            </a:r>
          </a:p>
          <a:p>
            <a:pPr marL="571500" indent="-342900">
              <a:spcBef>
                <a:spcPts val="1001"/>
              </a:spcBef>
              <a:tabLst>
                <a:tab pos="0" algn="l"/>
              </a:tabLst>
            </a:pPr>
            <a:r>
              <a:rPr lang="it-IT" sz="2400" b="0" strike="noStrike" spc="-1" dirty="0">
                <a:solidFill>
                  <a:srgbClr val="000000"/>
                </a:solidFill>
                <a:latin typeface="Futura Medium"/>
              </a:rPr>
              <a:t> </a:t>
            </a:r>
            <a:r>
              <a:rPr lang="it-IT" sz="2400" b="0" u="sng" strike="noStrike" spc="-1" dirty="0">
                <a:solidFill>
                  <a:srgbClr val="000000"/>
                </a:solidFill>
                <a:latin typeface="Futura Medium"/>
              </a:rPr>
              <a:t>monitoraggio dei sintomi </a:t>
            </a:r>
            <a:endParaRPr lang="it-IT" sz="2400" u="sng" spc="-1" dirty="0">
              <a:solidFill>
                <a:srgbClr val="000000"/>
              </a:solidFill>
              <a:latin typeface="Futura Medium"/>
            </a:endParaRPr>
          </a:p>
          <a:p>
            <a:pPr marL="571500" indent="-342900">
              <a:spcBef>
                <a:spcPts val="1001"/>
              </a:spcBef>
              <a:tabLst>
                <a:tab pos="0" algn="l"/>
              </a:tabLst>
            </a:pPr>
            <a:r>
              <a:rPr lang="it-IT" sz="2400" b="0" u="sng" strike="noStrike" spc="-1" dirty="0">
                <a:solidFill>
                  <a:srgbClr val="000000"/>
                </a:solidFill>
                <a:latin typeface="Futura Medium"/>
              </a:rPr>
              <a:t>Terapia sintomatica 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it-IT" sz="2400" b="0" strike="noStrike" spc="-1" dirty="0">
              <a:solidFill>
                <a:srgbClr val="000000"/>
              </a:solidFill>
              <a:latin typeface="Futura Medium"/>
            </a:endParaRPr>
          </a:p>
        </p:txBody>
      </p:sp>
      <p:pic>
        <p:nvPicPr>
          <p:cNvPr id="8" name="Picture 2"/>
          <p:cNvPicPr/>
          <p:nvPr/>
        </p:nvPicPr>
        <p:blipFill>
          <a:blip r:embed="rId5"/>
          <a:srcRect l="11608" t="29314" r="14198" b="30905"/>
          <a:stretch/>
        </p:blipFill>
        <p:spPr>
          <a:xfrm>
            <a:off x="0" y="0"/>
            <a:ext cx="1677960" cy="404280"/>
          </a:xfrm>
          <a:prstGeom prst="rect">
            <a:avLst/>
          </a:prstGeom>
          <a:ln w="0">
            <a:noFill/>
          </a:ln>
        </p:spPr>
      </p:pic>
      <p:sp>
        <p:nvSpPr>
          <p:cNvPr id="9" name="Rettangolo 21"/>
          <p:cNvSpPr/>
          <p:nvPr/>
        </p:nvSpPr>
        <p:spPr>
          <a:xfrm>
            <a:off x="1678320" y="0"/>
            <a:ext cx="10147334" cy="404280"/>
          </a:xfrm>
          <a:prstGeom prst="rect">
            <a:avLst/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0" name="Picture 3"/>
          <p:cNvPicPr/>
          <p:nvPr/>
        </p:nvPicPr>
        <p:blipFill>
          <a:blip r:embed="rId6"/>
          <a:stretch/>
        </p:blipFill>
        <p:spPr>
          <a:xfrm>
            <a:off x="11782680" y="-14369"/>
            <a:ext cx="409320" cy="418650"/>
          </a:xfrm>
          <a:prstGeom prst="rect">
            <a:avLst/>
          </a:prstGeom>
          <a:ln>
            <a:noFill/>
          </a:ln>
        </p:spPr>
      </p:pic>
      <p:pic>
        <p:nvPicPr>
          <p:cNvPr id="11" name="Picture 2"/>
          <p:cNvPicPr/>
          <p:nvPr/>
        </p:nvPicPr>
        <p:blipFill>
          <a:blip r:embed="rId7"/>
          <a:srcRect l="11613" t="29317" r="14194" b="30924"/>
          <a:stretch/>
        </p:blipFill>
        <p:spPr>
          <a:xfrm>
            <a:off x="0" y="6360240"/>
            <a:ext cx="1241640" cy="497760"/>
          </a:xfrm>
          <a:prstGeom prst="rect">
            <a:avLst/>
          </a:prstGeom>
          <a:ln>
            <a:noFill/>
          </a:ln>
        </p:spPr>
      </p:pic>
      <p:pic>
        <p:nvPicPr>
          <p:cNvPr id="12" name="Picture 3"/>
          <p:cNvPicPr/>
          <p:nvPr/>
        </p:nvPicPr>
        <p:blipFill>
          <a:blip r:embed="rId6"/>
          <a:stretch/>
        </p:blipFill>
        <p:spPr>
          <a:xfrm>
            <a:off x="11782680" y="6335459"/>
            <a:ext cx="409320" cy="537429"/>
          </a:xfrm>
          <a:prstGeom prst="rect">
            <a:avLst/>
          </a:prstGeom>
          <a:ln>
            <a:noFill/>
          </a:ln>
        </p:spPr>
      </p:pic>
      <p:sp>
        <p:nvSpPr>
          <p:cNvPr id="14" name="CustomShape 1"/>
          <p:cNvSpPr/>
          <p:nvPr/>
        </p:nvSpPr>
        <p:spPr>
          <a:xfrm>
            <a:off x="9184414" y="6077209"/>
            <a:ext cx="2305190" cy="4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/>
          </a:bodyPr>
          <a:lstStyle/>
          <a:p>
            <a:pPr algn="ctr">
              <a:spcBef>
                <a:spcPts val="420"/>
              </a:spcBef>
            </a:pP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M.A. </a:t>
            </a:r>
            <a:r>
              <a:rPr lang="it-IT" sz="2100" spc="-1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Crivellaro</a:t>
            </a: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2025</a:t>
            </a:r>
            <a:endParaRPr lang="it-IT" sz="2100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14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roup 2"/>
          <p:cNvGrpSpPr/>
          <p:nvPr/>
        </p:nvGrpSpPr>
        <p:grpSpPr>
          <a:xfrm>
            <a:off x="-515717" y="813607"/>
            <a:ext cx="12886494" cy="6404877"/>
            <a:chOff x="2609280" y="1790280"/>
            <a:chExt cx="4570200" cy="3140640"/>
          </a:xfrm>
        </p:grpSpPr>
        <p:pic>
          <p:nvPicPr>
            <p:cNvPr id="524" name="Text Box 12"/>
            <p:cNvPicPr/>
            <p:nvPr/>
          </p:nvPicPr>
          <p:blipFill>
            <a:blip r:embed="rId2"/>
            <a:stretch/>
          </p:blipFill>
          <p:spPr>
            <a:xfrm>
              <a:off x="2844411" y="1790280"/>
              <a:ext cx="4335069" cy="3140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25" name="CustomShape 3"/>
            <p:cNvSpPr/>
            <p:nvPr/>
          </p:nvSpPr>
          <p:spPr>
            <a:xfrm>
              <a:off x="2609280" y="1790280"/>
              <a:ext cx="4107240" cy="952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522" name="CustomShape 1"/>
          <p:cNvSpPr/>
          <p:nvPr/>
        </p:nvSpPr>
        <p:spPr>
          <a:xfrm>
            <a:off x="8946960" y="6336789"/>
            <a:ext cx="2835720" cy="4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/>
          </a:bodyPr>
          <a:lstStyle/>
          <a:p>
            <a:pPr algn="ctr">
              <a:spcBef>
                <a:spcPts val="420"/>
              </a:spcBef>
            </a:pP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M.A. </a:t>
            </a:r>
            <a:r>
              <a:rPr lang="it-IT" sz="2100" spc="-1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Crivellaro</a:t>
            </a: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2025</a:t>
            </a:r>
            <a:endParaRPr lang="it-IT" sz="2100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26" name="CustomShape 4"/>
          <p:cNvSpPr/>
          <p:nvPr/>
        </p:nvSpPr>
        <p:spPr>
          <a:xfrm>
            <a:off x="4706040" y="309593"/>
            <a:ext cx="3456000" cy="5063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700" b="1" spc="-1" dirty="0">
                <a:solidFill>
                  <a:srgbClr val="C00000"/>
                </a:solidFill>
                <a:latin typeface="Times New Roman"/>
              </a:rPr>
              <a:t>CASO CLINICO </a:t>
            </a:r>
            <a:endParaRPr lang="it-IT" sz="2700" spc="-1" dirty="0">
              <a:latin typeface="Arial"/>
            </a:endParaRPr>
          </a:p>
        </p:txBody>
      </p:sp>
      <p:pic>
        <p:nvPicPr>
          <p:cNvPr id="527" name="Picture 2"/>
          <p:cNvPicPr/>
          <p:nvPr/>
        </p:nvPicPr>
        <p:blipFill>
          <a:blip r:embed="rId3"/>
          <a:srcRect l="11613" t="29317" r="14194" b="30924"/>
          <a:stretch/>
        </p:blipFill>
        <p:spPr>
          <a:xfrm>
            <a:off x="80104" y="6336789"/>
            <a:ext cx="1241640" cy="497760"/>
          </a:xfrm>
          <a:prstGeom prst="rect">
            <a:avLst/>
          </a:prstGeom>
          <a:ln>
            <a:noFill/>
          </a:ln>
        </p:spPr>
      </p:pic>
      <p:sp>
        <p:nvSpPr>
          <p:cNvPr id="529" name="TextShape 5"/>
          <p:cNvSpPr txBox="1"/>
          <p:nvPr/>
        </p:nvSpPr>
        <p:spPr>
          <a:xfrm>
            <a:off x="895754" y="813680"/>
            <a:ext cx="10381415" cy="4496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spc="-1" dirty="0">
                <a:solidFill>
                  <a:srgbClr val="C00000"/>
                </a:solidFill>
              </a:rPr>
              <a:t>II Visita di controllo </a:t>
            </a:r>
            <a:r>
              <a:rPr lang="it-IT" sz="2000" b="1" spc="-1" dirty="0">
                <a:solidFill>
                  <a:srgbClr val="C00000"/>
                </a:solidFill>
              </a:rPr>
              <a:t>URGENTE</a:t>
            </a:r>
            <a:r>
              <a:rPr lang="it-IT" spc="-1" dirty="0">
                <a:solidFill>
                  <a:srgbClr val="C00000"/>
                </a:solidFill>
              </a:rPr>
              <a:t> 2023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spc="-1" dirty="0">
                <a:solidFill>
                  <a:srgbClr val="000000"/>
                </a:solidFill>
                <a:latin typeface="Calibri"/>
              </a:rPr>
              <a:t>Anna 33 aa 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u="sng" spc="-1" dirty="0">
                <a:solidFill>
                  <a:srgbClr val="000000"/>
                </a:solidFill>
                <a:latin typeface="Calibri"/>
              </a:rPr>
              <a:t>peggioramento dei sintomi </a:t>
            </a:r>
            <a:r>
              <a:rPr lang="it-IT" u="sng" spc="-1" dirty="0" err="1">
                <a:solidFill>
                  <a:srgbClr val="000000"/>
                </a:solidFill>
                <a:latin typeface="Calibri"/>
              </a:rPr>
              <a:t>respiraori</a:t>
            </a:r>
            <a:r>
              <a:rPr lang="it-IT" u="sng" spc="-1" dirty="0">
                <a:solidFill>
                  <a:srgbClr val="000000"/>
                </a:solidFill>
                <a:latin typeface="Calibri"/>
              </a:rPr>
              <a:t>  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per maggiore frequenza ed entità tale da richiedere l’accesso al P.S per la sintomatologia acuta ed al 3° accesso,  </a:t>
            </a:r>
            <a:r>
              <a:rPr lang="it-IT" u="sng" spc="-1" dirty="0">
                <a:solidFill>
                  <a:srgbClr val="000000"/>
                </a:solidFill>
                <a:latin typeface="Calibri"/>
              </a:rPr>
              <a:t>sempre diurno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, era stata necessario l’intervento del 118 per il trasferimento dal posto di lavoro al P.S dove è </a:t>
            </a:r>
            <a:r>
              <a:rPr lang="it-IT" u="sng" spc="-1" dirty="0">
                <a:solidFill>
                  <a:srgbClr val="000000"/>
                </a:solidFill>
                <a:latin typeface="Calibri"/>
              </a:rPr>
              <a:t>stata somministrata con successo 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la terapia sintomatica 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endParaRPr lang="it-IT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spc="-1" dirty="0">
                <a:solidFill>
                  <a:srgbClr val="000000"/>
                </a:solidFill>
                <a:latin typeface="Calibri"/>
              </a:rPr>
              <a:t>In Tale occasione medici attenti hanno rivalutato l’anamnesi nella verifica di causa effetto ma si escludeva: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0000"/>
                </a:solidFill>
              </a:rPr>
              <a:t>sospetto di sensibilizzazione a lattice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0000"/>
                </a:solidFill>
                <a:latin typeface="Calibri"/>
              </a:rPr>
              <a:t>associazione con assunzione di farmaci (FANS, Gastroprotettori </a:t>
            </a:r>
            <a:r>
              <a:rPr lang="it-IT" spc="-1" dirty="0" err="1">
                <a:solidFill>
                  <a:srgbClr val="000000"/>
                </a:solidFill>
                <a:latin typeface="Calibri"/>
              </a:rPr>
              <a:t>etcc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…)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0000"/>
                </a:solidFill>
                <a:latin typeface="Calibri"/>
              </a:rPr>
              <a:t>Esclusa associazione e/o a situazioni non usuali., alimenti o altro</a:t>
            </a:r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G4AbgMBIgACEQEDEQH/xAAcAAACAwEBAQEAAAAAAAAAAAAFBgMEBwIBAAj/xAA3EAACAQMCBAQEBAQHAQAAAAABAgMABBEFIQYSMUETIlFhMnGBkQehscEUFULRIyQzUoKy8XL/xAAaAQACAwEBAAAAAAAAAAAAAAADBAECBQAG/8QAJREAAgMAAgIBBAMBAAAAAAAAAAECAxEhMQQSQRMiI1EUMmEF/9oADAMBAAIRAxEAPwBbhMqWfiLIVjLYwDU1veTR/BNIM+jGq4mg/lIi5z43NnGNqro+DUxba5BIZbTV7uPHLcyD60ZtOI79MYuWpKjlx3q1DcY71Ykf4eKL8YzOTV6Li68Ub8jfMVn8Vz71Otz71BbTQ4uMZX2aBfnSbxch1S7N1ZwCF33kZmOCfXrR7hrRfFtUv7vJD+aGPtj/AHH9hU2tW6mEgAZ7Cl7bfTpDFVSn2Yzq8U1o4S5Awp5hjcGly8fIDgkufirQ9dtvjDgYPSs71E8s7iPYZwcHIolNnuil1P02V2ctFnI8p2qJzzEb4ONxXILK2etfdye9GBHhrnv1xXbHau7e2kuXKwrzMBkjONq44cFNSKagQ1IDVShOpqZHqqDTVpWg2raLb6rPJJKZGYGFThRg47b1EpKK1l4Qc3iA6S4q9pkTX17BaqceK2CQM4HUn7A0YtrSw1Bue3igSKKZIjyp3bO5PcVzpdpNpfFllLNE0cLySeFyLnmHKRgD6ioU/ZbheVfq8002aS0tNLWVWIt4owFABzgDYY+lKeoXd7dKz2umyPGOmZApP0NdcQa5JKn8NZsqpnBkHTNcapqt6kEMFrpd4cAAyIYyh98hs/lSkpRnvA7CtwwWrlVu2ZLm1khkA3WQfoelLHEeiwm1kmRQrKOuO1P11HI2HmwGP9PpQHWo1NrJG52cctChP1lwGsj7R5MhYb1yRtTwvCkagcwL8xOOgC/MmlDUbZ7K8lt5FKlTtnuOxHtWjGyMniMydUoLWVQrO6qoyT0FN3DHCtvqKSG8klR1AOEbFBNNsSQlyx8udhTpwrJySXBONwKsDbAqGpAagTpUgqCpKDWicF89zwoY1jLmK7ZeX1BCk/rWcitD/De4ml0XULG2wJlnR1b2YYP/AFodq2Ibx3liCulaWmi2d2t6IXMs5kXbJ5dsZ7Zobf3f8TcsQzRBlPKx+Eg7HH23rzXYpBfPDcTzmND52Sq8qLJCjKZlTIKLI5OPQ47Uo572aMa1HopQX6JcmASBvDcIyjYn396crGcpblmOUxsDWaiQadqvh6gohmlXxE5iPMCThh7HBpth1EywKM4GOgoT+wM0pdFm6mMjFjQa+Hi4HvtRPmDdaFaiSPKhwfWqL9ktENvIz6jyM3+FEpyMZ3wPzG/3pD1qP+a8RCCIgCGNUkbsMEk/UZxR7iHX57ULaWNuhuSP9UEnl9wP3NDNKthbDzEtK2WkY9Sae8etr7mIeXav6I4KBcRRKcDZVH5U18J6dKYrgTIYnDDZxg4pVLMsnMpwwOQRRvRdc1IPN/jBycElx/amREAqfSpFNQIdqlU1JBIN6c/wvu/C16W1J2uIDj5qc/pmkoGmPgKN5OK9PEfVWdj8uRs1WXRaDySNU1OJRpdyrAF5SeXNJ0EReSCGIhTLIIwSDsT0/PA+tOuqlVjHifCATSJrV8LSESxkLIZl8H5hg2fypLNlhpqeQbAfE1hfx6mJdR5pJhGqplVHIgOwGB03P3q/YK6Qpk7Yr7W9et9TmRpmkikX/UXlyCe2KP2/DUtzo1vqFrOsgmiWRY8cpCkZx86HbCf6DV3VtLkGNd8owNzUBRpfO32qU2piblceYdakZeWM7UBBZNfAn6hAsV3K7AeK53Pt2FV4seL9KL6tZmeUSxEK+MENsD9aE+FLDOFljZCQccwxn5etatUlKKxmLfCUZttFKQ7mrekMBLJk9qG3JZJSDV7SeUSShn3AFFAlNOlSKagSpkrjiQVqv4acJPBbwcQTy5aeJhFDy9FJ+LPuAfoazjQdNm1nWLTT4VJaaQBiP6V/qb6DNfowolrbJFAoWKNQiL6ADAFRmkx70UeJbh/EaMgoijABHX61nmraTr2q6tzWemXT28IAjcryoe5OWwP/AAVqV9MSzB1obrF6w09bSNmU45mYHfAGaXlFVP2Ha98jK+hT07gf/LJqGv34hikkWMRW+GO7cu7dPsPrWoW1pBp+nQWlsvLbwII4wSTsBtuetLuhWM72FrZ33keKISzR5y3mPlB9OhzRfVZZHtZIYj52UgfPtQ5WNrWEdEIS9Yi1rtr4d3lE2JOaEkc4YruB1pqtAbmwLalGRMoIGD196BpYiIFY5WweucGlGNRfwBJIDnIXynqKGQwyXt88dtLyWsfx7ZDn0oprMpV1sLMsZZviP+1e5rwxrZWSwW0REkpEcY6lmO2atHUMKCa5+QNPo8GqyysbbkjQlfFt/LzH5fDj6VUXQJbFy0U4cOOjKQV/atPstJS0sYrdQG8NcE+p7n71DLYRs246UT+ROIlZRTN8LDFY26VLGSc4qbV9Iu9JkxMOaPs4qlHL6bVpGQa3+DOj5N3rkynO9vbFhsehcj8h960W9kwpFKn4aWFxpPCsLXDuHumNx4T9I1YDAx223PuTVrUdcjjl8N0b5qap9SK7DKqTXCPrqTLsx6KDS+1x/FagqnIjCFpJM7KO/wCn2zUuo65aR2F04mxIsLMFIwTVWzjC2SIW5vFA8Qjuo6/c7fLNL3NTms6Rrf8AOpyLlIIW+qztPLeOzJJK/MuOqr2U+owBt613NxKoYGRFLDuuw+xoTevyZZScGgs8nMTvVOzSfj1y7Q1XPFVkI8KkpY9Rily84gnlytrCUz/U+1UGbPavEjyc7VHqtJh41cekX9BXmv7iW6fmPgISxPqTnFHOH44r/igMd0tLfxIkPdixXP0GfvS4Iy93bFfKroUJG3Sj3C7rb8V2jDyrLE9tge45l/ND96j1W6V8irISmv0PEke1BNQVkfy0wy8vjCEEcxUtj2FCb+Pz70OceDIrfJm2pSpq/D8rnqqcwNAfw74fPEPEUUUq5srXE1yexAOyf8j+QNFbs/y3hiRhvlMbVo34c6HFonC1sAQ892ouJ3HcsBgfIDatObxGZXHWHdQmEMBxt7elIN/N4k7tnamriOYpAQO9JUzHekLHyalMeBY4ul/yEhBwQRgj570b4V1UTWAR23GF+g6fufrS1xWS1i6jqd/tv+1U+HbxoJCo6FamtfYaNM/yOP8AhoF3P1oTM4yfWqzXzMBkHeuPFLVYdwnBLHarCICP71XjqwGxUMlHfNyJzD4oXEg9x0NTzXhsru3vI+sciyfPBBqi8pVgxGdsEeoqpczk2zwNk+EcA+o7VBfNWM1rTrkX2vPNEcxC1DA//ZyP0qTUsBxQ78OoTFwrayu5d5ASCeygkKv0FT6vKfFA9KpNZE89JfkaX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G4AbgMBIgACEQEDEQH/xAAcAAACAwEBAQEAAAAAAAAAAAAFBgMEBwIBAAj/xAA3EAACAQMCBAQEBAQHAQAAAAABAgMABBEFIQYSMUETIlFhMnGBkQehscEUFULRIyQzUoKy8XL/xAAaAQACAwEBAAAAAAAAAAAAAAADBAECBQAG/8QAJREAAgMAAgIBBAMBAAAAAAAAAAECAxEhMQQSQRMiI1EUMmEF/9oADAMBAAIRAxEAPwBbhMqWfiLIVjLYwDU1veTR/BNIM+jGq4mg/lIi5z43NnGNqro+DUxba5BIZbTV7uPHLcyD60ZtOI79MYuWpKjlx3q1DcY71Ykf4eKL8YzOTV6Li68Ub8jfMVn8Vz71Otz71BbTQ4uMZX2aBfnSbxch1S7N1ZwCF33kZmOCfXrR7hrRfFtUv7vJD+aGPtj/AHH9hU2tW6mEgAZ7Cl7bfTpDFVSn2Yzq8U1o4S5Awp5hjcGly8fIDgkufirQ9dtvjDgYPSs71E8s7iPYZwcHIolNnuil1P02V2ctFnI8p2qJzzEb4ONxXILK2etfdye9GBHhrnv1xXbHau7e2kuXKwrzMBkjONq44cFNSKagQ1IDVShOpqZHqqDTVpWg2raLb6rPJJKZGYGFThRg47b1EpKK1l4Qc3iA6S4q9pkTX17BaqceK2CQM4HUn7A0YtrSw1Bue3igSKKZIjyp3bO5PcVzpdpNpfFllLNE0cLySeFyLnmHKRgD6ioU/ZbheVfq8002aS0tNLWVWIt4owFABzgDYY+lKeoXd7dKz2umyPGOmZApP0NdcQa5JKn8NZsqpnBkHTNcapqt6kEMFrpd4cAAyIYyh98hs/lSkpRnvA7CtwwWrlVu2ZLm1khkA3WQfoelLHEeiwm1kmRQrKOuO1P11HI2HmwGP9PpQHWo1NrJG52cctChP1lwGsj7R5MhYb1yRtTwvCkagcwL8xOOgC/MmlDUbZ7K8lt5FKlTtnuOxHtWjGyMniMydUoLWVQrO6qoyT0FN3DHCtvqKSG8klR1AOEbFBNNsSQlyx8udhTpwrJySXBONwKsDbAqGpAagTpUgqCpKDWicF89zwoY1jLmK7ZeX1BCk/rWcitD/De4ml0XULG2wJlnR1b2YYP/AFodq2Ibx3liCulaWmi2d2t6IXMs5kXbJ5dsZ7Zobf3f8TcsQzRBlPKx+Eg7HH23rzXYpBfPDcTzmND52Sq8qLJCjKZlTIKLI5OPQ47Uo572aMa1HopQX6JcmASBvDcIyjYn396crGcpblmOUxsDWaiQadqvh6gohmlXxE5iPMCThh7HBpth1EywKM4GOgoT+wM0pdFm6mMjFjQa+Hi4HvtRPmDdaFaiSPKhwfWqL9ktENvIz6jyM3+FEpyMZ3wPzG/3pD1qP+a8RCCIgCGNUkbsMEk/UZxR7iHX57ULaWNuhuSP9UEnl9wP3NDNKthbDzEtK2WkY9Sae8etr7mIeXav6I4KBcRRKcDZVH5U18J6dKYrgTIYnDDZxg4pVLMsnMpwwOQRRvRdc1IPN/jBycElx/amREAqfSpFNQIdqlU1JBIN6c/wvu/C16W1J2uIDj5qc/pmkoGmPgKN5OK9PEfVWdj8uRs1WXRaDySNU1OJRpdyrAF5SeXNJ0EReSCGIhTLIIwSDsT0/PA+tOuqlVjHifCATSJrV8LSESxkLIZl8H5hg2fypLNlhpqeQbAfE1hfx6mJdR5pJhGqplVHIgOwGB03P3q/YK6Qpk7Yr7W9et9TmRpmkikX/UXlyCe2KP2/DUtzo1vqFrOsgmiWRY8cpCkZx86HbCf6DV3VtLkGNd8owNzUBRpfO32qU2piblceYdakZeWM7UBBZNfAn6hAsV3K7AeK53Pt2FV4seL9KL6tZmeUSxEK+MENsD9aE+FLDOFljZCQccwxn5etatUlKKxmLfCUZttFKQ7mrekMBLJk9qG3JZJSDV7SeUSShn3AFFAlNOlSKagSpkrjiQVqv4acJPBbwcQTy5aeJhFDy9FJ+LPuAfoazjQdNm1nWLTT4VJaaQBiP6V/qb6DNfowolrbJFAoWKNQiL6ADAFRmkx70UeJbh/EaMgoijABHX61nmraTr2q6tzWemXT28IAjcryoe5OWwP/AAVqV9MSzB1obrF6w09bSNmU45mYHfAGaXlFVP2Ha98jK+hT07gf/LJqGv34hikkWMRW+GO7cu7dPsPrWoW1pBp+nQWlsvLbwII4wSTsBtuetLuhWM72FrZ33keKISzR5y3mPlB9OhzRfVZZHtZIYj52UgfPtQ5WNrWEdEIS9Yi1rtr4d3lE2JOaEkc4YruB1pqtAbmwLalGRMoIGD196BpYiIFY5WweucGlGNRfwBJIDnIXynqKGQwyXt88dtLyWsfx7ZDn0oprMpV1sLMsZZviP+1e5rwxrZWSwW0REkpEcY6lmO2atHUMKCa5+QNPo8GqyysbbkjQlfFt/LzH5fDj6VUXQJbFy0U4cOOjKQV/atPstJS0sYrdQG8NcE+p7n71DLYRs246UT+ROIlZRTN8LDFY26VLGSc4qbV9Iu9JkxMOaPs4qlHL6bVpGQa3+DOj5N3rkynO9vbFhsehcj8h960W9kwpFKn4aWFxpPCsLXDuHumNx4T9I1YDAx223PuTVrUdcjjl8N0b5qap9SK7DKqTXCPrqTLsx6KDS+1x/FagqnIjCFpJM7KO/wCn2zUuo65aR2F04mxIsLMFIwTVWzjC2SIW5vFA8Qjuo6/c7fLNL3NTms6Rrf8AOpyLlIIW+qztPLeOzJJK/MuOqr2U+owBt613NxKoYGRFLDuuw+xoTevyZZScGgs8nMTvVOzSfj1y7Q1XPFVkI8KkpY9Rily84gnlytrCUz/U+1UGbPavEjyc7VHqtJh41cekX9BXmv7iW6fmPgISxPqTnFHOH44r/igMd0tLfxIkPdixXP0GfvS4Iy93bFfKroUJG3Sj3C7rb8V2jDyrLE9tge45l/ND96j1W6V8irISmv0PEke1BNQVkfy0wy8vjCEEcxUtj2FCb+Pz70OceDIrfJm2pSpq/D8rnqqcwNAfw74fPEPEUUUq5srXE1yexAOyf8j+QNFbs/y3hiRhvlMbVo34c6HFonC1sAQ892ouJ3HcsBgfIDatObxGZXHWHdQmEMBxt7elIN/N4k7tnamriOYpAQO9JUzHekLHyalMeBY4ul/yEhBwQRgj570b4V1UTWAR23GF+g6fufrS1xWS1i6jqd/tv+1U+HbxoJCo6FamtfYaNM/yOP8AhoF3P1oTM4yfWqzXzMBkHeuPFLVYdwnBLHarCICP71XjqwGxUMlHfNyJzD4oXEg9x0NTzXhsru3vI+sciyfPBBqi8pVgxGdsEeoqpczk2zwNk+EcA+o7VBfNWM1rTrkX2vPNEcxC1DA//ZyP0qTUsBxQ78OoTFwrayu5d5ASCeygkKv0FT6vKfFA9KpNZE89JfkaXwf/2Q=="/>
          <p:cNvSpPr>
            <a:spLocks noChangeAspect="1" noChangeArrowheads="1"/>
          </p:cNvSpPr>
          <p:nvPr/>
        </p:nvSpPr>
        <p:spPr bwMode="auto">
          <a:xfrm>
            <a:off x="1352950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8" name="Picture 2"/>
          <p:cNvPicPr/>
          <p:nvPr/>
        </p:nvPicPr>
        <p:blipFill>
          <a:blip r:embed="rId4"/>
          <a:stretch/>
        </p:blipFill>
        <p:spPr>
          <a:xfrm>
            <a:off x="9967846" y="4543115"/>
            <a:ext cx="1376496" cy="716395"/>
          </a:xfrm>
          <a:prstGeom prst="rect">
            <a:avLst/>
          </a:prstGeom>
          <a:ln w="0">
            <a:noFill/>
          </a:ln>
        </p:spPr>
      </p:pic>
      <p:sp>
        <p:nvSpPr>
          <p:cNvPr id="7" name="AutoShape 2" descr="Angioedem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" name="Picture 3"/>
          <p:cNvPicPr/>
          <p:nvPr/>
        </p:nvPicPr>
        <p:blipFill>
          <a:blip r:embed="rId5"/>
          <a:stretch/>
        </p:blipFill>
        <p:spPr>
          <a:xfrm>
            <a:off x="11782680" y="6335459"/>
            <a:ext cx="409320" cy="537429"/>
          </a:xfrm>
          <a:prstGeom prst="rect">
            <a:avLst/>
          </a:prstGeom>
          <a:ln>
            <a:noFill/>
          </a:ln>
        </p:spPr>
      </p:pic>
      <p:pic>
        <p:nvPicPr>
          <p:cNvPr id="3074" name="Picture 2" descr="close up on nurse's hands while taking blood from patience. - analisi del sangue foto e immagini 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811668" y="5310315"/>
            <a:ext cx="1913030" cy="12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02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Rettangolo 8"/>
          <p:cNvSpPr/>
          <p:nvPr/>
        </p:nvSpPr>
        <p:spPr>
          <a:xfrm>
            <a:off x="0" y="0"/>
            <a:ext cx="12223902" cy="6857640"/>
          </a:xfrm>
          <a:prstGeom prst="rect">
            <a:avLst/>
          </a:prstGeom>
          <a:solidFill>
            <a:srgbClr val="E7EF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721" name="Text Box 12"/>
          <p:cNvGrpSpPr/>
          <p:nvPr/>
        </p:nvGrpSpPr>
        <p:grpSpPr>
          <a:xfrm>
            <a:off x="180000" y="749070"/>
            <a:ext cx="12228287" cy="5760720"/>
            <a:chOff x="1808640" y="859590"/>
            <a:chExt cx="12228287" cy="5760720"/>
          </a:xfrm>
        </p:grpSpPr>
        <p:pic>
          <p:nvPicPr>
            <p:cNvPr id="722" name="Text Box 12"/>
            <p:cNvPicPr/>
            <p:nvPr/>
          </p:nvPicPr>
          <p:blipFill>
            <a:blip r:embed="rId2"/>
            <a:stretch/>
          </p:blipFill>
          <p:spPr>
            <a:xfrm>
              <a:off x="2176104" y="859590"/>
              <a:ext cx="11860823" cy="5760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23" name="Text Box 4"/>
            <p:cNvSpPr/>
            <p:nvPr/>
          </p:nvSpPr>
          <p:spPr>
            <a:xfrm>
              <a:off x="1808640" y="1417680"/>
              <a:ext cx="94366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9120" tIns="34560" rIns="69120" bIns="3456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it-IT" sz="209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724" name="Rectangle 34"/>
          <p:cNvGrpSpPr/>
          <p:nvPr/>
        </p:nvGrpSpPr>
        <p:grpSpPr>
          <a:xfrm>
            <a:off x="183600" y="579240"/>
            <a:ext cx="11320431" cy="3884789"/>
            <a:chOff x="183600" y="579240"/>
            <a:chExt cx="11320431" cy="3884789"/>
          </a:xfrm>
        </p:grpSpPr>
        <p:pic>
          <p:nvPicPr>
            <p:cNvPr id="725" name="Rectangle 34"/>
            <p:cNvPicPr/>
            <p:nvPr/>
          </p:nvPicPr>
          <p:blipFill>
            <a:blip r:embed="rId3"/>
            <a:stretch/>
          </p:blipFill>
          <p:spPr>
            <a:xfrm>
              <a:off x="183600" y="579240"/>
              <a:ext cx="10035720" cy="1418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26" name="Text Box 9"/>
            <p:cNvSpPr/>
            <p:nvPr/>
          </p:nvSpPr>
          <p:spPr>
            <a:xfrm>
              <a:off x="719871" y="873270"/>
              <a:ext cx="10784160" cy="35907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9120" tIns="34560" rIns="69120" bIns="34560" anchor="t">
              <a:spAutoFit/>
            </a:bodyPr>
            <a:lstStyle/>
            <a:p>
              <a:pPr>
                <a:lnSpc>
                  <a:spcPct val="100000"/>
                </a:lnSpc>
              </a:pPr>
              <a:endParaRPr lang="it-IT" sz="16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indent="-216000">
                <a:lnSpc>
                  <a:spcPct val="100000"/>
                </a:lnSpc>
                <a:buSzPct val="100061"/>
                <a:buBlip>
                  <a:blip r:embed="rId4"/>
                </a:buBlip>
              </a:pPr>
              <a:r>
                <a:rPr lang="it-IT" sz="1600" b="1" strike="noStrike" spc="-1" dirty="0">
                  <a:solidFill>
                    <a:srgbClr val="FA3C00"/>
                  </a:solidFill>
                  <a:latin typeface="Calibri"/>
                </a:rPr>
                <a:t> </a:t>
              </a:r>
              <a:r>
                <a:rPr lang="it-IT" sz="2660" spc="-1" dirty="0">
                  <a:solidFill>
                    <a:srgbClr val="C00000"/>
                  </a:solidFill>
                  <a:latin typeface="Arial"/>
                </a:rPr>
                <a:t>La storia clinica evidenzia chiaro aggravamento della sintomatologia nei mesi invernali </a:t>
              </a:r>
              <a:r>
                <a:rPr lang="it-IT" sz="2660" spc="-1" dirty="0">
                  <a:solidFill>
                    <a:srgbClr val="000000"/>
                  </a:solidFill>
                  <a:latin typeface="Arial"/>
                </a:rPr>
                <a:t>a fine giornata peraltro </a:t>
              </a:r>
              <a:r>
                <a:rPr lang="it-IT" sz="2660" spc="-1" dirty="0">
                  <a:solidFill>
                    <a:srgbClr val="C00000"/>
                  </a:solidFill>
                  <a:latin typeface="Arial"/>
                </a:rPr>
                <a:t>nei periodi di maggiore attività lavorativa</a:t>
              </a:r>
            </a:p>
            <a:p>
              <a:pPr>
                <a:lnSpc>
                  <a:spcPct val="100000"/>
                </a:lnSpc>
                <a:buSzPct val="100061"/>
              </a:pPr>
              <a:endParaRPr lang="it-IT" sz="2660" spc="-1" dirty="0">
                <a:solidFill>
                  <a:srgbClr val="000000"/>
                </a:solidFill>
                <a:latin typeface="Arial"/>
              </a:endParaRPr>
            </a:p>
            <a:p>
              <a:pPr indent="-216000">
                <a:buSzPct val="100061"/>
                <a:buBlip>
                  <a:blip r:embed="rId4"/>
                </a:buBlip>
              </a:pPr>
              <a:r>
                <a:rPr lang="it-IT" sz="2660" spc="-1" dirty="0">
                  <a:solidFill>
                    <a:srgbClr val="000000"/>
                  </a:solidFill>
                  <a:latin typeface="Arial"/>
                </a:rPr>
                <a:t>Test cutaneo </a:t>
              </a:r>
              <a:r>
                <a:rPr lang="it-IT" sz="2660" u="sng" spc="-1" dirty="0">
                  <a:solidFill>
                    <a:srgbClr val="000000"/>
                  </a:solidFill>
                  <a:latin typeface="Arial"/>
                </a:rPr>
                <a:t>non evidenzia sensibilizzazione </a:t>
              </a:r>
              <a:r>
                <a:rPr lang="it-IT" sz="2660" spc="-1" dirty="0">
                  <a:solidFill>
                    <a:srgbClr val="000000"/>
                  </a:solidFill>
                  <a:latin typeface="Arial"/>
                </a:rPr>
                <a:t>ad </a:t>
              </a:r>
              <a:r>
                <a:rPr lang="it-IT" sz="2660" spc="-1" dirty="0" err="1">
                  <a:solidFill>
                    <a:srgbClr val="000000"/>
                  </a:solidFill>
                  <a:latin typeface="Arial"/>
                </a:rPr>
                <a:t>aeroallergeni</a:t>
              </a:r>
              <a:r>
                <a:rPr lang="it-IT" sz="2660" spc="-1" dirty="0">
                  <a:solidFill>
                    <a:srgbClr val="000000"/>
                  </a:solidFill>
                  <a:latin typeface="Arial"/>
                </a:rPr>
                <a:t> professionali</a:t>
              </a:r>
            </a:p>
            <a:p>
              <a:pPr>
                <a:lnSpc>
                  <a:spcPct val="100000"/>
                </a:lnSpc>
                <a:buSzPct val="100061"/>
              </a:pPr>
              <a:endParaRPr lang="it-IT" sz="266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indent="-216000">
                <a:lnSpc>
                  <a:spcPct val="100000"/>
                </a:lnSpc>
                <a:buSzPct val="100061"/>
                <a:buBlip>
                  <a:blip r:embed="rId4"/>
                </a:buBlip>
              </a:pPr>
              <a:r>
                <a:rPr lang="it-IT" sz="2660" spc="-1" dirty="0">
                  <a:solidFill>
                    <a:srgbClr val="000000"/>
                  </a:solidFill>
                  <a:latin typeface="Arial"/>
                </a:rPr>
                <a:t> …cosa può esserci nell’ambiente lavorativo</a:t>
              </a:r>
              <a:r>
                <a:rPr lang="it-IT" sz="2660" b="0" strike="noStrike" spc="-1" dirty="0">
                  <a:solidFill>
                    <a:srgbClr val="000000"/>
                  </a:solidFill>
                  <a:latin typeface="Arial"/>
                </a:rPr>
                <a:t>????</a:t>
              </a:r>
            </a:p>
          </p:txBody>
        </p:sp>
      </p:grpSp>
      <p:pic>
        <p:nvPicPr>
          <p:cNvPr id="9" name="Picture 2"/>
          <p:cNvPicPr/>
          <p:nvPr/>
        </p:nvPicPr>
        <p:blipFill>
          <a:blip r:embed="rId5"/>
          <a:srcRect l="11608" t="29314" r="14198" b="30905"/>
          <a:stretch/>
        </p:blipFill>
        <p:spPr>
          <a:xfrm>
            <a:off x="360" y="0"/>
            <a:ext cx="1677960" cy="40122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3"/>
          <p:cNvPicPr/>
          <p:nvPr/>
        </p:nvPicPr>
        <p:blipFill>
          <a:blip r:embed="rId6"/>
          <a:stretch/>
        </p:blipFill>
        <p:spPr>
          <a:xfrm>
            <a:off x="11782680" y="0"/>
            <a:ext cx="441222" cy="401220"/>
          </a:xfrm>
          <a:prstGeom prst="rect">
            <a:avLst/>
          </a:prstGeom>
          <a:ln w="0">
            <a:noFill/>
          </a:ln>
        </p:spPr>
      </p:pic>
      <p:sp>
        <p:nvSpPr>
          <p:cNvPr id="12" name="Rettangolo 21"/>
          <p:cNvSpPr/>
          <p:nvPr/>
        </p:nvSpPr>
        <p:spPr>
          <a:xfrm>
            <a:off x="1678320" y="0"/>
            <a:ext cx="10104360" cy="401220"/>
          </a:xfrm>
          <a:prstGeom prst="rect">
            <a:avLst/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9126053" y="5691424"/>
            <a:ext cx="2305190" cy="4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/>
          </a:bodyPr>
          <a:lstStyle/>
          <a:p>
            <a:pPr algn="ctr">
              <a:spcBef>
                <a:spcPts val="420"/>
              </a:spcBef>
            </a:pP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M.A. </a:t>
            </a:r>
            <a:r>
              <a:rPr lang="it-IT" sz="2100" spc="-1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Crivellaro</a:t>
            </a: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2024</a:t>
            </a:r>
            <a:endParaRPr lang="it-IT" sz="2100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14" name="Picture 2"/>
          <p:cNvPicPr/>
          <p:nvPr/>
        </p:nvPicPr>
        <p:blipFill>
          <a:blip r:embed="rId7"/>
          <a:srcRect l="11613" t="29317" r="14194" b="30924"/>
          <a:stretch/>
        </p:blipFill>
        <p:spPr>
          <a:xfrm>
            <a:off x="0" y="6360240"/>
            <a:ext cx="1241640" cy="497760"/>
          </a:xfrm>
          <a:prstGeom prst="rect">
            <a:avLst/>
          </a:prstGeom>
          <a:ln>
            <a:noFill/>
          </a:ln>
        </p:spPr>
      </p:pic>
      <p:pic>
        <p:nvPicPr>
          <p:cNvPr id="15" name="Picture 3"/>
          <p:cNvPicPr/>
          <p:nvPr/>
        </p:nvPicPr>
        <p:blipFill>
          <a:blip r:embed="rId8"/>
          <a:stretch/>
        </p:blipFill>
        <p:spPr>
          <a:xfrm>
            <a:off x="11782680" y="6335459"/>
            <a:ext cx="409320" cy="537429"/>
          </a:xfrm>
          <a:prstGeom prst="rect">
            <a:avLst/>
          </a:prstGeom>
          <a:ln>
            <a:noFill/>
          </a:ln>
        </p:spPr>
      </p:pic>
      <p:sp>
        <p:nvSpPr>
          <p:cNvPr id="16" name="PlaceHolder 1"/>
          <p:cNvSpPr txBox="1">
            <a:spLocks/>
          </p:cNvSpPr>
          <p:nvPr/>
        </p:nvSpPr>
        <p:spPr>
          <a:xfrm>
            <a:off x="3741138" y="62351"/>
            <a:ext cx="7600320" cy="114264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spc="-1" dirty="0">
                <a:solidFill>
                  <a:srgbClr val="C00000"/>
                </a:solidFill>
                <a:latin typeface="Futura"/>
              </a:rPr>
              <a:t>RIVALUTAZIONE CLINICA</a:t>
            </a:r>
            <a:endParaRPr lang="it-IT" sz="28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87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roup 2"/>
          <p:cNvGrpSpPr/>
          <p:nvPr/>
        </p:nvGrpSpPr>
        <p:grpSpPr>
          <a:xfrm>
            <a:off x="-515717" y="813607"/>
            <a:ext cx="12886494" cy="6404877"/>
            <a:chOff x="2609280" y="1790280"/>
            <a:chExt cx="4570200" cy="3140640"/>
          </a:xfrm>
        </p:grpSpPr>
        <p:pic>
          <p:nvPicPr>
            <p:cNvPr id="524" name="Text Box 12"/>
            <p:cNvPicPr/>
            <p:nvPr/>
          </p:nvPicPr>
          <p:blipFill>
            <a:blip r:embed="rId2"/>
            <a:stretch/>
          </p:blipFill>
          <p:spPr>
            <a:xfrm>
              <a:off x="2844411" y="1790280"/>
              <a:ext cx="4335069" cy="3140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25" name="CustomShape 3"/>
            <p:cNvSpPr/>
            <p:nvPr/>
          </p:nvSpPr>
          <p:spPr>
            <a:xfrm>
              <a:off x="2609280" y="1790280"/>
              <a:ext cx="4107240" cy="952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522" name="CustomShape 1"/>
          <p:cNvSpPr/>
          <p:nvPr/>
        </p:nvSpPr>
        <p:spPr>
          <a:xfrm>
            <a:off x="8946960" y="6336789"/>
            <a:ext cx="2835720" cy="4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/>
          </a:bodyPr>
          <a:lstStyle/>
          <a:p>
            <a:pPr algn="ctr">
              <a:spcBef>
                <a:spcPts val="420"/>
              </a:spcBef>
            </a:pP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M.A. </a:t>
            </a:r>
            <a:r>
              <a:rPr lang="it-IT" sz="2100" spc="-1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Crivellaro</a:t>
            </a: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2025</a:t>
            </a:r>
            <a:endParaRPr lang="it-IT" sz="2100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26" name="CustomShape 4"/>
          <p:cNvSpPr/>
          <p:nvPr/>
        </p:nvSpPr>
        <p:spPr>
          <a:xfrm>
            <a:off x="4706040" y="309593"/>
            <a:ext cx="3456000" cy="5063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700" b="1" spc="-1" dirty="0">
                <a:solidFill>
                  <a:srgbClr val="C00000"/>
                </a:solidFill>
                <a:latin typeface="Times New Roman"/>
              </a:rPr>
              <a:t>CASO CLINICO </a:t>
            </a:r>
            <a:endParaRPr lang="it-IT" sz="2700" spc="-1" dirty="0">
              <a:latin typeface="Arial"/>
            </a:endParaRPr>
          </a:p>
        </p:txBody>
      </p:sp>
      <p:pic>
        <p:nvPicPr>
          <p:cNvPr id="527" name="Picture 2"/>
          <p:cNvPicPr/>
          <p:nvPr/>
        </p:nvPicPr>
        <p:blipFill>
          <a:blip r:embed="rId3"/>
          <a:srcRect l="11613" t="29317" r="14194" b="30924"/>
          <a:stretch/>
        </p:blipFill>
        <p:spPr>
          <a:xfrm>
            <a:off x="80104" y="6336789"/>
            <a:ext cx="1241640" cy="497760"/>
          </a:xfrm>
          <a:prstGeom prst="rect">
            <a:avLst/>
          </a:prstGeom>
          <a:ln>
            <a:noFill/>
          </a:ln>
        </p:spPr>
      </p:pic>
      <p:sp>
        <p:nvSpPr>
          <p:cNvPr id="529" name="TextShape 5"/>
          <p:cNvSpPr txBox="1"/>
          <p:nvPr/>
        </p:nvSpPr>
        <p:spPr>
          <a:xfrm>
            <a:off x="895754" y="813680"/>
            <a:ext cx="10381415" cy="4496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spc="-1" dirty="0">
                <a:solidFill>
                  <a:srgbClr val="C00000"/>
                </a:solidFill>
              </a:rPr>
              <a:t>II Visita di controllo </a:t>
            </a:r>
            <a:r>
              <a:rPr lang="it-IT" sz="2000" b="1" spc="-1" dirty="0">
                <a:solidFill>
                  <a:srgbClr val="C00000"/>
                </a:solidFill>
              </a:rPr>
              <a:t>URGENTE</a:t>
            </a:r>
            <a:r>
              <a:rPr lang="it-IT" spc="-1" dirty="0">
                <a:solidFill>
                  <a:srgbClr val="C00000"/>
                </a:solidFill>
              </a:rPr>
              <a:t> 2023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spc="-1" dirty="0">
                <a:solidFill>
                  <a:srgbClr val="000000"/>
                </a:solidFill>
                <a:latin typeface="Calibri"/>
              </a:rPr>
              <a:t>Anna 33 aa 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u="sng" spc="-1" dirty="0">
                <a:solidFill>
                  <a:srgbClr val="000000"/>
                </a:solidFill>
                <a:latin typeface="Calibri"/>
              </a:rPr>
              <a:t>peggioramento dei sintomi </a:t>
            </a:r>
            <a:r>
              <a:rPr lang="it-IT" u="sng" spc="-1" dirty="0" err="1">
                <a:solidFill>
                  <a:srgbClr val="000000"/>
                </a:solidFill>
                <a:latin typeface="Calibri"/>
              </a:rPr>
              <a:t>respiraori</a:t>
            </a:r>
            <a:r>
              <a:rPr lang="it-IT" u="sng" spc="-1" dirty="0">
                <a:solidFill>
                  <a:srgbClr val="000000"/>
                </a:solidFill>
                <a:latin typeface="Calibri"/>
              </a:rPr>
              <a:t>  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per maggiore frequenza ed entità tale da richiedere l’accesso al P.S per la sintomatologia acuta ed al 3° accesso,  </a:t>
            </a:r>
            <a:r>
              <a:rPr lang="it-IT" u="sng" spc="-1" dirty="0">
                <a:solidFill>
                  <a:srgbClr val="000000"/>
                </a:solidFill>
                <a:latin typeface="Calibri"/>
              </a:rPr>
              <a:t>sempre diurno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, era stata necessario l’intervento del 118 per il trasferimento dal posto di lavoro al P.S dove è </a:t>
            </a:r>
            <a:r>
              <a:rPr lang="it-IT" u="sng" spc="-1" dirty="0">
                <a:solidFill>
                  <a:srgbClr val="000000"/>
                </a:solidFill>
                <a:latin typeface="Calibri"/>
              </a:rPr>
              <a:t>stata somministrata con successo 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la terapia sintomatica 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endParaRPr lang="it-IT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spc="-1" dirty="0">
                <a:solidFill>
                  <a:srgbClr val="000000"/>
                </a:solidFill>
                <a:latin typeface="Calibri"/>
              </a:rPr>
              <a:t>In Tale occasione medici attenti hanno rivalutato l’anamnesi nella verifica di causa effetto ma si escludeva: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0000"/>
                </a:solidFill>
              </a:rPr>
              <a:t>sospetto di sensibilizzazione a lattice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0000"/>
                </a:solidFill>
                <a:latin typeface="Calibri"/>
              </a:rPr>
              <a:t>associazione con assunzione di farmaci (FANS, Gastroprotettori </a:t>
            </a:r>
            <a:r>
              <a:rPr lang="it-IT" spc="-1" dirty="0" err="1">
                <a:solidFill>
                  <a:srgbClr val="000000"/>
                </a:solidFill>
                <a:latin typeface="Calibri"/>
              </a:rPr>
              <a:t>etcc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…)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0000"/>
                </a:solidFill>
                <a:latin typeface="Calibri"/>
              </a:rPr>
              <a:t>Esclusa associazione e/o a situazioni non usuali.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it-IT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b="1" spc="-1" dirty="0">
                <a:solidFill>
                  <a:srgbClr val="C00000"/>
                </a:solidFill>
              </a:rPr>
              <a:t>Anamnesi Lavorativa 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0000"/>
                </a:solidFill>
              </a:rPr>
              <a:t>Rivalutando l’aspetto lavorativo la paziente riferisce miglioramento della Dermatite alle mani dal periodo di modificazione dell’attività lavorativa, non più esposta ad alimenti, </a:t>
            </a:r>
            <a:r>
              <a:rPr lang="it-IT" b="1" spc="-1" dirty="0">
                <a:solidFill>
                  <a:srgbClr val="C00000"/>
                </a:solidFill>
              </a:rPr>
              <a:t>aa 1 aa Lavorava in ditta in ditta di giocattoli per bambini a volte addetta alla verniciatura di cavalli a dondolo di macchine elettriche  per infanzia </a:t>
            </a:r>
            <a:r>
              <a:rPr lang="it-IT" b="1" spc="-1" dirty="0" err="1">
                <a:solidFill>
                  <a:srgbClr val="C00000"/>
                </a:solidFill>
              </a:rPr>
              <a:t>etc</a:t>
            </a:r>
            <a:r>
              <a:rPr lang="it-IT" b="1" spc="-1" dirty="0">
                <a:solidFill>
                  <a:srgbClr val="C00000"/>
                </a:solidFill>
              </a:rPr>
              <a:t>…..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it-IT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G4AbgMBIgACEQEDEQH/xAAcAAACAwEBAQEAAAAAAAAAAAAFBgMEBwIBAAj/xAA3EAACAQMCBAQEBAQHAQAAAAABAgMABBEFIQYSMUETIlFhMnGBkQehscEUFULRIyQzUoKy8XL/xAAaAQACAwEBAAAAAAAAAAAAAAADBAECBQAG/8QAJREAAgMAAgIBBAMBAAAAAAAAAAECAxEhMQQSQRMiI1EUMmEF/9oADAMBAAIRAxEAPwBbhMqWfiLIVjLYwDU1veTR/BNIM+jGq4mg/lIi5z43NnGNqro+DUxba5BIZbTV7uPHLcyD60ZtOI79MYuWpKjlx3q1DcY71Ykf4eKL8YzOTV6Li68Ub8jfMVn8Vz71Otz71BbTQ4uMZX2aBfnSbxch1S7N1ZwCF33kZmOCfXrR7hrRfFtUv7vJD+aGPtj/AHH9hU2tW6mEgAZ7Cl7bfTpDFVSn2Yzq8U1o4S5Awp5hjcGly8fIDgkufirQ9dtvjDgYPSs71E8s7iPYZwcHIolNnuil1P02V2ctFnI8p2qJzzEb4ONxXILK2etfdye9GBHhrnv1xXbHau7e2kuXKwrzMBkjONq44cFNSKagQ1IDVShOpqZHqqDTVpWg2raLb6rPJJKZGYGFThRg47b1EpKK1l4Qc3iA6S4q9pkTX17BaqceK2CQM4HUn7A0YtrSw1Bue3igSKKZIjyp3bO5PcVzpdpNpfFllLNE0cLySeFyLnmHKRgD6ioU/ZbheVfq8002aS0tNLWVWIt4owFABzgDYY+lKeoXd7dKz2umyPGOmZApP0NdcQa5JKn8NZsqpnBkHTNcapqt6kEMFrpd4cAAyIYyh98hs/lSkpRnvA7CtwwWrlVu2ZLm1khkA3WQfoelLHEeiwm1kmRQrKOuO1P11HI2HmwGP9PpQHWo1NrJG52cctChP1lwGsj7R5MhYb1yRtTwvCkagcwL8xOOgC/MmlDUbZ7K8lt5FKlTtnuOxHtWjGyMniMydUoLWVQrO6qoyT0FN3DHCtvqKSG8klR1AOEbFBNNsSQlyx8udhTpwrJySXBONwKsDbAqGpAagTpUgqCpKDWicF89zwoY1jLmK7ZeX1BCk/rWcitD/De4ml0XULG2wJlnR1b2YYP/AFodq2Ibx3liCulaWmi2d2t6IXMs5kXbJ5dsZ7Zobf3f8TcsQzRBlPKx+Eg7HH23rzXYpBfPDcTzmND52Sq8qLJCjKZlTIKLI5OPQ47Uo572aMa1HopQX6JcmASBvDcIyjYn396crGcpblmOUxsDWaiQadqvh6gohmlXxE5iPMCThh7HBpth1EywKM4GOgoT+wM0pdFm6mMjFjQa+Hi4HvtRPmDdaFaiSPKhwfWqL9ktENvIz6jyM3+FEpyMZ3wPzG/3pD1qP+a8RCCIgCGNUkbsMEk/UZxR7iHX57ULaWNuhuSP9UEnl9wP3NDNKthbDzEtK2WkY9Sae8etr7mIeXav6I4KBcRRKcDZVH5U18J6dKYrgTIYnDDZxg4pVLMsnMpwwOQRRvRdc1IPN/jBycElx/amREAqfSpFNQIdqlU1JBIN6c/wvu/C16W1J2uIDj5qc/pmkoGmPgKN5OK9PEfVWdj8uRs1WXRaDySNU1OJRpdyrAF5SeXNJ0EReSCGIhTLIIwSDsT0/PA+tOuqlVjHifCATSJrV8LSESxkLIZl8H5hg2fypLNlhpqeQbAfE1hfx6mJdR5pJhGqplVHIgOwGB03P3q/YK6Qpk7Yr7W9et9TmRpmkikX/UXlyCe2KP2/DUtzo1vqFrOsgmiWRY8cpCkZx86HbCf6DV3VtLkGNd8owNzUBRpfO32qU2piblceYdakZeWM7UBBZNfAn6hAsV3K7AeK53Pt2FV4seL9KL6tZmeUSxEK+MENsD9aE+FLDOFljZCQccwxn5etatUlKKxmLfCUZttFKQ7mrekMBLJk9qG3JZJSDV7SeUSShn3AFFAlNOlSKagSpkrjiQVqv4acJPBbwcQTy5aeJhFDy9FJ+LPuAfoazjQdNm1nWLTT4VJaaQBiP6V/qb6DNfowolrbJFAoWKNQiL6ADAFRmkx70UeJbh/EaMgoijABHX61nmraTr2q6tzWemXT28IAjcryoe5OWwP/AAVqV9MSzB1obrF6w09bSNmU45mYHfAGaXlFVP2Ha98jK+hT07gf/LJqGv34hikkWMRW+GO7cu7dPsPrWoW1pBp+nQWlsvLbwII4wSTsBtuetLuhWM72FrZ33keKISzR5y3mPlB9OhzRfVZZHtZIYj52UgfPtQ5WNrWEdEIS9Yi1rtr4d3lE2JOaEkc4YruB1pqtAbmwLalGRMoIGD196BpYiIFY5WweucGlGNRfwBJIDnIXynqKGQwyXt88dtLyWsfx7ZDn0oprMpV1sLMsZZviP+1e5rwxrZWSwW0REkpEcY6lmO2atHUMKCa5+QNPo8GqyysbbkjQlfFt/LzH5fDj6VUXQJbFy0U4cOOjKQV/atPstJS0sYrdQG8NcE+p7n71DLYRs246UT+ROIlZRTN8LDFY26VLGSc4qbV9Iu9JkxMOaPs4qlHL6bVpGQa3+DOj5N3rkynO9vbFhsehcj8h960W9kwpFKn4aWFxpPCsLXDuHumNx4T9I1YDAx223PuTVrUdcjjl8N0b5qap9SK7DKqTXCPrqTLsx6KDS+1x/FagqnIjCFpJM7KO/wCn2zUuo65aR2F04mxIsLMFIwTVWzjC2SIW5vFA8Qjuo6/c7fLNL3NTms6Rrf8AOpyLlIIW+qztPLeOzJJK/MuOqr2U+owBt613NxKoYGRFLDuuw+xoTevyZZScGgs8nMTvVOzSfj1y7Q1XPFVkI8KkpY9Rily84gnlytrCUz/U+1UGbPavEjyc7VHqtJh41cekX9BXmv7iW6fmPgISxPqTnFHOH44r/igMd0tLfxIkPdixXP0GfvS4Iy93bFfKroUJG3Sj3C7rb8V2jDyrLE9tge45l/ND96j1W6V8irISmv0PEke1BNQVkfy0wy8vjCEEcxUtj2FCb+Pz70OceDIrfJm2pSpq/D8rnqqcwNAfw74fPEPEUUUq5srXE1yexAOyf8j+QNFbs/y3hiRhvlMbVo34c6HFonC1sAQ892ouJ3HcsBgfIDatObxGZXHWHdQmEMBxt7elIN/N4k7tnamriOYpAQO9JUzHekLHyalMeBY4ul/yEhBwQRgj570b4V1UTWAR23GF+g6fufrS1xWS1i6jqd/tv+1U+HbxoJCo6FamtfYaNM/yOP8AhoF3P1oTM4yfWqzXzMBkHeuPFLVYdwnBLHarCICP71XjqwGxUMlHfNyJzD4oXEg9x0NTzXhsru3vI+sciyfPBBqi8pVgxGdsEeoqpczk2zwNk+EcA+o7VBfNWM1rTrkX2vPNEcxC1DA//ZyP0qTUsBxQ78OoTFwrayu5d5ASCeygkKv0FT6vKfFA9KpNZE89JfkaX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G4AbgMBIgACEQEDEQH/xAAcAAACAwEBAQEAAAAAAAAAAAAFBgMEBwIBAAj/xAA3EAACAQMCBAQEBAQHAQAAAAABAgMABBEFIQYSMUETIlFhMnGBkQehscEUFULRIyQzUoKy8XL/xAAaAQACAwEBAAAAAAAAAAAAAAADBAECBQAG/8QAJREAAgMAAgIBBAMBAAAAAAAAAAECAxEhMQQSQRMiI1EUMmEF/9oADAMBAAIRAxEAPwBbhMqWfiLIVjLYwDU1veTR/BNIM+jGq4mg/lIi5z43NnGNqro+DUxba5BIZbTV7uPHLcyD60ZtOI79MYuWpKjlx3q1DcY71Ykf4eKL8YzOTV6Li68Ub8jfMVn8Vz71Otz71BbTQ4uMZX2aBfnSbxch1S7N1ZwCF33kZmOCfXrR7hrRfFtUv7vJD+aGPtj/AHH9hU2tW6mEgAZ7Cl7bfTpDFVSn2Yzq8U1o4S5Awp5hjcGly8fIDgkufirQ9dtvjDgYPSs71E8s7iPYZwcHIolNnuil1P02V2ctFnI8p2qJzzEb4ONxXILK2etfdye9GBHhrnv1xXbHau7e2kuXKwrzMBkjONq44cFNSKagQ1IDVShOpqZHqqDTVpWg2raLb6rPJJKZGYGFThRg47b1EpKK1l4Qc3iA6S4q9pkTX17BaqceK2CQM4HUn7A0YtrSw1Bue3igSKKZIjyp3bO5PcVzpdpNpfFllLNE0cLySeFyLnmHKRgD6ioU/ZbheVfq8002aS0tNLWVWIt4owFABzgDYY+lKeoXd7dKz2umyPGOmZApP0NdcQa5JKn8NZsqpnBkHTNcapqt6kEMFrpd4cAAyIYyh98hs/lSkpRnvA7CtwwWrlVu2ZLm1khkA3WQfoelLHEeiwm1kmRQrKOuO1P11HI2HmwGP9PpQHWo1NrJG52cctChP1lwGsj7R5MhYb1yRtTwvCkagcwL8xOOgC/MmlDUbZ7K8lt5FKlTtnuOxHtWjGyMniMydUoLWVQrO6qoyT0FN3DHCtvqKSG8klR1AOEbFBNNsSQlyx8udhTpwrJySXBONwKsDbAqGpAagTpUgqCpKDWicF89zwoY1jLmK7ZeX1BCk/rWcitD/De4ml0XULG2wJlnR1b2YYP/AFodq2Ibx3liCulaWmi2d2t6IXMs5kXbJ5dsZ7Zobf3f8TcsQzRBlPKx+Eg7HH23rzXYpBfPDcTzmND52Sq8qLJCjKZlTIKLI5OPQ47Uo572aMa1HopQX6JcmASBvDcIyjYn396crGcpblmOUxsDWaiQadqvh6gohmlXxE5iPMCThh7HBpth1EywKM4GOgoT+wM0pdFm6mMjFjQa+Hi4HvtRPmDdaFaiSPKhwfWqL9ktENvIz6jyM3+FEpyMZ3wPzG/3pD1qP+a8RCCIgCGNUkbsMEk/UZxR7iHX57ULaWNuhuSP9UEnl9wP3NDNKthbDzEtK2WkY9Sae8etr7mIeXav6I4KBcRRKcDZVH5U18J6dKYrgTIYnDDZxg4pVLMsnMpwwOQRRvRdc1IPN/jBycElx/amREAqfSpFNQIdqlU1JBIN6c/wvu/C16W1J2uIDj5qc/pmkoGmPgKN5OK9PEfVWdj8uRs1WXRaDySNU1OJRpdyrAF5SeXNJ0EReSCGIhTLIIwSDsT0/PA+tOuqlVjHifCATSJrV8LSESxkLIZl8H5hg2fypLNlhpqeQbAfE1hfx6mJdR5pJhGqplVHIgOwGB03P3q/YK6Qpk7Yr7W9et9TmRpmkikX/UXlyCe2KP2/DUtzo1vqFrOsgmiWRY8cpCkZx86HbCf6DV3VtLkGNd8owNzUBRpfO32qU2piblceYdakZeWM7UBBZNfAn6hAsV3K7AeK53Pt2FV4seL9KL6tZmeUSxEK+MENsD9aE+FLDOFljZCQccwxn5etatUlKKxmLfCUZttFKQ7mrekMBLJk9qG3JZJSDV7SeUSShn3AFFAlNOlSKagSpkrjiQVqv4acJPBbwcQTy5aeJhFDy9FJ+LPuAfoazjQdNm1nWLTT4VJaaQBiP6V/qb6DNfowolrbJFAoWKNQiL6ADAFRmkx70UeJbh/EaMgoijABHX61nmraTr2q6tzWemXT28IAjcryoe5OWwP/AAVqV9MSzB1obrF6w09bSNmU45mYHfAGaXlFVP2Ha98jK+hT07gf/LJqGv34hikkWMRW+GO7cu7dPsPrWoW1pBp+nQWlsvLbwII4wSTsBtuetLuhWM72FrZ33keKISzR5y3mPlB9OhzRfVZZHtZIYj52UgfPtQ5WNrWEdEIS9Yi1rtr4d3lE2JOaEkc4YruB1pqtAbmwLalGRMoIGD196BpYiIFY5WweucGlGNRfwBJIDnIXynqKGQwyXt88dtLyWsfx7ZDn0oprMpV1sLMsZZviP+1e5rwxrZWSwW0REkpEcY6lmO2atHUMKCa5+QNPo8GqyysbbkjQlfFt/LzH5fDj6VUXQJbFy0U4cOOjKQV/atPstJS0sYrdQG8NcE+p7n71DLYRs246UT+ROIlZRTN8LDFY26VLGSc4qbV9Iu9JkxMOaPs4qlHL6bVpGQa3+DOj5N3rkynO9vbFhsehcj8h960W9kwpFKn4aWFxpPCsLXDuHumNx4T9I1YDAx223PuTVrUdcjjl8N0b5qap9SK7DKqTXCPrqTLsx6KDS+1x/FagqnIjCFpJM7KO/wCn2zUuo65aR2F04mxIsLMFIwTVWzjC2SIW5vFA8Qjuo6/c7fLNL3NTms6Rrf8AOpyLlIIW+qztPLeOzJJK/MuOqr2U+owBt613NxKoYGRFLDuuw+xoTevyZZScGgs8nMTvVOzSfj1y7Q1XPFVkI8KkpY9Rily84gnlytrCUz/U+1UGbPavEjyc7VHqtJh41cekX9BXmv7iW6fmPgISxPqTnFHOH44r/igMd0tLfxIkPdixXP0GfvS4Iy93bFfKroUJG3Sj3C7rb8V2jDyrLE9tge45l/ND96j1W6V8irISmv0PEke1BNQVkfy0wy8vjCEEcxUtj2FCb+Pz70OceDIrfJm2pSpq/D8rnqqcwNAfw74fPEPEUUUq5srXE1yexAOyf8j+QNFbs/y3hiRhvlMbVo34c6HFonC1sAQ892ouJ3HcsBgfIDatObxGZXHWHdQmEMBxt7elIN/N4k7tnamriOYpAQO9JUzHekLHyalMeBY4ul/yEhBwQRgj570b4V1UTWAR23GF+g6fufrS1xWS1i6jqd/tv+1U+HbxoJCo6FamtfYaNM/yOP8AhoF3P1oTM4yfWqzXzMBkHeuPFLVYdwnBLHarCICP71XjqwGxUMlHfNyJzD4oXEg9x0NTzXhsru3vI+sciyfPBBqi8pVgxGdsEeoqpczk2zwNk+EcA+o7VBfNWM1rTrkX2vPNEcxC1DA//ZyP0qTUsBxQ78OoTFwrayu5d5ASCeygkKv0FT6vKfFA9KpNZE89JfkaXwf/2Q=="/>
          <p:cNvSpPr>
            <a:spLocks noChangeAspect="1" noChangeArrowheads="1"/>
          </p:cNvSpPr>
          <p:nvPr/>
        </p:nvSpPr>
        <p:spPr bwMode="auto">
          <a:xfrm>
            <a:off x="1352950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2" descr="Angioedem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" name="Picture 3"/>
          <p:cNvPicPr/>
          <p:nvPr/>
        </p:nvPicPr>
        <p:blipFill>
          <a:blip r:embed="rId4"/>
          <a:stretch/>
        </p:blipFill>
        <p:spPr>
          <a:xfrm>
            <a:off x="11782680" y="6335459"/>
            <a:ext cx="409320" cy="537429"/>
          </a:xfrm>
          <a:prstGeom prst="rect">
            <a:avLst/>
          </a:prstGeom>
          <a:ln>
            <a:noFill/>
          </a:ln>
        </p:spPr>
      </p:pic>
      <p:pic>
        <p:nvPicPr>
          <p:cNvPr id="3074" name="Picture 2" descr="close up on nurse's hands while taking blood from patience. - analisi del sangue foto e immagini 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431312" y="3555442"/>
            <a:ext cx="1913030" cy="12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05350" y="2104507"/>
            <a:ext cx="10356543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it-IT" sz="2800" spc="-1" dirty="0"/>
              <a:t>Cosa può esserci nell’ambiente di lavoro?? Sensibilizzazione ad altri allergeni, cosa testare ? </a:t>
            </a:r>
            <a:endParaRPr lang="it-IT" sz="2800" b="1" dirty="0">
              <a:solidFill>
                <a:srgbClr val="FF0000"/>
              </a:solidFill>
            </a:endParaRPr>
          </a:p>
          <a:p>
            <a:endParaRPr lang="it-IT" sz="2800" b="1" dirty="0">
              <a:solidFill>
                <a:srgbClr val="FF0000"/>
              </a:solidFill>
            </a:endParaRPr>
          </a:p>
          <a:p>
            <a:r>
              <a:rPr lang="it-IT" sz="2800" b="1" dirty="0">
                <a:solidFill>
                  <a:srgbClr val="FF0000"/>
                </a:solidFill>
              </a:rPr>
              <a:t>Se non fossero allergeni ma APTENI visto che viene a contatto con sostanze Chimiche?????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Content Placeholder 6"/>
          <p:cNvPicPr/>
          <p:nvPr/>
        </p:nvPicPr>
        <p:blipFill>
          <a:blip r:embed="rId3"/>
          <a:stretch/>
        </p:blipFill>
        <p:spPr>
          <a:xfrm>
            <a:off x="187256" y="501284"/>
            <a:ext cx="7871040" cy="332028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329" name="CustomShape 1"/>
          <p:cNvSpPr/>
          <p:nvPr/>
        </p:nvSpPr>
        <p:spPr>
          <a:xfrm>
            <a:off x="6271948" y="6488641"/>
            <a:ext cx="6095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u="sng" spc="-1" dirty="0">
                <a:solidFill>
                  <a:srgbClr val="0563C1"/>
                </a:solidFill>
                <a:latin typeface="Calibri"/>
                <a:hlinkClick r:id="rId4"/>
              </a:rPr>
              <a:t>J </a:t>
            </a:r>
            <a:r>
              <a:rPr lang="it-IT" u="sng" spc="-1" dirty="0" err="1">
                <a:solidFill>
                  <a:srgbClr val="0563C1"/>
                </a:solidFill>
                <a:latin typeface="Calibri"/>
                <a:hlinkClick r:id="rId4"/>
              </a:rPr>
              <a:t>Allergy</a:t>
            </a:r>
            <a:r>
              <a:rPr lang="it-IT" u="sng" spc="-1" dirty="0">
                <a:solidFill>
                  <a:srgbClr val="0563C1"/>
                </a:solidFill>
                <a:latin typeface="Calibri"/>
                <a:hlinkClick r:id="rId4"/>
              </a:rPr>
              <a:t> </a:t>
            </a:r>
            <a:r>
              <a:rPr lang="it-IT" u="sng" spc="-1" dirty="0" err="1">
                <a:solidFill>
                  <a:srgbClr val="0563C1"/>
                </a:solidFill>
                <a:latin typeface="Calibri"/>
                <a:hlinkClick r:id="rId4"/>
              </a:rPr>
              <a:t>Clin</a:t>
            </a:r>
            <a:r>
              <a:rPr lang="it-IT" u="sng" spc="-1" dirty="0">
                <a:solidFill>
                  <a:srgbClr val="0563C1"/>
                </a:solidFill>
                <a:latin typeface="Calibri"/>
                <a:hlinkClick r:id="rId4"/>
              </a:rPr>
              <a:t> </a:t>
            </a:r>
            <a:r>
              <a:rPr lang="it-IT" u="sng" spc="-1" dirty="0" err="1">
                <a:solidFill>
                  <a:srgbClr val="0563C1"/>
                </a:solidFill>
                <a:latin typeface="Calibri"/>
                <a:hlinkClick r:id="rId4"/>
              </a:rPr>
              <a:t>Immunol</a:t>
            </a:r>
            <a:r>
              <a:rPr lang="it-IT" u="sng" spc="-1" dirty="0">
                <a:solidFill>
                  <a:srgbClr val="0563C1"/>
                </a:solidFill>
                <a:latin typeface="Calibri"/>
                <a:hlinkClick r:id="rId4"/>
              </a:rPr>
              <a:t> </a:t>
            </a:r>
            <a:r>
              <a:rPr lang="it-IT" u="sng" spc="-1" dirty="0" err="1">
                <a:solidFill>
                  <a:srgbClr val="0563C1"/>
                </a:solidFill>
                <a:latin typeface="Calibri"/>
                <a:hlinkClick r:id="rId4"/>
              </a:rPr>
              <a:t>Pract</a:t>
            </a:r>
            <a:r>
              <a:rPr lang="it-IT" u="sng" spc="-1" dirty="0">
                <a:solidFill>
                  <a:srgbClr val="0563C1"/>
                </a:solidFill>
                <a:latin typeface="Calibri"/>
                <a:hlinkClick r:id="rId4"/>
              </a:rPr>
              <a:t>.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 2019 Sep - Oct;7(7):2309-2318 </a:t>
            </a:r>
            <a:endParaRPr lang="it-IT" spc="-1" dirty="0"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0" y="5406018"/>
            <a:ext cx="1174068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400" b="1" spc="-1" dirty="0">
                <a:solidFill>
                  <a:srgbClr val="FF0000"/>
                </a:solidFill>
                <a:latin typeface="Calibri"/>
              </a:rPr>
              <a:t>- Multicentrico (20 centri terziari di 11 paesi in EUROPA)</a:t>
            </a:r>
            <a:endParaRPr lang="it-IT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400" b="1" spc="-1" dirty="0">
                <a:solidFill>
                  <a:srgbClr val="FF0000"/>
                </a:solidFill>
                <a:latin typeface="Calibri"/>
              </a:rPr>
              <a:t>- 997 Pazienti con AO confermata con test di stimolazione bronchiale specifica (2006-2015)</a:t>
            </a:r>
            <a:endParaRPr lang="it-IT" sz="2400" spc="-1" dirty="0">
              <a:latin typeface="Arial"/>
            </a:endParaRPr>
          </a:p>
        </p:txBody>
      </p:sp>
      <p:pic>
        <p:nvPicPr>
          <p:cNvPr id="331" name="Picture 4_2"/>
          <p:cNvPicPr/>
          <p:nvPr/>
        </p:nvPicPr>
        <p:blipFill>
          <a:blip r:embed="rId5"/>
          <a:stretch/>
        </p:blipFill>
        <p:spPr>
          <a:xfrm>
            <a:off x="190716" y="3934570"/>
            <a:ext cx="1487604" cy="1471448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424000-CD28-A11F-A1FC-35DF6807EE2C}"/>
              </a:ext>
            </a:extLst>
          </p:cNvPr>
          <p:cNvPicPr/>
          <p:nvPr/>
        </p:nvPicPr>
        <p:blipFill>
          <a:blip r:embed="rId6"/>
          <a:srcRect l="11608" t="29314" r="14198" b="30905"/>
          <a:stretch/>
        </p:blipFill>
        <p:spPr>
          <a:xfrm>
            <a:off x="360" y="0"/>
            <a:ext cx="1677960" cy="401220"/>
          </a:xfrm>
          <a:prstGeom prst="rect">
            <a:avLst/>
          </a:prstGeom>
          <a:ln w="0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4C2C55-5414-DDE3-8F2D-EE12B80D8722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1782680" y="0"/>
            <a:ext cx="441222" cy="401220"/>
          </a:xfrm>
          <a:prstGeom prst="rect">
            <a:avLst/>
          </a:prstGeom>
          <a:ln w="0">
            <a:noFill/>
          </a:ln>
        </p:spPr>
      </p:pic>
      <p:sp>
        <p:nvSpPr>
          <p:cNvPr id="5" name="Rettangolo 21">
            <a:extLst>
              <a:ext uri="{FF2B5EF4-FFF2-40B4-BE49-F238E27FC236}">
                <a16:creationId xmlns:a16="http://schemas.microsoft.com/office/drawing/2014/main" id="{ED6A8072-6546-D82D-7D13-01EBADEABCC3}"/>
              </a:ext>
            </a:extLst>
          </p:cNvPr>
          <p:cNvSpPr/>
          <p:nvPr/>
        </p:nvSpPr>
        <p:spPr>
          <a:xfrm>
            <a:off x="1678320" y="0"/>
            <a:ext cx="10104360" cy="401220"/>
          </a:xfrm>
          <a:prstGeom prst="rect">
            <a:avLst/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0F9782B5-E707-F8B3-00F5-2955FDDD1F23}"/>
              </a:ext>
            </a:extLst>
          </p:cNvPr>
          <p:cNvSpPr/>
          <p:nvPr/>
        </p:nvSpPr>
        <p:spPr>
          <a:xfrm>
            <a:off x="8790480" y="945034"/>
            <a:ext cx="2950200" cy="2245315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800" spc="-1" dirty="0">
                <a:solidFill>
                  <a:srgbClr val="000000"/>
                </a:solidFill>
                <a:latin typeface="Calibri"/>
              </a:rPr>
              <a:t>Prevalenza di asma severa (definizione modificata ERS/ATS 2014): </a:t>
            </a:r>
            <a:r>
              <a:rPr lang="it-IT" sz="2800" spc="-1" dirty="0">
                <a:solidFill>
                  <a:srgbClr val="FF0000"/>
                </a:solidFill>
                <a:latin typeface="Calibri"/>
              </a:rPr>
              <a:t>162 (16,2%)</a:t>
            </a:r>
            <a:endParaRPr lang="it-IT" sz="2800" spc="-1" dirty="0">
              <a:latin typeface="Arial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DBBCA0F-4D44-7469-32A6-1485BDD10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200" y="3540711"/>
            <a:ext cx="1487603" cy="1865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11E027E-5F38-3D34-C964-959F03CCB010}"/>
              </a:ext>
            </a:extLst>
          </p:cNvPr>
          <p:cNvSpPr txBox="1"/>
          <p:nvPr/>
        </p:nvSpPr>
        <p:spPr>
          <a:xfrm>
            <a:off x="10120650" y="3316889"/>
            <a:ext cx="1089607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33" b="1" dirty="0">
                <a:solidFill>
                  <a:srgbClr val="FF0000"/>
                </a:solidFill>
              </a:rPr>
              <a:t>SEVERE ASTHMA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2A68C0D-1DD7-E5FD-737E-46081EBED481}"/>
              </a:ext>
            </a:extLst>
          </p:cNvPr>
          <p:cNvSpPr/>
          <p:nvPr/>
        </p:nvSpPr>
        <p:spPr>
          <a:xfrm>
            <a:off x="8058296" y="1266738"/>
            <a:ext cx="732184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851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Content Placeholder 4"/>
          <p:cNvPicPr/>
          <p:nvPr/>
        </p:nvPicPr>
        <p:blipFill>
          <a:blip r:embed="rId3"/>
          <a:stretch/>
        </p:blipFill>
        <p:spPr>
          <a:xfrm>
            <a:off x="937850" y="1049695"/>
            <a:ext cx="10316299" cy="2496600"/>
          </a:xfrm>
          <a:prstGeom prst="rect">
            <a:avLst/>
          </a:prstGeom>
          <a:ln w="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22" name="Picture 6"/>
          <p:cNvPicPr/>
          <p:nvPr/>
        </p:nvPicPr>
        <p:blipFill>
          <a:blip r:embed="rId4"/>
          <a:stretch/>
        </p:blipFill>
        <p:spPr>
          <a:xfrm>
            <a:off x="839340" y="3840810"/>
            <a:ext cx="10072800" cy="2146680"/>
          </a:xfrm>
          <a:prstGeom prst="rect">
            <a:avLst/>
          </a:prstGeom>
          <a:ln w="0">
            <a:solidFill>
              <a:schemeClr val="bg2">
                <a:lumMod val="75000"/>
              </a:schemeClr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F4F545-DFAE-43C7-9979-A73778FDF43D}"/>
              </a:ext>
            </a:extLst>
          </p:cNvPr>
          <p:cNvSpPr txBox="1"/>
          <p:nvPr/>
        </p:nvSpPr>
        <p:spPr>
          <a:xfrm>
            <a:off x="7851965" y="6474078"/>
            <a:ext cx="460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O.Meca</a:t>
            </a:r>
            <a:r>
              <a:rPr lang="it-IT" sz="1600" dirty="0"/>
              <a:t>. J. J </a:t>
            </a:r>
            <a:r>
              <a:rPr lang="it-IT" sz="1600" dirty="0" err="1"/>
              <a:t>Tuberc</a:t>
            </a:r>
            <a:r>
              <a:rPr lang="it-IT" sz="1600" dirty="0"/>
              <a:t> </a:t>
            </a:r>
            <a:r>
              <a:rPr lang="it-IT" sz="1600" dirty="0" err="1"/>
              <a:t>Lung</a:t>
            </a:r>
            <a:r>
              <a:rPr lang="it-IT" sz="1600" dirty="0"/>
              <a:t> </a:t>
            </a:r>
            <a:r>
              <a:rPr lang="it-IT" sz="1600" dirty="0" err="1"/>
              <a:t>Dis</a:t>
            </a:r>
            <a:r>
              <a:rPr lang="it-IT" sz="1600" dirty="0"/>
              <a:t> 2015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9F73F1-06FF-242E-DEB0-AB89960B6630}"/>
              </a:ext>
            </a:extLst>
          </p:cNvPr>
          <p:cNvPicPr/>
          <p:nvPr/>
        </p:nvPicPr>
        <p:blipFill>
          <a:blip r:embed="rId5"/>
          <a:srcRect l="11608" t="29314" r="14198" b="30905"/>
          <a:stretch/>
        </p:blipFill>
        <p:spPr>
          <a:xfrm>
            <a:off x="360" y="0"/>
            <a:ext cx="1677960" cy="401220"/>
          </a:xfrm>
          <a:prstGeom prst="rect">
            <a:avLst/>
          </a:prstGeom>
          <a:ln w="0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9A0678-440E-1293-B646-6440F103704F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1782680" y="0"/>
            <a:ext cx="441222" cy="401220"/>
          </a:xfrm>
          <a:prstGeom prst="rect">
            <a:avLst/>
          </a:prstGeom>
          <a:ln w="0">
            <a:noFill/>
          </a:ln>
        </p:spPr>
      </p:pic>
      <p:sp>
        <p:nvSpPr>
          <p:cNvPr id="5" name="Rettangolo 21">
            <a:extLst>
              <a:ext uri="{FF2B5EF4-FFF2-40B4-BE49-F238E27FC236}">
                <a16:creationId xmlns:a16="http://schemas.microsoft.com/office/drawing/2014/main" id="{9DF68DFA-B223-5038-4980-46C1E37A0544}"/>
              </a:ext>
            </a:extLst>
          </p:cNvPr>
          <p:cNvSpPr/>
          <p:nvPr/>
        </p:nvSpPr>
        <p:spPr>
          <a:xfrm>
            <a:off x="1678320" y="0"/>
            <a:ext cx="10104360" cy="401220"/>
          </a:xfrm>
          <a:prstGeom prst="rect">
            <a:avLst/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60A3278E-45D5-CD9D-AE03-403C40386C2F}"/>
              </a:ext>
            </a:extLst>
          </p:cNvPr>
          <p:cNvCxnSpPr/>
          <p:nvPr/>
        </p:nvCxnSpPr>
        <p:spPr>
          <a:xfrm>
            <a:off x="5447071" y="4935794"/>
            <a:ext cx="401156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390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11" y="1361523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90" y="6377031"/>
            <a:ext cx="1613647" cy="19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0308208" y="6464283"/>
            <a:ext cx="2052165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it-IT" sz="1467" dirty="0" err="1"/>
              <a:t>C.Pelaia</a:t>
            </a:r>
            <a:r>
              <a:rPr lang="it-IT" sz="1467" dirty="0"/>
              <a:t> et </a:t>
            </a:r>
            <a:r>
              <a:rPr lang="it-IT" sz="1467" dirty="0" err="1"/>
              <a:t>all</a:t>
            </a:r>
            <a:r>
              <a:rPr lang="it-IT" sz="2400" dirty="0"/>
              <a:t>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705951"/>
            <a:ext cx="6762751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35361" y="1700808"/>
            <a:ext cx="922047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2021</a:t>
            </a:r>
          </a:p>
        </p:txBody>
      </p:sp>
      <p:sp>
        <p:nvSpPr>
          <p:cNvPr id="7" name="CasellaDiTesto 3"/>
          <p:cNvSpPr txBox="1">
            <a:spLocks noChangeArrowheads="1"/>
          </p:cNvSpPr>
          <p:nvPr/>
        </p:nvSpPr>
        <p:spPr bwMode="auto">
          <a:xfrm>
            <a:off x="1925871" y="836222"/>
            <a:ext cx="849850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>
              <a:defRPr sz="6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 b="1" dirty="0">
                <a:solidFill>
                  <a:srgbClr val="C00000"/>
                </a:solidFill>
              </a:rPr>
              <a:t>Meccanismo Immunologico: </a:t>
            </a:r>
            <a:r>
              <a:rPr lang="it-IT" altLang="it-IT" sz="2800" b="1" u="sng" dirty="0">
                <a:solidFill>
                  <a:srgbClr val="C00000"/>
                </a:solidFill>
              </a:rPr>
              <a:t>Infiammazione di Tipo2</a:t>
            </a:r>
          </a:p>
        </p:txBody>
      </p:sp>
      <p:grpSp>
        <p:nvGrpSpPr>
          <p:cNvPr id="10" name="Group 1"/>
          <p:cNvGrpSpPr/>
          <p:nvPr/>
        </p:nvGrpSpPr>
        <p:grpSpPr>
          <a:xfrm>
            <a:off x="1719251" y="32411"/>
            <a:ext cx="9327960" cy="541440"/>
            <a:chOff x="1709640" y="38160"/>
            <a:chExt cx="9327960" cy="541440"/>
          </a:xfrm>
        </p:grpSpPr>
        <p:pic>
          <p:nvPicPr>
            <p:cNvPr id="11" name="Text Box 12"/>
            <p:cNvPicPr/>
            <p:nvPr/>
          </p:nvPicPr>
          <p:blipFill>
            <a:blip r:embed="rId6"/>
            <a:stretch/>
          </p:blipFill>
          <p:spPr>
            <a:xfrm>
              <a:off x="1709640" y="38160"/>
              <a:ext cx="9327960" cy="541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" name="CustomShape 2"/>
            <p:cNvSpPr/>
            <p:nvPr/>
          </p:nvSpPr>
          <p:spPr>
            <a:xfrm>
              <a:off x="1873080" y="57960"/>
              <a:ext cx="8440920" cy="25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13" name="CustomShape 3"/>
          <p:cNvSpPr/>
          <p:nvPr/>
        </p:nvSpPr>
        <p:spPr>
          <a:xfrm>
            <a:off x="7151" y="0"/>
            <a:ext cx="12192000" cy="932723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pic>
        <p:nvPicPr>
          <p:cNvPr id="14" name="Picture 2"/>
          <p:cNvPicPr/>
          <p:nvPr/>
        </p:nvPicPr>
        <p:blipFill>
          <a:blip r:embed="rId7"/>
          <a:srcRect l="11629" t="29346" r="14194" b="30924"/>
          <a:stretch/>
        </p:blipFill>
        <p:spPr>
          <a:xfrm>
            <a:off x="50291" y="169852"/>
            <a:ext cx="1709280" cy="430920"/>
          </a:xfrm>
          <a:prstGeom prst="rect">
            <a:avLst/>
          </a:prstGeom>
          <a:ln w="0">
            <a:noFill/>
          </a:ln>
        </p:spPr>
      </p:pic>
      <p:pic>
        <p:nvPicPr>
          <p:cNvPr id="15" name="Picture 3"/>
          <p:cNvPicPr/>
          <p:nvPr/>
        </p:nvPicPr>
        <p:blipFill>
          <a:blip r:embed="rId8"/>
          <a:stretch/>
        </p:blipFill>
        <p:spPr>
          <a:xfrm>
            <a:off x="11645531" y="147291"/>
            <a:ext cx="363960" cy="5497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8380154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1063" y="4832123"/>
            <a:ext cx="6642970" cy="1655762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Conclusion: TDI exposure is associated with increased numbers of ILCs. The proinflammatory microRNA-155 is crucial in a murine model of TDI asthma, suggesting its involvement in the pathogenesis of</a:t>
            </a:r>
          </a:p>
          <a:p>
            <a:r>
              <a:rPr lang="en-US" dirty="0"/>
              <a:t>occupational asthma due to low molecular weight agents.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6" y="1921041"/>
            <a:ext cx="7039627" cy="238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745793" y="6303219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Eur</a:t>
            </a:r>
            <a:r>
              <a:rPr lang="fr-FR" dirty="0"/>
              <a:t> </a:t>
            </a:r>
            <a:r>
              <a:rPr lang="fr-FR" dirty="0" err="1"/>
              <a:t>Respir</a:t>
            </a:r>
            <a:r>
              <a:rPr lang="fr-FR" dirty="0"/>
              <a:t> J 2020; 56: 1901289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473" y="1189521"/>
            <a:ext cx="4084032" cy="5171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AC0EFA5-DA47-1337-3ADB-903781966BE4}"/>
              </a:ext>
            </a:extLst>
          </p:cNvPr>
          <p:cNvPicPr/>
          <p:nvPr/>
        </p:nvPicPr>
        <p:blipFill>
          <a:blip r:embed="rId5"/>
          <a:srcRect l="11608" t="29314" r="14198" b="30905"/>
          <a:stretch/>
        </p:blipFill>
        <p:spPr>
          <a:xfrm>
            <a:off x="360" y="0"/>
            <a:ext cx="1677960" cy="401220"/>
          </a:xfrm>
          <a:prstGeom prst="rect">
            <a:avLst/>
          </a:prstGeom>
          <a:ln w="0"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E55736F-7D00-3E3C-E055-27E9DB410B28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1782680" y="0"/>
            <a:ext cx="441222" cy="401220"/>
          </a:xfrm>
          <a:prstGeom prst="rect">
            <a:avLst/>
          </a:prstGeom>
          <a:ln w="0">
            <a:noFill/>
          </a:ln>
        </p:spPr>
      </p:pic>
      <p:sp>
        <p:nvSpPr>
          <p:cNvPr id="7" name="Rettangolo 21">
            <a:extLst>
              <a:ext uri="{FF2B5EF4-FFF2-40B4-BE49-F238E27FC236}">
                <a16:creationId xmlns:a16="http://schemas.microsoft.com/office/drawing/2014/main" id="{CC966B1F-F851-18DD-E4EF-30BC05F1F308}"/>
              </a:ext>
            </a:extLst>
          </p:cNvPr>
          <p:cNvSpPr/>
          <p:nvPr/>
        </p:nvSpPr>
        <p:spPr>
          <a:xfrm>
            <a:off x="1678320" y="0"/>
            <a:ext cx="10104360" cy="401220"/>
          </a:xfrm>
          <a:prstGeom prst="rect">
            <a:avLst/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503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92" y="1189408"/>
            <a:ext cx="8067796" cy="103401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192" y="2223424"/>
            <a:ext cx="8067796" cy="45083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90" y="4511377"/>
            <a:ext cx="1291622" cy="1731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8677" name="CasellaDiTesto 6"/>
          <p:cNvSpPr txBox="1">
            <a:spLocks noChangeArrowheads="1"/>
          </p:cNvSpPr>
          <p:nvPr/>
        </p:nvSpPr>
        <p:spPr bwMode="auto">
          <a:xfrm>
            <a:off x="1815730" y="2223424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cs typeface="Calibri" panose="020F0502020204030204" pitchFamily="34" charset="0"/>
              </a:rPr>
              <a:t>2022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06905" y="1230659"/>
            <a:ext cx="1361287" cy="185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0531869" y="1144032"/>
            <a:ext cx="1660131" cy="185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8F3064-F1FA-DDC1-2199-A1A27C768C87}"/>
              </a:ext>
            </a:extLst>
          </p:cNvPr>
          <p:cNvPicPr/>
          <p:nvPr/>
        </p:nvPicPr>
        <p:blipFill>
          <a:blip r:embed="rId6"/>
          <a:srcRect l="11608" t="29314" r="14198" b="30905"/>
          <a:stretch/>
        </p:blipFill>
        <p:spPr>
          <a:xfrm>
            <a:off x="360" y="0"/>
            <a:ext cx="1677960" cy="401220"/>
          </a:xfrm>
          <a:prstGeom prst="rect">
            <a:avLst/>
          </a:prstGeom>
          <a:ln w="0">
            <a:noFill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648239A-7682-853C-D826-AB8F2211BC3A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1782680" y="0"/>
            <a:ext cx="441222" cy="401220"/>
          </a:xfrm>
          <a:prstGeom prst="rect">
            <a:avLst/>
          </a:prstGeom>
          <a:ln w="0">
            <a:noFill/>
          </a:ln>
        </p:spPr>
      </p:pic>
      <p:sp>
        <p:nvSpPr>
          <p:cNvPr id="9" name="Rettangolo 21">
            <a:extLst>
              <a:ext uri="{FF2B5EF4-FFF2-40B4-BE49-F238E27FC236}">
                <a16:creationId xmlns:a16="http://schemas.microsoft.com/office/drawing/2014/main" id="{DB496024-F81E-5E83-989C-1A68B48543A3}"/>
              </a:ext>
            </a:extLst>
          </p:cNvPr>
          <p:cNvSpPr/>
          <p:nvPr/>
        </p:nvSpPr>
        <p:spPr>
          <a:xfrm>
            <a:off x="1678320" y="0"/>
            <a:ext cx="10104360" cy="401220"/>
          </a:xfrm>
          <a:prstGeom prst="rect">
            <a:avLst/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08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roup 2"/>
          <p:cNvGrpSpPr/>
          <p:nvPr/>
        </p:nvGrpSpPr>
        <p:grpSpPr>
          <a:xfrm>
            <a:off x="155575" y="465138"/>
            <a:ext cx="12136071" cy="6762139"/>
            <a:chOff x="2609280" y="1790280"/>
            <a:chExt cx="4570200" cy="3140640"/>
          </a:xfrm>
        </p:grpSpPr>
        <p:pic>
          <p:nvPicPr>
            <p:cNvPr id="524" name="Text Box 12"/>
            <p:cNvPicPr/>
            <p:nvPr/>
          </p:nvPicPr>
          <p:blipFill>
            <a:blip r:embed="rId3"/>
            <a:stretch/>
          </p:blipFill>
          <p:spPr>
            <a:xfrm>
              <a:off x="2640600" y="1790280"/>
              <a:ext cx="4538880" cy="3140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25" name="CustomShape 3"/>
            <p:cNvSpPr/>
            <p:nvPr/>
          </p:nvSpPr>
          <p:spPr>
            <a:xfrm>
              <a:off x="2609280" y="1790280"/>
              <a:ext cx="4107240" cy="952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522" name="CustomShape 1"/>
          <p:cNvSpPr/>
          <p:nvPr/>
        </p:nvSpPr>
        <p:spPr>
          <a:xfrm>
            <a:off x="8651869" y="6291798"/>
            <a:ext cx="2835720" cy="4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/>
          </a:bodyPr>
          <a:lstStyle/>
          <a:p>
            <a:pPr algn="ctr">
              <a:spcBef>
                <a:spcPts val="420"/>
              </a:spcBef>
            </a:pP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M.A. </a:t>
            </a:r>
            <a:r>
              <a:rPr lang="it-IT" sz="2100" spc="-1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Crivellaro</a:t>
            </a: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2025</a:t>
            </a:r>
            <a:endParaRPr lang="it-IT" sz="2100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26" name="CustomShape 4"/>
          <p:cNvSpPr/>
          <p:nvPr/>
        </p:nvSpPr>
        <p:spPr>
          <a:xfrm>
            <a:off x="4706040" y="309593"/>
            <a:ext cx="3456000" cy="5063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700" b="1" spc="-1" dirty="0">
                <a:solidFill>
                  <a:srgbClr val="C00000"/>
                </a:solidFill>
                <a:latin typeface="Times New Roman"/>
              </a:rPr>
              <a:t>CASO CLINICO </a:t>
            </a:r>
            <a:endParaRPr lang="it-IT" sz="2700" spc="-1" dirty="0">
              <a:latin typeface="Arial"/>
            </a:endParaRPr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G4AbgMBIgACEQEDEQH/xAAcAAACAwEBAQEAAAAAAAAAAAAFBgMEBwIBAAj/xAA3EAACAQMCBAQEBAQHAQAAAAABAgMABBEFIQYSMUETIlFhMnGBkQehscEUFULRIyQzUoKy8XL/xAAaAQACAwEBAAAAAAAAAAAAAAADBAECBQAG/8QAJREAAgMAAgIBBAMBAAAAAAAAAAECAxEhMQQSQRMiI1EUMmEF/9oADAMBAAIRAxEAPwBbhMqWfiLIVjLYwDU1veTR/BNIM+jGq4mg/lIi5z43NnGNqro+DUxba5BIZbTV7uPHLcyD60ZtOI79MYuWpKjlx3q1DcY71Ykf4eKL8YzOTV6Li68Ub8jfMVn8Vz71Otz71BbTQ4uMZX2aBfnSbxch1S7N1ZwCF33kZmOCfXrR7hrRfFtUv7vJD+aGPtj/AHH9hU2tW6mEgAZ7Cl7bfTpDFVSn2Yzq8U1o4S5Awp5hjcGly8fIDgkufirQ9dtvjDgYPSs71E8s7iPYZwcHIolNnuil1P02V2ctFnI8p2qJzzEb4ONxXILK2etfdye9GBHhrnv1xXbHau7e2kuXKwrzMBkjONq44cFNSKagQ1IDVShOpqZHqqDTVpWg2raLb6rPJJKZGYGFThRg47b1EpKK1l4Qc3iA6S4q9pkTX17BaqceK2CQM4HUn7A0YtrSw1Bue3igSKKZIjyp3bO5PcVzpdpNpfFllLNE0cLySeFyLnmHKRgD6ioU/ZbheVfq8002aS0tNLWVWIt4owFABzgDYY+lKeoXd7dKz2umyPGOmZApP0NdcQa5JKn8NZsqpnBkHTNcapqt6kEMFrpd4cAAyIYyh98hs/lSkpRnvA7CtwwWrlVu2ZLm1khkA3WQfoelLHEeiwm1kmRQrKOuO1P11HI2HmwGP9PpQHWo1NrJG52cctChP1lwGsj7R5MhYb1yRtTwvCkagcwL8xOOgC/MmlDUbZ7K8lt5FKlTtnuOxHtWjGyMniMydUoLWVQrO6qoyT0FN3DHCtvqKSG8klR1AOEbFBNNsSQlyx8udhTpwrJySXBONwKsDbAqGpAagTpUgqCpKDWicF89zwoY1jLmK7ZeX1BCk/rWcitD/De4ml0XULG2wJlnR1b2YYP/AFodq2Ibx3liCulaWmi2d2t6IXMs5kXbJ5dsZ7Zobf3f8TcsQzRBlPKx+Eg7HH23rzXYpBfPDcTzmND52Sq8qLJCjKZlTIKLI5OPQ47Uo572aMa1HopQX6JcmASBvDcIyjYn396crGcpblmOUxsDWaiQadqvh6gohmlXxE5iPMCThh7HBpth1EywKM4GOgoT+wM0pdFm6mMjFjQa+Hi4HvtRPmDdaFaiSPKhwfWqL9ktENvIz6jyM3+FEpyMZ3wPzG/3pD1qP+a8RCCIgCGNUkbsMEk/UZxR7iHX57ULaWNuhuSP9UEnl9wP3NDNKthbDzEtK2WkY9Sae8etr7mIeXav6I4KBcRRKcDZVH5U18J6dKYrgTIYnDDZxg4pVLMsnMpwwOQRRvRdc1IPN/jBycElx/amREAqfSpFNQIdqlU1JBIN6c/wvu/C16W1J2uIDj5qc/pmkoGmPgKN5OK9PEfVWdj8uRs1WXRaDySNU1OJRpdyrAF5SeXNJ0EReSCGIhTLIIwSDsT0/PA+tOuqlVjHifCATSJrV8LSESxkLIZl8H5hg2fypLNlhpqeQbAfE1hfx6mJdR5pJhGqplVHIgOwGB03P3q/YK6Qpk7Yr7W9et9TmRpmkikX/UXlyCe2KP2/DUtzo1vqFrOsgmiWRY8cpCkZx86HbCf6DV3VtLkGNd8owNzUBRpfO32qU2piblceYdakZeWM7UBBZNfAn6hAsV3K7AeK53Pt2FV4seL9KL6tZmeUSxEK+MENsD9aE+FLDOFljZCQccwxn5etatUlKKxmLfCUZttFKQ7mrekMBLJk9qG3JZJSDV7SeUSShn3AFFAlNOlSKagSpkrjiQVqv4acJPBbwcQTy5aeJhFDy9FJ+LPuAfoazjQdNm1nWLTT4VJaaQBiP6V/qb6DNfowolrbJFAoWKNQiL6ADAFRmkx70UeJbh/EaMgoijABHX61nmraTr2q6tzWemXT28IAjcryoe5OWwP/AAVqV9MSzB1obrF6w09bSNmU45mYHfAGaXlFVP2Ha98jK+hT07gf/LJqGv34hikkWMRW+GO7cu7dPsPrWoW1pBp+nQWlsvLbwII4wSTsBtuetLuhWM72FrZ33keKISzR5y3mPlB9OhzRfVZZHtZIYj52UgfPtQ5WNrWEdEIS9Yi1rtr4d3lE2JOaEkc4YruB1pqtAbmwLalGRMoIGD196BpYiIFY5WweucGlGNRfwBJIDnIXynqKGQwyXt88dtLyWsfx7ZDn0oprMpV1sLMsZZviP+1e5rwxrZWSwW0REkpEcY6lmO2atHUMKCa5+QNPo8GqyysbbkjQlfFt/LzH5fDj6VUXQJbFy0U4cOOjKQV/atPstJS0sYrdQG8NcE+p7n71DLYRs246UT+ROIlZRTN8LDFY26VLGSc4qbV9Iu9JkxMOaPs4qlHL6bVpGQa3+DOj5N3rkynO9vbFhsehcj8h960W9kwpFKn4aWFxpPCsLXDuHumNx4T9I1YDAx223PuTVrUdcjjl8N0b5qap9SK7DKqTXCPrqTLsx6KDS+1x/FagqnIjCFpJM7KO/wCn2zUuo65aR2F04mxIsLMFIwTVWzjC2SIW5vFA8Qjuo6/c7fLNL3NTms6Rrf8AOpyLlIIW+qztPLeOzJJK/MuOqr2U+owBt613NxKoYGRFLDuuw+xoTevyZZScGgs8nMTvVOzSfj1y7Q1XPFVkI8KkpY9Rily84gnlytrCUz/U+1UGbPavEjyc7VHqtJh41cekX9BXmv7iW6fmPgISxPqTnFHOH44r/igMd0tLfxIkPdixXP0GfvS4Iy93bFfKroUJG3Sj3C7rb8V2jDyrLE9tge45l/ND96j1W6V8irISmv0PEke1BNQVkfy0wy8vjCEEcxUtj2FCb+Pz70OceDIrfJm2pSpq/D8rnqqcwNAfw74fPEPEUUUq5srXE1yexAOyf8j+QNFbs/y3hiRhvlMbVo34c6HFonC1sAQ892ouJ3HcsBgfIDatObxGZXHWHdQmEMBxt7elIN/N4k7tnamriOYpAQO9JUzHekLHyalMeBY4ul/yEhBwQRgj570b4V1UTWAR23GF+g6fufrS1xWS1i6jqd/tv+1U+HbxoJCo6FamtfYaNM/yOP8AhoF3P1oTM4yfWqzXzMBkHeuPFLVYdwnBLHarCICP71XjqwGxUMlHfNyJzD4oXEg9x0NTzXhsru3vI+sciyfPBBqi8pVgxGdsEeoqpczk2zwNk+EcA+o7VBfNWM1rTrkX2vPNEcxC1DA//ZyP0qTUsBxQ78OoTFwrayu5d5ASCeygkKv0FT6vKfFA9KpNZE89JfkaX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G4AbgMBIgACEQEDEQH/xAAcAAACAwEBAQEAAAAAAAAAAAAFBgMEBwIBAAj/xAA3EAACAQMCBAQEBAQHAQAAAAABAgMABBEFIQYSMUETIlFhMnGBkQehscEUFULRIyQzUoKy8XL/xAAaAQACAwEBAAAAAAAAAAAAAAADBAECBQAG/8QAJREAAgMAAgIBBAMBAAAAAAAAAAECAxEhMQQSQRMiI1EUMmEF/9oADAMBAAIRAxEAPwBbhMqWfiLIVjLYwDU1veTR/BNIM+jGq4mg/lIi5z43NnGNqro+DUxba5BIZbTV7uPHLcyD60ZtOI79MYuWpKjlx3q1DcY71Ykf4eKL8YzOTV6Li68Ub8jfMVn8Vz71Otz71BbTQ4uMZX2aBfnSbxch1S7N1ZwCF33kZmOCfXrR7hrRfFtUv7vJD+aGPtj/AHH9hU2tW6mEgAZ7Cl7bfTpDFVSn2Yzq8U1o4S5Awp5hjcGly8fIDgkufirQ9dtvjDgYPSs71E8s7iPYZwcHIolNnuil1P02V2ctFnI8p2qJzzEb4ONxXILK2etfdye9GBHhrnv1xXbHau7e2kuXKwrzMBkjONq44cFNSKagQ1IDVShOpqZHqqDTVpWg2raLb6rPJJKZGYGFThRg47b1EpKK1l4Qc3iA6S4q9pkTX17BaqceK2CQM4HUn7A0YtrSw1Bue3igSKKZIjyp3bO5PcVzpdpNpfFllLNE0cLySeFyLnmHKRgD6ioU/ZbheVfq8002aS0tNLWVWIt4owFABzgDYY+lKeoXd7dKz2umyPGOmZApP0NdcQa5JKn8NZsqpnBkHTNcapqt6kEMFrpd4cAAyIYyh98hs/lSkpRnvA7CtwwWrlVu2ZLm1khkA3WQfoelLHEeiwm1kmRQrKOuO1P11HI2HmwGP9PpQHWo1NrJG52cctChP1lwGsj7R5MhYb1yRtTwvCkagcwL8xOOgC/MmlDUbZ7K8lt5FKlTtnuOxHtWjGyMniMydUoLWVQrO6qoyT0FN3DHCtvqKSG8klR1AOEbFBNNsSQlyx8udhTpwrJySXBONwKsDbAqGpAagTpUgqCpKDWicF89zwoY1jLmK7ZeX1BCk/rWcitD/De4ml0XULG2wJlnR1b2YYP/AFodq2Ibx3liCulaWmi2d2t6IXMs5kXbJ5dsZ7Zobf3f8TcsQzRBlPKx+Eg7HH23rzXYpBfPDcTzmND52Sq8qLJCjKZlTIKLI5OPQ47Uo572aMa1HopQX6JcmASBvDcIyjYn396crGcpblmOUxsDWaiQadqvh6gohmlXxE5iPMCThh7HBpth1EywKM4GOgoT+wM0pdFm6mMjFjQa+Hi4HvtRPmDdaFaiSPKhwfWqL9ktENvIz6jyM3+FEpyMZ3wPzG/3pD1qP+a8RCCIgCGNUkbsMEk/UZxR7iHX57ULaWNuhuSP9UEnl9wP3NDNKthbDzEtK2WkY9Sae8etr7mIeXav6I4KBcRRKcDZVH5U18J6dKYrgTIYnDDZxg4pVLMsnMpwwOQRRvRdc1IPN/jBycElx/amREAqfSpFNQIdqlU1JBIN6c/wvu/C16W1J2uIDj5qc/pmkoGmPgKN5OK9PEfVWdj8uRs1WXRaDySNU1OJRpdyrAF5SeXNJ0EReSCGIhTLIIwSDsT0/PA+tOuqlVjHifCATSJrV8LSESxkLIZl8H5hg2fypLNlhpqeQbAfE1hfx6mJdR5pJhGqplVHIgOwGB03P3q/YK6Qpk7Yr7W9et9TmRpmkikX/UXlyCe2KP2/DUtzo1vqFrOsgmiWRY8cpCkZx86HbCf6DV3VtLkGNd8owNzUBRpfO32qU2piblceYdakZeWM7UBBZNfAn6hAsV3K7AeK53Pt2FV4seL9KL6tZmeUSxEK+MENsD9aE+FLDOFljZCQccwxn5etatUlKKxmLfCUZttFKQ7mrekMBLJk9qG3JZJSDV7SeUSShn3AFFAlNOlSKagSpkrjiQVqv4acJPBbwcQTy5aeJhFDy9FJ+LPuAfoazjQdNm1nWLTT4VJaaQBiP6V/qb6DNfowolrbJFAoWKNQiL6ADAFRmkx70UeJbh/EaMgoijABHX61nmraTr2q6tzWemXT28IAjcryoe5OWwP/AAVqV9MSzB1obrF6w09bSNmU45mYHfAGaXlFVP2Ha98jK+hT07gf/LJqGv34hikkWMRW+GO7cu7dPsPrWoW1pBp+nQWlsvLbwII4wSTsBtuetLuhWM72FrZ33keKISzR5y3mPlB9OhzRfVZZHtZIYj52UgfPtQ5WNrWEdEIS9Yi1rtr4d3lE2JOaEkc4YruB1pqtAbmwLalGRMoIGD196BpYiIFY5WweucGlGNRfwBJIDnIXynqKGQwyXt88dtLyWsfx7ZDn0oprMpV1sLMsZZviP+1e5rwxrZWSwW0REkpEcY6lmO2atHUMKCa5+QNPo8GqyysbbkjQlfFt/LzH5fDj6VUXQJbFy0U4cOOjKQV/atPstJS0sYrdQG8NcE+p7n71DLYRs246UT+ROIlZRTN8LDFY26VLGSc4qbV9Iu9JkxMOaPs4qlHL6bVpGQa3+DOj5N3rkynO9vbFhsehcj8h960W9kwpFKn4aWFxpPCsLXDuHumNx4T9I1YDAx223PuTVrUdcjjl8N0b5qap9SK7DKqTXCPrqTLsx6KDS+1x/FagqnIjCFpJM7KO/wCn2zUuo65aR2F04mxIsLMFIwTVWzjC2SIW5vFA8Qjuo6/c7fLNL3NTms6Rrf8AOpyLlIIW+qztPLeOzJJK/MuOqr2U+owBt613NxKoYGRFLDuuw+xoTevyZZScGgs8nMTvVOzSfj1y7Q1XPFVkI8KkpY9Rily84gnlytrCUz/U+1UGbPavEjyc7VHqtJh41cekX9BXmv7iW6fmPgISxPqTnFHOH44r/igMd0tLfxIkPdixXP0GfvS4Iy93bFfKroUJG3Sj3C7rb8V2jDyrLE9tge45l/ND96j1W6V8irISmv0PEke1BNQVkfy0wy8vjCEEcxUtj2FCb+Pz70OceDIrfJm2pSpq/D8rnqqcwNAfw74fPEPEUUUq5srXE1yexAOyf8j+QNFbs/y3hiRhvlMbVo34c6HFonC1sAQ892ouJ3HcsBgfIDatObxGZXHWHdQmEMBxt7elIN/N4k7tnamriOYpAQO9JUzHekLHyalMeBY4ul/yEhBwQRgj570b4V1UTWAR23GF+g6fufrS1xWS1i6jqd/tv+1U+HbxoJCo6FamtfYaNM/yOP8AhoF3P1oTM4yfWqzXzMBkHeuPFLVYdwnBLHarCICP71XjqwGxUMlHfNyJzD4oXEg9x0NTzXhsru3vI+sciyfPBBqi8pVgxGdsEeoqpczk2zwNk+EcA+o7VBfNWM1rTrkX2vPNEcxC1DA//ZyP0qTUsBxQ78OoTFwrayu5d5ASCeygkKv0FT6vKfFA9KpNZE89JfkaXw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8" name="Picture 2"/>
          <p:cNvPicPr/>
          <p:nvPr/>
        </p:nvPicPr>
        <p:blipFill>
          <a:blip r:embed="rId4"/>
          <a:stretch/>
        </p:blipFill>
        <p:spPr>
          <a:xfrm>
            <a:off x="10051148" y="3431776"/>
            <a:ext cx="1011117" cy="938082"/>
          </a:xfrm>
          <a:prstGeom prst="rect">
            <a:avLst/>
          </a:prstGeom>
          <a:ln w="0">
            <a:noFill/>
          </a:ln>
        </p:spPr>
      </p:pic>
      <p:pic>
        <p:nvPicPr>
          <p:cNvPr id="16" name="Picture 2"/>
          <p:cNvPicPr/>
          <p:nvPr/>
        </p:nvPicPr>
        <p:blipFill>
          <a:blip r:embed="rId5"/>
          <a:srcRect l="11613" t="29317" r="14194" b="30924"/>
          <a:stretch/>
        </p:blipFill>
        <p:spPr>
          <a:xfrm>
            <a:off x="0" y="6360240"/>
            <a:ext cx="1017516" cy="497760"/>
          </a:xfrm>
          <a:prstGeom prst="rect">
            <a:avLst/>
          </a:prstGeom>
          <a:ln>
            <a:noFill/>
          </a:ln>
        </p:spPr>
      </p:pic>
      <p:pic>
        <p:nvPicPr>
          <p:cNvPr id="17" name="Picture 3"/>
          <p:cNvPicPr/>
          <p:nvPr/>
        </p:nvPicPr>
        <p:blipFill>
          <a:blip r:embed="rId6"/>
          <a:stretch/>
        </p:blipFill>
        <p:spPr>
          <a:xfrm>
            <a:off x="11791091" y="6360240"/>
            <a:ext cx="409320" cy="497760"/>
          </a:xfrm>
          <a:prstGeom prst="rect">
            <a:avLst/>
          </a:prstGeom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775363" y="1120770"/>
            <a:ext cx="10438653" cy="41488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sz="2000" spc="-1" dirty="0">
                <a:solidFill>
                  <a:srgbClr val="000000"/>
                </a:solidFill>
              </a:rPr>
              <a:t>Paziente già valutata in precedenza e  all’epoca: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spc="-1" dirty="0">
                <a:solidFill>
                  <a:srgbClr val="000000"/>
                </a:solidFill>
              </a:rPr>
              <a:t>I° Visita Allergologica nel 2015 a 25 anni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endParaRPr lang="it-IT" spc="-1" dirty="0">
              <a:solidFill>
                <a:srgbClr val="000000"/>
              </a:solidFill>
            </a:endParaRP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b="1" spc="-1" dirty="0">
                <a:solidFill>
                  <a:srgbClr val="C00000"/>
                </a:solidFill>
              </a:rPr>
              <a:t>Anamnesi Allergologica 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0000"/>
                </a:solidFill>
              </a:rPr>
              <a:t>Storia nell’infanzia di tipica marcia allergica infanzia  Dermatite Atopica,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spc="-1" dirty="0">
                <a:solidFill>
                  <a:srgbClr val="000000"/>
                </a:solidFill>
              </a:rPr>
              <a:t> in seguito sintomi di Rinite di grado moderato persistente con andamento stagionale, 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spc="-1" dirty="0">
                <a:solidFill>
                  <a:srgbClr val="000000"/>
                </a:solidFill>
              </a:rPr>
              <a:t>migliorata con ciclo di Immunoterapia Specifica.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0000"/>
                </a:solidFill>
              </a:rPr>
              <a:t>Dall’adolescenza episodi isolati di broncospasmo 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0000"/>
                </a:solidFill>
              </a:rPr>
              <a:t>SOA con alimenti crocianti 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it-IT" sz="100" spc="-1" dirty="0">
              <a:solidFill>
                <a:srgbClr val="C00000"/>
              </a:solidFill>
            </a:endParaRP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b="1" spc="-1" dirty="0">
                <a:solidFill>
                  <a:srgbClr val="C00000"/>
                </a:solidFill>
              </a:rPr>
              <a:t>Valutazione allergologica:</a:t>
            </a:r>
          </a:p>
          <a:p>
            <a:pPr marL="743310" lvl="1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pc="-1" dirty="0" err="1">
                <a:solidFill>
                  <a:srgbClr val="000000"/>
                </a:solidFill>
              </a:rPr>
              <a:t>Prick</a:t>
            </a:r>
            <a:r>
              <a:rPr lang="it-IT" spc="-1" dirty="0">
                <a:solidFill>
                  <a:srgbClr val="000000"/>
                </a:solidFill>
              </a:rPr>
              <a:t> Test confermanti </a:t>
            </a:r>
            <a:r>
              <a:rPr lang="it-IT" spc="-1" dirty="0" err="1">
                <a:solidFill>
                  <a:srgbClr val="000000"/>
                </a:solidFill>
              </a:rPr>
              <a:t>polisensibilizzazione</a:t>
            </a:r>
            <a:r>
              <a:rPr lang="it-IT" spc="-1" dirty="0">
                <a:solidFill>
                  <a:srgbClr val="000000"/>
                </a:solidFill>
              </a:rPr>
              <a:t> ad allergeni stagionali </a:t>
            </a:r>
          </a:p>
          <a:p>
            <a:pPr marL="743310" lvl="1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it-IT" sz="300" spc="-1" dirty="0">
              <a:solidFill>
                <a:srgbClr val="00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033908" y="2553592"/>
            <a:ext cx="745397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solidFill>
                  <a:srgbClr val="FF0000"/>
                </a:solidFill>
              </a:rPr>
              <a:t>Paziente Atopica con </a:t>
            </a:r>
            <a:r>
              <a:rPr lang="it-IT" sz="2000" b="1" dirty="0" err="1">
                <a:solidFill>
                  <a:srgbClr val="FF0000"/>
                </a:solidFill>
              </a:rPr>
              <a:t>polisensibilizzazione</a:t>
            </a:r>
            <a:r>
              <a:rPr lang="it-IT" sz="2000" b="1" dirty="0">
                <a:solidFill>
                  <a:srgbClr val="FF0000"/>
                </a:solidFill>
              </a:rPr>
              <a:t> ad </a:t>
            </a:r>
            <a:r>
              <a:rPr lang="it-IT" sz="2000" b="1" dirty="0" err="1">
                <a:solidFill>
                  <a:srgbClr val="FF0000"/>
                </a:solidFill>
              </a:rPr>
              <a:t>aeroallergeni</a:t>
            </a:r>
            <a:r>
              <a:rPr lang="it-IT" sz="2000" b="1" dirty="0">
                <a:solidFill>
                  <a:srgbClr val="FF0000"/>
                </a:solidFill>
              </a:rPr>
              <a:t> stagionale , con verosimile sensibilizzazione al </a:t>
            </a:r>
            <a:r>
              <a:rPr lang="it-IT" sz="2000" b="1" dirty="0" err="1">
                <a:solidFill>
                  <a:srgbClr val="FF0000"/>
                </a:solidFill>
              </a:rPr>
              <a:t>panallergene</a:t>
            </a:r>
            <a:r>
              <a:rPr lang="it-IT" sz="2000" b="1" dirty="0">
                <a:solidFill>
                  <a:srgbClr val="FF0000"/>
                </a:solidFill>
              </a:rPr>
              <a:t> delle</a:t>
            </a:r>
            <a:r>
              <a:rPr lang="it-IT" sz="2000" b="1" u="sng" dirty="0">
                <a:solidFill>
                  <a:srgbClr val="FF0000"/>
                </a:solidFill>
              </a:rPr>
              <a:t> </a:t>
            </a:r>
            <a:r>
              <a:rPr lang="it-IT" sz="2000" b="1" u="sng" dirty="0" err="1">
                <a:solidFill>
                  <a:srgbClr val="FF0000"/>
                </a:solidFill>
              </a:rPr>
              <a:t>profilline</a:t>
            </a:r>
            <a:r>
              <a:rPr lang="it-IT" sz="2000" b="1" u="sng" dirty="0">
                <a:solidFill>
                  <a:srgbClr val="FF0000"/>
                </a:solidFill>
              </a:rPr>
              <a:t> </a:t>
            </a:r>
            <a:r>
              <a:rPr lang="it-IT" sz="2000" b="1" dirty="0">
                <a:solidFill>
                  <a:srgbClr val="FF0000"/>
                </a:solidFill>
              </a:rPr>
              <a:t>determinante sensibilizzazione ad alimenti crocianti.</a:t>
            </a:r>
          </a:p>
        </p:txBody>
      </p:sp>
    </p:spTree>
    <p:extLst>
      <p:ext uri="{BB962C8B-B14F-4D97-AF65-F5344CB8AC3E}">
        <p14:creationId xmlns:p14="http://schemas.microsoft.com/office/powerpoint/2010/main" val="250009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3" y="0"/>
            <a:ext cx="1193149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476425" y="6377732"/>
            <a:ext cx="7636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err="1"/>
              <a:t>Allergy</a:t>
            </a:r>
            <a:r>
              <a:rPr lang="it-IT" i="1" dirty="0"/>
              <a:t>. </a:t>
            </a:r>
            <a:r>
              <a:rPr lang="it-IT" dirty="0"/>
              <a:t>2023;78:141–155. ﻿</a:t>
            </a:r>
            <a:r>
              <a:rPr lang="it-IT" dirty="0" err="1"/>
              <a:t>wileyonlinelibrary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432733" y="6377732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Sara Vázquez-Mera1,2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01" y="2491101"/>
            <a:ext cx="5884644" cy="37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45321" y="2516054"/>
            <a:ext cx="5453813" cy="35394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it-IT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 </a:t>
            </a:r>
            <a:r>
              <a:rPr lang="it-IT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conclusion</a:t>
            </a:r>
            <a:r>
              <a:rPr lang="it-IT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immune-</a:t>
            </a:r>
            <a:r>
              <a:rPr lang="it-IT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relatedmiRNAs</a:t>
            </a:r>
            <a:r>
              <a:rPr lang="it-IT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it-IT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including</a:t>
            </a:r>
            <a:r>
              <a:rPr lang="it-IT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hsa-miR-21-5p,hsa-miR-126-3p,hsa-miR-146a-5pand hsa-miR-215-5pwere</a:t>
            </a:r>
          </a:p>
          <a:p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associated with the severity of asthma. miR-21-</a:t>
            </a:r>
            <a:r>
              <a:rPr lang="it-IT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5pand miR-126-3p,</a:t>
            </a:r>
          </a:p>
          <a:p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both involved in Th1/Th2 differentiation, were found specifically </a:t>
            </a:r>
            <a:r>
              <a:rPr lang="it-IT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augmented</a:t>
            </a:r>
            <a:r>
              <a:rPr lang="it-IT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T2high-atopic </a:t>
            </a:r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endotype. Of note, all these changes were found in samples collected in autumn. On the contrary, IL-6highpatients, which were more obese, </a:t>
            </a:r>
            <a:r>
              <a:rPr lang="en-US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older,with</a:t>
            </a:r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higher neutrophil </a:t>
            </a:r>
            <a:r>
              <a:rPr lang="en-US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andbasophil</a:t>
            </a:r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counts and higher TNF levels, displayed a marked decrease</a:t>
            </a:r>
          </a:p>
          <a:p>
            <a:r>
              <a:rPr lang="it-IT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miR-21-5p,miR-126-3p,and miR-146a-5p.</a:t>
            </a:r>
          </a:p>
          <a:p>
            <a:r>
              <a:rPr lang="it-IT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Taken</a:t>
            </a:r>
            <a:r>
              <a:rPr lang="it-IT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together</a:t>
            </a:r>
            <a:r>
              <a:rPr lang="it-IT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it-IT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our</a:t>
            </a:r>
            <a:r>
              <a:rPr lang="it-IT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results</a:t>
            </a:r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suggest that a combination of factors, including phenotype/</a:t>
            </a:r>
            <a:r>
              <a:rPr lang="en-US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endotype,levels</a:t>
            </a:r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of systemic inflammation and the severity degree, are</a:t>
            </a:r>
          </a:p>
          <a:p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influencing circulating miRNA levels in asthma and they need to betaken into account to use these mediators as biomarkers of disease</a:t>
            </a:r>
            <a:r>
              <a:rPr lang="it-IT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for treatment </a:t>
            </a:r>
            <a:r>
              <a:rPr lang="it-IT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purposes</a:t>
            </a:r>
            <a:endParaRPr lang="it-IT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5415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7" y="1348249"/>
            <a:ext cx="9055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862916" y="2753033"/>
            <a:ext cx="1641987" cy="16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1" y="6375400"/>
            <a:ext cx="4127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21">
            <a:extLst>
              <a:ext uri="{FF2B5EF4-FFF2-40B4-BE49-F238E27FC236}">
                <a16:creationId xmlns:a16="http://schemas.microsoft.com/office/drawing/2014/main" id="{BFD3F36A-9777-BD87-2961-43957D964921}"/>
              </a:ext>
            </a:extLst>
          </p:cNvPr>
          <p:cNvSpPr/>
          <p:nvPr/>
        </p:nvSpPr>
        <p:spPr>
          <a:xfrm>
            <a:off x="1678320" y="0"/>
            <a:ext cx="10104360" cy="404280"/>
          </a:xfrm>
          <a:prstGeom prst="rect">
            <a:avLst/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1B7809D-7D86-4C55-5083-11B5428DCFE2}"/>
              </a:ext>
            </a:extLst>
          </p:cNvPr>
          <p:cNvPicPr/>
          <p:nvPr/>
        </p:nvPicPr>
        <p:blipFill>
          <a:blip r:embed="rId4"/>
          <a:srcRect l="11608" t="29314" r="14198" b="30905"/>
          <a:stretch/>
        </p:blipFill>
        <p:spPr>
          <a:xfrm>
            <a:off x="0" y="0"/>
            <a:ext cx="1677960" cy="404280"/>
          </a:xfrm>
          <a:prstGeom prst="rect">
            <a:avLst/>
          </a:prstGeom>
          <a:ln w="0">
            <a:noFill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150F2D6-EFE4-16B3-808F-AC3000B3F6DD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1782680" y="-14369"/>
            <a:ext cx="409320" cy="4186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247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802E3CDC-7B79-15D9-A6A4-C1EE4A255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1" y="1017037"/>
            <a:ext cx="2711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dirty="0">
                <a:solidFill>
                  <a:srgbClr val="C00000"/>
                </a:solidFill>
              </a:rPr>
              <a:t>Diagnosi Patch Test </a:t>
            </a:r>
          </a:p>
        </p:txBody>
      </p:sp>
      <p:graphicFrame>
        <p:nvGraphicFramePr>
          <p:cNvPr id="4" name="Diagram 10">
            <a:extLst>
              <a:ext uri="{FF2B5EF4-FFF2-40B4-BE49-F238E27FC236}">
                <a16:creationId xmlns:a16="http://schemas.microsoft.com/office/drawing/2014/main" id="{29CDD6DE-634F-0A96-D6C1-2B6151FDB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785078"/>
              </p:ext>
            </p:extLst>
          </p:nvPr>
        </p:nvGraphicFramePr>
        <p:xfrm>
          <a:off x="1028701" y="1636963"/>
          <a:ext cx="457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3875A13B-5F99-9EE4-5390-46CFE4AA3B11}"/>
              </a:ext>
            </a:extLst>
          </p:cNvPr>
          <p:cNvSpPr txBox="1">
            <a:spLocks noChangeArrowheads="1"/>
          </p:cNvSpPr>
          <p:nvPr/>
        </p:nvSpPr>
        <p:spPr>
          <a:xfrm>
            <a:off x="6953626" y="955564"/>
            <a:ext cx="2217839" cy="302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all" spc="100" baseline="0">
                <a:solidFill>
                  <a:srgbClr val="C00000"/>
                </a:solidFill>
                <a:latin typeface="Calibri (Titoli)"/>
                <a:ea typeface="+mj-ea"/>
                <a:cs typeface="+mj-cs"/>
              </a:defRPr>
            </a:lvl1pPr>
          </a:lstStyle>
          <a:p>
            <a:br>
              <a:rPr lang="it-IT" altLang="it-IT" sz="1200" dirty="0"/>
            </a:br>
            <a:r>
              <a:rPr lang="it-IT" altLang="it-IT" sz="1200" dirty="0"/>
              <a:t>APTENI Serie Standard</a:t>
            </a:r>
            <a:endParaRPr lang="it-IT" altLang="it-IT" sz="18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8DC5CD9-C463-53AD-8C61-C7FE3FF4DD8B}"/>
              </a:ext>
            </a:extLst>
          </p:cNvPr>
          <p:cNvSpPr txBox="1">
            <a:spLocks noChangeArrowheads="1"/>
          </p:cNvSpPr>
          <p:nvPr/>
        </p:nvSpPr>
        <p:spPr>
          <a:xfrm>
            <a:off x="5770483" y="1203269"/>
            <a:ext cx="4375919" cy="53358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sz="1400" b="1" dirty="0"/>
              <a:t>Potassio Bicromato</a:t>
            </a:r>
          </a:p>
          <a:p>
            <a:pPr marL="0" indent="0">
              <a:buNone/>
              <a:defRPr/>
            </a:pPr>
            <a:r>
              <a:rPr lang="it-IT" sz="1400" b="1" dirty="0"/>
              <a:t>Cobalto cloruro</a:t>
            </a:r>
          </a:p>
          <a:p>
            <a:pPr marL="0" indent="0">
              <a:buNone/>
              <a:defRPr/>
            </a:pPr>
            <a:r>
              <a:rPr lang="it-IT" sz="1400" b="1" dirty="0"/>
              <a:t>Nickel solfato</a:t>
            </a:r>
          </a:p>
          <a:p>
            <a:pPr marL="0" indent="0">
              <a:buNone/>
              <a:defRPr/>
            </a:pPr>
            <a:r>
              <a:rPr lang="it-IT" sz="1400" b="1" dirty="0"/>
              <a:t>p-</a:t>
            </a:r>
            <a:r>
              <a:rPr lang="it-IT" sz="1400" b="1" dirty="0" err="1"/>
              <a:t>Fenilendiamina</a:t>
            </a:r>
            <a:r>
              <a:rPr lang="it-IT" sz="1400" b="1" dirty="0"/>
              <a:t> (PFD)</a:t>
            </a:r>
          </a:p>
          <a:p>
            <a:pPr marL="0" indent="0">
              <a:buNone/>
              <a:defRPr/>
            </a:pPr>
            <a:r>
              <a:rPr lang="it-IT" sz="1400" b="1" dirty="0"/>
              <a:t>PPD mix</a:t>
            </a:r>
          </a:p>
          <a:p>
            <a:pPr marL="0" indent="0">
              <a:buNone/>
              <a:defRPr/>
            </a:pPr>
            <a:r>
              <a:rPr lang="it-IT" sz="1400" b="1" dirty="0" err="1"/>
              <a:t>Tiuram</a:t>
            </a:r>
            <a:r>
              <a:rPr lang="it-IT" sz="1400" b="1" dirty="0"/>
              <a:t> Mix</a:t>
            </a:r>
          </a:p>
          <a:p>
            <a:pPr marL="0" indent="0">
              <a:buNone/>
              <a:defRPr/>
            </a:pPr>
            <a:r>
              <a:rPr lang="it-IT" sz="1400" b="1" dirty="0" err="1"/>
              <a:t>Carba</a:t>
            </a:r>
            <a:r>
              <a:rPr lang="it-IT" sz="1400" b="1" dirty="0"/>
              <a:t> mix</a:t>
            </a:r>
          </a:p>
          <a:p>
            <a:pPr marL="0" indent="0">
              <a:buNone/>
              <a:defRPr/>
            </a:pPr>
            <a:r>
              <a:rPr lang="it-IT" sz="1400" b="1" dirty="0" err="1"/>
              <a:t>Mercaptobenzotiazolo</a:t>
            </a:r>
            <a:endParaRPr lang="it-IT" sz="1400" b="1" dirty="0"/>
          </a:p>
          <a:p>
            <a:pPr marL="0" indent="0">
              <a:buNone/>
              <a:defRPr/>
            </a:pPr>
            <a:r>
              <a:rPr lang="it-IT" sz="1400" b="1" dirty="0"/>
              <a:t>MBT mix</a:t>
            </a:r>
          </a:p>
          <a:p>
            <a:pPr marL="0" indent="0">
              <a:buNone/>
              <a:defRPr/>
            </a:pPr>
            <a:r>
              <a:rPr lang="it-IT" sz="1400" b="1" dirty="0"/>
              <a:t>Formaldeide</a:t>
            </a:r>
          </a:p>
          <a:p>
            <a:pPr marL="0" indent="0">
              <a:buNone/>
              <a:defRPr/>
            </a:pPr>
            <a:r>
              <a:rPr lang="it-IT" sz="1400" b="1" dirty="0"/>
              <a:t>Mercurio </a:t>
            </a:r>
            <a:r>
              <a:rPr lang="it-IT" sz="1400" b="1" dirty="0" err="1"/>
              <a:t>am</a:t>
            </a:r>
            <a:r>
              <a:rPr lang="it-IT" sz="1400" b="1" dirty="0"/>
              <a:t>. cloruro</a:t>
            </a:r>
          </a:p>
          <a:p>
            <a:pPr marL="0" indent="0">
              <a:buNone/>
              <a:defRPr/>
            </a:pPr>
            <a:r>
              <a:rPr lang="it-IT" sz="1400" b="1" dirty="0" err="1"/>
              <a:t>Thimerosal</a:t>
            </a:r>
            <a:endParaRPr lang="it-IT" sz="1400" b="1" dirty="0"/>
          </a:p>
          <a:p>
            <a:pPr marL="0" indent="0">
              <a:buNone/>
              <a:defRPr/>
            </a:pPr>
            <a:r>
              <a:rPr lang="it-IT" sz="1400" b="1" dirty="0"/>
              <a:t>Colofonia</a:t>
            </a:r>
          </a:p>
          <a:p>
            <a:pPr marL="0" indent="0">
              <a:buNone/>
              <a:defRPr/>
            </a:pPr>
            <a:r>
              <a:rPr lang="it-IT" sz="1400" b="1" dirty="0"/>
              <a:t>Chinolina mix</a:t>
            </a:r>
          </a:p>
          <a:p>
            <a:pPr marL="0" indent="0">
              <a:buNone/>
              <a:defRPr/>
            </a:pPr>
            <a:r>
              <a:rPr lang="it-IT" sz="1400" b="1" dirty="0"/>
              <a:t>Disperso Blu 124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F54B638-F3F2-4445-FAD3-A6D78D99B5F4}"/>
              </a:ext>
            </a:extLst>
          </p:cNvPr>
          <p:cNvSpPr txBox="1">
            <a:spLocks noChangeArrowheads="1"/>
          </p:cNvSpPr>
          <p:nvPr/>
        </p:nvSpPr>
        <p:spPr>
          <a:xfrm>
            <a:off x="7895181" y="1203269"/>
            <a:ext cx="3064132" cy="552444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 b="1" dirty="0" err="1"/>
              <a:t>Imidazolidinilurea</a:t>
            </a:r>
            <a:endParaRPr lang="it-IT" sz="1400" b="1" dirty="0"/>
          </a:p>
          <a:p>
            <a:pPr>
              <a:defRPr/>
            </a:pPr>
            <a:r>
              <a:rPr lang="it-IT" sz="1400" b="1" dirty="0" err="1"/>
              <a:t>Diaminodifenilmetano</a:t>
            </a:r>
            <a:endParaRPr lang="it-IT" sz="1400" b="1" dirty="0"/>
          </a:p>
          <a:p>
            <a:pPr>
              <a:defRPr/>
            </a:pPr>
            <a:r>
              <a:rPr lang="it-IT" sz="1400" b="1" dirty="0"/>
              <a:t>Resina epossidica</a:t>
            </a:r>
          </a:p>
          <a:p>
            <a:pPr>
              <a:defRPr/>
            </a:pPr>
            <a:r>
              <a:rPr lang="it-IT" sz="1400" b="1" dirty="0"/>
              <a:t>Resina p-ter-</a:t>
            </a:r>
            <a:r>
              <a:rPr lang="it-IT" sz="1400" b="1" dirty="0" err="1"/>
              <a:t>butil</a:t>
            </a:r>
            <a:r>
              <a:rPr lang="it-IT" sz="1400" b="1" dirty="0"/>
              <a:t>-</a:t>
            </a:r>
            <a:r>
              <a:rPr lang="it-IT" sz="1400" b="1" dirty="0" err="1"/>
              <a:t>fenol-formaldeidica</a:t>
            </a:r>
            <a:endParaRPr lang="it-IT" sz="1400" b="1" dirty="0"/>
          </a:p>
          <a:p>
            <a:pPr>
              <a:defRPr/>
            </a:pPr>
            <a:r>
              <a:rPr lang="it-IT" sz="1400" b="1" dirty="0" err="1"/>
              <a:t>Parabeni</a:t>
            </a:r>
            <a:r>
              <a:rPr lang="it-IT" sz="1400" b="1" dirty="0"/>
              <a:t> mix</a:t>
            </a:r>
          </a:p>
          <a:p>
            <a:pPr>
              <a:defRPr/>
            </a:pPr>
            <a:r>
              <a:rPr lang="it-IT" sz="1400" b="1" dirty="0" err="1"/>
              <a:t>Etilendiamina</a:t>
            </a:r>
            <a:r>
              <a:rPr lang="it-IT" sz="1400" b="1" dirty="0"/>
              <a:t> </a:t>
            </a:r>
            <a:r>
              <a:rPr lang="it-IT" sz="1400" b="1" dirty="0" err="1"/>
              <a:t>dicloridrato</a:t>
            </a:r>
            <a:endParaRPr lang="it-IT" sz="1400" b="1" dirty="0"/>
          </a:p>
          <a:p>
            <a:pPr>
              <a:defRPr/>
            </a:pPr>
            <a:r>
              <a:rPr lang="it-IT" sz="1400" b="1" dirty="0"/>
              <a:t>Balsamo del Perù</a:t>
            </a:r>
          </a:p>
          <a:p>
            <a:pPr>
              <a:defRPr/>
            </a:pPr>
            <a:r>
              <a:rPr lang="it-IT" sz="1400" b="1" dirty="0"/>
              <a:t>Profumi mix</a:t>
            </a:r>
          </a:p>
          <a:p>
            <a:pPr>
              <a:defRPr/>
            </a:pPr>
            <a:r>
              <a:rPr lang="it-IT" sz="1400" b="1" dirty="0" err="1"/>
              <a:t>Quaternium</a:t>
            </a:r>
            <a:r>
              <a:rPr lang="it-IT" sz="1400" b="1" dirty="0"/>
              <a:t> 15</a:t>
            </a:r>
          </a:p>
          <a:p>
            <a:pPr>
              <a:defRPr/>
            </a:pPr>
            <a:r>
              <a:rPr lang="it-IT" sz="1400" b="1" dirty="0" err="1"/>
              <a:t>Alcooli</a:t>
            </a:r>
            <a:r>
              <a:rPr lang="it-IT" sz="1400" b="1" dirty="0"/>
              <a:t> della lanolina</a:t>
            </a:r>
          </a:p>
          <a:p>
            <a:pPr>
              <a:defRPr/>
            </a:pPr>
            <a:r>
              <a:rPr lang="it-IT" sz="1400" b="1" dirty="0" err="1"/>
              <a:t>Kathon</a:t>
            </a:r>
            <a:r>
              <a:rPr lang="it-IT" sz="1400" b="1" dirty="0"/>
              <a:t> CG</a:t>
            </a:r>
          </a:p>
          <a:p>
            <a:pPr>
              <a:defRPr/>
            </a:pPr>
            <a:r>
              <a:rPr lang="it-IT" sz="1400" b="1" dirty="0" err="1"/>
              <a:t>Euxil</a:t>
            </a:r>
            <a:r>
              <a:rPr lang="it-IT" sz="1400" b="1" dirty="0"/>
              <a:t> k 400</a:t>
            </a:r>
          </a:p>
          <a:p>
            <a:pPr>
              <a:defRPr/>
            </a:pPr>
            <a:r>
              <a:rPr lang="it-IT" sz="1400" b="1" dirty="0"/>
              <a:t>Neomicina Solfato</a:t>
            </a:r>
          </a:p>
          <a:p>
            <a:pPr>
              <a:defRPr/>
            </a:pPr>
            <a:r>
              <a:rPr lang="it-IT" sz="1400" b="1" dirty="0"/>
              <a:t>Anestetici mix</a:t>
            </a:r>
          </a:p>
          <a:p>
            <a:pPr>
              <a:defRPr/>
            </a:pPr>
            <a:r>
              <a:rPr lang="it-IT" sz="1400" b="1" dirty="0"/>
              <a:t>Primina</a:t>
            </a:r>
          </a:p>
          <a:p>
            <a:pPr>
              <a:defRPr/>
            </a:pPr>
            <a:endParaRPr lang="it-IT" sz="1800" b="1" dirty="0"/>
          </a:p>
          <a:p>
            <a:pPr>
              <a:defRPr/>
            </a:pPr>
            <a:endParaRPr lang="it-IT" sz="2000" b="1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7100B5B7-99CE-FE95-9B72-0C4B0BC2F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546" y="1907931"/>
            <a:ext cx="1740878" cy="3298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6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135377BD-D2CF-1B1D-97F3-7D3D0D003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97930"/>
            <a:ext cx="9856177" cy="48540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2400" dirty="0"/>
              <a:t>DERMATITE DA CONTATTO ALLERGICA Di Natura Professionale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5728909" y="1022959"/>
            <a:ext cx="5155968" cy="558897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21"/>
          <p:cNvSpPr/>
          <p:nvPr/>
        </p:nvSpPr>
        <p:spPr>
          <a:xfrm>
            <a:off x="1678320" y="0"/>
            <a:ext cx="10104360" cy="404280"/>
          </a:xfrm>
          <a:prstGeom prst="rect">
            <a:avLst/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3" name="Picture 2"/>
          <p:cNvPicPr/>
          <p:nvPr/>
        </p:nvPicPr>
        <p:blipFill>
          <a:blip r:embed="rId8"/>
          <a:srcRect l="11608" t="29314" r="14198" b="30905"/>
          <a:stretch/>
        </p:blipFill>
        <p:spPr>
          <a:xfrm>
            <a:off x="0" y="0"/>
            <a:ext cx="1677960" cy="404280"/>
          </a:xfrm>
          <a:prstGeom prst="rect">
            <a:avLst/>
          </a:prstGeom>
          <a:ln w="0">
            <a:noFill/>
          </a:ln>
        </p:spPr>
      </p:pic>
      <p:pic>
        <p:nvPicPr>
          <p:cNvPr id="15" name="Picture 3"/>
          <p:cNvPicPr/>
          <p:nvPr/>
        </p:nvPicPr>
        <p:blipFill>
          <a:blip r:embed="rId9"/>
          <a:stretch/>
        </p:blipFill>
        <p:spPr>
          <a:xfrm>
            <a:off x="11782680" y="-14369"/>
            <a:ext cx="409320" cy="418650"/>
          </a:xfrm>
          <a:prstGeom prst="rect">
            <a:avLst/>
          </a:prstGeom>
          <a:ln>
            <a:noFill/>
          </a:ln>
        </p:spPr>
      </p:pic>
      <p:sp>
        <p:nvSpPr>
          <p:cNvPr id="16" name="CustomShape 1"/>
          <p:cNvSpPr/>
          <p:nvPr/>
        </p:nvSpPr>
        <p:spPr>
          <a:xfrm>
            <a:off x="9233011" y="6230740"/>
            <a:ext cx="2305190" cy="4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/>
          </a:bodyPr>
          <a:lstStyle/>
          <a:p>
            <a:pPr algn="ctr">
              <a:spcBef>
                <a:spcPts val="420"/>
              </a:spcBef>
            </a:pP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M.A. </a:t>
            </a:r>
            <a:r>
              <a:rPr lang="it-IT" sz="2100" spc="-1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Crivellaro</a:t>
            </a: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2024</a:t>
            </a:r>
            <a:endParaRPr lang="it-IT" sz="2100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89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3511" y="676257"/>
            <a:ext cx="10515600" cy="1075752"/>
          </a:xfrm>
        </p:spPr>
        <p:txBody>
          <a:bodyPr/>
          <a:lstStyle/>
          <a:p>
            <a:r>
              <a:rPr lang="it-IT" dirty="0"/>
              <a:t>Patch test</a:t>
            </a:r>
          </a:p>
        </p:txBody>
      </p:sp>
      <p:pic>
        <p:nvPicPr>
          <p:cNvPr id="160773" name="Picture 5" descr="lettura m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11" y="1700215"/>
            <a:ext cx="3584223" cy="2268537"/>
          </a:xfrm>
          <a:prstGeom prst="rect">
            <a:avLst/>
          </a:prstGeom>
          <a:noFill/>
        </p:spPr>
      </p:pic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974608" y="4646615"/>
            <a:ext cx="213360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T0</a:t>
            </a:r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>
            <a:off x="2084683" y="4437063"/>
            <a:ext cx="8193852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>
            <a:off x="6096000" y="4149725"/>
            <a:ext cx="0" cy="503238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779" name="Line 11"/>
          <p:cNvSpPr>
            <a:spLocks noChangeShapeType="1"/>
          </p:cNvSpPr>
          <p:nvPr/>
        </p:nvSpPr>
        <p:spPr bwMode="auto">
          <a:xfrm>
            <a:off x="2000016" y="4149725"/>
            <a:ext cx="0" cy="503238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780" name="Line 12"/>
          <p:cNvSpPr>
            <a:spLocks noChangeShapeType="1"/>
          </p:cNvSpPr>
          <p:nvPr/>
        </p:nvSpPr>
        <p:spPr bwMode="auto">
          <a:xfrm>
            <a:off x="10278533" y="4149725"/>
            <a:ext cx="0" cy="503238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635942" y="5084765"/>
            <a:ext cx="2730031" cy="8309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Applicazione del Patch test</a:t>
            </a:r>
          </a:p>
        </p:txBody>
      </p:sp>
      <p:sp>
        <p:nvSpPr>
          <p:cNvPr id="160783" name="Rectangle 15"/>
          <p:cNvSpPr>
            <a:spLocks noChangeArrowheads="1"/>
          </p:cNvSpPr>
          <p:nvPr/>
        </p:nvSpPr>
        <p:spPr bwMode="auto">
          <a:xfrm>
            <a:off x="5629393" y="4724401"/>
            <a:ext cx="785984" cy="3693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 ore</a:t>
            </a: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4961467" y="5156201"/>
            <a:ext cx="1820242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 lettura</a:t>
            </a:r>
          </a:p>
        </p:txBody>
      </p:sp>
      <p:sp>
        <p:nvSpPr>
          <p:cNvPr id="160785" name="Rectangle 17"/>
          <p:cNvSpPr>
            <a:spLocks noChangeArrowheads="1"/>
          </p:cNvSpPr>
          <p:nvPr/>
        </p:nvSpPr>
        <p:spPr bwMode="auto">
          <a:xfrm>
            <a:off x="9813808" y="4652963"/>
            <a:ext cx="1247649" cy="3693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 o 96 ore</a:t>
            </a: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8914460" y="5156201"/>
            <a:ext cx="2122248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seconda lettura</a:t>
            </a:r>
          </a:p>
        </p:txBody>
      </p:sp>
      <p:pic>
        <p:nvPicPr>
          <p:cNvPr id="160788" name="Picture 20" descr="reazion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1700213"/>
            <a:ext cx="3962400" cy="2228850"/>
          </a:xfrm>
          <a:prstGeom prst="rect">
            <a:avLst/>
          </a:prstGeom>
          <a:noFill/>
        </p:spPr>
      </p:pic>
      <p:pic>
        <p:nvPicPr>
          <p:cNvPr id="160789" name="Picture 21" descr="lettura m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2950" y="1700215"/>
            <a:ext cx="3503319" cy="2217737"/>
          </a:xfrm>
          <a:prstGeom prst="rect">
            <a:avLst/>
          </a:prstGeom>
          <a:noFill/>
        </p:spPr>
      </p:pic>
      <p:pic>
        <p:nvPicPr>
          <p:cNvPr id="19" name="Picture 2"/>
          <p:cNvPicPr/>
          <p:nvPr/>
        </p:nvPicPr>
        <p:blipFill>
          <a:blip r:embed="rId6"/>
          <a:srcRect l="11608" t="29314" r="14198" b="30905"/>
          <a:stretch/>
        </p:blipFill>
        <p:spPr>
          <a:xfrm>
            <a:off x="0" y="-3998"/>
            <a:ext cx="1677960" cy="408277"/>
          </a:xfrm>
          <a:prstGeom prst="rect">
            <a:avLst/>
          </a:prstGeom>
          <a:ln w="0">
            <a:noFill/>
          </a:ln>
        </p:spPr>
      </p:pic>
      <p:pic>
        <p:nvPicPr>
          <p:cNvPr id="21" name="Picture 3"/>
          <p:cNvPicPr/>
          <p:nvPr/>
        </p:nvPicPr>
        <p:blipFill>
          <a:blip r:embed="rId7"/>
          <a:stretch/>
        </p:blipFill>
        <p:spPr>
          <a:xfrm>
            <a:off x="11750778" y="20331"/>
            <a:ext cx="441222" cy="376892"/>
          </a:xfrm>
          <a:prstGeom prst="rect">
            <a:avLst/>
          </a:prstGeom>
          <a:ln w="0">
            <a:noFill/>
          </a:ln>
        </p:spPr>
      </p:pic>
      <p:sp>
        <p:nvSpPr>
          <p:cNvPr id="22" name="Rettangolo 21"/>
          <p:cNvSpPr/>
          <p:nvPr/>
        </p:nvSpPr>
        <p:spPr>
          <a:xfrm>
            <a:off x="1678320" y="0"/>
            <a:ext cx="10104360" cy="404280"/>
          </a:xfrm>
          <a:prstGeom prst="rect">
            <a:avLst/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3" name="CustomShape 1"/>
          <p:cNvSpPr/>
          <p:nvPr/>
        </p:nvSpPr>
        <p:spPr>
          <a:xfrm>
            <a:off x="8822989" y="6011518"/>
            <a:ext cx="2305190" cy="4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/>
          </a:bodyPr>
          <a:lstStyle/>
          <a:p>
            <a:pPr algn="ctr">
              <a:spcBef>
                <a:spcPts val="420"/>
              </a:spcBef>
            </a:pP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M.A. </a:t>
            </a:r>
            <a:r>
              <a:rPr lang="it-IT" sz="2100" spc="-1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Crivellaro</a:t>
            </a: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2024</a:t>
            </a:r>
            <a:endParaRPr lang="it-IT" sz="2100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24" name="Picture 2"/>
          <p:cNvPicPr/>
          <p:nvPr/>
        </p:nvPicPr>
        <p:blipFill>
          <a:blip r:embed="rId8"/>
          <a:srcRect l="11613" t="29317" r="14194" b="30924"/>
          <a:stretch/>
        </p:blipFill>
        <p:spPr>
          <a:xfrm>
            <a:off x="0" y="6360240"/>
            <a:ext cx="1241640" cy="497760"/>
          </a:xfrm>
          <a:prstGeom prst="rect">
            <a:avLst/>
          </a:prstGeom>
          <a:ln>
            <a:noFill/>
          </a:ln>
        </p:spPr>
      </p:pic>
      <p:pic>
        <p:nvPicPr>
          <p:cNvPr id="25" name="Picture 3"/>
          <p:cNvPicPr/>
          <p:nvPr/>
        </p:nvPicPr>
        <p:blipFill>
          <a:blip r:embed="rId9"/>
          <a:stretch/>
        </p:blipFill>
        <p:spPr>
          <a:xfrm>
            <a:off x="11782680" y="6335459"/>
            <a:ext cx="409320" cy="5374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923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1"/>
            <a:ext cx="36576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895600" y="4646614"/>
            <a:ext cx="6781800" cy="13731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altLang="it-IT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Risposta nettamente positiva al patch test: comparsa di prurito, eritema, papule rilevate con tendenza all'essudazione</a:t>
            </a: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8044961" y="1904119"/>
            <a:ext cx="905607" cy="18415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8950569" y="1441938"/>
            <a:ext cx="1863969" cy="64633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u="sng" dirty="0"/>
              <a:t>Positività </a:t>
            </a:r>
          </a:p>
          <a:p>
            <a:r>
              <a:rPr lang="it-IT" b="1" u="sng" dirty="0">
                <a:solidFill>
                  <a:srgbClr val="C00000"/>
                </a:solidFill>
              </a:rPr>
              <a:t>Resina Epossidica</a:t>
            </a:r>
          </a:p>
        </p:txBody>
      </p:sp>
      <p:sp>
        <p:nvSpPr>
          <p:cNvPr id="8" name="Rettangolo 21"/>
          <p:cNvSpPr/>
          <p:nvPr/>
        </p:nvSpPr>
        <p:spPr>
          <a:xfrm>
            <a:off x="1678320" y="0"/>
            <a:ext cx="10104360" cy="404280"/>
          </a:xfrm>
          <a:prstGeom prst="rect">
            <a:avLst/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" name="Picture 2"/>
          <p:cNvPicPr/>
          <p:nvPr/>
        </p:nvPicPr>
        <p:blipFill>
          <a:blip r:embed="rId4"/>
          <a:srcRect l="11608" t="29314" r="14198" b="30905"/>
          <a:stretch/>
        </p:blipFill>
        <p:spPr>
          <a:xfrm>
            <a:off x="0" y="-3998"/>
            <a:ext cx="1677960" cy="408277"/>
          </a:xfrm>
          <a:prstGeom prst="rect">
            <a:avLst/>
          </a:prstGeom>
          <a:ln w="0">
            <a:noFill/>
          </a:ln>
        </p:spPr>
      </p:pic>
      <p:pic>
        <p:nvPicPr>
          <p:cNvPr id="10" name="Picture 3"/>
          <p:cNvPicPr/>
          <p:nvPr/>
        </p:nvPicPr>
        <p:blipFill>
          <a:blip r:embed="rId5"/>
          <a:stretch/>
        </p:blipFill>
        <p:spPr>
          <a:xfrm>
            <a:off x="11750778" y="20331"/>
            <a:ext cx="441222" cy="376892"/>
          </a:xfrm>
          <a:prstGeom prst="rect">
            <a:avLst/>
          </a:prstGeom>
          <a:ln w="0">
            <a:noFill/>
          </a:ln>
        </p:spPr>
      </p:pic>
      <p:sp>
        <p:nvSpPr>
          <p:cNvPr id="11" name="CustomShape 1"/>
          <p:cNvSpPr/>
          <p:nvPr/>
        </p:nvSpPr>
        <p:spPr>
          <a:xfrm>
            <a:off x="9257497" y="6455288"/>
            <a:ext cx="2305190" cy="4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/>
          </a:bodyPr>
          <a:lstStyle/>
          <a:p>
            <a:pPr algn="ctr">
              <a:spcBef>
                <a:spcPts val="420"/>
              </a:spcBef>
            </a:pP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M.A. </a:t>
            </a:r>
            <a:r>
              <a:rPr lang="it-IT" sz="2100" spc="-1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Crivellaro</a:t>
            </a: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2024</a:t>
            </a:r>
            <a:endParaRPr lang="it-IT" sz="2100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12" name="Picture 3"/>
          <p:cNvPicPr/>
          <p:nvPr/>
        </p:nvPicPr>
        <p:blipFill>
          <a:blip r:embed="rId6"/>
          <a:stretch/>
        </p:blipFill>
        <p:spPr>
          <a:xfrm>
            <a:off x="11782680" y="6335459"/>
            <a:ext cx="409320" cy="537429"/>
          </a:xfrm>
          <a:prstGeom prst="rect">
            <a:avLst/>
          </a:prstGeom>
          <a:ln>
            <a:noFill/>
          </a:ln>
        </p:spPr>
      </p:pic>
      <p:pic>
        <p:nvPicPr>
          <p:cNvPr id="13" name="Picture 2"/>
          <p:cNvPicPr/>
          <p:nvPr/>
        </p:nvPicPr>
        <p:blipFill>
          <a:blip r:embed="rId7"/>
          <a:srcRect l="11613" t="29317" r="14194" b="30924"/>
          <a:stretch/>
        </p:blipFill>
        <p:spPr>
          <a:xfrm>
            <a:off x="0" y="6360240"/>
            <a:ext cx="1241640" cy="497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505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5"/>
          <p:cNvGrpSpPr>
            <a:grpSpLocks/>
          </p:cNvGrpSpPr>
          <p:nvPr/>
        </p:nvGrpSpPr>
        <p:grpSpPr bwMode="auto">
          <a:xfrm>
            <a:off x="1390651" y="476251"/>
            <a:ext cx="9982200" cy="5741988"/>
            <a:chOff x="745" y="300"/>
            <a:chExt cx="5306" cy="3617"/>
          </a:xfrm>
        </p:grpSpPr>
        <p:graphicFrame>
          <p:nvGraphicFramePr>
            <p:cNvPr id="91141" name="Object 11"/>
            <p:cNvGraphicFramePr>
              <a:graphicFrameLocks noChangeAspect="1"/>
            </p:cNvGraphicFramePr>
            <p:nvPr/>
          </p:nvGraphicFramePr>
          <p:xfrm>
            <a:off x="745" y="300"/>
            <a:ext cx="5306" cy="3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glio di lavoro" r:id="rId3" imgW="6029376" imgH="3438414" progId="Excel.Sheet.8">
                    <p:embed/>
                  </p:oleObj>
                </mc:Choice>
                <mc:Fallback>
                  <p:oleObj name="Foglio di lavoro" r:id="rId3" imgW="6029376" imgH="3438414" progId="Excel.Sheet.8">
                    <p:embed/>
                    <p:pic>
                      <p:nvPicPr>
                        <p:cNvPr id="91141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" y="300"/>
                          <a:ext cx="5306" cy="3617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142" name="Text Box 4"/>
            <p:cNvSpPr txBox="1">
              <a:spLocks noChangeArrowheads="1"/>
            </p:cNvSpPr>
            <p:nvPr/>
          </p:nvSpPr>
          <p:spPr bwMode="auto">
            <a:xfrm>
              <a:off x="1918" y="640"/>
              <a:ext cx="375" cy="2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solidFill>
                    <a:srgbClr val="8E1218"/>
                  </a:solidFill>
                  <a:latin typeface="Arial" pitchFamily="34" charset="0"/>
                </a:rPr>
                <a:t>P.M.-</a:t>
              </a:r>
            </a:p>
          </p:txBody>
        </p:sp>
      </p:grp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695702" y="4365626"/>
            <a:ext cx="1344084" cy="2159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it-IT" sz="2400" b="1">
              <a:latin typeface="Arial" pitchFamily="34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695702" y="4652964"/>
            <a:ext cx="1248833" cy="3077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00" b="1">
                <a:solidFill>
                  <a:srgbClr val="8E1218"/>
                </a:solidFill>
                <a:latin typeface="Arial" pitchFamily="34" charset="0"/>
              </a:rPr>
              <a:t>weath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706563"/>
            <a:ext cx="52070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75616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C4A3F-60D2-C14D-6CAF-FDF397073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roup 2">
            <a:extLst>
              <a:ext uri="{FF2B5EF4-FFF2-40B4-BE49-F238E27FC236}">
                <a16:creationId xmlns:a16="http://schemas.microsoft.com/office/drawing/2014/main" id="{947632A1-7A39-F529-690F-4A47DC23F0DC}"/>
              </a:ext>
            </a:extLst>
          </p:cNvPr>
          <p:cNvGrpSpPr/>
          <p:nvPr/>
        </p:nvGrpSpPr>
        <p:grpSpPr>
          <a:xfrm>
            <a:off x="-515717" y="813607"/>
            <a:ext cx="12886494" cy="6404877"/>
            <a:chOff x="2609280" y="1790280"/>
            <a:chExt cx="4570200" cy="3140640"/>
          </a:xfrm>
        </p:grpSpPr>
        <p:pic>
          <p:nvPicPr>
            <p:cNvPr id="524" name="Text Box 12">
              <a:extLst>
                <a:ext uri="{FF2B5EF4-FFF2-40B4-BE49-F238E27FC236}">
                  <a16:creationId xmlns:a16="http://schemas.microsoft.com/office/drawing/2014/main" id="{BF87F0BB-76E8-6194-03C0-58778024469E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2844411" y="1790280"/>
              <a:ext cx="4335069" cy="3140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25" name="CustomShape 3">
              <a:extLst>
                <a:ext uri="{FF2B5EF4-FFF2-40B4-BE49-F238E27FC236}">
                  <a16:creationId xmlns:a16="http://schemas.microsoft.com/office/drawing/2014/main" id="{97BAE395-C9E6-4D9E-779E-BE271987F1CB}"/>
                </a:ext>
              </a:extLst>
            </p:cNvPr>
            <p:cNvSpPr/>
            <p:nvPr/>
          </p:nvSpPr>
          <p:spPr>
            <a:xfrm>
              <a:off x="2609280" y="1790280"/>
              <a:ext cx="4107240" cy="952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522" name="CustomShape 1">
            <a:extLst>
              <a:ext uri="{FF2B5EF4-FFF2-40B4-BE49-F238E27FC236}">
                <a16:creationId xmlns:a16="http://schemas.microsoft.com/office/drawing/2014/main" id="{6A928EBA-A85C-0D3B-A216-6390919C0ACB}"/>
              </a:ext>
            </a:extLst>
          </p:cNvPr>
          <p:cNvSpPr/>
          <p:nvPr/>
        </p:nvSpPr>
        <p:spPr>
          <a:xfrm>
            <a:off x="8946960" y="6336789"/>
            <a:ext cx="2835720" cy="4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/>
          </a:bodyPr>
          <a:lstStyle/>
          <a:p>
            <a:pPr algn="ctr">
              <a:spcBef>
                <a:spcPts val="420"/>
              </a:spcBef>
            </a:pP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M.A. </a:t>
            </a:r>
            <a:r>
              <a:rPr lang="it-IT" sz="2100" spc="-1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Crivellaro</a:t>
            </a: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2025</a:t>
            </a:r>
            <a:endParaRPr lang="it-IT" sz="2100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26" name="CustomShape 4">
            <a:extLst>
              <a:ext uri="{FF2B5EF4-FFF2-40B4-BE49-F238E27FC236}">
                <a16:creationId xmlns:a16="http://schemas.microsoft.com/office/drawing/2014/main" id="{5620CA49-7BC9-43C4-F64D-D569620B5202}"/>
              </a:ext>
            </a:extLst>
          </p:cNvPr>
          <p:cNvSpPr/>
          <p:nvPr/>
        </p:nvSpPr>
        <p:spPr>
          <a:xfrm>
            <a:off x="4706040" y="309593"/>
            <a:ext cx="3456000" cy="5063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700" b="1" spc="-1" dirty="0">
                <a:solidFill>
                  <a:srgbClr val="C00000"/>
                </a:solidFill>
                <a:latin typeface="Times New Roman"/>
              </a:rPr>
              <a:t>CASO CLINICO </a:t>
            </a:r>
            <a:endParaRPr lang="it-IT" sz="2700" spc="-1" dirty="0">
              <a:latin typeface="Arial"/>
            </a:endParaRPr>
          </a:p>
        </p:txBody>
      </p:sp>
      <p:pic>
        <p:nvPicPr>
          <p:cNvPr id="527" name="Picture 2">
            <a:extLst>
              <a:ext uri="{FF2B5EF4-FFF2-40B4-BE49-F238E27FC236}">
                <a16:creationId xmlns:a16="http://schemas.microsoft.com/office/drawing/2014/main" id="{3538354D-AF6B-A8F0-E27E-49721C4D487D}"/>
              </a:ext>
            </a:extLst>
          </p:cNvPr>
          <p:cNvPicPr/>
          <p:nvPr/>
        </p:nvPicPr>
        <p:blipFill>
          <a:blip r:embed="rId3"/>
          <a:srcRect l="11613" t="29317" r="14194" b="30924"/>
          <a:stretch/>
        </p:blipFill>
        <p:spPr>
          <a:xfrm>
            <a:off x="80104" y="6336789"/>
            <a:ext cx="1241640" cy="497760"/>
          </a:xfrm>
          <a:prstGeom prst="rect">
            <a:avLst/>
          </a:prstGeom>
          <a:ln>
            <a:noFill/>
          </a:ln>
        </p:spPr>
      </p:pic>
      <p:sp>
        <p:nvSpPr>
          <p:cNvPr id="529" name="TextShape 5">
            <a:extLst>
              <a:ext uri="{FF2B5EF4-FFF2-40B4-BE49-F238E27FC236}">
                <a16:creationId xmlns:a16="http://schemas.microsoft.com/office/drawing/2014/main" id="{46E21654-71D5-E4EA-B508-ABAC1CDC177A}"/>
              </a:ext>
            </a:extLst>
          </p:cNvPr>
          <p:cNvSpPr txBox="1"/>
          <p:nvPr/>
        </p:nvSpPr>
        <p:spPr>
          <a:xfrm>
            <a:off x="895754" y="813680"/>
            <a:ext cx="10381415" cy="4496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spc="-1" dirty="0">
                <a:solidFill>
                  <a:srgbClr val="C00000"/>
                </a:solidFill>
              </a:rPr>
              <a:t>II Visita di controllo </a:t>
            </a:r>
            <a:r>
              <a:rPr lang="it-IT" sz="2000" b="1" spc="-1" dirty="0">
                <a:solidFill>
                  <a:srgbClr val="C00000"/>
                </a:solidFill>
              </a:rPr>
              <a:t>URGENTE</a:t>
            </a:r>
            <a:r>
              <a:rPr lang="it-IT" spc="-1" dirty="0">
                <a:solidFill>
                  <a:srgbClr val="C00000"/>
                </a:solidFill>
              </a:rPr>
              <a:t> 2023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spc="-1" dirty="0">
                <a:solidFill>
                  <a:srgbClr val="000000"/>
                </a:solidFill>
                <a:latin typeface="Calibri"/>
              </a:rPr>
              <a:t>Anna 33 aa 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u="sng" spc="-1" dirty="0">
                <a:solidFill>
                  <a:srgbClr val="000000"/>
                </a:solidFill>
                <a:latin typeface="Calibri"/>
              </a:rPr>
              <a:t>peggioramento dei sintomi </a:t>
            </a:r>
            <a:r>
              <a:rPr lang="it-IT" u="sng" spc="-1" dirty="0" err="1">
                <a:solidFill>
                  <a:srgbClr val="000000"/>
                </a:solidFill>
                <a:latin typeface="Calibri"/>
              </a:rPr>
              <a:t>respiraori</a:t>
            </a:r>
            <a:r>
              <a:rPr lang="it-IT" u="sng" spc="-1" dirty="0">
                <a:solidFill>
                  <a:srgbClr val="000000"/>
                </a:solidFill>
                <a:latin typeface="Calibri"/>
              </a:rPr>
              <a:t>  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per maggiore frequenza ed entità tale da richiedere l’accesso al P.S per la sintomatologia acuta ed al 3° accesso,  </a:t>
            </a:r>
            <a:r>
              <a:rPr lang="it-IT" u="sng" spc="-1" dirty="0">
                <a:solidFill>
                  <a:srgbClr val="000000"/>
                </a:solidFill>
                <a:latin typeface="Calibri"/>
              </a:rPr>
              <a:t>sempre diurno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, era stata necessario l’intervento del 118 per il trasferimento dal posto di lavoro al P.S dove è </a:t>
            </a:r>
            <a:r>
              <a:rPr lang="it-IT" u="sng" spc="-1" dirty="0">
                <a:solidFill>
                  <a:srgbClr val="000000"/>
                </a:solidFill>
                <a:latin typeface="Calibri"/>
              </a:rPr>
              <a:t>stata somministrata con successo 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la terapia sintomatica 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endParaRPr lang="it-IT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spc="-1" dirty="0">
                <a:solidFill>
                  <a:srgbClr val="000000"/>
                </a:solidFill>
                <a:latin typeface="Calibri"/>
              </a:rPr>
              <a:t>In Tale occasione medici attenti hanno rivalutato l’anamnesi nella verifica di causa effetto ma si escludeva: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0000"/>
                </a:solidFill>
              </a:rPr>
              <a:t>sospetto di sensibilizzazione a lattice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0000"/>
                </a:solidFill>
                <a:latin typeface="Calibri"/>
              </a:rPr>
              <a:t>associazione con assunzione di farmaci (FANS, Gastroprotettori </a:t>
            </a:r>
            <a:r>
              <a:rPr lang="it-IT" spc="-1" dirty="0" err="1">
                <a:solidFill>
                  <a:srgbClr val="000000"/>
                </a:solidFill>
                <a:latin typeface="Calibri"/>
              </a:rPr>
              <a:t>etcc</a:t>
            </a:r>
            <a:r>
              <a:rPr lang="it-IT" spc="-1" dirty="0">
                <a:solidFill>
                  <a:srgbClr val="000000"/>
                </a:solidFill>
                <a:latin typeface="Calibri"/>
              </a:rPr>
              <a:t>…)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0000"/>
                </a:solidFill>
                <a:latin typeface="Calibri"/>
              </a:rPr>
              <a:t>Esclusa associazione e/o a situazioni non usuali.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it-IT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b="1" spc="-1" dirty="0">
                <a:solidFill>
                  <a:srgbClr val="C00000"/>
                </a:solidFill>
              </a:rPr>
              <a:t>Anamnesi Lavorativa 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0000"/>
                </a:solidFill>
              </a:rPr>
              <a:t>Rivalutando l’aspetto lavorativo la paziente riferisce miglioramento della Dermatite alle mani dal periodo di modificazione dell’attività lavorativa, non più esposta ad alimenti, </a:t>
            </a:r>
            <a:r>
              <a:rPr lang="it-IT" b="1" spc="-1" dirty="0">
                <a:solidFill>
                  <a:srgbClr val="C00000"/>
                </a:solidFill>
              </a:rPr>
              <a:t>aa 1 aa Lavorava in ditta in ditta di giocattoli per bambini a volte addetta alla verniciatura di cavalli a dondolo di macchine elettriche  per infanzia </a:t>
            </a:r>
            <a:r>
              <a:rPr lang="it-IT" b="1" spc="-1" dirty="0" err="1">
                <a:solidFill>
                  <a:srgbClr val="C00000"/>
                </a:solidFill>
              </a:rPr>
              <a:t>etc</a:t>
            </a:r>
            <a:r>
              <a:rPr lang="it-IT" b="1" spc="-1" dirty="0">
                <a:solidFill>
                  <a:srgbClr val="C00000"/>
                </a:solidFill>
              </a:rPr>
              <a:t>…..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it-IT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G4AbgMBIgACEQEDEQH/xAAcAAACAwEBAQEAAAAAAAAAAAAFBgMEBwIBAAj/xAA3EAACAQMCBAQEBAQHAQAAAAABAgMABBEFIQYSMUETIlFhMnGBkQehscEUFULRIyQzUoKy8XL/xAAaAQACAwEBAAAAAAAAAAAAAAADBAECBQAG/8QAJREAAgMAAgIBBAMBAAAAAAAAAAECAxEhMQQSQRMiI1EUMmEF/9oADAMBAAIRAxEAPwBbhMqWfiLIVjLYwDU1veTR/BNIM+jGq4mg/lIi5z43NnGNqro+DUxba5BIZbTV7uPHLcyD60ZtOI79MYuWpKjlx3q1DcY71Ykf4eKL8YzOTV6Li68Ub8jfMVn8Vz71Otz71BbTQ4uMZX2aBfnSbxch1S7N1ZwCF33kZmOCfXrR7hrRfFtUv7vJD+aGPtj/AHH9hU2tW6mEgAZ7Cl7bfTpDFVSn2Yzq8U1o4S5Awp5hjcGly8fIDgkufirQ9dtvjDgYPSs71E8s7iPYZwcHIolNnuil1P02V2ctFnI8p2qJzzEb4ONxXILK2etfdye9GBHhrnv1xXbHau7e2kuXKwrzMBkjONq44cFNSKagQ1IDVShOpqZHqqDTVpWg2raLb6rPJJKZGYGFThRg47b1EpKK1l4Qc3iA6S4q9pkTX17BaqceK2CQM4HUn7A0YtrSw1Bue3igSKKZIjyp3bO5PcVzpdpNpfFllLNE0cLySeFyLnmHKRgD6ioU/ZbheVfq8002aS0tNLWVWIt4owFABzgDYY+lKeoXd7dKz2umyPGOmZApP0NdcQa5JKn8NZsqpnBkHTNcapqt6kEMFrpd4cAAyIYyh98hs/lSkpRnvA7CtwwWrlVu2ZLm1khkA3WQfoelLHEeiwm1kmRQrKOuO1P11HI2HmwGP9PpQHWo1NrJG52cctChP1lwGsj7R5MhYb1yRtTwvCkagcwL8xOOgC/MmlDUbZ7K8lt5FKlTtnuOxHtWjGyMniMydUoLWVQrO6qoyT0FN3DHCtvqKSG8klR1AOEbFBNNsSQlyx8udhTpwrJySXBONwKsDbAqGpAagTpUgqCpKDWicF89zwoY1jLmK7ZeX1BCk/rWcitD/De4ml0XULG2wJlnR1b2YYP/AFodq2Ibx3liCulaWmi2d2t6IXMs5kXbJ5dsZ7Zobf3f8TcsQzRBlPKx+Eg7HH23rzXYpBfPDcTzmND52Sq8qLJCjKZlTIKLI5OPQ47Uo572aMa1HopQX6JcmASBvDcIyjYn396crGcpblmOUxsDWaiQadqvh6gohmlXxE5iPMCThh7HBpth1EywKM4GOgoT+wM0pdFm6mMjFjQa+Hi4HvtRPmDdaFaiSPKhwfWqL9ktENvIz6jyM3+FEpyMZ3wPzG/3pD1qP+a8RCCIgCGNUkbsMEk/UZxR7iHX57ULaWNuhuSP9UEnl9wP3NDNKthbDzEtK2WkY9Sae8etr7mIeXav6I4KBcRRKcDZVH5U18J6dKYrgTIYnDDZxg4pVLMsnMpwwOQRRvRdc1IPN/jBycElx/amREAqfSpFNQIdqlU1JBIN6c/wvu/C16W1J2uIDj5qc/pmkoGmPgKN5OK9PEfVWdj8uRs1WXRaDySNU1OJRpdyrAF5SeXNJ0EReSCGIhTLIIwSDsT0/PA+tOuqlVjHifCATSJrV8LSESxkLIZl8H5hg2fypLNlhpqeQbAfE1hfx6mJdR5pJhGqplVHIgOwGB03P3q/YK6Qpk7Yr7W9et9TmRpmkikX/UXlyCe2KP2/DUtzo1vqFrOsgmiWRY8cpCkZx86HbCf6DV3VtLkGNd8owNzUBRpfO32qU2piblceYdakZeWM7UBBZNfAn6hAsV3K7AeK53Pt2FV4seL9KL6tZmeUSxEK+MENsD9aE+FLDOFljZCQccwxn5etatUlKKxmLfCUZttFKQ7mrekMBLJk9qG3JZJSDV7SeUSShn3AFFAlNOlSKagSpkrjiQVqv4acJPBbwcQTy5aeJhFDy9FJ+LPuAfoazjQdNm1nWLTT4VJaaQBiP6V/qb6DNfowolrbJFAoWKNQiL6ADAFRmkx70UeJbh/EaMgoijABHX61nmraTr2q6tzWemXT28IAjcryoe5OWwP/AAVqV9MSzB1obrF6w09bSNmU45mYHfAGaXlFVP2Ha98jK+hT07gf/LJqGv34hikkWMRW+GO7cu7dPsPrWoW1pBp+nQWlsvLbwII4wSTsBtuetLuhWM72FrZ33keKISzR5y3mPlB9OhzRfVZZHtZIYj52UgfPtQ5WNrWEdEIS9Yi1rtr4d3lE2JOaEkc4YruB1pqtAbmwLalGRMoIGD196BpYiIFY5WweucGlGNRfwBJIDnIXynqKGQwyXt88dtLyWsfx7ZDn0oprMpV1sLMsZZviP+1e5rwxrZWSwW0REkpEcY6lmO2atHUMKCa5+QNPo8GqyysbbkjQlfFt/LzH5fDj6VUXQJbFy0U4cOOjKQV/atPstJS0sYrdQG8NcE+p7n71DLYRs246UT+ROIlZRTN8LDFY26VLGSc4qbV9Iu9JkxMOaPs4qlHL6bVpGQa3+DOj5N3rkynO9vbFhsehcj8h960W9kwpFKn4aWFxpPCsLXDuHumNx4T9I1YDAx223PuTVrUdcjjl8N0b5qap9SK7DKqTXCPrqTLsx6KDS+1x/FagqnIjCFpJM7KO/wCn2zUuo65aR2F04mxIsLMFIwTVWzjC2SIW5vFA8Qjuo6/c7fLNL3NTms6Rrf8AOpyLlIIW+qztPLeOzJJK/MuOqr2U+owBt613NxKoYGRFLDuuw+xoTevyZZScGgs8nMTvVOzSfj1y7Q1XPFVkI8KkpY9Rily84gnlytrCUz/U+1UGbPavEjyc7VHqtJh41cekX9BXmv7iW6fmPgISxPqTnFHOH44r/igMd0tLfxIkPdixXP0GfvS4Iy93bFfKroUJG3Sj3C7rb8V2jDyrLE9tge45l/ND96j1W6V8irISmv0PEke1BNQVkfy0wy8vjCEEcxUtj2FCb+Pz70OceDIrfJm2pSpq/D8rnqqcwNAfw74fPEPEUUUq5srXE1yexAOyf8j+QNFbs/y3hiRhvlMbVo34c6HFonC1sAQ892ouJ3HcsBgfIDatObxGZXHWHdQmEMBxt7elIN/N4k7tnamriOYpAQO9JUzHekLHyalMeBY4ul/yEhBwQRgj570b4V1UTWAR23GF+g6fufrS1xWS1i6jqd/tv+1U+HbxoJCo6FamtfYaNM/yOP8AhoF3P1oTM4yfWqzXzMBkHeuPFLVYdwnBLHarCICP71XjqwGxUMlHfNyJzD4oXEg9x0NTzXhsru3vI+sciyfPBBqi8pVgxGdsEeoqpczk2zwNk+EcA+o7VBfNWM1rTrkX2vPNEcxC1DA//ZyP0qTUsBxQ78OoTFwrayu5d5ASCeygkKv0FT6vKfFA9KpNZE89JfkaXwf/2Q==">
            <a:extLst>
              <a:ext uri="{FF2B5EF4-FFF2-40B4-BE49-F238E27FC236}">
                <a16:creationId xmlns:a16="http://schemas.microsoft.com/office/drawing/2014/main" id="{3DF3F453-D8AF-E754-7C82-A35CF4B2C7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G4AbgMBIgACEQEDEQH/xAAcAAACAwEBAQEAAAAAAAAAAAAFBgMEBwIBAAj/xAA3EAACAQMCBAQEBAQHAQAAAAABAgMABBEFIQYSMUETIlFhMnGBkQehscEUFULRIyQzUoKy8XL/xAAaAQACAwEBAAAAAAAAAAAAAAADBAECBQAG/8QAJREAAgMAAgIBBAMBAAAAAAAAAAECAxEhMQQSQRMiI1EUMmEF/9oADAMBAAIRAxEAPwBbhMqWfiLIVjLYwDU1veTR/BNIM+jGq4mg/lIi5z43NnGNqro+DUxba5BIZbTV7uPHLcyD60ZtOI79MYuWpKjlx3q1DcY71Ykf4eKL8YzOTV6Li68Ub8jfMVn8Vz71Otz71BbTQ4uMZX2aBfnSbxch1S7N1ZwCF33kZmOCfXrR7hrRfFtUv7vJD+aGPtj/AHH9hU2tW6mEgAZ7Cl7bfTpDFVSn2Yzq8U1o4S5Awp5hjcGly8fIDgkufirQ9dtvjDgYPSs71E8s7iPYZwcHIolNnuil1P02V2ctFnI8p2qJzzEb4ONxXILK2etfdye9GBHhrnv1xXbHau7e2kuXKwrzMBkjONq44cFNSKagQ1IDVShOpqZHqqDTVpWg2raLb6rPJJKZGYGFThRg47b1EpKK1l4Qc3iA6S4q9pkTX17BaqceK2CQM4HUn7A0YtrSw1Bue3igSKKZIjyp3bO5PcVzpdpNpfFllLNE0cLySeFyLnmHKRgD6ioU/ZbheVfq8002aS0tNLWVWIt4owFABzgDYY+lKeoXd7dKz2umyPGOmZApP0NdcQa5JKn8NZsqpnBkHTNcapqt6kEMFrpd4cAAyIYyh98hs/lSkpRnvA7CtwwWrlVu2ZLm1khkA3WQfoelLHEeiwm1kmRQrKOuO1P11HI2HmwGP9PpQHWo1NrJG52cctChP1lwGsj7R5MhYb1yRtTwvCkagcwL8xOOgC/MmlDUbZ7K8lt5FKlTtnuOxHtWjGyMniMydUoLWVQrO6qoyT0FN3DHCtvqKSG8klR1AOEbFBNNsSQlyx8udhTpwrJySXBONwKsDbAqGpAagTpUgqCpKDWicF89zwoY1jLmK7ZeX1BCk/rWcitD/De4ml0XULG2wJlnR1b2YYP/AFodq2Ibx3liCulaWmi2d2t6IXMs5kXbJ5dsZ7Zobf3f8TcsQzRBlPKx+Eg7HH23rzXYpBfPDcTzmND52Sq8qLJCjKZlTIKLI5OPQ47Uo572aMa1HopQX6JcmASBvDcIyjYn396crGcpblmOUxsDWaiQadqvh6gohmlXxE5iPMCThh7HBpth1EywKM4GOgoT+wM0pdFm6mMjFjQa+Hi4HvtRPmDdaFaiSPKhwfWqL9ktENvIz6jyM3+FEpyMZ3wPzG/3pD1qP+a8RCCIgCGNUkbsMEk/UZxR7iHX57ULaWNuhuSP9UEnl9wP3NDNKthbDzEtK2WkY9Sae8etr7mIeXav6I4KBcRRKcDZVH5U18J6dKYrgTIYnDDZxg4pVLMsnMpwwOQRRvRdc1IPN/jBycElx/amREAqfSpFNQIdqlU1JBIN6c/wvu/C16W1J2uIDj5qc/pmkoGmPgKN5OK9PEfVWdj8uRs1WXRaDySNU1OJRpdyrAF5SeXNJ0EReSCGIhTLIIwSDsT0/PA+tOuqlVjHifCATSJrV8LSESxkLIZl8H5hg2fypLNlhpqeQbAfE1hfx6mJdR5pJhGqplVHIgOwGB03P3q/YK6Qpk7Yr7W9et9TmRpmkikX/UXlyCe2KP2/DUtzo1vqFrOsgmiWRY8cpCkZx86HbCf6DV3VtLkGNd8owNzUBRpfO32qU2piblceYdakZeWM7UBBZNfAn6hAsV3K7AeK53Pt2FV4seL9KL6tZmeUSxEK+MENsD9aE+FLDOFljZCQccwxn5etatUlKKxmLfCUZttFKQ7mrekMBLJk9qG3JZJSDV7SeUSShn3AFFAlNOlSKagSpkrjiQVqv4acJPBbwcQTy5aeJhFDy9FJ+LPuAfoazjQdNm1nWLTT4VJaaQBiP6V/qb6DNfowolrbJFAoWKNQiL6ADAFRmkx70UeJbh/EaMgoijABHX61nmraTr2q6tzWemXT28IAjcryoe5OWwP/AAVqV9MSzB1obrF6w09bSNmU45mYHfAGaXlFVP2Ha98jK+hT07gf/LJqGv34hikkWMRW+GO7cu7dPsPrWoW1pBp+nQWlsvLbwII4wSTsBtuetLuhWM72FrZ33keKISzR5y3mPlB9OhzRfVZZHtZIYj52UgfPtQ5WNrWEdEIS9Yi1rtr4d3lE2JOaEkc4YruB1pqtAbmwLalGRMoIGD196BpYiIFY5WweucGlGNRfwBJIDnIXynqKGQwyXt88dtLyWsfx7ZDn0oprMpV1sLMsZZviP+1e5rwxrZWSwW0REkpEcY6lmO2atHUMKCa5+QNPo8GqyysbbkjQlfFt/LzH5fDj6VUXQJbFy0U4cOOjKQV/atPstJS0sYrdQG8NcE+p7n71DLYRs246UT+ROIlZRTN8LDFY26VLGSc4qbV9Iu9JkxMOaPs4qlHL6bVpGQa3+DOj5N3rkynO9vbFhsehcj8h960W9kwpFKn4aWFxpPCsLXDuHumNx4T9I1YDAx223PuTVrUdcjjl8N0b5qap9SK7DKqTXCPrqTLsx6KDS+1x/FagqnIjCFpJM7KO/wCn2zUuo65aR2F04mxIsLMFIwTVWzjC2SIW5vFA8Qjuo6/c7fLNL3NTms6Rrf8AOpyLlIIW+qztPLeOzJJK/MuOqr2U+owBt613NxKoYGRFLDuuw+xoTevyZZScGgs8nMTvVOzSfj1y7Q1XPFVkI8KkpY9Rily84gnlytrCUz/U+1UGbPavEjyc7VHqtJh41cekX9BXmv7iW6fmPgISxPqTnFHOH44r/igMd0tLfxIkPdixXP0GfvS4Iy93bFfKroUJG3Sj3C7rb8V2jDyrLE9tge45l/ND96j1W6V8irISmv0PEke1BNQVkfy0wy8vjCEEcxUtj2FCb+Pz70OceDIrfJm2pSpq/D8rnqqcwNAfw74fPEPEUUUq5srXE1yexAOyf8j+QNFbs/y3hiRhvlMbVo34c6HFonC1sAQ892ouJ3HcsBgfIDatObxGZXHWHdQmEMBxt7elIN/N4k7tnamriOYpAQO9JUzHekLHyalMeBY4ul/yEhBwQRgj570b4V1UTWAR23GF+g6fufrS1xWS1i6jqd/tv+1U+HbxoJCo6FamtfYaNM/yOP8AhoF3P1oTM4yfWqzXzMBkHeuPFLVYdwnBLHarCICP71XjqwGxUMlHfNyJzD4oXEg9x0NTzXhsru3vI+sciyfPBBqi8pVgxGdsEeoqpczk2zwNk+EcA+o7VBfNWM1rTrkX2vPNEcxC1DA//ZyP0qTUsBxQ78OoTFwrayu5d5ASCeygkKv0FT6vKfFA9KpNZE89JfkaXwf/2Q==">
            <a:extLst>
              <a:ext uri="{FF2B5EF4-FFF2-40B4-BE49-F238E27FC236}">
                <a16:creationId xmlns:a16="http://schemas.microsoft.com/office/drawing/2014/main" id="{F6AABC2E-EBE3-3170-4E7B-9E5630F0A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52950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2" descr="Angioedema">
            <a:extLst>
              <a:ext uri="{FF2B5EF4-FFF2-40B4-BE49-F238E27FC236}">
                <a16:creationId xmlns:a16="http://schemas.microsoft.com/office/drawing/2014/main" id="{F16BFBAE-4BD1-661F-7935-B8C5244B4D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581F2AEB-5FD5-2631-930D-C23AB5E47F4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1782680" y="6335459"/>
            <a:ext cx="409320" cy="537429"/>
          </a:xfrm>
          <a:prstGeom prst="rect">
            <a:avLst/>
          </a:prstGeom>
          <a:ln>
            <a:noFill/>
          </a:ln>
        </p:spPr>
      </p:pic>
      <p:pic>
        <p:nvPicPr>
          <p:cNvPr id="3074" name="Picture 2" descr="close up on nurse's hands while taking blood from patience. - analisi del sangue foto e immagini stock">
            <a:extLst>
              <a:ext uri="{FF2B5EF4-FFF2-40B4-BE49-F238E27FC236}">
                <a16:creationId xmlns:a16="http://schemas.microsoft.com/office/drawing/2014/main" id="{B982B901-D509-9CB7-0C83-3E08D0F17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431312" y="3555442"/>
            <a:ext cx="1913030" cy="12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26D5EC-5951-EF9E-BDAC-4E04B0ECB300}"/>
              </a:ext>
            </a:extLst>
          </p:cNvPr>
          <p:cNvSpPr txBox="1"/>
          <p:nvPr/>
        </p:nvSpPr>
        <p:spPr>
          <a:xfrm>
            <a:off x="1763408" y="1722412"/>
            <a:ext cx="9407866" cy="243143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 Paziente atopica con </a:t>
            </a:r>
            <a:r>
              <a:rPr lang="it-IT" sz="2000" b="1" dirty="0" err="1">
                <a:solidFill>
                  <a:srgbClr val="FF0000"/>
                </a:solidFill>
              </a:rPr>
              <a:t>polisensibilizzazione</a:t>
            </a:r>
            <a:r>
              <a:rPr lang="it-IT" sz="2000" b="1" dirty="0">
                <a:solidFill>
                  <a:srgbClr val="FF0000"/>
                </a:solidFill>
              </a:rPr>
              <a:t> ad </a:t>
            </a:r>
            <a:r>
              <a:rPr lang="it-IT" sz="2000" b="1" dirty="0" err="1">
                <a:solidFill>
                  <a:srgbClr val="FF0000"/>
                </a:solidFill>
              </a:rPr>
              <a:t>aeroallergeni</a:t>
            </a:r>
            <a:r>
              <a:rPr lang="it-IT" sz="2000" b="1" dirty="0">
                <a:solidFill>
                  <a:srgbClr val="FF0000"/>
                </a:solidFill>
              </a:rPr>
              <a:t> pollinici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        correlanti con la clinica di sintomi respiratori stagionali di lieve entità, 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        sensibilizzazione ad alimenti crocianti (nocciola)  da cross reattività a pollini.</a:t>
            </a:r>
          </a:p>
          <a:p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400" b="1" dirty="0">
                <a:solidFill>
                  <a:srgbClr val="C00000"/>
                </a:solidFill>
              </a:rPr>
              <a:t> Asma Severo da Sensibilizzazione professionale a  </a:t>
            </a:r>
            <a:r>
              <a:rPr lang="it-IT" sz="2400" b="1" u="sng" dirty="0">
                <a:solidFill>
                  <a:srgbClr val="C00000"/>
                </a:solidFill>
              </a:rPr>
              <a:t>RESINA EPOSSIDICA </a:t>
            </a:r>
            <a:endParaRPr lang="it-IT" sz="2400" b="1" dirty="0">
              <a:solidFill>
                <a:srgbClr val="C00000"/>
              </a:solidFill>
            </a:endParaRPr>
          </a:p>
          <a:p>
            <a:r>
              <a:rPr lang="it-IT" sz="2400" b="1" dirty="0">
                <a:solidFill>
                  <a:srgbClr val="C00000"/>
                </a:solidFill>
              </a:rPr>
              <a:t>      in paziente con storia di tipica marcia allergica con D.A. quest’ultima verosimilmente facilitante la sensibilizzazione ad apteni professionali.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7841B8-BFEF-AD73-80BB-59484791926A}"/>
              </a:ext>
            </a:extLst>
          </p:cNvPr>
          <p:cNvSpPr txBox="1"/>
          <p:nvPr/>
        </p:nvSpPr>
        <p:spPr>
          <a:xfrm>
            <a:off x="3406878" y="5986876"/>
            <a:ext cx="6597444" cy="69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C00000"/>
                </a:solidFill>
                <a:latin typeface="Calibri"/>
              </a:rPr>
              <a:t>Positività a resina epossidica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1800" spc="-1" dirty="0">
                <a:solidFill>
                  <a:srgbClr val="C00000"/>
                </a:solidFill>
                <a:latin typeface="Calibri"/>
              </a:rPr>
              <a:t>GESTIONE : cambio di mansione e risoluzione del caso</a:t>
            </a:r>
          </a:p>
        </p:txBody>
      </p:sp>
    </p:spTree>
    <p:extLst>
      <p:ext uri="{BB962C8B-B14F-4D97-AF65-F5344CB8AC3E}">
        <p14:creationId xmlns:p14="http://schemas.microsoft.com/office/powerpoint/2010/main" val="445403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>
            <a:extLst>
              <a:ext uri="{FF2B5EF4-FFF2-40B4-BE49-F238E27FC236}">
                <a16:creationId xmlns:a16="http://schemas.microsoft.com/office/drawing/2014/main" id="{C693DAFE-6C66-DC5A-3EE4-990354AC9CEF}"/>
              </a:ext>
            </a:extLst>
          </p:cNvPr>
          <p:cNvGrpSpPr/>
          <p:nvPr/>
        </p:nvGrpSpPr>
        <p:grpSpPr>
          <a:xfrm>
            <a:off x="-94152" y="91572"/>
            <a:ext cx="12191980" cy="6464595"/>
            <a:chOff x="20" y="1282"/>
            <a:chExt cx="12191980" cy="6856718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0AA52230-B246-C136-6245-4CA5B70008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CAD9C6E1-277D-2D98-35A9-416891407107}"/>
                </a:ext>
              </a:extLst>
            </p:cNvPr>
            <p:cNvSpPr txBox="1"/>
            <p:nvPr/>
          </p:nvSpPr>
          <p:spPr>
            <a:xfrm>
              <a:off x="4798451" y="6155398"/>
              <a:ext cx="1427480" cy="411009"/>
            </a:xfrm>
            <a:prstGeom prst="rect">
              <a:avLst/>
            </a:prstGeom>
          </p:spPr>
          <p:txBody>
            <a:bodyPr vert="horz" wrap="square" lIns="0" tIns="26034" rIns="0" bIns="0" rtlCol="0">
              <a:spAutoFit/>
            </a:bodyPr>
            <a:lstStyle>
              <a:defPPr>
                <a:defRPr lang="en-US"/>
              </a:defPPr>
              <a:lvl1pPr marL="12700" marR="5080">
                <a:lnSpc>
                  <a:spcPts val="1000"/>
                </a:lnSpc>
                <a:spcBef>
                  <a:spcPts val="204"/>
                </a:spcBef>
                <a:defRPr sz="900" i="1">
                  <a:solidFill>
                    <a:srgbClr val="58595B"/>
                  </a:solidFill>
                  <a:latin typeface="Arial"/>
                  <a:cs typeface="Arial"/>
                </a:defRPr>
              </a:lvl1pPr>
            </a:lstStyle>
            <a:p>
              <a:pPr marL="12700" marR="5080" lvl="0" indent="0" algn="l" defTabSz="914400" rtl="0" eaLnBrk="1" fontAlgn="auto" latinLnBrk="0" hangingPunct="1">
                <a:lnSpc>
                  <a:spcPts val="1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Low</a:t>
              </a:r>
              <a:r>
                <a:rPr kumimoji="0" sz="900" b="0" i="1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dose</a:t>
              </a:r>
              <a:r>
                <a:rPr kumimoji="0" sz="900" b="0" i="1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ICS</a:t>
              </a:r>
              <a:r>
                <a:rPr kumimoji="0" sz="900" b="0" i="1" u="none" strike="noStrike" kern="1200" cap="none" spc="-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whenever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SABA</a:t>
              </a:r>
              <a:r>
                <a:rPr kumimoji="0" sz="900" b="0" i="1" u="none" strike="noStrike" kern="1200" cap="none" spc="-4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taken,</a:t>
              </a:r>
              <a:r>
                <a:rPr kumimoji="0" sz="900" b="0" i="1" u="none" strike="noStrike" kern="1200" cap="none" spc="-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</a:t>
              </a:r>
              <a:r>
                <a:rPr kumimoji="0" sz="900" b="0" i="1" u="none" strike="noStrike" kern="1200" cap="none" spc="-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daily</a:t>
              </a:r>
              <a:r>
                <a:rPr kumimoji="0" sz="900" b="0" i="1" u="none" strike="noStrike" kern="1200" cap="none" spc="-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LTRA,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</a:t>
              </a:r>
              <a:r>
                <a:rPr kumimoji="0" sz="900" b="0" i="1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add</a:t>
              </a:r>
              <a:r>
                <a:rPr kumimoji="0" sz="900" b="0" i="1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HDM</a:t>
              </a:r>
              <a:r>
                <a:rPr kumimoji="0" sz="900" b="0" i="1" u="none" strike="noStrike" kern="1200" cap="none" spc="-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SLIT</a:t>
              </a:r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211689B9-3D62-E12E-ABD0-CE041D3077B5}"/>
                </a:ext>
              </a:extLst>
            </p:cNvPr>
            <p:cNvSpPr txBox="1"/>
            <p:nvPr/>
          </p:nvSpPr>
          <p:spPr>
            <a:xfrm>
              <a:off x="6369446" y="6155398"/>
              <a:ext cx="1107440" cy="411009"/>
            </a:xfrm>
            <a:prstGeom prst="rect">
              <a:avLst/>
            </a:prstGeom>
          </p:spPr>
          <p:txBody>
            <a:bodyPr vert="horz" wrap="square" lIns="0" tIns="26034" rIns="0" bIns="0" rtlCol="0">
              <a:spAutoFit/>
            </a:bodyPr>
            <a:lstStyle>
              <a:defPPr>
                <a:defRPr lang="en-US"/>
              </a:defPPr>
              <a:lvl1pPr marL="12700" marR="5080">
                <a:lnSpc>
                  <a:spcPts val="1000"/>
                </a:lnSpc>
                <a:spcBef>
                  <a:spcPts val="204"/>
                </a:spcBef>
                <a:defRPr sz="900" i="1">
                  <a:solidFill>
                    <a:srgbClr val="58595B"/>
                  </a:solidFill>
                  <a:latin typeface="Arial"/>
                  <a:cs typeface="Arial"/>
                </a:defRPr>
              </a:lvl1pPr>
            </a:lstStyle>
            <a:p>
              <a:pPr marL="12700" marR="5080" lvl="0" indent="0" algn="l" defTabSz="914400" rtl="0" eaLnBrk="1" fontAlgn="auto" latinLnBrk="0" hangingPunct="1">
                <a:lnSpc>
                  <a:spcPts val="1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Medium</a:t>
              </a:r>
              <a:r>
                <a:rPr kumimoji="0" sz="900" b="0" i="1" u="none" strike="noStrike" kern="1200" cap="none" spc="-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dose</a:t>
              </a:r>
              <a:r>
                <a:rPr kumimoji="0" sz="900" b="0" i="1" u="none" strike="noStrike" kern="1200" cap="none" spc="-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ICS,</a:t>
              </a:r>
              <a:r>
                <a:rPr kumimoji="0" sz="900" b="0" i="1" u="none" strike="noStrike" kern="1200" cap="none" spc="-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add</a:t>
              </a:r>
              <a:r>
                <a:rPr kumimoji="0" sz="900" b="0" i="1" u="none" strike="noStrike" kern="1200" cap="none" spc="-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LTRA,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</a:t>
              </a:r>
              <a:r>
                <a:rPr kumimoji="0" sz="900" b="0" i="1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add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HDM</a:t>
              </a:r>
              <a:r>
                <a:rPr kumimoji="0" sz="900" b="0" i="1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SLIT</a:t>
              </a:r>
              <a:endParaRPr kumimoji="0" sz="900" b="0" i="1" u="none" strike="noStrike" kern="1200" cap="none" spc="-2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EED451F4-7C81-84CD-6C12-48C0D3DCB14D}"/>
                </a:ext>
              </a:extLst>
            </p:cNvPr>
            <p:cNvSpPr txBox="1"/>
            <p:nvPr/>
          </p:nvSpPr>
          <p:spPr>
            <a:xfrm>
              <a:off x="7940440" y="6155398"/>
              <a:ext cx="1198880" cy="379591"/>
            </a:xfrm>
            <a:prstGeom prst="rect">
              <a:avLst/>
            </a:prstGeom>
          </p:spPr>
          <p:txBody>
            <a:bodyPr vert="horz" wrap="square" lIns="0" tIns="33020" rIns="0" bIns="0" rtlCol="0">
              <a:spAutoFit/>
            </a:bodyPr>
            <a:lstStyle>
              <a:defPPr>
                <a:defRPr lang="en-US"/>
              </a:defPPr>
              <a:lvl1pPr marL="12700" marR="5080">
                <a:lnSpc>
                  <a:spcPts val="930"/>
                </a:lnSpc>
                <a:spcBef>
                  <a:spcPts val="260"/>
                </a:spcBef>
                <a:defRPr sz="900" i="1">
                  <a:solidFill>
                    <a:srgbClr val="58595B"/>
                  </a:solidFill>
                  <a:latin typeface="Arial"/>
                  <a:cs typeface="Arial"/>
                </a:defRPr>
              </a:lvl1pPr>
            </a:lstStyle>
            <a:p>
              <a:pPr marL="12700" marR="5080" lvl="0" indent="0" algn="l" defTabSz="914400" rtl="0" eaLnBrk="1" fontAlgn="auto" latinLnBrk="0" hangingPunct="1">
                <a:lnSpc>
                  <a:spcPts val="930"/>
                </a:lnSpc>
                <a:spcBef>
                  <a:spcPts val="2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Add</a:t>
              </a:r>
              <a:r>
                <a:rPr kumimoji="0" sz="900" b="0" i="1" u="none" strike="noStrike" kern="1200" cap="none" spc="-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LAMA</a:t>
              </a:r>
              <a:r>
                <a:rPr kumimoji="0" sz="900" b="0" i="1" u="none" strike="noStrike" kern="1200" cap="none" spc="-3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</a:t>
              </a:r>
              <a:r>
                <a:rPr kumimoji="0" sz="900" b="0" i="1" u="none" strike="noStrike" kern="1200" cap="none" spc="-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LTRA</a:t>
              </a:r>
              <a:r>
                <a:rPr kumimoji="0" sz="900" b="0" i="1" u="none" strike="noStrike" kern="1200" cap="none" spc="-3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HDM</a:t>
              </a:r>
              <a:r>
                <a:rPr kumimoji="0" sz="900" b="0" i="1" u="none" strike="noStrike" kern="1200" cap="none" spc="-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SLIT,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</a:t>
              </a:r>
              <a:r>
                <a:rPr kumimoji="0" sz="900" b="0" i="1" u="none" strike="noStrike" kern="1200" cap="none" spc="-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switch</a:t>
              </a:r>
              <a:r>
                <a:rPr kumimoji="0" sz="900" b="0" i="1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to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high</a:t>
              </a:r>
              <a:r>
                <a:rPr kumimoji="0" sz="900" b="0" i="1" u="none" strike="noStrike" kern="1200" cap="none" spc="-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dose</a:t>
              </a:r>
              <a:r>
                <a:rPr kumimoji="0" sz="900" b="0" i="1" u="none" strike="noStrike" kern="1200" cap="none" spc="-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ICS</a:t>
              </a:r>
              <a:endParaRPr kumimoji="0" sz="900" b="0" i="1" u="none" strike="noStrike" kern="1200" cap="none" spc="-25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BEA8B02D-75BF-0B92-B06B-E0E50CEBBC5B}"/>
                </a:ext>
              </a:extLst>
            </p:cNvPr>
            <p:cNvSpPr txBox="1"/>
            <p:nvPr/>
          </p:nvSpPr>
          <p:spPr>
            <a:xfrm>
              <a:off x="9511434" y="6090462"/>
              <a:ext cx="1510665" cy="539249"/>
            </a:xfrm>
            <a:prstGeom prst="rect">
              <a:avLst/>
            </a:prstGeom>
          </p:spPr>
          <p:txBody>
            <a:bodyPr vert="horz" wrap="square" lIns="0" tIns="26034" rIns="0" bIns="0" rtlCol="0">
              <a:spAutoFit/>
            </a:bodyPr>
            <a:lstStyle>
              <a:defPPr>
                <a:defRPr lang="en-US"/>
              </a:defPPr>
              <a:lvl1pPr marL="12700" marR="5080">
                <a:lnSpc>
                  <a:spcPts val="1000"/>
                </a:lnSpc>
                <a:spcBef>
                  <a:spcPts val="204"/>
                </a:spcBef>
                <a:defRPr sz="900" i="1">
                  <a:solidFill>
                    <a:srgbClr val="58595B"/>
                  </a:solidFill>
                  <a:latin typeface="Arial"/>
                  <a:cs typeface="Arial"/>
                </a:defRPr>
              </a:lvl1pPr>
            </a:lstStyle>
            <a:p>
              <a:pPr marL="12700" marR="5080" lvl="0" indent="0" algn="l" defTabSz="914400" rtl="0" eaLnBrk="1" fontAlgn="auto" latinLnBrk="0" hangingPunct="1">
                <a:lnSpc>
                  <a:spcPts val="1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Add</a:t>
              </a:r>
              <a:r>
                <a:rPr kumimoji="0" sz="900" b="0" i="1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azithromycin</a:t>
              </a:r>
              <a:r>
                <a:rPr kumimoji="0" sz="900" b="0" i="1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(adults)</a:t>
              </a:r>
              <a:r>
                <a:rPr kumimoji="0" sz="900" b="0" i="1" u="none" strike="noStrike" kern="1200" cap="none" spc="-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 </a:t>
              </a:r>
              <a:r>
                <a:rPr kumimoji="0" sz="900" b="0" i="1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LTRA.</a:t>
              </a:r>
              <a:r>
                <a:rPr kumimoji="0" sz="900" b="0" i="1" u="none" strike="noStrike" kern="1200" cap="none" spc="-3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</a:t>
              </a:r>
              <a:r>
                <a:rPr kumimoji="0" sz="900" b="0" i="1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last</a:t>
              </a:r>
              <a:r>
                <a:rPr kumimoji="0" sz="900" b="0" i="1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resort</a:t>
              </a:r>
              <a:r>
                <a:rPr kumimoji="0" sz="900" b="0" i="1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consider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adding</a:t>
              </a:r>
              <a:r>
                <a:rPr kumimoji="0" sz="900" b="0" i="1" u="none" strike="noStrike" kern="1200" cap="none" spc="-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low</a:t>
              </a:r>
              <a:r>
                <a:rPr kumimoji="0" sz="900" b="0" i="1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dose</a:t>
              </a:r>
              <a:r>
                <a:rPr kumimoji="0" sz="900" b="0" i="1" u="none" strike="noStrike" kern="1200" cap="none" spc="-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OCS</a:t>
              </a:r>
              <a:r>
                <a:rPr kumimoji="0" sz="900" b="0" i="1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but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consider side-</a:t>
              </a:r>
              <a:r>
                <a:rPr kumimoji="0" sz="900" b="0" i="1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effects</a:t>
              </a:r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9577AD89-4044-0D79-0864-F66C87EFD116}"/>
                </a:ext>
              </a:extLst>
            </p:cNvPr>
            <p:cNvSpPr txBox="1"/>
            <p:nvPr/>
          </p:nvSpPr>
          <p:spPr>
            <a:xfrm>
              <a:off x="5405532" y="5671653"/>
              <a:ext cx="341312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en-US"/>
              </a:defPPr>
              <a:lvl1pPr marL="38100">
                <a:lnSpc>
                  <a:spcPct val="100000"/>
                </a:lnSpc>
                <a:spcBef>
                  <a:spcPts val="100"/>
                </a:spcBef>
                <a:defRPr sz="1200" spc="-10">
                  <a:solidFill>
                    <a:srgbClr val="414042"/>
                  </a:solidFill>
                  <a:latin typeface="Arial"/>
                  <a:cs typeface="Arial"/>
                </a:defRPr>
              </a:lvl1pPr>
            </a:lstStyle>
            <a:p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RELIEVER:</a:t>
              </a:r>
              <a:r>
                <a:rPr kumimoji="0" sz="1200" b="0" i="0" u="none" strike="noStrike" kern="1200" cap="none" spc="-4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As-needed</a:t>
              </a:r>
              <a:r>
                <a:rPr kumimoji="0" sz="1200" b="0" i="0" u="none" strike="noStrike" kern="1200" cap="none" spc="3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short-acting</a:t>
              </a:r>
              <a:r>
                <a:rPr kumimoji="0" sz="1200" b="0" i="0" u="none" strike="noStrike" kern="1200" cap="none" spc="3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beta</a:t>
              </a:r>
              <a:r>
                <a:rPr kumimoji="0" sz="1050" b="0" i="0" u="none" strike="noStrike" kern="1200" cap="none" spc="-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</a:t>
              </a:r>
              <a:r>
                <a:rPr kumimoji="0" sz="12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-agonist</a:t>
              </a: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A8019B02-A40A-3DEA-0211-0A8BAFD8F5DC}"/>
                </a:ext>
              </a:extLst>
            </p:cNvPr>
            <p:cNvSpPr txBox="1"/>
            <p:nvPr/>
          </p:nvSpPr>
          <p:spPr>
            <a:xfrm>
              <a:off x="3208397" y="5104940"/>
              <a:ext cx="1200150" cy="6464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en-US"/>
              </a:defPPr>
              <a:lvl1pPr marL="12700">
                <a:lnSpc>
                  <a:spcPts val="1425"/>
                </a:lnSpc>
                <a:spcBef>
                  <a:spcPts val="100"/>
                </a:spcBef>
                <a:defRPr sz="1200">
                  <a:solidFill>
                    <a:srgbClr val="414042"/>
                  </a:solidFill>
                  <a:latin typeface="Arial Black"/>
                  <a:cs typeface="Arial Black"/>
                </a:defRPr>
              </a:lvl1pPr>
            </a:lstStyle>
            <a:p>
              <a:pPr marL="127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STEP</a:t>
              </a:r>
              <a:r>
                <a:rPr kumimoji="0" sz="120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200" b="0" i="0" u="none" strike="noStrike" kern="1200" cap="none" spc="-5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1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ts val="1070"/>
                </a:lnSpc>
                <a:spcBef>
                  <a:spcPts val="1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Take</a:t>
              </a:r>
              <a:r>
                <a:rPr kumimoji="0" sz="1050" b="0" i="0" u="none" strike="noStrike" kern="1200" cap="none" spc="-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ICS </a:t>
              </a: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whenever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SABA</a:t>
              </a:r>
              <a:r>
                <a:rPr kumimoji="0" sz="1050" b="0" i="0" u="none" strike="noStrike" kern="1200" cap="none" spc="-3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taken</a:t>
              </a:r>
              <a:endPara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4D5FC4FE-2B69-C1B9-ED17-D80AD06F9E22}"/>
                </a:ext>
              </a:extLst>
            </p:cNvPr>
            <p:cNvSpPr txBox="1"/>
            <p:nvPr/>
          </p:nvSpPr>
          <p:spPr>
            <a:xfrm>
              <a:off x="4794436" y="4929632"/>
              <a:ext cx="1064895" cy="698396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>
              <a:defPPr>
                <a:defRPr lang="en-US"/>
              </a:defPPr>
              <a:lvl1pPr marL="12700">
                <a:lnSpc>
                  <a:spcPct val="100000"/>
                </a:lnSpc>
                <a:spcBef>
                  <a:spcPts val="190"/>
                </a:spcBef>
                <a:defRPr sz="1200">
                  <a:solidFill>
                    <a:srgbClr val="414042"/>
                  </a:solidFill>
                  <a:latin typeface="Arial Black"/>
                  <a:cs typeface="Arial Black"/>
                </a:defRPr>
              </a:lvl1pPr>
            </a:lstStyle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STEP</a:t>
              </a:r>
              <a:r>
                <a:rPr kumimoji="0" sz="120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200" b="0" i="0" u="none" strike="noStrike" kern="1200" cap="none" spc="-5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2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ts val="12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Low</a:t>
              </a:r>
              <a:r>
                <a:rPr kumimoji="0" sz="105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dose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maintenance</a:t>
              </a:r>
              <a:r>
                <a:rPr kumimoji="0" sz="1050" b="0" i="0" u="none" strike="noStrike" kern="1200" cap="none" spc="6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-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ICS</a:t>
              </a:r>
              <a:endParaRPr kumimoji="0" sz="1050" b="0" i="0" u="none" strike="noStrike" kern="1200" cap="none" spc="-25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E44A5ED9-7AA4-0646-19AC-207C20DAE9F6}"/>
                </a:ext>
              </a:extLst>
            </p:cNvPr>
            <p:cNvSpPr txBox="1"/>
            <p:nvPr/>
          </p:nvSpPr>
          <p:spPr>
            <a:xfrm>
              <a:off x="6385735" y="4720185"/>
              <a:ext cx="801370" cy="85228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>
              <a:defPPr>
                <a:defRPr lang="en-US"/>
              </a:defPPr>
              <a:lvl1pPr marL="12700">
                <a:lnSpc>
                  <a:spcPct val="100000"/>
                </a:lnSpc>
                <a:spcBef>
                  <a:spcPts val="190"/>
                </a:spcBef>
                <a:defRPr sz="1200">
                  <a:solidFill>
                    <a:srgbClr val="414042"/>
                  </a:solidFill>
                  <a:latin typeface="Arial Black"/>
                  <a:cs typeface="Arial Black"/>
                </a:defRPr>
              </a:lvl1pPr>
            </a:lstStyle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STEP</a:t>
              </a:r>
              <a:r>
                <a:rPr kumimoji="0" sz="120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200" b="0" i="0" u="none" strike="noStrike" kern="1200" cap="none" spc="-5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3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ts val="12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Low</a:t>
              </a:r>
              <a:r>
                <a:rPr kumimoji="0" sz="105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dose </a:t>
              </a: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maintenance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ICS-</a:t>
              </a:r>
              <a:r>
                <a:rPr kumimoji="0" sz="105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LABA</a:t>
              </a:r>
              <a:endParaRPr kumimoji="0" sz="1050" b="0" i="0" u="none" strike="noStrike" kern="1200" cap="none" spc="-2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13A6E706-8459-CEDA-DDE5-0BA66A558D24}"/>
                </a:ext>
              </a:extLst>
            </p:cNvPr>
            <p:cNvSpPr txBox="1"/>
            <p:nvPr/>
          </p:nvSpPr>
          <p:spPr>
            <a:xfrm>
              <a:off x="7960369" y="4513871"/>
              <a:ext cx="1132840" cy="85228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>
              <a:defPPr>
                <a:defRPr lang="en-US"/>
              </a:defPPr>
              <a:lvl1pPr marL="12700">
                <a:lnSpc>
                  <a:spcPct val="100000"/>
                </a:lnSpc>
                <a:spcBef>
                  <a:spcPts val="190"/>
                </a:spcBef>
                <a:defRPr sz="1200">
                  <a:solidFill>
                    <a:srgbClr val="414042"/>
                  </a:solidFill>
                  <a:latin typeface="Arial Black"/>
                  <a:cs typeface="Arial Black"/>
                </a:defRPr>
              </a:lvl1pPr>
            </a:lstStyle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STEP</a:t>
              </a:r>
              <a:r>
                <a:rPr kumimoji="0" sz="120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200" b="0" i="0" u="none" strike="noStrike" kern="1200" cap="none" spc="-5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4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123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Medium/high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ts val="12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dose</a:t>
              </a:r>
              <a:r>
                <a:rPr kumimoji="0" sz="105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maintenance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ICS-</a:t>
              </a:r>
              <a:r>
                <a:rPr kumimoji="0" sz="105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LABA</a:t>
              </a:r>
              <a:endParaRPr kumimoji="0" sz="1050" b="0" i="0" u="none" strike="noStrike" kern="1200" cap="none" spc="-2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020CFAD1-DCEA-49C2-8152-4605D24A2142}"/>
                </a:ext>
              </a:extLst>
            </p:cNvPr>
            <p:cNvSpPr txBox="1"/>
            <p:nvPr/>
          </p:nvSpPr>
          <p:spPr>
            <a:xfrm>
              <a:off x="9541840" y="4305570"/>
              <a:ext cx="1426210" cy="1494701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>
              <a:defPPr>
                <a:defRPr lang="en-US"/>
              </a:defPPr>
              <a:lvl1pPr marL="12700">
                <a:lnSpc>
                  <a:spcPct val="100000"/>
                </a:lnSpc>
                <a:spcBef>
                  <a:spcPts val="190"/>
                </a:spcBef>
                <a:defRPr sz="1200">
                  <a:solidFill>
                    <a:srgbClr val="414042"/>
                  </a:solidFill>
                  <a:latin typeface="Arial Black"/>
                  <a:cs typeface="Arial Black"/>
                </a:defRPr>
              </a:lvl1pPr>
            </a:lstStyle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STEP</a:t>
              </a:r>
              <a:r>
                <a:rPr kumimoji="0" sz="90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-5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5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123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Add-on</a:t>
              </a:r>
              <a:r>
                <a:rPr kumimoji="0" sz="900" b="0" i="0" u="none" strike="noStrike" kern="1200" cap="none" spc="3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LAMA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ts val="12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Refer</a:t>
              </a:r>
              <a:r>
                <a:rPr kumimoji="0" sz="90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for</a:t>
              </a:r>
              <a:r>
                <a:rPr kumimoji="0" sz="900" b="0" i="0" u="none" strike="noStrike" kern="1200" cap="none" spc="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assessment</a:t>
              </a:r>
              <a:r>
                <a:rPr kumimoji="0" sz="900" b="0" i="0" u="none" strike="noStrike" kern="1200" cap="none" spc="50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of</a:t>
              </a:r>
              <a:r>
                <a:rPr kumimoji="0" sz="90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phenotype.</a:t>
              </a:r>
              <a:r>
                <a:rPr kumimoji="0" sz="90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Consider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high</a:t>
              </a:r>
              <a:r>
                <a:rPr kumimoji="0" sz="90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dose</a:t>
              </a:r>
              <a:r>
                <a:rPr kumimoji="0" sz="90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maintenance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ICS-LABA,</a:t>
              </a:r>
              <a:r>
                <a:rPr kumimoji="0" sz="900" b="0" i="0" u="none" strike="noStrike" kern="1200" cap="none" spc="5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±</a:t>
              </a:r>
              <a:r>
                <a:rPr kumimoji="0" sz="900" b="0" i="0" u="none" strike="noStrike" kern="1200" cap="none" spc="5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anti-</a:t>
              </a:r>
              <a:r>
                <a:rPr kumimoji="0" sz="90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IgE,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  <a:p>
              <a:pPr marL="12700" marR="80645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anti-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IL5/5R,</a:t>
              </a:r>
              <a:r>
                <a:rPr kumimoji="0" sz="900" b="0" i="0" u="none" strike="noStrike" kern="1200" cap="none" spc="9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anti-IL4R, anti-</a:t>
              </a:r>
              <a:r>
                <a:rPr kumimoji="0" sz="90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TSLP</a:t>
              </a:r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20A6D76A-AF16-251D-7E1C-C9CB2C80E4DB}"/>
                </a:ext>
              </a:extLst>
            </p:cNvPr>
            <p:cNvSpPr txBox="1"/>
            <p:nvPr/>
          </p:nvSpPr>
          <p:spPr>
            <a:xfrm>
              <a:off x="5473264" y="3876569"/>
              <a:ext cx="3278504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en-US"/>
              </a:defPPr>
              <a:lvl1pPr marL="12700">
                <a:lnSpc>
                  <a:spcPct val="100000"/>
                </a:lnSpc>
                <a:spcBef>
                  <a:spcPts val="100"/>
                </a:spcBef>
                <a:defRPr sz="1200" spc="-10">
                  <a:solidFill>
                    <a:srgbClr val="414042"/>
                  </a:solidFill>
                  <a:latin typeface="Arial"/>
                  <a:cs typeface="Arial"/>
                </a:defRPr>
              </a:lvl1pPr>
            </a:lstStyle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RELIEVER:</a:t>
              </a:r>
              <a:r>
                <a:rPr kumimoji="0" sz="1200" b="0" i="0" u="none" strike="noStrike" kern="1200" cap="none" spc="-6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As-needed</a:t>
              </a:r>
              <a:r>
                <a:rPr kumimoji="0" sz="1200" b="0" i="0" u="none" strike="noStrike" kern="1200" cap="none" spc="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low-</a:t>
              </a: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dose</a:t>
              </a:r>
              <a:r>
                <a:rPr kumimoji="0" sz="1200" b="0" i="0" u="none" strike="noStrike" kern="1200" cap="none" spc="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ICS-</a:t>
              </a:r>
              <a:r>
                <a:rPr kumimoji="0" sz="12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formoterol</a:t>
              </a: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758FCCEA-4E8D-9978-FEFF-7ABAEB5F5EEC}"/>
                </a:ext>
              </a:extLst>
            </p:cNvPr>
            <p:cNvSpPr txBox="1"/>
            <p:nvPr/>
          </p:nvSpPr>
          <p:spPr>
            <a:xfrm>
              <a:off x="3224469" y="3175116"/>
              <a:ext cx="2171700" cy="545021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>
              <a:defPPr>
                <a:defRPr lang="en-US"/>
              </a:defPPr>
              <a:lvl1pPr marL="12700">
                <a:lnSpc>
                  <a:spcPct val="100000"/>
                </a:lnSpc>
                <a:spcBef>
                  <a:spcPts val="190"/>
                </a:spcBef>
                <a:defRPr sz="1200">
                  <a:solidFill>
                    <a:srgbClr val="414042"/>
                  </a:solidFill>
                  <a:latin typeface="Arial Black"/>
                  <a:cs typeface="Arial Black"/>
                </a:defRPr>
              </a:lvl1pPr>
            </a:lstStyle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STEPS</a:t>
              </a:r>
              <a:r>
                <a:rPr kumimoji="0" sz="1200" b="0" i="0" u="none" strike="noStrike" kern="1200" cap="none" spc="-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1</a:t>
              </a:r>
              <a:r>
                <a:rPr kumimoji="0" sz="12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–</a:t>
              </a:r>
              <a:r>
                <a:rPr kumimoji="0" sz="12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200" b="0" i="0" u="none" strike="noStrike" kern="1200" cap="none" spc="-5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2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As-needed</a:t>
              </a:r>
              <a:r>
                <a:rPr kumimoji="0" sz="1050" b="0" i="0" u="none" strike="noStrike" kern="1200" cap="none" spc="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low</a:t>
              </a:r>
              <a:r>
                <a:rPr kumimoji="0" sz="1050" b="0" i="0" u="none" strike="noStrike" kern="1200" cap="none" spc="3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dose</a:t>
              </a:r>
              <a:r>
                <a:rPr kumimoji="0" sz="1050" b="0" i="0" u="none" strike="noStrike" kern="1200" cap="none" spc="3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ICS-</a:t>
              </a: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formoterol</a:t>
              </a:r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9B8C32B8-69CF-0364-E853-E703BE05CBEA}"/>
                </a:ext>
              </a:extLst>
            </p:cNvPr>
            <p:cNvSpPr txBox="1"/>
            <p:nvPr/>
          </p:nvSpPr>
          <p:spPr>
            <a:xfrm>
              <a:off x="6383371" y="2952088"/>
              <a:ext cx="906780" cy="852285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>
              <a:defPPr>
                <a:defRPr lang="en-US"/>
              </a:defPPr>
              <a:lvl1pPr marL="12700">
                <a:lnSpc>
                  <a:spcPct val="100000"/>
                </a:lnSpc>
                <a:spcBef>
                  <a:spcPts val="190"/>
                </a:spcBef>
                <a:defRPr sz="1200">
                  <a:solidFill>
                    <a:srgbClr val="414042"/>
                  </a:solidFill>
                  <a:latin typeface="Arial Black"/>
                  <a:cs typeface="Arial Black"/>
                </a:defRPr>
              </a:lvl1pPr>
            </a:lstStyle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STEP</a:t>
              </a:r>
              <a:r>
                <a:rPr kumimoji="0" sz="120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200" b="0" i="0" u="none" strike="noStrike" kern="1200" cap="none" spc="-5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3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ts val="12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Low</a:t>
              </a:r>
              <a:r>
                <a:rPr kumimoji="0" sz="105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dose </a:t>
              </a: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maintenance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ICS-</a:t>
              </a: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formoterol</a:t>
              </a:r>
              <a:endPara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2B6823E3-19AE-9214-422E-9DAB36E7AC81}"/>
                </a:ext>
              </a:extLst>
            </p:cNvPr>
            <p:cNvSpPr txBox="1"/>
            <p:nvPr/>
          </p:nvSpPr>
          <p:spPr>
            <a:xfrm>
              <a:off x="7961425" y="2750883"/>
              <a:ext cx="906780" cy="1006173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>
              <a:defPPr>
                <a:defRPr lang="en-US"/>
              </a:defPPr>
              <a:lvl1pPr marL="12700">
                <a:lnSpc>
                  <a:spcPct val="100000"/>
                </a:lnSpc>
                <a:spcBef>
                  <a:spcPts val="190"/>
                </a:spcBef>
                <a:defRPr sz="1200">
                  <a:solidFill>
                    <a:srgbClr val="414042"/>
                  </a:solidFill>
                  <a:latin typeface="Arial Black"/>
                  <a:cs typeface="Arial Black"/>
                </a:defRPr>
              </a:lvl1pPr>
            </a:lstStyle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STEP</a:t>
              </a:r>
              <a:r>
                <a:rPr kumimoji="0" sz="120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200" b="0" i="0" u="none" strike="noStrike" kern="1200" cap="none" spc="-5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4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ts val="12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Medium</a:t>
              </a:r>
              <a:r>
                <a:rPr kumimoji="0" sz="1050" b="0" i="0" u="none" strike="noStrike" kern="1200" cap="none" spc="3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dose </a:t>
              </a: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maintenance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ICS-</a:t>
              </a: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formoterol</a:t>
              </a:r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3C6EE3CF-81E7-5822-9791-45BCEEE9CD4C}"/>
                </a:ext>
              </a:extLst>
            </p:cNvPr>
            <p:cNvSpPr txBox="1"/>
            <p:nvPr/>
          </p:nvSpPr>
          <p:spPr>
            <a:xfrm>
              <a:off x="9594603" y="2485074"/>
              <a:ext cx="1426210" cy="1663766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defPPr>
                <a:defRPr lang="en-US"/>
              </a:defPPr>
              <a:lvl1pPr marL="12700">
                <a:lnSpc>
                  <a:spcPts val="1230"/>
                </a:lnSpc>
                <a:spcBef>
                  <a:spcPts val="114"/>
                </a:spcBef>
                <a:defRPr sz="1050">
                  <a:solidFill>
                    <a:srgbClr val="414042"/>
                  </a:solidFill>
                  <a:latin typeface="Arial Black"/>
                  <a:cs typeface="Arial Black"/>
                </a:defRPr>
              </a:lvl1pPr>
            </a:lstStyle>
            <a:p>
              <a:pPr marL="12700" marR="0" lvl="0" indent="0" algn="l" defTabSz="914400" rtl="0" eaLnBrk="1" fontAlgn="auto" latinLnBrk="0" hangingPunct="1">
                <a:lnSpc>
                  <a:spcPts val="123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STEP</a:t>
              </a:r>
              <a:r>
                <a:rPr kumimoji="0" lang="en-AU" sz="90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lang="en-AU" sz="900" b="0" i="0" u="none" strike="noStrike" kern="1200" cap="none" spc="-5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5</a:t>
              </a:r>
              <a:endPara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123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Add-on</a:t>
              </a:r>
              <a:r>
                <a:rPr kumimoji="0" sz="900" b="0" i="0" u="none" strike="noStrike" kern="1200" cap="none" spc="3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LAMA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ts val="12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Refer</a:t>
              </a:r>
              <a:r>
                <a:rPr kumimoji="0" sz="90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for</a:t>
              </a:r>
              <a:r>
                <a:rPr kumimoji="0" sz="900" b="0" i="0" u="none" strike="noStrike" kern="1200" cap="none" spc="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assessment</a:t>
              </a:r>
              <a:r>
                <a:rPr kumimoji="0" sz="900" b="0" i="0" u="none" strike="noStrike" kern="1200" cap="none" spc="50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of</a:t>
              </a:r>
              <a:r>
                <a:rPr kumimoji="0" sz="90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phenotype.</a:t>
              </a:r>
              <a:r>
                <a:rPr kumimoji="0" sz="90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Consider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high</a:t>
              </a:r>
              <a:r>
                <a:rPr kumimoji="0" sz="90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dose</a:t>
              </a:r>
              <a:r>
                <a:rPr kumimoji="0" sz="90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maintenance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ICS-</a:t>
              </a:r>
              <a:r>
                <a:rPr kumimoji="0" sz="9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formoterol,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  <a:p>
              <a:pPr marL="12700" marR="51435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±</a:t>
              </a:r>
              <a:r>
                <a:rPr kumimoji="0" sz="900" b="0" i="0" u="none" strike="noStrike" kern="1200" cap="none" spc="5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anti-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IgE,</a:t>
              </a:r>
              <a:r>
                <a:rPr kumimoji="0" sz="900" b="0" i="0" u="none" strike="noStrike" kern="1200" cap="none" spc="5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anti-IL5/5R, anti-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IL4R,</a:t>
              </a:r>
              <a:r>
                <a:rPr kumimoji="0" sz="900" b="0" i="0" u="none" strike="noStrike" kern="1200" cap="none" spc="9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9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anti-</a:t>
              </a:r>
              <a:r>
                <a:rPr kumimoji="0" sz="90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TSLP</a:t>
              </a:r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C0DA0871-141B-C704-3B96-9EAD082AC8D8}"/>
                </a:ext>
              </a:extLst>
            </p:cNvPr>
            <p:cNvSpPr txBox="1"/>
            <p:nvPr/>
          </p:nvSpPr>
          <p:spPr>
            <a:xfrm>
              <a:off x="6879488" y="1816961"/>
              <a:ext cx="3280410" cy="716863"/>
            </a:xfrm>
            <a:prstGeom prst="rect">
              <a:avLst/>
            </a:prstGeom>
          </p:spPr>
          <p:txBody>
            <a:bodyPr vert="horz" wrap="square" lIns="0" tIns="36830" rIns="0" bIns="0" rtlCol="0">
              <a:spAutoFit/>
            </a:bodyPr>
            <a:lstStyle>
              <a:defPPr>
                <a:defRPr lang="en-US"/>
              </a:defPPr>
              <a:lvl1pPr marL="12700" marR="1363980">
                <a:lnSpc>
                  <a:spcPts val="960"/>
                </a:lnSpc>
                <a:spcBef>
                  <a:spcPts val="290"/>
                </a:spcBef>
                <a:defRPr sz="950" i="1">
                  <a:solidFill>
                    <a:srgbClr val="231F20"/>
                  </a:solidFill>
                  <a:latin typeface="Arial"/>
                  <a:cs typeface="Arial"/>
                </a:defRPr>
              </a:lvl1pPr>
            </a:lstStyle>
            <a:p>
              <a:pPr marL="12700" marR="1363980" lvl="0" indent="0" algn="l" defTabSz="914400" rtl="0" eaLnBrk="1" fontAlgn="auto" latinLnBrk="0" hangingPunct="1">
                <a:lnSpc>
                  <a:spcPts val="96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Treatment</a:t>
              </a:r>
              <a:r>
                <a:rPr kumimoji="0" sz="950" b="0" i="1" u="none" strike="noStrike" kern="1200" cap="none" spc="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of</a:t>
              </a:r>
              <a:r>
                <a:rPr kumimoji="0" sz="950" b="0" i="1" u="none" strike="noStrike" kern="1200" cap="none" spc="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modifiable</a:t>
              </a:r>
              <a:r>
                <a:rPr kumimoji="0" sz="950" b="0" i="1" u="none" strike="noStrike" kern="1200" cap="none" spc="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risk</a:t>
              </a:r>
              <a:r>
                <a:rPr kumimoji="0" sz="950" b="0" i="1" u="none" strike="noStrike" kern="1200" cap="none" spc="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factors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</a:t>
              </a:r>
              <a:r>
                <a:rPr kumimoji="0" sz="950" b="0" i="1" u="none" strike="noStrike" kern="1200" cap="none" spc="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comorbidities</a:t>
              </a:r>
              <a:endParaRPr kumimoji="0" sz="95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Non-pharmacological</a:t>
              </a:r>
              <a:r>
                <a:rPr kumimoji="0" sz="950" b="0" i="1" u="none" strike="noStrike" kern="1200" cap="none" spc="-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strategies</a:t>
              </a:r>
              <a:endParaRPr kumimoji="0" sz="95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372745" lvl="0" indent="0" algn="l" defTabSz="914400" rtl="0" eaLnBrk="1" fontAlgn="auto" latinLnBrk="0" hangingPunct="1">
                <a:lnSpc>
                  <a:spcPts val="112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Asthma</a:t>
              </a:r>
              <a:r>
                <a:rPr kumimoji="0" sz="950" b="0" i="1" u="none" strike="noStrike" kern="1200" cap="none" spc="2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medications</a:t>
              </a:r>
              <a:r>
                <a:rPr kumimoji="0" sz="950" b="0" i="1" u="none" strike="noStrike" kern="1200" cap="none" spc="3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(adjust</a:t>
              </a:r>
              <a:r>
                <a:rPr kumimoji="0" sz="950" b="0" i="1" u="none" strike="noStrike" kern="1200" cap="none" spc="3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down/up/between</a:t>
              </a:r>
              <a:r>
                <a:rPr kumimoji="0" sz="950" b="0" i="1" u="none" strike="noStrike" kern="1200" cap="none" spc="3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tracks)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Education</a:t>
              </a:r>
              <a:r>
                <a:rPr kumimoji="0" sz="950" b="0" i="1" u="none" strike="noStrike" kern="1200" cap="none" spc="2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&amp;</a:t>
              </a:r>
              <a:r>
                <a:rPr kumimoji="0" sz="950" b="0" i="1" u="none" strike="noStrike" kern="1200" cap="none" spc="2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skills</a:t>
              </a:r>
              <a:r>
                <a:rPr kumimoji="0" sz="950" b="0" i="1" u="none" strike="noStrike" kern="1200" cap="none" spc="2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training</a:t>
              </a:r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E51C57C6-38D7-41C3-8EAB-C09D333C490E}"/>
                </a:ext>
              </a:extLst>
            </p:cNvPr>
            <p:cNvSpPr txBox="1">
              <a:spLocks/>
            </p:cNvSpPr>
            <p:nvPr/>
          </p:nvSpPr>
          <p:spPr>
            <a:xfrm>
              <a:off x="587358" y="398761"/>
              <a:ext cx="2263775" cy="530273"/>
            </a:xfrm>
            <a:prstGeom prst="rect">
              <a:avLst/>
            </a:prstGeom>
          </p:spPr>
          <p:txBody>
            <a:bodyPr vert="horz" wrap="square" lIns="0" tIns="42545" rIns="0" bIns="0" rtlCol="0" anchor="b">
              <a:spAutoFit/>
            </a:bodyPr>
            <a:lstStyle>
              <a:defPPr>
                <a:defRPr lang="en-US"/>
              </a:defPPr>
              <a:lvl1pPr marL="12700" marR="5080">
                <a:lnSpc>
                  <a:spcPts val="1870"/>
                </a:lnSpc>
                <a:spcBef>
                  <a:spcPts val="335"/>
                </a:spcBef>
                <a:buNone/>
                <a:defRPr sz="1700" b="1"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12700" marR="5080" lvl="0" indent="0" algn="l" defTabSz="914400" rtl="0" eaLnBrk="1" fontAlgn="auto" latinLnBrk="0" hangingPunct="1">
                <a:lnSpc>
                  <a:spcPts val="1870"/>
                </a:lnSpc>
                <a:spcBef>
                  <a:spcPts val="33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700" b="1" i="0" u="none" strike="noStrike" kern="1200" cap="none" spc="0" normalizeH="0" baseline="0" noProof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Adults</a:t>
              </a:r>
              <a:r>
                <a:rPr kumimoji="0" lang="en-AU" sz="1700" b="1" i="0" u="none" strike="noStrike" kern="1200" cap="none" spc="25" normalizeH="0" baseline="0" noProof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kumimoji="0" lang="en-AU" sz="1700" b="1" i="0" u="none" strike="noStrike" kern="1200" cap="none" spc="0" normalizeH="0" baseline="0" noProof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&amp;</a:t>
              </a:r>
              <a:r>
                <a:rPr kumimoji="0" lang="en-AU" sz="1700" b="1" i="0" u="none" strike="noStrike" kern="1200" cap="none" spc="25" normalizeH="0" baseline="0" noProof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kumimoji="0" lang="en-AU" sz="1700" b="1" i="0" u="none" strike="noStrike" kern="1200" cap="none" spc="-10" normalizeH="0" baseline="0" noProof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adolescents </a:t>
              </a:r>
              <a:r>
                <a:rPr kumimoji="0" lang="en-AU" sz="1700" b="1" i="0" u="none" strike="noStrike" kern="1200" cap="none" spc="0" normalizeH="0" baseline="0" noProof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12+</a:t>
              </a:r>
              <a:r>
                <a:rPr kumimoji="0" lang="en-AU" sz="1700" b="1" i="0" u="none" strike="noStrike" kern="1200" cap="none" spc="20" normalizeH="0" baseline="0" noProof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kumimoji="0" lang="en-AU" sz="1700" b="1" i="0" u="none" strike="noStrike" kern="1200" cap="none" spc="-10" normalizeH="0" baseline="0" noProof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years</a:t>
              </a:r>
              <a:endParaRPr kumimoji="0" lang="en-AU" sz="1700" b="1" i="0" u="none" strike="noStrike" kern="1200" cap="none" spc="-1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E180A4B7-6D50-C90B-E918-30BAD6F24756}"/>
                </a:ext>
              </a:extLst>
            </p:cNvPr>
            <p:cNvSpPr txBox="1"/>
            <p:nvPr/>
          </p:nvSpPr>
          <p:spPr>
            <a:xfrm>
              <a:off x="587358" y="985720"/>
              <a:ext cx="2524125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en-US"/>
              </a:defPPr>
              <a:lvl1pPr marL="12700">
                <a:lnSpc>
                  <a:spcPct val="100000"/>
                </a:lnSpc>
                <a:spcBef>
                  <a:spcPts val="100"/>
                </a:spcBef>
                <a:defRPr sz="1200" b="1">
                  <a:solidFill>
                    <a:srgbClr val="231F20"/>
                  </a:solidFill>
                  <a:latin typeface="Arial"/>
                  <a:cs typeface="Arial"/>
                </a:defRPr>
              </a:lvl1pPr>
            </a:lstStyle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Personalized</a:t>
              </a:r>
              <a:r>
                <a:rPr kumimoji="0" sz="1200" b="1" i="0" u="none" strike="noStrike" kern="1200" cap="none" spc="-1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asthma</a:t>
              </a:r>
              <a:r>
                <a:rPr kumimoji="0" sz="1200" b="1" i="0" u="none" strike="noStrike" kern="1200" cap="none" spc="-1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1" i="0" u="none" strike="noStrike" kern="1200" cap="none" spc="-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management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Assess,</a:t>
              </a:r>
              <a:r>
                <a:rPr kumimoji="0" sz="1200" b="0" i="0" u="none" strike="noStrike" kern="1200" cap="none" spc="-7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Adjust, </a:t>
              </a:r>
              <a:r>
                <a:rPr kumimoji="0" sz="12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Review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</a:t>
              </a:r>
              <a:r>
                <a:rPr kumimoji="0" sz="1200" b="0" i="0" u="none" strike="noStrike" kern="1200" cap="none" spc="-3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individual</a:t>
              </a:r>
              <a:r>
                <a:rPr kumimoji="0" sz="1200" b="0" i="0" u="none" strike="noStrike" kern="1200" cap="none" spc="-3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patient</a:t>
              </a:r>
              <a:r>
                <a:rPr kumimoji="0" sz="1200" b="0" i="0" u="none" strike="noStrike" kern="1200" cap="none" spc="-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needs</a:t>
              </a:r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7F87E8C0-1333-CB4F-6E96-2F4386D4A9D4}"/>
                </a:ext>
              </a:extLst>
            </p:cNvPr>
            <p:cNvSpPr txBox="1"/>
            <p:nvPr/>
          </p:nvSpPr>
          <p:spPr>
            <a:xfrm>
              <a:off x="4520554" y="1461939"/>
              <a:ext cx="1049020" cy="726481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>
              <a:defPPr>
                <a:defRPr lang="en-US"/>
              </a:defPPr>
              <a:lvl1pPr marL="12700" marR="255270">
                <a:lnSpc>
                  <a:spcPts val="1120"/>
                </a:lnSpc>
                <a:spcBef>
                  <a:spcPts val="165"/>
                </a:spcBef>
                <a:defRPr sz="950" i="1" spc="-10">
                  <a:solidFill>
                    <a:srgbClr val="231F20"/>
                  </a:solidFill>
                  <a:latin typeface="Arial"/>
                  <a:cs typeface="Arial"/>
                </a:defRPr>
              </a:lvl1pPr>
            </a:lstStyle>
            <a:p>
              <a:pPr marL="12700" marR="255270" lvl="0" indent="0" algn="l" defTabSz="914400" rtl="0" eaLnBrk="1" fontAlgn="auto" latinLnBrk="0" hangingPunct="1">
                <a:lnSpc>
                  <a:spcPts val="112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Symptoms Exacerbations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Side-</a:t>
              </a: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effects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Lung</a:t>
              </a:r>
              <a:r>
                <a:rPr kumimoji="0" sz="950" b="0" i="1" u="none" strike="noStrike" kern="1200" cap="none" spc="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function</a:t>
              </a:r>
              <a:endParaRPr kumimoji="0" sz="950" b="0" i="0" u="none" strike="noStrike" kern="120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108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Patient</a:t>
              </a:r>
              <a:r>
                <a:rPr kumimoji="0" sz="950" b="0" i="1" u="none" strike="noStrike" kern="1200" cap="none" spc="2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satisfaction</a:t>
              </a:r>
              <a:endParaRPr kumimoji="0" sz="950" b="0" i="1" u="none" strike="noStrike" kern="1200" cap="none" spc="-10" normalizeH="0" baseline="0" noProof="0">
                <a:ln>
                  <a:noFill/>
                </a:ln>
                <a:solidFill>
                  <a:srgbClr val="3C1053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27C91AFD-DEEA-7EBE-C0AA-8A02EF6ADA83}"/>
                </a:ext>
              </a:extLst>
            </p:cNvPr>
            <p:cNvSpPr txBox="1"/>
            <p:nvPr/>
          </p:nvSpPr>
          <p:spPr>
            <a:xfrm>
              <a:off x="6879488" y="431112"/>
              <a:ext cx="2084705" cy="841897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>
              <a:defPPr>
                <a:defRPr lang="en-US"/>
              </a:defPPr>
              <a:lvl1pPr marL="12700" marR="5080">
                <a:lnSpc>
                  <a:spcPts val="1120"/>
                </a:lnSpc>
                <a:spcBef>
                  <a:spcPts val="165"/>
                </a:spcBef>
                <a:defRPr sz="950" i="1">
                  <a:solidFill>
                    <a:srgbClr val="231F20"/>
                  </a:solidFill>
                  <a:latin typeface="Arial"/>
                  <a:cs typeface="Arial"/>
                </a:defRPr>
              </a:lvl1pPr>
            </a:lstStyle>
            <a:p>
              <a:pPr marL="12700" marR="5080" lvl="0" indent="0" algn="l" defTabSz="914400" rtl="0" eaLnBrk="1" fontAlgn="auto" latinLnBrk="0" hangingPunct="1">
                <a:lnSpc>
                  <a:spcPts val="112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Confirmation of diagnosis if </a:t>
              </a: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necessary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Symptom</a:t>
              </a:r>
              <a:r>
                <a:rPr kumimoji="0" sz="950" b="0" i="1" u="none" strike="noStrike" kern="1200" cap="none" spc="1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control</a:t>
              </a:r>
              <a:r>
                <a:rPr kumimoji="0" sz="950" b="0" i="1" u="none" strike="noStrike" kern="1200" cap="none" spc="2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&amp;</a:t>
              </a:r>
              <a:r>
                <a:rPr kumimoji="0" sz="950" b="0" i="1" u="none" strike="noStrike" kern="1200" cap="none" spc="2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modifiable</a:t>
              </a:r>
              <a:endParaRPr kumimoji="0" sz="95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9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risk</a:t>
              </a:r>
              <a:r>
                <a:rPr kumimoji="0" sz="950" b="0" i="1" u="none" strike="noStrike" kern="1200" cap="none" spc="2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factors</a:t>
              </a:r>
              <a:r>
                <a:rPr kumimoji="0" sz="950" b="0" i="1" u="none" strike="noStrike" kern="1200" cap="none" spc="2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(see</a:t>
              </a:r>
              <a:r>
                <a:rPr kumimoji="0" sz="950" b="0" i="1" u="none" strike="noStrike" kern="1200" cap="none" spc="2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Box</a:t>
              </a:r>
              <a:r>
                <a:rPr kumimoji="0" sz="950" b="0" i="1" u="none" strike="noStrike" kern="1200" cap="none" spc="2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2-</a:t>
              </a:r>
              <a:r>
                <a:rPr kumimoji="0" sz="950" b="0" i="1" u="none" strike="noStrike" kern="1200" cap="none" spc="-2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2B)</a:t>
              </a:r>
              <a:endParaRPr kumimoji="0" sz="95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11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Comorbidities</a:t>
              </a:r>
              <a:endParaRPr kumimoji="0" sz="95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402590" lvl="0" indent="0" algn="l" defTabSz="914400" rtl="0" eaLnBrk="1" fontAlgn="auto" latinLnBrk="0" hangingPunct="1">
                <a:lnSpc>
                  <a:spcPts val="112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Inhaler</a:t>
              </a:r>
              <a:r>
                <a:rPr kumimoji="0" sz="950" b="0" i="1" u="none" strike="noStrike" kern="1200" cap="none" spc="2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technique</a:t>
              </a:r>
              <a:r>
                <a:rPr kumimoji="0" sz="950" b="0" i="1" u="none" strike="noStrike" kern="1200" cap="none" spc="2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&amp;</a:t>
              </a:r>
              <a:r>
                <a:rPr kumimoji="0" sz="950" b="0" i="1" u="none" strike="noStrike" kern="1200" cap="none" spc="2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adherence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Patient</a:t>
              </a:r>
              <a:r>
                <a:rPr kumimoji="0" sz="950" b="0" i="1" u="none" strike="noStrike" kern="1200" cap="none" spc="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preferences</a:t>
              </a:r>
              <a:r>
                <a:rPr kumimoji="0" sz="950" b="0" i="1" u="none" strike="noStrike" kern="1200" cap="none" spc="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</a:t>
              </a:r>
              <a:r>
                <a:rPr kumimoji="0" sz="950" b="0" i="1" u="none" strike="noStrike" kern="1200" cap="none" spc="15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3C105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goals</a:t>
              </a:r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C2E8D2F6-ECDD-2898-27C7-ECB6154E48AD}"/>
                </a:ext>
              </a:extLst>
            </p:cNvPr>
            <p:cNvSpPr txBox="1"/>
            <p:nvPr/>
          </p:nvSpPr>
          <p:spPr>
            <a:xfrm>
              <a:off x="918457" y="3172439"/>
              <a:ext cx="1903095" cy="1320938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defPPr>
                <a:defRPr lang="en-US"/>
              </a:defPPr>
              <a:lvl1pPr marL="12700">
                <a:lnSpc>
                  <a:spcPct val="100000"/>
                </a:lnSpc>
                <a:spcBef>
                  <a:spcPts val="114"/>
                </a:spcBef>
                <a:defRPr sz="1050">
                  <a:solidFill>
                    <a:srgbClr val="EB9237"/>
                  </a:solidFill>
                  <a:latin typeface="Arial Black"/>
                  <a:cs typeface="Arial Black"/>
                </a:defRPr>
              </a:lvl1pPr>
            </a:lstStyle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0AB00"/>
                  </a:solidFill>
                  <a:effectLst/>
                  <a:uLnTx/>
                  <a:uFillTx/>
                  <a:latin typeface="Arial Black"/>
                  <a:ea typeface="+mn-ea"/>
                </a:rPr>
                <a:t>CONTROLLER</a:t>
              </a:r>
              <a:r>
                <a:rPr kumimoji="0" sz="1050" b="0" i="0" u="none" strike="noStrike" kern="1200" cap="none" spc="55" normalizeH="0" baseline="0" noProof="0" dirty="0">
                  <a:ln>
                    <a:noFill/>
                  </a:ln>
                  <a:solidFill>
                    <a:srgbClr val="F0AB00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-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and</a:t>
              </a:r>
              <a:endPara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0AB00"/>
                  </a:solidFill>
                  <a:effectLst/>
                  <a:uLnTx/>
                  <a:uFillTx/>
                  <a:latin typeface="Arial Black"/>
                  <a:ea typeface="+mn-ea"/>
                </a:rPr>
                <a:t>PREFERRED</a:t>
              </a:r>
              <a:r>
                <a:rPr kumimoji="0" sz="1050" b="0" i="0" u="none" strike="noStrike" kern="1200" cap="none" spc="30" normalizeH="0" baseline="0" noProof="0" dirty="0">
                  <a:ln>
                    <a:noFill/>
                  </a:ln>
                  <a:solidFill>
                    <a:srgbClr val="F0AB00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F0AB00"/>
                  </a:solidFill>
                  <a:effectLst/>
                  <a:uLnTx/>
                  <a:uFillTx/>
                  <a:latin typeface="Arial Black"/>
                  <a:ea typeface="+mn-ea"/>
                </a:rPr>
                <a:t>RELIEVER</a:t>
              </a:r>
              <a:endPara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ct val="10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(Track</a:t>
              </a:r>
              <a:r>
                <a:rPr kumimoji="0" sz="105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1).</a:t>
              </a:r>
              <a:r>
                <a:rPr kumimoji="0" sz="105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Using</a:t>
              </a:r>
              <a:r>
                <a:rPr kumimoji="0" sz="105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ICS-</a:t>
              </a: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formoterol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as</a:t>
              </a:r>
              <a:r>
                <a:rPr kumimoji="0" sz="1050" b="0" i="0" u="none" strike="noStrike" kern="1200" cap="none" spc="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reliever</a:t>
              </a:r>
              <a:r>
                <a:rPr kumimoji="0" sz="1050" b="0" i="0" u="none" strike="noStrike" kern="1200" cap="none" spc="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reduces</a:t>
              </a:r>
              <a:r>
                <a:rPr kumimoji="0" sz="1050" b="0" i="0" u="none" strike="noStrike" kern="1200" cap="none" spc="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the</a:t>
              </a:r>
              <a:r>
                <a:rPr kumimoji="0" sz="1050" b="0" i="0" u="none" strike="noStrike" kern="1200" cap="none" spc="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risk</a:t>
              </a:r>
              <a:r>
                <a:rPr kumimoji="0" sz="1050" b="0" i="0" u="none" strike="noStrike" kern="1200" cap="none" spc="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-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of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exacerbations</a:t>
              </a:r>
              <a:r>
                <a:rPr kumimoji="0" sz="1050" b="0" i="0" u="none" strike="noStrike" kern="1200" cap="none" spc="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compared</a:t>
              </a:r>
              <a:r>
                <a:rPr kumimoji="0" sz="1050" b="0" i="0" u="none" strike="noStrike" kern="1200" cap="none" spc="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with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using</a:t>
              </a:r>
              <a:r>
                <a:rPr kumimoji="0" sz="1050" b="0" i="0" u="none" strike="noStrike" kern="1200" cap="none" spc="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a</a:t>
              </a:r>
              <a:r>
                <a:rPr kumimoji="0" sz="1050" b="0" i="0" u="none" strike="noStrike" kern="1200" cap="none" spc="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SABA</a:t>
              </a:r>
              <a:r>
                <a:rPr kumimoji="0" sz="1050" b="0" i="0" u="none" strike="noStrike" kern="1200" cap="none" spc="-4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reliever</a:t>
              </a:r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1759CD04-E03B-C5B3-DC16-4CFC9056EA33}"/>
                </a:ext>
              </a:extLst>
            </p:cNvPr>
            <p:cNvSpPr txBox="1"/>
            <p:nvPr/>
          </p:nvSpPr>
          <p:spPr>
            <a:xfrm>
              <a:off x="918457" y="6132640"/>
              <a:ext cx="2005964" cy="49603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5080">
                <a:lnSpc>
                  <a:spcPct val="101600"/>
                </a:lnSpc>
                <a:spcBef>
                  <a:spcPts val="95"/>
                </a:spcBef>
                <a:defRPr sz="1050" i="1">
                  <a:solidFill>
                    <a:srgbClr val="6D6E71"/>
                  </a:solidFill>
                  <a:latin typeface="Arial"/>
                  <a:cs typeface="Arial"/>
                </a:defRPr>
              </a:lvl1pPr>
            </a:lstStyle>
            <a:p>
              <a:pPr marL="12700" marR="5080" lvl="0" indent="0" algn="l" defTabSz="914400" rtl="0" eaLnBrk="1" fontAlgn="auto" latinLnBrk="0" hangingPunct="1">
                <a:lnSpc>
                  <a:spcPct val="1016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Other</a:t>
              </a:r>
              <a:r>
                <a:rPr kumimoji="0" sz="1050" b="0" i="1" u="none" strike="noStrike" kern="1200" cap="none" spc="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controller</a:t>
              </a:r>
              <a:r>
                <a:rPr kumimoji="0" sz="1050" b="0" i="1" u="none" strike="noStrike" kern="1200" cap="none" spc="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options</a:t>
              </a:r>
              <a:r>
                <a:rPr kumimoji="0" sz="1050" b="0" i="1" u="none" strike="noStrike" kern="1200" cap="none" spc="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</a:t>
              </a:r>
              <a:r>
                <a:rPr kumimoji="0" sz="1050" b="0" i="1" u="none" strike="noStrike" kern="1200" cap="none" spc="3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either </a:t>
              </a:r>
              <a:r>
                <a:rPr kumimoji="0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track</a:t>
              </a:r>
              <a:r>
                <a:rPr kumimoji="0" sz="1050" b="0" i="1" u="none" strike="noStrike" kern="1200" cap="none" spc="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(limited</a:t>
              </a:r>
              <a:r>
                <a:rPr kumimoji="0" sz="1050" b="0" i="1" u="none" strike="noStrike" kern="1200" cap="none" spc="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indications,</a:t>
              </a:r>
              <a:r>
                <a:rPr kumimoji="0" sz="1050" b="0" i="1" u="none" strike="noStrike" kern="1200" cap="none" spc="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</a:t>
              </a:r>
              <a:r>
                <a:rPr kumimoji="0" sz="1050" b="0" i="1" u="none" strike="noStrike" kern="1200" cap="none" spc="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less </a:t>
              </a:r>
              <a:r>
                <a:rPr kumimoji="0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evidence</a:t>
              </a:r>
              <a:r>
                <a:rPr kumimoji="0" sz="1050" b="0" i="1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</a:t>
              </a:r>
              <a:r>
                <a:rPr kumimoji="0" sz="1050" b="0" i="1" u="none" strike="noStrike" kern="1200" cap="none" spc="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efficacy</a:t>
              </a:r>
              <a:r>
                <a:rPr kumimoji="0" sz="1050" b="0" i="1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</a:t>
              </a:r>
              <a:r>
                <a:rPr kumimoji="0" sz="1050" b="0" i="1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safety)</a:t>
              </a:r>
            </a:p>
          </p:txBody>
        </p:sp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3D46182C-BB77-A11A-7C08-ACFC5B1B0EE3}"/>
                </a:ext>
              </a:extLst>
            </p:cNvPr>
            <p:cNvSpPr txBox="1"/>
            <p:nvPr/>
          </p:nvSpPr>
          <p:spPr>
            <a:xfrm>
              <a:off x="918457" y="4959613"/>
              <a:ext cx="1967864" cy="1320938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defPPr>
                <a:defRPr lang="en-US"/>
              </a:defPPr>
              <a:lvl1pPr marL="12700">
                <a:lnSpc>
                  <a:spcPct val="100000"/>
                </a:lnSpc>
                <a:spcBef>
                  <a:spcPts val="114"/>
                </a:spcBef>
                <a:defRPr sz="1050">
                  <a:solidFill>
                    <a:srgbClr val="EB9237"/>
                  </a:solidFill>
                  <a:latin typeface="Arial Black"/>
                  <a:cs typeface="Arial Black"/>
                </a:defRPr>
              </a:lvl1pPr>
            </a:lstStyle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0AB00"/>
                  </a:solidFill>
                  <a:effectLst/>
                  <a:uLnTx/>
                  <a:uFillTx/>
                  <a:latin typeface="Arial Black"/>
                  <a:ea typeface="+mn-ea"/>
                </a:rPr>
                <a:t>CONTROLLER</a:t>
              </a:r>
              <a:r>
                <a:rPr kumimoji="0" sz="1050" b="0" i="0" u="none" strike="noStrike" kern="1200" cap="none" spc="55" normalizeH="0" baseline="0" noProof="0" dirty="0">
                  <a:ln>
                    <a:noFill/>
                  </a:ln>
                  <a:solidFill>
                    <a:srgbClr val="F0AB00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-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and</a:t>
              </a:r>
              <a:endPara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003865"/>
                  </a:solidFill>
                  <a:effectLst/>
                  <a:uLnTx/>
                  <a:uFillTx/>
                  <a:latin typeface="Arial Black"/>
                  <a:ea typeface="+mn-ea"/>
                </a:rPr>
                <a:t>ALTERNATIVE</a:t>
              </a:r>
              <a:r>
                <a:rPr kumimoji="0" sz="1050" b="0" i="0" u="none" strike="noStrike" kern="1200" cap="none" spc="15" normalizeH="0" baseline="0" noProof="0" dirty="0">
                  <a:ln>
                    <a:noFill/>
                  </a:ln>
                  <a:solidFill>
                    <a:srgbClr val="003865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003865"/>
                  </a:solidFill>
                  <a:effectLst/>
                  <a:uLnTx/>
                  <a:uFillTx/>
                  <a:latin typeface="Arial Black"/>
                  <a:ea typeface="+mn-ea"/>
                </a:rPr>
                <a:t>RELIEVER</a:t>
              </a:r>
              <a:endPara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 Black"/>
                <a:ea typeface="+mn-ea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ct val="10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(Track</a:t>
              </a:r>
              <a:r>
                <a:rPr kumimoji="0" sz="1050" b="0" i="0" u="none" strike="noStrike" kern="1200" cap="none" spc="1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2).</a:t>
              </a:r>
              <a:r>
                <a:rPr kumimoji="0" sz="1050" b="0" i="0" u="none" strike="noStrike" kern="1200" cap="none" spc="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Before</a:t>
              </a:r>
              <a:r>
                <a:rPr kumimoji="0" sz="1050" b="0" i="0" u="none" strike="noStrike" kern="1200" cap="none" spc="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considering</a:t>
              </a:r>
              <a:r>
                <a:rPr kumimoji="0" sz="1050" b="0" i="0" u="none" strike="noStrike" kern="1200" cap="none" spc="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-5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a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regimen</a:t>
              </a:r>
              <a:r>
                <a:rPr kumimoji="0" sz="1050" b="0" i="0" u="none" strike="noStrike" kern="1200" cap="none" spc="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with</a:t>
              </a:r>
              <a:r>
                <a:rPr kumimoji="0" sz="1050" b="0" i="0" u="none" strike="noStrike" kern="1200" cap="none" spc="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SABA</a:t>
              </a:r>
              <a:r>
                <a:rPr kumimoji="0" sz="1050" b="0" i="0" u="none" strike="noStrike" kern="1200" cap="none" spc="-3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reliever,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check</a:t>
              </a:r>
              <a:r>
                <a:rPr kumimoji="0" sz="105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if</a:t>
              </a:r>
              <a:r>
                <a:rPr kumimoji="0" sz="1050" b="0" i="0" u="none" strike="noStrike" kern="1200" cap="none" spc="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the</a:t>
              </a:r>
              <a:r>
                <a:rPr kumimoji="0" sz="1050" b="0" i="0" u="none" strike="noStrike" kern="1200" cap="none" spc="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patient</a:t>
              </a:r>
              <a:r>
                <a:rPr kumimoji="0" sz="1050" b="0" i="0" u="none" strike="noStrike" kern="1200" cap="none" spc="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is</a:t>
              </a:r>
              <a:r>
                <a:rPr kumimoji="0" sz="105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likely</a:t>
              </a:r>
              <a:r>
                <a:rPr kumimoji="0" sz="1050" b="0" i="0" u="none" strike="noStrike" kern="1200" cap="none" spc="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to</a:t>
              </a:r>
              <a:r>
                <a:rPr kumimoji="0" sz="1050" b="0" i="0" u="none" strike="noStrike" kern="1200" cap="none" spc="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-2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be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adherent with</a:t>
              </a:r>
              <a:r>
                <a:rPr kumimoji="0" sz="105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daily</a:t>
              </a:r>
              <a:r>
                <a:rPr kumimoji="0" sz="1050" b="0" i="0" u="none" strike="noStrike" kern="1200" cap="none" spc="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 </a:t>
              </a: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 Black"/>
                  <a:ea typeface="+mn-ea"/>
                </a:rPr>
                <a:t>controller</a:t>
              </a:r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04797EB2-74C2-FCF4-A95E-9E265D964DBF}"/>
                </a:ext>
              </a:extLst>
            </p:cNvPr>
            <p:cNvSpPr txBox="1"/>
            <p:nvPr/>
          </p:nvSpPr>
          <p:spPr>
            <a:xfrm>
              <a:off x="11237789" y="3831746"/>
              <a:ext cx="737235" cy="435889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>
              <a:defPPr>
                <a:defRPr lang="en-US"/>
              </a:defPPr>
              <a:lvl1pPr marL="12700">
                <a:lnSpc>
                  <a:spcPct val="100000"/>
                </a:lnSpc>
                <a:spcBef>
                  <a:spcPts val="130"/>
                </a:spcBef>
                <a:defRPr sz="900" i="1">
                  <a:solidFill>
                    <a:srgbClr val="6D6E71"/>
                  </a:solidFill>
                  <a:latin typeface="Arial"/>
                  <a:cs typeface="Arial"/>
                </a:defRPr>
              </a:lvl1pPr>
            </a:lstStyle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See</a:t>
              </a:r>
              <a:r>
                <a:rPr kumimoji="0" sz="900" b="0" i="1" u="none" strike="noStrike" kern="1200" cap="none" spc="5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GINA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ct val="104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1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severe </a:t>
              </a:r>
              <a:r>
                <a:rPr kumimoji="0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asthma</a:t>
              </a:r>
              <a:r>
                <a:rPr kumimoji="0" sz="900" b="0" i="1" u="none" strike="noStrike" kern="1200" cap="none" spc="65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1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guide</a:t>
              </a:r>
            </a:p>
          </p:txBody>
        </p:sp>
        <p:grpSp>
          <p:nvGrpSpPr>
            <p:cNvPr id="28" name="Group 5">
              <a:extLst>
                <a:ext uri="{FF2B5EF4-FFF2-40B4-BE49-F238E27FC236}">
                  <a16:creationId xmlns:a16="http://schemas.microsoft.com/office/drawing/2014/main" id="{67416C98-720A-BBE8-8C07-DC9900D4F14B}"/>
                </a:ext>
              </a:extLst>
            </p:cNvPr>
            <p:cNvGrpSpPr/>
            <p:nvPr/>
          </p:nvGrpSpPr>
          <p:grpSpPr>
            <a:xfrm>
              <a:off x="5610531" y="1041566"/>
              <a:ext cx="1204293" cy="1139416"/>
              <a:chOff x="5786493" y="1023028"/>
              <a:chExt cx="863918" cy="814195"/>
            </a:xfrm>
          </p:grpSpPr>
          <p:sp>
            <p:nvSpPr>
              <p:cNvPr id="29" name="Rectangle 57">
                <a:extLst>
                  <a:ext uri="{FF2B5EF4-FFF2-40B4-BE49-F238E27FC236}">
                    <a16:creationId xmlns:a16="http://schemas.microsoft.com/office/drawing/2014/main" id="{2E25ED8B-DE83-DF97-EAF2-7D40B2ECDC26}"/>
                  </a:ext>
                </a:extLst>
              </p:cNvPr>
              <p:cNvSpPr/>
              <p:nvPr/>
            </p:nvSpPr>
            <p:spPr>
              <a:xfrm rot="17655406">
                <a:off x="5823174" y="1039225"/>
                <a:ext cx="700507" cy="773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none" lIns="91440" tIns="45720" rIns="91440" bIns="45720" numCol="1">
                <a:prstTxWarp prst="textArchUp">
                  <a:avLst>
                    <a:gd name="adj" fmla="val 545749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000" b="1" i="0" u="none" strike="noStrike" kern="1200" cap="none" spc="0" normalizeH="0" baseline="0" noProof="0">
                    <a:ln w="12700">
                      <a:noFill/>
                      <a:prstDash val="solid"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REVIEW</a:t>
                </a:r>
                <a:endParaRPr kumimoji="0" lang="en-AU" sz="1000" b="1" i="0" u="none" strike="noStrike" kern="1200" cap="none" spc="0" normalizeH="0" baseline="0" noProof="0" dirty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0" name="Rectangle 58">
                <a:extLst>
                  <a:ext uri="{FF2B5EF4-FFF2-40B4-BE49-F238E27FC236}">
                    <a16:creationId xmlns:a16="http://schemas.microsoft.com/office/drawing/2014/main" id="{43D68A21-7C4A-B628-4B10-EF4F90377ED0}"/>
                  </a:ext>
                </a:extLst>
              </p:cNvPr>
              <p:cNvSpPr/>
              <p:nvPr/>
            </p:nvSpPr>
            <p:spPr>
              <a:xfrm rot="2632819">
                <a:off x="5862421" y="1023028"/>
                <a:ext cx="657848" cy="773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none" lIns="91440" tIns="45720" rIns="91440" bIns="45720" numCol="1">
                <a:prstTxWarp prst="textArchUp">
                  <a:avLst>
                    <a:gd name="adj" fmla="val 545749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000" b="1" i="0" u="none" strike="noStrike" kern="1200" cap="none" spc="0" normalizeH="0" baseline="0" noProof="0">
                    <a:ln w="12700">
                      <a:noFill/>
                      <a:prstDash val="solid"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ASSESS</a:t>
                </a:r>
                <a:endParaRPr kumimoji="0" lang="en-AU" sz="1000" b="1" i="0" u="none" strike="noStrike" kern="1200" cap="none" spc="0" normalizeH="0" baseline="0" noProof="0" dirty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1" name="Rectangle 59">
                <a:extLst>
                  <a:ext uri="{FF2B5EF4-FFF2-40B4-BE49-F238E27FC236}">
                    <a16:creationId xmlns:a16="http://schemas.microsoft.com/office/drawing/2014/main" id="{EFA46A4F-0297-9412-9F16-F3A484983B86}"/>
                  </a:ext>
                </a:extLst>
              </p:cNvPr>
              <p:cNvSpPr/>
              <p:nvPr/>
            </p:nvSpPr>
            <p:spPr>
              <a:xfrm rot="20212108">
                <a:off x="5885668" y="1325996"/>
                <a:ext cx="764743" cy="511227"/>
              </a:xfrm>
              <a:prstGeom prst="rect">
                <a:avLst/>
              </a:prstGeom>
              <a:noFill/>
            </p:spPr>
            <p:txBody>
              <a:bodyPr spcFirstLastPara="1" wrap="none" lIns="91440" tIns="45720" rIns="91440" bIns="45720" numCol="1">
                <a:prstTxWarp prst="textArchDown">
                  <a:avLst>
                    <a:gd name="adj" fmla="val 16604063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000" b="1" i="0" u="none" strike="noStrike" kern="1200" cap="none" spc="0" normalizeH="0" baseline="0" noProof="0">
                    <a:ln w="12700">
                      <a:noFill/>
                      <a:prstDash val="solid"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ADJUST</a:t>
                </a:r>
                <a:endParaRPr kumimoji="0" lang="en-US" sz="1000" b="1" i="0" u="none" strike="noStrike" kern="1200" cap="none" spc="0" normalizeH="0" baseline="0" noProof="0" dirty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pic>
        <p:nvPicPr>
          <p:cNvPr id="32" name="Picture 55">
            <a:extLst>
              <a:ext uri="{FF2B5EF4-FFF2-40B4-BE49-F238E27FC236}">
                <a16:creationId xmlns:a16="http://schemas.microsoft.com/office/drawing/2014/main" id="{119E34A6-74C7-7F5E-0B3D-F244EEF7E1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245535"/>
            <a:ext cx="913707" cy="93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60">
            <a:extLst>
              <a:ext uri="{FF2B5EF4-FFF2-40B4-BE49-F238E27FC236}">
                <a16:creationId xmlns:a16="http://schemas.microsoft.com/office/drawing/2014/main" id="{D08F8739-C409-38E7-DC21-7DE1CF6BE8DD}"/>
              </a:ext>
            </a:extLst>
          </p:cNvPr>
          <p:cNvSpPr txBox="1"/>
          <p:nvPr/>
        </p:nvSpPr>
        <p:spPr>
          <a:xfrm>
            <a:off x="21149" y="6657082"/>
            <a:ext cx="40407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0" i="1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1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GINA 2022, Box 3-5A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49DD2C0-84EA-7A54-F4E0-C4808E05E90D}"/>
              </a:ext>
            </a:extLst>
          </p:cNvPr>
          <p:cNvSpPr txBox="1"/>
          <p:nvPr/>
        </p:nvSpPr>
        <p:spPr>
          <a:xfrm>
            <a:off x="1955802" y="-19860"/>
            <a:ext cx="86667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/>
              <a:t>Strategie</a:t>
            </a:r>
            <a:r>
              <a:rPr lang="en-GB" sz="2800" b="1" dirty="0"/>
              <a:t> </a:t>
            </a:r>
            <a:r>
              <a:rPr lang="en-GB" sz="2800" b="1" dirty="0" err="1"/>
              <a:t>terapeutiche</a:t>
            </a:r>
            <a:r>
              <a:rPr lang="en-GB" sz="2800" b="1" dirty="0"/>
              <a:t> secondo GINA</a:t>
            </a:r>
            <a:endParaRPr lang="it-IT" sz="2800" dirty="0"/>
          </a:p>
        </p:txBody>
      </p:sp>
      <p:sp>
        <p:nvSpPr>
          <p:cNvPr id="34" name="Ovale 33"/>
          <p:cNvSpPr/>
          <p:nvPr/>
        </p:nvSpPr>
        <p:spPr>
          <a:xfrm>
            <a:off x="6378726" y="1735348"/>
            <a:ext cx="2716777" cy="331636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in giù 34"/>
          <p:cNvSpPr/>
          <p:nvPr/>
        </p:nvSpPr>
        <p:spPr>
          <a:xfrm rot="5400000">
            <a:off x="9460576" y="1174573"/>
            <a:ext cx="1075001" cy="133275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759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Rettangolo 3"/>
          <p:cNvSpPr/>
          <p:nvPr/>
        </p:nvSpPr>
        <p:spPr>
          <a:xfrm>
            <a:off x="0" y="0"/>
            <a:ext cx="12223902" cy="6857640"/>
          </a:xfrm>
          <a:prstGeom prst="rect">
            <a:avLst/>
          </a:prstGeom>
          <a:solidFill>
            <a:srgbClr val="E7EF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15" name="CasellaDiTesto 3"/>
          <p:cNvSpPr/>
          <p:nvPr/>
        </p:nvSpPr>
        <p:spPr>
          <a:xfrm>
            <a:off x="3895250" y="458162"/>
            <a:ext cx="4433400" cy="515520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outerShdw blurRad="19044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790" b="1" strike="noStrike" spc="-1" dirty="0">
                <a:solidFill>
                  <a:srgbClr val="FFFFFF"/>
                </a:solidFill>
                <a:latin typeface="Calibri"/>
              </a:rPr>
              <a:t>TAKE HOME MESSAGES</a:t>
            </a:r>
            <a:endParaRPr lang="it-IT" sz="279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/>
          <a:srcRect l="11608" t="29314" r="14198" b="30905"/>
          <a:stretch/>
        </p:blipFill>
        <p:spPr>
          <a:xfrm>
            <a:off x="0" y="-1"/>
            <a:ext cx="1677960" cy="401220"/>
          </a:xfrm>
          <a:prstGeom prst="rect">
            <a:avLst/>
          </a:prstGeom>
          <a:ln w="0">
            <a:noFill/>
          </a:ln>
        </p:spPr>
      </p:pic>
      <p:pic>
        <p:nvPicPr>
          <p:cNvPr id="7" name="Picture 3"/>
          <p:cNvPicPr/>
          <p:nvPr/>
        </p:nvPicPr>
        <p:blipFill>
          <a:blip r:embed="rId3"/>
          <a:stretch/>
        </p:blipFill>
        <p:spPr>
          <a:xfrm>
            <a:off x="11782680" y="1"/>
            <a:ext cx="441222" cy="404280"/>
          </a:xfrm>
          <a:prstGeom prst="rect">
            <a:avLst/>
          </a:prstGeom>
          <a:ln w="0">
            <a:noFill/>
          </a:ln>
        </p:spPr>
      </p:pic>
      <p:sp>
        <p:nvSpPr>
          <p:cNvPr id="8" name="Rettangolo 21"/>
          <p:cNvSpPr/>
          <p:nvPr/>
        </p:nvSpPr>
        <p:spPr>
          <a:xfrm>
            <a:off x="1678320" y="0"/>
            <a:ext cx="10104360" cy="404280"/>
          </a:xfrm>
          <a:prstGeom prst="rect">
            <a:avLst/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0" name="Picture 3"/>
          <p:cNvPicPr/>
          <p:nvPr/>
        </p:nvPicPr>
        <p:blipFill>
          <a:blip r:embed="rId4"/>
          <a:stretch/>
        </p:blipFill>
        <p:spPr>
          <a:xfrm>
            <a:off x="11782680" y="6335459"/>
            <a:ext cx="409320" cy="537429"/>
          </a:xfrm>
          <a:prstGeom prst="rect">
            <a:avLst/>
          </a:prstGeom>
          <a:ln>
            <a:noFill/>
          </a:ln>
        </p:spPr>
      </p:pic>
      <p:pic>
        <p:nvPicPr>
          <p:cNvPr id="11" name="Picture 2"/>
          <p:cNvPicPr/>
          <p:nvPr/>
        </p:nvPicPr>
        <p:blipFill>
          <a:blip r:embed="rId5"/>
          <a:srcRect l="11613" t="29317" r="14194" b="30924"/>
          <a:stretch/>
        </p:blipFill>
        <p:spPr>
          <a:xfrm>
            <a:off x="19054" y="6360240"/>
            <a:ext cx="1017516" cy="497760"/>
          </a:xfrm>
          <a:prstGeom prst="rect">
            <a:avLst/>
          </a:prstGeom>
          <a:ln>
            <a:noFill/>
          </a:ln>
        </p:spPr>
      </p:pic>
      <p:sp>
        <p:nvSpPr>
          <p:cNvPr id="15" name="Rectangle 3"/>
          <p:cNvSpPr/>
          <p:nvPr/>
        </p:nvSpPr>
        <p:spPr>
          <a:xfrm>
            <a:off x="411708" y="973682"/>
            <a:ext cx="11368584" cy="5630491"/>
          </a:xfrm>
          <a:prstGeom prst="rect">
            <a:avLst/>
          </a:prstGeom>
          <a:solidFill>
            <a:srgbClr val="EAEAEA"/>
          </a:solidFill>
          <a:ln w="0">
            <a:noFill/>
          </a:ln>
          <a:effectLst>
            <a:outerShdw blurRad="4428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2000" indent="-342000">
              <a:lnSpc>
                <a:spcPct val="90000"/>
              </a:lnSpc>
              <a:spcBef>
                <a:spcPts val="1196"/>
              </a:spcBef>
              <a:buClr>
                <a:srgbClr val="990000"/>
              </a:buClr>
              <a:buFont typeface="Wingdings" charset="2"/>
              <a:buChar char=""/>
            </a:pPr>
            <a:r>
              <a:rPr lang="it-IT" sz="1600" b="0" strike="noStrike" spc="-1" dirty="0">
                <a:solidFill>
                  <a:srgbClr val="44546A"/>
                </a:solidFill>
                <a:latin typeface="Calibri"/>
              </a:rPr>
              <a:t>L’anamnesi è SEMPRE il I° fondamentale </a:t>
            </a:r>
            <a:r>
              <a:rPr lang="it-IT" sz="1600" b="0" strike="noStrike" spc="-1" dirty="0" err="1">
                <a:solidFill>
                  <a:srgbClr val="44546A"/>
                </a:solidFill>
                <a:latin typeface="Calibri"/>
              </a:rPr>
              <a:t>Step</a:t>
            </a:r>
            <a:r>
              <a:rPr lang="it-IT" sz="1600" b="0" strike="noStrike" spc="-1" dirty="0">
                <a:solidFill>
                  <a:srgbClr val="44546A"/>
                </a:solidFill>
                <a:latin typeface="Calibri"/>
              </a:rPr>
              <a:t> diagnostico</a:t>
            </a:r>
          </a:p>
          <a:p>
            <a:pPr marL="342000" indent="-342000">
              <a:lnSpc>
                <a:spcPct val="90000"/>
              </a:lnSpc>
              <a:spcBef>
                <a:spcPts val="1196"/>
              </a:spcBef>
              <a:buClr>
                <a:srgbClr val="990000"/>
              </a:buClr>
              <a:buFont typeface="Wingdings" charset="2"/>
              <a:buChar char=""/>
            </a:pPr>
            <a:r>
              <a:rPr lang="it-IT" sz="1600" spc="-1" dirty="0">
                <a:solidFill>
                  <a:srgbClr val="44546A"/>
                </a:solidFill>
                <a:latin typeface="Calibri"/>
              </a:rPr>
              <a:t>Nel caso di Asma in scarso controllo per recidive frequenti di episodi di broncospasmo va sempre considerata una valutazione </a:t>
            </a:r>
            <a:r>
              <a:rPr lang="it-IT" sz="1600" spc="-1" dirty="0" err="1">
                <a:solidFill>
                  <a:srgbClr val="44546A"/>
                </a:solidFill>
                <a:latin typeface="Calibri"/>
              </a:rPr>
              <a:t>allergo</a:t>
            </a:r>
            <a:r>
              <a:rPr lang="it-IT" sz="1600" spc="-1" dirty="0">
                <a:solidFill>
                  <a:srgbClr val="44546A"/>
                </a:solidFill>
                <a:latin typeface="Calibri"/>
              </a:rPr>
              <a:t>/immunologica completa con l’approfondimento diagnostico più attuale con l’uso della CRD, l’attuale diagnostica molecolare che permette di analizzare le specifiche proteine sensibilizzanti e stabilire un </a:t>
            </a:r>
            <a:r>
              <a:rPr lang="it-IT" sz="1600" spc="-1" dirty="0" err="1">
                <a:solidFill>
                  <a:srgbClr val="44546A"/>
                </a:solidFill>
                <a:latin typeface="Calibri"/>
              </a:rPr>
              <a:t>valorte</a:t>
            </a:r>
            <a:r>
              <a:rPr lang="it-IT" sz="1600" spc="-1" dirty="0">
                <a:solidFill>
                  <a:srgbClr val="44546A"/>
                </a:solidFill>
                <a:latin typeface="Calibri"/>
              </a:rPr>
              <a:t> prognostico delle sensibilizzazioni riscontrate..</a:t>
            </a:r>
          </a:p>
          <a:p>
            <a:pPr marL="342000" indent="-342000">
              <a:lnSpc>
                <a:spcPct val="90000"/>
              </a:lnSpc>
              <a:spcBef>
                <a:spcPts val="1196"/>
              </a:spcBef>
              <a:buClr>
                <a:srgbClr val="990000"/>
              </a:buClr>
              <a:buFont typeface="Wingdings" charset="2"/>
              <a:buChar char=""/>
            </a:pPr>
            <a:r>
              <a:rPr lang="it-IT" sz="1600" b="0" strike="noStrike" spc="-1" dirty="0">
                <a:solidFill>
                  <a:srgbClr val="44546A"/>
                </a:solidFill>
                <a:latin typeface="Calibri"/>
              </a:rPr>
              <a:t>La valutazione delle </a:t>
            </a:r>
            <a:r>
              <a:rPr lang="it-IT" sz="1600" b="0" u="sng" strike="noStrike" spc="-1" dirty="0">
                <a:solidFill>
                  <a:srgbClr val="44546A"/>
                </a:solidFill>
                <a:latin typeface="Calibri"/>
              </a:rPr>
              <a:t>relazioni causa effetto </a:t>
            </a:r>
            <a:r>
              <a:rPr lang="it-IT" sz="1600" b="0" strike="noStrike" spc="-1" dirty="0">
                <a:solidFill>
                  <a:srgbClr val="44546A"/>
                </a:solidFill>
                <a:latin typeface="Calibri"/>
              </a:rPr>
              <a:t>è fondamentale nei casi insorgenza della sintomatologia in età adulta</a:t>
            </a:r>
          </a:p>
          <a:p>
            <a:pPr marL="342000" indent="-342000">
              <a:lnSpc>
                <a:spcPct val="90000"/>
              </a:lnSpc>
              <a:spcBef>
                <a:spcPts val="1196"/>
              </a:spcBef>
              <a:buClr>
                <a:srgbClr val="990000"/>
              </a:buClr>
              <a:buFont typeface="Wingdings" charset="2"/>
              <a:buChar char=""/>
            </a:pPr>
            <a:endParaRPr lang="it-IT" sz="1600" spc="-1" dirty="0">
              <a:solidFill>
                <a:srgbClr val="44546A"/>
              </a:solidFill>
              <a:latin typeface="Calibri"/>
            </a:endParaRPr>
          </a:p>
          <a:p>
            <a:pPr marL="342000" indent="-342000">
              <a:lnSpc>
                <a:spcPct val="90000"/>
              </a:lnSpc>
              <a:spcBef>
                <a:spcPts val="1196"/>
              </a:spcBef>
              <a:buClr>
                <a:srgbClr val="990000"/>
              </a:buClr>
              <a:buFont typeface="Wingdings" charset="2"/>
              <a:buChar char=""/>
            </a:pPr>
            <a:r>
              <a:rPr lang="it-IT" sz="1600" spc="-1" dirty="0">
                <a:solidFill>
                  <a:srgbClr val="44546A"/>
                </a:solidFill>
                <a:latin typeface="Calibri"/>
              </a:rPr>
              <a:t>La </a:t>
            </a:r>
            <a:r>
              <a:rPr lang="it-IT" sz="1600" u="sng" spc="-1" dirty="0">
                <a:solidFill>
                  <a:srgbClr val="44546A"/>
                </a:solidFill>
                <a:latin typeface="Calibri"/>
              </a:rPr>
              <a:t>valutazione allergologica </a:t>
            </a:r>
            <a:r>
              <a:rPr lang="it-IT" sz="1600" u="sng" spc="-1">
                <a:solidFill>
                  <a:srgbClr val="44546A"/>
                </a:solidFill>
                <a:latin typeface="Calibri"/>
              </a:rPr>
              <a:t>completa comprende:</a:t>
            </a:r>
            <a:endParaRPr lang="it-IT" sz="1600" u="sng" spc="-1" dirty="0">
              <a:solidFill>
                <a:srgbClr val="44546A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6"/>
              </a:spcBef>
              <a:buClr>
                <a:srgbClr val="990000"/>
              </a:buClr>
            </a:pPr>
            <a:r>
              <a:rPr lang="it-IT" sz="1600" b="0" strike="noStrike" spc="-1" dirty="0">
                <a:solidFill>
                  <a:srgbClr val="44546A"/>
                </a:solidFill>
                <a:latin typeface="Calibri"/>
              </a:rPr>
              <a:t>I° l’ Anamnesi è sempre il I° </a:t>
            </a:r>
            <a:r>
              <a:rPr lang="it-IT" sz="1600" b="0" strike="noStrike" spc="-1" dirty="0" err="1">
                <a:solidFill>
                  <a:srgbClr val="44546A"/>
                </a:solidFill>
                <a:latin typeface="Calibri"/>
              </a:rPr>
              <a:t>Step</a:t>
            </a:r>
            <a:r>
              <a:rPr lang="it-IT" sz="1600" b="0" strike="noStrike" spc="-1" dirty="0">
                <a:solidFill>
                  <a:srgbClr val="44546A"/>
                </a:solidFill>
                <a:latin typeface="Calibri"/>
              </a:rPr>
              <a:t> fondamentale diagnostico, </a:t>
            </a:r>
            <a:r>
              <a:rPr lang="it-IT" sz="1600" spc="-1" dirty="0">
                <a:solidFill>
                  <a:srgbClr val="44546A"/>
                </a:solidFill>
                <a:latin typeface="Calibri"/>
              </a:rPr>
              <a:t>nel caso di insorgenza della sintomatologia in età adulta deve essere posta particolare attenzione al</a:t>
            </a:r>
            <a:r>
              <a:rPr lang="it-IT" sz="1600" b="0" strike="noStrike" spc="-1" dirty="0">
                <a:solidFill>
                  <a:srgbClr val="44546A"/>
                </a:solidFill>
                <a:latin typeface="Calibri"/>
              </a:rPr>
              <a:t>l’Anamnesi Lavorativa, alla mansione e all’esposizione delle sostanze in ambiente lavorativo.</a:t>
            </a:r>
          </a:p>
          <a:p>
            <a:pPr>
              <a:lnSpc>
                <a:spcPct val="90000"/>
              </a:lnSpc>
              <a:spcBef>
                <a:spcPts val="1196"/>
              </a:spcBef>
              <a:buClr>
                <a:srgbClr val="990000"/>
              </a:buClr>
            </a:pPr>
            <a:r>
              <a:rPr lang="it-IT" sz="1600" spc="-1" dirty="0">
                <a:solidFill>
                  <a:srgbClr val="44546A"/>
                </a:solidFill>
                <a:latin typeface="Calibri"/>
              </a:rPr>
              <a:t>II° Test Cutanei </a:t>
            </a:r>
          </a:p>
          <a:p>
            <a:pPr>
              <a:lnSpc>
                <a:spcPct val="90000"/>
              </a:lnSpc>
              <a:spcBef>
                <a:spcPts val="1196"/>
              </a:spcBef>
              <a:buClr>
                <a:srgbClr val="990000"/>
              </a:buClr>
            </a:pPr>
            <a:r>
              <a:rPr lang="it-IT" sz="1600" b="0" strike="noStrike" spc="-1" dirty="0">
                <a:solidFill>
                  <a:srgbClr val="44546A"/>
                </a:solidFill>
                <a:latin typeface="Calibri"/>
              </a:rPr>
              <a:t>III° Esame sierologico con dosaggio </a:t>
            </a:r>
            <a:r>
              <a:rPr lang="it-IT" sz="1600" b="0" strike="noStrike" spc="-1" dirty="0" err="1">
                <a:solidFill>
                  <a:srgbClr val="44546A"/>
                </a:solidFill>
                <a:latin typeface="Calibri"/>
              </a:rPr>
              <a:t>IgE</a:t>
            </a:r>
            <a:r>
              <a:rPr lang="it-IT" sz="1600" b="0" strike="noStrike" spc="-1" dirty="0">
                <a:solidFill>
                  <a:srgbClr val="44546A"/>
                </a:solidFill>
                <a:latin typeface="Calibri"/>
              </a:rPr>
              <a:t> Specifiche per Ag Nativo e Ricombinante </a:t>
            </a:r>
            <a:r>
              <a:rPr lang="it-IT" sz="1600" b="0" u="sng" strike="noStrike" spc="-1" dirty="0">
                <a:solidFill>
                  <a:srgbClr val="44546A"/>
                </a:solidFill>
                <a:latin typeface="Calibri"/>
              </a:rPr>
              <a:t>(Diagnostica Molecolare) </a:t>
            </a:r>
          </a:p>
          <a:p>
            <a:pPr>
              <a:lnSpc>
                <a:spcPct val="90000"/>
              </a:lnSpc>
              <a:spcBef>
                <a:spcPts val="1196"/>
              </a:spcBef>
              <a:buClr>
                <a:srgbClr val="990000"/>
              </a:buClr>
            </a:pPr>
            <a:r>
              <a:rPr lang="it-IT" sz="1600" spc="-1" dirty="0">
                <a:solidFill>
                  <a:srgbClr val="44546A"/>
                </a:solidFill>
                <a:latin typeface="Calibri"/>
              </a:rPr>
              <a:t>IV° </a:t>
            </a:r>
            <a:r>
              <a:rPr lang="it-IT" sz="1600" b="1" u="sng" spc="-1" dirty="0">
                <a:solidFill>
                  <a:srgbClr val="44546A"/>
                </a:solidFill>
                <a:latin typeface="Calibri"/>
              </a:rPr>
              <a:t>Test Epicutaneo </a:t>
            </a:r>
            <a:r>
              <a:rPr lang="it-IT" sz="1600" spc="-1" dirty="0">
                <a:solidFill>
                  <a:srgbClr val="44546A"/>
                </a:solidFill>
                <a:latin typeface="Calibri"/>
              </a:rPr>
              <a:t>mirato Standard + </a:t>
            </a:r>
            <a:r>
              <a:rPr lang="it-IT" sz="1600" spc="-1" dirty="0" err="1">
                <a:solidFill>
                  <a:srgbClr val="44546A"/>
                </a:solidFill>
                <a:latin typeface="Calibri"/>
              </a:rPr>
              <a:t>Apteni</a:t>
            </a:r>
            <a:r>
              <a:rPr lang="it-IT" sz="1600" spc="-1" dirty="0">
                <a:solidFill>
                  <a:srgbClr val="44546A"/>
                </a:solidFill>
                <a:latin typeface="Calibri"/>
              </a:rPr>
              <a:t> professionali sulla base delle schede tecniche fornite</a:t>
            </a:r>
          </a:p>
          <a:p>
            <a:pPr>
              <a:lnSpc>
                <a:spcPct val="90000"/>
              </a:lnSpc>
              <a:spcBef>
                <a:spcPts val="1196"/>
              </a:spcBef>
              <a:buClr>
                <a:srgbClr val="990000"/>
              </a:buClr>
            </a:pPr>
            <a:endParaRPr lang="it-IT" sz="1600" spc="-1" dirty="0">
              <a:solidFill>
                <a:srgbClr val="44546A"/>
              </a:solidFill>
              <a:latin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196"/>
              </a:spcBef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it-IT" sz="1600" spc="-1" dirty="0">
                <a:solidFill>
                  <a:srgbClr val="44546A"/>
                </a:solidFill>
                <a:latin typeface="Calibri"/>
              </a:rPr>
              <a:t>L’azione sinergica del sistema immunitario innato ed adattativo spiega il possibile ruolo eziologico di sostanze chimiche determinanti sensibilizzazione .</a:t>
            </a:r>
          </a:p>
          <a:p>
            <a:pPr marL="457200" indent="-457200">
              <a:lnSpc>
                <a:spcPct val="90000"/>
              </a:lnSpc>
              <a:spcBef>
                <a:spcPts val="1196"/>
              </a:spcBef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it-IT" sz="1600" spc="-1" dirty="0">
                <a:solidFill>
                  <a:srgbClr val="44546A"/>
                </a:solidFill>
                <a:latin typeface="Calibri"/>
              </a:rPr>
              <a:t>La valutazione  allergologica estesa </a:t>
            </a:r>
            <a:r>
              <a:rPr lang="it-IT" sz="1600" u="sng" spc="-1" dirty="0">
                <a:solidFill>
                  <a:srgbClr val="44546A"/>
                </a:solidFill>
                <a:latin typeface="Calibri"/>
              </a:rPr>
              <a:t>è motivata </a:t>
            </a:r>
            <a:r>
              <a:rPr lang="it-IT" sz="1600" spc="-1" dirty="0">
                <a:solidFill>
                  <a:srgbClr val="44546A"/>
                </a:solidFill>
                <a:latin typeface="Calibri"/>
              </a:rPr>
              <a:t>dalla </a:t>
            </a:r>
            <a:r>
              <a:rPr lang="it-IT" sz="1600" b="1" u="sng" spc="-1" dirty="0">
                <a:solidFill>
                  <a:srgbClr val="44546A"/>
                </a:solidFill>
                <a:latin typeface="Calibri"/>
              </a:rPr>
              <a:t>remissione  </a:t>
            </a:r>
            <a:r>
              <a:rPr lang="it-IT" sz="1600" b="1" spc="-1" dirty="0">
                <a:solidFill>
                  <a:srgbClr val="44546A"/>
                </a:solidFill>
                <a:latin typeface="Calibri"/>
              </a:rPr>
              <a:t>della patologia </a:t>
            </a:r>
            <a:r>
              <a:rPr lang="it-IT" sz="1600" spc="-1" dirty="0">
                <a:solidFill>
                  <a:srgbClr val="44546A"/>
                </a:solidFill>
                <a:latin typeface="Calibri"/>
              </a:rPr>
              <a:t>all’individuazione dell’agente causane</a:t>
            </a:r>
            <a:endParaRPr lang="it-IT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58"/>
              </a:spcBef>
            </a:pPr>
            <a:endParaRPr lang="it-IT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58"/>
              </a:spcBef>
            </a:pPr>
            <a:endParaRPr lang="it-IT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58"/>
              </a:spcBef>
            </a:pPr>
            <a:endParaRPr lang="it-IT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010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06650" y="1341439"/>
            <a:ext cx="7488239" cy="1524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</a:rPr>
              <a:t>Basi immunologiche e regolazione  </a:t>
            </a:r>
            <a:b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</a:rPr>
              <a:t>delle malattie allergiche</a:t>
            </a:r>
            <a:b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br>
              <a:rPr lang="it-IT" sz="3200" b="1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en-US" sz="3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29980" y="5233834"/>
            <a:ext cx="7529513" cy="12112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t-IT" sz="1733" b="1" dirty="0">
                <a:solidFill>
                  <a:srgbClr val="C00000"/>
                </a:solidFill>
              </a:rPr>
              <a:t>Maria Angiola Crivellaro</a:t>
            </a:r>
          </a:p>
          <a:p>
            <a:pPr>
              <a:defRPr/>
            </a:pPr>
            <a:r>
              <a:rPr lang="it-IT" sz="1400" dirty="0"/>
              <a:t>Responsabile Servizio di Allergologia Medicina del lavoro</a:t>
            </a:r>
          </a:p>
          <a:p>
            <a:pPr>
              <a:defRPr/>
            </a:pPr>
            <a:r>
              <a:rPr lang="it-IT" sz="1400" dirty="0"/>
              <a:t>UOC Medicina del Lavoro</a:t>
            </a:r>
          </a:p>
          <a:p>
            <a:pPr>
              <a:defRPr/>
            </a:pPr>
            <a:r>
              <a:rPr lang="it-IT" sz="1400" dirty="0" err="1"/>
              <a:t>Dip</a:t>
            </a:r>
            <a:r>
              <a:rPr lang="it-IT" sz="1400" dirty="0"/>
              <a:t>. Scienze Cardio-</a:t>
            </a:r>
            <a:r>
              <a:rPr lang="it-IT" sz="1400" dirty="0" err="1"/>
              <a:t>Toraco</a:t>
            </a:r>
            <a:r>
              <a:rPr lang="it-IT" sz="1400" dirty="0"/>
              <a:t>-Vascolari e Valutazione del Rischio</a:t>
            </a: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8004176" y="6439696"/>
            <a:ext cx="3781425" cy="41830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M.A. Crivellaro  SIAAIC  2021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97287" name="Text Box 12"/>
          <p:cNvGrpSpPr>
            <a:grpSpLocks/>
          </p:cNvGrpSpPr>
          <p:nvPr/>
        </p:nvGrpSpPr>
        <p:grpSpPr bwMode="auto">
          <a:xfrm>
            <a:off x="2357439" y="3063875"/>
            <a:ext cx="7920037" cy="1295400"/>
            <a:chOff x="3460" y="1701"/>
            <a:chExt cx="4512" cy="2657"/>
          </a:xfrm>
        </p:grpSpPr>
        <p:pic>
          <p:nvPicPr>
            <p:cNvPr id="97291" name="Text Box 1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" y="1701"/>
              <a:ext cx="4512" cy="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292" name="Text Box 4"/>
            <p:cNvSpPr txBox="1">
              <a:spLocks noChangeArrowheads="1"/>
            </p:cNvSpPr>
            <p:nvPr/>
          </p:nvSpPr>
          <p:spPr bwMode="auto">
            <a:xfrm>
              <a:off x="3538" y="1800"/>
              <a:ext cx="4083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275" tIns="34637" rIns="69275" bIns="34637">
              <a:spAutoFit/>
            </a:bodyPr>
            <a:lstStyle>
              <a:lvl1pPr defTabSz="692150">
                <a:defRPr sz="6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692150">
                <a:defRPr sz="6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692150">
                <a:defRPr sz="6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692150">
                <a:defRPr sz="6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692150">
                <a:defRPr sz="6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69215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69215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69215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69215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it-IT" altLang="it-IT" sz="2100">
                <a:cs typeface="Arial" pitchFamily="34" charset="0"/>
              </a:endParaRPr>
            </a:p>
          </p:txBody>
        </p:sp>
      </p:grpSp>
      <p:sp>
        <p:nvSpPr>
          <p:cNvPr id="97288" name="CasellaDiTesto 3"/>
          <p:cNvSpPr txBox="1">
            <a:spLocks noChangeArrowheads="1"/>
          </p:cNvSpPr>
          <p:nvPr/>
        </p:nvSpPr>
        <p:spPr bwMode="auto">
          <a:xfrm>
            <a:off x="3967163" y="3389314"/>
            <a:ext cx="4608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3600" b="1">
                <a:solidFill>
                  <a:srgbClr val="C00000"/>
                </a:solidFill>
              </a:rPr>
              <a:t>……ora parliamone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919288" y="1989139"/>
            <a:ext cx="8280400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9729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3" t="29311" r="14194" b="30916"/>
          <a:stretch>
            <a:fillRect/>
          </a:stretch>
        </p:blipFill>
        <p:spPr bwMode="auto">
          <a:xfrm>
            <a:off x="696117" y="5753101"/>
            <a:ext cx="16557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EACF455-EA84-4FF6-A892-7A608CBCB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14" y="5592763"/>
            <a:ext cx="546100" cy="8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"/>
          <p:cNvGrpSpPr/>
          <p:nvPr/>
        </p:nvGrpSpPr>
        <p:grpSpPr>
          <a:xfrm>
            <a:off x="1837928" y="9720"/>
            <a:ext cx="9327960" cy="541440"/>
            <a:chOff x="1709640" y="38160"/>
            <a:chExt cx="9327960" cy="541440"/>
          </a:xfrm>
        </p:grpSpPr>
        <p:pic>
          <p:nvPicPr>
            <p:cNvPr id="14" name="Text Box 12"/>
            <p:cNvPicPr/>
            <p:nvPr/>
          </p:nvPicPr>
          <p:blipFill>
            <a:blip r:embed="rId5"/>
            <a:stretch/>
          </p:blipFill>
          <p:spPr>
            <a:xfrm>
              <a:off x="1709640" y="38160"/>
              <a:ext cx="9327960" cy="541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" name="CustomShape 2"/>
            <p:cNvSpPr/>
            <p:nvPr/>
          </p:nvSpPr>
          <p:spPr>
            <a:xfrm>
              <a:off x="1873080" y="57960"/>
              <a:ext cx="8440920" cy="25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" name="CustomShape 3"/>
          <p:cNvSpPr/>
          <p:nvPr/>
        </p:nvSpPr>
        <p:spPr>
          <a:xfrm>
            <a:off x="1919288" y="0"/>
            <a:ext cx="9766800" cy="507600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" name="Picture 2"/>
          <p:cNvPicPr/>
          <p:nvPr/>
        </p:nvPicPr>
        <p:blipFill>
          <a:blip r:embed="rId3"/>
          <a:srcRect l="11629" t="29346" r="14194" b="30924"/>
          <a:stretch/>
        </p:blipFill>
        <p:spPr>
          <a:xfrm>
            <a:off x="128288" y="14040"/>
            <a:ext cx="1709280" cy="430920"/>
          </a:xfrm>
          <a:prstGeom prst="rect">
            <a:avLst/>
          </a:prstGeom>
          <a:ln w="0">
            <a:noFill/>
          </a:ln>
        </p:spPr>
      </p:pic>
      <p:pic>
        <p:nvPicPr>
          <p:cNvPr id="18" name="Picture 3"/>
          <p:cNvPicPr/>
          <p:nvPr/>
        </p:nvPicPr>
        <p:blipFill>
          <a:blip r:embed="rId6"/>
          <a:stretch/>
        </p:blipFill>
        <p:spPr>
          <a:xfrm>
            <a:off x="11732528" y="-7920"/>
            <a:ext cx="363960" cy="5497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34588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roup 2"/>
          <p:cNvGrpSpPr/>
          <p:nvPr/>
        </p:nvGrpSpPr>
        <p:grpSpPr>
          <a:xfrm>
            <a:off x="125290" y="7471104"/>
            <a:ext cx="905272" cy="466899"/>
            <a:chOff x="2609280" y="1790280"/>
            <a:chExt cx="4570200" cy="3140640"/>
          </a:xfrm>
        </p:grpSpPr>
        <p:pic>
          <p:nvPicPr>
            <p:cNvPr id="524" name="Text Box 12"/>
            <p:cNvPicPr/>
            <p:nvPr/>
          </p:nvPicPr>
          <p:blipFill>
            <a:blip r:embed="rId2"/>
            <a:stretch/>
          </p:blipFill>
          <p:spPr>
            <a:xfrm>
              <a:off x="2844411" y="1790280"/>
              <a:ext cx="4335069" cy="3140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25" name="CustomShape 3"/>
            <p:cNvSpPr/>
            <p:nvPr/>
          </p:nvSpPr>
          <p:spPr>
            <a:xfrm>
              <a:off x="2609280" y="1790280"/>
              <a:ext cx="4107240" cy="952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522" name="CustomShape 1"/>
          <p:cNvSpPr/>
          <p:nvPr/>
        </p:nvSpPr>
        <p:spPr>
          <a:xfrm>
            <a:off x="8926123" y="6313487"/>
            <a:ext cx="2835720" cy="4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/>
          </a:bodyPr>
          <a:lstStyle/>
          <a:p>
            <a:pPr algn="ctr">
              <a:spcBef>
                <a:spcPts val="420"/>
              </a:spcBef>
            </a:pP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M.A. </a:t>
            </a:r>
            <a:r>
              <a:rPr lang="it-IT" sz="2100" spc="-1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Crivellaro</a:t>
            </a: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2025</a:t>
            </a:r>
            <a:endParaRPr lang="it-IT" sz="2100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26" name="CustomShape 4"/>
          <p:cNvSpPr/>
          <p:nvPr/>
        </p:nvSpPr>
        <p:spPr>
          <a:xfrm>
            <a:off x="4706040" y="309593"/>
            <a:ext cx="3456000" cy="5063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700" b="1" spc="-1" dirty="0">
                <a:solidFill>
                  <a:srgbClr val="C00000"/>
                </a:solidFill>
                <a:latin typeface="Times New Roman"/>
              </a:rPr>
              <a:t>CASO CLINICO </a:t>
            </a:r>
            <a:endParaRPr lang="it-IT" sz="2700" spc="-1" dirty="0">
              <a:latin typeface="Arial"/>
            </a:endParaRPr>
          </a:p>
        </p:txBody>
      </p:sp>
      <p:pic>
        <p:nvPicPr>
          <p:cNvPr id="527" name="Picture 2"/>
          <p:cNvPicPr/>
          <p:nvPr/>
        </p:nvPicPr>
        <p:blipFill>
          <a:blip r:embed="rId3"/>
          <a:srcRect l="11613" t="29317" r="14194" b="30924"/>
          <a:stretch/>
        </p:blipFill>
        <p:spPr>
          <a:xfrm>
            <a:off x="0" y="6360240"/>
            <a:ext cx="1241640" cy="497760"/>
          </a:xfrm>
          <a:prstGeom prst="rect">
            <a:avLst/>
          </a:prstGeom>
          <a:ln>
            <a:noFill/>
          </a:ln>
        </p:spPr>
      </p:pic>
      <p:pic>
        <p:nvPicPr>
          <p:cNvPr id="528" name="Picture 3"/>
          <p:cNvPicPr/>
          <p:nvPr/>
        </p:nvPicPr>
        <p:blipFill>
          <a:blip r:embed="rId4"/>
          <a:stretch/>
        </p:blipFill>
        <p:spPr>
          <a:xfrm>
            <a:off x="11782680" y="6335459"/>
            <a:ext cx="409320" cy="537429"/>
          </a:xfrm>
          <a:prstGeom prst="rect">
            <a:avLst/>
          </a:prstGeom>
          <a:ln>
            <a:noFill/>
          </a:ln>
        </p:spPr>
      </p:pic>
      <p:sp>
        <p:nvSpPr>
          <p:cNvPr id="529" name="TextShape 5"/>
          <p:cNvSpPr txBox="1"/>
          <p:nvPr/>
        </p:nvSpPr>
        <p:spPr>
          <a:xfrm>
            <a:off x="965543" y="899368"/>
            <a:ext cx="10359020" cy="58533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b="1" u="sng" spc="-1" dirty="0">
                <a:solidFill>
                  <a:srgbClr val="FF0000"/>
                </a:solidFill>
              </a:rPr>
              <a:t>Visita  </a:t>
            </a:r>
            <a:r>
              <a:rPr lang="it-IT" b="1" spc="-1" dirty="0">
                <a:solidFill>
                  <a:srgbClr val="FF0000"/>
                </a:solidFill>
              </a:rPr>
              <a:t>di Controllo dopo 7 anni nel 2022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spc="-1" dirty="0">
                <a:solidFill>
                  <a:srgbClr val="000000"/>
                </a:solidFill>
                <a:latin typeface="Calibri"/>
              </a:rPr>
              <a:t>A 32 aa 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spc="-1" dirty="0">
                <a:solidFill>
                  <a:srgbClr val="000000"/>
                </a:solidFill>
                <a:latin typeface="Calibri"/>
              </a:rPr>
              <a:t>per episodi sporadici diurni di </a:t>
            </a:r>
            <a:r>
              <a:rPr lang="it-IT" u="sng" spc="-1" dirty="0">
                <a:solidFill>
                  <a:srgbClr val="000000"/>
                </a:solidFill>
                <a:latin typeface="Calibri"/>
              </a:rPr>
              <a:t>maggiore recidiva della sintomatologia respiratoria a volte anche di maggiore intensità tale da ricorrere all’</a:t>
            </a:r>
            <a:r>
              <a:rPr lang="it-IT" u="sng" spc="-1" dirty="0" err="1">
                <a:solidFill>
                  <a:srgbClr val="000000"/>
                </a:solidFill>
                <a:latin typeface="Calibri"/>
              </a:rPr>
              <a:t>asssunzione</a:t>
            </a:r>
            <a:r>
              <a:rPr lang="it-IT" u="sng" spc="-1" dirty="0">
                <a:solidFill>
                  <a:srgbClr val="000000"/>
                </a:solidFill>
                <a:latin typeface="Calibri"/>
              </a:rPr>
              <a:t> di OCS quasi mensilmente in certi mesi dell’aa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b="1" spc="-1" dirty="0">
                <a:solidFill>
                  <a:srgbClr val="C00000"/>
                </a:solidFill>
                <a:latin typeface="Calibri"/>
              </a:rPr>
              <a:t>Anamnesi Lavorativa : </a:t>
            </a:r>
            <a:r>
              <a:rPr lang="it-IT" spc="-1" dirty="0">
                <a:solidFill>
                  <a:srgbClr val="000000"/>
                </a:solidFill>
              </a:rPr>
              <a:t>aa 1 aa Lavorava in ditta in ditta di giocattoli per bambini a volte addetta alla verniciatura di cavalli a dondolo di macchine elettriche  per infanzia </a:t>
            </a:r>
            <a:r>
              <a:rPr lang="it-IT" spc="-1" dirty="0" err="1">
                <a:solidFill>
                  <a:srgbClr val="000000"/>
                </a:solidFill>
              </a:rPr>
              <a:t>etc</a:t>
            </a:r>
            <a:r>
              <a:rPr lang="it-IT" spc="-1" dirty="0">
                <a:solidFill>
                  <a:srgbClr val="000000"/>
                </a:solidFill>
              </a:rPr>
              <a:t>…..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it-IT" spc="-1" dirty="0">
              <a:solidFill>
                <a:srgbClr val="000000"/>
              </a:solidFill>
            </a:endParaRP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it-IT" spc="-1" dirty="0">
              <a:solidFill>
                <a:srgbClr val="000000"/>
              </a:solidFill>
            </a:endParaRP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pc="-1" dirty="0">
                <a:solidFill>
                  <a:srgbClr val="000000"/>
                </a:solidFill>
              </a:rPr>
              <a:t>Dato il lavoro minuzioso faceva uso regolare di DPI con </a:t>
            </a:r>
            <a:r>
              <a:rPr lang="it-IT" b="1" u="sng" spc="-1" dirty="0">
                <a:solidFill>
                  <a:srgbClr val="000000"/>
                </a:solidFill>
              </a:rPr>
              <a:t>guanti in lattice</a:t>
            </a:r>
            <a:r>
              <a:rPr lang="it-IT" spc="-1" dirty="0">
                <a:solidFill>
                  <a:srgbClr val="000000"/>
                </a:solidFill>
              </a:rPr>
              <a:t>.</a:t>
            </a:r>
          </a:p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endParaRPr lang="it-IT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G4AbgMBIgACEQEDEQH/xAAcAAACAwEBAQEAAAAAAAAAAAAFBgMEBwIBAAj/xAA3EAACAQMCBAQEBAQHAQAAAAABAgMABBEFIQYSMUETIlFhMnGBkQehscEUFULRIyQzUoKy8XL/xAAaAQACAwEBAAAAAAAAAAAAAAADBAECBQAG/8QAJREAAgMAAgIBBAMBAAAAAAAAAAECAxEhMQQSQRMiI1EUMmEF/9oADAMBAAIRAxEAPwBbhMqWfiLIVjLYwDU1veTR/BNIM+jGq4mg/lIi5z43NnGNqro+DUxba5BIZbTV7uPHLcyD60ZtOI79MYuWpKjlx3q1DcY71Ykf4eKL8YzOTV6Li68Ub8jfMVn8Vz71Otz71BbTQ4uMZX2aBfnSbxch1S7N1ZwCF33kZmOCfXrR7hrRfFtUv7vJD+aGPtj/AHH9hU2tW6mEgAZ7Cl7bfTpDFVSn2Yzq8U1o4S5Awp5hjcGly8fIDgkufirQ9dtvjDgYPSs71E8s7iPYZwcHIolNnuil1P02V2ctFnI8p2qJzzEb4ONxXILK2etfdye9GBHhrnv1xXbHau7e2kuXKwrzMBkjONq44cFNSKagQ1IDVShOpqZHqqDTVpWg2raLb6rPJJKZGYGFThRg47b1EpKK1l4Qc3iA6S4q9pkTX17BaqceK2CQM4HUn7A0YtrSw1Bue3igSKKZIjyp3bO5PcVzpdpNpfFllLNE0cLySeFyLnmHKRgD6ioU/ZbheVfq8002aS0tNLWVWIt4owFABzgDYY+lKeoXd7dKz2umyPGOmZApP0NdcQa5JKn8NZsqpnBkHTNcapqt6kEMFrpd4cAAyIYyh98hs/lSkpRnvA7CtwwWrlVu2ZLm1khkA3WQfoelLHEeiwm1kmRQrKOuO1P11HI2HmwGP9PpQHWo1NrJG52cctChP1lwGsj7R5MhYb1yRtTwvCkagcwL8xOOgC/MmlDUbZ7K8lt5FKlTtnuOxHtWjGyMniMydUoLWVQrO6qoyT0FN3DHCtvqKSG8klR1AOEbFBNNsSQlyx8udhTpwrJySXBONwKsDbAqGpAagTpUgqCpKDWicF89zwoY1jLmK7ZeX1BCk/rWcitD/De4ml0XULG2wJlnR1b2YYP/AFodq2Ibx3liCulaWmi2d2t6IXMs5kXbJ5dsZ7Zobf3f8TcsQzRBlPKx+Eg7HH23rzXYpBfPDcTzmND52Sq8qLJCjKZlTIKLI5OPQ47Uo572aMa1HopQX6JcmASBvDcIyjYn396crGcpblmOUxsDWaiQadqvh6gohmlXxE5iPMCThh7HBpth1EywKM4GOgoT+wM0pdFm6mMjFjQa+Hi4HvtRPmDdaFaiSPKhwfWqL9ktENvIz6jyM3+FEpyMZ3wPzG/3pD1qP+a8RCCIgCGNUkbsMEk/UZxR7iHX57ULaWNuhuSP9UEnl9wP3NDNKthbDzEtK2WkY9Sae8etr7mIeXav6I4KBcRRKcDZVH5U18J6dKYrgTIYnDDZxg4pVLMsnMpwwOQRRvRdc1IPN/jBycElx/amREAqfSpFNQIdqlU1JBIN6c/wvu/C16W1J2uIDj5qc/pmkoGmPgKN5OK9PEfVWdj8uRs1WXRaDySNU1OJRpdyrAF5SeXNJ0EReSCGIhTLIIwSDsT0/PA+tOuqlVjHifCATSJrV8LSESxkLIZl8H5hg2fypLNlhpqeQbAfE1hfx6mJdR5pJhGqplVHIgOwGB03P3q/YK6Qpk7Yr7W9et9TmRpmkikX/UXlyCe2KP2/DUtzo1vqFrOsgmiWRY8cpCkZx86HbCf6DV3VtLkGNd8owNzUBRpfO32qU2piblceYdakZeWM7UBBZNfAn6hAsV3K7AeK53Pt2FV4seL9KL6tZmeUSxEK+MENsD9aE+FLDOFljZCQccwxn5etatUlKKxmLfCUZttFKQ7mrekMBLJk9qG3JZJSDV7SeUSShn3AFFAlNOlSKagSpkrjiQVqv4acJPBbwcQTy5aeJhFDy9FJ+LPuAfoazjQdNm1nWLTT4VJaaQBiP6V/qb6DNfowolrbJFAoWKNQiL6ADAFRmkx70UeJbh/EaMgoijABHX61nmraTr2q6tzWemXT28IAjcryoe5OWwP/AAVqV9MSzB1obrF6w09bSNmU45mYHfAGaXlFVP2Ha98jK+hT07gf/LJqGv34hikkWMRW+GO7cu7dPsPrWoW1pBp+nQWlsvLbwII4wSTsBtuetLuhWM72FrZ33keKISzR5y3mPlB9OhzRfVZZHtZIYj52UgfPtQ5WNrWEdEIS9Yi1rtr4d3lE2JOaEkc4YruB1pqtAbmwLalGRMoIGD196BpYiIFY5WweucGlGNRfwBJIDnIXynqKGQwyXt88dtLyWsfx7ZDn0oprMpV1sLMsZZviP+1e5rwxrZWSwW0REkpEcY6lmO2atHUMKCa5+QNPo8GqyysbbkjQlfFt/LzH5fDj6VUXQJbFy0U4cOOjKQV/atPstJS0sYrdQG8NcE+p7n71DLYRs246UT+ROIlZRTN8LDFY26VLGSc4qbV9Iu9JkxMOaPs4qlHL6bVpGQa3+DOj5N3rkynO9vbFhsehcj8h960W9kwpFKn4aWFxpPCsLXDuHumNx4T9I1YDAx223PuTVrUdcjjl8N0b5qap9SK7DKqTXCPrqTLsx6KDS+1x/FagqnIjCFpJM7KO/wCn2zUuo65aR2F04mxIsLMFIwTVWzjC2SIW5vFA8Qjuo6/c7fLNL3NTms6Rrf8AOpyLlIIW+qztPLeOzJJK/MuOqr2U+owBt613NxKoYGRFLDuuw+xoTevyZZScGgs8nMTvVOzSfj1y7Q1XPFVkI8KkpY9Rily84gnlytrCUz/U+1UGbPavEjyc7VHqtJh41cekX9BXmv7iW6fmPgISxPqTnFHOH44r/igMd0tLfxIkPdixXP0GfvS4Iy93bFfKroUJG3Sj3C7rb8V2jDyrLE9tge45l/ND96j1W6V8irISmv0PEke1BNQVkfy0wy8vjCEEcxUtj2FCb+Pz70OceDIrfJm2pSpq/D8rnqqcwNAfw74fPEPEUUUq5srXE1yexAOyf8j+QNFbs/y3hiRhvlMbVo34c6HFonC1sAQ892ouJ3HcsBgfIDatObxGZXHWHdQmEMBxt7elIN/N4k7tnamriOYpAQO9JUzHekLHyalMeBY4ul/yEhBwQRgj570b4V1UTWAR23GF+g6fufrS1xWS1i6jqd/tv+1U+HbxoJCo6FamtfYaNM/yOP8AhoF3P1oTM4yfWqzXzMBkHeuPFLVYdwnBLHarCICP71XjqwGxUMlHfNyJzD4oXEg9x0NTzXhsru3vI+sciyfPBBqi8pVgxGdsEeoqpczk2zwNk+EcA+o7VBfNWM1rTrkX2vPNEcxC1DA//ZyP0qTUsBxQ78OoTFwrayu5d5ASCeygkKv0FT6vKfFA9KpNZE89JfkaX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G4AbgMBIgACEQEDEQH/xAAcAAACAwEBAQEAAAAAAAAAAAAFBgMEBwIBAAj/xAA3EAACAQMCBAQEBAQHAQAAAAABAgMABBEFIQYSMUETIlFhMnGBkQehscEUFULRIyQzUoKy8XL/xAAaAQACAwEBAAAAAAAAAAAAAAADBAECBQAG/8QAJREAAgMAAgIBBAMBAAAAAAAAAAECAxEhMQQSQRMiI1EUMmEF/9oADAMBAAIRAxEAPwBbhMqWfiLIVjLYwDU1veTR/BNIM+jGq4mg/lIi5z43NnGNqro+DUxba5BIZbTV7uPHLcyD60ZtOI79MYuWpKjlx3q1DcY71Ykf4eKL8YzOTV6Li68Ub8jfMVn8Vz71Otz71BbTQ4uMZX2aBfnSbxch1S7N1ZwCF33kZmOCfXrR7hrRfFtUv7vJD+aGPtj/AHH9hU2tW6mEgAZ7Cl7bfTpDFVSn2Yzq8U1o4S5Awp5hjcGly8fIDgkufirQ9dtvjDgYPSs71E8s7iPYZwcHIolNnuil1P02V2ctFnI8p2qJzzEb4ONxXILK2etfdye9GBHhrnv1xXbHau7e2kuXKwrzMBkjONq44cFNSKagQ1IDVShOpqZHqqDTVpWg2raLb6rPJJKZGYGFThRg47b1EpKK1l4Qc3iA6S4q9pkTX17BaqceK2CQM4HUn7A0YtrSw1Bue3igSKKZIjyp3bO5PcVzpdpNpfFllLNE0cLySeFyLnmHKRgD6ioU/ZbheVfq8002aS0tNLWVWIt4owFABzgDYY+lKeoXd7dKz2umyPGOmZApP0NdcQa5JKn8NZsqpnBkHTNcapqt6kEMFrpd4cAAyIYyh98hs/lSkpRnvA7CtwwWrlVu2ZLm1khkA3WQfoelLHEeiwm1kmRQrKOuO1P11HI2HmwGP9PpQHWo1NrJG52cctChP1lwGsj7R5MhYb1yRtTwvCkagcwL8xOOgC/MmlDUbZ7K8lt5FKlTtnuOxHtWjGyMniMydUoLWVQrO6qoyT0FN3DHCtvqKSG8klR1AOEbFBNNsSQlyx8udhTpwrJySXBONwKsDbAqGpAagTpUgqCpKDWicF89zwoY1jLmK7ZeX1BCk/rWcitD/De4ml0XULG2wJlnR1b2YYP/AFodq2Ibx3liCulaWmi2d2t6IXMs5kXbJ5dsZ7Zobf3f8TcsQzRBlPKx+Eg7HH23rzXYpBfPDcTzmND52Sq8qLJCjKZlTIKLI5OPQ47Uo572aMa1HopQX6JcmASBvDcIyjYn396crGcpblmOUxsDWaiQadqvh6gohmlXxE5iPMCThh7HBpth1EywKM4GOgoT+wM0pdFm6mMjFjQa+Hi4HvtRPmDdaFaiSPKhwfWqL9ktENvIz6jyM3+FEpyMZ3wPzG/3pD1qP+a8RCCIgCGNUkbsMEk/UZxR7iHX57ULaWNuhuSP9UEnl9wP3NDNKthbDzEtK2WkY9Sae8etr7mIeXav6I4KBcRRKcDZVH5U18J6dKYrgTIYnDDZxg4pVLMsnMpwwOQRRvRdc1IPN/jBycElx/amREAqfSpFNQIdqlU1JBIN6c/wvu/C16W1J2uIDj5qc/pmkoGmPgKN5OK9PEfVWdj8uRs1WXRaDySNU1OJRpdyrAF5SeXNJ0EReSCGIhTLIIwSDsT0/PA+tOuqlVjHifCATSJrV8LSESxkLIZl8H5hg2fypLNlhpqeQbAfE1hfx6mJdR5pJhGqplVHIgOwGB03P3q/YK6Qpk7Yr7W9et9TmRpmkikX/UXlyCe2KP2/DUtzo1vqFrOsgmiWRY8cpCkZx86HbCf6DV3VtLkGNd8owNzUBRpfO32qU2piblceYdakZeWM7UBBZNfAn6hAsV3K7AeK53Pt2FV4seL9KL6tZmeUSxEK+MENsD9aE+FLDOFljZCQccwxn5etatUlKKxmLfCUZttFKQ7mrekMBLJk9qG3JZJSDV7SeUSShn3AFFAlNOlSKagSpkrjiQVqv4acJPBbwcQTy5aeJhFDy9FJ+LPuAfoazjQdNm1nWLTT4VJaaQBiP6V/qb6DNfowolrbJFAoWKNQiL6ADAFRmkx70UeJbh/EaMgoijABHX61nmraTr2q6tzWemXT28IAjcryoe5OWwP/AAVqV9MSzB1obrF6w09bSNmU45mYHfAGaXlFVP2Ha98jK+hT07gf/LJqGv34hikkWMRW+GO7cu7dPsPrWoW1pBp+nQWlsvLbwII4wSTsBtuetLuhWM72FrZ33keKISzR5y3mPlB9OhzRfVZZHtZIYj52UgfPtQ5WNrWEdEIS9Yi1rtr4d3lE2JOaEkc4YruB1pqtAbmwLalGRMoIGD196BpYiIFY5WweucGlGNRfwBJIDnIXynqKGQwyXt88dtLyWsfx7ZDn0oprMpV1sLMsZZviP+1e5rwxrZWSwW0REkpEcY6lmO2atHUMKCa5+QNPo8GqyysbbkjQlfFt/LzH5fDj6VUXQJbFy0U4cOOjKQV/atPstJS0sYrdQG8NcE+p7n71DLYRs246UT+ROIlZRTN8LDFY26VLGSc4qbV9Iu9JkxMOaPs4qlHL6bVpGQa3+DOj5N3rkynO9vbFhsehcj8h960W9kwpFKn4aWFxpPCsLXDuHumNx4T9I1YDAx223PuTVrUdcjjl8N0b5qap9SK7DKqTXCPrqTLsx6KDS+1x/FagqnIjCFpJM7KO/wCn2zUuo65aR2F04mxIsLMFIwTVWzjC2SIW5vFA8Qjuo6/c7fLNL3NTms6Rrf8AOpyLlIIW+qztPLeOzJJK/MuOqr2U+owBt613NxKoYGRFLDuuw+xoTevyZZScGgs8nMTvVOzSfj1y7Q1XPFVkI8KkpY9Rily84gnlytrCUz/U+1UGbPavEjyc7VHqtJh41cekX9BXmv7iW6fmPgISxPqTnFHOH44r/igMd0tLfxIkPdixXP0GfvS4Iy93bFfKroUJG3Sj3C7rb8V2jDyrLE9tge45l/ND96j1W6V8irISmv0PEke1BNQVkfy0wy8vjCEEcxUtj2FCb+Pz70OceDIrfJm2pSpq/D8rnqqcwNAfw74fPEPEUUUq5srXE1yexAOyf8j+QNFbs/y3hiRhvlMbVo34c6HFonC1sAQ892ouJ3HcsBgfIDatObxGZXHWHdQmEMBxt7elIN/N4k7tnamriOYpAQO9JUzHekLHyalMeBY4ul/yEhBwQRgj570b4V1UTWAR23GF+g6fufrS1xWS1i6jqd/tv+1U+HbxoJCo6FamtfYaNM/yOP8AhoF3P1oTM4yfWqzXzMBkHeuPFLVYdwnBLHarCICP71XjqwGxUMlHfNyJzD4oXEg9x0NTzXhsru3vI+sciyfPBBqi8pVgxGdsEeoqpczk2zwNk+EcA+o7VBfNWM1rTrkX2vPNEcxC1DA//ZyP0qTUsBxQ78OoTFwrayu5d5ASCeygkKv0FT6vKfFA9KpNZE89JfkaXw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8" name="Picture 2"/>
          <p:cNvPicPr/>
          <p:nvPr/>
        </p:nvPicPr>
        <p:blipFill>
          <a:blip r:embed="rId5"/>
          <a:stretch/>
        </p:blipFill>
        <p:spPr>
          <a:xfrm>
            <a:off x="9791950" y="4598376"/>
            <a:ext cx="1292540" cy="626683"/>
          </a:xfrm>
          <a:prstGeom prst="rect">
            <a:avLst/>
          </a:prstGeom>
          <a:ln w="0">
            <a:noFill/>
          </a:ln>
        </p:spPr>
      </p:pic>
      <p:pic>
        <p:nvPicPr>
          <p:cNvPr id="15" name="Picture 6" descr="LA GESTIONE DELL'ANGIOEDEMA IN URGENZA - ppt scaric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622" y="160337"/>
            <a:ext cx="2600722" cy="128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Cavallo a dondolo vecchio stile immagini e fotografie stock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Cavallo a dondolo vecchio stile immagini e fotografie stock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2" name="Picture 6" descr="Cavallo a dondolo vecchio stile immagini e fotografie stock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0396">
            <a:off x="-61152" y="2368549"/>
            <a:ext cx="1137157" cy="10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cchina Elettrica per Bambini 12V con Licenza Mercedes GTR Small AMG Rossa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640">
            <a:off x="8182407" y="2462204"/>
            <a:ext cx="889573" cy="61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D30F18-17DF-F5AD-4F02-78F32A60A389}"/>
              </a:ext>
            </a:extLst>
          </p:cNvPr>
          <p:cNvSpPr txBox="1"/>
          <p:nvPr/>
        </p:nvSpPr>
        <p:spPr>
          <a:xfrm>
            <a:off x="1030562" y="4202248"/>
            <a:ext cx="9638671" cy="1544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</a:pPr>
            <a:r>
              <a:rPr lang="it-IT" b="1" spc="-1" dirty="0">
                <a:solidFill>
                  <a:srgbClr val="C00000"/>
                </a:solidFill>
                <a:latin typeface="Calibri"/>
              </a:rPr>
              <a:t>Valutazione allergologica </a:t>
            </a:r>
            <a:r>
              <a:rPr lang="it-IT" b="1" u="sng" spc="-1" dirty="0">
                <a:solidFill>
                  <a:srgbClr val="C00000"/>
                </a:solidFill>
                <a:latin typeface="Calibri"/>
              </a:rPr>
              <a:t>precedente </a:t>
            </a:r>
            <a:r>
              <a:rPr lang="it-IT" b="1" spc="-1" dirty="0">
                <a:solidFill>
                  <a:srgbClr val="C00000"/>
                </a:solidFill>
                <a:latin typeface="Calibri"/>
              </a:rPr>
              <a:t>: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b="1" spc="-1" dirty="0">
                <a:solidFill>
                  <a:srgbClr val="000000"/>
                </a:solidFill>
                <a:latin typeface="Calibri"/>
              </a:rPr>
              <a:t>2015 dosaggio </a:t>
            </a:r>
            <a:r>
              <a:rPr lang="it-IT" b="1" spc="-1" dirty="0">
                <a:latin typeface="Calibri"/>
              </a:rPr>
              <a:t>delle IgE specifiche per Allergene nativo e ricombinante evidenziava sensibilizzazione a lattice e ad alimenti???</a:t>
            </a:r>
          </a:p>
          <a:p>
            <a:pPr marL="286110" indent="-285750">
              <a:lnSpc>
                <a:spcPct val="90000"/>
              </a:lnSpc>
              <a:spcBef>
                <a:spcPts val="75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b="1" spc="-1" dirty="0">
                <a:latin typeface="Calibri"/>
              </a:rPr>
              <a:t>2017 </a:t>
            </a:r>
            <a:r>
              <a:rPr lang="it-IT" b="1" spc="-1" dirty="0" err="1">
                <a:latin typeface="Calibri"/>
              </a:rPr>
              <a:t>Prick</a:t>
            </a:r>
            <a:r>
              <a:rPr lang="it-IT" b="1" spc="-1" dirty="0">
                <a:latin typeface="Calibri"/>
              </a:rPr>
              <a:t> Test confermava la </a:t>
            </a:r>
            <a:r>
              <a:rPr lang="it-IT" b="1" spc="-1" dirty="0" err="1">
                <a:latin typeface="Calibri"/>
              </a:rPr>
              <a:t>polisensibilizzazione</a:t>
            </a:r>
            <a:r>
              <a:rPr lang="it-IT" b="1" spc="-1" dirty="0">
                <a:latin typeface="Calibri"/>
              </a:rPr>
              <a:t> ad allergeni stagionali e Cross reattività ad alimenti Crocianti, dubbia sensibilizzazione a lattice</a:t>
            </a:r>
          </a:p>
        </p:txBody>
      </p:sp>
    </p:spTree>
    <p:extLst>
      <p:ext uri="{BB962C8B-B14F-4D97-AF65-F5344CB8AC3E}">
        <p14:creationId xmlns:p14="http://schemas.microsoft.com/office/powerpoint/2010/main" val="2752456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Rettangolo 6"/>
          <p:cNvSpPr/>
          <p:nvPr/>
        </p:nvSpPr>
        <p:spPr>
          <a:xfrm>
            <a:off x="0" y="0"/>
            <a:ext cx="11038320" cy="6857640"/>
          </a:xfrm>
          <a:prstGeom prst="rect">
            <a:avLst/>
          </a:prstGeom>
          <a:solidFill>
            <a:srgbClr val="E7EF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01" name="AutoShape 2"/>
          <p:cNvSpPr/>
          <p:nvPr/>
        </p:nvSpPr>
        <p:spPr>
          <a:xfrm>
            <a:off x="1690920" y="-144360"/>
            <a:ext cx="30384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790" b="0" strike="noStrike" spc="-1">
              <a:solidFill>
                <a:srgbClr val="000000"/>
              </a:solidFill>
              <a:latin typeface="Calibri"/>
              <a:ea typeface="Microsoft YaHei"/>
            </a:endParaRPr>
          </a:p>
        </p:txBody>
      </p:sp>
      <p:pic>
        <p:nvPicPr>
          <p:cNvPr id="802" name="Picture 4"/>
          <p:cNvPicPr/>
          <p:nvPr/>
        </p:nvPicPr>
        <p:blipFill>
          <a:blip r:embed="rId2"/>
          <a:stretch/>
        </p:blipFill>
        <p:spPr>
          <a:xfrm>
            <a:off x="1535760" y="44280"/>
            <a:ext cx="9120240" cy="6624360"/>
          </a:xfrm>
          <a:prstGeom prst="rect">
            <a:avLst/>
          </a:prstGeom>
          <a:ln w="0">
            <a:noFill/>
          </a:ln>
        </p:spPr>
      </p:pic>
      <p:sp>
        <p:nvSpPr>
          <p:cNvPr id="803" name="CasellaDiTesto 1"/>
          <p:cNvSpPr/>
          <p:nvPr/>
        </p:nvSpPr>
        <p:spPr>
          <a:xfrm>
            <a:off x="3507480" y="3392640"/>
            <a:ext cx="5801760" cy="63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590" b="0" strike="noStrike" spc="-1">
                <a:solidFill>
                  <a:srgbClr val="F2F2F2"/>
                </a:solidFill>
                <a:latin typeface="Calibri"/>
              </a:rPr>
              <a:t>Grazie per la vostra attenzione</a:t>
            </a:r>
            <a:endParaRPr lang="it-IT" sz="35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4" name="PlaceHolder 1"/>
          <p:cNvSpPr>
            <a:spLocks noGrp="1"/>
          </p:cNvSpPr>
          <p:nvPr>
            <p:ph type="sldNum" idx="4294967295"/>
          </p:nvPr>
        </p:nvSpPr>
        <p:spPr>
          <a:xfrm>
            <a:off x="8072280" y="6356520"/>
            <a:ext cx="21279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98989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8F4C3DD-CC35-42C8-9912-CE513F4BE0B2}" type="slidenum">
              <a:rPr lang="en-US" sz="1200" b="0" strike="noStrike" spc="-1">
                <a:solidFill>
                  <a:srgbClr val="898989"/>
                </a:solidFill>
                <a:latin typeface="Calibri"/>
                <a:ea typeface="Microsoft YaHei"/>
              </a:rPr>
              <a:t>30</a:t>
            </a:fld>
            <a:endParaRPr lang="it-I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05" name="Picture 2" descr="Università degli Studi di Padova"/>
          <p:cNvPicPr/>
          <p:nvPr/>
        </p:nvPicPr>
        <p:blipFill>
          <a:blip r:embed="rId3"/>
          <a:stretch/>
        </p:blipFill>
        <p:spPr>
          <a:xfrm>
            <a:off x="1739880" y="160200"/>
            <a:ext cx="3467520" cy="942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0627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ttangolo 27"/>
          <p:cNvSpPr/>
          <p:nvPr/>
        </p:nvSpPr>
        <p:spPr>
          <a:xfrm>
            <a:off x="0" y="0"/>
            <a:ext cx="11038320" cy="6857640"/>
          </a:xfrm>
          <a:prstGeom prst="rect">
            <a:avLst/>
          </a:prstGeom>
          <a:solidFill>
            <a:srgbClr val="E7EF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37" name="Picture 2"/>
          <p:cNvPicPr/>
          <p:nvPr/>
        </p:nvPicPr>
        <p:blipFill>
          <a:blip r:embed="rId3"/>
          <a:stretch/>
        </p:blipFill>
        <p:spPr>
          <a:xfrm>
            <a:off x="15480" y="-4059360"/>
            <a:ext cx="14159880" cy="10917000"/>
          </a:xfrm>
          <a:prstGeom prst="rect">
            <a:avLst/>
          </a:prstGeom>
          <a:ln w="0">
            <a:noFill/>
          </a:ln>
        </p:spPr>
      </p:pic>
      <p:sp>
        <p:nvSpPr>
          <p:cNvPr id="438" name="Rectangle 3"/>
          <p:cNvSpPr/>
          <p:nvPr/>
        </p:nvSpPr>
        <p:spPr>
          <a:xfrm>
            <a:off x="6501240" y="5791320"/>
            <a:ext cx="607680" cy="22824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39" name="Picture 1027"/>
          <p:cNvPicPr/>
          <p:nvPr/>
        </p:nvPicPr>
        <p:blipFill>
          <a:blip r:embed="rId4"/>
          <a:stretch/>
        </p:blipFill>
        <p:spPr>
          <a:xfrm>
            <a:off x="13104000" y="-799920"/>
            <a:ext cx="1013040" cy="799920"/>
          </a:xfrm>
          <a:prstGeom prst="rect">
            <a:avLst/>
          </a:prstGeom>
          <a:ln w="0">
            <a:noFill/>
          </a:ln>
        </p:spPr>
      </p:pic>
      <p:pic>
        <p:nvPicPr>
          <p:cNvPr id="440" name="Picture 5"/>
          <p:cNvPicPr/>
          <p:nvPr/>
        </p:nvPicPr>
        <p:blipFill>
          <a:blip r:embed="rId5"/>
          <a:stretch/>
        </p:blipFill>
        <p:spPr>
          <a:xfrm>
            <a:off x="7619040" y="2920320"/>
            <a:ext cx="6980400" cy="4041720"/>
          </a:xfrm>
          <a:prstGeom prst="rect">
            <a:avLst/>
          </a:prstGeom>
          <a:ln w="0">
            <a:noFill/>
          </a:ln>
        </p:spPr>
      </p:pic>
      <p:sp>
        <p:nvSpPr>
          <p:cNvPr id="441" name="Text Box 6"/>
          <p:cNvSpPr/>
          <p:nvPr/>
        </p:nvSpPr>
        <p:spPr>
          <a:xfrm>
            <a:off x="6400080" y="5715000"/>
            <a:ext cx="844200" cy="33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it-IT" sz="1600" b="1" strike="noStrike" spc="-1">
                <a:solidFill>
                  <a:srgbClr val="000000"/>
                </a:solidFill>
                <a:latin typeface="Arial"/>
              </a:rPr>
              <a:t>5,8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Line 7"/>
          <p:cNvSpPr/>
          <p:nvPr/>
        </p:nvSpPr>
        <p:spPr>
          <a:xfrm>
            <a:off x="420840" y="5943600"/>
            <a:ext cx="1925280" cy="360"/>
          </a:xfrm>
          <a:prstGeom prst="line">
            <a:avLst/>
          </a:prstGeom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it-IT" sz="17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Line 8"/>
          <p:cNvSpPr/>
          <p:nvPr/>
        </p:nvSpPr>
        <p:spPr>
          <a:xfrm>
            <a:off x="319320" y="6186960"/>
            <a:ext cx="2128320" cy="360"/>
          </a:xfrm>
          <a:prstGeom prst="line">
            <a:avLst/>
          </a:prstGeom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it-IT" sz="17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4" name="Line 9"/>
          <p:cNvSpPr/>
          <p:nvPr/>
        </p:nvSpPr>
        <p:spPr>
          <a:xfrm>
            <a:off x="6399720" y="5943600"/>
            <a:ext cx="709560" cy="360"/>
          </a:xfrm>
          <a:prstGeom prst="line">
            <a:avLst/>
          </a:prstGeom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it-IT" sz="17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Line 10"/>
          <p:cNvSpPr/>
          <p:nvPr/>
        </p:nvSpPr>
        <p:spPr>
          <a:xfrm>
            <a:off x="6382800" y="6237000"/>
            <a:ext cx="506880" cy="360"/>
          </a:xfrm>
          <a:prstGeom prst="line">
            <a:avLst/>
          </a:prstGeom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it-IT" sz="17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6" name="Rectangle 11"/>
          <p:cNvSpPr/>
          <p:nvPr/>
        </p:nvSpPr>
        <p:spPr>
          <a:xfrm>
            <a:off x="6383160" y="6021360"/>
            <a:ext cx="766080" cy="144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7" name="Text Box 12"/>
          <p:cNvSpPr/>
          <p:nvPr/>
        </p:nvSpPr>
        <p:spPr>
          <a:xfrm>
            <a:off x="6383160" y="5950080"/>
            <a:ext cx="956160" cy="33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it-IT" sz="1600" b="1" strike="noStrike" spc="-1">
                <a:solidFill>
                  <a:srgbClr val="000000"/>
                </a:solidFill>
                <a:latin typeface="Times New Roman"/>
              </a:rPr>
              <a:t>1,15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Text Box 13"/>
          <p:cNvSpPr/>
          <p:nvPr/>
        </p:nvSpPr>
        <p:spPr>
          <a:xfrm>
            <a:off x="10597320" y="2924280"/>
            <a:ext cx="1148040" cy="90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>
                <a:solidFill>
                  <a:srgbClr val="000000"/>
                </a:solidFill>
                <a:latin typeface="Times New Roman"/>
              </a:rPr>
              <a:t>&lt;0,10</a:t>
            </a: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>
                <a:solidFill>
                  <a:srgbClr val="000000"/>
                </a:solidFill>
                <a:latin typeface="Times New Roman"/>
              </a:rPr>
              <a:t>&lt;0,10</a:t>
            </a: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Line 14"/>
          <p:cNvSpPr/>
          <p:nvPr/>
        </p:nvSpPr>
        <p:spPr>
          <a:xfrm>
            <a:off x="7244280" y="2852640"/>
            <a:ext cx="360" cy="4005360"/>
          </a:xfrm>
          <a:prstGeom prst="line">
            <a:avLst/>
          </a:prstGeom>
          <a:ln w="3810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it-IT" sz="17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Rectangle 16"/>
          <p:cNvSpPr/>
          <p:nvPr/>
        </p:nvSpPr>
        <p:spPr>
          <a:xfrm>
            <a:off x="7360920" y="5655600"/>
            <a:ext cx="6415920" cy="57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1" name="Text Box 17"/>
          <p:cNvSpPr/>
          <p:nvPr/>
        </p:nvSpPr>
        <p:spPr>
          <a:xfrm>
            <a:off x="10597320" y="2924280"/>
            <a:ext cx="1148040" cy="36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>
                <a:solidFill>
                  <a:srgbClr val="000000"/>
                </a:solidFill>
                <a:latin typeface="Times New Roman"/>
              </a:rPr>
              <a:t>&lt;0,10</a:t>
            </a: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>
                <a:solidFill>
                  <a:srgbClr val="000000"/>
                </a:solidFill>
                <a:latin typeface="Times New Roman"/>
              </a:rPr>
              <a:t>&lt;0,10</a:t>
            </a: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>
                <a:solidFill>
                  <a:srgbClr val="000000"/>
                </a:solidFill>
                <a:latin typeface="Times New Roman"/>
              </a:rPr>
              <a:t>&lt;0,10</a:t>
            </a: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>
                <a:solidFill>
                  <a:srgbClr val="000000"/>
                </a:solidFill>
                <a:latin typeface="Times New Roman"/>
              </a:rPr>
              <a:t>&lt;0,10</a:t>
            </a: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>
                <a:solidFill>
                  <a:srgbClr val="000000"/>
                </a:solidFill>
                <a:latin typeface="Times New Roman"/>
              </a:rPr>
              <a:t>&lt;0,10</a:t>
            </a: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>
                <a:solidFill>
                  <a:srgbClr val="000000"/>
                </a:solidFill>
                <a:latin typeface="Times New Roman"/>
              </a:rPr>
              <a:t>&lt;</a:t>
            </a:r>
            <a:r>
              <a:rPr lang="it-IT" sz="1390" b="1" strike="noStrike" spc="-1">
                <a:solidFill>
                  <a:srgbClr val="000000"/>
                </a:solidFill>
                <a:latin typeface="Times New Roman"/>
              </a:rPr>
              <a:t>2,23</a:t>
            </a: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>
                <a:solidFill>
                  <a:srgbClr val="000000"/>
                </a:solidFill>
                <a:latin typeface="Times New Roman"/>
              </a:rPr>
              <a:t>&lt;0,10</a:t>
            </a: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>
                <a:solidFill>
                  <a:srgbClr val="000000"/>
                </a:solidFill>
                <a:latin typeface="Times New Roman"/>
              </a:rPr>
              <a:t>&lt;0,10</a:t>
            </a: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Text Box 18"/>
          <p:cNvSpPr/>
          <p:nvPr/>
        </p:nvSpPr>
        <p:spPr>
          <a:xfrm>
            <a:off x="10597320" y="6384960"/>
            <a:ext cx="1148040" cy="94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790" b="1" strike="noStrike" spc="-1">
                <a:solidFill>
                  <a:srgbClr val="000000"/>
                </a:solidFill>
                <a:latin typeface="Times New Roman"/>
              </a:rPr>
              <a:t>0,43</a:t>
            </a:r>
            <a:endParaRPr lang="it-IT" sz="17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Line 19"/>
          <p:cNvSpPr/>
          <p:nvPr/>
        </p:nvSpPr>
        <p:spPr>
          <a:xfrm>
            <a:off x="15975360" y="2205000"/>
            <a:ext cx="360" cy="3816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it-IT" sz="17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4" name="Text Box 20"/>
          <p:cNvSpPr/>
          <p:nvPr/>
        </p:nvSpPr>
        <p:spPr>
          <a:xfrm>
            <a:off x="10597320" y="5516640"/>
            <a:ext cx="1148040" cy="94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790" b="1" strike="noStrike" spc="-1">
                <a:solidFill>
                  <a:srgbClr val="000000"/>
                </a:solidFill>
                <a:latin typeface="Times New Roman"/>
              </a:rPr>
              <a:t>0,21</a:t>
            </a:r>
            <a:endParaRPr lang="it-IT" sz="17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Rectangle 21"/>
          <p:cNvSpPr/>
          <p:nvPr/>
        </p:nvSpPr>
        <p:spPr>
          <a:xfrm>
            <a:off x="7369920" y="5721480"/>
            <a:ext cx="573840" cy="57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6" name="Rectangle 22"/>
          <p:cNvSpPr/>
          <p:nvPr/>
        </p:nvSpPr>
        <p:spPr>
          <a:xfrm>
            <a:off x="12622680" y="2781360"/>
            <a:ext cx="863280" cy="407628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7" name="Rettangolo 22"/>
          <p:cNvSpPr/>
          <p:nvPr/>
        </p:nvSpPr>
        <p:spPr>
          <a:xfrm>
            <a:off x="8202960" y="-1900080"/>
            <a:ext cx="5362200" cy="1225080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58" name="Rettangolo 23"/>
          <p:cNvSpPr/>
          <p:nvPr/>
        </p:nvSpPr>
        <p:spPr>
          <a:xfrm>
            <a:off x="2648160" y="-1324080"/>
            <a:ext cx="2585880" cy="649080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59" name="Rettangolo 1"/>
          <p:cNvSpPr/>
          <p:nvPr/>
        </p:nvSpPr>
        <p:spPr>
          <a:xfrm>
            <a:off x="7762320" y="2983140"/>
            <a:ext cx="3870000" cy="33786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93920" y="5908694"/>
            <a:ext cx="48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NOCCIOLA                                   </a:t>
            </a:r>
            <a:r>
              <a:rPr lang="it-IT" dirty="0"/>
              <a:t> 1,54                            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3592115" y="1511801"/>
            <a:ext cx="11570795" cy="169277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Dato l’ Esito della precedente valutazione allergologica sorgono dei dubbi ?????</a:t>
            </a:r>
          </a:p>
          <a:p>
            <a:pPr marL="342900" indent="-342900">
              <a:buFont typeface="+mj-lt"/>
              <a:buAutoNum type="arabicPeriod"/>
            </a:pPr>
            <a:endParaRPr lang="it-IT" sz="24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800" b="1" dirty="0">
                <a:solidFill>
                  <a:srgbClr val="FF0000"/>
                </a:solidFill>
              </a:rPr>
              <a:t>La sensibilizzazione a lattice può giustificare i sintomi respiratori? L’esito sierologico è una vera </a:t>
            </a:r>
            <a:r>
              <a:rPr lang="it-IT" sz="2800" b="1" dirty="0" err="1">
                <a:solidFill>
                  <a:srgbClr val="FF0000"/>
                </a:solidFill>
              </a:rPr>
              <a:t>allergiaa</a:t>
            </a:r>
            <a:r>
              <a:rPr lang="it-IT" sz="2800" b="1" dirty="0">
                <a:solidFill>
                  <a:srgbClr val="FF0000"/>
                </a:solidFill>
              </a:rPr>
              <a:t> lattice??</a:t>
            </a:r>
          </a:p>
        </p:txBody>
      </p:sp>
    </p:spTree>
    <p:extLst>
      <p:ext uri="{BB962C8B-B14F-4D97-AF65-F5344CB8AC3E}">
        <p14:creationId xmlns:p14="http://schemas.microsoft.com/office/powerpoint/2010/main" val="36389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Rettangolo 14"/>
          <p:cNvSpPr/>
          <p:nvPr/>
        </p:nvSpPr>
        <p:spPr>
          <a:xfrm>
            <a:off x="0" y="0"/>
            <a:ext cx="12192000" cy="6857640"/>
          </a:xfrm>
          <a:prstGeom prst="rect">
            <a:avLst/>
          </a:prstGeom>
          <a:solidFill>
            <a:srgbClr val="E7EF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07" name="Picture 4" descr="~max0016"/>
          <p:cNvPicPr/>
          <p:nvPr/>
        </p:nvPicPr>
        <p:blipFill>
          <a:blip r:embed="rId2"/>
          <a:stretch/>
        </p:blipFill>
        <p:spPr>
          <a:xfrm>
            <a:off x="541080" y="0"/>
            <a:ext cx="7464960" cy="6857640"/>
          </a:xfrm>
          <a:prstGeom prst="rect">
            <a:avLst/>
          </a:prstGeom>
          <a:ln w="0">
            <a:noFill/>
          </a:ln>
        </p:spPr>
      </p:pic>
      <p:sp>
        <p:nvSpPr>
          <p:cNvPr id="508" name="Text Box 5"/>
          <p:cNvSpPr/>
          <p:nvPr/>
        </p:nvSpPr>
        <p:spPr>
          <a:xfrm>
            <a:off x="5705280" y="1628640"/>
            <a:ext cx="5014080" cy="252756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7E6E6">
                <a:lumMod val="40000"/>
                <a:lumOff val="60000"/>
              </a:srgbClr>
            </a:solidFill>
            <a:miter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it-IT" sz="2400" b="1" strike="noStrike" spc="-1" dirty="0" err="1">
                <a:solidFill>
                  <a:srgbClr val="FFFFFF"/>
                </a:solidFill>
                <a:latin typeface="Calibri"/>
              </a:rPr>
              <a:t>Polisensibilizzazione</a:t>
            </a:r>
            <a:r>
              <a:rPr lang="it-IT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it-IT" sz="2400" b="1" strike="noStrike" spc="-1" dirty="0">
                <a:solidFill>
                  <a:srgbClr val="FFFFFF"/>
                </a:solidFill>
                <a:latin typeface="Calibri"/>
              </a:rPr>
              <a:t>ad 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it-IT" sz="2400" b="1" strike="noStrike" spc="-1" dirty="0" err="1">
                <a:solidFill>
                  <a:srgbClr val="FFFFFF"/>
                </a:solidFill>
                <a:latin typeface="Calibri"/>
              </a:rPr>
              <a:t>aeroallergeni</a:t>
            </a:r>
            <a:r>
              <a:rPr lang="it-IT" sz="2400" b="1" strike="noStrike" spc="-1" dirty="0">
                <a:solidFill>
                  <a:srgbClr val="FFFFFF"/>
                </a:solidFill>
                <a:latin typeface="Calibri"/>
              </a:rPr>
              <a:t> pollinici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it-IT" sz="2400" b="1" strike="noStrike" spc="-1" dirty="0">
                <a:solidFill>
                  <a:srgbClr val="FFFFFF"/>
                </a:solidFill>
                <a:latin typeface="Calibri"/>
              </a:rPr>
              <a:t> Graminacee e Betulacee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it-IT" sz="2400" b="1" u="sng" strike="noStrike" spc="-1" dirty="0">
                <a:solidFill>
                  <a:srgbClr val="FFFFFF"/>
                </a:solidFill>
                <a:uFillTx/>
                <a:latin typeface="Calibri"/>
              </a:rPr>
              <a:t>Negativo test cutaneo per lattice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Text Box 6"/>
          <p:cNvSpPr/>
          <p:nvPr/>
        </p:nvSpPr>
        <p:spPr>
          <a:xfrm>
            <a:off x="4755240" y="5300640"/>
            <a:ext cx="24908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896"/>
              </a:spcBef>
            </a:pPr>
            <a:endParaRPr lang="it-IT" sz="17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0" name="Text Box 7"/>
          <p:cNvSpPr/>
          <p:nvPr/>
        </p:nvSpPr>
        <p:spPr>
          <a:xfrm>
            <a:off x="5042520" y="5229360"/>
            <a:ext cx="114804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96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---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Text Box 8"/>
          <p:cNvSpPr/>
          <p:nvPr/>
        </p:nvSpPr>
        <p:spPr>
          <a:xfrm>
            <a:off x="5042520" y="5445000"/>
            <a:ext cx="105300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96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---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Rectangle 9"/>
          <p:cNvSpPr/>
          <p:nvPr/>
        </p:nvSpPr>
        <p:spPr>
          <a:xfrm>
            <a:off x="5043960" y="5661000"/>
            <a:ext cx="48744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---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Text Box 10"/>
          <p:cNvSpPr/>
          <p:nvPr/>
        </p:nvSpPr>
        <p:spPr>
          <a:xfrm>
            <a:off x="5042520" y="1700280"/>
            <a:ext cx="105300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96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---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Text Box 11"/>
          <p:cNvSpPr/>
          <p:nvPr/>
        </p:nvSpPr>
        <p:spPr>
          <a:xfrm>
            <a:off x="5042520" y="1844640"/>
            <a:ext cx="105300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96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</a:rPr>
              <a:t>---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Oval 12"/>
          <p:cNvSpPr/>
          <p:nvPr/>
        </p:nvSpPr>
        <p:spPr>
          <a:xfrm>
            <a:off x="828360" y="3500280"/>
            <a:ext cx="2394000" cy="115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6" name="Oval 13"/>
          <p:cNvSpPr/>
          <p:nvPr/>
        </p:nvSpPr>
        <p:spPr>
          <a:xfrm>
            <a:off x="733320" y="1628640"/>
            <a:ext cx="2488680" cy="115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17" name="Picture 2"/>
          <p:cNvPicPr/>
          <p:nvPr/>
        </p:nvPicPr>
        <p:blipFill>
          <a:blip r:embed="rId3"/>
          <a:srcRect l="11608" t="29314" r="14198" b="30905"/>
          <a:stretch/>
        </p:blipFill>
        <p:spPr>
          <a:xfrm>
            <a:off x="-10620" y="0"/>
            <a:ext cx="1677960" cy="404280"/>
          </a:xfrm>
          <a:prstGeom prst="rect">
            <a:avLst/>
          </a:prstGeom>
          <a:ln w="0">
            <a:noFill/>
          </a:ln>
        </p:spPr>
      </p:pic>
      <p:sp>
        <p:nvSpPr>
          <p:cNvPr id="2" name="Freccia a destra 1"/>
          <p:cNvSpPr/>
          <p:nvPr/>
        </p:nvSpPr>
        <p:spPr>
          <a:xfrm rot="9740635">
            <a:off x="5870346" y="5182740"/>
            <a:ext cx="975947" cy="64836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41080" y="329262"/>
            <a:ext cx="736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Ulteriore valutazione Allergologica nel periodo di peggioramento dei sintomi</a:t>
            </a:r>
          </a:p>
        </p:txBody>
      </p:sp>
      <p:sp>
        <p:nvSpPr>
          <p:cNvPr id="17" name="CustomShape 1"/>
          <p:cNvSpPr/>
          <p:nvPr/>
        </p:nvSpPr>
        <p:spPr>
          <a:xfrm>
            <a:off x="8547120" y="6115680"/>
            <a:ext cx="2835720" cy="4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/>
          </a:bodyPr>
          <a:lstStyle/>
          <a:p>
            <a:pPr algn="ctr">
              <a:spcBef>
                <a:spcPts val="420"/>
              </a:spcBef>
            </a:pP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M.A. </a:t>
            </a:r>
            <a:r>
              <a:rPr lang="it-IT" sz="2100" spc="-1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Crivellaro</a:t>
            </a: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2025</a:t>
            </a:r>
            <a:endParaRPr lang="it-IT" sz="2100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8" name="Rettangolo 21"/>
          <p:cNvSpPr/>
          <p:nvPr/>
        </p:nvSpPr>
        <p:spPr>
          <a:xfrm>
            <a:off x="1664792" y="0"/>
            <a:ext cx="10527208" cy="404280"/>
          </a:xfrm>
          <a:prstGeom prst="rect">
            <a:avLst/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9" name="Picture 3"/>
          <p:cNvPicPr/>
          <p:nvPr/>
        </p:nvPicPr>
        <p:blipFill>
          <a:blip r:embed="rId4"/>
          <a:stretch/>
        </p:blipFill>
        <p:spPr>
          <a:xfrm>
            <a:off x="11782680" y="-14369"/>
            <a:ext cx="409320" cy="418650"/>
          </a:xfrm>
          <a:prstGeom prst="rect">
            <a:avLst/>
          </a:prstGeom>
          <a:ln>
            <a:noFill/>
          </a:ln>
        </p:spPr>
      </p:pic>
      <p:pic>
        <p:nvPicPr>
          <p:cNvPr id="20" name="Picture 2"/>
          <p:cNvPicPr/>
          <p:nvPr/>
        </p:nvPicPr>
        <p:blipFill>
          <a:blip r:embed="rId5"/>
          <a:srcRect l="11613" t="29317" r="14194" b="30924"/>
          <a:stretch/>
        </p:blipFill>
        <p:spPr>
          <a:xfrm>
            <a:off x="0" y="6360240"/>
            <a:ext cx="1241640" cy="497760"/>
          </a:xfrm>
          <a:prstGeom prst="rect">
            <a:avLst/>
          </a:prstGeom>
          <a:ln>
            <a:noFill/>
          </a:ln>
        </p:spPr>
      </p:pic>
      <p:pic>
        <p:nvPicPr>
          <p:cNvPr id="21" name="Picture 3"/>
          <p:cNvPicPr/>
          <p:nvPr/>
        </p:nvPicPr>
        <p:blipFill>
          <a:blip r:embed="rId4"/>
          <a:stretch/>
        </p:blipFill>
        <p:spPr>
          <a:xfrm>
            <a:off x="11782680" y="6335459"/>
            <a:ext cx="409320" cy="537429"/>
          </a:xfrm>
          <a:prstGeom prst="rect">
            <a:avLst/>
          </a:prstGeom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0AC395-D50E-44BC-AF40-07E9B116FF1A}"/>
              </a:ext>
            </a:extLst>
          </p:cNvPr>
          <p:cNvSpPr txBox="1"/>
          <p:nvPr/>
        </p:nvSpPr>
        <p:spPr>
          <a:xfrm>
            <a:off x="8239431" y="550606"/>
            <a:ext cx="1858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SPT 2022</a:t>
            </a:r>
          </a:p>
        </p:txBody>
      </p:sp>
    </p:spTree>
    <p:extLst>
      <p:ext uri="{BB962C8B-B14F-4D97-AF65-F5344CB8AC3E}">
        <p14:creationId xmlns:p14="http://schemas.microsoft.com/office/powerpoint/2010/main" val="28658912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Rettangolo 8"/>
          <p:cNvSpPr/>
          <p:nvPr/>
        </p:nvSpPr>
        <p:spPr>
          <a:xfrm>
            <a:off x="0" y="0"/>
            <a:ext cx="12192000" cy="6857640"/>
          </a:xfrm>
          <a:prstGeom prst="rect">
            <a:avLst/>
          </a:prstGeom>
          <a:solidFill>
            <a:srgbClr val="E7EF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520" name="Text Box 12"/>
          <p:cNvGrpSpPr/>
          <p:nvPr/>
        </p:nvGrpSpPr>
        <p:grpSpPr>
          <a:xfrm>
            <a:off x="881940" y="662783"/>
            <a:ext cx="11040429" cy="5760720"/>
            <a:chOff x="901800" y="1035360"/>
            <a:chExt cx="10428120" cy="5760720"/>
          </a:xfrm>
        </p:grpSpPr>
        <p:pic>
          <p:nvPicPr>
            <p:cNvPr id="521" name="Text Box 12"/>
            <p:cNvPicPr/>
            <p:nvPr/>
          </p:nvPicPr>
          <p:blipFill>
            <a:blip r:embed="rId2"/>
            <a:stretch/>
          </p:blipFill>
          <p:spPr>
            <a:xfrm>
              <a:off x="901800" y="1035360"/>
              <a:ext cx="10428120" cy="5760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22" name="Text Box 4"/>
            <p:cNvSpPr/>
            <p:nvPr/>
          </p:nvSpPr>
          <p:spPr>
            <a:xfrm>
              <a:off x="1082160" y="1245960"/>
              <a:ext cx="94366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9120" tIns="34560" rIns="69120" bIns="3456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it-IT" sz="2090" b="0" strike="noStrike" spc="-1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523" name="Rectangle 34"/>
          <p:cNvGrpSpPr/>
          <p:nvPr/>
        </p:nvGrpSpPr>
        <p:grpSpPr>
          <a:xfrm>
            <a:off x="1436959" y="1386179"/>
            <a:ext cx="8891430" cy="3792353"/>
            <a:chOff x="1496520" y="748301"/>
            <a:chExt cx="8891430" cy="4166215"/>
          </a:xfrm>
        </p:grpSpPr>
        <p:pic>
          <p:nvPicPr>
            <p:cNvPr id="524" name="Rectangle 34"/>
            <p:cNvPicPr/>
            <p:nvPr/>
          </p:nvPicPr>
          <p:blipFill>
            <a:blip r:embed="rId3"/>
            <a:stretch/>
          </p:blipFill>
          <p:spPr>
            <a:xfrm>
              <a:off x="1496520" y="1152720"/>
              <a:ext cx="8700480" cy="1418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25" name="Text Box 9"/>
            <p:cNvSpPr/>
            <p:nvPr/>
          </p:nvSpPr>
          <p:spPr>
            <a:xfrm>
              <a:off x="1638510" y="748301"/>
              <a:ext cx="8749440" cy="41662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9120" tIns="34560" rIns="69120" bIns="34560" anchor="t">
              <a:spAutoFit/>
            </a:bodyPr>
            <a:lstStyle/>
            <a:p>
              <a:pPr>
                <a:lnSpc>
                  <a:spcPct val="100000"/>
                </a:lnSpc>
              </a:pPr>
              <a:endParaRPr lang="it-IT" sz="179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indent="-216000">
                <a:lnSpc>
                  <a:spcPct val="100000"/>
                </a:lnSpc>
                <a:buSzPct val="100294"/>
                <a:buBlip>
                  <a:blip r:embed="rId4"/>
                </a:buBlip>
              </a:pPr>
              <a:r>
                <a:rPr lang="it-IT" sz="1790" b="1" strike="noStrike" spc="-1" dirty="0">
                  <a:solidFill>
                    <a:srgbClr val="FA3C00"/>
                  </a:solidFill>
                  <a:latin typeface="Calibri"/>
                </a:rPr>
                <a:t> </a:t>
              </a:r>
              <a:r>
                <a:rPr lang="it-IT" sz="2800" b="1" strike="noStrike" spc="-1" dirty="0">
                  <a:solidFill>
                    <a:srgbClr val="000000"/>
                  </a:solidFill>
                  <a:latin typeface="Arial"/>
                </a:rPr>
                <a:t>Perché c’è questa discrepanza tra </a:t>
              </a:r>
              <a:endParaRPr lang="it-IT" sz="28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it-IT" sz="2800" b="1" strike="noStrike" spc="-1" dirty="0">
                  <a:solidFill>
                    <a:srgbClr val="000000"/>
                  </a:solidFill>
                  <a:latin typeface="Arial"/>
                </a:rPr>
                <a:t>    Esame sierologico e Test cutaneo?</a:t>
              </a:r>
              <a:endParaRPr lang="it-IT" sz="28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it-IT" sz="28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indent="-216000">
                <a:lnSpc>
                  <a:spcPct val="100000"/>
                </a:lnSpc>
                <a:buSzPct val="100058"/>
                <a:buBlip>
                  <a:blip r:embed="rId4"/>
                </a:buBlip>
              </a:pPr>
              <a:r>
                <a:rPr lang="it-IT" sz="2800" b="1" strike="noStrike" spc="-1" dirty="0">
                  <a:solidFill>
                    <a:srgbClr val="000000"/>
                  </a:solidFill>
                  <a:latin typeface="Arial"/>
                </a:rPr>
                <a:t> C’è qualche cosa di sbagliato? </a:t>
              </a:r>
              <a:endParaRPr lang="it-IT" sz="28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it-IT" sz="28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indent="-216000">
                <a:lnSpc>
                  <a:spcPct val="100000"/>
                </a:lnSpc>
                <a:buSzPct val="100058"/>
                <a:buBlip>
                  <a:blip r:embed="rId4"/>
                </a:buBlip>
              </a:pPr>
              <a:r>
                <a:rPr lang="it-IT" sz="2800" b="1" strike="noStrike" spc="-1" dirty="0">
                  <a:solidFill>
                    <a:srgbClr val="000000"/>
                  </a:solidFill>
                  <a:latin typeface="Arial"/>
                </a:rPr>
                <a:t> E’ allergica o non è Allergica al lattice?</a:t>
              </a:r>
            </a:p>
            <a:p>
              <a:pPr indent="-216000">
                <a:lnSpc>
                  <a:spcPct val="100000"/>
                </a:lnSpc>
                <a:buSzPct val="100058"/>
                <a:buBlip>
                  <a:blip r:embed="rId4"/>
                </a:buBlip>
              </a:pPr>
              <a:endParaRPr lang="it-IT" sz="2800" b="1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it-IT" sz="2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526" name="Picture 2"/>
          <p:cNvPicPr/>
          <p:nvPr/>
        </p:nvPicPr>
        <p:blipFill>
          <a:blip r:embed="rId5"/>
          <a:srcRect l="11608" t="29314" r="14198" b="30905"/>
          <a:stretch/>
        </p:blipFill>
        <p:spPr>
          <a:xfrm>
            <a:off x="0" y="0"/>
            <a:ext cx="1677960" cy="404280"/>
          </a:xfrm>
          <a:prstGeom prst="rect">
            <a:avLst/>
          </a:prstGeom>
          <a:ln w="0">
            <a:noFill/>
          </a:ln>
        </p:spPr>
      </p:pic>
      <p:sp>
        <p:nvSpPr>
          <p:cNvPr id="11" name="CustomShape 1"/>
          <p:cNvSpPr/>
          <p:nvPr/>
        </p:nvSpPr>
        <p:spPr>
          <a:xfrm>
            <a:off x="8511723" y="5544692"/>
            <a:ext cx="2835720" cy="4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/>
          </a:bodyPr>
          <a:lstStyle/>
          <a:p>
            <a:pPr algn="ctr">
              <a:spcBef>
                <a:spcPts val="420"/>
              </a:spcBef>
            </a:pP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M.A. </a:t>
            </a:r>
            <a:r>
              <a:rPr lang="it-IT" sz="2100" spc="-1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Crivellaro</a:t>
            </a: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2024</a:t>
            </a:r>
            <a:endParaRPr lang="it-IT" sz="2100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2" name="Rettangolo 21"/>
          <p:cNvSpPr/>
          <p:nvPr/>
        </p:nvSpPr>
        <p:spPr>
          <a:xfrm>
            <a:off x="1678320" y="0"/>
            <a:ext cx="10513680" cy="404280"/>
          </a:xfrm>
          <a:prstGeom prst="rect">
            <a:avLst/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3" name="Picture 3"/>
          <p:cNvPicPr/>
          <p:nvPr/>
        </p:nvPicPr>
        <p:blipFill>
          <a:blip r:embed="rId6"/>
          <a:stretch/>
        </p:blipFill>
        <p:spPr>
          <a:xfrm>
            <a:off x="11782680" y="-14369"/>
            <a:ext cx="409320" cy="418650"/>
          </a:xfrm>
          <a:prstGeom prst="rect">
            <a:avLst/>
          </a:prstGeom>
          <a:ln>
            <a:noFill/>
          </a:ln>
        </p:spPr>
      </p:pic>
      <p:pic>
        <p:nvPicPr>
          <p:cNvPr id="14" name="Picture 2"/>
          <p:cNvPicPr/>
          <p:nvPr/>
        </p:nvPicPr>
        <p:blipFill>
          <a:blip r:embed="rId7"/>
          <a:srcRect l="11613" t="29317" r="14194" b="30924"/>
          <a:stretch/>
        </p:blipFill>
        <p:spPr>
          <a:xfrm>
            <a:off x="0" y="6360240"/>
            <a:ext cx="1241640" cy="497760"/>
          </a:xfrm>
          <a:prstGeom prst="rect">
            <a:avLst/>
          </a:prstGeom>
          <a:ln>
            <a:noFill/>
          </a:ln>
        </p:spPr>
      </p:pic>
      <p:pic>
        <p:nvPicPr>
          <p:cNvPr id="15" name="Picture 3"/>
          <p:cNvPicPr/>
          <p:nvPr/>
        </p:nvPicPr>
        <p:blipFill>
          <a:blip r:embed="rId6"/>
          <a:stretch/>
        </p:blipFill>
        <p:spPr>
          <a:xfrm>
            <a:off x="11782680" y="6335459"/>
            <a:ext cx="409320" cy="537429"/>
          </a:xfrm>
          <a:prstGeom prst="rect">
            <a:avLst/>
          </a:prstGeom>
          <a:ln>
            <a:noFill/>
          </a:ln>
        </p:spPr>
      </p:pic>
      <p:pic>
        <p:nvPicPr>
          <p:cNvPr id="2" name="Picture 2" descr="close up on nurse's hands while taking blood from patience. - analisi del sangue foto e immagini stock">
            <a:extLst>
              <a:ext uri="{FF2B5EF4-FFF2-40B4-BE49-F238E27FC236}">
                <a16:creationId xmlns:a16="http://schemas.microsoft.com/office/drawing/2014/main" id="{C28C564A-F487-2E29-050B-FABC7688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00586" y="5406651"/>
            <a:ext cx="2257993" cy="12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58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Rettangolo 8"/>
          <p:cNvSpPr/>
          <p:nvPr/>
        </p:nvSpPr>
        <p:spPr>
          <a:xfrm>
            <a:off x="0" y="-25857"/>
            <a:ext cx="12192000" cy="6857640"/>
          </a:xfrm>
          <a:prstGeom prst="rect">
            <a:avLst/>
          </a:prstGeom>
          <a:solidFill>
            <a:srgbClr val="E7EF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37" name="Picture 2"/>
          <p:cNvPicPr/>
          <p:nvPr/>
        </p:nvPicPr>
        <p:blipFill>
          <a:blip r:embed="rId3"/>
          <a:srcRect l="37451" t="29320" r="21942" b="22439"/>
          <a:stretch/>
        </p:blipFill>
        <p:spPr>
          <a:xfrm>
            <a:off x="4168184" y="2207741"/>
            <a:ext cx="3449520" cy="2311200"/>
          </a:xfrm>
          <a:prstGeom prst="rect">
            <a:avLst/>
          </a:prstGeom>
          <a:ln w="0">
            <a:noFill/>
          </a:ln>
        </p:spPr>
      </p:pic>
      <p:pic>
        <p:nvPicPr>
          <p:cNvPr id="538" name="Picture 3"/>
          <p:cNvPicPr/>
          <p:nvPr/>
        </p:nvPicPr>
        <p:blipFill>
          <a:blip r:embed="rId4"/>
          <a:srcRect l="38185" t="26367" r="14567" b="28341"/>
          <a:stretch/>
        </p:blipFill>
        <p:spPr>
          <a:xfrm>
            <a:off x="906186" y="3142309"/>
            <a:ext cx="3748901" cy="2071440"/>
          </a:xfrm>
          <a:prstGeom prst="rect">
            <a:avLst/>
          </a:prstGeom>
          <a:ln w="0">
            <a:noFill/>
          </a:ln>
        </p:spPr>
      </p:pic>
      <p:sp>
        <p:nvSpPr>
          <p:cNvPr id="539" name="Rectangle 4"/>
          <p:cNvSpPr/>
          <p:nvPr/>
        </p:nvSpPr>
        <p:spPr>
          <a:xfrm>
            <a:off x="674024" y="447678"/>
            <a:ext cx="1043784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590" b="1" i="1" strike="noStrike" spc="-1" dirty="0">
                <a:solidFill>
                  <a:srgbClr val="005295"/>
                </a:solidFill>
                <a:latin typeface="Arial Narrow"/>
              </a:rPr>
              <a:t>La Diagnostica Molecolare nell’Allergia respiratoria……</a:t>
            </a:r>
            <a:endParaRPr lang="it-IT" sz="359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0" name="Picture 5"/>
          <p:cNvPicPr/>
          <p:nvPr/>
        </p:nvPicPr>
        <p:blipFill>
          <a:blip r:embed="rId5"/>
          <a:srcRect l="39666" t="32293" r="16782" b="26367"/>
          <a:stretch/>
        </p:blipFill>
        <p:spPr>
          <a:xfrm>
            <a:off x="7464670" y="3142309"/>
            <a:ext cx="3798810" cy="2071440"/>
          </a:xfrm>
          <a:prstGeom prst="rect">
            <a:avLst/>
          </a:prstGeom>
          <a:ln w="0">
            <a:noFill/>
          </a:ln>
        </p:spPr>
      </p:pic>
      <p:sp>
        <p:nvSpPr>
          <p:cNvPr id="541" name="Text Box 13"/>
          <p:cNvSpPr/>
          <p:nvPr/>
        </p:nvSpPr>
        <p:spPr>
          <a:xfrm>
            <a:off x="2780637" y="5821920"/>
            <a:ext cx="6224614" cy="51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395"/>
              </a:spcBef>
            </a:pPr>
            <a:r>
              <a:rPr lang="it-IT" sz="2790" b="0" strike="noStrike" spc="-1" dirty="0">
                <a:solidFill>
                  <a:srgbClr val="000000"/>
                </a:solidFill>
                <a:latin typeface="Times New Roman"/>
              </a:rPr>
              <a:t>……….</a:t>
            </a:r>
            <a:r>
              <a:rPr lang="it-IT" sz="2790" b="0" strike="noStrike" spc="-1" dirty="0">
                <a:solidFill>
                  <a:srgbClr val="C00000"/>
                </a:solidFill>
                <a:latin typeface="Times New Roman"/>
              </a:rPr>
              <a:t>mappatura delle fonti allergeniche</a:t>
            </a:r>
            <a:endParaRPr lang="it-IT" sz="279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Text Box 2"/>
          <p:cNvSpPr/>
          <p:nvPr/>
        </p:nvSpPr>
        <p:spPr>
          <a:xfrm>
            <a:off x="576840" y="5350993"/>
            <a:ext cx="11038320" cy="460211"/>
          </a:xfrm>
          <a:prstGeom prst="rect">
            <a:avLst/>
          </a:prstGeom>
          <a:noFill/>
          <a:ln w="9525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strike="noStrike" spc="-1" dirty="0" err="1">
                <a:solidFill>
                  <a:srgbClr val="C00000"/>
                </a:solidFill>
                <a:latin typeface="Arial"/>
              </a:rPr>
              <a:t>Evoluzione</a:t>
            </a:r>
            <a:r>
              <a:rPr lang="en-GB" sz="2400" b="1" strike="noStrike" spc="-1" dirty="0">
                <a:solidFill>
                  <a:srgbClr val="C00000"/>
                </a:solidFill>
                <a:latin typeface="Arial"/>
              </a:rPr>
              <a:t> </a:t>
            </a:r>
            <a:r>
              <a:rPr lang="en-GB" sz="2400" b="1" strike="noStrike" spc="-1" dirty="0" err="1">
                <a:solidFill>
                  <a:srgbClr val="C00000"/>
                </a:solidFill>
                <a:latin typeface="Arial"/>
              </a:rPr>
              <a:t>nella</a:t>
            </a:r>
            <a:r>
              <a:rPr lang="en-GB" sz="2400" b="1" strike="noStrike" spc="-1" dirty="0">
                <a:solidFill>
                  <a:srgbClr val="C00000"/>
                </a:solidFill>
                <a:latin typeface="Arial"/>
              </a:rPr>
              <a:t> </a:t>
            </a:r>
            <a:r>
              <a:rPr lang="en-GB" sz="2400" b="1" strike="noStrike" spc="-1" dirty="0" err="1">
                <a:solidFill>
                  <a:srgbClr val="C00000"/>
                </a:solidFill>
                <a:latin typeface="Arial"/>
              </a:rPr>
              <a:t>diagnosi</a:t>
            </a:r>
            <a:r>
              <a:rPr lang="en-GB" sz="2400" b="1" strike="noStrike" spc="-1" dirty="0">
                <a:solidFill>
                  <a:srgbClr val="C00000"/>
                </a:solidFill>
                <a:latin typeface="Arial"/>
              </a:rPr>
              <a:t> : </a:t>
            </a:r>
            <a:r>
              <a:rPr lang="en-GB" sz="2400" b="1" strike="noStrike" spc="-1" dirty="0" err="1">
                <a:solidFill>
                  <a:srgbClr val="C00000"/>
                </a:solidFill>
                <a:latin typeface="Arial"/>
              </a:rPr>
              <a:t>dalla</a:t>
            </a:r>
            <a:r>
              <a:rPr lang="en-GB" sz="2400" b="1" strike="noStrike" spc="-1" dirty="0">
                <a:solidFill>
                  <a:srgbClr val="C00000"/>
                </a:solidFill>
                <a:latin typeface="Arial"/>
              </a:rPr>
              <a:t> </a:t>
            </a:r>
            <a:r>
              <a:rPr lang="en-GB" sz="2400" b="1" strike="noStrike" spc="-1" dirty="0" err="1">
                <a:solidFill>
                  <a:srgbClr val="C00000"/>
                </a:solidFill>
                <a:latin typeface="Arial"/>
              </a:rPr>
              <a:t>fonte</a:t>
            </a:r>
            <a:r>
              <a:rPr lang="en-GB" sz="2400" b="1" strike="noStrike" spc="-1" dirty="0">
                <a:solidFill>
                  <a:srgbClr val="C00000"/>
                </a:solidFill>
                <a:latin typeface="Arial"/>
              </a:rPr>
              <a:t> </a:t>
            </a:r>
            <a:r>
              <a:rPr lang="en-GB" sz="2400" b="1" strike="noStrike" spc="-1" dirty="0" err="1">
                <a:solidFill>
                  <a:srgbClr val="C00000"/>
                </a:solidFill>
                <a:latin typeface="Arial"/>
              </a:rPr>
              <a:t>allergenica</a:t>
            </a:r>
            <a:r>
              <a:rPr lang="en-GB" sz="2400" b="1" strike="noStrike" spc="-1" dirty="0">
                <a:solidFill>
                  <a:srgbClr val="C00000"/>
                </a:solidFill>
                <a:latin typeface="Arial"/>
              </a:rPr>
              <a:t>  </a:t>
            </a:r>
            <a:r>
              <a:rPr lang="en-GB" sz="2400" b="1" strike="noStrike" spc="-1" dirty="0" err="1">
                <a:solidFill>
                  <a:srgbClr val="C00000"/>
                </a:solidFill>
                <a:latin typeface="Arial"/>
              </a:rPr>
              <a:t>alla</a:t>
            </a:r>
            <a:r>
              <a:rPr lang="en-GB" sz="2400" b="1" strike="noStrike" spc="-1" dirty="0">
                <a:solidFill>
                  <a:srgbClr val="C00000"/>
                </a:solidFill>
                <a:latin typeface="Arial"/>
              </a:rPr>
              <a:t> </a:t>
            </a:r>
            <a:r>
              <a:rPr lang="en-GB" sz="2400" b="1" strike="noStrike" spc="-1" dirty="0" err="1">
                <a:solidFill>
                  <a:srgbClr val="C00000"/>
                </a:solidFill>
                <a:latin typeface="Arial"/>
              </a:rPr>
              <a:t>molecola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Rettangolo 1"/>
          <p:cNvSpPr/>
          <p:nvPr/>
        </p:nvSpPr>
        <p:spPr>
          <a:xfrm>
            <a:off x="953924" y="970615"/>
            <a:ext cx="9878040" cy="11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790" b="0" strike="noStrike" spc="-1" dirty="0">
                <a:solidFill>
                  <a:srgbClr val="000000"/>
                </a:solidFill>
                <a:latin typeface="Arial"/>
              </a:rPr>
              <a:t>La diagnostica molecolare permette di differenziare i soggetti sensibilizzati verso molecole</a:t>
            </a:r>
          </a:p>
          <a:p>
            <a:pPr>
              <a:lnSpc>
                <a:spcPct val="100000"/>
              </a:lnSpc>
            </a:pPr>
            <a:r>
              <a:rPr lang="it-IT" sz="1790" b="0" strike="noStrike" spc="-1" dirty="0">
                <a:solidFill>
                  <a:srgbClr val="000000"/>
                </a:solidFill>
                <a:latin typeface="Arial"/>
              </a:rPr>
              <a:t>allergeniche indice di sensibilizzazione primaria (“genuina”) per una singola fonte allergenica</a:t>
            </a:r>
          </a:p>
          <a:p>
            <a:pPr>
              <a:lnSpc>
                <a:spcPct val="100000"/>
              </a:lnSpc>
            </a:pPr>
            <a:r>
              <a:rPr lang="it-IT" sz="1790" b="0" strike="noStrike" spc="-1" dirty="0">
                <a:solidFill>
                  <a:srgbClr val="000000"/>
                </a:solidFill>
                <a:latin typeface="Arial"/>
              </a:rPr>
              <a:t>dai soggetti che sono positivi solo perché sensibilizzati a molecole cross-reattive (pan-allergeni)</a:t>
            </a:r>
          </a:p>
          <a:p>
            <a:pPr>
              <a:lnSpc>
                <a:spcPct val="100000"/>
              </a:lnSpc>
            </a:pPr>
            <a:r>
              <a:rPr lang="it-IT" sz="1790" b="0" strike="noStrike" spc="-1" dirty="0">
                <a:solidFill>
                  <a:srgbClr val="000000"/>
                </a:solidFill>
                <a:latin typeface="Arial"/>
              </a:rPr>
              <a:t>responsabili di false positività</a:t>
            </a:r>
          </a:p>
        </p:txBody>
      </p:sp>
      <p:sp>
        <p:nvSpPr>
          <p:cNvPr id="10" name="CustomShape 1"/>
          <p:cNvSpPr/>
          <p:nvPr/>
        </p:nvSpPr>
        <p:spPr>
          <a:xfrm>
            <a:off x="9282736" y="6125622"/>
            <a:ext cx="2332424" cy="4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/>
          </a:bodyPr>
          <a:lstStyle/>
          <a:p>
            <a:pPr algn="ctr">
              <a:spcBef>
                <a:spcPts val="420"/>
              </a:spcBef>
            </a:pP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M.A. </a:t>
            </a:r>
            <a:r>
              <a:rPr lang="it-IT" sz="2100" spc="-1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Crivellaro</a:t>
            </a: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2024</a:t>
            </a:r>
            <a:endParaRPr lang="it-IT" sz="2100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1" name="Rettangolo 21"/>
          <p:cNvSpPr/>
          <p:nvPr/>
        </p:nvSpPr>
        <p:spPr>
          <a:xfrm>
            <a:off x="1678320" y="0"/>
            <a:ext cx="10513680" cy="404280"/>
          </a:xfrm>
          <a:prstGeom prst="rect">
            <a:avLst/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2" name="Picture 2"/>
          <p:cNvPicPr/>
          <p:nvPr/>
        </p:nvPicPr>
        <p:blipFill>
          <a:blip r:embed="rId6"/>
          <a:srcRect l="11608" t="29314" r="14198" b="30905"/>
          <a:stretch/>
        </p:blipFill>
        <p:spPr>
          <a:xfrm>
            <a:off x="0" y="0"/>
            <a:ext cx="1677960" cy="404280"/>
          </a:xfrm>
          <a:prstGeom prst="rect">
            <a:avLst/>
          </a:prstGeom>
          <a:ln w="0">
            <a:noFill/>
          </a:ln>
        </p:spPr>
      </p:pic>
      <p:pic>
        <p:nvPicPr>
          <p:cNvPr id="13" name="Picture 3"/>
          <p:cNvPicPr/>
          <p:nvPr/>
        </p:nvPicPr>
        <p:blipFill>
          <a:blip r:embed="rId7"/>
          <a:stretch/>
        </p:blipFill>
        <p:spPr>
          <a:xfrm>
            <a:off x="11782680" y="-14369"/>
            <a:ext cx="409320" cy="418650"/>
          </a:xfrm>
          <a:prstGeom prst="rect">
            <a:avLst/>
          </a:prstGeom>
          <a:ln>
            <a:noFill/>
          </a:ln>
        </p:spPr>
      </p:pic>
      <p:pic>
        <p:nvPicPr>
          <p:cNvPr id="14" name="Picture 3"/>
          <p:cNvPicPr/>
          <p:nvPr/>
        </p:nvPicPr>
        <p:blipFill>
          <a:blip r:embed="rId7"/>
          <a:stretch/>
        </p:blipFill>
        <p:spPr>
          <a:xfrm>
            <a:off x="11782680" y="6335459"/>
            <a:ext cx="409320" cy="537429"/>
          </a:xfrm>
          <a:prstGeom prst="rect">
            <a:avLst/>
          </a:prstGeom>
          <a:ln>
            <a:noFill/>
          </a:ln>
        </p:spPr>
      </p:pic>
      <p:pic>
        <p:nvPicPr>
          <p:cNvPr id="15" name="Picture 2"/>
          <p:cNvPicPr/>
          <p:nvPr/>
        </p:nvPicPr>
        <p:blipFill>
          <a:blip r:embed="rId8"/>
          <a:srcRect l="11613" t="29317" r="14194" b="30924"/>
          <a:stretch/>
        </p:blipFill>
        <p:spPr>
          <a:xfrm>
            <a:off x="0" y="6360240"/>
            <a:ext cx="1241640" cy="497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39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Picture 2"/>
          <p:cNvPicPr/>
          <p:nvPr/>
        </p:nvPicPr>
        <p:blipFill>
          <a:blip r:embed="rId3"/>
          <a:stretch/>
        </p:blipFill>
        <p:spPr>
          <a:xfrm>
            <a:off x="15480" y="-4059360"/>
            <a:ext cx="14159880" cy="10917000"/>
          </a:xfrm>
          <a:prstGeom prst="rect">
            <a:avLst/>
          </a:prstGeom>
          <a:ln w="0">
            <a:noFill/>
          </a:ln>
        </p:spPr>
      </p:pic>
      <p:sp>
        <p:nvSpPr>
          <p:cNvPr id="573" name="Rectangle 3"/>
          <p:cNvSpPr/>
          <p:nvPr/>
        </p:nvSpPr>
        <p:spPr>
          <a:xfrm>
            <a:off x="6501240" y="5791320"/>
            <a:ext cx="607680" cy="22824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74" name="Picture 1027"/>
          <p:cNvPicPr/>
          <p:nvPr/>
        </p:nvPicPr>
        <p:blipFill>
          <a:blip r:embed="rId4"/>
          <a:stretch/>
        </p:blipFill>
        <p:spPr>
          <a:xfrm>
            <a:off x="13104000" y="-799920"/>
            <a:ext cx="1013040" cy="799920"/>
          </a:xfrm>
          <a:prstGeom prst="rect">
            <a:avLst/>
          </a:prstGeom>
          <a:ln w="0">
            <a:noFill/>
          </a:ln>
        </p:spPr>
      </p:pic>
      <p:pic>
        <p:nvPicPr>
          <p:cNvPr id="575" name="Picture 5"/>
          <p:cNvPicPr/>
          <p:nvPr/>
        </p:nvPicPr>
        <p:blipFill>
          <a:blip r:embed="rId5"/>
          <a:stretch/>
        </p:blipFill>
        <p:spPr>
          <a:xfrm>
            <a:off x="7178601" y="2578634"/>
            <a:ext cx="7211880" cy="4463640"/>
          </a:xfrm>
          <a:prstGeom prst="rect">
            <a:avLst/>
          </a:prstGeom>
          <a:ln w="0">
            <a:noFill/>
          </a:ln>
        </p:spPr>
      </p:pic>
      <p:sp>
        <p:nvSpPr>
          <p:cNvPr id="576" name="Text Box 6"/>
          <p:cNvSpPr/>
          <p:nvPr/>
        </p:nvSpPr>
        <p:spPr>
          <a:xfrm>
            <a:off x="6400080" y="5715000"/>
            <a:ext cx="844200" cy="33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it-IT" sz="1600" b="1" strike="noStrike" spc="-1">
                <a:solidFill>
                  <a:srgbClr val="000000"/>
                </a:solidFill>
                <a:latin typeface="Arial"/>
              </a:rPr>
              <a:t>5,8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Line 7"/>
          <p:cNvSpPr/>
          <p:nvPr/>
        </p:nvSpPr>
        <p:spPr>
          <a:xfrm>
            <a:off x="420840" y="5943600"/>
            <a:ext cx="1925280" cy="360"/>
          </a:xfrm>
          <a:prstGeom prst="line">
            <a:avLst/>
          </a:prstGeom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it-IT" sz="17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8" name="Line 8"/>
          <p:cNvSpPr/>
          <p:nvPr/>
        </p:nvSpPr>
        <p:spPr>
          <a:xfrm>
            <a:off x="420840" y="6248160"/>
            <a:ext cx="2127960" cy="360"/>
          </a:xfrm>
          <a:prstGeom prst="line">
            <a:avLst/>
          </a:prstGeom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it-IT" sz="17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9" name="Line 9"/>
          <p:cNvSpPr/>
          <p:nvPr/>
        </p:nvSpPr>
        <p:spPr>
          <a:xfrm>
            <a:off x="6399720" y="5943600"/>
            <a:ext cx="709560" cy="360"/>
          </a:xfrm>
          <a:prstGeom prst="line">
            <a:avLst/>
          </a:prstGeom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it-IT" sz="17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0" name="Line 10"/>
          <p:cNvSpPr/>
          <p:nvPr/>
        </p:nvSpPr>
        <p:spPr>
          <a:xfrm>
            <a:off x="6382800" y="6237000"/>
            <a:ext cx="506880" cy="360"/>
          </a:xfrm>
          <a:prstGeom prst="line">
            <a:avLst/>
          </a:prstGeom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it-IT" sz="17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1" name="Rectangle 11"/>
          <p:cNvSpPr/>
          <p:nvPr/>
        </p:nvSpPr>
        <p:spPr>
          <a:xfrm>
            <a:off x="6383160" y="6021360"/>
            <a:ext cx="766080" cy="144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2" name="Text Box 12"/>
          <p:cNvSpPr/>
          <p:nvPr/>
        </p:nvSpPr>
        <p:spPr>
          <a:xfrm>
            <a:off x="6383160" y="5950080"/>
            <a:ext cx="956160" cy="33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it-IT" sz="1600" b="1" strike="noStrike" spc="-1">
                <a:solidFill>
                  <a:srgbClr val="000000"/>
                </a:solidFill>
                <a:latin typeface="Times New Roman"/>
              </a:rPr>
              <a:t>1,15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Text Box 13"/>
          <p:cNvSpPr/>
          <p:nvPr/>
        </p:nvSpPr>
        <p:spPr>
          <a:xfrm>
            <a:off x="10445266" y="2836650"/>
            <a:ext cx="1148040" cy="3047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 dirty="0">
                <a:solidFill>
                  <a:srgbClr val="000000"/>
                </a:solidFill>
                <a:latin typeface="Times New Roman"/>
              </a:rPr>
              <a:t>&lt;0,10</a:t>
            </a:r>
            <a:endParaRPr lang="it-IT" sz="139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Line 14"/>
          <p:cNvSpPr/>
          <p:nvPr/>
        </p:nvSpPr>
        <p:spPr>
          <a:xfrm>
            <a:off x="7244280" y="2852640"/>
            <a:ext cx="360" cy="4005360"/>
          </a:xfrm>
          <a:prstGeom prst="line">
            <a:avLst/>
          </a:prstGeom>
          <a:ln w="3810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it-IT" sz="17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5" name="Rectangle 16"/>
          <p:cNvSpPr/>
          <p:nvPr/>
        </p:nvSpPr>
        <p:spPr>
          <a:xfrm>
            <a:off x="7723800" y="5805360"/>
            <a:ext cx="6415920" cy="57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6" name="Text Box 17"/>
          <p:cNvSpPr/>
          <p:nvPr/>
        </p:nvSpPr>
        <p:spPr>
          <a:xfrm>
            <a:off x="10445266" y="3119656"/>
            <a:ext cx="1148040" cy="36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 dirty="0">
                <a:solidFill>
                  <a:srgbClr val="000000"/>
                </a:solidFill>
                <a:latin typeface="Times New Roman"/>
              </a:rPr>
              <a:t>&lt;0,10</a:t>
            </a:r>
            <a:endParaRPr lang="it-IT" sz="139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 dirty="0">
                <a:solidFill>
                  <a:srgbClr val="000000"/>
                </a:solidFill>
                <a:latin typeface="Times New Roman"/>
              </a:rPr>
              <a:t>&lt;0,10</a:t>
            </a:r>
            <a:endParaRPr lang="it-IT" sz="139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 dirty="0">
                <a:solidFill>
                  <a:srgbClr val="000000"/>
                </a:solidFill>
                <a:latin typeface="Times New Roman"/>
              </a:rPr>
              <a:t>&lt;0,10</a:t>
            </a:r>
            <a:endParaRPr lang="it-IT" sz="139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 dirty="0">
                <a:solidFill>
                  <a:srgbClr val="000000"/>
                </a:solidFill>
                <a:latin typeface="Times New Roman"/>
              </a:rPr>
              <a:t>&lt;0,10</a:t>
            </a:r>
            <a:endParaRPr lang="it-IT" sz="139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 dirty="0">
                <a:solidFill>
                  <a:srgbClr val="000000"/>
                </a:solidFill>
                <a:latin typeface="Times New Roman"/>
              </a:rPr>
              <a:t>&lt;0,10</a:t>
            </a:r>
            <a:endParaRPr lang="it-IT" sz="139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 dirty="0">
                <a:solidFill>
                  <a:srgbClr val="000000"/>
                </a:solidFill>
                <a:latin typeface="Times New Roman"/>
              </a:rPr>
              <a:t>&lt;</a:t>
            </a:r>
            <a:r>
              <a:rPr lang="it-IT" sz="1390" b="1" strike="noStrike" spc="-1" dirty="0">
                <a:solidFill>
                  <a:srgbClr val="000000"/>
                </a:solidFill>
                <a:latin typeface="Times New Roman"/>
              </a:rPr>
              <a:t>2,23</a:t>
            </a:r>
            <a:endParaRPr lang="it-IT" sz="139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 dirty="0">
                <a:solidFill>
                  <a:srgbClr val="000000"/>
                </a:solidFill>
                <a:latin typeface="Times New Roman"/>
              </a:rPr>
              <a:t>&lt;0,10</a:t>
            </a:r>
            <a:endParaRPr lang="it-IT" sz="139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r>
              <a:rPr lang="it-IT" sz="1390" b="0" strike="noStrike" spc="-1" dirty="0">
                <a:solidFill>
                  <a:srgbClr val="000000"/>
                </a:solidFill>
                <a:latin typeface="Times New Roman"/>
              </a:rPr>
              <a:t>&lt;0,10</a:t>
            </a:r>
            <a:endParaRPr lang="it-IT" sz="139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lang="it-IT" sz="139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lang="it-IT" sz="139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lang="it-IT" sz="139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lang="it-IT" sz="139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Text Box 18"/>
          <p:cNvSpPr/>
          <p:nvPr/>
        </p:nvSpPr>
        <p:spPr>
          <a:xfrm>
            <a:off x="10597320" y="6384960"/>
            <a:ext cx="1148040" cy="94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790" b="1" strike="noStrike" spc="-1">
                <a:solidFill>
                  <a:srgbClr val="000000"/>
                </a:solidFill>
                <a:latin typeface="Times New Roman"/>
              </a:rPr>
              <a:t>0,43</a:t>
            </a:r>
            <a:endParaRPr lang="it-IT" sz="17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Line 19"/>
          <p:cNvSpPr/>
          <p:nvPr/>
        </p:nvSpPr>
        <p:spPr>
          <a:xfrm>
            <a:off x="15975360" y="2205000"/>
            <a:ext cx="360" cy="3816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it-IT" sz="17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9" name="Text Box 20"/>
          <p:cNvSpPr/>
          <p:nvPr/>
        </p:nvSpPr>
        <p:spPr>
          <a:xfrm>
            <a:off x="10597320" y="5516640"/>
            <a:ext cx="1148040" cy="94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790" b="1" strike="noStrike" spc="-1">
                <a:solidFill>
                  <a:srgbClr val="000000"/>
                </a:solidFill>
                <a:latin typeface="Times New Roman"/>
              </a:rPr>
              <a:t>0,21</a:t>
            </a:r>
            <a:endParaRPr lang="it-IT" sz="17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9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Rectangle 21"/>
          <p:cNvSpPr/>
          <p:nvPr/>
        </p:nvSpPr>
        <p:spPr>
          <a:xfrm>
            <a:off x="7360920" y="5805360"/>
            <a:ext cx="573840" cy="57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1" name="Rectangle 22"/>
          <p:cNvSpPr/>
          <p:nvPr/>
        </p:nvSpPr>
        <p:spPr>
          <a:xfrm>
            <a:off x="12622680" y="2781360"/>
            <a:ext cx="863280" cy="407628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2" name="Rettangolo 22"/>
          <p:cNvSpPr/>
          <p:nvPr/>
        </p:nvSpPr>
        <p:spPr>
          <a:xfrm>
            <a:off x="8202960" y="-1900080"/>
            <a:ext cx="5362200" cy="1225080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93" name="Rettangolo 23"/>
          <p:cNvSpPr/>
          <p:nvPr/>
        </p:nvSpPr>
        <p:spPr>
          <a:xfrm>
            <a:off x="2648160" y="-1324080"/>
            <a:ext cx="2585880" cy="649080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0738822" y="4657346"/>
            <a:ext cx="37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7339320" y="4653746"/>
            <a:ext cx="3916901" cy="2879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420840" y="-1831880"/>
            <a:ext cx="1396964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Ulteriore valutazione Allergologica nel periodo di </a:t>
            </a:r>
            <a:r>
              <a:rPr lang="it-IT" sz="4000" dirty="0" err="1">
                <a:solidFill>
                  <a:srgbClr val="C00000"/>
                </a:solidFill>
              </a:rPr>
              <a:t>peggiormanto</a:t>
            </a:r>
            <a:r>
              <a:rPr lang="it-IT" sz="4000" dirty="0">
                <a:solidFill>
                  <a:srgbClr val="C00000"/>
                </a:solidFill>
              </a:rPr>
              <a:t> dei sintomi 20----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60595" y="-14133"/>
            <a:ext cx="1226208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Ulteriore valutazione Allergologica nel periodo di peggioramento dei sintomi</a:t>
            </a:r>
          </a:p>
          <a:p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EBA053-943B-53F4-3CA5-97952F376B34}"/>
              </a:ext>
            </a:extLst>
          </p:cNvPr>
          <p:cNvSpPr txBox="1"/>
          <p:nvPr/>
        </p:nvSpPr>
        <p:spPr>
          <a:xfrm>
            <a:off x="12539218" y="445428"/>
            <a:ext cx="1374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26772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Picture 2"/>
          <p:cNvPicPr/>
          <p:nvPr/>
        </p:nvPicPr>
        <p:blipFill>
          <a:blip r:embed="rId3"/>
          <a:stretch/>
        </p:blipFill>
        <p:spPr>
          <a:xfrm>
            <a:off x="509157" y="418649"/>
            <a:ext cx="11038320" cy="5974920"/>
          </a:xfrm>
          <a:prstGeom prst="rect">
            <a:avLst/>
          </a:prstGeom>
          <a:ln w="0">
            <a:noFill/>
          </a:ln>
        </p:spPr>
      </p:pic>
      <p:sp>
        <p:nvSpPr>
          <p:cNvPr id="546" name="Freccia a destra 6"/>
          <p:cNvSpPr/>
          <p:nvPr/>
        </p:nvSpPr>
        <p:spPr>
          <a:xfrm rot="6936000">
            <a:off x="8185680" y="2565000"/>
            <a:ext cx="852840" cy="74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C0000"/>
            </a:solidFill>
          </a:ln>
          <a:effectLst>
            <a:outerShdw blurRad="76320" dist="12218" dir="8100000" sy="-23000" kx="8004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47" name="Picture 2"/>
          <p:cNvPicPr/>
          <p:nvPr/>
        </p:nvPicPr>
        <p:blipFill>
          <a:blip r:embed="rId4"/>
          <a:srcRect l="11608" t="29314" r="14198" b="30905"/>
          <a:stretch/>
        </p:blipFill>
        <p:spPr>
          <a:xfrm>
            <a:off x="0" y="0"/>
            <a:ext cx="1677960" cy="404280"/>
          </a:xfrm>
          <a:prstGeom prst="rect">
            <a:avLst/>
          </a:prstGeom>
          <a:ln w="0">
            <a:noFill/>
          </a:ln>
        </p:spPr>
      </p:pic>
      <p:sp>
        <p:nvSpPr>
          <p:cNvPr id="7" name="CustomShape 1"/>
          <p:cNvSpPr/>
          <p:nvPr/>
        </p:nvSpPr>
        <p:spPr>
          <a:xfrm>
            <a:off x="8711757" y="6416984"/>
            <a:ext cx="2835720" cy="4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/>
          </a:bodyPr>
          <a:lstStyle/>
          <a:p>
            <a:pPr algn="ctr">
              <a:spcBef>
                <a:spcPts val="420"/>
              </a:spcBef>
            </a:pP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M.A. </a:t>
            </a:r>
            <a:r>
              <a:rPr lang="it-IT" sz="2100" spc="-1" dirty="0" err="1">
                <a:solidFill>
                  <a:schemeClr val="bg1">
                    <a:lumMod val="75000"/>
                  </a:schemeClr>
                </a:solidFill>
                <a:latin typeface="Calibri"/>
              </a:rPr>
              <a:t>Crivellaro</a:t>
            </a:r>
            <a:r>
              <a:rPr lang="it-IT" sz="2100" spc="-1" dirty="0">
                <a:solidFill>
                  <a:schemeClr val="bg1">
                    <a:lumMod val="75000"/>
                  </a:schemeClr>
                </a:solidFill>
                <a:latin typeface="Calibri"/>
              </a:rPr>
              <a:t> 2024</a:t>
            </a:r>
            <a:endParaRPr lang="it-IT" sz="2100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8" name="Rettangolo 21"/>
          <p:cNvSpPr/>
          <p:nvPr/>
        </p:nvSpPr>
        <p:spPr>
          <a:xfrm>
            <a:off x="1678320" y="0"/>
            <a:ext cx="10513680" cy="404280"/>
          </a:xfrm>
          <a:prstGeom prst="rect">
            <a:avLst/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79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" name="Picture 3"/>
          <p:cNvPicPr/>
          <p:nvPr/>
        </p:nvPicPr>
        <p:blipFill>
          <a:blip r:embed="rId5"/>
          <a:stretch/>
        </p:blipFill>
        <p:spPr>
          <a:xfrm>
            <a:off x="11782680" y="-14369"/>
            <a:ext cx="409320" cy="418650"/>
          </a:xfrm>
          <a:prstGeom prst="rect">
            <a:avLst/>
          </a:prstGeom>
          <a:ln>
            <a:noFill/>
          </a:ln>
        </p:spPr>
      </p:pic>
      <p:pic>
        <p:nvPicPr>
          <p:cNvPr id="10" name="Picture 2"/>
          <p:cNvPicPr/>
          <p:nvPr/>
        </p:nvPicPr>
        <p:blipFill>
          <a:blip r:embed="rId6"/>
          <a:srcRect l="11613" t="29317" r="14194" b="30924"/>
          <a:stretch/>
        </p:blipFill>
        <p:spPr>
          <a:xfrm>
            <a:off x="0" y="6360240"/>
            <a:ext cx="1241640" cy="497760"/>
          </a:xfrm>
          <a:prstGeom prst="rect">
            <a:avLst/>
          </a:prstGeom>
          <a:ln>
            <a:noFill/>
          </a:ln>
        </p:spPr>
      </p:pic>
      <p:pic>
        <p:nvPicPr>
          <p:cNvPr id="11" name="Picture 3"/>
          <p:cNvPicPr/>
          <p:nvPr/>
        </p:nvPicPr>
        <p:blipFill>
          <a:blip r:embed="rId5"/>
          <a:stretch/>
        </p:blipFill>
        <p:spPr>
          <a:xfrm>
            <a:off x="11782680" y="6335459"/>
            <a:ext cx="409320" cy="5374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391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3032</Words>
  <Application>Microsoft Office PowerPoint</Application>
  <PresentationFormat>Widescreen</PresentationFormat>
  <Paragraphs>406</Paragraphs>
  <Slides>30</Slides>
  <Notes>17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4" baseType="lpstr">
      <vt:lpstr>MS PGothic</vt:lpstr>
      <vt:lpstr>Arial</vt:lpstr>
      <vt:lpstr>Arial Black</vt:lpstr>
      <vt:lpstr>Arial Narrow</vt:lpstr>
      <vt:lpstr>Arial Unicode MS</vt:lpstr>
      <vt:lpstr>Calibri</vt:lpstr>
      <vt:lpstr>Calibri (Titoli)</vt:lpstr>
      <vt:lpstr>Calibri Light</vt:lpstr>
      <vt:lpstr>Futura</vt:lpstr>
      <vt:lpstr>Futura Medium</vt:lpstr>
      <vt:lpstr>Times New Roman</vt:lpstr>
      <vt:lpstr>Wingdings</vt:lpstr>
      <vt:lpstr>Tema di Office</vt:lpstr>
      <vt:lpstr>Foglio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Dall’aggiornamento della valutazione Allergologica emerge: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DERMATITE DA CONTATTO ALLERGICA Di Natura Professionale  </vt:lpstr>
      <vt:lpstr>Patch test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Basi immunologiche e regolazione   delle malattie allergiche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Marino</dc:creator>
  <cp:lastModifiedBy>Maria Angiola Crivellaro</cp:lastModifiedBy>
  <cp:revision>109</cp:revision>
  <dcterms:created xsi:type="dcterms:W3CDTF">2024-12-03T23:28:01Z</dcterms:created>
  <dcterms:modified xsi:type="dcterms:W3CDTF">2025-05-13T12:02:34Z</dcterms:modified>
</cp:coreProperties>
</file>