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7" r:id="rId4"/>
    <p:sldMasterId id="2147483739" r:id="rId5"/>
  </p:sldMasterIdLst>
  <p:notesMasterIdLst>
    <p:notesMasterId r:id="rId65"/>
  </p:notesMasterIdLst>
  <p:handoutMasterIdLst>
    <p:handoutMasterId r:id="rId66"/>
  </p:handoutMasterIdLst>
  <p:sldIdLst>
    <p:sldId id="937" r:id="rId6"/>
    <p:sldId id="2140755409" r:id="rId7"/>
    <p:sldId id="2140755405" r:id="rId8"/>
    <p:sldId id="2140755439" r:id="rId9"/>
    <p:sldId id="941" r:id="rId10"/>
    <p:sldId id="2140755394" r:id="rId11"/>
    <p:sldId id="943" r:id="rId12"/>
    <p:sldId id="600" r:id="rId13"/>
    <p:sldId id="2140755407" r:id="rId14"/>
    <p:sldId id="2140755436" r:id="rId15"/>
    <p:sldId id="945" r:id="rId16"/>
    <p:sldId id="2140755408" r:id="rId17"/>
    <p:sldId id="2140755419" r:id="rId18"/>
    <p:sldId id="2140755402" r:id="rId19"/>
    <p:sldId id="603" r:id="rId20"/>
    <p:sldId id="604" r:id="rId21"/>
    <p:sldId id="601" r:id="rId22"/>
    <p:sldId id="602" r:id="rId23"/>
    <p:sldId id="605" r:id="rId24"/>
    <p:sldId id="606" r:id="rId25"/>
    <p:sldId id="608" r:id="rId26"/>
    <p:sldId id="610" r:id="rId27"/>
    <p:sldId id="611" r:id="rId28"/>
    <p:sldId id="612" r:id="rId29"/>
    <p:sldId id="2140755430" r:id="rId30"/>
    <p:sldId id="359" r:id="rId31"/>
    <p:sldId id="2140755403" r:id="rId32"/>
    <p:sldId id="2140755412" r:id="rId33"/>
    <p:sldId id="948" r:id="rId34"/>
    <p:sldId id="947" r:id="rId35"/>
    <p:sldId id="2140755404" r:id="rId36"/>
    <p:sldId id="951" r:id="rId37"/>
    <p:sldId id="950" r:id="rId38"/>
    <p:sldId id="2140755422" r:id="rId39"/>
    <p:sldId id="918" r:id="rId40"/>
    <p:sldId id="553" r:id="rId41"/>
    <p:sldId id="367" r:id="rId42"/>
    <p:sldId id="952" r:id="rId43"/>
    <p:sldId id="953" r:id="rId44"/>
    <p:sldId id="2140755427" r:id="rId45"/>
    <p:sldId id="946" r:id="rId46"/>
    <p:sldId id="623" r:id="rId47"/>
    <p:sldId id="502" r:id="rId48"/>
    <p:sldId id="2140755432" r:id="rId49"/>
    <p:sldId id="954" r:id="rId50"/>
    <p:sldId id="909" r:id="rId51"/>
    <p:sldId id="928" r:id="rId52"/>
    <p:sldId id="2140755435" r:id="rId53"/>
    <p:sldId id="646" r:id="rId54"/>
    <p:sldId id="444" r:id="rId55"/>
    <p:sldId id="534" r:id="rId56"/>
    <p:sldId id="535" r:id="rId57"/>
    <p:sldId id="531" r:id="rId58"/>
    <p:sldId id="955" r:id="rId59"/>
    <p:sldId id="2140755437" r:id="rId60"/>
    <p:sldId id="538" r:id="rId61"/>
    <p:sldId id="539" r:id="rId62"/>
    <p:sldId id="540" r:id="rId63"/>
    <p:sldId id="530" r:id="rId64"/>
  </p:sldIdLst>
  <p:sldSz cx="12192000" cy="6858000"/>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93"/>
    <a:srgbClr val="133C8B"/>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766" autoAdjust="0"/>
    <p:restoredTop sz="74288" autoAdjust="0"/>
  </p:normalViewPr>
  <p:slideViewPr>
    <p:cSldViewPr snapToGrid="0">
      <p:cViewPr varScale="1">
        <p:scale>
          <a:sx n="61" d="100"/>
          <a:sy n="61" d="100"/>
        </p:scale>
        <p:origin x="1853" y="48"/>
      </p:cViewPr>
      <p:guideLst>
        <p:guide orient="horz" pos="2160"/>
        <p:guide pos="3840"/>
      </p:guideLst>
    </p:cSldViewPr>
  </p:slideViewPr>
  <p:notesTextViewPr>
    <p:cViewPr>
      <p:scale>
        <a:sx n="3" d="2"/>
        <a:sy n="3" d="2"/>
      </p:scale>
      <p:origin x="0" y="0"/>
    </p:cViewPr>
  </p:notesTextViewPr>
  <p:sorterViewPr>
    <p:cViewPr varScale="1">
      <p:scale>
        <a:sx n="1" d="1"/>
        <a:sy n="1" d="1"/>
      </p:scale>
      <p:origin x="0" y="-17328"/>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5FB2E671-72BB-4CA4-9F42-F681A2D7401B}" type="datetimeFigureOut">
              <a:rPr lang="en-US" smtClean="0"/>
              <a:t>5/13/2025</a:t>
            </a:fld>
            <a:endParaRPr lang="en-US"/>
          </a:p>
        </p:txBody>
      </p:sp>
      <p:sp>
        <p:nvSpPr>
          <p:cNvPr id="4" name="Footer Placeholder 3"/>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D86612E1-A28C-42E1-9ACC-736594DA4321}" type="slidenum">
              <a:rPr lang="en-US" smtClean="0"/>
              <a:t>‹N›</a:t>
            </a:fld>
            <a:endParaRPr lang="en-US"/>
          </a:p>
        </p:txBody>
      </p:sp>
    </p:spTree>
    <p:extLst>
      <p:ext uri="{BB962C8B-B14F-4D97-AF65-F5344CB8AC3E}">
        <p14:creationId xmlns:p14="http://schemas.microsoft.com/office/powerpoint/2010/main" val="3308321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de-CH"/>
          </a:p>
        </p:txBody>
      </p:sp>
      <p:sp>
        <p:nvSpPr>
          <p:cNvPr id="3" name="Datumsplatzhalt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D861C9A1-354E-491F-91CC-B8ABD701143E}" type="datetimeFigureOut">
              <a:rPr lang="de-CH" smtClean="0"/>
              <a:t>13.05.2025</a:t>
            </a:fld>
            <a:endParaRPr lang="de-CH"/>
          </a:p>
        </p:txBody>
      </p:sp>
      <p:sp>
        <p:nvSpPr>
          <p:cNvPr id="4" name="Folienbildplatzhalt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de-CH"/>
          </a:p>
        </p:txBody>
      </p:sp>
      <p:sp>
        <p:nvSpPr>
          <p:cNvPr id="5" name="Notizenplatzhalt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de-CH"/>
          </a:p>
        </p:txBody>
      </p:sp>
      <p:sp>
        <p:nvSpPr>
          <p:cNvPr id="7" name="Foliennummernplatzhalt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8723F5DA-66D6-483F-BAE0-B8982170EA04}" type="slidenum">
              <a:rPr lang="de-CH" smtClean="0"/>
              <a:t>‹N›</a:t>
            </a:fld>
            <a:endParaRPr lang="de-CH"/>
          </a:p>
        </p:txBody>
      </p:sp>
    </p:spTree>
    <p:extLst>
      <p:ext uri="{BB962C8B-B14F-4D97-AF65-F5344CB8AC3E}">
        <p14:creationId xmlns:p14="http://schemas.microsoft.com/office/powerpoint/2010/main" val="251555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5CBA2E-0D64-4F3E-928E-2C277E98E43E}" type="slidenum">
              <a:rPr lang="it-IT" altLang="it-IT" smtClean="0"/>
              <a:pPr>
                <a:spcBef>
                  <a:spcPct val="0"/>
                </a:spcBef>
              </a:pPr>
              <a:t>3</a:t>
            </a:fld>
            <a:endParaRPr lang="it-IT" altLang="it-IT"/>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altLang="it-IT" dirty="0" err="1">
                <a:latin typeface="Arial" panose="020B0604020202020204" pitchFamily="34" charset="0"/>
              </a:rPr>
              <a:t>Partiamo</a:t>
            </a:r>
            <a:r>
              <a:rPr lang="en-US" altLang="it-IT" dirty="0">
                <a:latin typeface="Arial" panose="020B0604020202020204" pitchFamily="34" charset="0"/>
              </a:rPr>
              <a:t> dal </a:t>
            </a:r>
            <a:r>
              <a:rPr lang="en-US" altLang="it-IT" dirty="0" err="1">
                <a:latin typeface="Arial" panose="020B0604020202020204" pitchFamily="34" charset="0"/>
              </a:rPr>
              <a:t>dato</a:t>
            </a:r>
            <a:r>
              <a:rPr lang="en-US" altLang="it-IT" dirty="0">
                <a:latin typeface="Arial" panose="020B0604020202020204" pitchFamily="34" charset="0"/>
              </a:rPr>
              <a:t> </a:t>
            </a:r>
            <a:r>
              <a:rPr lang="en-US" altLang="it-IT" dirty="0" err="1">
                <a:latin typeface="Arial" panose="020B0604020202020204" pitchFamily="34" charset="0"/>
              </a:rPr>
              <a:t>epidemiologico</a:t>
            </a:r>
            <a:endParaRPr lang="en-US" altLang="it-IT" dirty="0">
              <a:latin typeface="Arial" panose="020B0604020202020204" pitchFamily="34" charset="0"/>
            </a:endParaRPr>
          </a:p>
          <a:p>
            <a:endParaRPr lang="en-US" altLang="it-IT" dirty="0">
              <a:latin typeface="Arial" panose="020B0604020202020204" pitchFamily="34" charset="0"/>
            </a:endParaRPr>
          </a:p>
          <a:p>
            <a:r>
              <a:rPr lang="en-US" altLang="it-IT" dirty="0">
                <a:latin typeface="Arial" panose="020B0604020202020204" pitchFamily="34" charset="0"/>
              </a:rPr>
              <a:t>Adverse drug reactions (ADRs) affect more than 7% of the general population. </a:t>
            </a:r>
          </a:p>
          <a:p>
            <a:endParaRPr lang="en-US" altLang="it-IT" dirty="0">
              <a:latin typeface="Arial" panose="020B0604020202020204" pitchFamily="34" charset="0"/>
            </a:endParaRPr>
          </a:p>
          <a:p>
            <a:endParaRPr lang="en-US" altLang="it-IT"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dirty="0">
                <a:latin typeface="Arial" panose="020B0604020202020204" pitchFamily="34" charset="0"/>
              </a:rPr>
              <a:t>And Between 17% and 25% of outpatient patients at primary care centers reported ADRs. T</a:t>
            </a:r>
            <a:r>
              <a:rPr lang="it-IT" dirty="0" err="1"/>
              <a:t>ra</a:t>
            </a:r>
            <a:r>
              <a:rPr lang="it-IT" dirty="0"/>
              <a:t> il 17% e il 25% dei pazienti ambulatoriali dei centri di assistenza primaria hanno segnalato reazioni avverse.</a:t>
            </a:r>
            <a:endParaRPr lang="en-US" altLang="it-IT" dirty="0">
              <a:latin typeface="Arial" panose="020B0604020202020204" pitchFamily="34" charset="0"/>
            </a:endParaRPr>
          </a:p>
          <a:p>
            <a:r>
              <a:rPr lang="en-US" altLang="it-IT" dirty="0">
                <a:latin typeface="Arial" panose="020B0604020202020204" pitchFamily="34" charset="0"/>
              </a:rPr>
              <a:t>Based on a recent meta-analysis, the overall incidence of ADRs in hospitalized patients was reported to be 15.1%. </a:t>
            </a:r>
          </a:p>
          <a:p>
            <a:r>
              <a:rPr lang="en-US" altLang="it-IT" dirty="0">
                <a:latin typeface="Arial" panose="020B0604020202020204" pitchFamily="34" charset="0"/>
              </a:rPr>
              <a:t>Nearly one half of these reactions were serious.</a:t>
            </a:r>
          </a:p>
          <a:p>
            <a:r>
              <a:rPr lang="en-US" altLang="it-IT" dirty="0">
                <a:latin typeface="Arial" panose="020B0604020202020204" pitchFamily="34" charset="0"/>
              </a:rPr>
              <a:t>These studies estimate that 6.7% of hospitalized patients have a serious adverse drug reaction with a fatality rate of 0.32%</a:t>
            </a:r>
          </a:p>
          <a:p>
            <a:r>
              <a:rPr lang="en-US" altLang="it-IT" dirty="0">
                <a:latin typeface="Arial" panose="020B0604020202020204" pitchFamily="34" charset="0"/>
              </a:rPr>
              <a:t>The exact number of ADRs is not certain and is limited by methodological considerations.</a:t>
            </a:r>
          </a:p>
          <a:p>
            <a:endParaRPr lang="en-US" altLang="it-IT" dirty="0">
              <a:latin typeface="Arial" panose="020B0604020202020204" pitchFamily="34" charset="0"/>
            </a:endParaRPr>
          </a:p>
          <a:p>
            <a:endParaRPr lang="it-IT" altLang="it-IT" dirty="0">
              <a:latin typeface="Arial" panose="020B0604020202020204" pitchFamily="34" charset="0"/>
            </a:endParaRPr>
          </a:p>
        </p:txBody>
      </p:sp>
    </p:spTree>
    <p:extLst>
      <p:ext uri="{BB962C8B-B14F-4D97-AF65-F5344CB8AC3E}">
        <p14:creationId xmlns:p14="http://schemas.microsoft.com/office/powerpoint/2010/main" val="1625713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FE4CDB2-23A1-402C-BB0B-B31CF5D9451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93FE38-2CC6-49E4-875B-7EDD8FF55A3F}" type="slidenum">
              <a:rPr lang="it-IT" altLang="it-IT" smtClean="0"/>
              <a:pPr>
                <a:spcBef>
                  <a:spcPct val="0"/>
                </a:spcBef>
              </a:pPr>
              <a:t>18</a:t>
            </a:fld>
            <a:endParaRPr lang="it-IT" altLang="it-IT"/>
          </a:p>
        </p:txBody>
      </p:sp>
      <p:sp>
        <p:nvSpPr>
          <p:cNvPr id="35843" name="Rectangle 2">
            <a:extLst>
              <a:ext uri="{FF2B5EF4-FFF2-40B4-BE49-F238E27FC236}">
                <a16:creationId xmlns:a16="http://schemas.microsoft.com/office/drawing/2014/main" id="{9AE48B29-E86E-46DA-80D2-ED69B4A07C36}"/>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454EEFF-59F5-4D62-9F08-1EBD7BB2389A}"/>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ndParaRPr>
          </a:p>
        </p:txBody>
      </p:sp>
    </p:spTree>
    <p:extLst>
      <p:ext uri="{BB962C8B-B14F-4D97-AF65-F5344CB8AC3E}">
        <p14:creationId xmlns:p14="http://schemas.microsoft.com/office/powerpoint/2010/main" val="39639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a:extLst>
              <a:ext uri="{FF2B5EF4-FFF2-40B4-BE49-F238E27FC236}">
                <a16:creationId xmlns:a16="http://schemas.microsoft.com/office/drawing/2014/main" id="{72F71B33-3343-4C80-A9FB-07F19B31D041}"/>
              </a:ext>
            </a:extLst>
          </p:cNvPr>
          <p:cNvSpPr>
            <a:spLocks noGrp="1" noRot="1" noChangeAspect="1" noChangeArrowheads="1" noTextEdit="1"/>
          </p:cNvSpPr>
          <p:nvPr>
            <p:ph type="sldImg"/>
          </p:nvPr>
        </p:nvSpPr>
        <p:spPr>
          <a:ln/>
        </p:spPr>
      </p:sp>
      <p:sp>
        <p:nvSpPr>
          <p:cNvPr id="41987" name="Segnaposto note 2">
            <a:extLst>
              <a:ext uri="{FF2B5EF4-FFF2-40B4-BE49-F238E27FC236}">
                <a16:creationId xmlns:a16="http://schemas.microsoft.com/office/drawing/2014/main" id="{8BFAE1A6-7AC7-4874-A50F-FF024DD23AE6}"/>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
        <p:nvSpPr>
          <p:cNvPr id="41988" name="Segnaposto numero diapositiva 3">
            <a:extLst>
              <a:ext uri="{FF2B5EF4-FFF2-40B4-BE49-F238E27FC236}">
                <a16:creationId xmlns:a16="http://schemas.microsoft.com/office/drawing/2014/main" id="{BFD6CE6F-91B9-4A26-9767-604E31CAADC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177A19-7977-4F5E-8BB5-82D311DE0517}" type="slidenum">
              <a:rPr lang="it-IT" altLang="it-IT" smtClean="0"/>
              <a:pPr>
                <a:spcBef>
                  <a:spcPct val="0"/>
                </a:spcBef>
              </a:pPr>
              <a:t>20</a:t>
            </a:fld>
            <a:endParaRPr lang="it-IT" altLang="it-IT"/>
          </a:p>
        </p:txBody>
      </p:sp>
    </p:spTree>
    <p:extLst>
      <p:ext uri="{BB962C8B-B14F-4D97-AF65-F5344CB8AC3E}">
        <p14:creationId xmlns:p14="http://schemas.microsoft.com/office/powerpoint/2010/main" val="326988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6BE49A9F-321F-4009-8CB8-48BF034A6F7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C46EB5-B634-4F21-90A7-DC8EC2C033AE}" type="slidenum">
              <a:rPr lang="it-IT" altLang="it-IT" smtClean="0"/>
              <a:pPr>
                <a:spcBef>
                  <a:spcPct val="0"/>
                </a:spcBef>
              </a:pPr>
              <a:t>21</a:t>
            </a:fld>
            <a:endParaRPr lang="it-IT" altLang="it-IT"/>
          </a:p>
        </p:txBody>
      </p:sp>
      <p:sp>
        <p:nvSpPr>
          <p:cNvPr id="45059" name="Rectangle 2">
            <a:extLst>
              <a:ext uri="{FF2B5EF4-FFF2-40B4-BE49-F238E27FC236}">
                <a16:creationId xmlns:a16="http://schemas.microsoft.com/office/drawing/2014/main" id="{BEC2E952-2271-4117-BCB0-C32D820E3654}"/>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CEF7E3CC-56D1-41B3-A372-ACD85CAC0518}"/>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42377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01589BA-9C35-4112-92E5-4D45DE7D4E4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2605F5-FB56-4968-9448-8503B0C93795}" type="slidenum">
              <a:rPr lang="it-IT" altLang="it-IT" smtClean="0"/>
              <a:pPr>
                <a:spcBef>
                  <a:spcPct val="0"/>
                </a:spcBef>
              </a:pPr>
              <a:t>22</a:t>
            </a:fld>
            <a:endParaRPr lang="it-IT" altLang="it-IT"/>
          </a:p>
        </p:txBody>
      </p:sp>
      <p:sp>
        <p:nvSpPr>
          <p:cNvPr id="49155" name="Rectangle 2">
            <a:extLst>
              <a:ext uri="{FF2B5EF4-FFF2-40B4-BE49-F238E27FC236}">
                <a16:creationId xmlns:a16="http://schemas.microsoft.com/office/drawing/2014/main" id="{79DFBC69-2896-41FE-A176-7AB30F8CDA61}"/>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79D27AE4-98DC-4AB7-9210-17C5F0EF0A7D}"/>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55407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BC3ABE2-29C4-4A43-90C7-983BAE12A76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46B888-0E8C-48E5-B3B5-5CC888C34DF1}" type="slidenum">
              <a:rPr lang="it-IT" altLang="it-IT" smtClean="0"/>
              <a:pPr>
                <a:spcBef>
                  <a:spcPct val="0"/>
                </a:spcBef>
              </a:pPr>
              <a:t>23</a:t>
            </a:fld>
            <a:endParaRPr lang="it-IT" altLang="it-IT"/>
          </a:p>
        </p:txBody>
      </p:sp>
      <p:sp>
        <p:nvSpPr>
          <p:cNvPr id="51203" name="Rectangle 2">
            <a:extLst>
              <a:ext uri="{FF2B5EF4-FFF2-40B4-BE49-F238E27FC236}">
                <a16:creationId xmlns:a16="http://schemas.microsoft.com/office/drawing/2014/main" id="{5214D398-B70A-4045-AFB0-8736E549CC30}"/>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6813083A-5F23-4A6F-86F8-D17E71779CCF}"/>
              </a:ext>
            </a:extLst>
          </p:cNvPr>
          <p:cNvSpPr>
            <a:spLocks noGrp="1" noChangeArrowheads="1"/>
          </p:cNvSpPr>
          <p:nvPr>
            <p:ph type="body" idx="1"/>
          </p:nvPr>
        </p:nvSpPr>
        <p:spPr>
          <a:noFill/>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588395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endParaRPr lang="en-US" dirty="0"/>
          </a:p>
          <a:p>
            <a:endParaRPr lang="it-IT" dirty="0"/>
          </a:p>
          <a:p>
            <a:r>
              <a:rPr lang="en-US" dirty="0"/>
              <a:t>.</a:t>
            </a:r>
          </a:p>
        </p:txBody>
      </p:sp>
      <p:sp>
        <p:nvSpPr>
          <p:cNvPr id="4" name="Slide Number Placeholder 3"/>
          <p:cNvSpPr>
            <a:spLocks noGrp="1"/>
          </p:cNvSpPr>
          <p:nvPr>
            <p:ph type="sldNum" sz="quarter" idx="10"/>
          </p:nvPr>
        </p:nvSpPr>
        <p:spPr/>
        <p:txBody>
          <a:bodyPr/>
          <a:lstStyle/>
          <a:p>
            <a:fld id="{93372CC9-4146-43BF-ACF5-D059FBCA9607}" type="slidenum">
              <a:rPr lang="en-US" smtClean="0"/>
              <a:t>25</a:t>
            </a:fld>
            <a:endParaRPr lang="en-US"/>
          </a:p>
        </p:txBody>
      </p:sp>
    </p:spTree>
    <p:extLst>
      <p:ext uri="{BB962C8B-B14F-4D97-AF65-F5344CB8AC3E}">
        <p14:creationId xmlns:p14="http://schemas.microsoft.com/office/powerpoint/2010/main" val="1437710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93372CC9-4146-43BF-ACF5-D059FBCA9607}" type="slidenum">
              <a:rPr lang="en-US" smtClean="0"/>
              <a:t>26</a:t>
            </a:fld>
            <a:endParaRPr lang="en-US"/>
          </a:p>
        </p:txBody>
      </p:sp>
    </p:spTree>
    <p:extLst>
      <p:ext uri="{BB962C8B-B14F-4D97-AF65-F5344CB8AC3E}">
        <p14:creationId xmlns:p14="http://schemas.microsoft.com/office/powerpoint/2010/main" val="287507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93372CC9-4146-43BF-ACF5-D059FBCA9607}" type="slidenum">
              <a:rPr lang="en-US" smtClean="0"/>
              <a:t>28</a:t>
            </a:fld>
            <a:endParaRPr lang="en-US"/>
          </a:p>
        </p:txBody>
      </p:sp>
    </p:spTree>
    <p:extLst>
      <p:ext uri="{BB962C8B-B14F-4D97-AF65-F5344CB8AC3E}">
        <p14:creationId xmlns:p14="http://schemas.microsoft.com/office/powerpoint/2010/main" val="3550582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3F5DA-66D6-483F-BAE0-B8982170EA04}" type="slidenum">
              <a:rPr lang="de-CH" smtClean="0"/>
              <a:t>31</a:t>
            </a:fld>
            <a:endParaRPr lang="de-CH"/>
          </a:p>
        </p:txBody>
      </p:sp>
    </p:spTree>
    <p:extLst>
      <p:ext uri="{BB962C8B-B14F-4D97-AF65-F5344CB8AC3E}">
        <p14:creationId xmlns:p14="http://schemas.microsoft.com/office/powerpoint/2010/main" val="1695403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3F5DA-66D6-483F-BAE0-B8982170EA04}" type="slidenum">
              <a:rPr lang="de-CH" smtClean="0"/>
              <a:t>32</a:t>
            </a:fld>
            <a:endParaRPr lang="de-CH"/>
          </a:p>
        </p:txBody>
      </p:sp>
    </p:spTree>
    <p:extLst>
      <p:ext uri="{BB962C8B-B14F-4D97-AF65-F5344CB8AC3E}">
        <p14:creationId xmlns:p14="http://schemas.microsoft.com/office/powerpoint/2010/main" val="161592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sulla base dei dati europei recenti i farmaci maggiormente segnalati come correlati ad anafilassi sono questi</a:t>
            </a:r>
          </a:p>
        </p:txBody>
      </p:sp>
      <p:sp>
        <p:nvSpPr>
          <p:cNvPr id="4" name="Segnaposto numero diapositiva 3"/>
          <p:cNvSpPr>
            <a:spLocks noGrp="1"/>
          </p:cNvSpPr>
          <p:nvPr>
            <p:ph type="sldNum" sz="quarter" idx="5"/>
          </p:nvPr>
        </p:nvSpPr>
        <p:spPr/>
        <p:txBody>
          <a:bodyPr/>
          <a:lstStyle/>
          <a:p>
            <a:fld id="{8723F5DA-66D6-483F-BAE0-B8982170EA04}" type="slidenum">
              <a:rPr lang="de-CH" smtClean="0"/>
              <a:t>5</a:t>
            </a:fld>
            <a:endParaRPr lang="de-CH"/>
          </a:p>
        </p:txBody>
      </p:sp>
    </p:spTree>
    <p:extLst>
      <p:ext uri="{BB962C8B-B14F-4D97-AF65-F5344CB8AC3E}">
        <p14:creationId xmlns:p14="http://schemas.microsoft.com/office/powerpoint/2010/main" val="2332011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Per la </a:t>
            </a:r>
            <a:r>
              <a:rPr lang="en-US" sz="1200" b="0" i="0" u="none" strike="noStrike" kern="1200" baseline="0" dirty="0" err="1">
                <a:solidFill>
                  <a:schemeClr val="tx1"/>
                </a:solidFill>
                <a:latin typeface="+mn-lt"/>
                <a:ea typeface="+mn-ea"/>
                <a:cs typeface="+mn-cs"/>
              </a:rPr>
              <a:t>diagnostica</a:t>
            </a:r>
            <a:r>
              <a:rPr lang="en-US" sz="1200" b="0" i="0" u="none" strike="noStrike" kern="1200" baseline="0" dirty="0">
                <a:solidFill>
                  <a:schemeClr val="tx1"/>
                </a:solidFill>
                <a:latin typeface="+mn-lt"/>
                <a:ea typeface="+mn-ea"/>
                <a:cs typeface="+mn-cs"/>
              </a:rPr>
              <a:t> alle penicillin </a:t>
            </a:r>
            <a:r>
              <a:rPr lang="en-US" sz="1200" b="0" i="0" u="none" strike="noStrike" kern="1200" baseline="0" dirty="0" err="1">
                <a:solidFill>
                  <a:schemeClr val="tx1"/>
                </a:solidFill>
                <a:latin typeface="+mn-lt"/>
                <a:ea typeface="+mn-ea"/>
                <a:cs typeface="+mn-cs"/>
              </a:rPr>
              <a:t>abbiamo</a:t>
            </a:r>
            <a:r>
              <a:rPr lang="en-US" sz="1200" b="0" i="0" u="none" strike="noStrike" kern="1200" baseline="0" dirty="0">
                <a:solidFill>
                  <a:schemeClr val="tx1"/>
                </a:solidFill>
                <a:latin typeface="+mn-lt"/>
                <a:ea typeface="+mn-ea"/>
                <a:cs typeface="+mn-cs"/>
              </a:rPr>
              <a:t> un </a:t>
            </a:r>
            <a:r>
              <a:rPr lang="en-US" sz="1200" b="0" i="0" u="none" strike="noStrike" kern="1200" baseline="0" dirty="0" err="1">
                <a:solidFill>
                  <a:schemeClr val="tx1"/>
                </a:solidFill>
                <a:latin typeface="+mn-lt"/>
                <a:ea typeface="+mn-ea"/>
                <a:cs typeface="+mn-cs"/>
              </a:rPr>
              <a:t>orotocollo</a:t>
            </a:r>
            <a:r>
              <a:rPr lang="en-US" sz="1200" b="0" i="0" u="none" strike="noStrike" kern="1200" baseline="0" dirty="0">
                <a:solidFill>
                  <a:schemeClr val="tx1"/>
                </a:solidFill>
                <a:latin typeface="+mn-lt"/>
                <a:ea typeface="+mn-ea"/>
                <a:cs typeface="+mn-cs"/>
              </a:rPr>
              <a:t> ben </a:t>
            </a:r>
            <a:r>
              <a:rPr lang="en-US" sz="1200" b="0" i="0" u="none" strike="noStrike" kern="1200" baseline="0" dirty="0" err="1">
                <a:solidFill>
                  <a:schemeClr val="tx1"/>
                </a:solidFill>
                <a:latin typeface="+mn-lt"/>
                <a:ea typeface="+mn-ea"/>
                <a:cs typeface="+mn-cs"/>
              </a:rPr>
              <a:t>preciso</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372CC9-4146-43BF-ACF5-D059FBCA9607}" type="slidenum">
              <a:rPr lang="en-US" smtClean="0"/>
              <a:t>34</a:t>
            </a:fld>
            <a:endParaRPr lang="en-US"/>
          </a:p>
        </p:txBody>
      </p:sp>
    </p:spTree>
    <p:extLst>
      <p:ext uri="{BB962C8B-B14F-4D97-AF65-F5344CB8AC3E}">
        <p14:creationId xmlns:p14="http://schemas.microsoft.com/office/powerpoint/2010/main" val="2198056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r>
              <a:rPr lang="en-US" dirty="0" err="1"/>
              <a:t>Imetaboliti</a:t>
            </a:r>
            <a:r>
              <a:rPr lang="en-US" dirty="0"/>
              <a:t> </a:t>
            </a:r>
            <a:r>
              <a:rPr lang="en-US" dirty="0" err="1"/>
              <a:t>delle</a:t>
            </a:r>
            <a:r>
              <a:rPr lang="en-US" dirty="0"/>
              <a:t> penicillin </a:t>
            </a:r>
            <a:r>
              <a:rPr lang="en-US" dirty="0" err="1"/>
              <a:t>sono</a:t>
            </a:r>
            <a:endParaRPr lang="en-US" dirty="0"/>
          </a:p>
        </p:txBody>
      </p:sp>
      <p:sp>
        <p:nvSpPr>
          <p:cNvPr id="4" name="Slide Number Placeholder 3"/>
          <p:cNvSpPr>
            <a:spLocks noGrp="1"/>
          </p:cNvSpPr>
          <p:nvPr>
            <p:ph type="sldNum" sz="quarter" idx="10"/>
          </p:nvPr>
        </p:nvSpPr>
        <p:spPr/>
        <p:txBody>
          <a:bodyPr/>
          <a:lstStyle/>
          <a:p>
            <a:fld id="{93372CC9-4146-43BF-ACF5-D059FBCA9607}" type="slidenum">
              <a:rPr lang="en-US" smtClean="0"/>
              <a:t>35</a:t>
            </a:fld>
            <a:endParaRPr lang="en-US"/>
          </a:p>
        </p:txBody>
      </p:sp>
    </p:spTree>
    <p:extLst>
      <p:ext uri="{BB962C8B-B14F-4D97-AF65-F5344CB8AC3E}">
        <p14:creationId xmlns:p14="http://schemas.microsoft.com/office/powerpoint/2010/main" val="566592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66155" rtl="0" eaLnBrk="1" fontAlgn="auto" latinLnBrk="0" hangingPunct="1">
              <a:lnSpc>
                <a:spcPct val="100000"/>
              </a:lnSpc>
              <a:spcBef>
                <a:spcPts val="0"/>
              </a:spcBef>
              <a:spcAft>
                <a:spcPts val="0"/>
              </a:spcAft>
              <a:buClrTx/>
              <a:buSzTx/>
              <a:buFontTx/>
              <a:buNone/>
              <a:tabLst/>
              <a:defRPr/>
            </a:pPr>
            <a:r>
              <a:rPr kumimoji="0" lang="it-IT" altLang="it-IT" sz="1400" b="0" i="0" u="none" strike="noStrike" cap="none" normalizeH="0" baseline="0" dirty="0" err="1">
                <a:ln>
                  <a:noFill/>
                </a:ln>
                <a:solidFill>
                  <a:srgbClr val="202124"/>
                </a:solidFill>
                <a:effectLst/>
                <a:latin typeface="inherit"/>
                <a:cs typeface="Arial" pitchFamily="34" charset="0"/>
              </a:rPr>
              <a:t>This</a:t>
            </a:r>
            <a:r>
              <a:rPr kumimoji="0" lang="it-IT" altLang="it-IT" sz="1400" b="0" i="0" u="none" strike="noStrike" cap="none" normalizeH="0" baseline="0" dirty="0">
                <a:ln>
                  <a:noFill/>
                </a:ln>
                <a:solidFill>
                  <a:srgbClr val="202124"/>
                </a:solidFill>
                <a:effectLst/>
                <a:latin typeface="inherit"/>
                <a:cs typeface="Arial" pitchFamily="34" charset="0"/>
              </a:rPr>
              <a:t> </a:t>
            </a:r>
            <a:r>
              <a:rPr kumimoji="0" lang="it-IT" altLang="it-IT" sz="1400" b="0" i="0" u="none" strike="noStrike" cap="none" normalizeH="0" baseline="0" dirty="0" err="1">
                <a:ln>
                  <a:noFill/>
                </a:ln>
                <a:solidFill>
                  <a:srgbClr val="202124"/>
                </a:solidFill>
                <a:effectLst/>
                <a:latin typeface="inherit"/>
                <a:cs typeface="Arial" pitchFamily="34" charset="0"/>
              </a:rPr>
              <a:t>is</a:t>
            </a:r>
            <a:r>
              <a:rPr kumimoji="0" lang="it-IT" altLang="it-IT" sz="1400" b="0" i="0" u="none" strike="noStrike" cap="none" normalizeH="0" baseline="0" dirty="0">
                <a:ln>
                  <a:noFill/>
                </a:ln>
                <a:solidFill>
                  <a:srgbClr val="202124"/>
                </a:solidFill>
                <a:effectLst/>
                <a:latin typeface="inherit"/>
                <a:cs typeface="Arial" pitchFamily="34" charset="0"/>
              </a:rPr>
              <a:t> the </a:t>
            </a:r>
            <a:r>
              <a:rPr kumimoji="0" lang="it-IT" altLang="it-IT" sz="1400" b="0" i="0" u="none" strike="noStrike" cap="none" normalizeH="0" baseline="0" dirty="0" err="1">
                <a:ln>
                  <a:noFill/>
                </a:ln>
                <a:solidFill>
                  <a:srgbClr val="202124"/>
                </a:solidFill>
                <a:effectLst/>
                <a:latin typeface="inherit"/>
                <a:cs typeface="Arial" pitchFamily="34" charset="0"/>
              </a:rPr>
              <a:t>commersciallì</a:t>
            </a:r>
            <a:r>
              <a:rPr kumimoji="0" lang="it-IT" altLang="it-IT" sz="1400" b="0" i="0" u="none" strike="noStrike" cap="none" normalizeH="0" baseline="0" dirty="0">
                <a:ln>
                  <a:noFill/>
                </a:ln>
                <a:solidFill>
                  <a:srgbClr val="202124"/>
                </a:solidFill>
                <a:effectLst/>
                <a:latin typeface="inherit"/>
                <a:cs typeface="Arial" pitchFamily="34" charset="0"/>
              </a:rPr>
              <a:t> </a:t>
            </a:r>
            <a:r>
              <a:rPr kumimoji="0" lang="it-IT" altLang="it-IT" sz="1400" b="0" i="0" u="none" strike="noStrike" cap="none" normalizeH="0" baseline="0" dirty="0" err="1">
                <a:ln>
                  <a:noFill/>
                </a:ln>
                <a:solidFill>
                  <a:srgbClr val="202124"/>
                </a:solidFill>
                <a:effectLst/>
                <a:latin typeface="inherit"/>
                <a:cs typeface="Arial" pitchFamily="34" charset="0"/>
              </a:rPr>
              <a:t>aveìlbl</a:t>
            </a:r>
            <a:r>
              <a:rPr kumimoji="0" lang="it-IT" altLang="it-IT" sz="1400" b="0" i="0" u="none" strike="noStrike" cap="none" normalizeH="0" baseline="0" dirty="0">
                <a:ln>
                  <a:noFill/>
                </a:ln>
                <a:solidFill>
                  <a:srgbClr val="202124"/>
                </a:solidFill>
                <a:effectLst/>
                <a:latin typeface="inherit"/>
                <a:cs typeface="Arial" pitchFamily="34" charset="0"/>
              </a:rPr>
              <a:t> </a:t>
            </a:r>
            <a:r>
              <a:rPr kumimoji="0" lang="it-IT" altLang="it-IT" sz="1400" b="0" i="0" u="none" strike="noStrike" cap="none" normalizeH="0" baseline="0" dirty="0" err="1">
                <a:ln>
                  <a:noFill/>
                </a:ln>
                <a:solidFill>
                  <a:srgbClr val="202124"/>
                </a:solidFill>
                <a:effectLst/>
                <a:latin typeface="inherit"/>
                <a:cs typeface="Arial" pitchFamily="34" charset="0"/>
              </a:rPr>
              <a:t>diagnostic</a:t>
            </a:r>
            <a:r>
              <a:rPr kumimoji="0" lang="it-IT" altLang="it-IT" sz="1400" b="0" i="0" u="none" strike="noStrike" cap="none" normalizeH="0" baseline="0" dirty="0">
                <a:ln>
                  <a:noFill/>
                </a:ln>
                <a:solidFill>
                  <a:srgbClr val="202124"/>
                </a:solidFill>
                <a:effectLst/>
                <a:latin typeface="inherit"/>
                <a:cs typeface="Arial" pitchFamily="34" charset="0"/>
              </a:rPr>
              <a:t> </a:t>
            </a:r>
            <a:r>
              <a:rPr kumimoji="0" lang="it-IT" altLang="it-IT" sz="1400" b="0" i="0" u="none" strike="noStrike" cap="none" normalizeH="0" baseline="0" dirty="0" err="1">
                <a:ln>
                  <a:noFill/>
                </a:ln>
                <a:solidFill>
                  <a:srgbClr val="202124"/>
                </a:solidFill>
                <a:effectLst/>
                <a:latin typeface="inherit"/>
                <a:cs typeface="Arial" pitchFamily="34" charset="0"/>
              </a:rPr>
              <a:t>prodact</a:t>
            </a:r>
            <a:r>
              <a:rPr kumimoji="0" lang="it-IT" altLang="it-IT" sz="1400" b="0" i="0" u="none" strike="noStrike" cap="none" normalizeH="0" baseline="0" dirty="0">
                <a:ln>
                  <a:noFill/>
                </a:ln>
                <a:solidFill>
                  <a:srgbClr val="202124"/>
                </a:solidFill>
                <a:effectLst/>
                <a:latin typeface="inherit"/>
                <a:cs typeface="Arial" pitchFamily="34" charset="0"/>
              </a:rPr>
              <a:t> </a:t>
            </a:r>
            <a:r>
              <a:rPr kumimoji="0" lang="it-IT" altLang="it-IT" sz="1400" b="0" i="0" u="none" strike="noStrike" cap="none" normalizeH="0" baseline="0" dirty="0" err="1">
                <a:ln>
                  <a:noFill/>
                </a:ln>
                <a:solidFill>
                  <a:srgbClr val="202124"/>
                </a:solidFill>
                <a:effectLst/>
                <a:latin typeface="inherit"/>
                <a:cs typeface="Arial" pitchFamily="34" charset="0"/>
              </a:rPr>
              <a:t>that</a:t>
            </a:r>
            <a:r>
              <a:rPr kumimoji="0" lang="it-IT" altLang="it-IT" sz="1400" b="0" i="0" u="none" strike="noStrike" cap="none" normalizeH="0" baseline="0" dirty="0">
                <a:ln>
                  <a:noFill/>
                </a:ln>
                <a:solidFill>
                  <a:srgbClr val="202124"/>
                </a:solidFill>
                <a:effectLst/>
                <a:latin typeface="inherit"/>
                <a:cs typeface="Arial" pitchFamily="34" charset="0"/>
              </a:rPr>
              <a:t> </a:t>
            </a:r>
            <a:r>
              <a:rPr kumimoji="0" lang="it-IT" altLang="it-IT" sz="1400" b="0" i="0" u="none" strike="noStrike" cap="none" normalizeH="0" baseline="0" dirty="0" err="1">
                <a:ln>
                  <a:noFill/>
                </a:ln>
                <a:solidFill>
                  <a:srgbClr val="202124"/>
                </a:solidFill>
                <a:effectLst/>
                <a:latin typeface="inherit"/>
                <a:cs typeface="Arial" pitchFamily="34" charset="0"/>
              </a:rPr>
              <a:t>we</a:t>
            </a:r>
            <a:r>
              <a:rPr kumimoji="0" lang="it-IT" altLang="it-IT" sz="1400" b="0" i="0" u="none" strike="noStrike" cap="none" normalizeH="0" baseline="0" dirty="0">
                <a:ln>
                  <a:noFill/>
                </a:ln>
                <a:solidFill>
                  <a:srgbClr val="202124"/>
                </a:solidFill>
                <a:effectLst/>
                <a:latin typeface="inherit"/>
                <a:cs typeface="Arial" pitchFamily="34" charset="0"/>
              </a:rPr>
              <a:t> use </a:t>
            </a:r>
            <a:endParaRPr lang="it-IT" sz="1300" dirty="0"/>
          </a:p>
          <a:p>
            <a:pPr marL="0" marR="0" indent="0" algn="l" defTabSz="966155" rtl="0" eaLnBrk="1" fontAlgn="auto" latinLnBrk="0" hangingPunct="1">
              <a:lnSpc>
                <a:spcPct val="100000"/>
              </a:lnSpc>
              <a:spcBef>
                <a:spcPts val="0"/>
              </a:spcBef>
              <a:spcAft>
                <a:spcPts val="0"/>
              </a:spcAft>
              <a:buClrTx/>
              <a:buSzTx/>
              <a:buFontTx/>
              <a:buNone/>
              <a:tabLst/>
              <a:defRPr/>
            </a:pPr>
            <a:endParaRPr lang="it-IT" sz="1300" dirty="0"/>
          </a:p>
          <a:p>
            <a:pPr defTabSz="966155">
              <a:defRPr/>
            </a:pPr>
            <a:endParaRPr lang="it-IT" sz="1300" dirty="0"/>
          </a:p>
          <a:p>
            <a:pPr defTabSz="966155">
              <a:defRPr/>
            </a:pPr>
            <a:endParaRPr lang="it-IT" sz="1300" dirty="0"/>
          </a:p>
          <a:p>
            <a:pPr defTabSz="966155">
              <a:defRPr/>
            </a:pPr>
            <a:endParaRPr lang="it-IT" sz="1400" dirty="0"/>
          </a:p>
          <a:p>
            <a:pPr defTabSz="966155">
              <a:defRPr/>
            </a:pPr>
            <a:r>
              <a:rPr lang="it-IT" sz="1400" dirty="0"/>
              <a:t>.</a:t>
            </a:r>
          </a:p>
          <a:p>
            <a:pPr defTabSz="966155">
              <a:defRPr/>
            </a:pPr>
            <a:endParaRPr lang="en-US" sz="1300" dirty="0"/>
          </a:p>
          <a:p>
            <a:pPr defTabSz="966155">
              <a:defRPr/>
            </a:pPr>
            <a:endParaRPr lang="en-US" sz="1300" dirty="0"/>
          </a:p>
          <a:p>
            <a:pPr defTabSz="966155">
              <a:defRPr/>
            </a:pPr>
            <a:endParaRPr lang="en-US" sz="1300" dirty="0"/>
          </a:p>
        </p:txBody>
      </p:sp>
      <p:sp>
        <p:nvSpPr>
          <p:cNvPr id="4" name="Segnaposto numero diapositiva 3"/>
          <p:cNvSpPr>
            <a:spLocks noGrp="1"/>
          </p:cNvSpPr>
          <p:nvPr>
            <p:ph type="sldNum" sz="quarter" idx="10"/>
          </p:nvPr>
        </p:nvSpPr>
        <p:spPr/>
        <p:txBody>
          <a:bodyPr/>
          <a:lstStyle/>
          <a:p>
            <a:fld id="{41EF7CDD-6B02-428E-AB09-327D48FB9E5E}" type="slidenum">
              <a:rPr lang="it-IT" smtClean="0"/>
              <a:pPr/>
              <a:t>36</a:t>
            </a:fld>
            <a:endParaRPr lang="it-IT"/>
          </a:p>
        </p:txBody>
      </p:sp>
    </p:spTree>
    <p:extLst>
      <p:ext uri="{BB962C8B-B14F-4D97-AF65-F5344CB8AC3E}">
        <p14:creationId xmlns:p14="http://schemas.microsoft.com/office/powerpoint/2010/main" val="800746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After preparation can be done SPT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intradermal test (IDT) can help identify the culprit drug in both immediate and non-immediate reactions. </a:t>
            </a:r>
          </a:p>
          <a:p>
            <a:r>
              <a:rPr lang="en-US" sz="1200" b="0" i="0" u="none" strike="noStrike" kern="1200" baseline="0" dirty="0">
                <a:solidFill>
                  <a:schemeClr val="tx1"/>
                </a:solidFill>
                <a:latin typeface="+mn-lt"/>
                <a:ea typeface="+mn-ea"/>
                <a:cs typeface="+mn-cs"/>
              </a:rPr>
              <a:t>If the patient has a history of immediate hypersensitivity, the results of an IDT are read immediately, but if they have experienced a non-immediate reaction, the results are read after 1–2 days </a:t>
            </a:r>
            <a:endParaRPr lang="en-US" dirty="0"/>
          </a:p>
        </p:txBody>
      </p:sp>
      <p:sp>
        <p:nvSpPr>
          <p:cNvPr id="4" name="Slide Number Placeholder 3"/>
          <p:cNvSpPr>
            <a:spLocks noGrp="1"/>
          </p:cNvSpPr>
          <p:nvPr>
            <p:ph type="sldNum" sz="quarter" idx="10"/>
          </p:nvPr>
        </p:nvSpPr>
        <p:spPr/>
        <p:txBody>
          <a:bodyPr/>
          <a:lstStyle/>
          <a:p>
            <a:fld id="{93372CC9-4146-43BF-ACF5-D059FBCA9607}" type="slidenum">
              <a:rPr lang="en-US" smtClean="0"/>
              <a:t>37</a:t>
            </a:fld>
            <a:endParaRPr lang="en-US"/>
          </a:p>
        </p:txBody>
      </p:sp>
    </p:spTree>
    <p:extLst>
      <p:ext uri="{BB962C8B-B14F-4D97-AF65-F5344CB8AC3E}">
        <p14:creationId xmlns:p14="http://schemas.microsoft.com/office/powerpoint/2010/main" val="3052752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93372CC9-4146-43BF-ACF5-D059FBCA9607}" type="slidenum">
              <a:rPr lang="en-US" smtClean="0"/>
              <a:t>40</a:t>
            </a:fld>
            <a:endParaRPr lang="en-US"/>
          </a:p>
        </p:txBody>
      </p:sp>
    </p:spTree>
    <p:extLst>
      <p:ext uri="{BB962C8B-B14F-4D97-AF65-F5344CB8AC3E}">
        <p14:creationId xmlns:p14="http://schemas.microsoft.com/office/powerpoint/2010/main" val="1405223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immagine diapositiva 1">
            <a:extLst>
              <a:ext uri="{FF2B5EF4-FFF2-40B4-BE49-F238E27FC236}">
                <a16:creationId xmlns:a16="http://schemas.microsoft.com/office/drawing/2014/main" id="{6227D90A-95E4-4B8D-8A14-4472EB7AE5AF}"/>
              </a:ext>
            </a:extLst>
          </p:cNvPr>
          <p:cNvSpPr>
            <a:spLocks noGrp="1" noRot="1" noChangeAspect="1" noChangeArrowheads="1" noTextEdit="1"/>
          </p:cNvSpPr>
          <p:nvPr>
            <p:ph type="sldImg"/>
          </p:nvPr>
        </p:nvSpPr>
        <p:spPr>
          <a:ln/>
        </p:spPr>
      </p:sp>
      <p:sp>
        <p:nvSpPr>
          <p:cNvPr id="86019" name="Segnaposto note 2">
            <a:extLst>
              <a:ext uri="{FF2B5EF4-FFF2-40B4-BE49-F238E27FC236}">
                <a16:creationId xmlns:a16="http://schemas.microsoft.com/office/drawing/2014/main" id="{8BD6E997-5001-48F0-A72A-F1E63AAE07AF}"/>
              </a:ext>
            </a:extLst>
          </p:cNvPr>
          <p:cNvSpPr>
            <a:spLocks noGrp="1" noChangeArrowheads="1"/>
          </p:cNvSpPr>
          <p:nvPr>
            <p:ph type="body" idx="1"/>
          </p:nvPr>
        </p:nvSpPr>
        <p:spPr>
          <a:noFill/>
        </p:spPr>
        <p:txBody>
          <a:bodyPr/>
          <a:lstStyle/>
          <a:p>
            <a:r>
              <a:rPr lang="it-IT" altLang="it-IT">
                <a:latin typeface="Arial" panose="020B0604020202020204" pitchFamily="34" charset="0"/>
              </a:rPr>
              <a:t>Therefore the provocation test is</a:t>
            </a:r>
          </a:p>
        </p:txBody>
      </p:sp>
      <p:sp>
        <p:nvSpPr>
          <p:cNvPr id="86020" name="Segnaposto numero diapositiva 3">
            <a:extLst>
              <a:ext uri="{FF2B5EF4-FFF2-40B4-BE49-F238E27FC236}">
                <a16:creationId xmlns:a16="http://schemas.microsoft.com/office/drawing/2014/main" id="{891776E7-2F28-4C1E-8D1C-D4028571A4D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5629B4-DDFB-4FBE-A7F5-B6ED981BC77D}" type="slidenum">
              <a:rPr lang="it-IT" altLang="it-IT" smtClean="0"/>
              <a:pPr/>
              <a:t>42</a:t>
            </a:fld>
            <a:endParaRPr lang="it-IT" altLang="it-IT"/>
          </a:p>
        </p:txBody>
      </p:sp>
    </p:spTree>
    <p:extLst>
      <p:ext uri="{BB962C8B-B14F-4D97-AF65-F5344CB8AC3E}">
        <p14:creationId xmlns:p14="http://schemas.microsoft.com/office/powerpoint/2010/main" val="3460734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a:extLst>
              <a:ext uri="{FF2B5EF4-FFF2-40B4-BE49-F238E27FC236}">
                <a16:creationId xmlns:a16="http://schemas.microsoft.com/office/drawing/2014/main" id="{E898F492-1C9A-FC71-014F-B000D1D74758}"/>
              </a:ext>
            </a:extLst>
          </p:cNvPr>
          <p:cNvSpPr>
            <a:spLocks noGrp="1" noRot="1" noChangeAspect="1" noChangeArrowheads="1" noTextEdit="1"/>
          </p:cNvSpPr>
          <p:nvPr>
            <p:ph type="sldImg"/>
          </p:nvPr>
        </p:nvSpPr>
        <p:spPr>
          <a:ln/>
        </p:spPr>
      </p:sp>
      <p:sp>
        <p:nvSpPr>
          <p:cNvPr id="22531" name="Segnaposto note 2">
            <a:extLst>
              <a:ext uri="{FF2B5EF4-FFF2-40B4-BE49-F238E27FC236}">
                <a16:creationId xmlns:a16="http://schemas.microsoft.com/office/drawing/2014/main" id="{43964FF0-BE9F-2EDA-29F7-321BEBB34534}"/>
              </a:ext>
            </a:extLst>
          </p:cNvPr>
          <p:cNvSpPr>
            <a:spLocks noGrp="1"/>
          </p:cNvSpPr>
          <p:nvPr>
            <p:ph type="body" idx="1"/>
          </p:nvPr>
        </p:nvSpPr>
        <p:spPr/>
        <p:txBody>
          <a:bodyPr/>
          <a:lstStyle/>
          <a:p>
            <a:pPr>
              <a:defRPr/>
            </a:pPr>
            <a:r>
              <a:rPr lang="en-US" altLang="it-IT" dirty="0"/>
              <a:t>Therefore the main indications of provocation test are</a:t>
            </a:r>
            <a:r>
              <a:rPr lang="it-IT" altLang="it-IT" dirty="0"/>
              <a:t>:</a:t>
            </a:r>
          </a:p>
          <a:p>
            <a:pPr marL="171450" indent="-171450">
              <a:buFontTx/>
              <a:buChar char="-"/>
              <a:defRPr/>
            </a:pPr>
            <a:r>
              <a:rPr lang="en-US" altLang="it-IT" dirty="0" err="1">
                <a:latin typeface="Arial" panose="020B0604020202020204" pitchFamily="34" charset="0"/>
              </a:rPr>
              <a:t>Leggi</a:t>
            </a:r>
            <a:endParaRPr lang="en-US" altLang="it-IT" dirty="0">
              <a:latin typeface="Arial" panose="020B0604020202020204" pitchFamily="34" charset="0"/>
            </a:endParaRPr>
          </a:p>
          <a:p>
            <a:pPr marL="171450" indent="-171450">
              <a:buFontTx/>
              <a:buChar char="-"/>
              <a:defRPr/>
            </a:pPr>
            <a:r>
              <a:rPr lang="en-US" altLang="it-IT" dirty="0" err="1">
                <a:latin typeface="Arial" panose="020B0604020202020204" pitchFamily="34" charset="0"/>
              </a:rPr>
              <a:t>Leggi</a:t>
            </a:r>
            <a:endParaRPr lang="en-US" altLang="it-IT" dirty="0">
              <a:latin typeface="Arial" panose="020B0604020202020204" pitchFamily="34" charset="0"/>
            </a:endParaRPr>
          </a:p>
          <a:p>
            <a:pPr>
              <a:defRPr/>
            </a:pPr>
            <a:r>
              <a:rPr lang="en-US" altLang="it-IT" dirty="0">
                <a:latin typeface="Arial" panose="020B0604020202020204" pitchFamily="34" charset="0"/>
              </a:rPr>
              <a:t>- </a:t>
            </a:r>
            <a:r>
              <a:rPr lang="en-US" altLang="it-IT" dirty="0" err="1">
                <a:latin typeface="Arial" panose="020B0604020202020204" pitchFamily="34" charset="0"/>
              </a:rPr>
              <a:t>Leggi</a:t>
            </a:r>
            <a:r>
              <a:rPr lang="en-US" altLang="it-IT" dirty="0">
                <a:latin typeface="Arial" panose="020B0604020202020204" pitchFamily="34" charset="0"/>
              </a:rPr>
              <a:t> </a:t>
            </a:r>
            <a:r>
              <a:rPr lang="en-US" dirty="0"/>
              <a:t>such as other antibiotics in b-lactam–allergic patients. This may also be helpful for anxious patients who would refuse to take the recommended drug without proof of its tolerance</a:t>
            </a:r>
            <a:endParaRPr lang="en-US" altLang="it-IT" sz="1800" dirty="0">
              <a:latin typeface="Arial" panose="020B0604020202020204" pitchFamily="34" charset="0"/>
            </a:endParaRPr>
          </a:p>
          <a:p>
            <a:pPr marL="171450" indent="-171450">
              <a:buFontTx/>
              <a:buChar char="-"/>
              <a:defRPr/>
            </a:pPr>
            <a:r>
              <a:rPr lang="en-US" altLang="it-IT" sz="1800" dirty="0">
                <a:latin typeface="Arial" panose="020B0604020202020204" pitchFamily="34" charset="0"/>
              </a:rPr>
              <a:t>to exclude hypersensitivity in the presence of unconvincing histories of drug hypersensitivity, for example  patients with nonspecific conditions,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it-IT" sz="1800" dirty="0" err="1">
                <a:latin typeface="Arial" panose="020B0604020202020204" pitchFamily="34" charset="0"/>
              </a:rPr>
              <a:t>leggi</a:t>
            </a:r>
            <a:r>
              <a:rPr lang="en-US" altLang="it-IT" sz="1800" dirty="0">
                <a:latin typeface="Arial" panose="020B0604020202020204" pitchFamily="34" charset="0"/>
              </a:rPr>
              <a:t>* </a:t>
            </a:r>
            <a:r>
              <a:rPr lang="en-US" sz="1800" dirty="0"/>
              <a:t>such as other antibiotics in b-lactam–allergic patients. This may also be helpful for anxious patients who would refuse to take the recommended drug without proof of its tolerance</a:t>
            </a:r>
            <a:endParaRPr lang="en-US" altLang="it-IT" sz="1800" dirty="0">
              <a:latin typeface="Arial" panose="020B0604020202020204" pitchFamily="34" charset="0"/>
            </a:endParaRPr>
          </a:p>
          <a:p>
            <a:pPr marL="171450" indent="-171450">
              <a:buFontTx/>
              <a:buChar char="-"/>
              <a:defRPr/>
            </a:pPr>
            <a:r>
              <a:rPr lang="en-US" altLang="it-IT" sz="1800" dirty="0">
                <a:latin typeface="Arial" panose="020B0604020202020204" pitchFamily="34" charset="0"/>
              </a:rPr>
              <a:t>to exclude hypersensitivity in the presence of unconvincing histories of drug hypersensitivity for example  patients with nonspecific conditions, such as subjective symptoms under local anesthesia ( we think for example when a subject has to undergo dental procedures , we all experience fear and therefore the psychological component can provoke psychological symptoms that are very similar</a:t>
            </a:r>
          </a:p>
          <a:p>
            <a:pPr marL="171450" indent="-171450">
              <a:buFontTx/>
              <a:buChar char="-"/>
              <a:defRPr/>
            </a:pPr>
            <a:endParaRPr lang="en-US" altLang="it-IT" sz="1800" dirty="0">
              <a:latin typeface="Arial" panose="020B0604020202020204" pitchFamily="34" charset="0"/>
            </a:endParaRPr>
          </a:p>
          <a:p>
            <a:pPr marL="171450" indent="-171450">
              <a:buFontTx/>
              <a:buChar char="-"/>
              <a:defRPr/>
            </a:pPr>
            <a:r>
              <a:rPr lang="en-US" altLang="it-IT" sz="1800" dirty="0">
                <a:latin typeface="Arial" panose="020B0604020202020204" pitchFamily="34" charset="0"/>
              </a:rPr>
              <a:t>*</a:t>
            </a:r>
            <a:r>
              <a:rPr lang="it-IT" altLang="it-IT" sz="1800" dirty="0">
                <a:latin typeface="Arial" panose="020B0604020202020204" pitchFamily="34" charset="0"/>
              </a:rPr>
              <a:t>come altri antibiotici nei pazienti allergici ai b-lattamici. Ciò può essere utile anche per i pazienti ansiosi che si rifiuterebbero di assumere il farmaco raccomandato senza prova della sua </a:t>
            </a:r>
            <a:r>
              <a:rPr lang="it-IT" altLang="it-IT" sz="1800" dirty="0" err="1">
                <a:latin typeface="Arial" panose="020B0604020202020204" pitchFamily="34" charset="0"/>
              </a:rPr>
              <a:t>tolleranz</a:t>
            </a:r>
            <a:endParaRPr lang="en-US" altLang="it-IT" sz="1800" dirty="0">
              <a:latin typeface="Arial" panose="020B0604020202020204" pitchFamily="34" charset="0"/>
            </a:endParaRPr>
          </a:p>
          <a:p>
            <a:pPr marL="171450" indent="-171450">
              <a:buFontTx/>
              <a:buChar char="-"/>
              <a:defRPr/>
            </a:pPr>
            <a:endParaRPr lang="en-US" altLang="it-IT" sz="1800" dirty="0">
              <a:latin typeface="Arial" panose="020B0604020202020204" pitchFamily="34" charset="0"/>
            </a:endParaRPr>
          </a:p>
          <a:p>
            <a:pPr marL="171450" indent="-171450">
              <a:buFontTx/>
              <a:buChar char="-"/>
              <a:defRPr/>
            </a:pPr>
            <a:r>
              <a:rPr lang="it-IT" altLang="it-IT" sz="1800" dirty="0">
                <a:latin typeface="Arial" panose="020B0604020202020204" pitchFamily="34" charset="0"/>
              </a:rPr>
              <a:t>a</a:t>
            </a:r>
            <a:endParaRPr lang="en-US" altLang="it-IT" sz="1800" dirty="0">
              <a:latin typeface="Arial" panose="020B0604020202020204" pitchFamily="34" charset="0"/>
            </a:endParaRPr>
          </a:p>
          <a:p>
            <a:pPr marL="171450" indent="-171450">
              <a:buFontTx/>
              <a:buChar char="-"/>
              <a:defRPr/>
            </a:pPr>
            <a:endParaRPr lang="it-IT" altLang="it-IT" sz="1800" dirty="0">
              <a:latin typeface="AdvPSA183"/>
            </a:endParaRPr>
          </a:p>
        </p:txBody>
      </p:sp>
      <p:sp>
        <p:nvSpPr>
          <p:cNvPr id="24580" name="Segnaposto numero diapositiva 3">
            <a:extLst>
              <a:ext uri="{FF2B5EF4-FFF2-40B4-BE49-F238E27FC236}">
                <a16:creationId xmlns:a16="http://schemas.microsoft.com/office/drawing/2014/main" id="{E65C5DC3-3130-1C42-9458-371676438DF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EA81D1-3090-4A1F-A8DB-018B7397BD0E}" type="slidenum">
              <a:rPr lang="it-IT" altLang="it-IT" smtClean="0"/>
              <a:pPr/>
              <a:t>43</a:t>
            </a:fld>
            <a:endParaRPr lang="it-IT" altLang="it-IT"/>
          </a:p>
        </p:txBody>
      </p:sp>
    </p:spTree>
    <p:extLst>
      <p:ext uri="{BB962C8B-B14F-4D97-AF65-F5344CB8AC3E}">
        <p14:creationId xmlns:p14="http://schemas.microsoft.com/office/powerpoint/2010/main" val="2429261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mn-lt"/>
                <a:ea typeface="Calibri"/>
                <a:cs typeface="Calibri"/>
                <a:sym typeface="Calibri"/>
              </a:rPr>
              <a:t>The Algorithm</a:t>
            </a:r>
            <a:r>
              <a:rPr lang="en-US" sz="1200" b="1" baseline="0" dirty="0">
                <a:solidFill>
                  <a:srgbClr val="C00000"/>
                </a:solidFill>
                <a:latin typeface="+mn-lt"/>
                <a:ea typeface="Calibri"/>
                <a:cs typeface="Calibri"/>
                <a:sym typeface="Calibri"/>
              </a:rPr>
              <a:t>  </a:t>
            </a:r>
            <a:r>
              <a:rPr lang="it-IT" dirty="0"/>
              <a:t>ADR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case of Non Allergic drug Hypersensitivity  the diagnostic procedures used consist in I° and III° step</a:t>
            </a:r>
            <a:r>
              <a:rPr lang="en-US" baseline="0" dirty="0"/>
              <a:t>, because in this case it’s not possible to perform the second Step</a:t>
            </a:r>
            <a:endParaRPr lang="en-US" dirty="0"/>
          </a:p>
          <a:p>
            <a:endParaRPr lang="en-US" dirty="0"/>
          </a:p>
        </p:txBody>
      </p:sp>
      <p:sp>
        <p:nvSpPr>
          <p:cNvPr id="4" name="Slide Number Placeholder 3"/>
          <p:cNvSpPr>
            <a:spLocks noGrp="1"/>
          </p:cNvSpPr>
          <p:nvPr>
            <p:ph type="sldNum" sz="quarter" idx="10"/>
          </p:nvPr>
        </p:nvSpPr>
        <p:spPr/>
        <p:txBody>
          <a:bodyPr/>
          <a:lstStyle/>
          <a:p>
            <a:fld id="{93372CC9-4146-43BF-ACF5-D059FBCA9607}" type="slidenum">
              <a:rPr lang="en-US" smtClean="0"/>
              <a:t>44</a:t>
            </a:fld>
            <a:endParaRPr lang="en-US"/>
          </a:p>
        </p:txBody>
      </p:sp>
    </p:spTree>
    <p:extLst>
      <p:ext uri="{BB962C8B-B14F-4D97-AF65-F5344CB8AC3E}">
        <p14:creationId xmlns:p14="http://schemas.microsoft.com/office/powerpoint/2010/main" val="1653586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a:p>
            <a:r>
              <a:rPr lang="it-IT" dirty="0"/>
              <a:t>Solo 1-2 % della popolazione ha una vera allergia a Beta Lattamici. Reazione crociata tra penicilline e Cefalosporine </a:t>
            </a:r>
            <a:r>
              <a:rPr lang="it-IT" dirty="0" err="1"/>
              <a:t>eè</a:t>
            </a:r>
            <a:r>
              <a:rPr lang="it-IT" dirty="0"/>
              <a:t> rara ed è causato dall’nello beta lattamico, solo 2% dei pz con vera allergia a penicilline reagisce alle cefalosporine .</a:t>
            </a:r>
          </a:p>
          <a:p>
            <a:r>
              <a:rPr lang="it-IT" dirty="0" err="1"/>
              <a:t>Carbapenemi</a:t>
            </a:r>
            <a:r>
              <a:rPr lang="it-IT" dirty="0"/>
              <a:t> rischio basso di razione con penicilline e Cefalosporine </a:t>
            </a:r>
          </a:p>
          <a:p>
            <a:r>
              <a:rPr lang="it-IT" dirty="0" err="1"/>
              <a:t>Aztreonam</a:t>
            </a:r>
            <a:r>
              <a:rPr lang="it-IT" dirty="0"/>
              <a:t> non ha reazione crociata con altri Beta lattamici se non </a:t>
            </a:r>
            <a:r>
              <a:rPr lang="it-IT" dirty="0" err="1"/>
              <a:t>Ceftazidime</a:t>
            </a:r>
            <a:r>
              <a:rPr lang="it-IT"/>
              <a:t>. </a:t>
            </a:r>
            <a:endParaRPr lang="it-IT" dirty="0"/>
          </a:p>
          <a:p>
            <a:endParaRPr lang="it-IT" dirty="0"/>
          </a:p>
          <a:p>
            <a:r>
              <a:rPr lang="it-IT" dirty="0"/>
              <a:t>reazione crociata con altri beta lattamici eccetto </a:t>
            </a:r>
            <a:r>
              <a:rPr lang="it-IT" dirty="0" err="1"/>
              <a:t>Ceftazidime</a:t>
            </a:r>
            <a:r>
              <a:rPr lang="it-IT" dirty="0"/>
              <a:t>.</a:t>
            </a:r>
          </a:p>
          <a:p>
            <a:endParaRPr lang="it-IT" dirty="0"/>
          </a:p>
          <a:p>
            <a:endParaRPr lang="it-IT" dirty="0"/>
          </a:p>
          <a:p>
            <a:endParaRPr lang="it-IT" dirty="0"/>
          </a:p>
          <a:p>
            <a:endParaRPr lang="it-IT" dirty="0"/>
          </a:p>
          <a:p>
            <a:r>
              <a:rPr lang="it-IT" dirty="0"/>
              <a:t>I BLM condividono un anello β-lattamico a quattro membri, che fa parte della struttura centrale delle famiglie BLM</a:t>
            </a:r>
          </a:p>
          <a:p>
            <a:endParaRPr lang="it-IT" dirty="0"/>
          </a:p>
          <a:p>
            <a:endParaRPr lang="it-IT" dirty="0"/>
          </a:p>
          <a:p>
            <a:r>
              <a:rPr lang="en-US" sz="1100" dirty="0"/>
              <a:t>The degradation process of cephalosporins is more rapid and leads to multiple fragmentations, but the haptenization mechanism is slower and more </a:t>
            </a:r>
            <a:r>
              <a:rPr lang="en-US" dirty="0"/>
              <a:t>complex. The R-group side chains can also play a role as allergenic determinants, and some patients may produce specific </a:t>
            </a:r>
            <a:r>
              <a:rPr lang="en-US" dirty="0" err="1"/>
              <a:t>IgE</a:t>
            </a:r>
            <a:r>
              <a:rPr lang="en-US" dirty="0"/>
              <a:t> antibodies against them, sometimes without generating an immune response to the β-lactam structure [18–20]. </a:t>
            </a:r>
            <a:endParaRPr lang="en-US" dirty="0">
              <a:solidFill>
                <a:srgbClr val="FF0000"/>
              </a:solidFill>
            </a:endParaRPr>
          </a:p>
          <a:p>
            <a:endParaRPr lang="en-US" sz="900" dirty="0">
              <a:solidFill>
                <a:srgbClr val="FF0000"/>
              </a:solidFill>
            </a:endParaRPr>
          </a:p>
          <a:p>
            <a:endParaRPr lang="en-US" sz="900" dirty="0">
              <a:solidFill>
                <a:srgbClr val="FF0000"/>
              </a:solidFill>
            </a:endParaRPr>
          </a:p>
          <a:p>
            <a:endParaRPr lang="it-IT" dirty="0"/>
          </a:p>
        </p:txBody>
      </p:sp>
      <p:sp>
        <p:nvSpPr>
          <p:cNvPr id="4" name="Segnaposto numero diapositiva 3"/>
          <p:cNvSpPr>
            <a:spLocks noGrp="1"/>
          </p:cNvSpPr>
          <p:nvPr>
            <p:ph type="sldNum" sz="quarter" idx="5"/>
          </p:nvPr>
        </p:nvSpPr>
        <p:spPr/>
        <p:txBody>
          <a:bodyPr/>
          <a:lstStyle/>
          <a:p>
            <a:fld id="{8723F5DA-66D6-483F-BAE0-B8982170EA04}" type="slidenum">
              <a:rPr lang="de-CH" smtClean="0"/>
              <a:t>46</a:t>
            </a:fld>
            <a:endParaRPr lang="de-CH"/>
          </a:p>
        </p:txBody>
      </p:sp>
    </p:spTree>
    <p:extLst>
      <p:ext uri="{BB962C8B-B14F-4D97-AF65-F5344CB8AC3E}">
        <p14:creationId xmlns:p14="http://schemas.microsoft.com/office/powerpoint/2010/main" val="521986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7612"/>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challenge with alternative drugs is </a:t>
            </a:r>
            <a:r>
              <a:rPr lang="en-US" sz="1200" b="0" i="0" u="none" strike="noStrike" kern="1200" baseline="0" dirty="0" err="1">
                <a:solidFill>
                  <a:schemeClr val="tx1"/>
                </a:solidFill>
                <a:latin typeface="+mn-lt"/>
                <a:ea typeface="+mn-ea"/>
                <a:cs typeface="+mn-cs"/>
              </a:rPr>
              <a:t>importan</a:t>
            </a:r>
            <a:r>
              <a:rPr lang="en-US" sz="1200" b="0" i="0" u="none" strike="noStrike" kern="1200" baseline="0" dirty="0">
                <a:solidFill>
                  <a:schemeClr val="tx1"/>
                </a:solidFill>
                <a:latin typeface="+mn-lt"/>
                <a:ea typeface="+mn-ea"/>
                <a:cs typeface="+mn-cs"/>
              </a:rPr>
              <a:t> to </a:t>
            </a:r>
            <a:r>
              <a:rPr lang="en-US" sz="1200" b="0" i="0" u="none" strike="noStrike" kern="1200" baseline="0" dirty="0" err="1">
                <a:solidFill>
                  <a:schemeClr val="tx1"/>
                </a:solidFill>
                <a:latin typeface="+mn-lt"/>
                <a:ea typeface="+mn-ea"/>
                <a:cs typeface="+mn-cs"/>
              </a:rPr>
              <a:t>understend</a:t>
            </a:r>
            <a:r>
              <a:rPr lang="en-US" sz="1200" b="0" i="0" u="none" strike="noStrike" kern="1200" baseline="0" dirty="0">
                <a:solidFill>
                  <a:schemeClr val="tx1"/>
                </a:solidFill>
                <a:latin typeface="+mn-lt"/>
                <a:ea typeface="+mn-ea"/>
                <a:cs typeface="+mn-cs"/>
              </a:rPr>
              <a:t> and prescribe </a:t>
            </a:r>
            <a:r>
              <a:rPr lang="en-US" sz="1200" b="0" i="0" u="none" strike="noStrike" kern="1200" baseline="0" dirty="0" err="1">
                <a:solidFill>
                  <a:schemeClr val="tx1"/>
                </a:solidFill>
                <a:latin typeface="+mn-lt"/>
                <a:ea typeface="+mn-ea"/>
                <a:cs typeface="+mn-cs"/>
              </a:rPr>
              <a:t>altri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amtibiotics</a:t>
            </a:r>
            <a:r>
              <a:rPr lang="en-US" sz="1200" b="0" i="0" u="none" strike="noStrike" kern="1200" baseline="0" dirty="0">
                <a:solidFill>
                  <a:schemeClr val="tx1"/>
                </a:solidFill>
                <a:latin typeface="+mn-lt"/>
                <a:ea typeface="+mn-ea"/>
                <a:cs typeface="+mn-cs"/>
              </a:rPr>
              <a:t> al </a:t>
            </a:r>
            <a:r>
              <a:rPr lang="en-US" sz="1200" b="0" i="0" u="none" strike="noStrike" kern="1200" baseline="0" dirty="0" err="1">
                <a:solidFill>
                  <a:schemeClr val="tx1"/>
                </a:solidFill>
                <a:latin typeface="+mn-lt"/>
                <a:ea typeface="+mn-ea"/>
                <a:cs typeface="+mn-cs"/>
              </a:rPr>
              <a:t>paziente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allergico</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Challenge è </a:t>
            </a:r>
            <a:r>
              <a:rPr lang="en-US" sz="1200" b="0" i="0" u="none" strike="noStrike" kern="1200" baseline="0" dirty="0" err="1">
                <a:solidFill>
                  <a:schemeClr val="tx1"/>
                </a:solidFill>
                <a:latin typeface="+mn-lt"/>
                <a:ea typeface="+mn-ea"/>
                <a:cs typeface="+mn-cs"/>
              </a:rPr>
              <a:t>importante</a:t>
            </a:r>
            <a:r>
              <a:rPr lang="en-US" sz="1200" b="0" i="0" u="none" strike="noStrike" kern="1200" baseline="0" dirty="0">
                <a:solidFill>
                  <a:schemeClr val="tx1"/>
                </a:solidFill>
                <a:latin typeface="+mn-lt"/>
                <a:ea typeface="+mn-ea"/>
                <a:cs typeface="+mn-cs"/>
              </a:rPr>
              <a:t> per </a:t>
            </a:r>
            <a:r>
              <a:rPr lang="en-US" sz="1200" b="0" i="0" u="none" strike="noStrike" kern="1200" baseline="0" dirty="0" err="1">
                <a:solidFill>
                  <a:schemeClr val="tx1"/>
                </a:solidFill>
                <a:latin typeface="+mn-lt"/>
                <a:ea typeface="+mn-ea"/>
                <a:cs typeface="+mn-cs"/>
              </a:rPr>
              <a:t>poter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individuare</a:t>
            </a:r>
            <a:r>
              <a:rPr lang="en-US" sz="1200" b="0" i="0" u="none" strike="noStrike" kern="1200" baseline="0" dirty="0">
                <a:solidFill>
                  <a:schemeClr val="tx1"/>
                </a:solidFill>
                <a:latin typeface="+mn-lt"/>
                <a:ea typeface="+mn-ea"/>
                <a:cs typeface="+mn-cs"/>
              </a:rPr>
              <a:t> la </a:t>
            </a:r>
            <a:r>
              <a:rPr lang="en-US" sz="1200" b="0" i="0" u="none" strike="noStrike" kern="1200" baseline="0" dirty="0" err="1">
                <a:solidFill>
                  <a:schemeClr val="tx1"/>
                </a:solidFill>
                <a:latin typeface="+mn-lt"/>
                <a:ea typeface="+mn-ea"/>
                <a:cs typeface="+mn-cs"/>
              </a:rPr>
              <a:t>molecola</a:t>
            </a:r>
            <a:r>
              <a:rPr lang="en-US" sz="1200" b="0" i="0" u="none" strike="noStrike" kern="1200" baseline="0" dirty="0">
                <a:solidFill>
                  <a:schemeClr val="tx1"/>
                </a:solidFill>
                <a:latin typeface="+mn-lt"/>
                <a:ea typeface="+mn-ea"/>
                <a:cs typeface="+mn-cs"/>
              </a:rPr>
              <a:t> di antibiotic </a:t>
            </a:r>
            <a:r>
              <a:rPr lang="en-US" sz="1200" b="0" i="0" u="none" strike="noStrike" kern="1200" baseline="0" dirty="0" err="1">
                <a:solidFill>
                  <a:schemeClr val="tx1"/>
                </a:solidFill>
                <a:latin typeface="+mn-lt"/>
                <a:ea typeface="+mn-ea"/>
                <a:cs typeface="+mn-cs"/>
              </a:rPr>
              <a:t>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può</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assumere</a:t>
            </a:r>
            <a:r>
              <a:rPr lang="en-US" sz="1200" b="0" i="0" u="none" strike="noStrike" kern="1200" baseline="0" dirty="0">
                <a:solidFill>
                  <a:schemeClr val="tx1"/>
                </a:solidFill>
                <a:latin typeface="+mn-lt"/>
                <a:ea typeface="+mn-ea"/>
                <a:cs typeface="+mn-cs"/>
              </a:rPr>
              <a:t> il </a:t>
            </a:r>
            <a:r>
              <a:rPr lang="en-US" sz="1200" b="0" i="0" u="none" strike="noStrike" kern="1200" baseline="0" dirty="0" err="1">
                <a:solidFill>
                  <a:schemeClr val="tx1"/>
                </a:solidFill>
                <a:latin typeface="+mn-lt"/>
                <a:ea typeface="+mn-ea"/>
                <a:cs typeface="+mn-cs"/>
              </a:rPr>
              <a:t>paziente</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Nel </a:t>
            </a:r>
            <a:r>
              <a:rPr lang="en-US" sz="1200" b="0" i="0" u="none" strike="noStrike" kern="1200" baseline="0" dirty="0" err="1">
                <a:solidFill>
                  <a:schemeClr val="tx1"/>
                </a:solidFill>
                <a:latin typeface="+mn-lt"/>
                <a:ea typeface="+mn-ea"/>
                <a:cs typeface="+mn-cs"/>
              </a:rPr>
              <a:t>paziente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che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necessita</a:t>
            </a:r>
            <a:r>
              <a:rPr lang="en-US" sz="1200" b="0" i="0" u="none" strike="noStrike" kern="1200" baseline="0" dirty="0">
                <a:solidFill>
                  <a:schemeClr val="tx1"/>
                </a:solidFill>
                <a:latin typeface="+mn-lt"/>
                <a:ea typeface="+mn-ea"/>
                <a:cs typeface="+mn-cs"/>
              </a:rPr>
              <a:t> di penicillin è </a:t>
            </a:r>
            <a:r>
              <a:rPr lang="en-US" sz="1200" b="0" i="0" u="none" strike="noStrike" kern="1200" baseline="0" dirty="0" err="1">
                <a:solidFill>
                  <a:schemeClr val="tx1"/>
                </a:solidFill>
                <a:latin typeface="+mn-lt"/>
                <a:ea typeface="+mn-ea"/>
                <a:cs typeface="+mn-cs"/>
              </a:rPr>
              <a:t>importante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conoscere</a:t>
            </a:r>
            <a:r>
              <a:rPr lang="en-US" sz="1200" b="0" i="0" u="none" strike="noStrike" kern="1200" baseline="0" dirty="0">
                <a:solidFill>
                  <a:schemeClr val="tx1"/>
                </a:solidFill>
                <a:latin typeface="+mn-lt"/>
                <a:ea typeface="+mn-ea"/>
                <a:cs typeface="+mn-cs"/>
              </a:rPr>
              <a:t> risk assessment……………………….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is recommended after negative skin testing for penicillin to definitively rule out hypersensitivity.</a:t>
            </a:r>
          </a:p>
          <a:p>
            <a:r>
              <a:rPr lang="en-US" sz="1200" b="1" i="0" u="none" strike="noStrike" kern="1200" baseline="0" dirty="0">
                <a:solidFill>
                  <a:schemeClr val="tx1"/>
                </a:solidFill>
                <a:latin typeface="+mn-lt"/>
                <a:ea typeface="+mn-ea"/>
                <a:cs typeface="+mn-cs"/>
              </a:rPr>
              <a:t>Alternative drug choice in patients with BLM hypersensitivity </a:t>
            </a:r>
            <a:r>
              <a:rPr lang="en-US" sz="1200" b="0" i="0" u="none" strike="noStrike" kern="1200" baseline="0" dirty="0">
                <a:solidFill>
                  <a:schemeClr val="tx1"/>
                </a:solidFill>
                <a:latin typeface="+mn-lt"/>
                <a:ea typeface="+mn-ea"/>
                <a:cs typeface="+mn-cs"/>
              </a:rPr>
              <a:t>The most important challenge for both the patient and physician is selecting alternative drugs when faced with a known allergic drug. In both T-cell and </a:t>
            </a:r>
            <a:r>
              <a:rPr lang="en-US" sz="1200" b="0" i="0" u="none" strike="noStrike" kern="1200" baseline="0" dirty="0" err="1">
                <a:solidFill>
                  <a:schemeClr val="tx1"/>
                </a:solidFill>
                <a:latin typeface="+mn-lt"/>
                <a:ea typeface="+mn-ea"/>
                <a:cs typeface="+mn-cs"/>
              </a:rPr>
              <a:t>IgE</a:t>
            </a:r>
            <a:r>
              <a:rPr lang="en-US" sz="1200" b="0" i="0" u="none" strike="noStrike" kern="1200" baseline="0" dirty="0">
                <a:solidFill>
                  <a:schemeClr val="tx1"/>
                </a:solidFill>
                <a:latin typeface="+mn-lt"/>
                <a:ea typeface="+mn-ea"/>
                <a:cs typeface="+mn-cs"/>
              </a:rPr>
              <a:t>-mediated drug reactions, the intensity of the previous drug reaction is one of the main factors in determining an appropriate drug.</a:t>
            </a:r>
          </a:p>
          <a:p>
            <a:r>
              <a:rPr lang="it-IT" dirty="0"/>
              <a:t>(Scelta del farmaco alternativo nei pazienti con ipersensibilità al BLM La sfida più importante sia per il paziente che per il medico è selezionando farmaci alternativi di fronte a un farmaco allergico noto. In sia le reazioni farmacologiche mediate dalle cellule T che quelle </a:t>
            </a:r>
            <a:r>
              <a:rPr lang="it-IT" dirty="0" err="1"/>
              <a:t>IgE</a:t>
            </a:r>
            <a:r>
              <a:rPr lang="it-IT" dirty="0"/>
              <a:t>, l'intensità della precedente reazione al farmaco)</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 </a:t>
            </a:r>
            <a:endParaRPr lang="en-US"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Penicillin and cephalosporin cross-reactivity is due to identical three-dimensional structures and similarities in the R1 chains [26]. Cross-reaction between </a:t>
            </a:r>
            <a:r>
              <a:rPr lang="en-US" sz="1200" b="0" i="0" u="none" strike="noStrike" kern="1200" baseline="0" dirty="0" err="1">
                <a:solidFill>
                  <a:schemeClr val="tx1"/>
                </a:solidFill>
                <a:latin typeface="+mn-lt"/>
                <a:ea typeface="+mn-ea"/>
                <a:cs typeface="+mn-cs"/>
              </a:rPr>
              <a:t>benzylpenicillin</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cephalosporins</a:t>
            </a:r>
            <a:r>
              <a:rPr lang="en-US" sz="1200" b="0" i="0" u="none" strike="noStrike" kern="1200" baseline="0" dirty="0">
                <a:solidFill>
                  <a:schemeClr val="tx1"/>
                </a:solidFill>
                <a:latin typeface="+mn-lt"/>
                <a:ea typeface="+mn-ea"/>
                <a:cs typeface="+mn-cs"/>
              </a:rPr>
              <a:t> is generally low and no clinically significant immunologic cross-reactivity between penicillin and </a:t>
            </a:r>
            <a:r>
              <a:rPr lang="en-US" sz="1200" b="0" i="0" u="none" strike="noStrike" kern="1200" baseline="0" dirty="0" err="1">
                <a:solidFill>
                  <a:schemeClr val="tx1"/>
                </a:solidFill>
                <a:latin typeface="+mn-lt"/>
                <a:ea typeface="+mn-ea"/>
                <a:cs typeface="+mn-cs"/>
              </a:rPr>
              <a:t>cephalosporins</a:t>
            </a:r>
            <a:r>
              <a:rPr lang="en-US" sz="1200" b="0" i="0" u="none" strike="noStrike" kern="1200" baseline="0" dirty="0">
                <a:solidFill>
                  <a:schemeClr val="tx1"/>
                </a:solidFill>
                <a:latin typeface="+mn-lt"/>
                <a:ea typeface="+mn-ea"/>
                <a:cs typeface="+mn-cs"/>
              </a:rPr>
              <a:t> has been shown </a:t>
            </a:r>
            <a:endParaRPr lang="it-IT" altLang="it-IT" dirty="0">
              <a:latin typeface="Arial" panose="020B0604020202020204" pitchFamily="34" charset="0"/>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372CC9-4146-43BF-ACF5-D059FBCA9607}" type="slidenum">
              <a:rPr lang="en-US" smtClean="0"/>
              <a:t>47</a:t>
            </a:fld>
            <a:endParaRPr lang="en-US"/>
          </a:p>
        </p:txBody>
      </p:sp>
    </p:spTree>
    <p:extLst>
      <p:ext uri="{BB962C8B-B14F-4D97-AF65-F5344CB8AC3E}">
        <p14:creationId xmlns:p14="http://schemas.microsoft.com/office/powerpoint/2010/main" val="11972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reazione allergica è legata ad una vera e propria reazione di I° grado in cui molecole a basso perso molecolare si legano ad </a:t>
            </a:r>
            <a:r>
              <a:rPr lang="it-IT" dirty="0" err="1"/>
              <a:t>apni</a:t>
            </a:r>
            <a:r>
              <a:rPr lang="it-IT" dirty="0"/>
              <a:t> </a:t>
            </a:r>
            <a:r>
              <a:rPr lang="it-IT" dirty="0" err="1"/>
              <a:t>dicìvenebdo</a:t>
            </a:r>
            <a:r>
              <a:rPr lang="it-IT" dirty="0"/>
              <a:t> </a:t>
            </a:r>
            <a:r>
              <a:rPr lang="it-IT" dirty="0" err="1"/>
              <a:t>imogeniocamente</a:t>
            </a:r>
            <a:r>
              <a:rPr lang="it-IT" dirty="0"/>
              <a:t> attivi </a:t>
            </a:r>
            <a:r>
              <a:rPr lang="it-IT" dirty="0" err="1"/>
              <a:t>generaldo</a:t>
            </a:r>
            <a:r>
              <a:rPr lang="it-IT" dirty="0"/>
              <a:t> un </a:t>
            </a:r>
            <a:r>
              <a:rPr lang="it-IT" dirty="0" err="1"/>
              <a:t>rispostta</a:t>
            </a:r>
            <a:r>
              <a:rPr lang="it-IT" dirty="0"/>
              <a:t> </a:t>
            </a:r>
            <a:r>
              <a:rPr lang="it-IT" dirty="0" err="1"/>
              <a:t>inmmunologica</a:t>
            </a:r>
            <a:r>
              <a:rPr lang="it-IT" dirty="0"/>
              <a:t>. </a:t>
            </a:r>
          </a:p>
        </p:txBody>
      </p:sp>
      <p:sp>
        <p:nvSpPr>
          <p:cNvPr id="4" name="Segnaposto numero diapositiva 3"/>
          <p:cNvSpPr>
            <a:spLocks noGrp="1"/>
          </p:cNvSpPr>
          <p:nvPr>
            <p:ph type="sldNum" sz="quarter" idx="5"/>
          </p:nvPr>
        </p:nvSpPr>
        <p:spPr/>
        <p:txBody>
          <a:bodyPr/>
          <a:lstStyle/>
          <a:p>
            <a:fld id="{8723F5DA-66D6-483F-BAE0-B8982170EA04}" type="slidenum">
              <a:rPr lang="de-CH" smtClean="0"/>
              <a:t>7</a:t>
            </a:fld>
            <a:endParaRPr lang="de-CH"/>
          </a:p>
        </p:txBody>
      </p:sp>
    </p:spTree>
    <p:extLst>
      <p:ext uri="{BB962C8B-B14F-4D97-AF65-F5344CB8AC3E}">
        <p14:creationId xmlns:p14="http://schemas.microsoft.com/office/powerpoint/2010/main" val="565065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23F5DA-66D6-483F-BAE0-B8982170EA04}" type="slidenum">
              <a:rPr lang="de-CH" smtClean="0"/>
              <a:t>49</a:t>
            </a:fld>
            <a:endParaRPr lang="de-CH"/>
          </a:p>
        </p:txBody>
      </p:sp>
    </p:spTree>
    <p:extLst>
      <p:ext uri="{BB962C8B-B14F-4D97-AF65-F5344CB8AC3E}">
        <p14:creationId xmlns:p14="http://schemas.microsoft.com/office/powerpoint/2010/main" val="2397172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a:extLst>
              <a:ext uri="{FF2B5EF4-FFF2-40B4-BE49-F238E27FC236}">
                <a16:creationId xmlns:a16="http://schemas.microsoft.com/office/drawing/2014/main" id="{84465A0F-5211-144C-4663-39A9E9AC208A}"/>
              </a:ext>
            </a:extLst>
          </p:cNvPr>
          <p:cNvSpPr>
            <a:spLocks noGrp="1" noRot="1" noChangeAspect="1" noChangeArrowheads="1" noTextEdit="1"/>
          </p:cNvSpPr>
          <p:nvPr>
            <p:ph type="sldImg"/>
          </p:nvPr>
        </p:nvSpPr>
        <p:spPr>
          <a:ln/>
        </p:spPr>
      </p:sp>
      <p:sp>
        <p:nvSpPr>
          <p:cNvPr id="30723" name="Segnaposto note 2">
            <a:extLst>
              <a:ext uri="{FF2B5EF4-FFF2-40B4-BE49-F238E27FC236}">
                <a16:creationId xmlns:a16="http://schemas.microsoft.com/office/drawing/2014/main" id="{821DA525-3963-D7DD-9A77-13ED97F987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a:latin typeface="Arial" panose="020B0604020202020204" pitchFamily="34" charset="0"/>
              </a:rPr>
              <a:t>For this reason several years ago we conducted a study to evaluate the nocebo e</a:t>
            </a:r>
            <a:r>
              <a:rPr lang="it-IT" altLang="it-IT" b="1">
                <a:latin typeface="Arial" panose="020B0604020202020204" pitchFamily="34" charset="0"/>
              </a:rPr>
              <a:t>(i</a:t>
            </a:r>
            <a:r>
              <a:rPr lang="it-IT" altLang="it-IT">
                <a:latin typeface="Arial" panose="020B0604020202020204" pitchFamily="34" charset="0"/>
              </a:rPr>
              <a:t>)ffects</a:t>
            </a:r>
          </a:p>
        </p:txBody>
      </p:sp>
      <p:sp>
        <p:nvSpPr>
          <p:cNvPr id="30724" name="Segnaposto numero diapositiva 3">
            <a:extLst>
              <a:ext uri="{FF2B5EF4-FFF2-40B4-BE49-F238E27FC236}">
                <a16:creationId xmlns:a16="http://schemas.microsoft.com/office/drawing/2014/main" id="{2EE623CF-62B6-C4DC-F719-3D07464754C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EE712D-AAFE-4ED3-928A-6950E4706F3A}" type="slidenum">
              <a:rPr lang="it-IT" altLang="it-IT" smtClean="0"/>
              <a:pPr/>
              <a:t>50</a:t>
            </a:fld>
            <a:endParaRPr lang="it-IT" altLang="it-IT"/>
          </a:p>
        </p:txBody>
      </p:sp>
    </p:spTree>
    <p:extLst>
      <p:ext uri="{BB962C8B-B14F-4D97-AF65-F5344CB8AC3E}">
        <p14:creationId xmlns:p14="http://schemas.microsoft.com/office/powerpoint/2010/main" val="1188223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8">
            <a:extLst>
              <a:ext uri="{FF2B5EF4-FFF2-40B4-BE49-F238E27FC236}">
                <a16:creationId xmlns:a16="http://schemas.microsoft.com/office/drawing/2014/main" id="{EECE1DC4-7E38-10FE-EF0D-1C3C7DCE52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9pPr>
          </a:lstStyle>
          <a:p>
            <a:pPr>
              <a:spcBef>
                <a:spcPct val="0"/>
              </a:spcBef>
            </a:pPr>
            <a:fld id="{4EB7AC4A-5E81-44A1-9B40-2BCC4B01F72B}" type="slidenum">
              <a:rPr lang="en-US" altLang="it-IT" smtClean="0">
                <a:solidFill>
                  <a:srgbClr val="000000"/>
                </a:solidFill>
              </a:rPr>
              <a:pPr>
                <a:spcBef>
                  <a:spcPct val="0"/>
                </a:spcBef>
              </a:pPr>
              <a:t>51</a:t>
            </a:fld>
            <a:endParaRPr lang="en-US" altLang="it-IT">
              <a:solidFill>
                <a:srgbClr val="000000"/>
              </a:solidFill>
            </a:endParaRPr>
          </a:p>
        </p:txBody>
      </p:sp>
      <p:sp>
        <p:nvSpPr>
          <p:cNvPr id="28675" name="Rectangle 1">
            <a:extLst>
              <a:ext uri="{FF2B5EF4-FFF2-40B4-BE49-F238E27FC236}">
                <a16:creationId xmlns:a16="http://schemas.microsoft.com/office/drawing/2014/main" id="{C869B524-97B2-F99C-551D-EAF9C8E74B14}"/>
              </a:ext>
            </a:extLst>
          </p:cNvPr>
          <p:cNvSpPr>
            <a:spLocks noGrp="1" noRot="1" noChangeAspect="1" noChangeArrowheads="1" noTextEdit="1"/>
          </p:cNvSpPr>
          <p:nvPr>
            <p:ph type="sldImg"/>
          </p:nvPr>
        </p:nvSpPr>
        <p:spPr>
          <a:ln/>
        </p:spPr>
      </p:sp>
      <p:sp>
        <p:nvSpPr>
          <p:cNvPr id="28676" name="Text Box 2">
            <a:extLst>
              <a:ext uri="{FF2B5EF4-FFF2-40B4-BE49-F238E27FC236}">
                <a16:creationId xmlns:a16="http://schemas.microsoft.com/office/drawing/2014/main" id="{9B2D7EDA-A1EF-1132-5A4D-D828A33B51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t>Comparsa di sintomi fastidiosi dopo la somministrazione di sostanze inerti: “Placebo</a:t>
            </a:r>
            <a:endParaRPr lang="en-US" altLang="it-IT" b="1" dirty="0">
              <a:latin typeface="Arial" panose="020B0604020202020204" pitchFamily="34" charset="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it-IT" b="1" dirty="0">
              <a:latin typeface="Arial" panose="020B0604020202020204" pitchFamily="34" charset="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it-IT" b="1" dirty="0">
              <a:latin typeface="Arial" panose="020B0604020202020204" pitchFamily="34" charset="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b="1" dirty="0">
                <a:latin typeface="Arial" panose="020B0604020202020204" pitchFamily="34" charset="0"/>
              </a:rPr>
              <a:t>In other words we must consider </a:t>
            </a:r>
            <a:r>
              <a:rPr lang="en-US" altLang="it-IT" dirty="0">
                <a:latin typeface="Arial" panose="020B0604020202020204" pitchFamily="34" charset="0"/>
              </a:rPr>
              <a:t>(kept in mind)  </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it-IT" dirty="0">
              <a:latin typeface="Arial" panose="020B0604020202020204" pitchFamily="34" charset="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Several studies have shown that:</a:t>
            </a:r>
          </a:p>
          <a:p>
            <a:pPr eaLnBrk="1" hangingPunct="1">
              <a:spcBef>
                <a:spcPts val="450"/>
              </a:spcBef>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It is very frequent among drug allergic patients</a:t>
            </a:r>
          </a:p>
          <a:p>
            <a:pPr eaLnBrk="1" hangingPunct="1">
              <a:spcBef>
                <a:spcPts val="450"/>
              </a:spcBef>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and affects up to the 30% of patients, </a:t>
            </a:r>
            <a:r>
              <a:rPr lang="en-US" altLang="it-IT" dirty="0" err="1">
                <a:latin typeface="Arial" panose="020B0604020202020204" pitchFamily="34" charset="0"/>
              </a:rPr>
              <a:t>aboveall</a:t>
            </a:r>
            <a:r>
              <a:rPr lang="en-US" altLang="it-IT" dirty="0">
                <a:latin typeface="Arial" panose="020B0604020202020204" pitchFamily="34" charset="0"/>
              </a:rPr>
              <a:t> women. </a:t>
            </a:r>
          </a:p>
          <a:p>
            <a:pPr eaLnBrk="1" hangingPunct="1">
              <a:spcBef>
                <a:spcPts val="450"/>
              </a:spcBef>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The majority of symptoms are subjective therefore not objective (dizziness, itching, abdominal pain, shortness of breath, headache, anxiety) but as we showed some years ago  they can also be objective (urticaria, erythema, </a:t>
            </a:r>
            <a:r>
              <a:rPr lang="en-US" altLang="it-IT" dirty="0" err="1">
                <a:latin typeface="Arial" panose="020B0604020202020204" pitchFamily="34" charset="0"/>
              </a:rPr>
              <a:t>tachicardia</a:t>
            </a:r>
            <a:r>
              <a:rPr lang="en-US" altLang="it-IT" dirty="0">
                <a:latin typeface="Arial" panose="020B0604020202020204" pitchFamily="34" charset="0"/>
              </a:rPr>
              <a:t>/</a:t>
            </a:r>
            <a:r>
              <a:rPr lang="en-US" altLang="it-IT" dirty="0" err="1">
                <a:latin typeface="Arial" panose="020B0604020202020204" pitchFamily="34" charset="0"/>
              </a:rPr>
              <a:t>bradicardia</a:t>
            </a:r>
            <a:r>
              <a:rPr lang="en-US" altLang="it-IT" b="1" dirty="0">
                <a:latin typeface="Arial" panose="020B0604020202020204" pitchFamily="34" charset="0"/>
              </a:rPr>
              <a:t>).</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it-IT" b="1" dirty="0">
              <a:latin typeface="Arial" panose="020B0604020202020204" pitchFamily="34" charset="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(Factors that can influence the nocebo effect are the PATIENT EXPECTATION and the PREVIOUS EXPERIENCE with drug. </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Subjective symptoms: itching, dizziness, discomfort, shortness of breath, abdominal pain, headache, anxiety</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Objective symptoms: skin reactions (urticaria, erythema, rash), </a:t>
            </a:r>
            <a:r>
              <a:rPr lang="en-US" altLang="it-IT" dirty="0" err="1">
                <a:latin typeface="Arial" panose="020B0604020202020204" pitchFamily="34" charset="0"/>
              </a:rPr>
              <a:t>tachicardia</a:t>
            </a:r>
            <a:r>
              <a:rPr lang="en-US" altLang="it-IT" dirty="0">
                <a:latin typeface="Arial" panose="020B0604020202020204" pitchFamily="34" charset="0"/>
              </a:rPr>
              <a:t>/</a:t>
            </a:r>
            <a:r>
              <a:rPr lang="en-US" altLang="it-IT" dirty="0" err="1">
                <a:latin typeface="Arial" panose="020B0604020202020204" pitchFamily="34" charset="0"/>
              </a:rPr>
              <a:t>bradicardia</a:t>
            </a:r>
            <a:r>
              <a:rPr lang="en-US" altLang="it-IT" dirty="0">
                <a:latin typeface="Arial" panose="020B0604020202020204" pitchFamily="34" charset="0"/>
              </a:rPr>
              <a:t>)</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it-IT" dirty="0">
              <a:latin typeface="Arial" panose="020B0604020202020204" pitchFamily="34" charset="0"/>
            </a:endParaRPr>
          </a:p>
        </p:txBody>
      </p:sp>
    </p:spTree>
    <p:extLst>
      <p:ext uri="{BB962C8B-B14F-4D97-AF65-F5344CB8AC3E}">
        <p14:creationId xmlns:p14="http://schemas.microsoft.com/office/powerpoint/2010/main" val="2765864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B6EF9312-0D34-FBDB-07C9-2DE4259B61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9pPr>
          </a:lstStyle>
          <a:p>
            <a:pPr>
              <a:spcBef>
                <a:spcPct val="0"/>
              </a:spcBef>
            </a:pPr>
            <a:fld id="{D94B92EF-2A36-4E37-818C-0BF1A3A6B8A8}" type="slidenum">
              <a:rPr lang="en-US" altLang="it-IT" smtClean="0">
                <a:solidFill>
                  <a:srgbClr val="000000"/>
                </a:solidFill>
              </a:rPr>
              <a:pPr>
                <a:spcBef>
                  <a:spcPct val="0"/>
                </a:spcBef>
              </a:pPr>
              <a:t>52</a:t>
            </a:fld>
            <a:endParaRPr lang="en-US" altLang="it-IT">
              <a:solidFill>
                <a:srgbClr val="000000"/>
              </a:solidFill>
            </a:endParaRPr>
          </a:p>
        </p:txBody>
      </p:sp>
      <p:sp>
        <p:nvSpPr>
          <p:cNvPr id="36867" name="Rectangle 1">
            <a:extLst>
              <a:ext uri="{FF2B5EF4-FFF2-40B4-BE49-F238E27FC236}">
                <a16:creationId xmlns:a16="http://schemas.microsoft.com/office/drawing/2014/main" id="{EAA7547C-49CA-F0C9-5925-F2935C6E7B1A}"/>
              </a:ext>
            </a:extLst>
          </p:cNvPr>
          <p:cNvSpPr>
            <a:spLocks noGrp="1" noRot="1" noChangeAspect="1" noChangeArrowheads="1" noTextEdit="1"/>
          </p:cNvSpPr>
          <p:nvPr>
            <p:ph type="sldImg"/>
          </p:nvPr>
        </p:nvSpPr>
        <p:spPr>
          <a:ln/>
        </p:spPr>
      </p:sp>
      <p:sp>
        <p:nvSpPr>
          <p:cNvPr id="36868" name="Rectangle 2">
            <a:extLst>
              <a:ext uri="{FF2B5EF4-FFF2-40B4-BE49-F238E27FC236}">
                <a16:creationId xmlns:a16="http://schemas.microsoft.com/office/drawing/2014/main" id="{A38A41AB-51A3-5E55-AB74-9C310176C9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ct val="0"/>
              </a:spcBef>
            </a:pPr>
            <a:r>
              <a:rPr lang="en-US" altLang="it-IT" dirty="0">
                <a:latin typeface="Arial" panose="020B0604020202020204" pitchFamily="34" charset="0"/>
              </a:rPr>
              <a:t>For this reason and</a:t>
            </a:r>
            <a:r>
              <a:rPr lang="it-IT" altLang="it-IT" dirty="0">
                <a:latin typeface="Arial" panose="020B0604020202020204" pitchFamily="34" charset="0"/>
              </a:rPr>
              <a:t> to</a:t>
            </a:r>
            <a:r>
              <a:rPr lang="en-US" altLang="it-IT" dirty="0">
                <a:latin typeface="Arial" panose="020B0604020202020204" pitchFamily="34" charset="0"/>
              </a:rPr>
              <a:t> understand how much psychological components influence symptoms: in…..</a:t>
            </a:r>
          </a:p>
          <a:p>
            <a:pPr eaLnBrk="1" hangingPunct="1">
              <a:spcBef>
                <a:spcPct val="0"/>
              </a:spcBef>
            </a:pPr>
            <a:r>
              <a:rPr lang="en-US" altLang="it-IT" dirty="0">
                <a:latin typeface="Arial" panose="020B0604020202020204" pitchFamily="34" charset="0"/>
              </a:rPr>
              <a:t>In Verona we prepare pills with talc</a:t>
            </a:r>
          </a:p>
        </p:txBody>
      </p:sp>
    </p:spTree>
    <p:extLst>
      <p:ext uri="{BB962C8B-B14F-4D97-AF65-F5344CB8AC3E}">
        <p14:creationId xmlns:p14="http://schemas.microsoft.com/office/powerpoint/2010/main" val="3622342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a:extLst>
              <a:ext uri="{FF2B5EF4-FFF2-40B4-BE49-F238E27FC236}">
                <a16:creationId xmlns:a16="http://schemas.microsoft.com/office/drawing/2014/main" id="{60E4B976-06F2-CEB6-4269-4185B46424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9pPr>
          </a:lstStyle>
          <a:p>
            <a:pPr>
              <a:spcBef>
                <a:spcPct val="0"/>
              </a:spcBef>
            </a:pPr>
            <a:fld id="{1019706B-2CF5-4A96-9CD2-DBFB1808D0E2}" type="slidenum">
              <a:rPr lang="en-US" altLang="it-IT" smtClean="0">
                <a:solidFill>
                  <a:srgbClr val="000000"/>
                </a:solidFill>
              </a:rPr>
              <a:pPr>
                <a:spcBef>
                  <a:spcPct val="0"/>
                </a:spcBef>
              </a:pPr>
              <a:t>53</a:t>
            </a:fld>
            <a:endParaRPr lang="en-US" altLang="it-IT">
              <a:solidFill>
                <a:srgbClr val="000000"/>
              </a:solidFill>
            </a:endParaRPr>
          </a:p>
        </p:txBody>
      </p:sp>
      <p:sp>
        <p:nvSpPr>
          <p:cNvPr id="49155" name="Rectangle 1">
            <a:extLst>
              <a:ext uri="{FF2B5EF4-FFF2-40B4-BE49-F238E27FC236}">
                <a16:creationId xmlns:a16="http://schemas.microsoft.com/office/drawing/2014/main" id="{6B825084-C990-2A29-711A-974903CA8043}"/>
              </a:ext>
            </a:extLst>
          </p:cNvPr>
          <p:cNvSpPr>
            <a:spLocks noGrp="1" noRot="1" noChangeAspect="1" noChangeArrowheads="1" noTextEdit="1"/>
          </p:cNvSpPr>
          <p:nvPr>
            <p:ph type="sldImg"/>
          </p:nvPr>
        </p:nvSpPr>
        <p:spPr>
          <a:ln/>
        </p:spPr>
      </p:sp>
      <p:sp>
        <p:nvSpPr>
          <p:cNvPr id="49156" name="Rectangle 2">
            <a:extLst>
              <a:ext uri="{FF2B5EF4-FFF2-40B4-BE49-F238E27FC236}">
                <a16:creationId xmlns:a16="http://schemas.microsoft.com/office/drawing/2014/main" id="{F8ABFB77-27F0-7D4F-94C5-ECBBCBD5D2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it-IT">
                <a:latin typeface="Arial" panose="020B0604020202020204" pitchFamily="34" charset="0"/>
              </a:rPr>
              <a:t>A DPT should never be performed in patients who have experienced severe reactions such as </a:t>
            </a:r>
            <a:r>
              <a:rPr lang="it-IT" altLang="it-IT">
                <a:latin typeface="Arial" panose="020B0604020202020204" pitchFamily="34" charset="0"/>
              </a:rPr>
              <a:t>life-threatening skin reactions. And this is an important limitation!</a:t>
            </a:r>
          </a:p>
          <a:p>
            <a:r>
              <a:rPr lang="it-IT" altLang="it-IT">
                <a:latin typeface="Arial" panose="020B0604020202020204" pitchFamily="34" charset="0"/>
              </a:rPr>
              <a:t>In these cases the provocation test is also controindicated as it is for  any  alternative drug.</a:t>
            </a:r>
          </a:p>
          <a:p>
            <a:r>
              <a:rPr lang="en-US" altLang="it-IT">
                <a:latin typeface="Arial" panose="020B0604020202020204" pitchFamily="34" charset="0"/>
              </a:rPr>
              <a:t>In a few conditions, e.g. in fixed drug eruptions, oral provocation testing seems safe even in children, if the patient suffered only a single or a few lesions, however it should not be used on patients who have had generalized bullous reactions that may sometimes be difficult to distinguish </a:t>
            </a:r>
            <a:r>
              <a:rPr lang="it-IT" altLang="it-IT">
                <a:latin typeface="Arial" panose="020B0604020202020204" pitchFamily="34" charset="0"/>
              </a:rPr>
              <a:t>from Stevens-Johnson syndrome.</a:t>
            </a:r>
          </a:p>
          <a:p>
            <a:r>
              <a:rPr lang="en-US" altLang="it-IT">
                <a:latin typeface="Arial" panose="020B0604020202020204" pitchFamily="34" charset="0"/>
              </a:rPr>
              <a:t>In case of anaphylaxis it may be performed in selected cases, after careful evaluation of risks and benefits</a:t>
            </a:r>
            <a:endParaRPr lang="it-IT" altLang="it-IT">
              <a:latin typeface="Arial" panose="020B0604020202020204" pitchFamily="34" charset="0"/>
            </a:endParaRPr>
          </a:p>
        </p:txBody>
      </p:sp>
    </p:spTree>
    <p:extLst>
      <p:ext uri="{BB962C8B-B14F-4D97-AF65-F5344CB8AC3E}">
        <p14:creationId xmlns:p14="http://schemas.microsoft.com/office/powerpoint/2010/main" val="138166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a:extLst>
              <a:ext uri="{FF2B5EF4-FFF2-40B4-BE49-F238E27FC236}">
                <a16:creationId xmlns:a16="http://schemas.microsoft.com/office/drawing/2014/main" id="{95B45FB1-5342-597D-3736-0DD89D013C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9pPr>
          </a:lstStyle>
          <a:p>
            <a:pPr>
              <a:spcBef>
                <a:spcPct val="0"/>
              </a:spcBef>
            </a:pPr>
            <a:fld id="{8603D77D-1BF2-401B-A047-038E01D9F31E}" type="slidenum">
              <a:rPr lang="en-US" altLang="it-IT" smtClean="0">
                <a:solidFill>
                  <a:srgbClr val="000000"/>
                </a:solidFill>
              </a:rPr>
              <a:pPr>
                <a:spcBef>
                  <a:spcPct val="0"/>
                </a:spcBef>
              </a:pPr>
              <a:t>56</a:t>
            </a:fld>
            <a:endParaRPr lang="en-US" altLang="it-IT">
              <a:solidFill>
                <a:srgbClr val="000000"/>
              </a:solidFill>
            </a:endParaRPr>
          </a:p>
        </p:txBody>
      </p:sp>
      <p:sp>
        <p:nvSpPr>
          <p:cNvPr id="38915" name="Rectangle 1">
            <a:extLst>
              <a:ext uri="{FF2B5EF4-FFF2-40B4-BE49-F238E27FC236}">
                <a16:creationId xmlns:a16="http://schemas.microsoft.com/office/drawing/2014/main" id="{3314A81C-90CE-EE23-6298-35EF09049439}"/>
              </a:ext>
            </a:extLst>
          </p:cNvPr>
          <p:cNvSpPr>
            <a:spLocks noGrp="1" noRot="1" noChangeAspect="1" noChangeArrowheads="1" noTextEdit="1"/>
          </p:cNvSpPr>
          <p:nvPr>
            <p:ph type="sldImg"/>
          </p:nvPr>
        </p:nvSpPr>
        <p:spPr>
          <a:ln/>
        </p:spPr>
      </p:sp>
      <p:sp>
        <p:nvSpPr>
          <p:cNvPr id="38916" name="Text Box 2">
            <a:extLst>
              <a:ext uri="{FF2B5EF4-FFF2-40B4-BE49-F238E27FC236}">
                <a16:creationId xmlns:a16="http://schemas.microsoft.com/office/drawing/2014/main" id="{73C36B25-908B-C3E6-341C-C9B0BAF028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tLang="it-IT" dirty="0">
              <a:latin typeface="Arial" panose="020B0604020202020204" pitchFamily="34" charset="0"/>
            </a:endParaRPr>
          </a:p>
        </p:txBody>
      </p:sp>
    </p:spTree>
    <p:extLst>
      <p:ext uri="{BB962C8B-B14F-4D97-AF65-F5344CB8AC3E}">
        <p14:creationId xmlns:p14="http://schemas.microsoft.com/office/powerpoint/2010/main" val="2420682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a:extLst>
              <a:ext uri="{FF2B5EF4-FFF2-40B4-BE49-F238E27FC236}">
                <a16:creationId xmlns:a16="http://schemas.microsoft.com/office/drawing/2014/main" id="{D33C8FBC-F7ED-D392-35E0-7C3C635A4D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9pPr>
          </a:lstStyle>
          <a:p>
            <a:pPr>
              <a:spcBef>
                <a:spcPct val="0"/>
              </a:spcBef>
            </a:pPr>
            <a:fld id="{44F298C6-867D-4CB9-B4F6-17EABA15C00C}" type="slidenum">
              <a:rPr lang="en-US" altLang="it-IT" smtClean="0">
                <a:solidFill>
                  <a:srgbClr val="000000"/>
                </a:solidFill>
              </a:rPr>
              <a:pPr>
                <a:spcBef>
                  <a:spcPct val="0"/>
                </a:spcBef>
              </a:pPr>
              <a:t>57</a:t>
            </a:fld>
            <a:endParaRPr lang="en-US" altLang="it-IT">
              <a:solidFill>
                <a:srgbClr val="000000"/>
              </a:solidFill>
            </a:endParaRPr>
          </a:p>
        </p:txBody>
      </p:sp>
      <p:sp>
        <p:nvSpPr>
          <p:cNvPr id="40963" name="Rectangle 1">
            <a:extLst>
              <a:ext uri="{FF2B5EF4-FFF2-40B4-BE49-F238E27FC236}">
                <a16:creationId xmlns:a16="http://schemas.microsoft.com/office/drawing/2014/main" id="{C072DAB3-CB54-EAA6-9012-6A46309A6B72}"/>
              </a:ext>
            </a:extLst>
          </p:cNvPr>
          <p:cNvSpPr>
            <a:spLocks noGrp="1" noRot="1" noChangeAspect="1" noChangeArrowheads="1" noTextEdit="1"/>
          </p:cNvSpPr>
          <p:nvPr>
            <p:ph type="sldImg"/>
          </p:nvPr>
        </p:nvSpPr>
        <p:spPr>
          <a:ln/>
        </p:spPr>
      </p:sp>
      <p:sp>
        <p:nvSpPr>
          <p:cNvPr id="40964" name="Text Box 2">
            <a:extLst>
              <a:ext uri="{FF2B5EF4-FFF2-40B4-BE49-F238E27FC236}">
                <a16:creationId xmlns:a16="http://schemas.microsoft.com/office/drawing/2014/main" id="{C6D344A3-3120-6CC1-E219-4A7DD10756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it-IT" altLang="it-IT">
                <a:latin typeface="Arial" panose="020B0604020202020204" pitchFamily="34" charset="0"/>
              </a:rPr>
              <a:t>If </a:t>
            </a:r>
            <a:r>
              <a:rPr lang="en-US" altLang="it-IT">
                <a:latin typeface="Arial" panose="020B0604020202020204" pitchFamily="34" charset="0"/>
              </a:rPr>
              <a:t>mild reactions have occurred, observation after stabilisation is recommended for at least 2 hours. </a:t>
            </a:r>
          </a:p>
          <a:p>
            <a:r>
              <a:rPr lang="en-US" altLang="it-IT">
                <a:latin typeface="Arial" panose="020B0604020202020204" pitchFamily="34" charset="0"/>
              </a:rPr>
              <a:t>After severe reactions hospitalization is mandatory because of the possibility of biphasic episodes that can be lethal if not recognized early and treated adequately</a:t>
            </a:r>
          </a:p>
        </p:txBody>
      </p:sp>
    </p:spTree>
    <p:extLst>
      <p:ext uri="{BB962C8B-B14F-4D97-AF65-F5344CB8AC3E}">
        <p14:creationId xmlns:p14="http://schemas.microsoft.com/office/powerpoint/2010/main" val="3435291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a:extLst>
              <a:ext uri="{FF2B5EF4-FFF2-40B4-BE49-F238E27FC236}">
                <a16:creationId xmlns:a16="http://schemas.microsoft.com/office/drawing/2014/main" id="{0A434796-5AF0-B730-FBE4-D88A0A84DB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9pPr>
          </a:lstStyle>
          <a:p>
            <a:pPr>
              <a:spcBef>
                <a:spcPct val="0"/>
              </a:spcBef>
            </a:pPr>
            <a:fld id="{B4B636AB-BE25-40F8-841A-7308731D7B9E}" type="slidenum">
              <a:rPr lang="en-US" altLang="it-IT" smtClean="0">
                <a:solidFill>
                  <a:srgbClr val="000000"/>
                </a:solidFill>
              </a:rPr>
              <a:pPr>
                <a:spcBef>
                  <a:spcPct val="0"/>
                </a:spcBef>
              </a:pPr>
              <a:t>58</a:t>
            </a:fld>
            <a:endParaRPr lang="en-US" altLang="it-IT">
              <a:solidFill>
                <a:srgbClr val="000000"/>
              </a:solidFill>
            </a:endParaRPr>
          </a:p>
        </p:txBody>
      </p:sp>
      <p:sp>
        <p:nvSpPr>
          <p:cNvPr id="43011" name="Rectangle 1">
            <a:extLst>
              <a:ext uri="{FF2B5EF4-FFF2-40B4-BE49-F238E27FC236}">
                <a16:creationId xmlns:a16="http://schemas.microsoft.com/office/drawing/2014/main" id="{BEA17B38-19B8-9AA4-57C8-6FE36C7BA6B5}"/>
              </a:ext>
            </a:extLst>
          </p:cNvPr>
          <p:cNvSpPr>
            <a:spLocks noGrp="1" noRot="1" noChangeAspect="1" noChangeArrowheads="1" noTextEdit="1"/>
          </p:cNvSpPr>
          <p:nvPr>
            <p:ph type="sldImg"/>
          </p:nvPr>
        </p:nvSpPr>
        <p:spPr>
          <a:ln/>
        </p:spPr>
      </p:sp>
      <p:sp>
        <p:nvSpPr>
          <p:cNvPr id="43012" name="Text Box 2">
            <a:extLst>
              <a:ext uri="{FF2B5EF4-FFF2-40B4-BE49-F238E27FC236}">
                <a16:creationId xmlns:a16="http://schemas.microsoft.com/office/drawing/2014/main" id="{3F9D1234-FC31-4160-9DD5-431EB4E0E2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err="1">
                <a:latin typeface="Arial" panose="020B0604020202020204" pitchFamily="34" charset="0"/>
              </a:rPr>
              <a:t>ely</a:t>
            </a:r>
            <a:r>
              <a:rPr lang="en-US" altLang="it-IT" dirty="0">
                <a:latin typeface="Arial" panose="020B0604020202020204" pitchFamily="34" charset="0"/>
              </a:rPr>
              <a:t>.</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b="1" dirty="0">
                <a:latin typeface="Arial" panose="020B0604020202020204" pitchFamily="34" charset="0"/>
              </a:rPr>
              <a:t>In case of patients …</a:t>
            </a:r>
            <a:r>
              <a:rPr lang="en-US" altLang="it-IT" b="1" dirty="0" err="1">
                <a:latin typeface="Arial" panose="020B0604020202020204" pitchFamily="34" charset="0"/>
              </a:rPr>
              <a:t>leggi</a:t>
            </a:r>
            <a:endParaRPr lang="en-US" altLang="it-IT" b="1" dirty="0">
              <a:latin typeface="Arial" panose="020B0604020202020204" pitchFamily="34" charset="0"/>
            </a:endParaRPr>
          </a:p>
        </p:txBody>
      </p:sp>
    </p:spTree>
    <p:extLst>
      <p:ext uri="{BB962C8B-B14F-4D97-AF65-F5344CB8AC3E}">
        <p14:creationId xmlns:p14="http://schemas.microsoft.com/office/powerpoint/2010/main" val="1302628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a:extLst>
              <a:ext uri="{FF2B5EF4-FFF2-40B4-BE49-F238E27FC236}">
                <a16:creationId xmlns:a16="http://schemas.microsoft.com/office/drawing/2014/main" id="{3079697B-148D-E796-8240-28C3482131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defRPr>
            </a:lvl9pPr>
          </a:lstStyle>
          <a:p>
            <a:pPr>
              <a:spcBef>
                <a:spcPct val="0"/>
              </a:spcBef>
            </a:pPr>
            <a:fld id="{7009FC56-E4D3-4D89-BE3B-EFEF30E8DF6B}" type="slidenum">
              <a:rPr lang="en-US" altLang="it-IT" smtClean="0">
                <a:solidFill>
                  <a:srgbClr val="000000"/>
                </a:solidFill>
              </a:rPr>
              <a:pPr>
                <a:spcBef>
                  <a:spcPct val="0"/>
                </a:spcBef>
              </a:pPr>
              <a:t>59</a:t>
            </a:fld>
            <a:endParaRPr lang="en-US" altLang="it-IT">
              <a:solidFill>
                <a:srgbClr val="000000"/>
              </a:solidFill>
            </a:endParaRPr>
          </a:p>
        </p:txBody>
      </p:sp>
      <p:sp>
        <p:nvSpPr>
          <p:cNvPr id="47107" name="Rectangle 1">
            <a:extLst>
              <a:ext uri="{FF2B5EF4-FFF2-40B4-BE49-F238E27FC236}">
                <a16:creationId xmlns:a16="http://schemas.microsoft.com/office/drawing/2014/main" id="{3CCB134D-0E23-E68E-E481-840282573A37}"/>
              </a:ext>
            </a:extLst>
          </p:cNvPr>
          <p:cNvSpPr>
            <a:spLocks noGrp="1" noRot="1" noChangeAspect="1" noChangeArrowheads="1" noTextEdit="1"/>
          </p:cNvSpPr>
          <p:nvPr>
            <p:ph type="sldImg"/>
          </p:nvPr>
        </p:nvSpPr>
        <p:spPr>
          <a:ln/>
        </p:spPr>
      </p:sp>
      <p:sp>
        <p:nvSpPr>
          <p:cNvPr id="60420" name="Text Box 2">
            <a:extLst>
              <a:ext uri="{FF2B5EF4-FFF2-40B4-BE49-F238E27FC236}">
                <a16:creationId xmlns:a16="http://schemas.microsoft.com/office/drawing/2014/main" id="{7FAE046A-599E-A9A9-02A5-219D5902A0AF}"/>
              </a:ext>
            </a:extLst>
          </p:cNvPr>
          <p:cNvSpPr>
            <a:spLocks noGrp="1" noChangeArrowheads="1"/>
          </p:cNvSpPr>
          <p:nvPr>
            <p:ph type="body" idx="1"/>
          </p:nvPr>
        </p:nvSpPr>
        <p:spPr/>
        <p:txBody>
          <a:bodyPr wrap="none" anchor="ctr"/>
          <a:lstStyle/>
          <a:p>
            <a:pPr eaLnBrk="1" hangingPunct="1">
              <a:spcBef>
                <a:spcPts val="450"/>
              </a:spcBef>
              <a:defRPr/>
            </a:pPr>
            <a:r>
              <a:rPr lang="en-US" altLang="it-IT" dirty="0">
                <a:latin typeface="Arial" panose="020B0604020202020204" pitchFamily="34" charset="0"/>
              </a:rPr>
              <a:t>But is it possible to perform the challenge test in every situation</a:t>
            </a:r>
            <a:r>
              <a:rPr lang="it-IT" altLang="it-IT" dirty="0">
                <a:latin typeface="Arial" panose="020B0604020202020204" pitchFamily="34" charset="0"/>
              </a:rPr>
              <a:t>?</a:t>
            </a:r>
            <a:endParaRPr lang="en-US" altLang="it-IT" dirty="0">
              <a:latin typeface="Arial" panose="020B0604020202020204" pitchFamily="34" charset="0"/>
            </a:endParaRPr>
          </a:p>
          <a:p>
            <a:pPr eaLnBrk="1" hangingPunct="1">
              <a:spcBef>
                <a:spcPts val="450"/>
              </a:spcBef>
              <a:defRPr/>
            </a:pPr>
            <a:r>
              <a:rPr lang="en-US" altLang="it-IT" dirty="0">
                <a:latin typeface="Arial" panose="020B0604020202020204" pitchFamily="34" charset="0"/>
              </a:rPr>
              <a:t>A DPT with a </a:t>
            </a:r>
            <a:r>
              <a:rPr lang="en-US" altLang="it-IT" u="sng" dirty="0">
                <a:latin typeface="Arial" panose="020B0604020202020204" pitchFamily="34" charset="0"/>
              </a:rPr>
              <a:t>suspected drug </a:t>
            </a:r>
            <a:r>
              <a:rPr lang="en-US" altLang="it-IT" dirty="0">
                <a:latin typeface="Arial" panose="020B0604020202020204" pitchFamily="34" charset="0"/>
              </a:rPr>
              <a:t>should not to be performed</a:t>
            </a:r>
          </a:p>
          <a:p>
            <a:pPr marL="171450" indent="-171450" eaLnBrk="1" hangingPunct="1">
              <a:spcBef>
                <a:spcPts val="450"/>
              </a:spcBef>
              <a:buFontTx/>
              <a:buChar char="-"/>
              <a:defRPr/>
            </a:pPr>
            <a:r>
              <a:rPr lang="en-US" altLang="it-IT" dirty="0">
                <a:latin typeface="Arial" panose="020B0604020202020204" pitchFamily="34" charset="0"/>
              </a:rPr>
              <a:t>Those who used medications that could affect the test outcome </a:t>
            </a:r>
            <a:r>
              <a:rPr lang="en-US" altLang="it-IT" dirty="0" err="1">
                <a:latin typeface="Arial" panose="020B0604020202020204" pitchFamily="34" charset="0"/>
              </a:rPr>
              <a:t>es</a:t>
            </a:r>
            <a:r>
              <a:rPr lang="en-US" altLang="it-IT" dirty="0">
                <a:latin typeface="Arial" panose="020B0604020202020204" pitchFamily="34" charset="0"/>
              </a:rPr>
              <a:t>…</a:t>
            </a:r>
          </a:p>
          <a:p>
            <a:pPr>
              <a:defRPr/>
            </a:pPr>
            <a:r>
              <a:rPr lang="en-US" altLang="it-IT" b="1" dirty="0">
                <a:latin typeface="Arial" panose="020B0604020202020204" pitchFamily="34" charset="0"/>
              </a:rPr>
              <a:t>But </a:t>
            </a:r>
            <a:r>
              <a:rPr lang="en-US" b="1" dirty="0"/>
              <a:t>if the wash out  is of few days with antihistamines or intravenous steroids for the treatment of systemic reactions, the washout period for topical steroids used to treat contact allergy might be as long as 3 weeks</a:t>
            </a:r>
            <a:endParaRPr lang="en-US" altLang="it-IT" b="1" dirty="0">
              <a:latin typeface="Arial" panose="020B0604020202020204" pitchFamily="34" charset="0"/>
            </a:endParaRPr>
          </a:p>
          <a:p>
            <a:pPr eaLnBrk="1" hangingPunct="1">
              <a:spcBef>
                <a:spcPct val="0"/>
              </a:spcBef>
              <a:defRPr/>
            </a:pPr>
            <a:endParaRPr lang="it-IT" altLang="it-IT" dirty="0">
              <a:latin typeface="Arial" panose="020B0604020202020204" pitchFamily="34" charset="0"/>
            </a:endParaRPr>
          </a:p>
        </p:txBody>
      </p:sp>
    </p:spTree>
    <p:extLst>
      <p:ext uri="{BB962C8B-B14F-4D97-AF65-F5344CB8AC3E}">
        <p14:creationId xmlns:p14="http://schemas.microsoft.com/office/powerpoint/2010/main" val="21537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B39605-AA5A-4CCC-B60D-1C7C243A1FB1}" type="slidenum">
              <a:rPr lang="it-IT" altLang="it-IT" smtClean="0"/>
              <a:pPr>
                <a:spcBef>
                  <a:spcPct val="0"/>
                </a:spcBef>
              </a:pPr>
              <a:t>9</a:t>
            </a:fld>
            <a:endParaRPr lang="it-IT" altLang="it-IT"/>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it-IT" altLang="it-IT">
              <a:latin typeface="Arial" panose="020B0604020202020204" pitchFamily="34" charset="0"/>
            </a:endParaRPr>
          </a:p>
        </p:txBody>
      </p:sp>
    </p:spTree>
    <p:extLst>
      <p:ext uri="{BB962C8B-B14F-4D97-AF65-F5344CB8AC3E}">
        <p14:creationId xmlns:p14="http://schemas.microsoft.com/office/powerpoint/2010/main" val="312502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……rapida</a:t>
            </a:r>
          </a:p>
        </p:txBody>
      </p:sp>
      <p:sp>
        <p:nvSpPr>
          <p:cNvPr id="4" name="Segnaposto numero diapositiva 3"/>
          <p:cNvSpPr>
            <a:spLocks noGrp="1"/>
          </p:cNvSpPr>
          <p:nvPr>
            <p:ph type="sldNum" sz="quarter" idx="5"/>
          </p:nvPr>
        </p:nvSpPr>
        <p:spPr/>
        <p:txBody>
          <a:bodyPr/>
          <a:lstStyle/>
          <a:p>
            <a:fld id="{8723F5DA-66D6-483F-BAE0-B8982170EA04}" type="slidenum">
              <a:rPr lang="de-CH" smtClean="0"/>
              <a:t>11</a:t>
            </a:fld>
            <a:endParaRPr lang="de-CH"/>
          </a:p>
        </p:txBody>
      </p:sp>
    </p:spTree>
    <p:extLst>
      <p:ext uri="{BB962C8B-B14F-4D97-AF65-F5344CB8AC3E}">
        <p14:creationId xmlns:p14="http://schemas.microsoft.com/office/powerpoint/2010/main" val="133291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734102-D681-492C-B55A-2EB8799DD0CE}" type="slidenum">
              <a:rPr lang="it-IT" altLang="it-IT" smtClean="0"/>
              <a:pPr>
                <a:spcBef>
                  <a:spcPct val="0"/>
                </a:spcBef>
              </a:pPr>
              <a:t>12</a:t>
            </a:fld>
            <a:endParaRPr lang="it-IT" altLang="it-IT"/>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it-IT" altLang="it-IT">
              <a:latin typeface="Arial" panose="020B0604020202020204" pitchFamily="34" charset="0"/>
            </a:endParaRPr>
          </a:p>
        </p:txBody>
      </p:sp>
    </p:spTree>
    <p:extLst>
      <p:ext uri="{BB962C8B-B14F-4D97-AF65-F5344CB8AC3E}">
        <p14:creationId xmlns:p14="http://schemas.microsoft.com/office/powerpoint/2010/main" val="385767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Queste sono le manifestazioni cliniche ma, vediamole </a:t>
            </a:r>
            <a:r>
              <a:rPr lang="it-IT" dirty="0" err="1"/>
              <a:t>mnel</a:t>
            </a:r>
            <a:r>
              <a:rPr lang="it-IT" baseline="0" dirty="0"/>
              <a:t> dettaglio</a:t>
            </a:r>
            <a:endParaRPr lang="it-IT" dirty="0"/>
          </a:p>
        </p:txBody>
      </p:sp>
      <p:sp>
        <p:nvSpPr>
          <p:cNvPr id="4" name="Segnaposto numero diapositiva 3"/>
          <p:cNvSpPr>
            <a:spLocks noGrp="1"/>
          </p:cNvSpPr>
          <p:nvPr>
            <p:ph type="sldNum" sz="quarter" idx="10"/>
          </p:nvPr>
        </p:nvSpPr>
        <p:spPr/>
        <p:txBody>
          <a:bodyPr/>
          <a:lstStyle/>
          <a:p>
            <a:fld id="{8723F5DA-66D6-483F-BAE0-B8982170EA04}" type="slidenum">
              <a:rPr lang="de-CH" smtClean="0"/>
              <a:t>14</a:t>
            </a:fld>
            <a:endParaRPr lang="de-CH"/>
          </a:p>
        </p:txBody>
      </p:sp>
    </p:spTree>
    <p:extLst>
      <p:ext uri="{BB962C8B-B14F-4D97-AF65-F5344CB8AC3E}">
        <p14:creationId xmlns:p14="http://schemas.microsoft.com/office/powerpoint/2010/main" val="392702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4947DD8E-D419-40D1-9593-EA818468C5D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57E319-6E1C-40C1-A81D-A3DD0DE6F564}" type="slidenum">
              <a:rPr lang="it-IT" altLang="it-IT" smtClean="0"/>
              <a:pPr>
                <a:spcBef>
                  <a:spcPct val="0"/>
                </a:spcBef>
              </a:pPr>
              <a:t>15</a:t>
            </a:fld>
            <a:endParaRPr lang="it-IT" altLang="it-IT"/>
          </a:p>
        </p:txBody>
      </p:sp>
      <p:sp>
        <p:nvSpPr>
          <p:cNvPr id="37891" name="Rectangle 2">
            <a:extLst>
              <a:ext uri="{FF2B5EF4-FFF2-40B4-BE49-F238E27FC236}">
                <a16:creationId xmlns:a16="http://schemas.microsoft.com/office/drawing/2014/main" id="{0D0FD1F8-7775-4D55-A808-D25F016CC189}"/>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C8BE5E56-42DC-467E-A973-971DCE9900EB}"/>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ndParaRPr>
          </a:p>
        </p:txBody>
      </p:sp>
    </p:spTree>
    <p:extLst>
      <p:ext uri="{BB962C8B-B14F-4D97-AF65-F5344CB8AC3E}">
        <p14:creationId xmlns:p14="http://schemas.microsoft.com/office/powerpoint/2010/main" val="265404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0A06138-9441-45A1-B8EE-8035592D44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9C3363-F3F4-4766-A2C2-E65DB4F56630}" type="slidenum">
              <a:rPr lang="it-IT" altLang="it-IT" smtClean="0"/>
              <a:pPr>
                <a:spcBef>
                  <a:spcPct val="0"/>
                </a:spcBef>
              </a:pPr>
              <a:t>17</a:t>
            </a:fld>
            <a:endParaRPr lang="it-IT" altLang="it-IT"/>
          </a:p>
        </p:txBody>
      </p:sp>
      <p:sp>
        <p:nvSpPr>
          <p:cNvPr id="33795" name="Rectangle 2">
            <a:extLst>
              <a:ext uri="{FF2B5EF4-FFF2-40B4-BE49-F238E27FC236}">
                <a16:creationId xmlns:a16="http://schemas.microsoft.com/office/drawing/2014/main" id="{C9172BBA-F5CF-454E-804E-0CD10376ED4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3A1983CE-3666-4FC1-8C9B-0C79843BBE1B}"/>
              </a:ext>
            </a:extLst>
          </p:cNvPr>
          <p:cNvSpPr>
            <a:spLocks noGrp="1" noChangeArrowheads="1"/>
          </p:cNvSpPr>
          <p:nvPr>
            <p:ph type="body" idx="1"/>
          </p:nvPr>
        </p:nvSpPr>
        <p:spPr>
          <a:noFill/>
        </p:spPr>
        <p:txBody>
          <a:bodyPr/>
          <a:lstStyle/>
          <a:p>
            <a:pPr eaLnBrk="1" hangingPunct="1"/>
            <a:endParaRPr lang="it-IT" altLang="it-IT">
              <a:latin typeface="Arial" panose="020B0604020202020204" pitchFamily="34" charset="0"/>
            </a:endParaRPr>
          </a:p>
        </p:txBody>
      </p:sp>
    </p:spTree>
    <p:extLst>
      <p:ext uri="{BB962C8B-B14F-4D97-AF65-F5344CB8AC3E}">
        <p14:creationId xmlns:p14="http://schemas.microsoft.com/office/powerpoint/2010/main" val="501250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PAGE">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4B9D349C-2F42-4ACD-8374-F6C5B77208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338809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EAB0777-4C60-462E-A92C-CDAFD498799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‹N›</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EAB0777-4C60-462E-A92C-CDAFD498799C}"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E6EB8-52AB-45EA-A660-3E1EBFA72987}" type="slidenum">
              <a:rPr lang="en-US" smtClean="0"/>
              <a:t>‹N›</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7" name="Date Placeholder 6"/>
          <p:cNvSpPr>
            <a:spLocks noGrp="1"/>
          </p:cNvSpPr>
          <p:nvPr>
            <p:ph type="dt" sz="half" idx="10"/>
          </p:nvPr>
        </p:nvSpPr>
        <p:spPr/>
        <p:txBody>
          <a:bodyPr/>
          <a:lstStyle/>
          <a:p>
            <a:fld id="{F7D23A0F-A14E-9A48-95C8-25A43FF3C532}" type="datetimeFigureOut">
              <a:rPr lang="it-IT" smtClean="0"/>
              <a:t>13/05/2025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3C43D26-8CAD-764E-8842-92FCE09A30A5}" type="slidenum">
              <a:rPr lang="it-IT" smtClean="0"/>
              <a:t>‹N›</a:t>
            </a:fld>
            <a:endParaRPr lang="it-IT"/>
          </a:p>
        </p:txBody>
      </p:sp>
      <p:sp>
        <p:nvSpPr>
          <p:cNvPr id="11" name="Content Placeholder 10"/>
          <p:cNvSpPr>
            <a:spLocks noGrp="1"/>
          </p:cNvSpPr>
          <p:nvPr>
            <p:ph sz="quarter" idx="13"/>
          </p:nvPr>
        </p:nvSpPr>
        <p:spPr>
          <a:xfrm>
            <a:off x="609600" y="2212848"/>
            <a:ext cx="5388864" cy="391363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1E699517-CB58-452B-A453-AFCD0431944E}"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3886EC-8BC4-4BE6-B81E-C92278CB1BCB}"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E6EB8-52AB-45EA-A660-3E1EBFA72987}" type="slidenum">
              <a:rPr lang="en-US" smtClean="0"/>
              <a:t>‹N›</a:t>
            </a:fld>
            <a:endParaRPr 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it-IT"/>
              <a:t>Fare clic per modificare lo stile del titolo</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EAB0777-4C60-462E-A92C-CDAFD498799C}"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E6EB8-52AB-45EA-A660-3E1EBFA72987}" type="slidenum">
              <a:rPr lang="en-US" smtClean="0"/>
              <a:t>‹N›</a:t>
            </a:fld>
            <a:endParaRPr 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it-IT"/>
              <a:t>Fare clic per modificare lo stile del titolo</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EAB0777-4C60-462E-A92C-CDAFD498799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‹N›</a:t>
            </a:fld>
            <a:endParaRPr lang="en-US"/>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EAB0777-4C60-462E-A92C-CDAFD498799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‹N›</a:t>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NTENT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BAF11-6CE2-4338-B645-7D39D3BDAC21}"/>
              </a:ext>
            </a:extLst>
          </p:cNvPr>
          <p:cNvSpPr>
            <a:spLocks noGrp="1"/>
          </p:cNvSpPr>
          <p:nvPr>
            <p:ph type="sldNum" sz="quarter" idx="12"/>
          </p:nvPr>
        </p:nvSpPr>
        <p:spPr>
          <a:xfrm>
            <a:off x="11442700" y="6453981"/>
            <a:ext cx="687394" cy="365125"/>
          </a:xfrm>
          <a:prstGeom prst="rect">
            <a:avLst/>
          </a:prstGeom>
        </p:spPr>
        <p:txBody>
          <a:bodyPr/>
          <a:lstStyle>
            <a:lvl1pPr algn="r">
              <a:defRPr b="1">
                <a:solidFill>
                  <a:srgbClr val="133C8B"/>
                </a:solidFill>
              </a:defRPr>
            </a:lvl1pPr>
          </a:lstStyle>
          <a:p>
            <a:fld id="{C5FD4A77-BAAA-45D8-A6ED-C62292D0BD88}" type="slidenum">
              <a:rPr lang="en-GB" smtClean="0"/>
              <a:pPr/>
              <a:t>‹N›</a:t>
            </a:fld>
            <a:endParaRPr lang="en-GB" dirty="0"/>
          </a:p>
        </p:txBody>
      </p:sp>
      <p:pic>
        <p:nvPicPr>
          <p:cNvPr id="5" name="Picture 4" descr="Graphical user interface, text, application&#10;&#10;Description automatically generated">
            <a:extLst>
              <a:ext uri="{FF2B5EF4-FFF2-40B4-BE49-F238E27FC236}">
                <a16:creationId xmlns:a16="http://schemas.microsoft.com/office/drawing/2014/main" id="{B9D64DC8-CAD3-4A7B-B9E1-9F0B210037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3317727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lide testo">
    <p:spTree>
      <p:nvGrpSpPr>
        <p:cNvPr id="1" name=""/>
        <p:cNvGrpSpPr/>
        <p:nvPr/>
      </p:nvGrpSpPr>
      <p:grpSpPr>
        <a:xfrm>
          <a:off x="0" y="0"/>
          <a:ext cx="0" cy="0"/>
          <a:chOff x="0" y="0"/>
          <a:chExt cx="0" cy="0"/>
        </a:xfrm>
      </p:grpSpPr>
      <p:sp>
        <p:nvSpPr>
          <p:cNvPr id="6" name="Titolo 5"/>
          <p:cNvSpPr>
            <a:spLocks noGrp="1"/>
          </p:cNvSpPr>
          <p:nvPr>
            <p:ph type="title"/>
          </p:nvPr>
        </p:nvSpPr>
        <p:spPr>
          <a:xfrm>
            <a:off x="382515" y="1025276"/>
            <a:ext cx="11199885" cy="740024"/>
          </a:xfrm>
        </p:spPr>
        <p:txBody>
          <a:bodyPr>
            <a:normAutofit/>
          </a:bodyPr>
          <a:lstStyle>
            <a:lvl1pPr>
              <a:defRPr sz="2400" b="1">
                <a:solidFill>
                  <a:srgbClr val="002060"/>
                </a:solidFill>
                <a:latin typeface="Arial" panose="020B0604020202020204" pitchFamily="34" charset="0"/>
                <a:cs typeface="Arial" panose="020B0604020202020204" pitchFamily="34" charset="0"/>
              </a:defRPr>
            </a:lvl1pPr>
          </a:lstStyle>
          <a:p>
            <a:r>
              <a:rPr lang="it-IT" dirty="0"/>
              <a:t>Fare clic per modificare lo stile del titolo dello schema</a:t>
            </a:r>
          </a:p>
        </p:txBody>
      </p:sp>
      <p:sp>
        <p:nvSpPr>
          <p:cNvPr id="9" name="Segnaposto testo 8"/>
          <p:cNvSpPr>
            <a:spLocks noGrp="1"/>
          </p:cNvSpPr>
          <p:nvPr>
            <p:ph type="body" sz="quarter" idx="10"/>
          </p:nvPr>
        </p:nvSpPr>
        <p:spPr>
          <a:xfrm>
            <a:off x="395217" y="1905002"/>
            <a:ext cx="11161785" cy="4825999"/>
          </a:xfrm>
        </p:spPr>
        <p:txBody>
          <a:bodyPr>
            <a:normAutofit/>
          </a:bodyPr>
          <a:lstStyle>
            <a:lvl1pPr marL="0" indent="0">
              <a:buFontTx/>
              <a:buNone/>
              <a:defRPr lang="it-IT" b="0" i="0" u="none" strike="noStrike" smtClean="0">
                <a:effectLst/>
              </a:defRPr>
            </a:lvl1pPr>
            <a:lvl2pPr marL="342900" indent="0">
              <a:buFontTx/>
              <a:buNone/>
              <a:defRPr sz="1350">
                <a:latin typeface="Arial" panose="020B0604020202020204" pitchFamily="34" charset="0"/>
                <a:cs typeface="Arial" panose="020B0604020202020204" pitchFamily="34" charset="0"/>
              </a:defRPr>
            </a:lvl2pPr>
            <a:lvl3pPr marL="685800" indent="0">
              <a:buFontTx/>
              <a:buNone/>
              <a:defRPr sz="1350">
                <a:latin typeface="Arial" panose="020B0604020202020204" pitchFamily="34" charset="0"/>
                <a:cs typeface="Arial" panose="020B0604020202020204" pitchFamily="34" charset="0"/>
              </a:defRPr>
            </a:lvl3pPr>
            <a:lvl4pPr marL="1028700" indent="0">
              <a:buFontTx/>
              <a:buNone/>
              <a:defRPr sz="1350">
                <a:latin typeface="Arial" panose="020B0604020202020204" pitchFamily="34" charset="0"/>
                <a:cs typeface="Arial" panose="020B0604020202020204" pitchFamily="34" charset="0"/>
              </a:defRPr>
            </a:lvl4pPr>
            <a:lvl5pPr marL="1371600" indent="0">
              <a:buFontTx/>
              <a:buNone/>
              <a:defRPr sz="1350">
                <a:latin typeface="Arial" panose="020B0604020202020204" pitchFamily="34" charset="0"/>
                <a:cs typeface="Arial" panose="020B0604020202020204" pitchFamily="34" charset="0"/>
              </a:defRPr>
            </a:lvl5pPr>
          </a:lstStyle>
          <a:p>
            <a:pPr lvl="0"/>
            <a:r>
              <a:rPr lang="it-IT"/>
              <a:t>Modifica gli stili del testo dello schema</a:t>
            </a:r>
          </a:p>
        </p:txBody>
      </p:sp>
    </p:spTree>
    <p:extLst>
      <p:ext uri="{BB962C8B-B14F-4D97-AF65-F5344CB8AC3E}">
        <p14:creationId xmlns:p14="http://schemas.microsoft.com/office/powerpoint/2010/main" val="88953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91"/>
        <p:cNvGrpSpPr/>
        <p:nvPr/>
      </p:nvGrpSpPr>
      <p:grpSpPr>
        <a:xfrm>
          <a:off x="0" y="0"/>
          <a:ext cx="0" cy="0"/>
          <a:chOff x="0" y="0"/>
          <a:chExt cx="0" cy="0"/>
        </a:xfrm>
      </p:grpSpPr>
      <p:sp>
        <p:nvSpPr>
          <p:cNvPr id="92" name="Google Shape;92;g10aa18040e0_0_30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3" name="Google Shape;93;g10aa18040e0_0_304"/>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 name="Google Shape;94;g10aa18040e0_0_30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1600"/>
              </a:spcBef>
              <a:spcAft>
                <a:spcPts val="0"/>
              </a:spcAft>
              <a:buClr>
                <a:schemeClr val="dk1"/>
              </a:buClr>
              <a:buSzPts val="1400"/>
              <a:buNone/>
              <a:defRPr sz="1400"/>
            </a:lvl2pPr>
            <a:lvl3pPr marL="1371600" lvl="2" indent="-228600" algn="l" rtl="0">
              <a:lnSpc>
                <a:spcPct val="90000"/>
              </a:lnSpc>
              <a:spcBef>
                <a:spcPts val="1600"/>
              </a:spcBef>
              <a:spcAft>
                <a:spcPts val="0"/>
              </a:spcAft>
              <a:buClr>
                <a:schemeClr val="dk1"/>
              </a:buClr>
              <a:buSzPts val="1200"/>
              <a:buNone/>
              <a:defRPr sz="1200"/>
            </a:lvl3pPr>
            <a:lvl4pPr marL="1828800" lvl="3" indent="-228600" algn="l" rtl="0">
              <a:lnSpc>
                <a:spcPct val="90000"/>
              </a:lnSpc>
              <a:spcBef>
                <a:spcPts val="1600"/>
              </a:spcBef>
              <a:spcAft>
                <a:spcPts val="0"/>
              </a:spcAft>
              <a:buClr>
                <a:schemeClr val="dk1"/>
              </a:buClr>
              <a:buSzPts val="1000"/>
              <a:buNone/>
              <a:defRPr sz="1000"/>
            </a:lvl4pPr>
            <a:lvl5pPr marL="2286000" lvl="4" indent="-228600" algn="l" rtl="0">
              <a:lnSpc>
                <a:spcPct val="90000"/>
              </a:lnSpc>
              <a:spcBef>
                <a:spcPts val="1600"/>
              </a:spcBef>
              <a:spcAft>
                <a:spcPts val="0"/>
              </a:spcAft>
              <a:buClr>
                <a:schemeClr val="dk1"/>
              </a:buClr>
              <a:buSzPts val="1000"/>
              <a:buNone/>
              <a:defRPr sz="1000"/>
            </a:lvl5pPr>
            <a:lvl6pPr marL="2743200" lvl="5" indent="-228600" algn="l" rtl="0">
              <a:lnSpc>
                <a:spcPct val="90000"/>
              </a:lnSpc>
              <a:spcBef>
                <a:spcPts val="1600"/>
              </a:spcBef>
              <a:spcAft>
                <a:spcPts val="0"/>
              </a:spcAft>
              <a:buClr>
                <a:schemeClr val="dk1"/>
              </a:buClr>
              <a:buSzPts val="1000"/>
              <a:buNone/>
              <a:defRPr sz="1000"/>
            </a:lvl6pPr>
            <a:lvl7pPr marL="3200400" lvl="6" indent="-228600" algn="l" rtl="0">
              <a:lnSpc>
                <a:spcPct val="90000"/>
              </a:lnSpc>
              <a:spcBef>
                <a:spcPts val="1600"/>
              </a:spcBef>
              <a:spcAft>
                <a:spcPts val="0"/>
              </a:spcAft>
              <a:buClr>
                <a:schemeClr val="dk1"/>
              </a:buClr>
              <a:buSzPts val="1000"/>
              <a:buNone/>
              <a:defRPr sz="1000"/>
            </a:lvl7pPr>
            <a:lvl8pPr marL="3657600" lvl="7" indent="-228600" algn="l" rtl="0">
              <a:lnSpc>
                <a:spcPct val="90000"/>
              </a:lnSpc>
              <a:spcBef>
                <a:spcPts val="1600"/>
              </a:spcBef>
              <a:spcAft>
                <a:spcPts val="0"/>
              </a:spcAft>
              <a:buClr>
                <a:schemeClr val="dk1"/>
              </a:buClr>
              <a:buSzPts val="1000"/>
              <a:buNone/>
              <a:defRPr sz="1000"/>
            </a:lvl8pPr>
            <a:lvl9pPr marL="4114800" lvl="8" indent="-228600" algn="l" rtl="0">
              <a:lnSpc>
                <a:spcPct val="90000"/>
              </a:lnSpc>
              <a:spcBef>
                <a:spcPts val="1600"/>
              </a:spcBef>
              <a:spcAft>
                <a:spcPts val="1600"/>
              </a:spcAft>
              <a:buClr>
                <a:schemeClr val="dk1"/>
              </a:buClr>
              <a:buSzPts val="1000"/>
              <a:buNone/>
              <a:defRPr sz="1000"/>
            </a:lvl9pPr>
          </a:lstStyle>
          <a:p>
            <a:endParaRPr/>
          </a:p>
        </p:txBody>
      </p:sp>
      <p:sp>
        <p:nvSpPr>
          <p:cNvPr id="95" name="Google Shape;95;g10aa18040e0_0_30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g10aa18040e0_0_3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g10aa18040e0_0_3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70939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1E699517-CB58-452B-A453-AFCD0431944E}"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24500" y="6462339"/>
            <a:ext cx="528000" cy="216000"/>
          </a:xfrm>
          <a:prstGeom prst="rect">
            <a:avLst/>
          </a:prstGeom>
        </p:spPr>
        <p:txBody>
          <a:bodyPr/>
          <a:lstStyle/>
          <a:p>
            <a:fld id="{C93886EC-8BC4-4BE6-B81E-C92278CB1BCB}" type="slidenum">
              <a:rPr lang="en-US" smtClean="0"/>
              <a:pPr/>
              <a:t>‹N›</a:t>
            </a:fld>
            <a:endParaRPr lang="en-US"/>
          </a:p>
        </p:txBody>
      </p:sp>
    </p:spTree>
    <p:extLst>
      <p:ext uri="{BB962C8B-B14F-4D97-AF65-F5344CB8AC3E}">
        <p14:creationId xmlns:p14="http://schemas.microsoft.com/office/powerpoint/2010/main" val="48309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962D6-15B0-15B3-014E-44F6BB9CD59F}"/>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3880D90-9C60-3267-3D6A-AEB75F7E72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937F723-B090-4B1C-FA31-F1CE2FAD3DE6}"/>
              </a:ext>
            </a:extLst>
          </p:cNvPr>
          <p:cNvSpPr>
            <a:spLocks noGrp="1"/>
          </p:cNvSpPr>
          <p:nvPr>
            <p:ph sz="half" idx="2"/>
          </p:nvPr>
        </p:nvSpPr>
        <p:spPr>
          <a:xfrm>
            <a:off x="839788" y="2505075"/>
            <a:ext cx="5157787"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F752597-B497-783F-277C-A950EF9CEE5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D75FA58-E68A-D830-5D26-A9BC3264B395}"/>
              </a:ext>
            </a:extLst>
          </p:cNvPr>
          <p:cNvSpPr>
            <a:spLocks noGrp="1"/>
          </p:cNvSpPr>
          <p:nvPr>
            <p:ph sz="quarter" idx="4"/>
          </p:nvPr>
        </p:nvSpPr>
        <p:spPr>
          <a:xfrm>
            <a:off x="6172200" y="2505075"/>
            <a:ext cx="5183188"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B874E46-28CC-100C-184C-45DEDFEC2487}"/>
              </a:ext>
            </a:extLst>
          </p:cNvPr>
          <p:cNvSpPr>
            <a:spLocks noGrp="1"/>
          </p:cNvSpPr>
          <p:nvPr>
            <p:ph type="dt" sz="half" idx="10"/>
          </p:nvPr>
        </p:nvSpPr>
        <p:spPr>
          <a:xfrm>
            <a:off x="838200" y="6356350"/>
            <a:ext cx="2743200" cy="365125"/>
          </a:xfrm>
          <a:prstGeom prst="rect">
            <a:avLst/>
          </a:prstGeom>
        </p:spPr>
        <p:txBody>
          <a:bodyPr/>
          <a:lstStyle/>
          <a:p>
            <a:fld id="{F7D23A0F-A14E-9A48-95C8-25A43FF3C532}" type="datetimeFigureOut">
              <a:rPr lang="it-IT" smtClean="0"/>
              <a:t>13/05/2025</a:t>
            </a:fld>
            <a:endParaRPr lang="it-IT"/>
          </a:p>
        </p:txBody>
      </p:sp>
      <p:sp>
        <p:nvSpPr>
          <p:cNvPr id="8" name="Segnaposto piè di pagina 7">
            <a:extLst>
              <a:ext uri="{FF2B5EF4-FFF2-40B4-BE49-F238E27FC236}">
                <a16:creationId xmlns:a16="http://schemas.microsoft.com/office/drawing/2014/main" id="{33F49029-7D39-45D6-EEBE-678A60FB3AD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5DA13A55-A0DB-494C-DBA1-F10E52E801A4}"/>
              </a:ext>
            </a:extLst>
          </p:cNvPr>
          <p:cNvSpPr>
            <a:spLocks noGrp="1"/>
          </p:cNvSpPr>
          <p:nvPr>
            <p:ph type="sldNum" sz="quarter" idx="12"/>
          </p:nvPr>
        </p:nvSpPr>
        <p:spPr>
          <a:xfrm>
            <a:off x="8610600" y="6356350"/>
            <a:ext cx="2743200" cy="365125"/>
          </a:xfrm>
          <a:prstGeom prst="rect">
            <a:avLst/>
          </a:prstGeom>
        </p:spPr>
        <p:txBody>
          <a:bodyPr/>
          <a:lstStyle/>
          <a:p>
            <a:fld id="{F3C43D26-8CAD-764E-8842-92FCE09A30A5}" type="slidenum">
              <a:rPr lang="it-IT" smtClean="0"/>
              <a:t>‹N›</a:t>
            </a:fld>
            <a:endParaRPr lang="it-IT"/>
          </a:p>
        </p:txBody>
      </p:sp>
    </p:spTree>
    <p:extLst>
      <p:ext uri="{BB962C8B-B14F-4D97-AF65-F5344CB8AC3E}">
        <p14:creationId xmlns:p14="http://schemas.microsoft.com/office/powerpoint/2010/main" val="168395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lide testo">
    <p:spTree>
      <p:nvGrpSpPr>
        <p:cNvPr id="1" name=""/>
        <p:cNvGrpSpPr/>
        <p:nvPr/>
      </p:nvGrpSpPr>
      <p:grpSpPr>
        <a:xfrm>
          <a:off x="0" y="0"/>
          <a:ext cx="0" cy="0"/>
          <a:chOff x="0" y="0"/>
          <a:chExt cx="0" cy="0"/>
        </a:xfrm>
      </p:grpSpPr>
      <p:sp>
        <p:nvSpPr>
          <p:cNvPr id="6" name="Titolo 5"/>
          <p:cNvSpPr>
            <a:spLocks noGrp="1"/>
          </p:cNvSpPr>
          <p:nvPr>
            <p:ph type="title"/>
          </p:nvPr>
        </p:nvSpPr>
        <p:spPr>
          <a:xfrm>
            <a:off x="382515" y="1025276"/>
            <a:ext cx="11199885" cy="740024"/>
          </a:xfrm>
        </p:spPr>
        <p:txBody>
          <a:bodyPr>
            <a:normAutofit/>
          </a:bodyPr>
          <a:lstStyle>
            <a:lvl1pPr>
              <a:defRPr sz="2400" b="1">
                <a:solidFill>
                  <a:srgbClr val="002060"/>
                </a:solidFill>
                <a:latin typeface="Arial" panose="020B0604020202020204" pitchFamily="34" charset="0"/>
                <a:cs typeface="Arial" panose="020B0604020202020204" pitchFamily="34" charset="0"/>
              </a:defRPr>
            </a:lvl1pPr>
          </a:lstStyle>
          <a:p>
            <a:r>
              <a:rPr lang="it-IT" dirty="0"/>
              <a:t>Fare clic per modificare lo stile del titolo dello schema</a:t>
            </a:r>
          </a:p>
        </p:txBody>
      </p:sp>
      <p:sp>
        <p:nvSpPr>
          <p:cNvPr id="9" name="Segnaposto testo 8"/>
          <p:cNvSpPr>
            <a:spLocks noGrp="1"/>
          </p:cNvSpPr>
          <p:nvPr>
            <p:ph type="body" sz="quarter" idx="10"/>
          </p:nvPr>
        </p:nvSpPr>
        <p:spPr>
          <a:xfrm>
            <a:off x="395217" y="1905002"/>
            <a:ext cx="11161785" cy="4825999"/>
          </a:xfrm>
        </p:spPr>
        <p:txBody>
          <a:bodyPr>
            <a:normAutofit/>
          </a:bodyPr>
          <a:lstStyle>
            <a:lvl1pPr marL="0" indent="0">
              <a:buFontTx/>
              <a:buNone/>
              <a:defRPr lang="it-IT" b="0" i="0" u="none" strike="noStrike" smtClean="0">
                <a:effectLst/>
              </a:defRPr>
            </a:lvl1pPr>
            <a:lvl2pPr marL="342900" indent="0">
              <a:buFontTx/>
              <a:buNone/>
              <a:defRPr sz="1350">
                <a:latin typeface="Arial" panose="020B0604020202020204" pitchFamily="34" charset="0"/>
                <a:cs typeface="Arial" panose="020B0604020202020204" pitchFamily="34" charset="0"/>
              </a:defRPr>
            </a:lvl2pPr>
            <a:lvl3pPr marL="685800" indent="0">
              <a:buFontTx/>
              <a:buNone/>
              <a:defRPr sz="1350">
                <a:latin typeface="Arial" panose="020B0604020202020204" pitchFamily="34" charset="0"/>
                <a:cs typeface="Arial" panose="020B0604020202020204" pitchFamily="34" charset="0"/>
              </a:defRPr>
            </a:lvl3pPr>
            <a:lvl4pPr marL="1028700" indent="0">
              <a:buFontTx/>
              <a:buNone/>
              <a:defRPr sz="1350">
                <a:latin typeface="Arial" panose="020B0604020202020204" pitchFamily="34" charset="0"/>
                <a:cs typeface="Arial" panose="020B0604020202020204" pitchFamily="34" charset="0"/>
              </a:defRPr>
            </a:lvl4pPr>
            <a:lvl5pPr marL="1371600" indent="0">
              <a:buFontTx/>
              <a:buNone/>
              <a:defRPr sz="1350">
                <a:latin typeface="Arial" panose="020B0604020202020204" pitchFamily="34" charset="0"/>
                <a:cs typeface="Arial" panose="020B0604020202020204" pitchFamily="34" charset="0"/>
              </a:defRPr>
            </a:lvl5pPr>
          </a:lstStyle>
          <a:p>
            <a:pPr lvl="0"/>
            <a:r>
              <a:rPr lang="it-IT"/>
              <a:t>Modifica gli stili del testo dello schema</a:t>
            </a:r>
          </a:p>
        </p:txBody>
      </p:sp>
    </p:spTree>
    <p:extLst>
      <p:ext uri="{BB962C8B-B14F-4D97-AF65-F5344CB8AC3E}">
        <p14:creationId xmlns:p14="http://schemas.microsoft.com/office/powerpoint/2010/main" val="184504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E89770-D3A7-0044-9990-E607072E41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D7B470-B4B6-3644-B9A9-E0DDB301AE1D}"/>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6C2A61FE-373A-2F4C-980F-2630A545BD9D}"/>
              </a:ext>
            </a:extLst>
          </p:cNvPr>
          <p:cNvSpPr>
            <a:spLocks noGrp="1"/>
          </p:cNvSpPr>
          <p:nvPr>
            <p:ph type="dt" sz="half" idx="10"/>
          </p:nvPr>
        </p:nvSpPr>
        <p:spPr/>
        <p:txBody>
          <a:bodyPr/>
          <a:lstStyle/>
          <a:p>
            <a:fld id="{6DDA2076-163D-DC41-BE91-F6E244672BE7}" type="datetimeFigureOut">
              <a:rPr lang="it-IT" smtClean="0"/>
              <a:t>13/05/2025</a:t>
            </a:fld>
            <a:endParaRPr lang="it-IT"/>
          </a:p>
        </p:txBody>
      </p:sp>
      <p:sp>
        <p:nvSpPr>
          <p:cNvPr id="5" name="Segnaposto piè di pagina 4">
            <a:extLst>
              <a:ext uri="{FF2B5EF4-FFF2-40B4-BE49-F238E27FC236}">
                <a16:creationId xmlns:a16="http://schemas.microsoft.com/office/drawing/2014/main" id="{2481C70B-79E6-0E47-96A6-F5CB19D2EBC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DDE322-D230-FB48-86C1-3FCF357E7DFA}"/>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174689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lide testo">
    <p:spTree>
      <p:nvGrpSpPr>
        <p:cNvPr id="1" name=""/>
        <p:cNvGrpSpPr/>
        <p:nvPr/>
      </p:nvGrpSpPr>
      <p:grpSpPr>
        <a:xfrm>
          <a:off x="0" y="0"/>
          <a:ext cx="0" cy="0"/>
          <a:chOff x="0" y="0"/>
          <a:chExt cx="0" cy="0"/>
        </a:xfrm>
      </p:grpSpPr>
      <p:sp>
        <p:nvSpPr>
          <p:cNvPr id="6" name="Titolo 5"/>
          <p:cNvSpPr>
            <a:spLocks noGrp="1"/>
          </p:cNvSpPr>
          <p:nvPr>
            <p:ph type="title"/>
          </p:nvPr>
        </p:nvSpPr>
        <p:spPr>
          <a:xfrm>
            <a:off x="3398110" y="1507526"/>
            <a:ext cx="8190471" cy="1204183"/>
          </a:xfrm>
          <a:prstGeom prst="rect">
            <a:avLst/>
          </a:prstGeom>
        </p:spPr>
        <p:txBody>
          <a:bodyPr>
            <a:normAutofit/>
          </a:bodyPr>
          <a:lstStyle>
            <a:lvl1pPr>
              <a:defRPr sz="2400">
                <a:latin typeface="Arial" panose="020B0604020202020204" pitchFamily="34" charset="0"/>
                <a:cs typeface="Arial" panose="020B0604020202020204" pitchFamily="34" charset="0"/>
              </a:defRPr>
            </a:lvl1pPr>
          </a:lstStyle>
          <a:p>
            <a:r>
              <a:rPr lang="it-IT" dirty="0"/>
              <a:t>Fare clic per modificare lo stile del titolo dello schema</a:t>
            </a:r>
          </a:p>
        </p:txBody>
      </p:sp>
      <p:sp>
        <p:nvSpPr>
          <p:cNvPr id="9" name="Segnaposto testo 8"/>
          <p:cNvSpPr>
            <a:spLocks noGrp="1"/>
          </p:cNvSpPr>
          <p:nvPr>
            <p:ph type="body" sz="quarter" idx="10"/>
          </p:nvPr>
        </p:nvSpPr>
        <p:spPr>
          <a:xfrm>
            <a:off x="3398839" y="3101975"/>
            <a:ext cx="8189912" cy="2890838"/>
          </a:xfrm>
          <a:prstGeom prst="rect">
            <a:avLst/>
          </a:prstGeom>
        </p:spPr>
        <p:txBody>
          <a:bodyPr>
            <a:normAutofit/>
          </a:bodyPr>
          <a:lstStyle>
            <a:lvl1pPr marL="0" indent="0">
              <a:buFontTx/>
              <a:buNone/>
              <a:defRPr lang="it-IT" b="0" i="0" u="none" strike="noStrike" smtClean="0">
                <a:effectLst/>
              </a:defRPr>
            </a:lvl1pPr>
            <a:lvl2pPr marL="342900" indent="0">
              <a:buFontTx/>
              <a:buNone/>
              <a:defRPr sz="1350">
                <a:latin typeface="Arial" panose="020B0604020202020204" pitchFamily="34" charset="0"/>
                <a:cs typeface="Arial" panose="020B0604020202020204" pitchFamily="34" charset="0"/>
              </a:defRPr>
            </a:lvl2pPr>
            <a:lvl3pPr marL="685800" indent="0">
              <a:buFontTx/>
              <a:buNone/>
              <a:defRPr sz="1350">
                <a:latin typeface="Arial" panose="020B0604020202020204" pitchFamily="34" charset="0"/>
                <a:cs typeface="Arial" panose="020B0604020202020204" pitchFamily="34" charset="0"/>
              </a:defRPr>
            </a:lvl3pPr>
            <a:lvl4pPr marL="1028700" indent="0">
              <a:buFontTx/>
              <a:buNone/>
              <a:defRPr sz="1350">
                <a:latin typeface="Arial" panose="020B0604020202020204" pitchFamily="34" charset="0"/>
                <a:cs typeface="Arial" panose="020B0604020202020204" pitchFamily="34" charset="0"/>
              </a:defRPr>
            </a:lvl4pPr>
            <a:lvl5pPr marL="1371600" indent="0">
              <a:buFontTx/>
              <a:buNone/>
              <a:defRPr sz="1350">
                <a:latin typeface="Arial" panose="020B0604020202020204" pitchFamily="34" charset="0"/>
                <a:cs typeface="Arial" panose="020B0604020202020204" pitchFamily="34" charset="0"/>
              </a:defRPr>
            </a:lvl5pPr>
          </a:lstStyle>
          <a:p>
            <a:pPr lvl="0"/>
            <a:r>
              <a:rPr lang="it-IT"/>
              <a:t>Modifica gli stili del testo dello schema</a:t>
            </a:r>
          </a:p>
        </p:txBody>
      </p:sp>
    </p:spTree>
    <p:extLst>
      <p:ext uri="{BB962C8B-B14F-4D97-AF65-F5344CB8AC3E}">
        <p14:creationId xmlns:p14="http://schemas.microsoft.com/office/powerpoint/2010/main" val="308906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it-IT"/>
              <a:t>Fare clic per modificare lo stile del titolo</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pPr>
              <a:defRPr/>
            </a:pPr>
            <a:endParaRPr lang="it-IT"/>
          </a:p>
        </p:txBody>
      </p:sp>
      <p:sp>
        <p:nvSpPr>
          <p:cNvPr id="8" name="Slide Number Placeholder 7"/>
          <p:cNvSpPr>
            <a:spLocks noGrp="1"/>
          </p:cNvSpPr>
          <p:nvPr>
            <p:ph type="sldNum" sz="quarter" idx="11"/>
          </p:nvPr>
        </p:nvSpPr>
        <p:spPr/>
        <p:txBody>
          <a:bodyPr/>
          <a:lstStyle/>
          <a:p>
            <a:pPr>
              <a:defRPr/>
            </a:pPr>
            <a:fld id="{BB4D8691-6B42-46DD-9A14-29784BC0D12C}" type="slidenum">
              <a:rPr lang="it-IT" altLang="it-IT" smtClean="0"/>
              <a:pPr>
                <a:defRPr/>
              </a:pPr>
              <a:t>‹N›</a:t>
            </a:fld>
            <a:endParaRPr lang="it-IT" altLang="it-IT"/>
          </a:p>
        </p:txBody>
      </p:sp>
      <p:sp>
        <p:nvSpPr>
          <p:cNvPr id="9" name="Footer Placeholder 8"/>
          <p:cNvSpPr>
            <a:spLocks noGrp="1"/>
          </p:cNvSpPr>
          <p:nvPr>
            <p:ph type="ftr" sz="quarter" idx="12"/>
          </p:nvPr>
        </p:nvSpPr>
        <p:spPr/>
        <p:txBody>
          <a:bodyPr/>
          <a:lstStyle/>
          <a:p>
            <a:pPr>
              <a:defRPr/>
            </a:pP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994767"/>
      </p:ext>
    </p:extLst>
  </p:cSld>
  <p:clrMap bg1="lt1" tx1="dk1" bg2="lt2" tx2="dk2" accent1="accent1" accent2="accent2" accent3="accent3" accent4="accent4" accent5="accent5" accent6="accent6" hlink="hlink" folHlink="folHlink"/>
  <p:sldLayoutIdLst>
    <p:sldLayoutId id="2147483714" r:id="rId1"/>
    <p:sldLayoutId id="2147483717" r:id="rId2"/>
    <p:sldLayoutId id="2147483720" r:id="rId3"/>
    <p:sldLayoutId id="2147483722" r:id="rId4"/>
    <p:sldLayoutId id="2147483723" r:id="rId5"/>
    <p:sldLayoutId id="2147483724" r:id="rId6"/>
    <p:sldLayoutId id="2147483751" r:id="rId7"/>
    <p:sldLayoutId id="2147483753" r:id="rId8"/>
  </p:sldLayoutIdLst>
  <p:hf hdr="0" ftr="0" dt="0"/>
  <p:txStyles>
    <p:titleStyle>
      <a:lvl1pPr algn="l" defTabSz="914400" rtl="0" eaLnBrk="1" latinLnBrk="0" hangingPunct="1">
        <a:lnSpc>
          <a:spcPct val="90000"/>
        </a:lnSpc>
        <a:spcBef>
          <a:spcPct val="0"/>
        </a:spcBef>
        <a:buNone/>
        <a:defRPr sz="2100" kern="1200">
          <a:solidFill>
            <a:srgbClr val="133C8B"/>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60" kern="1200">
          <a:solidFill>
            <a:srgbClr val="133C8B"/>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33C8B"/>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133C8B"/>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33C8B"/>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33C8B"/>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5/13/2025</a:t>
            </a:fld>
            <a:endParaRPr lang="en-US" dirty="0"/>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t>Footer Text</a:t>
            </a:r>
            <a:endParaRPr lang="en-US" dirty="0"/>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‹N›</a:t>
            </a:fld>
            <a:endParaRPr lang="en-US" dirty="0"/>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2" r:id="rId12"/>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64.emf"/><Relationship Id="rId4" Type="http://schemas.openxmlformats.org/officeDocument/2006/relationships/image" Target="../media/image63.emf"/></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72.png"/><Relationship Id="rId7"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74.jpg"/><Relationship Id="rId4" Type="http://schemas.openxmlformats.org/officeDocument/2006/relationships/image" Target="../media/image73.emf"/></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0.jpe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9.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9.png"/><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86.emf"/><Relationship Id="rId11" Type="http://schemas.openxmlformats.org/officeDocument/2006/relationships/image" Target="../media/image60.png"/><Relationship Id="rId5" Type="http://schemas.openxmlformats.org/officeDocument/2006/relationships/image" Target="../media/image85.emf"/><Relationship Id="rId10" Type="http://schemas.openxmlformats.org/officeDocument/2006/relationships/image" Target="../media/image9.png"/><Relationship Id="rId4" Type="http://schemas.openxmlformats.org/officeDocument/2006/relationships/image" Target="../media/image84.emf"/><Relationship Id="rId9" Type="http://schemas.openxmlformats.org/officeDocument/2006/relationships/image" Target="../media/image89.emf"/></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033AAD5-378A-46D7-9A85-FE10A95B20D3}"/>
              </a:ext>
            </a:extLst>
          </p:cNvPr>
          <p:cNvPicPr>
            <a:picLocks noChangeAspect="1"/>
          </p:cNvPicPr>
          <p:nvPr/>
        </p:nvPicPr>
        <p:blipFill>
          <a:blip r:embed="rId2"/>
          <a:stretch>
            <a:fillRect/>
          </a:stretch>
        </p:blipFill>
        <p:spPr>
          <a:xfrm>
            <a:off x="126415" y="247227"/>
            <a:ext cx="3464278" cy="6058746"/>
          </a:xfrm>
          <a:prstGeom prst="rect">
            <a:avLst/>
          </a:prstGeom>
        </p:spPr>
      </p:pic>
      <p:pic>
        <p:nvPicPr>
          <p:cNvPr id="5" name="Immagine 4">
            <a:extLst>
              <a:ext uri="{FF2B5EF4-FFF2-40B4-BE49-F238E27FC236}">
                <a16:creationId xmlns:a16="http://schemas.microsoft.com/office/drawing/2014/main" id="{ACC0E9EA-7354-4F1B-B824-5B870AB09E12}"/>
              </a:ext>
            </a:extLst>
          </p:cNvPr>
          <p:cNvPicPr>
            <a:picLocks noChangeAspect="1"/>
          </p:cNvPicPr>
          <p:nvPr/>
        </p:nvPicPr>
        <p:blipFill>
          <a:blip r:embed="rId3"/>
          <a:stretch>
            <a:fillRect/>
          </a:stretch>
        </p:blipFill>
        <p:spPr>
          <a:xfrm>
            <a:off x="3590693" y="247227"/>
            <a:ext cx="2429214" cy="6058746"/>
          </a:xfrm>
          <a:prstGeom prst="rect">
            <a:avLst/>
          </a:prstGeom>
        </p:spPr>
      </p:pic>
      <p:sp>
        <p:nvSpPr>
          <p:cNvPr id="3" name="CasellaDiTesto 2"/>
          <p:cNvSpPr txBox="1"/>
          <p:nvPr/>
        </p:nvSpPr>
        <p:spPr>
          <a:xfrm>
            <a:off x="6172095" y="1423478"/>
            <a:ext cx="5969585" cy="1200329"/>
          </a:xfrm>
          <a:prstGeom prst="rect">
            <a:avLst/>
          </a:prstGeom>
          <a:noFill/>
          <a:ln>
            <a:solidFill>
              <a:schemeClr val="tx1"/>
            </a:solidFill>
          </a:ln>
        </p:spPr>
        <p:txBody>
          <a:bodyPr wrap="square" rtlCol="0">
            <a:spAutoFit/>
          </a:bodyPr>
          <a:lstStyle/>
          <a:p>
            <a:r>
              <a:rPr lang="it-IT" sz="3600" dirty="0"/>
              <a:t>Allergia a farmaci: </a:t>
            </a:r>
          </a:p>
          <a:p>
            <a:r>
              <a:rPr lang="it-IT" sz="3600" dirty="0"/>
              <a:t>aspetti di diagnostica Attuale</a:t>
            </a:r>
            <a:r>
              <a:rPr lang="it-IT" sz="3200" dirty="0"/>
              <a:t>.</a:t>
            </a:r>
          </a:p>
        </p:txBody>
      </p:sp>
      <p:grpSp>
        <p:nvGrpSpPr>
          <p:cNvPr id="7" name="Group 11">
            <a:extLst>
              <a:ext uri="{FF2B5EF4-FFF2-40B4-BE49-F238E27FC236}">
                <a16:creationId xmlns:a16="http://schemas.microsoft.com/office/drawing/2014/main" id="{3223C0DC-95DD-E5BB-9FB3-84A4ED6707E5}"/>
              </a:ext>
            </a:extLst>
          </p:cNvPr>
          <p:cNvGrpSpPr/>
          <p:nvPr/>
        </p:nvGrpSpPr>
        <p:grpSpPr>
          <a:xfrm>
            <a:off x="6414699" y="3872518"/>
            <a:ext cx="4749030" cy="1877244"/>
            <a:chOff x="11788683" y="4188502"/>
            <a:chExt cx="6332040" cy="2502997"/>
          </a:xfrm>
        </p:grpSpPr>
        <p:pic>
          <p:nvPicPr>
            <p:cNvPr id="8" name="Picture 6">
              <a:extLst>
                <a:ext uri="{FF2B5EF4-FFF2-40B4-BE49-F238E27FC236}">
                  <a16:creationId xmlns:a16="http://schemas.microsoft.com/office/drawing/2014/main" id="{2DA8DE1C-1D88-011D-11EC-75F684060E2C}"/>
                </a:ext>
              </a:extLst>
            </p:cNvPr>
            <p:cNvPicPr/>
            <p:nvPr/>
          </p:nvPicPr>
          <p:blipFill>
            <a:blip r:embed="rId4"/>
            <a:stretch/>
          </p:blipFill>
          <p:spPr>
            <a:xfrm>
              <a:off x="11788683" y="4188502"/>
              <a:ext cx="6332040" cy="2502997"/>
            </a:xfrm>
            <a:prstGeom prst="rect">
              <a:avLst/>
            </a:prstGeom>
            <a:ln w="0">
              <a:noFill/>
            </a:ln>
          </p:spPr>
        </p:pic>
        <p:sp>
          <p:nvSpPr>
            <p:cNvPr id="9" name="CustomShape 12">
              <a:extLst>
                <a:ext uri="{FF2B5EF4-FFF2-40B4-BE49-F238E27FC236}">
                  <a16:creationId xmlns:a16="http://schemas.microsoft.com/office/drawing/2014/main" id="{29145683-177A-CE4C-9C59-D896758B5EE0}"/>
                </a:ext>
              </a:extLst>
            </p:cNvPr>
            <p:cNvSpPr/>
            <p:nvPr/>
          </p:nvSpPr>
          <p:spPr>
            <a:xfrm>
              <a:off x="12527171" y="4317876"/>
              <a:ext cx="4442040" cy="2036145"/>
            </a:xfrm>
            <a:prstGeom prst="rect">
              <a:avLst/>
            </a:prstGeom>
            <a:noFill/>
            <a:ln w="9525">
              <a:solidFill>
                <a:schemeClr val="accent1"/>
              </a:solidFill>
            </a:ln>
          </p:spPr>
          <p:style>
            <a:lnRef idx="0">
              <a:scrgbClr r="0" g="0" b="0"/>
            </a:lnRef>
            <a:fillRef idx="0">
              <a:scrgbClr r="0" g="0" b="0"/>
            </a:fillRef>
            <a:effectRef idx="0">
              <a:scrgbClr r="0" g="0" b="0"/>
            </a:effectRef>
            <a:fontRef idx="minor"/>
          </p:style>
          <p:txBody>
            <a:bodyPr lIns="51840" tIns="25920" rIns="51840" bIns="25920">
              <a:spAutoFit/>
            </a:bodyPr>
            <a:lstStyle/>
            <a:p>
              <a:pPr algn="ctr">
                <a:spcBef>
                  <a:spcPts val="563"/>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it-IT" b="1" spc="-1" dirty="0">
                  <a:solidFill>
                    <a:schemeClr val="accent1">
                      <a:lumMod val="50000"/>
                    </a:schemeClr>
                  </a:solidFill>
                  <a:latin typeface="Arial"/>
                  <a:ea typeface="ＭＳ Ｐゴシック"/>
                </a:rPr>
                <a:t>Dr.ssa  </a:t>
              </a:r>
              <a:r>
                <a:rPr lang="it-IT" b="1" spc="-1" dirty="0" err="1">
                  <a:solidFill>
                    <a:schemeClr val="accent1">
                      <a:lumMod val="50000"/>
                    </a:schemeClr>
                  </a:solidFill>
                  <a:latin typeface="Arial"/>
                  <a:ea typeface="ＭＳ Ｐゴシック"/>
                </a:rPr>
                <a:t>M.A.Crivellaro</a:t>
              </a:r>
              <a:endParaRPr lang="it-IT" spc="-1" dirty="0">
                <a:solidFill>
                  <a:schemeClr val="accent1">
                    <a:lumMod val="50000"/>
                  </a:schemeClr>
                </a:solidFill>
                <a:latin typeface="Arial"/>
              </a:endParaRPr>
            </a:p>
            <a:p>
              <a:pPr algn="ctr">
                <a:spcBef>
                  <a:spcPts val="491"/>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it-IT" sz="1200" spc="-1" dirty="0">
                  <a:solidFill>
                    <a:schemeClr val="accent1">
                      <a:lumMod val="50000"/>
                    </a:schemeClr>
                  </a:solidFill>
                  <a:latin typeface="Arial"/>
                  <a:ea typeface="ＭＳ Ｐゴシック"/>
                </a:rPr>
                <a:t>Dipartimento Medicina dei Sistemi .</a:t>
              </a:r>
              <a:endParaRPr lang="it-IT" sz="1200" spc="-1" dirty="0">
                <a:solidFill>
                  <a:schemeClr val="accent1">
                    <a:lumMod val="50000"/>
                  </a:schemeClr>
                </a:solidFill>
                <a:latin typeface="Arial"/>
              </a:endParaRPr>
            </a:p>
            <a:p>
              <a:pPr algn="ctr">
                <a:spcBef>
                  <a:spcPts val="491"/>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it-IT" sz="1200" spc="-1" dirty="0">
                  <a:solidFill>
                    <a:schemeClr val="accent1">
                      <a:lumMod val="50000"/>
                    </a:schemeClr>
                  </a:solidFill>
                  <a:latin typeface="Arial"/>
                  <a:ea typeface="ＭＳ Ｐゴシック"/>
                </a:rPr>
                <a:t>UOSD  di Allergologia </a:t>
              </a:r>
            </a:p>
            <a:p>
              <a:pPr algn="ctr">
                <a:spcBef>
                  <a:spcPts val="491"/>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it-IT" sz="1200" spc="-1" dirty="0">
                  <a:solidFill>
                    <a:schemeClr val="accent1">
                      <a:lumMod val="50000"/>
                    </a:schemeClr>
                  </a:solidFill>
                  <a:latin typeface="Arial"/>
                  <a:ea typeface="ＭＳ Ｐゴシック"/>
                </a:rPr>
                <a:t>Azienda Ospedale Università Padova </a:t>
              </a:r>
            </a:p>
            <a:p>
              <a:pPr algn="ctr">
                <a:spcBef>
                  <a:spcPts val="491"/>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r>
                <a:rPr lang="it-IT" sz="1200" b="1" spc="-1" dirty="0">
                  <a:solidFill>
                    <a:schemeClr val="accent1">
                      <a:lumMod val="50000"/>
                    </a:schemeClr>
                  </a:solidFill>
                  <a:latin typeface="Arial"/>
                  <a:ea typeface="ＭＳ Ｐゴシック"/>
                </a:rPr>
                <a:t>mariaangiola.crivellaro@unipd.it</a:t>
              </a:r>
              <a:endParaRPr lang="it-IT" sz="1200" b="1" spc="-1" dirty="0">
                <a:solidFill>
                  <a:schemeClr val="accent1">
                    <a:lumMod val="50000"/>
                  </a:schemeClr>
                </a:solidFill>
                <a:latin typeface="Arial"/>
              </a:endParaRPr>
            </a:p>
            <a:p>
              <a:pPr>
                <a:spcBef>
                  <a:spcPts val="491"/>
                </a:spcBef>
                <a:tabLst>
                  <a:tab pos="0" algn="l"/>
                  <a:tab pos="514350" algn="l"/>
                  <a:tab pos="1028700" algn="l"/>
                  <a:tab pos="1543050" algn="l"/>
                  <a:tab pos="2057400" algn="l"/>
                  <a:tab pos="2571750" algn="l"/>
                  <a:tab pos="3086100" algn="l"/>
                  <a:tab pos="3600450" algn="l"/>
                  <a:tab pos="4114800" algn="l"/>
                  <a:tab pos="4629150" algn="l"/>
                  <a:tab pos="5143500" algn="l"/>
                  <a:tab pos="5657850" algn="l"/>
                </a:tabLst>
              </a:pPr>
              <a:endParaRPr lang="it-IT" sz="900" spc="-1" dirty="0">
                <a:latin typeface="Arial"/>
              </a:endParaRPr>
            </a:p>
          </p:txBody>
        </p:sp>
      </p:grpSp>
    </p:spTree>
    <p:extLst>
      <p:ext uri="{BB962C8B-B14F-4D97-AF65-F5344CB8AC3E}">
        <p14:creationId xmlns:p14="http://schemas.microsoft.com/office/powerpoint/2010/main" val="50593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Lige pilforbindelse 10"/>
          <p:cNvCxnSpPr/>
          <p:nvPr/>
        </p:nvCxnSpPr>
        <p:spPr>
          <a:xfrm flipH="1">
            <a:off x="6049964" y="4125914"/>
            <a:ext cx="174625" cy="242887"/>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5" name="Lige pilforbindelse 10"/>
          <p:cNvCxnSpPr/>
          <p:nvPr/>
        </p:nvCxnSpPr>
        <p:spPr>
          <a:xfrm>
            <a:off x="6227763" y="4144963"/>
            <a:ext cx="239712" cy="246062"/>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75108" name="officeArt object"/>
          <p:cNvSpPr>
            <a:spLocks noChangeArrowheads="1"/>
          </p:cNvSpPr>
          <p:nvPr/>
        </p:nvSpPr>
        <p:spPr bwMode="auto">
          <a:xfrm>
            <a:off x="2514600" y="1619250"/>
            <a:ext cx="7316788" cy="458788"/>
          </a:xfrm>
          <a:prstGeom prst="roundRect">
            <a:avLst>
              <a:gd name="adj" fmla="val 46713"/>
            </a:avLst>
          </a:prstGeom>
          <a:solidFill>
            <a:srgbClr val="FF2D21"/>
          </a:solidFill>
          <a:ln>
            <a:noFill/>
          </a:ln>
          <a:extLst>
            <a:ext uri="{91240B29-F687-4F45-9708-019B960494DF}">
              <a14:hiddenLine xmlns:a14="http://schemas.microsoft.com/office/drawing/2010/main" w="12700">
                <a:solidFill>
                  <a:srgbClr val="000000"/>
                </a:solidFill>
                <a:miter lim="4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it-IT" sz="1800"/>
          </a:p>
        </p:txBody>
      </p:sp>
      <p:sp>
        <p:nvSpPr>
          <p:cNvPr id="175109" name="officeArt object"/>
          <p:cNvSpPr>
            <a:spLocks noChangeArrowheads="1"/>
          </p:cNvSpPr>
          <p:nvPr/>
        </p:nvSpPr>
        <p:spPr bwMode="auto">
          <a:xfrm>
            <a:off x="2514600" y="2354264"/>
            <a:ext cx="7308850" cy="458787"/>
          </a:xfrm>
          <a:prstGeom prst="roundRect">
            <a:avLst>
              <a:gd name="adj" fmla="val 50000"/>
            </a:avLst>
          </a:prstGeom>
          <a:solidFill>
            <a:srgbClr val="0070C0"/>
          </a:solidFill>
          <a:ln>
            <a:noFill/>
          </a:ln>
          <a:extLst>
            <a:ext uri="{91240B29-F687-4F45-9708-019B960494DF}">
              <a14:hiddenLine xmlns:a14="http://schemas.microsoft.com/office/drawing/2010/main" w="12700">
                <a:solidFill>
                  <a:srgbClr val="000000"/>
                </a:solidFill>
                <a:miter lim="4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it-IT" sz="1800"/>
          </a:p>
        </p:txBody>
      </p:sp>
      <p:sp>
        <p:nvSpPr>
          <p:cNvPr id="8" name="Rectangle 6"/>
          <p:cNvSpPr>
            <a:spLocks noChangeArrowheads="1"/>
          </p:cNvSpPr>
          <p:nvPr/>
        </p:nvSpPr>
        <p:spPr bwMode="auto">
          <a:xfrm>
            <a:off x="2671763" y="2328864"/>
            <a:ext cx="7035800" cy="471487"/>
          </a:xfrm>
          <a:prstGeom prst="rect">
            <a:avLst/>
          </a:prstGeom>
          <a:noFill/>
          <a:ln>
            <a:noFill/>
          </a:ln>
        </p:spPr>
        <p:txBody>
          <a:bodyPr lIns="38100" tIns="38100" rIns="38100" bIns="38100"/>
          <a:lstStyle/>
          <a:p>
            <a:pPr algn="ctr" defTabSz="685800">
              <a:defRPr/>
            </a:pPr>
            <a:r>
              <a:rPr lang="da-DK" altLang="en-US" sz="1125" b="1" dirty="0">
                <a:solidFill>
                  <a:schemeClr val="bg1"/>
                </a:solidFill>
                <a:latin typeface="Helvetica" panose="020B0604020202020204" pitchFamily="34" charset="0"/>
                <a:ea typeface="Arial Unicode MS"/>
                <a:cs typeface="Arial Unicode MS"/>
              </a:rPr>
              <a:t>VALUTARE : </a:t>
            </a:r>
            <a:r>
              <a:rPr lang="da-DK" altLang="en-US" sz="1500" b="1" dirty="0">
                <a:solidFill>
                  <a:srgbClr val="FF0000"/>
                </a:solidFill>
                <a:latin typeface="Helvetica" panose="020B0604020202020204" pitchFamily="34" charset="0"/>
                <a:ea typeface="Arial Unicode MS"/>
                <a:cs typeface="Arial Unicode MS"/>
              </a:rPr>
              <a:t>A</a:t>
            </a:r>
            <a:r>
              <a:rPr lang="da-DK" altLang="en-US" sz="1125" b="1" dirty="0">
                <a:solidFill>
                  <a:srgbClr val="FEFFFF"/>
                </a:solidFill>
                <a:latin typeface="Helvetica" panose="020B0604020202020204" pitchFamily="34" charset="0"/>
                <a:ea typeface="Arial Unicode MS"/>
                <a:cs typeface="Arial Unicode MS"/>
              </a:rPr>
              <a:t>irway, </a:t>
            </a:r>
            <a:r>
              <a:rPr lang="da-DK" altLang="en-US" sz="1500" b="1" dirty="0">
                <a:solidFill>
                  <a:srgbClr val="FF0000"/>
                </a:solidFill>
                <a:latin typeface="Helvetica" panose="020B0604020202020204" pitchFamily="34" charset="0"/>
                <a:ea typeface="Arial Unicode MS"/>
                <a:cs typeface="Arial Unicode MS"/>
              </a:rPr>
              <a:t>B</a:t>
            </a:r>
            <a:r>
              <a:rPr lang="da-DK" altLang="en-US" sz="1125" b="1" dirty="0">
                <a:solidFill>
                  <a:srgbClr val="FEFFFF"/>
                </a:solidFill>
                <a:latin typeface="Helvetica" panose="020B0604020202020204" pitchFamily="34" charset="0"/>
                <a:ea typeface="Arial Unicode MS"/>
                <a:cs typeface="Arial Unicode MS"/>
              </a:rPr>
              <a:t>reathing, </a:t>
            </a:r>
            <a:r>
              <a:rPr lang="da-DK" altLang="en-US" sz="1500" b="1" dirty="0">
                <a:solidFill>
                  <a:srgbClr val="FF0000"/>
                </a:solidFill>
                <a:latin typeface="Helvetica" panose="020B0604020202020204" pitchFamily="34" charset="0"/>
                <a:ea typeface="Arial Unicode MS"/>
                <a:cs typeface="Arial Unicode MS"/>
              </a:rPr>
              <a:t>C</a:t>
            </a:r>
            <a:r>
              <a:rPr lang="da-DK" altLang="en-US" sz="1125" b="1" dirty="0">
                <a:solidFill>
                  <a:srgbClr val="FEFFFF"/>
                </a:solidFill>
                <a:latin typeface="Helvetica" panose="020B0604020202020204" pitchFamily="34" charset="0"/>
                <a:ea typeface="Arial Unicode MS"/>
                <a:cs typeface="Arial Unicode MS"/>
              </a:rPr>
              <a:t>irculation, </a:t>
            </a:r>
            <a:r>
              <a:rPr lang="da-DK" altLang="en-US" sz="1500" b="1" dirty="0">
                <a:solidFill>
                  <a:srgbClr val="FF0000"/>
                </a:solidFill>
                <a:latin typeface="Helvetica" panose="020B0604020202020204" pitchFamily="34" charset="0"/>
                <a:ea typeface="Arial Unicode MS"/>
                <a:cs typeface="Arial Unicode MS"/>
              </a:rPr>
              <a:t>D</a:t>
            </a:r>
            <a:r>
              <a:rPr lang="da-DK" altLang="en-US" sz="1125" b="1" dirty="0">
                <a:solidFill>
                  <a:srgbClr val="FEFFFF"/>
                </a:solidFill>
                <a:latin typeface="Helvetica" panose="020B0604020202020204" pitchFamily="34" charset="0"/>
                <a:ea typeface="Arial Unicode MS"/>
                <a:cs typeface="Arial Unicode MS"/>
              </a:rPr>
              <a:t>isability, </a:t>
            </a:r>
            <a:r>
              <a:rPr lang="da-DK" altLang="en-US" sz="1500" b="1" dirty="0">
                <a:solidFill>
                  <a:srgbClr val="FF0000"/>
                </a:solidFill>
                <a:latin typeface="Helvetica" panose="020B0604020202020204" pitchFamily="34" charset="0"/>
                <a:ea typeface="Arial Unicode MS"/>
                <a:cs typeface="Arial Unicode MS"/>
              </a:rPr>
              <a:t>E</a:t>
            </a:r>
            <a:r>
              <a:rPr lang="da-DK" altLang="en-US" sz="1125" b="1" dirty="0">
                <a:solidFill>
                  <a:srgbClr val="FEFFFF"/>
                </a:solidFill>
                <a:latin typeface="Helvetica" panose="020B0604020202020204" pitchFamily="34" charset="0"/>
                <a:ea typeface="Arial Unicode MS"/>
                <a:cs typeface="Arial Unicode MS"/>
              </a:rPr>
              <a:t>xposure</a:t>
            </a:r>
            <a:endParaRPr lang="da-DK" altLang="en-US" sz="1350" dirty="0"/>
          </a:p>
        </p:txBody>
      </p:sp>
      <p:sp>
        <p:nvSpPr>
          <p:cNvPr id="175111" name="officeArt object"/>
          <p:cNvSpPr>
            <a:spLocks noChangeArrowheads="1"/>
          </p:cNvSpPr>
          <p:nvPr/>
        </p:nvSpPr>
        <p:spPr bwMode="auto">
          <a:xfrm>
            <a:off x="2484438" y="2763839"/>
            <a:ext cx="7315200" cy="1812925"/>
          </a:xfrm>
          <a:prstGeom prst="roundRect">
            <a:avLst>
              <a:gd name="adj" fmla="val 11060"/>
            </a:avLst>
          </a:prstGeom>
          <a:solidFill>
            <a:srgbClr val="FDE400"/>
          </a:solidFill>
          <a:ln>
            <a:noFill/>
          </a:ln>
          <a:extLst>
            <a:ext uri="{91240B29-F687-4F45-9708-019B960494DF}">
              <a14:hiddenLine xmlns:a14="http://schemas.microsoft.com/office/drawing/2010/main" w="12700">
                <a:solidFill>
                  <a:srgbClr val="000000"/>
                </a:solidFill>
                <a:miter lim="4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it-IT" sz="1800"/>
          </a:p>
        </p:txBody>
      </p:sp>
      <p:sp>
        <p:nvSpPr>
          <p:cNvPr id="175112" name="Rectangle 18"/>
          <p:cNvSpPr>
            <a:spLocks noChangeArrowheads="1"/>
          </p:cNvSpPr>
          <p:nvPr/>
        </p:nvSpPr>
        <p:spPr bwMode="auto">
          <a:xfrm>
            <a:off x="2698751" y="2801939"/>
            <a:ext cx="301307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lstStyle>
            <a:lvl1pPr defTabSz="685800">
              <a:spcBef>
                <a:spcPct val="20000"/>
              </a:spcBef>
              <a:buChar char="•"/>
              <a:tabLst>
                <a:tab pos="85725" algn="l"/>
              </a:tabLst>
              <a:defRPr sz="3200">
                <a:solidFill>
                  <a:schemeClr val="tx1"/>
                </a:solidFill>
                <a:latin typeface="Arial" panose="020B0604020202020204" pitchFamily="34" charset="0"/>
              </a:defRPr>
            </a:lvl1pPr>
            <a:lvl2pPr marL="742950" indent="-285750" defTabSz="685800">
              <a:spcBef>
                <a:spcPct val="20000"/>
              </a:spcBef>
              <a:buChar char="–"/>
              <a:tabLst>
                <a:tab pos="85725" algn="l"/>
              </a:tabLst>
              <a:defRPr sz="2800">
                <a:solidFill>
                  <a:schemeClr val="tx1"/>
                </a:solidFill>
                <a:latin typeface="Arial" panose="020B0604020202020204" pitchFamily="34" charset="0"/>
              </a:defRPr>
            </a:lvl2pPr>
            <a:lvl3pPr marL="1143000" indent="-228600" defTabSz="685800">
              <a:spcBef>
                <a:spcPct val="20000"/>
              </a:spcBef>
              <a:buChar char="•"/>
              <a:tabLst>
                <a:tab pos="85725" algn="l"/>
              </a:tabLst>
              <a:defRPr sz="2400">
                <a:solidFill>
                  <a:schemeClr val="tx1"/>
                </a:solidFill>
                <a:latin typeface="Arial" panose="020B0604020202020204" pitchFamily="34" charset="0"/>
              </a:defRPr>
            </a:lvl3pPr>
            <a:lvl4pPr marL="1600200" indent="-228600" defTabSz="685800">
              <a:spcBef>
                <a:spcPct val="20000"/>
              </a:spcBef>
              <a:buChar char="–"/>
              <a:tabLst>
                <a:tab pos="85725" algn="l"/>
              </a:tabLst>
              <a:defRPr sz="2000">
                <a:solidFill>
                  <a:schemeClr val="tx1"/>
                </a:solidFill>
                <a:latin typeface="Arial" panose="020B0604020202020204" pitchFamily="34" charset="0"/>
              </a:defRPr>
            </a:lvl4pPr>
            <a:lvl5pPr marL="2057400" indent="-228600" defTabSz="685800">
              <a:spcBef>
                <a:spcPct val="20000"/>
              </a:spcBef>
              <a:buChar char="»"/>
              <a:tabLst>
                <a:tab pos="85725" algn="l"/>
              </a:tabLst>
              <a:defRPr sz="20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tabLst>
                <a:tab pos="85725" algn="l"/>
              </a:tabLst>
              <a:defRPr sz="20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tabLst>
                <a:tab pos="85725" algn="l"/>
              </a:tabLst>
              <a:defRPr sz="20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tabLst>
                <a:tab pos="85725" algn="l"/>
              </a:tabLst>
              <a:defRPr sz="20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tabLst>
                <a:tab pos="85725" algn="l"/>
              </a:tabLst>
              <a:defRPr sz="2000">
                <a:solidFill>
                  <a:schemeClr val="tx1"/>
                </a:solidFill>
                <a:latin typeface="Arial" panose="020B0604020202020204" pitchFamily="34" charset="0"/>
              </a:defRPr>
            </a:lvl9pPr>
          </a:lstStyle>
          <a:p>
            <a:pPr>
              <a:spcBef>
                <a:spcPct val="0"/>
              </a:spcBef>
              <a:spcAft>
                <a:spcPts val="450"/>
              </a:spcAft>
              <a:buNone/>
            </a:pPr>
            <a:r>
              <a:rPr lang="en-US" altLang="en-US" sz="1500" b="1">
                <a:solidFill>
                  <a:srgbClr val="000000"/>
                </a:solidFill>
                <a:ea typeface="Arial Unicode MS" panose="020B0604020202020204" pitchFamily="34" charset="-128"/>
                <a:cs typeface="Arial Unicode MS" panose="020B0604020202020204" pitchFamily="34" charset="-128"/>
              </a:rPr>
              <a:t>Sospettare anafilassi se : </a:t>
            </a:r>
            <a:endParaRPr lang="en-US" altLang="en-US" sz="1500"/>
          </a:p>
          <a:p>
            <a:pPr>
              <a:spcBef>
                <a:spcPct val="0"/>
              </a:spcBef>
              <a:spcAft>
                <a:spcPts val="450"/>
              </a:spcAft>
            </a:pPr>
            <a:r>
              <a:rPr lang="en-US" altLang="en-US" sz="1500" b="1">
                <a:solidFill>
                  <a:srgbClr val="000000"/>
                </a:solidFill>
                <a:ea typeface="Arial Unicode MS" panose="020B0604020202020204" pitchFamily="34" charset="-128"/>
                <a:cs typeface="Helvetica" panose="020B0604020202020204" pitchFamily="34" charset="0"/>
              </a:rPr>
              <a:t>Esordio acuto </a:t>
            </a:r>
          </a:p>
          <a:p>
            <a:pPr>
              <a:spcBef>
                <a:spcPct val="0"/>
              </a:spcBef>
              <a:spcAft>
                <a:spcPts val="450"/>
              </a:spcAft>
            </a:pPr>
            <a:r>
              <a:rPr lang="en-US" altLang="en-US" sz="1500" b="1">
                <a:solidFill>
                  <a:srgbClr val="000000"/>
                </a:solidFill>
                <a:ea typeface="Arial Unicode MS" panose="020B0604020202020204" pitchFamily="34" charset="-128"/>
                <a:cs typeface="Helvetica" panose="020B0604020202020204" pitchFamily="34" charset="0"/>
              </a:rPr>
              <a:t>Molto grave :  problemi A, B,C</a:t>
            </a:r>
          </a:p>
          <a:p>
            <a:pPr>
              <a:spcBef>
                <a:spcPct val="0"/>
              </a:spcBef>
              <a:spcAft>
                <a:spcPts val="450"/>
              </a:spcAft>
            </a:pPr>
            <a:r>
              <a:rPr lang="en-US" altLang="en-US" sz="1500" b="1">
                <a:solidFill>
                  <a:srgbClr val="000000"/>
                </a:solidFill>
                <a:ea typeface="Arial Unicode MS" panose="020B0604020202020204" pitchFamily="34" charset="-128"/>
                <a:cs typeface="Helvetica" panose="020B0604020202020204" pitchFamily="34" charset="0"/>
              </a:rPr>
              <a:t>Sintomi cutanei / mucosi , gastrointestinali </a:t>
            </a:r>
            <a:r>
              <a:rPr lang="en-US" altLang="en-US" sz="1500">
                <a:solidFill>
                  <a:srgbClr val="000000"/>
                </a:solidFill>
                <a:ea typeface="Arial Unicode MS" panose="020B0604020202020204" pitchFamily="34" charset="-128"/>
                <a:cs typeface="Helvetica" panose="020B0604020202020204" pitchFamily="34" charset="0"/>
              </a:rPr>
              <a:t>(non sempre presenti )</a:t>
            </a:r>
            <a:endParaRPr lang="en-US" altLang="en-US" sz="1500">
              <a:cs typeface="Helvetica" panose="020B0604020202020204" pitchFamily="34" charset="0"/>
            </a:endParaRPr>
          </a:p>
          <a:p>
            <a:pPr>
              <a:spcBef>
                <a:spcPct val="0"/>
              </a:spcBef>
              <a:buFontTx/>
              <a:buNone/>
            </a:pPr>
            <a:endParaRPr lang="en-US" altLang="en-US" sz="1200"/>
          </a:p>
        </p:txBody>
      </p:sp>
      <p:sp>
        <p:nvSpPr>
          <p:cNvPr id="11" name="officeArt object"/>
          <p:cNvSpPr/>
          <p:nvPr/>
        </p:nvSpPr>
        <p:spPr>
          <a:xfrm>
            <a:off x="2435226" y="4589463"/>
            <a:ext cx="3598863" cy="1460500"/>
          </a:xfrm>
          <a:prstGeom prst="roundRect">
            <a:avLst>
              <a:gd name="adj" fmla="val 18595"/>
            </a:avLst>
          </a:prstGeom>
          <a:solidFill>
            <a:srgbClr val="002060"/>
          </a:solidFill>
          <a:ln w="12700" cap="flat">
            <a:solidFill>
              <a:schemeClr val="accent2">
                <a:lumMod val="50000"/>
              </a:schemeClr>
            </a:solidFill>
            <a:miter lim="400000"/>
          </a:ln>
          <a:effectLst/>
        </p:spPr>
        <p:txBody>
          <a:bodyPr/>
          <a:lstStyle/>
          <a:p>
            <a:pPr>
              <a:defRPr/>
            </a:pPr>
            <a:endParaRPr lang="en-GB"/>
          </a:p>
        </p:txBody>
      </p:sp>
      <p:sp>
        <p:nvSpPr>
          <p:cNvPr id="175114" name="officeArt object"/>
          <p:cNvSpPr>
            <a:spLocks noChangeArrowheads="1"/>
          </p:cNvSpPr>
          <p:nvPr/>
        </p:nvSpPr>
        <p:spPr bwMode="auto">
          <a:xfrm>
            <a:off x="6175376" y="4576763"/>
            <a:ext cx="3636963" cy="1460500"/>
          </a:xfrm>
          <a:prstGeom prst="roundRect">
            <a:avLst>
              <a:gd name="adj" fmla="val 26176"/>
            </a:avLst>
          </a:prstGeom>
          <a:solidFill>
            <a:srgbClr val="0070C0"/>
          </a:solidFill>
          <a:ln>
            <a:noFill/>
          </a:ln>
          <a:extLst>
            <a:ext uri="{91240B29-F687-4F45-9708-019B960494DF}">
              <a14:hiddenLine xmlns:a14="http://schemas.microsoft.com/office/drawing/2010/main" w="12700">
                <a:solidFill>
                  <a:srgbClr val="000000"/>
                </a:solidFill>
                <a:miter lim="4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it-IT" sz="1800"/>
          </a:p>
        </p:txBody>
      </p:sp>
      <p:sp>
        <p:nvSpPr>
          <p:cNvPr id="13" name="Rectangle 27"/>
          <p:cNvSpPr>
            <a:spLocks noChangeArrowheads="1"/>
          </p:cNvSpPr>
          <p:nvPr/>
        </p:nvSpPr>
        <p:spPr bwMode="auto">
          <a:xfrm>
            <a:off x="6337301" y="4618038"/>
            <a:ext cx="3419475" cy="1516062"/>
          </a:xfrm>
          <a:prstGeom prst="rect">
            <a:avLst/>
          </a:prstGeom>
          <a:noFill/>
          <a:ln>
            <a:noFill/>
          </a:ln>
        </p:spPr>
        <p:txBody>
          <a:bodyPr lIns="38100" tIns="38100" rIns="38100" bIns="38100"/>
          <a:lstStyle>
            <a:lvl1pPr eaLnBrk="0" fontAlgn="base" hangingPunct="0">
              <a:spcBef>
                <a:spcPct val="0"/>
              </a:spcBef>
              <a:spcAft>
                <a:spcPct val="0"/>
              </a:spcAft>
              <a:tabLst>
                <a:tab pos="1143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66675" indent="-66675" defTabSz="685800">
              <a:spcAft>
                <a:spcPts val="0"/>
              </a:spcAft>
              <a:buFontTx/>
              <a:buChar char="•"/>
              <a:tabLst>
                <a:tab pos="66675" algn="l"/>
              </a:tabLst>
              <a:defRPr/>
            </a:pPr>
            <a:r>
              <a:rPr lang="en-US" altLang="en-US" sz="1050" b="1" dirty="0" err="1">
                <a:solidFill>
                  <a:srgbClr val="FFFFFF"/>
                </a:solidFill>
                <a:latin typeface="Helvetica" panose="020B0604020202020204" pitchFamily="34" charset="0"/>
                <a:ea typeface="Arial Unicode MS"/>
                <a:cs typeface="Arial Unicode MS"/>
              </a:rPr>
              <a:t>Chiamare</a:t>
            </a:r>
            <a:r>
              <a:rPr lang="en-US" altLang="en-US" sz="1050" b="1" dirty="0">
                <a:solidFill>
                  <a:srgbClr val="FFFFFF"/>
                </a:solidFill>
                <a:latin typeface="Helvetica" panose="020B0604020202020204" pitchFamily="34" charset="0"/>
                <a:ea typeface="Arial Unicode MS"/>
                <a:cs typeface="Arial Unicode MS"/>
              </a:rPr>
              <a:t> </a:t>
            </a:r>
            <a:r>
              <a:rPr lang="en-US" altLang="en-US" sz="1050" b="1" dirty="0" err="1">
                <a:solidFill>
                  <a:srgbClr val="FFFFFF"/>
                </a:solidFill>
                <a:latin typeface="Helvetica" panose="020B0604020202020204" pitchFamily="34" charset="0"/>
                <a:ea typeface="Arial Unicode MS"/>
                <a:cs typeface="Arial Unicode MS"/>
              </a:rPr>
              <a:t>aiuto</a:t>
            </a:r>
            <a:endParaRPr lang="en-US" altLang="en-US" sz="1050" b="1" dirty="0">
              <a:solidFill>
                <a:srgbClr val="FFFFFF"/>
              </a:solidFill>
              <a:latin typeface="Helvetica" panose="020B0604020202020204" pitchFamily="34" charset="0"/>
              <a:ea typeface="Arial Unicode MS"/>
              <a:cs typeface="Arial Unicode MS"/>
            </a:endParaRPr>
          </a:p>
          <a:p>
            <a:pPr marL="66675" indent="-66675" defTabSz="685800">
              <a:spcAft>
                <a:spcPts val="0"/>
              </a:spcAft>
              <a:buFontTx/>
              <a:buChar char="•"/>
              <a:tabLst>
                <a:tab pos="66675" algn="l"/>
              </a:tabLst>
              <a:defRPr/>
            </a:pPr>
            <a:r>
              <a:rPr lang="en-US" altLang="en-US" sz="1050" b="1" dirty="0" err="1">
                <a:solidFill>
                  <a:srgbClr val="FFFFFF"/>
                </a:solidFill>
                <a:latin typeface="Helvetica" panose="020B0604020202020204" pitchFamily="34" charset="0"/>
                <a:ea typeface="Arial Unicode MS"/>
                <a:cs typeface="Arial Unicode MS"/>
              </a:rPr>
              <a:t>Rimuovere</a:t>
            </a:r>
            <a:r>
              <a:rPr lang="en-US" altLang="en-US" sz="1050" b="1" dirty="0">
                <a:solidFill>
                  <a:srgbClr val="FFFFFF"/>
                </a:solidFill>
                <a:latin typeface="Helvetica" panose="020B0604020202020204" pitchFamily="34" charset="0"/>
                <a:ea typeface="Arial Unicode MS"/>
                <a:cs typeface="Arial Unicode MS"/>
              </a:rPr>
              <a:t> possible </a:t>
            </a:r>
            <a:r>
              <a:rPr lang="en-US" altLang="en-US" sz="1050" b="1" dirty="0" err="1">
                <a:solidFill>
                  <a:srgbClr val="FFFFFF"/>
                </a:solidFill>
                <a:latin typeface="Helvetica" panose="020B0604020202020204" pitchFamily="34" charset="0"/>
                <a:ea typeface="Arial Unicode MS"/>
                <a:cs typeface="Arial Unicode MS"/>
              </a:rPr>
              <a:t>fattore</a:t>
            </a:r>
            <a:r>
              <a:rPr lang="en-US" altLang="en-US" sz="1050" b="1" dirty="0">
                <a:solidFill>
                  <a:srgbClr val="FFFFFF"/>
                </a:solidFill>
                <a:latin typeface="Helvetica" panose="020B0604020202020204" pitchFamily="34" charset="0"/>
                <a:ea typeface="Arial Unicode MS"/>
                <a:cs typeface="Arial Unicode MS"/>
              </a:rPr>
              <a:t> </a:t>
            </a:r>
            <a:r>
              <a:rPr lang="en-US" altLang="en-US" sz="1050" b="1" dirty="0" err="1">
                <a:solidFill>
                  <a:srgbClr val="FFFFFF"/>
                </a:solidFill>
                <a:latin typeface="Helvetica" panose="020B0604020202020204" pitchFamily="34" charset="0"/>
                <a:ea typeface="Arial Unicode MS"/>
                <a:cs typeface="Arial Unicode MS"/>
              </a:rPr>
              <a:t>scatenante</a:t>
            </a:r>
            <a:r>
              <a:rPr lang="en-US" altLang="en-US" sz="1050" b="1" dirty="0">
                <a:solidFill>
                  <a:srgbClr val="FFFFFF"/>
                </a:solidFill>
                <a:latin typeface="Helvetica" panose="020B0604020202020204" pitchFamily="34" charset="0"/>
                <a:ea typeface="Arial Unicode MS"/>
                <a:cs typeface="Arial Unicode MS"/>
              </a:rPr>
              <a:t> </a:t>
            </a:r>
          </a:p>
          <a:p>
            <a:pPr marL="66675" indent="-66675" defTabSz="685800">
              <a:spcAft>
                <a:spcPts val="0"/>
              </a:spcAft>
              <a:buFontTx/>
              <a:buChar char="•"/>
              <a:tabLst>
                <a:tab pos="66675" algn="l"/>
              </a:tabLst>
              <a:defRPr/>
            </a:pPr>
            <a:r>
              <a:rPr lang="en-US" altLang="en-US" sz="1050" b="1" dirty="0" err="1">
                <a:solidFill>
                  <a:srgbClr val="FFFFFF"/>
                </a:solidFill>
                <a:latin typeface="Helvetica" panose="020B0604020202020204" pitchFamily="34" charset="0"/>
                <a:ea typeface="Arial Unicode MS"/>
                <a:cs typeface="Helvetica" panose="020B0604020202020204" pitchFamily="34" charset="0"/>
              </a:rPr>
              <a:t>Ottimizzare</a:t>
            </a:r>
            <a:r>
              <a:rPr lang="en-US" altLang="en-US" sz="1050" b="1" dirty="0">
                <a:solidFill>
                  <a:srgbClr val="FFFFFF"/>
                </a:solidFill>
                <a:latin typeface="Helvetica" panose="020B0604020202020204" pitchFamily="34" charset="0"/>
                <a:ea typeface="Arial Unicode MS"/>
                <a:cs typeface="Helvetica" panose="020B0604020202020204" pitchFamily="34" charset="0"/>
              </a:rPr>
              <a:t> la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postura</a:t>
            </a:r>
            <a:r>
              <a:rPr lang="en-US" altLang="en-US" sz="1050" b="1" dirty="0">
                <a:solidFill>
                  <a:srgbClr val="FFFFFF"/>
                </a:solidFill>
                <a:latin typeface="Helvetica" panose="020B0604020202020204" pitchFamily="34" charset="0"/>
                <a:ea typeface="Arial Unicode MS"/>
                <a:cs typeface="Helvetica" panose="020B0604020202020204" pitchFamily="34" charset="0"/>
              </a:rPr>
              <a:t> in base ai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sintomi</a:t>
            </a:r>
            <a:endParaRPr lang="en-US" altLang="en-US" sz="1050" b="1" dirty="0">
              <a:solidFill>
                <a:srgbClr val="FFFFFF"/>
              </a:solidFill>
              <a:latin typeface="Helvetica" panose="020B0604020202020204" pitchFamily="34" charset="0"/>
              <a:ea typeface="Arial Unicode MS"/>
              <a:cs typeface="Helvetica" panose="020B0604020202020204" pitchFamily="34" charset="0"/>
            </a:endParaRPr>
          </a:p>
          <a:p>
            <a:pPr marL="266700" indent="-130969">
              <a:spcAft>
                <a:spcPts val="0"/>
              </a:spcAft>
              <a:buFontTx/>
              <a:buChar char="-"/>
              <a:tabLst>
                <a:tab pos="202406" algn="l"/>
              </a:tabLst>
              <a:defRPr/>
            </a:pPr>
            <a:r>
              <a:rPr lang="en-US" altLang="en-US" sz="1050" b="1" dirty="0" err="1">
                <a:solidFill>
                  <a:srgbClr val="FFFFFF"/>
                </a:solidFill>
                <a:latin typeface="Helvetica" panose="020B0604020202020204" pitchFamily="34" charset="0"/>
                <a:ea typeface="Arial Unicode MS"/>
                <a:cs typeface="Helvetica" panose="020B0604020202020204" pitchFamily="34" charset="0"/>
              </a:rPr>
              <a:t>Prevalenti</a:t>
            </a:r>
            <a:r>
              <a:rPr lang="en-US" altLang="en-US" sz="1050" b="1" dirty="0">
                <a:solidFill>
                  <a:srgbClr val="FFFFFF"/>
                </a:solidFill>
                <a:latin typeface="Helvetica" panose="020B0604020202020204" pitchFamily="34" charset="0"/>
                <a:ea typeface="Arial Unicode MS"/>
                <a:cs typeface="Helvetica" panose="020B0604020202020204" pitchFamily="34" charset="0"/>
              </a:rPr>
              <a:t>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respiratori</a:t>
            </a:r>
            <a:r>
              <a:rPr lang="en-US" altLang="en-US" sz="1050" b="1" dirty="0">
                <a:solidFill>
                  <a:srgbClr val="FFFFFF"/>
                </a:solidFill>
                <a:latin typeface="Helvetica" panose="020B0604020202020204" pitchFamily="34" charset="0"/>
                <a:ea typeface="Arial Unicode MS"/>
                <a:cs typeface="Helvetica" panose="020B0604020202020204" pitchFamily="34" charset="0"/>
              </a:rPr>
              <a:t>  :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posizione</a:t>
            </a:r>
            <a:r>
              <a:rPr lang="en-US" altLang="en-US" sz="1050" b="1" dirty="0">
                <a:solidFill>
                  <a:srgbClr val="FFFFFF"/>
                </a:solidFill>
                <a:latin typeface="Helvetica" panose="020B0604020202020204" pitchFamily="34" charset="0"/>
                <a:ea typeface="Arial Unicode MS"/>
                <a:cs typeface="Helvetica" panose="020B0604020202020204" pitchFamily="34" charset="0"/>
              </a:rPr>
              <a:t> semi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seduta</a:t>
            </a:r>
            <a:r>
              <a:rPr lang="en-US" altLang="en-US" sz="1050" b="1" dirty="0">
                <a:solidFill>
                  <a:srgbClr val="FFFFFF"/>
                </a:solidFill>
                <a:latin typeface="Helvetica" panose="020B0604020202020204" pitchFamily="34" charset="0"/>
                <a:ea typeface="Arial Unicode MS"/>
                <a:cs typeface="Helvetica" panose="020B0604020202020204" pitchFamily="34" charset="0"/>
              </a:rPr>
              <a:t> con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gambe</a:t>
            </a:r>
            <a:r>
              <a:rPr lang="en-US" altLang="en-US" sz="1050" b="1" dirty="0">
                <a:solidFill>
                  <a:srgbClr val="FFFFFF"/>
                </a:solidFill>
                <a:latin typeface="Helvetica" panose="020B0604020202020204" pitchFamily="34" charset="0"/>
                <a:ea typeface="Arial Unicode MS"/>
                <a:cs typeface="Helvetica" panose="020B0604020202020204" pitchFamily="34" charset="0"/>
              </a:rPr>
              <a:t> elevate </a:t>
            </a:r>
          </a:p>
          <a:p>
            <a:pPr marL="266700" indent="-130969">
              <a:spcAft>
                <a:spcPts val="0"/>
              </a:spcAft>
              <a:buFontTx/>
              <a:buChar char="-"/>
              <a:tabLst>
                <a:tab pos="202406" algn="l"/>
              </a:tabLst>
              <a:defRPr/>
            </a:pPr>
            <a:r>
              <a:rPr lang="en-US" altLang="en-US" sz="1050" b="1" dirty="0" err="1">
                <a:solidFill>
                  <a:srgbClr val="FFFFFF"/>
                </a:solidFill>
                <a:latin typeface="Helvetica" panose="020B0604020202020204" pitchFamily="34" charset="0"/>
                <a:ea typeface="Arial Unicode MS"/>
                <a:cs typeface="Helvetica" panose="020B0604020202020204" pitchFamily="34" charset="0"/>
              </a:rPr>
              <a:t>Prevalenti</a:t>
            </a:r>
            <a:r>
              <a:rPr lang="en-US" altLang="en-US" sz="1050" b="1" dirty="0">
                <a:solidFill>
                  <a:srgbClr val="FFFFFF"/>
                </a:solidFill>
                <a:latin typeface="Helvetica" panose="020B0604020202020204" pitchFamily="34" charset="0"/>
                <a:ea typeface="Arial Unicode MS"/>
                <a:cs typeface="Helvetica" panose="020B0604020202020204" pitchFamily="34" charset="0"/>
              </a:rPr>
              <a:t>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cardiovasculari</a:t>
            </a:r>
            <a:r>
              <a:rPr lang="en-US" altLang="en-US" sz="1050" b="1" dirty="0">
                <a:solidFill>
                  <a:srgbClr val="FFFFFF"/>
                </a:solidFill>
                <a:latin typeface="Helvetica" panose="020B0604020202020204" pitchFamily="34" charset="0"/>
                <a:ea typeface="Arial Unicode MS"/>
                <a:cs typeface="Helvetica" panose="020B0604020202020204" pitchFamily="34" charset="0"/>
              </a:rPr>
              <a:t>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posizione</a:t>
            </a:r>
            <a:r>
              <a:rPr lang="en-US" altLang="en-US" sz="1050" b="1" dirty="0">
                <a:solidFill>
                  <a:srgbClr val="FFFFFF"/>
                </a:solidFill>
                <a:latin typeface="Helvetica" panose="020B0604020202020204" pitchFamily="34" charset="0"/>
                <a:ea typeface="Arial Unicode MS"/>
                <a:cs typeface="Helvetica" panose="020B0604020202020204" pitchFamily="34" charset="0"/>
              </a:rPr>
              <a:t>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distesa</a:t>
            </a:r>
            <a:r>
              <a:rPr lang="en-US" altLang="en-US" sz="1050" b="1" dirty="0">
                <a:solidFill>
                  <a:srgbClr val="FFFFFF"/>
                </a:solidFill>
                <a:latin typeface="Helvetica" panose="020B0604020202020204" pitchFamily="34" charset="0"/>
                <a:ea typeface="Arial Unicode MS"/>
                <a:cs typeface="Helvetica" panose="020B0604020202020204" pitchFamily="34" charset="0"/>
              </a:rPr>
              <a:t> con </a:t>
            </a:r>
            <a:r>
              <a:rPr lang="en-US" altLang="en-US" sz="1050" b="1" dirty="0" err="1">
                <a:solidFill>
                  <a:srgbClr val="FFFFFF"/>
                </a:solidFill>
                <a:latin typeface="Helvetica" panose="020B0604020202020204" pitchFamily="34" charset="0"/>
                <a:ea typeface="Arial Unicode MS"/>
                <a:cs typeface="Helvetica" panose="020B0604020202020204" pitchFamily="34" charset="0"/>
              </a:rPr>
              <a:t>gambe</a:t>
            </a:r>
            <a:r>
              <a:rPr lang="en-US" altLang="en-US" sz="1050" b="1" dirty="0">
                <a:solidFill>
                  <a:srgbClr val="FFFFFF"/>
                </a:solidFill>
                <a:latin typeface="Helvetica" panose="020B0604020202020204" pitchFamily="34" charset="0"/>
                <a:ea typeface="Arial Unicode MS"/>
                <a:cs typeface="Helvetica" panose="020B0604020202020204" pitchFamily="34" charset="0"/>
              </a:rPr>
              <a:t> elevate </a:t>
            </a:r>
          </a:p>
        </p:txBody>
      </p:sp>
      <p:sp>
        <p:nvSpPr>
          <p:cNvPr id="14" name="Rectangle 3"/>
          <p:cNvSpPr>
            <a:spLocks noChangeArrowheads="1"/>
          </p:cNvSpPr>
          <p:nvPr/>
        </p:nvSpPr>
        <p:spPr bwMode="auto">
          <a:xfrm>
            <a:off x="5897563" y="2571751"/>
            <a:ext cx="3994150" cy="1687513"/>
          </a:xfrm>
          <a:prstGeom prst="rect">
            <a:avLst/>
          </a:prstGeom>
          <a:noFill/>
          <a:ln>
            <a:noFill/>
          </a:ln>
        </p:spPr>
        <p:txBody>
          <a:bodyPr lIns="38100" tIns="38100" rIns="38100" bIns="38100"/>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defTabSz="685800">
              <a:spcAft>
                <a:spcPts val="450"/>
              </a:spcAft>
              <a:tabLst>
                <a:tab pos="171450" algn="l"/>
              </a:tabLst>
              <a:defRPr/>
            </a:pPr>
            <a:endParaRPr lang="da-DK" altLang="en-US" sz="1050" b="1" dirty="0">
              <a:solidFill>
                <a:srgbClr val="000000"/>
              </a:solidFill>
              <a:latin typeface="Helvetica" panose="020B0604020202020204" pitchFamily="34" charset="0"/>
              <a:ea typeface="Arial Unicode MS"/>
              <a:cs typeface="Arial Unicode MS"/>
            </a:endParaRPr>
          </a:p>
          <a:p>
            <a:pPr marL="69056" indent="-69056" defTabSz="685800">
              <a:spcAft>
                <a:spcPts val="450"/>
              </a:spcAft>
              <a:buFontTx/>
              <a:buChar char="•"/>
              <a:tabLst>
                <a:tab pos="171450" algn="l"/>
              </a:tabLst>
              <a:defRPr/>
            </a:pPr>
            <a:r>
              <a:rPr lang="da-DK" altLang="en-US" sz="1050" b="1" dirty="0" err="1">
                <a:solidFill>
                  <a:srgbClr val="000000"/>
                </a:solidFill>
                <a:latin typeface="Helvetica" panose="020B0604020202020204" pitchFamily="34" charset="0"/>
                <a:ea typeface="Arial Unicode MS"/>
                <a:cs typeface="Arial Unicode MS"/>
              </a:rPr>
              <a:t>Sintomi</a:t>
            </a:r>
            <a:r>
              <a:rPr lang="da-DK" altLang="en-US" sz="1050" b="1" dirty="0">
                <a:solidFill>
                  <a:srgbClr val="000000"/>
                </a:solidFill>
                <a:latin typeface="Helvetica" panose="020B0604020202020204" pitchFamily="34" charset="0"/>
                <a:ea typeface="Arial Unicode MS"/>
                <a:cs typeface="Arial Unicode MS"/>
              </a:rPr>
              <a:t> /</a:t>
            </a:r>
            <a:r>
              <a:rPr lang="da-DK" altLang="en-US" sz="1050" b="1" dirty="0" err="1">
                <a:solidFill>
                  <a:srgbClr val="000000"/>
                </a:solidFill>
                <a:latin typeface="Helvetica" panose="020B0604020202020204" pitchFamily="34" charset="0"/>
                <a:ea typeface="Arial Unicode MS"/>
                <a:cs typeface="Arial Unicode MS"/>
              </a:rPr>
              <a:t>segni</a:t>
            </a:r>
            <a:r>
              <a:rPr lang="da-DK" altLang="en-US" sz="1050" b="1" dirty="0">
                <a:solidFill>
                  <a:srgbClr val="000000"/>
                </a:solidFill>
                <a:latin typeface="Helvetica" panose="020B0604020202020204" pitchFamily="34" charset="0"/>
                <a:ea typeface="Arial Unicode MS"/>
                <a:cs typeface="Arial Unicode MS"/>
              </a:rPr>
              <a:t> </a:t>
            </a:r>
          </a:p>
          <a:p>
            <a:pPr marL="69056" indent="-69056" defTabSz="685800">
              <a:spcAft>
                <a:spcPts val="450"/>
              </a:spcAft>
              <a:buFontTx/>
              <a:buChar char="•"/>
              <a:tabLst>
                <a:tab pos="171450" algn="l"/>
              </a:tabLst>
              <a:defRPr/>
            </a:pPr>
            <a:r>
              <a:rPr lang="en-US" altLang="en-US" sz="1050" b="1" dirty="0">
                <a:solidFill>
                  <a:srgbClr val="000000"/>
                </a:solidFill>
                <a:latin typeface="Helvetica" panose="020B0604020202020204" pitchFamily="34" charset="0"/>
                <a:ea typeface="Arial Unicode MS"/>
                <a:cs typeface="Arial Unicode MS"/>
              </a:rPr>
              <a:t> VIE RESPIRATORIE </a:t>
            </a:r>
            <a:r>
              <a:rPr lang="en-US" altLang="en-US" sz="1050" b="1" dirty="0">
                <a:solidFill>
                  <a:srgbClr val="000000"/>
                </a:solidFill>
                <a:latin typeface="Helvetica" panose="020B0604020202020204" pitchFamily="34" charset="0"/>
                <a:ea typeface="Arial Unicode MS"/>
                <a:cs typeface="Helvetica" panose="020B0604020202020204" pitchFamily="34" charset="0"/>
              </a:rPr>
              <a:t>: </a:t>
            </a:r>
            <a:r>
              <a:rPr lang="en-US" altLang="en-US" sz="1050" b="1" dirty="0" err="1">
                <a:solidFill>
                  <a:srgbClr val="000000"/>
                </a:solidFill>
                <a:latin typeface="Helvetica" panose="020B0604020202020204" pitchFamily="34" charset="0"/>
                <a:ea typeface="Arial Unicode MS"/>
                <a:cs typeface="Helvetica" panose="020B0604020202020204" pitchFamily="34" charset="0"/>
              </a:rPr>
              <a:t>disfagia</a:t>
            </a:r>
            <a:r>
              <a:rPr lang="en-US" altLang="en-US" sz="1050" b="1" dirty="0">
                <a:solidFill>
                  <a:srgbClr val="000000"/>
                </a:solidFill>
                <a:latin typeface="Helvetica" panose="020B0604020202020204" pitchFamily="34" charset="0"/>
                <a:ea typeface="Arial Unicode MS"/>
                <a:cs typeface="Helvetica" panose="020B0604020202020204" pitchFamily="34" charset="0"/>
              </a:rPr>
              <a:t>, voce </a:t>
            </a:r>
            <a:r>
              <a:rPr lang="en-US" altLang="en-US" sz="1050" b="1" dirty="0" err="1">
                <a:solidFill>
                  <a:srgbClr val="000000"/>
                </a:solidFill>
                <a:latin typeface="Helvetica" panose="020B0604020202020204" pitchFamily="34" charset="0"/>
                <a:ea typeface="Arial Unicode MS"/>
                <a:cs typeface="Helvetica" panose="020B0604020202020204" pitchFamily="34" charset="0"/>
              </a:rPr>
              <a:t>roca</a:t>
            </a:r>
            <a:r>
              <a:rPr lang="en-US" altLang="en-US" sz="1050" b="1"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stridore</a:t>
            </a:r>
            <a:r>
              <a:rPr lang="en-US" altLang="en-US" sz="1050"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dispnea</a:t>
            </a:r>
            <a:r>
              <a:rPr lang="en-US" altLang="en-US" sz="1050"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tachipnea</a:t>
            </a:r>
            <a:r>
              <a:rPr lang="en-US" altLang="en-US" sz="1050" dirty="0">
                <a:solidFill>
                  <a:srgbClr val="000000"/>
                </a:solidFill>
                <a:latin typeface="Helvetica" panose="020B0604020202020204" pitchFamily="34" charset="0"/>
                <a:ea typeface="Arial Unicode MS"/>
                <a:cs typeface="Helvetica" panose="020B0604020202020204" pitchFamily="34" charset="0"/>
              </a:rPr>
              <a:t>, respire </a:t>
            </a:r>
            <a:r>
              <a:rPr lang="en-US" altLang="en-US" sz="1050" dirty="0" err="1">
                <a:solidFill>
                  <a:srgbClr val="000000"/>
                </a:solidFill>
                <a:latin typeface="Helvetica" panose="020B0604020202020204" pitchFamily="34" charset="0"/>
                <a:ea typeface="Arial Unicode MS"/>
                <a:cs typeface="Helvetica" panose="020B0604020202020204" pitchFamily="34" charset="0"/>
              </a:rPr>
              <a:t>sibilante</a:t>
            </a:r>
            <a:r>
              <a:rPr lang="en-US" altLang="en-US" sz="1050" dirty="0">
                <a:solidFill>
                  <a:srgbClr val="000000"/>
                </a:solidFill>
                <a:latin typeface="Helvetica" panose="020B0604020202020204" pitchFamily="34" charset="0"/>
                <a:ea typeface="Arial Unicode MS"/>
                <a:cs typeface="Helvetica" panose="020B0604020202020204" pitchFamily="34" charset="0"/>
              </a:rPr>
              <a:t> , </a:t>
            </a:r>
            <a:r>
              <a:rPr lang="en-US" altLang="en-US" sz="1050" dirty="0" err="1">
                <a:solidFill>
                  <a:srgbClr val="000000"/>
                </a:solidFill>
                <a:latin typeface="Helvetica" panose="020B0604020202020204" pitchFamily="34" charset="0"/>
                <a:ea typeface="Arial Unicode MS"/>
                <a:cs typeface="Helvetica" panose="020B0604020202020204" pitchFamily="34" charset="0"/>
              </a:rPr>
              <a:t>cianosi</a:t>
            </a:r>
            <a:endParaRPr lang="en-US" altLang="en-US" sz="1050" dirty="0">
              <a:latin typeface="Helvetica" panose="020B0604020202020204" pitchFamily="34" charset="0"/>
              <a:cs typeface="Helvetica" panose="020B0604020202020204" pitchFamily="34" charset="0"/>
            </a:endParaRPr>
          </a:p>
          <a:p>
            <a:pPr marL="69056" indent="-69056" defTabSz="685800">
              <a:spcAft>
                <a:spcPts val="450"/>
              </a:spcAft>
              <a:buFontTx/>
              <a:buChar char="•"/>
              <a:tabLst>
                <a:tab pos="171450" algn="l"/>
              </a:tabLst>
              <a:defRPr/>
            </a:pPr>
            <a:r>
              <a:rPr lang="en-US" altLang="en-US" sz="1050" b="1" dirty="0">
                <a:solidFill>
                  <a:srgbClr val="000000"/>
                </a:solidFill>
                <a:latin typeface="Helvetica" panose="020B0604020202020204" pitchFamily="34" charset="0"/>
                <a:ea typeface="Arial Unicode MS"/>
                <a:cs typeface="Helvetica" panose="020B0604020202020204" pitchFamily="34" charset="0"/>
              </a:rPr>
              <a:t>CIRCOLAZIONE : </a:t>
            </a:r>
            <a:r>
              <a:rPr lang="en-US" altLang="en-US" sz="1050" dirty="0" err="1">
                <a:solidFill>
                  <a:srgbClr val="000000"/>
                </a:solidFill>
                <a:latin typeface="Helvetica" panose="020B0604020202020204" pitchFamily="34" charset="0"/>
                <a:ea typeface="Arial Unicode MS"/>
                <a:cs typeface="Helvetica" panose="020B0604020202020204" pitchFamily="34" charset="0"/>
              </a:rPr>
              <a:t>tachicardia</a:t>
            </a:r>
            <a:r>
              <a:rPr lang="en-US" altLang="en-US" sz="1050"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ipotensione</a:t>
            </a:r>
            <a:r>
              <a:rPr lang="en-US" altLang="en-US" sz="1050" dirty="0">
                <a:solidFill>
                  <a:srgbClr val="000000"/>
                </a:solidFill>
                <a:latin typeface="Helvetica" panose="020B0604020202020204" pitchFamily="34" charset="0"/>
                <a:ea typeface="Arial Unicode MS"/>
                <a:cs typeface="Helvetica" panose="020B0604020202020204" pitchFamily="34" charset="0"/>
              </a:rPr>
              <a:t>, vertiginid, </a:t>
            </a:r>
            <a:r>
              <a:rPr lang="en-US" altLang="en-US" sz="1050" dirty="0" err="1">
                <a:solidFill>
                  <a:srgbClr val="000000"/>
                </a:solidFill>
                <a:latin typeface="Helvetica" panose="020B0604020202020204" pitchFamily="34" charset="0"/>
                <a:ea typeface="Arial Unicode MS"/>
                <a:cs typeface="Helvetica" panose="020B0604020202020204" pitchFamily="34" charset="0"/>
              </a:rPr>
              <a:t>stato</a:t>
            </a:r>
            <a:r>
              <a:rPr lang="en-US" altLang="en-US" sz="1050"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confusionale</a:t>
            </a:r>
            <a:r>
              <a:rPr lang="en-US" altLang="en-US" sz="1050" dirty="0">
                <a:solidFill>
                  <a:srgbClr val="000000"/>
                </a:solidFill>
                <a:latin typeface="Helvetica" panose="020B0604020202020204" pitchFamily="34" charset="0"/>
                <a:ea typeface="Arial Unicode MS"/>
                <a:cs typeface="Helvetica" panose="020B0604020202020204" pitchFamily="34" charset="0"/>
              </a:rPr>
              <a:t> , </a:t>
            </a:r>
            <a:r>
              <a:rPr lang="en-US" altLang="en-US" sz="1050" dirty="0" err="1">
                <a:solidFill>
                  <a:srgbClr val="000000"/>
                </a:solidFill>
                <a:latin typeface="Helvetica" panose="020B0604020202020204" pitchFamily="34" charset="0"/>
                <a:ea typeface="Arial Unicode MS"/>
                <a:cs typeface="Helvetica" panose="020B0604020202020204" pitchFamily="34" charset="0"/>
              </a:rPr>
              <a:t>svenimento</a:t>
            </a:r>
            <a:endParaRPr lang="en-US" altLang="en-US" sz="1050" dirty="0">
              <a:solidFill>
                <a:srgbClr val="000000"/>
              </a:solidFill>
              <a:latin typeface="Helvetica" panose="020B0604020202020204" pitchFamily="34" charset="0"/>
              <a:ea typeface="Arial Unicode MS"/>
              <a:cs typeface="Helvetica" panose="020B0604020202020204" pitchFamily="34" charset="0"/>
            </a:endParaRPr>
          </a:p>
          <a:p>
            <a:pPr marL="69056" indent="-69056" defTabSz="685800">
              <a:spcAft>
                <a:spcPts val="450"/>
              </a:spcAft>
              <a:buFontTx/>
              <a:buChar char="•"/>
              <a:tabLst>
                <a:tab pos="171450" algn="l"/>
              </a:tabLst>
              <a:defRPr/>
            </a:pPr>
            <a:r>
              <a:rPr lang="en-US" altLang="en-US" sz="1050" b="1" dirty="0">
                <a:solidFill>
                  <a:srgbClr val="000000"/>
                </a:solidFill>
                <a:latin typeface="Helvetica" panose="020B0604020202020204" pitchFamily="34" charset="0"/>
                <a:ea typeface="Arial Unicode MS"/>
                <a:cs typeface="Helvetica" panose="020B0604020202020204" pitchFamily="34" charset="0"/>
              </a:rPr>
              <a:t>CUTE / MUCOSE /GASTROINTESTINALE : </a:t>
            </a:r>
            <a:r>
              <a:rPr lang="en-US" altLang="en-US" sz="1050" dirty="0" err="1">
                <a:solidFill>
                  <a:srgbClr val="000000"/>
                </a:solidFill>
                <a:latin typeface="Helvetica" panose="020B0604020202020204" pitchFamily="34" charset="0"/>
                <a:ea typeface="Arial Unicode MS"/>
                <a:cs typeface="Helvetica" panose="020B0604020202020204" pitchFamily="34" charset="0"/>
              </a:rPr>
              <a:t>prurito</a:t>
            </a:r>
            <a:r>
              <a:rPr lang="en-US" altLang="en-US" sz="1050"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generalizzato</a:t>
            </a:r>
            <a:r>
              <a:rPr lang="en-US" altLang="en-US" sz="1050"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eritema</a:t>
            </a:r>
            <a:r>
              <a:rPr lang="en-US" altLang="en-US" sz="1050" dirty="0">
                <a:solidFill>
                  <a:srgbClr val="000000"/>
                </a:solidFill>
                <a:latin typeface="Helvetica" panose="020B0604020202020204" pitchFamily="34" charset="0"/>
                <a:ea typeface="Arial Unicode MS"/>
                <a:cs typeface="Helvetica" panose="020B0604020202020204" pitchFamily="34" charset="0"/>
              </a:rPr>
              <a:t>, angioedema, </a:t>
            </a:r>
            <a:r>
              <a:rPr lang="en-US" altLang="en-US" sz="1050" dirty="0" err="1">
                <a:solidFill>
                  <a:srgbClr val="000000"/>
                </a:solidFill>
                <a:latin typeface="Helvetica" panose="020B0604020202020204" pitchFamily="34" charset="0"/>
                <a:ea typeface="Arial Unicode MS"/>
                <a:cs typeface="Helvetica" panose="020B0604020202020204" pitchFamily="34" charset="0"/>
              </a:rPr>
              <a:t>vomito</a:t>
            </a:r>
            <a:r>
              <a:rPr lang="en-US" altLang="en-US" sz="1050" dirty="0">
                <a:solidFill>
                  <a:srgbClr val="000000"/>
                </a:solidFill>
                <a:latin typeface="Helvetica" panose="020B0604020202020204" pitchFamily="34" charset="0"/>
                <a:ea typeface="Arial Unicode MS"/>
                <a:cs typeface="Helvetica" panose="020B0604020202020204" pitchFamily="34" charset="0"/>
              </a:rPr>
              <a:t>, , dolore </a:t>
            </a:r>
            <a:r>
              <a:rPr lang="en-US" altLang="en-US" sz="1050" dirty="0" err="1">
                <a:solidFill>
                  <a:srgbClr val="000000"/>
                </a:solidFill>
                <a:latin typeface="Helvetica" panose="020B0604020202020204" pitchFamily="34" charset="0"/>
                <a:ea typeface="Arial Unicode MS"/>
                <a:cs typeface="Helvetica" panose="020B0604020202020204" pitchFamily="34" charset="0"/>
              </a:rPr>
              <a:t>addominale</a:t>
            </a:r>
            <a:r>
              <a:rPr lang="en-US" altLang="en-US" sz="1050" dirty="0">
                <a:solidFill>
                  <a:srgbClr val="000000"/>
                </a:solidFill>
                <a:latin typeface="Helvetica" panose="020B0604020202020204" pitchFamily="34" charset="0"/>
                <a:ea typeface="Arial Unicode MS"/>
                <a:cs typeface="Helvetica" panose="020B0604020202020204" pitchFamily="34" charset="0"/>
              </a:rPr>
              <a:t>, </a:t>
            </a:r>
            <a:r>
              <a:rPr lang="en-US" altLang="en-US" sz="1050" dirty="0" err="1">
                <a:solidFill>
                  <a:srgbClr val="000000"/>
                </a:solidFill>
                <a:latin typeface="Helvetica" panose="020B0604020202020204" pitchFamily="34" charset="0"/>
                <a:ea typeface="Arial Unicode MS"/>
                <a:cs typeface="Helvetica" panose="020B0604020202020204" pitchFamily="34" charset="0"/>
              </a:rPr>
              <a:t>diarrea</a:t>
            </a:r>
            <a:endParaRPr lang="en-US" altLang="en-US" sz="1050" dirty="0"/>
          </a:p>
        </p:txBody>
      </p:sp>
      <p:sp>
        <p:nvSpPr>
          <p:cNvPr id="15" name="Rectangle 22"/>
          <p:cNvSpPr>
            <a:spLocks noChangeArrowheads="1"/>
          </p:cNvSpPr>
          <p:nvPr/>
        </p:nvSpPr>
        <p:spPr bwMode="auto">
          <a:xfrm>
            <a:off x="2424113" y="4610101"/>
            <a:ext cx="3598862" cy="709613"/>
          </a:xfrm>
          <a:prstGeom prst="rect">
            <a:avLst/>
          </a:prstGeom>
          <a:noFill/>
          <a:ln>
            <a:noFill/>
          </a:ln>
        </p:spPr>
        <p:txBody>
          <a:bodyPr lIns="38100" tIns="38100" rIns="38100" bIns="38100"/>
          <a:lstStyle/>
          <a:p>
            <a:pPr algn="ctr" defTabSz="685800">
              <a:defRPr/>
            </a:pPr>
            <a:r>
              <a:rPr lang="da-DK" altLang="en-US" sz="1500" b="1" dirty="0">
                <a:solidFill>
                  <a:srgbClr val="FFFFFF"/>
                </a:solidFill>
                <a:latin typeface="Helvetica" panose="020B0604020202020204" pitchFamily="34" charset="0"/>
                <a:ea typeface="Arial Unicode MS"/>
                <a:cs typeface="Arial Unicode MS"/>
              </a:rPr>
              <a:t>SOMMINISTRARE  ADRENALINA I.M  </a:t>
            </a:r>
            <a:endParaRPr lang="da-DK" altLang="en-US" sz="1350" dirty="0"/>
          </a:p>
        </p:txBody>
      </p:sp>
      <p:sp>
        <p:nvSpPr>
          <p:cNvPr id="16" name="Rectangle 5"/>
          <p:cNvSpPr>
            <a:spLocks noChangeArrowheads="1"/>
          </p:cNvSpPr>
          <p:nvPr/>
        </p:nvSpPr>
        <p:spPr bwMode="auto">
          <a:xfrm>
            <a:off x="4460875" y="1627188"/>
            <a:ext cx="3525838" cy="436562"/>
          </a:xfrm>
          <a:prstGeom prst="rect">
            <a:avLst/>
          </a:prstGeom>
          <a:noFill/>
          <a:ln>
            <a:noFill/>
          </a:ln>
        </p:spPr>
        <p:txBody>
          <a:bodyPr lIns="38100" tIns="38100" rIns="38100" bIns="38100"/>
          <a:lstStyle/>
          <a:p>
            <a:pPr algn="ctr" defTabSz="685800">
              <a:defRPr/>
            </a:pPr>
            <a:r>
              <a:rPr lang="da-DK" altLang="en-US" sz="1500" b="1" dirty="0">
                <a:solidFill>
                  <a:srgbClr val="FEFFFF"/>
                </a:solidFill>
                <a:latin typeface="Helvetica" panose="020B0604020202020204" pitchFamily="34" charset="0"/>
                <a:ea typeface="Arial Unicode MS"/>
                <a:cs typeface="Arial Unicode MS"/>
              </a:rPr>
              <a:t>Anafilassi</a:t>
            </a:r>
            <a:endParaRPr lang="da-DK" altLang="en-US" sz="1350" dirty="0"/>
          </a:p>
        </p:txBody>
      </p:sp>
      <p:cxnSp>
        <p:nvCxnSpPr>
          <p:cNvPr id="17" name="Lige pilforbindelse 10"/>
          <p:cNvCxnSpPr>
            <a:cxnSpLocks/>
          </p:cNvCxnSpPr>
          <p:nvPr/>
        </p:nvCxnSpPr>
        <p:spPr>
          <a:xfrm flipH="1">
            <a:off x="6169026" y="2062163"/>
            <a:ext cx="3175" cy="277812"/>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75120" name="Rectangle 30"/>
          <p:cNvSpPr>
            <a:spLocks noChangeArrowheads="1"/>
          </p:cNvSpPr>
          <p:nvPr/>
        </p:nvSpPr>
        <p:spPr bwMode="auto">
          <a:xfrm>
            <a:off x="2501901" y="1876425"/>
            <a:ext cx="75549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it-IT" sz="1800"/>
          </a:p>
        </p:txBody>
      </p:sp>
      <p:sp>
        <p:nvSpPr>
          <p:cNvPr id="19" name="Rectangle 36"/>
          <p:cNvSpPr>
            <a:spLocks noChangeArrowheads="1"/>
          </p:cNvSpPr>
          <p:nvPr/>
        </p:nvSpPr>
        <p:spPr bwMode="auto">
          <a:xfrm>
            <a:off x="2501901" y="2017714"/>
            <a:ext cx="7554913" cy="403225"/>
          </a:xfrm>
          <a:prstGeom prst="rect">
            <a:avLst/>
          </a:prstGeom>
          <a:noFill/>
          <a:ln>
            <a:noFill/>
          </a:ln>
          <a:effectLst/>
        </p:spPr>
        <p:txBody>
          <a:bodyPr lIns="68580" tIns="34290" rIns="68580" bIns="34290" anchor="ctr">
            <a:spAutoFit/>
          </a:bodyPr>
          <a:lstStyle/>
          <a:p>
            <a:pPr defTabSz="685800">
              <a:defRPr/>
            </a:pPr>
            <a:br>
              <a:rPr lang="en-US" altLang="en-US" sz="825">
                <a:solidFill>
                  <a:srgbClr val="5A5A5A"/>
                </a:solidFill>
                <a:latin typeface="Helvetica" panose="020B0604020202020204" pitchFamily="34" charset="0"/>
                <a:ea typeface="Times New Roman" panose="02020603050405020304" pitchFamily="18" charset="0"/>
                <a:cs typeface="Times New Roman" panose="02020603050405020304" pitchFamily="18" charset="0"/>
              </a:rPr>
            </a:br>
            <a:endParaRPr lang="en-US" altLang="en-US" sz="1350"/>
          </a:p>
        </p:txBody>
      </p:sp>
      <p:sp>
        <p:nvSpPr>
          <p:cNvPr id="20" name="Rectangle 40"/>
          <p:cNvSpPr>
            <a:spLocks noChangeArrowheads="1"/>
          </p:cNvSpPr>
          <p:nvPr/>
        </p:nvSpPr>
        <p:spPr bwMode="auto">
          <a:xfrm>
            <a:off x="2501901" y="2017714"/>
            <a:ext cx="7554913" cy="403225"/>
          </a:xfrm>
          <a:prstGeom prst="rect">
            <a:avLst/>
          </a:prstGeom>
          <a:noFill/>
          <a:ln>
            <a:noFill/>
          </a:ln>
          <a:effectLst/>
        </p:spPr>
        <p:txBody>
          <a:bodyPr lIns="68580" tIns="34290" rIns="68580" bIns="34290" anchor="ctr">
            <a:spAutoFit/>
          </a:bodyPr>
          <a:lstStyle/>
          <a:p>
            <a:pPr defTabSz="685800">
              <a:defRPr/>
            </a:pPr>
            <a:br>
              <a:rPr lang="en-US" altLang="en-US" sz="825">
                <a:solidFill>
                  <a:srgbClr val="5A5A5A"/>
                </a:solidFill>
                <a:latin typeface="Helvetica" panose="020B0604020202020204" pitchFamily="34" charset="0"/>
                <a:ea typeface="Times New Roman" panose="02020603050405020304" pitchFamily="18" charset="0"/>
                <a:cs typeface="Times New Roman" panose="02020603050405020304" pitchFamily="18" charset="0"/>
              </a:rPr>
            </a:br>
            <a:endParaRPr lang="en-US" altLang="en-US" sz="1350"/>
          </a:p>
        </p:txBody>
      </p:sp>
      <p:sp>
        <p:nvSpPr>
          <p:cNvPr id="21" name="Rectangle 43"/>
          <p:cNvSpPr>
            <a:spLocks noChangeArrowheads="1"/>
          </p:cNvSpPr>
          <p:nvPr/>
        </p:nvSpPr>
        <p:spPr bwMode="auto">
          <a:xfrm>
            <a:off x="2501901" y="2017714"/>
            <a:ext cx="7554913" cy="403225"/>
          </a:xfrm>
          <a:prstGeom prst="rect">
            <a:avLst/>
          </a:prstGeom>
          <a:noFill/>
          <a:ln>
            <a:noFill/>
          </a:ln>
          <a:effectLst/>
        </p:spPr>
        <p:txBody>
          <a:bodyPr lIns="68580" tIns="34290" rIns="68580" bIns="34290" anchor="ctr">
            <a:spAutoFit/>
          </a:bodyPr>
          <a:lstStyle/>
          <a:p>
            <a:pPr defTabSz="685800">
              <a:defRPr/>
            </a:pPr>
            <a:br>
              <a:rPr lang="en-US" altLang="en-US" sz="825">
                <a:solidFill>
                  <a:srgbClr val="5A5A5A"/>
                </a:solidFill>
                <a:latin typeface="Helvetica" panose="020B0604020202020204" pitchFamily="34" charset="0"/>
                <a:ea typeface="Times New Roman" panose="02020603050405020304" pitchFamily="18" charset="0"/>
                <a:cs typeface="Times New Roman" panose="02020603050405020304" pitchFamily="18" charset="0"/>
              </a:rPr>
            </a:br>
            <a:endParaRPr lang="en-US" altLang="en-US" sz="1350"/>
          </a:p>
        </p:txBody>
      </p:sp>
      <p:sp>
        <p:nvSpPr>
          <p:cNvPr id="22" name="Rectangle 46"/>
          <p:cNvSpPr>
            <a:spLocks noChangeArrowheads="1"/>
          </p:cNvSpPr>
          <p:nvPr/>
        </p:nvSpPr>
        <p:spPr bwMode="auto">
          <a:xfrm>
            <a:off x="2501901" y="1954214"/>
            <a:ext cx="7554913" cy="530225"/>
          </a:xfrm>
          <a:prstGeom prst="rect">
            <a:avLst/>
          </a:prstGeom>
          <a:noFill/>
          <a:ln>
            <a:noFill/>
          </a:ln>
          <a:effectLst/>
        </p:spPr>
        <p:txBody>
          <a:bodyPr lIns="68580" tIns="34290" rIns="68580" bIns="34290" anchor="ctr">
            <a:spAutoFit/>
          </a:bodyPr>
          <a:lstStyle/>
          <a:p>
            <a:pPr defTabSz="685800">
              <a:defRPr/>
            </a:pPr>
            <a:endParaRPr lang="en-US" altLang="en-US" sz="825">
              <a:solidFill>
                <a:srgbClr val="5A5A5A"/>
              </a:solidFill>
              <a:latin typeface="Helvetica" panose="020B0604020202020204" pitchFamily="34" charset="0"/>
              <a:ea typeface="Times New Roman" panose="02020603050405020304" pitchFamily="18" charset="0"/>
              <a:cs typeface="Times New Roman" panose="02020603050405020304" pitchFamily="18" charset="0"/>
            </a:endParaRPr>
          </a:p>
          <a:p>
            <a:pPr defTabSz="685800">
              <a:defRPr/>
            </a:pPr>
            <a:br>
              <a:rPr lang="en-US" altLang="en-US" sz="825">
                <a:solidFill>
                  <a:srgbClr val="5A5A5A"/>
                </a:solidFill>
                <a:latin typeface="Helvetica" panose="020B0604020202020204" pitchFamily="34" charset="0"/>
                <a:ea typeface="Times New Roman" panose="02020603050405020304" pitchFamily="18" charset="0"/>
                <a:cs typeface="Times New Roman" panose="02020603050405020304" pitchFamily="18" charset="0"/>
              </a:rPr>
            </a:br>
            <a:endParaRPr lang="en-US" altLang="en-US" sz="1350"/>
          </a:p>
        </p:txBody>
      </p:sp>
      <p:sp>
        <p:nvSpPr>
          <p:cNvPr id="23" name="Rectangle 49"/>
          <p:cNvSpPr>
            <a:spLocks noChangeArrowheads="1"/>
          </p:cNvSpPr>
          <p:nvPr/>
        </p:nvSpPr>
        <p:spPr bwMode="auto">
          <a:xfrm>
            <a:off x="2501901" y="2017714"/>
            <a:ext cx="7554913" cy="403225"/>
          </a:xfrm>
          <a:prstGeom prst="rect">
            <a:avLst/>
          </a:prstGeom>
          <a:noFill/>
          <a:ln>
            <a:noFill/>
          </a:ln>
          <a:effectLst/>
        </p:spPr>
        <p:txBody>
          <a:bodyPr lIns="68580" tIns="34290" rIns="68580" bIns="34290" anchor="ctr">
            <a:spAutoFit/>
          </a:bodyPr>
          <a:lstStyle/>
          <a:p>
            <a:pPr defTabSz="685800">
              <a:defRPr/>
            </a:pPr>
            <a:br>
              <a:rPr lang="en-US" altLang="en-US" sz="825">
                <a:solidFill>
                  <a:srgbClr val="5A5A5A"/>
                </a:solidFill>
                <a:latin typeface="Helvetica" panose="020B0604020202020204" pitchFamily="34" charset="0"/>
                <a:ea typeface="Times New Roman" panose="02020603050405020304" pitchFamily="18" charset="0"/>
                <a:cs typeface="Times New Roman" panose="02020603050405020304" pitchFamily="18" charset="0"/>
              </a:rPr>
            </a:br>
            <a:endParaRPr lang="en-US" altLang="en-US" sz="1350"/>
          </a:p>
        </p:txBody>
      </p:sp>
      <p:cxnSp>
        <p:nvCxnSpPr>
          <p:cNvPr id="24" name="Lige pilforbindelse 10"/>
          <p:cNvCxnSpPr>
            <a:stCxn id="8" idx="2"/>
            <a:endCxn id="175111" idx="0"/>
          </p:cNvCxnSpPr>
          <p:nvPr/>
        </p:nvCxnSpPr>
        <p:spPr>
          <a:xfrm flipH="1" flipV="1">
            <a:off x="6142039" y="2763838"/>
            <a:ext cx="47625" cy="36512"/>
          </a:xfrm>
          <a:prstGeom prst="straightConnector1">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pic>
        <p:nvPicPr>
          <p:cNvPr id="1751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4903788"/>
            <a:ext cx="14795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30" name="CasellaDiTesto 26"/>
          <p:cNvSpPr txBox="1">
            <a:spLocks noChangeArrowheads="1"/>
          </p:cNvSpPr>
          <p:nvPr/>
        </p:nvSpPr>
        <p:spPr bwMode="auto">
          <a:xfrm>
            <a:off x="6337301" y="5885402"/>
            <a:ext cx="674687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100" b="1" dirty="0">
              <a:solidFill>
                <a:srgbClr val="0070C0"/>
              </a:solidFill>
              <a:cs typeface="Arial" panose="020B0604020202020204" pitchFamily="34" charset="0"/>
            </a:endParaRPr>
          </a:p>
          <a:p>
            <a:pPr>
              <a:spcBef>
                <a:spcPct val="0"/>
              </a:spcBef>
              <a:buFontTx/>
              <a:buNone/>
            </a:pPr>
            <a:r>
              <a:rPr lang="it-IT" altLang="it-IT" sz="1800" dirty="0">
                <a:cs typeface="Arial" panose="020B0604020202020204" pitchFamily="34" charset="0"/>
              </a:rPr>
              <a:t> </a:t>
            </a:r>
          </a:p>
          <a:p>
            <a:pPr>
              <a:spcBef>
                <a:spcPct val="0"/>
              </a:spcBef>
              <a:buFontTx/>
              <a:buNone/>
            </a:pPr>
            <a:r>
              <a:rPr lang="it-IT" altLang="it-IT" sz="1600" dirty="0"/>
              <a:t> </a:t>
            </a:r>
            <a:r>
              <a:rPr lang="it-IT" altLang="it-IT" sz="1600" dirty="0" err="1">
                <a:solidFill>
                  <a:srgbClr val="002060"/>
                </a:solidFill>
              </a:rPr>
              <a:t>Muraro</a:t>
            </a:r>
            <a:r>
              <a:rPr lang="it-IT" altLang="it-IT" sz="1600" dirty="0">
                <a:solidFill>
                  <a:srgbClr val="002060"/>
                </a:solidFill>
              </a:rPr>
              <a:t> A et al , EAACI </a:t>
            </a:r>
            <a:r>
              <a:rPr lang="it-IT" altLang="it-IT" sz="1600" dirty="0" err="1">
                <a:solidFill>
                  <a:srgbClr val="002060"/>
                </a:solidFill>
              </a:rPr>
              <a:t>Guidelines</a:t>
            </a:r>
            <a:r>
              <a:rPr lang="it-IT" altLang="it-IT" sz="1600" dirty="0">
                <a:solidFill>
                  <a:srgbClr val="002060"/>
                </a:solidFill>
              </a:rPr>
              <a:t> on </a:t>
            </a:r>
            <a:r>
              <a:rPr lang="it-IT" altLang="it-IT" sz="1600" dirty="0" err="1">
                <a:solidFill>
                  <a:srgbClr val="002060"/>
                </a:solidFill>
              </a:rPr>
              <a:t>Anaphylaxis</a:t>
            </a:r>
            <a:r>
              <a:rPr lang="it-IT" altLang="it-IT" sz="1600" dirty="0">
                <a:solidFill>
                  <a:srgbClr val="002060"/>
                </a:solidFill>
              </a:rPr>
              <a:t> </a:t>
            </a:r>
            <a:r>
              <a:rPr lang="it-IT" altLang="it-IT" sz="1600" dirty="0" err="1">
                <a:solidFill>
                  <a:srgbClr val="002060"/>
                </a:solidFill>
              </a:rPr>
              <a:t>Allergy</a:t>
            </a:r>
            <a:r>
              <a:rPr lang="it-IT" altLang="it-IT" sz="1600" dirty="0">
                <a:solidFill>
                  <a:srgbClr val="002060"/>
                </a:solidFill>
              </a:rPr>
              <a:t> 2021</a:t>
            </a:r>
            <a:endParaRPr lang="it-IT" altLang="it-IT" sz="1600" b="1" i="1" dirty="0">
              <a:solidFill>
                <a:srgbClr val="002060"/>
              </a:solidFill>
            </a:endParaRPr>
          </a:p>
        </p:txBody>
      </p:sp>
      <p:sp>
        <p:nvSpPr>
          <p:cNvPr id="30" name="Rettangolo 29">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1"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4" name="CasellaDiTesto 33">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35" name="Rettangolo 34">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6"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9" name="Line 4">
            <a:extLst>
              <a:ext uri="{FF2B5EF4-FFF2-40B4-BE49-F238E27FC236}">
                <a16:creationId xmlns:a16="http://schemas.microsoft.com/office/drawing/2014/main" id="{A9452551-3D3C-2764-4769-632855EBF315}"/>
              </a:ext>
            </a:extLst>
          </p:cNvPr>
          <p:cNvSpPr>
            <a:spLocks noChangeShapeType="1"/>
          </p:cNvSpPr>
          <p:nvPr/>
        </p:nvSpPr>
        <p:spPr bwMode="auto">
          <a:xfrm>
            <a:off x="3228583" y="678920"/>
            <a:ext cx="43307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0" name="Line 4">
            <a:extLst>
              <a:ext uri="{FF2B5EF4-FFF2-40B4-BE49-F238E27FC236}">
                <a16:creationId xmlns:a16="http://schemas.microsoft.com/office/drawing/2014/main" id="{D53E8080-6DB4-D172-28B4-8D22F2AE54E0}"/>
              </a:ext>
            </a:extLst>
          </p:cNvPr>
          <p:cNvSpPr>
            <a:spLocks noChangeShapeType="1"/>
          </p:cNvSpPr>
          <p:nvPr/>
        </p:nvSpPr>
        <p:spPr bwMode="auto">
          <a:xfrm>
            <a:off x="3250014" y="653236"/>
            <a:ext cx="43307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261662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5AAEB-362F-494C-994A-FB5F72B7F0F2}"/>
              </a:ext>
            </a:extLst>
          </p:cNvPr>
          <p:cNvSpPr>
            <a:spLocks noGrp="1"/>
          </p:cNvSpPr>
          <p:nvPr>
            <p:ph type="title"/>
          </p:nvPr>
        </p:nvSpPr>
        <p:spPr/>
        <p:txBody>
          <a:bodyPr/>
          <a:lstStyle/>
          <a:p>
            <a:endParaRPr lang="it-IT"/>
          </a:p>
        </p:txBody>
      </p:sp>
      <p:sp>
        <p:nvSpPr>
          <p:cNvPr id="3" name="Segnaposto numero diapositiva 2">
            <a:extLst>
              <a:ext uri="{FF2B5EF4-FFF2-40B4-BE49-F238E27FC236}">
                <a16:creationId xmlns:a16="http://schemas.microsoft.com/office/drawing/2014/main" id="{A5849E44-6A47-4DFD-A85C-498316EEE797}"/>
              </a:ext>
            </a:extLst>
          </p:cNvPr>
          <p:cNvSpPr>
            <a:spLocks noGrp="1"/>
          </p:cNvSpPr>
          <p:nvPr>
            <p:ph type="sldNum" sz="quarter" idx="12"/>
          </p:nvPr>
        </p:nvSpPr>
        <p:spPr/>
        <p:txBody>
          <a:bodyPr/>
          <a:lstStyle/>
          <a:p>
            <a:fld id="{C93886EC-8BC4-4BE6-B81E-C92278CB1BCB}" type="slidenum">
              <a:rPr lang="en-US" smtClean="0"/>
              <a:pPr/>
              <a:t>11</a:t>
            </a:fld>
            <a:endParaRPr lang="en-US"/>
          </a:p>
        </p:txBody>
      </p:sp>
      <p:pic>
        <p:nvPicPr>
          <p:cNvPr id="4" name="Immagine 3">
            <a:extLst>
              <a:ext uri="{FF2B5EF4-FFF2-40B4-BE49-F238E27FC236}">
                <a16:creationId xmlns:a16="http://schemas.microsoft.com/office/drawing/2014/main" id="{C89AF520-E9FD-4F27-B720-DBEEBF919F29}"/>
              </a:ext>
            </a:extLst>
          </p:cNvPr>
          <p:cNvPicPr>
            <a:picLocks noChangeAspect="1"/>
          </p:cNvPicPr>
          <p:nvPr/>
        </p:nvPicPr>
        <p:blipFill>
          <a:blip r:embed="rId3"/>
          <a:stretch>
            <a:fillRect/>
          </a:stretch>
        </p:blipFill>
        <p:spPr>
          <a:xfrm>
            <a:off x="0" y="35530"/>
            <a:ext cx="12192000" cy="6786939"/>
          </a:xfrm>
          <a:prstGeom prst="rect">
            <a:avLst/>
          </a:prstGeom>
        </p:spPr>
      </p:pic>
    </p:spTree>
    <p:extLst>
      <p:ext uri="{BB962C8B-B14F-4D97-AF65-F5344CB8AC3E}">
        <p14:creationId xmlns:p14="http://schemas.microsoft.com/office/powerpoint/2010/main" val="316945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33" name="Rectangle 9"/>
          <p:cNvSpPr>
            <a:spLocks noChangeArrowheads="1"/>
          </p:cNvSpPr>
          <p:nvPr/>
        </p:nvSpPr>
        <p:spPr bwMode="auto">
          <a:xfrm>
            <a:off x="1774826" y="4005264"/>
            <a:ext cx="8569325" cy="2852737"/>
          </a:xfrm>
          <a:prstGeom prst="rect">
            <a:avLst/>
          </a:prstGeom>
          <a:noFill/>
          <a:ln w="38100">
            <a:solidFill>
              <a:srgbClr val="000066"/>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1800"/>
          </a:p>
          <a:p>
            <a:pPr eaLnBrk="1" hangingPunct="1">
              <a:spcBef>
                <a:spcPct val="0"/>
              </a:spcBef>
              <a:buFontTx/>
              <a:buNone/>
            </a:pPr>
            <a:endParaRPr lang="it-IT" altLang="it-IT" sz="2400" b="1">
              <a:solidFill>
                <a:srgbClr val="000066"/>
              </a:solidFill>
            </a:endParaRPr>
          </a:p>
          <a:p>
            <a:pPr eaLnBrk="1" hangingPunct="1">
              <a:spcBef>
                <a:spcPct val="0"/>
              </a:spcBef>
              <a:buFontTx/>
              <a:buNone/>
            </a:pPr>
            <a:r>
              <a:rPr lang="it-IT" altLang="it-IT" sz="2400" b="1">
                <a:solidFill>
                  <a:srgbClr val="000066"/>
                </a:solidFill>
              </a:rPr>
              <a:t>MECCANISMO </a:t>
            </a:r>
          </a:p>
          <a:p>
            <a:pPr eaLnBrk="1" hangingPunct="1">
              <a:spcBef>
                <a:spcPct val="0"/>
              </a:spcBef>
              <a:buFontTx/>
              <a:buNone/>
            </a:pPr>
            <a:r>
              <a:rPr lang="it-IT" altLang="it-IT" sz="2400" b="1">
                <a:solidFill>
                  <a:srgbClr val="000066"/>
                </a:solidFill>
              </a:rPr>
              <a:t>CELLULO – MEDIATO</a:t>
            </a:r>
          </a:p>
          <a:p>
            <a:pPr eaLnBrk="1" hangingPunct="1">
              <a:spcBef>
                <a:spcPct val="0"/>
              </a:spcBef>
              <a:buFontTx/>
              <a:buNone/>
            </a:pPr>
            <a:endParaRPr lang="it-IT" altLang="it-IT" sz="2400"/>
          </a:p>
          <a:p>
            <a:pPr eaLnBrk="1" hangingPunct="1">
              <a:spcBef>
                <a:spcPct val="0"/>
              </a:spcBef>
              <a:buFontTx/>
              <a:buNone/>
            </a:pPr>
            <a:endParaRPr lang="it-IT" altLang="it-IT" sz="1800"/>
          </a:p>
          <a:p>
            <a:pPr eaLnBrk="1" hangingPunct="1">
              <a:spcBef>
                <a:spcPct val="0"/>
              </a:spcBef>
              <a:buFontTx/>
              <a:buNone/>
            </a:pPr>
            <a:endParaRPr lang="it-IT" altLang="it-IT" sz="1800"/>
          </a:p>
        </p:txBody>
      </p:sp>
      <p:sp>
        <p:nvSpPr>
          <p:cNvPr id="28675" name="Text Box 4"/>
          <p:cNvSpPr txBox="1">
            <a:spLocks noChangeArrowheads="1"/>
          </p:cNvSpPr>
          <p:nvPr/>
        </p:nvSpPr>
        <p:spPr bwMode="auto">
          <a:xfrm>
            <a:off x="1847850" y="549275"/>
            <a:ext cx="3455988"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Ø"/>
            </a:pPr>
            <a:r>
              <a:rPr lang="it-IT" altLang="it-IT" sz="2800" b="1">
                <a:solidFill>
                  <a:srgbClr val="FF0000"/>
                </a:solidFill>
              </a:rPr>
              <a:t> Reazioni immediate</a:t>
            </a:r>
          </a:p>
          <a:p>
            <a:pPr>
              <a:spcBef>
                <a:spcPct val="0"/>
              </a:spcBef>
              <a:buFontTx/>
              <a:buNone/>
            </a:pPr>
            <a:r>
              <a:rPr lang="it-IT" altLang="it-IT" sz="2800" b="1">
                <a:solidFill>
                  <a:srgbClr val="FF0000"/>
                </a:solidFill>
              </a:rPr>
              <a:t>(</a:t>
            </a:r>
            <a:r>
              <a:rPr lang="it-IT" altLang="it-IT" sz="2800" b="1">
                <a:solidFill>
                  <a:srgbClr val="FF0000"/>
                </a:solidFill>
                <a:cs typeface="Arial" panose="020B0604020202020204" pitchFamily="34" charset="0"/>
              </a:rPr>
              <a:t>≤</a:t>
            </a:r>
            <a:r>
              <a:rPr lang="it-IT" altLang="it-IT" sz="2800" b="1">
                <a:solidFill>
                  <a:srgbClr val="FF0000"/>
                </a:solidFill>
              </a:rPr>
              <a:t>1 h)</a:t>
            </a:r>
          </a:p>
          <a:p>
            <a:pPr>
              <a:spcBef>
                <a:spcPct val="0"/>
              </a:spcBef>
              <a:buFontTx/>
              <a:buNone/>
            </a:pPr>
            <a:endParaRPr lang="it-IT" altLang="it-IT" sz="2800" b="1">
              <a:solidFill>
                <a:srgbClr val="FF0000"/>
              </a:solidFill>
            </a:endParaRPr>
          </a:p>
          <a:p>
            <a:pPr>
              <a:spcBef>
                <a:spcPct val="0"/>
              </a:spcBef>
              <a:buFontTx/>
              <a:buNone/>
            </a:pPr>
            <a:endParaRPr lang="it-IT" altLang="it-IT" sz="2800" b="1">
              <a:solidFill>
                <a:srgbClr val="FF0000"/>
              </a:solidFill>
            </a:endParaRPr>
          </a:p>
          <a:p>
            <a:pPr>
              <a:spcBef>
                <a:spcPct val="0"/>
              </a:spcBef>
              <a:buFontTx/>
              <a:buNone/>
            </a:pPr>
            <a:endParaRPr lang="it-IT" altLang="it-IT" sz="2800" b="1">
              <a:solidFill>
                <a:srgbClr val="FF0000"/>
              </a:solidFill>
            </a:endParaRPr>
          </a:p>
          <a:p>
            <a:pPr>
              <a:spcBef>
                <a:spcPct val="0"/>
              </a:spcBef>
              <a:buFont typeface="Wingdings" panose="05000000000000000000" pitchFamily="2" charset="2"/>
              <a:buChar char="Ø"/>
            </a:pPr>
            <a:r>
              <a:rPr lang="it-IT" altLang="it-IT" sz="2800" b="1">
                <a:solidFill>
                  <a:srgbClr val="FF0000"/>
                </a:solidFill>
              </a:rPr>
              <a:t> Non immediate</a:t>
            </a:r>
          </a:p>
          <a:p>
            <a:pPr>
              <a:spcBef>
                <a:spcPct val="0"/>
              </a:spcBef>
              <a:buFontTx/>
              <a:buNone/>
            </a:pPr>
            <a:endParaRPr lang="it-IT" altLang="it-IT" sz="2800" b="1">
              <a:solidFill>
                <a:srgbClr val="FF0000"/>
              </a:solidFill>
            </a:endParaRPr>
          </a:p>
          <a:p>
            <a:pPr>
              <a:spcBef>
                <a:spcPct val="0"/>
              </a:spcBef>
              <a:buFontTx/>
              <a:buNone/>
            </a:pPr>
            <a:endParaRPr lang="it-IT" altLang="it-IT" sz="2800" b="1">
              <a:solidFill>
                <a:srgbClr val="FF0000"/>
              </a:solidFill>
            </a:endParaRPr>
          </a:p>
          <a:p>
            <a:pPr>
              <a:spcBef>
                <a:spcPct val="0"/>
              </a:spcBef>
              <a:buFont typeface="Wingdings" panose="05000000000000000000" pitchFamily="2" charset="2"/>
              <a:buChar char="Ø"/>
            </a:pPr>
            <a:r>
              <a:rPr lang="it-IT" altLang="it-IT" sz="2800" b="1">
                <a:solidFill>
                  <a:srgbClr val="FF0000"/>
                </a:solidFill>
              </a:rPr>
              <a:t> Ritardate</a:t>
            </a:r>
          </a:p>
          <a:p>
            <a:pPr>
              <a:spcBef>
                <a:spcPct val="0"/>
              </a:spcBef>
              <a:buFontTx/>
              <a:buNone/>
            </a:pPr>
            <a:r>
              <a:rPr lang="it-IT" altLang="it-IT" sz="2800" b="1">
                <a:solidFill>
                  <a:srgbClr val="FF0000"/>
                </a:solidFill>
              </a:rPr>
              <a:t>(&gt; 6h)</a:t>
            </a:r>
          </a:p>
        </p:txBody>
      </p:sp>
      <p:sp>
        <p:nvSpPr>
          <p:cNvPr id="28676" name="Text Box 5"/>
          <p:cNvSpPr txBox="1">
            <a:spLocks noChangeArrowheads="1"/>
          </p:cNvSpPr>
          <p:nvPr/>
        </p:nvSpPr>
        <p:spPr bwMode="auto">
          <a:xfrm>
            <a:off x="6024563" y="4154488"/>
            <a:ext cx="3846512"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1">
                <a:solidFill>
                  <a:srgbClr val="000066"/>
                </a:solidFill>
              </a:rPr>
              <a:t>Epidermolisi tossica</a:t>
            </a:r>
          </a:p>
          <a:p>
            <a:pPr>
              <a:spcBef>
                <a:spcPct val="0"/>
              </a:spcBef>
              <a:buFontTx/>
              <a:buNone/>
            </a:pPr>
            <a:r>
              <a:rPr lang="it-IT" altLang="it-IT" sz="2800" b="1">
                <a:solidFill>
                  <a:srgbClr val="000066"/>
                </a:solidFill>
              </a:rPr>
              <a:t>Lyell</a:t>
            </a:r>
          </a:p>
          <a:p>
            <a:pPr>
              <a:spcBef>
                <a:spcPct val="0"/>
              </a:spcBef>
              <a:buFontTx/>
              <a:buNone/>
            </a:pPr>
            <a:r>
              <a:rPr lang="it-IT" altLang="it-IT" sz="2800" b="1">
                <a:solidFill>
                  <a:srgbClr val="000066"/>
                </a:solidFill>
              </a:rPr>
              <a:t>Stevens-Johnsons</a:t>
            </a:r>
          </a:p>
          <a:p>
            <a:pPr>
              <a:spcBef>
                <a:spcPct val="0"/>
              </a:spcBef>
              <a:buFontTx/>
              <a:buNone/>
            </a:pPr>
            <a:r>
              <a:rPr lang="it-IT" altLang="it-IT" sz="2800" b="1">
                <a:solidFill>
                  <a:srgbClr val="000066"/>
                </a:solidFill>
              </a:rPr>
              <a:t>Eritema fisso (FDE)</a:t>
            </a:r>
          </a:p>
          <a:p>
            <a:pPr>
              <a:spcBef>
                <a:spcPct val="0"/>
              </a:spcBef>
              <a:buFontTx/>
              <a:buNone/>
            </a:pPr>
            <a:r>
              <a:rPr lang="it-IT" altLang="it-IT" sz="2800" b="1">
                <a:solidFill>
                  <a:srgbClr val="000066"/>
                </a:solidFill>
              </a:rPr>
              <a:t>Dermatite da contatto</a:t>
            </a:r>
          </a:p>
        </p:txBody>
      </p:sp>
      <p:sp>
        <p:nvSpPr>
          <p:cNvPr id="154635" name="Rectangle 11"/>
          <p:cNvSpPr>
            <a:spLocks noChangeArrowheads="1"/>
          </p:cNvSpPr>
          <p:nvPr/>
        </p:nvSpPr>
        <p:spPr bwMode="auto">
          <a:xfrm>
            <a:off x="1774825" y="5876926"/>
            <a:ext cx="3384550" cy="981075"/>
          </a:xfrm>
          <a:prstGeom prst="rect">
            <a:avLst/>
          </a:prstGeom>
          <a:noFill/>
          <a:ln w="3810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154636" name="Rectangle 12"/>
          <p:cNvSpPr>
            <a:spLocks noChangeArrowheads="1"/>
          </p:cNvSpPr>
          <p:nvPr/>
        </p:nvSpPr>
        <p:spPr bwMode="auto">
          <a:xfrm>
            <a:off x="1847851" y="260351"/>
            <a:ext cx="8208963" cy="2665413"/>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1800" dirty="0"/>
          </a:p>
          <a:p>
            <a:pPr eaLnBrk="1" hangingPunct="1">
              <a:spcBef>
                <a:spcPct val="0"/>
              </a:spcBef>
              <a:buFontTx/>
              <a:buNone/>
            </a:pPr>
            <a:endParaRPr lang="it-IT" altLang="it-IT" sz="2400" b="1" dirty="0">
              <a:solidFill>
                <a:srgbClr val="FF0066"/>
              </a:solidFill>
            </a:endParaRPr>
          </a:p>
          <a:p>
            <a:pPr eaLnBrk="1" hangingPunct="1">
              <a:spcBef>
                <a:spcPct val="0"/>
              </a:spcBef>
              <a:buFontTx/>
              <a:buNone/>
            </a:pPr>
            <a:r>
              <a:rPr lang="it-IT" altLang="it-IT" sz="2400" b="1" dirty="0" err="1">
                <a:solidFill>
                  <a:srgbClr val="FF0066"/>
                </a:solidFill>
              </a:rPr>
              <a:t>IgE</a:t>
            </a:r>
            <a:r>
              <a:rPr lang="it-IT" altLang="it-IT" sz="2400" b="1" dirty="0">
                <a:solidFill>
                  <a:srgbClr val="FF0066"/>
                </a:solidFill>
              </a:rPr>
              <a:t>- MEDIATE ( o </a:t>
            </a:r>
            <a:r>
              <a:rPr lang="it-IT" altLang="it-IT" sz="2400" b="1" dirty="0" err="1">
                <a:solidFill>
                  <a:srgbClr val="FF0066"/>
                </a:solidFill>
              </a:rPr>
              <a:t>mast</a:t>
            </a:r>
            <a:r>
              <a:rPr lang="it-IT" altLang="it-IT" sz="2400" b="1" dirty="0">
                <a:solidFill>
                  <a:srgbClr val="FF0066"/>
                </a:solidFill>
              </a:rPr>
              <a:t>- cellule)</a:t>
            </a:r>
          </a:p>
          <a:p>
            <a:pPr eaLnBrk="1" hangingPunct="1">
              <a:spcBef>
                <a:spcPct val="0"/>
              </a:spcBef>
              <a:buFontTx/>
              <a:buNone/>
            </a:pPr>
            <a:endParaRPr lang="it-IT" altLang="it-IT" sz="2400" dirty="0"/>
          </a:p>
          <a:p>
            <a:pPr eaLnBrk="1" hangingPunct="1">
              <a:spcBef>
                <a:spcPct val="0"/>
              </a:spcBef>
              <a:buFontTx/>
              <a:buNone/>
            </a:pPr>
            <a:endParaRPr lang="it-IT" altLang="it-IT" sz="1800" dirty="0"/>
          </a:p>
          <a:p>
            <a:pPr eaLnBrk="1" hangingPunct="1">
              <a:spcBef>
                <a:spcPct val="0"/>
              </a:spcBef>
              <a:buFontTx/>
              <a:buNone/>
            </a:pPr>
            <a:endParaRPr lang="it-IT" altLang="it-IT" sz="1800" dirty="0"/>
          </a:p>
        </p:txBody>
      </p:sp>
      <p:sp>
        <p:nvSpPr>
          <p:cNvPr id="154637" name="Rectangle 13"/>
          <p:cNvSpPr>
            <a:spLocks noChangeArrowheads="1"/>
          </p:cNvSpPr>
          <p:nvPr/>
        </p:nvSpPr>
        <p:spPr bwMode="auto">
          <a:xfrm>
            <a:off x="1812925" y="1989139"/>
            <a:ext cx="5003800" cy="935037"/>
          </a:xfrm>
          <a:prstGeom prst="rect">
            <a:avLst/>
          </a:prstGeom>
          <a:noFill/>
          <a:ln w="381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28680" name="Text Box 14"/>
          <p:cNvSpPr txBox="1">
            <a:spLocks noChangeArrowheads="1"/>
          </p:cNvSpPr>
          <p:nvPr/>
        </p:nvSpPr>
        <p:spPr bwMode="auto">
          <a:xfrm>
            <a:off x="4800601" y="549275"/>
            <a:ext cx="51292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dirty="0">
                <a:solidFill>
                  <a:srgbClr val="000066"/>
                </a:solidFill>
              </a:rPr>
              <a:t>Orticaria, angioedema, asma,</a:t>
            </a:r>
          </a:p>
          <a:p>
            <a:pPr eaLnBrk="1" hangingPunct="1">
              <a:spcBef>
                <a:spcPct val="0"/>
              </a:spcBef>
              <a:buFontTx/>
              <a:buNone/>
            </a:pPr>
            <a:r>
              <a:rPr lang="it-IT" altLang="it-IT" sz="2800" b="1" dirty="0">
                <a:solidFill>
                  <a:srgbClr val="000066"/>
                </a:solidFill>
              </a:rPr>
              <a:t>shock anafilattico, emolisi</a:t>
            </a:r>
            <a:endParaRPr lang="it-IT" altLang="it-IT" sz="2800" dirty="0"/>
          </a:p>
        </p:txBody>
      </p:sp>
      <p:sp>
        <p:nvSpPr>
          <p:cNvPr id="28681" name="Text Box 15"/>
          <p:cNvSpPr txBox="1">
            <a:spLocks noChangeArrowheads="1"/>
          </p:cNvSpPr>
          <p:nvPr/>
        </p:nvSpPr>
        <p:spPr bwMode="auto">
          <a:xfrm>
            <a:off x="5519739" y="3068638"/>
            <a:ext cx="50117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a:solidFill>
                  <a:srgbClr val="000066"/>
                </a:solidFill>
              </a:rPr>
              <a:t>Orticaria-angioedema tardivi</a:t>
            </a:r>
          </a:p>
        </p:txBody>
      </p:sp>
      <p:sp>
        <p:nvSpPr>
          <p:cNvPr id="2" name="Rettangolo 1">
            <a:extLst>
              <a:ext uri="{FF2B5EF4-FFF2-40B4-BE49-F238E27FC236}">
                <a16:creationId xmlns:a16="http://schemas.microsoft.com/office/drawing/2014/main" id="{E23A0DD4-38D9-78B1-671D-D8EC917F3A6F}"/>
              </a:ext>
            </a:extLst>
          </p:cNvPr>
          <p:cNvSpPr/>
          <p:nvPr/>
        </p:nvSpPr>
        <p:spPr>
          <a:xfrm>
            <a:off x="2210582"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u="sng" dirty="0">
              <a:solidFill>
                <a:schemeClr val="bg1"/>
              </a:solidFill>
            </a:endParaRPr>
          </a:p>
        </p:txBody>
      </p:sp>
      <p:pic>
        <p:nvPicPr>
          <p:cNvPr id="3" name="Picture 2">
            <a:extLst>
              <a:ext uri="{FF2B5EF4-FFF2-40B4-BE49-F238E27FC236}">
                <a16:creationId xmlns:a16="http://schemas.microsoft.com/office/drawing/2014/main" id="{DC10302E-2F5B-3288-D538-969D14F972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13673"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6AA35703-0707-E9BA-ECAB-2B82DF4C4C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3B3E79C6-E69F-E9CB-0111-AE9D7FEB2F21}"/>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339903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4636"/>
                                        </p:tgtEl>
                                        <p:attrNameLst>
                                          <p:attrName>style.visibility</p:attrName>
                                        </p:attrNameLst>
                                      </p:cBhvr>
                                      <p:to>
                                        <p:strVal val="visible"/>
                                      </p:to>
                                    </p:set>
                                    <p:animEffect transition="in" filter="wedge">
                                      <p:cBhvr>
                                        <p:cTn id="7" dur="2000"/>
                                        <p:tgtEl>
                                          <p:spTgt spid="1546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54637"/>
                                        </p:tgtEl>
                                        <p:attrNameLst>
                                          <p:attrName>style.visibility</p:attrName>
                                        </p:attrNameLst>
                                      </p:cBhvr>
                                      <p:to>
                                        <p:strVal val="visible"/>
                                      </p:to>
                                    </p:set>
                                    <p:animEffect transition="in" filter="wedge">
                                      <p:cBhvr>
                                        <p:cTn id="10" dur="2000"/>
                                        <p:tgtEl>
                                          <p:spTgt spid="1546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54633"/>
                                        </p:tgtEl>
                                        <p:attrNameLst>
                                          <p:attrName>style.visibility</p:attrName>
                                        </p:attrNameLst>
                                      </p:cBhvr>
                                      <p:to>
                                        <p:strVal val="visible"/>
                                      </p:to>
                                    </p:set>
                                    <p:animEffect transition="in" filter="wedge">
                                      <p:cBhvr>
                                        <p:cTn id="15" dur="2000"/>
                                        <p:tgtEl>
                                          <p:spTgt spid="154633"/>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154635"/>
                                        </p:tgtEl>
                                        <p:attrNameLst>
                                          <p:attrName>style.visibility</p:attrName>
                                        </p:attrNameLst>
                                      </p:cBhvr>
                                      <p:to>
                                        <p:strVal val="visible"/>
                                      </p:to>
                                    </p:set>
                                    <p:animEffect transition="in" filter="wedge">
                                      <p:cBhvr>
                                        <p:cTn id="18" dur="2000"/>
                                        <p:tgtEl>
                                          <p:spTgt spid="154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3" grpId="0" animBg="1"/>
      <p:bldP spid="154635" grpId="0" animBg="1"/>
      <p:bldP spid="154636" grpId="0" animBg="1"/>
      <p:bldP spid="1546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D7B699-88B8-4593-8032-98997F6FD83F}"/>
              </a:ext>
            </a:extLst>
          </p:cNvPr>
          <p:cNvSpPr>
            <a:spLocks noGrp="1"/>
          </p:cNvSpPr>
          <p:nvPr>
            <p:ph type="sldNum" sz="quarter" idx="4294967295"/>
          </p:nvPr>
        </p:nvSpPr>
        <p:spPr/>
        <p:txBody>
          <a:bodyPr/>
          <a:lstStyle/>
          <a:p>
            <a:fld id="{59DE6EB8-52AB-45EA-A660-3E1EBFA72987}" type="slidenum">
              <a:rPr lang="en-US" smtClean="0"/>
              <a:t>13</a:t>
            </a:fld>
            <a:endParaRPr lang="en-US"/>
          </a:p>
        </p:txBody>
      </p:sp>
      <p:sp>
        <p:nvSpPr>
          <p:cNvPr id="3" name="AutoShape 2" descr="https://onlinelibrary.wiley.com/cms/asset/b08ce734-c26e-4a0e-bad2-ee30f328fa5f/all.2019.74.issue-1.cover.jpg">
            <a:extLst>
              <a:ext uri="{FF2B5EF4-FFF2-40B4-BE49-F238E27FC236}">
                <a16:creationId xmlns:a16="http://schemas.microsoft.com/office/drawing/2014/main" id="{623C983D-7157-43E7-81C1-0CFAA76173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https://onlinelibrary.wiley.com/cms/asset/b08ce734-c26e-4a0e-bad2-ee30f328fa5f/all.2019.74.issue-1.cover.jpg">
            <a:extLst>
              <a:ext uri="{FF2B5EF4-FFF2-40B4-BE49-F238E27FC236}">
                <a16:creationId xmlns:a16="http://schemas.microsoft.com/office/drawing/2014/main" id="{BBD48BF7-1D40-4A8C-B03B-E9874DEAD08E}"/>
              </a:ext>
            </a:extLst>
          </p:cNvPr>
          <p:cNvSpPr>
            <a:spLocks noChangeAspect="1" noChangeArrowheads="1"/>
          </p:cNvSpPr>
          <p:nvPr/>
        </p:nvSpPr>
        <p:spPr bwMode="auto">
          <a:xfrm>
            <a:off x="6095999" y="896815"/>
            <a:ext cx="2836985" cy="2836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3DDCA3F9-572F-4C87-A44D-16906B5BE138}"/>
              </a:ext>
            </a:extLst>
          </p:cNvPr>
          <p:cNvPicPr>
            <a:picLocks noChangeAspect="1"/>
          </p:cNvPicPr>
          <p:nvPr/>
        </p:nvPicPr>
        <p:blipFill>
          <a:blip r:embed="rId2"/>
          <a:stretch>
            <a:fillRect/>
          </a:stretch>
        </p:blipFill>
        <p:spPr>
          <a:xfrm>
            <a:off x="2199710" y="62572"/>
            <a:ext cx="8097380" cy="1267002"/>
          </a:xfrm>
          <a:prstGeom prst="rect">
            <a:avLst/>
          </a:prstGeom>
        </p:spPr>
      </p:pic>
      <p:pic>
        <p:nvPicPr>
          <p:cNvPr id="6" name="Immagine 5">
            <a:extLst>
              <a:ext uri="{FF2B5EF4-FFF2-40B4-BE49-F238E27FC236}">
                <a16:creationId xmlns:a16="http://schemas.microsoft.com/office/drawing/2014/main" id="{1B68C294-715C-4492-B71F-37DAD5AE8C4C}"/>
              </a:ext>
            </a:extLst>
          </p:cNvPr>
          <p:cNvPicPr>
            <a:picLocks noChangeAspect="1"/>
          </p:cNvPicPr>
          <p:nvPr/>
        </p:nvPicPr>
        <p:blipFill>
          <a:blip r:embed="rId3"/>
          <a:stretch>
            <a:fillRect/>
          </a:stretch>
        </p:blipFill>
        <p:spPr>
          <a:xfrm>
            <a:off x="361244" y="1339840"/>
            <a:ext cx="11559823" cy="5518159"/>
          </a:xfrm>
          <a:prstGeom prst="rect">
            <a:avLst/>
          </a:prstGeom>
          <a:ln>
            <a:solidFill>
              <a:schemeClr val="tx1"/>
            </a:solidFill>
          </a:ln>
        </p:spPr>
      </p:pic>
      <p:sp>
        <p:nvSpPr>
          <p:cNvPr id="7" name="CasellaDiTesto 6">
            <a:extLst>
              <a:ext uri="{FF2B5EF4-FFF2-40B4-BE49-F238E27FC236}">
                <a16:creationId xmlns:a16="http://schemas.microsoft.com/office/drawing/2014/main" id="{90CACB84-F681-48BC-A925-125FEBF0E0A2}"/>
              </a:ext>
            </a:extLst>
          </p:cNvPr>
          <p:cNvSpPr txBox="1"/>
          <p:nvPr/>
        </p:nvSpPr>
        <p:spPr>
          <a:xfrm>
            <a:off x="10456985" y="316523"/>
            <a:ext cx="1559169" cy="646331"/>
          </a:xfrm>
          <a:prstGeom prst="rect">
            <a:avLst/>
          </a:prstGeom>
          <a:noFill/>
        </p:spPr>
        <p:txBody>
          <a:bodyPr wrap="square" rtlCol="0">
            <a:spAutoFit/>
          </a:bodyPr>
          <a:lstStyle/>
          <a:p>
            <a:r>
              <a:rPr lang="it-IT" dirty="0"/>
              <a:t>K. </a:t>
            </a:r>
            <a:r>
              <a:rPr lang="it-IT" dirty="0" err="1"/>
              <a:t>Brockow</a:t>
            </a:r>
            <a:endParaRPr lang="it-IT" dirty="0"/>
          </a:p>
          <a:p>
            <a:r>
              <a:rPr lang="it-IT" dirty="0"/>
              <a:t>2018</a:t>
            </a:r>
          </a:p>
        </p:txBody>
      </p:sp>
      <p:sp>
        <p:nvSpPr>
          <p:cNvPr id="8" name="Rettangolo 7"/>
          <p:cNvSpPr/>
          <p:nvPr/>
        </p:nvSpPr>
        <p:spPr>
          <a:xfrm>
            <a:off x="509331" y="2926619"/>
            <a:ext cx="1980029" cy="430887"/>
          </a:xfrm>
          <a:prstGeom prst="rect">
            <a:avLst/>
          </a:prstGeom>
        </p:spPr>
        <p:txBody>
          <a:bodyPr wrap="none">
            <a:spAutoFit/>
          </a:bodyPr>
          <a:lstStyle/>
          <a:p>
            <a:r>
              <a:rPr lang="it-IT" sz="1100" b="1" dirty="0">
                <a:solidFill>
                  <a:srgbClr val="000066"/>
                </a:solidFill>
              </a:rPr>
              <a:t>Pustolosi Acuta Generalizzata  </a:t>
            </a:r>
          </a:p>
          <a:p>
            <a:r>
              <a:rPr lang="it-IT" sz="1100" b="1" dirty="0">
                <a:solidFill>
                  <a:srgbClr val="000066"/>
                </a:solidFill>
              </a:rPr>
              <a:t>Esantematica </a:t>
            </a:r>
            <a:endParaRPr lang="it-IT" sz="1100" dirty="0"/>
          </a:p>
        </p:txBody>
      </p:sp>
      <p:cxnSp>
        <p:nvCxnSpPr>
          <p:cNvPr id="10" name="Connettore 1 9"/>
          <p:cNvCxnSpPr/>
          <p:nvPr/>
        </p:nvCxnSpPr>
        <p:spPr>
          <a:xfrm flipV="1">
            <a:off x="2115519" y="1456841"/>
            <a:ext cx="5191932" cy="1549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885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D7B699-88B8-4593-8032-98997F6FD83F}"/>
              </a:ext>
            </a:extLst>
          </p:cNvPr>
          <p:cNvSpPr>
            <a:spLocks noGrp="1"/>
          </p:cNvSpPr>
          <p:nvPr>
            <p:ph type="sldNum" sz="quarter" idx="4294967295"/>
          </p:nvPr>
        </p:nvSpPr>
        <p:spPr/>
        <p:txBody>
          <a:bodyPr/>
          <a:lstStyle/>
          <a:p>
            <a:fld id="{59DE6EB8-52AB-45EA-A660-3E1EBFA72987}" type="slidenum">
              <a:rPr lang="en-US" smtClean="0"/>
              <a:t>14</a:t>
            </a:fld>
            <a:endParaRPr lang="en-US"/>
          </a:p>
        </p:txBody>
      </p:sp>
      <p:sp>
        <p:nvSpPr>
          <p:cNvPr id="3" name="AutoShape 2" descr="https://onlinelibrary.wiley.com/cms/asset/b08ce734-c26e-4a0e-bad2-ee30f328fa5f/all.2019.74.issue-1.cover.jpg">
            <a:extLst>
              <a:ext uri="{FF2B5EF4-FFF2-40B4-BE49-F238E27FC236}">
                <a16:creationId xmlns:a16="http://schemas.microsoft.com/office/drawing/2014/main" id="{623C983D-7157-43E7-81C1-0CFAA76173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https://onlinelibrary.wiley.com/cms/asset/b08ce734-c26e-4a0e-bad2-ee30f328fa5f/all.2019.74.issue-1.cover.jpg">
            <a:extLst>
              <a:ext uri="{FF2B5EF4-FFF2-40B4-BE49-F238E27FC236}">
                <a16:creationId xmlns:a16="http://schemas.microsoft.com/office/drawing/2014/main" id="{BBD48BF7-1D40-4A8C-B03B-E9874DEAD08E}"/>
              </a:ext>
            </a:extLst>
          </p:cNvPr>
          <p:cNvSpPr>
            <a:spLocks noChangeAspect="1" noChangeArrowheads="1"/>
          </p:cNvSpPr>
          <p:nvPr/>
        </p:nvSpPr>
        <p:spPr bwMode="auto">
          <a:xfrm>
            <a:off x="6095999" y="896815"/>
            <a:ext cx="2836985" cy="2836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3DDCA3F9-572F-4C87-A44D-16906B5BE138}"/>
              </a:ext>
            </a:extLst>
          </p:cNvPr>
          <p:cNvPicPr>
            <a:picLocks noChangeAspect="1"/>
          </p:cNvPicPr>
          <p:nvPr/>
        </p:nvPicPr>
        <p:blipFill>
          <a:blip r:embed="rId3"/>
          <a:stretch>
            <a:fillRect/>
          </a:stretch>
        </p:blipFill>
        <p:spPr>
          <a:xfrm>
            <a:off x="2199710" y="62572"/>
            <a:ext cx="8097380" cy="1267002"/>
          </a:xfrm>
          <a:prstGeom prst="rect">
            <a:avLst/>
          </a:prstGeom>
        </p:spPr>
      </p:pic>
      <p:sp>
        <p:nvSpPr>
          <p:cNvPr id="7" name="CasellaDiTesto 6">
            <a:extLst>
              <a:ext uri="{FF2B5EF4-FFF2-40B4-BE49-F238E27FC236}">
                <a16:creationId xmlns:a16="http://schemas.microsoft.com/office/drawing/2014/main" id="{90CACB84-F681-48BC-A925-125FEBF0E0A2}"/>
              </a:ext>
            </a:extLst>
          </p:cNvPr>
          <p:cNvSpPr txBox="1"/>
          <p:nvPr/>
        </p:nvSpPr>
        <p:spPr>
          <a:xfrm>
            <a:off x="10456985" y="316523"/>
            <a:ext cx="1559169" cy="646331"/>
          </a:xfrm>
          <a:prstGeom prst="rect">
            <a:avLst/>
          </a:prstGeom>
          <a:noFill/>
        </p:spPr>
        <p:txBody>
          <a:bodyPr wrap="square" rtlCol="0">
            <a:spAutoFit/>
          </a:bodyPr>
          <a:lstStyle/>
          <a:p>
            <a:r>
              <a:rPr lang="it-IT" dirty="0"/>
              <a:t>K. </a:t>
            </a:r>
            <a:r>
              <a:rPr lang="it-IT" dirty="0" err="1"/>
              <a:t>Brockow</a:t>
            </a:r>
            <a:endParaRPr lang="it-IT" dirty="0"/>
          </a:p>
          <a:p>
            <a:r>
              <a:rPr lang="it-IT" dirty="0"/>
              <a:t>2018</a:t>
            </a:r>
          </a:p>
        </p:txBody>
      </p:sp>
      <p:pic>
        <p:nvPicPr>
          <p:cNvPr id="8" name="Immagine 7">
            <a:extLst>
              <a:ext uri="{FF2B5EF4-FFF2-40B4-BE49-F238E27FC236}">
                <a16:creationId xmlns:a16="http://schemas.microsoft.com/office/drawing/2014/main" id="{31AF4D42-EE29-48D1-A652-7262B04C5A64}"/>
              </a:ext>
            </a:extLst>
          </p:cNvPr>
          <p:cNvPicPr>
            <a:picLocks noChangeAspect="1"/>
          </p:cNvPicPr>
          <p:nvPr/>
        </p:nvPicPr>
        <p:blipFill>
          <a:blip r:embed="rId4"/>
          <a:stretch>
            <a:fillRect/>
          </a:stretch>
        </p:blipFill>
        <p:spPr>
          <a:xfrm>
            <a:off x="8104318" y="2163817"/>
            <a:ext cx="3482309" cy="2836986"/>
          </a:xfrm>
          <a:prstGeom prst="rect">
            <a:avLst/>
          </a:prstGeom>
          <a:ln>
            <a:solidFill>
              <a:schemeClr val="tx1"/>
            </a:solidFill>
          </a:ln>
        </p:spPr>
      </p:pic>
      <p:pic>
        <p:nvPicPr>
          <p:cNvPr id="9" name="Immagine 8">
            <a:extLst>
              <a:ext uri="{FF2B5EF4-FFF2-40B4-BE49-F238E27FC236}">
                <a16:creationId xmlns:a16="http://schemas.microsoft.com/office/drawing/2014/main" id="{C2E9F8FD-129B-46EA-AE86-0D0E1C73DEDB}"/>
              </a:ext>
            </a:extLst>
          </p:cNvPr>
          <p:cNvPicPr>
            <a:picLocks noChangeAspect="1"/>
          </p:cNvPicPr>
          <p:nvPr/>
        </p:nvPicPr>
        <p:blipFill>
          <a:blip r:embed="rId5"/>
          <a:stretch>
            <a:fillRect/>
          </a:stretch>
        </p:blipFill>
        <p:spPr>
          <a:xfrm>
            <a:off x="6890187" y="1417742"/>
            <a:ext cx="4651663" cy="5217160"/>
          </a:xfrm>
          <a:prstGeom prst="rect">
            <a:avLst/>
          </a:prstGeom>
        </p:spPr>
      </p:pic>
      <p:sp>
        <p:nvSpPr>
          <p:cNvPr id="10" name="Rettangolo 9">
            <a:extLst>
              <a:ext uri="{FF2B5EF4-FFF2-40B4-BE49-F238E27FC236}">
                <a16:creationId xmlns:a16="http://schemas.microsoft.com/office/drawing/2014/main" id="{C3D7E67D-3461-42A1-859F-367259314B8D}"/>
              </a:ext>
            </a:extLst>
          </p:cNvPr>
          <p:cNvSpPr/>
          <p:nvPr/>
        </p:nvSpPr>
        <p:spPr>
          <a:xfrm>
            <a:off x="257908" y="1400157"/>
            <a:ext cx="6482303" cy="5016758"/>
          </a:xfrm>
          <a:prstGeom prst="rect">
            <a:avLst/>
          </a:prstGeom>
          <a:ln>
            <a:solidFill>
              <a:schemeClr val="tx1"/>
            </a:solidFill>
          </a:ln>
        </p:spPr>
        <p:txBody>
          <a:bodyPr wrap="square">
            <a:spAutoFit/>
          </a:bodyPr>
          <a:lstStyle/>
          <a:p>
            <a:r>
              <a:rPr lang="it-IT" sz="1600" b="1" dirty="0">
                <a:solidFill>
                  <a:srgbClr val="FF0000"/>
                </a:solidFill>
              </a:rPr>
              <a:t>Quadri clinici di reazioni cutanee di ipersensibilità ai farmaci. </a:t>
            </a:r>
          </a:p>
          <a:p>
            <a:r>
              <a:rPr lang="it-IT" sz="1600" dirty="0"/>
              <a:t>A: Orticaria con pomfi persistenti solo per &lt;24 ore, </a:t>
            </a:r>
          </a:p>
          <a:p>
            <a:endParaRPr lang="it-IT" sz="1600" dirty="0"/>
          </a:p>
          <a:p>
            <a:r>
              <a:rPr lang="it-IT" sz="1600" dirty="0"/>
              <a:t>B: Stevens-Sindrome di Johnson con erosioni e croste mucose nonché lesioni atipiche a bersaglio e macule con bolle confluenti </a:t>
            </a:r>
            <a:r>
              <a:rPr lang="it-IT" sz="1600" dirty="0" err="1"/>
              <a:t>eerosioni</a:t>
            </a:r>
            <a:r>
              <a:rPr lang="it-IT" sz="1600" dirty="0"/>
              <a:t>, </a:t>
            </a:r>
          </a:p>
          <a:p>
            <a:endParaRPr lang="it-IT" sz="1600" dirty="0"/>
          </a:p>
          <a:p>
            <a:r>
              <a:rPr lang="it-IT" sz="1600" dirty="0"/>
              <a:t>C: eruzione cutanea fissa bollosa generalizzata con bolle centrali su eritema violaceo nettamente delimitato, </a:t>
            </a:r>
          </a:p>
          <a:p>
            <a:endParaRPr lang="it-IT" sz="1600" dirty="0"/>
          </a:p>
          <a:p>
            <a:r>
              <a:rPr lang="it-IT" sz="1600" dirty="0"/>
              <a:t>D: eruzione cutanea acuta generalizzata pustolosi esantematica con pustole superficiali su eritemi, </a:t>
            </a:r>
          </a:p>
          <a:p>
            <a:endParaRPr lang="it-IT" sz="1600" dirty="0"/>
          </a:p>
          <a:p>
            <a:r>
              <a:rPr lang="it-IT" sz="1600" dirty="0"/>
              <a:t>E: Vasculite con porpora palpabile, </a:t>
            </a:r>
          </a:p>
          <a:p>
            <a:r>
              <a:rPr lang="it-IT" sz="1600" dirty="0"/>
              <a:t>F. reazione al farmaco con eosinofilia e sintomi sistemici con lesioni eritematose infiltrate diffuse, </a:t>
            </a:r>
          </a:p>
          <a:p>
            <a:r>
              <a:rPr lang="it-IT" sz="1600" dirty="0"/>
              <a:t>G: Farmaco simmetrico-esantema intertriginoso e </a:t>
            </a:r>
            <a:r>
              <a:rPr lang="it-IT" sz="1600" dirty="0" err="1"/>
              <a:t>flessurale</a:t>
            </a:r>
            <a:r>
              <a:rPr lang="it-IT" sz="1600" dirty="0"/>
              <a:t> correlato </a:t>
            </a:r>
            <a:r>
              <a:rPr lang="it-IT" sz="1600" dirty="0" err="1"/>
              <a:t>condistribuzione</a:t>
            </a:r>
            <a:r>
              <a:rPr lang="it-IT" sz="1600" dirty="0"/>
              <a:t> intertriginosa, </a:t>
            </a:r>
          </a:p>
          <a:p>
            <a:r>
              <a:rPr lang="it-IT" sz="1600" dirty="0"/>
              <a:t>H: Esantema </a:t>
            </a:r>
            <a:r>
              <a:rPr lang="it-IT" sz="1600" dirty="0" err="1"/>
              <a:t>maculopapulare</a:t>
            </a:r>
            <a:r>
              <a:rPr lang="it-IT" sz="1600" dirty="0"/>
              <a:t> con macule e papule diffuse in eruzione e </a:t>
            </a:r>
          </a:p>
          <a:p>
            <a:r>
              <a:rPr lang="it-IT" sz="1600" dirty="0"/>
              <a:t>I: Iniezione-reazione del sito con placca violacea indurita dopo iniezione sottocutanea di un farmaco.</a:t>
            </a:r>
          </a:p>
        </p:txBody>
      </p:sp>
    </p:spTree>
    <p:extLst>
      <p:ext uri="{BB962C8B-B14F-4D97-AF65-F5344CB8AC3E}">
        <p14:creationId xmlns:p14="http://schemas.microsoft.com/office/powerpoint/2010/main" val="43843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descr="06Angioedema">
            <a:extLst>
              <a:ext uri="{FF2B5EF4-FFF2-40B4-BE49-F238E27FC236}">
                <a16:creationId xmlns:a16="http://schemas.microsoft.com/office/drawing/2014/main" id="{3DB3BF93-45A8-426E-B60C-CBC41B4A8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690" y="1607779"/>
            <a:ext cx="35718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1B49CCA7-204C-4D19-9892-D0843161BE62}"/>
              </a:ext>
            </a:extLst>
          </p:cNvPr>
          <p:cNvSpPr txBox="1">
            <a:spLocks noChangeArrowheads="1"/>
          </p:cNvSpPr>
          <p:nvPr/>
        </p:nvSpPr>
        <p:spPr bwMode="auto">
          <a:xfrm>
            <a:off x="4392614" y="636608"/>
            <a:ext cx="20637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3600" b="1" dirty="0">
                <a:solidFill>
                  <a:schemeClr val="accent2"/>
                </a:solidFill>
              </a:rPr>
              <a:t>Orticaria</a:t>
            </a:r>
          </a:p>
        </p:txBody>
      </p:sp>
      <p:pic>
        <p:nvPicPr>
          <p:cNvPr id="36868" name="Picture 4" descr="urticaria">
            <a:extLst>
              <a:ext uri="{FF2B5EF4-FFF2-40B4-BE49-F238E27FC236}">
                <a16:creationId xmlns:a16="http://schemas.microsoft.com/office/drawing/2014/main" id="{DD55F625-E173-4454-A9DD-83936BDA8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700" y="4280384"/>
            <a:ext cx="30956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7D4C6C17-54B6-40F1-A2BE-E40EEEAD2A15}"/>
              </a:ext>
            </a:extLst>
          </p:cNvPr>
          <p:cNvSpPr txBox="1">
            <a:spLocks noChangeArrowheads="1"/>
          </p:cNvSpPr>
          <p:nvPr/>
        </p:nvSpPr>
        <p:spPr bwMode="auto">
          <a:xfrm>
            <a:off x="6456364" y="1989139"/>
            <a:ext cx="316625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b="1"/>
              <a:t> Cefalosporine</a:t>
            </a:r>
          </a:p>
          <a:p>
            <a:pPr eaLnBrk="1" hangingPunct="1">
              <a:spcBef>
                <a:spcPct val="0"/>
              </a:spcBef>
              <a:buFontTx/>
              <a:buChar char="-"/>
            </a:pPr>
            <a:r>
              <a:rPr lang="it-IT" altLang="it-IT" b="1"/>
              <a:t> Sulfamidici</a:t>
            </a:r>
          </a:p>
          <a:p>
            <a:pPr eaLnBrk="1" hangingPunct="1">
              <a:spcBef>
                <a:spcPct val="0"/>
              </a:spcBef>
              <a:buFontTx/>
              <a:buChar char="-"/>
            </a:pPr>
            <a:r>
              <a:rPr lang="it-IT" altLang="it-IT" b="1"/>
              <a:t> FANS</a:t>
            </a:r>
          </a:p>
          <a:p>
            <a:pPr eaLnBrk="1" hangingPunct="1">
              <a:spcBef>
                <a:spcPct val="0"/>
              </a:spcBef>
              <a:buFontTx/>
              <a:buChar char="-"/>
            </a:pPr>
            <a:r>
              <a:rPr lang="it-IT" altLang="it-IT" b="1"/>
              <a:t> Miorilassanti</a:t>
            </a:r>
          </a:p>
        </p:txBody>
      </p:sp>
      <p:sp>
        <p:nvSpPr>
          <p:cNvPr id="36870" name="Text Box 6">
            <a:extLst>
              <a:ext uri="{FF2B5EF4-FFF2-40B4-BE49-F238E27FC236}">
                <a16:creationId xmlns:a16="http://schemas.microsoft.com/office/drawing/2014/main" id="{1888AD7D-ECA3-4188-AD51-F8DA4EC4135C}"/>
              </a:ext>
            </a:extLst>
          </p:cNvPr>
          <p:cNvSpPr txBox="1">
            <a:spLocks noChangeArrowheads="1"/>
          </p:cNvSpPr>
          <p:nvPr/>
        </p:nvSpPr>
        <p:spPr bwMode="auto">
          <a:xfrm>
            <a:off x="6527801" y="1341438"/>
            <a:ext cx="2466975" cy="608012"/>
          </a:xfrm>
          <a:prstGeom prst="rect">
            <a:avLst/>
          </a:prstGeom>
          <a:solidFill>
            <a:srgbClr val="FFCCFF"/>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b="1"/>
              <a:t> Penicilline</a:t>
            </a:r>
          </a:p>
        </p:txBody>
      </p:sp>
      <p:sp>
        <p:nvSpPr>
          <p:cNvPr id="8" name="Rettangolo 7">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3" name="Rettangolo 12">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4"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swell2">
            <a:extLst>
              <a:ext uri="{FF2B5EF4-FFF2-40B4-BE49-F238E27FC236}">
                <a16:creationId xmlns:a16="http://schemas.microsoft.com/office/drawing/2014/main" id="{6BE5EB8F-FAEA-4286-B112-366182681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65175"/>
            <a:ext cx="4284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a16="http://schemas.microsoft.com/office/drawing/2014/main" id="{3B657380-9EB3-45EB-9312-C3597099C131}"/>
              </a:ext>
            </a:extLst>
          </p:cNvPr>
          <p:cNvSpPr txBox="1">
            <a:spLocks noChangeArrowheads="1"/>
          </p:cNvSpPr>
          <p:nvPr/>
        </p:nvSpPr>
        <p:spPr bwMode="auto">
          <a:xfrm>
            <a:off x="4583113" y="0"/>
            <a:ext cx="4176712" cy="9461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b="1">
                <a:solidFill>
                  <a:schemeClr val="accent2"/>
                </a:solidFill>
              </a:rPr>
              <a:t>Angioedema/Edema della glottide</a:t>
            </a:r>
          </a:p>
        </p:txBody>
      </p:sp>
      <p:sp>
        <p:nvSpPr>
          <p:cNvPr id="38916" name="Text Box 5">
            <a:extLst>
              <a:ext uri="{FF2B5EF4-FFF2-40B4-BE49-F238E27FC236}">
                <a16:creationId xmlns:a16="http://schemas.microsoft.com/office/drawing/2014/main" id="{621DDA4D-8082-46C3-A020-7ABBEBAC2976}"/>
              </a:ext>
            </a:extLst>
          </p:cNvPr>
          <p:cNvSpPr txBox="1">
            <a:spLocks noChangeArrowheads="1"/>
          </p:cNvSpPr>
          <p:nvPr/>
        </p:nvSpPr>
        <p:spPr bwMode="auto">
          <a:xfrm>
            <a:off x="4572000" y="2035175"/>
            <a:ext cx="3841750" cy="64135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3600" b="1">
                <a:solidFill>
                  <a:srgbClr val="0000FF"/>
                </a:solidFill>
              </a:rPr>
              <a:t>ACE- inibitori !!!!</a:t>
            </a:r>
          </a:p>
        </p:txBody>
      </p:sp>
      <p:sp>
        <p:nvSpPr>
          <p:cNvPr id="38917" name="Text Box 6">
            <a:extLst>
              <a:ext uri="{FF2B5EF4-FFF2-40B4-BE49-F238E27FC236}">
                <a16:creationId xmlns:a16="http://schemas.microsoft.com/office/drawing/2014/main" id="{5CF166B8-4673-4B9B-8CF5-7A924EA04371}"/>
              </a:ext>
            </a:extLst>
          </p:cNvPr>
          <p:cNvSpPr txBox="1">
            <a:spLocks noChangeArrowheads="1"/>
          </p:cNvSpPr>
          <p:nvPr/>
        </p:nvSpPr>
        <p:spPr bwMode="auto">
          <a:xfrm>
            <a:off x="1524000" y="4514851"/>
            <a:ext cx="590578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sz="2800" b="1">
                <a:latin typeface="Arial Unicode MS" panose="020B0604020202020204" pitchFamily="34" charset="-128"/>
              </a:rPr>
              <a:t> Antibiotici</a:t>
            </a:r>
          </a:p>
          <a:p>
            <a:pPr eaLnBrk="1" hangingPunct="1">
              <a:spcBef>
                <a:spcPct val="0"/>
              </a:spcBef>
              <a:buFontTx/>
              <a:buChar char="-"/>
            </a:pPr>
            <a:r>
              <a:rPr lang="it-IT" altLang="it-IT" sz="2800" b="1">
                <a:latin typeface="Arial Unicode MS" panose="020B0604020202020204" pitchFamily="34" charset="-128"/>
              </a:rPr>
              <a:t> FANS</a:t>
            </a:r>
          </a:p>
          <a:p>
            <a:pPr eaLnBrk="1" hangingPunct="1">
              <a:spcBef>
                <a:spcPct val="0"/>
              </a:spcBef>
              <a:buFontTx/>
              <a:buChar char="-"/>
            </a:pPr>
            <a:r>
              <a:rPr lang="it-IT" altLang="it-IT" sz="2800" b="1">
                <a:latin typeface="Arial Unicode MS" panose="020B0604020202020204" pitchFamily="34" charset="-128"/>
              </a:rPr>
              <a:t> MDC</a:t>
            </a:r>
          </a:p>
          <a:p>
            <a:pPr eaLnBrk="1" hangingPunct="1">
              <a:spcBef>
                <a:spcPct val="0"/>
              </a:spcBef>
              <a:buFontTx/>
              <a:buChar char="-"/>
            </a:pPr>
            <a:r>
              <a:rPr lang="it-IT" altLang="it-IT" sz="2800" b="1">
                <a:latin typeface="Arial Unicode MS" panose="020B0604020202020204" pitchFamily="34" charset="-128"/>
              </a:rPr>
              <a:t> Anestetici Generali (e Locali ????)</a:t>
            </a:r>
          </a:p>
          <a:p>
            <a:pPr eaLnBrk="1" hangingPunct="1">
              <a:spcBef>
                <a:spcPct val="0"/>
              </a:spcBef>
              <a:buFontTx/>
              <a:buNone/>
            </a:pPr>
            <a:endParaRPr lang="it-IT" altLang="it-IT" sz="2800" b="1">
              <a:latin typeface="Arial Unicode MS" panose="020B0604020202020204" pitchFamily="34" charset="-128"/>
            </a:endParaRPr>
          </a:p>
        </p:txBody>
      </p:sp>
      <p:pic>
        <p:nvPicPr>
          <p:cNvPr id="38918" name="Picture 7" descr="LLR2">
            <a:extLst>
              <a:ext uri="{FF2B5EF4-FFF2-40B4-BE49-F238E27FC236}">
                <a16:creationId xmlns:a16="http://schemas.microsoft.com/office/drawing/2014/main" id="{FA2BF116-E540-425E-9170-BB939CE65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2781300"/>
            <a:ext cx="39957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F2891868-0A11-42B8-9B96-409F8D69E816}"/>
              </a:ext>
            </a:extLst>
          </p:cNvPr>
          <p:cNvSpPr txBox="1">
            <a:spLocks noChangeArrowheads="1"/>
          </p:cNvSpPr>
          <p:nvPr/>
        </p:nvSpPr>
        <p:spPr bwMode="auto">
          <a:xfrm>
            <a:off x="3648075" y="161925"/>
            <a:ext cx="53657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3600" b="1">
                <a:solidFill>
                  <a:schemeClr val="accent2"/>
                </a:solidFill>
              </a:rPr>
              <a:t>Reazioni esantematiche</a:t>
            </a:r>
          </a:p>
        </p:txBody>
      </p:sp>
      <p:graphicFrame>
        <p:nvGraphicFramePr>
          <p:cNvPr id="32771" name="Object 3">
            <a:extLst>
              <a:ext uri="{FF2B5EF4-FFF2-40B4-BE49-F238E27FC236}">
                <a16:creationId xmlns:a16="http://schemas.microsoft.com/office/drawing/2014/main" id="{D8E86C4D-05BB-4D17-93F5-67C421548C87}"/>
              </a:ext>
            </a:extLst>
          </p:cNvPr>
          <p:cNvGraphicFramePr>
            <a:graphicFrameLocks noChangeAspect="1"/>
          </p:cNvGraphicFramePr>
          <p:nvPr>
            <p:extLst>
              <p:ext uri="{D42A27DB-BD31-4B8C-83A1-F6EECF244321}">
                <p14:modId xmlns:p14="http://schemas.microsoft.com/office/powerpoint/2010/main" val="1160327515"/>
              </p:ext>
            </p:extLst>
          </p:nvPr>
        </p:nvGraphicFramePr>
        <p:xfrm>
          <a:off x="2351086" y="803275"/>
          <a:ext cx="4456113" cy="4225163"/>
        </p:xfrm>
        <a:graphic>
          <a:graphicData uri="http://schemas.openxmlformats.org/presentationml/2006/ole">
            <mc:AlternateContent xmlns:mc="http://schemas.openxmlformats.org/markup-compatibility/2006">
              <mc:Choice xmlns:v="urn:schemas-microsoft-com:vml" Requires="v">
                <p:oleObj name="File di immagine" r:id="rId3" imgW="1627497" imgH="1588011" progId="ImageExpertImage">
                  <p:embed/>
                </p:oleObj>
              </mc:Choice>
              <mc:Fallback>
                <p:oleObj name="File di immagine" r:id="rId3" imgW="1627497" imgH="1588011" progId="ImageExpertImage">
                  <p:embed/>
                  <p:pic>
                    <p:nvPicPr>
                      <p:cNvPr id="32771" name="Object 3">
                        <a:extLst>
                          <a:ext uri="{FF2B5EF4-FFF2-40B4-BE49-F238E27FC236}">
                            <a16:creationId xmlns:a16="http://schemas.microsoft.com/office/drawing/2014/main" id="{D8E86C4D-05BB-4D17-93F5-67C421548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6" y="803275"/>
                        <a:ext cx="4456113" cy="4225163"/>
                      </a:xfrm>
                      <a:prstGeom prst="rect">
                        <a:avLst/>
                      </a:prstGeom>
                      <a:noFill/>
                      <a:ln>
                        <a:noFill/>
                      </a:ln>
                      <a:effectLst/>
                    </p:spPr>
                  </p:pic>
                </p:oleObj>
              </mc:Fallback>
            </mc:AlternateContent>
          </a:graphicData>
        </a:graphic>
      </p:graphicFrame>
      <p:sp>
        <p:nvSpPr>
          <p:cNvPr id="32772" name="Text Box 4">
            <a:extLst>
              <a:ext uri="{FF2B5EF4-FFF2-40B4-BE49-F238E27FC236}">
                <a16:creationId xmlns:a16="http://schemas.microsoft.com/office/drawing/2014/main" id="{A37BB428-9677-41FA-AA5C-C08C34E2E24E}"/>
              </a:ext>
            </a:extLst>
          </p:cNvPr>
          <p:cNvSpPr txBox="1">
            <a:spLocks noChangeArrowheads="1"/>
          </p:cNvSpPr>
          <p:nvPr/>
        </p:nvSpPr>
        <p:spPr bwMode="auto">
          <a:xfrm>
            <a:off x="7299325" y="2195514"/>
            <a:ext cx="346441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b="1"/>
              <a:t> Pirazolinici</a:t>
            </a:r>
          </a:p>
          <a:p>
            <a:pPr eaLnBrk="1" hangingPunct="1">
              <a:spcBef>
                <a:spcPct val="0"/>
              </a:spcBef>
              <a:buFontTx/>
              <a:buChar char="-"/>
            </a:pPr>
            <a:r>
              <a:rPr lang="it-IT" altLang="it-IT" b="1"/>
              <a:t> Sulfamidici</a:t>
            </a:r>
          </a:p>
          <a:p>
            <a:pPr eaLnBrk="1" hangingPunct="1">
              <a:spcBef>
                <a:spcPct val="0"/>
              </a:spcBef>
              <a:buFontTx/>
              <a:buChar char="-"/>
            </a:pPr>
            <a:r>
              <a:rPr lang="it-IT" altLang="it-IT" b="1"/>
              <a:t> Carbamezepina</a:t>
            </a:r>
          </a:p>
          <a:p>
            <a:pPr eaLnBrk="1" hangingPunct="1">
              <a:spcBef>
                <a:spcPct val="0"/>
              </a:spcBef>
              <a:buFontTx/>
              <a:buChar char="-"/>
            </a:pPr>
            <a:r>
              <a:rPr lang="it-IT" altLang="it-IT" b="1"/>
              <a:t> Allopurinolo</a:t>
            </a:r>
          </a:p>
        </p:txBody>
      </p:sp>
      <p:sp>
        <p:nvSpPr>
          <p:cNvPr id="32773" name="Text Box 5">
            <a:extLst>
              <a:ext uri="{FF2B5EF4-FFF2-40B4-BE49-F238E27FC236}">
                <a16:creationId xmlns:a16="http://schemas.microsoft.com/office/drawing/2014/main" id="{0259615E-FCB3-49E6-AAA6-3F5B44F83134}"/>
              </a:ext>
            </a:extLst>
          </p:cNvPr>
          <p:cNvSpPr txBox="1">
            <a:spLocks noChangeArrowheads="1"/>
          </p:cNvSpPr>
          <p:nvPr/>
        </p:nvSpPr>
        <p:spPr bwMode="auto">
          <a:xfrm>
            <a:off x="7373939" y="1628776"/>
            <a:ext cx="2466975" cy="608013"/>
          </a:xfrm>
          <a:prstGeom prst="rect">
            <a:avLst/>
          </a:prstGeom>
          <a:solidFill>
            <a:srgbClr val="FFCCFF"/>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b="1"/>
              <a:t> Penicilline</a:t>
            </a:r>
          </a:p>
        </p:txBody>
      </p:sp>
      <p:sp>
        <p:nvSpPr>
          <p:cNvPr id="35842" name="Rectangle 2"/>
          <p:cNvSpPr txBox="1">
            <a:spLocks noChangeArrowheads="1"/>
          </p:cNvSpPr>
          <p:nvPr/>
        </p:nvSpPr>
        <p:spPr>
          <a:xfrm>
            <a:off x="0" y="5229224"/>
            <a:ext cx="12313084" cy="2590800"/>
          </a:xfrm>
        </p:spPr>
        <p:txBody>
          <a:bodyPr/>
          <a:lstStyle>
            <a:lvl1pPr algn="l" defTabSz="914400" rtl="0" eaLnBrk="1" latinLnBrk="0" hangingPunct="1">
              <a:lnSpc>
                <a:spcPct val="90000"/>
              </a:lnSpc>
              <a:spcBef>
                <a:spcPct val="0"/>
              </a:spcBef>
              <a:buNone/>
              <a:defRPr sz="2100" kern="1200">
                <a:solidFill>
                  <a:srgbClr val="133C8B"/>
                </a:solidFill>
                <a:latin typeface="Verdana" panose="020B0604030504040204" pitchFamily="34" charset="0"/>
                <a:ea typeface="Verdana" panose="020B0604030504040204" pitchFamily="34" charset="0"/>
                <a:cs typeface="+mj-cs"/>
              </a:defRPr>
            </a:lvl1pPr>
          </a:lstStyle>
          <a:p>
            <a:pPr>
              <a:lnSpc>
                <a:spcPct val="85000"/>
              </a:lnSpc>
            </a:pPr>
            <a:r>
              <a:rPr lang="it-IT" altLang="it-IT" sz="1800" b="1" dirty="0">
                <a:solidFill>
                  <a:schemeClr val="tx1"/>
                </a:solidFill>
              </a:rPr>
              <a:t>Administration of AMPICILLIN and AMOXICILLIN </a:t>
            </a:r>
            <a:r>
              <a:rPr lang="it-IT" altLang="it-IT" sz="1800" b="1" dirty="0" err="1">
                <a:solidFill>
                  <a:schemeClr val="tx1"/>
                </a:solidFill>
              </a:rPr>
              <a:t>is</a:t>
            </a:r>
            <a:r>
              <a:rPr lang="it-IT" altLang="it-IT" sz="1800" b="1" dirty="0">
                <a:solidFill>
                  <a:schemeClr val="tx1"/>
                </a:solidFill>
              </a:rPr>
              <a:t> </a:t>
            </a:r>
            <a:r>
              <a:rPr lang="it-IT" altLang="it-IT" sz="1800" b="1" dirty="0" err="1">
                <a:solidFill>
                  <a:schemeClr val="tx1"/>
                </a:solidFill>
              </a:rPr>
              <a:t>associated</a:t>
            </a:r>
            <a:r>
              <a:rPr lang="it-IT" altLang="it-IT" sz="1800" b="1" dirty="0">
                <a:solidFill>
                  <a:schemeClr val="tx1"/>
                </a:solidFill>
              </a:rPr>
              <a:t> with the </a:t>
            </a:r>
            <a:r>
              <a:rPr lang="it-IT" altLang="it-IT" sz="1800" b="1" dirty="0" err="1">
                <a:solidFill>
                  <a:schemeClr val="tx1"/>
                </a:solidFill>
              </a:rPr>
              <a:t>developement</a:t>
            </a:r>
            <a:r>
              <a:rPr lang="it-IT" altLang="it-IT" sz="1800" b="1" dirty="0">
                <a:solidFill>
                  <a:schemeClr val="tx1"/>
                </a:solidFill>
              </a:rPr>
              <a:t> of </a:t>
            </a:r>
            <a:r>
              <a:rPr lang="it-IT" altLang="it-IT" sz="1800" b="1" dirty="0" err="1">
                <a:solidFill>
                  <a:schemeClr val="tx1"/>
                </a:solidFill>
              </a:rPr>
              <a:t>morbilliform</a:t>
            </a:r>
            <a:r>
              <a:rPr lang="it-IT" altLang="it-IT" sz="1800" b="1" dirty="0">
                <a:solidFill>
                  <a:schemeClr val="tx1"/>
                </a:solidFill>
              </a:rPr>
              <a:t> rashes in 5 - 10% of </a:t>
            </a:r>
            <a:r>
              <a:rPr lang="it-IT" altLang="it-IT" sz="1800" b="1" dirty="0" err="1">
                <a:solidFill>
                  <a:schemeClr val="tx1"/>
                </a:solidFill>
              </a:rPr>
              <a:t>patients</a:t>
            </a:r>
            <a:r>
              <a:rPr lang="it-IT" altLang="it-IT" sz="1800" b="1" dirty="0">
                <a:solidFill>
                  <a:schemeClr val="tx1"/>
                </a:solidFill>
              </a:rPr>
              <a:t>.</a:t>
            </a:r>
            <a:br>
              <a:rPr lang="it-IT" altLang="it-IT" sz="1800" b="1" dirty="0">
                <a:solidFill>
                  <a:schemeClr val="tx1"/>
                </a:solidFill>
              </a:rPr>
            </a:br>
            <a:r>
              <a:rPr lang="it-IT" altLang="it-IT" sz="1800" b="1" dirty="0" err="1">
                <a:solidFill>
                  <a:schemeClr val="tx1"/>
                </a:solidFill>
              </a:rPr>
              <a:t>These</a:t>
            </a:r>
            <a:r>
              <a:rPr lang="it-IT" altLang="it-IT" sz="1800" b="1" dirty="0">
                <a:solidFill>
                  <a:schemeClr val="tx1"/>
                </a:solidFill>
              </a:rPr>
              <a:t> </a:t>
            </a:r>
            <a:r>
              <a:rPr lang="it-IT" altLang="it-IT" sz="1800" b="1" dirty="0" err="1">
                <a:solidFill>
                  <a:schemeClr val="tx1"/>
                </a:solidFill>
              </a:rPr>
              <a:t>patients</a:t>
            </a:r>
            <a:r>
              <a:rPr lang="it-IT" altLang="it-IT" sz="1800" b="1" dirty="0">
                <a:solidFill>
                  <a:schemeClr val="tx1"/>
                </a:solidFill>
              </a:rPr>
              <a:t> </a:t>
            </a:r>
            <a:r>
              <a:rPr lang="it-IT" altLang="it-IT" sz="1800" b="1" u="sng" dirty="0">
                <a:solidFill>
                  <a:schemeClr val="tx1"/>
                </a:solidFill>
              </a:rPr>
              <a:t>are </a:t>
            </a:r>
            <a:r>
              <a:rPr lang="it-IT" altLang="it-IT" sz="1800" b="1" u="sng" dirty="0" err="1">
                <a:solidFill>
                  <a:schemeClr val="tx1"/>
                </a:solidFill>
              </a:rPr>
              <a:t>not</a:t>
            </a:r>
            <a:r>
              <a:rPr lang="it-IT" altLang="it-IT" sz="1800" b="1" u="sng" dirty="0">
                <a:solidFill>
                  <a:schemeClr val="tx1"/>
                </a:solidFill>
              </a:rPr>
              <a:t> a risk of a life </a:t>
            </a:r>
            <a:r>
              <a:rPr lang="it-IT" altLang="it-IT" sz="1800" b="1" u="sng" dirty="0" err="1">
                <a:solidFill>
                  <a:schemeClr val="tx1"/>
                </a:solidFill>
              </a:rPr>
              <a:t>threatening</a:t>
            </a:r>
            <a:r>
              <a:rPr lang="it-IT" altLang="it-IT" sz="1800" b="1" u="sng" dirty="0">
                <a:solidFill>
                  <a:schemeClr val="tx1"/>
                </a:solidFill>
              </a:rPr>
              <a:t> reaction to </a:t>
            </a:r>
            <a:r>
              <a:rPr lang="it-IT" altLang="it-IT" sz="1800" b="1" u="sng" dirty="0" err="1">
                <a:solidFill>
                  <a:schemeClr val="tx1"/>
                </a:solidFill>
              </a:rPr>
              <a:t>penicillin</a:t>
            </a:r>
            <a:r>
              <a:rPr lang="it-IT" altLang="it-IT" sz="1800" b="1" dirty="0">
                <a:solidFill>
                  <a:schemeClr val="tx1"/>
                </a:solidFill>
              </a:rPr>
              <a:t>.</a:t>
            </a:r>
            <a:br>
              <a:rPr lang="it-IT" altLang="it-IT" sz="1800" b="1" dirty="0">
                <a:solidFill>
                  <a:schemeClr val="tx1"/>
                </a:solidFill>
              </a:rPr>
            </a:br>
            <a:br>
              <a:rPr lang="it-IT" altLang="it-IT" sz="2400" b="1" dirty="0">
                <a:solidFill>
                  <a:schemeClr val="tx1"/>
                </a:solidFill>
              </a:rPr>
            </a:br>
            <a:r>
              <a:rPr lang="it-IT" altLang="it-IT" sz="1800" b="1" dirty="0" err="1">
                <a:solidFill>
                  <a:schemeClr val="tx1"/>
                </a:solidFill>
              </a:rPr>
              <a:t>If</a:t>
            </a:r>
            <a:r>
              <a:rPr lang="it-IT" altLang="it-IT" sz="1800" b="1" dirty="0">
                <a:solidFill>
                  <a:schemeClr val="tx1"/>
                </a:solidFill>
              </a:rPr>
              <a:t> </a:t>
            </a:r>
            <a:r>
              <a:rPr lang="it-IT" altLang="it-IT" sz="1800" b="1" dirty="0" err="1">
                <a:solidFill>
                  <a:schemeClr val="tx1"/>
                </a:solidFill>
              </a:rPr>
              <a:t>patients</a:t>
            </a:r>
            <a:r>
              <a:rPr lang="it-IT" altLang="it-IT" sz="1800" b="1" dirty="0">
                <a:solidFill>
                  <a:schemeClr val="tx1"/>
                </a:solidFill>
              </a:rPr>
              <a:t> with  </a:t>
            </a:r>
            <a:r>
              <a:rPr lang="it-IT" altLang="it-IT" sz="1800" b="1" u="sng" dirty="0">
                <a:solidFill>
                  <a:schemeClr val="tx1"/>
                </a:solidFill>
              </a:rPr>
              <a:t>Epstein-Barr </a:t>
            </a:r>
            <a:r>
              <a:rPr lang="it-IT" altLang="it-IT" sz="1800" b="1" u="sng" dirty="0" err="1">
                <a:solidFill>
                  <a:schemeClr val="tx1"/>
                </a:solidFill>
              </a:rPr>
              <a:t>infections</a:t>
            </a:r>
            <a:r>
              <a:rPr lang="it-IT" altLang="it-IT" sz="1800" b="1" dirty="0">
                <a:solidFill>
                  <a:schemeClr val="tx1"/>
                </a:solidFill>
              </a:rPr>
              <a:t> are </a:t>
            </a:r>
            <a:r>
              <a:rPr lang="it-IT" altLang="it-IT" sz="1800" b="1" u="sng" dirty="0" err="1">
                <a:solidFill>
                  <a:schemeClr val="tx1"/>
                </a:solidFill>
              </a:rPr>
              <a:t>given</a:t>
            </a:r>
            <a:r>
              <a:rPr lang="it-IT" altLang="it-IT" sz="1800" b="1" u="sng" dirty="0">
                <a:solidFill>
                  <a:schemeClr val="tx1"/>
                </a:solidFill>
              </a:rPr>
              <a:t> </a:t>
            </a:r>
            <a:r>
              <a:rPr lang="it-IT" altLang="it-IT" sz="1800" b="1" u="sng" dirty="0" err="1">
                <a:solidFill>
                  <a:schemeClr val="tx1"/>
                </a:solidFill>
              </a:rPr>
              <a:t>ampicillin</a:t>
            </a:r>
            <a:r>
              <a:rPr lang="it-IT" altLang="it-IT" sz="1800" b="1" u="sng" dirty="0">
                <a:solidFill>
                  <a:schemeClr val="tx1"/>
                </a:solidFill>
              </a:rPr>
              <a:t> or amoxicillina</a:t>
            </a:r>
            <a:r>
              <a:rPr lang="it-IT" altLang="it-IT" sz="1800" b="1" dirty="0">
                <a:solidFill>
                  <a:schemeClr val="tx1"/>
                </a:solidFill>
              </a:rPr>
              <a:t> </a:t>
            </a:r>
            <a:r>
              <a:rPr lang="it-IT" altLang="it-IT" sz="1800" b="1" dirty="0" err="1">
                <a:solidFill>
                  <a:schemeClr val="tx1"/>
                </a:solidFill>
              </a:rPr>
              <a:t>almost</a:t>
            </a:r>
            <a:r>
              <a:rPr lang="it-IT" altLang="it-IT" sz="1800" b="1" dirty="0">
                <a:solidFill>
                  <a:schemeClr val="tx1"/>
                </a:solidFill>
              </a:rPr>
              <a:t> </a:t>
            </a:r>
            <a:r>
              <a:rPr lang="it-IT" altLang="it-IT" sz="1800" b="1" u="sng" dirty="0">
                <a:solidFill>
                  <a:schemeClr val="tx1"/>
                </a:solidFill>
              </a:rPr>
              <a:t>100% </a:t>
            </a:r>
            <a:r>
              <a:rPr lang="it-IT" altLang="it-IT" sz="1800" b="1" u="sng" dirty="0" err="1">
                <a:solidFill>
                  <a:schemeClr val="tx1"/>
                </a:solidFill>
              </a:rPr>
              <a:t>will</a:t>
            </a:r>
            <a:r>
              <a:rPr lang="it-IT" altLang="it-IT" sz="1800" b="1" u="sng" dirty="0">
                <a:solidFill>
                  <a:schemeClr val="tx1"/>
                </a:solidFill>
              </a:rPr>
              <a:t> </a:t>
            </a:r>
            <a:r>
              <a:rPr lang="it-IT" altLang="it-IT" sz="1800" b="1" u="sng" dirty="0" err="1">
                <a:solidFill>
                  <a:schemeClr val="tx1"/>
                </a:solidFill>
              </a:rPr>
              <a:t>develope</a:t>
            </a:r>
            <a:r>
              <a:rPr lang="it-IT" altLang="it-IT" sz="1800" b="1" u="sng" dirty="0">
                <a:solidFill>
                  <a:schemeClr val="tx1"/>
                </a:solidFill>
              </a:rPr>
              <a:t> a non-</a:t>
            </a:r>
            <a:r>
              <a:rPr lang="it-IT" altLang="it-IT" sz="1800" b="1" u="sng" dirty="0" err="1">
                <a:solidFill>
                  <a:schemeClr val="tx1"/>
                </a:solidFill>
              </a:rPr>
              <a:t>pruritic</a:t>
            </a:r>
            <a:r>
              <a:rPr lang="it-IT" altLang="it-IT" sz="1800" b="1" u="sng" dirty="0">
                <a:solidFill>
                  <a:schemeClr val="tx1"/>
                </a:solidFill>
              </a:rPr>
              <a:t> rash.</a:t>
            </a:r>
            <a:r>
              <a:rPr lang="it-IT" altLang="it-IT" sz="2000" dirty="0">
                <a:solidFill>
                  <a:schemeClr val="tx1"/>
                </a:solidFill>
              </a:rPr>
              <a:t> </a:t>
            </a:r>
            <a:br>
              <a:rPr lang="it-IT" altLang="it-IT" sz="2000" dirty="0">
                <a:solidFill>
                  <a:schemeClr val="tx1"/>
                </a:solidFill>
              </a:rPr>
            </a:br>
            <a:endParaRPr lang="it-IT" altLang="it-IT" sz="20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D6438FA7-A7E5-4A8F-B24D-069F914D8883}"/>
              </a:ext>
            </a:extLst>
          </p:cNvPr>
          <p:cNvSpPr txBox="1">
            <a:spLocks noChangeArrowheads="1"/>
          </p:cNvSpPr>
          <p:nvPr/>
        </p:nvSpPr>
        <p:spPr bwMode="auto">
          <a:xfrm>
            <a:off x="3660776" y="5949951"/>
            <a:ext cx="40941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a:t>Eruzione morbilliforme</a:t>
            </a:r>
          </a:p>
        </p:txBody>
      </p:sp>
      <p:pic>
        <p:nvPicPr>
          <p:cNvPr id="34819" name="Picture 6" descr="drug_eruption">
            <a:extLst>
              <a:ext uri="{FF2B5EF4-FFF2-40B4-BE49-F238E27FC236}">
                <a16:creationId xmlns:a16="http://schemas.microsoft.com/office/drawing/2014/main" id="{BE22590E-7D5E-4F9F-84CA-ECBD8BF0A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443"/>
            <a:ext cx="390366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8" descr="A02997-f25-04">
            <a:extLst>
              <a:ext uri="{FF2B5EF4-FFF2-40B4-BE49-F238E27FC236}">
                <a16:creationId xmlns:a16="http://schemas.microsoft.com/office/drawing/2014/main" id="{93870F94-79FD-4FF5-8A2C-48B638993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1861739"/>
            <a:ext cx="5294312"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F79E724-DEB3-4E2A-79E8-92E3890EE14A}"/>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832E5CD6-DE78-E4EE-8840-387192BBB4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D61F88FE-14EA-27B7-9D96-6CE4786AC5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4B726BC0-3ABC-474E-9742-1D95C45D9D2D}"/>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CFDACC7A-735D-2E74-2B75-1953422B25A6}"/>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7" name="Rettangolo 6">
            <a:extLst>
              <a:ext uri="{FF2B5EF4-FFF2-40B4-BE49-F238E27FC236}">
                <a16:creationId xmlns:a16="http://schemas.microsoft.com/office/drawing/2014/main" id="{A854630F-7307-5EA6-4C6C-0660F9BC5DA8}"/>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F1DD3FED-76B5-4492-5764-F4591D787F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2A66E550-869B-9101-954A-AF255C467B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7D47373F-4EB5-E7ED-1397-47FB59D26ACE}"/>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4">
            <a:extLst>
              <a:ext uri="{FF2B5EF4-FFF2-40B4-BE49-F238E27FC236}">
                <a16:creationId xmlns:a16="http://schemas.microsoft.com/office/drawing/2014/main" id="{DE07E2BE-4ED6-439E-AC1D-416D3C1634A4}"/>
              </a:ext>
            </a:extLst>
          </p:cNvPr>
          <p:cNvSpPr txBox="1">
            <a:spLocks noChangeArrowheads="1"/>
          </p:cNvSpPr>
          <p:nvPr/>
        </p:nvSpPr>
        <p:spPr bwMode="auto">
          <a:xfrm>
            <a:off x="1464894" y="1675877"/>
            <a:ext cx="9061450" cy="584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a:solidFill>
                  <a:srgbClr val="C00000"/>
                </a:solidFill>
              </a:rPr>
              <a:t>SEVERE</a:t>
            </a:r>
            <a:r>
              <a:rPr lang="it-IT" altLang="it-IT" b="1" dirty="0">
                <a:solidFill>
                  <a:srgbClr val="000066"/>
                </a:solidFill>
              </a:rPr>
              <a:t> REAZIONI AVVERSE AI FARMACI</a:t>
            </a:r>
          </a:p>
        </p:txBody>
      </p:sp>
      <p:sp>
        <p:nvSpPr>
          <p:cNvPr id="17412" name="Text Box 5">
            <a:extLst>
              <a:ext uri="{FF2B5EF4-FFF2-40B4-BE49-F238E27FC236}">
                <a16:creationId xmlns:a16="http://schemas.microsoft.com/office/drawing/2014/main" id="{54975AAE-52C7-4499-B057-8578D40E39D1}"/>
              </a:ext>
            </a:extLst>
          </p:cNvPr>
          <p:cNvSpPr txBox="1">
            <a:spLocks noChangeArrowheads="1"/>
          </p:cNvSpPr>
          <p:nvPr/>
        </p:nvSpPr>
        <p:spPr bwMode="auto">
          <a:xfrm>
            <a:off x="388307" y="2418828"/>
            <a:ext cx="11561523" cy="353943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FF0000"/>
              </a:buClr>
              <a:buFont typeface="Wingdings" pitchFamily="2" charset="2"/>
              <a:buChar char="Ø"/>
              <a:defRPr/>
            </a:pPr>
            <a:r>
              <a:rPr lang="it-IT" sz="3200" b="1" dirty="0">
                <a:solidFill>
                  <a:srgbClr val="000066"/>
                </a:solidFill>
              </a:rPr>
              <a:t> Pustolosi Acuta Generalizzata Esantematica ( AGEP)</a:t>
            </a:r>
          </a:p>
          <a:p>
            <a:pPr marL="571500" indent="-571500">
              <a:buClr>
                <a:srgbClr val="FF0000"/>
              </a:buClr>
              <a:buFont typeface="Wingdings" pitchFamily="2" charset="2"/>
              <a:buChar char="Ø"/>
              <a:defRPr/>
            </a:pPr>
            <a:r>
              <a:rPr lang="it-IT" sz="3200" b="1" dirty="0" err="1">
                <a:solidFill>
                  <a:srgbClr val="000066"/>
                </a:solidFill>
              </a:rPr>
              <a:t>Drug</a:t>
            </a:r>
            <a:r>
              <a:rPr lang="it-IT" sz="3200" b="1" dirty="0">
                <a:solidFill>
                  <a:srgbClr val="000066"/>
                </a:solidFill>
              </a:rPr>
              <a:t> – </a:t>
            </a:r>
            <a:r>
              <a:rPr lang="it-IT" sz="3200" b="1" dirty="0" err="1">
                <a:solidFill>
                  <a:srgbClr val="000066"/>
                </a:solidFill>
              </a:rPr>
              <a:t>related</a:t>
            </a:r>
            <a:r>
              <a:rPr lang="it-IT" sz="3200" b="1" dirty="0">
                <a:solidFill>
                  <a:srgbClr val="000066"/>
                </a:solidFill>
              </a:rPr>
              <a:t> </a:t>
            </a:r>
            <a:r>
              <a:rPr lang="it-IT" sz="3200" b="1" dirty="0" err="1">
                <a:solidFill>
                  <a:srgbClr val="000066"/>
                </a:solidFill>
              </a:rPr>
              <a:t>Eosinophilia</a:t>
            </a:r>
            <a:r>
              <a:rPr lang="it-IT" sz="3200" b="1" dirty="0">
                <a:solidFill>
                  <a:srgbClr val="000066"/>
                </a:solidFill>
              </a:rPr>
              <a:t> with </a:t>
            </a:r>
            <a:r>
              <a:rPr lang="it-IT" sz="3200" b="1" dirty="0" err="1">
                <a:solidFill>
                  <a:srgbClr val="000066"/>
                </a:solidFill>
              </a:rPr>
              <a:t>Systemic</a:t>
            </a:r>
            <a:r>
              <a:rPr lang="it-IT" sz="3200" b="1" dirty="0">
                <a:solidFill>
                  <a:srgbClr val="000066"/>
                </a:solidFill>
              </a:rPr>
              <a:t> </a:t>
            </a:r>
            <a:r>
              <a:rPr lang="it-IT" sz="3200" b="1" dirty="0" err="1">
                <a:solidFill>
                  <a:srgbClr val="000066"/>
                </a:solidFill>
              </a:rPr>
              <a:t>Symptoms</a:t>
            </a:r>
            <a:r>
              <a:rPr lang="it-IT" sz="3200" b="1" dirty="0">
                <a:solidFill>
                  <a:srgbClr val="000066"/>
                </a:solidFill>
              </a:rPr>
              <a:t> (DRESS)</a:t>
            </a:r>
          </a:p>
          <a:p>
            <a:pPr eaLnBrk="1" hangingPunct="1">
              <a:buClr>
                <a:srgbClr val="FF0000"/>
              </a:buClr>
              <a:buFont typeface="Wingdings" pitchFamily="2" charset="2"/>
              <a:buNone/>
              <a:defRPr/>
            </a:pPr>
            <a:endParaRPr lang="it-IT" sz="3200" b="1" dirty="0">
              <a:solidFill>
                <a:srgbClr val="000066"/>
              </a:solidFill>
            </a:endParaRPr>
          </a:p>
          <a:p>
            <a:pPr eaLnBrk="1" hangingPunct="1">
              <a:buClr>
                <a:srgbClr val="FF0000"/>
              </a:buClr>
              <a:buFont typeface="Wingdings" pitchFamily="2" charset="2"/>
              <a:buChar char="Ø"/>
              <a:defRPr/>
            </a:pPr>
            <a:r>
              <a:rPr lang="it-IT" sz="3200" b="1" dirty="0">
                <a:solidFill>
                  <a:srgbClr val="000066"/>
                </a:solidFill>
              </a:rPr>
              <a:t> Sindrome di Stevens Johnson (SJS)</a:t>
            </a:r>
          </a:p>
          <a:p>
            <a:pPr eaLnBrk="1" hangingPunct="1">
              <a:buClr>
                <a:srgbClr val="FF0000"/>
              </a:buClr>
              <a:buFont typeface="Wingdings" pitchFamily="2" charset="2"/>
              <a:buNone/>
              <a:defRPr/>
            </a:pPr>
            <a:endParaRPr lang="it-IT" sz="3200" b="1" dirty="0">
              <a:solidFill>
                <a:srgbClr val="000066"/>
              </a:solidFill>
            </a:endParaRPr>
          </a:p>
          <a:p>
            <a:pPr eaLnBrk="1" hangingPunct="1">
              <a:buClr>
                <a:srgbClr val="FF0000"/>
              </a:buClr>
              <a:buFont typeface="Wingdings" pitchFamily="2" charset="2"/>
              <a:buChar char="Ø"/>
              <a:defRPr/>
            </a:pPr>
            <a:r>
              <a:rPr lang="it-IT" sz="3200" b="1" dirty="0">
                <a:solidFill>
                  <a:srgbClr val="000066"/>
                </a:solidFill>
              </a:rPr>
              <a:t> </a:t>
            </a:r>
            <a:r>
              <a:rPr lang="it-IT" sz="3200" b="1" dirty="0" err="1">
                <a:solidFill>
                  <a:srgbClr val="000066"/>
                </a:solidFill>
              </a:rPr>
              <a:t>Necrolisi</a:t>
            </a:r>
            <a:r>
              <a:rPr lang="it-IT" sz="3200" b="1" dirty="0">
                <a:solidFill>
                  <a:srgbClr val="000066"/>
                </a:solidFill>
              </a:rPr>
              <a:t> Epidermica tossica o S. di </a:t>
            </a:r>
            <a:r>
              <a:rPr lang="it-IT" sz="3200" b="1" dirty="0" err="1">
                <a:solidFill>
                  <a:srgbClr val="000066"/>
                </a:solidFill>
              </a:rPr>
              <a:t>Lyell</a:t>
            </a:r>
            <a:endParaRPr lang="it-IT" sz="3200" b="1" dirty="0">
              <a:solidFill>
                <a:srgbClr val="000066"/>
              </a:solidFill>
            </a:endParaRPr>
          </a:p>
        </p:txBody>
      </p:sp>
      <p:sp>
        <p:nvSpPr>
          <p:cNvPr id="39940" name="AutoShape 6">
            <a:extLst>
              <a:ext uri="{FF2B5EF4-FFF2-40B4-BE49-F238E27FC236}">
                <a16:creationId xmlns:a16="http://schemas.microsoft.com/office/drawing/2014/main" id="{227EEAF6-89EE-4218-983C-400A1E9596E2}"/>
              </a:ext>
            </a:extLst>
          </p:cNvPr>
          <p:cNvSpPr>
            <a:spLocks/>
          </p:cNvSpPr>
          <p:nvPr/>
        </p:nvSpPr>
        <p:spPr bwMode="auto">
          <a:xfrm>
            <a:off x="8745169" y="4546948"/>
            <a:ext cx="576263" cy="1253256"/>
          </a:xfrm>
          <a:prstGeom prst="rightBrace">
            <a:avLst>
              <a:gd name="adj1" fmla="val 35399"/>
              <a:gd name="adj2" fmla="val 50000"/>
            </a:avLst>
          </a:prstGeom>
          <a:noFill/>
          <a:ln w="57150">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9941" name="Text Box 8">
            <a:extLst>
              <a:ext uri="{FF2B5EF4-FFF2-40B4-BE49-F238E27FC236}">
                <a16:creationId xmlns:a16="http://schemas.microsoft.com/office/drawing/2014/main" id="{FA0EAED3-7D0F-4110-83A3-3BDA9E6F2926}"/>
              </a:ext>
            </a:extLst>
          </p:cNvPr>
          <p:cNvSpPr txBox="1">
            <a:spLocks noChangeArrowheads="1"/>
          </p:cNvSpPr>
          <p:nvPr/>
        </p:nvSpPr>
        <p:spPr bwMode="auto">
          <a:xfrm>
            <a:off x="9546835" y="4822738"/>
            <a:ext cx="1503363" cy="701675"/>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b="1" dirty="0">
                <a:solidFill>
                  <a:srgbClr val="000066"/>
                </a:solidFill>
              </a:rPr>
              <a:t>Dermatiti Esfoliative</a:t>
            </a:r>
          </a:p>
        </p:txBody>
      </p:sp>
      <p:sp>
        <p:nvSpPr>
          <p:cNvPr id="2" name="Rettangolo 1">
            <a:extLst>
              <a:ext uri="{FF2B5EF4-FFF2-40B4-BE49-F238E27FC236}">
                <a16:creationId xmlns:a16="http://schemas.microsoft.com/office/drawing/2014/main" id="{3112D4C3-C44D-AA6A-105A-C0BD0463E35F}"/>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9BC35F54-70D3-1A67-42AE-68384043B0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F4F559C0-FA3F-FA43-2175-D744DC6C4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D74F1B33-8470-2B5D-9C67-36068C84D003}"/>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D8276896-1296-109B-2974-21FDDFDF5F42}"/>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7" name="Rettangolo 6">
            <a:extLst>
              <a:ext uri="{FF2B5EF4-FFF2-40B4-BE49-F238E27FC236}">
                <a16:creationId xmlns:a16="http://schemas.microsoft.com/office/drawing/2014/main" id="{4C5680B7-C532-BDEF-FDB3-4877BABBB7FA}"/>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06CBBCF8-E04C-8F8F-615E-A0B5B9A4F1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2FD62AD4-6EF6-6503-B000-60911C6526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35F47175-B24F-E238-2AAA-8C7555C72B3E}"/>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53B043F-AC64-4B35-B725-93DA87050C7F}"/>
              </a:ext>
            </a:extLst>
          </p:cNvPr>
          <p:cNvSpPr>
            <a:spLocks noGrp="1"/>
          </p:cNvSpPr>
          <p:nvPr>
            <p:ph type="sldNum" sz="quarter" idx="12"/>
          </p:nvPr>
        </p:nvSpPr>
        <p:spPr/>
        <p:txBody>
          <a:bodyPr/>
          <a:lstStyle/>
          <a:p>
            <a:endParaRPr lang="en-US" dirty="0"/>
          </a:p>
        </p:txBody>
      </p:sp>
      <p:pic>
        <p:nvPicPr>
          <p:cNvPr id="3" name="Immagine 2">
            <a:extLst>
              <a:ext uri="{FF2B5EF4-FFF2-40B4-BE49-F238E27FC236}">
                <a16:creationId xmlns:a16="http://schemas.microsoft.com/office/drawing/2014/main" id="{C84D6927-6CD4-4F61-A277-B8F6952C7A62}"/>
              </a:ext>
            </a:extLst>
          </p:cNvPr>
          <p:cNvPicPr>
            <a:picLocks noChangeAspect="1"/>
          </p:cNvPicPr>
          <p:nvPr/>
        </p:nvPicPr>
        <p:blipFill>
          <a:blip r:embed="rId2"/>
          <a:stretch>
            <a:fillRect/>
          </a:stretch>
        </p:blipFill>
        <p:spPr>
          <a:xfrm>
            <a:off x="816899" y="2154813"/>
            <a:ext cx="10896868" cy="4758267"/>
          </a:xfrm>
          <a:prstGeom prst="rect">
            <a:avLst/>
          </a:prstGeom>
        </p:spPr>
      </p:pic>
      <p:pic>
        <p:nvPicPr>
          <p:cNvPr id="5" name="Immagine 4">
            <a:extLst>
              <a:ext uri="{FF2B5EF4-FFF2-40B4-BE49-F238E27FC236}">
                <a16:creationId xmlns:a16="http://schemas.microsoft.com/office/drawing/2014/main" id="{E86FBE13-D889-4287-B874-BF80FEE7B5C5}"/>
              </a:ext>
            </a:extLst>
          </p:cNvPr>
          <p:cNvPicPr>
            <a:picLocks noChangeAspect="1"/>
          </p:cNvPicPr>
          <p:nvPr/>
        </p:nvPicPr>
        <p:blipFill>
          <a:blip r:embed="rId3"/>
          <a:stretch>
            <a:fillRect/>
          </a:stretch>
        </p:blipFill>
        <p:spPr>
          <a:xfrm>
            <a:off x="338666" y="733355"/>
            <a:ext cx="11853333" cy="1876687"/>
          </a:xfrm>
          <a:prstGeom prst="rect">
            <a:avLst/>
          </a:prstGeom>
        </p:spPr>
      </p:pic>
      <p:sp>
        <p:nvSpPr>
          <p:cNvPr id="6" name="CasellaDiTesto 5">
            <a:extLst>
              <a:ext uri="{FF2B5EF4-FFF2-40B4-BE49-F238E27FC236}">
                <a16:creationId xmlns:a16="http://schemas.microsoft.com/office/drawing/2014/main" id="{B34EE810-5F96-4BAC-B751-C2F28856B45F}"/>
              </a:ext>
            </a:extLst>
          </p:cNvPr>
          <p:cNvSpPr txBox="1"/>
          <p:nvPr/>
        </p:nvSpPr>
        <p:spPr>
          <a:xfrm>
            <a:off x="11096978" y="1189633"/>
            <a:ext cx="925688" cy="369332"/>
          </a:xfrm>
          <a:prstGeom prst="rect">
            <a:avLst/>
          </a:prstGeom>
          <a:noFill/>
        </p:spPr>
        <p:txBody>
          <a:bodyPr wrap="square" rtlCol="0">
            <a:spAutoFit/>
          </a:bodyPr>
          <a:lstStyle/>
          <a:p>
            <a:r>
              <a:rPr lang="it-IT" dirty="0"/>
              <a:t>2023</a:t>
            </a:r>
          </a:p>
        </p:txBody>
      </p:sp>
      <p:sp>
        <p:nvSpPr>
          <p:cNvPr id="8" name="CasellaDiTesto 7">
            <a:extLst>
              <a:ext uri="{FF2B5EF4-FFF2-40B4-BE49-F238E27FC236}">
                <a16:creationId xmlns:a16="http://schemas.microsoft.com/office/drawing/2014/main" id="{1CCBBCE4-0783-472F-89D0-2B19E2AC3DEE}"/>
              </a:ext>
            </a:extLst>
          </p:cNvPr>
          <p:cNvSpPr txBox="1"/>
          <p:nvPr/>
        </p:nvSpPr>
        <p:spPr>
          <a:xfrm>
            <a:off x="7274144" y="2004429"/>
            <a:ext cx="1761067" cy="646331"/>
          </a:xfrm>
          <a:prstGeom prst="rect">
            <a:avLst/>
          </a:prstGeom>
          <a:solidFill>
            <a:schemeClr val="bg1"/>
          </a:solidFill>
        </p:spPr>
        <p:txBody>
          <a:bodyPr wrap="square" rtlCol="0">
            <a:spAutoFit/>
          </a:bodyPr>
          <a:lstStyle/>
          <a:p>
            <a:r>
              <a:rPr lang="it-IT" sz="3600" b="1" dirty="0" err="1"/>
              <a:t>allergy</a:t>
            </a:r>
            <a:endParaRPr lang="it-IT" sz="3600" b="1" dirty="0"/>
          </a:p>
        </p:txBody>
      </p:sp>
      <p:sp>
        <p:nvSpPr>
          <p:cNvPr id="9" name="Rettangolo 8">
            <a:extLst>
              <a:ext uri="{FF2B5EF4-FFF2-40B4-BE49-F238E27FC236}">
                <a16:creationId xmlns:a16="http://schemas.microsoft.com/office/drawing/2014/main" id="{91538D76-85C5-4E68-A613-42F7E7F98B7C}"/>
              </a:ext>
            </a:extLst>
          </p:cNvPr>
          <p:cNvSpPr/>
          <p:nvPr/>
        </p:nvSpPr>
        <p:spPr>
          <a:xfrm>
            <a:off x="9035211" y="1928652"/>
            <a:ext cx="1964267" cy="579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739CB7AD-B67F-4558-9391-70835A847BA6}"/>
              </a:ext>
            </a:extLst>
          </p:cNvPr>
          <p:cNvSpPr txBox="1"/>
          <p:nvPr/>
        </p:nvSpPr>
        <p:spPr>
          <a:xfrm>
            <a:off x="-79177" y="127291"/>
            <a:ext cx="11921067" cy="830997"/>
          </a:xfrm>
          <a:prstGeom prst="rect">
            <a:avLst/>
          </a:prstGeom>
          <a:noFill/>
        </p:spPr>
        <p:txBody>
          <a:bodyPr wrap="square" rtlCol="0">
            <a:spAutoFit/>
          </a:bodyPr>
          <a:lstStyle/>
          <a:p>
            <a:r>
              <a:rPr lang="it-IT" sz="2400" b="1" u="sng" dirty="0">
                <a:solidFill>
                  <a:srgbClr val="FF0000"/>
                </a:solidFill>
              </a:rPr>
              <a:t>Algoritmo di stratificazione del rischio </a:t>
            </a:r>
            <a:r>
              <a:rPr lang="it-IT" sz="2400" dirty="0">
                <a:solidFill>
                  <a:srgbClr val="FF0000"/>
                </a:solidFill>
              </a:rPr>
              <a:t>in base all’anamnesi , caratteristiche </a:t>
            </a:r>
            <a:r>
              <a:rPr lang="it-IT" sz="2400" dirty="0" err="1">
                <a:solidFill>
                  <a:srgbClr val="FF0000"/>
                </a:solidFill>
              </a:rPr>
              <a:t>clinice</a:t>
            </a:r>
            <a:r>
              <a:rPr lang="it-IT" sz="2400" dirty="0">
                <a:solidFill>
                  <a:srgbClr val="FF0000"/>
                </a:solidFill>
              </a:rPr>
              <a:t> e strategie di raccomandazione per l’iter diagnostico Test cutanei o Test di provocazione/Tolleranza)</a:t>
            </a:r>
          </a:p>
        </p:txBody>
      </p:sp>
    </p:spTree>
    <p:extLst>
      <p:ext uri="{BB962C8B-B14F-4D97-AF65-F5344CB8AC3E}">
        <p14:creationId xmlns:p14="http://schemas.microsoft.com/office/powerpoint/2010/main" val="3901867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4" descr="1b">
            <a:extLst>
              <a:ext uri="{FF2B5EF4-FFF2-40B4-BE49-F238E27FC236}">
                <a16:creationId xmlns:a16="http://schemas.microsoft.com/office/drawing/2014/main" id="{D5DBAF6A-4EA0-47A0-A24E-40C609387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48" y="1149544"/>
            <a:ext cx="5141171" cy="38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0DDA6D8-142A-4C3E-9279-6356E8D5513A}"/>
              </a:ext>
            </a:extLst>
          </p:cNvPr>
          <p:cNvSpPr txBox="1">
            <a:spLocks noChangeArrowheads="1"/>
          </p:cNvSpPr>
          <p:nvPr/>
        </p:nvSpPr>
        <p:spPr bwMode="auto">
          <a:xfrm>
            <a:off x="1140900" y="5055994"/>
            <a:ext cx="896143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it-IT" altLang="it-IT" sz="2400" dirty="0"/>
              <a:t>Eosinofilia è rara</a:t>
            </a:r>
          </a:p>
          <a:p>
            <a:pPr eaLnBrk="1" hangingPunct="1">
              <a:spcBef>
                <a:spcPct val="0"/>
              </a:spcBef>
              <a:buFont typeface="Wingdings" panose="05000000000000000000" pitchFamily="2" charset="2"/>
              <a:buChar char="§"/>
            </a:pPr>
            <a:r>
              <a:rPr lang="it-IT" altLang="it-IT" sz="2400" dirty="0"/>
              <a:t> Raro coinvolgimento </a:t>
            </a:r>
            <a:r>
              <a:rPr lang="it-IT" altLang="it-IT" sz="2000" dirty="0"/>
              <a:t>d’organo</a:t>
            </a:r>
            <a:endParaRPr lang="it-IT" altLang="it-IT" sz="2400" dirty="0"/>
          </a:p>
          <a:p>
            <a:pPr eaLnBrk="1" hangingPunct="1">
              <a:spcBef>
                <a:spcPct val="0"/>
              </a:spcBef>
              <a:buFont typeface="Wingdings" panose="05000000000000000000" pitchFamily="2" charset="2"/>
              <a:buChar char="§"/>
            </a:pPr>
            <a:r>
              <a:rPr lang="it-IT" altLang="it-IT" sz="2400" dirty="0"/>
              <a:t> Solitamente il rush scompare entro 7-21 gg </a:t>
            </a:r>
          </a:p>
          <a:p>
            <a:pPr eaLnBrk="1" hangingPunct="1">
              <a:spcBef>
                <a:spcPct val="0"/>
              </a:spcBef>
              <a:buFont typeface="Wingdings" panose="05000000000000000000" pitchFamily="2" charset="2"/>
              <a:buChar char="§"/>
            </a:pPr>
            <a:r>
              <a:rPr lang="it-IT" altLang="it-IT" sz="2400" dirty="0"/>
              <a:t> </a:t>
            </a:r>
            <a:r>
              <a:rPr lang="it-IT" altLang="it-IT" sz="2400" b="1" dirty="0"/>
              <a:t>Causa</a:t>
            </a:r>
            <a:r>
              <a:rPr lang="it-IT" altLang="it-IT" sz="2400" dirty="0"/>
              <a:t>: antibiotici , antifungini e antimalarici</a:t>
            </a:r>
          </a:p>
        </p:txBody>
      </p:sp>
      <p:sp>
        <p:nvSpPr>
          <p:cNvPr id="4" name="Text Box 4">
            <a:extLst>
              <a:ext uri="{FF2B5EF4-FFF2-40B4-BE49-F238E27FC236}">
                <a16:creationId xmlns:a16="http://schemas.microsoft.com/office/drawing/2014/main" id="{862EB5E1-5939-45AF-B455-463EBCDFAF2B}"/>
              </a:ext>
            </a:extLst>
          </p:cNvPr>
          <p:cNvSpPr txBox="1">
            <a:spLocks noChangeArrowheads="1"/>
          </p:cNvSpPr>
          <p:nvPr/>
        </p:nvSpPr>
        <p:spPr bwMode="auto">
          <a:xfrm>
            <a:off x="5773398" y="523025"/>
            <a:ext cx="1622425" cy="701675"/>
          </a:xfrm>
          <a:prstGeom prst="rect">
            <a:avLst/>
          </a:prstGeom>
          <a:solidFill>
            <a:schemeClr val="accent5">
              <a:lumMod val="90000"/>
            </a:schemeClr>
          </a:solidFill>
          <a:ln>
            <a:noFill/>
          </a:ln>
          <a:effec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it-IT" altLang="it-IT" sz="4000" b="1" dirty="0">
                <a:solidFill>
                  <a:srgbClr val="000066"/>
                </a:solidFill>
              </a:rPr>
              <a:t>AGEP</a:t>
            </a:r>
          </a:p>
        </p:txBody>
      </p:sp>
      <p:sp>
        <p:nvSpPr>
          <p:cNvPr id="40965" name="Rettangolo 1">
            <a:extLst>
              <a:ext uri="{FF2B5EF4-FFF2-40B4-BE49-F238E27FC236}">
                <a16:creationId xmlns:a16="http://schemas.microsoft.com/office/drawing/2014/main" id="{1D635CE6-9245-4D62-AA07-B21FEF14C65A}"/>
              </a:ext>
            </a:extLst>
          </p:cNvPr>
          <p:cNvSpPr>
            <a:spLocks noChangeArrowheads="1"/>
          </p:cNvSpPr>
          <p:nvPr/>
        </p:nvSpPr>
        <p:spPr bwMode="auto">
          <a:xfrm>
            <a:off x="5695610" y="1749778"/>
            <a:ext cx="3400425" cy="32316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it-IT" altLang="it-IT" sz="2400" dirty="0"/>
              <a:t> </a:t>
            </a:r>
            <a:r>
              <a:rPr lang="it-IT" altLang="it-IT" sz="2000" b="1" dirty="0"/>
              <a:t>Caratterizzate da un eritema diffuso che precede la comparsa  di pustole diffuse </a:t>
            </a:r>
            <a:r>
              <a:rPr lang="it-IT" altLang="it-IT" sz="2000" b="1" u="sng" dirty="0"/>
              <a:t>non </a:t>
            </a:r>
            <a:r>
              <a:rPr lang="it-IT" altLang="it-IT" sz="2000" b="1" dirty="0"/>
              <a:t>infette</a:t>
            </a:r>
          </a:p>
          <a:p>
            <a:pPr eaLnBrk="1" hangingPunct="1">
              <a:spcBef>
                <a:spcPct val="0"/>
              </a:spcBef>
              <a:buFont typeface="Wingdings" panose="05000000000000000000" pitchFamily="2" charset="2"/>
              <a:buChar char="§"/>
            </a:pPr>
            <a:r>
              <a:rPr lang="it-IT" altLang="it-IT" sz="2000" dirty="0"/>
              <a:t>Colpiscono soprattutto le pieghe e le zone di  flessione</a:t>
            </a:r>
          </a:p>
          <a:p>
            <a:pPr eaLnBrk="1" hangingPunct="1">
              <a:spcBef>
                <a:spcPct val="0"/>
              </a:spcBef>
              <a:buFont typeface="Wingdings" panose="05000000000000000000" pitchFamily="2" charset="2"/>
              <a:buChar char="§"/>
            </a:pPr>
            <a:r>
              <a:rPr lang="it-IT" altLang="it-IT" sz="2000" b="1" dirty="0"/>
              <a:t>Colpisce soprattutto il sesso femminile</a:t>
            </a:r>
          </a:p>
        </p:txBody>
      </p:sp>
      <p:sp>
        <p:nvSpPr>
          <p:cNvPr id="2" name="Rettangolo 1">
            <a:extLst>
              <a:ext uri="{FF2B5EF4-FFF2-40B4-BE49-F238E27FC236}">
                <a16:creationId xmlns:a16="http://schemas.microsoft.com/office/drawing/2014/main" id="{7543FC32-89F3-4572-8A7C-870D8D1B4F43}"/>
              </a:ext>
            </a:extLst>
          </p:cNvPr>
          <p:cNvSpPr/>
          <p:nvPr/>
        </p:nvSpPr>
        <p:spPr>
          <a:xfrm>
            <a:off x="3895595" y="1147807"/>
            <a:ext cx="8296405" cy="523220"/>
          </a:xfrm>
          <a:prstGeom prst="rect">
            <a:avLst/>
          </a:prstGeom>
        </p:spPr>
        <p:txBody>
          <a:bodyPr wrap="square">
            <a:spAutoFit/>
          </a:bodyPr>
          <a:lstStyle/>
          <a:p>
            <a:r>
              <a:rPr lang="it-IT" sz="2800" b="1" dirty="0">
                <a:solidFill>
                  <a:srgbClr val="000066"/>
                </a:solidFill>
              </a:rPr>
              <a:t>Pustolosi Acuta Generalizzata  Esantematica </a:t>
            </a:r>
            <a:endParaRPr lang="it-IT" sz="2800" dirty="0"/>
          </a:p>
        </p:txBody>
      </p:sp>
      <p:sp>
        <p:nvSpPr>
          <p:cNvPr id="3" name="Rettangolo 2">
            <a:extLst>
              <a:ext uri="{FF2B5EF4-FFF2-40B4-BE49-F238E27FC236}">
                <a16:creationId xmlns:a16="http://schemas.microsoft.com/office/drawing/2014/main" id="{F6A4B279-0D2C-05D6-E783-82BE9B86FC28}"/>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 name="Picture 2">
            <a:extLst>
              <a:ext uri="{FF2B5EF4-FFF2-40B4-BE49-F238E27FC236}">
                <a16:creationId xmlns:a16="http://schemas.microsoft.com/office/drawing/2014/main" id="{682B9789-E72F-BC16-5947-6D50B42318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39276B29-2967-F2CE-C1AE-E16522233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blob:https://web.whatsapp.com/b2225d47-430b-494f-b980-3269852f5012">
            <a:extLst>
              <a:ext uri="{FF2B5EF4-FFF2-40B4-BE49-F238E27FC236}">
                <a16:creationId xmlns:a16="http://schemas.microsoft.com/office/drawing/2014/main" id="{22EB9DF9-91CC-C85A-0B29-8C46E16A517A}"/>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CasellaDiTesto 7">
            <a:extLst>
              <a:ext uri="{FF2B5EF4-FFF2-40B4-BE49-F238E27FC236}">
                <a16:creationId xmlns:a16="http://schemas.microsoft.com/office/drawing/2014/main" id="{2CA18B4D-04BD-0C05-2510-BD7FF06035E1}"/>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9" name="Rettangolo 8">
            <a:extLst>
              <a:ext uri="{FF2B5EF4-FFF2-40B4-BE49-F238E27FC236}">
                <a16:creationId xmlns:a16="http://schemas.microsoft.com/office/drawing/2014/main" id="{3E957AA8-EFE1-28B1-F73F-6B88D7C682F8}"/>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0" name="Picture 2">
            <a:extLst>
              <a:ext uri="{FF2B5EF4-FFF2-40B4-BE49-F238E27FC236}">
                <a16:creationId xmlns:a16="http://schemas.microsoft.com/office/drawing/2014/main" id="{B3B42DF4-F4ED-ED8F-602F-DACE13D283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BF2C8E49-A61B-703F-66A2-80296A002E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utoShape 4" descr="blob:https://web.whatsapp.com/b2225d47-430b-494f-b980-3269852f5012">
            <a:extLst>
              <a:ext uri="{FF2B5EF4-FFF2-40B4-BE49-F238E27FC236}">
                <a16:creationId xmlns:a16="http://schemas.microsoft.com/office/drawing/2014/main" id="{69515406-8D54-6F67-B0F9-6640BE39C763}"/>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0837" name="Picture 5" descr="A02997-f18-41">
            <a:extLst>
              <a:ext uri="{FF2B5EF4-FFF2-40B4-BE49-F238E27FC236}">
                <a16:creationId xmlns:a16="http://schemas.microsoft.com/office/drawing/2014/main" id="{3E1047FF-DC56-4D37-B277-865AE7ABC2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8393" y="1710972"/>
            <a:ext cx="2603978"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0837"/>
                                        </p:tgtEl>
                                        <p:attrNameLst>
                                          <p:attrName>style.visibility</p:attrName>
                                        </p:attrNameLst>
                                      </p:cBhvr>
                                      <p:to>
                                        <p:strVal val="visible"/>
                                      </p:to>
                                    </p:set>
                                    <p:anim calcmode="lin" valueType="num">
                                      <p:cBhvr>
                                        <p:cTn id="7" dur="1000" fill="hold"/>
                                        <p:tgtEl>
                                          <p:spTgt spid="120837"/>
                                        </p:tgtEl>
                                        <p:attrNameLst>
                                          <p:attrName>ppt_w</p:attrName>
                                        </p:attrNameLst>
                                      </p:cBhvr>
                                      <p:tavLst>
                                        <p:tav tm="0">
                                          <p:val>
                                            <p:strVal val="#ppt_w*0.70"/>
                                          </p:val>
                                        </p:tav>
                                        <p:tav tm="100000">
                                          <p:val>
                                            <p:strVal val="#ppt_w"/>
                                          </p:val>
                                        </p:tav>
                                      </p:tavLst>
                                    </p:anim>
                                    <p:anim calcmode="lin" valueType="num">
                                      <p:cBhvr>
                                        <p:cTn id="8" dur="1000" fill="hold"/>
                                        <p:tgtEl>
                                          <p:spTgt spid="120837"/>
                                        </p:tgtEl>
                                        <p:attrNameLst>
                                          <p:attrName>ppt_h</p:attrName>
                                        </p:attrNameLst>
                                      </p:cBhvr>
                                      <p:tavLst>
                                        <p:tav tm="0">
                                          <p:val>
                                            <p:strVal val="#ppt_h"/>
                                          </p:val>
                                        </p:tav>
                                        <p:tav tm="100000">
                                          <p:val>
                                            <p:strVal val="#ppt_h"/>
                                          </p:val>
                                        </p:tav>
                                      </p:tavLst>
                                    </p:anim>
                                    <p:animEffect transition="in" filter="fade">
                                      <p:cBhvr>
                                        <p:cTn id="9" dur="10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5">
            <a:extLst>
              <a:ext uri="{FF2B5EF4-FFF2-40B4-BE49-F238E27FC236}">
                <a16:creationId xmlns:a16="http://schemas.microsoft.com/office/drawing/2014/main" id="{904F56E3-621D-4ADE-916A-77F2AC7A45B9}"/>
              </a:ext>
            </a:extLst>
          </p:cNvPr>
          <p:cNvSpPr txBox="1">
            <a:spLocks noChangeArrowheads="1"/>
          </p:cNvSpPr>
          <p:nvPr/>
        </p:nvSpPr>
        <p:spPr bwMode="auto">
          <a:xfrm>
            <a:off x="2332038" y="17208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44035" name="Picture 13" descr="Image not available.">
            <a:extLst>
              <a:ext uri="{FF2B5EF4-FFF2-40B4-BE49-F238E27FC236}">
                <a16:creationId xmlns:a16="http://schemas.microsoft.com/office/drawing/2014/main" id="{D512C522-CF25-445B-8F4F-7661A7C9A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4" y="983765"/>
            <a:ext cx="7056438"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14">
            <a:extLst>
              <a:ext uri="{FF2B5EF4-FFF2-40B4-BE49-F238E27FC236}">
                <a16:creationId xmlns:a16="http://schemas.microsoft.com/office/drawing/2014/main" id="{385FC087-3917-4586-8D83-849EA9F3C562}"/>
              </a:ext>
            </a:extLst>
          </p:cNvPr>
          <p:cNvSpPr>
            <a:spLocks noChangeArrowheads="1"/>
          </p:cNvSpPr>
          <p:nvPr/>
        </p:nvSpPr>
        <p:spPr bwMode="auto">
          <a:xfrm>
            <a:off x="7160822" y="1182100"/>
            <a:ext cx="4799356" cy="22525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it-IT" altLang="it-IT" sz="2000" b="1" dirty="0">
                <a:solidFill>
                  <a:srgbClr val="000099"/>
                </a:solidFill>
              </a:rPr>
              <a:t>Esantema maculare</a:t>
            </a:r>
          </a:p>
          <a:p>
            <a:pPr eaLnBrk="1" hangingPunct="1">
              <a:spcBef>
                <a:spcPct val="0"/>
              </a:spcBef>
              <a:buFontTx/>
              <a:buChar char="-"/>
            </a:pPr>
            <a:r>
              <a:rPr lang="it-IT" altLang="it-IT" sz="2000" b="1" dirty="0">
                <a:solidFill>
                  <a:srgbClr val="000099"/>
                </a:solidFill>
              </a:rPr>
              <a:t> Eritema /angioedema facciale</a:t>
            </a:r>
          </a:p>
          <a:p>
            <a:pPr eaLnBrk="1" hangingPunct="1">
              <a:spcBef>
                <a:spcPct val="0"/>
              </a:spcBef>
              <a:buFontTx/>
              <a:buChar char="-"/>
            </a:pPr>
            <a:r>
              <a:rPr lang="it-IT" altLang="it-IT" sz="2000" b="1" dirty="0">
                <a:solidFill>
                  <a:srgbClr val="000099"/>
                </a:solidFill>
              </a:rPr>
              <a:t> Febbre</a:t>
            </a:r>
          </a:p>
          <a:p>
            <a:pPr eaLnBrk="1" hangingPunct="1">
              <a:spcBef>
                <a:spcPct val="0"/>
              </a:spcBef>
              <a:buFontTx/>
              <a:buChar char="-"/>
            </a:pPr>
            <a:r>
              <a:rPr lang="it-IT" altLang="it-IT" sz="2000" b="1" dirty="0">
                <a:solidFill>
                  <a:srgbClr val="000099"/>
                </a:solidFill>
              </a:rPr>
              <a:t> Malessere </a:t>
            </a:r>
          </a:p>
          <a:p>
            <a:pPr eaLnBrk="1" hangingPunct="1">
              <a:spcBef>
                <a:spcPct val="0"/>
              </a:spcBef>
              <a:buFontTx/>
              <a:buChar char="-"/>
            </a:pPr>
            <a:r>
              <a:rPr lang="it-IT" altLang="it-IT" sz="2000" b="1" dirty="0">
                <a:solidFill>
                  <a:srgbClr val="000099"/>
                </a:solidFill>
              </a:rPr>
              <a:t> Linfoadenopatia</a:t>
            </a:r>
          </a:p>
          <a:p>
            <a:pPr eaLnBrk="1" hangingPunct="1">
              <a:spcBef>
                <a:spcPct val="0"/>
              </a:spcBef>
              <a:buFontTx/>
              <a:buChar char="-"/>
            </a:pPr>
            <a:r>
              <a:rPr lang="it-IT" altLang="it-IT" sz="2000" b="1" dirty="0">
                <a:solidFill>
                  <a:srgbClr val="000099"/>
                </a:solidFill>
              </a:rPr>
              <a:t> Coinvolgimento di altri organi </a:t>
            </a:r>
            <a:r>
              <a:rPr lang="it-IT" altLang="it-IT" sz="1100" b="1" dirty="0">
                <a:solidFill>
                  <a:srgbClr val="000099"/>
                </a:solidFill>
              </a:rPr>
              <a:t>(fegato, rene)</a:t>
            </a:r>
            <a:endParaRPr lang="it-IT" altLang="it-IT" sz="2000" b="1" dirty="0">
              <a:solidFill>
                <a:srgbClr val="000099"/>
              </a:solidFill>
            </a:endParaRPr>
          </a:p>
        </p:txBody>
      </p:sp>
      <p:sp>
        <p:nvSpPr>
          <p:cNvPr id="6" name="Text Box 4">
            <a:extLst>
              <a:ext uri="{FF2B5EF4-FFF2-40B4-BE49-F238E27FC236}">
                <a16:creationId xmlns:a16="http://schemas.microsoft.com/office/drawing/2014/main" id="{2AD60F36-A4C4-4483-AD93-6CE8ADE7DC44}"/>
              </a:ext>
            </a:extLst>
          </p:cNvPr>
          <p:cNvSpPr txBox="1">
            <a:spLocks noChangeArrowheads="1"/>
          </p:cNvSpPr>
          <p:nvPr/>
        </p:nvSpPr>
        <p:spPr bwMode="auto">
          <a:xfrm>
            <a:off x="2083040" y="90489"/>
            <a:ext cx="7960834" cy="830997"/>
          </a:xfrm>
          <a:prstGeom prst="rect">
            <a:avLst/>
          </a:prstGeom>
          <a:solidFill>
            <a:schemeClr val="accent5">
              <a:lumMod val="90000"/>
            </a:schemeClr>
          </a:solidFill>
          <a:ln>
            <a:noFill/>
          </a:ln>
          <a:effec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it-IT" altLang="it-IT" sz="2400" b="1" dirty="0" err="1">
                <a:solidFill>
                  <a:srgbClr val="FF0000"/>
                </a:solidFill>
              </a:rPr>
              <a:t>D</a:t>
            </a:r>
            <a:r>
              <a:rPr lang="it-IT" altLang="it-IT" sz="2400" b="1" dirty="0" err="1">
                <a:solidFill>
                  <a:srgbClr val="000066"/>
                </a:solidFill>
              </a:rPr>
              <a:t>rug</a:t>
            </a:r>
            <a:r>
              <a:rPr lang="it-IT" altLang="it-IT" sz="2400" b="1" dirty="0">
                <a:solidFill>
                  <a:srgbClr val="000066"/>
                </a:solidFill>
              </a:rPr>
              <a:t> – </a:t>
            </a:r>
            <a:r>
              <a:rPr lang="it-IT" altLang="it-IT" sz="2400" b="1" dirty="0" err="1">
                <a:solidFill>
                  <a:srgbClr val="000066"/>
                </a:solidFill>
              </a:rPr>
              <a:t>related</a:t>
            </a:r>
            <a:r>
              <a:rPr lang="it-IT" altLang="it-IT" sz="2400" b="1" dirty="0">
                <a:solidFill>
                  <a:srgbClr val="000066"/>
                </a:solidFill>
              </a:rPr>
              <a:t> </a:t>
            </a:r>
            <a:r>
              <a:rPr lang="it-IT" altLang="it-IT" sz="2400" b="1" dirty="0" err="1">
                <a:solidFill>
                  <a:srgbClr val="FF0000"/>
                </a:solidFill>
              </a:rPr>
              <a:t>E</a:t>
            </a:r>
            <a:r>
              <a:rPr lang="it-IT" altLang="it-IT" sz="2400" b="1" dirty="0" err="1">
                <a:solidFill>
                  <a:srgbClr val="000066"/>
                </a:solidFill>
              </a:rPr>
              <a:t>osinophilia</a:t>
            </a:r>
            <a:r>
              <a:rPr lang="it-IT" altLang="it-IT" sz="2400" b="1" dirty="0">
                <a:solidFill>
                  <a:srgbClr val="000066"/>
                </a:solidFill>
              </a:rPr>
              <a:t> with </a:t>
            </a:r>
            <a:r>
              <a:rPr lang="it-IT" altLang="it-IT" sz="2400" b="1" dirty="0" err="1">
                <a:solidFill>
                  <a:srgbClr val="FF0000"/>
                </a:solidFill>
              </a:rPr>
              <a:t>S</a:t>
            </a:r>
            <a:r>
              <a:rPr lang="it-IT" altLang="it-IT" sz="2400" b="1" dirty="0" err="1">
                <a:solidFill>
                  <a:srgbClr val="000066"/>
                </a:solidFill>
              </a:rPr>
              <a:t>ystemic</a:t>
            </a:r>
            <a:r>
              <a:rPr lang="it-IT" altLang="it-IT" sz="2400" b="1" dirty="0">
                <a:solidFill>
                  <a:srgbClr val="000066"/>
                </a:solidFill>
              </a:rPr>
              <a:t> </a:t>
            </a:r>
            <a:r>
              <a:rPr lang="it-IT" altLang="it-IT" sz="2400" b="1" dirty="0" err="1">
                <a:solidFill>
                  <a:srgbClr val="FF0000"/>
                </a:solidFill>
              </a:rPr>
              <a:t>S</a:t>
            </a:r>
            <a:r>
              <a:rPr lang="it-IT" altLang="it-IT" sz="2400" b="1" dirty="0" err="1">
                <a:solidFill>
                  <a:srgbClr val="000066"/>
                </a:solidFill>
              </a:rPr>
              <a:t>ymptoms</a:t>
            </a:r>
            <a:endParaRPr lang="it-IT" altLang="it-IT" sz="2400" b="1" dirty="0">
              <a:solidFill>
                <a:srgbClr val="000066"/>
              </a:solidFill>
            </a:endParaRPr>
          </a:p>
          <a:p>
            <a:pPr algn="ctr" eaLnBrk="1" hangingPunct="1">
              <a:spcBef>
                <a:spcPct val="0"/>
              </a:spcBef>
              <a:buFontTx/>
              <a:buNone/>
              <a:defRPr/>
            </a:pPr>
            <a:r>
              <a:rPr lang="it-IT" altLang="it-IT" sz="2400" b="1" dirty="0">
                <a:solidFill>
                  <a:srgbClr val="000066"/>
                </a:solidFill>
              </a:rPr>
              <a:t>DRESS</a:t>
            </a:r>
          </a:p>
        </p:txBody>
      </p:sp>
      <p:sp>
        <p:nvSpPr>
          <p:cNvPr id="46083" name="Text Box 5">
            <a:extLst>
              <a:ext uri="{FF2B5EF4-FFF2-40B4-BE49-F238E27FC236}">
                <a16:creationId xmlns:a16="http://schemas.microsoft.com/office/drawing/2014/main" id="{7B0A86F2-6BD4-45FA-8C82-DA0BBC8F3B34}"/>
              </a:ext>
            </a:extLst>
          </p:cNvPr>
          <p:cNvSpPr txBox="1">
            <a:spLocks noChangeArrowheads="1"/>
          </p:cNvSpPr>
          <p:nvPr/>
        </p:nvSpPr>
        <p:spPr bwMode="auto">
          <a:xfrm>
            <a:off x="4346884" y="3695241"/>
            <a:ext cx="7845116" cy="2554545"/>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FF0000"/>
              </a:buClr>
              <a:buFont typeface="Wingdings" panose="05000000000000000000" pitchFamily="2" charset="2"/>
              <a:buChar char="§"/>
            </a:pPr>
            <a:r>
              <a:rPr lang="it-IT" altLang="it-IT" sz="2000" b="1" dirty="0">
                <a:solidFill>
                  <a:srgbClr val="000099"/>
                </a:solidFill>
              </a:rPr>
              <a:t> </a:t>
            </a:r>
            <a:r>
              <a:rPr lang="it-IT" altLang="it-IT" sz="2000" b="1" dirty="0">
                <a:solidFill>
                  <a:srgbClr val="FF0000"/>
                </a:solidFill>
              </a:rPr>
              <a:t>Eosinofilia</a:t>
            </a:r>
          </a:p>
          <a:p>
            <a:pPr eaLnBrk="1" hangingPunct="1">
              <a:spcBef>
                <a:spcPct val="0"/>
              </a:spcBef>
              <a:buClr>
                <a:srgbClr val="FF0000"/>
              </a:buClr>
              <a:buFont typeface="Wingdings" panose="05000000000000000000" pitchFamily="2" charset="2"/>
              <a:buChar char="§"/>
            </a:pPr>
            <a:r>
              <a:rPr lang="it-IT" altLang="it-IT" sz="2000" b="1" dirty="0">
                <a:solidFill>
                  <a:srgbClr val="000099"/>
                </a:solidFill>
              </a:rPr>
              <a:t>    </a:t>
            </a:r>
            <a:r>
              <a:rPr lang="it-IT" altLang="it-IT" sz="2000" b="1" dirty="0">
                <a:solidFill>
                  <a:srgbClr val="FF0000"/>
                </a:solidFill>
              </a:rPr>
              <a:t>AST, ALT</a:t>
            </a:r>
          </a:p>
          <a:p>
            <a:pPr eaLnBrk="1" hangingPunct="1">
              <a:spcBef>
                <a:spcPct val="0"/>
              </a:spcBef>
              <a:buClr>
                <a:srgbClr val="FF0000"/>
              </a:buClr>
              <a:buFont typeface="Wingdings" panose="05000000000000000000" pitchFamily="2" charset="2"/>
              <a:buChar char="§"/>
            </a:pPr>
            <a:r>
              <a:rPr lang="it-IT" altLang="it-IT" sz="2000" b="1" dirty="0">
                <a:solidFill>
                  <a:srgbClr val="000099"/>
                </a:solidFill>
              </a:rPr>
              <a:t> leucocitosi</a:t>
            </a:r>
          </a:p>
          <a:p>
            <a:pPr eaLnBrk="1" hangingPunct="1">
              <a:spcBef>
                <a:spcPct val="0"/>
              </a:spcBef>
              <a:buClr>
                <a:srgbClr val="FF0000"/>
              </a:buClr>
              <a:buFont typeface="Wingdings" panose="05000000000000000000" pitchFamily="2" charset="2"/>
              <a:buChar char="§"/>
            </a:pPr>
            <a:r>
              <a:rPr lang="it-IT" altLang="it-IT" sz="2000" b="1" dirty="0">
                <a:solidFill>
                  <a:srgbClr val="000099"/>
                </a:solidFill>
              </a:rPr>
              <a:t>  Può </a:t>
            </a:r>
            <a:r>
              <a:rPr lang="it-IT" altLang="it-IT" sz="2000" b="1" dirty="0">
                <a:solidFill>
                  <a:srgbClr val="C00000"/>
                </a:solidFill>
              </a:rPr>
              <a:t>iniziare </a:t>
            </a:r>
            <a:r>
              <a:rPr lang="it-IT" altLang="it-IT" sz="2000" b="1" u="sng" dirty="0">
                <a:solidFill>
                  <a:srgbClr val="000099"/>
                </a:solidFill>
              </a:rPr>
              <a:t>anche dopo 12 settimane dall’inizio della terapia!</a:t>
            </a:r>
          </a:p>
          <a:p>
            <a:pPr eaLnBrk="1" hangingPunct="1">
              <a:spcBef>
                <a:spcPct val="0"/>
              </a:spcBef>
              <a:buClr>
                <a:srgbClr val="FF0000"/>
              </a:buClr>
              <a:buFont typeface="Wingdings" panose="05000000000000000000" pitchFamily="2" charset="2"/>
              <a:buChar char="§"/>
            </a:pPr>
            <a:r>
              <a:rPr lang="it-IT" altLang="it-IT" sz="2000" b="1" dirty="0">
                <a:solidFill>
                  <a:srgbClr val="000099"/>
                </a:solidFill>
              </a:rPr>
              <a:t> Sintomi e segni possono persistere per alcune settimane dall’interruzione della terapia!!!!!</a:t>
            </a:r>
          </a:p>
          <a:p>
            <a:pPr eaLnBrk="1" hangingPunct="1">
              <a:spcBef>
                <a:spcPct val="0"/>
              </a:spcBef>
              <a:buClr>
                <a:srgbClr val="FF0000"/>
              </a:buClr>
              <a:buFont typeface="Wingdings" panose="05000000000000000000" pitchFamily="2" charset="2"/>
              <a:buChar char="§"/>
            </a:pPr>
            <a:r>
              <a:rPr lang="it-IT" altLang="it-IT" sz="2000" b="1" dirty="0">
                <a:solidFill>
                  <a:srgbClr val="000099"/>
                </a:solidFill>
              </a:rPr>
              <a:t> Farmaco più frequentemente responsabile </a:t>
            </a:r>
            <a:r>
              <a:rPr lang="it-IT" altLang="it-IT" sz="2000" b="1" dirty="0" err="1">
                <a:solidFill>
                  <a:srgbClr val="000099"/>
                </a:solidFill>
              </a:rPr>
              <a:t>allopurinolo</a:t>
            </a:r>
            <a:r>
              <a:rPr lang="it-IT" altLang="it-IT" sz="2000" b="1" dirty="0">
                <a:solidFill>
                  <a:srgbClr val="000099"/>
                </a:solidFill>
              </a:rPr>
              <a:t> o barbiturici ( ma anche gli antibiotici)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4FAFB523-DD66-4B5B-A461-B99C9C54C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70" y="1556360"/>
            <a:ext cx="355917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a:extLst>
              <a:ext uri="{FF2B5EF4-FFF2-40B4-BE49-F238E27FC236}">
                <a16:creationId xmlns:a16="http://schemas.microsoft.com/office/drawing/2014/main" id="{C5980A9D-BE0C-49A7-B8D3-7AEF17F3703B}"/>
              </a:ext>
            </a:extLst>
          </p:cNvPr>
          <p:cNvSpPr txBox="1">
            <a:spLocks noChangeArrowheads="1"/>
          </p:cNvSpPr>
          <p:nvPr/>
        </p:nvSpPr>
        <p:spPr bwMode="auto">
          <a:xfrm>
            <a:off x="4365083" y="661925"/>
            <a:ext cx="4086225" cy="579437"/>
          </a:xfrm>
          <a:prstGeom prst="rect">
            <a:avLst/>
          </a:prstGeom>
          <a:solidFill>
            <a:schemeClr val="accent6">
              <a:lumMod val="20000"/>
              <a:lumOff val="80000"/>
            </a:schemeClr>
          </a:solidFill>
          <a:ln w="38100">
            <a:solidFill>
              <a:srgbClr val="FF0000"/>
            </a:solidFill>
          </a:ln>
          <a:effec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it-IT" altLang="it-IT" b="1" dirty="0">
                <a:solidFill>
                  <a:schemeClr val="accent2"/>
                </a:solidFill>
              </a:rPr>
              <a:t>Dermatiti Esfoliative</a:t>
            </a:r>
          </a:p>
        </p:txBody>
      </p:sp>
      <p:sp>
        <p:nvSpPr>
          <p:cNvPr id="48132" name="Text Box 4">
            <a:extLst>
              <a:ext uri="{FF2B5EF4-FFF2-40B4-BE49-F238E27FC236}">
                <a16:creationId xmlns:a16="http://schemas.microsoft.com/office/drawing/2014/main" id="{A48CCC0A-1D0C-4783-90FA-81E0321DA874}"/>
              </a:ext>
            </a:extLst>
          </p:cNvPr>
          <p:cNvSpPr txBox="1">
            <a:spLocks noChangeArrowheads="1"/>
          </p:cNvSpPr>
          <p:nvPr/>
        </p:nvSpPr>
        <p:spPr bwMode="auto">
          <a:xfrm>
            <a:off x="5410201" y="3841751"/>
            <a:ext cx="3946525"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b="1"/>
              <a:t> </a:t>
            </a:r>
            <a:r>
              <a:rPr lang="it-IT" altLang="it-IT" b="1">
                <a:solidFill>
                  <a:srgbClr val="FF0000"/>
                </a:solidFill>
              </a:rPr>
              <a:t>Allopurinolo</a:t>
            </a:r>
          </a:p>
          <a:p>
            <a:pPr eaLnBrk="1" hangingPunct="1">
              <a:spcBef>
                <a:spcPct val="0"/>
              </a:spcBef>
              <a:buFontTx/>
              <a:buChar char="-"/>
            </a:pPr>
            <a:r>
              <a:rPr lang="it-IT" altLang="it-IT" b="1"/>
              <a:t> Penicilline</a:t>
            </a:r>
          </a:p>
          <a:p>
            <a:pPr eaLnBrk="1" hangingPunct="1">
              <a:spcBef>
                <a:spcPct val="0"/>
              </a:spcBef>
              <a:buFontTx/>
              <a:buChar char="-"/>
            </a:pPr>
            <a:r>
              <a:rPr lang="it-IT" altLang="it-IT" b="1"/>
              <a:t> Barbiturici</a:t>
            </a:r>
          </a:p>
          <a:p>
            <a:pPr eaLnBrk="1" hangingPunct="1">
              <a:spcBef>
                <a:spcPct val="0"/>
              </a:spcBef>
              <a:buFontTx/>
              <a:buChar char="-"/>
            </a:pPr>
            <a:r>
              <a:rPr lang="it-IT" altLang="it-IT" b="1"/>
              <a:t> FANS</a:t>
            </a:r>
          </a:p>
          <a:p>
            <a:pPr eaLnBrk="1" hangingPunct="1">
              <a:spcBef>
                <a:spcPct val="0"/>
              </a:spcBef>
              <a:buFontTx/>
              <a:buChar char="-"/>
            </a:pPr>
            <a:r>
              <a:rPr lang="it-IT" altLang="it-IT" b="1"/>
              <a:t> Sulfamidici</a:t>
            </a:r>
          </a:p>
          <a:p>
            <a:pPr eaLnBrk="1" hangingPunct="1">
              <a:spcBef>
                <a:spcPct val="0"/>
              </a:spcBef>
              <a:buFontTx/>
              <a:buChar char="-"/>
            </a:pPr>
            <a:r>
              <a:rPr lang="it-IT" altLang="it-IT" b="1"/>
              <a:t> AnticonvulsivantI </a:t>
            </a:r>
          </a:p>
        </p:txBody>
      </p:sp>
      <p:sp>
        <p:nvSpPr>
          <p:cNvPr id="2" name="Rettangolo 1">
            <a:extLst>
              <a:ext uri="{FF2B5EF4-FFF2-40B4-BE49-F238E27FC236}">
                <a16:creationId xmlns:a16="http://schemas.microsoft.com/office/drawing/2014/main" id="{B9C5FD81-534B-3850-AF00-F4E213C6BC21}"/>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A3D018A3-C82F-EFC2-B656-DA47CC87E3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31676A7E-07D6-3B6F-D4CF-B5F567AB13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4CE7C89E-2520-7D86-5AE4-B86D19BC4CCB}"/>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F54E3FDB-56C3-B698-7096-60C71A191EE1}"/>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7" name="Rettangolo 6">
            <a:extLst>
              <a:ext uri="{FF2B5EF4-FFF2-40B4-BE49-F238E27FC236}">
                <a16:creationId xmlns:a16="http://schemas.microsoft.com/office/drawing/2014/main" id="{26C19C0A-EC6A-07E0-18B8-EEC5A0B05FDC}"/>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1B863840-6E61-4531-2BB6-8C32697BEE4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8B9CE0DA-7713-C570-2A55-FA6C584C7B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16D6E89C-ACB6-836C-8E42-98E8A0D2A64A}"/>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Text Box 2">
            <a:extLst>
              <a:ext uri="{FF2B5EF4-FFF2-40B4-BE49-F238E27FC236}">
                <a16:creationId xmlns:a16="http://schemas.microsoft.com/office/drawing/2014/main" id="{0117FD42-EB9B-333F-A1B7-BBC5FAA5AB83}"/>
              </a:ext>
            </a:extLst>
          </p:cNvPr>
          <p:cNvSpPr txBox="1">
            <a:spLocks noChangeArrowheads="1"/>
          </p:cNvSpPr>
          <p:nvPr/>
        </p:nvSpPr>
        <p:spPr bwMode="auto">
          <a:xfrm>
            <a:off x="3838645" y="1815740"/>
            <a:ext cx="6248400" cy="531813"/>
          </a:xfrm>
          <a:prstGeom prst="rect">
            <a:avLst/>
          </a:prstGeom>
          <a:solidFill>
            <a:schemeClr val="accent5">
              <a:lumMod val="90000"/>
            </a:schemeClr>
          </a:solidFill>
          <a:ln w="12700">
            <a:solidFill>
              <a:schemeClr val="accent2"/>
            </a:solidFill>
            <a:miter lim="800000"/>
            <a:headEnd/>
            <a:tailEnd/>
          </a:ln>
          <a:effec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it-IT" altLang="it-IT" sz="2800" b="1" dirty="0">
                <a:solidFill>
                  <a:srgbClr val="000066"/>
                </a:solidFill>
              </a:rPr>
              <a:t> Sindrome di Stevens - Johnson</a:t>
            </a:r>
          </a:p>
        </p:txBody>
      </p:sp>
      <p:sp>
        <p:nvSpPr>
          <p:cNvPr id="12" name="Text Box 2">
            <a:extLst>
              <a:ext uri="{FF2B5EF4-FFF2-40B4-BE49-F238E27FC236}">
                <a16:creationId xmlns:a16="http://schemas.microsoft.com/office/drawing/2014/main" id="{AD2FF674-CEAA-2C78-6A03-3F3932A19A9E}"/>
              </a:ext>
            </a:extLst>
          </p:cNvPr>
          <p:cNvSpPr txBox="1">
            <a:spLocks noChangeArrowheads="1"/>
          </p:cNvSpPr>
          <p:nvPr/>
        </p:nvSpPr>
        <p:spPr bwMode="auto">
          <a:xfrm>
            <a:off x="3838645" y="2606933"/>
            <a:ext cx="8477250" cy="523875"/>
          </a:xfrm>
          <a:prstGeom prst="rect">
            <a:avLst/>
          </a:prstGeom>
          <a:solidFill>
            <a:schemeClr val="accent5">
              <a:lumMod val="90000"/>
            </a:schemeClr>
          </a:solidFill>
          <a:ln w="19050">
            <a:solidFill>
              <a:schemeClr val="accent2"/>
            </a:solidFill>
            <a:miter lim="800000"/>
            <a:headEnd/>
            <a:tailEnd/>
          </a:ln>
          <a:effec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it-IT" altLang="it-IT" sz="2800" b="1" dirty="0">
                <a:solidFill>
                  <a:srgbClr val="000066"/>
                </a:solidFill>
              </a:rPr>
              <a:t>Sindrome di Lyell o </a:t>
            </a:r>
            <a:r>
              <a:rPr lang="it-IT" altLang="it-IT" sz="2800" b="1" dirty="0" err="1">
                <a:solidFill>
                  <a:srgbClr val="000066"/>
                </a:solidFill>
              </a:rPr>
              <a:t>Necrolisi</a:t>
            </a:r>
            <a:r>
              <a:rPr lang="it-IT" altLang="it-IT" sz="2800" b="1" dirty="0">
                <a:solidFill>
                  <a:srgbClr val="000066"/>
                </a:solidFill>
              </a:rPr>
              <a:t> Epidermica tossica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366E7EDD-67CB-4034-A575-0EB90192A5FD}"/>
              </a:ext>
            </a:extLst>
          </p:cNvPr>
          <p:cNvSpPr txBox="1">
            <a:spLocks noChangeArrowheads="1"/>
          </p:cNvSpPr>
          <p:nvPr/>
        </p:nvSpPr>
        <p:spPr bwMode="auto">
          <a:xfrm>
            <a:off x="1524000" y="152401"/>
            <a:ext cx="6248400" cy="531813"/>
          </a:xfrm>
          <a:prstGeom prst="rect">
            <a:avLst/>
          </a:prstGeom>
          <a:solidFill>
            <a:schemeClr val="accent5">
              <a:lumMod val="90000"/>
            </a:schemeClr>
          </a:solidFill>
          <a:ln w="12700">
            <a:solidFill>
              <a:schemeClr val="accent2"/>
            </a:solidFill>
            <a:miter lim="800000"/>
            <a:headEnd/>
            <a:tailEnd/>
          </a:ln>
          <a:effec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it-IT" altLang="it-IT" sz="2800" b="1">
                <a:solidFill>
                  <a:srgbClr val="000066"/>
                </a:solidFill>
              </a:rPr>
              <a:t> Sindrome di Stevens - Johnson</a:t>
            </a:r>
          </a:p>
        </p:txBody>
      </p:sp>
      <p:pic>
        <p:nvPicPr>
          <p:cNvPr id="50179" name="Picture 3" descr="Stevens_Johnson-29">
            <a:extLst>
              <a:ext uri="{FF2B5EF4-FFF2-40B4-BE49-F238E27FC236}">
                <a16:creationId xmlns:a16="http://schemas.microsoft.com/office/drawing/2014/main" id="{23445CBA-82C8-4B78-8606-17EC2E751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3500438"/>
            <a:ext cx="2720975"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a:extLst>
              <a:ext uri="{FF2B5EF4-FFF2-40B4-BE49-F238E27FC236}">
                <a16:creationId xmlns:a16="http://schemas.microsoft.com/office/drawing/2014/main" id="{FD871606-E623-43BB-8CB1-DA163AE25BA3}"/>
              </a:ext>
            </a:extLst>
          </p:cNvPr>
          <p:cNvSpPr txBox="1">
            <a:spLocks noChangeArrowheads="1"/>
          </p:cNvSpPr>
          <p:nvPr/>
        </p:nvSpPr>
        <p:spPr bwMode="auto">
          <a:xfrm>
            <a:off x="2057401" y="685801"/>
            <a:ext cx="31210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it-IT" altLang="it-IT" sz="2800" b="1">
                <a:latin typeface="Arial Unicode MS" panose="020B0604020202020204" pitchFamily="34" charset="-128"/>
              </a:rPr>
              <a:t> Febbre</a:t>
            </a:r>
          </a:p>
          <a:p>
            <a:pPr eaLnBrk="1" hangingPunct="1">
              <a:spcBef>
                <a:spcPct val="0"/>
              </a:spcBef>
            </a:pPr>
            <a:r>
              <a:rPr lang="it-IT" altLang="it-IT" sz="2800" b="1">
                <a:latin typeface="Arial Unicode MS" panose="020B0604020202020204" pitchFamily="34" charset="-128"/>
              </a:rPr>
              <a:t> Malessere</a:t>
            </a:r>
          </a:p>
          <a:p>
            <a:pPr eaLnBrk="1" hangingPunct="1">
              <a:spcBef>
                <a:spcPct val="0"/>
              </a:spcBef>
            </a:pPr>
            <a:r>
              <a:rPr lang="it-IT" altLang="it-IT" sz="2800" b="1">
                <a:latin typeface="Arial Unicode MS" panose="020B0604020202020204" pitchFamily="34" charset="-128"/>
              </a:rPr>
              <a:t> Milagie / artralgie</a:t>
            </a:r>
          </a:p>
          <a:p>
            <a:pPr eaLnBrk="1" hangingPunct="1">
              <a:spcBef>
                <a:spcPct val="0"/>
              </a:spcBef>
            </a:pPr>
            <a:r>
              <a:rPr lang="it-IT" altLang="it-IT" sz="2800" b="1">
                <a:latin typeface="Arial Unicode MS" panose="020B0604020202020204" pitchFamily="34" charset="-128"/>
              </a:rPr>
              <a:t> Citopenia</a:t>
            </a:r>
          </a:p>
        </p:txBody>
      </p:sp>
      <p:sp>
        <p:nvSpPr>
          <p:cNvPr id="50181" name="AutoShape 5">
            <a:extLst>
              <a:ext uri="{FF2B5EF4-FFF2-40B4-BE49-F238E27FC236}">
                <a16:creationId xmlns:a16="http://schemas.microsoft.com/office/drawing/2014/main" id="{54A2B588-4E0E-4B34-B338-DB4D3E468DA0}"/>
              </a:ext>
            </a:extLst>
          </p:cNvPr>
          <p:cNvSpPr>
            <a:spLocks noChangeArrowheads="1"/>
          </p:cNvSpPr>
          <p:nvPr/>
        </p:nvSpPr>
        <p:spPr bwMode="auto">
          <a:xfrm>
            <a:off x="3200400" y="2514600"/>
            <a:ext cx="304800" cy="609600"/>
          </a:xfrm>
          <a:prstGeom prst="downArrow">
            <a:avLst>
              <a:gd name="adj1" fmla="val 50000"/>
              <a:gd name="adj2" fmla="val 50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50182" name="Line 6">
            <a:extLst>
              <a:ext uri="{FF2B5EF4-FFF2-40B4-BE49-F238E27FC236}">
                <a16:creationId xmlns:a16="http://schemas.microsoft.com/office/drawing/2014/main" id="{8D1883BB-EA92-4A20-8809-174AE4C3D09D}"/>
              </a:ext>
            </a:extLst>
          </p:cNvPr>
          <p:cNvSpPr>
            <a:spLocks noChangeShapeType="1"/>
          </p:cNvSpPr>
          <p:nvPr/>
        </p:nvSpPr>
        <p:spPr bwMode="auto">
          <a:xfrm flipH="1">
            <a:off x="3863975" y="4652963"/>
            <a:ext cx="18288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50183" name="Picture 7" descr="conjunctivitis">
            <a:extLst>
              <a:ext uri="{FF2B5EF4-FFF2-40B4-BE49-F238E27FC236}">
                <a16:creationId xmlns:a16="http://schemas.microsoft.com/office/drawing/2014/main" id="{CD22F912-34A1-4A5A-A954-9D0CD8D57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114801"/>
            <a:ext cx="3703638"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Line 8">
            <a:extLst>
              <a:ext uri="{FF2B5EF4-FFF2-40B4-BE49-F238E27FC236}">
                <a16:creationId xmlns:a16="http://schemas.microsoft.com/office/drawing/2014/main" id="{C271022B-5788-4C21-9EA7-D746AA3A4480}"/>
              </a:ext>
            </a:extLst>
          </p:cNvPr>
          <p:cNvSpPr>
            <a:spLocks noChangeShapeType="1"/>
          </p:cNvSpPr>
          <p:nvPr/>
        </p:nvSpPr>
        <p:spPr bwMode="auto">
          <a:xfrm>
            <a:off x="5334000" y="4038600"/>
            <a:ext cx="1828800" cy="1295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50185" name="Picture 9" descr="Stevens_Johnson-28">
            <a:extLst>
              <a:ext uri="{FF2B5EF4-FFF2-40B4-BE49-F238E27FC236}">
                <a16:creationId xmlns:a16="http://schemas.microsoft.com/office/drawing/2014/main" id="{16235B01-EF1A-4F7A-A9A2-610155C5C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765175"/>
            <a:ext cx="435768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AutoShape 10">
            <a:extLst>
              <a:ext uri="{FF2B5EF4-FFF2-40B4-BE49-F238E27FC236}">
                <a16:creationId xmlns:a16="http://schemas.microsoft.com/office/drawing/2014/main" id="{60D19865-4A36-43F7-BA7A-96D4BB284195}"/>
              </a:ext>
            </a:extLst>
          </p:cNvPr>
          <p:cNvSpPr>
            <a:spLocks noChangeArrowheads="1"/>
          </p:cNvSpPr>
          <p:nvPr/>
        </p:nvSpPr>
        <p:spPr bwMode="auto">
          <a:xfrm>
            <a:off x="4495800" y="2438400"/>
            <a:ext cx="1447800" cy="381000"/>
          </a:xfrm>
          <a:prstGeom prst="rightArrow">
            <a:avLst>
              <a:gd name="adj1" fmla="val 50000"/>
              <a:gd name="adj2" fmla="val 9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832FD98A-33F1-4266-B206-1B35683C2BC1}"/>
              </a:ext>
            </a:extLst>
          </p:cNvPr>
          <p:cNvSpPr txBox="1">
            <a:spLocks noChangeArrowheads="1"/>
          </p:cNvSpPr>
          <p:nvPr/>
        </p:nvSpPr>
        <p:spPr bwMode="auto">
          <a:xfrm>
            <a:off x="1819275" y="5562601"/>
            <a:ext cx="8477250" cy="523875"/>
          </a:xfrm>
          <a:prstGeom prst="rect">
            <a:avLst/>
          </a:prstGeom>
          <a:solidFill>
            <a:schemeClr val="accent5">
              <a:lumMod val="90000"/>
            </a:schemeClr>
          </a:solidFill>
          <a:ln w="19050">
            <a:solidFill>
              <a:schemeClr val="accent2"/>
            </a:solidFill>
            <a:miter lim="800000"/>
            <a:headEnd/>
            <a:tailEnd/>
          </a:ln>
          <a:effec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it-IT" altLang="it-IT" sz="2800" b="1" dirty="0">
                <a:solidFill>
                  <a:srgbClr val="000066"/>
                </a:solidFill>
              </a:rPr>
              <a:t>Sindrome di Lyell o </a:t>
            </a:r>
            <a:r>
              <a:rPr lang="it-IT" altLang="it-IT" sz="2800" b="1" dirty="0" err="1">
                <a:solidFill>
                  <a:srgbClr val="000066"/>
                </a:solidFill>
              </a:rPr>
              <a:t>Necrolisi</a:t>
            </a:r>
            <a:r>
              <a:rPr lang="it-IT" altLang="it-IT" sz="2800" b="1" dirty="0">
                <a:solidFill>
                  <a:srgbClr val="000066"/>
                </a:solidFill>
              </a:rPr>
              <a:t> Epidermica tossica</a:t>
            </a:r>
          </a:p>
        </p:txBody>
      </p:sp>
      <p:pic>
        <p:nvPicPr>
          <p:cNvPr id="52227" name="Picture 3" descr="a09f08">
            <a:extLst>
              <a:ext uri="{FF2B5EF4-FFF2-40B4-BE49-F238E27FC236}">
                <a16:creationId xmlns:a16="http://schemas.microsoft.com/office/drawing/2014/main" id="{21B4FADF-B5AB-4F20-A10B-833DE04F7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2" y="493201"/>
            <a:ext cx="45720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a:extLst>
              <a:ext uri="{FF2B5EF4-FFF2-40B4-BE49-F238E27FC236}">
                <a16:creationId xmlns:a16="http://schemas.microsoft.com/office/drawing/2014/main" id="{B71575DD-02BF-4F22-88C9-90B6D63DE8EA}"/>
              </a:ext>
            </a:extLst>
          </p:cNvPr>
          <p:cNvSpPr>
            <a:spLocks noChangeArrowheads="1"/>
          </p:cNvSpPr>
          <p:nvPr/>
        </p:nvSpPr>
        <p:spPr bwMode="auto">
          <a:xfrm>
            <a:off x="4445431" y="4705674"/>
            <a:ext cx="49530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52229" name="Picture 5" descr="derm144">
            <a:extLst>
              <a:ext uri="{FF2B5EF4-FFF2-40B4-BE49-F238E27FC236}">
                <a16:creationId xmlns:a16="http://schemas.microsoft.com/office/drawing/2014/main" id="{D5C8F27C-CBD8-48C1-9B05-15555EF06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93" y="534262"/>
            <a:ext cx="23812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AutoShape 6">
            <a:extLst>
              <a:ext uri="{FF2B5EF4-FFF2-40B4-BE49-F238E27FC236}">
                <a16:creationId xmlns:a16="http://schemas.microsoft.com/office/drawing/2014/main" id="{32A52872-B26C-4AA3-B9BF-47A938093884}"/>
              </a:ext>
            </a:extLst>
          </p:cNvPr>
          <p:cNvSpPr>
            <a:spLocks noChangeArrowheads="1"/>
          </p:cNvSpPr>
          <p:nvPr/>
        </p:nvSpPr>
        <p:spPr bwMode="auto">
          <a:xfrm>
            <a:off x="3294682" y="2198687"/>
            <a:ext cx="1600200" cy="533400"/>
          </a:xfrm>
          <a:prstGeom prst="rightArrow">
            <a:avLst>
              <a:gd name="adj1" fmla="val 50000"/>
              <a:gd name="adj2" fmla="val 75000"/>
            </a:avLst>
          </a:prstGeom>
          <a:solidFill>
            <a:srgbClr val="FF0000"/>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7" name="Picture 5" descr="http://obededom.mex.tl/imagesnew2/0/0/0/0/1/7/4/1/4/5/Steven-Johnson%202.png">
            <a:extLst>
              <a:ext uri="{FF2B5EF4-FFF2-40B4-BE49-F238E27FC236}">
                <a16:creationId xmlns:a16="http://schemas.microsoft.com/office/drawing/2014/main" id="{A6C1D76F-C5F9-468E-8672-5F0B0ACA5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988" y="1589975"/>
            <a:ext cx="3602439" cy="25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a:extLst>
              <a:ext uri="{FF2B5EF4-FFF2-40B4-BE49-F238E27FC236}">
                <a16:creationId xmlns:a16="http://schemas.microsoft.com/office/drawing/2014/main" id="{32A52872-B26C-4AA3-B9BF-47A938093884}"/>
              </a:ext>
            </a:extLst>
          </p:cNvPr>
          <p:cNvSpPr>
            <a:spLocks noChangeArrowheads="1"/>
          </p:cNvSpPr>
          <p:nvPr/>
        </p:nvSpPr>
        <p:spPr bwMode="auto">
          <a:xfrm>
            <a:off x="7624843" y="2198687"/>
            <a:ext cx="905307" cy="533400"/>
          </a:xfrm>
          <a:prstGeom prst="rightArrow">
            <a:avLst>
              <a:gd name="adj1" fmla="val 50000"/>
              <a:gd name="adj2" fmla="val 75000"/>
            </a:avLst>
          </a:prstGeom>
          <a:solidFill>
            <a:srgbClr val="FF0000"/>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Rettangolo 18"/>
          <p:cNvSpPr/>
          <p:nvPr/>
        </p:nvSpPr>
        <p:spPr>
          <a:xfrm>
            <a:off x="4070196" y="5657144"/>
            <a:ext cx="3343078" cy="536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76498"/>
            <a:ext cx="6652813" cy="41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ine 4">
            <a:extLst>
              <a:ext uri="{FF2B5EF4-FFF2-40B4-BE49-F238E27FC236}">
                <a16:creationId xmlns:a16="http://schemas.microsoft.com/office/drawing/2014/main" id="{A9452551-3D3C-2764-4769-632855EBF315}"/>
              </a:ext>
            </a:extLst>
          </p:cNvPr>
          <p:cNvSpPr>
            <a:spLocks noChangeShapeType="1"/>
          </p:cNvSpPr>
          <p:nvPr/>
        </p:nvSpPr>
        <p:spPr bwMode="auto">
          <a:xfrm>
            <a:off x="3228583" y="678920"/>
            <a:ext cx="43307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4" name="Line 4">
            <a:extLst>
              <a:ext uri="{FF2B5EF4-FFF2-40B4-BE49-F238E27FC236}">
                <a16:creationId xmlns:a16="http://schemas.microsoft.com/office/drawing/2014/main" id="{D53E8080-6DB4-D172-28B4-8D22F2AE54E0}"/>
              </a:ext>
            </a:extLst>
          </p:cNvPr>
          <p:cNvSpPr>
            <a:spLocks noChangeShapeType="1"/>
          </p:cNvSpPr>
          <p:nvPr/>
        </p:nvSpPr>
        <p:spPr bwMode="auto">
          <a:xfrm>
            <a:off x="3250014" y="653236"/>
            <a:ext cx="43307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 name="Line 8">
            <a:extLst>
              <a:ext uri="{FF2B5EF4-FFF2-40B4-BE49-F238E27FC236}">
                <a16:creationId xmlns:a16="http://schemas.microsoft.com/office/drawing/2014/main" id="{9E94A348-B851-73F2-921D-D4EABC01C47D}"/>
              </a:ext>
            </a:extLst>
          </p:cNvPr>
          <p:cNvSpPr>
            <a:spLocks noChangeShapeType="1"/>
          </p:cNvSpPr>
          <p:nvPr/>
        </p:nvSpPr>
        <p:spPr bwMode="auto">
          <a:xfrm flipH="1">
            <a:off x="3326406" y="1377133"/>
            <a:ext cx="838200" cy="6921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8" name="Rectangle 11">
            <a:extLst>
              <a:ext uri="{FF2B5EF4-FFF2-40B4-BE49-F238E27FC236}">
                <a16:creationId xmlns:a16="http://schemas.microsoft.com/office/drawing/2014/main" id="{178D298B-BD7F-C655-7DA6-CBF45C862A61}"/>
              </a:ext>
            </a:extLst>
          </p:cNvPr>
          <p:cNvSpPr>
            <a:spLocks noChangeArrowheads="1"/>
          </p:cNvSpPr>
          <p:nvPr/>
        </p:nvSpPr>
        <p:spPr bwMode="auto">
          <a:xfrm>
            <a:off x="1608101" y="2069283"/>
            <a:ext cx="3283825" cy="726131"/>
          </a:xfrm>
          <a:prstGeom prst="rect">
            <a:avLst/>
          </a:prstGeom>
          <a:solidFill>
            <a:srgbClr val="FFFFFF"/>
          </a:solidFill>
          <a:ln w="12700">
            <a:solidFill>
              <a:srgbClr val="FA04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1463" tIns="54754" rIns="111463" bIns="54754">
            <a:spAutoFit/>
          </a:bodyPr>
          <a:lstStyle>
            <a:lvl1pPr defTabSz="1127125">
              <a:spcBef>
                <a:spcPct val="20000"/>
              </a:spcBef>
              <a:buChar char="•"/>
              <a:defRPr sz="3200">
                <a:solidFill>
                  <a:schemeClr val="tx1"/>
                </a:solidFill>
                <a:latin typeface="Arial" panose="020B0604020202020204" pitchFamily="34" charset="0"/>
              </a:defRPr>
            </a:lvl1pPr>
            <a:lvl2pPr marL="742950" indent="-285750" defTabSz="1127125">
              <a:spcBef>
                <a:spcPct val="20000"/>
              </a:spcBef>
              <a:buChar char="–"/>
              <a:defRPr sz="2800">
                <a:solidFill>
                  <a:schemeClr val="tx1"/>
                </a:solidFill>
                <a:latin typeface="Arial" panose="020B0604020202020204" pitchFamily="34" charset="0"/>
              </a:defRPr>
            </a:lvl2pPr>
            <a:lvl3pPr marL="1143000" indent="-228600" defTabSz="1127125">
              <a:spcBef>
                <a:spcPct val="20000"/>
              </a:spcBef>
              <a:buChar char="•"/>
              <a:defRPr sz="2400">
                <a:solidFill>
                  <a:schemeClr val="tx1"/>
                </a:solidFill>
                <a:latin typeface="Arial" panose="020B0604020202020204" pitchFamily="34" charset="0"/>
              </a:defRPr>
            </a:lvl3pPr>
            <a:lvl4pPr marL="1600200" indent="-228600" defTabSz="1127125">
              <a:spcBef>
                <a:spcPct val="20000"/>
              </a:spcBef>
              <a:buChar char="–"/>
              <a:defRPr sz="2000">
                <a:solidFill>
                  <a:schemeClr val="tx1"/>
                </a:solidFill>
                <a:latin typeface="Arial" panose="020B0604020202020204" pitchFamily="34" charset="0"/>
              </a:defRPr>
            </a:lvl4pPr>
            <a:lvl5pPr marL="2057400" indent="-228600" defTabSz="1127125">
              <a:spcBef>
                <a:spcPct val="20000"/>
              </a:spcBef>
              <a:buChar char="»"/>
              <a:defRPr sz="2000">
                <a:solidFill>
                  <a:schemeClr val="tx1"/>
                </a:solidFill>
                <a:latin typeface="Arial" panose="020B0604020202020204" pitchFamily="34" charset="0"/>
              </a:defRPr>
            </a:lvl5pPr>
            <a:lvl6pPr marL="25146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b="1" dirty="0">
                <a:solidFill>
                  <a:srgbClr val="FC0128"/>
                </a:solidFill>
              </a:rPr>
              <a:t>Drug </a:t>
            </a:r>
            <a:r>
              <a:rPr lang="it-IT" altLang="it-IT" sz="4000" b="1" dirty="0" err="1">
                <a:solidFill>
                  <a:srgbClr val="FC0128"/>
                </a:solidFill>
              </a:rPr>
              <a:t>Allergy</a:t>
            </a:r>
            <a:endParaRPr lang="it-IT" altLang="it-IT" sz="4000" b="1" dirty="0">
              <a:solidFill>
                <a:srgbClr val="FC0128"/>
              </a:solidFill>
            </a:endParaRPr>
          </a:p>
        </p:txBody>
      </p:sp>
      <p:sp>
        <p:nvSpPr>
          <p:cNvPr id="29" name="Rectangle 12">
            <a:extLst>
              <a:ext uri="{FF2B5EF4-FFF2-40B4-BE49-F238E27FC236}">
                <a16:creationId xmlns:a16="http://schemas.microsoft.com/office/drawing/2014/main" id="{885AD0F5-D79B-5817-1564-B8D5032D66BD}"/>
              </a:ext>
            </a:extLst>
          </p:cNvPr>
          <p:cNvSpPr>
            <a:spLocks noChangeArrowheads="1"/>
          </p:cNvSpPr>
          <p:nvPr/>
        </p:nvSpPr>
        <p:spPr bwMode="auto">
          <a:xfrm>
            <a:off x="475890" y="2904121"/>
            <a:ext cx="5181600" cy="5111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1463" tIns="54754" rIns="111463" bIns="54754">
            <a:spAutoFit/>
          </a:bodyPr>
          <a:lstStyle>
            <a:lvl1pPr defTabSz="1127125">
              <a:spcBef>
                <a:spcPct val="20000"/>
              </a:spcBef>
              <a:buChar char="•"/>
              <a:defRPr sz="3200">
                <a:solidFill>
                  <a:schemeClr val="tx1"/>
                </a:solidFill>
                <a:latin typeface="Arial" panose="020B0604020202020204" pitchFamily="34" charset="0"/>
              </a:defRPr>
            </a:lvl1pPr>
            <a:lvl2pPr marL="742950" indent="-285750" defTabSz="1127125">
              <a:spcBef>
                <a:spcPct val="20000"/>
              </a:spcBef>
              <a:buChar char="–"/>
              <a:defRPr sz="2800">
                <a:solidFill>
                  <a:schemeClr val="tx1"/>
                </a:solidFill>
                <a:latin typeface="Arial" panose="020B0604020202020204" pitchFamily="34" charset="0"/>
              </a:defRPr>
            </a:lvl2pPr>
            <a:lvl3pPr marL="1143000" indent="-228600" defTabSz="1127125">
              <a:spcBef>
                <a:spcPct val="20000"/>
              </a:spcBef>
              <a:buChar char="•"/>
              <a:defRPr sz="2400">
                <a:solidFill>
                  <a:schemeClr val="tx1"/>
                </a:solidFill>
                <a:latin typeface="Arial" panose="020B0604020202020204" pitchFamily="34" charset="0"/>
              </a:defRPr>
            </a:lvl3pPr>
            <a:lvl4pPr marL="1600200" indent="-228600" defTabSz="1127125">
              <a:spcBef>
                <a:spcPct val="20000"/>
              </a:spcBef>
              <a:buChar char="–"/>
              <a:defRPr sz="2000">
                <a:solidFill>
                  <a:schemeClr val="tx1"/>
                </a:solidFill>
                <a:latin typeface="Arial" panose="020B0604020202020204" pitchFamily="34" charset="0"/>
              </a:defRPr>
            </a:lvl4pPr>
            <a:lvl5pPr marL="2057400" indent="-228600" defTabSz="1127125">
              <a:spcBef>
                <a:spcPct val="20000"/>
              </a:spcBef>
              <a:buChar char="»"/>
              <a:defRPr sz="2000">
                <a:solidFill>
                  <a:schemeClr val="tx1"/>
                </a:solidFill>
                <a:latin typeface="Arial" panose="020B0604020202020204" pitchFamily="34" charset="0"/>
              </a:defRPr>
            </a:lvl5pPr>
            <a:lvl6pPr marL="25146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600" b="1" dirty="0"/>
              <a:t>IgE-</a:t>
            </a:r>
            <a:r>
              <a:rPr lang="it-IT" altLang="it-IT" sz="2600" b="1" dirty="0" err="1"/>
              <a:t>mediated</a:t>
            </a:r>
            <a:r>
              <a:rPr lang="it-IT" altLang="it-IT" sz="2600" b="1" dirty="0"/>
              <a:t> </a:t>
            </a:r>
            <a:r>
              <a:rPr lang="it-IT" altLang="it-IT" sz="2600" b="1" dirty="0" err="1"/>
              <a:t>drug</a:t>
            </a:r>
            <a:r>
              <a:rPr lang="it-IT" altLang="it-IT" sz="2600" b="1" dirty="0"/>
              <a:t> </a:t>
            </a:r>
            <a:r>
              <a:rPr lang="it-IT" altLang="it-IT" sz="2600" b="1" dirty="0" err="1"/>
              <a:t>allergy</a:t>
            </a:r>
            <a:r>
              <a:rPr lang="it-IT" altLang="it-IT" sz="2600" b="1" dirty="0"/>
              <a:t>             </a:t>
            </a:r>
          </a:p>
        </p:txBody>
      </p:sp>
      <p:sp>
        <p:nvSpPr>
          <p:cNvPr id="30" name="Rectangle 13">
            <a:extLst>
              <a:ext uri="{FF2B5EF4-FFF2-40B4-BE49-F238E27FC236}">
                <a16:creationId xmlns:a16="http://schemas.microsoft.com/office/drawing/2014/main" id="{1A658B55-3567-F53F-229B-EFE2E640442E}"/>
              </a:ext>
            </a:extLst>
          </p:cNvPr>
          <p:cNvSpPr>
            <a:spLocks noChangeArrowheads="1"/>
          </p:cNvSpPr>
          <p:nvPr/>
        </p:nvSpPr>
        <p:spPr bwMode="auto">
          <a:xfrm>
            <a:off x="575902" y="3519471"/>
            <a:ext cx="5081588" cy="5111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1463" tIns="54754" rIns="111463" bIns="54754">
            <a:spAutoFit/>
          </a:bodyPr>
          <a:lstStyle>
            <a:lvl1pPr defTabSz="1127125">
              <a:spcBef>
                <a:spcPct val="20000"/>
              </a:spcBef>
              <a:buChar char="•"/>
              <a:defRPr sz="3200">
                <a:solidFill>
                  <a:schemeClr val="tx1"/>
                </a:solidFill>
                <a:latin typeface="Arial" panose="020B0604020202020204" pitchFamily="34" charset="0"/>
              </a:defRPr>
            </a:lvl1pPr>
            <a:lvl2pPr marL="742950" indent="-285750" defTabSz="1127125">
              <a:spcBef>
                <a:spcPct val="20000"/>
              </a:spcBef>
              <a:buChar char="–"/>
              <a:defRPr sz="2800">
                <a:solidFill>
                  <a:schemeClr val="tx1"/>
                </a:solidFill>
                <a:latin typeface="Arial" panose="020B0604020202020204" pitchFamily="34" charset="0"/>
              </a:defRPr>
            </a:lvl2pPr>
            <a:lvl3pPr marL="1143000" indent="-228600" defTabSz="1127125">
              <a:spcBef>
                <a:spcPct val="20000"/>
              </a:spcBef>
              <a:buChar char="•"/>
              <a:defRPr sz="2400">
                <a:solidFill>
                  <a:schemeClr val="tx1"/>
                </a:solidFill>
                <a:latin typeface="Arial" panose="020B0604020202020204" pitchFamily="34" charset="0"/>
              </a:defRPr>
            </a:lvl3pPr>
            <a:lvl4pPr marL="1600200" indent="-228600" defTabSz="1127125">
              <a:spcBef>
                <a:spcPct val="20000"/>
              </a:spcBef>
              <a:buChar char="–"/>
              <a:defRPr sz="2000">
                <a:solidFill>
                  <a:schemeClr val="tx1"/>
                </a:solidFill>
                <a:latin typeface="Arial" panose="020B0604020202020204" pitchFamily="34" charset="0"/>
              </a:defRPr>
            </a:lvl4pPr>
            <a:lvl5pPr marL="2057400" indent="-228600" defTabSz="1127125">
              <a:spcBef>
                <a:spcPct val="20000"/>
              </a:spcBef>
              <a:buChar char="»"/>
              <a:defRPr sz="2000">
                <a:solidFill>
                  <a:schemeClr val="tx1"/>
                </a:solidFill>
                <a:latin typeface="Arial" panose="020B0604020202020204" pitchFamily="34" charset="0"/>
              </a:defRPr>
            </a:lvl5pPr>
            <a:lvl6pPr marL="25146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600" b="1" dirty="0"/>
              <a:t>Non-IgE-</a:t>
            </a:r>
            <a:r>
              <a:rPr lang="it-IT" altLang="it-IT" sz="2600" b="1" dirty="0" err="1"/>
              <a:t>mediated</a:t>
            </a:r>
            <a:r>
              <a:rPr lang="it-IT" altLang="it-IT" sz="2600" b="1" dirty="0"/>
              <a:t> </a:t>
            </a:r>
            <a:r>
              <a:rPr lang="it-IT" altLang="it-IT" sz="2600" b="1" dirty="0" err="1"/>
              <a:t>drug</a:t>
            </a:r>
            <a:r>
              <a:rPr lang="it-IT" altLang="it-IT" sz="2600" b="1" dirty="0"/>
              <a:t> </a:t>
            </a:r>
            <a:r>
              <a:rPr lang="it-IT" altLang="it-IT" sz="2600" b="1" dirty="0" err="1"/>
              <a:t>allergy</a:t>
            </a:r>
            <a:endParaRPr lang="it-IT" altLang="it-IT" sz="2600" b="1" dirty="0"/>
          </a:p>
        </p:txBody>
      </p:sp>
      <p:sp>
        <p:nvSpPr>
          <p:cNvPr id="32" name="CasellaDiTesto 31">
            <a:extLst>
              <a:ext uri="{FF2B5EF4-FFF2-40B4-BE49-F238E27FC236}">
                <a16:creationId xmlns:a16="http://schemas.microsoft.com/office/drawing/2014/main" id="{9D00CE4C-0103-27CC-F42E-9126A2F27B04}"/>
              </a:ext>
            </a:extLst>
          </p:cNvPr>
          <p:cNvSpPr txBox="1"/>
          <p:nvPr/>
        </p:nvSpPr>
        <p:spPr>
          <a:xfrm>
            <a:off x="240920" y="4194313"/>
            <a:ext cx="5651540" cy="1754326"/>
          </a:xfrm>
          <a:prstGeom prst="rect">
            <a:avLst/>
          </a:prstGeom>
          <a:noFill/>
          <a:ln>
            <a:solidFill>
              <a:schemeClr val="tx1">
                <a:lumMod val="85000"/>
                <a:lumOff val="15000"/>
              </a:schemeClr>
            </a:solidFill>
          </a:ln>
        </p:spPr>
        <p:txBody>
          <a:bodyPr wrap="square" rtlCol="0">
            <a:spAutoFit/>
          </a:bodyPr>
          <a:lstStyle/>
          <a:p>
            <a:r>
              <a:rPr lang="en-US" altLang="it-IT" dirty="0">
                <a:latin typeface="Arial" panose="020B0604020202020204" pitchFamily="34" charset="0"/>
              </a:rPr>
              <a:t>Drug allergy is When a hypersensitivity reaction is caused by specific immunological mechanisms  </a:t>
            </a:r>
          </a:p>
          <a:p>
            <a:r>
              <a:rPr lang="en-US" altLang="it-IT" dirty="0">
                <a:latin typeface="Arial" panose="020B0604020202020204" pitchFamily="34" charset="0"/>
              </a:rPr>
              <a:t>can be antibody-mediated or cell-mediated.</a:t>
            </a:r>
          </a:p>
          <a:p>
            <a:r>
              <a:rPr lang="en-US" b="1" dirty="0">
                <a:solidFill>
                  <a:srgbClr val="C00000"/>
                </a:solidFill>
              </a:rPr>
              <a:t>A typical example of drug anaphylaxis is penicillin allergy</a:t>
            </a:r>
            <a:endParaRPr lang="en-US" b="1" dirty="0">
              <a:solidFill>
                <a:srgbClr val="C00000"/>
              </a:solidFill>
              <a:latin typeface="Arial" panose="020B0604020202020204" pitchFamily="34" charset="0"/>
            </a:endParaRPr>
          </a:p>
          <a:p>
            <a:r>
              <a:rPr lang="en-US" dirty="0"/>
              <a:t>The diagnostic algorithm can be applied.</a:t>
            </a:r>
            <a:endParaRPr lang="it-IT" dirty="0"/>
          </a:p>
        </p:txBody>
      </p:sp>
      <p:sp>
        <p:nvSpPr>
          <p:cNvPr id="17" name="Text Box 10">
            <a:extLst>
              <a:ext uri="{FF2B5EF4-FFF2-40B4-BE49-F238E27FC236}">
                <a16:creationId xmlns:a16="http://schemas.microsoft.com/office/drawing/2014/main" id="{77D855E7-1C42-E454-8F66-ACBE658C808B}"/>
              </a:ext>
            </a:extLst>
          </p:cNvPr>
          <p:cNvSpPr txBox="1">
            <a:spLocks noChangeArrowheads="1"/>
          </p:cNvSpPr>
          <p:nvPr/>
        </p:nvSpPr>
        <p:spPr bwMode="auto">
          <a:xfrm>
            <a:off x="2008313" y="639253"/>
            <a:ext cx="8936038" cy="7905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636" tIns="56318" rIns="112636" bIns="56318">
            <a:spAutoFit/>
          </a:bodyPr>
          <a:lstStyle>
            <a:lvl1pPr defTabSz="1127125">
              <a:spcBef>
                <a:spcPct val="20000"/>
              </a:spcBef>
              <a:buChar char="•"/>
              <a:defRPr sz="3200">
                <a:solidFill>
                  <a:schemeClr val="tx1"/>
                </a:solidFill>
                <a:latin typeface="Arial" panose="020B0604020202020204" pitchFamily="34" charset="0"/>
              </a:defRPr>
            </a:lvl1pPr>
            <a:lvl2pPr marL="742950" indent="-285750" defTabSz="1127125">
              <a:spcBef>
                <a:spcPct val="20000"/>
              </a:spcBef>
              <a:buChar char="–"/>
              <a:defRPr sz="2800">
                <a:solidFill>
                  <a:schemeClr val="tx1"/>
                </a:solidFill>
                <a:latin typeface="Arial" panose="020B0604020202020204" pitchFamily="34" charset="0"/>
              </a:defRPr>
            </a:lvl2pPr>
            <a:lvl3pPr marL="1143000" indent="-228600" defTabSz="1127125">
              <a:spcBef>
                <a:spcPct val="20000"/>
              </a:spcBef>
              <a:buChar char="•"/>
              <a:defRPr sz="2400">
                <a:solidFill>
                  <a:schemeClr val="tx1"/>
                </a:solidFill>
                <a:latin typeface="Arial" panose="020B0604020202020204" pitchFamily="34" charset="0"/>
              </a:defRPr>
            </a:lvl3pPr>
            <a:lvl4pPr marL="1600200" indent="-228600" defTabSz="1127125">
              <a:spcBef>
                <a:spcPct val="20000"/>
              </a:spcBef>
              <a:buChar char="–"/>
              <a:defRPr sz="2000">
                <a:solidFill>
                  <a:schemeClr val="tx1"/>
                </a:solidFill>
                <a:latin typeface="Arial" panose="020B0604020202020204" pitchFamily="34" charset="0"/>
              </a:defRPr>
            </a:lvl4pPr>
            <a:lvl5pPr marL="2057400" indent="-228600" defTabSz="1127125">
              <a:spcBef>
                <a:spcPct val="20000"/>
              </a:spcBef>
              <a:buChar char="»"/>
              <a:defRPr sz="2000">
                <a:solidFill>
                  <a:schemeClr val="tx1"/>
                </a:solidFill>
                <a:latin typeface="Arial" panose="020B0604020202020204" pitchFamily="34" charset="0"/>
              </a:defRPr>
            </a:lvl5pPr>
            <a:lvl6pPr marL="25146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400" b="1" dirty="0"/>
              <a:t>Drug </a:t>
            </a:r>
            <a:r>
              <a:rPr lang="it-IT" altLang="it-IT" sz="4400" b="1" dirty="0" err="1"/>
              <a:t>Hypersensitivity</a:t>
            </a:r>
            <a:r>
              <a:rPr lang="it-IT" altLang="it-IT" sz="4400" b="1" dirty="0"/>
              <a:t> Reactions</a:t>
            </a:r>
          </a:p>
        </p:txBody>
      </p:sp>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7089" y="2043898"/>
            <a:ext cx="5819934" cy="3877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id="{249B554C-6AA6-4989-8D8A-9B9BD0FAB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76652"/>
            <a:ext cx="6652813" cy="41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sellaDiTesto 12">
            <a:extLst>
              <a:ext uri="{FF2B5EF4-FFF2-40B4-BE49-F238E27FC236}">
                <a16:creationId xmlns:a16="http://schemas.microsoft.com/office/drawing/2014/main" id="{E564EA06-2F8F-35DF-B3D2-540A48C44BFD}"/>
              </a:ext>
            </a:extLst>
          </p:cNvPr>
          <p:cNvSpPr txBox="1"/>
          <p:nvPr/>
        </p:nvSpPr>
        <p:spPr>
          <a:xfrm>
            <a:off x="193663" y="5987941"/>
            <a:ext cx="11803360" cy="369332"/>
          </a:xfrm>
          <a:prstGeom prst="rect">
            <a:avLst/>
          </a:prstGeom>
          <a:noFill/>
        </p:spPr>
        <p:txBody>
          <a:bodyPr wrap="square">
            <a:spAutoFit/>
          </a:bodyPr>
          <a:lstStyle/>
          <a:p>
            <a:r>
              <a:rPr lang="en-US" dirty="0"/>
              <a:t>For </a:t>
            </a:r>
            <a:r>
              <a:rPr lang="en-US" dirty="0" err="1"/>
              <a:t>Betalactam</a:t>
            </a:r>
            <a:r>
              <a:rPr lang="en-US" dirty="0"/>
              <a:t> the diagnostic procedures consist </a:t>
            </a:r>
            <a:r>
              <a:rPr lang="it-IT" dirty="0"/>
              <a:t>of </a:t>
            </a:r>
            <a:r>
              <a:rPr lang="it-IT" dirty="0" err="1"/>
              <a:t>all</a:t>
            </a:r>
            <a:r>
              <a:rPr lang="it-IT" dirty="0"/>
              <a:t> 3 </a:t>
            </a:r>
            <a:r>
              <a:rPr lang="en-US" dirty="0"/>
              <a:t>different steps</a:t>
            </a:r>
            <a:r>
              <a:rPr lang="en-US" baseline="0" dirty="0"/>
              <a:t> </a:t>
            </a:r>
            <a:r>
              <a:rPr lang="en-US" dirty="0"/>
              <a:t>particularly in the case of </a:t>
            </a:r>
            <a:r>
              <a:rPr lang="en-US" dirty="0" err="1"/>
              <a:t>anaphylasis</a:t>
            </a:r>
            <a:endParaRPr lang="it-IT" dirty="0"/>
          </a:p>
        </p:txBody>
      </p:sp>
      <p:sp>
        <p:nvSpPr>
          <p:cNvPr id="8" name="CasellaDiTesto 7">
            <a:extLst>
              <a:ext uri="{FF2B5EF4-FFF2-40B4-BE49-F238E27FC236}">
                <a16:creationId xmlns:a16="http://schemas.microsoft.com/office/drawing/2014/main" id="{5C3AF821-66DA-2410-F8D1-D9B8B94C3190}"/>
              </a:ext>
            </a:extLst>
          </p:cNvPr>
          <p:cNvSpPr txBox="1"/>
          <p:nvPr/>
        </p:nvSpPr>
        <p:spPr>
          <a:xfrm>
            <a:off x="3932171" y="47872"/>
            <a:ext cx="4489835" cy="646331"/>
          </a:xfrm>
          <a:prstGeom prst="rect">
            <a:avLst/>
          </a:prstGeom>
          <a:noFill/>
        </p:spPr>
        <p:txBody>
          <a:bodyPr wrap="square" rtlCol="0">
            <a:spAutoFit/>
          </a:bodyPr>
          <a:lstStyle/>
          <a:p>
            <a:r>
              <a:rPr lang="it-IT" sz="3600" b="1" dirty="0">
                <a:solidFill>
                  <a:schemeClr val="bg1"/>
                </a:solidFill>
              </a:rPr>
              <a:t>DIAGNOSI  ADR</a:t>
            </a:r>
          </a:p>
        </p:txBody>
      </p:sp>
    </p:spTree>
    <p:extLst>
      <p:ext uri="{BB962C8B-B14F-4D97-AF65-F5344CB8AC3E}">
        <p14:creationId xmlns:p14="http://schemas.microsoft.com/office/powerpoint/2010/main" val="149004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0-#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utoUpdateAnimBg="0"/>
      <p:bldP spid="29" grpId="0" animBg="1" autoUpdateAnimBg="0"/>
      <p:bldP spid="30" grpId="0" animBg="1" autoUpdateAnimBg="0"/>
      <p:bldP spid="17"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Rettangolo 18"/>
          <p:cNvSpPr/>
          <p:nvPr/>
        </p:nvSpPr>
        <p:spPr>
          <a:xfrm>
            <a:off x="4070196" y="5657144"/>
            <a:ext cx="3343078" cy="536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271059" y="3729764"/>
            <a:ext cx="3142215" cy="1061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a:extLst>
              <a:ext uri="{FF2B5EF4-FFF2-40B4-BE49-F238E27FC236}">
                <a16:creationId xmlns:a16="http://schemas.microsoft.com/office/drawing/2014/main" id="{8929DE0A-E9C7-9775-091F-6B2815A53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50" y="534772"/>
            <a:ext cx="8845550" cy="591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ttore 1 4">
            <a:extLst>
              <a:ext uri="{FF2B5EF4-FFF2-40B4-BE49-F238E27FC236}">
                <a16:creationId xmlns:a16="http://schemas.microsoft.com/office/drawing/2014/main" id="{A6F4ED90-9813-7131-20DE-1B57FEB77E82}"/>
              </a:ext>
            </a:extLst>
          </p:cNvPr>
          <p:cNvCxnSpPr>
            <a:cxnSpLocks/>
          </p:cNvCxnSpPr>
          <p:nvPr/>
        </p:nvCxnSpPr>
        <p:spPr>
          <a:xfrm>
            <a:off x="880571" y="1968075"/>
            <a:ext cx="10287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sellaDiTesto 5">
            <a:extLst>
              <a:ext uri="{FF2B5EF4-FFF2-40B4-BE49-F238E27FC236}">
                <a16:creationId xmlns:a16="http://schemas.microsoft.com/office/drawing/2014/main" id="{CDCFB1FC-5EEB-3CFD-F826-AE27BB5CE900}"/>
              </a:ext>
            </a:extLst>
          </p:cNvPr>
          <p:cNvSpPr txBox="1">
            <a:spLocks noChangeArrowheads="1"/>
          </p:cNvSpPr>
          <p:nvPr/>
        </p:nvSpPr>
        <p:spPr bwMode="auto">
          <a:xfrm>
            <a:off x="10329863" y="649626"/>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1° </a:t>
            </a:r>
            <a:r>
              <a:rPr lang="it-IT" altLang="it-IT" sz="2400" b="1" dirty="0" err="1">
                <a:solidFill>
                  <a:srgbClr val="FF0000"/>
                </a:solidFill>
              </a:rPr>
              <a:t>step</a:t>
            </a:r>
            <a:endParaRPr lang="it-IT" altLang="it-IT" sz="2400" b="1" dirty="0">
              <a:solidFill>
                <a:srgbClr val="FF0000"/>
              </a:solidFill>
            </a:endParaRPr>
          </a:p>
        </p:txBody>
      </p:sp>
      <p:cxnSp>
        <p:nvCxnSpPr>
          <p:cNvPr id="13" name="Connettore 1 7">
            <a:extLst>
              <a:ext uri="{FF2B5EF4-FFF2-40B4-BE49-F238E27FC236}">
                <a16:creationId xmlns:a16="http://schemas.microsoft.com/office/drawing/2014/main" id="{4D471AE9-76E7-25C6-945F-BE51D118B53C}"/>
              </a:ext>
            </a:extLst>
          </p:cNvPr>
          <p:cNvCxnSpPr/>
          <p:nvPr/>
        </p:nvCxnSpPr>
        <p:spPr>
          <a:xfrm>
            <a:off x="919162" y="3552444"/>
            <a:ext cx="10429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asellaDiTesto 8">
            <a:extLst>
              <a:ext uri="{FF2B5EF4-FFF2-40B4-BE49-F238E27FC236}">
                <a16:creationId xmlns:a16="http://schemas.microsoft.com/office/drawing/2014/main" id="{0A7A7B0C-3EF1-D42B-4D67-B8CBDBFA194F}"/>
              </a:ext>
            </a:extLst>
          </p:cNvPr>
          <p:cNvSpPr txBox="1">
            <a:spLocks noChangeArrowheads="1"/>
          </p:cNvSpPr>
          <p:nvPr/>
        </p:nvSpPr>
        <p:spPr bwMode="auto">
          <a:xfrm>
            <a:off x="10329863" y="2677795"/>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2° </a:t>
            </a:r>
            <a:r>
              <a:rPr lang="it-IT" altLang="it-IT" sz="2400" b="1" dirty="0" err="1">
                <a:solidFill>
                  <a:srgbClr val="FF0000"/>
                </a:solidFill>
              </a:rPr>
              <a:t>step</a:t>
            </a:r>
            <a:endParaRPr lang="it-IT" altLang="it-IT" sz="2400" b="1" dirty="0">
              <a:solidFill>
                <a:srgbClr val="FF0000"/>
              </a:solidFill>
            </a:endParaRPr>
          </a:p>
        </p:txBody>
      </p:sp>
      <p:sp>
        <p:nvSpPr>
          <p:cNvPr id="17" name="CasellaDiTesto 10">
            <a:extLst>
              <a:ext uri="{FF2B5EF4-FFF2-40B4-BE49-F238E27FC236}">
                <a16:creationId xmlns:a16="http://schemas.microsoft.com/office/drawing/2014/main" id="{C72BB509-AFA8-D22E-C2F2-27CA2B928A69}"/>
              </a:ext>
            </a:extLst>
          </p:cNvPr>
          <p:cNvSpPr txBox="1">
            <a:spLocks noChangeArrowheads="1"/>
          </p:cNvSpPr>
          <p:nvPr/>
        </p:nvSpPr>
        <p:spPr bwMode="auto">
          <a:xfrm>
            <a:off x="10329863" y="5272088"/>
            <a:ext cx="119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3° </a:t>
            </a:r>
            <a:r>
              <a:rPr lang="it-IT" altLang="it-IT" sz="2400" b="1" dirty="0" err="1">
                <a:solidFill>
                  <a:srgbClr val="FF0000"/>
                </a:solidFill>
              </a:rPr>
              <a:t>step</a:t>
            </a:r>
            <a:endParaRPr lang="it-IT" altLang="it-IT" sz="2400" b="1" dirty="0">
              <a:solidFill>
                <a:srgbClr val="FF0000"/>
              </a:solidFill>
            </a:endParaRPr>
          </a:p>
        </p:txBody>
      </p:sp>
      <p:sp>
        <p:nvSpPr>
          <p:cNvPr id="23" name="CasellaDiTesto 22"/>
          <p:cNvSpPr txBox="1"/>
          <p:nvPr/>
        </p:nvSpPr>
        <p:spPr>
          <a:xfrm>
            <a:off x="0" y="6193873"/>
            <a:ext cx="12163495" cy="646331"/>
          </a:xfrm>
          <a:prstGeom prst="rect">
            <a:avLst/>
          </a:prstGeom>
          <a:solidFill>
            <a:schemeClr val="bg1"/>
          </a:solidFill>
        </p:spPr>
        <p:txBody>
          <a:bodyPr wrap="square" rtlCol="0">
            <a:spAutoFit/>
          </a:bodyPr>
          <a:lstStyle/>
          <a:p>
            <a:r>
              <a:rPr lang="en-US" b="1" dirty="0">
                <a:ea typeface="Calibri"/>
                <a:cs typeface="Calibri"/>
                <a:sym typeface="Calibri"/>
              </a:rPr>
              <a:t>Is very important a correct diagnosis of </a:t>
            </a:r>
            <a:r>
              <a:rPr lang="it-IT" dirty="0"/>
              <a:t>ADR and </a:t>
            </a:r>
            <a:r>
              <a:rPr lang="it-IT" dirty="0" err="1"/>
              <a:t>this</a:t>
            </a:r>
            <a:r>
              <a:rPr lang="it-IT" dirty="0"/>
              <a:t> </a:t>
            </a:r>
            <a:r>
              <a:rPr lang="it-IT" dirty="0" err="1"/>
              <a:t>is</a:t>
            </a:r>
            <a:r>
              <a:rPr lang="it-IT" dirty="0"/>
              <a:t> the </a:t>
            </a:r>
            <a:r>
              <a:rPr lang="en-US" b="1" dirty="0">
                <a:ea typeface="Calibri"/>
                <a:cs typeface="Calibri"/>
                <a:sym typeface="Calibri"/>
              </a:rPr>
              <a:t>Algorithm</a:t>
            </a:r>
            <a:endParaRPr lang="it-IT" dirty="0"/>
          </a:p>
          <a:p>
            <a:pPr lvl="0" defTabSz="914400">
              <a:defRPr/>
            </a:pPr>
            <a:r>
              <a:rPr lang="en-US" altLang="it-IT" dirty="0">
                <a:latin typeface="Arial" panose="020B0604020202020204" pitchFamily="34" charset="0"/>
              </a:rPr>
              <a:t>The diagnostic procedures used by the allergist, to diagnose drug allergies,  in general consist of 3 different steps.  </a:t>
            </a:r>
          </a:p>
        </p:txBody>
      </p:sp>
      <p:sp>
        <p:nvSpPr>
          <p:cNvPr id="7" name="Rettangolo 6">
            <a:extLst>
              <a:ext uri="{FF2B5EF4-FFF2-40B4-BE49-F238E27FC236}">
                <a16:creationId xmlns:a16="http://schemas.microsoft.com/office/drawing/2014/main" id="{20C2F906-C17E-4985-BB3D-25B27DDFFAD6}"/>
              </a:ext>
            </a:extLst>
          </p:cNvPr>
          <p:cNvSpPr/>
          <p:nvPr/>
        </p:nvSpPr>
        <p:spPr>
          <a:xfrm>
            <a:off x="2721032" y="624219"/>
            <a:ext cx="7342408" cy="127222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4052337" y="-28891"/>
            <a:ext cx="3508800" cy="523220"/>
          </a:xfrm>
          <a:prstGeom prst="rect">
            <a:avLst/>
          </a:prstGeom>
          <a:noFill/>
        </p:spPr>
        <p:txBody>
          <a:bodyPr wrap="square" rtlCol="0">
            <a:spAutoFit/>
          </a:bodyPr>
          <a:lstStyle/>
          <a:p>
            <a:r>
              <a:rPr lang="it-IT" sz="2800" dirty="0">
                <a:solidFill>
                  <a:schemeClr val="bg1"/>
                </a:solidFill>
              </a:rPr>
              <a:t>ADR    Management</a:t>
            </a:r>
          </a:p>
        </p:txBody>
      </p:sp>
    </p:spTree>
    <p:extLst>
      <p:ext uri="{BB962C8B-B14F-4D97-AF65-F5344CB8AC3E}">
        <p14:creationId xmlns:p14="http://schemas.microsoft.com/office/powerpoint/2010/main" val="356482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A2D7B699-88B8-4593-8032-98997F6FD83F}"/>
              </a:ext>
            </a:extLst>
          </p:cNvPr>
          <p:cNvSpPr>
            <a:spLocks noGrp="1"/>
          </p:cNvSpPr>
          <p:nvPr>
            <p:ph type="sldNum" sz="quarter" idx="4294967295"/>
          </p:nvPr>
        </p:nvSpPr>
        <p:spPr/>
        <p:txBody>
          <a:bodyPr/>
          <a:lstStyle/>
          <a:p>
            <a:fld id="{59DE6EB8-52AB-45EA-A660-3E1EBFA72987}" type="slidenum">
              <a:rPr lang="en-US" smtClean="0"/>
              <a:t>27</a:t>
            </a:fld>
            <a:endParaRPr lang="en-US"/>
          </a:p>
        </p:txBody>
      </p:sp>
      <p:sp>
        <p:nvSpPr>
          <p:cNvPr id="3" name="AutoShape 2" descr="https://onlinelibrary.wiley.com/cms/asset/b08ce734-c26e-4a0e-bad2-ee30f328fa5f/all.2019.74.issue-1.cover.jpg">
            <a:extLst>
              <a:ext uri="{FF2B5EF4-FFF2-40B4-BE49-F238E27FC236}">
                <a16:creationId xmlns:a16="http://schemas.microsoft.com/office/drawing/2014/main" id="{623C983D-7157-43E7-81C1-0CFAA76173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https://onlinelibrary.wiley.com/cms/asset/b08ce734-c26e-4a0e-bad2-ee30f328fa5f/all.2019.74.issue-1.cover.jpg">
            <a:extLst>
              <a:ext uri="{FF2B5EF4-FFF2-40B4-BE49-F238E27FC236}">
                <a16:creationId xmlns:a16="http://schemas.microsoft.com/office/drawing/2014/main" id="{BBD48BF7-1D40-4A8C-B03B-E9874DEAD08E}"/>
              </a:ext>
            </a:extLst>
          </p:cNvPr>
          <p:cNvSpPr>
            <a:spLocks noChangeAspect="1" noChangeArrowheads="1"/>
          </p:cNvSpPr>
          <p:nvPr/>
        </p:nvSpPr>
        <p:spPr bwMode="auto">
          <a:xfrm>
            <a:off x="6095999" y="896815"/>
            <a:ext cx="2836985" cy="2836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3DDCA3F9-572F-4C87-A44D-16906B5BE138}"/>
              </a:ext>
            </a:extLst>
          </p:cNvPr>
          <p:cNvPicPr>
            <a:picLocks noChangeAspect="1"/>
          </p:cNvPicPr>
          <p:nvPr/>
        </p:nvPicPr>
        <p:blipFill>
          <a:blip r:embed="rId2"/>
          <a:stretch>
            <a:fillRect/>
          </a:stretch>
        </p:blipFill>
        <p:spPr>
          <a:xfrm>
            <a:off x="2199710" y="62572"/>
            <a:ext cx="8097380" cy="1267002"/>
          </a:xfrm>
          <a:prstGeom prst="rect">
            <a:avLst/>
          </a:prstGeom>
        </p:spPr>
      </p:pic>
      <p:sp>
        <p:nvSpPr>
          <p:cNvPr id="7" name="CasellaDiTesto 6">
            <a:extLst>
              <a:ext uri="{FF2B5EF4-FFF2-40B4-BE49-F238E27FC236}">
                <a16:creationId xmlns:a16="http://schemas.microsoft.com/office/drawing/2014/main" id="{90CACB84-F681-48BC-A925-125FEBF0E0A2}"/>
              </a:ext>
            </a:extLst>
          </p:cNvPr>
          <p:cNvSpPr txBox="1"/>
          <p:nvPr/>
        </p:nvSpPr>
        <p:spPr>
          <a:xfrm>
            <a:off x="10428657" y="6485629"/>
            <a:ext cx="1763343" cy="369332"/>
          </a:xfrm>
          <a:prstGeom prst="rect">
            <a:avLst/>
          </a:prstGeom>
          <a:noFill/>
        </p:spPr>
        <p:txBody>
          <a:bodyPr wrap="square" rtlCol="0">
            <a:spAutoFit/>
          </a:bodyPr>
          <a:lstStyle/>
          <a:p>
            <a:r>
              <a:rPr lang="it-IT" dirty="0"/>
              <a:t>K.Brockow.2018</a:t>
            </a:r>
          </a:p>
        </p:txBody>
      </p:sp>
      <p:pic>
        <p:nvPicPr>
          <p:cNvPr id="11" name="Immagine 10">
            <a:extLst>
              <a:ext uri="{FF2B5EF4-FFF2-40B4-BE49-F238E27FC236}">
                <a16:creationId xmlns:a16="http://schemas.microsoft.com/office/drawing/2014/main" id="{2E9309F5-7D77-4F43-A1C4-19A09B4F036E}"/>
              </a:ext>
            </a:extLst>
          </p:cNvPr>
          <p:cNvPicPr>
            <a:picLocks noChangeAspect="1"/>
          </p:cNvPicPr>
          <p:nvPr/>
        </p:nvPicPr>
        <p:blipFill>
          <a:blip r:embed="rId3"/>
          <a:stretch>
            <a:fillRect/>
          </a:stretch>
        </p:blipFill>
        <p:spPr>
          <a:xfrm>
            <a:off x="150718" y="1424881"/>
            <a:ext cx="4795634" cy="5245414"/>
          </a:xfrm>
          <a:prstGeom prst="rect">
            <a:avLst/>
          </a:prstGeom>
          <a:ln>
            <a:solidFill>
              <a:schemeClr val="tx1"/>
            </a:solidFill>
          </a:ln>
        </p:spPr>
      </p:pic>
      <p:pic>
        <p:nvPicPr>
          <p:cNvPr id="6" name="Immagine 5">
            <a:extLst>
              <a:ext uri="{FF2B5EF4-FFF2-40B4-BE49-F238E27FC236}">
                <a16:creationId xmlns:a16="http://schemas.microsoft.com/office/drawing/2014/main" id="{A160E4FC-19E8-4DB5-BE3B-2B9747B8F08F}"/>
              </a:ext>
            </a:extLst>
          </p:cNvPr>
          <p:cNvPicPr>
            <a:picLocks noChangeAspect="1"/>
          </p:cNvPicPr>
          <p:nvPr/>
        </p:nvPicPr>
        <p:blipFill>
          <a:blip r:embed="rId4"/>
          <a:stretch>
            <a:fillRect/>
          </a:stretch>
        </p:blipFill>
        <p:spPr>
          <a:xfrm>
            <a:off x="5062582" y="1424881"/>
            <a:ext cx="4750195" cy="5245414"/>
          </a:xfrm>
          <a:prstGeom prst="rect">
            <a:avLst/>
          </a:prstGeom>
          <a:ln>
            <a:solidFill>
              <a:schemeClr val="tx1"/>
            </a:solidFill>
          </a:ln>
        </p:spPr>
      </p:pic>
      <p:sp>
        <p:nvSpPr>
          <p:cNvPr id="9" name="CasellaDiTesto 5">
            <a:extLst>
              <a:ext uri="{FF2B5EF4-FFF2-40B4-BE49-F238E27FC236}">
                <a16:creationId xmlns:a16="http://schemas.microsoft.com/office/drawing/2014/main" id="{2C5DA5E5-C8E9-451B-BC4D-1F635482DBBB}"/>
              </a:ext>
            </a:extLst>
          </p:cNvPr>
          <p:cNvSpPr txBox="1">
            <a:spLocks noChangeArrowheads="1"/>
          </p:cNvSpPr>
          <p:nvPr/>
        </p:nvSpPr>
        <p:spPr bwMode="auto">
          <a:xfrm>
            <a:off x="9800888" y="1502373"/>
            <a:ext cx="2391112" cy="24929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None/>
              <a:defRPr/>
            </a:pPr>
            <a:r>
              <a:rPr lang="en-US" altLang="it-IT" sz="1800" b="1" dirty="0" err="1">
                <a:solidFill>
                  <a:srgbClr val="C00000"/>
                </a:solidFill>
              </a:rPr>
              <a:t>Questionario</a:t>
            </a:r>
            <a:r>
              <a:rPr lang="en-US" altLang="it-IT" sz="1800" b="1" dirty="0">
                <a:solidFill>
                  <a:srgbClr val="C00000"/>
                </a:solidFill>
              </a:rPr>
              <a:t> ENDA</a:t>
            </a:r>
          </a:p>
          <a:p>
            <a:pPr>
              <a:spcBef>
                <a:spcPct val="0"/>
              </a:spcBef>
              <a:buFont typeface="Wingdings" panose="05000000000000000000" pitchFamily="2" charset="2"/>
              <a:buChar char="§"/>
              <a:defRPr/>
            </a:pPr>
            <a:r>
              <a:rPr lang="en-US" altLang="it-IT" sz="1800" dirty="0" err="1">
                <a:solidFill>
                  <a:srgbClr val="C00000"/>
                </a:solidFill>
              </a:rPr>
              <a:t>Sintomaologia</a:t>
            </a:r>
            <a:r>
              <a:rPr lang="en-US" altLang="it-IT" sz="1800" dirty="0">
                <a:solidFill>
                  <a:srgbClr val="C00000"/>
                </a:solidFill>
              </a:rPr>
              <a:t> e </a:t>
            </a:r>
            <a:r>
              <a:rPr lang="en-US" altLang="it-IT" sz="1800" dirty="0" err="1">
                <a:solidFill>
                  <a:srgbClr val="C00000"/>
                </a:solidFill>
              </a:rPr>
              <a:t>cronologia</a:t>
            </a:r>
            <a:endParaRPr lang="en-US" altLang="it-IT" sz="1800" dirty="0">
              <a:solidFill>
                <a:srgbClr val="C00000"/>
              </a:solidFill>
            </a:endParaRPr>
          </a:p>
          <a:p>
            <a:pPr marL="0" indent="0">
              <a:spcBef>
                <a:spcPct val="0"/>
              </a:spcBef>
              <a:buNone/>
              <a:defRPr/>
            </a:pPr>
            <a:endParaRPr lang="en-US" altLang="it-IT" sz="1800" dirty="0">
              <a:solidFill>
                <a:srgbClr val="C00000"/>
              </a:solidFill>
            </a:endParaRPr>
          </a:p>
          <a:p>
            <a:pPr>
              <a:spcBef>
                <a:spcPct val="0"/>
              </a:spcBef>
              <a:buFont typeface="Wingdings" panose="05000000000000000000" pitchFamily="2" charset="2"/>
              <a:buChar char="§"/>
              <a:defRPr/>
            </a:pPr>
            <a:r>
              <a:rPr lang="en-US" altLang="it-IT" sz="1800" dirty="0" err="1">
                <a:solidFill>
                  <a:srgbClr val="C00000"/>
                </a:solidFill>
              </a:rPr>
              <a:t>Farmaci</a:t>
            </a:r>
            <a:r>
              <a:rPr lang="en-US" altLang="it-IT" sz="1800" dirty="0">
                <a:solidFill>
                  <a:srgbClr val="C00000"/>
                </a:solidFill>
              </a:rPr>
              <a:t> </a:t>
            </a:r>
            <a:r>
              <a:rPr lang="en-US" altLang="it-IT" sz="1800" dirty="0" err="1">
                <a:solidFill>
                  <a:srgbClr val="C00000"/>
                </a:solidFill>
              </a:rPr>
              <a:t>assunti</a:t>
            </a:r>
            <a:r>
              <a:rPr lang="en-US" altLang="it-IT" sz="1800" dirty="0">
                <a:solidFill>
                  <a:srgbClr val="C00000"/>
                </a:solidFill>
              </a:rPr>
              <a:t> + </a:t>
            </a:r>
            <a:r>
              <a:rPr lang="en-US" altLang="it-IT" sz="1800" dirty="0" err="1">
                <a:solidFill>
                  <a:srgbClr val="C00000"/>
                </a:solidFill>
              </a:rPr>
              <a:t>cofattori</a:t>
            </a:r>
            <a:r>
              <a:rPr lang="en-US" altLang="it-IT" sz="1800" dirty="0">
                <a:solidFill>
                  <a:srgbClr val="C00000"/>
                </a:solidFill>
              </a:rPr>
              <a:t> </a:t>
            </a:r>
          </a:p>
          <a:p>
            <a:pPr>
              <a:spcBef>
                <a:spcPct val="0"/>
              </a:spcBef>
              <a:buFont typeface="Wingdings" panose="05000000000000000000" pitchFamily="2" charset="2"/>
              <a:buChar char="§"/>
              <a:defRPr/>
            </a:pPr>
            <a:endParaRPr lang="en-US" altLang="it-IT" sz="1800" dirty="0">
              <a:solidFill>
                <a:srgbClr val="C00000"/>
              </a:solidFill>
            </a:endParaRPr>
          </a:p>
          <a:p>
            <a:pPr>
              <a:spcBef>
                <a:spcPct val="0"/>
              </a:spcBef>
              <a:buFont typeface="Wingdings" panose="05000000000000000000" pitchFamily="2" charset="2"/>
              <a:buChar char="§"/>
              <a:defRPr/>
            </a:pPr>
            <a:r>
              <a:rPr lang="en-US" altLang="it-IT" sz="1800" dirty="0" err="1">
                <a:solidFill>
                  <a:srgbClr val="C00000"/>
                </a:solidFill>
              </a:rPr>
              <a:t>Altre</a:t>
            </a:r>
            <a:r>
              <a:rPr lang="en-US" altLang="it-IT" sz="1800" dirty="0">
                <a:solidFill>
                  <a:srgbClr val="C00000"/>
                </a:solidFill>
              </a:rPr>
              <a:t> </a:t>
            </a:r>
            <a:r>
              <a:rPr lang="en-US" altLang="it-IT" sz="1800" dirty="0" err="1">
                <a:solidFill>
                  <a:srgbClr val="C00000"/>
                </a:solidFill>
              </a:rPr>
              <a:t>patologie</a:t>
            </a:r>
            <a:r>
              <a:rPr lang="en-US" altLang="it-IT" sz="1200" dirty="0">
                <a:solidFill>
                  <a:srgbClr val="C00000"/>
                </a:solidFill>
              </a:rPr>
              <a:t>/</a:t>
            </a:r>
          </a:p>
          <a:p>
            <a:pPr marL="0" indent="0">
              <a:spcBef>
                <a:spcPct val="0"/>
              </a:spcBef>
              <a:buNone/>
              <a:defRPr/>
            </a:pPr>
            <a:r>
              <a:rPr lang="en-US" altLang="it-IT" sz="1200" dirty="0">
                <a:solidFill>
                  <a:srgbClr val="C00000"/>
                </a:solidFill>
              </a:rPr>
              <a:t>      </a:t>
            </a:r>
          </a:p>
        </p:txBody>
      </p:sp>
    </p:spTree>
    <p:extLst>
      <p:ext uri="{BB962C8B-B14F-4D97-AF65-F5344CB8AC3E}">
        <p14:creationId xmlns:p14="http://schemas.microsoft.com/office/powerpoint/2010/main" val="3272787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Rettangolo 18"/>
          <p:cNvSpPr/>
          <p:nvPr/>
        </p:nvSpPr>
        <p:spPr>
          <a:xfrm>
            <a:off x="4070196" y="5657144"/>
            <a:ext cx="3343078" cy="536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271059" y="3729764"/>
            <a:ext cx="3142215" cy="1061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a:extLst>
              <a:ext uri="{FF2B5EF4-FFF2-40B4-BE49-F238E27FC236}">
                <a16:creationId xmlns:a16="http://schemas.microsoft.com/office/drawing/2014/main" id="{8929DE0A-E9C7-9775-091F-6B2815A53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50" y="674315"/>
            <a:ext cx="8845550" cy="591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ttore 1 4">
            <a:extLst>
              <a:ext uri="{FF2B5EF4-FFF2-40B4-BE49-F238E27FC236}">
                <a16:creationId xmlns:a16="http://schemas.microsoft.com/office/drawing/2014/main" id="{A6F4ED90-9813-7131-20DE-1B57FEB77E82}"/>
              </a:ext>
            </a:extLst>
          </p:cNvPr>
          <p:cNvCxnSpPr>
            <a:cxnSpLocks/>
          </p:cNvCxnSpPr>
          <p:nvPr/>
        </p:nvCxnSpPr>
        <p:spPr>
          <a:xfrm>
            <a:off x="1478310" y="1926065"/>
            <a:ext cx="9566275" cy="48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sellaDiTesto 5">
            <a:extLst>
              <a:ext uri="{FF2B5EF4-FFF2-40B4-BE49-F238E27FC236}">
                <a16:creationId xmlns:a16="http://schemas.microsoft.com/office/drawing/2014/main" id="{CDCFB1FC-5EEB-3CFD-F826-AE27BB5CE900}"/>
              </a:ext>
            </a:extLst>
          </p:cNvPr>
          <p:cNvSpPr txBox="1">
            <a:spLocks noChangeArrowheads="1"/>
          </p:cNvSpPr>
          <p:nvPr/>
        </p:nvSpPr>
        <p:spPr bwMode="auto">
          <a:xfrm>
            <a:off x="10329863" y="649626"/>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1° </a:t>
            </a:r>
            <a:r>
              <a:rPr lang="it-IT" altLang="it-IT" sz="2400" b="1" dirty="0" err="1">
                <a:solidFill>
                  <a:srgbClr val="FF0000"/>
                </a:solidFill>
              </a:rPr>
              <a:t>step</a:t>
            </a:r>
            <a:endParaRPr lang="it-IT" altLang="it-IT" sz="2400" b="1" dirty="0">
              <a:solidFill>
                <a:srgbClr val="FF0000"/>
              </a:solidFill>
            </a:endParaRPr>
          </a:p>
        </p:txBody>
      </p:sp>
      <p:cxnSp>
        <p:nvCxnSpPr>
          <p:cNvPr id="13" name="Connettore 1 7">
            <a:extLst>
              <a:ext uri="{FF2B5EF4-FFF2-40B4-BE49-F238E27FC236}">
                <a16:creationId xmlns:a16="http://schemas.microsoft.com/office/drawing/2014/main" id="{4D471AE9-76E7-25C6-945F-BE51D118B53C}"/>
              </a:ext>
            </a:extLst>
          </p:cNvPr>
          <p:cNvCxnSpPr/>
          <p:nvPr/>
        </p:nvCxnSpPr>
        <p:spPr>
          <a:xfrm flipV="1">
            <a:off x="1617259" y="4121630"/>
            <a:ext cx="9780587" cy="169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asellaDiTesto 8">
            <a:extLst>
              <a:ext uri="{FF2B5EF4-FFF2-40B4-BE49-F238E27FC236}">
                <a16:creationId xmlns:a16="http://schemas.microsoft.com/office/drawing/2014/main" id="{0A7A7B0C-3EF1-D42B-4D67-B8CBDBFA194F}"/>
              </a:ext>
            </a:extLst>
          </p:cNvPr>
          <p:cNvSpPr txBox="1">
            <a:spLocks noChangeArrowheads="1"/>
          </p:cNvSpPr>
          <p:nvPr/>
        </p:nvSpPr>
        <p:spPr bwMode="auto">
          <a:xfrm>
            <a:off x="10446098" y="2677795"/>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2° </a:t>
            </a:r>
            <a:r>
              <a:rPr lang="it-IT" altLang="it-IT" sz="2400" b="1" dirty="0" err="1">
                <a:solidFill>
                  <a:srgbClr val="FF0000"/>
                </a:solidFill>
              </a:rPr>
              <a:t>step</a:t>
            </a:r>
            <a:endParaRPr lang="it-IT" altLang="it-IT" sz="2400" b="1" dirty="0">
              <a:solidFill>
                <a:srgbClr val="FF0000"/>
              </a:solidFill>
            </a:endParaRPr>
          </a:p>
        </p:txBody>
      </p:sp>
      <p:sp>
        <p:nvSpPr>
          <p:cNvPr id="17" name="CasellaDiTesto 10">
            <a:extLst>
              <a:ext uri="{FF2B5EF4-FFF2-40B4-BE49-F238E27FC236}">
                <a16:creationId xmlns:a16="http://schemas.microsoft.com/office/drawing/2014/main" id="{C72BB509-AFA8-D22E-C2F2-27CA2B928A69}"/>
              </a:ext>
            </a:extLst>
          </p:cNvPr>
          <p:cNvSpPr txBox="1">
            <a:spLocks noChangeArrowheads="1"/>
          </p:cNvSpPr>
          <p:nvPr/>
        </p:nvSpPr>
        <p:spPr bwMode="auto">
          <a:xfrm>
            <a:off x="10329863" y="5272088"/>
            <a:ext cx="119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3° </a:t>
            </a:r>
            <a:r>
              <a:rPr lang="it-IT" altLang="it-IT" sz="2400" b="1" dirty="0" err="1">
                <a:solidFill>
                  <a:srgbClr val="FF0000"/>
                </a:solidFill>
              </a:rPr>
              <a:t>step</a:t>
            </a:r>
            <a:endParaRPr lang="it-IT" altLang="it-IT" sz="2400" b="1" dirty="0">
              <a:solidFill>
                <a:srgbClr val="FF0000"/>
              </a:solidFill>
            </a:endParaRPr>
          </a:p>
        </p:txBody>
      </p:sp>
      <p:sp>
        <p:nvSpPr>
          <p:cNvPr id="23" name="CasellaDiTesto 22"/>
          <p:cNvSpPr txBox="1"/>
          <p:nvPr/>
        </p:nvSpPr>
        <p:spPr>
          <a:xfrm>
            <a:off x="0" y="6193873"/>
            <a:ext cx="12163495" cy="646331"/>
          </a:xfrm>
          <a:prstGeom prst="rect">
            <a:avLst/>
          </a:prstGeom>
          <a:solidFill>
            <a:schemeClr val="bg1"/>
          </a:solidFill>
        </p:spPr>
        <p:txBody>
          <a:bodyPr wrap="square" rtlCol="0">
            <a:spAutoFit/>
          </a:bodyPr>
          <a:lstStyle/>
          <a:p>
            <a:r>
              <a:rPr lang="en-US" b="1" dirty="0">
                <a:ea typeface="Calibri"/>
                <a:cs typeface="Calibri"/>
                <a:sym typeface="Calibri"/>
              </a:rPr>
              <a:t>Is very important a correct diagnosis of </a:t>
            </a:r>
            <a:r>
              <a:rPr lang="it-IT" dirty="0"/>
              <a:t>ADR and </a:t>
            </a:r>
            <a:r>
              <a:rPr lang="it-IT" dirty="0" err="1"/>
              <a:t>this</a:t>
            </a:r>
            <a:r>
              <a:rPr lang="it-IT" dirty="0"/>
              <a:t> </a:t>
            </a:r>
            <a:r>
              <a:rPr lang="it-IT" dirty="0" err="1"/>
              <a:t>is</a:t>
            </a:r>
            <a:r>
              <a:rPr lang="it-IT" dirty="0"/>
              <a:t> the </a:t>
            </a:r>
            <a:r>
              <a:rPr lang="en-US" b="1" dirty="0">
                <a:ea typeface="Calibri"/>
                <a:cs typeface="Calibri"/>
                <a:sym typeface="Calibri"/>
              </a:rPr>
              <a:t>Algorithm</a:t>
            </a:r>
            <a:endParaRPr lang="it-IT" dirty="0"/>
          </a:p>
          <a:p>
            <a:pPr lvl="0" defTabSz="914400">
              <a:defRPr/>
            </a:pPr>
            <a:r>
              <a:rPr lang="en-US" altLang="it-IT" dirty="0">
                <a:latin typeface="Arial" panose="020B0604020202020204" pitchFamily="34" charset="0"/>
              </a:rPr>
              <a:t>The diagnostic procedures used by the allergist, to diagnose drug allergies,  in general consist of 3 different steps.  </a:t>
            </a:r>
          </a:p>
        </p:txBody>
      </p:sp>
      <p:sp>
        <p:nvSpPr>
          <p:cNvPr id="7" name="Rettangolo 6">
            <a:extLst>
              <a:ext uri="{FF2B5EF4-FFF2-40B4-BE49-F238E27FC236}">
                <a16:creationId xmlns:a16="http://schemas.microsoft.com/office/drawing/2014/main" id="{20C2F906-C17E-4985-BB3D-25B27DDFFAD6}"/>
              </a:ext>
            </a:extLst>
          </p:cNvPr>
          <p:cNvSpPr/>
          <p:nvPr/>
        </p:nvSpPr>
        <p:spPr>
          <a:xfrm>
            <a:off x="1617259" y="1968352"/>
            <a:ext cx="8747932" cy="215568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18945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D662E74-5710-48D2-B8A4-FFE97F9342D2}"/>
              </a:ext>
            </a:extLst>
          </p:cNvPr>
          <p:cNvSpPr>
            <a:spLocks noGrp="1"/>
          </p:cNvSpPr>
          <p:nvPr>
            <p:ph type="sldNum" sz="quarter" idx="12"/>
          </p:nvPr>
        </p:nvSpPr>
        <p:spPr/>
        <p:txBody>
          <a:bodyPr/>
          <a:lstStyle/>
          <a:p>
            <a:fld id="{59DE6EB8-52AB-45EA-A660-3E1EBFA72987}" type="slidenum">
              <a:rPr lang="en-US" smtClean="0"/>
              <a:t>29</a:t>
            </a:fld>
            <a:endParaRPr lang="en-US"/>
          </a:p>
        </p:txBody>
      </p:sp>
      <p:pic>
        <p:nvPicPr>
          <p:cNvPr id="3" name="Immagine 2">
            <a:extLst>
              <a:ext uri="{FF2B5EF4-FFF2-40B4-BE49-F238E27FC236}">
                <a16:creationId xmlns:a16="http://schemas.microsoft.com/office/drawing/2014/main" id="{DE01ED1B-6079-44A9-989F-F2FC69F725E4}"/>
              </a:ext>
            </a:extLst>
          </p:cNvPr>
          <p:cNvPicPr>
            <a:picLocks noChangeAspect="1"/>
          </p:cNvPicPr>
          <p:nvPr/>
        </p:nvPicPr>
        <p:blipFill>
          <a:blip r:embed="rId2"/>
          <a:stretch>
            <a:fillRect/>
          </a:stretch>
        </p:blipFill>
        <p:spPr>
          <a:xfrm>
            <a:off x="51662" y="45106"/>
            <a:ext cx="12192000" cy="6676370"/>
          </a:xfrm>
          <a:prstGeom prst="rect">
            <a:avLst/>
          </a:prstGeom>
        </p:spPr>
      </p:pic>
      <p:sp>
        <p:nvSpPr>
          <p:cNvPr id="4" name="Rettangolo 3"/>
          <p:cNvSpPr/>
          <p:nvPr/>
        </p:nvSpPr>
        <p:spPr>
          <a:xfrm>
            <a:off x="1627322" y="2107769"/>
            <a:ext cx="1790054" cy="475023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rot="1559417">
            <a:off x="8075381" y="5220584"/>
            <a:ext cx="4250631" cy="369332"/>
          </a:xfrm>
          <a:prstGeom prst="rect">
            <a:avLst/>
          </a:prstGeom>
          <a:ln>
            <a:solidFill>
              <a:srgbClr val="C00000"/>
            </a:solidFill>
          </a:ln>
        </p:spPr>
        <p:txBody>
          <a:bodyPr wrap="square">
            <a:spAutoFit/>
          </a:bodyPr>
          <a:lstStyle/>
          <a:p>
            <a:pPr>
              <a:defRPr/>
            </a:pPr>
            <a:r>
              <a:rPr lang="it-IT" b="1" dirty="0">
                <a:solidFill>
                  <a:srgbClr val="002060"/>
                </a:solidFill>
                <a:cs typeface="Arial" panose="020B0604020202020204" pitchFamily="34" charset="0"/>
              </a:rPr>
              <a:t>Mancanza di sensibilità ma specificità 90%</a:t>
            </a:r>
          </a:p>
        </p:txBody>
      </p:sp>
    </p:spTree>
    <p:extLst>
      <p:ext uri="{BB962C8B-B14F-4D97-AF65-F5344CB8AC3E}">
        <p14:creationId xmlns:p14="http://schemas.microsoft.com/office/powerpoint/2010/main" val="3915296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0514226A-A43B-4FA5-94FD-FC7B8CAEA946}"/>
              </a:ext>
            </a:extLst>
          </p:cNvPr>
          <p:cNvSpPr txBox="1">
            <a:spLocks noChangeArrowheads="1"/>
          </p:cNvSpPr>
          <p:nvPr/>
        </p:nvSpPr>
        <p:spPr bwMode="auto">
          <a:xfrm>
            <a:off x="1649412" y="692407"/>
            <a:ext cx="8893175" cy="914400"/>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kumimoji="1" lang="it-IT" altLang="it-IT" sz="4000" b="1" dirty="0" err="1">
                <a:solidFill>
                  <a:srgbClr val="FF0000"/>
                </a:solidFill>
              </a:rPr>
              <a:t>Adverse</a:t>
            </a:r>
            <a:r>
              <a:rPr kumimoji="1" lang="it-IT" altLang="it-IT" sz="4000" b="1" dirty="0">
                <a:solidFill>
                  <a:srgbClr val="FF0000"/>
                </a:solidFill>
              </a:rPr>
              <a:t> </a:t>
            </a:r>
            <a:r>
              <a:rPr kumimoji="1" lang="it-IT" altLang="it-IT" sz="4000" b="1" dirty="0" err="1">
                <a:solidFill>
                  <a:srgbClr val="FF0000"/>
                </a:solidFill>
              </a:rPr>
              <a:t>Drug</a:t>
            </a:r>
            <a:r>
              <a:rPr kumimoji="1" lang="it-IT" altLang="it-IT" sz="4000" b="1" dirty="0">
                <a:solidFill>
                  <a:srgbClr val="FF0000"/>
                </a:solidFill>
              </a:rPr>
              <a:t> </a:t>
            </a:r>
            <a:r>
              <a:rPr kumimoji="1" lang="it-IT" altLang="it-IT" sz="4000" b="1" dirty="0" err="1">
                <a:solidFill>
                  <a:srgbClr val="FF0000"/>
                </a:solidFill>
              </a:rPr>
              <a:t>Reactions</a:t>
            </a:r>
            <a:r>
              <a:rPr kumimoji="1" lang="it-IT" altLang="it-IT" sz="4000" b="1" dirty="0">
                <a:solidFill>
                  <a:srgbClr val="FF0000"/>
                </a:solidFill>
              </a:rPr>
              <a:t> (</a:t>
            </a:r>
            <a:r>
              <a:rPr kumimoji="1" lang="it-IT" altLang="it-IT" sz="4000" b="1" dirty="0" err="1">
                <a:solidFill>
                  <a:srgbClr val="FF0000"/>
                </a:solidFill>
              </a:rPr>
              <a:t>ADRs</a:t>
            </a:r>
            <a:r>
              <a:rPr kumimoji="1" lang="it-IT" altLang="it-IT" sz="4000" b="1" dirty="0">
                <a:solidFill>
                  <a:srgbClr val="FF0000"/>
                </a:solidFill>
              </a:rPr>
              <a:t>):</a:t>
            </a:r>
            <a:endParaRPr kumimoji="1" lang="it-IT" altLang="it-IT" sz="4400" b="1" dirty="0">
              <a:solidFill>
                <a:srgbClr val="FF0000"/>
              </a:solidFill>
            </a:endParaRPr>
          </a:p>
        </p:txBody>
      </p:sp>
      <p:sp>
        <p:nvSpPr>
          <p:cNvPr id="5123" name="Text Box 8">
            <a:extLst>
              <a:ext uri="{FF2B5EF4-FFF2-40B4-BE49-F238E27FC236}">
                <a16:creationId xmlns:a16="http://schemas.microsoft.com/office/drawing/2014/main" id="{8BCA3D02-4AA0-4F05-840F-A617BE272747}"/>
              </a:ext>
            </a:extLst>
          </p:cNvPr>
          <p:cNvSpPr txBox="1">
            <a:spLocks noChangeArrowheads="1"/>
          </p:cNvSpPr>
          <p:nvPr/>
        </p:nvSpPr>
        <p:spPr bwMode="auto">
          <a:xfrm>
            <a:off x="1498248" y="2619268"/>
            <a:ext cx="84849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0000"/>
              </a:buClr>
              <a:buSzPct val="130000"/>
              <a:buNone/>
              <a:defRPr/>
            </a:pPr>
            <a:r>
              <a:rPr lang="it-IT" altLang="it-IT" b="1" dirty="0">
                <a:solidFill>
                  <a:srgbClr val="002060"/>
                </a:solidFill>
              </a:rPr>
              <a:t> </a:t>
            </a:r>
            <a:r>
              <a:rPr lang="it-IT" altLang="it-IT" b="1" dirty="0" err="1">
                <a:solidFill>
                  <a:srgbClr val="002060"/>
                </a:solidFill>
              </a:rPr>
              <a:t>Affect</a:t>
            </a:r>
            <a:r>
              <a:rPr lang="it-IT" altLang="it-IT" b="1" dirty="0">
                <a:solidFill>
                  <a:srgbClr val="002060"/>
                </a:solidFill>
              </a:rPr>
              <a:t>: </a:t>
            </a:r>
          </a:p>
          <a:p>
            <a:pPr marL="571500" indent="-571500">
              <a:spcBef>
                <a:spcPct val="0"/>
              </a:spcBef>
              <a:buClr>
                <a:srgbClr val="FF0000"/>
              </a:buClr>
              <a:buSzPct val="130000"/>
              <a:buFont typeface="Wingdings" panose="05000000000000000000" pitchFamily="2" charset="2"/>
              <a:buChar char="§"/>
              <a:defRPr/>
            </a:pPr>
            <a:r>
              <a:rPr lang="it-IT" altLang="it-IT" b="1" dirty="0">
                <a:solidFill>
                  <a:srgbClr val="002060"/>
                </a:solidFill>
              </a:rPr>
              <a:t>8%-10% </a:t>
            </a:r>
            <a:r>
              <a:rPr lang="en-US" altLang="it-IT" b="1" dirty="0">
                <a:solidFill>
                  <a:srgbClr val="002060"/>
                </a:solidFill>
              </a:rPr>
              <a:t>of the general population</a:t>
            </a:r>
          </a:p>
          <a:p>
            <a:pPr marL="571500" indent="-571500">
              <a:spcBef>
                <a:spcPct val="0"/>
              </a:spcBef>
              <a:buClr>
                <a:srgbClr val="FF0000"/>
              </a:buClr>
              <a:buSzPct val="130000"/>
              <a:buFont typeface="Wingdings" panose="05000000000000000000" pitchFamily="2" charset="2"/>
              <a:buChar char="§"/>
              <a:defRPr/>
            </a:pPr>
            <a:r>
              <a:rPr lang="it-IT" altLang="it-IT" b="1" dirty="0">
                <a:solidFill>
                  <a:srgbClr val="002060"/>
                </a:solidFill>
              </a:rPr>
              <a:t>15 % in </a:t>
            </a:r>
            <a:r>
              <a:rPr lang="it-IT" altLang="it-IT" b="1" dirty="0" err="1">
                <a:solidFill>
                  <a:srgbClr val="002060"/>
                </a:solidFill>
              </a:rPr>
              <a:t>hospitalized</a:t>
            </a:r>
            <a:r>
              <a:rPr lang="it-IT" altLang="it-IT" b="1" dirty="0">
                <a:solidFill>
                  <a:srgbClr val="002060"/>
                </a:solidFill>
              </a:rPr>
              <a:t> </a:t>
            </a:r>
            <a:r>
              <a:rPr lang="it-IT" altLang="it-IT" b="1" dirty="0" err="1">
                <a:solidFill>
                  <a:srgbClr val="002060"/>
                </a:solidFill>
              </a:rPr>
              <a:t>patients</a:t>
            </a:r>
            <a:endParaRPr lang="it-IT" altLang="it-IT" b="1" dirty="0">
              <a:solidFill>
                <a:srgbClr val="002060"/>
              </a:solidFill>
            </a:endParaRPr>
          </a:p>
        </p:txBody>
      </p:sp>
      <p:sp>
        <p:nvSpPr>
          <p:cNvPr id="2" name="Freccia circolare a destra 1">
            <a:extLst>
              <a:ext uri="{FF2B5EF4-FFF2-40B4-BE49-F238E27FC236}">
                <a16:creationId xmlns:a16="http://schemas.microsoft.com/office/drawing/2014/main" id="{770D512D-5541-4638-8246-5E5239E1EC7E}"/>
              </a:ext>
            </a:extLst>
          </p:cNvPr>
          <p:cNvSpPr/>
          <p:nvPr/>
        </p:nvSpPr>
        <p:spPr>
          <a:xfrm rot="20784005">
            <a:off x="1942724" y="4372118"/>
            <a:ext cx="836613" cy="835025"/>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3" name="CasellaDiTesto 2">
            <a:extLst>
              <a:ext uri="{FF2B5EF4-FFF2-40B4-BE49-F238E27FC236}">
                <a16:creationId xmlns:a16="http://schemas.microsoft.com/office/drawing/2014/main" id="{E81902B7-DFE0-40E6-89D7-405CB9C4AAA4}"/>
              </a:ext>
            </a:extLst>
          </p:cNvPr>
          <p:cNvSpPr txBox="1"/>
          <p:nvPr/>
        </p:nvSpPr>
        <p:spPr>
          <a:xfrm>
            <a:off x="3091250" y="4789630"/>
            <a:ext cx="2512226" cy="1077218"/>
          </a:xfrm>
          <a:prstGeom prst="rect">
            <a:avLst/>
          </a:prstGeom>
          <a:noFill/>
        </p:spPr>
        <p:txBody>
          <a:bodyPr wrap="none">
            <a:spAutoFit/>
          </a:bodyPr>
          <a:lstStyle/>
          <a:p>
            <a:pPr>
              <a:defRPr/>
            </a:pPr>
            <a:r>
              <a:rPr lang="it-IT" sz="3200" b="1" dirty="0">
                <a:solidFill>
                  <a:schemeClr val="accent6">
                    <a:lumMod val="50000"/>
                  </a:schemeClr>
                </a:solidFill>
              </a:rPr>
              <a:t>6.7% </a:t>
            </a:r>
            <a:r>
              <a:rPr lang="it-IT" sz="3200" b="1" dirty="0" err="1">
                <a:solidFill>
                  <a:schemeClr val="accent6">
                    <a:lumMod val="50000"/>
                  </a:schemeClr>
                </a:solidFill>
              </a:rPr>
              <a:t>serious</a:t>
            </a:r>
            <a:endParaRPr lang="it-IT" sz="3200" b="1" dirty="0">
              <a:solidFill>
                <a:schemeClr val="accent6">
                  <a:lumMod val="50000"/>
                </a:schemeClr>
              </a:solidFill>
            </a:endParaRPr>
          </a:p>
          <a:p>
            <a:pPr>
              <a:defRPr/>
            </a:pPr>
            <a:r>
              <a:rPr lang="it-IT" sz="3200" b="1" dirty="0">
                <a:solidFill>
                  <a:schemeClr val="accent6">
                    <a:lumMod val="50000"/>
                  </a:schemeClr>
                </a:solidFill>
              </a:rPr>
              <a:t>0.32% </a:t>
            </a:r>
            <a:r>
              <a:rPr lang="it-IT" sz="3200" b="1" dirty="0" err="1">
                <a:solidFill>
                  <a:schemeClr val="accent6">
                    <a:lumMod val="50000"/>
                  </a:schemeClr>
                </a:solidFill>
              </a:rPr>
              <a:t>fatality</a:t>
            </a:r>
            <a:endParaRPr lang="it-IT" sz="3200" b="1" dirty="0">
              <a:solidFill>
                <a:schemeClr val="accent6">
                  <a:lumMod val="50000"/>
                </a:schemeClr>
              </a:solidFill>
            </a:endParaRPr>
          </a:p>
        </p:txBody>
      </p:sp>
      <p:sp>
        <p:nvSpPr>
          <p:cNvPr id="4" name="Rettangolo 3">
            <a:extLst>
              <a:ext uri="{FF2B5EF4-FFF2-40B4-BE49-F238E27FC236}">
                <a16:creationId xmlns:a16="http://schemas.microsoft.com/office/drawing/2014/main" id="{6FEF6275-684D-8142-268C-641164EA09A2}"/>
              </a:ext>
            </a:extLst>
          </p:cNvPr>
          <p:cNvSpPr/>
          <p:nvPr/>
        </p:nvSpPr>
        <p:spPr>
          <a:xfrm>
            <a:off x="2210582"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u="sng" dirty="0">
              <a:solidFill>
                <a:schemeClr val="bg1"/>
              </a:solidFill>
            </a:endParaRPr>
          </a:p>
        </p:txBody>
      </p:sp>
      <p:pic>
        <p:nvPicPr>
          <p:cNvPr id="5" name="Picture 2">
            <a:extLst>
              <a:ext uri="{FF2B5EF4-FFF2-40B4-BE49-F238E27FC236}">
                <a16:creationId xmlns:a16="http://schemas.microsoft.com/office/drawing/2014/main" id="{C453942F-3A04-D40D-582A-DC085D4E29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13673"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F8E2C021-19E7-3E65-40DA-EF4E69C452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blob:https://web.whatsapp.com/b2225d47-430b-494f-b980-3269852f5012">
            <a:extLst>
              <a:ext uri="{FF2B5EF4-FFF2-40B4-BE49-F238E27FC236}">
                <a16:creationId xmlns:a16="http://schemas.microsoft.com/office/drawing/2014/main" id="{1C6E2DF5-69C9-A6B5-C0D7-440EBCBA935E}"/>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a:extLst>
              <a:ext uri="{FF2B5EF4-FFF2-40B4-BE49-F238E27FC236}">
                <a16:creationId xmlns:a16="http://schemas.microsoft.com/office/drawing/2014/main" id="{0DE87A49-A64B-241B-4601-26FB38BBFBBC}"/>
              </a:ext>
            </a:extLst>
          </p:cNvPr>
          <p:cNvSpPr txBox="1"/>
          <p:nvPr/>
        </p:nvSpPr>
        <p:spPr>
          <a:xfrm>
            <a:off x="2092151" y="1757494"/>
            <a:ext cx="8893175" cy="861774"/>
          </a:xfrm>
          <a:prstGeom prst="rect">
            <a:avLst/>
          </a:prstGeom>
          <a:noFill/>
        </p:spPr>
        <p:txBody>
          <a:bodyPr wrap="square">
            <a:spAutoFit/>
          </a:bodyPr>
          <a:lstStyle/>
          <a:p>
            <a:pPr>
              <a:spcBef>
                <a:spcPct val="0"/>
              </a:spcBef>
              <a:buClr>
                <a:srgbClr val="FF0000"/>
              </a:buClr>
              <a:buSzPct val="130000"/>
              <a:buNone/>
              <a:defRPr/>
            </a:pPr>
            <a:r>
              <a:rPr lang="en-US" altLang="it-IT" sz="3200" b="1" dirty="0">
                <a:solidFill>
                  <a:srgbClr val="002060"/>
                </a:solidFill>
              </a:rPr>
              <a:t>17%-25% in outpatient patients at primary care</a:t>
            </a:r>
          </a:p>
          <a:p>
            <a:pPr>
              <a:spcBef>
                <a:spcPct val="0"/>
              </a:spcBef>
              <a:buClr>
                <a:srgbClr val="FF0000"/>
              </a:buClr>
              <a:buSzPct val="130000"/>
              <a:buNone/>
              <a:defRPr/>
            </a:pPr>
            <a:r>
              <a:rPr lang="en-US" altLang="it-IT" b="1" dirty="0">
                <a:solidFill>
                  <a:srgbClr val="002060"/>
                </a:solidFill>
              </a:rPr>
              <a:t> </a:t>
            </a:r>
          </a:p>
        </p:txBody>
      </p:sp>
    </p:spTree>
    <p:extLst>
      <p:ext uri="{BB962C8B-B14F-4D97-AF65-F5344CB8AC3E}">
        <p14:creationId xmlns:p14="http://schemas.microsoft.com/office/powerpoint/2010/main" val="568584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34FA016-7750-416B-997F-8D47ABF6E5A0}"/>
              </a:ext>
            </a:extLst>
          </p:cNvPr>
          <p:cNvSpPr>
            <a:spLocks noGrp="1"/>
          </p:cNvSpPr>
          <p:nvPr>
            <p:ph type="sldNum" sz="quarter" idx="12"/>
          </p:nvPr>
        </p:nvSpPr>
        <p:spPr/>
        <p:txBody>
          <a:bodyPr/>
          <a:lstStyle/>
          <a:p>
            <a:fld id="{59DE6EB8-52AB-45EA-A660-3E1EBFA72987}" type="slidenum">
              <a:rPr lang="en-US" smtClean="0"/>
              <a:t>30</a:t>
            </a:fld>
            <a:endParaRPr lang="en-US"/>
          </a:p>
        </p:txBody>
      </p:sp>
      <p:pic>
        <p:nvPicPr>
          <p:cNvPr id="3" name="Immagine 2">
            <a:extLst>
              <a:ext uri="{FF2B5EF4-FFF2-40B4-BE49-F238E27FC236}">
                <a16:creationId xmlns:a16="http://schemas.microsoft.com/office/drawing/2014/main" id="{49160BB5-CA11-4C33-A504-42991FC9B6C3}"/>
              </a:ext>
            </a:extLst>
          </p:cNvPr>
          <p:cNvPicPr>
            <a:picLocks noChangeAspect="1"/>
          </p:cNvPicPr>
          <p:nvPr/>
        </p:nvPicPr>
        <p:blipFill>
          <a:blip r:embed="rId2"/>
          <a:stretch>
            <a:fillRect/>
          </a:stretch>
        </p:blipFill>
        <p:spPr>
          <a:xfrm>
            <a:off x="0" y="73902"/>
            <a:ext cx="12192000" cy="6710196"/>
          </a:xfrm>
          <a:prstGeom prst="rect">
            <a:avLst/>
          </a:prstGeom>
        </p:spPr>
      </p:pic>
    </p:spTree>
    <p:extLst>
      <p:ext uri="{BB962C8B-B14F-4D97-AF65-F5344CB8AC3E}">
        <p14:creationId xmlns:p14="http://schemas.microsoft.com/office/powerpoint/2010/main" val="837532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84D6927-6CD4-4F61-A277-B8F6952C7A62}"/>
              </a:ext>
            </a:extLst>
          </p:cNvPr>
          <p:cNvPicPr>
            <a:picLocks noChangeAspect="1"/>
          </p:cNvPicPr>
          <p:nvPr/>
        </p:nvPicPr>
        <p:blipFill>
          <a:blip r:embed="rId3"/>
          <a:stretch>
            <a:fillRect/>
          </a:stretch>
        </p:blipFill>
        <p:spPr>
          <a:xfrm>
            <a:off x="1223151" y="2322318"/>
            <a:ext cx="8863903" cy="3870545"/>
          </a:xfrm>
          <a:prstGeom prst="rect">
            <a:avLst/>
          </a:prstGeom>
        </p:spPr>
      </p:pic>
      <p:pic>
        <p:nvPicPr>
          <p:cNvPr id="5" name="Immagine 4">
            <a:extLst>
              <a:ext uri="{FF2B5EF4-FFF2-40B4-BE49-F238E27FC236}">
                <a16:creationId xmlns:a16="http://schemas.microsoft.com/office/drawing/2014/main" id="{E86FBE13-D889-4287-B874-BF80FEE7B5C5}"/>
              </a:ext>
            </a:extLst>
          </p:cNvPr>
          <p:cNvPicPr>
            <a:picLocks noChangeAspect="1"/>
          </p:cNvPicPr>
          <p:nvPr/>
        </p:nvPicPr>
        <p:blipFill>
          <a:blip r:embed="rId4"/>
          <a:stretch>
            <a:fillRect/>
          </a:stretch>
        </p:blipFill>
        <p:spPr>
          <a:xfrm>
            <a:off x="169333" y="585879"/>
            <a:ext cx="11853333" cy="1876687"/>
          </a:xfrm>
          <a:prstGeom prst="rect">
            <a:avLst/>
          </a:prstGeom>
        </p:spPr>
      </p:pic>
      <p:sp>
        <p:nvSpPr>
          <p:cNvPr id="6" name="CasellaDiTesto 5">
            <a:extLst>
              <a:ext uri="{FF2B5EF4-FFF2-40B4-BE49-F238E27FC236}">
                <a16:creationId xmlns:a16="http://schemas.microsoft.com/office/drawing/2014/main" id="{B34EE810-5F96-4BAC-B751-C2F28856B45F}"/>
              </a:ext>
            </a:extLst>
          </p:cNvPr>
          <p:cNvSpPr txBox="1"/>
          <p:nvPr/>
        </p:nvSpPr>
        <p:spPr>
          <a:xfrm>
            <a:off x="9223022" y="911198"/>
            <a:ext cx="925688" cy="369332"/>
          </a:xfrm>
          <a:prstGeom prst="rect">
            <a:avLst/>
          </a:prstGeom>
          <a:noFill/>
        </p:spPr>
        <p:txBody>
          <a:bodyPr wrap="square" rtlCol="0">
            <a:spAutoFit/>
          </a:bodyPr>
          <a:lstStyle/>
          <a:p>
            <a:r>
              <a:rPr lang="it-IT" dirty="0"/>
              <a:t>2023</a:t>
            </a:r>
          </a:p>
        </p:txBody>
      </p:sp>
      <p:sp>
        <p:nvSpPr>
          <p:cNvPr id="8" name="CasellaDiTesto 7">
            <a:extLst>
              <a:ext uri="{FF2B5EF4-FFF2-40B4-BE49-F238E27FC236}">
                <a16:creationId xmlns:a16="http://schemas.microsoft.com/office/drawing/2014/main" id="{1CCBBCE4-0783-472F-89D0-2B19E2AC3DEE}"/>
              </a:ext>
            </a:extLst>
          </p:cNvPr>
          <p:cNvSpPr txBox="1"/>
          <p:nvPr/>
        </p:nvSpPr>
        <p:spPr>
          <a:xfrm>
            <a:off x="7191022" y="1711590"/>
            <a:ext cx="1761067" cy="646331"/>
          </a:xfrm>
          <a:prstGeom prst="rect">
            <a:avLst/>
          </a:prstGeom>
          <a:solidFill>
            <a:schemeClr val="bg1"/>
          </a:solidFill>
        </p:spPr>
        <p:txBody>
          <a:bodyPr wrap="square" rtlCol="0">
            <a:spAutoFit/>
          </a:bodyPr>
          <a:lstStyle/>
          <a:p>
            <a:r>
              <a:rPr lang="it-IT" sz="3600" b="1" dirty="0" err="1"/>
              <a:t>allergy</a:t>
            </a:r>
            <a:endParaRPr lang="it-IT" sz="3600" b="1" dirty="0"/>
          </a:p>
        </p:txBody>
      </p:sp>
      <p:sp>
        <p:nvSpPr>
          <p:cNvPr id="9" name="Rettangolo 8">
            <a:extLst>
              <a:ext uri="{FF2B5EF4-FFF2-40B4-BE49-F238E27FC236}">
                <a16:creationId xmlns:a16="http://schemas.microsoft.com/office/drawing/2014/main" id="{91538D76-85C5-4E68-A613-42F7E7F98B7C}"/>
              </a:ext>
            </a:extLst>
          </p:cNvPr>
          <p:cNvSpPr/>
          <p:nvPr/>
        </p:nvSpPr>
        <p:spPr>
          <a:xfrm>
            <a:off x="8952089" y="1744361"/>
            <a:ext cx="1964267" cy="579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B960C97-B6DE-808E-89D1-EFD692542421}"/>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7" name="Picture 2">
            <a:extLst>
              <a:ext uri="{FF2B5EF4-FFF2-40B4-BE49-F238E27FC236}">
                <a16:creationId xmlns:a16="http://schemas.microsoft.com/office/drawing/2014/main" id="{E12D53B9-9D61-884F-2A07-D731EC2A792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894568A6-722C-AE13-056E-7D1FEEBA3A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descr="blob:https://web.whatsapp.com/b2225d47-430b-494f-b980-3269852f5012">
            <a:extLst>
              <a:ext uri="{FF2B5EF4-FFF2-40B4-BE49-F238E27FC236}">
                <a16:creationId xmlns:a16="http://schemas.microsoft.com/office/drawing/2014/main" id="{480349E7-849F-A507-2C2A-2359B8F2B8E5}"/>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a:extLst>
              <a:ext uri="{FF2B5EF4-FFF2-40B4-BE49-F238E27FC236}">
                <a16:creationId xmlns:a16="http://schemas.microsoft.com/office/drawing/2014/main" id="{E8CEAE20-690A-6607-CAF8-211703497AC7}"/>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3" name="Rettangolo 12">
            <a:extLst>
              <a:ext uri="{FF2B5EF4-FFF2-40B4-BE49-F238E27FC236}">
                <a16:creationId xmlns:a16="http://schemas.microsoft.com/office/drawing/2014/main" id="{6BA94B57-9EDB-EAA1-BD14-9087545CE1A7}"/>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4" name="Picture 2">
            <a:extLst>
              <a:ext uri="{FF2B5EF4-FFF2-40B4-BE49-F238E27FC236}">
                <a16:creationId xmlns:a16="http://schemas.microsoft.com/office/drawing/2014/main" id="{73074101-D160-475D-92D4-2018C79BC6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EA0E4F3C-1115-D384-EFAB-9C97548561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4" descr="blob:https://web.whatsapp.com/b2225d47-430b-494f-b980-3269852f5012">
            <a:extLst>
              <a:ext uri="{FF2B5EF4-FFF2-40B4-BE49-F238E27FC236}">
                <a16:creationId xmlns:a16="http://schemas.microsoft.com/office/drawing/2014/main" id="{33AD583B-43AD-0811-1778-6E59B7513A06}"/>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Rettangolo 16">
            <a:extLst>
              <a:ext uri="{FF2B5EF4-FFF2-40B4-BE49-F238E27FC236}">
                <a16:creationId xmlns:a16="http://schemas.microsoft.com/office/drawing/2014/main" id="{7578F797-B4DD-C2A2-160F-E485173F7E2C}"/>
              </a:ext>
            </a:extLst>
          </p:cNvPr>
          <p:cNvSpPr/>
          <p:nvPr/>
        </p:nvSpPr>
        <p:spPr>
          <a:xfrm>
            <a:off x="1588790" y="13526"/>
            <a:ext cx="9655530" cy="502970"/>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bg1"/>
                </a:solidFill>
              </a:rPr>
              <a:t>Diagnostic</a:t>
            </a:r>
            <a:r>
              <a:rPr lang="it-IT" b="1" dirty="0">
                <a:solidFill>
                  <a:schemeClr val="bg1"/>
                </a:solidFill>
              </a:rPr>
              <a:t> </a:t>
            </a:r>
            <a:r>
              <a:rPr lang="it-IT" b="1" dirty="0" err="1">
                <a:solidFill>
                  <a:schemeClr val="bg1"/>
                </a:solidFill>
              </a:rPr>
              <a:t>algorithm</a:t>
            </a:r>
            <a:r>
              <a:rPr lang="it-IT" b="1" dirty="0">
                <a:solidFill>
                  <a:schemeClr val="bg1"/>
                </a:solidFill>
              </a:rPr>
              <a:t> for Beta </a:t>
            </a:r>
            <a:r>
              <a:rPr lang="it-IT" b="1" dirty="0" err="1">
                <a:solidFill>
                  <a:schemeClr val="bg1"/>
                </a:solidFill>
              </a:rPr>
              <a:t>Lactams</a:t>
            </a:r>
            <a:r>
              <a:rPr lang="it-IT" b="1" dirty="0">
                <a:solidFill>
                  <a:schemeClr val="bg1"/>
                </a:solidFill>
              </a:rPr>
              <a:t> </a:t>
            </a:r>
            <a:r>
              <a:rPr lang="it-IT" b="1" dirty="0" err="1">
                <a:solidFill>
                  <a:schemeClr val="bg1"/>
                </a:solidFill>
              </a:rPr>
              <a:t>allergy</a:t>
            </a:r>
            <a:r>
              <a:rPr lang="it-IT" b="1" dirty="0">
                <a:solidFill>
                  <a:schemeClr val="bg1"/>
                </a:solidFill>
              </a:rPr>
              <a:t> : </a:t>
            </a:r>
            <a:r>
              <a:rPr lang="it-IT" b="1" u="sng" dirty="0">
                <a:solidFill>
                  <a:schemeClr val="bg1"/>
                </a:solidFill>
              </a:rPr>
              <a:t>in Vivo </a:t>
            </a:r>
            <a:r>
              <a:rPr lang="it-IT" b="1" u="sng" dirty="0" err="1">
                <a:solidFill>
                  <a:schemeClr val="bg1"/>
                </a:solidFill>
              </a:rPr>
              <a:t>Tests</a:t>
            </a:r>
            <a:r>
              <a:rPr lang="it-IT" b="1" u="sng" dirty="0">
                <a:solidFill>
                  <a:schemeClr val="bg1"/>
                </a:solidFill>
              </a:rPr>
              <a:t> </a:t>
            </a:r>
          </a:p>
        </p:txBody>
      </p:sp>
      <p:sp>
        <p:nvSpPr>
          <p:cNvPr id="18" name="Rettangolo 17">
            <a:extLst>
              <a:ext uri="{FF2B5EF4-FFF2-40B4-BE49-F238E27FC236}">
                <a16:creationId xmlns:a16="http://schemas.microsoft.com/office/drawing/2014/main" id="{C25463C9-C0AA-43E0-C838-BEE0A74E4A28}"/>
              </a:ext>
            </a:extLst>
          </p:cNvPr>
          <p:cNvSpPr/>
          <p:nvPr/>
        </p:nvSpPr>
        <p:spPr>
          <a:xfrm>
            <a:off x="2224255"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9" name="Picture 2">
            <a:extLst>
              <a:ext uri="{FF2B5EF4-FFF2-40B4-BE49-F238E27FC236}">
                <a16:creationId xmlns:a16="http://schemas.microsoft.com/office/drawing/2014/main" id="{73E27A13-7DD3-1DB7-EAD4-E6250D13A77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0"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898706C9-7CBA-453E-BD4E-71E8C90587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03425"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utoShape 4" descr="blob:https://web.whatsapp.com/b2225d47-430b-494f-b980-3269852f5012">
            <a:extLst>
              <a:ext uri="{FF2B5EF4-FFF2-40B4-BE49-F238E27FC236}">
                <a16:creationId xmlns:a16="http://schemas.microsoft.com/office/drawing/2014/main" id="{AA422941-31BD-170D-55D0-6F4F20B19E40}"/>
              </a:ext>
            </a:extLst>
          </p:cNvPr>
          <p:cNvSpPr>
            <a:spLocks noChangeAspect="1" noChangeArrowheads="1"/>
          </p:cNvSpPr>
          <p:nvPr/>
        </p:nvSpPr>
        <p:spPr bwMode="auto">
          <a:xfrm>
            <a:off x="32164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2" name="CasellaDiTesto 21">
            <a:extLst>
              <a:ext uri="{FF2B5EF4-FFF2-40B4-BE49-F238E27FC236}">
                <a16:creationId xmlns:a16="http://schemas.microsoft.com/office/drawing/2014/main" id="{F62FB956-27D8-8B03-2286-70292702786A}"/>
              </a:ext>
            </a:extLst>
          </p:cNvPr>
          <p:cNvSpPr txBox="1"/>
          <p:nvPr/>
        </p:nvSpPr>
        <p:spPr>
          <a:xfrm>
            <a:off x="3108868"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23" name="Rettangolo 22">
            <a:extLst>
              <a:ext uri="{FF2B5EF4-FFF2-40B4-BE49-F238E27FC236}">
                <a16:creationId xmlns:a16="http://schemas.microsoft.com/office/drawing/2014/main" id="{BF237220-9F7C-5217-865B-644157F9ADD0}"/>
              </a:ext>
            </a:extLst>
          </p:cNvPr>
          <p:cNvSpPr/>
          <p:nvPr/>
        </p:nvSpPr>
        <p:spPr>
          <a:xfrm>
            <a:off x="2224255"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4" name="Picture 2">
            <a:extLst>
              <a:ext uri="{FF2B5EF4-FFF2-40B4-BE49-F238E27FC236}">
                <a16:creationId xmlns:a16="http://schemas.microsoft.com/office/drawing/2014/main" id="{F8E0751A-A369-7CD8-B321-B9330FAFEE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0"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a:extLst>
              <a:ext uri="{FF2B5EF4-FFF2-40B4-BE49-F238E27FC236}">
                <a16:creationId xmlns:a16="http://schemas.microsoft.com/office/drawing/2014/main" id="{4771F513-1DE6-3746-D128-AB598CFE41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03425"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AutoShape 4" descr="blob:https://web.whatsapp.com/b2225d47-430b-494f-b980-3269852f5012">
            <a:extLst>
              <a:ext uri="{FF2B5EF4-FFF2-40B4-BE49-F238E27FC236}">
                <a16:creationId xmlns:a16="http://schemas.microsoft.com/office/drawing/2014/main" id="{087E358E-F9A7-F47D-7139-867EE09D8686}"/>
              </a:ext>
            </a:extLst>
          </p:cNvPr>
          <p:cNvSpPr>
            <a:spLocks noChangeAspect="1" noChangeArrowheads="1"/>
          </p:cNvSpPr>
          <p:nvPr/>
        </p:nvSpPr>
        <p:spPr bwMode="auto">
          <a:xfrm>
            <a:off x="321648"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7" name="Rettangolo 26">
            <a:extLst>
              <a:ext uri="{FF2B5EF4-FFF2-40B4-BE49-F238E27FC236}">
                <a16:creationId xmlns:a16="http://schemas.microsoft.com/office/drawing/2014/main" id="{50A60B81-71EC-A6AE-B60C-6B80F1597C4E}"/>
              </a:ext>
            </a:extLst>
          </p:cNvPr>
          <p:cNvSpPr/>
          <p:nvPr/>
        </p:nvSpPr>
        <p:spPr>
          <a:xfrm>
            <a:off x="1630968" y="13526"/>
            <a:ext cx="9655530" cy="502970"/>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bg1"/>
                </a:solidFill>
              </a:rPr>
              <a:t>Diagnostic</a:t>
            </a:r>
            <a:r>
              <a:rPr lang="it-IT" b="1" dirty="0">
                <a:solidFill>
                  <a:schemeClr val="bg1"/>
                </a:solidFill>
              </a:rPr>
              <a:t> </a:t>
            </a:r>
            <a:r>
              <a:rPr lang="it-IT" b="1" dirty="0" err="1">
                <a:solidFill>
                  <a:schemeClr val="bg1"/>
                </a:solidFill>
              </a:rPr>
              <a:t>algorithm</a:t>
            </a:r>
            <a:r>
              <a:rPr lang="it-IT" b="1" dirty="0">
                <a:solidFill>
                  <a:schemeClr val="bg1"/>
                </a:solidFill>
              </a:rPr>
              <a:t> for Beta </a:t>
            </a:r>
            <a:r>
              <a:rPr lang="it-IT" b="1" dirty="0" err="1">
                <a:solidFill>
                  <a:schemeClr val="bg1"/>
                </a:solidFill>
              </a:rPr>
              <a:t>Lactams</a:t>
            </a:r>
            <a:r>
              <a:rPr lang="it-IT" b="1" dirty="0">
                <a:solidFill>
                  <a:schemeClr val="bg1"/>
                </a:solidFill>
              </a:rPr>
              <a:t> </a:t>
            </a:r>
            <a:r>
              <a:rPr lang="it-IT" b="1" dirty="0" err="1">
                <a:solidFill>
                  <a:schemeClr val="bg1"/>
                </a:solidFill>
              </a:rPr>
              <a:t>allergy</a:t>
            </a:r>
            <a:r>
              <a:rPr lang="it-IT" b="1" dirty="0">
                <a:solidFill>
                  <a:schemeClr val="bg1"/>
                </a:solidFill>
              </a:rPr>
              <a:t> : </a:t>
            </a:r>
            <a:r>
              <a:rPr lang="it-IT" b="1" u="sng" dirty="0">
                <a:solidFill>
                  <a:schemeClr val="bg1"/>
                </a:solidFill>
              </a:rPr>
              <a:t>in Vivo </a:t>
            </a:r>
            <a:r>
              <a:rPr lang="it-IT" b="1" u="sng" dirty="0" err="1">
                <a:solidFill>
                  <a:schemeClr val="bg1"/>
                </a:solidFill>
              </a:rPr>
              <a:t>Tests</a:t>
            </a:r>
            <a:r>
              <a:rPr lang="it-IT" b="1" u="sng" dirty="0">
                <a:solidFill>
                  <a:schemeClr val="bg1"/>
                </a:solidFill>
              </a:rPr>
              <a:t> </a:t>
            </a:r>
          </a:p>
        </p:txBody>
      </p:sp>
      <p:sp>
        <p:nvSpPr>
          <p:cNvPr id="28" name="Rettangolo 27">
            <a:extLst>
              <a:ext uri="{FF2B5EF4-FFF2-40B4-BE49-F238E27FC236}">
                <a16:creationId xmlns:a16="http://schemas.microsoft.com/office/drawing/2014/main" id="{B4897765-A7AA-344D-53FE-6DDBFCDAF8B6}"/>
              </a:ext>
            </a:extLst>
          </p:cNvPr>
          <p:cNvSpPr/>
          <p:nvPr/>
        </p:nvSpPr>
        <p:spPr>
          <a:xfrm>
            <a:off x="2975572" y="3429000"/>
            <a:ext cx="4215450" cy="2544434"/>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CasellaDiTesto 48">
            <a:extLst>
              <a:ext uri="{FF2B5EF4-FFF2-40B4-BE49-F238E27FC236}">
                <a16:creationId xmlns:a16="http://schemas.microsoft.com/office/drawing/2014/main" id="{F1BA1669-2D3F-B8C5-28BC-09153124849A}"/>
              </a:ext>
            </a:extLst>
          </p:cNvPr>
          <p:cNvSpPr txBox="1"/>
          <p:nvPr/>
        </p:nvSpPr>
        <p:spPr>
          <a:xfrm>
            <a:off x="101599" y="6136588"/>
            <a:ext cx="11921067" cy="707886"/>
          </a:xfrm>
          <a:prstGeom prst="rect">
            <a:avLst/>
          </a:prstGeom>
          <a:noFill/>
        </p:spPr>
        <p:txBody>
          <a:bodyPr wrap="square" rtlCol="0">
            <a:spAutoFit/>
          </a:bodyPr>
          <a:lstStyle/>
          <a:p>
            <a:r>
              <a:rPr lang="it-IT" sz="2000" b="1" u="sng" dirty="0">
                <a:solidFill>
                  <a:srgbClr val="FF0000"/>
                </a:solidFill>
              </a:rPr>
              <a:t>Algoritmo di stratificazione del rischio </a:t>
            </a:r>
            <a:r>
              <a:rPr lang="it-IT" sz="2000" dirty="0">
                <a:solidFill>
                  <a:srgbClr val="FF0000"/>
                </a:solidFill>
              </a:rPr>
              <a:t>in base all’anamnesi , caratteristiche </a:t>
            </a:r>
            <a:r>
              <a:rPr lang="it-IT" sz="2000" dirty="0" err="1">
                <a:solidFill>
                  <a:srgbClr val="FF0000"/>
                </a:solidFill>
              </a:rPr>
              <a:t>clinice</a:t>
            </a:r>
            <a:r>
              <a:rPr lang="it-IT" sz="2000" dirty="0">
                <a:solidFill>
                  <a:srgbClr val="FF0000"/>
                </a:solidFill>
              </a:rPr>
              <a:t> e strategie di raccomandazione per l’iter diagnostico Test cutanei o Test di provocazione/Tolleranza)</a:t>
            </a:r>
          </a:p>
        </p:txBody>
      </p:sp>
    </p:spTree>
    <p:extLst>
      <p:ext uri="{BB962C8B-B14F-4D97-AF65-F5344CB8AC3E}">
        <p14:creationId xmlns:p14="http://schemas.microsoft.com/office/powerpoint/2010/main" val="3432731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407914D-8A72-4427-929C-71734B67A339}"/>
              </a:ext>
            </a:extLst>
          </p:cNvPr>
          <p:cNvSpPr>
            <a:spLocks noGrp="1"/>
          </p:cNvSpPr>
          <p:nvPr>
            <p:ph type="sldNum" sz="quarter" idx="12"/>
          </p:nvPr>
        </p:nvSpPr>
        <p:spPr/>
        <p:txBody>
          <a:bodyPr/>
          <a:lstStyle/>
          <a:p>
            <a:fld id="{59DE6EB8-52AB-45EA-A660-3E1EBFA72987}" type="slidenum">
              <a:rPr lang="en-US" smtClean="0"/>
              <a:t>32</a:t>
            </a:fld>
            <a:endParaRPr lang="en-US"/>
          </a:p>
        </p:txBody>
      </p:sp>
      <p:pic>
        <p:nvPicPr>
          <p:cNvPr id="3" name="Immagine 2">
            <a:extLst>
              <a:ext uri="{FF2B5EF4-FFF2-40B4-BE49-F238E27FC236}">
                <a16:creationId xmlns:a16="http://schemas.microsoft.com/office/drawing/2014/main" id="{459D2EEB-6901-4340-8D8E-7740AE750062}"/>
              </a:ext>
            </a:extLst>
          </p:cNvPr>
          <p:cNvPicPr>
            <a:picLocks noChangeAspect="1"/>
          </p:cNvPicPr>
          <p:nvPr/>
        </p:nvPicPr>
        <p:blipFill>
          <a:blip r:embed="rId3"/>
          <a:stretch>
            <a:fillRect/>
          </a:stretch>
        </p:blipFill>
        <p:spPr>
          <a:xfrm>
            <a:off x="0" y="101987"/>
            <a:ext cx="12192000" cy="6654025"/>
          </a:xfrm>
          <a:prstGeom prst="rect">
            <a:avLst/>
          </a:prstGeom>
        </p:spPr>
      </p:pic>
    </p:spTree>
    <p:extLst>
      <p:ext uri="{BB962C8B-B14F-4D97-AF65-F5344CB8AC3E}">
        <p14:creationId xmlns:p14="http://schemas.microsoft.com/office/powerpoint/2010/main" val="4153611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B9E28AE-870C-49C6-BE81-16620817BBFB}"/>
              </a:ext>
            </a:extLst>
          </p:cNvPr>
          <p:cNvSpPr>
            <a:spLocks noGrp="1"/>
          </p:cNvSpPr>
          <p:nvPr>
            <p:ph type="sldNum" sz="quarter" idx="12"/>
          </p:nvPr>
        </p:nvSpPr>
        <p:spPr/>
        <p:txBody>
          <a:bodyPr/>
          <a:lstStyle/>
          <a:p>
            <a:fld id="{59DE6EB8-52AB-45EA-A660-3E1EBFA72987}" type="slidenum">
              <a:rPr lang="en-US" smtClean="0"/>
              <a:t>33</a:t>
            </a:fld>
            <a:endParaRPr lang="en-US"/>
          </a:p>
        </p:txBody>
      </p:sp>
      <p:pic>
        <p:nvPicPr>
          <p:cNvPr id="3" name="Immagine 2">
            <a:extLst>
              <a:ext uri="{FF2B5EF4-FFF2-40B4-BE49-F238E27FC236}">
                <a16:creationId xmlns:a16="http://schemas.microsoft.com/office/drawing/2014/main" id="{3F556D6A-3A3D-4C59-823E-E5CC4B227962}"/>
              </a:ext>
            </a:extLst>
          </p:cNvPr>
          <p:cNvPicPr>
            <a:picLocks noChangeAspect="1"/>
          </p:cNvPicPr>
          <p:nvPr/>
        </p:nvPicPr>
        <p:blipFill>
          <a:blip r:embed="rId2"/>
          <a:stretch>
            <a:fillRect/>
          </a:stretch>
        </p:blipFill>
        <p:spPr>
          <a:xfrm>
            <a:off x="10490" y="0"/>
            <a:ext cx="12171019" cy="6858000"/>
          </a:xfrm>
          <a:prstGeom prst="rect">
            <a:avLst/>
          </a:prstGeom>
        </p:spPr>
      </p:pic>
    </p:spTree>
    <p:extLst>
      <p:ext uri="{BB962C8B-B14F-4D97-AF65-F5344CB8AC3E}">
        <p14:creationId xmlns:p14="http://schemas.microsoft.com/office/powerpoint/2010/main" val="1643537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Rettangolo 16"/>
          <p:cNvSpPr/>
          <p:nvPr/>
        </p:nvSpPr>
        <p:spPr>
          <a:xfrm>
            <a:off x="1588790" y="13526"/>
            <a:ext cx="9655530" cy="502970"/>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bg1"/>
                </a:solidFill>
              </a:rPr>
              <a:t>Diagnostic</a:t>
            </a:r>
            <a:r>
              <a:rPr lang="it-IT" b="1" dirty="0">
                <a:solidFill>
                  <a:schemeClr val="bg1"/>
                </a:solidFill>
              </a:rPr>
              <a:t> </a:t>
            </a:r>
            <a:r>
              <a:rPr lang="it-IT" b="1" dirty="0" err="1">
                <a:solidFill>
                  <a:schemeClr val="bg1"/>
                </a:solidFill>
              </a:rPr>
              <a:t>algorithm</a:t>
            </a:r>
            <a:r>
              <a:rPr lang="it-IT" b="1" dirty="0">
                <a:solidFill>
                  <a:schemeClr val="bg1"/>
                </a:solidFill>
              </a:rPr>
              <a:t> for Beta </a:t>
            </a:r>
            <a:r>
              <a:rPr lang="it-IT" b="1" dirty="0" err="1">
                <a:solidFill>
                  <a:schemeClr val="bg1"/>
                </a:solidFill>
              </a:rPr>
              <a:t>Lactams</a:t>
            </a:r>
            <a:r>
              <a:rPr lang="it-IT" b="1" dirty="0">
                <a:solidFill>
                  <a:schemeClr val="bg1"/>
                </a:solidFill>
              </a:rPr>
              <a:t> </a:t>
            </a:r>
            <a:r>
              <a:rPr lang="it-IT" b="1" dirty="0" err="1">
                <a:solidFill>
                  <a:schemeClr val="bg1"/>
                </a:solidFill>
              </a:rPr>
              <a:t>allergy</a:t>
            </a:r>
            <a:r>
              <a:rPr lang="it-IT" b="1" dirty="0">
                <a:solidFill>
                  <a:schemeClr val="bg1"/>
                </a:solidFill>
              </a:rPr>
              <a:t> : </a:t>
            </a:r>
            <a:r>
              <a:rPr lang="it-IT" b="1" u="sng" dirty="0">
                <a:solidFill>
                  <a:schemeClr val="bg1"/>
                </a:solidFill>
              </a:rPr>
              <a:t>in Vivo </a:t>
            </a:r>
            <a:r>
              <a:rPr lang="it-IT" b="1" u="sng" dirty="0" err="1">
                <a:solidFill>
                  <a:schemeClr val="bg1"/>
                </a:solidFill>
              </a:rPr>
              <a:t>Tests</a:t>
            </a:r>
            <a:r>
              <a:rPr lang="it-IT" b="1" u="sng" dirty="0">
                <a:solidFill>
                  <a:schemeClr val="bg1"/>
                </a:solidFill>
              </a:rPr>
              <a:t> </a:t>
            </a:r>
          </a:p>
        </p:txBody>
      </p:sp>
      <p:pic>
        <p:nvPicPr>
          <p:cNvPr id="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737" y="1890959"/>
            <a:ext cx="8430749" cy="36544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7154" y="640191"/>
            <a:ext cx="8455821" cy="903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eccia in giù 8"/>
          <p:cNvSpPr/>
          <p:nvPr/>
        </p:nvSpPr>
        <p:spPr>
          <a:xfrm>
            <a:off x="5632704" y="4654296"/>
            <a:ext cx="219456" cy="96012"/>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p:cNvSpPr/>
          <p:nvPr/>
        </p:nvSpPr>
        <p:spPr>
          <a:xfrm>
            <a:off x="1181869" y="2641431"/>
            <a:ext cx="1097868" cy="56692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p:cNvSpPr/>
          <p:nvPr/>
        </p:nvSpPr>
        <p:spPr>
          <a:xfrm rot="10800000">
            <a:off x="10105618" y="2641431"/>
            <a:ext cx="1097868" cy="56692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EBD8C5B-FAC1-4B77-D894-77633389258F}"/>
              </a:ext>
            </a:extLst>
          </p:cNvPr>
          <p:cNvSpPr/>
          <p:nvPr/>
        </p:nvSpPr>
        <p:spPr>
          <a:xfrm>
            <a:off x="2224255"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E68B9E8D-1636-B66B-6C1D-3F3CEA16F3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0"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33ED01CB-C0C3-5D6A-CB5A-0A88978809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3425"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4" descr="blob:https://web.whatsapp.com/b2225d47-430b-494f-b980-3269852f5012">
            <a:extLst>
              <a:ext uri="{FF2B5EF4-FFF2-40B4-BE49-F238E27FC236}">
                <a16:creationId xmlns:a16="http://schemas.microsoft.com/office/drawing/2014/main" id="{B6916B3A-56FB-99BA-E71A-3171051C9805}"/>
              </a:ext>
            </a:extLst>
          </p:cNvPr>
          <p:cNvSpPr>
            <a:spLocks noChangeAspect="1" noChangeArrowheads="1"/>
          </p:cNvSpPr>
          <p:nvPr/>
        </p:nvSpPr>
        <p:spPr bwMode="auto">
          <a:xfrm>
            <a:off x="32164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CasellaDiTesto 18">
            <a:extLst>
              <a:ext uri="{FF2B5EF4-FFF2-40B4-BE49-F238E27FC236}">
                <a16:creationId xmlns:a16="http://schemas.microsoft.com/office/drawing/2014/main" id="{09A7D5EB-23DF-DAE8-6995-C8E33D283406}"/>
              </a:ext>
            </a:extLst>
          </p:cNvPr>
          <p:cNvSpPr txBox="1"/>
          <p:nvPr/>
        </p:nvSpPr>
        <p:spPr>
          <a:xfrm>
            <a:off x="3108868"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21" name="Rettangolo 20">
            <a:extLst>
              <a:ext uri="{FF2B5EF4-FFF2-40B4-BE49-F238E27FC236}">
                <a16:creationId xmlns:a16="http://schemas.microsoft.com/office/drawing/2014/main" id="{981DB6F1-AF53-608E-1CFD-3351AD0DD11C}"/>
              </a:ext>
            </a:extLst>
          </p:cNvPr>
          <p:cNvSpPr/>
          <p:nvPr/>
        </p:nvSpPr>
        <p:spPr>
          <a:xfrm>
            <a:off x="2224255"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4" name="Picture 2">
            <a:extLst>
              <a:ext uri="{FF2B5EF4-FFF2-40B4-BE49-F238E27FC236}">
                <a16:creationId xmlns:a16="http://schemas.microsoft.com/office/drawing/2014/main" id="{ED27E359-F015-1B07-221C-15B01B60E5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0"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a:extLst>
              <a:ext uri="{FF2B5EF4-FFF2-40B4-BE49-F238E27FC236}">
                <a16:creationId xmlns:a16="http://schemas.microsoft.com/office/drawing/2014/main" id="{D6F5AC56-9EB2-3908-F6B6-6374A17BB8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3425"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AutoShape 4" descr="blob:https://web.whatsapp.com/b2225d47-430b-494f-b980-3269852f5012">
            <a:extLst>
              <a:ext uri="{FF2B5EF4-FFF2-40B4-BE49-F238E27FC236}">
                <a16:creationId xmlns:a16="http://schemas.microsoft.com/office/drawing/2014/main" id="{4B597B6B-D419-4499-C3CB-4074E8ACAF5F}"/>
              </a:ext>
            </a:extLst>
          </p:cNvPr>
          <p:cNvSpPr>
            <a:spLocks noChangeAspect="1" noChangeArrowheads="1"/>
          </p:cNvSpPr>
          <p:nvPr/>
        </p:nvSpPr>
        <p:spPr bwMode="auto">
          <a:xfrm>
            <a:off x="321648"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7" name="Rettangolo 26">
            <a:extLst>
              <a:ext uri="{FF2B5EF4-FFF2-40B4-BE49-F238E27FC236}">
                <a16:creationId xmlns:a16="http://schemas.microsoft.com/office/drawing/2014/main" id="{CD764C82-5B23-BD88-89C7-090DC3B96023}"/>
              </a:ext>
            </a:extLst>
          </p:cNvPr>
          <p:cNvSpPr/>
          <p:nvPr/>
        </p:nvSpPr>
        <p:spPr>
          <a:xfrm>
            <a:off x="1630968" y="13526"/>
            <a:ext cx="9655530" cy="502970"/>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bg1"/>
                </a:solidFill>
              </a:rPr>
              <a:t>Diagnostic</a:t>
            </a:r>
            <a:r>
              <a:rPr lang="it-IT" b="1" dirty="0">
                <a:solidFill>
                  <a:schemeClr val="bg1"/>
                </a:solidFill>
              </a:rPr>
              <a:t> </a:t>
            </a:r>
            <a:r>
              <a:rPr lang="it-IT" b="1" dirty="0" err="1">
                <a:solidFill>
                  <a:schemeClr val="bg1"/>
                </a:solidFill>
              </a:rPr>
              <a:t>algorithm</a:t>
            </a:r>
            <a:r>
              <a:rPr lang="it-IT" b="1" dirty="0">
                <a:solidFill>
                  <a:schemeClr val="bg1"/>
                </a:solidFill>
              </a:rPr>
              <a:t> for Beta </a:t>
            </a:r>
            <a:r>
              <a:rPr lang="it-IT" b="1" dirty="0" err="1">
                <a:solidFill>
                  <a:schemeClr val="bg1"/>
                </a:solidFill>
              </a:rPr>
              <a:t>Lactams</a:t>
            </a:r>
            <a:r>
              <a:rPr lang="it-IT" b="1" dirty="0">
                <a:solidFill>
                  <a:schemeClr val="bg1"/>
                </a:solidFill>
              </a:rPr>
              <a:t> </a:t>
            </a:r>
            <a:r>
              <a:rPr lang="it-IT" b="1" dirty="0" err="1">
                <a:solidFill>
                  <a:schemeClr val="bg1"/>
                </a:solidFill>
              </a:rPr>
              <a:t>allergy</a:t>
            </a:r>
            <a:r>
              <a:rPr lang="it-IT" b="1" dirty="0">
                <a:solidFill>
                  <a:schemeClr val="bg1"/>
                </a:solidFill>
              </a:rPr>
              <a:t> : </a:t>
            </a:r>
            <a:r>
              <a:rPr lang="it-IT" b="1" u="sng" dirty="0">
                <a:solidFill>
                  <a:schemeClr val="bg1"/>
                </a:solidFill>
              </a:rPr>
              <a:t>in Vivo </a:t>
            </a:r>
            <a:r>
              <a:rPr lang="it-IT" b="1" u="sng" dirty="0" err="1">
                <a:solidFill>
                  <a:schemeClr val="bg1"/>
                </a:solidFill>
              </a:rPr>
              <a:t>Tests</a:t>
            </a:r>
            <a:r>
              <a:rPr lang="it-IT" b="1" u="sng" dirty="0">
                <a:solidFill>
                  <a:schemeClr val="bg1"/>
                </a:solidFill>
              </a:rPr>
              <a:t> </a:t>
            </a:r>
          </a:p>
        </p:txBody>
      </p:sp>
    </p:spTree>
    <p:extLst>
      <p:ext uri="{BB962C8B-B14F-4D97-AF65-F5344CB8AC3E}">
        <p14:creationId xmlns:p14="http://schemas.microsoft.com/office/powerpoint/2010/main" val="955725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6"/>
          <p:cNvSpPr txBox="1">
            <a:spLocks/>
          </p:cNvSpPr>
          <p:nvPr/>
        </p:nvSpPr>
        <p:spPr>
          <a:xfrm>
            <a:off x="143979" y="6412153"/>
            <a:ext cx="11995770" cy="715812"/>
          </a:xfrm>
          <a:prstGeom prst="rect">
            <a:avLst/>
          </a:prstGeom>
          <a:solidFill>
            <a:schemeClr val="bg1"/>
          </a:solidFill>
        </p:spPr>
        <p:txBody>
          <a:bodyPr/>
          <a:lstStyle>
            <a:lvl1pPr marL="27432" indent="0" algn="l" defTabSz="914026" rtl="0" eaLnBrk="1" latinLnBrk="0" hangingPunct="1">
              <a:spcBef>
                <a:spcPct val="20000"/>
              </a:spcBef>
              <a:buFontTx/>
              <a:buNone/>
              <a:defRPr sz="1500" kern="1200">
                <a:solidFill>
                  <a:srgbClr val="595959"/>
                </a:solidFill>
                <a:latin typeface="Segoe UI Light" pitchFamily="34" charset="0"/>
                <a:ea typeface="+mn-ea"/>
                <a:cs typeface="+mn-cs"/>
              </a:defRPr>
            </a:lvl1pPr>
            <a:lvl2pPr marL="274320" indent="0" algn="l" defTabSz="914026" rtl="0" eaLnBrk="1" latinLnBrk="0" hangingPunct="1">
              <a:spcBef>
                <a:spcPct val="20000"/>
              </a:spcBef>
              <a:buFontTx/>
              <a:buNone/>
              <a:defRPr sz="7997" b="1" i="1" u="none" kern="1200" spc="0" baseline="0">
                <a:solidFill>
                  <a:schemeClr val="accent1"/>
                </a:solidFill>
                <a:latin typeface="+mj-lt"/>
                <a:ea typeface="+mn-ea"/>
                <a:cs typeface="+mn-cs"/>
              </a:defRPr>
            </a:lvl2pPr>
            <a:lvl3pPr marL="548640" indent="0" algn="l" defTabSz="914026" rtl="0" eaLnBrk="1" latinLnBrk="0" hangingPunct="1">
              <a:spcBef>
                <a:spcPct val="20000"/>
              </a:spcBef>
              <a:buFontTx/>
              <a:buNone/>
              <a:defRPr sz="2400" b="1" i="0" u="sng" kern="1200">
                <a:solidFill>
                  <a:schemeClr val="accent2"/>
                </a:solidFill>
                <a:latin typeface="+mn-lt"/>
                <a:ea typeface="+mn-ea"/>
                <a:cs typeface="+mn-cs"/>
              </a:defRPr>
            </a:lvl3pPr>
            <a:lvl4pPr marL="822960" indent="0" algn="l" defTabSz="914026" rtl="0" eaLnBrk="1" latinLnBrk="0" hangingPunct="1">
              <a:spcBef>
                <a:spcPct val="20000"/>
              </a:spcBef>
              <a:buFontTx/>
              <a:buNone/>
              <a:defRPr sz="1100" b="0" i="0" kern="1200" spc="300">
                <a:solidFill>
                  <a:schemeClr val="accent3"/>
                </a:solidFill>
                <a:latin typeface="+mn-lt"/>
                <a:ea typeface="+mn-ea"/>
                <a:cs typeface="+mn-cs"/>
              </a:defRPr>
            </a:lvl4pPr>
            <a:lvl5pPr marL="1097280" indent="0" algn="l" defTabSz="914026" rtl="0" eaLnBrk="1" latinLnBrk="0" hangingPunct="1">
              <a:spcBef>
                <a:spcPct val="20000"/>
              </a:spcBef>
              <a:buFontTx/>
              <a:buNone/>
              <a:defRPr kumimoji="0" lang="en-US" sz="1401" b="0" i="1" u="none" strike="noStrike" kern="1200" cap="none" spc="0" normalizeH="0" baseline="0">
                <a:ln>
                  <a:noFill/>
                </a:ln>
                <a:solidFill>
                  <a:srgbClr val="857E79"/>
                </a:solidFill>
                <a:effectLst/>
                <a:uLnTx/>
                <a:uFillTx/>
                <a:latin typeface="+mn-lt"/>
                <a:ea typeface="+mn-ea"/>
                <a:cs typeface="+mn-cs"/>
              </a:defRPr>
            </a:lvl5pPr>
            <a:lvl6pPr marL="2513569" indent="-228508" algn="l" defTabSz="9140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83" indent="-228508" algn="l" defTabSz="9140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97" indent="-228508" algn="l" defTabSz="9140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10" indent="-228508" algn="l" defTabSz="91402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289" algn="r" defTabSz="742642">
              <a:defRPr/>
            </a:pPr>
            <a:br>
              <a:rPr lang="en-US" sz="2000" dirty="0">
                <a:solidFill>
                  <a:srgbClr val="133C8B"/>
                </a:solidFill>
                <a:latin typeface="Segoe UI" panose="020B0502040204020203" pitchFamily="34" charset="0"/>
                <a:cs typeface="Segoe UI" panose="020B0502040204020203" pitchFamily="34" charset="0"/>
              </a:rPr>
            </a:br>
            <a:r>
              <a:rPr lang="en-US" sz="2000" dirty="0">
                <a:solidFill>
                  <a:srgbClr val="133C8B"/>
                </a:solidFill>
                <a:latin typeface="Segoe UI" panose="020B0502040204020203" pitchFamily="34" charset="0"/>
                <a:cs typeface="Segoe UI" panose="020B0502040204020203" pitchFamily="34" charset="0"/>
              </a:rPr>
              <a:t>MD, Allergy and Clinical Immunology</a:t>
            </a:r>
          </a:p>
          <a:p>
            <a:pPr marL="22289" algn="r" defTabSz="742642">
              <a:defRPr/>
            </a:pPr>
            <a:endParaRPr lang="en-US" sz="2000" dirty="0">
              <a:solidFill>
                <a:srgbClr val="133C8B"/>
              </a:solidFill>
              <a:latin typeface="Segoe UI" panose="020B0502040204020203" pitchFamily="34" charset="0"/>
              <a:cs typeface="Segoe UI" panose="020B0502040204020203" pitchFamily="34" charset="0"/>
            </a:endParaRPr>
          </a:p>
          <a:p>
            <a:pPr marL="22289" algn="r" defTabSz="742642">
              <a:defRPr/>
            </a:pPr>
            <a:endParaRPr lang="en-US" sz="2000" dirty="0">
              <a:solidFill>
                <a:srgbClr val="133C8B"/>
              </a:solidFill>
              <a:latin typeface="Segoe UI" panose="020B0502040204020203" pitchFamily="34" charset="0"/>
              <a:cs typeface="Segoe UI" panose="020B0502040204020203" pitchFamily="34" charset="0"/>
            </a:endParaRPr>
          </a:p>
          <a:p>
            <a:pPr marL="22289" algn="r" defTabSz="742642">
              <a:defRPr/>
            </a:pPr>
            <a:endParaRPr lang="en-US" sz="2000" dirty="0">
              <a:solidFill>
                <a:srgbClr val="133C8B"/>
              </a:solidFill>
              <a:latin typeface="Segoe UI" panose="020B0502040204020203" pitchFamily="34" charset="0"/>
              <a:cs typeface="Segoe UI" panose="020B0502040204020203" pitchFamily="34" charset="0"/>
            </a:endParaRPr>
          </a:p>
        </p:txBody>
      </p:sp>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0" name="Rettangolo 19"/>
          <p:cNvSpPr/>
          <p:nvPr/>
        </p:nvSpPr>
        <p:spPr>
          <a:xfrm>
            <a:off x="4170627" y="3481076"/>
            <a:ext cx="3142215" cy="1061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7">
            <a:extLst>
              <a:ext uri="{FF2B5EF4-FFF2-40B4-BE49-F238E27FC236}">
                <a16:creationId xmlns:a16="http://schemas.microsoft.com/office/drawing/2014/main" id="{B5CCB7F2-BB1D-484F-98A8-EC35F5E26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9864" y="1005484"/>
            <a:ext cx="9144000" cy="229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14">
            <a:extLst>
              <a:ext uri="{FF2B5EF4-FFF2-40B4-BE49-F238E27FC236}">
                <a16:creationId xmlns:a16="http://schemas.microsoft.com/office/drawing/2014/main" id="{0EF83D0A-EA1D-A3EF-07AE-870BC9E4AE76}"/>
              </a:ext>
            </a:extLst>
          </p:cNvPr>
          <p:cNvSpPr>
            <a:spLocks noChangeShapeType="1"/>
          </p:cNvSpPr>
          <p:nvPr/>
        </p:nvSpPr>
        <p:spPr bwMode="auto">
          <a:xfrm>
            <a:off x="5596793" y="923947"/>
            <a:ext cx="0" cy="10810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Line 15">
            <a:extLst>
              <a:ext uri="{FF2B5EF4-FFF2-40B4-BE49-F238E27FC236}">
                <a16:creationId xmlns:a16="http://schemas.microsoft.com/office/drawing/2014/main" id="{356621B6-F7AA-4C15-B329-AEFFD6146033}"/>
              </a:ext>
            </a:extLst>
          </p:cNvPr>
          <p:cNvSpPr>
            <a:spLocks noChangeShapeType="1"/>
          </p:cNvSpPr>
          <p:nvPr/>
        </p:nvSpPr>
        <p:spPr bwMode="auto">
          <a:xfrm>
            <a:off x="6232160" y="852508"/>
            <a:ext cx="0" cy="12239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Text Box 20">
            <a:extLst>
              <a:ext uri="{FF2B5EF4-FFF2-40B4-BE49-F238E27FC236}">
                <a16:creationId xmlns:a16="http://schemas.microsoft.com/office/drawing/2014/main" id="{7E0F1EA3-B871-4AF8-3FFB-5C9AEDF84DDF}"/>
              </a:ext>
            </a:extLst>
          </p:cNvPr>
          <p:cNvSpPr txBox="1">
            <a:spLocks noChangeArrowheads="1"/>
          </p:cNvSpPr>
          <p:nvPr/>
        </p:nvSpPr>
        <p:spPr bwMode="auto">
          <a:xfrm>
            <a:off x="2998789" y="2107339"/>
            <a:ext cx="6477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a:solidFill>
                  <a:schemeClr val="bg1"/>
                </a:solidFill>
                <a:latin typeface="Times New Roman" panose="02020603050405020304" pitchFamily="18" charset="0"/>
              </a:rPr>
              <a:t>PPL</a:t>
            </a:r>
          </a:p>
        </p:txBody>
      </p:sp>
      <p:sp>
        <p:nvSpPr>
          <p:cNvPr id="18" name="Text Box 21">
            <a:extLst>
              <a:ext uri="{FF2B5EF4-FFF2-40B4-BE49-F238E27FC236}">
                <a16:creationId xmlns:a16="http://schemas.microsoft.com/office/drawing/2014/main" id="{1441FA6D-1E91-F5E0-018D-3FD737EB7749}"/>
              </a:ext>
            </a:extLst>
          </p:cNvPr>
          <p:cNvSpPr txBox="1">
            <a:spLocks noChangeArrowheads="1"/>
          </p:cNvSpPr>
          <p:nvPr/>
        </p:nvSpPr>
        <p:spPr bwMode="auto">
          <a:xfrm>
            <a:off x="8724898" y="2013191"/>
            <a:ext cx="936625"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dirty="0">
                <a:solidFill>
                  <a:schemeClr val="bg1"/>
                </a:solidFill>
                <a:latin typeface="Times New Roman" panose="02020603050405020304" pitchFamily="18" charset="0"/>
              </a:rPr>
              <a:t>MDM</a:t>
            </a:r>
          </a:p>
        </p:txBody>
      </p:sp>
      <p:sp>
        <p:nvSpPr>
          <p:cNvPr id="21" name="Text Box 22">
            <a:extLst>
              <a:ext uri="{FF2B5EF4-FFF2-40B4-BE49-F238E27FC236}">
                <a16:creationId xmlns:a16="http://schemas.microsoft.com/office/drawing/2014/main" id="{78E71921-E653-CE05-8B77-53B247A8CF1E}"/>
              </a:ext>
            </a:extLst>
          </p:cNvPr>
          <p:cNvSpPr txBox="1">
            <a:spLocks noChangeArrowheads="1"/>
          </p:cNvSpPr>
          <p:nvPr/>
        </p:nvSpPr>
        <p:spPr bwMode="auto">
          <a:xfrm>
            <a:off x="5519739" y="2005034"/>
            <a:ext cx="719137"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a:solidFill>
                  <a:schemeClr val="bg1"/>
                </a:solidFill>
                <a:latin typeface="Times New Roman" panose="02020603050405020304" pitchFamily="18" charset="0"/>
              </a:rPr>
              <a:t>BPO</a:t>
            </a:r>
          </a:p>
        </p:txBody>
      </p:sp>
      <p:sp>
        <p:nvSpPr>
          <p:cNvPr id="2" name="CasellaDiTesto 1">
            <a:extLst>
              <a:ext uri="{FF2B5EF4-FFF2-40B4-BE49-F238E27FC236}">
                <a16:creationId xmlns:a16="http://schemas.microsoft.com/office/drawing/2014/main" id="{3F629B5A-1CB7-2C4A-3D0A-1A663ABBB3BD}"/>
              </a:ext>
            </a:extLst>
          </p:cNvPr>
          <p:cNvSpPr txBox="1"/>
          <p:nvPr/>
        </p:nvSpPr>
        <p:spPr>
          <a:xfrm>
            <a:off x="405111" y="3351038"/>
            <a:ext cx="11381777" cy="3046988"/>
          </a:xfrm>
          <a:prstGeom prst="rect">
            <a:avLst/>
          </a:prstGeom>
          <a:noFill/>
          <a:ln>
            <a:solidFill>
              <a:schemeClr val="tx2">
                <a:lumMod val="60000"/>
                <a:lumOff val="40000"/>
              </a:schemeClr>
            </a:solidFill>
          </a:ln>
        </p:spPr>
        <p:txBody>
          <a:bodyPr wrap="square" rtlCol="0">
            <a:spAutoFit/>
          </a:bodyPr>
          <a:lstStyle/>
          <a:p>
            <a:r>
              <a:rPr lang="en-US" sz="2400" dirty="0"/>
              <a:t>After administration, products of metabolism are formed and are:</a:t>
            </a:r>
            <a:endParaRPr lang="en-US" sz="2400" b="1" dirty="0"/>
          </a:p>
          <a:p>
            <a:r>
              <a:rPr lang="en-US" sz="2400" b="1" dirty="0" err="1">
                <a:solidFill>
                  <a:srgbClr val="C00000"/>
                </a:solidFill>
              </a:rPr>
              <a:t>Penicilloyl</a:t>
            </a:r>
            <a:r>
              <a:rPr lang="en-US" sz="2400" b="1" dirty="0">
                <a:solidFill>
                  <a:srgbClr val="C00000"/>
                </a:solidFill>
              </a:rPr>
              <a:t> </a:t>
            </a:r>
            <a:r>
              <a:rPr lang="en-US" sz="2400" b="1" dirty="0" err="1">
                <a:solidFill>
                  <a:srgbClr val="C00000"/>
                </a:solidFill>
              </a:rPr>
              <a:t>polylysine</a:t>
            </a:r>
            <a:r>
              <a:rPr lang="en-US" sz="2400" b="1" dirty="0">
                <a:solidFill>
                  <a:srgbClr val="C00000"/>
                </a:solidFill>
              </a:rPr>
              <a:t> (PPL), </a:t>
            </a:r>
            <a:r>
              <a:rPr lang="en-US" sz="2400" dirty="0"/>
              <a:t>is the most abundant penicillin metabolism product (more than 95 %); and other products such as </a:t>
            </a:r>
          </a:p>
          <a:p>
            <a:r>
              <a:rPr lang="en-US" sz="2400" b="1" dirty="0">
                <a:solidFill>
                  <a:srgbClr val="C00000"/>
                </a:solidFill>
              </a:rPr>
              <a:t>Benzylpenicillin, </a:t>
            </a:r>
            <a:r>
              <a:rPr lang="en-US" sz="2400" b="1" dirty="0" err="1">
                <a:solidFill>
                  <a:srgbClr val="C00000"/>
                </a:solidFill>
              </a:rPr>
              <a:t>Benzylpenicilloate</a:t>
            </a:r>
            <a:r>
              <a:rPr lang="en-US" sz="2400" b="1" dirty="0">
                <a:solidFill>
                  <a:srgbClr val="C00000"/>
                </a:solidFill>
              </a:rPr>
              <a:t> </a:t>
            </a:r>
            <a:r>
              <a:rPr lang="en-US" sz="2400" dirty="0"/>
              <a:t>labelled as </a:t>
            </a:r>
            <a:r>
              <a:rPr lang="en-US" sz="2400" b="1" dirty="0"/>
              <a:t>Minor Determinants </a:t>
            </a:r>
            <a:r>
              <a:rPr lang="en-US" sz="2400" b="1" dirty="0">
                <a:solidFill>
                  <a:srgbClr val="C00000"/>
                </a:solidFill>
              </a:rPr>
              <a:t>(MD)</a:t>
            </a:r>
            <a:r>
              <a:rPr lang="en-US" sz="2400" dirty="0"/>
              <a:t>, account for approximately 15 % of allergic reactions, predominantly provoke anaphylactic reactions.</a:t>
            </a:r>
          </a:p>
          <a:p>
            <a:r>
              <a:rPr lang="en-US" sz="2400" dirty="0"/>
              <a:t> </a:t>
            </a:r>
          </a:p>
          <a:p>
            <a:pPr lvl="0" defTabSz="914400">
              <a:defRPr/>
            </a:pPr>
            <a:r>
              <a:rPr lang="en-US" sz="2400" dirty="0"/>
              <a:t>These determinants “determine” the allergic reactions, is </a:t>
            </a:r>
            <a:r>
              <a:rPr lang="en-US" sz="2400" dirty="0" err="1"/>
              <a:t>iportant</a:t>
            </a:r>
            <a:r>
              <a:rPr lang="en-US" sz="2400" dirty="0"/>
              <a:t> </a:t>
            </a:r>
            <a:r>
              <a:rPr lang="it-IT" sz="2400" dirty="0"/>
              <a:t>for </a:t>
            </a:r>
            <a:r>
              <a:rPr lang="it-IT" sz="2400" dirty="0" err="1"/>
              <a:t>diagnostic</a:t>
            </a:r>
            <a:r>
              <a:rPr lang="it-IT" sz="2400" dirty="0"/>
              <a:t> </a:t>
            </a:r>
            <a:r>
              <a:rPr lang="it-IT" sz="2400" dirty="0" err="1"/>
              <a:t>drug</a:t>
            </a:r>
            <a:r>
              <a:rPr lang="it-IT" sz="2400" dirty="0"/>
              <a:t> </a:t>
            </a:r>
            <a:r>
              <a:rPr lang="it-IT" sz="2400" dirty="0" err="1"/>
              <a:t>allergy</a:t>
            </a:r>
            <a:r>
              <a:rPr lang="it-IT" sz="2400" dirty="0"/>
              <a:t> to </a:t>
            </a:r>
            <a:r>
              <a:rPr lang="it-IT" sz="2400" dirty="0" err="1"/>
              <a:t>penicillin</a:t>
            </a:r>
            <a:r>
              <a:rPr lang="it-IT" sz="2400" dirty="0"/>
              <a:t>.</a:t>
            </a:r>
            <a:endParaRPr lang="en-US" sz="2400" dirty="0"/>
          </a:p>
        </p:txBody>
      </p:sp>
    </p:spTree>
    <p:extLst>
      <p:ext uri="{BB962C8B-B14F-4D97-AF65-F5344CB8AC3E}">
        <p14:creationId xmlns:p14="http://schemas.microsoft.com/office/powerpoint/2010/main" val="2071831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210582" y="-146304"/>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err="1">
                <a:solidFill>
                  <a:schemeClr val="bg1"/>
                </a:solidFill>
              </a:rPr>
              <a:t>Diagnostic</a:t>
            </a:r>
            <a:r>
              <a:rPr lang="it-IT" sz="2400" b="1" dirty="0">
                <a:solidFill>
                  <a:schemeClr val="bg1"/>
                </a:solidFill>
              </a:rPr>
              <a:t> </a:t>
            </a:r>
            <a:r>
              <a:rPr lang="it-IT" sz="2400" b="1" dirty="0" err="1">
                <a:solidFill>
                  <a:schemeClr val="bg1"/>
                </a:solidFill>
              </a:rPr>
              <a:t>algorithm</a:t>
            </a:r>
            <a:r>
              <a:rPr lang="it-IT" sz="2400" b="1" dirty="0">
                <a:solidFill>
                  <a:schemeClr val="bg1"/>
                </a:solidFill>
              </a:rPr>
              <a:t> for Beta </a:t>
            </a:r>
            <a:r>
              <a:rPr lang="it-IT" sz="2400" b="1" dirty="0" err="1">
                <a:solidFill>
                  <a:schemeClr val="bg1"/>
                </a:solidFill>
              </a:rPr>
              <a:t>Lactams</a:t>
            </a:r>
            <a:r>
              <a:rPr lang="it-IT" sz="2400" b="1" dirty="0">
                <a:solidFill>
                  <a:schemeClr val="bg1"/>
                </a:solidFill>
              </a:rPr>
              <a:t> </a:t>
            </a:r>
            <a:r>
              <a:rPr lang="it-IT" sz="2400" b="1" dirty="0" err="1">
                <a:solidFill>
                  <a:schemeClr val="bg1"/>
                </a:solidFill>
              </a:rPr>
              <a:t>allergy</a:t>
            </a:r>
            <a:r>
              <a:rPr lang="it-IT" sz="2400" b="1" dirty="0">
                <a:solidFill>
                  <a:schemeClr val="bg1"/>
                </a:solidFill>
              </a:rPr>
              <a:t> : </a:t>
            </a:r>
            <a:r>
              <a:rPr lang="it-IT" sz="2400" b="1" u="sng" dirty="0">
                <a:solidFill>
                  <a:schemeClr val="bg1"/>
                </a:solidFill>
              </a:rPr>
              <a:t>in Vivo </a:t>
            </a:r>
            <a:r>
              <a:rPr lang="it-IT" sz="2400" b="1" u="sng" dirty="0" err="1">
                <a:solidFill>
                  <a:schemeClr val="bg1"/>
                </a:solidFill>
              </a:rPr>
              <a:t>Tests</a:t>
            </a:r>
            <a:r>
              <a:rPr lang="it-IT" sz="2400" b="1" u="sng" dirty="0">
                <a:solidFill>
                  <a:schemeClr val="bg1"/>
                </a:solidFill>
              </a:rPr>
              <a:t> </a:t>
            </a:r>
          </a:p>
        </p:txBody>
      </p:sp>
      <p:sp>
        <p:nvSpPr>
          <p:cNvPr id="3" name="CasellaDiTesto 2"/>
          <p:cNvSpPr txBox="1"/>
          <p:nvPr/>
        </p:nvSpPr>
        <p:spPr>
          <a:xfrm>
            <a:off x="1421442" y="925115"/>
            <a:ext cx="246280" cy="400105"/>
          </a:xfrm>
          <a:prstGeom prst="rect">
            <a:avLst/>
          </a:prstGeom>
          <a:noFill/>
        </p:spPr>
        <p:txBody>
          <a:bodyPr wrap="none" lIns="121917" tIns="60958" rIns="121917" bIns="60958" rtlCol="0">
            <a:spAutoFit/>
          </a:bodyPr>
          <a:lstStyle/>
          <a:p>
            <a:endParaRPr lang="it-IT" dirty="0"/>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79053" y="-131843"/>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146304"/>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2" descr="blob:https://web.whatsapp.com/b2225d47-430b-494f-b980-3269852f50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blob:https://web.whatsapp.com/b2225d47-430b-494f-b980-3269852f501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CasellaDiTesto 7">
            <a:extLst>
              <a:ext uri="{FF2B5EF4-FFF2-40B4-BE49-F238E27FC236}">
                <a16:creationId xmlns:a16="http://schemas.microsoft.com/office/drawing/2014/main" id="{70E2C5FB-3E78-D1E2-D247-AC73A2A4A46C}"/>
              </a:ext>
            </a:extLst>
          </p:cNvPr>
          <p:cNvSpPr txBox="1"/>
          <p:nvPr/>
        </p:nvSpPr>
        <p:spPr>
          <a:xfrm>
            <a:off x="2515259" y="3460963"/>
            <a:ext cx="7921436" cy="369332"/>
          </a:xfrm>
          <a:prstGeom prst="rect">
            <a:avLst/>
          </a:prstGeom>
          <a:noFill/>
        </p:spPr>
        <p:txBody>
          <a:bodyPr wrap="square" rtlCol="0">
            <a:spAutoFit/>
          </a:bodyPr>
          <a:lstStyle/>
          <a:p>
            <a:r>
              <a:rPr lang="en-US" sz="1800" b="1" kern="150" dirty="0">
                <a:solidFill>
                  <a:srgbClr val="C00000"/>
                </a:solidFill>
                <a:effectLst/>
                <a:latin typeface="Arial" panose="020B0604020202020204" pitchFamily="34" charset="0"/>
                <a:ea typeface="SimSun" panose="02010600030101010101" pitchFamily="2" charset="-122"/>
                <a:cs typeface="Mangal" panose="02040503050203030202" pitchFamily="18" charset="0"/>
              </a:rPr>
              <a:t>Skin tests can be performed with specific diagnostic </a:t>
            </a:r>
            <a:r>
              <a:rPr lang="en-US" sz="1800" b="1" kern="150" dirty="0" err="1">
                <a:solidFill>
                  <a:srgbClr val="C00000"/>
                </a:solidFill>
                <a:effectLst/>
                <a:latin typeface="Arial" panose="020B0604020202020204" pitchFamily="34" charset="0"/>
                <a:ea typeface="SimSun" panose="02010600030101010101" pitchFamily="2" charset="-122"/>
                <a:cs typeface="Mangal" panose="02040503050203030202" pitchFamily="18" charset="0"/>
              </a:rPr>
              <a:t>prodacts</a:t>
            </a:r>
            <a:endParaRPr lang="it-IT" sz="1800" kern="150" dirty="0">
              <a:solidFill>
                <a:srgbClr val="C00000"/>
              </a:solidFill>
              <a:effectLst/>
              <a:latin typeface="Liberation Serif"/>
              <a:ea typeface="SimSun" panose="02010600030101010101" pitchFamily="2" charset="-122"/>
              <a:cs typeface="Mangal" panose="02040503050203030202" pitchFamily="18" charset="0"/>
            </a:endParaRPr>
          </a:p>
        </p:txBody>
      </p:sp>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8416" y="414145"/>
            <a:ext cx="7735824" cy="306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EE13FBB7-A78E-FB09-CFDF-4665C460D8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708166" y="3052621"/>
            <a:ext cx="2405190" cy="520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a:extLst>
              <a:ext uri="{FF2B5EF4-FFF2-40B4-BE49-F238E27FC236}">
                <a16:creationId xmlns:a16="http://schemas.microsoft.com/office/drawing/2014/main" id="{4E3C17DD-1776-7FC8-4425-BC9DA180263C}"/>
              </a:ext>
            </a:extLst>
          </p:cNvPr>
          <p:cNvSpPr txBox="1"/>
          <p:nvPr/>
        </p:nvSpPr>
        <p:spPr>
          <a:xfrm>
            <a:off x="6432913" y="4496844"/>
            <a:ext cx="5256839" cy="369332"/>
          </a:xfrm>
          <a:prstGeom prst="rect">
            <a:avLst/>
          </a:prstGeom>
          <a:noFill/>
        </p:spPr>
        <p:txBody>
          <a:bodyPr wrap="square" rtlCol="0">
            <a:spAutoFit/>
          </a:bodyPr>
          <a:lstStyle/>
          <a:p>
            <a:r>
              <a:rPr lang="it-IT" dirty="0"/>
              <a:t>Foto confezione PPL ed MDM</a:t>
            </a:r>
          </a:p>
        </p:txBody>
      </p:sp>
      <p:sp>
        <p:nvSpPr>
          <p:cNvPr id="18" name="CasellaDiTesto 17">
            <a:extLst>
              <a:ext uri="{FF2B5EF4-FFF2-40B4-BE49-F238E27FC236}">
                <a16:creationId xmlns:a16="http://schemas.microsoft.com/office/drawing/2014/main" id="{C880B847-F446-7DC6-3C6A-E0BDF2DF30DB}"/>
              </a:ext>
            </a:extLst>
          </p:cNvPr>
          <p:cNvSpPr txBox="1"/>
          <p:nvPr/>
        </p:nvSpPr>
        <p:spPr>
          <a:xfrm>
            <a:off x="49675" y="1021795"/>
            <a:ext cx="2989814" cy="1815882"/>
          </a:xfrm>
          <a:prstGeom prst="rect">
            <a:avLst/>
          </a:prstGeom>
          <a:noFill/>
          <a:ln>
            <a:solidFill>
              <a:schemeClr val="tx1"/>
            </a:solidFill>
          </a:ln>
        </p:spPr>
        <p:txBody>
          <a:bodyPr wrap="square">
            <a:spAutoFit/>
          </a:bodyPr>
          <a:lstStyle/>
          <a:p>
            <a:pPr algn="ctr" defTabSz="966155">
              <a:defRPr/>
            </a:pPr>
            <a:r>
              <a:rPr lang="en-US" sz="2800" b="1" dirty="0">
                <a:solidFill>
                  <a:srgbClr val="C00000"/>
                </a:solidFill>
              </a:rPr>
              <a:t>This is what you need to have to prepare diagnostic tests</a:t>
            </a:r>
            <a:endParaRPr lang="en-US" b="1" dirty="0">
              <a:solidFill>
                <a:srgbClr val="C00000"/>
              </a:solidFill>
            </a:endParaRPr>
          </a:p>
        </p:txBody>
      </p:sp>
      <p:sp>
        <p:nvSpPr>
          <p:cNvPr id="12" name="Freccia in giù 11"/>
          <p:cNvSpPr/>
          <p:nvPr/>
        </p:nvSpPr>
        <p:spPr>
          <a:xfrm>
            <a:off x="3749040" y="4127820"/>
            <a:ext cx="402336" cy="369024"/>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
          <p:cNvSpPr>
            <a:spLocks noChangeArrowheads="1"/>
          </p:cNvSpPr>
          <p:nvPr/>
        </p:nvSpPr>
        <p:spPr bwMode="auto">
          <a:xfrm>
            <a:off x="1839627" y="3830295"/>
            <a:ext cx="9088963"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202124"/>
                </a:solidFill>
                <a:effectLst/>
                <a:latin typeface="inherit"/>
                <a:cs typeface="Arial" pitchFamily="34" charset="0"/>
              </a:rPr>
              <a:t>       </a:t>
            </a:r>
            <a:r>
              <a:rPr kumimoji="0" lang="it-IT" altLang="it-IT" sz="2100" b="0" i="0" u="none" strike="noStrike" cap="none" normalizeH="0" baseline="0" dirty="0" err="1">
                <a:ln>
                  <a:noFill/>
                </a:ln>
                <a:solidFill>
                  <a:srgbClr val="202124"/>
                </a:solidFill>
                <a:effectLst/>
                <a:latin typeface="inherit"/>
                <a:cs typeface="Arial" pitchFamily="34" charset="0"/>
              </a:rPr>
              <a:t>This</a:t>
            </a:r>
            <a:r>
              <a:rPr kumimoji="0" lang="it-IT" altLang="it-IT" sz="2100" b="0" i="0" u="none" strike="noStrike" cap="none" normalizeH="0" baseline="0" dirty="0">
                <a:ln>
                  <a:noFill/>
                </a:ln>
                <a:solidFill>
                  <a:srgbClr val="202124"/>
                </a:solidFill>
                <a:effectLst/>
                <a:latin typeface="inherit"/>
                <a:cs typeface="Arial" pitchFamily="34" charset="0"/>
              </a:rPr>
              <a:t> </a:t>
            </a:r>
            <a:r>
              <a:rPr kumimoji="0" lang="it-IT" altLang="it-IT" sz="2100" b="0" i="0" u="none" strike="noStrike" cap="none" normalizeH="0" baseline="0" dirty="0" err="1">
                <a:ln>
                  <a:noFill/>
                </a:ln>
                <a:solidFill>
                  <a:srgbClr val="202124"/>
                </a:solidFill>
                <a:effectLst/>
                <a:latin typeface="inherit"/>
                <a:cs typeface="Arial" pitchFamily="34" charset="0"/>
              </a:rPr>
              <a:t>is</a:t>
            </a:r>
            <a:r>
              <a:rPr kumimoji="0" lang="it-IT" altLang="it-IT" sz="2100" b="0" i="0" u="none" strike="noStrike" cap="none" normalizeH="0" baseline="0" dirty="0">
                <a:ln>
                  <a:noFill/>
                </a:ln>
                <a:solidFill>
                  <a:srgbClr val="202124"/>
                </a:solidFill>
                <a:effectLst/>
                <a:latin typeface="inherit"/>
                <a:cs typeface="Arial" pitchFamily="34" charset="0"/>
              </a:rPr>
              <a:t> the </a:t>
            </a:r>
            <a:r>
              <a:rPr kumimoji="0" lang="it-IT" altLang="it-IT" sz="2100" b="0" i="0" u="none" strike="noStrike" cap="none" normalizeH="0" baseline="0" dirty="0" err="1">
                <a:ln>
                  <a:noFill/>
                </a:ln>
                <a:solidFill>
                  <a:srgbClr val="202124"/>
                </a:solidFill>
                <a:effectLst/>
                <a:latin typeface="inherit"/>
                <a:cs typeface="Arial" pitchFamily="34" charset="0"/>
              </a:rPr>
              <a:t>commercially</a:t>
            </a:r>
            <a:r>
              <a:rPr kumimoji="0" lang="it-IT" altLang="it-IT" sz="2100" b="0" i="0" u="none" strike="noStrike" cap="none" normalizeH="0" baseline="0" dirty="0">
                <a:ln>
                  <a:noFill/>
                </a:ln>
                <a:solidFill>
                  <a:srgbClr val="202124"/>
                </a:solidFill>
                <a:effectLst/>
                <a:latin typeface="inherit"/>
                <a:cs typeface="Arial" pitchFamily="34" charset="0"/>
              </a:rPr>
              <a:t> </a:t>
            </a:r>
            <a:r>
              <a:rPr kumimoji="0" lang="it-IT" altLang="it-IT" sz="2100" b="0" i="0" u="none" strike="noStrike" cap="none" normalizeH="0" baseline="0" dirty="0" err="1">
                <a:ln>
                  <a:noFill/>
                </a:ln>
                <a:solidFill>
                  <a:srgbClr val="202124"/>
                </a:solidFill>
                <a:effectLst/>
                <a:latin typeface="inherit"/>
                <a:cs typeface="Arial" pitchFamily="34" charset="0"/>
              </a:rPr>
              <a:t>available</a:t>
            </a:r>
            <a:r>
              <a:rPr kumimoji="0" lang="it-IT" altLang="it-IT" sz="2100" b="0" i="0" u="none" strike="noStrike" cap="none" normalizeH="0" baseline="0" dirty="0">
                <a:ln>
                  <a:noFill/>
                </a:ln>
                <a:solidFill>
                  <a:srgbClr val="202124"/>
                </a:solidFill>
                <a:effectLst/>
                <a:latin typeface="inherit"/>
                <a:cs typeface="Arial" pitchFamily="34" charset="0"/>
              </a:rPr>
              <a:t> </a:t>
            </a:r>
            <a:r>
              <a:rPr kumimoji="0" lang="it-IT" altLang="it-IT" sz="2100" b="0" i="0" u="none" strike="noStrike" cap="none" normalizeH="0" baseline="0" dirty="0" err="1">
                <a:ln>
                  <a:noFill/>
                </a:ln>
                <a:solidFill>
                  <a:srgbClr val="202124"/>
                </a:solidFill>
                <a:effectLst/>
                <a:latin typeface="inherit"/>
                <a:cs typeface="Arial" pitchFamily="34" charset="0"/>
              </a:rPr>
              <a:t>diagnostic</a:t>
            </a:r>
            <a:r>
              <a:rPr kumimoji="0" lang="it-IT" altLang="it-IT" sz="2100" b="0" i="0" u="none" strike="noStrike" cap="none" normalizeH="0" baseline="0" dirty="0">
                <a:ln>
                  <a:noFill/>
                </a:ln>
                <a:solidFill>
                  <a:srgbClr val="202124"/>
                </a:solidFill>
                <a:effectLst/>
                <a:latin typeface="inherit"/>
                <a:cs typeface="Arial" pitchFamily="34" charset="0"/>
              </a:rPr>
              <a:t> </a:t>
            </a:r>
            <a:r>
              <a:rPr kumimoji="0" lang="it-IT" altLang="it-IT" sz="2100" b="0" i="0" u="none" strike="noStrike" cap="none" normalizeH="0" baseline="0" dirty="0" err="1">
                <a:ln>
                  <a:noFill/>
                </a:ln>
                <a:solidFill>
                  <a:srgbClr val="202124"/>
                </a:solidFill>
                <a:effectLst/>
                <a:latin typeface="inherit"/>
                <a:cs typeface="Arial" pitchFamily="34" charset="0"/>
              </a:rPr>
              <a:t>product</a:t>
            </a:r>
            <a:r>
              <a:rPr kumimoji="0" lang="it-IT" altLang="it-IT" sz="2100" b="0" i="0" u="none" strike="noStrike" cap="none" normalizeH="0" baseline="0" dirty="0">
                <a:ln>
                  <a:noFill/>
                </a:ln>
                <a:solidFill>
                  <a:srgbClr val="202124"/>
                </a:solidFill>
                <a:effectLst/>
                <a:latin typeface="inherit"/>
                <a:cs typeface="Arial" pitchFamily="34" charset="0"/>
              </a:rPr>
              <a:t> </a:t>
            </a:r>
            <a:r>
              <a:rPr kumimoji="0" lang="it-IT" altLang="it-IT" sz="2100" b="0" i="0" u="none" strike="noStrike" cap="none" normalizeH="0" baseline="0" dirty="0" err="1">
                <a:ln>
                  <a:noFill/>
                </a:ln>
                <a:solidFill>
                  <a:srgbClr val="202124"/>
                </a:solidFill>
                <a:effectLst/>
                <a:latin typeface="inherit"/>
                <a:cs typeface="Arial" pitchFamily="34" charset="0"/>
              </a:rPr>
              <a:t>that</a:t>
            </a:r>
            <a:r>
              <a:rPr kumimoji="0" lang="it-IT" altLang="it-IT" sz="2100" b="0" i="0" u="none" strike="noStrike" cap="none" normalizeH="0" baseline="0" dirty="0">
                <a:ln>
                  <a:noFill/>
                </a:ln>
                <a:solidFill>
                  <a:srgbClr val="202124"/>
                </a:solidFill>
                <a:effectLst/>
                <a:latin typeface="inherit"/>
                <a:cs typeface="Arial" pitchFamily="34" charset="0"/>
              </a:rPr>
              <a:t> </a:t>
            </a:r>
            <a:r>
              <a:rPr kumimoji="0" lang="it-IT" altLang="it-IT" sz="2100" b="0" i="0" u="none" strike="noStrike" cap="none" normalizeH="0" baseline="0" dirty="0" err="1">
                <a:ln>
                  <a:noFill/>
                </a:ln>
                <a:solidFill>
                  <a:srgbClr val="202124"/>
                </a:solidFill>
                <a:effectLst/>
                <a:latin typeface="inherit"/>
                <a:cs typeface="Arial" pitchFamily="34" charset="0"/>
              </a:rPr>
              <a:t>we</a:t>
            </a:r>
            <a:r>
              <a:rPr kumimoji="0" lang="it-IT" altLang="it-IT" sz="2100" b="0" i="0" u="none" strike="noStrike" cap="none" normalizeH="0" baseline="0" dirty="0">
                <a:ln>
                  <a:noFill/>
                </a:ln>
                <a:solidFill>
                  <a:srgbClr val="202124"/>
                </a:solidFill>
                <a:effectLst/>
                <a:latin typeface="inherit"/>
                <a:cs typeface="Arial" pitchFamily="34" charset="0"/>
              </a:rPr>
              <a:t> use.          </a:t>
            </a:r>
            <a:r>
              <a:rPr kumimoji="0" lang="it-IT" altLang="it-IT" sz="800" b="0" i="0" u="none" strike="noStrike" cap="none" normalizeH="0" baseline="0" dirty="0">
                <a:ln>
                  <a:noFill/>
                </a:ln>
                <a:solidFill>
                  <a:schemeClr val="tx1"/>
                </a:solidFill>
                <a:effectLst/>
                <a:latin typeface="Arial" pitchFamily="34" charset="0"/>
                <a:cs typeface="Arial" pitchFamily="34" charset="0"/>
              </a:rPr>
              <a:t> </a:t>
            </a:r>
            <a:endParaRPr kumimoji="0" lang="it-IT" altLang="it-IT"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reccia in giù 16"/>
          <p:cNvSpPr/>
          <p:nvPr/>
        </p:nvSpPr>
        <p:spPr>
          <a:xfrm>
            <a:off x="8363712" y="4095708"/>
            <a:ext cx="402336" cy="369024"/>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p:cNvSpPr/>
          <p:nvPr/>
        </p:nvSpPr>
        <p:spPr>
          <a:xfrm rot="16200000" flipH="1">
            <a:off x="2760249" y="1744099"/>
            <a:ext cx="680337" cy="712029"/>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3">
            <a:extLst>
              <a:ext uri="{FF2B5EF4-FFF2-40B4-BE49-F238E27FC236}">
                <a16:creationId xmlns:a16="http://schemas.microsoft.com/office/drawing/2014/main" id="{0EFCE9FA-1C97-4348-EA16-980404FF94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496190" y="3039171"/>
            <a:ext cx="2405190" cy="520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a:extLst>
              <a:ext uri="{FF2B5EF4-FFF2-40B4-BE49-F238E27FC236}">
                <a16:creationId xmlns:a16="http://schemas.microsoft.com/office/drawing/2014/main" id="{AFDB3AFB-4480-FCAB-7FBA-EE1423990ADA}"/>
              </a:ext>
            </a:extLst>
          </p:cNvPr>
          <p:cNvSpPr txBox="1"/>
          <p:nvPr/>
        </p:nvSpPr>
        <p:spPr>
          <a:xfrm>
            <a:off x="7038347" y="5120438"/>
            <a:ext cx="1727701" cy="261610"/>
          </a:xfrm>
          <a:prstGeom prst="rect">
            <a:avLst/>
          </a:prstGeom>
          <a:solidFill>
            <a:schemeClr val="bg1">
              <a:lumMod val="65000"/>
            </a:schemeClr>
          </a:solidFill>
        </p:spPr>
        <p:txBody>
          <a:bodyPr wrap="square" rtlCol="0">
            <a:spAutoFit/>
          </a:bodyPr>
          <a:lstStyle/>
          <a:p>
            <a:r>
              <a:rPr lang="it-IT" sz="1100" b="1" dirty="0"/>
              <a:t>DAP PENICILLINE</a:t>
            </a:r>
          </a:p>
        </p:txBody>
      </p:sp>
    </p:spTree>
    <p:extLst>
      <p:ext uri="{BB962C8B-B14F-4D97-AF65-F5344CB8AC3E}">
        <p14:creationId xmlns:p14="http://schemas.microsoft.com/office/powerpoint/2010/main" val="747248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31154" y="13526"/>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Rettangolo 18"/>
          <p:cNvSpPr/>
          <p:nvPr/>
        </p:nvSpPr>
        <p:spPr>
          <a:xfrm>
            <a:off x="4070196" y="5657144"/>
            <a:ext cx="3343078" cy="536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1"/>
          <p:cNvPicPr/>
          <p:nvPr/>
        </p:nvPicPr>
        <p:blipFill>
          <a:blip r:embed="rId5">
            <a:lum/>
            <a:alphaModFix/>
          </a:blip>
          <a:srcRect l="27823" t="8729" r="28510" b="29193"/>
          <a:stretch>
            <a:fillRect/>
          </a:stretch>
        </p:blipFill>
        <p:spPr>
          <a:xfrm>
            <a:off x="2144031" y="509349"/>
            <a:ext cx="8046720" cy="3631565"/>
          </a:xfrm>
          <a:prstGeom prst="rect">
            <a:avLst/>
          </a:prstGeom>
        </p:spPr>
      </p:pic>
      <p:sp>
        <p:nvSpPr>
          <p:cNvPr id="17" name="Rettangolo 16"/>
          <p:cNvSpPr/>
          <p:nvPr/>
        </p:nvSpPr>
        <p:spPr>
          <a:xfrm>
            <a:off x="1574565" y="24990"/>
            <a:ext cx="9655530" cy="502970"/>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bg1"/>
                </a:solidFill>
              </a:rPr>
              <a:t>Diagnostic</a:t>
            </a:r>
            <a:r>
              <a:rPr lang="it-IT" b="1" dirty="0">
                <a:solidFill>
                  <a:schemeClr val="bg1"/>
                </a:solidFill>
              </a:rPr>
              <a:t> </a:t>
            </a:r>
            <a:r>
              <a:rPr lang="it-IT" b="1" dirty="0" err="1">
                <a:solidFill>
                  <a:schemeClr val="bg1"/>
                </a:solidFill>
              </a:rPr>
              <a:t>algorithm</a:t>
            </a:r>
            <a:r>
              <a:rPr lang="it-IT" b="1" dirty="0">
                <a:solidFill>
                  <a:schemeClr val="bg1"/>
                </a:solidFill>
              </a:rPr>
              <a:t> for Beta </a:t>
            </a:r>
            <a:r>
              <a:rPr lang="it-IT" b="1" dirty="0" err="1">
                <a:solidFill>
                  <a:schemeClr val="bg1"/>
                </a:solidFill>
              </a:rPr>
              <a:t>Lactams</a:t>
            </a:r>
            <a:r>
              <a:rPr lang="it-IT" b="1" dirty="0">
                <a:solidFill>
                  <a:schemeClr val="bg1"/>
                </a:solidFill>
              </a:rPr>
              <a:t> </a:t>
            </a:r>
            <a:r>
              <a:rPr lang="it-IT" b="1" dirty="0" err="1">
                <a:solidFill>
                  <a:schemeClr val="bg1"/>
                </a:solidFill>
              </a:rPr>
              <a:t>allergy</a:t>
            </a:r>
            <a:r>
              <a:rPr lang="it-IT" b="1" dirty="0">
                <a:solidFill>
                  <a:schemeClr val="bg1"/>
                </a:solidFill>
              </a:rPr>
              <a:t> : </a:t>
            </a:r>
            <a:r>
              <a:rPr lang="it-IT" b="1" u="sng" dirty="0">
                <a:solidFill>
                  <a:schemeClr val="bg1"/>
                </a:solidFill>
              </a:rPr>
              <a:t>in Vivo </a:t>
            </a:r>
            <a:r>
              <a:rPr lang="it-IT" b="1" u="sng" dirty="0" err="1">
                <a:solidFill>
                  <a:schemeClr val="bg1"/>
                </a:solidFill>
              </a:rPr>
              <a:t>Tests</a:t>
            </a:r>
            <a:r>
              <a:rPr lang="it-IT" b="1" u="sng" dirty="0">
                <a:solidFill>
                  <a:schemeClr val="bg1"/>
                </a:solidFill>
              </a:rPr>
              <a:t> </a:t>
            </a:r>
          </a:p>
        </p:txBody>
      </p:sp>
      <p:sp>
        <p:nvSpPr>
          <p:cNvPr id="9" name="CasellaDiTesto 8"/>
          <p:cNvSpPr txBox="1"/>
          <p:nvPr/>
        </p:nvSpPr>
        <p:spPr>
          <a:xfrm>
            <a:off x="-28962" y="4482676"/>
            <a:ext cx="12220961" cy="2585323"/>
          </a:xfrm>
          <a:prstGeom prst="rect">
            <a:avLst/>
          </a:prstGeom>
          <a:noFill/>
          <a:ln>
            <a:solidFill>
              <a:schemeClr val="tx1"/>
            </a:solidFill>
          </a:ln>
        </p:spPr>
        <p:txBody>
          <a:bodyPr wrap="square" rtlCol="0">
            <a:spAutoFit/>
          </a:bodyPr>
          <a:lstStyle/>
          <a:p>
            <a:r>
              <a:rPr lang="it-IT" dirty="0">
                <a:solidFill>
                  <a:srgbClr val="C00000"/>
                </a:solidFill>
              </a:rPr>
              <a:t>Method of </a:t>
            </a:r>
            <a:r>
              <a:rPr lang="it-IT" dirty="0" err="1">
                <a:solidFill>
                  <a:srgbClr val="C00000"/>
                </a:solidFill>
              </a:rPr>
              <a:t>administration</a:t>
            </a:r>
            <a:r>
              <a:rPr lang="it-IT" dirty="0">
                <a:solidFill>
                  <a:srgbClr val="C00000"/>
                </a:solidFill>
              </a:rPr>
              <a:t> : </a:t>
            </a:r>
          </a:p>
          <a:p>
            <a:r>
              <a:rPr lang="it-IT" dirty="0" err="1"/>
              <a:t>Cutaneous</a:t>
            </a:r>
            <a:r>
              <a:rPr lang="it-IT" dirty="0"/>
              <a:t> </a:t>
            </a:r>
            <a:r>
              <a:rPr lang="it-IT" dirty="0" err="1"/>
              <a:t>skin</a:t>
            </a:r>
            <a:r>
              <a:rPr lang="it-IT" dirty="0"/>
              <a:t> </a:t>
            </a:r>
            <a:r>
              <a:rPr lang="it-IT" dirty="0" err="1"/>
              <a:t>tests</a:t>
            </a:r>
            <a:r>
              <a:rPr lang="it-IT" dirty="0"/>
              <a:t>  </a:t>
            </a:r>
          </a:p>
          <a:p>
            <a:pPr marL="285750" indent="-285750">
              <a:buFont typeface="Arial" panose="020B0604020202020204" pitchFamily="34" charset="0"/>
              <a:buChar char="•"/>
            </a:pPr>
            <a:r>
              <a:rPr lang="it-IT" dirty="0" err="1"/>
              <a:t>Prick</a:t>
            </a:r>
            <a:r>
              <a:rPr lang="it-IT" dirty="0"/>
              <a:t> test and </a:t>
            </a:r>
            <a:r>
              <a:rPr lang="it-IT" dirty="0" err="1"/>
              <a:t>Intradermal</a:t>
            </a:r>
            <a:r>
              <a:rPr lang="it-IT" dirty="0"/>
              <a:t> test  must be </a:t>
            </a:r>
            <a:r>
              <a:rPr lang="it-IT" dirty="0" err="1"/>
              <a:t>done</a:t>
            </a:r>
            <a:r>
              <a:rPr lang="it-IT" dirty="0"/>
              <a:t> </a:t>
            </a:r>
            <a:r>
              <a:rPr lang="it-IT" dirty="0" err="1"/>
              <a:t>at</a:t>
            </a:r>
            <a:r>
              <a:rPr lang="it-IT" dirty="0"/>
              <a:t> a </a:t>
            </a:r>
            <a:r>
              <a:rPr lang="it-IT" u="sng" dirty="0" err="1"/>
              <a:t>distance</a:t>
            </a:r>
            <a:r>
              <a:rPr lang="it-IT" u="sng" dirty="0"/>
              <a:t> of </a:t>
            </a:r>
            <a:r>
              <a:rPr lang="it-IT" u="sng" dirty="0" err="1"/>
              <a:t>at</a:t>
            </a:r>
            <a:r>
              <a:rPr lang="it-IT" u="sng" dirty="0"/>
              <a:t> </a:t>
            </a:r>
            <a:r>
              <a:rPr lang="it-IT" u="sng" dirty="0" err="1"/>
              <a:t>least</a:t>
            </a:r>
            <a:r>
              <a:rPr lang="it-IT" u="sng" dirty="0"/>
              <a:t> 2 cm</a:t>
            </a:r>
            <a:r>
              <a:rPr lang="it-IT" dirty="0"/>
              <a:t>.</a:t>
            </a:r>
          </a:p>
          <a:p>
            <a:pPr marL="285750" indent="-285750">
              <a:buFont typeface="Arial" panose="020B0604020202020204" pitchFamily="34" charset="0"/>
              <a:buChar char="•"/>
            </a:pPr>
            <a:r>
              <a:rPr lang="it-IT" dirty="0" err="1"/>
              <a:t>Intredermal</a:t>
            </a:r>
            <a:r>
              <a:rPr lang="it-IT" dirty="0"/>
              <a:t> Test : </a:t>
            </a:r>
            <a:r>
              <a:rPr lang="it-IT" dirty="0" err="1"/>
              <a:t>intradermally</a:t>
            </a:r>
            <a:r>
              <a:rPr lang="it-IT" dirty="0"/>
              <a:t> </a:t>
            </a:r>
            <a:r>
              <a:rPr lang="it-IT" u="sng" dirty="0" err="1"/>
              <a:t>inject</a:t>
            </a:r>
            <a:r>
              <a:rPr lang="it-IT" u="sng" dirty="0"/>
              <a:t>   0.02 – 0.05 ml of </a:t>
            </a:r>
            <a:r>
              <a:rPr lang="it-IT" u="sng" dirty="0" err="1"/>
              <a:t>Amocicillin</a:t>
            </a:r>
            <a:r>
              <a:rPr lang="it-IT" u="sng" dirty="0"/>
              <a:t> or </a:t>
            </a:r>
            <a:r>
              <a:rPr lang="en-US" u="sng" dirty="0"/>
              <a:t>BP-OL  and   MD.</a:t>
            </a:r>
            <a:endParaRPr lang="en-US" dirty="0"/>
          </a:p>
          <a:p>
            <a:r>
              <a:rPr lang="en-US" b="1" dirty="0">
                <a:solidFill>
                  <a:srgbClr val="C00000"/>
                </a:solidFill>
              </a:rPr>
              <a:t>Interpretation of the results</a:t>
            </a:r>
            <a:endParaRPr lang="it-IT" dirty="0">
              <a:solidFill>
                <a:srgbClr val="C00000"/>
              </a:solidFill>
            </a:endParaRPr>
          </a:p>
          <a:p>
            <a:pPr marL="285750" indent="-285750">
              <a:buFont typeface="Arial" panose="020B0604020202020204" pitchFamily="34" charset="0"/>
              <a:buChar char="•"/>
            </a:pPr>
            <a:r>
              <a:rPr lang="en-US" dirty="0"/>
              <a:t>-Definitive skin test results must be read within </a:t>
            </a:r>
            <a:r>
              <a:rPr lang="en-US" u="sng" dirty="0"/>
              <a:t>15-20 minutes from their puncture</a:t>
            </a:r>
            <a:r>
              <a:rPr lang="en-US" dirty="0"/>
              <a:t>, being regularly observed</a:t>
            </a:r>
          </a:p>
          <a:p>
            <a:r>
              <a:rPr lang="en-US" b="1" dirty="0">
                <a:solidFill>
                  <a:srgbClr val="C00000"/>
                </a:solidFill>
              </a:rPr>
              <a:t>Warnings</a:t>
            </a:r>
            <a:endParaRPr lang="it-IT" dirty="0">
              <a:solidFill>
                <a:srgbClr val="C00000"/>
              </a:solidFill>
            </a:endParaRPr>
          </a:p>
          <a:p>
            <a:r>
              <a:rPr lang="en-US" b="1" dirty="0"/>
              <a:t>- </a:t>
            </a:r>
            <a:r>
              <a:rPr lang="en-US" dirty="0"/>
              <a:t>You must remain under close medical supervision for at least </a:t>
            </a:r>
            <a:r>
              <a:rPr lang="en-US" u="sng" dirty="0"/>
              <a:t>30 minutes after being given the skin test.</a:t>
            </a:r>
            <a:endParaRPr lang="it-IT" u="sng" dirty="0"/>
          </a:p>
          <a:p>
            <a:endParaRPr lang="it-IT" dirty="0"/>
          </a:p>
        </p:txBody>
      </p:sp>
      <p:sp>
        <p:nvSpPr>
          <p:cNvPr id="13" name="CasellaDiTesto 12"/>
          <p:cNvSpPr txBox="1"/>
          <p:nvPr/>
        </p:nvSpPr>
        <p:spPr>
          <a:xfrm>
            <a:off x="4260402" y="997866"/>
            <a:ext cx="987554" cy="338554"/>
          </a:xfrm>
          <a:prstGeom prst="rect">
            <a:avLst/>
          </a:prstGeom>
          <a:noFill/>
        </p:spPr>
        <p:txBody>
          <a:bodyPr wrap="square" rtlCol="0">
            <a:spAutoFit/>
          </a:bodyPr>
          <a:lstStyle/>
          <a:p>
            <a:r>
              <a:rPr lang="it-IT" sz="1600" dirty="0"/>
              <a:t>/ </a:t>
            </a:r>
            <a:r>
              <a:rPr lang="it-IT" sz="1600" dirty="0" err="1"/>
              <a:t>Amox</a:t>
            </a:r>
            <a:endParaRPr lang="it-IT" sz="1600" dirty="0"/>
          </a:p>
        </p:txBody>
      </p:sp>
      <p:sp>
        <p:nvSpPr>
          <p:cNvPr id="22" name="CasellaDiTesto 21"/>
          <p:cNvSpPr txBox="1"/>
          <p:nvPr/>
        </p:nvSpPr>
        <p:spPr>
          <a:xfrm>
            <a:off x="4428503" y="1999561"/>
            <a:ext cx="950279" cy="338554"/>
          </a:xfrm>
          <a:prstGeom prst="rect">
            <a:avLst/>
          </a:prstGeom>
          <a:noFill/>
        </p:spPr>
        <p:txBody>
          <a:bodyPr wrap="square" rtlCol="0">
            <a:spAutoFit/>
          </a:bodyPr>
          <a:lstStyle/>
          <a:p>
            <a:r>
              <a:rPr lang="it-IT" sz="1600" dirty="0"/>
              <a:t>/ </a:t>
            </a:r>
            <a:r>
              <a:rPr lang="it-IT" sz="1600" dirty="0" err="1"/>
              <a:t>Amox</a:t>
            </a:r>
            <a:endParaRPr lang="it-IT" sz="1600" dirty="0"/>
          </a:p>
        </p:txBody>
      </p:sp>
      <p:sp>
        <p:nvSpPr>
          <p:cNvPr id="23" name="CasellaDiTesto 22"/>
          <p:cNvSpPr txBox="1"/>
          <p:nvPr/>
        </p:nvSpPr>
        <p:spPr>
          <a:xfrm>
            <a:off x="4257200" y="2841143"/>
            <a:ext cx="950279" cy="338554"/>
          </a:xfrm>
          <a:prstGeom prst="rect">
            <a:avLst/>
          </a:prstGeom>
          <a:noFill/>
        </p:spPr>
        <p:txBody>
          <a:bodyPr wrap="square" rtlCol="0">
            <a:spAutoFit/>
          </a:bodyPr>
          <a:lstStyle/>
          <a:p>
            <a:r>
              <a:rPr lang="it-IT" sz="1600" dirty="0"/>
              <a:t>/ </a:t>
            </a:r>
            <a:r>
              <a:rPr lang="it-IT" sz="1600" dirty="0" err="1"/>
              <a:t>Amox</a:t>
            </a:r>
            <a:endParaRPr lang="it-IT" sz="1600" dirty="0"/>
          </a:p>
        </p:txBody>
      </p:sp>
      <p:sp>
        <p:nvSpPr>
          <p:cNvPr id="24" name="Rettangolo 23"/>
          <p:cNvSpPr/>
          <p:nvPr/>
        </p:nvSpPr>
        <p:spPr>
          <a:xfrm>
            <a:off x="28505" y="4157070"/>
            <a:ext cx="6423553" cy="369332"/>
          </a:xfrm>
          <a:prstGeom prst="rect">
            <a:avLst/>
          </a:prstGeom>
          <a:ln>
            <a:solidFill>
              <a:schemeClr val="tx2">
                <a:lumMod val="60000"/>
                <a:lumOff val="40000"/>
              </a:schemeClr>
            </a:solidFill>
          </a:ln>
        </p:spPr>
        <p:txBody>
          <a:bodyPr wrap="none">
            <a:spAutoFit/>
          </a:bodyPr>
          <a:lstStyle/>
          <a:p>
            <a:r>
              <a:rPr lang="en-US" dirty="0"/>
              <a:t>   </a:t>
            </a:r>
            <a:r>
              <a:rPr lang="en-US" b="1" dirty="0">
                <a:solidFill>
                  <a:srgbClr val="C00000"/>
                </a:solidFill>
              </a:rPr>
              <a:t>Skin test is performed on the inner volar  of the forearm   </a:t>
            </a:r>
            <a:endParaRPr lang="it-IT" b="1" dirty="0">
              <a:solidFill>
                <a:srgbClr val="C00000"/>
              </a:solidFill>
            </a:endParaRPr>
          </a:p>
        </p:txBody>
      </p:sp>
      <p:sp>
        <p:nvSpPr>
          <p:cNvPr id="2" name="Rettangolo 1"/>
          <p:cNvSpPr/>
          <p:nvPr/>
        </p:nvSpPr>
        <p:spPr>
          <a:xfrm>
            <a:off x="2058158" y="629377"/>
            <a:ext cx="8046720" cy="3511494"/>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p:nvPr/>
        </p:nvSpPr>
        <p:spPr>
          <a:xfrm>
            <a:off x="2278916" y="659862"/>
            <a:ext cx="7836393" cy="3322749"/>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2065057" y="559484"/>
            <a:ext cx="234039" cy="3511494"/>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Picture 1026" descr="P00000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418" y="4230453"/>
            <a:ext cx="2258077" cy="16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sellaDiTesto 17">
            <a:extLst>
              <a:ext uri="{FF2B5EF4-FFF2-40B4-BE49-F238E27FC236}">
                <a16:creationId xmlns:a16="http://schemas.microsoft.com/office/drawing/2014/main" id="{DDA2CA8C-304F-A93D-30CB-87FC63B69F7C}"/>
              </a:ext>
            </a:extLst>
          </p:cNvPr>
          <p:cNvSpPr txBox="1"/>
          <p:nvPr/>
        </p:nvSpPr>
        <p:spPr>
          <a:xfrm>
            <a:off x="10210653" y="3525567"/>
            <a:ext cx="2156841" cy="646331"/>
          </a:xfrm>
          <a:prstGeom prst="rect">
            <a:avLst/>
          </a:prstGeom>
          <a:noFill/>
        </p:spPr>
        <p:txBody>
          <a:bodyPr wrap="square">
            <a:spAutoFit/>
          </a:bodyPr>
          <a:lstStyle/>
          <a:p>
            <a:r>
              <a:rPr lang="en-US" sz="1800" b="0" i="0" u="none" strike="noStrike" kern="1200" baseline="0" dirty="0">
                <a:solidFill>
                  <a:schemeClr val="bg1">
                    <a:lumMod val="75000"/>
                  </a:schemeClr>
                </a:solidFill>
                <a:latin typeface="+mn-lt"/>
                <a:ea typeface="+mn-ea"/>
                <a:cs typeface="+mn-cs"/>
              </a:rPr>
              <a:t>After preparation </a:t>
            </a:r>
          </a:p>
          <a:p>
            <a:r>
              <a:rPr lang="en-US" sz="1800" b="0" i="0" u="none" strike="noStrike" kern="1200" baseline="0" dirty="0">
                <a:solidFill>
                  <a:schemeClr val="bg1">
                    <a:lumMod val="75000"/>
                  </a:schemeClr>
                </a:solidFill>
                <a:latin typeface="+mn-lt"/>
                <a:ea typeface="+mn-ea"/>
                <a:cs typeface="+mn-cs"/>
              </a:rPr>
              <a:t>can be done SPT </a:t>
            </a:r>
          </a:p>
        </p:txBody>
      </p:sp>
    </p:spTree>
    <p:extLst>
      <p:ext uri="{BB962C8B-B14F-4D97-AF65-F5344CB8AC3E}">
        <p14:creationId xmlns:p14="http://schemas.microsoft.com/office/powerpoint/2010/main" val="3029848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044C5747-5E6B-4F5F-B887-6CF04AA2195F}"/>
              </a:ext>
            </a:extLst>
          </p:cNvPr>
          <p:cNvSpPr>
            <a:spLocks noGrp="1"/>
          </p:cNvSpPr>
          <p:nvPr>
            <p:ph type="sldNum" sz="quarter" idx="12"/>
          </p:nvPr>
        </p:nvSpPr>
        <p:spPr/>
        <p:txBody>
          <a:bodyPr/>
          <a:lstStyle/>
          <a:p>
            <a:fld id="{59DE6EB8-52AB-45EA-A660-3E1EBFA72987}" type="slidenum">
              <a:rPr lang="en-US" smtClean="0"/>
              <a:t>38</a:t>
            </a:fld>
            <a:endParaRPr lang="en-US"/>
          </a:p>
        </p:txBody>
      </p:sp>
      <p:pic>
        <p:nvPicPr>
          <p:cNvPr id="3" name="Immagine 2">
            <a:extLst>
              <a:ext uri="{FF2B5EF4-FFF2-40B4-BE49-F238E27FC236}">
                <a16:creationId xmlns:a16="http://schemas.microsoft.com/office/drawing/2014/main" id="{AE1951BA-37BE-4F10-8DC1-6F421EF67F59}"/>
              </a:ext>
            </a:extLst>
          </p:cNvPr>
          <p:cNvPicPr>
            <a:picLocks noChangeAspect="1"/>
          </p:cNvPicPr>
          <p:nvPr/>
        </p:nvPicPr>
        <p:blipFill>
          <a:blip r:embed="rId2"/>
          <a:stretch>
            <a:fillRect/>
          </a:stretch>
        </p:blipFill>
        <p:spPr>
          <a:xfrm>
            <a:off x="0" y="87295"/>
            <a:ext cx="12192000" cy="6683409"/>
          </a:xfrm>
          <a:prstGeom prst="rect">
            <a:avLst/>
          </a:prstGeom>
        </p:spPr>
      </p:pic>
    </p:spTree>
    <p:extLst>
      <p:ext uri="{BB962C8B-B14F-4D97-AF65-F5344CB8AC3E}">
        <p14:creationId xmlns:p14="http://schemas.microsoft.com/office/powerpoint/2010/main" val="1516531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C59CAC8-C9F6-495A-8EAA-D3D4E234B9FC}"/>
              </a:ext>
            </a:extLst>
          </p:cNvPr>
          <p:cNvSpPr>
            <a:spLocks noGrp="1"/>
          </p:cNvSpPr>
          <p:nvPr>
            <p:ph type="sldNum" sz="quarter" idx="12"/>
          </p:nvPr>
        </p:nvSpPr>
        <p:spPr/>
        <p:txBody>
          <a:bodyPr/>
          <a:lstStyle/>
          <a:p>
            <a:fld id="{59DE6EB8-52AB-45EA-A660-3E1EBFA72987}" type="slidenum">
              <a:rPr lang="en-US" smtClean="0"/>
              <a:t>39</a:t>
            </a:fld>
            <a:endParaRPr lang="en-US"/>
          </a:p>
        </p:txBody>
      </p:sp>
      <p:pic>
        <p:nvPicPr>
          <p:cNvPr id="3" name="Immagine 2">
            <a:extLst>
              <a:ext uri="{FF2B5EF4-FFF2-40B4-BE49-F238E27FC236}">
                <a16:creationId xmlns:a16="http://schemas.microsoft.com/office/drawing/2014/main" id="{0C36B456-1607-4D78-87B1-13D3A311F183}"/>
              </a:ext>
            </a:extLst>
          </p:cNvPr>
          <p:cNvPicPr>
            <a:picLocks noChangeAspect="1"/>
          </p:cNvPicPr>
          <p:nvPr/>
        </p:nvPicPr>
        <p:blipFill>
          <a:blip r:embed="rId2"/>
          <a:stretch>
            <a:fillRect/>
          </a:stretch>
        </p:blipFill>
        <p:spPr>
          <a:xfrm>
            <a:off x="0" y="136485"/>
            <a:ext cx="12192000" cy="6585029"/>
          </a:xfrm>
          <a:prstGeom prst="rect">
            <a:avLst/>
          </a:prstGeom>
        </p:spPr>
      </p:pic>
    </p:spTree>
    <p:extLst>
      <p:ext uri="{BB962C8B-B14F-4D97-AF65-F5344CB8AC3E}">
        <p14:creationId xmlns:p14="http://schemas.microsoft.com/office/powerpoint/2010/main" val="282799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D002D-9FD8-7A6C-C802-E9F00DE6DC17}"/>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228A0D75-0F84-F762-F734-9FC7309DFE68}"/>
              </a:ext>
            </a:extLst>
          </p:cNvPr>
          <p:cNvSpPr>
            <a:spLocks noGrp="1"/>
          </p:cNvSpPr>
          <p:nvPr>
            <p:ph idx="1"/>
          </p:nvPr>
        </p:nvSpPr>
        <p:spPr/>
        <p:txBody>
          <a:bodyPr/>
          <a:lstStyle/>
          <a:p>
            <a:endParaRPr lang="it-IT" dirty="0"/>
          </a:p>
        </p:txBody>
      </p:sp>
      <p:sp>
        <p:nvSpPr>
          <p:cNvPr id="4" name="Segnaposto numero diapositiva 3">
            <a:extLst>
              <a:ext uri="{FF2B5EF4-FFF2-40B4-BE49-F238E27FC236}">
                <a16:creationId xmlns:a16="http://schemas.microsoft.com/office/drawing/2014/main" id="{576E71A1-E368-113F-327E-A5E0D3F9963C}"/>
              </a:ext>
            </a:extLst>
          </p:cNvPr>
          <p:cNvSpPr>
            <a:spLocks noGrp="1"/>
          </p:cNvSpPr>
          <p:nvPr>
            <p:ph type="sldNum" sz="quarter" idx="12"/>
          </p:nvPr>
        </p:nvSpPr>
        <p:spPr/>
        <p:txBody>
          <a:bodyPr/>
          <a:lstStyle/>
          <a:p>
            <a:fld id="{7E143278-771F-9B44-880E-684285A4833A}" type="slidenum">
              <a:rPr lang="it-IT" smtClean="0"/>
              <a:t>4</a:t>
            </a:fld>
            <a:endParaRPr lang="it-IT"/>
          </a:p>
        </p:txBody>
      </p:sp>
      <p:pic>
        <p:nvPicPr>
          <p:cNvPr id="5" name="Immagine 4">
            <a:extLst>
              <a:ext uri="{FF2B5EF4-FFF2-40B4-BE49-F238E27FC236}">
                <a16:creationId xmlns:a16="http://schemas.microsoft.com/office/drawing/2014/main" id="{E202C128-51E0-48A5-A734-CC2A41C58552}"/>
              </a:ext>
            </a:extLst>
          </p:cNvPr>
          <p:cNvPicPr>
            <a:picLocks noChangeAspect="1"/>
          </p:cNvPicPr>
          <p:nvPr/>
        </p:nvPicPr>
        <p:blipFill>
          <a:blip r:embed="rId2"/>
          <a:stretch>
            <a:fillRect/>
          </a:stretch>
        </p:blipFill>
        <p:spPr>
          <a:xfrm>
            <a:off x="2359578" y="-315728"/>
            <a:ext cx="7078063" cy="1657581"/>
          </a:xfrm>
          <a:prstGeom prst="rect">
            <a:avLst/>
          </a:prstGeom>
          <a:ln>
            <a:solidFill>
              <a:schemeClr val="tx1"/>
            </a:solidFill>
          </a:ln>
        </p:spPr>
      </p:pic>
      <p:sp>
        <p:nvSpPr>
          <p:cNvPr id="6" name="CasellaDiTesto 5">
            <a:extLst>
              <a:ext uri="{FF2B5EF4-FFF2-40B4-BE49-F238E27FC236}">
                <a16:creationId xmlns:a16="http://schemas.microsoft.com/office/drawing/2014/main" id="{7ACB94C7-0EAE-3B28-DEFF-4D5E0699474C}"/>
              </a:ext>
            </a:extLst>
          </p:cNvPr>
          <p:cNvSpPr txBox="1"/>
          <p:nvPr/>
        </p:nvSpPr>
        <p:spPr>
          <a:xfrm>
            <a:off x="9707126" y="513062"/>
            <a:ext cx="2650435" cy="369332"/>
          </a:xfrm>
          <a:prstGeom prst="rect">
            <a:avLst/>
          </a:prstGeom>
          <a:noFill/>
        </p:spPr>
        <p:txBody>
          <a:bodyPr wrap="square" rtlCol="0">
            <a:spAutoFit/>
          </a:bodyPr>
          <a:lstStyle/>
          <a:p>
            <a:r>
              <a:rPr lang="it-IT" dirty="0"/>
              <a:t>K. </a:t>
            </a:r>
            <a:r>
              <a:rPr lang="it-IT" dirty="0" err="1"/>
              <a:t>Brockow</a:t>
            </a:r>
            <a:r>
              <a:rPr lang="it-IT" dirty="0"/>
              <a:t> 2025 </a:t>
            </a:r>
          </a:p>
        </p:txBody>
      </p:sp>
      <p:sp>
        <p:nvSpPr>
          <p:cNvPr id="10" name="Rettangolo 9">
            <a:extLst>
              <a:ext uri="{FF2B5EF4-FFF2-40B4-BE49-F238E27FC236}">
                <a16:creationId xmlns:a16="http://schemas.microsoft.com/office/drawing/2014/main" id="{9C8226CD-161F-4378-E9B3-FA5D1F3A192B}"/>
              </a:ext>
            </a:extLst>
          </p:cNvPr>
          <p:cNvSpPr/>
          <p:nvPr/>
        </p:nvSpPr>
        <p:spPr>
          <a:xfrm>
            <a:off x="1028437" y="3135339"/>
            <a:ext cx="9740347" cy="406841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However, </a:t>
            </a:r>
            <a:r>
              <a:rPr lang="en-US" sz="2800" u="sng" dirty="0">
                <a:solidFill>
                  <a:schemeClr val="tx1"/>
                </a:solidFill>
              </a:rPr>
              <a:t>only a small proportion of those with “penicillin allergy” label,</a:t>
            </a:r>
          </a:p>
          <a:p>
            <a:r>
              <a:rPr lang="en-US" sz="2800" dirty="0">
                <a:solidFill>
                  <a:schemeClr val="tx1"/>
                </a:solidFill>
              </a:rPr>
              <a:t>In over 90% of those who reported a penicillin allergy, allergy diagnostics, including provocation tests, were </a:t>
            </a:r>
            <a:r>
              <a:rPr lang="en-US" sz="2800" u="sng" dirty="0">
                <a:solidFill>
                  <a:schemeClr val="tx1"/>
                </a:solidFill>
              </a:rPr>
              <a:t>unable</a:t>
            </a:r>
            <a:r>
              <a:rPr lang="en-US" sz="2800" dirty="0">
                <a:solidFill>
                  <a:schemeClr val="tx1"/>
                </a:solidFill>
              </a:rPr>
              <a:t> to prove it.</a:t>
            </a:r>
          </a:p>
          <a:p>
            <a:r>
              <a:rPr lang="en-US" sz="2800" dirty="0">
                <a:solidFill>
                  <a:schemeClr val="tx1"/>
                </a:solidFill>
              </a:rPr>
              <a:t>This means that </a:t>
            </a:r>
            <a:r>
              <a:rPr lang="en-US" sz="2800" dirty="0">
                <a:solidFill>
                  <a:srgbClr val="C00000"/>
                </a:solidFill>
              </a:rPr>
              <a:t>~ 1%</a:t>
            </a:r>
            <a:r>
              <a:rPr lang="en-US" sz="2800" dirty="0">
                <a:solidFill>
                  <a:schemeClr val="tx1"/>
                </a:solidFill>
              </a:rPr>
              <a:t> of the population and </a:t>
            </a:r>
            <a:r>
              <a:rPr lang="en-US" sz="2800" dirty="0">
                <a:solidFill>
                  <a:srgbClr val="C00000"/>
                </a:solidFill>
              </a:rPr>
              <a:t>2% </a:t>
            </a:r>
            <a:r>
              <a:rPr lang="en-US" sz="2800" dirty="0">
                <a:solidFill>
                  <a:schemeClr val="tx1"/>
                </a:solidFill>
              </a:rPr>
              <a:t>of inpatients suffer from BLA allergy</a:t>
            </a:r>
          </a:p>
          <a:p>
            <a:r>
              <a:rPr lang="en-US" sz="2800" u="sng" dirty="0">
                <a:solidFill>
                  <a:schemeClr val="tx1"/>
                </a:solidFill>
              </a:rPr>
              <a:t>Severe anaphylaxis</a:t>
            </a:r>
            <a:r>
              <a:rPr lang="en-US" sz="2800" dirty="0">
                <a:solidFill>
                  <a:schemeClr val="tx1"/>
                </a:solidFill>
              </a:rPr>
              <a:t>, have a high probability of a </a:t>
            </a:r>
            <a:r>
              <a:rPr lang="en-US" sz="2800" u="sng" dirty="0">
                <a:solidFill>
                  <a:schemeClr val="tx1"/>
                </a:solidFill>
              </a:rPr>
              <a:t>true</a:t>
            </a:r>
            <a:r>
              <a:rPr lang="en-US" sz="2800" dirty="0">
                <a:solidFill>
                  <a:schemeClr val="tx1"/>
                </a:solidFill>
              </a:rPr>
              <a:t> BLA allergy based on their medical history. </a:t>
            </a:r>
          </a:p>
          <a:p>
            <a:endParaRPr lang="it-IT" sz="2000" dirty="0">
              <a:solidFill>
                <a:schemeClr val="tx1"/>
              </a:solidFill>
            </a:endParaRPr>
          </a:p>
        </p:txBody>
      </p:sp>
      <p:sp>
        <p:nvSpPr>
          <p:cNvPr id="7" name="CasellaDiTesto 6">
            <a:extLst>
              <a:ext uri="{FF2B5EF4-FFF2-40B4-BE49-F238E27FC236}">
                <a16:creationId xmlns:a16="http://schemas.microsoft.com/office/drawing/2014/main" id="{7F42B930-F7F0-6629-17C6-ED3B2B86BA27}"/>
              </a:ext>
            </a:extLst>
          </p:cNvPr>
          <p:cNvSpPr txBox="1"/>
          <p:nvPr/>
        </p:nvSpPr>
        <p:spPr>
          <a:xfrm>
            <a:off x="842518" y="1394193"/>
            <a:ext cx="9813532" cy="1815882"/>
          </a:xfrm>
          <a:prstGeom prst="rect">
            <a:avLst/>
          </a:prstGeom>
          <a:noFill/>
        </p:spPr>
        <p:txBody>
          <a:bodyPr wrap="square" rtlCol="0">
            <a:spAutoFit/>
          </a:bodyPr>
          <a:lstStyle/>
          <a:p>
            <a:r>
              <a:rPr lang="it-IT" sz="2800" dirty="0"/>
              <a:t>BLA are </a:t>
            </a:r>
            <a:r>
              <a:rPr lang="it-IT" sz="2800" dirty="0" err="1"/>
              <a:t>used</a:t>
            </a:r>
            <a:r>
              <a:rPr lang="it-IT" sz="2800" dirty="0"/>
              <a:t> </a:t>
            </a:r>
            <a:r>
              <a:rPr lang="it-IT" sz="2800" dirty="0" err="1"/>
              <a:t>very</a:t>
            </a:r>
            <a:r>
              <a:rPr lang="it-IT" sz="2800" dirty="0"/>
              <a:t> </a:t>
            </a:r>
            <a:r>
              <a:rPr lang="it-IT" sz="2800" dirty="0" err="1"/>
              <a:t>frequently</a:t>
            </a:r>
            <a:r>
              <a:rPr lang="it-IT" sz="2800" dirty="0"/>
              <a:t>, are </a:t>
            </a:r>
            <a:r>
              <a:rPr lang="it-IT" sz="2800" dirty="0" err="1"/>
              <a:t>most</a:t>
            </a:r>
            <a:r>
              <a:rPr lang="it-IT" sz="2800" dirty="0"/>
              <a:t> </a:t>
            </a:r>
            <a:r>
              <a:rPr lang="it-IT" sz="2800" dirty="0" err="1"/>
              <a:t>commonly</a:t>
            </a:r>
            <a:r>
              <a:rPr lang="it-IT" sz="2800" dirty="0"/>
              <a:t> </a:t>
            </a:r>
            <a:r>
              <a:rPr lang="it-IT" sz="2800" dirty="0" err="1"/>
              <a:t>drug</a:t>
            </a:r>
            <a:r>
              <a:rPr lang="it-IT" sz="2800" dirty="0"/>
              <a:t> </a:t>
            </a:r>
            <a:r>
              <a:rPr lang="it-IT" sz="2800" dirty="0" err="1"/>
              <a:t>Allergy</a:t>
            </a:r>
            <a:r>
              <a:rPr lang="it-IT" sz="2800" dirty="0"/>
              <a:t> </a:t>
            </a:r>
          </a:p>
          <a:p>
            <a:pPr marL="457200" indent="-457200">
              <a:buClr>
                <a:srgbClr val="FF0000"/>
              </a:buClr>
              <a:buFont typeface="Arial" panose="020B0604020202020204" pitchFamily="34" charset="0"/>
              <a:buChar char="•"/>
            </a:pPr>
            <a:r>
              <a:rPr lang="it-IT" sz="2800" dirty="0"/>
              <a:t>General </a:t>
            </a:r>
            <a:r>
              <a:rPr lang="it-IT" sz="2800" dirty="0" err="1"/>
              <a:t>population</a:t>
            </a:r>
            <a:r>
              <a:rPr lang="it-IT" sz="2800" dirty="0"/>
              <a:t> 5-10%</a:t>
            </a:r>
          </a:p>
          <a:p>
            <a:pPr marL="457200" indent="-457200">
              <a:buClr>
                <a:srgbClr val="FF0000"/>
              </a:buClr>
              <a:buFont typeface="Arial" panose="020B0604020202020204" pitchFamily="34" charset="0"/>
              <a:buChar char="•"/>
            </a:pPr>
            <a:r>
              <a:rPr lang="it-IT" sz="2800" dirty="0" err="1"/>
              <a:t>Hospedalized</a:t>
            </a:r>
            <a:r>
              <a:rPr lang="it-IT" sz="2800" dirty="0"/>
              <a:t> </a:t>
            </a:r>
            <a:r>
              <a:rPr lang="it-IT" sz="2800" dirty="0" err="1"/>
              <a:t>cases</a:t>
            </a:r>
            <a:r>
              <a:rPr lang="it-IT" sz="2800" dirty="0"/>
              <a:t> 10-25%     </a:t>
            </a:r>
          </a:p>
          <a:p>
            <a:pPr marL="457200" indent="-457200">
              <a:buClr>
                <a:srgbClr val="FF0000"/>
              </a:buClr>
              <a:buFont typeface="Arial" panose="020B0604020202020204" pitchFamily="34" charset="0"/>
              <a:buChar char="•"/>
            </a:pPr>
            <a:r>
              <a:rPr lang="it-IT" sz="2800" dirty="0" err="1"/>
              <a:t>Mortality</a:t>
            </a:r>
            <a:r>
              <a:rPr lang="it-IT" sz="2800" dirty="0"/>
              <a:t> 0,0002%</a:t>
            </a:r>
          </a:p>
        </p:txBody>
      </p:sp>
      <p:cxnSp>
        <p:nvCxnSpPr>
          <p:cNvPr id="9" name="Connettore diritto 8">
            <a:extLst>
              <a:ext uri="{FF2B5EF4-FFF2-40B4-BE49-F238E27FC236}">
                <a16:creationId xmlns:a16="http://schemas.microsoft.com/office/drawing/2014/main" id="{EBCAB2A6-A139-5FCF-DEF4-15927AAD836F}"/>
              </a:ext>
            </a:extLst>
          </p:cNvPr>
          <p:cNvCxnSpPr/>
          <p:nvPr/>
        </p:nvCxnSpPr>
        <p:spPr>
          <a:xfrm>
            <a:off x="1827650" y="4575812"/>
            <a:ext cx="2160104"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25772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Rettangolo 18"/>
          <p:cNvSpPr/>
          <p:nvPr/>
        </p:nvSpPr>
        <p:spPr>
          <a:xfrm>
            <a:off x="4070196" y="5657144"/>
            <a:ext cx="3343078" cy="536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271059" y="3729764"/>
            <a:ext cx="3142215" cy="1061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a:extLst>
              <a:ext uri="{FF2B5EF4-FFF2-40B4-BE49-F238E27FC236}">
                <a16:creationId xmlns:a16="http://schemas.microsoft.com/office/drawing/2014/main" id="{8929DE0A-E9C7-9775-091F-6B2815A53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50" y="674315"/>
            <a:ext cx="8845550" cy="591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ttore 1 4">
            <a:extLst>
              <a:ext uri="{FF2B5EF4-FFF2-40B4-BE49-F238E27FC236}">
                <a16:creationId xmlns:a16="http://schemas.microsoft.com/office/drawing/2014/main" id="{A6F4ED90-9813-7131-20DE-1B57FEB77E82}"/>
              </a:ext>
            </a:extLst>
          </p:cNvPr>
          <p:cNvCxnSpPr>
            <a:cxnSpLocks/>
          </p:cNvCxnSpPr>
          <p:nvPr/>
        </p:nvCxnSpPr>
        <p:spPr>
          <a:xfrm>
            <a:off x="1478310" y="1926065"/>
            <a:ext cx="9566275" cy="48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sellaDiTesto 5">
            <a:extLst>
              <a:ext uri="{FF2B5EF4-FFF2-40B4-BE49-F238E27FC236}">
                <a16:creationId xmlns:a16="http://schemas.microsoft.com/office/drawing/2014/main" id="{CDCFB1FC-5EEB-3CFD-F826-AE27BB5CE900}"/>
              </a:ext>
            </a:extLst>
          </p:cNvPr>
          <p:cNvSpPr txBox="1">
            <a:spLocks noChangeArrowheads="1"/>
          </p:cNvSpPr>
          <p:nvPr/>
        </p:nvSpPr>
        <p:spPr bwMode="auto">
          <a:xfrm>
            <a:off x="10329863" y="649626"/>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1° </a:t>
            </a:r>
            <a:r>
              <a:rPr lang="it-IT" altLang="it-IT" sz="2400" b="1" dirty="0" err="1">
                <a:solidFill>
                  <a:srgbClr val="FF0000"/>
                </a:solidFill>
              </a:rPr>
              <a:t>step</a:t>
            </a:r>
            <a:endParaRPr lang="it-IT" altLang="it-IT" sz="2400" b="1" dirty="0">
              <a:solidFill>
                <a:srgbClr val="FF0000"/>
              </a:solidFill>
            </a:endParaRPr>
          </a:p>
        </p:txBody>
      </p:sp>
      <p:cxnSp>
        <p:nvCxnSpPr>
          <p:cNvPr id="13" name="Connettore 1 7">
            <a:extLst>
              <a:ext uri="{FF2B5EF4-FFF2-40B4-BE49-F238E27FC236}">
                <a16:creationId xmlns:a16="http://schemas.microsoft.com/office/drawing/2014/main" id="{4D471AE9-76E7-25C6-945F-BE51D118B53C}"/>
              </a:ext>
            </a:extLst>
          </p:cNvPr>
          <p:cNvCxnSpPr/>
          <p:nvPr/>
        </p:nvCxnSpPr>
        <p:spPr>
          <a:xfrm flipV="1">
            <a:off x="1617259" y="4121630"/>
            <a:ext cx="9780587" cy="169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asellaDiTesto 8">
            <a:extLst>
              <a:ext uri="{FF2B5EF4-FFF2-40B4-BE49-F238E27FC236}">
                <a16:creationId xmlns:a16="http://schemas.microsoft.com/office/drawing/2014/main" id="{0A7A7B0C-3EF1-D42B-4D67-B8CBDBFA194F}"/>
              </a:ext>
            </a:extLst>
          </p:cNvPr>
          <p:cNvSpPr txBox="1">
            <a:spLocks noChangeArrowheads="1"/>
          </p:cNvSpPr>
          <p:nvPr/>
        </p:nvSpPr>
        <p:spPr bwMode="auto">
          <a:xfrm>
            <a:off x="10446098" y="2677795"/>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2° </a:t>
            </a:r>
            <a:r>
              <a:rPr lang="it-IT" altLang="it-IT" sz="2400" b="1" dirty="0" err="1">
                <a:solidFill>
                  <a:srgbClr val="FF0000"/>
                </a:solidFill>
              </a:rPr>
              <a:t>step</a:t>
            </a:r>
            <a:endParaRPr lang="it-IT" altLang="it-IT" sz="2400" b="1" dirty="0">
              <a:solidFill>
                <a:srgbClr val="FF0000"/>
              </a:solidFill>
            </a:endParaRPr>
          </a:p>
        </p:txBody>
      </p:sp>
      <p:sp>
        <p:nvSpPr>
          <p:cNvPr id="17" name="CasellaDiTesto 10">
            <a:extLst>
              <a:ext uri="{FF2B5EF4-FFF2-40B4-BE49-F238E27FC236}">
                <a16:creationId xmlns:a16="http://schemas.microsoft.com/office/drawing/2014/main" id="{C72BB509-AFA8-D22E-C2F2-27CA2B928A69}"/>
              </a:ext>
            </a:extLst>
          </p:cNvPr>
          <p:cNvSpPr txBox="1">
            <a:spLocks noChangeArrowheads="1"/>
          </p:cNvSpPr>
          <p:nvPr/>
        </p:nvSpPr>
        <p:spPr bwMode="auto">
          <a:xfrm>
            <a:off x="10329863" y="5272088"/>
            <a:ext cx="119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solidFill>
                  <a:srgbClr val="FF0000"/>
                </a:solidFill>
              </a:rPr>
              <a:t>3° </a:t>
            </a:r>
            <a:r>
              <a:rPr lang="it-IT" altLang="it-IT" sz="2400" b="1" dirty="0" err="1">
                <a:solidFill>
                  <a:srgbClr val="FF0000"/>
                </a:solidFill>
              </a:rPr>
              <a:t>step</a:t>
            </a:r>
            <a:endParaRPr lang="it-IT" altLang="it-IT" sz="2400" b="1" dirty="0">
              <a:solidFill>
                <a:srgbClr val="FF0000"/>
              </a:solidFill>
            </a:endParaRPr>
          </a:p>
        </p:txBody>
      </p:sp>
      <p:sp>
        <p:nvSpPr>
          <p:cNvPr id="23" name="CasellaDiTesto 22"/>
          <p:cNvSpPr txBox="1"/>
          <p:nvPr/>
        </p:nvSpPr>
        <p:spPr>
          <a:xfrm>
            <a:off x="0" y="6193873"/>
            <a:ext cx="12163495" cy="646331"/>
          </a:xfrm>
          <a:prstGeom prst="rect">
            <a:avLst/>
          </a:prstGeom>
          <a:solidFill>
            <a:schemeClr val="bg1"/>
          </a:solidFill>
        </p:spPr>
        <p:txBody>
          <a:bodyPr wrap="square" rtlCol="0">
            <a:spAutoFit/>
          </a:bodyPr>
          <a:lstStyle/>
          <a:p>
            <a:r>
              <a:rPr lang="en-US" b="1" dirty="0">
                <a:ea typeface="Calibri"/>
                <a:cs typeface="Calibri"/>
                <a:sym typeface="Calibri"/>
              </a:rPr>
              <a:t>Is very important a correct diagnosis of </a:t>
            </a:r>
            <a:r>
              <a:rPr lang="it-IT" dirty="0"/>
              <a:t>ADR and </a:t>
            </a:r>
            <a:r>
              <a:rPr lang="it-IT" dirty="0" err="1"/>
              <a:t>this</a:t>
            </a:r>
            <a:r>
              <a:rPr lang="it-IT" dirty="0"/>
              <a:t> </a:t>
            </a:r>
            <a:r>
              <a:rPr lang="it-IT" dirty="0" err="1"/>
              <a:t>is</a:t>
            </a:r>
            <a:r>
              <a:rPr lang="it-IT" dirty="0"/>
              <a:t> the </a:t>
            </a:r>
            <a:r>
              <a:rPr lang="en-US" b="1" dirty="0">
                <a:ea typeface="Calibri"/>
                <a:cs typeface="Calibri"/>
                <a:sym typeface="Calibri"/>
              </a:rPr>
              <a:t>Algorithm</a:t>
            </a:r>
            <a:endParaRPr lang="it-IT" dirty="0"/>
          </a:p>
          <a:p>
            <a:pPr lvl="0" defTabSz="914400">
              <a:defRPr/>
            </a:pPr>
            <a:r>
              <a:rPr lang="en-US" altLang="it-IT" dirty="0">
                <a:latin typeface="Arial" panose="020B0604020202020204" pitchFamily="34" charset="0"/>
              </a:rPr>
              <a:t>The diagnostic procedures used by the allergist, to diagnose drug allergies,  in general consist of 3 different steps.  </a:t>
            </a:r>
          </a:p>
        </p:txBody>
      </p:sp>
      <p:sp>
        <p:nvSpPr>
          <p:cNvPr id="7" name="Rettangolo 6">
            <a:extLst>
              <a:ext uri="{FF2B5EF4-FFF2-40B4-BE49-F238E27FC236}">
                <a16:creationId xmlns:a16="http://schemas.microsoft.com/office/drawing/2014/main" id="{20C2F906-C17E-4985-BB3D-25B27DDFFAD6}"/>
              </a:ext>
            </a:extLst>
          </p:cNvPr>
          <p:cNvSpPr/>
          <p:nvPr/>
        </p:nvSpPr>
        <p:spPr>
          <a:xfrm>
            <a:off x="1617259" y="4081929"/>
            <a:ext cx="8747932" cy="215568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circolare a destra 17"/>
          <p:cNvSpPr/>
          <p:nvPr/>
        </p:nvSpPr>
        <p:spPr>
          <a:xfrm>
            <a:off x="3066690" y="1891914"/>
            <a:ext cx="1617785" cy="1920606"/>
          </a:xfrm>
          <a:prstGeom prst="curvedRightArrow">
            <a:avLst>
              <a:gd name="adj1" fmla="val 25000"/>
              <a:gd name="adj2" fmla="val 1731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2" name="Freccia circolare a destra 21"/>
          <p:cNvSpPr/>
          <p:nvPr/>
        </p:nvSpPr>
        <p:spPr>
          <a:xfrm rot="20489305">
            <a:off x="3066689" y="3727246"/>
            <a:ext cx="1617785" cy="1920606"/>
          </a:xfrm>
          <a:prstGeom prst="curvedRightArrow">
            <a:avLst>
              <a:gd name="adj1" fmla="val 25000"/>
              <a:gd name="adj2" fmla="val 1731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4" name="Freccia circolare a sinistra 23"/>
          <p:cNvSpPr/>
          <p:nvPr/>
        </p:nvSpPr>
        <p:spPr>
          <a:xfrm>
            <a:off x="7041073" y="1656656"/>
            <a:ext cx="1016328" cy="3615431"/>
          </a:xfrm>
          <a:prstGeom prst="curvedLeftArrow">
            <a:avLst>
              <a:gd name="adj1" fmla="val 25000"/>
              <a:gd name="adj2" fmla="val 50000"/>
              <a:gd name="adj3" fmla="val 25769"/>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1" name="Rettangolo 20">
            <a:extLst>
              <a:ext uri="{FF2B5EF4-FFF2-40B4-BE49-F238E27FC236}">
                <a16:creationId xmlns:a16="http://schemas.microsoft.com/office/drawing/2014/main" id="{2C2B2231-A714-11A8-BA55-7E9676217F85}"/>
              </a:ext>
            </a:extLst>
          </p:cNvPr>
          <p:cNvSpPr/>
          <p:nvPr/>
        </p:nvSpPr>
        <p:spPr>
          <a:xfrm>
            <a:off x="1574565" y="24990"/>
            <a:ext cx="9655530" cy="502970"/>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bg1"/>
                </a:solidFill>
              </a:rPr>
              <a:t>Diagnostic</a:t>
            </a:r>
            <a:r>
              <a:rPr lang="it-IT" b="1" dirty="0">
                <a:solidFill>
                  <a:schemeClr val="bg1"/>
                </a:solidFill>
              </a:rPr>
              <a:t> </a:t>
            </a:r>
            <a:r>
              <a:rPr lang="it-IT" b="1" dirty="0" err="1">
                <a:solidFill>
                  <a:schemeClr val="bg1"/>
                </a:solidFill>
              </a:rPr>
              <a:t>algorithm</a:t>
            </a:r>
            <a:r>
              <a:rPr lang="it-IT" b="1" dirty="0">
                <a:solidFill>
                  <a:schemeClr val="bg1"/>
                </a:solidFill>
              </a:rPr>
              <a:t> for Beta </a:t>
            </a:r>
            <a:r>
              <a:rPr lang="it-IT" b="1" dirty="0" err="1">
                <a:solidFill>
                  <a:schemeClr val="bg1"/>
                </a:solidFill>
              </a:rPr>
              <a:t>Lactams</a:t>
            </a:r>
            <a:r>
              <a:rPr lang="it-IT" b="1" dirty="0">
                <a:solidFill>
                  <a:schemeClr val="bg1"/>
                </a:solidFill>
              </a:rPr>
              <a:t> </a:t>
            </a:r>
            <a:r>
              <a:rPr lang="it-IT" b="1" dirty="0" err="1">
                <a:solidFill>
                  <a:schemeClr val="bg1"/>
                </a:solidFill>
              </a:rPr>
              <a:t>allergy</a:t>
            </a:r>
            <a:r>
              <a:rPr lang="it-IT" b="1" dirty="0">
                <a:solidFill>
                  <a:schemeClr val="bg1"/>
                </a:solidFill>
              </a:rPr>
              <a:t> : </a:t>
            </a:r>
            <a:r>
              <a:rPr lang="it-IT" b="1" u="sng" dirty="0">
                <a:solidFill>
                  <a:schemeClr val="bg1"/>
                </a:solidFill>
              </a:rPr>
              <a:t>in Vivo </a:t>
            </a:r>
            <a:r>
              <a:rPr lang="it-IT" b="1" u="sng" dirty="0" err="1">
                <a:solidFill>
                  <a:schemeClr val="bg1"/>
                </a:solidFill>
              </a:rPr>
              <a:t>Tests</a:t>
            </a:r>
            <a:r>
              <a:rPr lang="it-IT" b="1" u="sng" dirty="0">
                <a:solidFill>
                  <a:schemeClr val="bg1"/>
                </a:solidFill>
              </a:rPr>
              <a:t> DPT </a:t>
            </a:r>
          </a:p>
        </p:txBody>
      </p:sp>
    </p:spTree>
    <p:extLst>
      <p:ext uri="{BB962C8B-B14F-4D97-AF65-F5344CB8AC3E}">
        <p14:creationId xmlns:p14="http://schemas.microsoft.com/office/powerpoint/2010/main" val="1031689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C33D8AEF-03CE-4C65-A413-9CF37B5A1E6C}"/>
              </a:ext>
            </a:extLst>
          </p:cNvPr>
          <p:cNvSpPr>
            <a:spLocks noGrp="1"/>
          </p:cNvSpPr>
          <p:nvPr>
            <p:ph type="sldNum" sz="quarter" idx="12"/>
          </p:nvPr>
        </p:nvSpPr>
        <p:spPr/>
        <p:txBody>
          <a:bodyPr/>
          <a:lstStyle/>
          <a:p>
            <a:fld id="{59DE6EB8-52AB-45EA-A660-3E1EBFA72987}" type="slidenum">
              <a:rPr lang="en-US" smtClean="0"/>
              <a:t>41</a:t>
            </a:fld>
            <a:endParaRPr lang="en-US"/>
          </a:p>
        </p:txBody>
      </p:sp>
      <p:pic>
        <p:nvPicPr>
          <p:cNvPr id="3" name="Immagine 2">
            <a:extLst>
              <a:ext uri="{FF2B5EF4-FFF2-40B4-BE49-F238E27FC236}">
                <a16:creationId xmlns:a16="http://schemas.microsoft.com/office/drawing/2014/main" id="{E004C507-A809-45BA-B24A-62C80BE46857}"/>
              </a:ext>
            </a:extLst>
          </p:cNvPr>
          <p:cNvPicPr>
            <a:picLocks noChangeAspect="1"/>
          </p:cNvPicPr>
          <p:nvPr/>
        </p:nvPicPr>
        <p:blipFill>
          <a:blip r:embed="rId2"/>
          <a:stretch>
            <a:fillRect/>
          </a:stretch>
        </p:blipFill>
        <p:spPr>
          <a:xfrm>
            <a:off x="0" y="146210"/>
            <a:ext cx="12192000" cy="6565580"/>
          </a:xfrm>
          <a:prstGeom prst="rect">
            <a:avLst/>
          </a:prstGeom>
        </p:spPr>
      </p:pic>
    </p:spTree>
    <p:extLst>
      <p:ext uri="{BB962C8B-B14F-4D97-AF65-F5344CB8AC3E}">
        <p14:creationId xmlns:p14="http://schemas.microsoft.com/office/powerpoint/2010/main" val="3398323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215AB9D-3611-4750-AA41-96D52E9037D3}"/>
              </a:ext>
            </a:extLst>
          </p:cNvPr>
          <p:cNvSpPr>
            <a:spLocks noGrp="1" noChangeArrowheads="1"/>
          </p:cNvSpPr>
          <p:nvPr>
            <p:ph type="title"/>
          </p:nvPr>
        </p:nvSpPr>
        <p:spPr>
          <a:xfrm>
            <a:off x="132863" y="1041401"/>
            <a:ext cx="12059137" cy="1377950"/>
          </a:xfrm>
          <a:solidFill>
            <a:schemeClr val="accent1"/>
          </a:solidFill>
        </p:spPr>
        <p:txBody>
          <a:bodyPr/>
          <a:lstStyle/>
          <a:p>
            <a:pPr eaLnBrk="1" hangingPunct="1"/>
            <a:r>
              <a:rPr lang="it-IT" altLang="it-IT" sz="2000" b="1" dirty="0">
                <a:solidFill>
                  <a:srgbClr val="C00000"/>
                </a:solidFill>
              </a:rPr>
              <a:t>Test di Provocazione orale (DPT) = </a:t>
            </a:r>
            <a:r>
              <a:rPr lang="it-IT" altLang="it-IT" sz="2000" b="1" dirty="0" err="1">
                <a:solidFill>
                  <a:srgbClr val="C00000"/>
                </a:solidFill>
              </a:rPr>
              <a:t>drug</a:t>
            </a:r>
            <a:r>
              <a:rPr lang="it-IT" altLang="it-IT" sz="2000" b="1" dirty="0">
                <a:solidFill>
                  <a:srgbClr val="C00000"/>
                </a:solidFill>
              </a:rPr>
              <a:t> </a:t>
            </a:r>
            <a:r>
              <a:rPr lang="it-IT" altLang="it-IT" sz="1800" b="1" dirty="0" err="1">
                <a:solidFill>
                  <a:srgbClr val="C00000"/>
                </a:solidFill>
              </a:rPr>
              <a:t>challenge</a:t>
            </a:r>
            <a:r>
              <a:rPr lang="it-IT" altLang="it-IT" sz="2000" b="1" dirty="0">
                <a:solidFill>
                  <a:srgbClr val="C00000"/>
                </a:solidFill>
              </a:rPr>
              <a:t> = grade </a:t>
            </a:r>
            <a:r>
              <a:rPr lang="it-IT" altLang="it-IT" sz="2000" b="1" dirty="0" err="1">
                <a:solidFill>
                  <a:srgbClr val="C00000"/>
                </a:solidFill>
              </a:rPr>
              <a:t>challenge</a:t>
            </a:r>
            <a:r>
              <a:rPr lang="it-IT" altLang="it-IT" sz="2000" b="1" dirty="0">
                <a:solidFill>
                  <a:srgbClr val="C00000"/>
                </a:solidFill>
              </a:rPr>
              <a:t> = test </a:t>
            </a:r>
            <a:r>
              <a:rPr lang="it-IT" altLang="it-IT" sz="2000" b="1" dirty="0" err="1">
                <a:solidFill>
                  <a:srgbClr val="C00000"/>
                </a:solidFill>
              </a:rPr>
              <a:t>dosing</a:t>
            </a:r>
            <a:endParaRPr lang="it-IT" altLang="it-IT" sz="2000" b="1" dirty="0">
              <a:solidFill>
                <a:srgbClr val="C00000"/>
              </a:solidFill>
            </a:endParaRPr>
          </a:p>
        </p:txBody>
      </p:sp>
      <p:pic>
        <p:nvPicPr>
          <p:cNvPr id="84995" name="Picture 4" descr="farmaco1">
            <a:extLst>
              <a:ext uri="{FF2B5EF4-FFF2-40B4-BE49-F238E27FC236}">
                <a16:creationId xmlns:a16="http://schemas.microsoft.com/office/drawing/2014/main" id="{04568A7D-E421-468E-AFCB-5870AACF1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4" y="1814513"/>
            <a:ext cx="3779837"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descr="citt_1piano_7_189x225">
            <a:extLst>
              <a:ext uri="{FF2B5EF4-FFF2-40B4-BE49-F238E27FC236}">
                <a16:creationId xmlns:a16="http://schemas.microsoft.com/office/drawing/2014/main" id="{3384D6F6-77B3-4017-B74E-FB9A1E14A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826" y="1989138"/>
            <a:ext cx="2106613"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7">
            <a:extLst>
              <a:ext uri="{FF2B5EF4-FFF2-40B4-BE49-F238E27FC236}">
                <a16:creationId xmlns:a16="http://schemas.microsoft.com/office/drawing/2014/main" id="{969FD303-8A18-494F-9F72-A61FB7C9B0F5}"/>
              </a:ext>
            </a:extLst>
          </p:cNvPr>
          <p:cNvSpPr txBox="1">
            <a:spLocks noChangeArrowheads="1"/>
          </p:cNvSpPr>
          <p:nvPr/>
        </p:nvSpPr>
        <p:spPr bwMode="auto">
          <a:xfrm>
            <a:off x="1524000" y="4824414"/>
            <a:ext cx="9150350" cy="157003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defRPr/>
            </a:pPr>
            <a:r>
              <a:rPr lang="it-IT" altLang="it-IT" b="1" dirty="0">
                <a:solidFill>
                  <a:schemeClr val="accent6">
                    <a:lumMod val="75000"/>
                  </a:schemeClr>
                </a:solidFill>
              </a:rPr>
              <a:t>E’ la somministrazione controllata di un farmaco , la tecnica che permette di confermare o escludere  una farmaco- allergia</a:t>
            </a:r>
            <a:endParaRPr lang="it-IT" altLang="it-IT" sz="1600" b="1" dirty="0">
              <a:solidFill>
                <a:schemeClr val="accent6">
                  <a:lumMod val="75000"/>
                </a:schemeClr>
              </a:solidFill>
              <a:cs typeface="Arial" panose="020B0604020202020204" pitchFamily="34" charset="0"/>
            </a:endParaRPr>
          </a:p>
        </p:txBody>
      </p:sp>
      <p:sp>
        <p:nvSpPr>
          <p:cNvPr id="84998" name="Rectangle 4">
            <a:extLst>
              <a:ext uri="{FF2B5EF4-FFF2-40B4-BE49-F238E27FC236}">
                <a16:creationId xmlns:a16="http://schemas.microsoft.com/office/drawing/2014/main" id="{02ED7EB4-911C-4F78-8E57-90A5F4FDD079}"/>
              </a:ext>
            </a:extLst>
          </p:cNvPr>
          <p:cNvSpPr>
            <a:spLocks noChangeArrowheads="1"/>
          </p:cNvSpPr>
          <p:nvPr/>
        </p:nvSpPr>
        <p:spPr bwMode="auto">
          <a:xfrm>
            <a:off x="5791200" y="6562726"/>
            <a:ext cx="487680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ctr">
              <a:lnSpc>
                <a:spcPct val="90000"/>
              </a:lnSpc>
              <a:spcBef>
                <a:spcPts val="300"/>
              </a:spcBef>
              <a:buNone/>
            </a:pPr>
            <a:r>
              <a:rPr lang="en-GB" altLang="it-IT" sz="1200" b="1" dirty="0">
                <a:solidFill>
                  <a:srgbClr val="000000"/>
                </a:solidFill>
                <a:latin typeface="Verdana" panose="020B0604030504040204" pitchFamily="34" charset="0"/>
              </a:rPr>
              <a:t>ENDA –Position Paper. Allergy 2023. 58:854-63</a:t>
            </a:r>
          </a:p>
        </p:txBody>
      </p:sp>
      <p:sp>
        <p:nvSpPr>
          <p:cNvPr id="7" name="Rettangolo 6">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CasellaDiTesto 10">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2" name="Rettangolo 11">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8BF992A-DE9C-A0DE-A43B-DF7C36B564A1}"/>
              </a:ext>
            </a:extLst>
          </p:cNvPr>
          <p:cNvSpPr/>
          <p:nvPr/>
        </p:nvSpPr>
        <p:spPr>
          <a:xfrm>
            <a:off x="1524000" y="5507379"/>
            <a:ext cx="9144000" cy="1200150"/>
          </a:xfrm>
          <a:prstGeom prst="rect">
            <a:avLst/>
          </a:prstGeom>
          <a:ln>
            <a:solidFill>
              <a:schemeClr val="tx1"/>
            </a:solidFill>
          </a:ln>
        </p:spPr>
        <p:txBody>
          <a:bodyPr>
            <a:spAutoFit/>
          </a:bodyPr>
          <a:lstStyle/>
          <a:p>
            <a:pPr marL="457200" indent="-457200">
              <a:buClr>
                <a:srgbClr val="FF0000"/>
              </a:buClr>
              <a:buFont typeface="Wingdings" panose="05000000000000000000" pitchFamily="2" charset="2"/>
              <a:buChar char="Ø"/>
              <a:defRPr/>
            </a:pPr>
            <a:r>
              <a:rPr lang="en-US" sz="2400" b="1" dirty="0">
                <a:solidFill>
                  <a:schemeClr val="accent6">
                    <a:lumMod val="50000"/>
                  </a:schemeClr>
                </a:solidFill>
                <a:cs typeface="Arial" panose="020B0604020202020204" pitchFamily="34" charset="0"/>
              </a:rPr>
              <a:t>To exclude hypersensitivity in the presence of </a:t>
            </a:r>
            <a:r>
              <a:rPr lang="en-GB" sz="2400" b="1" dirty="0">
                <a:solidFill>
                  <a:schemeClr val="accent6">
                    <a:lumMod val="50000"/>
                  </a:schemeClr>
                </a:solidFill>
                <a:ea typeface="MS Mincho"/>
              </a:rPr>
              <a:t>non-suggestive histories </a:t>
            </a:r>
            <a:r>
              <a:rPr lang="en-US" sz="2400" b="1" dirty="0">
                <a:solidFill>
                  <a:schemeClr val="accent6">
                    <a:lumMod val="50000"/>
                  </a:schemeClr>
                </a:solidFill>
                <a:cs typeface="Arial" panose="020B0604020202020204" pitchFamily="34" charset="0"/>
              </a:rPr>
              <a:t>of drug hypersensitivity (subjective symptoms) 	</a:t>
            </a:r>
          </a:p>
        </p:txBody>
      </p:sp>
      <p:sp>
        <p:nvSpPr>
          <p:cNvPr id="3" name="Rettangolo 2">
            <a:extLst>
              <a:ext uri="{FF2B5EF4-FFF2-40B4-BE49-F238E27FC236}">
                <a16:creationId xmlns:a16="http://schemas.microsoft.com/office/drawing/2014/main" id="{0C5A773F-249A-CEF6-36E3-03456084D1C0}"/>
              </a:ext>
            </a:extLst>
          </p:cNvPr>
          <p:cNvSpPr/>
          <p:nvPr/>
        </p:nvSpPr>
        <p:spPr>
          <a:xfrm>
            <a:off x="3547269" y="505299"/>
            <a:ext cx="4903787" cy="64611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defRPr/>
            </a:pPr>
            <a:r>
              <a:rPr lang="en-US" sz="3600" b="1" dirty="0">
                <a:solidFill>
                  <a:srgbClr val="C00000"/>
                </a:solidFill>
                <a:cs typeface="Arial" panose="020B0604020202020204" pitchFamily="34" charset="0"/>
              </a:rPr>
              <a:t>Indications for a DPT:</a:t>
            </a:r>
            <a:endParaRPr lang="it-IT" sz="3600" dirty="0">
              <a:solidFill>
                <a:srgbClr val="C00000"/>
              </a:solidFill>
            </a:endParaRPr>
          </a:p>
        </p:txBody>
      </p:sp>
      <p:sp>
        <p:nvSpPr>
          <p:cNvPr id="4" name="Rettangolo 3">
            <a:extLst>
              <a:ext uri="{FF2B5EF4-FFF2-40B4-BE49-F238E27FC236}">
                <a16:creationId xmlns:a16="http://schemas.microsoft.com/office/drawing/2014/main" id="{6CD9AA82-25F2-6584-73C0-F7E4011DC5FF}"/>
              </a:ext>
            </a:extLst>
          </p:cNvPr>
          <p:cNvSpPr/>
          <p:nvPr/>
        </p:nvSpPr>
        <p:spPr>
          <a:xfrm>
            <a:off x="1523999" y="4429125"/>
            <a:ext cx="9047163" cy="831850"/>
          </a:xfrm>
          <a:prstGeom prst="rect">
            <a:avLst/>
          </a:prstGeom>
          <a:ln>
            <a:solidFill>
              <a:schemeClr val="tx1"/>
            </a:solidFill>
          </a:ln>
        </p:spPr>
        <p:txBody>
          <a:bodyPr wrap="square">
            <a:spAutoFit/>
          </a:bodyPr>
          <a:lstStyle/>
          <a:p>
            <a:pPr marL="457200" indent="-457200">
              <a:buClr>
                <a:srgbClr val="FF0000"/>
              </a:buClr>
              <a:buFont typeface="Wingdings" panose="05000000000000000000" pitchFamily="2" charset="2"/>
              <a:buChar char="Ø"/>
              <a:defRPr/>
            </a:pPr>
            <a:r>
              <a:rPr lang="en-GB" sz="2400" b="1" dirty="0">
                <a:solidFill>
                  <a:schemeClr val="accent6">
                    <a:lumMod val="50000"/>
                  </a:schemeClr>
                </a:solidFill>
              </a:rPr>
              <a:t>To provide safe alternatives in drug allergic patients and to prove tolerance</a:t>
            </a:r>
            <a:endParaRPr lang="it-IT" sz="2400" b="1" dirty="0">
              <a:solidFill>
                <a:schemeClr val="accent6">
                  <a:lumMod val="50000"/>
                </a:schemeClr>
              </a:solidFill>
              <a:cs typeface="Arial" panose="020B0604020202020204" pitchFamily="34" charset="0"/>
            </a:endParaRPr>
          </a:p>
        </p:txBody>
      </p:sp>
      <p:sp>
        <p:nvSpPr>
          <p:cNvPr id="10" name="Rettangolo 9">
            <a:extLst>
              <a:ext uri="{FF2B5EF4-FFF2-40B4-BE49-F238E27FC236}">
                <a16:creationId xmlns:a16="http://schemas.microsoft.com/office/drawing/2014/main" id="{33EAED8E-0A8A-64E4-EB49-CE5CBA1FAB30}"/>
              </a:ext>
            </a:extLst>
          </p:cNvPr>
          <p:cNvSpPr/>
          <p:nvPr/>
        </p:nvSpPr>
        <p:spPr>
          <a:xfrm>
            <a:off x="1427163" y="1692275"/>
            <a:ext cx="9144000" cy="1200150"/>
          </a:xfrm>
          <a:prstGeom prst="rect">
            <a:avLst/>
          </a:prstGeom>
          <a:ln>
            <a:solidFill>
              <a:schemeClr val="tx1"/>
            </a:solidFill>
          </a:ln>
        </p:spPr>
        <p:txBody>
          <a:bodyPr>
            <a:spAutoFit/>
          </a:bodyPr>
          <a:lstStyle/>
          <a:p>
            <a:pPr marL="457200" indent="-457200">
              <a:buClr>
                <a:srgbClr val="FF0000"/>
              </a:buClr>
              <a:buFont typeface="Wingdings" panose="05000000000000000000" pitchFamily="2" charset="2"/>
              <a:buChar char="Ø"/>
              <a:defRPr/>
            </a:pPr>
            <a:r>
              <a:rPr lang="en-US" sz="2400" b="1" dirty="0">
                <a:solidFill>
                  <a:schemeClr val="accent6">
                    <a:lumMod val="50000"/>
                  </a:schemeClr>
                </a:solidFill>
                <a:cs typeface="Arial" panose="020B0604020202020204" pitchFamily="34" charset="0"/>
              </a:rPr>
              <a:t>To confirm or rule-out a diagnosis in suggestive histories of drug hypersensitivity with inconclusive, negative, or unavailable allergy test results.</a:t>
            </a:r>
          </a:p>
        </p:txBody>
      </p:sp>
      <p:sp>
        <p:nvSpPr>
          <p:cNvPr id="23560" name="Rettangolo 11">
            <a:extLst>
              <a:ext uri="{FF2B5EF4-FFF2-40B4-BE49-F238E27FC236}">
                <a16:creationId xmlns:a16="http://schemas.microsoft.com/office/drawing/2014/main" id="{A6D022A4-F2F8-2009-14AA-A7BFBEC023F1}"/>
              </a:ext>
            </a:extLst>
          </p:cNvPr>
          <p:cNvSpPr>
            <a:spLocks noChangeArrowheads="1"/>
          </p:cNvSpPr>
          <p:nvPr/>
        </p:nvSpPr>
        <p:spPr bwMode="auto">
          <a:xfrm>
            <a:off x="1427163" y="3325613"/>
            <a:ext cx="9144000" cy="757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lnSpc>
                <a:spcPct val="90000"/>
              </a:lnSpc>
              <a:spcBef>
                <a:spcPts val="500"/>
              </a:spcBef>
              <a:buClr>
                <a:srgbClr val="FF0000"/>
              </a:buClr>
              <a:buFont typeface="Wingdings" panose="05000000000000000000" pitchFamily="2" charset="2"/>
              <a:buChar char="Ø"/>
            </a:pPr>
            <a:r>
              <a:rPr lang="en-GB" altLang="it-IT" sz="2400" b="1" dirty="0">
                <a:solidFill>
                  <a:srgbClr val="002060"/>
                </a:solidFill>
                <a:cs typeface="Arial" panose="020B0604020202020204" pitchFamily="34" charset="0"/>
              </a:rPr>
              <a:t>To exclude cross-reactivity of related drugs in proven hypersensitivity</a:t>
            </a:r>
          </a:p>
        </p:txBody>
      </p:sp>
      <p:sp>
        <p:nvSpPr>
          <p:cNvPr id="5" name="Rettangolo 4">
            <a:extLst>
              <a:ext uri="{FF2B5EF4-FFF2-40B4-BE49-F238E27FC236}">
                <a16:creationId xmlns:a16="http://schemas.microsoft.com/office/drawing/2014/main" id="{8AADF4B6-45C3-BD16-1548-4B6D2EDDCFD7}"/>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6" name="Picture 2">
            <a:extLst>
              <a:ext uri="{FF2B5EF4-FFF2-40B4-BE49-F238E27FC236}">
                <a16:creationId xmlns:a16="http://schemas.microsoft.com/office/drawing/2014/main" id="{8250D79F-FC83-529D-BEC2-910AC35F88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74C6FB2F-B0EB-7070-3DF2-7B1E094CE1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4" descr="blob:https://web.whatsapp.com/b2225d47-430b-494f-b980-3269852f5012">
            <a:extLst>
              <a:ext uri="{FF2B5EF4-FFF2-40B4-BE49-F238E27FC236}">
                <a16:creationId xmlns:a16="http://schemas.microsoft.com/office/drawing/2014/main" id="{FBE1BDB9-6F23-109C-1A28-E663CDB1ED26}"/>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a:extLst>
              <a:ext uri="{FF2B5EF4-FFF2-40B4-BE49-F238E27FC236}">
                <a16:creationId xmlns:a16="http://schemas.microsoft.com/office/drawing/2014/main" id="{D705D36A-E88E-C57E-73D8-441E618D9E28}"/>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3D64BC72-55E2-724F-4BBB-335931140275}"/>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A322F551-0977-DF91-BAF9-8D4C118A7E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45A5DF60-E0EC-93D0-DA45-56586AED77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descr="blob:https://web.whatsapp.com/b2225d47-430b-494f-b980-3269852f5012">
            <a:extLst>
              <a:ext uri="{FF2B5EF4-FFF2-40B4-BE49-F238E27FC236}">
                <a16:creationId xmlns:a16="http://schemas.microsoft.com/office/drawing/2014/main" id="{4F6F02C6-968B-17A4-0068-AD3EA6859A51}"/>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 name="CasellaDiTesto 14"/>
          <p:cNvSpPr txBox="1"/>
          <p:nvPr/>
        </p:nvSpPr>
        <p:spPr>
          <a:xfrm>
            <a:off x="1146650" y="1190595"/>
            <a:ext cx="10893839" cy="369332"/>
          </a:xfrm>
          <a:prstGeom prst="rect">
            <a:avLst/>
          </a:prstGeom>
          <a:noFill/>
        </p:spPr>
        <p:txBody>
          <a:bodyPr wrap="square" rtlCol="0">
            <a:spAutoFit/>
          </a:bodyPr>
          <a:lstStyle/>
          <a:p>
            <a:r>
              <a:rPr lang="it-IT" altLang="it-IT" dirty="0">
                <a:solidFill>
                  <a:srgbClr val="C00000"/>
                </a:solidFill>
                <a:latin typeface="Arial" panose="020B0604020202020204" pitchFamily="34" charset="0"/>
              </a:rPr>
              <a:t>The </a:t>
            </a:r>
            <a:r>
              <a:rPr lang="it-IT" altLang="it-IT" dirty="0" err="1">
                <a:solidFill>
                  <a:srgbClr val="C00000"/>
                </a:solidFill>
                <a:latin typeface="Arial" panose="020B0604020202020204" pitchFamily="34" charset="0"/>
              </a:rPr>
              <a:t>provocation</a:t>
            </a:r>
            <a:r>
              <a:rPr lang="it-IT" altLang="it-IT" dirty="0">
                <a:solidFill>
                  <a:srgbClr val="C00000"/>
                </a:solidFill>
                <a:latin typeface="Arial" panose="020B0604020202020204" pitchFamily="34" charset="0"/>
              </a:rPr>
              <a:t> test </a:t>
            </a:r>
            <a:r>
              <a:rPr lang="it-IT" altLang="it-IT" dirty="0" err="1">
                <a:solidFill>
                  <a:srgbClr val="C00000"/>
                </a:solidFill>
                <a:latin typeface="Arial" panose="020B0604020202020204" pitchFamily="34" charset="0"/>
              </a:rPr>
              <a:t>is</a:t>
            </a:r>
            <a:r>
              <a:rPr lang="it-IT" altLang="it-IT" dirty="0">
                <a:solidFill>
                  <a:srgbClr val="C00000"/>
                </a:solidFill>
                <a:latin typeface="Arial" panose="020B0604020202020204" pitchFamily="34" charset="0"/>
              </a:rPr>
              <a:t> the </a:t>
            </a:r>
            <a:r>
              <a:rPr lang="it-IT" altLang="it-IT" u="sng" dirty="0" err="1">
                <a:solidFill>
                  <a:srgbClr val="C00000"/>
                </a:solidFill>
                <a:latin typeface="Arial" panose="020B0604020202020204" pitchFamily="34" charset="0"/>
              </a:rPr>
              <a:t>gold</a:t>
            </a:r>
            <a:r>
              <a:rPr lang="it-IT" altLang="it-IT" u="sng" dirty="0">
                <a:solidFill>
                  <a:srgbClr val="C00000"/>
                </a:solidFill>
                <a:latin typeface="Arial" panose="020B0604020202020204" pitchFamily="34" charset="0"/>
              </a:rPr>
              <a:t> standard </a:t>
            </a:r>
            <a:r>
              <a:rPr lang="it-IT" altLang="it-IT" dirty="0">
                <a:solidFill>
                  <a:srgbClr val="C00000"/>
                </a:solidFill>
                <a:latin typeface="Arial" panose="020B0604020202020204" pitchFamily="34" charset="0"/>
              </a:rPr>
              <a:t>in the </a:t>
            </a:r>
            <a:r>
              <a:rPr lang="it-IT" altLang="it-IT" dirty="0" err="1">
                <a:solidFill>
                  <a:srgbClr val="C00000"/>
                </a:solidFill>
                <a:latin typeface="Arial" panose="020B0604020202020204" pitchFamily="34" charset="0"/>
              </a:rPr>
              <a:t>diagnosis</a:t>
            </a:r>
            <a:r>
              <a:rPr lang="it-IT" altLang="it-IT" dirty="0">
                <a:solidFill>
                  <a:srgbClr val="C00000"/>
                </a:solidFill>
                <a:latin typeface="Arial" panose="020B0604020202020204" pitchFamily="34" charset="0"/>
              </a:rPr>
              <a:t> of </a:t>
            </a:r>
            <a:r>
              <a:rPr lang="it-IT" altLang="it-IT" dirty="0" err="1">
                <a:solidFill>
                  <a:srgbClr val="C00000"/>
                </a:solidFill>
                <a:latin typeface="Arial" panose="020B0604020202020204" pitchFamily="34" charset="0"/>
              </a:rPr>
              <a:t>adverse</a:t>
            </a:r>
            <a:r>
              <a:rPr lang="it-IT" altLang="it-IT" dirty="0">
                <a:solidFill>
                  <a:srgbClr val="C00000"/>
                </a:solidFill>
                <a:latin typeface="Arial" panose="020B0604020202020204" pitchFamily="34" charset="0"/>
              </a:rPr>
              <a:t> </a:t>
            </a:r>
            <a:r>
              <a:rPr lang="it-IT" altLang="it-IT" dirty="0" err="1">
                <a:solidFill>
                  <a:srgbClr val="C00000"/>
                </a:solidFill>
                <a:latin typeface="Arial" panose="020B0604020202020204" pitchFamily="34" charset="0"/>
              </a:rPr>
              <a:t>drug</a:t>
            </a:r>
            <a:r>
              <a:rPr lang="it-IT" altLang="it-IT" dirty="0">
                <a:solidFill>
                  <a:srgbClr val="C00000"/>
                </a:solidFill>
                <a:latin typeface="Arial" panose="020B0604020202020204" pitchFamily="34" charset="0"/>
              </a:rPr>
              <a:t> </a:t>
            </a:r>
            <a:r>
              <a:rPr lang="it-IT" altLang="it-IT" dirty="0" err="1">
                <a:solidFill>
                  <a:srgbClr val="C00000"/>
                </a:solidFill>
                <a:latin typeface="Arial" panose="020B0604020202020204" pitchFamily="34" charset="0"/>
              </a:rPr>
              <a:t>reactions</a:t>
            </a:r>
            <a:endParaRPr lang="it-IT" altLang="it-IT" dirty="0">
              <a:solidFill>
                <a:srgbClr val="C00000"/>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9" name="Rettangolo 18"/>
          <p:cNvSpPr/>
          <p:nvPr/>
        </p:nvSpPr>
        <p:spPr>
          <a:xfrm>
            <a:off x="4070196" y="5657144"/>
            <a:ext cx="3343078" cy="536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76498"/>
            <a:ext cx="6652813" cy="41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ine 4">
            <a:extLst>
              <a:ext uri="{FF2B5EF4-FFF2-40B4-BE49-F238E27FC236}">
                <a16:creationId xmlns:a16="http://schemas.microsoft.com/office/drawing/2014/main" id="{A9452551-3D3C-2764-4769-632855EBF315}"/>
              </a:ext>
            </a:extLst>
          </p:cNvPr>
          <p:cNvSpPr>
            <a:spLocks noChangeShapeType="1"/>
          </p:cNvSpPr>
          <p:nvPr/>
        </p:nvSpPr>
        <p:spPr bwMode="auto">
          <a:xfrm>
            <a:off x="3228583" y="678920"/>
            <a:ext cx="43307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3" name="Rectangle 14">
            <a:extLst>
              <a:ext uri="{FF2B5EF4-FFF2-40B4-BE49-F238E27FC236}">
                <a16:creationId xmlns:a16="http://schemas.microsoft.com/office/drawing/2014/main" id="{634E7BA5-9F41-5BA4-D596-30CD773B77D7}"/>
              </a:ext>
            </a:extLst>
          </p:cNvPr>
          <p:cNvSpPr>
            <a:spLocks noChangeArrowheads="1"/>
          </p:cNvSpPr>
          <p:nvPr/>
        </p:nvSpPr>
        <p:spPr bwMode="auto">
          <a:xfrm>
            <a:off x="7589861" y="2243570"/>
            <a:ext cx="3392068" cy="1464794"/>
          </a:xfrm>
          <a:prstGeom prst="rect">
            <a:avLst/>
          </a:prstGeom>
          <a:solidFill>
            <a:srgbClr val="FAF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1463" tIns="54754" rIns="111463" bIns="54754">
            <a:spAutoFit/>
          </a:bodyPr>
          <a:lstStyle>
            <a:lvl1pPr defTabSz="1127125">
              <a:spcBef>
                <a:spcPct val="20000"/>
              </a:spcBef>
              <a:buChar char="•"/>
              <a:defRPr sz="3200">
                <a:solidFill>
                  <a:schemeClr val="tx1"/>
                </a:solidFill>
                <a:latin typeface="Arial" panose="020B0604020202020204" pitchFamily="34" charset="0"/>
              </a:defRPr>
            </a:lvl1pPr>
            <a:lvl2pPr marL="742950" indent="-285750" defTabSz="1127125">
              <a:spcBef>
                <a:spcPct val="20000"/>
              </a:spcBef>
              <a:buChar char="–"/>
              <a:defRPr sz="2800">
                <a:solidFill>
                  <a:schemeClr val="tx1"/>
                </a:solidFill>
                <a:latin typeface="Arial" panose="020B0604020202020204" pitchFamily="34" charset="0"/>
              </a:defRPr>
            </a:lvl2pPr>
            <a:lvl3pPr marL="1143000" indent="-228600" defTabSz="1127125">
              <a:spcBef>
                <a:spcPct val="20000"/>
              </a:spcBef>
              <a:buChar char="•"/>
              <a:defRPr sz="2400">
                <a:solidFill>
                  <a:schemeClr val="tx1"/>
                </a:solidFill>
                <a:latin typeface="Arial" panose="020B0604020202020204" pitchFamily="34" charset="0"/>
              </a:defRPr>
            </a:lvl3pPr>
            <a:lvl4pPr marL="1600200" indent="-228600" defTabSz="1127125">
              <a:spcBef>
                <a:spcPct val="20000"/>
              </a:spcBef>
              <a:buChar char="–"/>
              <a:defRPr sz="2000">
                <a:solidFill>
                  <a:schemeClr val="tx1"/>
                </a:solidFill>
                <a:latin typeface="Arial" panose="020B0604020202020204" pitchFamily="34" charset="0"/>
              </a:defRPr>
            </a:lvl4pPr>
            <a:lvl5pPr marL="2057400" indent="-228600" defTabSz="1127125">
              <a:spcBef>
                <a:spcPct val="20000"/>
              </a:spcBef>
              <a:buChar char="»"/>
              <a:defRPr sz="2000">
                <a:solidFill>
                  <a:schemeClr val="tx1"/>
                </a:solidFill>
                <a:latin typeface="Arial" panose="020B0604020202020204" pitchFamily="34" charset="0"/>
              </a:defRPr>
            </a:lvl5pPr>
            <a:lvl6pPr marL="25146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C0128"/>
                </a:solidFill>
              </a:rPr>
              <a:t>Non </a:t>
            </a:r>
            <a:r>
              <a:rPr lang="it-IT" altLang="it-IT" sz="2800" b="1" dirty="0" err="1">
                <a:solidFill>
                  <a:srgbClr val="FC0128"/>
                </a:solidFill>
              </a:rPr>
              <a:t>Allergic</a:t>
            </a:r>
            <a:r>
              <a:rPr lang="it-IT" altLang="it-IT" sz="2800" b="1" dirty="0">
                <a:solidFill>
                  <a:srgbClr val="FC0128"/>
                </a:solidFill>
              </a:rPr>
              <a:t> Drug</a:t>
            </a:r>
          </a:p>
          <a:p>
            <a:pPr algn="ctr">
              <a:spcBef>
                <a:spcPct val="0"/>
              </a:spcBef>
              <a:buFontTx/>
              <a:buNone/>
            </a:pPr>
            <a:r>
              <a:rPr lang="it-IT" altLang="it-IT" sz="2800" b="1" dirty="0" err="1">
                <a:solidFill>
                  <a:srgbClr val="FC0128"/>
                </a:solidFill>
              </a:rPr>
              <a:t>Hypersensitivity</a:t>
            </a:r>
            <a:endParaRPr lang="it-IT" altLang="it-IT" sz="2800" b="1" dirty="0">
              <a:solidFill>
                <a:srgbClr val="FC0128"/>
              </a:solidFill>
            </a:endParaRPr>
          </a:p>
          <a:p>
            <a:pPr algn="ctr">
              <a:spcBef>
                <a:spcPct val="0"/>
              </a:spcBef>
              <a:buFontTx/>
              <a:buNone/>
            </a:pPr>
            <a:endParaRPr lang="it-IT" altLang="it-IT" b="1" dirty="0">
              <a:solidFill>
                <a:srgbClr val="FC0128"/>
              </a:solidFill>
            </a:endParaRPr>
          </a:p>
        </p:txBody>
      </p:sp>
      <p:sp>
        <p:nvSpPr>
          <p:cNvPr id="24" name="Line 4">
            <a:extLst>
              <a:ext uri="{FF2B5EF4-FFF2-40B4-BE49-F238E27FC236}">
                <a16:creationId xmlns:a16="http://schemas.microsoft.com/office/drawing/2014/main" id="{D53E8080-6DB4-D172-28B4-8D22F2AE54E0}"/>
              </a:ext>
            </a:extLst>
          </p:cNvPr>
          <p:cNvSpPr>
            <a:spLocks noChangeShapeType="1"/>
          </p:cNvSpPr>
          <p:nvPr/>
        </p:nvSpPr>
        <p:spPr bwMode="auto">
          <a:xfrm>
            <a:off x="3250014" y="653236"/>
            <a:ext cx="43307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 name="Line 9">
            <a:extLst>
              <a:ext uri="{FF2B5EF4-FFF2-40B4-BE49-F238E27FC236}">
                <a16:creationId xmlns:a16="http://schemas.microsoft.com/office/drawing/2014/main" id="{F3A2EA5A-0CFD-060D-AAA5-0A4436100EF3}"/>
              </a:ext>
            </a:extLst>
          </p:cNvPr>
          <p:cNvSpPr>
            <a:spLocks noChangeShapeType="1"/>
          </p:cNvSpPr>
          <p:nvPr/>
        </p:nvSpPr>
        <p:spPr bwMode="auto">
          <a:xfrm rot="1408386">
            <a:off x="7873317" y="1641291"/>
            <a:ext cx="1220787" cy="3746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3" name="CasellaDiTesto 32">
            <a:extLst>
              <a:ext uri="{FF2B5EF4-FFF2-40B4-BE49-F238E27FC236}">
                <a16:creationId xmlns:a16="http://schemas.microsoft.com/office/drawing/2014/main" id="{6E6A6633-4408-2BD5-8392-D01B32D7223A}"/>
              </a:ext>
            </a:extLst>
          </p:cNvPr>
          <p:cNvSpPr txBox="1"/>
          <p:nvPr/>
        </p:nvSpPr>
        <p:spPr>
          <a:xfrm>
            <a:off x="6935501" y="3753646"/>
            <a:ext cx="5051907" cy="3970318"/>
          </a:xfrm>
          <a:prstGeom prst="rect">
            <a:avLst/>
          </a:prstGeom>
          <a:noFill/>
          <a:ln>
            <a:solidFill>
              <a:schemeClr val="tx1"/>
            </a:solidFill>
          </a:ln>
        </p:spPr>
        <p:txBody>
          <a:bodyPr wrap="square" rtlCol="0">
            <a:spAutoFit/>
          </a:bodyPr>
          <a:lstStyle/>
          <a:p>
            <a:r>
              <a:rPr lang="en-US" altLang="it-IT" dirty="0">
                <a:latin typeface="Arial" panose="020B0604020202020204" pitchFamily="34" charset="0"/>
              </a:rPr>
              <a:t>when other mechanisms can be proven, as in hypersensitivity to aspirin, the term non allergic hypersensitivity should be used.</a:t>
            </a:r>
          </a:p>
          <a:p>
            <a:r>
              <a:rPr lang="en-US" altLang="it-IT" sz="1800" b="1" dirty="0">
                <a:latin typeface="Arial" panose="020B0604020202020204" pitchFamily="34" charset="0"/>
              </a:rPr>
              <a:t>A typical example of non allergic drug allergy is hypersensitivity to </a:t>
            </a:r>
            <a:r>
              <a:rPr lang="en-US" altLang="it-IT" sz="1800" b="1" dirty="0" err="1">
                <a:solidFill>
                  <a:srgbClr val="FF0000"/>
                </a:solidFill>
                <a:latin typeface="Arial" panose="020B0604020202020204" pitchFamily="34" charset="0"/>
              </a:rPr>
              <a:t>antinflammatpry</a:t>
            </a:r>
            <a:r>
              <a:rPr lang="en-US" altLang="it-IT" sz="1800" b="1" dirty="0">
                <a:solidFill>
                  <a:srgbClr val="FF0000"/>
                </a:solidFill>
                <a:latin typeface="Arial" panose="020B0604020202020204" pitchFamily="34" charset="0"/>
              </a:rPr>
              <a:t> drugs. </a:t>
            </a:r>
          </a:p>
          <a:p>
            <a:endParaRPr lang="en-US" altLang="it-IT" b="1" dirty="0">
              <a:latin typeface="Arial" panose="020B0604020202020204" pitchFamily="34" charset="0"/>
            </a:endParaRPr>
          </a:p>
          <a:p>
            <a:r>
              <a:rPr lang="en-US" altLang="it-IT" sz="1800" b="1" dirty="0">
                <a:latin typeface="Arial" panose="020B0604020202020204" pitchFamily="34" charset="0"/>
              </a:rPr>
              <a:t>which block the </a:t>
            </a:r>
            <a:r>
              <a:rPr lang="en-US" altLang="it-IT" sz="1800" b="1" dirty="0" err="1">
                <a:latin typeface="Arial" panose="020B0604020202020204" pitchFamily="34" charset="0"/>
              </a:rPr>
              <a:t>cyclossigenasis</a:t>
            </a:r>
            <a:r>
              <a:rPr lang="en-US" altLang="it-IT" sz="1800" b="1" dirty="0">
                <a:latin typeface="Arial" panose="020B0604020202020204" pitchFamily="34" charset="0"/>
              </a:rPr>
              <a:t> </a:t>
            </a:r>
            <a:r>
              <a:rPr lang="en-US" altLang="it-IT" sz="1800" b="1" dirty="0" err="1">
                <a:latin typeface="Arial" panose="020B0604020202020204" pitchFamily="34" charset="0"/>
              </a:rPr>
              <a:t>patway</a:t>
            </a:r>
            <a:r>
              <a:rPr lang="en-US" altLang="it-IT" sz="1800" b="1" dirty="0">
                <a:latin typeface="Arial" panose="020B0604020202020204" pitchFamily="34" charset="0"/>
              </a:rPr>
              <a:t> which leads an increase of production </a:t>
            </a:r>
            <a:r>
              <a:rPr lang="en-US" altLang="it-IT" sz="1800" b="1" dirty="0" err="1">
                <a:latin typeface="Arial" panose="020B0604020202020204" pitchFamily="34" charset="0"/>
              </a:rPr>
              <a:t>leukotriens</a:t>
            </a:r>
            <a:r>
              <a:rPr lang="en-US" altLang="it-IT" sz="1800" b="1" dirty="0">
                <a:latin typeface="Arial" panose="020B0604020202020204" pitchFamily="34" charset="0"/>
              </a:rPr>
              <a:t> responsible of respiratory symptom and an increase of production of prostaglandins which seems to be responsible of instability of </a:t>
            </a:r>
            <a:r>
              <a:rPr lang="en-US" altLang="it-IT" sz="1800" b="1" dirty="0" err="1">
                <a:latin typeface="Arial" panose="020B0604020202020204" pitchFamily="34" charset="0"/>
              </a:rPr>
              <a:t>mastcells</a:t>
            </a:r>
            <a:r>
              <a:rPr lang="en-US" altLang="it-IT" sz="1800" b="1" dirty="0">
                <a:latin typeface="Arial" panose="020B0604020202020204" pitchFamily="34" charset="0"/>
              </a:rPr>
              <a:t> therefore responsible of urticaria</a:t>
            </a:r>
            <a:endParaRPr lang="it-IT" dirty="0"/>
          </a:p>
        </p:txBody>
      </p:sp>
      <p:sp>
        <p:nvSpPr>
          <p:cNvPr id="17" name="Text Box 10">
            <a:extLst>
              <a:ext uri="{FF2B5EF4-FFF2-40B4-BE49-F238E27FC236}">
                <a16:creationId xmlns:a16="http://schemas.microsoft.com/office/drawing/2014/main" id="{77D855E7-1C42-E454-8F66-ACBE658C808B}"/>
              </a:ext>
            </a:extLst>
          </p:cNvPr>
          <p:cNvSpPr txBox="1">
            <a:spLocks noChangeArrowheads="1"/>
          </p:cNvSpPr>
          <p:nvPr/>
        </p:nvSpPr>
        <p:spPr bwMode="auto">
          <a:xfrm>
            <a:off x="2045891" y="705766"/>
            <a:ext cx="8936038" cy="7905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636" tIns="56318" rIns="112636" bIns="56318">
            <a:spAutoFit/>
          </a:bodyPr>
          <a:lstStyle>
            <a:lvl1pPr defTabSz="1127125">
              <a:spcBef>
                <a:spcPct val="20000"/>
              </a:spcBef>
              <a:buChar char="•"/>
              <a:defRPr sz="3200">
                <a:solidFill>
                  <a:schemeClr val="tx1"/>
                </a:solidFill>
                <a:latin typeface="Arial" panose="020B0604020202020204" pitchFamily="34" charset="0"/>
              </a:defRPr>
            </a:lvl1pPr>
            <a:lvl2pPr marL="742950" indent="-285750" defTabSz="1127125">
              <a:spcBef>
                <a:spcPct val="20000"/>
              </a:spcBef>
              <a:buChar char="–"/>
              <a:defRPr sz="2800">
                <a:solidFill>
                  <a:schemeClr val="tx1"/>
                </a:solidFill>
                <a:latin typeface="Arial" panose="020B0604020202020204" pitchFamily="34" charset="0"/>
              </a:defRPr>
            </a:lvl2pPr>
            <a:lvl3pPr marL="1143000" indent="-228600" defTabSz="1127125">
              <a:spcBef>
                <a:spcPct val="20000"/>
              </a:spcBef>
              <a:buChar char="•"/>
              <a:defRPr sz="2400">
                <a:solidFill>
                  <a:schemeClr val="tx1"/>
                </a:solidFill>
                <a:latin typeface="Arial" panose="020B0604020202020204" pitchFamily="34" charset="0"/>
              </a:defRPr>
            </a:lvl3pPr>
            <a:lvl4pPr marL="1600200" indent="-228600" defTabSz="1127125">
              <a:spcBef>
                <a:spcPct val="20000"/>
              </a:spcBef>
              <a:buChar char="–"/>
              <a:defRPr sz="2000">
                <a:solidFill>
                  <a:schemeClr val="tx1"/>
                </a:solidFill>
                <a:latin typeface="Arial" panose="020B0604020202020204" pitchFamily="34" charset="0"/>
              </a:defRPr>
            </a:lvl4pPr>
            <a:lvl5pPr marL="2057400" indent="-228600" defTabSz="1127125">
              <a:spcBef>
                <a:spcPct val="20000"/>
              </a:spcBef>
              <a:buChar char="»"/>
              <a:defRPr sz="2000">
                <a:solidFill>
                  <a:schemeClr val="tx1"/>
                </a:solidFill>
                <a:latin typeface="Arial" panose="020B0604020202020204" pitchFamily="34" charset="0"/>
              </a:defRPr>
            </a:lvl5pPr>
            <a:lvl6pPr marL="25146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71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400" b="1" dirty="0"/>
              <a:t>Drug </a:t>
            </a:r>
            <a:r>
              <a:rPr lang="it-IT" altLang="it-IT" sz="4400" b="1" dirty="0" err="1"/>
              <a:t>Hypersensitivity</a:t>
            </a:r>
            <a:r>
              <a:rPr lang="it-IT" altLang="it-IT" sz="4400" b="1" dirty="0"/>
              <a:t> Reactions</a:t>
            </a:r>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387" y="2029124"/>
            <a:ext cx="5819934" cy="3877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Connettore 1 6"/>
          <p:cNvCxnSpPr/>
          <p:nvPr/>
        </p:nvCxnSpPr>
        <p:spPr>
          <a:xfrm flipH="1">
            <a:off x="584270" y="2975967"/>
            <a:ext cx="5064176" cy="1133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810228" y="2975967"/>
            <a:ext cx="4479402" cy="11330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4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17"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FA2A9C8-CEA9-401F-B06A-BECFC9DA4418}"/>
              </a:ext>
            </a:extLst>
          </p:cNvPr>
          <p:cNvSpPr>
            <a:spLocks noGrp="1"/>
          </p:cNvSpPr>
          <p:nvPr>
            <p:ph type="sldNum" sz="quarter" idx="12"/>
          </p:nvPr>
        </p:nvSpPr>
        <p:spPr/>
        <p:txBody>
          <a:bodyPr/>
          <a:lstStyle/>
          <a:p>
            <a:fld id="{59DE6EB8-52AB-45EA-A660-3E1EBFA72987}" type="slidenum">
              <a:rPr lang="en-US" smtClean="0"/>
              <a:t>45</a:t>
            </a:fld>
            <a:endParaRPr lang="en-US"/>
          </a:p>
        </p:txBody>
      </p:sp>
      <p:pic>
        <p:nvPicPr>
          <p:cNvPr id="3" name="Immagine 2">
            <a:extLst>
              <a:ext uri="{FF2B5EF4-FFF2-40B4-BE49-F238E27FC236}">
                <a16:creationId xmlns:a16="http://schemas.microsoft.com/office/drawing/2014/main" id="{4886244F-1E3F-4FEF-B419-BC183169AFA6}"/>
              </a:ext>
            </a:extLst>
          </p:cNvPr>
          <p:cNvPicPr>
            <a:picLocks noChangeAspect="1"/>
          </p:cNvPicPr>
          <p:nvPr/>
        </p:nvPicPr>
        <p:blipFill>
          <a:blip r:embed="rId2"/>
          <a:stretch>
            <a:fillRect/>
          </a:stretch>
        </p:blipFill>
        <p:spPr>
          <a:xfrm>
            <a:off x="-51662" y="0"/>
            <a:ext cx="12192000" cy="6702136"/>
          </a:xfrm>
          <a:prstGeom prst="rect">
            <a:avLst/>
          </a:prstGeom>
        </p:spPr>
      </p:pic>
      <p:sp>
        <p:nvSpPr>
          <p:cNvPr id="4" name="CasellaDiTesto 3">
            <a:extLst>
              <a:ext uri="{FF2B5EF4-FFF2-40B4-BE49-F238E27FC236}">
                <a16:creationId xmlns:a16="http://schemas.microsoft.com/office/drawing/2014/main" id="{3645F2EB-A1DC-2E19-749C-51E03EAB8D12}"/>
              </a:ext>
            </a:extLst>
          </p:cNvPr>
          <p:cNvSpPr txBox="1"/>
          <p:nvPr/>
        </p:nvSpPr>
        <p:spPr>
          <a:xfrm>
            <a:off x="225468" y="1578279"/>
            <a:ext cx="1778696" cy="5398718"/>
          </a:xfrm>
          <a:prstGeom prst="rect">
            <a:avLst/>
          </a:prstGeom>
          <a:noFill/>
          <a:ln w="76200">
            <a:solidFill>
              <a:srgbClr val="C00000"/>
            </a:solidFill>
          </a:ln>
        </p:spPr>
        <p:txBody>
          <a:bodyPr wrap="square" rtlCol="0">
            <a:spAutoFit/>
          </a:bodyPr>
          <a:lstStyle/>
          <a:p>
            <a:endParaRPr lang="it-IT" dirty="0"/>
          </a:p>
        </p:txBody>
      </p:sp>
    </p:spTree>
    <p:extLst>
      <p:ext uri="{BB962C8B-B14F-4D97-AF65-F5344CB8AC3E}">
        <p14:creationId xmlns:p14="http://schemas.microsoft.com/office/powerpoint/2010/main" val="1381270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ED5FF6E-D428-1A5D-56B0-CC5497D2BBC7}"/>
              </a:ext>
            </a:extLst>
          </p:cNvPr>
          <p:cNvPicPr>
            <a:picLocks noChangeAspect="1"/>
          </p:cNvPicPr>
          <p:nvPr/>
        </p:nvPicPr>
        <p:blipFill>
          <a:blip r:embed="rId3"/>
          <a:stretch>
            <a:fillRect/>
          </a:stretch>
        </p:blipFill>
        <p:spPr>
          <a:xfrm>
            <a:off x="36988" y="3248351"/>
            <a:ext cx="936104" cy="14935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5235" name="CasellaDiTesto 5">
            <a:extLst>
              <a:ext uri="{FF2B5EF4-FFF2-40B4-BE49-F238E27FC236}">
                <a16:creationId xmlns:a16="http://schemas.microsoft.com/office/drawing/2014/main" id="{929210CB-CF95-BD14-2CB7-CD2725234E9D}"/>
              </a:ext>
            </a:extLst>
          </p:cNvPr>
          <p:cNvSpPr txBox="1">
            <a:spLocks noChangeArrowheads="1"/>
          </p:cNvSpPr>
          <p:nvPr/>
        </p:nvSpPr>
        <p:spPr bwMode="auto">
          <a:xfrm>
            <a:off x="1097690" y="3810186"/>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dirty="0"/>
              <a:t>2015</a:t>
            </a:r>
          </a:p>
        </p:txBody>
      </p:sp>
      <p:pic>
        <p:nvPicPr>
          <p:cNvPr id="3" name="Immagine 2">
            <a:extLst>
              <a:ext uri="{FF2B5EF4-FFF2-40B4-BE49-F238E27FC236}">
                <a16:creationId xmlns:a16="http://schemas.microsoft.com/office/drawing/2014/main" id="{4F6A9607-97D0-626F-F3F3-524B7FE6F2F7}"/>
              </a:ext>
            </a:extLst>
          </p:cNvPr>
          <p:cNvPicPr>
            <a:picLocks noChangeAspect="1"/>
          </p:cNvPicPr>
          <p:nvPr/>
        </p:nvPicPr>
        <p:blipFill>
          <a:blip r:embed="rId4"/>
          <a:stretch>
            <a:fillRect/>
          </a:stretch>
        </p:blipFill>
        <p:spPr>
          <a:xfrm>
            <a:off x="3809918" y="594531"/>
            <a:ext cx="5217301" cy="14701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Immagine 4">
            <a:extLst>
              <a:ext uri="{FF2B5EF4-FFF2-40B4-BE49-F238E27FC236}">
                <a16:creationId xmlns:a16="http://schemas.microsoft.com/office/drawing/2014/main" id="{7BF686E3-9847-EC3D-80BA-3B22F8DEB073}"/>
              </a:ext>
            </a:extLst>
          </p:cNvPr>
          <p:cNvPicPr>
            <a:picLocks noChangeAspect="1"/>
          </p:cNvPicPr>
          <p:nvPr/>
        </p:nvPicPr>
        <p:blipFill>
          <a:blip r:embed="rId5"/>
          <a:stretch>
            <a:fillRect/>
          </a:stretch>
        </p:blipFill>
        <p:spPr>
          <a:xfrm>
            <a:off x="4343815" y="2064664"/>
            <a:ext cx="4000279" cy="3030414"/>
          </a:xfrm>
          <a:prstGeom prst="rect">
            <a:avLst/>
          </a:prstGeom>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CasellaDiTesto 1">
            <a:extLst>
              <a:ext uri="{FF2B5EF4-FFF2-40B4-BE49-F238E27FC236}">
                <a16:creationId xmlns:a16="http://schemas.microsoft.com/office/drawing/2014/main" id="{12423D65-444C-043B-3624-0E7A015C9C4E}"/>
              </a:ext>
            </a:extLst>
          </p:cNvPr>
          <p:cNvSpPr txBox="1"/>
          <p:nvPr/>
        </p:nvSpPr>
        <p:spPr>
          <a:xfrm>
            <a:off x="89996" y="5236505"/>
            <a:ext cx="12073499" cy="1631216"/>
          </a:xfrm>
          <a:prstGeom prst="rect">
            <a:avLst/>
          </a:prstGeom>
          <a:noFill/>
          <a:ln>
            <a:solidFill>
              <a:schemeClr val="tx1"/>
            </a:solidFill>
          </a:ln>
        </p:spPr>
        <p:txBody>
          <a:bodyPr wrap="square" rtlCol="0">
            <a:spAutoFit/>
          </a:bodyPr>
          <a:lstStyle/>
          <a:p>
            <a:r>
              <a:rPr lang="it-IT" sz="2000" dirty="0" err="1"/>
              <a:t>We</a:t>
            </a:r>
            <a:r>
              <a:rPr lang="it-IT" sz="2000" dirty="0"/>
              <a:t> </a:t>
            </a:r>
            <a:r>
              <a:rPr lang="it-IT" sz="2000" dirty="0" err="1"/>
              <a:t>know</a:t>
            </a:r>
            <a:r>
              <a:rPr lang="it-IT" sz="2000" dirty="0"/>
              <a:t> </a:t>
            </a:r>
            <a:r>
              <a:rPr lang="it-IT" sz="2000" dirty="0" err="1"/>
              <a:t>that</a:t>
            </a:r>
            <a:r>
              <a:rPr lang="it-IT" sz="2000" dirty="0"/>
              <a:t> </a:t>
            </a:r>
            <a:r>
              <a:rPr lang="en-US" sz="2000" dirty="0"/>
              <a:t>BLM families,</a:t>
            </a:r>
            <a:endParaRPr lang="it-IT" sz="2000" dirty="0"/>
          </a:p>
          <a:p>
            <a:r>
              <a:rPr lang="en-US" sz="2000" dirty="0"/>
              <a:t>share a four-membered β-lactam ring, which is part of the </a:t>
            </a:r>
            <a:r>
              <a:rPr lang="en-US" sz="2000" u="sng" dirty="0"/>
              <a:t>core</a:t>
            </a:r>
            <a:r>
              <a:rPr lang="en-US" sz="2000" dirty="0"/>
              <a:t> structure of them.</a:t>
            </a:r>
          </a:p>
          <a:p>
            <a:endParaRPr lang="en-US" sz="2000" dirty="0"/>
          </a:p>
          <a:p>
            <a:r>
              <a:rPr lang="en-US" sz="2000" dirty="0"/>
              <a:t>The BLMs core is very unstable, so it cleaves after administration and covalently binds to serum and tissue proteins. </a:t>
            </a:r>
            <a:endParaRPr lang="en-US" sz="2000" dirty="0">
              <a:solidFill>
                <a:srgbClr val="FF0000"/>
              </a:solidFill>
            </a:endParaRPr>
          </a:p>
          <a:p>
            <a:r>
              <a:rPr lang="en-US" sz="2000" dirty="0"/>
              <a:t> </a:t>
            </a:r>
            <a:endParaRPr lang="it-IT" sz="1400" dirty="0">
              <a:solidFill>
                <a:srgbClr val="FF0000"/>
              </a:solidFill>
            </a:endParaRPr>
          </a:p>
        </p:txBody>
      </p:sp>
      <p:sp>
        <p:nvSpPr>
          <p:cNvPr id="7" name="Rettangolo 6">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CasellaDiTesto 10">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2" name="Rettangolo 11">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CasellaDiTesto 15">
            <a:extLst>
              <a:ext uri="{FF2B5EF4-FFF2-40B4-BE49-F238E27FC236}">
                <a16:creationId xmlns:a16="http://schemas.microsoft.com/office/drawing/2014/main" id="{EF7576A3-D2CC-658F-4B4C-5191C913D6A5}"/>
              </a:ext>
            </a:extLst>
          </p:cNvPr>
          <p:cNvSpPr txBox="1"/>
          <p:nvPr/>
        </p:nvSpPr>
        <p:spPr>
          <a:xfrm>
            <a:off x="11110586" y="2379945"/>
            <a:ext cx="727021" cy="369332"/>
          </a:xfrm>
          <a:prstGeom prst="rect">
            <a:avLst/>
          </a:prstGeom>
          <a:noFill/>
        </p:spPr>
        <p:txBody>
          <a:bodyPr wrap="square" rtlCol="0">
            <a:spAutoFit/>
          </a:bodyPr>
          <a:lstStyle/>
          <a:p>
            <a:r>
              <a:rPr lang="it-IT" dirty="0"/>
              <a:t>2023</a:t>
            </a:r>
          </a:p>
        </p:txBody>
      </p:sp>
    </p:spTree>
    <p:extLst>
      <p:ext uri="{BB962C8B-B14F-4D97-AF65-F5344CB8AC3E}">
        <p14:creationId xmlns:p14="http://schemas.microsoft.com/office/powerpoint/2010/main" val="186410523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C03E50A-CF99-C83D-3F32-0E72D588ABEC}"/>
              </a:ext>
            </a:extLst>
          </p:cNvPr>
          <p:cNvSpPr/>
          <p:nvPr/>
        </p:nvSpPr>
        <p:spPr>
          <a:xfrm>
            <a:off x="2182077"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26F039BB-3F4C-1C35-C8FB-ABC3B18CC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92A87C0-472C-751B-F3B5-310A7D2DD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AAB30229-1F21-C875-4119-6B5708BBFC41}"/>
              </a:ext>
            </a:extLst>
          </p:cNvPr>
          <p:cNvSpPr>
            <a:spLocks noChangeAspect="1" noChangeArrowheads="1"/>
          </p:cNvSpPr>
          <p:nvPr/>
        </p:nvSpPr>
        <p:spPr bwMode="auto">
          <a:xfrm>
            <a:off x="27947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CasellaDiTesto 9">
            <a:extLst>
              <a:ext uri="{FF2B5EF4-FFF2-40B4-BE49-F238E27FC236}">
                <a16:creationId xmlns:a16="http://schemas.microsoft.com/office/drawing/2014/main" id="{F4B5C3D5-995D-B8AE-5976-805E2C2DAA98}"/>
              </a:ext>
            </a:extLst>
          </p:cNvPr>
          <p:cNvSpPr txBox="1"/>
          <p:nvPr/>
        </p:nvSpPr>
        <p:spPr>
          <a:xfrm>
            <a:off x="3066690" y="39443"/>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1" name="Rettangolo 10">
            <a:extLst>
              <a:ext uri="{FF2B5EF4-FFF2-40B4-BE49-F238E27FC236}">
                <a16:creationId xmlns:a16="http://schemas.microsoft.com/office/drawing/2014/main" id="{B91B7A6B-834C-2BF2-7216-E324E672DADF}"/>
              </a:ext>
            </a:extLst>
          </p:cNvPr>
          <p:cNvSpPr/>
          <p:nvPr/>
        </p:nvSpPr>
        <p:spPr>
          <a:xfrm>
            <a:off x="2182077" y="1736"/>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Picture 2">
            <a:extLst>
              <a:ext uri="{FF2B5EF4-FFF2-40B4-BE49-F238E27FC236}">
                <a16:creationId xmlns:a16="http://schemas.microsoft.com/office/drawing/2014/main" id="{B2E08D71-F809-0B2A-12E9-B4A701F247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42178" y="1737"/>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11CDEBC4-8EB8-C12F-05B0-0E1E1A1B45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247" y="1736"/>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81E100A4-69D6-6136-310B-395950A0AA4F}"/>
              </a:ext>
            </a:extLst>
          </p:cNvPr>
          <p:cNvSpPr>
            <a:spLocks noChangeAspect="1" noChangeArrowheads="1"/>
          </p:cNvSpPr>
          <p:nvPr/>
        </p:nvSpPr>
        <p:spPr bwMode="auto">
          <a:xfrm>
            <a:off x="279470" y="96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Rettangolo 16"/>
          <p:cNvSpPr/>
          <p:nvPr/>
        </p:nvSpPr>
        <p:spPr>
          <a:xfrm>
            <a:off x="1588790" y="13526"/>
            <a:ext cx="9655530" cy="50297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bg1"/>
                </a:solidFill>
              </a:rPr>
              <a:t>Diagnostic</a:t>
            </a:r>
            <a:r>
              <a:rPr lang="it-IT" b="1" dirty="0">
                <a:solidFill>
                  <a:schemeClr val="bg1"/>
                </a:solidFill>
              </a:rPr>
              <a:t> </a:t>
            </a:r>
            <a:r>
              <a:rPr lang="it-IT" b="1" dirty="0" err="1">
                <a:solidFill>
                  <a:schemeClr val="bg1"/>
                </a:solidFill>
              </a:rPr>
              <a:t>algorithm</a:t>
            </a:r>
            <a:r>
              <a:rPr lang="it-IT" b="1" dirty="0">
                <a:solidFill>
                  <a:schemeClr val="bg1"/>
                </a:solidFill>
              </a:rPr>
              <a:t> for Beta </a:t>
            </a:r>
            <a:r>
              <a:rPr lang="it-IT" b="1" dirty="0" err="1">
                <a:solidFill>
                  <a:schemeClr val="bg1"/>
                </a:solidFill>
              </a:rPr>
              <a:t>Lactams</a:t>
            </a:r>
            <a:r>
              <a:rPr lang="it-IT" b="1" dirty="0">
                <a:solidFill>
                  <a:schemeClr val="bg1"/>
                </a:solidFill>
              </a:rPr>
              <a:t> </a:t>
            </a:r>
            <a:r>
              <a:rPr lang="it-IT" b="1" dirty="0" err="1">
                <a:solidFill>
                  <a:schemeClr val="bg1"/>
                </a:solidFill>
              </a:rPr>
              <a:t>allergy</a:t>
            </a:r>
            <a:r>
              <a:rPr lang="it-IT" b="1" dirty="0">
                <a:solidFill>
                  <a:schemeClr val="bg1"/>
                </a:solidFill>
              </a:rPr>
              <a:t> : </a:t>
            </a:r>
            <a:r>
              <a:rPr lang="it-IT" b="1" u="sng" dirty="0">
                <a:solidFill>
                  <a:schemeClr val="bg1"/>
                </a:solidFill>
              </a:rPr>
              <a:t>in Vivo </a:t>
            </a:r>
            <a:r>
              <a:rPr lang="it-IT" b="1" u="sng" dirty="0" err="1">
                <a:solidFill>
                  <a:schemeClr val="bg1"/>
                </a:solidFill>
              </a:rPr>
              <a:t>Tests</a:t>
            </a:r>
            <a:r>
              <a:rPr lang="it-IT" b="1" u="sng" dirty="0">
                <a:solidFill>
                  <a:schemeClr val="bg1"/>
                </a:solidFill>
              </a:rPr>
              <a:t> </a:t>
            </a:r>
          </a:p>
        </p:txBody>
      </p:sp>
      <p:sp>
        <p:nvSpPr>
          <p:cNvPr id="8" name="Freccia a destra 7"/>
          <p:cNvSpPr/>
          <p:nvPr/>
        </p:nvSpPr>
        <p:spPr>
          <a:xfrm>
            <a:off x="703578" y="2839632"/>
            <a:ext cx="1884074" cy="56692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p:cNvSpPr/>
          <p:nvPr/>
        </p:nvSpPr>
        <p:spPr>
          <a:xfrm>
            <a:off x="5632704" y="4654296"/>
            <a:ext cx="219456" cy="96012"/>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p:cNvSpPr/>
          <p:nvPr/>
        </p:nvSpPr>
        <p:spPr>
          <a:xfrm rot="1853745">
            <a:off x="4385913" y="4357596"/>
            <a:ext cx="865162" cy="56692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5615" y="638345"/>
            <a:ext cx="7974179" cy="167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ttangolo 24"/>
          <p:cNvSpPr/>
          <p:nvPr/>
        </p:nvSpPr>
        <p:spPr>
          <a:xfrm>
            <a:off x="9428412" y="6211669"/>
            <a:ext cx="2825704" cy="646331"/>
          </a:xfrm>
          <a:prstGeom prst="rect">
            <a:avLst/>
          </a:prstGeom>
        </p:spPr>
        <p:txBody>
          <a:bodyPr wrap="square">
            <a:spAutoFit/>
          </a:bodyPr>
          <a:lstStyle/>
          <a:p>
            <a:endParaRPr lang="it-IT" dirty="0"/>
          </a:p>
          <a:p>
            <a:r>
              <a:rPr lang="it-IT" dirty="0"/>
              <a:t> </a:t>
            </a:r>
            <a:r>
              <a:rPr lang="it-IT" sz="1600" dirty="0"/>
              <a:t>Zahra </a:t>
            </a:r>
            <a:r>
              <a:rPr lang="it-IT" sz="1600" dirty="0" err="1"/>
              <a:t>Kanannejad</a:t>
            </a:r>
            <a:r>
              <a:rPr lang="it-IT" sz="1600" dirty="0"/>
              <a:t> et </a:t>
            </a:r>
            <a:r>
              <a:rPr lang="it-IT" sz="1600" dirty="0" err="1"/>
              <a:t>all</a:t>
            </a:r>
            <a:r>
              <a:rPr lang="it-IT" sz="1600" dirty="0"/>
              <a:t>. </a:t>
            </a:r>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7652" y="2397506"/>
            <a:ext cx="5781675" cy="4257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CasellaDiTesto 6">
            <a:extLst>
              <a:ext uri="{FF2B5EF4-FFF2-40B4-BE49-F238E27FC236}">
                <a16:creationId xmlns:a16="http://schemas.microsoft.com/office/drawing/2014/main" id="{59B36422-3BB9-802C-5267-600FF483AFD7}"/>
              </a:ext>
            </a:extLst>
          </p:cNvPr>
          <p:cNvSpPr txBox="1"/>
          <p:nvPr/>
        </p:nvSpPr>
        <p:spPr>
          <a:xfrm>
            <a:off x="0" y="3520929"/>
            <a:ext cx="2587652" cy="1200329"/>
          </a:xfrm>
          <a:prstGeom prst="rect">
            <a:avLst/>
          </a:prstGeom>
          <a:noFill/>
        </p:spPr>
        <p:txBody>
          <a:bodyPr wrap="square">
            <a:spAutoFit/>
          </a:bodyPr>
          <a:lstStyle/>
          <a:p>
            <a:pPr algn="ctr"/>
            <a:r>
              <a:rPr lang="en-US" sz="1800" b="1" i="0" u="none" strike="noStrike" kern="1200" baseline="0" dirty="0">
                <a:solidFill>
                  <a:schemeClr val="bg1">
                    <a:lumMod val="75000"/>
                  </a:schemeClr>
                </a:solidFill>
                <a:latin typeface="+mn-lt"/>
                <a:ea typeface="+mn-ea"/>
                <a:cs typeface="+mn-cs"/>
              </a:rPr>
              <a:t>Alternative drug choice</a:t>
            </a:r>
          </a:p>
          <a:p>
            <a:pPr algn="ctr"/>
            <a:r>
              <a:rPr lang="en-US" sz="1800" b="1" i="0" u="none" strike="noStrike" kern="1200" baseline="0" dirty="0">
                <a:solidFill>
                  <a:schemeClr val="bg1">
                    <a:lumMod val="75000"/>
                  </a:schemeClr>
                </a:solidFill>
                <a:latin typeface="+mn-lt"/>
                <a:ea typeface="+mn-ea"/>
                <a:cs typeface="+mn-cs"/>
              </a:rPr>
              <a:t> in patients with BLM </a:t>
            </a:r>
          </a:p>
          <a:p>
            <a:pPr algn="ctr"/>
            <a:r>
              <a:rPr lang="en-US" sz="1800" b="1" i="0" u="none" strike="noStrike" kern="1200" baseline="0" dirty="0">
                <a:solidFill>
                  <a:schemeClr val="bg1">
                    <a:lumMod val="75000"/>
                  </a:schemeClr>
                </a:solidFill>
                <a:latin typeface="+mn-lt"/>
                <a:ea typeface="+mn-ea"/>
                <a:cs typeface="+mn-cs"/>
              </a:rPr>
              <a:t>hypersensitivity </a:t>
            </a:r>
            <a:endParaRPr lang="it-IT" dirty="0">
              <a:solidFill>
                <a:schemeClr val="bg1">
                  <a:lumMod val="75000"/>
                </a:schemeClr>
              </a:solidFill>
            </a:endParaRPr>
          </a:p>
        </p:txBody>
      </p:sp>
      <p:sp>
        <p:nvSpPr>
          <p:cNvPr id="19" name="Text Box 15">
            <a:extLst>
              <a:ext uri="{FF2B5EF4-FFF2-40B4-BE49-F238E27FC236}">
                <a16:creationId xmlns:a16="http://schemas.microsoft.com/office/drawing/2014/main" id="{5266B026-1FA8-9407-C1E5-19EC82D369F6}"/>
              </a:ext>
            </a:extLst>
          </p:cNvPr>
          <p:cNvSpPr txBox="1">
            <a:spLocks noChangeArrowheads="1"/>
          </p:cNvSpPr>
          <p:nvPr/>
        </p:nvSpPr>
        <p:spPr bwMode="auto">
          <a:xfrm>
            <a:off x="8739487" y="2140368"/>
            <a:ext cx="2421611" cy="5847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1600" b="1" dirty="0">
                <a:solidFill>
                  <a:schemeClr val="folHlink"/>
                </a:solidFill>
                <a:latin typeface="Times New Roman" panose="02020603050405020304" pitchFamily="18" charset="0"/>
              </a:rPr>
              <a:t>Sensibilizzazione a Cefalosporine  </a:t>
            </a:r>
            <a:r>
              <a:rPr lang="it-IT" altLang="it-IT" sz="1200" b="1" dirty="0">
                <a:solidFill>
                  <a:schemeClr val="folHlink"/>
                </a:solidFill>
                <a:latin typeface="Times New Roman" panose="02020603050405020304" pitchFamily="18" charset="0"/>
              </a:rPr>
              <a:t>      1%-3% </a:t>
            </a:r>
          </a:p>
        </p:txBody>
      </p:sp>
      <p:sp>
        <p:nvSpPr>
          <p:cNvPr id="20" name="Line 18">
            <a:extLst>
              <a:ext uri="{FF2B5EF4-FFF2-40B4-BE49-F238E27FC236}">
                <a16:creationId xmlns:a16="http://schemas.microsoft.com/office/drawing/2014/main" id="{3D28671C-2B3F-C931-EB44-788DE5BF1F96}"/>
              </a:ext>
            </a:extLst>
          </p:cNvPr>
          <p:cNvSpPr>
            <a:spLocks noChangeShapeType="1"/>
          </p:cNvSpPr>
          <p:nvPr/>
        </p:nvSpPr>
        <p:spPr bwMode="auto">
          <a:xfrm>
            <a:off x="7464425" y="333375"/>
            <a:ext cx="431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 name="Text Box 17">
            <a:extLst>
              <a:ext uri="{FF2B5EF4-FFF2-40B4-BE49-F238E27FC236}">
                <a16:creationId xmlns:a16="http://schemas.microsoft.com/office/drawing/2014/main" id="{B9C89C9B-4F97-5592-967B-65270A98B608}"/>
              </a:ext>
            </a:extLst>
          </p:cNvPr>
          <p:cNvSpPr txBox="1">
            <a:spLocks noChangeArrowheads="1"/>
          </p:cNvSpPr>
          <p:nvPr/>
        </p:nvSpPr>
        <p:spPr bwMode="auto">
          <a:xfrm>
            <a:off x="8699826" y="2725143"/>
            <a:ext cx="3616813"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0000"/>
              </a:buClr>
            </a:pPr>
            <a:r>
              <a:rPr lang="it-IT" altLang="it-IT" sz="1800" b="1" dirty="0">
                <a:solidFill>
                  <a:schemeClr val="folHlink"/>
                </a:solidFill>
                <a:latin typeface="Times New Roman" panose="02020603050405020304" pitchFamily="18" charset="0"/>
              </a:rPr>
              <a:t>Reazioni </a:t>
            </a:r>
            <a:r>
              <a:rPr lang="it-IT" altLang="it-IT" sz="1800" b="1" u="sng" dirty="0">
                <a:solidFill>
                  <a:schemeClr val="folHlink"/>
                </a:solidFill>
                <a:latin typeface="Times New Roman" panose="02020603050405020304" pitchFamily="18" charset="0"/>
              </a:rPr>
              <a:t>cutanee</a:t>
            </a:r>
            <a:r>
              <a:rPr lang="it-IT" altLang="it-IT" sz="1800" b="1" dirty="0">
                <a:solidFill>
                  <a:schemeClr val="folHlink"/>
                </a:solidFill>
                <a:latin typeface="Times New Roman" panose="02020603050405020304" pitchFamily="18" charset="0"/>
              </a:rPr>
              <a:t> </a:t>
            </a:r>
            <a:r>
              <a:rPr lang="it-IT" altLang="it-IT" sz="1800" b="1" u="sng" dirty="0">
                <a:solidFill>
                  <a:schemeClr val="folHlink"/>
                </a:solidFill>
                <a:latin typeface="Times New Roman" panose="02020603050405020304" pitchFamily="18" charset="0"/>
              </a:rPr>
              <a:t>severe</a:t>
            </a:r>
            <a:r>
              <a:rPr lang="it-IT" altLang="it-IT" sz="1800" b="1" dirty="0">
                <a:solidFill>
                  <a:schemeClr val="folHlink"/>
                </a:solidFill>
                <a:latin typeface="Times New Roman" panose="02020603050405020304" pitchFamily="18" charset="0"/>
              </a:rPr>
              <a:t> sono rare</a:t>
            </a:r>
          </a:p>
          <a:p>
            <a:pPr>
              <a:spcBef>
                <a:spcPct val="0"/>
              </a:spcBef>
              <a:buClr>
                <a:srgbClr val="FF0000"/>
              </a:buClr>
            </a:pPr>
            <a:r>
              <a:rPr lang="it-IT" altLang="it-IT" sz="1800" b="1" dirty="0">
                <a:solidFill>
                  <a:schemeClr val="folHlink"/>
                </a:solidFill>
                <a:latin typeface="Times New Roman" panose="02020603050405020304" pitchFamily="18" charset="0"/>
              </a:rPr>
              <a:t>Reazioni </a:t>
            </a:r>
            <a:r>
              <a:rPr lang="it-IT" altLang="it-IT" sz="1800" b="1" u="sng" dirty="0">
                <a:solidFill>
                  <a:schemeClr val="folHlink"/>
                </a:solidFill>
                <a:latin typeface="Times New Roman" panose="02020603050405020304" pitchFamily="18" charset="0"/>
              </a:rPr>
              <a:t>anafilattiche</a:t>
            </a:r>
            <a:r>
              <a:rPr lang="it-IT" altLang="it-IT" sz="1800" b="1" dirty="0">
                <a:solidFill>
                  <a:schemeClr val="folHlink"/>
                </a:solidFill>
                <a:latin typeface="Times New Roman" panose="02020603050405020304" pitchFamily="18" charset="0"/>
              </a:rPr>
              <a:t> sono rare</a:t>
            </a:r>
          </a:p>
        </p:txBody>
      </p:sp>
    </p:spTree>
    <p:extLst>
      <p:ext uri="{BB962C8B-B14F-4D97-AF65-F5344CB8AC3E}">
        <p14:creationId xmlns:p14="http://schemas.microsoft.com/office/powerpoint/2010/main" val="593459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91EE989-0472-4A4A-A84F-2F205EC4347C}"/>
              </a:ext>
            </a:extLst>
          </p:cNvPr>
          <p:cNvSpPr>
            <a:spLocks noGrp="1"/>
          </p:cNvSpPr>
          <p:nvPr>
            <p:ph type="sldNum" sz="quarter" idx="12"/>
          </p:nvPr>
        </p:nvSpPr>
        <p:spPr/>
        <p:txBody>
          <a:bodyPr/>
          <a:lstStyle/>
          <a:p>
            <a:fld id="{C5FD4A77-BAAA-45D8-A6ED-C62292D0BD88}" type="slidenum">
              <a:rPr lang="en-GB" smtClean="0"/>
              <a:pPr/>
              <a:t>48</a:t>
            </a:fld>
            <a:endParaRPr lang="en-GB" dirty="0"/>
          </a:p>
        </p:txBody>
      </p:sp>
      <p:pic>
        <p:nvPicPr>
          <p:cNvPr id="3" name="Immagine 2">
            <a:extLst>
              <a:ext uri="{FF2B5EF4-FFF2-40B4-BE49-F238E27FC236}">
                <a16:creationId xmlns:a16="http://schemas.microsoft.com/office/drawing/2014/main" id="{F0BD15C5-7FA9-41CE-A821-B2840769C635}"/>
              </a:ext>
            </a:extLst>
          </p:cNvPr>
          <p:cNvPicPr>
            <a:picLocks noChangeAspect="1"/>
          </p:cNvPicPr>
          <p:nvPr/>
        </p:nvPicPr>
        <p:blipFill>
          <a:blip r:embed="rId2"/>
          <a:stretch>
            <a:fillRect/>
          </a:stretch>
        </p:blipFill>
        <p:spPr>
          <a:xfrm>
            <a:off x="2569262" y="1714317"/>
            <a:ext cx="5222148" cy="5007159"/>
          </a:xfrm>
          <a:prstGeom prst="rect">
            <a:avLst/>
          </a:prstGeom>
          <a:ln>
            <a:solidFill>
              <a:schemeClr val="tx1"/>
            </a:solidFill>
          </a:ln>
        </p:spPr>
      </p:pic>
      <p:pic>
        <p:nvPicPr>
          <p:cNvPr id="4" name="Immagine 3">
            <a:extLst>
              <a:ext uri="{FF2B5EF4-FFF2-40B4-BE49-F238E27FC236}">
                <a16:creationId xmlns:a16="http://schemas.microsoft.com/office/drawing/2014/main" id="{E202C128-51E0-48A5-A734-CC2A41C58552}"/>
              </a:ext>
            </a:extLst>
          </p:cNvPr>
          <p:cNvPicPr>
            <a:picLocks noChangeAspect="1"/>
          </p:cNvPicPr>
          <p:nvPr/>
        </p:nvPicPr>
        <p:blipFill>
          <a:blip r:embed="rId3"/>
          <a:stretch>
            <a:fillRect/>
          </a:stretch>
        </p:blipFill>
        <p:spPr>
          <a:xfrm>
            <a:off x="908731" y="-81557"/>
            <a:ext cx="7078063" cy="1657581"/>
          </a:xfrm>
          <a:prstGeom prst="rect">
            <a:avLst/>
          </a:prstGeom>
        </p:spPr>
      </p:pic>
      <p:sp>
        <p:nvSpPr>
          <p:cNvPr id="5" name="Rettangolo 4">
            <a:extLst>
              <a:ext uri="{FF2B5EF4-FFF2-40B4-BE49-F238E27FC236}">
                <a16:creationId xmlns:a16="http://schemas.microsoft.com/office/drawing/2014/main" id="{0F6D8AA2-8A4E-469A-8F46-82AB70ECA046}"/>
              </a:ext>
            </a:extLst>
          </p:cNvPr>
          <p:cNvSpPr/>
          <p:nvPr/>
        </p:nvSpPr>
        <p:spPr>
          <a:xfrm>
            <a:off x="8946572" y="6171685"/>
            <a:ext cx="2050626" cy="369332"/>
          </a:xfrm>
          <a:prstGeom prst="rect">
            <a:avLst/>
          </a:prstGeom>
        </p:spPr>
        <p:txBody>
          <a:bodyPr wrap="none">
            <a:spAutoFit/>
          </a:bodyPr>
          <a:lstStyle/>
          <a:p>
            <a:r>
              <a:rPr lang="it-IT" dirty="0">
                <a:latin typeface="Calibri" panose="020F0502020204030204" pitchFamily="34" charset="0"/>
              </a:rPr>
              <a:t>Knut </a:t>
            </a:r>
            <a:r>
              <a:rPr lang="it-IT" dirty="0" err="1">
                <a:latin typeface="Calibri" panose="020F0502020204030204" pitchFamily="34" charset="0"/>
              </a:rPr>
              <a:t>Brockow</a:t>
            </a:r>
            <a:r>
              <a:rPr lang="it-IT" dirty="0">
                <a:latin typeface="Calibri" panose="020F0502020204030204" pitchFamily="34" charset="0"/>
              </a:rPr>
              <a:t> 2025</a:t>
            </a:r>
            <a:r>
              <a:rPr lang="it-IT" sz="800" dirty="0">
                <a:latin typeface="Calibri" panose="020F0502020204030204" pitchFamily="34" charset="0"/>
              </a:rPr>
              <a:t>1</a:t>
            </a:r>
            <a:endParaRPr lang="it-IT" dirty="0"/>
          </a:p>
        </p:txBody>
      </p:sp>
      <p:pic>
        <p:nvPicPr>
          <p:cNvPr id="6" name="Immagine 5">
            <a:extLst>
              <a:ext uri="{FF2B5EF4-FFF2-40B4-BE49-F238E27FC236}">
                <a16:creationId xmlns:a16="http://schemas.microsoft.com/office/drawing/2014/main" id="{03500F4F-D44B-4ED6-8FFD-C215565D6256}"/>
              </a:ext>
            </a:extLst>
          </p:cNvPr>
          <p:cNvPicPr>
            <a:picLocks noChangeAspect="1"/>
          </p:cNvPicPr>
          <p:nvPr/>
        </p:nvPicPr>
        <p:blipFill>
          <a:blip r:embed="rId4"/>
          <a:stretch>
            <a:fillRect/>
          </a:stretch>
        </p:blipFill>
        <p:spPr>
          <a:xfrm>
            <a:off x="7813490" y="1714317"/>
            <a:ext cx="4378510" cy="3051534"/>
          </a:xfrm>
          <a:prstGeom prst="rect">
            <a:avLst/>
          </a:prstGeom>
          <a:ln>
            <a:solidFill>
              <a:schemeClr val="tx1"/>
            </a:solidFill>
          </a:ln>
        </p:spPr>
      </p:pic>
    </p:spTree>
    <p:extLst>
      <p:ext uri="{BB962C8B-B14F-4D97-AF65-F5344CB8AC3E}">
        <p14:creationId xmlns:p14="http://schemas.microsoft.com/office/powerpoint/2010/main" val="1510273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s://onlinelibrary.wiley.com/cms/asset/b92a6300-c641-4352-88b4-89df497d2bd3/all.2013.68.issue-10.cover.gif">
            <a:extLst>
              <a:ext uri="{FF2B5EF4-FFF2-40B4-BE49-F238E27FC236}">
                <a16:creationId xmlns:a16="http://schemas.microsoft.com/office/drawing/2014/main" id="{11557D55-D1A0-4A0A-2DFC-E5C070BCC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789" y="17464"/>
            <a:ext cx="8143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Immagine 1">
            <a:extLst>
              <a:ext uri="{FF2B5EF4-FFF2-40B4-BE49-F238E27FC236}">
                <a16:creationId xmlns:a16="http://schemas.microsoft.com/office/drawing/2014/main" id="{30A003A8-370B-253B-6BFA-720C8993F0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4639" y="1966914"/>
            <a:ext cx="4943614" cy="4814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48" name="Rettangolo 2">
            <a:extLst>
              <a:ext uri="{FF2B5EF4-FFF2-40B4-BE49-F238E27FC236}">
                <a16:creationId xmlns:a16="http://schemas.microsoft.com/office/drawing/2014/main" id="{C2CC33DF-A422-CF4B-35C6-EADDD38AFB41}"/>
              </a:ext>
            </a:extLst>
          </p:cNvPr>
          <p:cNvSpPr>
            <a:spLocks noChangeArrowheads="1"/>
          </p:cNvSpPr>
          <p:nvPr/>
        </p:nvSpPr>
        <p:spPr bwMode="auto">
          <a:xfrm>
            <a:off x="4735513" y="1482725"/>
            <a:ext cx="3332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800"/>
              <a:t>Samter’s Triad: State of the Art</a:t>
            </a:r>
            <a:endParaRPr lang="it-IT" altLang="it-IT" sz="1800"/>
          </a:p>
        </p:txBody>
      </p:sp>
      <p:pic>
        <p:nvPicPr>
          <p:cNvPr id="159749" name="Immagine 3">
            <a:extLst>
              <a:ext uri="{FF2B5EF4-FFF2-40B4-BE49-F238E27FC236}">
                <a16:creationId xmlns:a16="http://schemas.microsoft.com/office/drawing/2014/main" id="{3605BD62-FFA7-3CEE-BE2A-AC3B1FCF9A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0226" y="204788"/>
            <a:ext cx="6405563" cy="1001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50" name="CasellaDiTesto 5">
            <a:extLst>
              <a:ext uri="{FF2B5EF4-FFF2-40B4-BE49-F238E27FC236}">
                <a16:creationId xmlns:a16="http://schemas.microsoft.com/office/drawing/2014/main" id="{2A76A8B3-FBE2-E0ED-71B0-B85334D57B5A}"/>
              </a:ext>
            </a:extLst>
          </p:cNvPr>
          <p:cNvSpPr txBox="1">
            <a:spLocks noChangeArrowheads="1"/>
          </p:cNvSpPr>
          <p:nvPr/>
        </p:nvSpPr>
        <p:spPr bwMode="auto">
          <a:xfrm>
            <a:off x="7410450" y="966789"/>
            <a:ext cx="27701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400"/>
              <a:t>Allergy 68 (2013) 1219–1232 © 2013</a:t>
            </a:r>
            <a:endParaRPr lang="it-IT" altLang="it-IT" sz="1400"/>
          </a:p>
        </p:txBody>
      </p:sp>
      <p:sp>
        <p:nvSpPr>
          <p:cNvPr id="2" name="Rettangolo 1">
            <a:extLst>
              <a:ext uri="{FF2B5EF4-FFF2-40B4-BE49-F238E27FC236}">
                <a16:creationId xmlns:a16="http://schemas.microsoft.com/office/drawing/2014/main" id="{2B8D18AE-15A1-8B2D-FDDE-44C24BC64D2E}"/>
              </a:ext>
            </a:extLst>
          </p:cNvPr>
          <p:cNvSpPr/>
          <p:nvPr/>
        </p:nvSpPr>
        <p:spPr>
          <a:xfrm>
            <a:off x="4183693" y="1966914"/>
            <a:ext cx="551820" cy="161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diritto 3">
            <a:extLst>
              <a:ext uri="{FF2B5EF4-FFF2-40B4-BE49-F238E27FC236}">
                <a16:creationId xmlns:a16="http://schemas.microsoft.com/office/drawing/2014/main" id="{B900EDF6-CE05-7A5D-8082-FAA425461C06}"/>
              </a:ext>
            </a:extLst>
          </p:cNvPr>
          <p:cNvCxnSpPr/>
          <p:nvPr/>
        </p:nvCxnSpPr>
        <p:spPr>
          <a:xfrm>
            <a:off x="4084639" y="1966914"/>
            <a:ext cx="8130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F036EDAD-3786-92BE-2296-C93BB5F2DB44}"/>
              </a:ext>
            </a:extLst>
          </p:cNvPr>
          <p:cNvCxnSpPr/>
          <p:nvPr/>
        </p:nvCxnSpPr>
        <p:spPr>
          <a:xfrm>
            <a:off x="6425852" y="2178942"/>
            <a:ext cx="1490597"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 name="Rettangolo arrotondato 2"/>
          <p:cNvSpPr/>
          <p:nvPr/>
        </p:nvSpPr>
        <p:spPr>
          <a:xfrm>
            <a:off x="3641969" y="4712678"/>
            <a:ext cx="5658339" cy="118793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flipH="1">
            <a:off x="4897677" y="2724963"/>
            <a:ext cx="3438769" cy="144169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4897677" y="2734724"/>
            <a:ext cx="3613277" cy="143193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17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460C9D-4FEF-4938-81B0-D21C40A8F739}"/>
              </a:ext>
            </a:extLst>
          </p:cNvPr>
          <p:cNvSpPr>
            <a:spLocks noGrp="1"/>
          </p:cNvSpPr>
          <p:nvPr>
            <p:ph type="title"/>
          </p:nvPr>
        </p:nvSpPr>
        <p:spPr/>
        <p:txBody>
          <a:bodyPr/>
          <a:lstStyle/>
          <a:p>
            <a:endParaRPr lang="it-IT"/>
          </a:p>
        </p:txBody>
      </p:sp>
      <p:sp>
        <p:nvSpPr>
          <p:cNvPr id="3" name="Segnaposto numero diapositiva 2">
            <a:extLst>
              <a:ext uri="{FF2B5EF4-FFF2-40B4-BE49-F238E27FC236}">
                <a16:creationId xmlns:a16="http://schemas.microsoft.com/office/drawing/2014/main" id="{EE41FCBB-39F5-4A65-967D-B672AF760F62}"/>
              </a:ext>
            </a:extLst>
          </p:cNvPr>
          <p:cNvSpPr>
            <a:spLocks noGrp="1"/>
          </p:cNvSpPr>
          <p:nvPr>
            <p:ph type="sldNum" sz="quarter" idx="12"/>
          </p:nvPr>
        </p:nvSpPr>
        <p:spPr/>
        <p:txBody>
          <a:bodyPr/>
          <a:lstStyle/>
          <a:p>
            <a:fld id="{C93886EC-8BC4-4BE6-B81E-C92278CB1BCB}" type="slidenum">
              <a:rPr lang="en-US" smtClean="0"/>
              <a:pPr/>
              <a:t>5</a:t>
            </a:fld>
            <a:endParaRPr lang="en-US"/>
          </a:p>
        </p:txBody>
      </p:sp>
      <p:pic>
        <p:nvPicPr>
          <p:cNvPr id="4" name="Immagine 3">
            <a:extLst>
              <a:ext uri="{FF2B5EF4-FFF2-40B4-BE49-F238E27FC236}">
                <a16:creationId xmlns:a16="http://schemas.microsoft.com/office/drawing/2014/main" id="{3D516762-C804-4415-805F-3FE38B8329EE}"/>
              </a:ext>
            </a:extLst>
          </p:cNvPr>
          <p:cNvPicPr>
            <a:picLocks noChangeAspect="1"/>
          </p:cNvPicPr>
          <p:nvPr/>
        </p:nvPicPr>
        <p:blipFill>
          <a:blip r:embed="rId3"/>
          <a:stretch>
            <a:fillRect/>
          </a:stretch>
        </p:blipFill>
        <p:spPr>
          <a:xfrm>
            <a:off x="0" y="108517"/>
            <a:ext cx="12192000" cy="6640965"/>
          </a:xfrm>
          <a:prstGeom prst="rect">
            <a:avLst/>
          </a:prstGeom>
        </p:spPr>
      </p:pic>
    </p:spTree>
    <p:extLst>
      <p:ext uri="{BB962C8B-B14F-4D97-AF65-F5344CB8AC3E}">
        <p14:creationId xmlns:p14="http://schemas.microsoft.com/office/powerpoint/2010/main" val="1515538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833C23B5-1120-1252-E8F9-B15F8D198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339" y="3428956"/>
            <a:ext cx="4078875" cy="30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Immagine 1">
            <a:extLst>
              <a:ext uri="{FF2B5EF4-FFF2-40B4-BE49-F238E27FC236}">
                <a16:creationId xmlns:a16="http://schemas.microsoft.com/office/drawing/2014/main" id="{5D9F9A6B-9323-F4DB-97D5-2978B27495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8948" y="622482"/>
            <a:ext cx="761678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ttangolo 2">
            <a:extLst>
              <a:ext uri="{FF2B5EF4-FFF2-40B4-BE49-F238E27FC236}">
                <a16:creationId xmlns:a16="http://schemas.microsoft.com/office/drawing/2014/main" id="{C058A84E-E691-FF5A-97C6-DB062C34F76B}"/>
              </a:ext>
            </a:extLst>
          </p:cNvPr>
          <p:cNvSpPr>
            <a:spLocks noChangeArrowheads="1"/>
          </p:cNvSpPr>
          <p:nvPr/>
        </p:nvSpPr>
        <p:spPr bwMode="auto">
          <a:xfrm>
            <a:off x="7479551" y="6488112"/>
            <a:ext cx="4770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it-IT" sz="1800" i="1" dirty="0">
                <a:latin typeface="Times New Roman" panose="02020603050405020304" pitchFamily="18" charset="0"/>
              </a:rPr>
              <a:t>J Invest Allergol Clin Immunol </a:t>
            </a:r>
            <a:r>
              <a:rPr lang="nl-NL" altLang="it-IT" sz="1800" dirty="0">
                <a:latin typeface="Times New Roman" panose="02020603050405020304" pitchFamily="18" charset="0"/>
              </a:rPr>
              <a:t>2003; Vol. 14(4)</a:t>
            </a:r>
            <a:endParaRPr lang="it-IT" altLang="it-IT" sz="1800" dirty="0"/>
          </a:p>
        </p:txBody>
      </p:sp>
      <p:pic>
        <p:nvPicPr>
          <p:cNvPr id="2" name="Immagine 1">
            <a:extLst>
              <a:ext uri="{FF2B5EF4-FFF2-40B4-BE49-F238E27FC236}">
                <a16:creationId xmlns:a16="http://schemas.microsoft.com/office/drawing/2014/main" id="{4789E081-FDEC-5520-88FA-79392D5A3FB9}"/>
              </a:ext>
            </a:extLst>
          </p:cNvPr>
          <p:cNvPicPr>
            <a:picLocks noChangeAspect="1"/>
          </p:cNvPicPr>
          <p:nvPr/>
        </p:nvPicPr>
        <p:blipFill>
          <a:blip r:embed="rId5"/>
          <a:stretch>
            <a:fillRect/>
          </a:stretch>
        </p:blipFill>
        <p:spPr>
          <a:xfrm>
            <a:off x="10356442" y="622482"/>
            <a:ext cx="1509670" cy="19702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Rettangolo 2">
            <a:extLst>
              <a:ext uri="{FF2B5EF4-FFF2-40B4-BE49-F238E27FC236}">
                <a16:creationId xmlns:a16="http://schemas.microsoft.com/office/drawing/2014/main" id="{693853BA-125D-79B9-A216-21A51DB6BC65}"/>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B16AEB9B-D6D6-D9BA-D6A8-E87FC126805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9F935AB7-DF11-FE8C-3225-12137790C6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8FCB4CC4-A688-AE73-5580-B785D5A2E6C1}"/>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BB6CC67C-FC82-F2F8-1DB8-850A97736F5A}"/>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8" name="Rettangolo 7">
            <a:extLst>
              <a:ext uri="{FF2B5EF4-FFF2-40B4-BE49-F238E27FC236}">
                <a16:creationId xmlns:a16="http://schemas.microsoft.com/office/drawing/2014/main" id="{E065471B-E6CF-ADA8-9CF0-5190C5D5A7A7}"/>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Picture 2">
            <a:extLst>
              <a:ext uri="{FF2B5EF4-FFF2-40B4-BE49-F238E27FC236}">
                <a16:creationId xmlns:a16="http://schemas.microsoft.com/office/drawing/2014/main" id="{77A4A2EE-2743-1C07-D134-7F7B656107A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DECD02D0-573C-D889-19D4-DC88C29903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descr="blob:https://web.whatsapp.com/b2225d47-430b-494f-b980-3269852f5012">
            <a:extLst>
              <a:ext uri="{FF2B5EF4-FFF2-40B4-BE49-F238E27FC236}">
                <a16:creationId xmlns:a16="http://schemas.microsoft.com/office/drawing/2014/main" id="{B94446A0-7471-0981-9054-F289BD17EA65}"/>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6" name="Immagine 15">
            <a:extLst>
              <a:ext uri="{FF2B5EF4-FFF2-40B4-BE49-F238E27FC236}">
                <a16:creationId xmlns:a16="http://schemas.microsoft.com/office/drawing/2014/main" id="{874E7BD9-106B-224E-86CC-B9DDCDA27C77}"/>
              </a:ext>
            </a:extLst>
          </p:cNvPr>
          <p:cNvPicPr>
            <a:picLocks noChangeAspect="1"/>
          </p:cNvPicPr>
          <p:nvPr/>
        </p:nvPicPr>
        <p:blipFill>
          <a:blip r:embed="rId8"/>
          <a:stretch>
            <a:fillRect/>
          </a:stretch>
        </p:blipFill>
        <p:spPr>
          <a:xfrm>
            <a:off x="1126195" y="3428956"/>
            <a:ext cx="4088476" cy="3429044"/>
          </a:xfrm>
          <a:prstGeom prst="rect">
            <a:avLst/>
          </a:prstGeom>
          <a:ln>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2A5C37B0-8D63-8D79-66AE-14FD6BDBEF6D}"/>
              </a:ext>
            </a:extLst>
          </p:cNvPr>
          <p:cNvSpPr>
            <a:spLocks noGrp="1" noChangeArrowheads="1"/>
          </p:cNvSpPr>
          <p:nvPr>
            <p:ph type="title"/>
          </p:nvPr>
        </p:nvSpPr>
        <p:spPr>
          <a:xfrm>
            <a:off x="3430861" y="108678"/>
            <a:ext cx="4608513" cy="1143000"/>
          </a:xfrm>
          <a:extLst>
            <a:ext uri="{91240B29-F687-4F45-9708-019B960494DF}">
              <a14:hiddenLine xmlns:a14="http://schemas.microsoft.com/office/drawing/2010/main" w="9525" cap="flat">
                <a:solidFill>
                  <a:srgbClr val="808080"/>
                </a:solidFill>
                <a:round/>
                <a:headEnd/>
                <a:tailEnd/>
              </a14:hiddenLine>
            </a:ext>
          </a:extLst>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sz="3800" b="1" dirty="0">
                <a:solidFill>
                  <a:srgbClr val="C00000"/>
                </a:solidFill>
                <a:latin typeface="Verdana" panose="020B0604030504040204" pitchFamily="34" charset="0"/>
              </a:rPr>
              <a:t>“Nocebo Effect”</a:t>
            </a:r>
          </a:p>
        </p:txBody>
      </p:sp>
      <p:pic>
        <p:nvPicPr>
          <p:cNvPr id="27652" name="Picture 4">
            <a:extLst>
              <a:ext uri="{FF2B5EF4-FFF2-40B4-BE49-F238E27FC236}">
                <a16:creationId xmlns:a16="http://schemas.microsoft.com/office/drawing/2014/main" id="{E61F3782-CBE9-5B86-E6B1-884F6107E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780" y="792273"/>
            <a:ext cx="1793220" cy="16520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Rectangle 5">
            <a:extLst>
              <a:ext uri="{FF2B5EF4-FFF2-40B4-BE49-F238E27FC236}">
                <a16:creationId xmlns:a16="http://schemas.microsoft.com/office/drawing/2014/main" id="{D3FC71B8-02FB-5F84-AAF5-435698447395}"/>
              </a:ext>
            </a:extLst>
          </p:cNvPr>
          <p:cNvSpPr>
            <a:spLocks noChangeArrowheads="1"/>
          </p:cNvSpPr>
          <p:nvPr/>
        </p:nvSpPr>
        <p:spPr bwMode="auto">
          <a:xfrm>
            <a:off x="10372725" y="526028"/>
            <a:ext cx="1819275" cy="28733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ctr" eaLnBrk="1" hangingPunct="1">
              <a:lnSpc>
                <a:spcPct val="90000"/>
              </a:lnSpc>
              <a:spcBef>
                <a:spcPts val="300"/>
              </a:spcBef>
              <a:buFontTx/>
              <a:buNone/>
            </a:pPr>
            <a:r>
              <a:rPr lang="en-GB" altLang="it-IT" sz="1200" b="1" dirty="0">
                <a:solidFill>
                  <a:srgbClr val="000000"/>
                </a:solidFill>
                <a:latin typeface="Verdana" panose="020B0604030504040204" pitchFamily="34" charset="0"/>
              </a:rPr>
              <a:t>The Mind Power</a:t>
            </a:r>
          </a:p>
        </p:txBody>
      </p:sp>
      <p:sp>
        <p:nvSpPr>
          <p:cNvPr id="27654" name="Line 6">
            <a:extLst>
              <a:ext uri="{FF2B5EF4-FFF2-40B4-BE49-F238E27FC236}">
                <a16:creationId xmlns:a16="http://schemas.microsoft.com/office/drawing/2014/main" id="{EB1753CE-CE5A-8CF8-00C9-B63756BB2D6E}"/>
              </a:ext>
            </a:extLst>
          </p:cNvPr>
          <p:cNvSpPr>
            <a:spLocks noChangeShapeType="1"/>
          </p:cNvSpPr>
          <p:nvPr/>
        </p:nvSpPr>
        <p:spPr bwMode="auto">
          <a:xfrm>
            <a:off x="2001837" y="3333509"/>
            <a:ext cx="1588" cy="2402130"/>
          </a:xfrm>
          <a:prstGeom prst="line">
            <a:avLst/>
          </a:prstGeom>
          <a:noFill/>
          <a:ln w="38160" cap="sq">
            <a:solidFill>
              <a:srgbClr val="FF00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655" name="Line 7">
            <a:extLst>
              <a:ext uri="{FF2B5EF4-FFF2-40B4-BE49-F238E27FC236}">
                <a16:creationId xmlns:a16="http://schemas.microsoft.com/office/drawing/2014/main" id="{958C2DEA-7E9D-66FD-394C-FA7A47B5CF15}"/>
              </a:ext>
            </a:extLst>
          </p:cNvPr>
          <p:cNvSpPr>
            <a:spLocks noChangeShapeType="1"/>
          </p:cNvSpPr>
          <p:nvPr/>
        </p:nvSpPr>
        <p:spPr bwMode="auto">
          <a:xfrm>
            <a:off x="2075683" y="3333509"/>
            <a:ext cx="646905" cy="1588"/>
          </a:xfrm>
          <a:prstGeom prst="line">
            <a:avLst/>
          </a:prstGeom>
          <a:noFill/>
          <a:ln w="38160" cap="sq">
            <a:solidFill>
              <a:srgbClr val="FF00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656" name="Rectangle 8">
            <a:extLst>
              <a:ext uri="{FF2B5EF4-FFF2-40B4-BE49-F238E27FC236}">
                <a16:creationId xmlns:a16="http://schemas.microsoft.com/office/drawing/2014/main" id="{17DD8429-E259-BE06-1DB8-5A2710828675}"/>
              </a:ext>
            </a:extLst>
          </p:cNvPr>
          <p:cNvSpPr>
            <a:spLocks noChangeArrowheads="1"/>
          </p:cNvSpPr>
          <p:nvPr/>
        </p:nvSpPr>
        <p:spPr bwMode="auto">
          <a:xfrm>
            <a:off x="2813050" y="3862388"/>
            <a:ext cx="7488238"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just" eaLnBrk="1" hangingPunct="1">
              <a:lnSpc>
                <a:spcPct val="90000"/>
              </a:lnSpc>
              <a:spcBef>
                <a:spcPts val="600"/>
              </a:spcBef>
              <a:buFontTx/>
              <a:buNone/>
            </a:pPr>
            <a:r>
              <a:rPr lang="en-GB" altLang="it-IT" sz="2400" dirty="0">
                <a:solidFill>
                  <a:srgbClr val="000000"/>
                </a:solidFill>
                <a:latin typeface="Verdana" panose="020B0604030504040204" pitchFamily="34" charset="0"/>
              </a:rPr>
              <a:t>Affects up to </a:t>
            </a:r>
            <a:r>
              <a:rPr lang="en-GB" altLang="it-IT" sz="2400" b="1" dirty="0">
                <a:solidFill>
                  <a:srgbClr val="000000"/>
                </a:solidFill>
                <a:latin typeface="Verdana" panose="020B0604030504040204" pitchFamily="34" charset="0"/>
              </a:rPr>
              <a:t>30% of patients.</a:t>
            </a:r>
            <a:r>
              <a:rPr lang="en-GB" altLang="it-IT" sz="2400" dirty="0">
                <a:solidFill>
                  <a:srgbClr val="000000"/>
                </a:solidFill>
                <a:latin typeface="Verdana" panose="020B0604030504040204" pitchFamily="34" charset="0"/>
              </a:rPr>
              <a:t> </a:t>
            </a:r>
          </a:p>
        </p:txBody>
      </p:sp>
      <p:sp>
        <p:nvSpPr>
          <p:cNvPr id="27657" name="Rectangle 9">
            <a:extLst>
              <a:ext uri="{FF2B5EF4-FFF2-40B4-BE49-F238E27FC236}">
                <a16:creationId xmlns:a16="http://schemas.microsoft.com/office/drawing/2014/main" id="{67FA05F2-AED3-C101-B41E-6FA7DC3A5084}"/>
              </a:ext>
            </a:extLst>
          </p:cNvPr>
          <p:cNvSpPr>
            <a:spLocks noChangeArrowheads="1"/>
          </p:cNvSpPr>
          <p:nvPr/>
        </p:nvSpPr>
        <p:spPr bwMode="auto">
          <a:xfrm>
            <a:off x="2778124" y="4667110"/>
            <a:ext cx="891162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just" eaLnBrk="1" hangingPunct="1">
              <a:lnSpc>
                <a:spcPct val="90000"/>
              </a:lnSpc>
              <a:spcBef>
                <a:spcPts val="600"/>
              </a:spcBef>
              <a:buFontTx/>
              <a:buNone/>
            </a:pPr>
            <a:r>
              <a:rPr lang="en-GB" altLang="it-IT" sz="2400" dirty="0">
                <a:solidFill>
                  <a:srgbClr val="000000"/>
                </a:solidFill>
                <a:latin typeface="Verdana" panose="020B0604030504040204" pitchFamily="34" charset="0"/>
              </a:rPr>
              <a:t>Prevalence significantly higher in </a:t>
            </a:r>
            <a:r>
              <a:rPr lang="en-GB" altLang="it-IT" sz="2400" b="1" dirty="0">
                <a:solidFill>
                  <a:srgbClr val="000000"/>
                </a:solidFill>
                <a:latin typeface="Verdana" panose="020B0604030504040204" pitchFamily="34" charset="0"/>
              </a:rPr>
              <a:t>women</a:t>
            </a:r>
            <a:r>
              <a:rPr lang="en-GB" altLang="it-IT" sz="2400" dirty="0">
                <a:solidFill>
                  <a:srgbClr val="000000"/>
                </a:solidFill>
                <a:latin typeface="Verdana" panose="020B0604030504040204" pitchFamily="34" charset="0"/>
              </a:rPr>
              <a:t> than in men</a:t>
            </a:r>
          </a:p>
        </p:txBody>
      </p:sp>
      <p:sp>
        <p:nvSpPr>
          <p:cNvPr id="27658" name="Line 10">
            <a:extLst>
              <a:ext uri="{FF2B5EF4-FFF2-40B4-BE49-F238E27FC236}">
                <a16:creationId xmlns:a16="http://schemas.microsoft.com/office/drawing/2014/main" id="{72F6FB6D-B294-EFC9-1D76-9721A881BE2F}"/>
              </a:ext>
            </a:extLst>
          </p:cNvPr>
          <p:cNvSpPr>
            <a:spLocks noChangeShapeType="1"/>
          </p:cNvSpPr>
          <p:nvPr/>
        </p:nvSpPr>
        <p:spPr bwMode="auto">
          <a:xfrm>
            <a:off x="2001838" y="4872038"/>
            <a:ext cx="719137" cy="1587"/>
          </a:xfrm>
          <a:prstGeom prst="line">
            <a:avLst/>
          </a:prstGeom>
          <a:noFill/>
          <a:ln w="38160" cap="sq">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659" name="Line 11">
            <a:extLst>
              <a:ext uri="{FF2B5EF4-FFF2-40B4-BE49-F238E27FC236}">
                <a16:creationId xmlns:a16="http://schemas.microsoft.com/office/drawing/2014/main" id="{D8121CF9-B9E1-3AA1-F741-7490772A5B15}"/>
              </a:ext>
            </a:extLst>
          </p:cNvPr>
          <p:cNvSpPr>
            <a:spLocks noChangeShapeType="1"/>
          </p:cNvSpPr>
          <p:nvPr/>
        </p:nvSpPr>
        <p:spPr bwMode="auto">
          <a:xfrm>
            <a:off x="2003451" y="4022039"/>
            <a:ext cx="719137" cy="1587"/>
          </a:xfrm>
          <a:prstGeom prst="line">
            <a:avLst/>
          </a:prstGeom>
          <a:noFill/>
          <a:ln w="38160" cap="sq">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660" name="Line 12">
            <a:extLst>
              <a:ext uri="{FF2B5EF4-FFF2-40B4-BE49-F238E27FC236}">
                <a16:creationId xmlns:a16="http://schemas.microsoft.com/office/drawing/2014/main" id="{25310E6B-9364-41AF-045C-13C7CFFE5C6E}"/>
              </a:ext>
            </a:extLst>
          </p:cNvPr>
          <p:cNvSpPr>
            <a:spLocks noChangeShapeType="1"/>
          </p:cNvSpPr>
          <p:nvPr/>
        </p:nvSpPr>
        <p:spPr bwMode="auto">
          <a:xfrm>
            <a:off x="2001838" y="5734050"/>
            <a:ext cx="719137" cy="1588"/>
          </a:xfrm>
          <a:prstGeom prst="line">
            <a:avLst/>
          </a:prstGeom>
          <a:noFill/>
          <a:ln w="38160" cap="sq">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7661" name="Rectangle 13">
            <a:extLst>
              <a:ext uri="{FF2B5EF4-FFF2-40B4-BE49-F238E27FC236}">
                <a16:creationId xmlns:a16="http://schemas.microsoft.com/office/drawing/2014/main" id="{55A1DCEE-B067-99BE-5BC5-8336C275FC41}"/>
              </a:ext>
            </a:extLst>
          </p:cNvPr>
          <p:cNvSpPr>
            <a:spLocks noChangeArrowheads="1"/>
          </p:cNvSpPr>
          <p:nvPr/>
        </p:nvSpPr>
        <p:spPr bwMode="auto">
          <a:xfrm>
            <a:off x="2910543" y="5483226"/>
            <a:ext cx="7488237"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just" eaLnBrk="1" hangingPunct="1">
              <a:lnSpc>
                <a:spcPct val="90000"/>
              </a:lnSpc>
              <a:spcBef>
                <a:spcPts val="600"/>
              </a:spcBef>
              <a:buFontTx/>
              <a:buNone/>
            </a:pPr>
            <a:r>
              <a:rPr lang="en-GB" altLang="it-IT" sz="2400" b="1" dirty="0">
                <a:solidFill>
                  <a:srgbClr val="000000"/>
                </a:solidFill>
                <a:latin typeface="Verdana" panose="020B0604030504040204" pitchFamily="34" charset="0"/>
              </a:rPr>
              <a:t>Subjective</a:t>
            </a:r>
            <a:r>
              <a:rPr lang="en-GB" altLang="it-IT" sz="2400" dirty="0">
                <a:solidFill>
                  <a:srgbClr val="000000"/>
                </a:solidFill>
                <a:latin typeface="Verdana" panose="020B0604030504040204" pitchFamily="34" charset="0"/>
              </a:rPr>
              <a:t> symptoms but also objective! </a:t>
            </a:r>
          </a:p>
        </p:txBody>
      </p:sp>
      <p:sp>
        <p:nvSpPr>
          <p:cNvPr id="27662" name="Rectangle 14">
            <a:extLst>
              <a:ext uri="{FF2B5EF4-FFF2-40B4-BE49-F238E27FC236}">
                <a16:creationId xmlns:a16="http://schemas.microsoft.com/office/drawing/2014/main" id="{027C4149-5C08-45F0-D4EE-CBAFC467C003}"/>
              </a:ext>
            </a:extLst>
          </p:cNvPr>
          <p:cNvSpPr>
            <a:spLocks noChangeArrowheads="1"/>
          </p:cNvSpPr>
          <p:nvPr/>
        </p:nvSpPr>
        <p:spPr bwMode="auto">
          <a:xfrm>
            <a:off x="5819775" y="6381750"/>
            <a:ext cx="6372225"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r" eaLnBrk="1" hangingPunct="1">
              <a:lnSpc>
                <a:spcPct val="90000"/>
              </a:lnSpc>
              <a:spcBef>
                <a:spcPts val="300"/>
              </a:spcBef>
              <a:buFontTx/>
              <a:buNone/>
            </a:pPr>
            <a:r>
              <a:rPr lang="en-GB" altLang="it-IT" sz="1200" b="1" dirty="0" err="1">
                <a:solidFill>
                  <a:srgbClr val="000000"/>
                </a:solidFill>
                <a:latin typeface="Verdana" panose="020B0604030504040204" pitchFamily="34" charset="0"/>
              </a:rPr>
              <a:t>Liccardi</a:t>
            </a:r>
            <a:r>
              <a:rPr lang="en-GB" altLang="it-IT" sz="1200" b="1" dirty="0">
                <a:solidFill>
                  <a:srgbClr val="000000"/>
                </a:solidFill>
                <a:latin typeface="Verdana" panose="020B0604030504040204" pitchFamily="34" charset="0"/>
              </a:rPr>
              <a:t> G. </a:t>
            </a:r>
            <a:r>
              <a:rPr lang="en-GB" altLang="it-IT" sz="1200" b="1" dirty="0" err="1">
                <a:solidFill>
                  <a:srgbClr val="000000"/>
                </a:solidFill>
                <a:latin typeface="Verdana" panose="020B0604030504040204" pitchFamily="34" charset="0"/>
              </a:rPr>
              <a:t>Bonadonna</a:t>
            </a:r>
            <a:r>
              <a:rPr lang="en-GB" altLang="it-IT" sz="1200" b="1" dirty="0">
                <a:solidFill>
                  <a:srgbClr val="000000"/>
                </a:solidFill>
                <a:latin typeface="Verdana" panose="020B0604030504040204" pitchFamily="34" charset="0"/>
              </a:rPr>
              <a:t> P et al J Invest </a:t>
            </a:r>
            <a:r>
              <a:rPr lang="en-GB" altLang="it-IT" sz="1200" b="1" dirty="0" err="1">
                <a:solidFill>
                  <a:srgbClr val="000000"/>
                </a:solidFill>
                <a:latin typeface="Verdana" panose="020B0604030504040204" pitchFamily="34" charset="0"/>
              </a:rPr>
              <a:t>Allergol</a:t>
            </a:r>
            <a:r>
              <a:rPr lang="en-GB" altLang="it-IT" sz="1200" b="1" dirty="0">
                <a:solidFill>
                  <a:srgbClr val="000000"/>
                </a:solidFill>
                <a:latin typeface="Verdana" panose="020B0604030504040204" pitchFamily="34" charset="0"/>
              </a:rPr>
              <a:t> </a:t>
            </a:r>
            <a:r>
              <a:rPr lang="en-GB" altLang="it-IT" sz="1200" b="1" dirty="0" err="1">
                <a:solidFill>
                  <a:srgbClr val="000000"/>
                </a:solidFill>
                <a:latin typeface="Verdana" panose="020B0604030504040204" pitchFamily="34" charset="0"/>
              </a:rPr>
              <a:t>Clin</a:t>
            </a:r>
            <a:r>
              <a:rPr lang="en-GB" altLang="it-IT" sz="1200" b="1" dirty="0">
                <a:solidFill>
                  <a:srgbClr val="000000"/>
                </a:solidFill>
                <a:latin typeface="Verdana" panose="020B0604030504040204" pitchFamily="34" charset="0"/>
              </a:rPr>
              <a:t> </a:t>
            </a:r>
            <a:r>
              <a:rPr lang="en-GB" altLang="it-IT" sz="1200" b="1" dirty="0" err="1">
                <a:solidFill>
                  <a:srgbClr val="000000"/>
                </a:solidFill>
                <a:latin typeface="Verdana" panose="020B0604030504040204" pitchFamily="34" charset="0"/>
              </a:rPr>
              <a:t>Immunol</a:t>
            </a:r>
            <a:r>
              <a:rPr lang="en-GB" altLang="it-IT" sz="1200" b="1" dirty="0">
                <a:solidFill>
                  <a:srgbClr val="000000"/>
                </a:solidFill>
                <a:latin typeface="Verdana" panose="020B0604030504040204" pitchFamily="34" charset="0"/>
              </a:rPr>
              <a:t> 2004</a:t>
            </a:r>
          </a:p>
          <a:p>
            <a:pPr algn="r" eaLnBrk="1" hangingPunct="1">
              <a:lnSpc>
                <a:spcPct val="90000"/>
              </a:lnSpc>
              <a:spcBef>
                <a:spcPts val="300"/>
              </a:spcBef>
              <a:buFontTx/>
              <a:buNone/>
            </a:pPr>
            <a:r>
              <a:rPr lang="en-GB" altLang="it-IT" sz="1200" b="1" dirty="0" err="1">
                <a:solidFill>
                  <a:srgbClr val="000000"/>
                </a:solidFill>
                <a:latin typeface="Verdana" panose="020B0604030504040204" pitchFamily="34" charset="0"/>
              </a:rPr>
              <a:t>Barsky</a:t>
            </a:r>
            <a:r>
              <a:rPr lang="en-GB" altLang="it-IT" sz="1200" b="1" dirty="0">
                <a:solidFill>
                  <a:srgbClr val="000000"/>
                </a:solidFill>
                <a:latin typeface="Verdana" panose="020B0604030504040204" pitchFamily="34" charset="0"/>
              </a:rPr>
              <a:t> AJ et al. Review article. JAMA 2002</a:t>
            </a:r>
          </a:p>
        </p:txBody>
      </p:sp>
      <p:sp>
        <p:nvSpPr>
          <p:cNvPr id="3" name="Rettangolo 2">
            <a:extLst>
              <a:ext uri="{FF2B5EF4-FFF2-40B4-BE49-F238E27FC236}">
                <a16:creationId xmlns:a16="http://schemas.microsoft.com/office/drawing/2014/main" id="{6B7A0D5A-E556-5036-783E-8828146F8F86}"/>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071246BF-52D8-7009-B14A-5B1F37F504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64AC5AB-C38B-8C90-E629-7A424E2954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B7ABC760-F11D-4CF5-9DF0-3524234A5FA9}"/>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BD4387F2-27AE-51EE-0002-C91CF1D6E755}"/>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8" name="Rettangolo 7">
            <a:extLst>
              <a:ext uri="{FF2B5EF4-FFF2-40B4-BE49-F238E27FC236}">
                <a16:creationId xmlns:a16="http://schemas.microsoft.com/office/drawing/2014/main" id="{9362852F-9453-5741-8B2D-66180C3C8170}"/>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Picture 2">
            <a:extLst>
              <a:ext uri="{FF2B5EF4-FFF2-40B4-BE49-F238E27FC236}">
                <a16:creationId xmlns:a16="http://schemas.microsoft.com/office/drawing/2014/main" id="{EE89D6A8-ADD7-409A-009D-0E4CCC4204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BDD0AA99-9C2A-6A0A-45BB-BC1459D240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descr="blob:https://web.whatsapp.com/b2225d47-430b-494f-b980-3269852f5012">
            <a:extLst>
              <a:ext uri="{FF2B5EF4-FFF2-40B4-BE49-F238E27FC236}">
                <a16:creationId xmlns:a16="http://schemas.microsoft.com/office/drawing/2014/main" id="{0F99F7C5-5507-F747-67E4-462CB6D42B9E}"/>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5" name="CasellaDiTesto 24"/>
          <p:cNvSpPr txBox="1"/>
          <p:nvPr/>
        </p:nvSpPr>
        <p:spPr>
          <a:xfrm>
            <a:off x="1020501" y="1356167"/>
            <a:ext cx="7141580" cy="370390"/>
          </a:xfrm>
          <a:prstGeom prst="rect">
            <a:avLst/>
          </a:prstGeom>
          <a:noFill/>
        </p:spPr>
        <p:txBody>
          <a:bodyPr wrap="square" rtlCol="0">
            <a:spAutoFit/>
          </a:bodyPr>
          <a:lstStyle/>
          <a:p>
            <a:endParaRPr lang="it-IT" dirty="0"/>
          </a:p>
        </p:txBody>
      </p:sp>
      <p:sp>
        <p:nvSpPr>
          <p:cNvPr id="12" name="CasellaDiTesto 11"/>
          <p:cNvSpPr txBox="1"/>
          <p:nvPr/>
        </p:nvSpPr>
        <p:spPr>
          <a:xfrm>
            <a:off x="612775" y="1218196"/>
            <a:ext cx="9950673" cy="400110"/>
          </a:xfrm>
          <a:prstGeom prst="rect">
            <a:avLst/>
          </a:prstGeom>
          <a:noFill/>
        </p:spPr>
        <p:txBody>
          <a:bodyPr wrap="square" rtlCol="0">
            <a:spAutoFit/>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b="1" dirty="0">
                <a:solidFill>
                  <a:srgbClr val="C00000"/>
                </a:solidFill>
                <a:latin typeface="Arial" panose="020B0604020202020204" pitchFamily="34" charset="0"/>
              </a:rPr>
              <a:t>When we perform a provocation test we </a:t>
            </a:r>
            <a:r>
              <a:rPr lang="it-IT" sz="2000" b="1" dirty="0">
                <a:solidFill>
                  <a:srgbClr val="C00000"/>
                </a:solidFill>
              </a:rPr>
              <a:t>must be </a:t>
            </a:r>
            <a:r>
              <a:rPr lang="it-IT" sz="2000" b="1" dirty="0" err="1">
                <a:solidFill>
                  <a:srgbClr val="C00000"/>
                </a:solidFill>
              </a:rPr>
              <a:t>considered</a:t>
            </a:r>
            <a:r>
              <a:rPr lang="it-IT" sz="2000" b="1" dirty="0">
                <a:solidFill>
                  <a:srgbClr val="C00000"/>
                </a:solidFill>
              </a:rPr>
              <a:t> </a:t>
            </a:r>
            <a:r>
              <a:rPr lang="en-US" altLang="it-IT" b="1" dirty="0">
                <a:solidFill>
                  <a:srgbClr val="C00000"/>
                </a:solidFill>
                <a:latin typeface="Arial" panose="020B0604020202020204" pitchFamily="34" charset="0"/>
              </a:rPr>
              <a:t>the psychological factors</a:t>
            </a:r>
          </a:p>
        </p:txBody>
      </p:sp>
      <p:sp>
        <p:nvSpPr>
          <p:cNvPr id="13" name="CasellaDiTesto 12"/>
          <p:cNvSpPr txBox="1"/>
          <p:nvPr/>
        </p:nvSpPr>
        <p:spPr>
          <a:xfrm>
            <a:off x="761721" y="1541362"/>
            <a:ext cx="9930907" cy="1200329"/>
          </a:xfrm>
          <a:prstGeom prst="rect">
            <a:avLst/>
          </a:prstGeom>
          <a:noFill/>
        </p:spPr>
        <p:txBody>
          <a:bodyPr wrap="square" rtlCol="0">
            <a:spAutoFit/>
          </a:bodyPr>
          <a:lstStyle/>
          <a:p>
            <a:r>
              <a:rPr lang="it-IT" b="1" dirty="0">
                <a:solidFill>
                  <a:srgbClr val="C00000"/>
                </a:solidFill>
              </a:rPr>
              <a:t>«</a:t>
            </a:r>
            <a:r>
              <a:rPr lang="it-IT" sz="2400" b="1" dirty="0">
                <a:solidFill>
                  <a:srgbClr val="C00000"/>
                </a:solidFill>
              </a:rPr>
              <a:t>NOCEBO EFFECT» </a:t>
            </a:r>
            <a:r>
              <a:rPr lang="en-US" altLang="it-IT" sz="2400" dirty="0">
                <a:latin typeface="Arial" panose="020B0604020202020204" pitchFamily="34" charset="0"/>
              </a:rPr>
              <a:t>that is the “occurrence of  troublesome </a:t>
            </a:r>
          </a:p>
          <a:p>
            <a:r>
              <a:rPr lang="en-US" altLang="it-IT" sz="2400" dirty="0">
                <a:latin typeface="Arial" panose="020B0604020202020204" pitchFamily="34" charset="0"/>
              </a:rPr>
              <a:t>symptoms after the administration of inert substances(called Placebo)”. </a:t>
            </a:r>
          </a:p>
          <a:p>
            <a:r>
              <a:rPr lang="en-US" altLang="it-IT" sz="2400" dirty="0">
                <a:latin typeface="Arial" panose="020B0604020202020204" pitchFamily="34" charset="0"/>
              </a:rPr>
              <a:t>It is a negative suggestion</a:t>
            </a:r>
            <a:r>
              <a:rPr lang="en-US" altLang="it-IT" dirty="0">
                <a:latin typeface="Arial" panose="020B0604020202020204" pitchFamily="34" charset="0"/>
              </a:rPr>
              <a:t>.</a:t>
            </a:r>
            <a:endParaRPr lang="it-IT" b="1" dirty="0">
              <a:solidFill>
                <a:srgbClr val="C00000"/>
              </a:solidFill>
            </a:endParaRPr>
          </a:p>
        </p:txBody>
      </p:sp>
      <p:sp>
        <p:nvSpPr>
          <p:cNvPr id="15" name="Rettangolo 14"/>
          <p:cNvSpPr/>
          <p:nvPr/>
        </p:nvSpPr>
        <p:spPr>
          <a:xfrm>
            <a:off x="1904579" y="2766770"/>
            <a:ext cx="7709321" cy="833562"/>
          </a:xfrm>
          <a:prstGeom prst="rect">
            <a:avLst/>
          </a:prstGeom>
        </p:spPr>
        <p:txBody>
          <a:bodyPr wrap="square">
            <a:spAutoFit/>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sz="2000" dirty="0">
                <a:solidFill>
                  <a:schemeClr val="tx2">
                    <a:lumMod val="75000"/>
                  </a:schemeClr>
                </a:solidFill>
                <a:latin typeface="Arial" panose="020B0604020202020204" pitchFamily="34" charset="0"/>
              </a:rPr>
              <a:t>Several studies have shown that:</a:t>
            </a:r>
          </a:p>
          <a:p>
            <a:pPr>
              <a:spcBef>
                <a:spcPts val="450"/>
              </a:spcBef>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            </a:t>
            </a:r>
            <a:r>
              <a:rPr lang="en-US" altLang="it-IT" sz="2400" dirty="0">
                <a:latin typeface="Arial" panose="020B0604020202020204" pitchFamily="34" charset="0"/>
              </a:rPr>
              <a:t>It is very frequent among drug allergic patients</a:t>
            </a:r>
          </a:p>
        </p:txBody>
      </p:sp>
      <p:sp>
        <p:nvSpPr>
          <p:cNvPr id="30" name="Line 11">
            <a:extLst>
              <a:ext uri="{FF2B5EF4-FFF2-40B4-BE49-F238E27FC236}">
                <a16:creationId xmlns:a16="http://schemas.microsoft.com/office/drawing/2014/main" id="{D8121CF9-B9E1-3AA1-F741-7490772A5B15}"/>
              </a:ext>
            </a:extLst>
          </p:cNvPr>
          <p:cNvSpPr>
            <a:spLocks noChangeShapeType="1"/>
          </p:cNvSpPr>
          <p:nvPr/>
        </p:nvSpPr>
        <p:spPr bwMode="auto">
          <a:xfrm>
            <a:off x="2001837" y="3335097"/>
            <a:ext cx="719137" cy="1587"/>
          </a:xfrm>
          <a:prstGeom prst="line">
            <a:avLst/>
          </a:prstGeom>
          <a:noFill/>
          <a:ln w="38160" cap="sq">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0266DF0D-D686-58AC-6F11-91494A077B9C}"/>
              </a:ext>
            </a:extLst>
          </p:cNvPr>
          <p:cNvSpPr>
            <a:spLocks noGrp="1" noChangeArrowheads="1"/>
          </p:cNvSpPr>
          <p:nvPr>
            <p:ph idx="1"/>
          </p:nvPr>
        </p:nvSpPr>
        <p:spPr>
          <a:xfrm>
            <a:off x="1560472" y="2106874"/>
            <a:ext cx="9030363" cy="1885950"/>
          </a:xfrm>
          <a:ln w="28575">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t">
            <a:normAutofit/>
          </a:bodyPr>
          <a:lstStyle/>
          <a:p>
            <a:pPr marL="342900" indent="-339725" algn="just" eaLnBrk="1" hangingPunct="1">
              <a:lnSpc>
                <a:spcPct val="140000"/>
              </a:lnSpc>
              <a:spcBef>
                <a:spcPts val="700"/>
              </a:spcBef>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pPr>
            <a:r>
              <a:rPr lang="en-CA" altLang="it-IT" sz="2800" b="1" dirty="0">
                <a:solidFill>
                  <a:schemeClr val="accent6">
                    <a:lumMod val="50000"/>
                  </a:schemeClr>
                </a:solidFill>
                <a:latin typeface="Verdana" pitchFamily="32" charset="0"/>
              </a:rPr>
              <a:t>	In all patients a “</a:t>
            </a:r>
            <a:r>
              <a:rPr lang="en-CA" altLang="it-IT" sz="2800" b="1" i="1" u="sng" dirty="0">
                <a:solidFill>
                  <a:schemeClr val="accent6">
                    <a:lumMod val="50000"/>
                  </a:schemeClr>
                </a:solidFill>
                <a:latin typeface="Verdana" pitchFamily="32" charset="0"/>
              </a:rPr>
              <a:t>Single Blind PLACEBO-controlled Provocation Test</a:t>
            </a:r>
            <a:r>
              <a:rPr lang="en-CA" altLang="it-IT" sz="2800" b="1" dirty="0">
                <a:solidFill>
                  <a:schemeClr val="accent6">
                    <a:lumMod val="50000"/>
                  </a:schemeClr>
                </a:solidFill>
                <a:latin typeface="Verdana" pitchFamily="32" charset="0"/>
              </a:rPr>
              <a:t>” should be done before an “</a:t>
            </a:r>
            <a:r>
              <a:rPr lang="en-CA" altLang="it-IT" sz="2800" b="1" i="1" u="sng" dirty="0">
                <a:solidFill>
                  <a:schemeClr val="accent6">
                    <a:lumMod val="50000"/>
                  </a:schemeClr>
                </a:solidFill>
                <a:latin typeface="Verdana" pitchFamily="32" charset="0"/>
              </a:rPr>
              <a:t>active</a:t>
            </a:r>
            <a:r>
              <a:rPr lang="en-CA" altLang="it-IT" sz="2800" b="1" dirty="0">
                <a:solidFill>
                  <a:schemeClr val="accent6">
                    <a:lumMod val="50000"/>
                  </a:schemeClr>
                </a:solidFill>
                <a:latin typeface="Verdana" pitchFamily="32" charset="0"/>
              </a:rPr>
              <a:t>” DPT  </a:t>
            </a:r>
          </a:p>
        </p:txBody>
      </p:sp>
      <p:sp>
        <p:nvSpPr>
          <p:cNvPr id="2" name="Rettangolo 1">
            <a:extLst>
              <a:ext uri="{FF2B5EF4-FFF2-40B4-BE49-F238E27FC236}">
                <a16:creationId xmlns:a16="http://schemas.microsoft.com/office/drawing/2014/main" id="{B69C7D0C-9885-E579-4AB1-AEAFD21D51E5}"/>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2C9D744E-23B7-9078-385A-C780A6B88C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0783359B-FEF2-1EB3-0B48-5C2404A70B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F1365D08-287D-AF67-05E0-9DDC387C44F1}"/>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0B59BE51-45F6-4205-B53C-C5292EF893B3}"/>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7" name="Rettangolo 6">
            <a:extLst>
              <a:ext uri="{FF2B5EF4-FFF2-40B4-BE49-F238E27FC236}">
                <a16:creationId xmlns:a16="http://schemas.microsoft.com/office/drawing/2014/main" id="{AAF44A4F-ED92-B688-2E0E-D5B4447F24A2}"/>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DAF09A5F-A1E6-A384-3D95-2BCEE8CCE8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D595D020-4092-12EF-614A-11A856DAC0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FB11A9CC-10DD-AFE8-62A9-7BAE58EB84C5}"/>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CasellaDiTesto 10"/>
          <p:cNvSpPr txBox="1"/>
          <p:nvPr/>
        </p:nvSpPr>
        <p:spPr>
          <a:xfrm>
            <a:off x="1469984" y="1111170"/>
            <a:ext cx="9236597" cy="646331"/>
          </a:xfrm>
          <a:prstGeom prst="rect">
            <a:avLst/>
          </a:prstGeom>
          <a:noFill/>
        </p:spPr>
        <p:txBody>
          <a:bodyPr wrap="square" rtlCol="0">
            <a:spAutoFit/>
          </a:bodyPr>
          <a:lstStyle/>
          <a:p>
            <a:r>
              <a:rPr lang="en-US" altLang="it-IT" dirty="0">
                <a:latin typeface="Arial" panose="020B0604020202020204" pitchFamily="34" charset="0"/>
              </a:rPr>
              <a:t>For this reason and</a:t>
            </a:r>
            <a:r>
              <a:rPr lang="it-IT" altLang="it-IT" dirty="0">
                <a:latin typeface="Arial" panose="020B0604020202020204" pitchFamily="34" charset="0"/>
              </a:rPr>
              <a:t> to</a:t>
            </a:r>
            <a:r>
              <a:rPr lang="en-US" altLang="it-IT" dirty="0">
                <a:latin typeface="Arial" panose="020B0604020202020204" pitchFamily="34" charset="0"/>
              </a:rPr>
              <a:t> understand how much psychological components influence symptoms</a:t>
            </a:r>
            <a:endParaRPr 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magine 2">
            <a:extLst>
              <a:ext uri="{FF2B5EF4-FFF2-40B4-BE49-F238E27FC236}">
                <a16:creationId xmlns:a16="http://schemas.microsoft.com/office/drawing/2014/main" id="{55CE7AFF-7DBA-1768-BE22-2A12573971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4065" y="708025"/>
            <a:ext cx="77946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1">
            <a:extLst>
              <a:ext uri="{FF2B5EF4-FFF2-40B4-BE49-F238E27FC236}">
                <a16:creationId xmlns:a16="http://schemas.microsoft.com/office/drawing/2014/main" id="{F8475830-8A20-FD07-98DB-173FF416EF06}"/>
              </a:ext>
            </a:extLst>
          </p:cNvPr>
          <p:cNvSpPr>
            <a:spLocks noGrp="1" noChangeArrowheads="1"/>
          </p:cNvSpPr>
          <p:nvPr>
            <p:ph type="title"/>
          </p:nvPr>
        </p:nvSpPr>
        <p:spPr>
          <a:xfrm>
            <a:off x="2472531" y="483394"/>
            <a:ext cx="7678737" cy="625475"/>
          </a:xfrm>
          <a:solidFill>
            <a:schemeClr val="accent6">
              <a:lumMod val="20000"/>
              <a:lumOff val="80000"/>
            </a:schemeClr>
          </a:solidFill>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it-IT" sz="3400" b="1" dirty="0">
                <a:solidFill>
                  <a:srgbClr val="C00000"/>
                </a:solidFill>
                <a:latin typeface="Verdana" panose="020B0604030504040204" pitchFamily="34" charset="0"/>
              </a:rPr>
              <a:t>Absolute Contraindications</a:t>
            </a:r>
            <a:r>
              <a:rPr lang="en-GB" altLang="it-IT" sz="3400" b="1" dirty="0">
                <a:solidFill>
                  <a:srgbClr val="0000FF"/>
                </a:solidFill>
                <a:latin typeface="Verdana" panose="020B0604030504040204" pitchFamily="34" charset="0"/>
              </a:rPr>
              <a:t>:</a:t>
            </a:r>
          </a:p>
        </p:txBody>
      </p:sp>
      <p:sp>
        <p:nvSpPr>
          <p:cNvPr id="48132" name="Rectangle 3">
            <a:extLst>
              <a:ext uri="{FF2B5EF4-FFF2-40B4-BE49-F238E27FC236}">
                <a16:creationId xmlns:a16="http://schemas.microsoft.com/office/drawing/2014/main" id="{4399175C-48A9-8C44-5EC4-E83ABE553BFF}"/>
              </a:ext>
            </a:extLst>
          </p:cNvPr>
          <p:cNvSpPr>
            <a:spLocks noChangeArrowheads="1"/>
          </p:cNvSpPr>
          <p:nvPr/>
        </p:nvSpPr>
        <p:spPr bwMode="auto">
          <a:xfrm>
            <a:off x="1992313" y="5949950"/>
            <a:ext cx="82296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48133" name="Rectangle 5">
            <a:extLst>
              <a:ext uri="{FF2B5EF4-FFF2-40B4-BE49-F238E27FC236}">
                <a16:creationId xmlns:a16="http://schemas.microsoft.com/office/drawing/2014/main" id="{661B5E99-62BF-1337-33C1-693A8B43993C}"/>
              </a:ext>
            </a:extLst>
          </p:cNvPr>
          <p:cNvSpPr>
            <a:spLocks noChangeArrowheads="1"/>
          </p:cNvSpPr>
          <p:nvPr/>
        </p:nvSpPr>
        <p:spPr bwMode="auto">
          <a:xfrm>
            <a:off x="-131763" y="6508749"/>
            <a:ext cx="5430043" cy="358775"/>
          </a:xfrm>
          <a:prstGeom prst="rect">
            <a:avLst/>
          </a:prstGeom>
          <a:noFill/>
          <a:ln w="9525">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ctr" eaLnBrk="1" hangingPunct="1">
              <a:lnSpc>
                <a:spcPct val="90000"/>
              </a:lnSpc>
              <a:spcBef>
                <a:spcPts val="300"/>
              </a:spcBef>
              <a:buFontTx/>
              <a:buNone/>
            </a:pPr>
            <a:r>
              <a:rPr lang="en-GB" altLang="it-IT" sz="1600" b="1" dirty="0">
                <a:solidFill>
                  <a:srgbClr val="000000"/>
                </a:solidFill>
                <a:latin typeface="Verdana" panose="020B0604030504040204" pitchFamily="34" charset="0"/>
              </a:rPr>
              <a:t>ENDA –Position Paper. Allergy 2003. 58:854-63</a:t>
            </a:r>
          </a:p>
        </p:txBody>
      </p:sp>
      <p:sp>
        <p:nvSpPr>
          <p:cNvPr id="48134" name="Rectangle 7">
            <a:extLst>
              <a:ext uri="{FF2B5EF4-FFF2-40B4-BE49-F238E27FC236}">
                <a16:creationId xmlns:a16="http://schemas.microsoft.com/office/drawing/2014/main" id="{4F616868-06E6-BB47-CC77-024C4F30300F}"/>
              </a:ext>
            </a:extLst>
          </p:cNvPr>
          <p:cNvSpPr>
            <a:spLocks noChangeArrowheads="1"/>
          </p:cNvSpPr>
          <p:nvPr/>
        </p:nvSpPr>
        <p:spPr bwMode="auto">
          <a:xfrm>
            <a:off x="1524000" y="2308225"/>
            <a:ext cx="1722438" cy="78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eaLnBrk="1" hangingPunct="1">
              <a:lnSpc>
                <a:spcPct val="90000"/>
              </a:lnSpc>
              <a:spcBef>
                <a:spcPts val="300"/>
              </a:spcBef>
              <a:buFontTx/>
              <a:buNone/>
            </a:pPr>
            <a:r>
              <a:rPr lang="en-GB" altLang="it-IT" sz="1200" b="1">
                <a:solidFill>
                  <a:srgbClr val="FF0000"/>
                </a:solidFill>
                <a:latin typeface="Verdana" panose="020B0604030504040204" pitchFamily="34" charset="0"/>
              </a:rPr>
              <a:t>S</a:t>
            </a:r>
            <a:r>
              <a:rPr lang="en-GB" altLang="it-IT" sz="1200" b="1">
                <a:solidFill>
                  <a:srgbClr val="000000"/>
                </a:solidFill>
                <a:latin typeface="Verdana" panose="020B0604030504040204" pitchFamily="34" charset="0"/>
              </a:rPr>
              <a:t>evere</a:t>
            </a:r>
            <a:r>
              <a:rPr lang="en-GB" altLang="it-IT" sz="1200" b="1">
                <a:solidFill>
                  <a:srgbClr val="FF0000"/>
                </a:solidFill>
                <a:latin typeface="Verdana" panose="020B0604030504040204" pitchFamily="34" charset="0"/>
              </a:rPr>
              <a:t> C</a:t>
            </a:r>
            <a:r>
              <a:rPr lang="en-GB" altLang="it-IT" sz="1200" b="1">
                <a:solidFill>
                  <a:srgbClr val="000000"/>
                </a:solidFill>
                <a:latin typeface="Verdana" panose="020B0604030504040204" pitchFamily="34" charset="0"/>
              </a:rPr>
              <a:t>utaneos </a:t>
            </a:r>
            <a:r>
              <a:rPr lang="en-GB" altLang="it-IT" sz="1200" b="1">
                <a:solidFill>
                  <a:srgbClr val="FF0000"/>
                </a:solidFill>
                <a:latin typeface="Verdana" panose="020B0604030504040204" pitchFamily="34" charset="0"/>
              </a:rPr>
              <a:t>A</a:t>
            </a:r>
            <a:r>
              <a:rPr lang="en-GB" altLang="it-IT" sz="1200" b="1">
                <a:solidFill>
                  <a:srgbClr val="000000"/>
                </a:solidFill>
                <a:latin typeface="Verdana" panose="020B0604030504040204" pitchFamily="34" charset="0"/>
              </a:rPr>
              <a:t>dverse </a:t>
            </a:r>
            <a:r>
              <a:rPr lang="en-GB" altLang="it-IT" sz="1200" b="1">
                <a:solidFill>
                  <a:srgbClr val="FF0000"/>
                </a:solidFill>
                <a:latin typeface="Verdana" panose="020B0604030504040204" pitchFamily="34" charset="0"/>
              </a:rPr>
              <a:t>R</a:t>
            </a:r>
            <a:r>
              <a:rPr lang="en-GB" altLang="it-IT" sz="1200" b="1">
                <a:solidFill>
                  <a:srgbClr val="000000"/>
                </a:solidFill>
                <a:latin typeface="Verdana" panose="020B0604030504040204" pitchFamily="34" charset="0"/>
              </a:rPr>
              <a:t>eactions</a:t>
            </a:r>
          </a:p>
        </p:txBody>
      </p:sp>
      <p:sp>
        <p:nvSpPr>
          <p:cNvPr id="48135" name="AutoShape 8">
            <a:extLst>
              <a:ext uri="{FF2B5EF4-FFF2-40B4-BE49-F238E27FC236}">
                <a16:creationId xmlns:a16="http://schemas.microsoft.com/office/drawing/2014/main" id="{13460052-0F1E-D49A-70D7-70AF02AAA797}"/>
              </a:ext>
            </a:extLst>
          </p:cNvPr>
          <p:cNvSpPr>
            <a:spLocks/>
          </p:cNvSpPr>
          <p:nvPr/>
        </p:nvSpPr>
        <p:spPr bwMode="auto">
          <a:xfrm>
            <a:off x="3135313" y="3298825"/>
            <a:ext cx="293687" cy="1425575"/>
          </a:xfrm>
          <a:prstGeom prst="leftBrace">
            <a:avLst>
              <a:gd name="adj1" fmla="val 41574"/>
              <a:gd name="adj2" fmla="val 50000"/>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48136" name="Rectangle 9">
            <a:extLst>
              <a:ext uri="{FF2B5EF4-FFF2-40B4-BE49-F238E27FC236}">
                <a16:creationId xmlns:a16="http://schemas.microsoft.com/office/drawing/2014/main" id="{820D5D14-10BF-AE05-043A-C58C5212678E}"/>
              </a:ext>
            </a:extLst>
          </p:cNvPr>
          <p:cNvSpPr>
            <a:spLocks noChangeArrowheads="1"/>
          </p:cNvSpPr>
          <p:nvPr/>
        </p:nvSpPr>
        <p:spPr bwMode="auto">
          <a:xfrm>
            <a:off x="1524000" y="3740150"/>
            <a:ext cx="1763713" cy="78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eaLnBrk="1" hangingPunct="1">
              <a:lnSpc>
                <a:spcPct val="90000"/>
              </a:lnSpc>
              <a:spcBef>
                <a:spcPts val="300"/>
              </a:spcBef>
              <a:buFontTx/>
              <a:buNone/>
            </a:pPr>
            <a:r>
              <a:rPr lang="en-GB" altLang="it-IT" sz="1200" b="1">
                <a:solidFill>
                  <a:srgbClr val="000000"/>
                </a:solidFill>
                <a:latin typeface="Verdana" panose="020B0604030504040204" pitchFamily="34" charset="0"/>
              </a:rPr>
              <a:t>Immunocytotoxic reactions </a:t>
            </a:r>
          </a:p>
        </p:txBody>
      </p:sp>
      <p:sp>
        <p:nvSpPr>
          <p:cNvPr id="48137" name="AutoShape 6">
            <a:extLst>
              <a:ext uri="{FF2B5EF4-FFF2-40B4-BE49-F238E27FC236}">
                <a16:creationId xmlns:a16="http://schemas.microsoft.com/office/drawing/2014/main" id="{EE560C15-ABBB-DC4B-519F-6A37797AC1FA}"/>
              </a:ext>
            </a:extLst>
          </p:cNvPr>
          <p:cNvSpPr>
            <a:spLocks/>
          </p:cNvSpPr>
          <p:nvPr/>
        </p:nvSpPr>
        <p:spPr bwMode="auto">
          <a:xfrm>
            <a:off x="3146425" y="1966913"/>
            <a:ext cx="333375" cy="1174750"/>
          </a:xfrm>
          <a:prstGeom prst="leftBrace">
            <a:avLst>
              <a:gd name="adj1" fmla="val 38958"/>
              <a:gd name="adj2" fmla="val 50000"/>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2" name="Ovale 1">
            <a:extLst>
              <a:ext uri="{FF2B5EF4-FFF2-40B4-BE49-F238E27FC236}">
                <a16:creationId xmlns:a16="http://schemas.microsoft.com/office/drawing/2014/main" id="{25697673-812B-52F2-0FBD-00C374308221}"/>
              </a:ext>
            </a:extLst>
          </p:cNvPr>
          <p:cNvSpPr/>
          <p:nvPr/>
        </p:nvSpPr>
        <p:spPr>
          <a:xfrm>
            <a:off x="3313112" y="5082382"/>
            <a:ext cx="2016125" cy="3143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Rettangolo 2">
            <a:extLst>
              <a:ext uri="{FF2B5EF4-FFF2-40B4-BE49-F238E27FC236}">
                <a16:creationId xmlns:a16="http://schemas.microsoft.com/office/drawing/2014/main" id="{7F942C23-FD4D-76D0-D251-D61C392936C4}"/>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E8C350B6-D1F9-742F-5D95-F833DCC95C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E8E4B471-384B-E7D3-6AA5-BC7050A942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blob:https://web.whatsapp.com/b2225d47-430b-494f-b980-3269852f5012">
            <a:extLst>
              <a:ext uri="{FF2B5EF4-FFF2-40B4-BE49-F238E27FC236}">
                <a16:creationId xmlns:a16="http://schemas.microsoft.com/office/drawing/2014/main" id="{22A74478-662C-9856-7D8A-8DA2B0A7062C}"/>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76C2CAC8-6FF2-E13A-C1DD-2FE4FE4DAE8A}"/>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8" name="Rettangolo 7">
            <a:extLst>
              <a:ext uri="{FF2B5EF4-FFF2-40B4-BE49-F238E27FC236}">
                <a16:creationId xmlns:a16="http://schemas.microsoft.com/office/drawing/2014/main" id="{CD0CFFBC-443C-A57B-983D-3471B9539252}"/>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Picture 2">
            <a:extLst>
              <a:ext uri="{FF2B5EF4-FFF2-40B4-BE49-F238E27FC236}">
                <a16:creationId xmlns:a16="http://schemas.microsoft.com/office/drawing/2014/main" id="{9928C5DD-7B32-6238-2BAB-A28CCF7AA0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323C5C48-A8CA-CE71-99D7-8D3345313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descr="blob:https://web.whatsapp.com/b2225d47-430b-494f-b980-3269852f5012">
            <a:extLst>
              <a:ext uri="{FF2B5EF4-FFF2-40B4-BE49-F238E27FC236}">
                <a16:creationId xmlns:a16="http://schemas.microsoft.com/office/drawing/2014/main" id="{29748B17-A290-B65A-B6BA-1DAAAFF96A88}"/>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53B043F-AC64-4B35-B725-93DA87050C7F}"/>
              </a:ext>
            </a:extLst>
          </p:cNvPr>
          <p:cNvSpPr>
            <a:spLocks noGrp="1"/>
          </p:cNvSpPr>
          <p:nvPr>
            <p:ph type="sldNum" sz="quarter" idx="12"/>
          </p:nvPr>
        </p:nvSpPr>
        <p:spPr/>
        <p:txBody>
          <a:bodyPr/>
          <a:lstStyle/>
          <a:p>
            <a:fld id="{59DE6EB8-52AB-45EA-A660-3E1EBFA72987}" type="slidenum">
              <a:rPr lang="en-US" smtClean="0"/>
              <a:t>54</a:t>
            </a:fld>
            <a:endParaRPr lang="en-US"/>
          </a:p>
        </p:txBody>
      </p:sp>
      <p:pic>
        <p:nvPicPr>
          <p:cNvPr id="3" name="Immagine 2">
            <a:extLst>
              <a:ext uri="{FF2B5EF4-FFF2-40B4-BE49-F238E27FC236}">
                <a16:creationId xmlns:a16="http://schemas.microsoft.com/office/drawing/2014/main" id="{C84D6927-6CD4-4F61-A277-B8F6952C7A62}"/>
              </a:ext>
            </a:extLst>
          </p:cNvPr>
          <p:cNvPicPr>
            <a:picLocks noChangeAspect="1"/>
          </p:cNvPicPr>
          <p:nvPr/>
        </p:nvPicPr>
        <p:blipFill>
          <a:blip r:embed="rId2"/>
          <a:stretch>
            <a:fillRect/>
          </a:stretch>
        </p:blipFill>
        <p:spPr>
          <a:xfrm>
            <a:off x="1331961" y="3533758"/>
            <a:ext cx="9238653" cy="3375535"/>
          </a:xfrm>
          <a:prstGeom prst="rect">
            <a:avLst/>
          </a:prstGeom>
        </p:spPr>
      </p:pic>
      <p:pic>
        <p:nvPicPr>
          <p:cNvPr id="5" name="Immagine 4">
            <a:extLst>
              <a:ext uri="{FF2B5EF4-FFF2-40B4-BE49-F238E27FC236}">
                <a16:creationId xmlns:a16="http://schemas.microsoft.com/office/drawing/2014/main" id="{E86FBE13-D889-4287-B874-BF80FEE7B5C5}"/>
              </a:ext>
            </a:extLst>
          </p:cNvPr>
          <p:cNvPicPr>
            <a:picLocks noChangeAspect="1"/>
          </p:cNvPicPr>
          <p:nvPr/>
        </p:nvPicPr>
        <p:blipFill>
          <a:blip r:embed="rId3"/>
          <a:stretch>
            <a:fillRect/>
          </a:stretch>
        </p:blipFill>
        <p:spPr>
          <a:xfrm>
            <a:off x="2370663" y="2544372"/>
            <a:ext cx="7834061" cy="1240333"/>
          </a:xfrm>
          <a:prstGeom prst="rect">
            <a:avLst/>
          </a:prstGeom>
        </p:spPr>
      </p:pic>
      <p:sp>
        <p:nvSpPr>
          <p:cNvPr id="6" name="CasellaDiTesto 5">
            <a:extLst>
              <a:ext uri="{FF2B5EF4-FFF2-40B4-BE49-F238E27FC236}">
                <a16:creationId xmlns:a16="http://schemas.microsoft.com/office/drawing/2014/main" id="{B34EE810-5F96-4BAC-B751-C2F28856B45F}"/>
              </a:ext>
            </a:extLst>
          </p:cNvPr>
          <p:cNvSpPr txBox="1"/>
          <p:nvPr/>
        </p:nvSpPr>
        <p:spPr>
          <a:xfrm>
            <a:off x="10570614" y="6338957"/>
            <a:ext cx="925688" cy="369332"/>
          </a:xfrm>
          <a:prstGeom prst="rect">
            <a:avLst/>
          </a:prstGeom>
          <a:noFill/>
        </p:spPr>
        <p:txBody>
          <a:bodyPr wrap="square" rtlCol="0">
            <a:spAutoFit/>
          </a:bodyPr>
          <a:lstStyle/>
          <a:p>
            <a:r>
              <a:rPr lang="it-IT" dirty="0"/>
              <a:t>2023</a:t>
            </a:r>
          </a:p>
        </p:txBody>
      </p:sp>
      <p:sp>
        <p:nvSpPr>
          <p:cNvPr id="8" name="CasellaDiTesto 7">
            <a:extLst>
              <a:ext uri="{FF2B5EF4-FFF2-40B4-BE49-F238E27FC236}">
                <a16:creationId xmlns:a16="http://schemas.microsoft.com/office/drawing/2014/main" id="{1CCBBCE4-0783-472F-89D0-2B19E2AC3DEE}"/>
              </a:ext>
            </a:extLst>
          </p:cNvPr>
          <p:cNvSpPr txBox="1"/>
          <p:nvPr/>
        </p:nvSpPr>
        <p:spPr>
          <a:xfrm>
            <a:off x="7917853" y="3189864"/>
            <a:ext cx="2468795" cy="461665"/>
          </a:xfrm>
          <a:prstGeom prst="rect">
            <a:avLst/>
          </a:prstGeom>
          <a:solidFill>
            <a:schemeClr val="bg1"/>
          </a:solidFill>
        </p:spPr>
        <p:txBody>
          <a:bodyPr wrap="square" rtlCol="0">
            <a:spAutoFit/>
          </a:bodyPr>
          <a:lstStyle/>
          <a:p>
            <a:r>
              <a:rPr lang="it-IT" sz="2400" b="1" dirty="0" err="1"/>
              <a:t>allergy</a:t>
            </a:r>
            <a:endParaRPr lang="it-IT" sz="2400" b="1" dirty="0"/>
          </a:p>
        </p:txBody>
      </p:sp>
      <p:sp>
        <p:nvSpPr>
          <p:cNvPr id="9" name="Rettangolo 8">
            <a:extLst>
              <a:ext uri="{FF2B5EF4-FFF2-40B4-BE49-F238E27FC236}">
                <a16:creationId xmlns:a16="http://schemas.microsoft.com/office/drawing/2014/main" id="{91538D76-85C5-4E68-A613-42F7E7F98B7C}"/>
              </a:ext>
            </a:extLst>
          </p:cNvPr>
          <p:cNvSpPr/>
          <p:nvPr/>
        </p:nvSpPr>
        <p:spPr>
          <a:xfrm>
            <a:off x="8952089" y="1744361"/>
            <a:ext cx="1964267" cy="579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073803" y="447373"/>
            <a:ext cx="7853587" cy="923330"/>
          </a:xfrm>
          <a:prstGeom prst="rect">
            <a:avLst/>
          </a:prstGeom>
          <a:noFill/>
        </p:spPr>
        <p:txBody>
          <a:bodyPr wrap="square" rtlCol="0">
            <a:spAutoFit/>
          </a:bodyPr>
          <a:lstStyle/>
          <a:p>
            <a:pPr marL="342900" indent="-342900">
              <a:buClr>
                <a:srgbClr val="C00000"/>
              </a:buClr>
              <a:buFont typeface="Arial" panose="020B0604020202020204" pitchFamily="34" charset="0"/>
              <a:buChar char="•"/>
            </a:pPr>
            <a:r>
              <a:rPr lang="it-IT" dirty="0"/>
              <a:t>Farmacoresistenza</a:t>
            </a:r>
          </a:p>
          <a:p>
            <a:pPr marL="342900" indent="-342900">
              <a:buClr>
                <a:srgbClr val="C00000"/>
              </a:buClr>
              <a:buFont typeface="Arial" panose="020B0604020202020204" pitchFamily="34" charset="0"/>
              <a:buChar char="•"/>
            </a:pPr>
            <a:r>
              <a:rPr lang="it-IT" dirty="0"/>
              <a:t>Costo </a:t>
            </a:r>
            <a:r>
              <a:rPr lang="it-IT" dirty="0" err="1"/>
              <a:t>Farmaciallergia</a:t>
            </a:r>
            <a:r>
              <a:rPr lang="it-IT" dirty="0"/>
              <a:t> sia nella gestione che nella prevenzione</a:t>
            </a:r>
          </a:p>
          <a:p>
            <a:pPr marL="342900" indent="-342900">
              <a:buClr>
                <a:srgbClr val="C00000"/>
              </a:buClr>
              <a:buFont typeface="Arial" panose="020B0604020202020204" pitchFamily="34" charset="0"/>
              <a:buChar char="•"/>
            </a:pPr>
            <a:r>
              <a:rPr lang="it-IT" dirty="0"/>
              <a:t>De-etichettare false ADR.</a:t>
            </a:r>
          </a:p>
        </p:txBody>
      </p:sp>
      <p:sp>
        <p:nvSpPr>
          <p:cNvPr id="12" name="CustomShape 4"/>
          <p:cNvSpPr/>
          <p:nvPr/>
        </p:nvSpPr>
        <p:spPr>
          <a:xfrm>
            <a:off x="3397456" y="-38911"/>
            <a:ext cx="4910220" cy="398655"/>
          </a:xfrm>
          <a:prstGeom prst="rect">
            <a:avLst/>
          </a:prstGeom>
          <a:solidFill>
            <a:srgbClr val="C00000"/>
          </a:solidFill>
          <a:ln w="9525">
            <a:noFill/>
          </a:ln>
          <a:effectLst>
            <a:outerShdw blurRad="190500" dist="228593"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p:style>
        <p:txBody>
          <a:bodyPr lIns="90000" tIns="45000" rIns="90000" bIns="45000">
            <a:spAutoFit/>
          </a:bodyPr>
          <a:lstStyle/>
          <a:p>
            <a:pPr algn="ctr">
              <a:defRPr/>
            </a:pPr>
            <a:r>
              <a:rPr lang="it-IT" sz="2000" b="1" spc="-1" dirty="0">
                <a:solidFill>
                  <a:srgbClr val="FFFFFF"/>
                </a:solidFill>
                <a:latin typeface="Calibri"/>
              </a:rPr>
              <a:t>TAKE HOME MESSAGES</a:t>
            </a:r>
            <a:endParaRPr lang="it-IT" sz="2000" spc="-1" dirty="0"/>
          </a:p>
        </p:txBody>
      </p:sp>
      <p:sp>
        <p:nvSpPr>
          <p:cNvPr id="7" name="Rettangolo 6"/>
          <p:cNvSpPr/>
          <p:nvPr/>
        </p:nvSpPr>
        <p:spPr>
          <a:xfrm>
            <a:off x="1677703" y="2544372"/>
            <a:ext cx="9238653" cy="439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51662" y="1069284"/>
            <a:ext cx="3782647" cy="646331"/>
          </a:xfrm>
          <a:prstGeom prst="rect">
            <a:avLst/>
          </a:prstGeom>
          <a:noFill/>
        </p:spPr>
        <p:txBody>
          <a:bodyPr wrap="square" rtlCol="0">
            <a:spAutoFit/>
          </a:bodyPr>
          <a:lstStyle/>
          <a:p>
            <a:r>
              <a:rPr lang="it-IT" dirty="0">
                <a:solidFill>
                  <a:srgbClr val="C00000"/>
                </a:solidFill>
              </a:rPr>
              <a:t>E’ importante </a:t>
            </a:r>
          </a:p>
          <a:p>
            <a:r>
              <a:rPr lang="it-IT" dirty="0">
                <a:solidFill>
                  <a:srgbClr val="C00000"/>
                </a:solidFill>
              </a:rPr>
              <a:t>gestire ADR perché:</a:t>
            </a:r>
          </a:p>
        </p:txBody>
      </p:sp>
      <p:sp>
        <p:nvSpPr>
          <p:cNvPr id="14" name="Parentesi graffa aperta 13"/>
          <p:cNvSpPr/>
          <p:nvPr/>
        </p:nvSpPr>
        <p:spPr>
          <a:xfrm>
            <a:off x="2370663" y="761001"/>
            <a:ext cx="734646" cy="1080388"/>
          </a:xfrm>
          <a:prstGeom prst="leftBrace">
            <a:avLst/>
          </a:prstGeom>
          <a:solidFill>
            <a:srgbClr val="C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CasellaDiTesto 10">
            <a:extLst>
              <a:ext uri="{FF2B5EF4-FFF2-40B4-BE49-F238E27FC236}">
                <a16:creationId xmlns:a16="http://schemas.microsoft.com/office/drawing/2014/main" id="{8C98F9A0-3575-EDBA-902C-EA16CFF6E997}"/>
              </a:ext>
            </a:extLst>
          </p:cNvPr>
          <p:cNvSpPr txBox="1"/>
          <p:nvPr/>
        </p:nvSpPr>
        <p:spPr>
          <a:xfrm>
            <a:off x="3073803" y="1361020"/>
            <a:ext cx="11756571" cy="1173463"/>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it-IT" sz="1800" dirty="0">
                <a:effectLst/>
                <a:latin typeface="Calibri" panose="020F0502020204030204" pitchFamily="34" charset="0"/>
                <a:ea typeface="Times New Roman" panose="02020603050405020304" pitchFamily="18" charset="0"/>
                <a:cs typeface="Calibri" panose="020F0502020204030204" pitchFamily="34" charset="0"/>
              </a:rPr>
              <a:t>L'evitamento ingiustificato dei β-lattamici può portare a complicazioni come infezioni</a:t>
            </a:r>
          </a:p>
          <a:p>
            <a:pPr marL="342900" lvl="0" indent="-342900">
              <a:lnSpc>
                <a:spcPct val="107000"/>
              </a:lnSpc>
              <a:spcAft>
                <a:spcPts val="800"/>
              </a:spcAft>
              <a:buSzPts val="1000"/>
              <a:buFont typeface="Symbol" panose="05050102010706020507" pitchFamily="18" charset="2"/>
              <a:buChar char=""/>
              <a:tabLst>
                <a:tab pos="457200" algn="l"/>
              </a:tabLst>
            </a:pPr>
            <a:r>
              <a:rPr lang="it-IT" sz="1800" dirty="0">
                <a:effectLst/>
                <a:latin typeface="Calibri" panose="020F0502020204030204" pitchFamily="34" charset="0"/>
                <a:ea typeface="Times New Roman" panose="02020603050405020304" pitchFamily="18" charset="0"/>
                <a:cs typeface="Calibri" panose="020F0502020204030204" pitchFamily="34" charset="0"/>
              </a:rPr>
              <a:t>post-operatorie e aumento dei costi di trattamento.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800" dirty="0">
                <a:effectLst/>
                <a:latin typeface="Calibri" panose="020F0502020204030204" pitchFamily="34" charset="0"/>
                <a:ea typeface="Times New Roman" panose="02020603050405020304" pitchFamily="18" charset="0"/>
                <a:cs typeface="Calibri" panose="020F0502020204030204" pitchFamily="34" charset="0"/>
              </a:rPr>
              <a:t>È fondamentale chiarire le sospette allergie attraverso test allergologici.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9762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033AAD5-378A-46D7-9A85-FE10A95B20D3}"/>
              </a:ext>
            </a:extLst>
          </p:cNvPr>
          <p:cNvPicPr>
            <a:picLocks noChangeAspect="1"/>
          </p:cNvPicPr>
          <p:nvPr/>
        </p:nvPicPr>
        <p:blipFill>
          <a:blip r:embed="rId2"/>
          <a:stretch>
            <a:fillRect/>
          </a:stretch>
        </p:blipFill>
        <p:spPr>
          <a:xfrm>
            <a:off x="126415" y="247227"/>
            <a:ext cx="3464278" cy="6058746"/>
          </a:xfrm>
          <a:prstGeom prst="rect">
            <a:avLst/>
          </a:prstGeom>
        </p:spPr>
      </p:pic>
      <p:pic>
        <p:nvPicPr>
          <p:cNvPr id="5" name="Immagine 4">
            <a:extLst>
              <a:ext uri="{FF2B5EF4-FFF2-40B4-BE49-F238E27FC236}">
                <a16:creationId xmlns:a16="http://schemas.microsoft.com/office/drawing/2014/main" id="{ACC0E9EA-7354-4F1B-B824-5B870AB09E12}"/>
              </a:ext>
            </a:extLst>
          </p:cNvPr>
          <p:cNvPicPr>
            <a:picLocks noChangeAspect="1"/>
          </p:cNvPicPr>
          <p:nvPr/>
        </p:nvPicPr>
        <p:blipFill>
          <a:blip r:embed="rId3"/>
          <a:stretch>
            <a:fillRect/>
          </a:stretch>
        </p:blipFill>
        <p:spPr>
          <a:xfrm>
            <a:off x="3590693" y="247227"/>
            <a:ext cx="2429214" cy="6058746"/>
          </a:xfrm>
          <a:prstGeom prst="rect">
            <a:avLst/>
          </a:prstGeom>
        </p:spPr>
      </p:pic>
      <p:sp>
        <p:nvSpPr>
          <p:cNvPr id="3" name="CasellaDiTesto 2"/>
          <p:cNvSpPr txBox="1"/>
          <p:nvPr/>
        </p:nvSpPr>
        <p:spPr>
          <a:xfrm>
            <a:off x="6492759" y="1652215"/>
            <a:ext cx="5241073" cy="1077218"/>
          </a:xfrm>
          <a:prstGeom prst="rect">
            <a:avLst/>
          </a:prstGeom>
          <a:noFill/>
          <a:ln>
            <a:solidFill>
              <a:schemeClr val="tx1"/>
            </a:solidFill>
          </a:ln>
        </p:spPr>
        <p:txBody>
          <a:bodyPr wrap="square" rtlCol="0">
            <a:spAutoFit/>
          </a:bodyPr>
          <a:lstStyle/>
          <a:p>
            <a:r>
              <a:rPr lang="it-IT" sz="3200" dirty="0"/>
              <a:t>Allergia a farmaci: </a:t>
            </a:r>
          </a:p>
          <a:p>
            <a:r>
              <a:rPr lang="it-IT" sz="3200" dirty="0"/>
              <a:t>aspetti di diagnostica Attuale.</a:t>
            </a:r>
          </a:p>
        </p:txBody>
      </p:sp>
    </p:spTree>
    <p:extLst>
      <p:ext uri="{BB962C8B-B14F-4D97-AF65-F5344CB8AC3E}">
        <p14:creationId xmlns:p14="http://schemas.microsoft.com/office/powerpoint/2010/main" val="772563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A437941A-98EC-05C8-69FB-9DD897AE6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20" y="2320518"/>
            <a:ext cx="2735263" cy="1624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a16="http://schemas.microsoft.com/office/drawing/2014/main" id="{50CEEEF8-DBCE-A21F-876F-EC0AB5B656A1}"/>
              </a:ext>
            </a:extLst>
          </p:cNvPr>
          <p:cNvSpPr>
            <a:spLocks noChangeArrowheads="1"/>
          </p:cNvSpPr>
          <p:nvPr/>
        </p:nvSpPr>
        <p:spPr bwMode="auto">
          <a:xfrm>
            <a:off x="7680325" y="4476750"/>
            <a:ext cx="2735263" cy="681038"/>
          </a:xfrm>
          <a:prstGeom prst="rect">
            <a:avLst/>
          </a:prstGeom>
          <a:noFill/>
          <a:ln>
            <a:no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it-IT" altLang="it-IT">
              <a:latin typeface="+mj-lt"/>
            </a:endParaRPr>
          </a:p>
        </p:txBody>
      </p:sp>
      <p:sp>
        <p:nvSpPr>
          <p:cNvPr id="58372" name="Rectangle 4">
            <a:extLst>
              <a:ext uri="{FF2B5EF4-FFF2-40B4-BE49-F238E27FC236}">
                <a16:creationId xmlns:a16="http://schemas.microsoft.com/office/drawing/2014/main" id="{AA24EE63-00F6-E22E-F576-060B52055B5E}"/>
              </a:ext>
            </a:extLst>
          </p:cNvPr>
          <p:cNvSpPr>
            <a:spLocks noGrp="1" noChangeArrowheads="1"/>
          </p:cNvSpPr>
          <p:nvPr>
            <p:ph type="title"/>
          </p:nvPr>
        </p:nvSpPr>
        <p:spPr>
          <a:xfrm>
            <a:off x="2646961" y="558433"/>
            <a:ext cx="7080120" cy="665163"/>
          </a:xfrm>
          <a:solidFill>
            <a:schemeClr val="bg1">
              <a:lumMod val="85000"/>
            </a:schemeClr>
          </a:solidFill>
        </p:spPr>
        <p:txBody>
          <a:bodyPr>
            <a:normAutofit fontScale="90000"/>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CA" altLang="it-IT" sz="3200" b="1" dirty="0">
                <a:solidFill>
                  <a:srgbClr val="C00000"/>
                </a:solidFill>
              </a:rPr>
              <a:t>Preparing Patients for DPT</a:t>
            </a:r>
          </a:p>
        </p:txBody>
      </p:sp>
      <p:sp>
        <p:nvSpPr>
          <p:cNvPr id="58373" name="Rectangle 5">
            <a:extLst>
              <a:ext uri="{FF2B5EF4-FFF2-40B4-BE49-F238E27FC236}">
                <a16:creationId xmlns:a16="http://schemas.microsoft.com/office/drawing/2014/main" id="{56C3CF7B-1DE6-4243-851E-0D51503990EA}"/>
              </a:ext>
            </a:extLst>
          </p:cNvPr>
          <p:cNvSpPr>
            <a:spLocks noChangeArrowheads="1"/>
          </p:cNvSpPr>
          <p:nvPr/>
        </p:nvSpPr>
        <p:spPr bwMode="auto">
          <a:xfrm>
            <a:off x="3416515" y="1561593"/>
            <a:ext cx="5928606" cy="3360407"/>
          </a:xfrm>
          <a:prstGeom prst="rect">
            <a:avLst/>
          </a:prstGeom>
          <a:noFill/>
          <a:ln>
            <a:noFill/>
          </a:ln>
          <a:effec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algn="ctr" eaLnBrk="1" hangingPunct="1">
              <a:spcBef>
                <a:spcPts val="650"/>
              </a:spcBef>
              <a:buFontTx/>
              <a:buNone/>
              <a:defRPr/>
            </a:pPr>
            <a:r>
              <a:rPr lang="en-US" altLang="it-IT" b="1" u="sng" dirty="0">
                <a:solidFill>
                  <a:srgbClr val="0000FF"/>
                </a:solidFill>
                <a:latin typeface="+mj-lt"/>
              </a:rPr>
              <a:t>Before test</a:t>
            </a:r>
            <a:endParaRPr lang="en-US" altLang="it-IT" b="1" dirty="0">
              <a:solidFill>
                <a:srgbClr val="000000"/>
              </a:solidFill>
              <a:latin typeface="+mj-lt"/>
            </a:endParaRPr>
          </a:p>
          <a:p>
            <a:pPr>
              <a:spcBef>
                <a:spcPts val="600"/>
              </a:spcBef>
              <a:defRPr/>
            </a:pPr>
            <a:r>
              <a:rPr lang="en-US" altLang="it-IT" dirty="0">
                <a:solidFill>
                  <a:srgbClr val="000000"/>
                </a:solidFill>
                <a:latin typeface="+mj-lt"/>
              </a:rPr>
              <a:t>Blood pressure </a:t>
            </a:r>
          </a:p>
          <a:p>
            <a:pPr>
              <a:spcBef>
                <a:spcPts val="600"/>
              </a:spcBef>
              <a:defRPr/>
            </a:pPr>
            <a:r>
              <a:rPr lang="en-US" altLang="it-IT" dirty="0">
                <a:solidFill>
                  <a:srgbClr val="000000"/>
                </a:solidFill>
                <a:latin typeface="+mj-lt"/>
              </a:rPr>
              <a:t>Pulse rate</a:t>
            </a:r>
          </a:p>
          <a:p>
            <a:pPr>
              <a:spcBef>
                <a:spcPts val="600"/>
              </a:spcBef>
              <a:defRPr/>
            </a:pPr>
            <a:r>
              <a:rPr lang="en-US" altLang="it-IT" dirty="0">
                <a:solidFill>
                  <a:srgbClr val="000000"/>
                </a:solidFill>
                <a:latin typeface="+mj-lt"/>
              </a:rPr>
              <a:t>Oxygen saturation (SO2%)</a:t>
            </a:r>
          </a:p>
          <a:p>
            <a:pPr>
              <a:spcBef>
                <a:spcPts val="550"/>
              </a:spcBef>
              <a:defRPr/>
            </a:pPr>
            <a:r>
              <a:rPr lang="en-US" altLang="it-IT" dirty="0">
                <a:solidFill>
                  <a:srgbClr val="000000"/>
                </a:solidFill>
                <a:latin typeface="+mj-lt"/>
              </a:rPr>
              <a:t>Spirometry </a:t>
            </a:r>
          </a:p>
        </p:txBody>
      </p:sp>
      <p:pic>
        <p:nvPicPr>
          <p:cNvPr id="37894" name="Picture 6">
            <a:extLst>
              <a:ext uri="{FF2B5EF4-FFF2-40B4-BE49-F238E27FC236}">
                <a16:creationId xmlns:a16="http://schemas.microsoft.com/office/drawing/2014/main" id="{F11FBCDC-D195-1C2A-2EB7-2F81AFD4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006" y="1589381"/>
            <a:ext cx="2160588" cy="139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5" name="Picture 7">
            <a:extLst>
              <a:ext uri="{FF2B5EF4-FFF2-40B4-BE49-F238E27FC236}">
                <a16:creationId xmlns:a16="http://schemas.microsoft.com/office/drawing/2014/main" id="{2AC2308F-0F0D-DA20-C1B3-00A59E995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7956" y="3566923"/>
            <a:ext cx="1944688" cy="1187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6" name="Rectangle 8">
            <a:extLst>
              <a:ext uri="{FF2B5EF4-FFF2-40B4-BE49-F238E27FC236}">
                <a16:creationId xmlns:a16="http://schemas.microsoft.com/office/drawing/2014/main" id="{0ED92BBC-BB3E-ADB7-4BB5-3DBF18376E1C}"/>
              </a:ext>
            </a:extLst>
          </p:cNvPr>
          <p:cNvSpPr>
            <a:spLocks noChangeArrowheads="1"/>
          </p:cNvSpPr>
          <p:nvPr/>
        </p:nvSpPr>
        <p:spPr bwMode="auto">
          <a:xfrm>
            <a:off x="3188401" y="4573204"/>
            <a:ext cx="5803489" cy="1169167"/>
          </a:xfrm>
          <a:prstGeom prst="rect">
            <a:avLst/>
          </a:prstGeom>
          <a:noFill/>
          <a:ln>
            <a:noFill/>
          </a:ln>
          <a:effectLst/>
        </p:spPr>
        <p:txBody>
          <a:bodyPr wrap="none"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ts val="650"/>
              </a:spcBef>
              <a:buFontTx/>
              <a:buNone/>
              <a:defRPr/>
            </a:pPr>
            <a:r>
              <a:rPr lang="en-CA" altLang="it-IT" b="1" dirty="0">
                <a:solidFill>
                  <a:srgbClr val="0000FF"/>
                </a:solidFill>
                <a:latin typeface="+mj-lt"/>
              </a:rPr>
              <a:t>……..but also </a:t>
            </a:r>
          </a:p>
          <a:p>
            <a:pPr algn="ctr" eaLnBrk="1" hangingPunct="1">
              <a:spcBef>
                <a:spcPts val="650"/>
              </a:spcBef>
              <a:buFontTx/>
              <a:buNone/>
              <a:defRPr/>
            </a:pPr>
            <a:r>
              <a:rPr lang="en-CA" altLang="it-IT" b="1" u="sng" dirty="0">
                <a:solidFill>
                  <a:srgbClr val="0000FF"/>
                </a:solidFill>
                <a:latin typeface="+mj-lt"/>
              </a:rPr>
              <a:t>during</a:t>
            </a:r>
            <a:r>
              <a:rPr lang="en-CA" altLang="it-IT" b="1" dirty="0">
                <a:solidFill>
                  <a:srgbClr val="0000FF"/>
                </a:solidFill>
                <a:latin typeface="+mj-lt"/>
              </a:rPr>
              <a:t> and at </a:t>
            </a:r>
            <a:r>
              <a:rPr lang="en-CA" altLang="it-IT" b="1" u="sng" dirty="0">
                <a:solidFill>
                  <a:srgbClr val="0000FF"/>
                </a:solidFill>
                <a:latin typeface="+mj-lt"/>
              </a:rPr>
              <a:t>the end</a:t>
            </a:r>
            <a:r>
              <a:rPr lang="en-CA" altLang="it-IT" b="1" dirty="0">
                <a:solidFill>
                  <a:srgbClr val="0000FF"/>
                </a:solidFill>
                <a:latin typeface="+mj-lt"/>
              </a:rPr>
              <a:t> of DPT</a:t>
            </a:r>
          </a:p>
        </p:txBody>
      </p:sp>
      <p:sp>
        <p:nvSpPr>
          <p:cNvPr id="2" name="Rettangolo 1">
            <a:extLst>
              <a:ext uri="{FF2B5EF4-FFF2-40B4-BE49-F238E27FC236}">
                <a16:creationId xmlns:a16="http://schemas.microsoft.com/office/drawing/2014/main" id="{AABA8226-2767-4E69-058E-02B6FB04BC0D}"/>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6F40AE5B-D655-23D7-C24F-992F58F7F4A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8C081A0E-89AA-086C-FF0A-F6F700CE7C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D5C485BC-5266-C40E-77AA-6F5E4DE46D06}"/>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5F416D17-0287-C75B-5C23-F8E10B3977D2}"/>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7" name="Rettangolo 6">
            <a:extLst>
              <a:ext uri="{FF2B5EF4-FFF2-40B4-BE49-F238E27FC236}">
                <a16:creationId xmlns:a16="http://schemas.microsoft.com/office/drawing/2014/main" id="{27D25B72-CBAD-D22B-34ED-C44EDD4738E8}"/>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865BCCA4-EDB2-1A61-167E-D01577E58EF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0B6E9A9F-6A2E-CBD4-4FD7-25E390D86D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276F34EA-C5F2-5C00-6021-2ABB27E772A3}"/>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a:extLst>
              <a:ext uri="{FF2B5EF4-FFF2-40B4-BE49-F238E27FC236}">
                <a16:creationId xmlns:a16="http://schemas.microsoft.com/office/drawing/2014/main" id="{41A66EDD-24B7-4C0A-FF39-120D2D617FDA}"/>
              </a:ext>
            </a:extLst>
          </p:cNvPr>
          <p:cNvSpPr txBox="1"/>
          <p:nvPr/>
        </p:nvSpPr>
        <p:spPr>
          <a:xfrm>
            <a:off x="148709" y="6264529"/>
            <a:ext cx="12043291" cy="646331"/>
          </a:xfrm>
          <a:prstGeom prst="rect">
            <a:avLst/>
          </a:prstGeom>
          <a:noFill/>
        </p:spPr>
        <p:txBody>
          <a:bodyPr wrap="square">
            <a:spAutoFit/>
          </a:bodyPr>
          <a:lstStyle/>
          <a:p>
            <a:r>
              <a:rPr lang="en-US" altLang="it-IT" dirty="0">
                <a:latin typeface="Arial" panose="020B0604020202020204" pitchFamily="34" charset="0"/>
              </a:rPr>
              <a:t>It is essential to have well-trained medical staff doctors, nurses, who are immediately available in case of emergency, and facilities for continuous monitoring of </a:t>
            </a:r>
            <a:r>
              <a:rPr lang="it-IT" altLang="it-IT" dirty="0">
                <a:latin typeface="Arial" panose="020B0604020202020204" pitchFamily="34" charset="0"/>
              </a:rPr>
              <a:t>the </a:t>
            </a:r>
            <a:r>
              <a:rPr lang="it-IT" altLang="it-IT" dirty="0" err="1">
                <a:latin typeface="Arial" panose="020B0604020202020204" pitchFamily="34" charset="0"/>
              </a:rPr>
              <a:t>patient’s</a:t>
            </a:r>
            <a:r>
              <a:rPr lang="it-IT" altLang="it-IT" dirty="0">
                <a:latin typeface="Arial" panose="020B0604020202020204" pitchFamily="34" charset="0"/>
              </a:rPr>
              <a:t> </a:t>
            </a:r>
            <a:r>
              <a:rPr lang="it-IT" altLang="it-IT" dirty="0" err="1">
                <a:latin typeface="Arial" panose="020B0604020202020204" pitchFamily="34" charset="0"/>
              </a:rPr>
              <a:t>condition</a:t>
            </a:r>
            <a:endParaRPr lang="en-US" altLang="it-IT" dirty="0">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6645F3EC-9DCB-A397-9DEB-453334EE8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4188"/>
            <a:ext cx="2735263" cy="162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9" name="Rectangle 3">
            <a:extLst>
              <a:ext uri="{FF2B5EF4-FFF2-40B4-BE49-F238E27FC236}">
                <a16:creationId xmlns:a16="http://schemas.microsoft.com/office/drawing/2014/main" id="{23C0AF82-08FC-EB05-D3FE-60D2CE560911}"/>
              </a:ext>
            </a:extLst>
          </p:cNvPr>
          <p:cNvSpPr>
            <a:spLocks noChangeArrowheads="1"/>
          </p:cNvSpPr>
          <p:nvPr/>
        </p:nvSpPr>
        <p:spPr bwMode="auto">
          <a:xfrm>
            <a:off x="7680325" y="4476750"/>
            <a:ext cx="2735263" cy="681038"/>
          </a:xfrm>
          <a:prstGeom prst="rect">
            <a:avLst/>
          </a:prstGeom>
          <a:noFill/>
          <a:ln>
            <a:no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it-IT" altLang="it-IT" sz="3600">
              <a:latin typeface="+mj-lt"/>
            </a:endParaRPr>
          </a:p>
        </p:txBody>
      </p:sp>
      <p:sp>
        <p:nvSpPr>
          <p:cNvPr id="60420" name="Rectangle 4">
            <a:extLst>
              <a:ext uri="{FF2B5EF4-FFF2-40B4-BE49-F238E27FC236}">
                <a16:creationId xmlns:a16="http://schemas.microsoft.com/office/drawing/2014/main" id="{C22B2864-3E3C-4E34-5F27-036AF776F748}"/>
              </a:ext>
            </a:extLst>
          </p:cNvPr>
          <p:cNvSpPr>
            <a:spLocks noGrp="1" noChangeArrowheads="1"/>
          </p:cNvSpPr>
          <p:nvPr>
            <p:ph type="title"/>
          </p:nvPr>
        </p:nvSpPr>
        <p:spPr>
          <a:xfrm>
            <a:off x="3018773" y="770732"/>
            <a:ext cx="7026927" cy="582612"/>
          </a:xfrm>
          <a:solidFill>
            <a:schemeClr val="bg1">
              <a:lumMod val="85000"/>
            </a:schemeClr>
          </a:solidFill>
        </p:spPr>
        <p:txBody>
          <a:bodyPr>
            <a:normAutofit fontScale="90000"/>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CA" altLang="it-IT" sz="3600" b="1" dirty="0">
                <a:solidFill>
                  <a:srgbClr val="C00000"/>
                </a:solidFill>
              </a:rPr>
              <a:t>Preparing Patients for DPT</a:t>
            </a:r>
          </a:p>
        </p:txBody>
      </p:sp>
      <p:sp>
        <p:nvSpPr>
          <p:cNvPr id="60421" name="Rectangle 5">
            <a:extLst>
              <a:ext uri="{FF2B5EF4-FFF2-40B4-BE49-F238E27FC236}">
                <a16:creationId xmlns:a16="http://schemas.microsoft.com/office/drawing/2014/main" id="{AE2FDD61-508B-2B5E-481B-9CB8A610A373}"/>
              </a:ext>
            </a:extLst>
          </p:cNvPr>
          <p:cNvSpPr>
            <a:spLocks noChangeArrowheads="1"/>
          </p:cNvSpPr>
          <p:nvPr/>
        </p:nvSpPr>
        <p:spPr bwMode="auto">
          <a:xfrm>
            <a:off x="4859840" y="1669107"/>
            <a:ext cx="6178550" cy="4558074"/>
          </a:xfrm>
          <a:prstGeom prst="rect">
            <a:avLst/>
          </a:prstGeom>
          <a:noFill/>
          <a:ln>
            <a:solidFill>
              <a:schemeClr val="tx1"/>
            </a:solidFill>
          </a:ln>
          <a:effectLst/>
        </p:spPr>
        <p:txBody>
          <a:bodyPr lIns="90000" tIns="46800" rIns="90000" bIns="46800"/>
          <a:lstStyle>
            <a:lvl1pPr marL="342900" indent="-339725">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panose="020B0604020202020204" pitchFamily="34" charset="0"/>
              </a:defRPr>
            </a:lvl1pPr>
            <a:lvl2pPr marL="742950" indent="-28575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panose="020B0604020202020204" pitchFamily="34" charset="0"/>
              </a:defRPr>
            </a:lvl2pPr>
            <a:lvl3pPr marL="11430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panose="020B0604020202020204" pitchFamily="34" charset="0"/>
              </a:defRPr>
            </a:lvl3pPr>
            <a:lvl4pPr marL="16002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4pPr>
            <a:lvl5pPr marL="2057400" indent="-22860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panose="020B0604020202020204" pitchFamily="34" charset="0"/>
              </a:defRPr>
            </a:lvl9pPr>
          </a:lstStyle>
          <a:p>
            <a:pPr eaLnBrk="1" hangingPunct="1">
              <a:spcBef>
                <a:spcPts val="650"/>
              </a:spcBef>
              <a:defRPr/>
            </a:pPr>
            <a:r>
              <a:rPr lang="en-US" altLang="it-IT" sz="2400" b="1" dirty="0">
                <a:solidFill>
                  <a:srgbClr val="222268"/>
                </a:solidFill>
                <a:latin typeface="+mj-lt"/>
              </a:rPr>
              <a:t>Patients should be observed according to the type of reaction expected. </a:t>
            </a:r>
          </a:p>
          <a:p>
            <a:pPr eaLnBrk="1" hangingPunct="1">
              <a:spcBef>
                <a:spcPts val="650"/>
              </a:spcBef>
              <a:buFontTx/>
              <a:buNone/>
              <a:defRPr/>
            </a:pPr>
            <a:endParaRPr lang="en-US" altLang="it-IT" sz="2400" b="1" dirty="0">
              <a:solidFill>
                <a:srgbClr val="222268"/>
              </a:solidFill>
              <a:latin typeface="+mj-lt"/>
            </a:endParaRPr>
          </a:p>
          <a:p>
            <a:pPr eaLnBrk="1" hangingPunct="1">
              <a:spcBef>
                <a:spcPts val="650"/>
              </a:spcBef>
              <a:defRPr/>
            </a:pPr>
            <a:r>
              <a:rPr lang="en-US" altLang="it-IT" sz="2400" b="1" dirty="0">
                <a:solidFill>
                  <a:srgbClr val="222268"/>
                </a:solidFill>
                <a:latin typeface="+mj-lt"/>
              </a:rPr>
              <a:t>If the original reaction is delayed or not dangerous a DPT may be performed on an outpatient</a:t>
            </a:r>
          </a:p>
          <a:p>
            <a:pPr eaLnBrk="1" hangingPunct="1">
              <a:spcBef>
                <a:spcPts val="650"/>
              </a:spcBef>
              <a:buFontTx/>
              <a:buNone/>
              <a:defRPr/>
            </a:pPr>
            <a:endParaRPr lang="en-US" altLang="it-IT" sz="2400" b="1" dirty="0">
              <a:solidFill>
                <a:srgbClr val="222268"/>
              </a:solidFill>
              <a:latin typeface="+mj-lt"/>
            </a:endParaRPr>
          </a:p>
          <a:p>
            <a:pPr eaLnBrk="1" hangingPunct="1">
              <a:spcBef>
                <a:spcPts val="650"/>
              </a:spcBef>
              <a:defRPr/>
            </a:pPr>
            <a:r>
              <a:rPr lang="en-US" altLang="it-IT" sz="2400" b="1" dirty="0">
                <a:solidFill>
                  <a:srgbClr val="222268"/>
                </a:solidFill>
                <a:latin typeface="+mj-lt"/>
              </a:rPr>
              <a:t>Patients with more severe reactions ought to be hospitalized for a DPT</a:t>
            </a:r>
          </a:p>
          <a:p>
            <a:pPr eaLnBrk="1" hangingPunct="1">
              <a:spcBef>
                <a:spcPts val="650"/>
              </a:spcBef>
              <a:defRPr/>
            </a:pPr>
            <a:endParaRPr lang="en-US" altLang="it-IT" sz="3600" b="1" dirty="0">
              <a:solidFill>
                <a:srgbClr val="222268"/>
              </a:solidFill>
              <a:latin typeface="+mj-lt"/>
            </a:endParaRPr>
          </a:p>
        </p:txBody>
      </p:sp>
      <p:pic>
        <p:nvPicPr>
          <p:cNvPr id="39942" name="Picture 2">
            <a:extLst>
              <a:ext uri="{FF2B5EF4-FFF2-40B4-BE49-F238E27FC236}">
                <a16:creationId xmlns:a16="http://schemas.microsoft.com/office/drawing/2014/main" id="{C6D92B06-2E8D-DA86-6D9F-40843ACFD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3729038"/>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a:extLst>
              <a:ext uri="{FF2B5EF4-FFF2-40B4-BE49-F238E27FC236}">
                <a16:creationId xmlns:a16="http://schemas.microsoft.com/office/drawing/2014/main" id="{53C2344E-5A40-C1FE-BF83-0D397D7E707E}"/>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E97C3812-BF93-2A22-7281-EF6C06C2F1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99843507-C3A2-E6A3-50E7-EC86A3992A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D83489B9-8D5D-E78E-7046-610B0C6E2F32}"/>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3AC38101-F7E7-9BBF-1E66-2396B075A786}"/>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7" name="Rettangolo 6">
            <a:extLst>
              <a:ext uri="{FF2B5EF4-FFF2-40B4-BE49-F238E27FC236}">
                <a16:creationId xmlns:a16="http://schemas.microsoft.com/office/drawing/2014/main" id="{6516B769-B16A-B74A-19B0-34985DAB22FD}"/>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5631B9B4-9641-494E-01D9-B008B094463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F39B4294-DD4D-DD3F-A94C-8F9816DF13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C46D8506-D4C0-1EEE-5F3D-3E5F5BBA8D72}"/>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1D033E47-1E09-297F-045E-E07C3D41C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2" y="1574097"/>
            <a:ext cx="2735263" cy="1624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Rectangle 3">
            <a:extLst>
              <a:ext uri="{FF2B5EF4-FFF2-40B4-BE49-F238E27FC236}">
                <a16:creationId xmlns:a16="http://schemas.microsoft.com/office/drawing/2014/main" id="{925CCF4D-22AF-8A20-067A-3D5640FC035C}"/>
              </a:ext>
            </a:extLst>
          </p:cNvPr>
          <p:cNvSpPr>
            <a:spLocks noGrp="1" noChangeArrowheads="1"/>
          </p:cNvSpPr>
          <p:nvPr>
            <p:ph type="title"/>
          </p:nvPr>
        </p:nvSpPr>
        <p:spPr>
          <a:xfrm>
            <a:off x="3117056" y="606425"/>
            <a:ext cx="5546725" cy="647700"/>
          </a:xfrm>
          <a:solidFill>
            <a:schemeClr val="bg1">
              <a:lumMod val="85000"/>
            </a:schemeClr>
          </a:solidFill>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CA" altLang="it-IT" sz="3600" b="1" dirty="0">
                <a:solidFill>
                  <a:srgbClr val="C00000"/>
                </a:solidFill>
              </a:rPr>
              <a:t>EMERGENCY</a:t>
            </a:r>
          </a:p>
        </p:txBody>
      </p:sp>
      <p:pic>
        <p:nvPicPr>
          <p:cNvPr id="41988" name="Picture 4">
            <a:extLst>
              <a:ext uri="{FF2B5EF4-FFF2-40B4-BE49-F238E27FC236}">
                <a16:creationId xmlns:a16="http://schemas.microsoft.com/office/drawing/2014/main" id="{21D11653-9774-24C0-3985-6E06E18C4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582" y="3518082"/>
            <a:ext cx="153987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8" name="Rectangle 5">
            <a:extLst>
              <a:ext uri="{FF2B5EF4-FFF2-40B4-BE49-F238E27FC236}">
                <a16:creationId xmlns:a16="http://schemas.microsoft.com/office/drawing/2014/main" id="{F1BA59C4-3638-66DD-F3D2-547599FF7992}"/>
              </a:ext>
            </a:extLst>
          </p:cNvPr>
          <p:cNvSpPr>
            <a:spLocks noChangeArrowheads="1"/>
          </p:cNvSpPr>
          <p:nvPr/>
        </p:nvSpPr>
        <p:spPr bwMode="auto">
          <a:xfrm>
            <a:off x="4209223" y="1376544"/>
            <a:ext cx="5399088" cy="2516188"/>
          </a:xfrm>
          <a:prstGeom prst="rect">
            <a:avLst/>
          </a:prstGeom>
          <a:noFill/>
          <a:ln>
            <a:noFill/>
          </a:ln>
          <a:effectLst/>
        </p:spPr>
        <p:txBody>
          <a:bodyPr lIns="90000" tIns="46800" rIns="90000" bIns="46800"/>
          <a:lstStyle>
            <a:lvl1pPr marL="339725" indent="-339725" eaLnBrk="0" hangingPunct="0">
              <a:spcBef>
                <a:spcPct val="20000"/>
              </a:spcBef>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3200">
                <a:solidFill>
                  <a:schemeClr val="tx1"/>
                </a:solidFill>
                <a:latin typeface="Arial" charset="0"/>
              </a:defRPr>
            </a:lvl1pPr>
            <a:lvl2pPr marL="742950" indent="-285750" eaLnBrk="0" hangingPunct="0">
              <a:spcBef>
                <a:spcPct val="20000"/>
              </a:spcBef>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800">
                <a:solidFill>
                  <a:schemeClr val="tx1"/>
                </a:solidFill>
                <a:latin typeface="Arial" charset="0"/>
              </a:defRPr>
            </a:lvl2pPr>
            <a:lvl3pPr marL="1143000" indent="-228600" eaLnBrk="0" hangingPunct="0">
              <a:spcBef>
                <a:spcPct val="20000"/>
              </a:spcBef>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400">
                <a:solidFill>
                  <a:schemeClr val="tx1"/>
                </a:solidFill>
                <a:latin typeface="Arial" charset="0"/>
              </a:defRPr>
            </a:lvl3pPr>
            <a:lvl4pPr marL="1600200" indent="-228600" eaLnBrk="0" hangingPunct="0">
              <a:spcBef>
                <a:spcPct val="20000"/>
              </a:spcBef>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chemeClr val="tx1"/>
                </a:solidFill>
                <a:latin typeface="Arial" charset="0"/>
              </a:defRPr>
            </a:lvl4pPr>
            <a:lvl5pPr marL="2057400" indent="-228600" eaLnBrk="0" hangingPunct="0">
              <a:spcBef>
                <a:spcPct val="20000"/>
              </a:spcBef>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chemeClr val="tx1"/>
                </a:solidFill>
                <a:latin typeface="Arial" charset="0"/>
              </a:defRPr>
            </a:lvl5pPr>
            <a:lvl6pPr marL="2514600" indent="-228600" eaLnBrk="0" fontAlgn="base" hangingPunct="0">
              <a:spcBef>
                <a:spcPct val="20000"/>
              </a:spcBef>
              <a:spcAft>
                <a:spcPct val="0"/>
              </a:spcAft>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chemeClr val="tx1"/>
                </a:solidFill>
                <a:latin typeface="Arial" charset="0"/>
              </a:defRPr>
            </a:lvl6pPr>
            <a:lvl7pPr marL="2971800" indent="-228600" eaLnBrk="0" fontAlgn="base" hangingPunct="0">
              <a:spcBef>
                <a:spcPct val="20000"/>
              </a:spcBef>
              <a:spcAft>
                <a:spcPct val="0"/>
              </a:spcAft>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chemeClr val="tx1"/>
                </a:solidFill>
                <a:latin typeface="Arial" charset="0"/>
              </a:defRPr>
            </a:lvl7pPr>
            <a:lvl8pPr marL="3429000" indent="-228600" eaLnBrk="0" fontAlgn="base" hangingPunct="0">
              <a:spcBef>
                <a:spcPct val="20000"/>
              </a:spcBef>
              <a:spcAft>
                <a:spcPct val="0"/>
              </a:spcAft>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chemeClr val="tx1"/>
                </a:solidFill>
                <a:latin typeface="Arial" charset="0"/>
              </a:defRPr>
            </a:lvl8pPr>
            <a:lvl9pPr marL="3886200" indent="-228600" eaLnBrk="0" fontAlgn="base" hangingPunct="0">
              <a:spcBef>
                <a:spcPct val="20000"/>
              </a:spcBef>
              <a:spcAft>
                <a:spcPct val="0"/>
              </a:spcAft>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sz="2000">
                <a:solidFill>
                  <a:schemeClr val="tx1"/>
                </a:solidFill>
                <a:latin typeface="Arial" charset="0"/>
              </a:defRPr>
            </a:lvl9pPr>
          </a:lstStyle>
          <a:p>
            <a:pPr eaLnBrk="1" hangingPunct="1">
              <a:spcBef>
                <a:spcPts val="650"/>
              </a:spcBef>
              <a:buFont typeface="Verdana" pitchFamily="34" charset="0"/>
              <a:buChar char="•"/>
              <a:defRPr/>
            </a:pPr>
            <a:r>
              <a:rPr lang="en-CA" altLang="it-IT" sz="2800" b="1" dirty="0">
                <a:solidFill>
                  <a:schemeClr val="accent6">
                    <a:lumMod val="75000"/>
                  </a:schemeClr>
                </a:solidFill>
                <a:latin typeface="+mj-lt"/>
              </a:rPr>
              <a:t>Medical staff </a:t>
            </a:r>
          </a:p>
          <a:p>
            <a:pPr eaLnBrk="1" hangingPunct="1">
              <a:spcBef>
                <a:spcPts val="650"/>
              </a:spcBef>
              <a:buFont typeface="Verdana" pitchFamily="34" charset="0"/>
              <a:buChar char="•"/>
              <a:defRPr/>
            </a:pPr>
            <a:r>
              <a:rPr lang="en-CA" altLang="it-IT" sz="2800" b="1" dirty="0">
                <a:solidFill>
                  <a:schemeClr val="accent6">
                    <a:lumMod val="75000"/>
                  </a:schemeClr>
                </a:solidFill>
                <a:latin typeface="+mj-lt"/>
              </a:rPr>
              <a:t>Written emergency protocol</a:t>
            </a:r>
          </a:p>
          <a:p>
            <a:pPr eaLnBrk="1" hangingPunct="1">
              <a:spcBef>
                <a:spcPts val="650"/>
              </a:spcBef>
              <a:buFont typeface="Verdana" pitchFamily="34" charset="0"/>
              <a:buChar char="•"/>
              <a:defRPr/>
            </a:pPr>
            <a:r>
              <a:rPr lang="en-CA" altLang="it-IT" sz="2800" b="1" dirty="0">
                <a:solidFill>
                  <a:schemeClr val="accent6">
                    <a:lumMod val="75000"/>
                  </a:schemeClr>
                </a:solidFill>
                <a:latin typeface="+mj-lt"/>
              </a:rPr>
              <a:t>Emergency treatment</a:t>
            </a:r>
          </a:p>
          <a:p>
            <a:pPr eaLnBrk="1" hangingPunct="1">
              <a:spcBef>
                <a:spcPts val="650"/>
              </a:spcBef>
              <a:buFont typeface="Verdana" pitchFamily="34" charset="0"/>
              <a:buChar char="•"/>
              <a:defRPr/>
            </a:pPr>
            <a:r>
              <a:rPr lang="en-CA" altLang="it-IT" sz="2800" b="1" dirty="0">
                <a:solidFill>
                  <a:schemeClr val="accent6">
                    <a:lumMod val="75000"/>
                  </a:schemeClr>
                </a:solidFill>
                <a:latin typeface="+mj-lt"/>
              </a:rPr>
              <a:t>Facilities for continuous monitoring </a:t>
            </a:r>
          </a:p>
          <a:p>
            <a:pPr eaLnBrk="1" hangingPunct="1">
              <a:spcBef>
                <a:spcPts val="650"/>
              </a:spcBef>
              <a:buFontTx/>
              <a:buNone/>
              <a:defRPr/>
            </a:pPr>
            <a:endParaRPr lang="en-CA" altLang="it-IT" sz="2800" b="1" dirty="0">
              <a:solidFill>
                <a:schemeClr val="accent6">
                  <a:lumMod val="75000"/>
                </a:schemeClr>
              </a:solidFill>
              <a:latin typeface="+mj-lt"/>
            </a:endParaRPr>
          </a:p>
        </p:txBody>
      </p:sp>
      <p:sp>
        <p:nvSpPr>
          <p:cNvPr id="62470" name="Rettangolo 1">
            <a:extLst>
              <a:ext uri="{FF2B5EF4-FFF2-40B4-BE49-F238E27FC236}">
                <a16:creationId xmlns:a16="http://schemas.microsoft.com/office/drawing/2014/main" id="{3CEDC13F-4B3F-84C0-D9C5-99C80F3197DA}"/>
              </a:ext>
            </a:extLst>
          </p:cNvPr>
          <p:cNvSpPr>
            <a:spLocks noChangeArrowheads="1"/>
          </p:cNvSpPr>
          <p:nvPr/>
        </p:nvSpPr>
        <p:spPr bwMode="auto">
          <a:xfrm>
            <a:off x="4199882" y="4149725"/>
            <a:ext cx="7156450" cy="1384300"/>
          </a:xfrm>
          <a:prstGeom prst="rect">
            <a:avLst/>
          </a:prstGeom>
          <a:solidFill>
            <a:srgbClr val="FFFF00"/>
          </a:solidFill>
          <a:ln>
            <a:noFill/>
          </a:ln>
        </p:spPr>
        <p:txBody>
          <a:bodyPr>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ts val="450"/>
              </a:spcBef>
              <a:buFontTx/>
              <a:buNone/>
              <a:defRPr/>
            </a:pPr>
            <a:r>
              <a:rPr lang="en-US" altLang="it-IT" sz="2800" b="1" dirty="0">
                <a:solidFill>
                  <a:srgbClr val="222268"/>
                </a:solidFill>
                <a:latin typeface="+mj-lt"/>
              </a:rPr>
              <a:t>In case of patients with a history of anaphylactic shock intravenous access is mandatory during the entire test</a:t>
            </a:r>
          </a:p>
        </p:txBody>
      </p:sp>
      <p:sp>
        <p:nvSpPr>
          <p:cNvPr id="2" name="Rettangolo 1">
            <a:extLst>
              <a:ext uri="{FF2B5EF4-FFF2-40B4-BE49-F238E27FC236}">
                <a16:creationId xmlns:a16="http://schemas.microsoft.com/office/drawing/2014/main" id="{42E88A31-52A2-35A5-B712-99C874085C36}"/>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35FD7119-2A9B-ED9B-2F38-AD1A243775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CC01A0C8-B40C-1587-4FB5-64F884F5FE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08D770A7-5999-8393-21E5-EA78476C9C1D}"/>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38EEBD01-65E4-DDED-DCC5-C1443F9192DF}"/>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7" name="Rettangolo 6">
            <a:extLst>
              <a:ext uri="{FF2B5EF4-FFF2-40B4-BE49-F238E27FC236}">
                <a16:creationId xmlns:a16="http://schemas.microsoft.com/office/drawing/2014/main" id="{F70B165D-0889-B94D-93B1-9579B5F89AF2}"/>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B695971B-F367-15B5-D039-4DA2CA7A0F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7CE60DD2-1DFC-E9D5-10C8-7E0DE46BC6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4" descr="blob:https://web.whatsapp.com/b2225d47-430b-494f-b980-3269852f5012">
            <a:extLst>
              <a:ext uri="{FF2B5EF4-FFF2-40B4-BE49-F238E27FC236}">
                <a16:creationId xmlns:a16="http://schemas.microsoft.com/office/drawing/2014/main" id="{03BEFF65-68E4-2531-965A-C4E080543969}"/>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a:extLst>
              <a:ext uri="{FF2B5EF4-FFF2-40B4-BE49-F238E27FC236}">
                <a16:creationId xmlns:a16="http://schemas.microsoft.com/office/drawing/2014/main" id="{DD847A54-45ED-D130-86CB-FA1BA5434026}"/>
              </a:ext>
            </a:extLst>
          </p:cNvPr>
          <p:cNvSpPr txBox="1"/>
          <p:nvPr/>
        </p:nvSpPr>
        <p:spPr>
          <a:xfrm>
            <a:off x="153987" y="5941789"/>
            <a:ext cx="11884025" cy="923330"/>
          </a:xfrm>
          <a:prstGeom prst="rect">
            <a:avLst/>
          </a:prstGeom>
          <a:solidFill>
            <a:schemeClr val="bg2"/>
          </a:solidFill>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it-IT" dirty="0">
                <a:latin typeface="Arial" panose="020B0604020202020204" pitchFamily="34" charset="0"/>
              </a:rPr>
              <a:t>Physicians and nursing staff have to be present in order to monitor symptoms and cutaneous signs during then</a:t>
            </a:r>
            <a:r>
              <a:rPr lang="it-IT" altLang="it-IT" dirty="0">
                <a:latin typeface="Arial" panose="020B0604020202020204" pitchFamily="34" charset="0"/>
              </a:rPr>
              <a:t>test.,</a:t>
            </a:r>
            <a:r>
              <a:rPr lang="en-US" altLang="it-IT" dirty="0">
                <a:latin typeface="Arial" panose="020B0604020202020204" pitchFamily="34" charset="0"/>
              </a:rPr>
              <a:t> It is very important to have a written emergency protocol, and emergency drugs and facilities for continuous monitoring available </a:t>
            </a:r>
            <a:r>
              <a:rPr lang="en-US" altLang="it-IT" dirty="0" err="1">
                <a:latin typeface="Arial" panose="020B0604020202020204" pitchFamily="34" charset="0"/>
              </a:rPr>
              <a:t>immediat</a:t>
            </a:r>
            <a:endParaRPr lang="en-US" altLang="it-IT" b="1" dirty="0">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Immagine 1">
            <a:extLst>
              <a:ext uri="{FF2B5EF4-FFF2-40B4-BE49-F238E27FC236}">
                <a16:creationId xmlns:a16="http://schemas.microsoft.com/office/drawing/2014/main" id="{90A60458-5FB2-1710-DCCB-1E85901DD0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2136775"/>
            <a:ext cx="9018588"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 name="Rectangle 1">
            <a:extLst>
              <a:ext uri="{FF2B5EF4-FFF2-40B4-BE49-F238E27FC236}">
                <a16:creationId xmlns:a16="http://schemas.microsoft.com/office/drawing/2014/main" id="{C8C662A1-E941-5005-EEFB-732EB186B847}"/>
              </a:ext>
            </a:extLst>
          </p:cNvPr>
          <p:cNvSpPr>
            <a:spLocks noGrp="1" noChangeArrowheads="1"/>
          </p:cNvSpPr>
          <p:nvPr>
            <p:ph idx="1"/>
          </p:nvPr>
        </p:nvSpPr>
        <p:spPr>
          <a:xfrm>
            <a:off x="1661026" y="1584129"/>
            <a:ext cx="9144000" cy="962025"/>
          </a:xfrm>
        </p:spPr>
        <p:txBody>
          <a:bodyPr anchor="t"/>
          <a:lstStyle/>
          <a:p>
            <a:pPr marL="342900" indent="-339725" algn="l" eaLnBrk="1" hangingPunct="1">
              <a:spcBef>
                <a:spcPts val="600"/>
              </a:spcBef>
              <a:buFont typeface="Verdana" pitchFamily="32"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it-IT" sz="2800" b="1" dirty="0">
                <a:solidFill>
                  <a:schemeClr val="accent6">
                    <a:lumMod val="75000"/>
                  </a:schemeClr>
                </a:solidFill>
                <a:latin typeface="+mn-lt"/>
              </a:rPr>
              <a:t>Pts who used drugs (antihistamines or oral steroids)</a:t>
            </a:r>
          </a:p>
        </p:txBody>
      </p:sp>
      <p:sp>
        <p:nvSpPr>
          <p:cNvPr id="27653" name="Rectangle 4">
            <a:extLst>
              <a:ext uri="{FF2B5EF4-FFF2-40B4-BE49-F238E27FC236}">
                <a16:creationId xmlns:a16="http://schemas.microsoft.com/office/drawing/2014/main" id="{2325BD5C-814D-4A62-D673-31C393D8DD5B}"/>
              </a:ext>
            </a:extLst>
          </p:cNvPr>
          <p:cNvSpPr>
            <a:spLocks noChangeArrowheads="1"/>
          </p:cNvSpPr>
          <p:nvPr/>
        </p:nvSpPr>
        <p:spPr bwMode="auto">
          <a:xfrm>
            <a:off x="5485416" y="6125741"/>
            <a:ext cx="5638800" cy="358775"/>
          </a:xfrm>
          <a:prstGeom prst="rect">
            <a:avLst/>
          </a:prstGeom>
          <a:noFill/>
          <a:ln>
            <a:noFill/>
          </a:ln>
          <a:effectLst/>
        </p:spPr>
        <p:txBody>
          <a:bodyPr lIns="90000" tIns="46800" rIns="90000" bIns="46800"/>
          <a:lstStyle>
            <a:lvl1pPr marL="342900" indent="-339725" eaLnBrk="0" hangingPunct="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1"/>
                </a:solidFill>
                <a:latin typeface="Arial" charset="0"/>
              </a:defRPr>
            </a:lvl1pPr>
            <a:lvl2pPr marL="742950" indent="-285750" eaLnBrk="0" hangingPunct="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Arial" charset="0"/>
              </a:defRPr>
            </a:lvl2pPr>
            <a:lvl3pPr marL="1143000" indent="-228600" eaLnBrk="0" hangingPunct="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Arial" charset="0"/>
              </a:defRPr>
            </a:lvl3pPr>
            <a:lvl4pPr marL="1600200" indent="-228600" eaLnBrk="0" hangingPunct="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charset="0"/>
              </a:defRPr>
            </a:lvl4pPr>
            <a:lvl5pPr marL="2057400" indent="-228600" eaLnBrk="0" hangingPunct="0">
              <a:spcBef>
                <a:spcPct val="20000"/>
              </a:spcBef>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Arial" charset="0"/>
              </a:defRPr>
            </a:lvl9pPr>
          </a:lstStyle>
          <a:p>
            <a:pPr eaLnBrk="1" hangingPunct="1">
              <a:lnSpc>
                <a:spcPct val="90000"/>
              </a:lnSpc>
              <a:spcBef>
                <a:spcPts val="300"/>
              </a:spcBef>
              <a:defRPr/>
            </a:pPr>
            <a:r>
              <a:rPr lang="en-GB" altLang="it-IT" sz="1600" b="1" i="1" dirty="0">
                <a:latin typeface="+mn-lt"/>
              </a:rPr>
              <a:t>ENDA –Position Paper. Allergy 2003. 58:854-63</a:t>
            </a:r>
          </a:p>
        </p:txBody>
      </p:sp>
      <p:sp>
        <p:nvSpPr>
          <p:cNvPr id="27654" name="Rectangle 5">
            <a:extLst>
              <a:ext uri="{FF2B5EF4-FFF2-40B4-BE49-F238E27FC236}">
                <a16:creationId xmlns:a16="http://schemas.microsoft.com/office/drawing/2014/main" id="{542F88E3-75FD-C0B5-41D7-F11E380144DB}"/>
              </a:ext>
            </a:extLst>
          </p:cNvPr>
          <p:cNvSpPr>
            <a:spLocks noChangeArrowheads="1"/>
          </p:cNvSpPr>
          <p:nvPr/>
        </p:nvSpPr>
        <p:spPr bwMode="auto">
          <a:xfrm>
            <a:off x="2963069" y="711446"/>
            <a:ext cx="6265862" cy="69215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0000" tIns="46800" rIns="90000" bIns="46800" anchor="ctr"/>
          <a:lstStyle>
            <a:lvl1pPr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charset="0"/>
              </a:defRPr>
            </a:lvl1pPr>
            <a:lvl2pPr marL="742950" indent="-28575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charset="0"/>
              </a:defRPr>
            </a:lvl2pPr>
            <a:lvl3pPr marL="11430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3pPr>
            <a:lvl4pPr marL="16002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ctr" eaLnBrk="1" hangingPunct="1">
              <a:spcBef>
                <a:spcPct val="0"/>
              </a:spcBef>
              <a:buFontTx/>
              <a:buNone/>
              <a:defRPr/>
            </a:pPr>
            <a:r>
              <a:rPr lang="en-GB" altLang="it-IT" sz="4000" b="1" dirty="0">
                <a:solidFill>
                  <a:srgbClr val="C00000"/>
                </a:solidFill>
                <a:latin typeface="+mn-lt"/>
              </a:rPr>
              <a:t>Contraindications:</a:t>
            </a:r>
          </a:p>
        </p:txBody>
      </p:sp>
      <p:sp>
        <p:nvSpPr>
          <p:cNvPr id="46088" name="CasellaDiTesto 6">
            <a:extLst>
              <a:ext uri="{FF2B5EF4-FFF2-40B4-BE49-F238E27FC236}">
                <a16:creationId xmlns:a16="http://schemas.microsoft.com/office/drawing/2014/main" id="{06107099-3DAB-4923-DFF1-31253058A96D}"/>
              </a:ext>
            </a:extLst>
          </p:cNvPr>
          <p:cNvSpPr txBox="1">
            <a:spLocks noChangeArrowheads="1"/>
          </p:cNvSpPr>
          <p:nvPr/>
        </p:nvSpPr>
        <p:spPr bwMode="auto">
          <a:xfrm>
            <a:off x="5485416" y="6506319"/>
            <a:ext cx="663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it-IT" altLang="it-IT" sz="1800" b="1" i="1" dirty="0"/>
              <a:t>«International </a:t>
            </a:r>
            <a:r>
              <a:rPr lang="it-IT" altLang="it-IT" sz="1800" b="1" i="1" dirty="0" err="1"/>
              <a:t>Consensus</a:t>
            </a:r>
            <a:r>
              <a:rPr lang="it-IT" altLang="it-IT" sz="1800" b="1" i="1" dirty="0"/>
              <a:t>  on </a:t>
            </a:r>
            <a:r>
              <a:rPr lang="it-IT" altLang="it-IT" sz="1800" b="1" i="1" dirty="0" err="1"/>
              <a:t>drug</a:t>
            </a:r>
            <a:r>
              <a:rPr lang="it-IT" altLang="it-IT" sz="1800" b="1" i="1" dirty="0"/>
              <a:t> </a:t>
            </a:r>
            <a:r>
              <a:rPr lang="it-IT" altLang="it-IT" sz="1800" b="1" i="1" dirty="0" err="1"/>
              <a:t>allergy</a:t>
            </a:r>
            <a:r>
              <a:rPr lang="it-IT" altLang="it-IT" sz="1800" b="1" i="1" dirty="0"/>
              <a:t>» </a:t>
            </a:r>
            <a:r>
              <a:rPr lang="it-IT" altLang="it-IT" sz="1800" b="1" i="1" dirty="0" err="1"/>
              <a:t>Allergy</a:t>
            </a:r>
            <a:r>
              <a:rPr lang="it-IT" altLang="it-IT" sz="1800" b="1" i="1" dirty="0"/>
              <a:t> 2014</a:t>
            </a:r>
          </a:p>
        </p:txBody>
      </p:sp>
      <p:pic>
        <p:nvPicPr>
          <p:cNvPr id="12" name="Immagine 11">
            <a:extLst>
              <a:ext uri="{FF2B5EF4-FFF2-40B4-BE49-F238E27FC236}">
                <a16:creationId xmlns:a16="http://schemas.microsoft.com/office/drawing/2014/main" id="{EF5E3B05-92A3-F8B6-438D-10D6FC1682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949700"/>
            <a:ext cx="38465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a:extLst>
              <a:ext uri="{FF2B5EF4-FFF2-40B4-BE49-F238E27FC236}">
                <a16:creationId xmlns:a16="http://schemas.microsoft.com/office/drawing/2014/main" id="{35862009-0C4D-ECC4-09BC-29088CC001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5450" y="4203700"/>
            <a:ext cx="3911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3E0E789B-B926-25F8-A318-D539C46251F2}"/>
              </a:ext>
            </a:extLst>
          </p:cNvPr>
          <p:cNvSpPr/>
          <p:nvPr/>
        </p:nvSpPr>
        <p:spPr>
          <a:xfrm>
            <a:off x="1600200" y="4941888"/>
            <a:ext cx="6367463" cy="2762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8" name="Immagine 7">
            <a:extLst>
              <a:ext uri="{FF2B5EF4-FFF2-40B4-BE49-F238E27FC236}">
                <a16:creationId xmlns:a16="http://schemas.microsoft.com/office/drawing/2014/main" id="{DC69AB8B-3AB3-875D-3E02-7E49244C99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4663" y="2570163"/>
            <a:ext cx="53324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D728F16D-F90A-254D-117C-2BF6BD95F4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96138" y="2654300"/>
            <a:ext cx="1544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Immagine 9">
            <a:extLst>
              <a:ext uri="{FF2B5EF4-FFF2-40B4-BE49-F238E27FC236}">
                <a16:creationId xmlns:a16="http://schemas.microsoft.com/office/drawing/2014/main" id="{15179A82-CEAB-D64A-310F-099B8DC1CC0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17675" y="3170238"/>
            <a:ext cx="3532188" cy="328612"/>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41999" name="Immagine 10">
            <a:extLst>
              <a:ext uri="{FF2B5EF4-FFF2-40B4-BE49-F238E27FC236}">
                <a16:creationId xmlns:a16="http://schemas.microsoft.com/office/drawing/2014/main" id="{904D3D0A-B474-37CA-EADA-4D335E2D2C2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19963" y="3071813"/>
            <a:ext cx="3409950" cy="2936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F38ABC37-D776-28A0-4C03-015F7BAA5321}"/>
              </a:ext>
            </a:extLst>
          </p:cNvPr>
          <p:cNvSpPr/>
          <p:nvPr/>
        </p:nvSpPr>
        <p:spPr>
          <a:xfrm>
            <a:off x="2210582" y="-1736"/>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B9BE70D4-355C-5C9B-8709-66932737D2E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25" t="29333" r="14200" b="30934"/>
          <a:stretch/>
        </p:blipFill>
        <p:spPr bwMode="auto">
          <a:xfrm>
            <a:off x="-13673" y="-1735"/>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B85E1784-09B0-093C-5D5A-B3D63D9947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89752" y="-1736"/>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blob:https://web.whatsapp.com/b2225d47-430b-494f-b980-3269852f5012">
            <a:extLst>
              <a:ext uri="{FF2B5EF4-FFF2-40B4-BE49-F238E27FC236}">
                <a16:creationId xmlns:a16="http://schemas.microsoft.com/office/drawing/2014/main" id="{B254F359-4703-510D-5D83-6F4911F33767}"/>
              </a:ext>
            </a:extLst>
          </p:cNvPr>
          <p:cNvSpPr>
            <a:spLocks noChangeAspect="1" noChangeArrowheads="1"/>
          </p:cNvSpPr>
          <p:nvPr/>
        </p:nvSpPr>
        <p:spPr bwMode="auto">
          <a:xfrm>
            <a:off x="307975" y="6202"/>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CasellaDiTesto 5">
            <a:extLst>
              <a:ext uri="{FF2B5EF4-FFF2-40B4-BE49-F238E27FC236}">
                <a16:creationId xmlns:a16="http://schemas.microsoft.com/office/drawing/2014/main" id="{63E2256F-8F34-3BED-9780-D691507CE86E}"/>
              </a:ext>
            </a:extLst>
          </p:cNvPr>
          <p:cNvSpPr txBox="1"/>
          <p:nvPr/>
        </p:nvSpPr>
        <p:spPr>
          <a:xfrm>
            <a:off x="3095195" y="37707"/>
            <a:ext cx="6996750" cy="584775"/>
          </a:xfrm>
          <a:prstGeom prst="rect">
            <a:avLst/>
          </a:prstGeom>
          <a:noFill/>
        </p:spPr>
        <p:txBody>
          <a:bodyPr wrap="square" rtlCol="0">
            <a:spAutoFit/>
          </a:bodyPr>
          <a:lstStyle/>
          <a:p>
            <a:r>
              <a:rPr lang="it-IT" sz="3200" dirty="0" err="1">
                <a:solidFill>
                  <a:schemeClr val="bg1"/>
                </a:solidFill>
              </a:rPr>
              <a:t>Anaphylaxis</a:t>
            </a:r>
            <a:r>
              <a:rPr lang="it-IT" sz="3200" dirty="0">
                <a:solidFill>
                  <a:schemeClr val="bg1"/>
                </a:solidFill>
              </a:rPr>
              <a:t> to COVID-19 vaccine </a:t>
            </a:r>
          </a:p>
        </p:txBody>
      </p:sp>
      <p:sp>
        <p:nvSpPr>
          <p:cNvPr id="10" name="Rettangolo 9">
            <a:extLst>
              <a:ext uri="{FF2B5EF4-FFF2-40B4-BE49-F238E27FC236}">
                <a16:creationId xmlns:a16="http://schemas.microsoft.com/office/drawing/2014/main" id="{8A9E01C6-3FCC-43E1-9728-6ACA4C9091DB}"/>
              </a:ext>
            </a:extLst>
          </p:cNvPr>
          <p:cNvSpPr/>
          <p:nvPr/>
        </p:nvSpPr>
        <p:spPr>
          <a:xfrm>
            <a:off x="2210582" y="0"/>
            <a:ext cx="9655530" cy="492125"/>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1" name="Picture 2">
            <a:extLst>
              <a:ext uri="{FF2B5EF4-FFF2-40B4-BE49-F238E27FC236}">
                <a16:creationId xmlns:a16="http://schemas.microsoft.com/office/drawing/2014/main" id="{3BE0C65E-982E-75DE-3BFB-4B4CF4DEC96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25" t="29333" r="14200" b="30934"/>
          <a:stretch/>
        </p:blipFill>
        <p:spPr bwMode="auto">
          <a:xfrm>
            <a:off x="-13673" y="1"/>
            <a:ext cx="2279737"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369A0293-B435-4B11-6D74-F62BB703DA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89752" y="0"/>
            <a:ext cx="502248"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 descr="blob:https://web.whatsapp.com/b2225d47-430b-494f-b980-3269852f5012">
            <a:extLst>
              <a:ext uri="{FF2B5EF4-FFF2-40B4-BE49-F238E27FC236}">
                <a16:creationId xmlns:a16="http://schemas.microsoft.com/office/drawing/2014/main" id="{51AC4D84-7A08-444F-550A-F5F6C602A3AE}"/>
              </a:ext>
            </a:extLst>
          </p:cNvPr>
          <p:cNvSpPr>
            <a:spLocks noChangeAspect="1" noChangeArrowheads="1"/>
          </p:cNvSpPr>
          <p:nvPr/>
        </p:nvSpPr>
        <p:spPr bwMode="auto">
          <a:xfrm>
            <a:off x="307975" y="7938"/>
            <a:ext cx="304800" cy="235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par>
                          <p:cTn id="7" fill="hold" nodeType="afterGroup">
                            <p:stCondLst>
                              <p:cond delay="1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199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04D082-9CDA-4FC0-BE6C-A52E0F488982}"/>
              </a:ext>
            </a:extLst>
          </p:cNvPr>
          <p:cNvSpPr>
            <a:spLocks noGrp="1"/>
          </p:cNvSpPr>
          <p:nvPr>
            <p:ph type="title"/>
          </p:nvPr>
        </p:nvSpPr>
        <p:spPr/>
        <p:txBody>
          <a:bodyPr/>
          <a:lstStyle/>
          <a:p>
            <a:endParaRPr lang="it-IT"/>
          </a:p>
        </p:txBody>
      </p:sp>
      <p:sp>
        <p:nvSpPr>
          <p:cNvPr id="3" name="Segnaposto numero diapositiva 2">
            <a:extLst>
              <a:ext uri="{FF2B5EF4-FFF2-40B4-BE49-F238E27FC236}">
                <a16:creationId xmlns:a16="http://schemas.microsoft.com/office/drawing/2014/main" id="{8B873031-6A26-4E42-957E-DD5FADBBD398}"/>
              </a:ext>
            </a:extLst>
          </p:cNvPr>
          <p:cNvSpPr>
            <a:spLocks noGrp="1"/>
          </p:cNvSpPr>
          <p:nvPr>
            <p:ph type="sldNum" sz="quarter" idx="12"/>
          </p:nvPr>
        </p:nvSpPr>
        <p:spPr/>
        <p:txBody>
          <a:bodyPr/>
          <a:lstStyle/>
          <a:p>
            <a:fld id="{C93886EC-8BC4-4BE6-B81E-C92278CB1BCB}" type="slidenum">
              <a:rPr lang="en-US" smtClean="0"/>
              <a:pPr/>
              <a:t>6</a:t>
            </a:fld>
            <a:endParaRPr lang="en-US"/>
          </a:p>
        </p:txBody>
      </p:sp>
      <p:pic>
        <p:nvPicPr>
          <p:cNvPr id="4" name="Immagine 3">
            <a:extLst>
              <a:ext uri="{FF2B5EF4-FFF2-40B4-BE49-F238E27FC236}">
                <a16:creationId xmlns:a16="http://schemas.microsoft.com/office/drawing/2014/main" id="{821A1094-E0ED-42A4-A80B-1812E5AF194E}"/>
              </a:ext>
            </a:extLst>
          </p:cNvPr>
          <p:cNvPicPr>
            <a:picLocks noChangeAspect="1"/>
          </p:cNvPicPr>
          <p:nvPr/>
        </p:nvPicPr>
        <p:blipFill>
          <a:blip r:embed="rId2"/>
          <a:stretch>
            <a:fillRect/>
          </a:stretch>
        </p:blipFill>
        <p:spPr>
          <a:xfrm>
            <a:off x="0" y="74497"/>
            <a:ext cx="12192000" cy="6709006"/>
          </a:xfrm>
          <a:prstGeom prst="rect">
            <a:avLst/>
          </a:prstGeom>
        </p:spPr>
      </p:pic>
      <p:sp>
        <p:nvSpPr>
          <p:cNvPr id="5" name="Rettangolo 4">
            <a:extLst>
              <a:ext uri="{FF2B5EF4-FFF2-40B4-BE49-F238E27FC236}">
                <a16:creationId xmlns:a16="http://schemas.microsoft.com/office/drawing/2014/main" id="{69468149-14B3-E433-EAEC-E347B8D73BBF}"/>
              </a:ext>
            </a:extLst>
          </p:cNvPr>
          <p:cNvSpPr/>
          <p:nvPr/>
        </p:nvSpPr>
        <p:spPr>
          <a:xfrm>
            <a:off x="325677" y="463463"/>
            <a:ext cx="7252570" cy="839244"/>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35C9F7D5-8569-F40A-9895-D6CD4026C117}"/>
              </a:ext>
            </a:extLst>
          </p:cNvPr>
          <p:cNvSpPr txBox="1"/>
          <p:nvPr/>
        </p:nvSpPr>
        <p:spPr>
          <a:xfrm>
            <a:off x="424500" y="329087"/>
            <a:ext cx="6690285" cy="1107996"/>
          </a:xfrm>
          <a:prstGeom prst="rect">
            <a:avLst/>
          </a:prstGeom>
          <a:noFill/>
        </p:spPr>
        <p:txBody>
          <a:bodyPr wrap="square" rtlCol="0">
            <a:spAutoFit/>
          </a:bodyPr>
          <a:lstStyle/>
          <a:p>
            <a:r>
              <a:rPr lang="it-IT" sz="6600" dirty="0">
                <a:solidFill>
                  <a:schemeClr val="bg1"/>
                </a:solidFill>
              </a:rPr>
              <a:t>DRUG ALLERGY</a:t>
            </a:r>
          </a:p>
        </p:txBody>
      </p:sp>
      <p:sp>
        <p:nvSpPr>
          <p:cNvPr id="145413" name="Text Box 5">
            <a:extLst>
              <a:ext uri="{FF2B5EF4-FFF2-40B4-BE49-F238E27FC236}">
                <a16:creationId xmlns:a16="http://schemas.microsoft.com/office/drawing/2014/main" id="{AAD68F10-DAB9-4A22-9371-C1D4E06DA760}"/>
              </a:ext>
            </a:extLst>
          </p:cNvPr>
          <p:cNvSpPr txBox="1">
            <a:spLocks noChangeArrowheads="1"/>
          </p:cNvSpPr>
          <p:nvPr/>
        </p:nvSpPr>
        <p:spPr bwMode="auto">
          <a:xfrm>
            <a:off x="257175" y="1571459"/>
            <a:ext cx="1390650" cy="701675"/>
          </a:xfrm>
          <a:prstGeom prst="rect">
            <a:avLst/>
          </a:prstGeom>
          <a:solidFill>
            <a:srgbClr val="FAFD00"/>
          </a:solidFill>
          <a:ln>
            <a:noFill/>
          </a:ln>
          <a:effectLst/>
          <a:extLst>
            <a:ext uri="{91240B29-F687-4F45-9708-019B960494DF}">
              <a14:hiddenLine xmlns:a14="http://schemas.microsoft.com/office/drawing/2010/main" w="12700">
                <a:solidFill>
                  <a:srgbClr val="FA041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4000" b="1" dirty="0">
                <a:solidFill>
                  <a:srgbClr val="FA0410"/>
                </a:solidFill>
                <a:latin typeface="Times New Roman" panose="02020603050405020304" pitchFamily="18" charset="0"/>
              </a:rPr>
              <a:t>80%</a:t>
            </a:r>
          </a:p>
        </p:txBody>
      </p:sp>
      <p:sp>
        <p:nvSpPr>
          <p:cNvPr id="7" name="Text Box 6">
            <a:extLst>
              <a:ext uri="{FF2B5EF4-FFF2-40B4-BE49-F238E27FC236}">
                <a16:creationId xmlns:a16="http://schemas.microsoft.com/office/drawing/2014/main" id="{AC052459-8DCA-600C-768C-53389459B8BD}"/>
              </a:ext>
            </a:extLst>
          </p:cNvPr>
          <p:cNvSpPr txBox="1">
            <a:spLocks noChangeArrowheads="1"/>
          </p:cNvSpPr>
          <p:nvPr/>
        </p:nvSpPr>
        <p:spPr bwMode="auto">
          <a:xfrm>
            <a:off x="5371991" y="1571459"/>
            <a:ext cx="1211263" cy="708025"/>
          </a:xfrm>
          <a:prstGeom prst="rect">
            <a:avLst/>
          </a:prstGeom>
          <a:solidFill>
            <a:srgbClr val="FAFD00"/>
          </a:solidFill>
          <a:ln>
            <a:noFill/>
          </a:ln>
          <a:effectLst/>
          <a:extLst>
            <a:ext uri="{91240B29-F687-4F45-9708-019B960494DF}">
              <a14:hiddenLine xmlns:a14="http://schemas.microsoft.com/office/drawing/2010/main" w="12700">
                <a:solidFill>
                  <a:srgbClr val="FA041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4000" b="1" dirty="0">
                <a:solidFill>
                  <a:srgbClr val="FA0410"/>
                </a:solidFill>
                <a:latin typeface="Times New Roman" panose="02020603050405020304" pitchFamily="18" charset="0"/>
              </a:rPr>
              <a:t>15%</a:t>
            </a:r>
          </a:p>
        </p:txBody>
      </p:sp>
      <p:cxnSp>
        <p:nvCxnSpPr>
          <p:cNvPr id="9" name="Connettore diritto 8">
            <a:extLst>
              <a:ext uri="{FF2B5EF4-FFF2-40B4-BE49-F238E27FC236}">
                <a16:creationId xmlns:a16="http://schemas.microsoft.com/office/drawing/2014/main" id="{86E11174-1B7B-E473-BB74-AF053A88CE31}"/>
              </a:ext>
            </a:extLst>
          </p:cNvPr>
          <p:cNvCxnSpPr/>
          <p:nvPr/>
        </p:nvCxnSpPr>
        <p:spPr>
          <a:xfrm>
            <a:off x="9532307" y="3782860"/>
            <a:ext cx="165343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1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45413"/>
                                        </p:tgtEl>
                                        <p:attrNameLst>
                                          <p:attrName>style.visibility</p:attrName>
                                        </p:attrNameLst>
                                      </p:cBhvr>
                                      <p:to>
                                        <p:strVal val="visible"/>
                                      </p:to>
                                    </p:set>
                                    <p:anim calcmode="lin" valueType="num">
                                      <p:cBhvr>
                                        <p:cTn id="7" dur="500" fill="hold"/>
                                        <p:tgtEl>
                                          <p:spTgt spid="145413"/>
                                        </p:tgtEl>
                                        <p:attrNameLst>
                                          <p:attrName>ppt_w</p:attrName>
                                        </p:attrNameLst>
                                      </p:cBhvr>
                                      <p:tavLst>
                                        <p:tav tm="0">
                                          <p:val>
                                            <p:fltVal val="0"/>
                                          </p:val>
                                        </p:tav>
                                        <p:tav tm="100000">
                                          <p:val>
                                            <p:strVal val="#ppt_w"/>
                                          </p:val>
                                        </p:tav>
                                      </p:tavLst>
                                    </p:anim>
                                    <p:anim calcmode="lin" valueType="num">
                                      <p:cBhvr>
                                        <p:cTn id="8" dur="500" fill="hold"/>
                                        <p:tgtEl>
                                          <p:spTgt spid="145413"/>
                                        </p:tgtEl>
                                        <p:attrNameLst>
                                          <p:attrName>ppt_h</p:attrName>
                                        </p:attrNameLst>
                                      </p:cBhvr>
                                      <p:tavLst>
                                        <p:tav tm="0">
                                          <p:val>
                                            <p:fltVal val="0"/>
                                          </p:val>
                                        </p:tav>
                                        <p:tav tm="100000">
                                          <p:val>
                                            <p:strVal val="#ppt_h"/>
                                          </p:val>
                                        </p:tav>
                                      </p:tavLst>
                                    </p:anim>
                                    <p:anim calcmode="lin" valueType="num">
                                      <p:cBhvr>
                                        <p:cTn id="9" dur="500" fill="hold"/>
                                        <p:tgtEl>
                                          <p:spTgt spid="145413"/>
                                        </p:tgtEl>
                                        <p:attrNameLst>
                                          <p:attrName>ppt_x</p:attrName>
                                        </p:attrNameLst>
                                      </p:cBhvr>
                                      <p:tavLst>
                                        <p:tav tm="0">
                                          <p:val>
                                            <p:fltVal val="0.5"/>
                                          </p:val>
                                        </p:tav>
                                        <p:tav tm="100000">
                                          <p:val>
                                            <p:strVal val="#ppt_x"/>
                                          </p:val>
                                        </p:tav>
                                      </p:tavLst>
                                    </p:anim>
                                    <p:anim calcmode="lin" valueType="num">
                                      <p:cBhvr>
                                        <p:cTn id="10" dur="500" fill="hold"/>
                                        <p:tgtEl>
                                          <p:spTgt spid="145413"/>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autoUpdateAnimBg="0"/>
      <p:bldP spid="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3C0E1C-7FD7-406D-8465-A008AB03A369}"/>
              </a:ext>
            </a:extLst>
          </p:cNvPr>
          <p:cNvSpPr>
            <a:spLocks noGrp="1"/>
          </p:cNvSpPr>
          <p:nvPr>
            <p:ph type="title"/>
          </p:nvPr>
        </p:nvSpPr>
        <p:spPr/>
        <p:txBody>
          <a:bodyPr/>
          <a:lstStyle/>
          <a:p>
            <a:endParaRPr lang="it-IT"/>
          </a:p>
        </p:txBody>
      </p:sp>
      <p:sp>
        <p:nvSpPr>
          <p:cNvPr id="3" name="Segnaposto numero diapositiva 2">
            <a:extLst>
              <a:ext uri="{FF2B5EF4-FFF2-40B4-BE49-F238E27FC236}">
                <a16:creationId xmlns:a16="http://schemas.microsoft.com/office/drawing/2014/main" id="{5730FE05-EC49-4A15-97A1-A5D0596A6928}"/>
              </a:ext>
            </a:extLst>
          </p:cNvPr>
          <p:cNvSpPr>
            <a:spLocks noGrp="1"/>
          </p:cNvSpPr>
          <p:nvPr>
            <p:ph type="sldNum" sz="quarter" idx="12"/>
          </p:nvPr>
        </p:nvSpPr>
        <p:spPr/>
        <p:txBody>
          <a:bodyPr/>
          <a:lstStyle/>
          <a:p>
            <a:fld id="{C93886EC-8BC4-4BE6-B81E-C92278CB1BCB}" type="slidenum">
              <a:rPr lang="en-US" smtClean="0"/>
              <a:pPr/>
              <a:t>7</a:t>
            </a:fld>
            <a:endParaRPr lang="en-US"/>
          </a:p>
        </p:txBody>
      </p:sp>
      <p:pic>
        <p:nvPicPr>
          <p:cNvPr id="4" name="Immagine 3">
            <a:extLst>
              <a:ext uri="{FF2B5EF4-FFF2-40B4-BE49-F238E27FC236}">
                <a16:creationId xmlns:a16="http://schemas.microsoft.com/office/drawing/2014/main" id="{B48CC91C-A7C0-441E-9DE0-FC4A7AF24269}"/>
              </a:ext>
            </a:extLst>
          </p:cNvPr>
          <p:cNvPicPr>
            <a:picLocks noChangeAspect="1"/>
          </p:cNvPicPr>
          <p:nvPr/>
        </p:nvPicPr>
        <p:blipFill>
          <a:blip r:embed="rId3"/>
          <a:stretch>
            <a:fillRect/>
          </a:stretch>
        </p:blipFill>
        <p:spPr>
          <a:xfrm>
            <a:off x="0" y="114143"/>
            <a:ext cx="12192000" cy="6629713"/>
          </a:xfrm>
          <a:prstGeom prst="rect">
            <a:avLst/>
          </a:prstGeom>
        </p:spPr>
      </p:pic>
    </p:spTree>
    <p:extLst>
      <p:ext uri="{BB962C8B-B14F-4D97-AF65-F5344CB8AC3E}">
        <p14:creationId xmlns:p14="http://schemas.microsoft.com/office/powerpoint/2010/main" val="157019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64FC809-2237-4584-A02F-C6D9B6EFC2A9}"/>
              </a:ext>
            </a:extLst>
          </p:cNvPr>
          <p:cNvPicPr>
            <a:picLocks noChangeAspect="1"/>
          </p:cNvPicPr>
          <p:nvPr/>
        </p:nvPicPr>
        <p:blipFill>
          <a:blip r:embed="rId2"/>
          <a:stretch>
            <a:fillRect/>
          </a:stretch>
        </p:blipFill>
        <p:spPr>
          <a:xfrm>
            <a:off x="1775520" y="188641"/>
            <a:ext cx="8576926" cy="154906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Immagine 2">
            <a:extLst>
              <a:ext uri="{FF2B5EF4-FFF2-40B4-BE49-F238E27FC236}">
                <a16:creationId xmlns:a16="http://schemas.microsoft.com/office/drawing/2014/main" id="{94DDB47E-6094-4930-B4C8-53E5D9FF6A65}"/>
              </a:ext>
            </a:extLst>
          </p:cNvPr>
          <p:cNvPicPr>
            <a:picLocks noChangeAspect="1"/>
          </p:cNvPicPr>
          <p:nvPr/>
        </p:nvPicPr>
        <p:blipFill>
          <a:blip r:embed="rId3"/>
          <a:stretch>
            <a:fillRect/>
          </a:stretch>
        </p:blipFill>
        <p:spPr>
          <a:xfrm>
            <a:off x="1723620" y="1812498"/>
            <a:ext cx="8680726" cy="50455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CasellaDiTesto 4">
            <a:extLst>
              <a:ext uri="{FF2B5EF4-FFF2-40B4-BE49-F238E27FC236}">
                <a16:creationId xmlns:a16="http://schemas.microsoft.com/office/drawing/2014/main" id="{112DC540-5E2B-69CE-DDB6-5A846407D597}"/>
              </a:ext>
            </a:extLst>
          </p:cNvPr>
          <p:cNvSpPr txBox="1"/>
          <p:nvPr/>
        </p:nvSpPr>
        <p:spPr>
          <a:xfrm>
            <a:off x="4963438" y="5960832"/>
            <a:ext cx="7053198" cy="708527"/>
          </a:xfrm>
          <a:prstGeom prst="rect">
            <a:avLst/>
          </a:prstGeom>
          <a:noFill/>
        </p:spPr>
        <p:txBody>
          <a:bodyPr wrap="square">
            <a:spAutoFit/>
          </a:bodyPr>
          <a:lstStyle/>
          <a:p>
            <a:pPr>
              <a:lnSpc>
                <a:spcPct val="107000"/>
              </a:lnSpc>
              <a:spcAft>
                <a:spcPts val="800"/>
              </a:spcAft>
            </a:pPr>
            <a:r>
              <a:rPr lang="it-IT" sz="1600" b="1" kern="1800"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Pseudo </a:t>
            </a:r>
            <a:r>
              <a:rPr lang="it-IT" sz="1600" b="1" kern="1800" dirty="0" err="1">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allergy</a:t>
            </a:r>
            <a:r>
              <a:rPr lang="it-IT" sz="1600" b="1" kern="1800"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 activity of the </a:t>
            </a:r>
            <a:r>
              <a:rPr lang="it-IT" sz="1600" b="1" kern="1800" dirty="0" err="1">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drug</a:t>
            </a:r>
            <a:r>
              <a:rPr lang="it-IT" sz="1600" b="1" kern="1800"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 with receptors/</a:t>
            </a:r>
            <a:r>
              <a:rPr lang="it-IT" sz="1600" b="1" kern="1800" dirty="0" err="1">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enzyme</a:t>
            </a:r>
            <a:r>
              <a:rPr lang="it-IT" sz="1600" b="1" kern="1800"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 MRGPRX2</a:t>
            </a:r>
          </a:p>
          <a:p>
            <a:pPr>
              <a:lnSpc>
                <a:spcPct val="107000"/>
              </a:lnSpc>
              <a:spcAft>
                <a:spcPts val="800"/>
              </a:spcAft>
            </a:pPr>
            <a:r>
              <a:rPr lang="it-IT" sz="1600" b="1" kern="1800" dirty="0" err="1">
                <a:solidFill>
                  <a:srgbClr val="1C1D1E"/>
                </a:solidFill>
                <a:latin typeface="Arial" panose="020B0604020202020204" pitchFamily="34" charset="0"/>
                <a:ea typeface="Calibri" panose="020F0502020204030204" pitchFamily="34" charset="0"/>
                <a:cs typeface="Times New Roman" panose="02020603050405020304" pitchFamily="18" charset="0"/>
              </a:rPr>
              <a:t>Inhibition</a:t>
            </a:r>
            <a:r>
              <a:rPr lang="it-IT" sz="1600" b="1" kern="1800" dirty="0">
                <a:solidFill>
                  <a:srgbClr val="1C1D1E"/>
                </a:solidFill>
                <a:latin typeface="Arial" panose="020B0604020202020204" pitchFamily="34" charset="0"/>
                <a:ea typeface="Calibri" panose="020F0502020204030204" pitchFamily="34" charset="0"/>
                <a:cs typeface="Times New Roman" panose="02020603050405020304" pitchFamily="18" charset="0"/>
              </a:rPr>
              <a:t> of </a:t>
            </a:r>
            <a:r>
              <a:rPr lang="it-IT" sz="1600" b="1" kern="1800" dirty="0" err="1">
                <a:solidFill>
                  <a:srgbClr val="1C1D1E"/>
                </a:solidFill>
                <a:latin typeface="Arial" panose="020B0604020202020204" pitchFamily="34" charset="0"/>
                <a:ea typeface="Calibri" panose="020F0502020204030204" pitchFamily="34" charset="0"/>
                <a:cs typeface="Times New Roman" panose="02020603050405020304" pitchFamily="18" charset="0"/>
              </a:rPr>
              <a:t>cycloxygenase</a:t>
            </a:r>
            <a:r>
              <a:rPr lang="it-IT" sz="1600" b="1" kern="1800" dirty="0">
                <a:solidFill>
                  <a:srgbClr val="1C1D1E"/>
                </a:solidFill>
                <a:latin typeface="Arial" panose="020B0604020202020204" pitchFamily="34" charset="0"/>
                <a:ea typeface="Calibri" panose="020F0502020204030204" pitchFamily="34" charset="0"/>
                <a:cs typeface="Times New Roman" panose="02020603050405020304" pitchFamily="18" charset="0"/>
              </a:rPr>
              <a:t> NSAID</a:t>
            </a:r>
            <a:endParaRPr lang="it-IT"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0308A71A-409F-438A-8CB1-99F014EBF88A}"/>
              </a:ext>
            </a:extLst>
          </p:cNvPr>
          <p:cNvSpPr txBox="1">
            <a:spLocks noChangeArrowheads="1"/>
          </p:cNvSpPr>
          <p:nvPr/>
        </p:nvSpPr>
        <p:spPr bwMode="auto">
          <a:xfrm>
            <a:off x="3193028" y="654824"/>
            <a:ext cx="8260219" cy="646331"/>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it-IT" altLang="it-IT" sz="3600" b="1" dirty="0">
                <a:solidFill>
                  <a:srgbClr val="C00000"/>
                </a:solidFill>
              </a:rPr>
              <a:t>MANIFESTAZIONI CLINICHE ADR</a:t>
            </a:r>
          </a:p>
        </p:txBody>
      </p:sp>
      <p:sp>
        <p:nvSpPr>
          <p:cNvPr id="30723" name="Text Box 3"/>
          <p:cNvSpPr txBox="1">
            <a:spLocks noChangeArrowheads="1"/>
          </p:cNvSpPr>
          <p:nvPr/>
        </p:nvSpPr>
        <p:spPr bwMode="auto">
          <a:xfrm>
            <a:off x="1524001" y="1341438"/>
            <a:ext cx="5139099" cy="5232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a:t>MANIFESTAZIONI CUTANEE:</a:t>
            </a:r>
          </a:p>
        </p:txBody>
      </p:sp>
      <p:sp>
        <p:nvSpPr>
          <p:cNvPr id="30724" name="Text Box 4"/>
          <p:cNvSpPr txBox="1">
            <a:spLocks noChangeArrowheads="1"/>
          </p:cNvSpPr>
          <p:nvPr/>
        </p:nvSpPr>
        <p:spPr bwMode="auto">
          <a:xfrm>
            <a:off x="5848350" y="1866900"/>
            <a:ext cx="4684296" cy="2308324"/>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sz="2400" b="1" dirty="0"/>
              <a:t> Eruzioni esantematiche </a:t>
            </a:r>
            <a:r>
              <a:rPr lang="it-IT" altLang="it-IT" sz="2400" b="1" dirty="0">
                <a:solidFill>
                  <a:srgbClr val="FF0000"/>
                </a:solidFill>
              </a:rPr>
              <a:t>46%</a:t>
            </a:r>
          </a:p>
          <a:p>
            <a:pPr eaLnBrk="1" hangingPunct="1">
              <a:spcBef>
                <a:spcPct val="0"/>
              </a:spcBef>
              <a:buFontTx/>
              <a:buChar char="-"/>
            </a:pPr>
            <a:r>
              <a:rPr lang="it-IT" altLang="it-IT" sz="2400" b="1" dirty="0"/>
              <a:t> Orticaria/angioedema </a:t>
            </a:r>
            <a:r>
              <a:rPr lang="it-IT" altLang="it-IT" sz="2400" b="1" dirty="0">
                <a:solidFill>
                  <a:srgbClr val="FF0000"/>
                </a:solidFill>
              </a:rPr>
              <a:t>23%</a:t>
            </a:r>
          </a:p>
          <a:p>
            <a:pPr eaLnBrk="1" hangingPunct="1">
              <a:spcBef>
                <a:spcPct val="0"/>
              </a:spcBef>
              <a:buFontTx/>
              <a:buChar char="-"/>
            </a:pPr>
            <a:r>
              <a:rPr lang="it-IT" altLang="it-IT" sz="2400" b="1" dirty="0"/>
              <a:t> Dermatite da contatto 10-12%</a:t>
            </a:r>
          </a:p>
          <a:p>
            <a:pPr eaLnBrk="1" hangingPunct="1">
              <a:spcBef>
                <a:spcPct val="0"/>
              </a:spcBef>
              <a:buFontTx/>
              <a:buChar char="-"/>
            </a:pPr>
            <a:r>
              <a:rPr lang="it-IT" altLang="it-IT" sz="2400" b="1" dirty="0"/>
              <a:t> Eruzioni fisse 10%</a:t>
            </a:r>
          </a:p>
          <a:p>
            <a:pPr eaLnBrk="1" hangingPunct="1">
              <a:spcBef>
                <a:spcPct val="0"/>
              </a:spcBef>
              <a:buFontTx/>
              <a:buChar char="-"/>
            </a:pPr>
            <a:r>
              <a:rPr lang="it-IT" altLang="it-IT" sz="2400" b="1" dirty="0"/>
              <a:t> Dermatite esfoliativa 4%</a:t>
            </a:r>
          </a:p>
          <a:p>
            <a:pPr eaLnBrk="1" hangingPunct="1">
              <a:spcBef>
                <a:spcPct val="0"/>
              </a:spcBef>
              <a:buFontTx/>
              <a:buChar char="-"/>
            </a:pPr>
            <a:r>
              <a:rPr lang="it-IT" altLang="it-IT" sz="2400" b="1" dirty="0"/>
              <a:t> Fotosensibilità 3%</a:t>
            </a:r>
          </a:p>
        </p:txBody>
      </p:sp>
      <p:sp>
        <p:nvSpPr>
          <p:cNvPr id="30725" name="Text Box 5"/>
          <p:cNvSpPr txBox="1">
            <a:spLocks noChangeArrowheads="1"/>
          </p:cNvSpPr>
          <p:nvPr/>
        </p:nvSpPr>
        <p:spPr bwMode="auto">
          <a:xfrm>
            <a:off x="1524001" y="4672013"/>
            <a:ext cx="6085769" cy="5232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a:t>SINTOMI DI TIPO RESPIRATORIO: </a:t>
            </a:r>
          </a:p>
        </p:txBody>
      </p:sp>
      <p:sp>
        <p:nvSpPr>
          <p:cNvPr id="30726" name="Text Box 6"/>
          <p:cNvSpPr txBox="1">
            <a:spLocks noChangeArrowheads="1"/>
          </p:cNvSpPr>
          <p:nvPr/>
        </p:nvSpPr>
        <p:spPr bwMode="auto">
          <a:xfrm>
            <a:off x="7801890" y="4401143"/>
            <a:ext cx="1569660" cy="1200329"/>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it-IT" altLang="it-IT" sz="2400" b="1" dirty="0"/>
              <a:t> Asma</a:t>
            </a:r>
          </a:p>
          <a:p>
            <a:pPr eaLnBrk="1" hangingPunct="1">
              <a:spcBef>
                <a:spcPct val="0"/>
              </a:spcBef>
              <a:buFontTx/>
              <a:buChar char="-"/>
            </a:pPr>
            <a:r>
              <a:rPr lang="it-IT" altLang="it-IT" sz="2400" b="1" dirty="0"/>
              <a:t> Dispnea</a:t>
            </a:r>
          </a:p>
          <a:p>
            <a:pPr eaLnBrk="1" hangingPunct="1">
              <a:spcBef>
                <a:spcPct val="0"/>
              </a:spcBef>
              <a:buFontTx/>
              <a:buChar char="-"/>
            </a:pPr>
            <a:r>
              <a:rPr lang="it-IT" altLang="it-IT" sz="2400" b="1" dirty="0"/>
              <a:t> Tosse</a:t>
            </a:r>
          </a:p>
        </p:txBody>
      </p:sp>
      <p:sp>
        <p:nvSpPr>
          <p:cNvPr id="30727" name="Text Box 7"/>
          <p:cNvSpPr txBox="1">
            <a:spLocks noChangeArrowheads="1"/>
          </p:cNvSpPr>
          <p:nvPr/>
        </p:nvSpPr>
        <p:spPr bwMode="auto">
          <a:xfrm>
            <a:off x="1703388" y="6111875"/>
            <a:ext cx="2730825" cy="5232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dirty="0">
                <a:latin typeface="Arial Unicode MS" pitchFamily="34" charset="-128"/>
              </a:rPr>
              <a:t>ANAFILASSI</a:t>
            </a:r>
          </a:p>
        </p:txBody>
      </p:sp>
      <p:sp>
        <p:nvSpPr>
          <p:cNvPr id="8" name="Rettangolo 7"/>
          <p:cNvSpPr/>
          <p:nvPr/>
        </p:nvSpPr>
        <p:spPr>
          <a:xfrm>
            <a:off x="2210582" y="0"/>
            <a:ext cx="9655530" cy="636608"/>
          </a:xfrm>
          <a:prstGeom prst="rect">
            <a:avLst/>
          </a:prstGeom>
          <a:solidFill>
            <a:srgbClr val="C00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u="sng" dirty="0">
              <a:solidFill>
                <a:schemeClr val="bg1"/>
              </a:solidFill>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25" t="29333" r="14200" b="30934"/>
          <a:stretch/>
        </p:blipFill>
        <p:spPr bwMode="auto">
          <a:xfrm>
            <a:off x="-13673" y="1"/>
            <a:ext cx="2279737"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9752" y="0"/>
            <a:ext cx="502248" cy="63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descr="blob:https://web.whatsapp.com/b2225d47-430b-494f-b980-3269852f501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Freccia a destra 11"/>
          <p:cNvSpPr/>
          <p:nvPr/>
        </p:nvSpPr>
        <p:spPr>
          <a:xfrm>
            <a:off x="82618" y="1269787"/>
            <a:ext cx="1366474" cy="56692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a:off x="82618" y="6053506"/>
            <a:ext cx="1366474" cy="56692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p:cNvSpPr/>
          <p:nvPr/>
        </p:nvSpPr>
        <p:spPr>
          <a:xfrm>
            <a:off x="58397" y="4650159"/>
            <a:ext cx="1366474" cy="56692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398920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9F922C9D201C4EA3107C093E07EABC" ma:contentTypeVersion="13" ma:contentTypeDescription="Crée un document." ma:contentTypeScope="" ma:versionID="8f51459f5a9920c6bdd7a97fec5ca6f6">
  <xsd:schema xmlns:xsd="http://www.w3.org/2001/XMLSchema" xmlns:xs="http://www.w3.org/2001/XMLSchema" xmlns:p="http://schemas.microsoft.com/office/2006/metadata/properties" xmlns:ns2="1c39f0fc-054c-4f4b-b4a3-7983f66e4874" xmlns:ns3="16c4d96e-206f-4709-a4dc-24704e0182db" targetNamespace="http://schemas.microsoft.com/office/2006/metadata/properties" ma:root="true" ma:fieldsID="745bed4d1ee72bf1b27790b86bf2d5d4" ns2:_="" ns3:_="">
    <xsd:import namespace="1c39f0fc-054c-4f4b-b4a3-7983f66e4874"/>
    <xsd:import namespace="16c4d96e-206f-4709-a4dc-24704e0182d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9f0fc-054c-4f4b-b4a3-7983f66e4874"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4d96e-206f-4709-a4dc-24704e0182d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22ED3A-8FDA-40B1-A97C-8B32AABE23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39f0fc-054c-4f4b-b4a3-7983f66e4874"/>
    <ds:schemaRef ds:uri="16c4d96e-206f-4709-a4dc-24704e0182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BE4A76-9BFE-4AA7-8ACB-160F8B4855EE}">
  <ds:schemaRefs>
    <ds:schemaRef ds:uri="http://schemas.microsoft.com/sharepoint/v3/contenttype/forms"/>
  </ds:schemaRefs>
</ds:datastoreItem>
</file>

<file path=customXml/itemProps3.xml><?xml version="1.0" encoding="utf-8"?>
<ds:datastoreItem xmlns:ds="http://schemas.openxmlformats.org/officeDocument/2006/customXml" ds:itemID="{1E7FDA1D-C98F-4FA0-8177-F5292AAE3BD7}">
  <ds:schemaRefs>
    <ds:schemaRef ds:uri="http://schemas.openxmlformats.org/package/2006/metadata/core-properties"/>
    <ds:schemaRef ds:uri="http://schemas.microsoft.com/office/2006/documentManagement/types"/>
    <ds:schemaRef ds:uri="16c4d96e-206f-4709-a4dc-24704e0182db"/>
    <ds:schemaRef ds:uri="http://purl.org/dc/dcmitype/"/>
    <ds:schemaRef ds:uri="http://www.w3.org/XML/1998/namespace"/>
    <ds:schemaRef ds:uri="http://purl.org/dc/elements/1.1/"/>
    <ds:schemaRef ds:uri="http://purl.org/dc/terms/"/>
    <ds:schemaRef ds:uri="http://schemas.microsoft.com/office/infopath/2007/PartnerControls"/>
    <ds:schemaRef ds:uri="1c39f0fc-054c-4f4b-b4a3-7983f66e487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7269</TotalTime>
  <Words>3720</Words>
  <Application>Microsoft Office PowerPoint</Application>
  <PresentationFormat>Widescreen</PresentationFormat>
  <Paragraphs>567</Paragraphs>
  <Slides>59</Slides>
  <Notes>38</Notes>
  <HiddenSlides>3</HiddenSlides>
  <MMClips>0</MMClips>
  <ScaleCrop>false</ScaleCrop>
  <HeadingPairs>
    <vt:vector size="8" baseType="variant">
      <vt:variant>
        <vt:lpstr>Caratteri utilizzati</vt:lpstr>
      </vt:variant>
      <vt:variant>
        <vt:i4>16</vt:i4>
      </vt:variant>
      <vt:variant>
        <vt:lpstr>Tema</vt:lpstr>
      </vt:variant>
      <vt:variant>
        <vt:i4>2</vt:i4>
      </vt:variant>
      <vt:variant>
        <vt:lpstr>Server OLE incorporati</vt:lpstr>
      </vt:variant>
      <vt:variant>
        <vt:i4>1</vt:i4>
      </vt:variant>
      <vt:variant>
        <vt:lpstr>Titoli diapositive</vt:lpstr>
      </vt:variant>
      <vt:variant>
        <vt:i4>59</vt:i4>
      </vt:variant>
    </vt:vector>
  </HeadingPairs>
  <TitlesOfParts>
    <vt:vector size="78" baseType="lpstr">
      <vt:lpstr>MS Mincho</vt:lpstr>
      <vt:lpstr>AdvPSA183</vt:lpstr>
      <vt:lpstr>Arial</vt:lpstr>
      <vt:lpstr>Arial Unicode MS</vt:lpstr>
      <vt:lpstr>Calibri</vt:lpstr>
      <vt:lpstr>Century Gothic</vt:lpstr>
      <vt:lpstr>Courier New</vt:lpstr>
      <vt:lpstr>Helvetica</vt:lpstr>
      <vt:lpstr>inherit</vt:lpstr>
      <vt:lpstr>Liberation Serif</vt:lpstr>
      <vt:lpstr>Palatino Linotype</vt:lpstr>
      <vt:lpstr>Segoe UI</vt:lpstr>
      <vt:lpstr>Symbol</vt:lpstr>
      <vt:lpstr>Times New Roman</vt:lpstr>
      <vt:lpstr>Verdana</vt:lpstr>
      <vt:lpstr>Wingdings</vt:lpstr>
      <vt:lpstr>Custom Design</vt:lpstr>
      <vt:lpstr>Executive</vt:lpstr>
      <vt:lpstr>File di immagine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Test di Provocazione orale (DPT) = drug challenge = grade challenge = test dosing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“Nocebo Effect”</vt:lpstr>
      <vt:lpstr>Presentazione standard di PowerPoint</vt:lpstr>
      <vt:lpstr>Absolute Contraindications:</vt:lpstr>
      <vt:lpstr>Presentazione standard di PowerPoint</vt:lpstr>
      <vt:lpstr>Presentazione standard di PowerPoint</vt:lpstr>
      <vt:lpstr>Preparing Patients for DPT</vt:lpstr>
      <vt:lpstr>Preparing Patients for DPT</vt:lpstr>
      <vt:lpstr>EMERGENCY</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Charalampos Kostaras</dc:creator>
  <cp:lastModifiedBy>Maria Angiola Crivellaro</cp:lastModifiedBy>
  <cp:revision>402</cp:revision>
  <cp:lastPrinted>2022-08-30T20:22:19Z</cp:lastPrinted>
  <dcterms:created xsi:type="dcterms:W3CDTF">2017-05-18T15:52:50Z</dcterms:created>
  <dcterms:modified xsi:type="dcterms:W3CDTF">2025-05-13T12:16:28Z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0x010100299F922C9D201C4EA3107C093E07EABC</vt:lpwstr>
  </property>
</Properties>
</file>