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17" r:id="rId2"/>
    <p:sldId id="319" r:id="rId3"/>
    <p:sldId id="256" r:id="rId4"/>
    <p:sldId id="258" r:id="rId5"/>
    <p:sldId id="257" r:id="rId6"/>
    <p:sldId id="323" r:id="rId7"/>
    <p:sldId id="324" r:id="rId8"/>
    <p:sldId id="322" r:id="rId9"/>
    <p:sldId id="259" r:id="rId10"/>
    <p:sldId id="265" r:id="rId11"/>
    <p:sldId id="260" r:id="rId12"/>
    <p:sldId id="262" r:id="rId13"/>
    <p:sldId id="261" r:id="rId14"/>
    <p:sldId id="269" r:id="rId15"/>
    <p:sldId id="266" r:id="rId16"/>
    <p:sldId id="268" r:id="rId17"/>
    <p:sldId id="270" r:id="rId18"/>
    <p:sldId id="267" r:id="rId19"/>
    <p:sldId id="263" r:id="rId20"/>
    <p:sldId id="264" r:id="rId21"/>
    <p:sldId id="271" r:id="rId22"/>
    <p:sldId id="325" r:id="rId23"/>
    <p:sldId id="283" r:id="rId24"/>
    <p:sldId id="284" r:id="rId25"/>
    <p:sldId id="274" r:id="rId26"/>
    <p:sldId id="288" r:id="rId27"/>
    <p:sldId id="289" r:id="rId28"/>
    <p:sldId id="290" r:id="rId29"/>
    <p:sldId id="291" r:id="rId30"/>
    <p:sldId id="276" r:id="rId31"/>
    <p:sldId id="293" r:id="rId32"/>
    <p:sldId id="292" r:id="rId33"/>
    <p:sldId id="294" r:id="rId34"/>
    <p:sldId id="296" r:id="rId35"/>
    <p:sldId id="330" r:id="rId36"/>
    <p:sldId id="329" r:id="rId37"/>
    <p:sldId id="299" r:id="rId38"/>
    <p:sldId id="328" r:id="rId39"/>
    <p:sldId id="302" r:id="rId40"/>
    <p:sldId id="303" r:id="rId41"/>
    <p:sldId id="304" r:id="rId42"/>
    <p:sldId id="298" r:id="rId43"/>
    <p:sldId id="297" r:id="rId44"/>
    <p:sldId id="273" r:id="rId45"/>
    <p:sldId id="286" r:id="rId46"/>
    <p:sldId id="305" r:id="rId47"/>
    <p:sldId id="287" r:id="rId48"/>
    <p:sldId id="306" r:id="rId49"/>
    <p:sldId id="307" r:id="rId50"/>
    <p:sldId id="312" r:id="rId51"/>
    <p:sldId id="309" r:id="rId52"/>
    <p:sldId id="310" r:id="rId53"/>
    <p:sldId id="311" r:id="rId54"/>
    <p:sldId id="313" r:id="rId55"/>
    <p:sldId id="314" r:id="rId56"/>
    <p:sldId id="320" r:id="rId57"/>
    <p:sldId id="326" r:id="rId58"/>
    <p:sldId id="327" r:id="rId59"/>
    <p:sldId id="321" r:id="rId60"/>
    <p:sldId id="316" r:id="rId61"/>
    <p:sldId id="315" r:id="rId62"/>
    <p:sldId id="318"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3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78" autoAdjust="0"/>
    <p:restoredTop sz="94660"/>
  </p:normalViewPr>
  <p:slideViewPr>
    <p:cSldViewPr snapToGrid="0" showGuides="1">
      <p:cViewPr varScale="1">
        <p:scale>
          <a:sx n="61" d="100"/>
          <a:sy n="61" d="100"/>
        </p:scale>
        <p:origin x="72" y="696"/>
      </p:cViewPr>
      <p:guideLst>
        <p:guide orient="horz" pos="2160"/>
        <p:guide pos="53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D1C9E-6E61-4EF7-AC6C-8A2CFAE11FAB}" type="datetimeFigureOut">
              <a:rPr lang="it-IT" smtClean="0"/>
              <a:t>11/05/2025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D26B9-9752-4BF9-9864-F0791E234C22}" type="slidenum">
              <a:rPr lang="it-IT" smtClean="0"/>
              <a:t>‹N›</a:t>
            </a:fld>
            <a:endParaRPr lang="it-IT"/>
          </a:p>
        </p:txBody>
      </p:sp>
    </p:spTree>
    <p:extLst>
      <p:ext uri="{BB962C8B-B14F-4D97-AF65-F5344CB8AC3E}">
        <p14:creationId xmlns:p14="http://schemas.microsoft.com/office/powerpoint/2010/main" val="181539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CD4AF-54D8-3443-9D05-6569620159D9}" type="slidenum">
              <a:rPr lang="en-US" smtClean="0"/>
              <a:t>1</a:t>
            </a:fld>
            <a:endParaRPr lang="en-US"/>
          </a:p>
        </p:txBody>
      </p:sp>
    </p:spTree>
    <p:extLst>
      <p:ext uri="{BB962C8B-B14F-4D97-AF65-F5344CB8AC3E}">
        <p14:creationId xmlns:p14="http://schemas.microsoft.com/office/powerpoint/2010/main" val="34536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lgn="just">
              <a:defRPr sz="1600" b="1"/>
            </a:pPr>
            <a:r>
              <a:t>-This study analyzed 120 cases with MD diagnosis of CTD-ILD, who had undergone lung cryobiopsy, of which 81 came from our department</a:t>
            </a:r>
          </a:p>
          <a:p>
            <a:pPr algn="just">
              <a:defRPr sz="1600" b="1"/>
            </a:pPr>
            <a:r>
              <a:t>-A NSIP pattern was found in 30% of cases and a combination of NSIP + OP in 24% (whereas these patterns were very uncommon in IPF biopsies); thus, an NSIP/OP-NSIP pattern favours a diagnosis of CTD–ILD over a diagnosis of IPF.  </a:t>
            </a:r>
          </a:p>
          <a:p>
            <a:pPr algn="just">
              <a:defRPr sz="1600" b="1"/>
            </a:pPr>
            <a:r>
              <a:t>-But what is more interestingly is that a UIP pattern was found in 23% of CTD–ILD cases vs 71% of IPF cases!! </a:t>
            </a:r>
          </a:p>
          <a:p>
            <a:pPr algn="just">
              <a:defRPr sz="1600" b="1"/>
            </a:pPr>
            <a:r>
              <a:t>-Interesting is that 24% of patients with NSIP or OP/NSIP pattern on CT scan had a UIP pattern on cryobiopsy.</a:t>
            </a:r>
          </a:p>
          <a:p>
            <a:pPr algn="just">
              <a:defRPr sz="1600" b="1"/>
            </a:pPr>
            <a:endParaRPr/>
          </a:p>
          <a:p>
            <a:pPr algn="just">
              <a:defRPr sz="1600" b="1"/>
            </a:pPr>
            <a:endParaRPr/>
          </a:p>
        </p:txBody>
      </p:sp>
    </p:spTree>
    <p:extLst>
      <p:ext uri="{BB962C8B-B14F-4D97-AF65-F5344CB8AC3E}">
        <p14:creationId xmlns:p14="http://schemas.microsoft.com/office/powerpoint/2010/main" val="4060253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CD4AF-54D8-3443-9D05-6569620159D9}" type="slidenum">
              <a:rPr lang="en-US" smtClean="0"/>
              <a:t>62</a:t>
            </a:fld>
            <a:endParaRPr lang="en-US"/>
          </a:p>
        </p:txBody>
      </p:sp>
    </p:spTree>
    <p:extLst>
      <p:ext uri="{BB962C8B-B14F-4D97-AF65-F5344CB8AC3E}">
        <p14:creationId xmlns:p14="http://schemas.microsoft.com/office/powerpoint/2010/main" val="60727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my disclosures</a:t>
            </a:r>
          </a:p>
        </p:txBody>
      </p:sp>
      <p:sp>
        <p:nvSpPr>
          <p:cNvPr id="4" name="Slide Number Placeholder 3"/>
          <p:cNvSpPr>
            <a:spLocks noGrp="1"/>
          </p:cNvSpPr>
          <p:nvPr>
            <p:ph type="sldNum" sz="quarter" idx="10"/>
          </p:nvPr>
        </p:nvSpPr>
        <p:spPr/>
        <p:txBody>
          <a:bodyPr/>
          <a:lstStyle/>
          <a:p>
            <a:fld id="{29ECD4AF-54D8-3443-9D05-6569620159D9}" type="slidenum">
              <a:rPr lang="en-US" smtClean="0"/>
              <a:t>2</a:t>
            </a:fld>
            <a:endParaRPr lang="en-US"/>
          </a:p>
        </p:txBody>
      </p:sp>
    </p:spTree>
    <p:extLst>
      <p:ext uri="{BB962C8B-B14F-4D97-AF65-F5344CB8AC3E}">
        <p14:creationId xmlns:p14="http://schemas.microsoft.com/office/powerpoint/2010/main" val="4020933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Fine </a:t>
            </a:r>
            <a:r>
              <a:rPr lang="it-IT" dirty="0" err="1"/>
              <a:t>peripheral</a:t>
            </a:r>
            <a:r>
              <a:rPr lang="it-IT" dirty="0"/>
              <a:t> </a:t>
            </a:r>
            <a:r>
              <a:rPr lang="it-IT" dirty="0" err="1"/>
              <a:t>reticulation</a:t>
            </a:r>
            <a:r>
              <a:rPr lang="it-IT" dirty="0"/>
              <a:t> and minimal ground glass are </a:t>
            </a:r>
            <a:r>
              <a:rPr lang="it-IT" dirty="0" err="1"/>
              <a:t>present</a:t>
            </a:r>
            <a:r>
              <a:rPr lang="it-IT" dirty="0"/>
              <a:t> in </a:t>
            </a:r>
            <a:r>
              <a:rPr lang="it-IT" dirty="0" err="1"/>
              <a:t>both</a:t>
            </a:r>
            <a:r>
              <a:rPr lang="it-IT" dirty="0"/>
              <a:t> </a:t>
            </a:r>
            <a:r>
              <a:rPr lang="it-IT" dirty="0" err="1"/>
              <a:t>lower</a:t>
            </a:r>
            <a:r>
              <a:rPr lang="it-IT" dirty="0"/>
              <a:t> </a:t>
            </a:r>
            <a:r>
              <a:rPr lang="it-IT" dirty="0" err="1"/>
              <a:t>lobes</a:t>
            </a:r>
            <a:r>
              <a:rPr lang="it-IT" dirty="0"/>
              <a:t>. </a:t>
            </a:r>
          </a:p>
          <a:p>
            <a:r>
              <a:rPr lang="it-IT" dirty="0" err="1"/>
              <a:t>Scattered</a:t>
            </a:r>
            <a:r>
              <a:rPr lang="it-IT" dirty="0"/>
              <a:t> </a:t>
            </a:r>
            <a:r>
              <a:rPr lang="it-IT" dirty="0" err="1"/>
              <a:t>pulmonary</a:t>
            </a:r>
            <a:r>
              <a:rPr lang="it-IT" dirty="0"/>
              <a:t> </a:t>
            </a:r>
            <a:r>
              <a:rPr lang="it-IT" dirty="0" err="1"/>
              <a:t>ossifications</a:t>
            </a:r>
            <a:r>
              <a:rPr lang="it-IT" dirty="0"/>
              <a:t> are </a:t>
            </a:r>
            <a:r>
              <a:rPr lang="it-IT" dirty="0" err="1"/>
              <a:t>evident</a:t>
            </a:r>
            <a:r>
              <a:rPr lang="it-IT" dirty="0"/>
              <a:t> </a:t>
            </a:r>
            <a:r>
              <a:rPr lang="it-IT" dirty="0" err="1"/>
              <a:t>along</a:t>
            </a:r>
            <a:r>
              <a:rPr lang="it-IT" dirty="0"/>
              <a:t> with the pleura in the </a:t>
            </a:r>
            <a:r>
              <a:rPr lang="it-IT" dirty="0" err="1"/>
              <a:t>left</a:t>
            </a:r>
            <a:r>
              <a:rPr lang="it-IT" dirty="0"/>
              <a:t> </a:t>
            </a:r>
            <a:r>
              <a:rPr lang="it-IT" dirty="0" err="1"/>
              <a:t>costophrenic</a:t>
            </a:r>
            <a:r>
              <a:rPr lang="it-IT" dirty="0"/>
              <a:t> angle (</a:t>
            </a:r>
            <a:r>
              <a:rPr lang="it-IT" dirty="0" err="1"/>
              <a:t>yellow</a:t>
            </a:r>
            <a:r>
              <a:rPr lang="it-IT" dirty="0"/>
              <a:t> </a:t>
            </a:r>
            <a:r>
              <a:rPr lang="it-IT" dirty="0" err="1"/>
              <a:t>arrow</a:t>
            </a:r>
            <a:r>
              <a:rPr lang="it-IT"/>
              <a:t>-head)</a:t>
            </a:r>
            <a:endParaRPr lang="it-IT" dirty="0"/>
          </a:p>
        </p:txBody>
      </p:sp>
      <p:sp>
        <p:nvSpPr>
          <p:cNvPr id="4" name="Slide Number Placeholder 3"/>
          <p:cNvSpPr>
            <a:spLocks noGrp="1"/>
          </p:cNvSpPr>
          <p:nvPr>
            <p:ph type="sldNum" sz="quarter" idx="5"/>
          </p:nvPr>
        </p:nvSpPr>
        <p:spPr/>
        <p:txBody>
          <a:bodyPr/>
          <a:lstStyle/>
          <a:p>
            <a:fld id="{37324812-F64C-422C-8F6F-83D5373D0D07}" type="slidenum">
              <a:rPr lang="it-IT" smtClean="0"/>
              <a:t>12</a:t>
            </a:fld>
            <a:endParaRPr lang="it-IT"/>
          </a:p>
        </p:txBody>
      </p:sp>
    </p:spTree>
    <p:extLst>
      <p:ext uri="{BB962C8B-B14F-4D97-AF65-F5344CB8AC3E}">
        <p14:creationId xmlns:p14="http://schemas.microsoft.com/office/powerpoint/2010/main" val="227573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algn="just" defTabSz="914400">
              <a:lnSpc>
                <a:spcPct val="100000"/>
              </a:lnSpc>
              <a:defRPr sz="1600" b="1"/>
            </a:pPr>
            <a:r>
              <a:t>-We have now some guiding systems, such as the cone-beam CT, which can help in making the probe-to-pleura relationship more accurate</a:t>
            </a:r>
          </a:p>
          <a:p>
            <a:pPr algn="just" defTabSz="914400">
              <a:lnSpc>
                <a:spcPct val="100000"/>
              </a:lnSpc>
              <a:defRPr sz="1600" b="1"/>
            </a:pPr>
            <a:r>
              <a:t>-This may be particularly crucial for patients with ILD with limited extent of the disease on CT scan</a:t>
            </a:r>
          </a:p>
          <a:p>
            <a:pPr algn="just" defTabSz="914400">
              <a:lnSpc>
                <a:spcPct val="100000"/>
              </a:lnSpc>
              <a:defRPr sz="1600" b="1"/>
            </a:pPr>
            <a:r>
              <a:t>-We combine cone-beam CT and cryobiopsy in patients with limited ILD; these are our data </a:t>
            </a:r>
            <a:endParaRPr sz="4200"/>
          </a:p>
          <a:p>
            <a:pPr algn="just" defTabSz="914400">
              <a:lnSpc>
                <a:spcPct val="100000"/>
              </a:lnSpc>
              <a:defRPr sz="1600" b="1"/>
            </a:pPr>
            <a:r>
              <a:t>………..  </a:t>
            </a:r>
          </a:p>
        </p:txBody>
      </p:sp>
    </p:spTree>
    <p:extLst>
      <p:ext uri="{BB962C8B-B14F-4D97-AF65-F5344CB8AC3E}">
        <p14:creationId xmlns:p14="http://schemas.microsoft.com/office/powerpoint/2010/main" val="570826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xfrm>
            <a:off x="381000" y="685800"/>
            <a:ext cx="6096000" cy="3429000"/>
          </a:xfrm>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defTabSz="914400">
              <a:lnSpc>
                <a:spcPct val="100000"/>
              </a:lnSpc>
              <a:defRPr sz="1600" b="1"/>
            </a:pPr>
            <a:r>
              <a:t>E allora abbiamo iniziato a fare la criobiopsia per le forme più precoci con la tecnica delle cone-beam CT, per migliorare il targeting accurato della criobiopsia. La cone-beam CT è già utilizzata in molte procedure mini-invasive, un arco a C ruota con un movimento circolare attorno a una regione di interesse, acquisendo immagini bidimensionali a 200 gradi e un software dedicato prende questi dati e crea quindi un immagine volumetrica tridimensionale di questa regione.</a:t>
            </a:r>
          </a:p>
          <a:p>
            <a:pPr defTabSz="914400">
              <a:lnSpc>
                <a:spcPct val="100000"/>
              </a:lnSpc>
              <a:defRPr sz="1600" b="1"/>
            </a:pPr>
            <a:endParaRPr/>
          </a:p>
          <a:p>
            <a:pPr defTabSz="914400">
              <a:lnSpc>
                <a:spcPct val="100000"/>
              </a:lnSpc>
              <a:defRPr sz="1600" b="1"/>
            </a:pPr>
            <a:r>
              <a:t>LA RESA DIAGNOSTICA è stata del 96%, di cui quasi l'80% delle diagnosi è stato fatto dopo il primo prelievo (i prelievi sono stati raccolti, tenuti separati ed esaminati singolarmente). Presenza di pleura nel 37% e incidenza di pneumotorace pari al 25%, vedete quasi tutti drenati </a:t>
            </a:r>
          </a:p>
          <a:p>
            <a:pPr defTabSz="914400">
              <a:lnSpc>
                <a:spcPct val="100000"/>
              </a:lnSpc>
              <a:defRPr sz="1600" b="1"/>
            </a:pPr>
            <a:r>
              <a:t/>
            </a:r>
            <a:br/>
            <a:endParaRPr/>
          </a:p>
        </p:txBody>
      </p:sp>
    </p:spTree>
    <p:extLst>
      <p:ext uri="{BB962C8B-B14F-4D97-AF65-F5344CB8AC3E}">
        <p14:creationId xmlns:p14="http://schemas.microsoft.com/office/powerpoint/2010/main" val="219399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algn="just" defTabSz="914400">
              <a:lnSpc>
                <a:spcPct val="100000"/>
              </a:lnSpc>
              <a:defRPr sz="1200" b="1"/>
            </a:pPr>
            <a:r>
              <a:t>…………..</a:t>
            </a:r>
          </a:p>
          <a:p>
            <a:pPr algn="just" defTabSz="914400">
              <a:lnSpc>
                <a:spcPct val="100000"/>
              </a:lnSpc>
              <a:defRPr sz="1600" b="1"/>
            </a:pPr>
            <a:r>
              <a:t>-Diagnostic yield was very good (&gt; 90%), with almost 80% of diagnostic samples being the first one collected.</a:t>
            </a:r>
          </a:p>
          <a:p>
            <a:pPr algn="just" defTabSz="914400">
              <a:lnSpc>
                <a:spcPct val="100000"/>
              </a:lnSpc>
              <a:defRPr sz="1600"/>
            </a:pPr>
            <a:r>
              <a:t>-</a:t>
            </a:r>
            <a:r>
              <a:rPr b="1"/>
              <a:t>Different pathologic patterns have been described (UIP, NSIP, OP, HP, .) and confidence level was high in the majority of cases.</a:t>
            </a:r>
          </a:p>
          <a:p>
            <a:pPr algn="just" defTabSz="914400">
              <a:lnSpc>
                <a:spcPct val="100000"/>
              </a:lnSpc>
              <a:defRPr sz="1600"/>
            </a:pPr>
            <a:endParaRPr b="1"/>
          </a:p>
        </p:txBody>
      </p:sp>
    </p:spTree>
    <p:extLst>
      <p:ext uri="{BB962C8B-B14F-4D97-AF65-F5344CB8AC3E}">
        <p14:creationId xmlns:p14="http://schemas.microsoft.com/office/powerpoint/2010/main" val="90506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Calibri" charset="0"/>
                <a:ea typeface="Calibri" charset="0"/>
                <a:cs typeface="Calibri" charset="0"/>
              </a:rPr>
              <a:t>The paper by a Canadian group, is dealing with a very complex question: compare the data provided with </a:t>
            </a:r>
            <a:r>
              <a:rPr lang="en-US" b="1" dirty="0" err="1" smtClean="0">
                <a:latin typeface="Calibri" charset="0"/>
                <a:ea typeface="Calibri" charset="0"/>
                <a:cs typeface="Calibri" charset="0"/>
              </a:rPr>
              <a:t>transbronchial</a:t>
            </a:r>
            <a:r>
              <a:rPr lang="en-US" b="1" dirty="0" smtClean="0">
                <a:latin typeface="Calibri" charset="0"/>
                <a:ea typeface="Calibri" charset="0"/>
                <a:cs typeface="Calibri" charset="0"/>
              </a:rPr>
              <a:t> </a:t>
            </a:r>
            <a:r>
              <a:rPr lang="en-US" b="1" dirty="0" err="1" smtClean="0">
                <a:latin typeface="Calibri" charset="0"/>
                <a:ea typeface="Calibri" charset="0"/>
                <a:cs typeface="Calibri" charset="0"/>
              </a:rPr>
              <a:t>cryobiopsy</a:t>
            </a:r>
            <a:r>
              <a:rPr lang="en-US" b="1" dirty="0" smtClean="0">
                <a:latin typeface="Calibri" charset="0"/>
                <a:ea typeface="Calibri" charset="0"/>
                <a:cs typeface="Calibri" charset="0"/>
              </a:rPr>
              <a:t> with those obtained by surgical lung biopsy in patients with unclassifiable or low-confidence diagnosis of diffuse chronic ILD after a Multidisciplinary discussion (MDD) between clinicians and radiologists. </a:t>
            </a:r>
            <a:r>
              <a:rPr lang="en-US" sz="1200" b="1" kern="1200" baseline="0" dirty="0" smtClean="0">
                <a:solidFill>
                  <a:schemeClr val="tx1"/>
                </a:solidFill>
                <a:effectLst/>
                <a:latin typeface="+mn-lt"/>
                <a:ea typeface="+mn-ea"/>
                <a:cs typeface="+mn-cs"/>
              </a:rPr>
              <a:t>Diagnostic agreement was evaluated for both pathological and MD diagnosis, within the same center and between different centers…….. </a:t>
            </a:r>
            <a:endParaRPr lang="en-US" b="1" dirty="0"/>
          </a:p>
        </p:txBody>
      </p:sp>
      <p:sp>
        <p:nvSpPr>
          <p:cNvPr id="4" name="Slide Number Placeholder 3"/>
          <p:cNvSpPr>
            <a:spLocks noGrp="1"/>
          </p:cNvSpPr>
          <p:nvPr>
            <p:ph type="sldNum" sz="quarter" idx="10"/>
          </p:nvPr>
        </p:nvSpPr>
        <p:spPr/>
        <p:txBody>
          <a:bodyPr/>
          <a:lstStyle/>
          <a:p>
            <a:fld id="{E1FAD113-4642-DF42-8715-F2EA955659CB}" type="slidenum">
              <a:rPr lang="en-US" smtClean="0"/>
              <a:t>34</a:t>
            </a:fld>
            <a:endParaRPr lang="en-US"/>
          </a:p>
        </p:txBody>
      </p:sp>
    </p:spTree>
    <p:extLst>
      <p:ext uri="{BB962C8B-B14F-4D97-AF65-F5344CB8AC3E}">
        <p14:creationId xmlns:p14="http://schemas.microsoft.com/office/powerpoint/2010/main" val="3960157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And from the sub-pleural region, the patchy interstitial process of UIP pattern often emanates.</a:t>
            </a:r>
            <a:r>
              <a:rPr lang="en-US" sz="1200" b="1"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combined findings generating “probable UIP” pattern have a peripheral acinar distribution; because the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periphery of the acinus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includes </a:t>
            </a:r>
            <a:r>
              <a:rPr lang="en-US" sz="1200" b="1" kern="1200" dirty="0" err="1" smtClean="0">
                <a:solidFill>
                  <a:schemeClr val="tx1"/>
                </a:solidFill>
                <a:effectLst/>
                <a:latin typeface="+mn-lt"/>
                <a:ea typeface="+mn-ea"/>
                <a:cs typeface="+mn-cs"/>
              </a:rPr>
              <a:t>paraseptal</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subpleural</a:t>
            </a:r>
            <a:r>
              <a:rPr lang="en-US" sz="1200" b="1" kern="1200" dirty="0" smtClean="0">
                <a:solidFill>
                  <a:schemeClr val="tx1"/>
                </a:solidFill>
                <a:effectLst/>
                <a:latin typeface="+mn-lt"/>
                <a:ea typeface="+mn-ea"/>
                <a:cs typeface="+mn-cs"/>
              </a:rPr>
              <a:t>, and </a:t>
            </a:r>
            <a:r>
              <a:rPr lang="en-US" sz="1200" b="1" kern="1200" dirty="0" err="1" smtClean="0">
                <a:solidFill>
                  <a:schemeClr val="tx1"/>
                </a:solidFill>
                <a:effectLst/>
                <a:latin typeface="+mn-lt"/>
                <a:ea typeface="+mn-ea"/>
                <a:cs typeface="+mn-cs"/>
              </a:rPr>
              <a:t>peribronchiolar</a:t>
            </a:r>
            <a:r>
              <a:rPr lang="en-US" sz="1200" b="1" kern="1200" dirty="0" smtClean="0">
                <a:solidFill>
                  <a:schemeClr val="tx1"/>
                </a:solidFill>
                <a:effectLst/>
                <a:latin typeface="+mn-lt"/>
                <a:ea typeface="+mn-ea"/>
                <a:cs typeface="+mn-cs"/>
              </a:rPr>
              <a:t> regions,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samples obtained by </a:t>
            </a:r>
            <a:r>
              <a:rPr lang="en-US" sz="1200" b="1" kern="1200" dirty="0" err="1" smtClean="0">
                <a:solidFill>
                  <a:schemeClr val="tx1"/>
                </a:solidFill>
                <a:effectLst/>
                <a:latin typeface="+mn-lt"/>
                <a:ea typeface="+mn-ea"/>
                <a:cs typeface="+mn-cs"/>
              </a:rPr>
              <a:t>cryobipsy</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although not quite </a:t>
            </a:r>
            <a:r>
              <a:rPr lang="en-US" sz="1200" b="1" kern="1200" dirty="0" err="1" smtClean="0">
                <a:solidFill>
                  <a:schemeClr val="tx1"/>
                </a:solidFill>
                <a:effectLst/>
                <a:latin typeface="+mn-lt"/>
                <a:ea typeface="+mn-ea"/>
                <a:cs typeface="+mn-cs"/>
              </a:rPr>
              <a:t>perilobular</a:t>
            </a:r>
            <a:r>
              <a:rPr lang="en-US" sz="1200" b="1" kern="1200" dirty="0" smtClean="0">
                <a:solidFill>
                  <a:schemeClr val="tx1"/>
                </a:solidFill>
                <a:effectLst/>
                <a:latin typeface="+mn-lt"/>
                <a:ea typeface="+mn-ea"/>
                <a:cs typeface="+mn-cs"/>
              </a:rPr>
              <a:t>) might</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be adequate enough to identify UIP.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 Cooper paper, visceral pleura was documented in about 9% of these samples. In other studies, 25-35% of the samples obtained by </a:t>
            </a:r>
            <a:r>
              <a:rPr lang="en-US" sz="1200" b="1" kern="1200" dirty="0" err="1" smtClean="0">
                <a:solidFill>
                  <a:schemeClr val="tx1"/>
                </a:solidFill>
                <a:effectLst/>
                <a:latin typeface="+mn-lt"/>
                <a:ea typeface="+mn-ea"/>
                <a:cs typeface="+mn-cs"/>
              </a:rPr>
              <a:t>cryobiopsy</a:t>
            </a:r>
            <a:r>
              <a:rPr lang="en-US" sz="1200" b="1" kern="1200" dirty="0" smtClean="0">
                <a:solidFill>
                  <a:schemeClr val="tx1"/>
                </a:solidFill>
                <a:effectLst/>
                <a:latin typeface="+mn-lt"/>
                <a:ea typeface="+mn-ea"/>
                <a:cs typeface="+mn-cs"/>
              </a:rPr>
              <a:t> showed pleura and UIP pattern was identified with increasing confidence, accepting however an increased rate of pneumothorax.</a:t>
            </a:r>
          </a:p>
          <a:p>
            <a:r>
              <a:rPr lang="en-US"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34D83F-2D29-7141-A45D-AEE547C50886}" type="slidenum">
              <a:rPr lang="en-US" smtClean="0"/>
              <a:t>42</a:t>
            </a:fld>
            <a:endParaRPr lang="en-US"/>
          </a:p>
        </p:txBody>
      </p:sp>
    </p:spTree>
    <p:extLst>
      <p:ext uri="{BB962C8B-B14F-4D97-AF65-F5344CB8AC3E}">
        <p14:creationId xmlns:p14="http://schemas.microsoft.com/office/powerpoint/2010/main" val="127203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However, there is increasing literature  </a:t>
            </a:r>
            <a:r>
              <a:rPr lang="en-US" b="1" baseline="0" dirty="0" smtClean="0"/>
              <a:t>about </a:t>
            </a:r>
            <a:r>
              <a:rPr lang="en-US" b="1" baseline="0" dirty="0" err="1" smtClean="0"/>
              <a:t>cryobiopsy</a:t>
            </a:r>
            <a:r>
              <a:rPr lang="en-US" b="1" baseline="0" dirty="0" smtClean="0"/>
              <a:t> in patients with </a:t>
            </a:r>
            <a:r>
              <a:rPr lang="en-US" sz="1200" b="1" kern="1200" dirty="0" smtClean="0">
                <a:solidFill>
                  <a:schemeClr val="tx1"/>
                </a:solidFill>
                <a:effectLst/>
                <a:latin typeface="+mn-lt"/>
                <a:ea typeface="+mn-ea"/>
                <a:cs typeface="+mn-cs"/>
              </a:rPr>
              <a:t>severe respiratory failure, ARDS</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with dependency on mechanical ventilation with or without</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ECMO , with an acceptable level of safety </a:t>
            </a:r>
            <a:r>
              <a:rPr lang="en-US" b="1" dirty="0" smtClean="0"/>
              <a:t>and these are the most recent articles published on the topic which I will go through very quickly. </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E1FAD113-4642-DF42-8715-F2EA955659CB}" type="slidenum">
              <a:rPr lang="en-US" smtClean="0"/>
              <a:t>46</a:t>
            </a:fld>
            <a:endParaRPr lang="en-US"/>
          </a:p>
        </p:txBody>
      </p:sp>
    </p:spTree>
    <p:extLst>
      <p:ext uri="{BB962C8B-B14F-4D97-AF65-F5344CB8AC3E}">
        <p14:creationId xmlns:p14="http://schemas.microsoft.com/office/powerpoint/2010/main" val="3263474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3F05ECE-E2AC-4E9C-8D82-44E1E49D1B0E}" type="datetimeFigureOut">
              <a:rPr lang="it-IT" smtClean="0"/>
              <a:t>11/05/2025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342859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3F05ECE-E2AC-4E9C-8D82-44E1E49D1B0E}" type="datetimeFigureOut">
              <a:rPr lang="it-IT" smtClean="0"/>
              <a:t>11/05/2025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1471637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3F05ECE-E2AC-4E9C-8D82-44E1E49D1B0E}" type="datetimeFigureOut">
              <a:rPr lang="it-IT" smtClean="0"/>
              <a:t>11/05/2025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39413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F55D-74B1-3D4E-8517-62BBBCFA9403}"/>
              </a:ext>
            </a:extLst>
          </p:cNvPr>
          <p:cNvSpPr>
            <a:spLocks noGrp="1"/>
          </p:cNvSpPr>
          <p:nvPr>
            <p:ph type="ctrTitle"/>
          </p:nvPr>
        </p:nvSpPr>
        <p:spPr>
          <a:xfrm>
            <a:off x="4315348" y="2893322"/>
            <a:ext cx="7339842" cy="668743"/>
          </a:xfrm>
          <a:prstGeom prst="rect">
            <a:avLst/>
          </a:prstGeom>
        </p:spPr>
        <p:txBody>
          <a:bodyPr anchor="b">
            <a:normAutofit/>
          </a:bodyPr>
          <a:lstStyle>
            <a:lvl1pPr algn="l">
              <a:defRPr sz="28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E882AC2-65E5-EB4E-B527-8890C0F44984}"/>
              </a:ext>
            </a:extLst>
          </p:cNvPr>
          <p:cNvSpPr>
            <a:spLocks noGrp="1"/>
          </p:cNvSpPr>
          <p:nvPr>
            <p:ph type="subTitle" idx="1"/>
          </p:nvPr>
        </p:nvSpPr>
        <p:spPr>
          <a:xfrm>
            <a:off x="4315348" y="3633825"/>
            <a:ext cx="7339842" cy="642952"/>
          </a:xfrm>
          <a:prstGeom prst="rect">
            <a:avLst/>
          </a:prstGeom>
        </p:spPr>
        <p:txBody>
          <a:bodyPr>
            <a:normAutofit/>
          </a:bodyPr>
          <a:lstStyle>
            <a:lvl1pPr marL="0" indent="0" algn="l">
              <a:buNone/>
              <a:defRPr sz="1800" b="0"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301795746"/>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apositiva semplice">
    <p:spTree>
      <p:nvGrpSpPr>
        <p:cNvPr id="1" name=""/>
        <p:cNvGrpSpPr/>
        <p:nvPr/>
      </p:nvGrpSpPr>
      <p:grpSpPr>
        <a:xfrm>
          <a:off x="0" y="0"/>
          <a:ext cx="0" cy="0"/>
          <a:chOff x="0" y="0"/>
          <a:chExt cx="0" cy="0"/>
        </a:xfrm>
      </p:grpSpPr>
      <p:pic>
        <p:nvPicPr>
          <p:cNvPr id="159" name="Immagine 3" descr="Immagine 3"/>
          <p:cNvPicPr>
            <a:picLocks noChangeAspect="1"/>
          </p:cNvPicPr>
          <p:nvPr/>
        </p:nvPicPr>
        <p:blipFill>
          <a:blip r:embed="rId2"/>
          <a:stretch>
            <a:fillRect/>
          </a:stretch>
        </p:blipFill>
        <p:spPr>
          <a:xfrm>
            <a:off x="10860360" y="5716916"/>
            <a:ext cx="1152130" cy="946603"/>
          </a:xfrm>
          <a:prstGeom prst="rect">
            <a:avLst/>
          </a:prstGeom>
          <a:ln w="12700">
            <a:miter lim="400000"/>
            <a:headEnd/>
            <a:tailEnd/>
          </a:ln>
        </p:spPr>
      </p:pic>
      <p:sp>
        <p:nvSpPr>
          <p:cNvPr id="160" name="Body Level One…"/>
          <p:cNvSpPr txBox="1">
            <a:spLocks noGrp="1"/>
          </p:cNvSpPr>
          <p:nvPr>
            <p:ph type="body" sz="quarter" idx="1" hasCustomPrompt="1"/>
          </p:nvPr>
        </p:nvSpPr>
        <p:spPr>
          <a:xfrm>
            <a:off x="527051" y="476675"/>
            <a:ext cx="11233151" cy="648073"/>
          </a:xfrm>
          <a:prstGeom prst="rect">
            <a:avLst/>
          </a:prstGeom>
        </p:spPr>
        <p:txBody>
          <a:bodyPr lIns="91437" tIns="91437" rIns="91437" bIns="91437" anchor="t"/>
          <a:lstStyle>
            <a:lvl1pPr marL="0" indent="0" defTabSz="914400">
              <a:lnSpc>
                <a:spcPts val="2200"/>
              </a:lnSpc>
              <a:spcBef>
                <a:spcPts val="500"/>
              </a:spcBef>
              <a:buSzTx/>
              <a:buNone/>
              <a:defRPr sz="2400" b="1">
                <a:solidFill>
                  <a:srgbClr val="BD2B0B"/>
                </a:solidFill>
                <a:latin typeface="Calibri" panose="020F0502020204030204"/>
                <a:ea typeface="Calibri" panose="020F0502020204030204"/>
                <a:cs typeface="Calibri" panose="020F0502020204030204"/>
                <a:sym typeface="Calibri" panose="020F0502020204030204"/>
              </a:defRPr>
            </a:lvl1pPr>
            <a:lvl2pPr marL="473393" indent="-244793" defTabSz="914400">
              <a:lnSpc>
                <a:spcPts val="2200"/>
              </a:lnSpc>
              <a:spcBef>
                <a:spcPts val="500"/>
              </a:spcBef>
              <a:buSzPct val="100000"/>
              <a:buChar char="–"/>
              <a:defRPr sz="2400" b="1">
                <a:solidFill>
                  <a:srgbClr val="BD2B0B"/>
                </a:solidFill>
                <a:latin typeface="Calibri" panose="020F0502020204030204"/>
                <a:ea typeface="Calibri" panose="020F0502020204030204"/>
                <a:cs typeface="Calibri" panose="020F0502020204030204"/>
                <a:sym typeface="Calibri" panose="020F0502020204030204"/>
              </a:defRPr>
            </a:lvl2pPr>
            <a:lvl3pPr marL="685800" indent="-228600" defTabSz="914400">
              <a:lnSpc>
                <a:spcPts val="2200"/>
              </a:lnSpc>
              <a:spcBef>
                <a:spcPts val="500"/>
              </a:spcBef>
              <a:buSzPct val="100000"/>
              <a:defRPr sz="2400" b="1">
                <a:solidFill>
                  <a:srgbClr val="BD2B0B"/>
                </a:solidFill>
                <a:latin typeface="Calibri" panose="020F0502020204030204"/>
                <a:ea typeface="Calibri" panose="020F0502020204030204"/>
                <a:cs typeface="Calibri" panose="020F0502020204030204"/>
                <a:sym typeface="Calibri" panose="020F0502020204030204"/>
              </a:defRPr>
            </a:lvl3pPr>
            <a:lvl4pPr marL="960120" indent="-274320" defTabSz="914400">
              <a:lnSpc>
                <a:spcPts val="2200"/>
              </a:lnSpc>
              <a:spcBef>
                <a:spcPts val="500"/>
              </a:spcBef>
              <a:buSzPct val="100000"/>
              <a:buChar char="–"/>
              <a:defRPr sz="2400" b="1">
                <a:solidFill>
                  <a:srgbClr val="BD2B0B"/>
                </a:solidFill>
                <a:latin typeface="Calibri" panose="020F0502020204030204"/>
                <a:ea typeface="Calibri" panose="020F0502020204030204"/>
                <a:cs typeface="Calibri" panose="020F0502020204030204"/>
                <a:sym typeface="Calibri" panose="020F0502020204030204"/>
              </a:defRPr>
            </a:lvl4pPr>
            <a:lvl5pPr marL="1188720" indent="-274320" defTabSz="914400">
              <a:lnSpc>
                <a:spcPts val="2200"/>
              </a:lnSpc>
              <a:spcBef>
                <a:spcPts val="500"/>
              </a:spcBef>
              <a:buSzPct val="100000"/>
              <a:buChar char="»"/>
              <a:defRPr sz="2400" b="1">
                <a:solidFill>
                  <a:srgbClr val="BD2B0B"/>
                </a:solidFill>
                <a:latin typeface="Calibri" panose="020F0502020204030204"/>
                <a:ea typeface="Calibri" panose="020F0502020204030204"/>
                <a:cs typeface="Calibri" panose="020F0502020204030204"/>
                <a:sym typeface="Calibri" panose="020F0502020204030204"/>
              </a:defRPr>
            </a:lvl5pPr>
          </a:lstStyle>
          <a:p>
            <a:r>
              <a:t>Fare clic per modificare il titolo della diapositiva</a:t>
            </a:r>
          </a:p>
          <a:p>
            <a:pPr lvl="1"/>
            <a:endParaRPr/>
          </a:p>
          <a:p>
            <a:pPr lvl="2"/>
            <a:endParaRPr/>
          </a:p>
          <a:p>
            <a:pPr lvl="3"/>
            <a:endParaRPr/>
          </a:p>
          <a:p>
            <a:pPr lvl="4"/>
            <a:endParaRPr/>
          </a:p>
        </p:txBody>
      </p:sp>
      <p:sp>
        <p:nvSpPr>
          <p:cNvPr id="161" name="Segnaposto testo 7"/>
          <p:cNvSpPr>
            <a:spLocks noGrp="1"/>
          </p:cNvSpPr>
          <p:nvPr>
            <p:ph type="body" idx="21" hasCustomPrompt="1"/>
          </p:nvPr>
        </p:nvSpPr>
        <p:spPr>
          <a:xfrm>
            <a:off x="527051" y="1412875"/>
            <a:ext cx="11233152" cy="4320381"/>
          </a:xfrm>
          <a:prstGeom prst="rect">
            <a:avLst/>
          </a:prstGeom>
        </p:spPr>
        <p:txBody>
          <a:bodyPr lIns="91437" tIns="91437" rIns="91437" bIns="91437" anchor="t"/>
          <a:lstStyle>
            <a:lvl1pPr marL="0" indent="0" defTabSz="914400">
              <a:spcBef>
                <a:spcPts val="400"/>
              </a:spcBef>
              <a:buSzTx/>
              <a:buNone/>
              <a:defRPr sz="1800">
                <a:latin typeface="Calibri" panose="020F0502020204030204"/>
                <a:ea typeface="Calibri" panose="020F0502020204030204"/>
                <a:cs typeface="Calibri" panose="020F0502020204030204"/>
                <a:sym typeface="Calibri" panose="020F0502020204030204"/>
              </a:defRPr>
            </a:lvl1pPr>
          </a:lstStyle>
          <a:p>
            <a:r>
              <a:t>Fare clic per modificare il testo</a:t>
            </a:r>
          </a:p>
        </p:txBody>
      </p:sp>
      <p:sp>
        <p:nvSpPr>
          <p:cNvPr id="162" name="Slide Number"/>
          <p:cNvSpPr txBox="1">
            <a:spLocks noGrp="1"/>
          </p:cNvSpPr>
          <p:nvPr>
            <p:ph type="sldNum" sz="quarter" idx="2"/>
          </p:nvPr>
        </p:nvSpPr>
        <p:spPr>
          <a:xfrm>
            <a:off x="179511" y="6525018"/>
            <a:ext cx="252272" cy="241954"/>
          </a:xfrm>
          <a:prstGeom prst="rect">
            <a:avLst/>
          </a:prstGeom>
        </p:spPr>
        <p:txBody>
          <a:bodyPr lIns="91437" tIns="91437" rIns="91437" bIns="91437"/>
          <a:lstStyle>
            <a:lvl1pPr algn="l" defTabSz="914400">
              <a:defRPr>
                <a:latin typeface="Calibri" panose="020F0502020204030204"/>
                <a:ea typeface="Calibri" panose="020F0502020204030204"/>
                <a:cs typeface="Calibri" panose="020F0502020204030204"/>
                <a:sym typeface="Calibri" panose="020F0502020204030204"/>
              </a:defRPr>
            </a:lvl1pPr>
          </a:lstStyle>
          <a:p>
            <a:fld id="{86CB4B4D-7CA3-9044-876B-883B54F8677D}" type="slidenum">
              <a:rPr/>
              <a:t>‹N›</a:t>
            </a:fld>
            <a:endParaRPr/>
          </a:p>
        </p:txBody>
      </p:sp>
    </p:spTree>
    <p:extLst>
      <p:ext uri="{BB962C8B-B14F-4D97-AF65-F5344CB8AC3E}">
        <p14:creationId xmlns:p14="http://schemas.microsoft.com/office/powerpoint/2010/main" val="72623582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5C965-760F-744F-AD17-D0BA4415FB7D}"/>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DBFE835C-A40F-C948-A1C2-49A2C12325BD}"/>
              </a:ext>
            </a:extLst>
          </p:cNvPr>
          <p:cNvSpPr>
            <a:spLocks noGrp="1"/>
          </p:cNvSpPr>
          <p:nvPr>
            <p:ph type="body" sz="quarter" idx="10"/>
          </p:nvPr>
        </p:nvSpPr>
        <p:spPr>
          <a:xfrm>
            <a:off x="511175" y="1527175"/>
            <a:ext cx="11085513" cy="484028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16310913"/>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3F05ECE-E2AC-4E9C-8D82-44E1E49D1B0E}" type="datetimeFigureOut">
              <a:rPr lang="it-IT" smtClean="0"/>
              <a:t>11/05/2025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459603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43F05ECE-E2AC-4E9C-8D82-44E1E49D1B0E}" type="datetimeFigureOut">
              <a:rPr lang="it-IT" smtClean="0"/>
              <a:t>11/05/2025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131478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3F05ECE-E2AC-4E9C-8D82-44E1E49D1B0E}" type="datetimeFigureOut">
              <a:rPr lang="it-IT" smtClean="0"/>
              <a:t>11/05/2025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244320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3F05ECE-E2AC-4E9C-8D82-44E1E49D1B0E}" type="datetimeFigureOut">
              <a:rPr lang="it-IT" smtClean="0"/>
              <a:t>11/05/2025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322307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3F05ECE-E2AC-4E9C-8D82-44E1E49D1B0E}" type="datetimeFigureOut">
              <a:rPr lang="it-IT" smtClean="0"/>
              <a:t>11/05/2025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61225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3F05ECE-E2AC-4E9C-8D82-44E1E49D1B0E}" type="datetimeFigureOut">
              <a:rPr lang="it-IT" smtClean="0"/>
              <a:t>11/05/2025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62118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43F05ECE-E2AC-4E9C-8D82-44E1E49D1B0E}" type="datetimeFigureOut">
              <a:rPr lang="it-IT" smtClean="0"/>
              <a:t>11/05/2025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142842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43F05ECE-E2AC-4E9C-8D82-44E1E49D1B0E}" type="datetimeFigureOut">
              <a:rPr lang="it-IT" smtClean="0"/>
              <a:t>11/05/2025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B4D72D-0A1A-4004-96A0-E88CC10D788D}" type="slidenum">
              <a:rPr lang="it-IT" smtClean="0"/>
              <a:t>‹N›</a:t>
            </a:fld>
            <a:endParaRPr lang="it-IT"/>
          </a:p>
        </p:txBody>
      </p:sp>
    </p:spTree>
    <p:extLst>
      <p:ext uri="{BB962C8B-B14F-4D97-AF65-F5344CB8AC3E}">
        <p14:creationId xmlns:p14="http://schemas.microsoft.com/office/powerpoint/2010/main" val="4101824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05ECE-E2AC-4E9C-8D82-44E1E49D1B0E}" type="datetimeFigureOut">
              <a:rPr lang="it-IT" smtClean="0"/>
              <a:t>11/05/2025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4D72D-0A1A-4004-96A0-E88CC10D788D}" type="slidenum">
              <a:rPr lang="it-IT" smtClean="0"/>
              <a:t>‹N›</a:t>
            </a:fld>
            <a:endParaRPr lang="it-IT"/>
          </a:p>
        </p:txBody>
      </p:sp>
    </p:spTree>
    <p:extLst>
      <p:ext uri="{BB962C8B-B14F-4D97-AF65-F5344CB8AC3E}">
        <p14:creationId xmlns:p14="http://schemas.microsoft.com/office/powerpoint/2010/main" val="526178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941DA-DCEE-6541-A148-0C41825FC57E}"/>
              </a:ext>
            </a:extLst>
          </p:cNvPr>
          <p:cNvSpPr>
            <a:spLocks noGrp="1"/>
          </p:cNvSpPr>
          <p:nvPr>
            <p:ph type="ctrTitle"/>
          </p:nvPr>
        </p:nvSpPr>
        <p:spPr>
          <a:xfrm>
            <a:off x="4315347" y="2893322"/>
            <a:ext cx="7504119" cy="668743"/>
          </a:xfrm>
        </p:spPr>
        <p:txBody>
          <a:bodyPr>
            <a:normAutofit/>
          </a:bodyPr>
          <a:lstStyle/>
          <a:p>
            <a:r>
              <a:rPr lang="en-GB" dirty="0"/>
              <a:t>New Endoscopic Techniques to diagnose ILDs </a:t>
            </a:r>
          </a:p>
        </p:txBody>
      </p:sp>
      <p:sp>
        <p:nvSpPr>
          <p:cNvPr id="6" name="Rettangolo 5">
            <a:extLst>
              <a:ext uri="{FF2B5EF4-FFF2-40B4-BE49-F238E27FC236}">
                <a16:creationId xmlns:a16="http://schemas.microsoft.com/office/drawing/2014/main" id="{72BF944D-C0BC-6942-A79C-69E40161C1DD}"/>
              </a:ext>
            </a:extLst>
          </p:cNvPr>
          <p:cNvSpPr/>
          <p:nvPr/>
        </p:nvSpPr>
        <p:spPr>
          <a:xfrm>
            <a:off x="242761" y="4385882"/>
            <a:ext cx="9071173" cy="2185214"/>
          </a:xfrm>
          <a:prstGeom prst="rect">
            <a:avLst/>
          </a:prstGeom>
        </p:spPr>
        <p:txBody>
          <a:bodyPr wrap="square">
            <a:spAutoFit/>
          </a:bodyPr>
          <a:lstStyle/>
          <a:p>
            <a:r>
              <a:rPr lang="it-IT" sz="2000" b="1" dirty="0" smtClean="0">
                <a:solidFill>
                  <a:srgbClr val="3A7B6C"/>
                </a:solidFill>
                <a:latin typeface="Book Antiqua"/>
                <a:cs typeface="Book Antiqua"/>
              </a:rPr>
              <a:t>WHEN TRANSBRONCHIAL </a:t>
            </a:r>
            <a:r>
              <a:rPr lang="it-IT" sz="2000" b="1" dirty="0" smtClean="0">
                <a:solidFill>
                  <a:srgbClr val="3A7B6C"/>
                </a:solidFill>
                <a:latin typeface="Book Antiqua"/>
                <a:cs typeface="Book Antiqua"/>
              </a:rPr>
              <a:t>CRYOBIOPSY </a:t>
            </a:r>
            <a:r>
              <a:rPr lang="it-IT" sz="2000" b="1" dirty="0" smtClean="0">
                <a:solidFill>
                  <a:srgbClr val="3A7B6C"/>
                </a:solidFill>
                <a:latin typeface="Book Antiqua"/>
                <a:cs typeface="Book Antiqua"/>
              </a:rPr>
              <a:t>IS MANDATORY and WHEN IT ISN’T  </a:t>
            </a:r>
          </a:p>
          <a:p>
            <a:endParaRPr lang="it-IT" b="1" dirty="0">
              <a:solidFill>
                <a:srgbClr val="3A7B6C"/>
              </a:solidFill>
              <a:latin typeface="Book Antiqua"/>
              <a:cs typeface="Book Antiqua"/>
            </a:endParaRPr>
          </a:p>
          <a:p>
            <a:r>
              <a:rPr lang="it-IT" sz="2000" b="1" dirty="0" smtClean="0">
                <a:solidFill>
                  <a:srgbClr val="3A7B6C"/>
                </a:solidFill>
                <a:latin typeface="Book Antiqua"/>
                <a:cs typeface="Book Antiqua"/>
              </a:rPr>
              <a:t>Venerino Poletti</a:t>
            </a:r>
          </a:p>
          <a:p>
            <a:r>
              <a:rPr lang="it-IT" sz="2000" b="1" dirty="0" err="1" smtClean="0">
                <a:solidFill>
                  <a:srgbClr val="3A7B6C"/>
                </a:solidFill>
                <a:latin typeface="Book Antiqua"/>
                <a:cs typeface="Book Antiqua"/>
              </a:rPr>
              <a:t>University</a:t>
            </a:r>
            <a:r>
              <a:rPr lang="it-IT" sz="2000" b="1" dirty="0" smtClean="0">
                <a:solidFill>
                  <a:srgbClr val="3A7B6C"/>
                </a:solidFill>
                <a:latin typeface="Book Antiqua"/>
                <a:cs typeface="Book Antiqua"/>
              </a:rPr>
              <a:t> of Bologna/</a:t>
            </a:r>
            <a:r>
              <a:rPr lang="it-IT" sz="2000" b="1" dirty="0" err="1" smtClean="0">
                <a:solidFill>
                  <a:srgbClr val="3A7B6C"/>
                </a:solidFill>
                <a:latin typeface="Book Antiqua"/>
                <a:cs typeface="Book Antiqua"/>
              </a:rPr>
              <a:t>Morgagni</a:t>
            </a:r>
            <a:r>
              <a:rPr lang="it-IT" sz="2000" b="1" dirty="0" smtClean="0">
                <a:solidFill>
                  <a:srgbClr val="3A7B6C"/>
                </a:solidFill>
                <a:latin typeface="Book Antiqua"/>
                <a:cs typeface="Book Antiqua"/>
              </a:rPr>
              <a:t> </a:t>
            </a:r>
            <a:r>
              <a:rPr lang="it-IT" sz="2000" b="1" dirty="0">
                <a:solidFill>
                  <a:srgbClr val="3A7B6C"/>
                </a:solidFill>
                <a:latin typeface="Book Antiqua"/>
                <a:cs typeface="Book Antiqua"/>
              </a:rPr>
              <a:t>H</a:t>
            </a:r>
            <a:r>
              <a:rPr lang="it-IT" sz="2000" b="1" dirty="0" smtClean="0">
                <a:solidFill>
                  <a:srgbClr val="3A7B6C"/>
                </a:solidFill>
                <a:latin typeface="Book Antiqua"/>
                <a:cs typeface="Book Antiqua"/>
              </a:rPr>
              <a:t>ospital- </a:t>
            </a:r>
            <a:r>
              <a:rPr lang="it-IT" sz="2000" b="1" dirty="0" err="1" smtClean="0">
                <a:solidFill>
                  <a:srgbClr val="3A7B6C"/>
                </a:solidFill>
                <a:latin typeface="Book Antiqua"/>
                <a:cs typeface="Book Antiqua"/>
              </a:rPr>
              <a:t>Forli</a:t>
            </a:r>
            <a:r>
              <a:rPr lang="it-IT" sz="2000" b="1" dirty="0" smtClean="0">
                <a:solidFill>
                  <a:srgbClr val="3A7B6C"/>
                </a:solidFill>
                <a:latin typeface="Book Antiqua"/>
                <a:cs typeface="Book Antiqua"/>
              </a:rPr>
              <a:t> (I) (Full Prof&amp; Head </a:t>
            </a:r>
            <a:r>
              <a:rPr lang="it-IT" sz="2000" b="1" dirty="0" err="1" smtClean="0">
                <a:solidFill>
                  <a:srgbClr val="3A7B6C"/>
                </a:solidFill>
                <a:latin typeface="Book Antiqua"/>
                <a:cs typeface="Book Antiqua"/>
              </a:rPr>
              <a:t>Dept</a:t>
            </a:r>
            <a:r>
              <a:rPr lang="it-IT" sz="2000" b="1" dirty="0" smtClean="0">
                <a:solidFill>
                  <a:srgbClr val="3A7B6C"/>
                </a:solidFill>
                <a:latin typeface="Book Antiqua"/>
                <a:cs typeface="Book Antiqua"/>
              </a:rPr>
              <a:t>)</a:t>
            </a:r>
          </a:p>
          <a:p>
            <a:r>
              <a:rPr lang="it-IT" sz="2000" b="1" dirty="0" err="1" smtClean="0">
                <a:solidFill>
                  <a:srgbClr val="3A7B6C"/>
                </a:solidFill>
                <a:latin typeface="Book Antiqua"/>
                <a:cs typeface="Book Antiqua"/>
              </a:rPr>
              <a:t>Aarhus</a:t>
            </a:r>
            <a:r>
              <a:rPr lang="it-IT" sz="2000" b="1" dirty="0" smtClean="0">
                <a:solidFill>
                  <a:srgbClr val="3A7B6C"/>
                </a:solidFill>
                <a:latin typeface="Book Antiqua"/>
                <a:cs typeface="Book Antiqua"/>
              </a:rPr>
              <a:t> </a:t>
            </a:r>
            <a:r>
              <a:rPr lang="it-IT" sz="2000" b="1" dirty="0" err="1" smtClean="0">
                <a:solidFill>
                  <a:srgbClr val="3A7B6C"/>
                </a:solidFill>
                <a:latin typeface="Book Antiqua"/>
                <a:cs typeface="Book Antiqua"/>
              </a:rPr>
              <a:t>Universitet</a:t>
            </a:r>
            <a:r>
              <a:rPr lang="it-IT" sz="2000" b="1" dirty="0" smtClean="0">
                <a:solidFill>
                  <a:srgbClr val="3A7B6C"/>
                </a:solidFill>
                <a:latin typeface="Book Antiqua"/>
                <a:cs typeface="Book Antiqua"/>
              </a:rPr>
              <a:t> (Full-</a:t>
            </a:r>
            <a:r>
              <a:rPr lang="it-IT" sz="2000" b="1" dirty="0" err="1" smtClean="0">
                <a:solidFill>
                  <a:srgbClr val="3A7B6C"/>
                </a:solidFill>
                <a:latin typeface="Book Antiqua"/>
                <a:cs typeface="Book Antiqua"/>
              </a:rPr>
              <a:t>Hon</a:t>
            </a:r>
            <a:r>
              <a:rPr lang="it-IT" sz="2000" b="1" dirty="0" smtClean="0">
                <a:solidFill>
                  <a:srgbClr val="3A7B6C"/>
                </a:solidFill>
                <a:latin typeface="Book Antiqua"/>
                <a:cs typeface="Book Antiqua"/>
              </a:rPr>
              <a:t> Prof)</a:t>
            </a:r>
          </a:p>
          <a:p>
            <a:endParaRPr lang="it-IT" dirty="0">
              <a:solidFill>
                <a:srgbClr val="3A7B6C"/>
              </a:solidFill>
              <a:latin typeface="Book Antiqua"/>
              <a:cs typeface="Book Antiqua"/>
            </a:endParaRPr>
          </a:p>
        </p:txBody>
      </p:sp>
      <p:pic>
        <p:nvPicPr>
          <p:cNvPr id="7" name="Immagine 6" descr="Immagine 2">
            <a:extLst>
              <a:ext uri="{FF2B5EF4-FFF2-40B4-BE49-F238E27FC236}">
                <a16:creationId xmlns:a16="http://schemas.microsoft.com/office/drawing/2014/main" id="{7624D0BA-FD1D-D84B-B756-1B1513E6E3CE}"/>
              </a:ext>
            </a:extLst>
          </p:cNvPr>
          <p:cNvPicPr>
            <a:picLocks noChangeAspect="1"/>
          </p:cNvPicPr>
          <p:nvPr/>
        </p:nvPicPr>
        <p:blipFill>
          <a:blip r:embed="rId3">
            <a:extLst/>
          </a:blip>
          <a:stretch>
            <a:fillRect/>
          </a:stretch>
        </p:blipFill>
        <p:spPr>
          <a:xfrm>
            <a:off x="9925624" y="5589700"/>
            <a:ext cx="2266376" cy="1268300"/>
          </a:xfrm>
          <a:prstGeom prst="rect">
            <a:avLst/>
          </a:prstGeom>
          <a:ln w="12700">
            <a:miter lim="400000"/>
          </a:ln>
        </p:spPr>
      </p:pic>
      <p:grpSp>
        <p:nvGrpSpPr>
          <p:cNvPr id="8" name="Gruppo 7">
            <a:extLst>
              <a:ext uri="{FF2B5EF4-FFF2-40B4-BE49-F238E27FC236}">
                <a16:creationId xmlns:a16="http://schemas.microsoft.com/office/drawing/2014/main" id="{E38E9D2F-4B32-AE41-AE09-E15CDCB7B415}"/>
              </a:ext>
            </a:extLst>
          </p:cNvPr>
          <p:cNvGrpSpPr/>
          <p:nvPr/>
        </p:nvGrpSpPr>
        <p:grpSpPr>
          <a:xfrm>
            <a:off x="0" y="0"/>
            <a:ext cx="12192000" cy="4037429"/>
            <a:chOff x="0" y="-1"/>
            <a:chExt cx="12909620" cy="4380932"/>
          </a:xfrm>
        </p:grpSpPr>
        <p:pic>
          <p:nvPicPr>
            <p:cNvPr id="9" name="Immagine 8">
              <a:extLst>
                <a:ext uri="{FF2B5EF4-FFF2-40B4-BE49-F238E27FC236}">
                  <a16:creationId xmlns:a16="http://schemas.microsoft.com/office/drawing/2014/main" id="{70A28E3B-26A5-C746-A8C3-CFFF6D476D47}"/>
                </a:ext>
              </a:extLst>
            </p:cNvPr>
            <p:cNvPicPr>
              <a:picLocks noChangeAspect="1"/>
            </p:cNvPicPr>
            <p:nvPr/>
          </p:nvPicPr>
          <p:blipFill>
            <a:blip r:embed="rId4"/>
            <a:stretch>
              <a:fillRect/>
            </a:stretch>
          </p:blipFill>
          <p:spPr>
            <a:xfrm>
              <a:off x="0" y="0"/>
              <a:ext cx="6637774" cy="4380931"/>
            </a:xfrm>
            <a:prstGeom prst="rect">
              <a:avLst/>
            </a:prstGeom>
          </p:spPr>
        </p:pic>
        <p:pic>
          <p:nvPicPr>
            <p:cNvPr id="10" name="Immagine 9">
              <a:extLst>
                <a:ext uri="{FF2B5EF4-FFF2-40B4-BE49-F238E27FC236}">
                  <a16:creationId xmlns:a16="http://schemas.microsoft.com/office/drawing/2014/main" id="{3AC7D28C-35C9-5840-9C65-E0B962CCD7E7}"/>
                </a:ext>
              </a:extLst>
            </p:cNvPr>
            <p:cNvPicPr>
              <a:picLocks noChangeAspect="1"/>
            </p:cNvPicPr>
            <p:nvPr/>
          </p:nvPicPr>
          <p:blipFill>
            <a:blip r:embed="rId5"/>
            <a:stretch>
              <a:fillRect/>
            </a:stretch>
          </p:blipFill>
          <p:spPr>
            <a:xfrm>
              <a:off x="6637774" y="-1"/>
              <a:ext cx="6271846" cy="4380931"/>
            </a:xfrm>
            <a:prstGeom prst="rect">
              <a:avLst/>
            </a:prstGeom>
          </p:spPr>
        </p:pic>
      </p:grpSp>
      <p:pic>
        <p:nvPicPr>
          <p:cNvPr id="11" name="Immagine 10">
            <a:extLst>
              <a:ext uri="{FF2B5EF4-FFF2-40B4-BE49-F238E27FC236}">
                <a16:creationId xmlns:a16="http://schemas.microsoft.com/office/drawing/2014/main" id="{E966E3A7-07DC-604B-BE42-810A5913C2F7}"/>
              </a:ext>
            </a:extLst>
          </p:cNvPr>
          <p:cNvPicPr>
            <a:picLocks noChangeAspect="1"/>
          </p:cNvPicPr>
          <p:nvPr/>
        </p:nvPicPr>
        <p:blipFill>
          <a:blip r:embed="rId6"/>
          <a:stretch>
            <a:fillRect/>
          </a:stretch>
        </p:blipFill>
        <p:spPr>
          <a:xfrm>
            <a:off x="9230396" y="4037428"/>
            <a:ext cx="2916044" cy="1526063"/>
          </a:xfrm>
          <a:prstGeom prst="rect">
            <a:avLst/>
          </a:prstGeom>
        </p:spPr>
      </p:pic>
    </p:spTree>
    <p:extLst>
      <p:ext uri="{BB962C8B-B14F-4D97-AF65-F5344CB8AC3E}">
        <p14:creationId xmlns:p14="http://schemas.microsoft.com/office/powerpoint/2010/main" val="4198992883"/>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87072" y="3075057"/>
            <a:ext cx="5120312" cy="707886"/>
          </a:xfrm>
          <a:prstGeom prst="rect">
            <a:avLst/>
          </a:prstGeom>
          <a:noFill/>
        </p:spPr>
        <p:txBody>
          <a:bodyPr wrap="none" rtlCol="0">
            <a:spAutoFit/>
          </a:bodyPr>
          <a:lstStyle/>
          <a:p>
            <a:r>
              <a:rPr lang="it-IT" sz="4000" dirty="0" smtClean="0"/>
              <a:t>CASE EXEMPLIFICATION</a:t>
            </a:r>
            <a:endParaRPr lang="it-IT" sz="4000" dirty="0"/>
          </a:p>
        </p:txBody>
      </p:sp>
    </p:spTree>
    <p:extLst>
      <p:ext uri="{BB962C8B-B14F-4D97-AF65-F5344CB8AC3E}">
        <p14:creationId xmlns:p14="http://schemas.microsoft.com/office/powerpoint/2010/main" val="3746645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44269" y="2782669"/>
            <a:ext cx="10503462" cy="646331"/>
          </a:xfrm>
          <a:prstGeom prst="rect">
            <a:avLst/>
          </a:prstGeom>
          <a:noFill/>
        </p:spPr>
        <p:txBody>
          <a:bodyPr wrap="square" rtlCol="0">
            <a:spAutoFit/>
          </a:bodyPr>
          <a:lstStyle/>
          <a:p>
            <a:r>
              <a:rPr lang="it-IT" b="1" dirty="0" smtClean="0"/>
              <a:t>68 y/o </a:t>
            </a:r>
            <a:r>
              <a:rPr lang="it-IT" b="1" dirty="0" err="1" smtClean="0"/>
              <a:t>male,former</a:t>
            </a:r>
            <a:r>
              <a:rPr lang="it-IT" b="1" dirty="0" smtClean="0"/>
              <a:t> </a:t>
            </a:r>
            <a:r>
              <a:rPr lang="it-IT" b="1" dirty="0" err="1" smtClean="0"/>
              <a:t>smoker</a:t>
            </a:r>
            <a:r>
              <a:rPr lang="it-IT" b="1" dirty="0" smtClean="0"/>
              <a:t> (10 p/y). No </a:t>
            </a:r>
            <a:r>
              <a:rPr lang="it-IT" b="1" dirty="0" err="1" smtClean="0"/>
              <a:t>symptoms</a:t>
            </a:r>
            <a:r>
              <a:rPr lang="it-IT" b="1" dirty="0" smtClean="0"/>
              <a:t>. </a:t>
            </a:r>
            <a:r>
              <a:rPr lang="it-IT" b="1" dirty="0" err="1" smtClean="0"/>
              <a:t>Normal</a:t>
            </a:r>
            <a:r>
              <a:rPr lang="it-IT" b="1" dirty="0" smtClean="0"/>
              <a:t> </a:t>
            </a:r>
            <a:r>
              <a:rPr lang="it-IT" b="1" dirty="0" err="1" smtClean="0"/>
              <a:t>spirometry</a:t>
            </a:r>
            <a:r>
              <a:rPr lang="it-IT" b="1" dirty="0" smtClean="0"/>
              <a:t>: DLCO 75% of </a:t>
            </a:r>
            <a:r>
              <a:rPr lang="it-IT" b="1" dirty="0" err="1" smtClean="0"/>
              <a:t>predicted</a:t>
            </a:r>
            <a:r>
              <a:rPr lang="it-IT" b="1" dirty="0" smtClean="0"/>
              <a:t>. </a:t>
            </a:r>
            <a:r>
              <a:rPr lang="it-IT" b="1" dirty="0" err="1"/>
              <a:t>M</a:t>
            </a:r>
            <a:r>
              <a:rPr lang="it-IT" b="1" dirty="0" err="1" smtClean="0"/>
              <a:t>onoclonal</a:t>
            </a:r>
            <a:r>
              <a:rPr lang="it-IT" b="1" dirty="0" smtClean="0"/>
              <a:t> </a:t>
            </a:r>
            <a:r>
              <a:rPr lang="it-IT" b="1" dirty="0" err="1" smtClean="0"/>
              <a:t>IgG</a:t>
            </a:r>
            <a:r>
              <a:rPr lang="it-IT" b="1" dirty="0" smtClean="0"/>
              <a:t> lambda component in the </a:t>
            </a:r>
            <a:r>
              <a:rPr lang="it-IT" b="1" dirty="0" err="1" smtClean="0"/>
              <a:t>serum</a:t>
            </a:r>
            <a:r>
              <a:rPr lang="it-IT" b="1" dirty="0" smtClean="0"/>
              <a:t> (NGUS</a:t>
            </a:r>
            <a:r>
              <a:rPr lang="it-IT" b="1" dirty="0" smtClean="0"/>
              <a:t>). </a:t>
            </a:r>
            <a:r>
              <a:rPr lang="it-IT" b="1" dirty="0" err="1" smtClean="0"/>
              <a:t>Autoimmunity</a:t>
            </a:r>
            <a:r>
              <a:rPr lang="it-IT" b="1" dirty="0" smtClean="0"/>
              <a:t> </a:t>
            </a:r>
            <a:r>
              <a:rPr lang="it-IT" b="1" dirty="0" err="1" smtClean="0"/>
              <a:t>neg</a:t>
            </a:r>
            <a:endParaRPr lang="it-IT" dirty="0"/>
          </a:p>
        </p:txBody>
      </p:sp>
    </p:spTree>
    <p:extLst>
      <p:ext uri="{BB962C8B-B14F-4D97-AF65-F5344CB8AC3E}">
        <p14:creationId xmlns:p14="http://schemas.microsoft.com/office/powerpoint/2010/main" val="3767111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958272" y="1"/>
            <a:ext cx="8388337" cy="6691738"/>
          </a:xfrm>
          <a:prstGeom prst="rect">
            <a:avLst/>
          </a:prstGeom>
        </p:spPr>
      </p:pic>
      <p:sp>
        <p:nvSpPr>
          <p:cNvPr id="3" name="CasellaDiTesto 2"/>
          <p:cNvSpPr txBox="1"/>
          <p:nvPr/>
        </p:nvSpPr>
        <p:spPr>
          <a:xfrm>
            <a:off x="7600950" y="2057400"/>
            <a:ext cx="4105275" cy="369332"/>
          </a:xfrm>
          <a:prstGeom prst="rect">
            <a:avLst/>
          </a:prstGeom>
          <a:noFill/>
        </p:spPr>
        <p:txBody>
          <a:bodyPr wrap="square" rtlCol="0">
            <a:spAutoFit/>
          </a:bodyPr>
          <a:lstStyle/>
          <a:p>
            <a:r>
              <a:rPr lang="it-IT" b="1" dirty="0"/>
              <a:t>)</a:t>
            </a:r>
          </a:p>
        </p:txBody>
      </p:sp>
      <p:cxnSp>
        <p:nvCxnSpPr>
          <p:cNvPr id="5" name="Straight Arrow Connector 4">
            <a:extLst>
              <a:ext uri="{FF2B5EF4-FFF2-40B4-BE49-F238E27FC236}">
                <a16:creationId xmlns:a16="http://schemas.microsoft.com/office/drawing/2014/main" id="{9A3F2D6A-15B3-C688-ACC8-49BE749EA84D}"/>
              </a:ext>
            </a:extLst>
          </p:cNvPr>
          <p:cNvCxnSpPr>
            <a:cxnSpLocks/>
          </p:cNvCxnSpPr>
          <p:nvPr/>
        </p:nvCxnSpPr>
        <p:spPr>
          <a:xfrm>
            <a:off x="8085860" y="6123709"/>
            <a:ext cx="0" cy="9698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736330"/>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66960" y="2654186"/>
            <a:ext cx="9904651" cy="1200329"/>
          </a:xfrm>
          <a:prstGeom prst="rect">
            <a:avLst/>
          </a:prstGeom>
          <a:noFill/>
        </p:spPr>
        <p:txBody>
          <a:bodyPr wrap="square" rtlCol="0">
            <a:spAutoFit/>
          </a:bodyPr>
          <a:lstStyle/>
          <a:p>
            <a:r>
              <a:rPr lang="it-IT" b="1" dirty="0" smtClean="0"/>
              <a:t>CT </a:t>
            </a:r>
            <a:r>
              <a:rPr lang="it-IT" b="1" dirty="0" err="1" smtClean="0"/>
              <a:t>scan</a:t>
            </a:r>
            <a:r>
              <a:rPr lang="it-IT" b="1" dirty="0" smtClean="0"/>
              <a:t> </a:t>
            </a:r>
            <a:r>
              <a:rPr lang="it-IT" b="1" dirty="0" err="1" smtClean="0"/>
              <a:t>because</a:t>
            </a:r>
            <a:r>
              <a:rPr lang="it-IT" b="1" dirty="0" smtClean="0"/>
              <a:t> of a che X </a:t>
            </a:r>
            <a:r>
              <a:rPr lang="it-IT" b="1" dirty="0" err="1" smtClean="0"/>
              <a:t>ray</a:t>
            </a:r>
            <a:r>
              <a:rPr lang="it-IT" b="1" dirty="0" smtClean="0"/>
              <a:t> reporting a </a:t>
            </a:r>
            <a:r>
              <a:rPr lang="it-IT" b="1" dirty="0" err="1" smtClean="0"/>
              <a:t>nodule</a:t>
            </a:r>
            <a:r>
              <a:rPr lang="it-IT" b="1" dirty="0" smtClean="0"/>
              <a:t>.</a:t>
            </a:r>
          </a:p>
          <a:p>
            <a:r>
              <a:rPr lang="it-IT" b="1" dirty="0" smtClean="0"/>
              <a:t>Fine </a:t>
            </a:r>
            <a:r>
              <a:rPr lang="it-IT" b="1" dirty="0" err="1"/>
              <a:t>peripheral</a:t>
            </a:r>
            <a:r>
              <a:rPr lang="it-IT" b="1" dirty="0"/>
              <a:t> </a:t>
            </a:r>
            <a:r>
              <a:rPr lang="it-IT" b="1" dirty="0" err="1"/>
              <a:t>reticulation</a:t>
            </a:r>
            <a:r>
              <a:rPr lang="it-IT" b="1" dirty="0"/>
              <a:t> and </a:t>
            </a:r>
            <a:r>
              <a:rPr lang="it-IT" b="1" dirty="0" err="1"/>
              <a:t>minimal</a:t>
            </a:r>
            <a:r>
              <a:rPr lang="it-IT" b="1" dirty="0"/>
              <a:t> </a:t>
            </a:r>
            <a:r>
              <a:rPr lang="it-IT" b="1" dirty="0" err="1"/>
              <a:t>ground</a:t>
            </a:r>
            <a:r>
              <a:rPr lang="it-IT" b="1" dirty="0"/>
              <a:t> </a:t>
            </a:r>
            <a:r>
              <a:rPr lang="it-IT" b="1" dirty="0" err="1"/>
              <a:t>glass</a:t>
            </a:r>
            <a:r>
              <a:rPr lang="it-IT" b="1" dirty="0"/>
              <a:t> are </a:t>
            </a:r>
            <a:r>
              <a:rPr lang="it-IT" b="1" dirty="0" err="1"/>
              <a:t>present</a:t>
            </a:r>
            <a:r>
              <a:rPr lang="it-IT" b="1" dirty="0"/>
              <a:t> in </a:t>
            </a:r>
            <a:r>
              <a:rPr lang="it-IT" b="1" dirty="0" err="1"/>
              <a:t>both</a:t>
            </a:r>
            <a:r>
              <a:rPr lang="it-IT" b="1" dirty="0"/>
              <a:t> </a:t>
            </a:r>
            <a:r>
              <a:rPr lang="it-IT" b="1" dirty="0" err="1"/>
              <a:t>lower</a:t>
            </a:r>
            <a:r>
              <a:rPr lang="it-IT" b="1" dirty="0"/>
              <a:t> </a:t>
            </a:r>
            <a:r>
              <a:rPr lang="it-IT" b="1" dirty="0" err="1"/>
              <a:t>lobes</a:t>
            </a:r>
            <a:r>
              <a:rPr lang="it-IT" b="1" dirty="0"/>
              <a:t>. </a:t>
            </a:r>
          </a:p>
          <a:p>
            <a:r>
              <a:rPr lang="it-IT" b="1" dirty="0" err="1"/>
              <a:t>Scattered</a:t>
            </a:r>
            <a:r>
              <a:rPr lang="it-IT" b="1" dirty="0"/>
              <a:t> </a:t>
            </a:r>
            <a:r>
              <a:rPr lang="it-IT" b="1" dirty="0" err="1"/>
              <a:t>pulmonary</a:t>
            </a:r>
            <a:r>
              <a:rPr lang="it-IT" b="1" dirty="0"/>
              <a:t> </a:t>
            </a:r>
            <a:r>
              <a:rPr lang="it-IT" b="1" dirty="0" err="1"/>
              <a:t>ossifications</a:t>
            </a:r>
            <a:r>
              <a:rPr lang="it-IT" b="1" dirty="0"/>
              <a:t> are </a:t>
            </a:r>
            <a:r>
              <a:rPr lang="it-IT" b="1" dirty="0" err="1"/>
              <a:t>evident</a:t>
            </a:r>
            <a:r>
              <a:rPr lang="it-IT" b="1" dirty="0"/>
              <a:t> </a:t>
            </a:r>
            <a:r>
              <a:rPr lang="it-IT" b="1" dirty="0" err="1"/>
              <a:t>along</a:t>
            </a:r>
            <a:r>
              <a:rPr lang="it-IT" b="1" dirty="0"/>
              <a:t> with the pleura in the </a:t>
            </a:r>
            <a:r>
              <a:rPr lang="it-IT" b="1" dirty="0" err="1"/>
              <a:t>left</a:t>
            </a:r>
            <a:r>
              <a:rPr lang="it-IT" b="1" dirty="0"/>
              <a:t> </a:t>
            </a:r>
            <a:r>
              <a:rPr lang="it-IT" b="1" dirty="0" err="1"/>
              <a:t>costophrenic</a:t>
            </a:r>
            <a:r>
              <a:rPr lang="it-IT" b="1" dirty="0"/>
              <a:t> angle (</a:t>
            </a:r>
            <a:r>
              <a:rPr lang="it-IT" b="1" dirty="0" err="1"/>
              <a:t>yellow</a:t>
            </a:r>
            <a:r>
              <a:rPr lang="it-IT" b="1" dirty="0"/>
              <a:t> </a:t>
            </a:r>
            <a:r>
              <a:rPr lang="it-IT" b="1" dirty="0" err="1"/>
              <a:t>arrow</a:t>
            </a:r>
            <a:r>
              <a:rPr lang="it-IT" b="1" dirty="0"/>
              <a:t>-head)</a:t>
            </a:r>
          </a:p>
        </p:txBody>
      </p:sp>
    </p:spTree>
    <p:extLst>
      <p:ext uri="{BB962C8B-B14F-4D97-AF65-F5344CB8AC3E}">
        <p14:creationId xmlns:p14="http://schemas.microsoft.com/office/powerpoint/2010/main" val="654681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17813" y="1683144"/>
            <a:ext cx="9402945" cy="3477875"/>
          </a:xfrm>
          <a:prstGeom prst="rect">
            <a:avLst/>
          </a:prstGeom>
          <a:noFill/>
        </p:spPr>
        <p:txBody>
          <a:bodyPr wrap="square" rtlCol="0">
            <a:spAutoFit/>
          </a:bodyPr>
          <a:lstStyle/>
          <a:p>
            <a:r>
              <a:rPr lang="it-IT" sz="2000" b="1" dirty="0" smtClean="0"/>
              <a:t>DIFFERENTIAL DIAGNOSIS</a:t>
            </a:r>
          </a:p>
          <a:p>
            <a:endParaRPr lang="it-IT" sz="2000" b="1" dirty="0"/>
          </a:p>
          <a:p>
            <a:r>
              <a:rPr lang="it-IT" sz="2000" b="1" dirty="0" smtClean="0"/>
              <a:t>-ILA</a:t>
            </a:r>
            <a:endParaRPr lang="it-IT" sz="2000" b="1" dirty="0"/>
          </a:p>
          <a:p>
            <a:endParaRPr lang="it-IT" sz="2000" b="1" dirty="0"/>
          </a:p>
          <a:p>
            <a:r>
              <a:rPr lang="it-IT" sz="2000" b="1" dirty="0" smtClean="0"/>
              <a:t>-</a:t>
            </a:r>
            <a:r>
              <a:rPr lang="it-IT" sz="2000" b="1" dirty="0" err="1" smtClean="0"/>
              <a:t>microaspiration-cicatricial</a:t>
            </a:r>
            <a:r>
              <a:rPr lang="it-IT" sz="2000" b="1" dirty="0" smtClean="0"/>
              <a:t> </a:t>
            </a:r>
            <a:r>
              <a:rPr lang="it-IT" sz="2000" b="1" dirty="0" err="1" smtClean="0"/>
              <a:t>organizing</a:t>
            </a:r>
            <a:r>
              <a:rPr lang="it-IT" sz="2000" b="1" dirty="0" smtClean="0"/>
              <a:t> pneumonia (with bone metaplasia)</a:t>
            </a:r>
          </a:p>
          <a:p>
            <a:endParaRPr lang="it-IT" sz="2000" b="1" dirty="0"/>
          </a:p>
          <a:p>
            <a:r>
              <a:rPr lang="it-IT" sz="2000" b="1" dirty="0" smtClean="0"/>
              <a:t>-NSIP</a:t>
            </a:r>
          </a:p>
          <a:p>
            <a:endParaRPr lang="it-IT" sz="2000" b="1" dirty="0"/>
          </a:p>
          <a:p>
            <a:r>
              <a:rPr lang="it-IT" sz="2000" b="1" dirty="0" smtClean="0"/>
              <a:t>-</a:t>
            </a:r>
            <a:r>
              <a:rPr lang="it-IT" sz="2000" b="1" dirty="0" err="1" smtClean="0"/>
              <a:t>early</a:t>
            </a:r>
            <a:r>
              <a:rPr lang="it-IT" sz="2000" b="1" dirty="0" smtClean="0"/>
              <a:t> IPF</a:t>
            </a:r>
          </a:p>
          <a:p>
            <a:endParaRPr lang="it-IT" sz="2000" b="1" dirty="0"/>
          </a:p>
          <a:p>
            <a:r>
              <a:rPr lang="it-IT" sz="2000" b="1" dirty="0" smtClean="0"/>
              <a:t>-</a:t>
            </a:r>
            <a:r>
              <a:rPr lang="it-IT" sz="2000" b="1" dirty="0" err="1" smtClean="0"/>
              <a:t>something</a:t>
            </a:r>
            <a:r>
              <a:rPr lang="it-IT" sz="2000" b="1" dirty="0" smtClean="0"/>
              <a:t> </a:t>
            </a:r>
            <a:r>
              <a:rPr lang="it-IT" sz="2000" b="1" dirty="0" err="1" smtClean="0"/>
              <a:t>unknown</a:t>
            </a:r>
            <a:r>
              <a:rPr lang="it-IT" sz="2000" b="1" dirty="0" smtClean="0"/>
              <a:t> and/or </a:t>
            </a:r>
            <a:r>
              <a:rPr lang="it-IT" sz="2000" b="1" dirty="0" err="1" smtClean="0"/>
              <a:t>unexpected</a:t>
            </a:r>
            <a:endParaRPr lang="it-IT" sz="2000" b="1" dirty="0"/>
          </a:p>
        </p:txBody>
      </p:sp>
    </p:spTree>
    <p:extLst>
      <p:ext uri="{BB962C8B-B14F-4D97-AF65-F5344CB8AC3E}">
        <p14:creationId xmlns:p14="http://schemas.microsoft.com/office/powerpoint/2010/main" val="4058429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74457" y="1051964"/>
            <a:ext cx="9459589" cy="5078313"/>
          </a:xfrm>
          <a:prstGeom prst="rect">
            <a:avLst/>
          </a:prstGeom>
          <a:noFill/>
        </p:spPr>
        <p:txBody>
          <a:bodyPr wrap="square" rtlCol="0">
            <a:spAutoFit/>
          </a:bodyPr>
          <a:lstStyle/>
          <a:p>
            <a:r>
              <a:rPr lang="it-IT" b="1" dirty="0" smtClean="0"/>
              <a:t>WHAT </a:t>
            </a:r>
            <a:r>
              <a:rPr lang="it-IT" b="1" dirty="0" err="1" smtClean="0"/>
              <a:t>would</a:t>
            </a:r>
            <a:r>
              <a:rPr lang="it-IT" b="1" dirty="0" smtClean="0"/>
              <a:t> </a:t>
            </a:r>
            <a:r>
              <a:rPr lang="it-IT" b="1" dirty="0" err="1" smtClean="0"/>
              <a:t>constitute</a:t>
            </a:r>
            <a:r>
              <a:rPr lang="it-IT" b="1" dirty="0" smtClean="0"/>
              <a:t>  the </a:t>
            </a:r>
            <a:r>
              <a:rPr lang="it-IT" b="1" dirty="0" err="1" smtClean="0"/>
              <a:t>most</a:t>
            </a:r>
            <a:r>
              <a:rPr lang="it-IT" b="1" dirty="0" smtClean="0"/>
              <a:t> appropriate </a:t>
            </a:r>
            <a:r>
              <a:rPr lang="it-IT" b="1" dirty="0" err="1" smtClean="0"/>
              <a:t>strategy</a:t>
            </a:r>
            <a:r>
              <a:rPr lang="it-IT" b="1" dirty="0" smtClean="0"/>
              <a:t> for the </a:t>
            </a:r>
            <a:r>
              <a:rPr lang="it-IT" b="1" dirty="0" err="1" smtClean="0"/>
              <a:t>patient</a:t>
            </a:r>
            <a:r>
              <a:rPr lang="it-IT" b="1" dirty="0" smtClean="0"/>
              <a:t> to </a:t>
            </a:r>
            <a:r>
              <a:rPr lang="it-IT" b="1" dirty="0" err="1" smtClean="0"/>
              <a:t>adopt</a:t>
            </a:r>
            <a:r>
              <a:rPr lang="it-IT" b="1" dirty="0" smtClean="0"/>
              <a:t>?</a:t>
            </a:r>
            <a:r>
              <a:rPr lang="it-IT" dirty="0" smtClean="0"/>
              <a:t/>
            </a:r>
            <a:br>
              <a:rPr lang="it-IT" dirty="0" smtClean="0"/>
            </a:br>
            <a:endParaRPr lang="it-IT" dirty="0" smtClean="0"/>
          </a:p>
          <a:p>
            <a:endParaRPr lang="it-IT" dirty="0"/>
          </a:p>
          <a:p>
            <a:r>
              <a:rPr lang="it-IT" b="1" dirty="0" smtClean="0"/>
              <a:t>-a </a:t>
            </a:r>
            <a:r>
              <a:rPr lang="it-IT" b="1" dirty="0" err="1" smtClean="0"/>
              <a:t>watchful</a:t>
            </a:r>
            <a:r>
              <a:rPr lang="it-IT" b="1" dirty="0" smtClean="0"/>
              <a:t> </a:t>
            </a:r>
            <a:r>
              <a:rPr lang="it-IT" b="1" dirty="0" err="1" smtClean="0"/>
              <a:t>waiting</a:t>
            </a:r>
            <a:r>
              <a:rPr lang="it-IT" b="1" dirty="0" smtClean="0"/>
              <a:t> </a:t>
            </a:r>
            <a:r>
              <a:rPr lang="it-IT" b="1" dirty="0" err="1" smtClean="0"/>
              <a:t>approach</a:t>
            </a:r>
            <a:endParaRPr lang="it-IT" b="1" dirty="0" smtClean="0"/>
          </a:p>
          <a:p>
            <a:endParaRPr lang="it-IT" b="1" dirty="0"/>
          </a:p>
          <a:p>
            <a:r>
              <a:rPr lang="it-IT" b="1" dirty="0" smtClean="0"/>
              <a:t>-BAL</a:t>
            </a:r>
          </a:p>
          <a:p>
            <a:endParaRPr lang="it-IT" b="1" dirty="0"/>
          </a:p>
          <a:p>
            <a:r>
              <a:rPr lang="it-IT" b="1" dirty="0" smtClean="0"/>
              <a:t>-</a:t>
            </a:r>
            <a:r>
              <a:rPr lang="it-IT" b="1" dirty="0" err="1" smtClean="0"/>
              <a:t>Transbronchial</a:t>
            </a:r>
            <a:r>
              <a:rPr lang="it-IT" b="1" dirty="0" smtClean="0"/>
              <a:t> </a:t>
            </a:r>
            <a:r>
              <a:rPr lang="it-IT" b="1" dirty="0" err="1" smtClean="0"/>
              <a:t>buipsy</a:t>
            </a:r>
            <a:endParaRPr lang="it-IT" b="1" dirty="0" smtClean="0"/>
          </a:p>
          <a:p>
            <a:endParaRPr lang="it-IT" b="1" dirty="0"/>
          </a:p>
          <a:p>
            <a:r>
              <a:rPr lang="it-IT" b="1" dirty="0" smtClean="0"/>
              <a:t>-</a:t>
            </a:r>
            <a:r>
              <a:rPr lang="it-IT" b="1" dirty="0" err="1" smtClean="0"/>
              <a:t>Transbronchial</a:t>
            </a:r>
            <a:r>
              <a:rPr lang="it-IT" b="1" dirty="0" smtClean="0"/>
              <a:t> </a:t>
            </a:r>
            <a:r>
              <a:rPr lang="it-IT" b="1" dirty="0" err="1" smtClean="0"/>
              <a:t>cryobiopsy</a:t>
            </a:r>
            <a:endParaRPr lang="it-IT" b="1" dirty="0" smtClean="0"/>
          </a:p>
          <a:p>
            <a:endParaRPr lang="it-IT" b="1" dirty="0"/>
          </a:p>
          <a:p>
            <a:r>
              <a:rPr lang="it-IT" b="1" dirty="0" smtClean="0"/>
              <a:t>-</a:t>
            </a:r>
            <a:r>
              <a:rPr lang="it-IT" b="1" dirty="0" err="1" smtClean="0"/>
              <a:t>Transbronchial</a:t>
            </a:r>
            <a:r>
              <a:rPr lang="it-IT" b="1" dirty="0" smtClean="0"/>
              <a:t> </a:t>
            </a:r>
            <a:r>
              <a:rPr lang="it-IT" b="1" dirty="0" err="1" smtClean="0"/>
              <a:t>cryobiopsy</a:t>
            </a:r>
            <a:r>
              <a:rPr lang="it-IT" b="1" dirty="0" smtClean="0"/>
              <a:t> with </a:t>
            </a:r>
            <a:r>
              <a:rPr lang="it-IT" b="1" dirty="0" err="1" smtClean="0"/>
              <a:t>cone</a:t>
            </a:r>
            <a:r>
              <a:rPr lang="it-IT" b="1" dirty="0" smtClean="0"/>
              <a:t> </a:t>
            </a:r>
            <a:r>
              <a:rPr lang="it-IT" b="1" dirty="0" err="1" smtClean="0"/>
              <a:t>beam</a:t>
            </a:r>
            <a:r>
              <a:rPr lang="it-IT" b="1" dirty="0" smtClean="0"/>
              <a:t> CT </a:t>
            </a:r>
            <a:r>
              <a:rPr lang="it-IT" b="1" dirty="0" err="1" smtClean="0"/>
              <a:t>guidance</a:t>
            </a:r>
            <a:endParaRPr lang="it-IT" b="1" dirty="0" smtClean="0"/>
          </a:p>
          <a:p>
            <a:endParaRPr lang="it-IT" b="1" dirty="0"/>
          </a:p>
          <a:p>
            <a:r>
              <a:rPr lang="it-IT" b="1" dirty="0" smtClean="0"/>
              <a:t>-VATS</a:t>
            </a:r>
          </a:p>
          <a:p>
            <a:endParaRPr lang="it-IT" b="1" dirty="0"/>
          </a:p>
          <a:p>
            <a:r>
              <a:rPr lang="it-IT" b="1" dirty="0" smtClean="0"/>
              <a:t>-</a:t>
            </a:r>
            <a:r>
              <a:rPr lang="it-IT" b="1" dirty="0" err="1" smtClean="0"/>
              <a:t>Awaked</a:t>
            </a:r>
            <a:r>
              <a:rPr lang="it-IT" b="1" dirty="0" smtClean="0"/>
              <a:t> (non-</a:t>
            </a:r>
            <a:r>
              <a:rPr lang="it-IT" b="1" dirty="0" err="1" smtClean="0"/>
              <a:t>intubated</a:t>
            </a:r>
            <a:r>
              <a:rPr lang="it-IT" b="1" dirty="0" smtClean="0"/>
              <a:t>) VATS</a:t>
            </a:r>
          </a:p>
          <a:p>
            <a:endParaRPr lang="it-IT" dirty="0"/>
          </a:p>
          <a:p>
            <a:r>
              <a:rPr lang="it-IT" dirty="0" smtClean="0"/>
              <a:t>-</a:t>
            </a:r>
            <a:endParaRPr lang="it-IT" dirty="0"/>
          </a:p>
        </p:txBody>
      </p:sp>
    </p:spTree>
    <p:extLst>
      <p:ext uri="{BB962C8B-B14F-4D97-AF65-F5344CB8AC3E}">
        <p14:creationId xmlns:p14="http://schemas.microsoft.com/office/powerpoint/2010/main" val="3327024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63366" y="76027"/>
            <a:ext cx="10065267" cy="6781973"/>
          </a:xfrm>
          <a:prstGeom prst="rect">
            <a:avLst/>
          </a:prstGeom>
        </p:spPr>
      </p:pic>
      <p:sp>
        <p:nvSpPr>
          <p:cNvPr id="3" name="Rettangolo 2"/>
          <p:cNvSpPr/>
          <p:nvPr/>
        </p:nvSpPr>
        <p:spPr>
          <a:xfrm>
            <a:off x="1011504" y="6247051"/>
            <a:ext cx="10155505" cy="610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05362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rot="10800000" flipV="1">
            <a:off x="202301" y="1655968"/>
            <a:ext cx="11725360" cy="3200876"/>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200" b="0" i="0" u="none" strike="noStrike" cap="none" normalizeH="0" baseline="0" dirty="0" smtClean="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smtClean="0">
                <a:ln>
                  <a:noFill/>
                </a:ln>
                <a:solidFill>
                  <a:srgbClr val="C00000"/>
                </a:solidFill>
                <a:effectLst/>
                <a:latin typeface="Merriweather"/>
              </a:rPr>
              <a:t>UIP</a:t>
            </a:r>
            <a:r>
              <a:rPr kumimoji="0" lang="it-IT" altLang="it-IT" b="1" i="0" u="none" strike="noStrike" cap="none" normalizeH="0" dirty="0" smtClean="0">
                <a:ln>
                  <a:noFill/>
                </a:ln>
                <a:solidFill>
                  <a:srgbClr val="C00000"/>
                </a:solidFill>
                <a:effectLst/>
                <a:latin typeface="Merriweather"/>
              </a:rPr>
              <a:t> pattern (in CT &amp;/or  </a:t>
            </a:r>
            <a:r>
              <a:rPr kumimoji="0" lang="it-IT" altLang="it-IT" b="1" i="0" u="none" strike="noStrike" cap="none" normalizeH="0" dirty="0" err="1" smtClean="0">
                <a:ln>
                  <a:noFill/>
                </a:ln>
                <a:solidFill>
                  <a:srgbClr val="C00000"/>
                </a:solidFill>
                <a:effectLst/>
                <a:latin typeface="Merriweather"/>
              </a:rPr>
              <a:t>histology</a:t>
            </a:r>
            <a:r>
              <a:rPr kumimoji="0" lang="it-IT" altLang="it-IT" b="1" i="0" u="none" strike="noStrike" cap="none" normalizeH="0" dirty="0" smtClean="0">
                <a:ln>
                  <a:noFill/>
                </a:ln>
                <a:solidFill>
                  <a:srgbClr val="C00000"/>
                </a:solidFill>
                <a:effectLst/>
                <a:latin typeface="Merriweather"/>
              </a:rPr>
              <a:t>: a </a:t>
            </a:r>
            <a:r>
              <a:rPr kumimoji="0" lang="it-IT" altLang="it-IT" b="1" i="0" u="none" strike="noStrike" cap="none" normalizeH="0" dirty="0" err="1" smtClean="0">
                <a:ln>
                  <a:noFill/>
                </a:ln>
                <a:solidFill>
                  <a:srgbClr val="C00000"/>
                </a:solidFill>
                <a:effectLst/>
                <a:latin typeface="Merriweather"/>
              </a:rPr>
              <a:t>relevant</a:t>
            </a:r>
            <a:r>
              <a:rPr kumimoji="0" lang="it-IT" altLang="it-IT" b="1" i="0" u="none" strike="noStrike" cap="none" normalizeH="0" dirty="0" smtClean="0">
                <a:ln>
                  <a:noFill/>
                </a:ln>
                <a:solidFill>
                  <a:srgbClr val="C00000"/>
                </a:solidFill>
                <a:effectLst/>
                <a:latin typeface="Merriweather"/>
              </a:rPr>
              <a:t> marker </a:t>
            </a:r>
            <a:r>
              <a:rPr kumimoji="0" lang="it-IT" altLang="it-IT" b="1" i="0" u="none" strike="noStrike" cap="none" normalizeH="0" dirty="0" err="1" smtClean="0">
                <a:ln>
                  <a:noFill/>
                </a:ln>
                <a:solidFill>
                  <a:srgbClr val="C00000"/>
                </a:solidFill>
                <a:effectLst/>
                <a:latin typeface="Merriweather"/>
              </a:rPr>
              <a:t>predicting</a:t>
            </a:r>
            <a:r>
              <a:rPr kumimoji="0" lang="it-IT" altLang="it-IT" b="1" i="0" u="none" strike="noStrike" cap="none" normalizeH="0" dirty="0" smtClean="0">
                <a:ln>
                  <a:noFill/>
                </a:ln>
                <a:solidFill>
                  <a:srgbClr val="C00000"/>
                </a:solidFill>
                <a:effectLst/>
                <a:latin typeface="Merriweather"/>
              </a:rPr>
              <a:t> </a:t>
            </a:r>
            <a:r>
              <a:rPr kumimoji="0" lang="it-IT" altLang="it-IT" b="1" i="0" u="none" strike="noStrike" cap="none" normalizeH="0" dirty="0" err="1" smtClean="0">
                <a:ln>
                  <a:noFill/>
                </a:ln>
                <a:solidFill>
                  <a:srgbClr val="C00000"/>
                </a:solidFill>
                <a:effectLst/>
                <a:latin typeface="Merriweather"/>
              </a:rPr>
              <a:t>progression</a:t>
            </a:r>
            <a:r>
              <a:rPr kumimoji="0" lang="it-IT" altLang="it-IT" b="1" i="0" u="none" strike="noStrike" cap="none" normalizeH="0" dirty="0" smtClean="0">
                <a:ln>
                  <a:noFill/>
                </a:ln>
                <a:solidFill>
                  <a:srgbClr val="C00000"/>
                </a:solidFill>
                <a:effectLst/>
                <a:latin typeface="Merriweather"/>
              </a:rPr>
              <a:t> </a:t>
            </a:r>
            <a:r>
              <a:rPr kumimoji="0" lang="it-IT" altLang="it-IT" b="1" i="0" u="none" strike="noStrike" cap="none" normalizeH="0" dirty="0" err="1" smtClean="0">
                <a:ln>
                  <a:noFill/>
                </a:ln>
                <a:solidFill>
                  <a:srgbClr val="C00000"/>
                </a:solidFill>
                <a:effectLst/>
                <a:latin typeface="Merriweather"/>
              </a:rPr>
              <a:t>regardless</a:t>
            </a:r>
            <a:r>
              <a:rPr kumimoji="0" lang="it-IT" altLang="it-IT" b="1" i="0" u="none" strike="noStrike" cap="none" normalizeH="0" dirty="0" smtClean="0">
                <a:ln>
                  <a:noFill/>
                </a:ln>
                <a:solidFill>
                  <a:srgbClr val="C00000"/>
                </a:solidFill>
                <a:effectLst/>
                <a:latin typeface="Merriweather"/>
              </a:rPr>
              <a:t> the </a:t>
            </a:r>
            <a:r>
              <a:rPr kumimoji="0" lang="it-IT" altLang="it-IT" b="1" i="0" u="none" strike="noStrike" cap="none" normalizeH="0" dirty="0" err="1" smtClean="0">
                <a:ln>
                  <a:noFill/>
                </a:ln>
                <a:solidFill>
                  <a:srgbClr val="C00000"/>
                </a:solidFill>
                <a:effectLst/>
                <a:latin typeface="Merriweather"/>
              </a:rPr>
              <a:t>final</a:t>
            </a:r>
            <a:r>
              <a:rPr kumimoji="0" lang="it-IT" altLang="it-IT" b="1" i="0" u="none" strike="noStrike" cap="none" normalizeH="0" dirty="0" smtClean="0">
                <a:ln>
                  <a:noFill/>
                </a:ln>
                <a:solidFill>
                  <a:srgbClr val="C00000"/>
                </a:solidFill>
                <a:effectLst/>
                <a:latin typeface="Merriweather"/>
              </a:rPr>
              <a:t> </a:t>
            </a:r>
            <a:r>
              <a:rPr kumimoji="0" lang="it-IT" altLang="it-IT" b="1" i="0" u="none" strike="noStrike" cap="none" normalizeH="0" dirty="0" err="1" smtClean="0">
                <a:ln>
                  <a:noFill/>
                </a:ln>
                <a:solidFill>
                  <a:srgbClr val="C00000"/>
                </a:solidFill>
                <a:effectLst/>
                <a:latin typeface="Merriweather"/>
              </a:rPr>
              <a:t>diagnosis</a:t>
            </a:r>
            <a:endParaRPr kumimoji="0" lang="it-IT" altLang="it-IT" b="1" i="0" u="none" strike="noStrike" cap="none" normalizeH="0" dirty="0" smtClean="0">
              <a:ln>
                <a:noFill/>
              </a:ln>
              <a:solidFill>
                <a:srgbClr val="C00000"/>
              </a:solidFill>
              <a:effectLst/>
              <a:latin typeface="Merriweathe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1" i="0" u="none" strike="noStrike" cap="none" normalizeH="0" dirty="0" smtClean="0">
              <a:ln>
                <a:noFill/>
              </a:ln>
              <a:effectLst/>
              <a:latin typeface="Merriweather"/>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600" b="1" baseline="0" dirty="0">
              <a:solidFill>
                <a:srgbClr val="002060"/>
              </a:solidFill>
              <a:latin typeface="Merriweathe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strike="noStrike" cap="none" normalizeH="0" dirty="0" smtClean="0">
                <a:ln>
                  <a:noFill/>
                </a:ln>
                <a:solidFill>
                  <a:srgbClr val="002060"/>
                </a:solidFill>
                <a:effectLst/>
                <a:latin typeface="Merriweather"/>
              </a:rPr>
              <a:t>-</a:t>
            </a:r>
            <a:r>
              <a:rPr kumimoji="0" lang="it-IT" altLang="it-IT" sz="1600" b="1" i="0" strike="noStrike" cap="none" normalizeH="0" baseline="0" dirty="0" smtClean="0">
                <a:ln>
                  <a:noFill/>
                </a:ln>
                <a:solidFill>
                  <a:srgbClr val="002060"/>
                </a:solidFill>
                <a:effectLst/>
                <a:latin typeface="Merriweather"/>
              </a:rPr>
              <a:t>Stock CJW, et </a:t>
            </a:r>
            <a:r>
              <a:rPr kumimoji="0" lang="it-IT" altLang="it-IT" sz="1600" b="1" i="0" strike="noStrike" cap="none" normalizeH="0" baseline="0" dirty="0" err="1" smtClean="0">
                <a:ln>
                  <a:noFill/>
                </a:ln>
                <a:solidFill>
                  <a:srgbClr val="002060"/>
                </a:solidFill>
                <a:effectLst/>
                <a:latin typeface="Merriweather"/>
              </a:rPr>
              <a:t>al.Deep-learning</a:t>
            </a:r>
            <a:r>
              <a:rPr kumimoji="0" lang="it-IT" altLang="it-IT" sz="1600" b="1" i="0" strike="noStrike" cap="none" normalizeH="0" baseline="0" dirty="0" smtClean="0">
                <a:ln>
                  <a:noFill/>
                </a:ln>
                <a:solidFill>
                  <a:srgbClr val="002060"/>
                </a:solidFill>
                <a:effectLst/>
                <a:latin typeface="Merriweather"/>
              </a:rPr>
              <a:t> CT </a:t>
            </a:r>
            <a:r>
              <a:rPr kumimoji="0" lang="it-IT" altLang="it-IT" sz="1600" b="1" i="0" strike="noStrike" cap="none" normalizeH="0" baseline="0" dirty="0" err="1" smtClean="0">
                <a:ln>
                  <a:noFill/>
                </a:ln>
                <a:solidFill>
                  <a:srgbClr val="002060"/>
                </a:solidFill>
                <a:effectLst/>
                <a:latin typeface="Merriweather"/>
              </a:rPr>
              <a:t>imaging</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algorithm</a:t>
            </a:r>
            <a:r>
              <a:rPr kumimoji="0" lang="it-IT" altLang="it-IT" sz="1600" b="1" i="0" strike="noStrike" cap="none" normalizeH="0" baseline="0" dirty="0" smtClean="0">
                <a:ln>
                  <a:noFill/>
                </a:ln>
                <a:solidFill>
                  <a:srgbClr val="002060"/>
                </a:solidFill>
                <a:effectLst/>
                <a:latin typeface="Merriweather"/>
              </a:rPr>
              <a:t> to </a:t>
            </a:r>
            <a:r>
              <a:rPr kumimoji="0" lang="it-IT" altLang="it-IT" sz="1600" b="1" i="0" strike="noStrike" cap="none" normalizeH="0" baseline="0" dirty="0" err="1" smtClean="0">
                <a:ln>
                  <a:noFill/>
                </a:ln>
                <a:solidFill>
                  <a:srgbClr val="002060"/>
                </a:solidFill>
                <a:effectLst/>
                <a:latin typeface="Merriweather"/>
              </a:rPr>
              <a:t>detect</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usual</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interstitial</a:t>
            </a:r>
            <a:r>
              <a:rPr kumimoji="0" lang="it-IT" altLang="it-IT" sz="1600" b="1" i="0" strike="noStrike" cap="none" normalizeH="0" baseline="0" dirty="0" smtClean="0">
                <a:ln>
                  <a:noFill/>
                </a:ln>
                <a:solidFill>
                  <a:srgbClr val="002060"/>
                </a:solidFill>
                <a:effectLst/>
                <a:latin typeface="Merriweather"/>
              </a:rPr>
              <a:t> pneumonia pattern in </a:t>
            </a:r>
            <a:r>
              <a:rPr kumimoji="0" lang="it-IT" altLang="it-IT" sz="1600" b="1" i="0" strike="noStrike" cap="none" normalizeH="0" baseline="0" dirty="0" err="1" smtClean="0">
                <a:ln>
                  <a:noFill/>
                </a:ln>
                <a:solidFill>
                  <a:srgbClr val="002060"/>
                </a:solidFill>
                <a:effectLst/>
                <a:latin typeface="Merriweather"/>
              </a:rPr>
              <a:t>patients</a:t>
            </a:r>
            <a:r>
              <a:rPr kumimoji="0" lang="it-IT" altLang="it-IT" sz="1600" b="1" i="0" strike="noStrike" cap="none" normalizeH="0" baseline="0" dirty="0" smtClean="0">
                <a:ln>
                  <a:noFill/>
                </a:ln>
                <a:solidFill>
                  <a:srgbClr val="002060"/>
                </a:solidFill>
                <a:effectLst/>
                <a:latin typeface="Merriweather"/>
              </a:rPr>
              <a:t> with </a:t>
            </a:r>
            <a:r>
              <a:rPr kumimoji="0" lang="it-IT" altLang="it-IT" sz="1600" b="1" i="0" strike="noStrike" cap="none" normalizeH="0" baseline="0" dirty="0" err="1" smtClean="0">
                <a:ln>
                  <a:noFill/>
                </a:ln>
                <a:solidFill>
                  <a:srgbClr val="002060"/>
                </a:solidFill>
                <a:effectLst/>
                <a:latin typeface="Merriweather"/>
              </a:rPr>
              <a:t>systemic</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sclerosis-associated</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interstitial</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lung</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disease</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association</a:t>
            </a:r>
            <a:r>
              <a:rPr kumimoji="0" lang="it-IT" altLang="it-IT" sz="1600" b="1" i="0" strike="noStrike" cap="none" normalizeH="0" baseline="0" dirty="0" smtClean="0">
                <a:ln>
                  <a:noFill/>
                </a:ln>
                <a:solidFill>
                  <a:srgbClr val="002060"/>
                </a:solidFill>
                <a:effectLst/>
                <a:latin typeface="Merriweather"/>
              </a:rPr>
              <a:t> with </a:t>
            </a:r>
            <a:r>
              <a:rPr kumimoji="0" lang="it-IT" altLang="it-IT" sz="1600" b="1" i="0" strike="noStrike" cap="none" normalizeH="0" baseline="0" dirty="0" err="1" smtClean="0">
                <a:ln>
                  <a:noFill/>
                </a:ln>
                <a:solidFill>
                  <a:srgbClr val="002060"/>
                </a:solidFill>
                <a:effectLst/>
                <a:latin typeface="Merriweather"/>
              </a:rPr>
              <a:t>disease</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progression</a:t>
            </a:r>
            <a:r>
              <a:rPr kumimoji="0" lang="it-IT" altLang="it-IT" sz="1600" b="1" i="0" strike="noStrike" cap="none" normalizeH="0" baseline="0" dirty="0" smtClean="0">
                <a:ln>
                  <a:noFill/>
                </a:ln>
                <a:solidFill>
                  <a:srgbClr val="002060"/>
                </a:solidFill>
                <a:effectLst/>
                <a:latin typeface="Merriweather"/>
              </a:rPr>
              <a:t> and </a:t>
            </a:r>
            <a:r>
              <a:rPr kumimoji="0" lang="it-IT" altLang="it-IT" sz="1600" b="1" i="0" strike="noStrike" cap="none" normalizeH="0" baseline="0" dirty="0" err="1" smtClean="0">
                <a:ln>
                  <a:noFill/>
                </a:ln>
                <a:solidFill>
                  <a:srgbClr val="002060"/>
                </a:solidFill>
                <a:effectLst/>
                <a:latin typeface="Merriweather"/>
              </a:rPr>
              <a:t>survival</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Rheumatology</a:t>
            </a:r>
            <a:r>
              <a:rPr kumimoji="0" lang="it-IT" altLang="it-IT" sz="1600" b="1" i="0" strike="noStrike" cap="none" normalizeH="0" baseline="0" dirty="0" smtClean="0">
                <a:ln>
                  <a:noFill/>
                </a:ln>
                <a:solidFill>
                  <a:srgbClr val="002060"/>
                </a:solidFill>
                <a:effectLst/>
                <a:latin typeface="Merriweather"/>
              </a:rPr>
              <a:t> in press</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600" b="1" dirty="0">
              <a:solidFill>
                <a:srgbClr val="002060"/>
              </a:solidFill>
              <a:latin typeface="Merriweather"/>
            </a:endParaRPr>
          </a:p>
          <a:p>
            <a:r>
              <a:rPr kumimoji="0" lang="it-IT" altLang="it-IT" sz="1600" b="1" i="0" strike="noStrike" cap="none" normalizeH="0" baseline="0" dirty="0" smtClean="0">
                <a:ln>
                  <a:noFill/>
                </a:ln>
                <a:solidFill>
                  <a:srgbClr val="002060"/>
                </a:solidFill>
                <a:effectLst/>
                <a:latin typeface="Merriweather"/>
              </a:rPr>
              <a:t>-Chilosi M, et </a:t>
            </a:r>
            <a:r>
              <a:rPr kumimoji="0" lang="it-IT" altLang="it-IT" sz="1600" b="1" i="0" strike="noStrike" cap="none" normalizeH="0" baseline="0" dirty="0" err="1" smtClean="0">
                <a:ln>
                  <a:noFill/>
                </a:ln>
                <a:solidFill>
                  <a:srgbClr val="002060"/>
                </a:solidFill>
                <a:effectLst/>
                <a:latin typeface="Merriweather"/>
              </a:rPr>
              <a:t>al.</a:t>
            </a:r>
            <a:r>
              <a:rPr lang="it-IT" altLang="it-IT" sz="1600" b="1" dirty="0" err="1" smtClean="0">
                <a:solidFill>
                  <a:srgbClr val="002060"/>
                </a:solidFill>
              </a:rPr>
              <a:t>The</a:t>
            </a:r>
            <a:r>
              <a:rPr lang="it-IT" altLang="it-IT" sz="1600" b="1" dirty="0" smtClean="0">
                <a:solidFill>
                  <a:srgbClr val="002060"/>
                </a:solidFill>
              </a:rPr>
              <a:t> </a:t>
            </a:r>
            <a:r>
              <a:rPr lang="it-IT" altLang="it-IT" sz="1600" b="1" dirty="0" err="1" smtClean="0">
                <a:solidFill>
                  <a:srgbClr val="002060"/>
                </a:solidFill>
              </a:rPr>
              <a:t>pathogenesis</a:t>
            </a:r>
            <a:r>
              <a:rPr lang="it-IT" altLang="it-IT" sz="1600" b="1" dirty="0" smtClean="0">
                <a:solidFill>
                  <a:srgbClr val="002060"/>
                </a:solidFill>
              </a:rPr>
              <a:t> of </a:t>
            </a:r>
            <a:r>
              <a:rPr lang="it-IT" altLang="it-IT" sz="1600" b="1" dirty="0" err="1" smtClean="0">
                <a:solidFill>
                  <a:srgbClr val="002060"/>
                </a:solidFill>
              </a:rPr>
              <a:t>IPF:from</a:t>
            </a:r>
            <a:r>
              <a:rPr lang="it-IT" altLang="it-IT" sz="1600" b="1" dirty="0" smtClean="0">
                <a:solidFill>
                  <a:srgbClr val="002060"/>
                </a:solidFill>
              </a:rPr>
              <a:t> «</a:t>
            </a:r>
            <a:r>
              <a:rPr lang="it-IT" altLang="it-IT" sz="1600" b="1" dirty="0" err="1" smtClean="0">
                <a:solidFill>
                  <a:srgbClr val="002060"/>
                </a:solidFill>
              </a:rPr>
              <a:t>folies</a:t>
            </a:r>
            <a:r>
              <a:rPr lang="it-IT" altLang="it-IT" sz="1600" b="1" dirty="0" smtClean="0">
                <a:solidFill>
                  <a:srgbClr val="002060"/>
                </a:solidFill>
              </a:rPr>
              <a:t> à </a:t>
            </a:r>
            <a:r>
              <a:rPr lang="it-IT" altLang="it-IT" sz="1600" b="1" dirty="0" err="1" smtClean="0">
                <a:solidFill>
                  <a:srgbClr val="002060"/>
                </a:solidFill>
              </a:rPr>
              <a:t>deux</a:t>
            </a:r>
            <a:r>
              <a:rPr lang="it-IT" altLang="it-IT" sz="1600" b="1" dirty="0" smtClean="0">
                <a:solidFill>
                  <a:srgbClr val="002060"/>
                </a:solidFill>
              </a:rPr>
              <a:t>» to «</a:t>
            </a:r>
            <a:r>
              <a:rPr lang="it-IT" altLang="it-IT" sz="1600" b="1" dirty="0" err="1" smtClean="0">
                <a:solidFill>
                  <a:srgbClr val="002060"/>
                </a:solidFill>
              </a:rPr>
              <a:t>culprit</a:t>
            </a:r>
            <a:r>
              <a:rPr lang="it-IT" altLang="it-IT" sz="1600" b="1" dirty="0" smtClean="0">
                <a:solidFill>
                  <a:srgbClr val="002060"/>
                </a:solidFill>
              </a:rPr>
              <a:t> </a:t>
            </a:r>
            <a:r>
              <a:rPr lang="it-IT" altLang="it-IT" sz="1600" b="1" dirty="0" err="1" smtClean="0">
                <a:solidFill>
                  <a:srgbClr val="002060"/>
                </a:solidFill>
              </a:rPr>
              <a:t>cell</a:t>
            </a:r>
            <a:r>
              <a:rPr lang="it-IT" altLang="it-IT" sz="1600" b="1" dirty="0" smtClean="0">
                <a:solidFill>
                  <a:srgbClr val="002060"/>
                </a:solidFill>
              </a:rPr>
              <a:t> Trio» </a:t>
            </a:r>
            <a:r>
              <a:rPr lang="it-IT" altLang="it-IT" sz="1600" b="1" dirty="0" err="1" smtClean="0">
                <a:solidFill>
                  <a:srgbClr val="002060"/>
                </a:solidFill>
              </a:rPr>
              <a:t>Pathologica</a:t>
            </a:r>
            <a:r>
              <a:rPr lang="it-IT" altLang="it-IT" sz="1600" b="1" dirty="0" smtClean="0">
                <a:solidFill>
                  <a:srgbClr val="002060"/>
                </a:solidFill>
              </a:rPr>
              <a:t> </a:t>
            </a:r>
            <a:r>
              <a:rPr lang="it-IT" altLang="it-IT" sz="1600" b="1" dirty="0">
                <a:solidFill>
                  <a:srgbClr val="002060"/>
                </a:solidFill>
              </a:rPr>
              <a:t>2025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00" b="1" i="0" strike="noStrike" cap="none" normalizeH="0" baseline="0" dirty="0" smtClean="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600" b="1" dirty="0">
              <a:solidFill>
                <a:srgbClr val="002060"/>
              </a:solidFill>
            </a:endParaRPr>
          </a:p>
          <a:p>
            <a:pPr lvl="0"/>
            <a:r>
              <a:rPr kumimoji="0" lang="it-IT" altLang="it-IT" sz="1600" b="1" i="0" strike="noStrike" cap="none" normalizeH="0" baseline="0" dirty="0" smtClean="0">
                <a:ln>
                  <a:noFill/>
                </a:ln>
                <a:solidFill>
                  <a:srgbClr val="002060"/>
                </a:solidFill>
                <a:effectLst/>
              </a:rPr>
              <a:t>-Chilosi M, et al.</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Alveolar</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stem</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cell</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exhaustion</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fibrosis</a:t>
            </a:r>
            <a:r>
              <a:rPr kumimoji="0" lang="it-IT" altLang="it-IT" sz="1600" b="1" i="0" strike="noStrike" cap="none" normalizeH="0" dirty="0" smtClean="0">
                <a:ln>
                  <a:noFill/>
                </a:ln>
                <a:solidFill>
                  <a:srgbClr val="002060"/>
                </a:solidFill>
                <a:effectLst/>
              </a:rPr>
              <a:t> and </a:t>
            </a:r>
            <a:r>
              <a:rPr kumimoji="0" lang="it-IT" altLang="it-IT" sz="1600" b="1" i="0" strike="noStrike" cap="none" normalizeH="0" dirty="0" err="1" smtClean="0">
                <a:ln>
                  <a:noFill/>
                </a:ln>
                <a:solidFill>
                  <a:srgbClr val="002060"/>
                </a:solidFill>
                <a:effectLst/>
              </a:rPr>
              <a:t>bronchiolar</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proliferation»related</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entities</a:t>
            </a:r>
            <a:r>
              <a:rPr kumimoji="0" lang="it-IT" altLang="it-IT" sz="1600" b="1" i="0" strike="noStrike" cap="none" normalizeH="0" dirty="0" smtClean="0">
                <a:ln>
                  <a:noFill/>
                </a:ln>
                <a:solidFill>
                  <a:srgbClr val="002060"/>
                </a:solidFill>
                <a:effectLst/>
              </a:rPr>
              <a:t>. A narrative </a:t>
            </a:r>
            <a:r>
              <a:rPr kumimoji="0" lang="it-IT" altLang="it-IT" sz="1600" b="1" i="0" strike="noStrike" cap="none" normalizeH="0" dirty="0" err="1" smtClean="0">
                <a:ln>
                  <a:noFill/>
                </a:ln>
                <a:solidFill>
                  <a:srgbClr val="002060"/>
                </a:solidFill>
                <a:effectLst/>
              </a:rPr>
              <a:t>review</a:t>
            </a:r>
            <a:r>
              <a:rPr lang="it-IT" altLang="it-IT" sz="1600" b="1" dirty="0" smtClean="0">
                <a:solidFill>
                  <a:srgbClr val="002060"/>
                </a:solidFill>
              </a:rPr>
              <a:t>. </a:t>
            </a:r>
            <a:r>
              <a:rPr lang="it-IT" altLang="it-IT" sz="1600" b="1" dirty="0" err="1" smtClean="0">
                <a:solidFill>
                  <a:srgbClr val="002060"/>
                </a:solidFill>
              </a:rPr>
              <a:t>Pulmonology</a:t>
            </a:r>
            <a:r>
              <a:rPr lang="it-IT" altLang="it-IT" sz="1600" b="1" dirty="0" smtClean="0">
                <a:solidFill>
                  <a:srgbClr val="002060"/>
                </a:solidFill>
              </a:rPr>
              <a:t> 2025</a:t>
            </a:r>
            <a:endParaRPr kumimoji="0" lang="it-IT" altLang="it-IT" sz="1600" b="1" i="0"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1147625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351370" y="364140"/>
            <a:ext cx="8796042" cy="7294305"/>
          </a:xfrm>
          <a:prstGeom prst="rect">
            <a:avLst/>
          </a:prstGeom>
          <a:noFill/>
        </p:spPr>
        <p:txBody>
          <a:bodyPr wrap="square" rtlCol="0">
            <a:spAutoFit/>
          </a:bodyPr>
          <a:lstStyle/>
          <a:p>
            <a:pPr marL="285750" indent="-285750">
              <a:buFont typeface="Wingdings" panose="05000000000000000000" pitchFamily="2" charset="2"/>
              <a:buChar char="v"/>
            </a:pPr>
            <a:r>
              <a:rPr lang="it-IT" dirty="0" smtClean="0"/>
              <a:t>BAL: </a:t>
            </a:r>
            <a:r>
              <a:rPr lang="it-IT" dirty="0" err="1" smtClean="0"/>
              <a:t>only</a:t>
            </a:r>
            <a:r>
              <a:rPr lang="it-IT" dirty="0" smtClean="0"/>
              <a:t> </a:t>
            </a:r>
            <a:r>
              <a:rPr lang="it-IT" dirty="0" err="1" smtClean="0"/>
              <a:t>significant</a:t>
            </a:r>
            <a:r>
              <a:rPr lang="it-IT" dirty="0" smtClean="0"/>
              <a:t> </a:t>
            </a:r>
            <a:r>
              <a:rPr lang="it-IT" dirty="0" err="1" smtClean="0"/>
              <a:t>lymphocytosis</a:t>
            </a:r>
            <a:r>
              <a:rPr lang="it-IT" dirty="0" smtClean="0"/>
              <a:t> </a:t>
            </a:r>
            <a:r>
              <a:rPr lang="it-IT" dirty="0" err="1" smtClean="0"/>
              <a:t>may</a:t>
            </a:r>
            <a:r>
              <a:rPr lang="it-IT" dirty="0" smtClean="0"/>
              <a:t> </a:t>
            </a:r>
            <a:r>
              <a:rPr lang="it-IT" dirty="0" err="1" smtClean="0"/>
              <a:t>suggest</a:t>
            </a:r>
            <a:r>
              <a:rPr lang="it-IT" dirty="0" smtClean="0"/>
              <a:t> an alternative </a:t>
            </a:r>
            <a:r>
              <a:rPr lang="it-IT" dirty="0" err="1" smtClean="0"/>
              <a:t>diagnosis</a:t>
            </a:r>
            <a:endParaRPr lang="it-IT" dirty="0" smtClean="0"/>
          </a:p>
          <a:p>
            <a:pPr marL="285750" indent="-285750">
              <a:buFont typeface="Wingdings" panose="05000000000000000000" pitchFamily="2" charset="2"/>
              <a:buChar char="v"/>
            </a:pPr>
            <a:endParaRPr lang="it-IT" dirty="0"/>
          </a:p>
          <a:p>
            <a:pPr marL="285750" indent="-285750">
              <a:buFont typeface="Wingdings" panose="05000000000000000000" pitchFamily="2" charset="2"/>
              <a:buChar char="v"/>
            </a:pPr>
            <a:r>
              <a:rPr lang="it-IT" dirty="0" smtClean="0"/>
              <a:t>TBB :</a:t>
            </a:r>
            <a:r>
              <a:rPr lang="it-IT" dirty="0" err="1" smtClean="0"/>
              <a:t>diagnostic</a:t>
            </a:r>
            <a:r>
              <a:rPr lang="it-IT" dirty="0" smtClean="0"/>
              <a:t> </a:t>
            </a:r>
            <a:r>
              <a:rPr lang="it-IT" dirty="0" err="1" smtClean="0"/>
              <a:t>yield</a:t>
            </a:r>
            <a:r>
              <a:rPr lang="it-IT" dirty="0" smtClean="0"/>
              <a:t> for UIP &lt;10-15%-</a:t>
            </a:r>
            <a:r>
              <a:rPr lang="it-IT" dirty="0" err="1" smtClean="0"/>
              <a:t>low</a:t>
            </a:r>
            <a:r>
              <a:rPr lang="it-IT" dirty="0" smtClean="0"/>
              <a:t> </a:t>
            </a:r>
            <a:r>
              <a:rPr lang="it-IT" dirty="0" err="1" smtClean="0"/>
              <a:t>confidence</a:t>
            </a:r>
            <a:r>
              <a:rPr lang="it-IT" dirty="0" smtClean="0"/>
              <a:t>; NSIP, DIP </a:t>
            </a:r>
            <a:r>
              <a:rPr lang="it-IT" dirty="0" err="1" smtClean="0"/>
              <a:t>etc</a:t>
            </a:r>
            <a:r>
              <a:rPr lang="it-IT" dirty="0" smtClean="0"/>
              <a:t> </a:t>
            </a:r>
            <a:r>
              <a:rPr lang="it-IT" dirty="0" err="1" smtClean="0"/>
              <a:t>not</a:t>
            </a:r>
            <a:r>
              <a:rPr lang="it-IT" dirty="0" smtClean="0"/>
              <a:t> </a:t>
            </a:r>
            <a:r>
              <a:rPr lang="it-IT" dirty="0" err="1" smtClean="0"/>
              <a:t>reliable</a:t>
            </a:r>
            <a:endParaRPr lang="it-IT" dirty="0" smtClean="0"/>
          </a:p>
          <a:p>
            <a:pPr marL="285750" indent="-285750">
              <a:buFont typeface="Wingdings" panose="05000000000000000000" pitchFamily="2" charset="2"/>
              <a:buChar char="v"/>
            </a:pPr>
            <a:endParaRPr lang="it-IT" dirty="0"/>
          </a:p>
          <a:p>
            <a:pPr marL="285750" indent="-285750">
              <a:buFont typeface="Wingdings" panose="05000000000000000000" pitchFamily="2" charset="2"/>
              <a:buChar char="v"/>
            </a:pPr>
            <a:r>
              <a:rPr lang="it-IT" dirty="0" err="1" smtClean="0"/>
              <a:t>TBLCB:diagnostic</a:t>
            </a:r>
            <a:r>
              <a:rPr lang="it-IT" dirty="0" smtClean="0"/>
              <a:t> </a:t>
            </a:r>
            <a:r>
              <a:rPr lang="it-IT" dirty="0" err="1" smtClean="0"/>
              <a:t>yield</a:t>
            </a:r>
            <a:r>
              <a:rPr lang="it-IT" dirty="0" smtClean="0"/>
              <a:t> &gt;80%- </a:t>
            </a:r>
            <a:r>
              <a:rPr lang="it-IT" dirty="0" err="1" smtClean="0"/>
              <a:t>low</a:t>
            </a:r>
            <a:r>
              <a:rPr lang="it-IT" dirty="0" smtClean="0"/>
              <a:t> rate of severe </a:t>
            </a:r>
            <a:r>
              <a:rPr lang="it-IT" dirty="0" err="1" smtClean="0"/>
              <a:t>complications</a:t>
            </a:r>
            <a:r>
              <a:rPr lang="it-IT" dirty="0" smtClean="0"/>
              <a:t> (on a </a:t>
            </a:r>
            <a:r>
              <a:rPr lang="it-IT" dirty="0" err="1" smtClean="0"/>
              <a:t>day</a:t>
            </a:r>
            <a:r>
              <a:rPr lang="it-IT" dirty="0" smtClean="0"/>
              <a:t>-hospital </a:t>
            </a:r>
            <a:r>
              <a:rPr lang="it-IT" dirty="0" err="1" smtClean="0"/>
              <a:t>basis</a:t>
            </a:r>
            <a:r>
              <a:rPr lang="it-IT" dirty="0" smtClean="0"/>
              <a:t>)</a:t>
            </a:r>
          </a:p>
          <a:p>
            <a:pPr marL="285750" indent="-285750">
              <a:buFont typeface="Wingdings" panose="05000000000000000000" pitchFamily="2" charset="2"/>
              <a:buChar char="v"/>
            </a:pPr>
            <a:endParaRPr lang="it-IT" dirty="0"/>
          </a:p>
          <a:p>
            <a:pPr marL="285750" indent="-285750">
              <a:buFont typeface="Wingdings" panose="05000000000000000000" pitchFamily="2" charset="2"/>
              <a:buChar char="v"/>
            </a:pPr>
            <a:r>
              <a:rPr lang="it-IT" dirty="0" smtClean="0"/>
              <a:t>TBLCB with </a:t>
            </a:r>
            <a:r>
              <a:rPr lang="it-IT" dirty="0" err="1" smtClean="0"/>
              <a:t>cone</a:t>
            </a:r>
            <a:r>
              <a:rPr lang="it-IT" dirty="0" smtClean="0"/>
              <a:t> </a:t>
            </a:r>
            <a:r>
              <a:rPr lang="it-IT" dirty="0" err="1" smtClean="0"/>
              <a:t>beam</a:t>
            </a:r>
            <a:r>
              <a:rPr lang="it-IT" dirty="0" smtClean="0"/>
              <a:t> CT </a:t>
            </a:r>
            <a:r>
              <a:rPr lang="it-IT" dirty="0" err="1" smtClean="0"/>
              <a:t>guidance</a:t>
            </a:r>
            <a:r>
              <a:rPr lang="it-IT" dirty="0" smtClean="0"/>
              <a:t> [</a:t>
            </a:r>
            <a:r>
              <a:rPr lang="it-IT" dirty="0" err="1" smtClean="0"/>
              <a:t>diagnostic</a:t>
            </a:r>
            <a:r>
              <a:rPr lang="it-IT" dirty="0" smtClean="0"/>
              <a:t> </a:t>
            </a:r>
            <a:r>
              <a:rPr lang="it-IT" dirty="0" err="1" smtClean="0"/>
              <a:t>yield</a:t>
            </a:r>
            <a:r>
              <a:rPr lang="it-IT" dirty="0" smtClean="0"/>
              <a:t> &gt;90% in </a:t>
            </a:r>
            <a:r>
              <a:rPr lang="it-IT" dirty="0" err="1" smtClean="0"/>
              <a:t>limited</a:t>
            </a:r>
            <a:r>
              <a:rPr lang="it-IT" dirty="0" smtClean="0"/>
              <a:t> </a:t>
            </a:r>
            <a:r>
              <a:rPr lang="it-IT" dirty="0" err="1" smtClean="0"/>
              <a:t>extent</a:t>
            </a:r>
            <a:r>
              <a:rPr lang="it-IT" dirty="0" smtClean="0"/>
              <a:t> ILD (&lt;15) with high </a:t>
            </a:r>
            <a:r>
              <a:rPr lang="it-IT" dirty="0" err="1" smtClean="0"/>
              <a:t>confidence</a:t>
            </a:r>
            <a:r>
              <a:rPr lang="it-IT" dirty="0" smtClean="0"/>
              <a:t> by </a:t>
            </a:r>
            <a:r>
              <a:rPr lang="it-IT" dirty="0" err="1" smtClean="0"/>
              <a:t>pathologists</a:t>
            </a:r>
            <a:r>
              <a:rPr lang="it-IT" dirty="0" smtClean="0"/>
              <a:t>)</a:t>
            </a:r>
            <a:r>
              <a:rPr lang="it-IT" dirty="0"/>
              <a:t> - </a:t>
            </a:r>
            <a:r>
              <a:rPr lang="it-IT" dirty="0" err="1"/>
              <a:t>low</a:t>
            </a:r>
            <a:r>
              <a:rPr lang="it-IT" dirty="0"/>
              <a:t> rate of severe </a:t>
            </a:r>
            <a:r>
              <a:rPr lang="it-IT" dirty="0" err="1"/>
              <a:t>complications</a:t>
            </a:r>
            <a:r>
              <a:rPr lang="it-IT" dirty="0"/>
              <a:t> (on a </a:t>
            </a:r>
            <a:r>
              <a:rPr lang="it-IT" dirty="0" err="1"/>
              <a:t>day</a:t>
            </a:r>
            <a:r>
              <a:rPr lang="it-IT" dirty="0"/>
              <a:t>-hospital </a:t>
            </a:r>
            <a:r>
              <a:rPr lang="it-IT" dirty="0" err="1"/>
              <a:t>basis</a:t>
            </a:r>
            <a:r>
              <a:rPr lang="it-IT" dirty="0" smtClean="0"/>
              <a:t>)]</a:t>
            </a:r>
          </a:p>
          <a:p>
            <a:pPr marL="285750" indent="-285750">
              <a:buFont typeface="Wingdings" panose="05000000000000000000" pitchFamily="2" charset="2"/>
              <a:buChar char="v"/>
            </a:pPr>
            <a:endParaRPr lang="it-IT" dirty="0"/>
          </a:p>
          <a:p>
            <a:pPr marL="285750" indent="-285750">
              <a:buFont typeface="Wingdings" panose="05000000000000000000" pitchFamily="2" charset="2"/>
              <a:buChar char="v"/>
            </a:pPr>
            <a:r>
              <a:rPr lang="it-IT" dirty="0" smtClean="0"/>
              <a:t>VATS: </a:t>
            </a:r>
            <a:r>
              <a:rPr lang="it-IT" dirty="0" err="1" smtClean="0"/>
              <a:t>diagnostic</a:t>
            </a:r>
            <a:r>
              <a:rPr lang="it-IT" dirty="0" smtClean="0"/>
              <a:t> </a:t>
            </a:r>
            <a:r>
              <a:rPr lang="it-IT" dirty="0" err="1" smtClean="0"/>
              <a:t>yield</a:t>
            </a:r>
            <a:r>
              <a:rPr lang="it-IT" dirty="0" smtClean="0"/>
              <a:t> &gt;90-05%; peri-operative </a:t>
            </a:r>
            <a:r>
              <a:rPr lang="it-IT" dirty="0" err="1" smtClean="0"/>
              <a:t>mortality</a:t>
            </a:r>
            <a:r>
              <a:rPr lang="it-IT" dirty="0" smtClean="0"/>
              <a:t> 1-2%;acute </a:t>
            </a:r>
            <a:r>
              <a:rPr lang="it-IT" dirty="0" err="1" smtClean="0"/>
              <a:t>exacerbation</a:t>
            </a:r>
            <a:r>
              <a:rPr lang="it-IT" dirty="0" smtClean="0"/>
              <a:t> in 30 </a:t>
            </a:r>
            <a:r>
              <a:rPr lang="it-IT" dirty="0" err="1" smtClean="0"/>
              <a:t>days:around</a:t>
            </a:r>
            <a:r>
              <a:rPr lang="it-IT" dirty="0" smtClean="0"/>
              <a:t> 6%:</a:t>
            </a:r>
            <a:r>
              <a:rPr lang="it-IT" dirty="0" err="1" smtClean="0"/>
              <a:t>thoracic</a:t>
            </a:r>
            <a:r>
              <a:rPr lang="it-IT" dirty="0" smtClean="0"/>
              <a:t> </a:t>
            </a:r>
            <a:r>
              <a:rPr lang="it-IT" dirty="0" err="1" smtClean="0"/>
              <a:t>pain</a:t>
            </a:r>
            <a:r>
              <a:rPr lang="it-IT" dirty="0" smtClean="0"/>
              <a:t> </a:t>
            </a:r>
            <a:r>
              <a:rPr lang="it-IT" dirty="0" err="1" smtClean="0"/>
              <a:t>lasting</a:t>
            </a:r>
            <a:r>
              <a:rPr lang="it-IT" dirty="0" smtClean="0"/>
              <a:t> &gt;3 </a:t>
            </a:r>
            <a:r>
              <a:rPr lang="it-IT" dirty="0" err="1" smtClean="0"/>
              <a:t>months</a:t>
            </a:r>
            <a:r>
              <a:rPr lang="it-IT" dirty="0" smtClean="0"/>
              <a:t> 5-10%</a:t>
            </a:r>
          </a:p>
          <a:p>
            <a:pPr marL="285750" indent="-285750">
              <a:buFont typeface="Wingdings" panose="05000000000000000000" pitchFamily="2" charset="2"/>
              <a:buChar char="v"/>
            </a:pPr>
            <a:endParaRPr lang="it-IT" dirty="0"/>
          </a:p>
          <a:p>
            <a:pPr marL="285750" indent="-285750">
              <a:buFont typeface="Wingdings" panose="05000000000000000000" pitchFamily="2" charset="2"/>
              <a:buChar char="v"/>
            </a:pPr>
            <a:r>
              <a:rPr lang="it-IT" dirty="0" err="1" smtClean="0"/>
              <a:t>Awake</a:t>
            </a:r>
            <a:r>
              <a:rPr lang="it-IT" dirty="0"/>
              <a:t> </a:t>
            </a:r>
            <a:r>
              <a:rPr lang="it-IT" dirty="0" smtClean="0"/>
              <a:t>(non </a:t>
            </a:r>
            <a:r>
              <a:rPr lang="it-IT" dirty="0" err="1" smtClean="0"/>
              <a:t>intubated</a:t>
            </a:r>
            <a:r>
              <a:rPr lang="it-IT" dirty="0" smtClean="0"/>
              <a:t> VATS): </a:t>
            </a:r>
            <a:r>
              <a:rPr lang="it-IT" dirty="0" err="1" smtClean="0"/>
              <a:t>diagnostic</a:t>
            </a:r>
            <a:r>
              <a:rPr lang="it-IT" dirty="0" smtClean="0"/>
              <a:t> </a:t>
            </a:r>
            <a:r>
              <a:rPr lang="it-IT" dirty="0" err="1" smtClean="0"/>
              <a:t>yield</a:t>
            </a:r>
            <a:r>
              <a:rPr lang="it-IT" dirty="0" smtClean="0"/>
              <a:t> &gt;90%; on a </a:t>
            </a:r>
            <a:r>
              <a:rPr lang="it-IT" dirty="0" err="1" smtClean="0"/>
              <a:t>day</a:t>
            </a:r>
            <a:r>
              <a:rPr lang="it-IT" dirty="0" smtClean="0"/>
              <a:t> hospital </a:t>
            </a:r>
            <a:r>
              <a:rPr lang="it-IT" dirty="0" err="1" smtClean="0"/>
              <a:t>basis</a:t>
            </a:r>
            <a:r>
              <a:rPr lang="it-IT" dirty="0" smtClean="0"/>
              <a:t>; </a:t>
            </a:r>
            <a:r>
              <a:rPr lang="it-IT" dirty="0" err="1" smtClean="0"/>
              <a:t>transthoracic</a:t>
            </a:r>
            <a:r>
              <a:rPr lang="it-IT" dirty="0" smtClean="0"/>
              <a:t> (</a:t>
            </a:r>
            <a:r>
              <a:rPr lang="it-IT" dirty="0" err="1" smtClean="0"/>
              <a:t>uniportal</a:t>
            </a:r>
            <a:r>
              <a:rPr lang="it-IT" dirty="0" smtClean="0"/>
              <a:t>) </a:t>
            </a:r>
            <a:r>
              <a:rPr lang="it-IT" dirty="0" err="1" smtClean="0"/>
              <a:t>approach</a:t>
            </a:r>
            <a:r>
              <a:rPr lang="it-IT" dirty="0" smtClean="0"/>
              <a:t>- </a:t>
            </a:r>
            <a:r>
              <a:rPr lang="it-IT" dirty="0" err="1" smtClean="0"/>
              <a:t>complication</a:t>
            </a:r>
            <a:r>
              <a:rPr lang="it-IT" dirty="0" smtClean="0"/>
              <a:t> (air </a:t>
            </a:r>
            <a:r>
              <a:rPr lang="it-IT" dirty="0" err="1" smtClean="0"/>
              <a:t>leakage</a:t>
            </a:r>
            <a:r>
              <a:rPr lang="it-IT" dirty="0" smtClean="0"/>
              <a:t>-pneumonia </a:t>
            </a:r>
            <a:r>
              <a:rPr lang="it-IT" dirty="0" err="1" smtClean="0"/>
              <a:t>etc</a:t>
            </a:r>
            <a:r>
              <a:rPr lang="it-IT" dirty="0" smtClean="0"/>
              <a:t> 5-10% </a:t>
            </a:r>
            <a:r>
              <a:rPr lang="it-IT" dirty="0" err="1" smtClean="0"/>
              <a:t>but</a:t>
            </a:r>
            <a:r>
              <a:rPr lang="it-IT" dirty="0" smtClean="0"/>
              <a:t> up to 23%%) </a:t>
            </a:r>
          </a:p>
          <a:p>
            <a:endParaRPr lang="it-IT" dirty="0"/>
          </a:p>
          <a:p>
            <a:endParaRPr lang="it-IT" dirty="0" smtClean="0"/>
          </a:p>
          <a:p>
            <a:r>
              <a:rPr lang="it-IT" i="1" dirty="0" err="1" smtClean="0"/>
              <a:t>Radu</a:t>
            </a:r>
            <a:r>
              <a:rPr lang="it-IT" i="1" dirty="0" smtClean="0"/>
              <a:t> D, et al </a:t>
            </a:r>
            <a:r>
              <a:rPr lang="it-IT" i="1" dirty="0" err="1" smtClean="0"/>
              <a:t>Ann</a:t>
            </a:r>
            <a:r>
              <a:rPr lang="it-IT" i="1" dirty="0" smtClean="0"/>
              <a:t> </a:t>
            </a:r>
            <a:r>
              <a:rPr lang="it-IT" i="1" dirty="0" err="1" smtClean="0"/>
              <a:t>Thorac</a:t>
            </a:r>
            <a:r>
              <a:rPr lang="it-IT" i="1" dirty="0" smtClean="0"/>
              <a:t> </a:t>
            </a:r>
            <a:r>
              <a:rPr lang="it-IT" i="1" dirty="0" err="1" smtClean="0"/>
              <a:t>Surg</a:t>
            </a:r>
            <a:r>
              <a:rPr lang="it-IT" i="1" dirty="0" smtClean="0"/>
              <a:t> 2022</a:t>
            </a:r>
          </a:p>
          <a:p>
            <a:r>
              <a:rPr lang="it-IT" i="1" dirty="0" err="1"/>
              <a:t>Lachowicz</a:t>
            </a:r>
            <a:r>
              <a:rPr lang="it-IT" i="1" dirty="0"/>
              <a:t> JA, et al. </a:t>
            </a:r>
            <a:r>
              <a:rPr lang="it-IT" i="1" dirty="0" err="1"/>
              <a:t>Eur</a:t>
            </a:r>
            <a:r>
              <a:rPr lang="it-IT" i="1" dirty="0"/>
              <a:t> </a:t>
            </a:r>
            <a:r>
              <a:rPr lang="it-IT" i="1" dirty="0" err="1"/>
              <a:t>Respir</a:t>
            </a:r>
            <a:r>
              <a:rPr lang="it-IT" i="1" dirty="0"/>
              <a:t> Rev. 2024</a:t>
            </a:r>
          </a:p>
          <a:p>
            <a:r>
              <a:rPr lang="it-IT" i="1" dirty="0" smtClean="0"/>
              <a:t>Ravaglia C, et al. </a:t>
            </a:r>
            <a:r>
              <a:rPr lang="it-IT" i="1" dirty="0" err="1" smtClean="0"/>
              <a:t>Respiration</a:t>
            </a:r>
            <a:r>
              <a:rPr lang="it-IT" i="1" dirty="0" smtClean="0"/>
              <a:t> 2024</a:t>
            </a:r>
          </a:p>
          <a:p>
            <a:r>
              <a:rPr lang="it-IT" i="1" dirty="0" err="1" smtClean="0"/>
              <a:t>Patirelis</a:t>
            </a:r>
            <a:r>
              <a:rPr lang="it-IT" i="1" dirty="0" smtClean="0"/>
              <a:t> A, et al. J </a:t>
            </a:r>
            <a:r>
              <a:rPr lang="it-IT" i="1" dirty="0" err="1" smtClean="0"/>
              <a:t>Clin</a:t>
            </a:r>
            <a:r>
              <a:rPr lang="it-IT" i="1" dirty="0" smtClean="0"/>
              <a:t> </a:t>
            </a:r>
            <a:r>
              <a:rPr lang="it-IT" i="1" dirty="0" err="1" smtClean="0"/>
              <a:t>Med</a:t>
            </a:r>
            <a:r>
              <a:rPr lang="it-IT" i="1" dirty="0" smtClean="0"/>
              <a:t> 2025</a:t>
            </a:r>
            <a:endParaRPr lang="it-IT" i="1" dirty="0"/>
          </a:p>
          <a:p>
            <a:endParaRPr lang="it-IT" i="1" dirty="0" smtClean="0"/>
          </a:p>
          <a:p>
            <a:endParaRPr lang="it-IT" dirty="0"/>
          </a:p>
          <a:p>
            <a:endParaRPr lang="it-IT" dirty="0" smtClean="0"/>
          </a:p>
          <a:p>
            <a:endParaRPr lang="it-IT" dirty="0"/>
          </a:p>
          <a:p>
            <a:endParaRPr lang="it-IT" dirty="0"/>
          </a:p>
        </p:txBody>
      </p:sp>
    </p:spTree>
    <p:extLst>
      <p:ext uri="{BB962C8B-B14F-4D97-AF65-F5344CB8AC3E}">
        <p14:creationId xmlns:p14="http://schemas.microsoft.com/office/powerpoint/2010/main" val="2797806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36970" y="2476163"/>
            <a:ext cx="8849538" cy="369332"/>
          </a:xfrm>
          <a:prstGeom prst="rect">
            <a:avLst/>
          </a:prstGeom>
          <a:noFill/>
        </p:spPr>
        <p:txBody>
          <a:bodyPr wrap="none" rtlCol="0">
            <a:spAutoFit/>
          </a:bodyPr>
          <a:lstStyle/>
          <a:p>
            <a:r>
              <a:rPr lang="it-IT" b="1" dirty="0" err="1" smtClean="0"/>
              <a:t>Transbronchial</a:t>
            </a:r>
            <a:r>
              <a:rPr lang="it-IT" b="1" dirty="0" smtClean="0"/>
              <a:t> </a:t>
            </a:r>
            <a:r>
              <a:rPr lang="it-IT" b="1" dirty="0" err="1" smtClean="0"/>
              <a:t>cryobiopsy</a:t>
            </a:r>
            <a:r>
              <a:rPr lang="it-IT" b="1" dirty="0" smtClean="0"/>
              <a:t> with </a:t>
            </a:r>
            <a:r>
              <a:rPr lang="it-IT" b="1" dirty="0" err="1" smtClean="0"/>
              <a:t>cone-beam</a:t>
            </a:r>
            <a:r>
              <a:rPr lang="it-IT" b="1" dirty="0" smtClean="0"/>
              <a:t> CT </a:t>
            </a:r>
            <a:r>
              <a:rPr lang="it-IT" b="1" dirty="0" err="1" smtClean="0"/>
              <a:t>guidance</a:t>
            </a:r>
            <a:r>
              <a:rPr lang="it-IT" b="1" dirty="0"/>
              <a:t>.</a:t>
            </a:r>
            <a:r>
              <a:rPr lang="it-IT" b="1" dirty="0" smtClean="0"/>
              <a:t> </a:t>
            </a:r>
            <a:r>
              <a:rPr lang="it-IT" b="1" dirty="0" err="1" smtClean="0"/>
              <a:t>Samples</a:t>
            </a:r>
            <a:r>
              <a:rPr lang="it-IT" b="1" dirty="0" smtClean="0"/>
              <a:t> from the right </a:t>
            </a:r>
            <a:r>
              <a:rPr lang="it-IT" b="1" dirty="0" err="1" smtClean="0"/>
              <a:t>lower</a:t>
            </a:r>
            <a:r>
              <a:rPr lang="it-IT" b="1" dirty="0" smtClean="0"/>
              <a:t> </a:t>
            </a:r>
            <a:r>
              <a:rPr lang="it-IT" b="1" dirty="0" err="1" smtClean="0"/>
              <a:t>lobe</a:t>
            </a:r>
            <a:endParaRPr lang="it-IT" dirty="0"/>
          </a:p>
        </p:txBody>
      </p:sp>
    </p:spTree>
    <p:extLst>
      <p:ext uri="{BB962C8B-B14F-4D97-AF65-F5344CB8AC3E}">
        <p14:creationId xmlns:p14="http://schemas.microsoft.com/office/powerpoint/2010/main" val="620575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13FE-A45E-A249-ADE1-60347D4D980C}"/>
              </a:ext>
            </a:extLst>
          </p:cNvPr>
          <p:cNvSpPr>
            <a:spLocks noGrp="1"/>
          </p:cNvSpPr>
          <p:nvPr>
            <p:ph type="title"/>
          </p:nvPr>
        </p:nvSpPr>
        <p:spPr/>
        <p:txBody>
          <a:bodyPr/>
          <a:lstStyle/>
          <a:p>
            <a:r>
              <a:rPr lang="en-GB" altLang="en-US" dirty="0">
                <a:solidFill>
                  <a:srgbClr val="C8003C"/>
                </a:solidFill>
                <a:cs typeface="Arial" panose="020B0604020202020204" pitchFamily="34" charset="0"/>
              </a:rPr>
              <a:t>Conflict of interest disclosure</a:t>
            </a:r>
            <a:endParaRPr lang="en-GB" dirty="0"/>
          </a:p>
        </p:txBody>
      </p:sp>
      <p:sp>
        <p:nvSpPr>
          <p:cNvPr id="4" name="Subtitle 1">
            <a:extLst>
              <a:ext uri="{FF2B5EF4-FFF2-40B4-BE49-F238E27FC236}">
                <a16:creationId xmlns:a16="http://schemas.microsoft.com/office/drawing/2014/main" id="{D54A1E66-CB80-4398-BE07-ECD5C42EB0E8}"/>
              </a:ext>
            </a:extLst>
          </p:cNvPr>
          <p:cNvSpPr txBox="1">
            <a:spLocks noGrp="1"/>
          </p:cNvSpPr>
          <p:nvPr>
            <p:ph type="body" sz="quarter" idx="10"/>
          </p:nvPr>
        </p:nvSpPr>
        <p:spPr>
          <a:xfrm>
            <a:off x="511344" y="1266690"/>
            <a:ext cx="11085513" cy="754085"/>
          </a:xfrm>
          <a:prstGeom prst="rect">
            <a:avLst/>
          </a:prstGeom>
          <a:ln>
            <a:miter lim="800000"/>
            <a:headEnd/>
            <a:tailEnd/>
          </a:ln>
        </p:spPr>
        <p:txBody>
          <a:bodyPr>
            <a:normAutofit/>
          </a:bodyPr>
          <a:lstStyle>
            <a:lvl1pPr marL="0" indent="0" algn="l" defTabSz="914400" rtl="0" eaLnBrk="1" latinLnBrk="0" hangingPunct="1">
              <a:lnSpc>
                <a:spcPct val="90000"/>
              </a:lnSpc>
              <a:spcBef>
                <a:spcPts val="1000"/>
              </a:spcBef>
              <a:buClr>
                <a:srgbClr val="BD1D3D"/>
              </a:buClr>
              <a:buFont typeface="Arial" panose="020B0604020202020204" pitchFamily="34" charset="0"/>
              <a:buNone/>
              <a:defRPr sz="2800" b="1" kern="1200">
                <a:solidFill>
                  <a:schemeClr val="tx1"/>
                </a:solidFill>
                <a:latin typeface="+mn-lt"/>
                <a:ea typeface="+mn-ea"/>
                <a:cs typeface="+mn-cs"/>
              </a:defRPr>
            </a:lvl1pPr>
            <a:lvl2pPr marL="0" indent="0" algn="l" defTabSz="914400" rtl="0" eaLnBrk="1" latinLnBrk="0" hangingPunct="1">
              <a:lnSpc>
                <a:spcPct val="90000"/>
              </a:lnSpc>
              <a:spcBef>
                <a:spcPts val="500"/>
              </a:spcBef>
              <a:buClr>
                <a:srgbClr val="BD1D3D"/>
              </a:buClr>
              <a:buFont typeface="Arial" panose="020B0604020202020204" pitchFamily="34" charset="0"/>
              <a:buNone/>
              <a:defRPr sz="2400" kern="1200">
                <a:solidFill>
                  <a:schemeClr val="tx1"/>
                </a:solidFill>
                <a:latin typeface="+mn-lt"/>
                <a:ea typeface="+mn-ea"/>
                <a:cs typeface="+mn-cs"/>
              </a:defRPr>
            </a:lvl2pPr>
            <a:lvl3pPr marL="2304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4pPr>
            <a:lvl5pPr marL="691200" indent="-228600" algn="l" defTabSz="914400" rtl="0" eaLnBrk="1" latinLnBrk="0" hangingPunct="1">
              <a:lnSpc>
                <a:spcPct val="90000"/>
              </a:lnSpc>
              <a:spcBef>
                <a:spcPts val="500"/>
              </a:spcBef>
              <a:buClr>
                <a:srgbClr val="CB0038"/>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735" indent="-160735">
              <a:buFont typeface="Wingdings" panose="05000000000000000000" pitchFamily="2" charset="2"/>
              <a:buChar char="q"/>
              <a:defRPr/>
            </a:pPr>
            <a:r>
              <a:rPr lang="en-US" altLang="fr-FR" sz="1400" dirty="0">
                <a:latin typeface="Arial" panose="020B0604020202020204" pitchFamily="34" charset="0"/>
                <a:ea typeface="Arial Bold"/>
                <a:cs typeface="Arial" panose="020B0604020202020204" pitchFamily="34" charset="0"/>
              </a:rPr>
              <a:t> I have no real or perceived conflicts of interest that relate to this presentation.</a:t>
            </a:r>
          </a:p>
          <a:p>
            <a:pPr marL="160735" indent="-160735">
              <a:buFont typeface="Wingdings" panose="05000000000000000000" pitchFamily="2" charset="2"/>
              <a:buChar char="q"/>
              <a:defRPr/>
            </a:pPr>
            <a:r>
              <a:rPr lang="en-US" altLang="fr-FR" sz="1400" dirty="0">
                <a:latin typeface="Arial" panose="020B0604020202020204" pitchFamily="34" charset="0"/>
                <a:ea typeface="Arial Bold"/>
                <a:cs typeface="Arial" panose="020B0604020202020204" pitchFamily="34" charset="0"/>
              </a:rPr>
              <a:t> I have the following real or perceived conflicts of interest that relate to this presentation: </a:t>
            </a:r>
          </a:p>
        </p:txBody>
      </p:sp>
      <p:graphicFrame>
        <p:nvGraphicFramePr>
          <p:cNvPr id="5" name="Table 4">
            <a:extLst>
              <a:ext uri="{FF2B5EF4-FFF2-40B4-BE49-F238E27FC236}">
                <a16:creationId xmlns:a16="http://schemas.microsoft.com/office/drawing/2014/main" id="{874A43DF-6830-4F24-9478-2D8F8920B559}"/>
              </a:ext>
            </a:extLst>
          </p:cNvPr>
          <p:cNvGraphicFramePr>
            <a:graphicFrameLocks noGrp="1"/>
          </p:cNvGraphicFramePr>
          <p:nvPr>
            <p:extLst/>
          </p:nvPr>
        </p:nvGraphicFramePr>
        <p:xfrm>
          <a:off x="511175" y="2229497"/>
          <a:ext cx="11085682" cy="1129757"/>
        </p:xfrm>
        <a:graphic>
          <a:graphicData uri="http://schemas.openxmlformats.org/drawingml/2006/table">
            <a:tbl>
              <a:tblPr firstRow="1" bandRow="1">
                <a:tableStyleId>{9D7B26C5-4107-4FEC-AEDC-1716B250A1EF}</a:tableStyleId>
              </a:tblPr>
              <a:tblGrid>
                <a:gridCol w="3015509">
                  <a:extLst>
                    <a:ext uri="{9D8B030D-6E8A-4147-A177-3AD203B41FA5}">
                      <a16:colId xmlns:a16="http://schemas.microsoft.com/office/drawing/2014/main" val="20000"/>
                    </a:ext>
                  </a:extLst>
                </a:gridCol>
                <a:gridCol w="8070173">
                  <a:extLst>
                    <a:ext uri="{9D8B030D-6E8A-4147-A177-3AD203B41FA5}">
                      <a16:colId xmlns:a16="http://schemas.microsoft.com/office/drawing/2014/main" val="20001"/>
                    </a:ext>
                  </a:extLst>
                </a:gridCol>
              </a:tblGrid>
              <a:tr h="219122">
                <a:tc>
                  <a:txBody>
                    <a:bodyPr/>
                    <a:lstStyle/>
                    <a:p>
                      <a:r>
                        <a:rPr lang="en-GB" sz="1400" noProof="0" dirty="0">
                          <a:solidFill>
                            <a:schemeClr val="tx1"/>
                          </a:solidFill>
                          <a:latin typeface="Arial" panose="020B0604020202020204" pitchFamily="34" charset="0"/>
                          <a:cs typeface="Arial" panose="020B0604020202020204" pitchFamily="34" charset="0"/>
                        </a:rPr>
                        <a:t>Affiliation / Financial</a:t>
                      </a:r>
                      <a:r>
                        <a:rPr lang="en-GB" sz="1400" baseline="0" noProof="0" dirty="0">
                          <a:solidFill>
                            <a:schemeClr val="tx1"/>
                          </a:solidFill>
                          <a:latin typeface="Arial" panose="020B0604020202020204" pitchFamily="34" charset="0"/>
                          <a:cs typeface="Arial" panose="020B0604020202020204" pitchFamily="34" charset="0"/>
                        </a:rPr>
                        <a:t> interest</a:t>
                      </a:r>
                      <a:endParaRPr lang="en-GB" sz="1400" noProof="0" dirty="0">
                        <a:solidFill>
                          <a:schemeClr val="tx1"/>
                        </a:solidFill>
                        <a:latin typeface="Arial" panose="020B0604020202020204" pitchFamily="34" charset="0"/>
                        <a:cs typeface="Arial" panose="020B0604020202020204" pitchFamily="34" charset="0"/>
                      </a:endParaRPr>
                    </a:p>
                  </a:txBody>
                  <a:tcPr marL="51439" marR="51439" marT="25716" marB="25716"/>
                </a:tc>
                <a:tc>
                  <a:txBody>
                    <a:bodyPr/>
                    <a:lstStyle/>
                    <a:p>
                      <a:r>
                        <a:rPr lang="en-GB" sz="1400" noProof="0" dirty="0">
                          <a:solidFill>
                            <a:schemeClr val="tx1"/>
                          </a:solidFill>
                          <a:latin typeface="Arial" panose="020B0604020202020204" pitchFamily="34" charset="0"/>
                          <a:cs typeface="Arial" panose="020B0604020202020204" pitchFamily="34" charset="0"/>
                        </a:rPr>
                        <a:t>Commercial company</a:t>
                      </a:r>
                    </a:p>
                  </a:txBody>
                  <a:tcPr marL="51439" marR="51439" marT="25716" marB="25716"/>
                </a:tc>
                <a:extLst>
                  <a:ext uri="{0D108BD9-81ED-4DB2-BD59-A6C34878D82A}">
                    <a16:rowId xmlns:a16="http://schemas.microsoft.com/office/drawing/2014/main" val="10000"/>
                  </a:ext>
                </a:extLst>
              </a:tr>
              <a:tr h="386813">
                <a:tc>
                  <a:txBody>
                    <a:bodyPr/>
                    <a:lstStyle/>
                    <a:p>
                      <a:r>
                        <a:rPr lang="en-GB" sz="1400" noProof="0" dirty="0">
                          <a:solidFill>
                            <a:schemeClr val="tx1"/>
                          </a:solidFill>
                          <a:latin typeface="Arial" panose="020B0604020202020204" pitchFamily="34" charset="0"/>
                          <a:cs typeface="Arial" panose="020B0604020202020204" pitchFamily="34" charset="0"/>
                        </a:rPr>
                        <a:t>Honoraria</a:t>
                      </a:r>
                      <a:r>
                        <a:rPr lang="en-GB" sz="1400" baseline="0" noProof="0" dirty="0">
                          <a:solidFill>
                            <a:schemeClr val="tx1"/>
                          </a:solidFill>
                          <a:latin typeface="Arial" panose="020B0604020202020204" pitchFamily="34" charset="0"/>
                          <a:cs typeface="Arial" panose="020B0604020202020204" pitchFamily="34" charset="0"/>
                        </a:rPr>
                        <a:t> </a:t>
                      </a:r>
                      <a:r>
                        <a:rPr lang="en-GB" sz="1400" baseline="0" noProof="0" dirty="0" smtClean="0">
                          <a:solidFill>
                            <a:schemeClr val="tx1"/>
                          </a:solidFill>
                          <a:latin typeface="Arial" panose="020B0604020202020204" pitchFamily="34" charset="0"/>
                          <a:cs typeface="Arial" panose="020B0604020202020204" pitchFamily="34" charset="0"/>
                        </a:rPr>
                        <a:t>FOR TALKS</a:t>
                      </a:r>
                      <a:endParaRPr lang="en-GB" sz="1400" baseline="0" noProof="0" dirty="0">
                        <a:solidFill>
                          <a:schemeClr val="tx1"/>
                        </a:solidFill>
                        <a:latin typeface="Arial" panose="020B0604020202020204" pitchFamily="34" charset="0"/>
                        <a:cs typeface="Arial" panose="020B0604020202020204" pitchFamily="34" charset="0"/>
                      </a:endParaRPr>
                    </a:p>
                    <a:p>
                      <a:endParaRPr lang="en-GB" sz="1400" noProof="0" dirty="0">
                        <a:solidFill>
                          <a:schemeClr val="tx1"/>
                        </a:solidFill>
                        <a:latin typeface="Arial" panose="020B0604020202020204" pitchFamily="34" charset="0"/>
                        <a:cs typeface="Arial" panose="020B0604020202020204" pitchFamily="34" charset="0"/>
                      </a:endParaRPr>
                    </a:p>
                  </a:txBody>
                  <a:tcPr marL="51439" marR="51439" marT="25716" marB="25716"/>
                </a:tc>
                <a:tc>
                  <a:txBody>
                    <a:bodyPr/>
                    <a:lstStyle/>
                    <a:p>
                      <a:r>
                        <a:rPr lang="en-GB" sz="1400" b="1" noProof="0" dirty="0">
                          <a:solidFill>
                            <a:schemeClr val="accent1">
                              <a:lumMod val="50000"/>
                            </a:schemeClr>
                          </a:solidFill>
                          <a:latin typeface="Arial" panose="020B0604020202020204" pitchFamily="34" charset="0"/>
                          <a:cs typeface="Arial" panose="020B0604020202020204" pitchFamily="34" charset="0"/>
                        </a:rPr>
                        <a:t>Boehringer I, </a:t>
                      </a:r>
                      <a:r>
                        <a:rPr lang="en-GB" sz="1400" b="1" noProof="0" dirty="0" err="1" smtClean="0">
                          <a:solidFill>
                            <a:schemeClr val="accent1">
                              <a:lumMod val="50000"/>
                            </a:schemeClr>
                          </a:solidFill>
                          <a:latin typeface="Arial" panose="020B0604020202020204" pitchFamily="34" charset="0"/>
                          <a:cs typeface="Arial" panose="020B0604020202020204" pitchFamily="34" charset="0"/>
                        </a:rPr>
                        <a:t>Chiesi</a:t>
                      </a:r>
                      <a:r>
                        <a:rPr lang="en-GB" sz="1400" b="1" noProof="0" dirty="0" smtClean="0">
                          <a:solidFill>
                            <a:schemeClr val="accent1">
                              <a:lumMod val="50000"/>
                            </a:schemeClr>
                          </a:solidFill>
                          <a:latin typeface="Arial" panose="020B0604020202020204" pitchFamily="34" charset="0"/>
                          <a:cs typeface="Arial" panose="020B0604020202020204" pitchFamily="34" charset="0"/>
                        </a:rPr>
                        <a:t>,</a:t>
                      </a:r>
                      <a:r>
                        <a:rPr lang="en-GB" sz="1400" b="1" baseline="0" noProof="0" dirty="0" smtClean="0">
                          <a:solidFill>
                            <a:schemeClr val="accent1">
                              <a:lumMod val="50000"/>
                            </a:schemeClr>
                          </a:solidFill>
                          <a:latin typeface="Arial" panose="020B0604020202020204" pitchFamily="34" charset="0"/>
                          <a:cs typeface="Arial" panose="020B0604020202020204" pitchFamily="34" charset="0"/>
                        </a:rPr>
                        <a:t> </a:t>
                      </a:r>
                      <a:r>
                        <a:rPr lang="en-GB" sz="1400" b="1" baseline="0" noProof="0" dirty="0" err="1" smtClean="0">
                          <a:solidFill>
                            <a:schemeClr val="accent1">
                              <a:lumMod val="50000"/>
                            </a:schemeClr>
                          </a:solidFill>
                          <a:latin typeface="Arial" panose="020B0604020202020204" pitchFamily="34" charset="0"/>
                          <a:cs typeface="Arial" panose="020B0604020202020204" pitchFamily="34" charset="0"/>
                        </a:rPr>
                        <a:t>ERBE,</a:t>
                      </a:r>
                      <a:r>
                        <a:rPr lang="en-GB" sz="1400" b="1" noProof="0" dirty="0" err="1" smtClean="0">
                          <a:solidFill>
                            <a:schemeClr val="accent1">
                              <a:lumMod val="50000"/>
                            </a:schemeClr>
                          </a:solidFill>
                          <a:latin typeface="Arial" panose="020B0604020202020204" pitchFamily="34" charset="0"/>
                          <a:cs typeface="Arial" panose="020B0604020202020204" pitchFamily="34" charset="0"/>
                        </a:rPr>
                        <a:t>Roche</a:t>
                      </a:r>
                      <a:endParaRPr lang="en-GB" sz="1400" b="1" noProof="0" dirty="0">
                        <a:solidFill>
                          <a:schemeClr val="accent1">
                            <a:lumMod val="50000"/>
                          </a:schemeClr>
                        </a:solidFill>
                        <a:latin typeface="Arial" panose="020B0604020202020204" pitchFamily="34" charset="0"/>
                        <a:cs typeface="Arial" panose="020B0604020202020204" pitchFamily="34" charset="0"/>
                      </a:endParaRPr>
                    </a:p>
                  </a:txBody>
                  <a:tcPr marL="51439" marR="51439" marT="25716" marB="25716"/>
                </a:tc>
                <a:extLst>
                  <a:ext uri="{0D108BD9-81ED-4DB2-BD59-A6C34878D82A}">
                    <a16:rowId xmlns:a16="http://schemas.microsoft.com/office/drawing/2014/main" val="10002"/>
                  </a:ext>
                </a:extLst>
              </a:tr>
              <a:tr h="386813">
                <a:tc>
                  <a:txBody>
                    <a:bodyPr/>
                    <a:lstStyle/>
                    <a:p>
                      <a:r>
                        <a:rPr lang="en-GB" sz="1400" noProof="0" dirty="0" smtClean="0">
                          <a:solidFill>
                            <a:schemeClr val="tx1"/>
                          </a:solidFill>
                          <a:latin typeface="Arial" panose="020B0604020202020204" pitchFamily="34" charset="0"/>
                          <a:cs typeface="Arial" panose="020B0604020202020204" pitchFamily="34" charset="0"/>
                        </a:rPr>
                        <a:t>Advisory</a:t>
                      </a:r>
                      <a:r>
                        <a:rPr lang="en-GB" sz="1400" baseline="0" noProof="0" dirty="0" smtClean="0">
                          <a:solidFill>
                            <a:schemeClr val="tx1"/>
                          </a:solidFill>
                          <a:latin typeface="Arial" panose="020B0604020202020204" pitchFamily="34" charset="0"/>
                          <a:cs typeface="Arial" panose="020B0604020202020204" pitchFamily="34" charset="0"/>
                        </a:rPr>
                        <a:t> Board member</a:t>
                      </a:r>
                      <a:endParaRPr lang="en-GB" sz="1400" noProof="0" dirty="0">
                        <a:solidFill>
                          <a:schemeClr val="tx1"/>
                        </a:solidFill>
                        <a:latin typeface="Arial" panose="020B0604020202020204" pitchFamily="34" charset="0"/>
                        <a:cs typeface="Arial" panose="020B0604020202020204" pitchFamily="34" charset="0"/>
                      </a:endParaRPr>
                    </a:p>
                  </a:txBody>
                  <a:tcPr marL="51439" marR="51439" marT="25716" marB="25716">
                    <a:solidFill>
                      <a:srgbClr val="D9D9D9"/>
                    </a:solidFill>
                  </a:tcPr>
                </a:tc>
                <a:tc>
                  <a:txBody>
                    <a:bodyPr/>
                    <a:lstStyle/>
                    <a:p>
                      <a:r>
                        <a:rPr lang="en-GB" sz="1400" noProof="0" dirty="0" smtClean="0">
                          <a:solidFill>
                            <a:schemeClr val="accent1">
                              <a:lumMod val="50000"/>
                            </a:schemeClr>
                          </a:solidFill>
                          <a:latin typeface="Arial" panose="020B0604020202020204" pitchFamily="34" charset="0"/>
                          <a:cs typeface="Arial" panose="020B0604020202020204" pitchFamily="34" charset="0"/>
                        </a:rPr>
                        <a:t>AMBU, </a:t>
                      </a:r>
                      <a:r>
                        <a:rPr lang="en-GB" sz="1400" b="1" noProof="0" dirty="0" err="1" smtClean="0">
                          <a:solidFill>
                            <a:schemeClr val="accent1">
                              <a:lumMod val="50000"/>
                            </a:schemeClr>
                          </a:solidFill>
                          <a:latin typeface="Arial" panose="020B0604020202020204" pitchFamily="34" charset="0"/>
                          <a:cs typeface="Arial" panose="020B0604020202020204" pitchFamily="34" charset="0"/>
                        </a:rPr>
                        <a:t>Boehringer</a:t>
                      </a:r>
                      <a:r>
                        <a:rPr lang="en-GB" sz="1400" b="1" noProof="0" dirty="0" smtClean="0">
                          <a:solidFill>
                            <a:schemeClr val="accent1">
                              <a:lumMod val="50000"/>
                            </a:schemeClr>
                          </a:solidFill>
                          <a:latin typeface="Arial" panose="020B0604020202020204" pitchFamily="34" charset="0"/>
                          <a:cs typeface="Arial" panose="020B0604020202020204" pitchFamily="34" charset="0"/>
                        </a:rPr>
                        <a:t> I, </a:t>
                      </a:r>
                      <a:r>
                        <a:rPr lang="en-GB" sz="1400" b="1" noProof="0" dirty="0" err="1" smtClean="0">
                          <a:solidFill>
                            <a:schemeClr val="accent1">
                              <a:lumMod val="50000"/>
                            </a:schemeClr>
                          </a:solidFill>
                          <a:latin typeface="Arial" panose="020B0604020202020204" pitchFamily="34" charset="0"/>
                          <a:cs typeface="Arial" panose="020B0604020202020204" pitchFamily="34" charset="0"/>
                        </a:rPr>
                        <a:t>Recordati</a:t>
                      </a:r>
                      <a:r>
                        <a:rPr lang="en-GB" sz="1400" b="1" noProof="0" dirty="0" smtClean="0">
                          <a:solidFill>
                            <a:schemeClr val="accent1">
                              <a:lumMod val="50000"/>
                            </a:schemeClr>
                          </a:solidFill>
                          <a:latin typeface="Arial" panose="020B0604020202020204" pitchFamily="34" charset="0"/>
                          <a:cs typeface="Arial" panose="020B0604020202020204" pitchFamily="34" charset="0"/>
                        </a:rPr>
                        <a:t> rare Diseases</a:t>
                      </a:r>
                      <a:endParaRPr lang="en-GB" sz="1400" noProof="0" dirty="0">
                        <a:solidFill>
                          <a:schemeClr val="accent1">
                            <a:lumMod val="50000"/>
                          </a:schemeClr>
                        </a:solidFill>
                        <a:latin typeface="Arial" panose="020B0604020202020204" pitchFamily="34" charset="0"/>
                        <a:cs typeface="Arial" panose="020B0604020202020204" pitchFamily="34" charset="0"/>
                      </a:endParaRPr>
                    </a:p>
                  </a:txBody>
                  <a:tcPr marL="51439" marR="51439" marT="25716" marB="25716">
                    <a:solidFill>
                      <a:srgbClr val="D9D9D9"/>
                    </a:solidFill>
                  </a:tcPr>
                </a:tc>
                <a:extLst>
                  <a:ext uri="{0D108BD9-81ED-4DB2-BD59-A6C34878D82A}">
                    <a16:rowId xmlns:a16="http://schemas.microsoft.com/office/drawing/2014/main" val="10003"/>
                  </a:ext>
                </a:extLst>
              </a:tr>
            </a:tbl>
          </a:graphicData>
        </a:graphic>
      </p:graphicFrame>
      <p:sp>
        <p:nvSpPr>
          <p:cNvPr id="6" name="Text Placeholder 4">
            <a:extLst>
              <a:ext uri="{FF2B5EF4-FFF2-40B4-BE49-F238E27FC236}">
                <a16:creationId xmlns:a16="http://schemas.microsoft.com/office/drawing/2014/main" id="{6F0647CC-D941-4E68-AC75-010AE8EE4F9B}"/>
              </a:ext>
            </a:extLst>
          </p:cNvPr>
          <p:cNvSpPr txBox="1">
            <a:spLocks/>
          </p:cNvSpPr>
          <p:nvPr/>
        </p:nvSpPr>
        <p:spPr>
          <a:xfrm>
            <a:off x="511004" y="5868400"/>
            <a:ext cx="11085683" cy="737823"/>
          </a:xfrm>
          <a:prstGeom prst="rect">
            <a:avLst/>
          </a:prstGeom>
          <a:ln>
            <a:solidFill>
              <a:srgbClr val="FF0000"/>
            </a:solidFill>
          </a:ln>
        </p:spPr>
        <p:txBody>
          <a:bodyPr lIns="68580" tIns="34290" rIns="68580" bIns="34290" anchor="ctr">
            <a:normAutofit fontScale="92500"/>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en-US" altLang="fr-FR" sz="1050" dirty="0">
                <a:solidFill>
                  <a:schemeClr val="bg1">
                    <a:lumMod val="50000"/>
                  </a:schemeClr>
                </a:solidFill>
                <a:latin typeface="Times" panose="02020603050405020304" pitchFamily="18" charset="0"/>
                <a:ea typeface="ＭＳ Ｐゴシック" panose="020B0600070205080204" pitchFamily="34" charset="-128"/>
                <a:cs typeface="Times" panose="02020603050405020304" pitchFamily="18" charset="0"/>
              </a:rPr>
              <a:t>This event is accredited for CME credits by EBAP and EACCME and speakers are required to disclose their potential conflict of interest.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judgments. It remains for audience members to determine whether the speaker’s interests, or relationships may influence the presentation. The ERS does not view the existence of these interests or commitments as necessarily implying bias or decreasing the value of the speaker’s presentation. Drug or device advertisement is forbidden. </a:t>
            </a:r>
            <a:endParaRPr lang="fr-CH" sz="1050" dirty="0">
              <a:solidFill>
                <a:schemeClr val="bg1">
                  <a:lumMod val="50000"/>
                </a:schemeClr>
              </a:solidFill>
              <a:latin typeface="Times" panose="02020603050405020304" pitchFamily="18" charset="0"/>
              <a:cs typeface="Times" panose="02020603050405020304" pitchFamily="18" charset="0"/>
            </a:endParaRPr>
          </a:p>
        </p:txBody>
      </p:sp>
      <p:sp>
        <p:nvSpPr>
          <p:cNvPr id="3" name="TextBox 2"/>
          <p:cNvSpPr txBox="1"/>
          <p:nvPr/>
        </p:nvSpPr>
        <p:spPr>
          <a:xfrm>
            <a:off x="522293" y="1571138"/>
            <a:ext cx="203200" cy="369332"/>
          </a:xfrm>
          <a:prstGeom prst="rect">
            <a:avLst/>
          </a:prstGeom>
          <a:noFill/>
        </p:spPr>
        <p:txBody>
          <a:bodyPr wrap="square" rtlCol="0">
            <a:spAutoFit/>
          </a:bodyPr>
          <a:lstStyle/>
          <a:p>
            <a:r>
              <a:rPr lang="en-US"/>
              <a:t>x</a:t>
            </a:r>
          </a:p>
        </p:txBody>
      </p:sp>
    </p:spTree>
    <p:extLst>
      <p:ext uri="{BB962C8B-B14F-4D97-AF65-F5344CB8AC3E}">
        <p14:creationId xmlns:p14="http://schemas.microsoft.com/office/powerpoint/2010/main" val="85006325"/>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34581" y="151142"/>
            <a:ext cx="8214089" cy="6211558"/>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709" y="151142"/>
            <a:ext cx="4328291" cy="299085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738" y="3278352"/>
            <a:ext cx="4266262" cy="2947987"/>
          </a:xfrm>
          <a:prstGeom prst="rect">
            <a:avLst/>
          </a:prstGeom>
        </p:spPr>
      </p:pic>
      <p:sp>
        <p:nvSpPr>
          <p:cNvPr id="2" name="CasellaDiTesto 1"/>
          <p:cNvSpPr txBox="1"/>
          <p:nvPr/>
        </p:nvSpPr>
        <p:spPr>
          <a:xfrm>
            <a:off x="210393" y="404602"/>
            <a:ext cx="295274" cy="369332"/>
          </a:xfrm>
          <a:prstGeom prst="rect">
            <a:avLst/>
          </a:prstGeom>
          <a:solidFill>
            <a:schemeClr val="bg1"/>
          </a:solidFill>
        </p:spPr>
        <p:txBody>
          <a:bodyPr wrap="none" rtlCol="0">
            <a:spAutoFit/>
          </a:bodyPr>
          <a:lstStyle/>
          <a:p>
            <a:r>
              <a:rPr lang="it-IT" dirty="0" smtClean="0"/>
              <a:t>a</a:t>
            </a:r>
            <a:endParaRPr lang="it-IT" dirty="0"/>
          </a:p>
        </p:txBody>
      </p:sp>
      <p:sp>
        <p:nvSpPr>
          <p:cNvPr id="8" name="CasellaDiTesto 7"/>
          <p:cNvSpPr txBox="1"/>
          <p:nvPr/>
        </p:nvSpPr>
        <p:spPr>
          <a:xfrm>
            <a:off x="8276845" y="516542"/>
            <a:ext cx="306494" cy="369332"/>
          </a:xfrm>
          <a:prstGeom prst="rect">
            <a:avLst/>
          </a:prstGeom>
          <a:solidFill>
            <a:schemeClr val="bg1"/>
          </a:solidFill>
        </p:spPr>
        <p:txBody>
          <a:bodyPr wrap="none" rtlCol="0">
            <a:spAutoFit/>
          </a:bodyPr>
          <a:lstStyle/>
          <a:p>
            <a:r>
              <a:rPr lang="it-IT" dirty="0"/>
              <a:t>b</a:t>
            </a:r>
          </a:p>
        </p:txBody>
      </p:sp>
      <p:sp>
        <p:nvSpPr>
          <p:cNvPr id="9" name="CasellaDiTesto 8"/>
          <p:cNvSpPr txBox="1"/>
          <p:nvPr/>
        </p:nvSpPr>
        <p:spPr>
          <a:xfrm>
            <a:off x="8276845" y="3345934"/>
            <a:ext cx="282450" cy="369332"/>
          </a:xfrm>
          <a:prstGeom prst="rect">
            <a:avLst/>
          </a:prstGeom>
          <a:solidFill>
            <a:schemeClr val="bg1"/>
          </a:solidFill>
        </p:spPr>
        <p:txBody>
          <a:bodyPr wrap="none" rtlCol="0">
            <a:spAutoFit/>
          </a:bodyPr>
          <a:lstStyle/>
          <a:p>
            <a:r>
              <a:rPr lang="it-IT" dirty="0" smtClean="0"/>
              <a:t>c</a:t>
            </a:r>
            <a:endParaRPr lang="it-IT" dirty="0"/>
          </a:p>
        </p:txBody>
      </p:sp>
      <p:sp>
        <p:nvSpPr>
          <p:cNvPr id="3" name="Freccia a sinistra 2"/>
          <p:cNvSpPr/>
          <p:nvPr/>
        </p:nvSpPr>
        <p:spPr>
          <a:xfrm flipV="1">
            <a:off x="1772156" y="3617141"/>
            <a:ext cx="566442" cy="218484"/>
          </a:xfrm>
          <a:prstGeom prst="leftArrow">
            <a:avLst>
              <a:gd name="adj1" fmla="val 20370"/>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flipH="1" flipV="1">
            <a:off x="3451257" y="1699327"/>
            <a:ext cx="186116" cy="178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92862529"/>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26421" y="1715512"/>
            <a:ext cx="5203732" cy="3231654"/>
          </a:xfrm>
          <a:prstGeom prst="rect">
            <a:avLst/>
          </a:prstGeom>
          <a:noFill/>
        </p:spPr>
        <p:txBody>
          <a:bodyPr wrap="none" rtlCol="0">
            <a:spAutoFit/>
          </a:bodyPr>
          <a:lstStyle/>
          <a:p>
            <a:r>
              <a:rPr lang="it-IT" b="1" dirty="0" smtClean="0">
                <a:solidFill>
                  <a:srgbClr val="C00000"/>
                </a:solidFill>
              </a:rPr>
              <a:t>FINAL DIAGNOSIS</a:t>
            </a:r>
          </a:p>
          <a:p>
            <a:endParaRPr lang="it-IT" b="1" dirty="0" smtClean="0">
              <a:solidFill>
                <a:srgbClr val="C00000"/>
              </a:solidFill>
            </a:endParaRPr>
          </a:p>
          <a:p>
            <a:pPr marL="285750" indent="-285750">
              <a:buFont typeface="Wingdings" panose="05000000000000000000" pitchFamily="2" charset="2"/>
              <a:buChar char="v"/>
            </a:pPr>
            <a:r>
              <a:rPr lang="it-IT" dirty="0" err="1" smtClean="0"/>
              <a:t>Clinical</a:t>
            </a:r>
            <a:r>
              <a:rPr lang="it-IT" dirty="0" smtClean="0"/>
              <a:t> </a:t>
            </a:r>
            <a:r>
              <a:rPr lang="it-IT" dirty="0" err="1" smtClean="0"/>
              <a:t>setting</a:t>
            </a:r>
            <a:r>
              <a:rPr lang="it-IT" dirty="0" smtClean="0"/>
              <a:t> </a:t>
            </a:r>
            <a:r>
              <a:rPr lang="it-IT" dirty="0" err="1" smtClean="0"/>
              <a:t>not</a:t>
            </a:r>
            <a:r>
              <a:rPr lang="it-IT" dirty="0" smtClean="0"/>
              <a:t> </a:t>
            </a:r>
            <a:r>
              <a:rPr lang="it-IT" dirty="0" err="1" smtClean="0"/>
              <a:t>against</a:t>
            </a:r>
            <a:r>
              <a:rPr lang="it-IT" dirty="0" smtClean="0"/>
              <a:t> a </a:t>
            </a:r>
            <a:r>
              <a:rPr lang="it-IT" dirty="0" err="1" smtClean="0"/>
              <a:t>diagnosis</a:t>
            </a:r>
            <a:r>
              <a:rPr lang="it-IT" dirty="0" smtClean="0"/>
              <a:t> of IPF</a:t>
            </a:r>
          </a:p>
          <a:p>
            <a:pPr marL="285750" indent="-285750">
              <a:buFont typeface="Wingdings" panose="05000000000000000000" pitchFamily="2" charset="2"/>
              <a:buChar char="v"/>
            </a:pPr>
            <a:endParaRPr lang="it-IT" dirty="0"/>
          </a:p>
          <a:p>
            <a:pPr marL="285750" indent="-285750">
              <a:buFont typeface="Wingdings" panose="05000000000000000000" pitchFamily="2" charset="2"/>
              <a:buChar char="v"/>
            </a:pPr>
            <a:r>
              <a:rPr lang="it-IT" dirty="0" smtClean="0"/>
              <a:t>HRCT: indeterminate UIP</a:t>
            </a:r>
          </a:p>
          <a:p>
            <a:pPr marL="285750" indent="-285750">
              <a:buFont typeface="Wingdings" panose="05000000000000000000" pitchFamily="2" charset="2"/>
              <a:buChar char="v"/>
            </a:pPr>
            <a:endParaRPr lang="it-IT" dirty="0"/>
          </a:p>
          <a:p>
            <a:pPr marL="285750" indent="-285750">
              <a:buFont typeface="Wingdings" panose="05000000000000000000" pitchFamily="2" charset="2"/>
              <a:buChar char="v"/>
            </a:pPr>
            <a:r>
              <a:rPr lang="it-IT" dirty="0" err="1" smtClean="0"/>
              <a:t>CryoTBB</a:t>
            </a:r>
            <a:r>
              <a:rPr lang="it-IT" dirty="0" smtClean="0"/>
              <a:t>: UIP high </a:t>
            </a:r>
            <a:r>
              <a:rPr lang="it-IT" dirty="0" err="1" smtClean="0"/>
              <a:t>confidence</a:t>
            </a:r>
            <a:r>
              <a:rPr lang="it-IT" dirty="0" smtClean="0"/>
              <a:t> (</a:t>
            </a:r>
            <a:r>
              <a:rPr lang="it-IT" dirty="0" err="1" smtClean="0"/>
              <a:t>not</a:t>
            </a:r>
            <a:r>
              <a:rPr lang="it-IT" dirty="0" smtClean="0"/>
              <a:t> </a:t>
            </a:r>
            <a:r>
              <a:rPr lang="it-IT" dirty="0" err="1" smtClean="0"/>
              <a:t>honeycombing</a:t>
            </a:r>
            <a:r>
              <a:rPr lang="it-IT" dirty="0" smtClean="0"/>
              <a:t>)</a:t>
            </a:r>
          </a:p>
          <a:p>
            <a:endParaRPr lang="it-IT" dirty="0"/>
          </a:p>
          <a:p>
            <a:r>
              <a:rPr lang="it-IT" sz="2400" b="1" dirty="0" smtClean="0"/>
              <a:t>IPF</a:t>
            </a:r>
          </a:p>
          <a:p>
            <a:endParaRPr lang="it-IT" dirty="0"/>
          </a:p>
          <a:p>
            <a:r>
              <a:rPr lang="it-IT" i="1" dirty="0" smtClean="0"/>
              <a:t>Treatment: </a:t>
            </a:r>
            <a:r>
              <a:rPr lang="it-IT" i="1" dirty="0" err="1" smtClean="0"/>
              <a:t>Nintedanib</a:t>
            </a:r>
            <a:endParaRPr lang="it-IT" i="1" dirty="0"/>
          </a:p>
        </p:txBody>
      </p:sp>
    </p:spTree>
    <p:extLst>
      <p:ext uri="{BB962C8B-B14F-4D97-AF65-F5344CB8AC3E}">
        <p14:creationId xmlns:p14="http://schemas.microsoft.com/office/powerpoint/2010/main" val="3627078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31696" y="1513211"/>
            <a:ext cx="45719" cy="369332"/>
          </a:xfrm>
          <a:prstGeom prst="rect">
            <a:avLst/>
          </a:prstGeom>
          <a:noFill/>
        </p:spPr>
        <p:txBody>
          <a:bodyPr wrap="square" rtlCol="0">
            <a:spAutoFit/>
          </a:bodyPr>
          <a:lstStyle/>
          <a:p>
            <a:endParaRPr lang="it-IT" dirty="0"/>
          </a:p>
        </p:txBody>
      </p:sp>
      <p:sp>
        <p:nvSpPr>
          <p:cNvPr id="3" name="CasellaDiTesto 2"/>
          <p:cNvSpPr txBox="1"/>
          <p:nvPr/>
        </p:nvSpPr>
        <p:spPr>
          <a:xfrm>
            <a:off x="291313" y="825388"/>
            <a:ext cx="11525335" cy="461665"/>
          </a:xfrm>
          <a:prstGeom prst="rect">
            <a:avLst/>
          </a:prstGeom>
          <a:noFill/>
        </p:spPr>
        <p:txBody>
          <a:bodyPr wrap="none" rtlCol="0">
            <a:spAutoFit/>
          </a:bodyPr>
          <a:lstStyle/>
          <a:p>
            <a:r>
              <a:rPr lang="it-IT" sz="2400" b="1" dirty="0" err="1" smtClean="0">
                <a:solidFill>
                  <a:srgbClr val="C00000"/>
                </a:solidFill>
              </a:rPr>
              <a:t>When</a:t>
            </a:r>
            <a:r>
              <a:rPr lang="it-IT" sz="2400" b="1" dirty="0" smtClean="0">
                <a:solidFill>
                  <a:srgbClr val="C00000"/>
                </a:solidFill>
              </a:rPr>
              <a:t> TBLCB </a:t>
            </a:r>
            <a:r>
              <a:rPr lang="it-IT" sz="2400" b="1" dirty="0" err="1" smtClean="0">
                <a:solidFill>
                  <a:srgbClr val="C00000"/>
                </a:solidFill>
              </a:rPr>
              <a:t>is</a:t>
            </a:r>
            <a:r>
              <a:rPr lang="it-IT" sz="2400" b="1" dirty="0" smtClean="0">
                <a:solidFill>
                  <a:srgbClr val="C00000"/>
                </a:solidFill>
              </a:rPr>
              <a:t> </a:t>
            </a:r>
            <a:r>
              <a:rPr lang="it-IT" sz="2400" b="1" dirty="0" err="1" smtClean="0">
                <a:solidFill>
                  <a:srgbClr val="C00000"/>
                </a:solidFill>
              </a:rPr>
              <a:t>mandatory</a:t>
            </a:r>
            <a:r>
              <a:rPr lang="it-IT" sz="2400" b="1" dirty="0" smtClean="0">
                <a:solidFill>
                  <a:srgbClr val="C00000"/>
                </a:solidFill>
              </a:rPr>
              <a:t> and </a:t>
            </a:r>
            <a:r>
              <a:rPr lang="it-IT" sz="2400" b="1" dirty="0" err="1" smtClean="0">
                <a:solidFill>
                  <a:srgbClr val="C00000"/>
                </a:solidFill>
              </a:rPr>
              <a:t>when</a:t>
            </a:r>
            <a:r>
              <a:rPr lang="it-IT" sz="2400" b="1" dirty="0" smtClean="0">
                <a:solidFill>
                  <a:srgbClr val="C00000"/>
                </a:solidFill>
              </a:rPr>
              <a:t> </a:t>
            </a:r>
            <a:r>
              <a:rPr lang="it-IT" sz="2400" b="1" dirty="0" err="1" smtClean="0">
                <a:solidFill>
                  <a:srgbClr val="C00000"/>
                </a:solidFill>
              </a:rPr>
              <a:t>it</a:t>
            </a:r>
            <a:r>
              <a:rPr lang="it-IT" sz="2400" b="1" dirty="0" smtClean="0">
                <a:solidFill>
                  <a:srgbClr val="C00000"/>
                </a:solidFill>
              </a:rPr>
              <a:t> </a:t>
            </a:r>
            <a:r>
              <a:rPr lang="it-IT" sz="2400" b="1" dirty="0" err="1" smtClean="0">
                <a:solidFill>
                  <a:srgbClr val="C00000"/>
                </a:solidFill>
              </a:rPr>
              <a:t>isn’t</a:t>
            </a:r>
            <a:r>
              <a:rPr lang="it-IT" sz="2400" b="1" dirty="0" smtClean="0">
                <a:solidFill>
                  <a:srgbClr val="C00000"/>
                </a:solidFill>
              </a:rPr>
              <a:t>?: the </a:t>
            </a:r>
            <a:r>
              <a:rPr lang="it-IT" sz="2400" b="1" dirty="0" err="1" smtClean="0">
                <a:solidFill>
                  <a:srgbClr val="C00000"/>
                </a:solidFill>
              </a:rPr>
              <a:t>question</a:t>
            </a:r>
            <a:r>
              <a:rPr lang="it-IT" sz="2400" b="1" dirty="0" smtClean="0">
                <a:solidFill>
                  <a:srgbClr val="C00000"/>
                </a:solidFill>
              </a:rPr>
              <a:t> </a:t>
            </a:r>
            <a:r>
              <a:rPr lang="it-IT" sz="2400" b="1" dirty="0" err="1" smtClean="0">
                <a:solidFill>
                  <a:srgbClr val="C00000"/>
                </a:solidFill>
              </a:rPr>
              <a:t>is</a:t>
            </a:r>
            <a:r>
              <a:rPr lang="it-IT" sz="2400" b="1" dirty="0" smtClean="0">
                <a:solidFill>
                  <a:srgbClr val="C00000"/>
                </a:solidFill>
              </a:rPr>
              <a:t> </a:t>
            </a:r>
            <a:r>
              <a:rPr lang="it-IT" sz="2400" b="1" dirty="0" err="1" smtClean="0">
                <a:solidFill>
                  <a:srgbClr val="C00000"/>
                </a:solidFill>
              </a:rPr>
              <a:t>flawed</a:t>
            </a:r>
            <a:r>
              <a:rPr lang="it-IT" sz="2400" b="1" dirty="0" smtClean="0">
                <a:solidFill>
                  <a:srgbClr val="C00000"/>
                </a:solidFill>
              </a:rPr>
              <a:t> or </a:t>
            </a:r>
            <a:r>
              <a:rPr lang="it-IT" sz="2400" b="1" dirty="0" err="1" smtClean="0">
                <a:solidFill>
                  <a:srgbClr val="C00000"/>
                </a:solidFill>
              </a:rPr>
              <a:t>at</a:t>
            </a:r>
            <a:r>
              <a:rPr lang="it-IT" sz="2400" b="1" dirty="0" smtClean="0">
                <a:solidFill>
                  <a:srgbClr val="C00000"/>
                </a:solidFill>
              </a:rPr>
              <a:t> </a:t>
            </a:r>
            <a:r>
              <a:rPr lang="it-IT" sz="2400" b="1" dirty="0" err="1" smtClean="0">
                <a:solidFill>
                  <a:srgbClr val="C00000"/>
                </a:solidFill>
              </a:rPr>
              <a:t>lest</a:t>
            </a:r>
            <a:r>
              <a:rPr lang="it-IT" sz="2400" b="1" dirty="0" smtClean="0">
                <a:solidFill>
                  <a:srgbClr val="C00000"/>
                </a:solidFill>
              </a:rPr>
              <a:t> </a:t>
            </a:r>
            <a:r>
              <a:rPr lang="it-IT" sz="2400" b="1" dirty="0" err="1" smtClean="0">
                <a:solidFill>
                  <a:srgbClr val="C00000"/>
                </a:solidFill>
              </a:rPr>
              <a:t>misleading</a:t>
            </a:r>
            <a:endParaRPr lang="it-IT" sz="2400" b="1" dirty="0">
              <a:solidFill>
                <a:srgbClr val="C00000"/>
              </a:solidFill>
            </a:endParaRPr>
          </a:p>
        </p:txBody>
      </p:sp>
      <p:pic>
        <p:nvPicPr>
          <p:cNvPr id="4" name="Immagine 3"/>
          <p:cNvPicPr>
            <a:picLocks noChangeAspect="1"/>
          </p:cNvPicPr>
          <p:nvPr/>
        </p:nvPicPr>
        <p:blipFill>
          <a:blip r:embed="rId2"/>
          <a:stretch>
            <a:fillRect/>
          </a:stretch>
        </p:blipFill>
        <p:spPr>
          <a:xfrm>
            <a:off x="477209" y="1513211"/>
            <a:ext cx="5940193" cy="5058514"/>
          </a:xfrm>
          <a:prstGeom prst="rect">
            <a:avLst/>
          </a:prstGeom>
        </p:spPr>
      </p:pic>
      <p:sp>
        <p:nvSpPr>
          <p:cNvPr id="5" name="CasellaDiTesto 4"/>
          <p:cNvSpPr txBox="1"/>
          <p:nvPr/>
        </p:nvSpPr>
        <p:spPr>
          <a:xfrm>
            <a:off x="6597915" y="2551837"/>
            <a:ext cx="5251887" cy="2031325"/>
          </a:xfrm>
          <a:prstGeom prst="rect">
            <a:avLst/>
          </a:prstGeom>
          <a:noFill/>
        </p:spPr>
        <p:txBody>
          <a:bodyPr wrap="none" rtlCol="0">
            <a:spAutoFit/>
          </a:bodyPr>
          <a:lstStyle/>
          <a:p>
            <a:pPr marL="285750" indent="-285750">
              <a:buFont typeface="Wingdings" panose="05000000000000000000" pitchFamily="2" charset="2"/>
              <a:buChar char="v"/>
            </a:pPr>
            <a:r>
              <a:rPr lang="it-IT" b="1" dirty="0" err="1" smtClean="0"/>
              <a:t>What</a:t>
            </a:r>
            <a:r>
              <a:rPr lang="it-IT" b="1" dirty="0" smtClean="0"/>
              <a:t> are the </a:t>
            </a:r>
            <a:r>
              <a:rPr lang="it-IT" b="1" dirty="0" err="1" smtClean="0"/>
              <a:t>potential</a:t>
            </a:r>
            <a:r>
              <a:rPr lang="it-IT" b="1" dirty="0" smtClean="0"/>
              <a:t> </a:t>
            </a:r>
            <a:r>
              <a:rPr lang="it-IT" b="1" dirty="0" err="1" smtClean="0"/>
              <a:t>complications</a:t>
            </a:r>
            <a:r>
              <a:rPr lang="it-IT" b="1" dirty="0" smtClean="0"/>
              <a:t> </a:t>
            </a:r>
          </a:p>
          <a:p>
            <a:r>
              <a:rPr lang="it-IT" b="1" dirty="0" smtClean="0"/>
              <a:t>with </a:t>
            </a:r>
            <a:r>
              <a:rPr lang="it-IT" b="1" dirty="0" err="1" smtClean="0"/>
              <a:t>increasing</a:t>
            </a:r>
            <a:r>
              <a:rPr lang="it-IT" b="1" dirty="0" smtClean="0"/>
              <a:t> </a:t>
            </a:r>
            <a:r>
              <a:rPr lang="it-IT" b="1" dirty="0"/>
              <a:t> </a:t>
            </a:r>
            <a:r>
              <a:rPr lang="it-IT" b="1" dirty="0" err="1" smtClean="0"/>
              <a:t>one’s</a:t>
            </a:r>
            <a:r>
              <a:rPr lang="it-IT" b="1" dirty="0" smtClean="0"/>
              <a:t> </a:t>
            </a:r>
            <a:r>
              <a:rPr lang="it-IT" b="1" dirty="0" err="1" smtClean="0"/>
              <a:t>level</a:t>
            </a:r>
            <a:r>
              <a:rPr lang="it-IT" b="1" dirty="0" smtClean="0"/>
              <a:t> of </a:t>
            </a:r>
            <a:r>
              <a:rPr lang="it-IT" b="1" dirty="0" err="1" smtClean="0"/>
              <a:t>medical</a:t>
            </a:r>
            <a:r>
              <a:rPr lang="it-IT" b="1" dirty="0" smtClean="0"/>
              <a:t> </a:t>
            </a:r>
          </a:p>
          <a:p>
            <a:r>
              <a:rPr lang="it-IT" b="1" dirty="0" err="1" smtClean="0"/>
              <a:t>knowledge</a:t>
            </a:r>
            <a:r>
              <a:rPr lang="it-IT" b="1" dirty="0" smtClean="0"/>
              <a:t>, and  </a:t>
            </a:r>
            <a:r>
              <a:rPr lang="it-IT" b="1" dirty="0" err="1" smtClean="0"/>
              <a:t>what</a:t>
            </a:r>
            <a:r>
              <a:rPr lang="it-IT" b="1" dirty="0" smtClean="0"/>
              <a:t> </a:t>
            </a:r>
            <a:r>
              <a:rPr lang="it-IT" b="1" dirty="0" err="1" smtClean="0"/>
              <a:t>risks</a:t>
            </a:r>
            <a:r>
              <a:rPr lang="it-IT" b="1" dirty="0" smtClean="0"/>
              <a:t> are </a:t>
            </a:r>
            <a:r>
              <a:rPr lang="it-IT" b="1" dirty="0" err="1" smtClean="0"/>
              <a:t>involved</a:t>
            </a:r>
            <a:r>
              <a:rPr lang="it-IT" b="1" dirty="0" smtClean="0"/>
              <a:t> in </a:t>
            </a:r>
          </a:p>
          <a:p>
            <a:r>
              <a:rPr lang="it-IT" b="1" dirty="0" err="1" smtClean="0"/>
              <a:t>accepting</a:t>
            </a:r>
            <a:r>
              <a:rPr lang="it-IT" b="1" dirty="0" smtClean="0"/>
              <a:t> a </a:t>
            </a:r>
            <a:r>
              <a:rPr lang="it-IT" b="1" dirty="0" err="1" smtClean="0"/>
              <a:t>certain</a:t>
            </a:r>
            <a:r>
              <a:rPr lang="it-IT" b="1" dirty="0" smtClean="0"/>
              <a:t>  </a:t>
            </a:r>
            <a:r>
              <a:rPr lang="it-IT" b="1" dirty="0" err="1" smtClean="0"/>
              <a:t>degree</a:t>
            </a:r>
            <a:r>
              <a:rPr lang="it-IT" b="1" dirty="0" smtClean="0"/>
              <a:t> of </a:t>
            </a:r>
            <a:r>
              <a:rPr lang="it-IT" b="1" dirty="0" err="1" smtClean="0"/>
              <a:t>clinical</a:t>
            </a:r>
            <a:r>
              <a:rPr lang="it-IT" b="1" dirty="0" smtClean="0"/>
              <a:t> </a:t>
            </a:r>
            <a:r>
              <a:rPr lang="it-IT" b="1" dirty="0" err="1" smtClean="0"/>
              <a:t>uncertainty</a:t>
            </a:r>
            <a:endParaRPr lang="it-IT" b="1" dirty="0" smtClean="0"/>
          </a:p>
          <a:p>
            <a:pPr marL="285750" indent="-285750">
              <a:buFont typeface="Wingdings" panose="05000000000000000000" pitchFamily="2" charset="2"/>
              <a:buChar char="v"/>
            </a:pPr>
            <a:endParaRPr lang="it-IT" b="1" dirty="0"/>
          </a:p>
          <a:p>
            <a:pPr marL="285750" indent="-285750">
              <a:buFont typeface="Wingdings" panose="05000000000000000000" pitchFamily="2" charset="2"/>
              <a:buChar char="v"/>
            </a:pPr>
            <a:r>
              <a:rPr lang="it-IT" b="1" dirty="0" err="1" smtClean="0"/>
              <a:t>What</a:t>
            </a:r>
            <a:r>
              <a:rPr lang="it-IT" b="1" dirty="0" smtClean="0"/>
              <a:t> </a:t>
            </a:r>
            <a:r>
              <a:rPr lang="it-IT" b="1" dirty="0" err="1" smtClean="0"/>
              <a:t>is</a:t>
            </a:r>
            <a:r>
              <a:rPr lang="it-IT" b="1" dirty="0" smtClean="0"/>
              <a:t> the </a:t>
            </a:r>
            <a:r>
              <a:rPr lang="it-IT" b="1" dirty="0" err="1" smtClean="0"/>
              <a:t>role</a:t>
            </a:r>
            <a:r>
              <a:rPr lang="it-IT" b="1" dirty="0" smtClean="0"/>
              <a:t> of TBLCB in </a:t>
            </a:r>
            <a:r>
              <a:rPr lang="it-IT" b="1" dirty="0" err="1" smtClean="0"/>
              <a:t>this</a:t>
            </a:r>
            <a:r>
              <a:rPr lang="it-IT" b="1" dirty="0" smtClean="0"/>
              <a:t> «</a:t>
            </a:r>
            <a:r>
              <a:rPr lang="it-IT" b="1" dirty="0" err="1" smtClean="0"/>
              <a:t>bet</a:t>
            </a:r>
            <a:r>
              <a:rPr lang="it-IT" b="1" dirty="0" smtClean="0"/>
              <a:t> </a:t>
            </a:r>
            <a:r>
              <a:rPr lang="it-IT" b="1" dirty="0" err="1" smtClean="0"/>
              <a:t>framework</a:t>
            </a:r>
            <a:r>
              <a:rPr lang="it-IT" b="1" dirty="0" smtClean="0"/>
              <a:t>»</a:t>
            </a:r>
          </a:p>
          <a:p>
            <a:r>
              <a:rPr lang="it-IT" b="1" dirty="0" err="1"/>
              <a:t>h</a:t>
            </a:r>
            <a:r>
              <a:rPr lang="it-IT" b="1" dirty="0" err="1" smtClean="0"/>
              <a:t>aving</a:t>
            </a:r>
            <a:r>
              <a:rPr lang="it-IT" b="1" dirty="0" smtClean="0"/>
              <a:t> </a:t>
            </a:r>
            <a:r>
              <a:rPr lang="it-IT" b="1" dirty="0" err="1" smtClean="0"/>
              <a:t>as</a:t>
            </a:r>
            <a:r>
              <a:rPr lang="it-IT" b="1" dirty="0" smtClean="0"/>
              <a:t> competitors VATS and/or </a:t>
            </a:r>
            <a:r>
              <a:rPr lang="it-IT" b="1" dirty="0" err="1" smtClean="0"/>
              <a:t>awake</a:t>
            </a:r>
            <a:r>
              <a:rPr lang="it-IT" b="1" dirty="0" smtClean="0"/>
              <a:t> VATS?</a:t>
            </a:r>
            <a:endParaRPr lang="it-IT" b="1" dirty="0"/>
          </a:p>
        </p:txBody>
      </p:sp>
    </p:spTree>
    <p:extLst>
      <p:ext uri="{BB962C8B-B14F-4D97-AF65-F5344CB8AC3E}">
        <p14:creationId xmlns:p14="http://schemas.microsoft.com/office/powerpoint/2010/main" val="76706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12021" y="2023009"/>
            <a:ext cx="7543155" cy="3539430"/>
          </a:xfrm>
          <a:prstGeom prst="rect">
            <a:avLst/>
          </a:prstGeom>
          <a:noFill/>
        </p:spPr>
        <p:txBody>
          <a:bodyPr wrap="none" rtlCol="0">
            <a:spAutoFit/>
          </a:bodyPr>
          <a:lstStyle/>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yield</a:t>
            </a:r>
            <a:endParaRPr lang="it-IT" sz="3200" dirty="0" smtClean="0"/>
          </a:p>
          <a:p>
            <a:pPr marL="457200" indent="-457200">
              <a:buFont typeface="Wingdings" panose="05000000000000000000" pitchFamily="2" charset="2"/>
              <a:buChar char="v"/>
            </a:pPr>
            <a:endParaRPr lang="it-IT" sz="3200" dirty="0" smtClean="0"/>
          </a:p>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accuracy</a:t>
            </a:r>
            <a:endParaRPr lang="it-IT" sz="3200" dirty="0" smtClean="0"/>
          </a:p>
          <a:p>
            <a:pPr marL="457200" indent="-457200">
              <a:buFont typeface="Wingdings" panose="05000000000000000000" pitchFamily="2" charset="2"/>
              <a:buChar char="v"/>
            </a:pPr>
            <a:endParaRPr lang="it-IT" sz="3200" dirty="0" smtClean="0"/>
          </a:p>
          <a:p>
            <a:pPr marL="457200" indent="-457200">
              <a:buFont typeface="Wingdings" panose="05000000000000000000" pitchFamily="2" charset="2"/>
              <a:buChar char="v"/>
            </a:pPr>
            <a:r>
              <a:rPr lang="it-IT" sz="3200" dirty="0" err="1" smtClean="0"/>
              <a:t>Complications</a:t>
            </a:r>
            <a:endParaRPr lang="it-IT" sz="3200" dirty="0" smtClean="0"/>
          </a:p>
          <a:p>
            <a:pPr marL="457200" indent="-457200">
              <a:buFont typeface="Wingdings" panose="05000000000000000000" pitchFamily="2" charset="2"/>
              <a:buChar char="v"/>
            </a:pPr>
            <a:endParaRPr lang="it-IT" sz="3200" dirty="0" smtClean="0"/>
          </a:p>
          <a:p>
            <a:pPr marL="457200" indent="-457200">
              <a:buFont typeface="Wingdings" panose="05000000000000000000" pitchFamily="2" charset="2"/>
              <a:buChar char="v"/>
            </a:pPr>
            <a:r>
              <a:rPr lang="it-IT" sz="3200" dirty="0" smtClean="0"/>
              <a:t>Impact on treatment and </a:t>
            </a:r>
            <a:r>
              <a:rPr lang="it-IT" sz="3200" dirty="0" err="1" smtClean="0"/>
              <a:t>prognostication</a:t>
            </a:r>
            <a:endParaRPr lang="it-IT" sz="3200" dirty="0"/>
          </a:p>
        </p:txBody>
      </p:sp>
      <p:sp>
        <p:nvSpPr>
          <p:cNvPr id="3" name="CasellaDiTesto 2"/>
          <p:cNvSpPr txBox="1"/>
          <p:nvPr/>
        </p:nvSpPr>
        <p:spPr>
          <a:xfrm>
            <a:off x="1134332" y="563377"/>
            <a:ext cx="10663560" cy="369332"/>
          </a:xfrm>
          <a:prstGeom prst="rect">
            <a:avLst/>
          </a:prstGeom>
          <a:noFill/>
        </p:spPr>
        <p:txBody>
          <a:bodyPr wrap="none" rtlCol="0">
            <a:spAutoFit/>
          </a:bodyPr>
          <a:lstStyle/>
          <a:p>
            <a:r>
              <a:rPr lang="it-IT" b="1" dirty="0" smtClean="0">
                <a:solidFill>
                  <a:srgbClr val="C00000"/>
                </a:solidFill>
              </a:rPr>
              <a:t>THE BIOPTIC APPROACH:ELEMENTS OR FACTORS TO CONSIDER WHEN CALCULATING THE EQUILIBRIUM STATE</a:t>
            </a:r>
            <a:r>
              <a:rPr lang="it-IT" sz="1600" dirty="0" smtClean="0">
                <a:solidFill>
                  <a:srgbClr val="C00000"/>
                </a:solidFill>
              </a:rPr>
              <a:t> </a:t>
            </a:r>
            <a:endParaRPr lang="it-IT" sz="1600" dirty="0">
              <a:solidFill>
                <a:srgbClr val="C00000"/>
              </a:solidFill>
            </a:endParaRPr>
          </a:p>
        </p:txBody>
      </p:sp>
    </p:spTree>
    <p:extLst>
      <p:ext uri="{BB962C8B-B14F-4D97-AF65-F5344CB8AC3E}">
        <p14:creationId xmlns:p14="http://schemas.microsoft.com/office/powerpoint/2010/main" val="2121870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80842" y="1157161"/>
            <a:ext cx="7543155" cy="3539430"/>
          </a:xfrm>
          <a:prstGeom prst="rect">
            <a:avLst/>
          </a:prstGeom>
          <a:noFill/>
        </p:spPr>
        <p:txBody>
          <a:bodyPr wrap="none" rtlCol="0">
            <a:spAutoFit/>
          </a:bodyPr>
          <a:lstStyle/>
          <a:p>
            <a:pPr marL="457200" indent="-457200">
              <a:buFont typeface="Wingdings" panose="05000000000000000000" pitchFamily="2" charset="2"/>
              <a:buChar char="v"/>
            </a:pPr>
            <a:r>
              <a:rPr lang="it-IT" sz="3200" dirty="0" err="1" smtClean="0">
                <a:solidFill>
                  <a:srgbClr val="C00000"/>
                </a:solidFill>
              </a:rPr>
              <a:t>Diagnostic</a:t>
            </a:r>
            <a:r>
              <a:rPr lang="it-IT" sz="3200" dirty="0" smtClean="0">
                <a:solidFill>
                  <a:srgbClr val="C00000"/>
                </a:solidFill>
              </a:rPr>
              <a:t> </a:t>
            </a:r>
            <a:r>
              <a:rPr lang="it-IT" sz="3200" dirty="0" err="1" smtClean="0">
                <a:solidFill>
                  <a:srgbClr val="C00000"/>
                </a:solidFill>
              </a:rPr>
              <a:t>yield</a:t>
            </a:r>
            <a:endParaRPr lang="it-IT" sz="3200" dirty="0" smtClean="0">
              <a:solidFill>
                <a:srgbClr val="C00000"/>
              </a:solidFill>
            </a:endParaRPr>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accuracy</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t>Complications</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smtClean="0"/>
              <a:t>Impact on treatment and </a:t>
            </a:r>
            <a:r>
              <a:rPr lang="it-IT" sz="3200" dirty="0" err="1" smtClean="0"/>
              <a:t>prognostication</a:t>
            </a:r>
            <a:endParaRPr lang="it-IT" sz="3200" dirty="0"/>
          </a:p>
        </p:txBody>
      </p:sp>
    </p:spTree>
    <p:extLst>
      <p:ext uri="{BB962C8B-B14F-4D97-AF65-F5344CB8AC3E}">
        <p14:creationId xmlns:p14="http://schemas.microsoft.com/office/powerpoint/2010/main" val="2258592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6464632" cy="1676486"/>
          </a:xfrm>
          <a:prstGeom prst="rect">
            <a:avLst/>
          </a:prstGeom>
        </p:spPr>
      </p:pic>
      <p:sp>
        <p:nvSpPr>
          <p:cNvPr id="3" name="CasellaDiTesto 2"/>
          <p:cNvSpPr txBox="1"/>
          <p:nvPr/>
        </p:nvSpPr>
        <p:spPr>
          <a:xfrm>
            <a:off x="653220" y="2231136"/>
            <a:ext cx="10501336" cy="2554545"/>
          </a:xfrm>
          <a:prstGeom prst="rect">
            <a:avLst/>
          </a:prstGeom>
          <a:noFill/>
        </p:spPr>
        <p:txBody>
          <a:bodyPr wrap="none" rtlCol="0">
            <a:spAutoFit/>
          </a:bodyPr>
          <a:lstStyle/>
          <a:p>
            <a:pPr algn="just"/>
            <a:r>
              <a:rPr lang="en-US" sz="2000" dirty="0" smtClean="0"/>
              <a:t>The 43 studies included </a:t>
            </a:r>
            <a:r>
              <a:rPr lang="en-US" sz="2000" b="1" dirty="0" smtClean="0"/>
              <a:t>4550 patients </a:t>
            </a:r>
            <a:r>
              <a:rPr lang="en-US" sz="2000" dirty="0" smtClean="0"/>
              <a:t>(sample size range 12–359). </a:t>
            </a:r>
          </a:p>
          <a:p>
            <a:pPr algn="just"/>
            <a:r>
              <a:rPr lang="en-US" sz="2000" b="1" dirty="0" smtClean="0"/>
              <a:t>TBLC was performed in 2824 patients and SLB (by VATS) in 1814.</a:t>
            </a:r>
          </a:p>
          <a:p>
            <a:pPr algn="just"/>
            <a:endParaRPr lang="it-IT" sz="2000" b="1" dirty="0" smtClean="0"/>
          </a:p>
          <a:p>
            <a:pPr algn="just"/>
            <a:r>
              <a:rPr lang="it-IT" sz="2000" dirty="0" smtClean="0"/>
              <a:t>23 </a:t>
            </a:r>
            <a:r>
              <a:rPr lang="it-IT" sz="2000" dirty="0" err="1" smtClean="0"/>
              <a:t>evaluated</a:t>
            </a:r>
            <a:r>
              <a:rPr lang="it-IT" sz="2000" dirty="0" smtClean="0"/>
              <a:t> the </a:t>
            </a:r>
            <a:r>
              <a:rPr lang="it-IT" sz="2000" dirty="0" err="1" smtClean="0"/>
              <a:t>diagnostic</a:t>
            </a:r>
            <a:r>
              <a:rPr lang="it-IT" sz="2000" dirty="0" smtClean="0"/>
              <a:t> </a:t>
            </a:r>
            <a:r>
              <a:rPr lang="it-IT" sz="2000" dirty="0" err="1" smtClean="0"/>
              <a:t>yield</a:t>
            </a:r>
            <a:r>
              <a:rPr lang="it-IT" sz="2000" dirty="0" smtClean="0"/>
              <a:t> of TBLC </a:t>
            </a:r>
            <a:r>
              <a:rPr lang="it-IT" sz="2000" dirty="0" err="1" smtClean="0"/>
              <a:t>after</a:t>
            </a:r>
            <a:r>
              <a:rPr lang="it-IT" sz="2000" dirty="0" smtClean="0"/>
              <a:t> </a:t>
            </a:r>
            <a:r>
              <a:rPr lang="it-IT" sz="2000" dirty="0" err="1" smtClean="0"/>
              <a:t>multidisciplinary</a:t>
            </a:r>
            <a:r>
              <a:rPr lang="it-IT" sz="2000" dirty="0" smtClean="0"/>
              <a:t> </a:t>
            </a:r>
            <a:r>
              <a:rPr lang="it-IT" sz="2000" dirty="0" err="1" smtClean="0"/>
              <a:t>discussion</a:t>
            </a:r>
            <a:r>
              <a:rPr lang="it-IT" sz="2000" dirty="0" smtClean="0"/>
              <a:t>,</a:t>
            </a:r>
          </a:p>
          <a:p>
            <a:pPr algn="just"/>
            <a:r>
              <a:rPr lang="it-IT" sz="2000" b="1" dirty="0" smtClean="0">
                <a:solidFill>
                  <a:srgbClr val="C00000"/>
                </a:solidFill>
              </a:rPr>
              <a:t>With a </a:t>
            </a:r>
            <a:r>
              <a:rPr lang="it-IT" sz="2000" b="1" dirty="0" err="1" smtClean="0">
                <a:solidFill>
                  <a:srgbClr val="C00000"/>
                </a:solidFill>
              </a:rPr>
              <a:t>pooled</a:t>
            </a:r>
            <a:r>
              <a:rPr lang="it-IT" sz="2000" b="1" dirty="0" smtClean="0">
                <a:solidFill>
                  <a:srgbClr val="C00000"/>
                </a:solidFill>
              </a:rPr>
              <a:t> </a:t>
            </a:r>
            <a:r>
              <a:rPr lang="it-IT" sz="2000" b="1" dirty="0" err="1" smtClean="0">
                <a:solidFill>
                  <a:srgbClr val="C00000"/>
                </a:solidFill>
              </a:rPr>
              <a:t>diagnostic</a:t>
            </a:r>
            <a:r>
              <a:rPr lang="it-IT" sz="2000" b="1" dirty="0" smtClean="0">
                <a:solidFill>
                  <a:srgbClr val="C00000"/>
                </a:solidFill>
              </a:rPr>
              <a:t> </a:t>
            </a:r>
            <a:r>
              <a:rPr lang="it-IT" sz="2000" b="1" dirty="0" err="1" smtClean="0">
                <a:solidFill>
                  <a:srgbClr val="C00000"/>
                </a:solidFill>
              </a:rPr>
              <a:t>yield</a:t>
            </a:r>
            <a:r>
              <a:rPr lang="it-IT" sz="2000" b="1" dirty="0" smtClean="0">
                <a:solidFill>
                  <a:srgbClr val="C00000"/>
                </a:solidFill>
              </a:rPr>
              <a:t> of 76.8% (95%confidence </a:t>
            </a:r>
            <a:r>
              <a:rPr lang="it-IT" sz="2000" b="1" dirty="0" err="1" smtClean="0">
                <a:solidFill>
                  <a:srgbClr val="C00000"/>
                </a:solidFill>
              </a:rPr>
              <a:t>interval</a:t>
            </a:r>
            <a:r>
              <a:rPr lang="it-IT" sz="2000" b="1" dirty="0" smtClean="0">
                <a:solidFill>
                  <a:srgbClr val="C00000"/>
                </a:solidFill>
              </a:rPr>
              <a:t> (CI) 70.6–82.1), </a:t>
            </a:r>
          </a:p>
          <a:p>
            <a:pPr algn="just"/>
            <a:r>
              <a:rPr lang="it-IT" sz="2000" b="1" dirty="0" err="1" smtClean="0">
                <a:solidFill>
                  <a:srgbClr val="C00000"/>
                </a:solidFill>
              </a:rPr>
              <a:t>rising</a:t>
            </a:r>
            <a:r>
              <a:rPr lang="it-IT" sz="2000" b="1" dirty="0" smtClean="0">
                <a:solidFill>
                  <a:srgbClr val="C00000"/>
                </a:solidFill>
              </a:rPr>
              <a:t> to 80.7% in centres </a:t>
            </a:r>
            <a:r>
              <a:rPr lang="it-IT" sz="2000" b="1" dirty="0" err="1" smtClean="0">
                <a:solidFill>
                  <a:srgbClr val="C00000"/>
                </a:solidFill>
              </a:rPr>
              <a:t>that</a:t>
            </a:r>
            <a:r>
              <a:rPr lang="it-IT" sz="2000" b="1" dirty="0" smtClean="0">
                <a:solidFill>
                  <a:srgbClr val="C00000"/>
                </a:solidFill>
              </a:rPr>
              <a:t> performed⩾70TBLC. </a:t>
            </a:r>
          </a:p>
          <a:p>
            <a:pPr algn="just"/>
            <a:endParaRPr lang="it-IT" sz="2000" b="1" dirty="0" smtClean="0">
              <a:solidFill>
                <a:srgbClr val="C00000"/>
              </a:solidFill>
            </a:endParaRPr>
          </a:p>
          <a:p>
            <a:pPr algn="just"/>
            <a:r>
              <a:rPr lang="it-IT" sz="2000" b="1" dirty="0" smtClean="0">
                <a:solidFill>
                  <a:srgbClr val="C00000"/>
                </a:solidFill>
              </a:rPr>
              <a:t>10 </a:t>
            </a:r>
            <a:r>
              <a:rPr lang="it-IT" sz="2000" b="1" dirty="0" err="1" smtClean="0">
                <a:solidFill>
                  <a:srgbClr val="C00000"/>
                </a:solidFill>
              </a:rPr>
              <a:t>studies</a:t>
            </a:r>
            <a:r>
              <a:rPr lang="it-IT" sz="2000" b="1" dirty="0" smtClean="0">
                <a:solidFill>
                  <a:srgbClr val="C00000"/>
                </a:solidFill>
              </a:rPr>
              <a:t> </a:t>
            </a:r>
            <a:r>
              <a:rPr lang="it-IT" sz="2000" b="1" dirty="0" err="1" smtClean="0">
                <a:solidFill>
                  <a:srgbClr val="C00000"/>
                </a:solidFill>
              </a:rPr>
              <a:t>assessed</a:t>
            </a:r>
            <a:r>
              <a:rPr lang="it-IT" sz="2000" b="1" dirty="0" smtClean="0">
                <a:solidFill>
                  <a:srgbClr val="C00000"/>
                </a:solidFill>
              </a:rPr>
              <a:t> the use of VATS and the </a:t>
            </a:r>
            <a:r>
              <a:rPr lang="it-IT" sz="2000" b="1" dirty="0" err="1" smtClean="0">
                <a:solidFill>
                  <a:srgbClr val="C00000"/>
                </a:solidFill>
              </a:rPr>
              <a:t>pooled</a:t>
            </a:r>
            <a:r>
              <a:rPr lang="it-IT" sz="2000" b="1" dirty="0" smtClean="0">
                <a:solidFill>
                  <a:srgbClr val="C00000"/>
                </a:solidFill>
              </a:rPr>
              <a:t> </a:t>
            </a:r>
            <a:r>
              <a:rPr lang="it-IT" sz="2000" b="1" dirty="0" err="1" smtClean="0">
                <a:solidFill>
                  <a:srgbClr val="C00000"/>
                </a:solidFill>
              </a:rPr>
              <a:t>diagnostic</a:t>
            </a:r>
            <a:r>
              <a:rPr lang="it-IT" sz="2000" b="1" dirty="0" smtClean="0">
                <a:solidFill>
                  <a:srgbClr val="C00000"/>
                </a:solidFill>
              </a:rPr>
              <a:t> </a:t>
            </a:r>
            <a:r>
              <a:rPr lang="it-IT" sz="2000" b="1" dirty="0" err="1" smtClean="0">
                <a:solidFill>
                  <a:srgbClr val="C00000"/>
                </a:solidFill>
              </a:rPr>
              <a:t>yield</a:t>
            </a:r>
            <a:r>
              <a:rPr lang="it-IT" sz="2000" b="1" dirty="0" smtClean="0">
                <a:solidFill>
                  <a:srgbClr val="C00000"/>
                </a:solidFill>
              </a:rPr>
              <a:t> </a:t>
            </a:r>
            <a:r>
              <a:rPr lang="it-IT" sz="2000" b="1" dirty="0" err="1" smtClean="0">
                <a:solidFill>
                  <a:srgbClr val="C00000"/>
                </a:solidFill>
              </a:rPr>
              <a:t>was</a:t>
            </a:r>
            <a:r>
              <a:rPr lang="it-IT" sz="2000" b="1" dirty="0" smtClean="0">
                <a:solidFill>
                  <a:srgbClr val="C00000"/>
                </a:solidFill>
              </a:rPr>
              <a:t> 93.5%(95%CI88.3–96.5). </a:t>
            </a:r>
          </a:p>
        </p:txBody>
      </p:sp>
      <p:sp>
        <p:nvSpPr>
          <p:cNvPr id="4" name="CasellaDiTesto 3"/>
          <p:cNvSpPr txBox="1"/>
          <p:nvPr/>
        </p:nvSpPr>
        <p:spPr>
          <a:xfrm>
            <a:off x="6883603" y="563270"/>
            <a:ext cx="1125629" cy="369332"/>
          </a:xfrm>
          <a:prstGeom prst="rect">
            <a:avLst/>
          </a:prstGeom>
          <a:noFill/>
        </p:spPr>
        <p:txBody>
          <a:bodyPr wrap="none" rtlCol="0">
            <a:spAutoFit/>
          </a:bodyPr>
          <a:lstStyle/>
          <a:p>
            <a:r>
              <a:rPr lang="it-IT" i="1" dirty="0" smtClean="0"/>
              <a:t>ERR, 2022</a:t>
            </a:r>
            <a:endParaRPr lang="it-IT" i="1" dirty="0"/>
          </a:p>
        </p:txBody>
      </p:sp>
    </p:spTree>
    <p:extLst>
      <p:ext uri="{BB962C8B-B14F-4D97-AF65-F5344CB8AC3E}">
        <p14:creationId xmlns:p14="http://schemas.microsoft.com/office/powerpoint/2010/main" val="3094169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749114" y="1573971"/>
            <a:ext cx="7810901" cy="3321221"/>
          </a:xfrm>
          <a:prstGeom prst="rect">
            <a:avLst/>
          </a:prstGeom>
        </p:spPr>
      </p:pic>
      <p:sp>
        <p:nvSpPr>
          <p:cNvPr id="8" name="CasellaDiTesto 7"/>
          <p:cNvSpPr txBox="1"/>
          <p:nvPr/>
        </p:nvSpPr>
        <p:spPr>
          <a:xfrm>
            <a:off x="7520152" y="5407572"/>
            <a:ext cx="1767600" cy="369332"/>
          </a:xfrm>
          <a:prstGeom prst="rect">
            <a:avLst/>
          </a:prstGeom>
          <a:noFill/>
        </p:spPr>
        <p:txBody>
          <a:bodyPr wrap="none" rtlCol="0">
            <a:spAutoFit/>
          </a:bodyPr>
          <a:lstStyle/>
          <a:p>
            <a:r>
              <a:rPr lang="it-IT" i="1" dirty="0" smtClean="0"/>
              <a:t>Respiration,2024</a:t>
            </a:r>
            <a:endParaRPr lang="it-IT" i="1" dirty="0"/>
          </a:p>
        </p:txBody>
      </p:sp>
    </p:spTree>
    <p:extLst>
      <p:ext uri="{BB962C8B-B14F-4D97-AF65-F5344CB8AC3E}">
        <p14:creationId xmlns:p14="http://schemas.microsoft.com/office/powerpoint/2010/main" val="3180990887"/>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Figure 2.png" descr="Figure 2.png"/>
          <p:cNvPicPr>
            <a:picLocks noChangeAspect="1"/>
          </p:cNvPicPr>
          <p:nvPr/>
        </p:nvPicPr>
        <p:blipFill>
          <a:blip r:embed="rId3"/>
          <a:stretch>
            <a:fillRect/>
          </a:stretch>
        </p:blipFill>
        <p:spPr>
          <a:xfrm>
            <a:off x="6278245" y="1689100"/>
            <a:ext cx="5296535" cy="2309495"/>
          </a:xfrm>
          <a:prstGeom prst="rect">
            <a:avLst/>
          </a:prstGeom>
          <a:ln w="12700">
            <a:miter lim="400000"/>
            <a:headEnd/>
            <a:tailEnd/>
          </a:ln>
        </p:spPr>
      </p:pic>
      <p:sp>
        <p:nvSpPr>
          <p:cNvPr id="311" name="TextBox 6"/>
          <p:cNvSpPr txBox="1"/>
          <p:nvPr/>
        </p:nvSpPr>
        <p:spPr>
          <a:xfrm>
            <a:off x="8028378" y="5159040"/>
            <a:ext cx="2285635" cy="274320"/>
          </a:xfrm>
          <a:prstGeom prst="rect">
            <a:avLst/>
          </a:prstGeom>
          <a:solidFill>
            <a:srgbClr val="FFFFFF"/>
          </a:solidFill>
          <a:ln w="12700">
            <a:miter lim="400000"/>
          </a:ln>
        </p:spPr>
        <p:txBody>
          <a:bodyPr lIns="45715" tIns="45715" rIns="45715" bIns="45715">
            <a:spAutoFit/>
          </a:bodyPr>
          <a:lstStyle>
            <a:lvl1pPr algn="l" defTabSz="1828800">
              <a:defRPr sz="2400" b="0"/>
            </a:lvl1pPr>
          </a:lstStyle>
          <a:p>
            <a:r>
              <a:rPr sz="1200"/>
              <a:t>Ravaglia, et al. Respiration 2024 </a:t>
            </a:r>
          </a:p>
        </p:txBody>
      </p:sp>
      <p:graphicFrame>
        <p:nvGraphicFramePr>
          <p:cNvPr id="312" name="Table"/>
          <p:cNvGraphicFramePr/>
          <p:nvPr/>
        </p:nvGraphicFramePr>
        <p:xfrm>
          <a:off x="766501" y="1523251"/>
          <a:ext cx="4714240" cy="4829810"/>
        </p:xfrm>
        <a:graphic>
          <a:graphicData uri="http://schemas.openxmlformats.org/drawingml/2006/table">
            <a:tbl>
              <a:tblPr bandRow="1"/>
              <a:tblGrid>
                <a:gridCol w="3554730">
                  <a:extLst>
                    <a:ext uri="{9D8B030D-6E8A-4147-A177-3AD203B41FA5}">
                      <a16:colId xmlns:a16="http://schemas.microsoft.com/office/drawing/2014/main" val="20000"/>
                    </a:ext>
                  </a:extLst>
                </a:gridCol>
                <a:gridCol w="1159510">
                  <a:extLst>
                    <a:ext uri="{9D8B030D-6E8A-4147-A177-3AD203B41FA5}">
                      <a16:colId xmlns:a16="http://schemas.microsoft.com/office/drawing/2014/main" val="20001"/>
                    </a:ext>
                  </a:extLst>
                </a:gridCol>
              </a:tblGrid>
              <a:tr h="347980">
                <a:tc>
                  <a:txBody>
                    <a:bodyPr/>
                    <a:lstStyle/>
                    <a:p>
                      <a:pPr algn="just" defTabSz="457200">
                        <a:lnSpc>
                          <a:spcPct val="150000"/>
                        </a:lnSpc>
                        <a:defRPr sz="1800"/>
                      </a:pPr>
                      <a:r>
                        <a:rPr sz="13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Number of patients, N </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just" defTabSz="457200">
                        <a:lnSpc>
                          <a:spcPct val="150000"/>
                        </a:lnSpc>
                        <a:defRPr sz="1800"/>
                      </a:pPr>
                      <a:r>
                        <a:rPr sz="1300" b="1">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36</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0"/>
                  </a:ext>
                </a:extLst>
              </a:tr>
              <a:tr h="347980">
                <a:tc>
                  <a:txBody>
                    <a:bodyPr/>
                    <a:lstStyle/>
                    <a:p>
                      <a:pPr algn="just" defTabSz="457200">
                        <a:lnSpc>
                          <a:spcPct val="150000"/>
                        </a:lnSpc>
                        <a:defRPr sz="1800"/>
                      </a:pPr>
                      <a:r>
                        <a:rPr sz="13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Median Age, years (range)</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just" defTabSz="457200">
                        <a:lnSpc>
                          <a:spcPct val="150000"/>
                        </a:lnSpc>
                        <a:defRPr sz="1800"/>
                      </a:pPr>
                      <a:r>
                        <a:rPr sz="13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65 (27 – 80)</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1"/>
                  </a:ext>
                </a:extLst>
              </a:tr>
              <a:tr h="942340">
                <a:tc>
                  <a:txBody>
                    <a:bodyPr/>
                    <a:lstStyle/>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Gender</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Male, N (%) </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Female, N (%)</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endParaRPr sz="1300"/>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16 (44)</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20 (56)</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2"/>
                  </a:ext>
                </a:extLst>
              </a:tr>
              <a:tr h="347980">
                <a:tc>
                  <a:txBody>
                    <a:bodyPr/>
                    <a:lstStyle/>
                    <a:p>
                      <a:pPr algn="just" defTabSz="457200">
                        <a:lnSpc>
                          <a:spcPct val="150000"/>
                        </a:lnSpc>
                        <a:defRPr sz="1800"/>
                      </a:pPr>
                      <a:r>
                        <a:rPr sz="13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Median FVC, % predicted (range)</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just" defTabSz="457200">
                        <a:lnSpc>
                          <a:spcPct val="150000"/>
                        </a:lnSpc>
                        <a:defRPr sz="1800"/>
                      </a:pPr>
                      <a:r>
                        <a:rPr sz="13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90 (54 – 128)</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3"/>
                  </a:ext>
                </a:extLst>
              </a:tr>
              <a:tr h="594360">
                <a:tc>
                  <a:txBody>
                    <a:bodyPr/>
                    <a:lstStyle/>
                    <a:p>
                      <a:pPr algn="just" defTabSz="457200">
                        <a:lnSpc>
                          <a:spcPct val="150000"/>
                        </a:lnSpc>
                        <a:defRPr sz="1800"/>
                      </a:pPr>
                      <a:r>
                        <a:rPr sz="13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Median DLCO, % predicted (range)</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just" defTabSz="457200">
                        <a:lnSpc>
                          <a:spcPct val="150000"/>
                        </a:lnSpc>
                        <a:defRPr sz="1800"/>
                      </a:pPr>
                      <a:r>
                        <a:rPr sz="13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68 (32 – 96)</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4"/>
                  </a:ext>
                </a:extLst>
              </a:tr>
              <a:tr h="2249170">
                <a:tc>
                  <a:txBody>
                    <a:bodyPr/>
                    <a:lstStyle/>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HRCT features, N (%)</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Reticulation</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Ground glass</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Traction bronchiectasis</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Honey combing</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Consolidation </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Micronodules (with cheerios aspects)</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endParaRPr sz="1300"/>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16 (44)</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25 (69)</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13 (36)</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2 (6)</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11(31)</a:t>
                      </a:r>
                    </a:p>
                    <a:p>
                      <a:pPr algn="just" defTabSz="457200">
                        <a:lnSpc>
                          <a:spcPct val="150000"/>
                        </a:lnSpc>
                        <a:defRPr sz="2600">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defRPr>
                      </a:pPr>
                      <a:r>
                        <a:rPr sz="1300"/>
                        <a:t>     1 (3)</a:t>
                      </a:r>
                    </a:p>
                  </a:txBody>
                  <a:tcPr marL="25400" marR="25400" marT="25400" marB="2540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313" name="HRCT extent &lt; 15 %"/>
          <p:cNvSpPr txBox="1"/>
          <p:nvPr/>
        </p:nvSpPr>
        <p:spPr>
          <a:xfrm>
            <a:off x="2045871" y="6303236"/>
            <a:ext cx="1706245" cy="304165"/>
          </a:xfrm>
          <a:prstGeom prst="rect">
            <a:avLst/>
          </a:prstGeom>
          <a:ln w="12700">
            <a:miter lim="400000"/>
          </a:ln>
        </p:spPr>
        <p:txBody>
          <a:bodyPr wrap="none" lIns="25400" tIns="25400" rIns="25400" bIns="25400" anchor="ctr">
            <a:spAutoFit/>
          </a:bodyPr>
          <a:lstStyle>
            <a:lvl1pPr algn="just" defTabSz="914400">
              <a:defRPr sz="3300" u="sng"/>
            </a:lvl1pPr>
          </a:lstStyle>
          <a:p>
            <a:r>
              <a:rPr sz="1650"/>
              <a:t>HRCT extent &lt; 15 %</a:t>
            </a:r>
          </a:p>
        </p:txBody>
      </p:sp>
      <p:sp>
        <p:nvSpPr>
          <p:cNvPr id="315" name="Role of cone-beam CT in early ILD"/>
          <p:cNvSpPr txBox="1"/>
          <p:nvPr/>
        </p:nvSpPr>
        <p:spPr>
          <a:xfrm>
            <a:off x="608452" y="464590"/>
            <a:ext cx="6538595" cy="577215"/>
          </a:xfrm>
          <a:prstGeom prst="rect">
            <a:avLst/>
          </a:prstGeom>
          <a:ln w="12700">
            <a:miter lim="400000"/>
          </a:ln>
        </p:spPr>
        <p:txBody>
          <a:bodyPr wrap="none" lIns="25400" tIns="25400" rIns="25400" bIns="25400" anchor="ctr">
            <a:spAutoFit/>
          </a:bodyPr>
          <a:lstStyle>
            <a:lvl1pPr algn="just" defTabSz="434340">
              <a:lnSpc>
                <a:spcPct val="118000"/>
              </a:lnSpc>
              <a:defRPr sz="5800" b="0">
                <a:latin typeface="Avenir Heavy"/>
                <a:ea typeface="Avenir Heavy"/>
                <a:cs typeface="Avenir Heavy"/>
                <a:sym typeface="Avenir Heavy"/>
              </a:defRPr>
            </a:lvl1pPr>
          </a:lstStyle>
          <a:p>
            <a:r>
              <a:rPr sz="2900"/>
              <a:t>Role of cone-beam CT in early ILD</a:t>
            </a:r>
          </a:p>
        </p:txBody>
      </p:sp>
    </p:spTree>
    <p:extLst>
      <p:ext uri="{BB962C8B-B14F-4D97-AF65-F5344CB8AC3E}">
        <p14:creationId xmlns:p14="http://schemas.microsoft.com/office/powerpoint/2010/main" val="2342545960"/>
      </p:ext>
    </p:extLst>
  </p:cSld>
  <p:clrMapOvr>
    <a:masterClrMapping/>
  </p:clrMapOvr>
  <p:transition spd="med"/>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8" name="Tabella 2"/>
          <p:cNvGraphicFramePr/>
          <p:nvPr/>
        </p:nvGraphicFramePr>
        <p:xfrm>
          <a:off x="7318990" y="228491"/>
          <a:ext cx="4626600" cy="3761824"/>
        </p:xfrm>
        <a:graphic>
          <a:graphicData uri="http://schemas.openxmlformats.org/drawingml/2006/table">
            <a:tbl>
              <a:tblPr bandRow="1"/>
              <a:tblGrid>
                <a:gridCol w="2688566">
                  <a:extLst>
                    <a:ext uri="{9D8B030D-6E8A-4147-A177-3AD203B41FA5}">
                      <a16:colId xmlns:a16="http://schemas.microsoft.com/office/drawing/2014/main" val="20000"/>
                    </a:ext>
                  </a:extLst>
                </a:gridCol>
                <a:gridCol w="1938034">
                  <a:extLst>
                    <a:ext uri="{9D8B030D-6E8A-4147-A177-3AD203B41FA5}">
                      <a16:colId xmlns:a16="http://schemas.microsoft.com/office/drawing/2014/main" val="20001"/>
                    </a:ext>
                  </a:extLst>
                </a:gridCol>
              </a:tblGrid>
              <a:tr h="335280">
                <a:tc>
                  <a:txBody>
                    <a:bodyPr/>
                    <a:lstStyle/>
                    <a:p>
                      <a:pPr algn="l" defTabSz="1828800">
                        <a:defRPr sz="1800"/>
                      </a:pPr>
                      <a:r>
                        <a:rPr sz="1900">
                          <a:latin typeface="Calibri"/>
                          <a:ea typeface="Calibri"/>
                          <a:cs typeface="Calibri"/>
                          <a:sym typeface="Calibri"/>
                        </a:rPr>
                        <a:t>Mean Age (years)</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CDD4EA"/>
                    </a:solidFill>
                  </a:tcPr>
                </a:tc>
                <a:tc>
                  <a:txBody>
                    <a:bodyPr/>
                    <a:lstStyle/>
                    <a:p>
                      <a:pPr algn="l" defTabSz="1828800">
                        <a:defRPr sz="1800"/>
                      </a:pPr>
                      <a:r>
                        <a:rPr sz="1900">
                          <a:latin typeface="Calibri"/>
                          <a:ea typeface="Calibri"/>
                          <a:cs typeface="Calibri"/>
                          <a:sym typeface="Calibri"/>
                        </a:rPr>
                        <a:t>66</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CDD4EA"/>
                    </a:solidFill>
                  </a:tcPr>
                </a:tc>
                <a:extLst>
                  <a:ext uri="{0D108BD9-81ED-4DB2-BD59-A6C34878D82A}">
                    <a16:rowId xmlns:a16="http://schemas.microsoft.com/office/drawing/2014/main" val="10000"/>
                  </a:ext>
                </a:extLst>
              </a:tr>
              <a:tr h="335280">
                <a:tc>
                  <a:txBody>
                    <a:bodyPr/>
                    <a:lstStyle/>
                    <a:p>
                      <a:pPr algn="l" defTabSz="1828800">
                        <a:defRPr sz="1800"/>
                      </a:pPr>
                      <a:r>
                        <a:rPr sz="1900">
                          <a:latin typeface="Calibri"/>
                          <a:ea typeface="Calibri"/>
                          <a:cs typeface="Calibri"/>
                          <a:sym typeface="Calibri"/>
                        </a:rPr>
                        <a:t>Mean FVC% predicted</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BF5"/>
                    </a:solidFill>
                  </a:tcPr>
                </a:tc>
                <a:tc>
                  <a:txBody>
                    <a:bodyPr/>
                    <a:lstStyle/>
                    <a:p>
                      <a:pPr algn="l" defTabSz="1828800">
                        <a:defRPr sz="1800"/>
                      </a:pPr>
                      <a:r>
                        <a:rPr sz="1900" b="1">
                          <a:latin typeface="Calibri"/>
                          <a:ea typeface="Calibri"/>
                          <a:cs typeface="Calibri"/>
                          <a:sym typeface="Calibri"/>
                        </a:rPr>
                        <a:t>93%</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BF5"/>
                    </a:solidFill>
                  </a:tcPr>
                </a:tc>
                <a:extLst>
                  <a:ext uri="{0D108BD9-81ED-4DB2-BD59-A6C34878D82A}">
                    <a16:rowId xmlns:a16="http://schemas.microsoft.com/office/drawing/2014/main" val="10001"/>
                  </a:ext>
                </a:extLst>
              </a:tr>
              <a:tr h="1795864">
                <a:tc>
                  <a:txBody>
                    <a:bodyPr/>
                    <a:lstStyle/>
                    <a:p>
                      <a:pPr algn="l" defTabSz="1828800">
                        <a:defRPr sz="3800">
                          <a:latin typeface="Calibri"/>
                          <a:ea typeface="Calibri"/>
                          <a:cs typeface="Calibri"/>
                          <a:sym typeface="Calibri"/>
                        </a:defRPr>
                      </a:pPr>
                      <a:r>
                        <a:rPr sz="1900"/>
                        <a:t>Biopsy site</a:t>
                      </a:r>
                    </a:p>
                    <a:p>
                      <a:pPr algn="l" defTabSz="1828800">
                        <a:defRPr sz="3800">
                          <a:latin typeface="Calibri"/>
                          <a:ea typeface="Calibri"/>
                          <a:cs typeface="Calibri"/>
                          <a:sym typeface="Calibri"/>
                        </a:defRPr>
                      </a:pPr>
                      <a:r>
                        <a:rPr sz="1900"/>
                        <a:t> - Single segment</a:t>
                      </a:r>
                    </a:p>
                    <a:p>
                      <a:pPr algn="l" defTabSz="1828800">
                        <a:defRPr sz="3800">
                          <a:latin typeface="Calibri"/>
                          <a:ea typeface="Calibri"/>
                          <a:cs typeface="Calibri"/>
                          <a:sym typeface="Calibri"/>
                        </a:defRPr>
                      </a:pPr>
                      <a:r>
                        <a:rPr sz="1900"/>
                        <a:t> - Multiple segments</a:t>
                      </a:r>
                    </a:p>
                    <a:p>
                      <a:pPr algn="l" defTabSz="1828800">
                        <a:defRPr sz="3800">
                          <a:latin typeface="Calibri"/>
                          <a:ea typeface="Calibri"/>
                          <a:cs typeface="Calibri"/>
                          <a:sym typeface="Calibri"/>
                        </a:defRPr>
                      </a:pPr>
                      <a:r>
                        <a:rPr sz="1900"/>
                        <a:t>Mean diameter of samples</a:t>
                      </a:r>
                    </a:p>
                    <a:p>
                      <a:pPr algn="l" defTabSz="1828800">
                        <a:defRPr sz="3800">
                          <a:latin typeface="Calibri"/>
                          <a:ea typeface="Calibri"/>
                          <a:cs typeface="Calibri"/>
                          <a:sym typeface="Calibri"/>
                        </a:defRPr>
                      </a:pPr>
                      <a:r>
                        <a:rPr sz="1900"/>
                        <a:t> - long axis</a:t>
                      </a:r>
                    </a:p>
                    <a:p>
                      <a:pPr algn="l" defTabSz="1828800">
                        <a:defRPr sz="3800">
                          <a:latin typeface="Calibri"/>
                          <a:ea typeface="Calibri"/>
                          <a:cs typeface="Calibri"/>
                          <a:sym typeface="Calibri"/>
                        </a:defRPr>
                      </a:pPr>
                      <a:r>
                        <a:rPr sz="1900"/>
                        <a:t> - short axis</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CDD4EA"/>
                    </a:solidFill>
                  </a:tcPr>
                </a:tc>
                <a:tc>
                  <a:txBody>
                    <a:bodyPr/>
                    <a:lstStyle/>
                    <a:p>
                      <a:pPr algn="l" defTabSz="1828800">
                        <a:defRPr sz="3800">
                          <a:latin typeface="Calibri"/>
                          <a:ea typeface="Calibri"/>
                          <a:cs typeface="Calibri"/>
                          <a:sym typeface="Calibri"/>
                        </a:defRPr>
                      </a:pPr>
                      <a:endParaRPr sz="1900"/>
                    </a:p>
                    <a:p>
                      <a:pPr algn="l" defTabSz="1828800">
                        <a:defRPr sz="3800">
                          <a:latin typeface="Calibri"/>
                          <a:ea typeface="Calibri"/>
                          <a:cs typeface="Calibri"/>
                          <a:sym typeface="Calibri"/>
                        </a:defRPr>
                      </a:pPr>
                      <a:r>
                        <a:rPr sz="1900"/>
                        <a:t>18 (64,3%)</a:t>
                      </a:r>
                    </a:p>
                    <a:p>
                      <a:pPr algn="l" defTabSz="1828800">
                        <a:defRPr sz="3800">
                          <a:latin typeface="Calibri"/>
                          <a:ea typeface="Calibri"/>
                          <a:cs typeface="Calibri"/>
                          <a:sym typeface="Calibri"/>
                        </a:defRPr>
                      </a:pPr>
                      <a:r>
                        <a:rPr sz="1900"/>
                        <a:t>10 (35,7%)</a:t>
                      </a:r>
                    </a:p>
                    <a:p>
                      <a:pPr algn="l" defTabSz="1828800">
                        <a:defRPr sz="3800">
                          <a:latin typeface="Calibri"/>
                          <a:ea typeface="Calibri"/>
                          <a:cs typeface="Calibri"/>
                          <a:sym typeface="Calibri"/>
                        </a:defRPr>
                      </a:pPr>
                      <a:endParaRPr sz="1900"/>
                    </a:p>
                    <a:p>
                      <a:pPr algn="l" defTabSz="1828800">
                        <a:defRPr sz="3800">
                          <a:latin typeface="Calibri"/>
                          <a:ea typeface="Calibri"/>
                          <a:cs typeface="Calibri"/>
                          <a:sym typeface="Calibri"/>
                        </a:defRPr>
                      </a:pPr>
                      <a:r>
                        <a:rPr sz="1900"/>
                        <a:t>6.16 mm</a:t>
                      </a:r>
                    </a:p>
                    <a:p>
                      <a:pPr algn="l" defTabSz="1828800">
                        <a:defRPr sz="3800">
                          <a:latin typeface="Calibri"/>
                          <a:ea typeface="Calibri"/>
                          <a:cs typeface="Calibri"/>
                          <a:sym typeface="Calibri"/>
                        </a:defRPr>
                      </a:pPr>
                      <a:r>
                        <a:rPr sz="1900"/>
                        <a:t>4.24 mm</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CDD4EA"/>
                    </a:solidFill>
                  </a:tcPr>
                </a:tc>
                <a:extLst>
                  <a:ext uri="{0D108BD9-81ED-4DB2-BD59-A6C34878D82A}">
                    <a16:rowId xmlns:a16="http://schemas.microsoft.com/office/drawing/2014/main" val="10002"/>
                  </a:ext>
                </a:extLst>
              </a:tr>
              <a:tr h="335280">
                <a:tc>
                  <a:txBody>
                    <a:bodyPr/>
                    <a:lstStyle/>
                    <a:p>
                      <a:pPr algn="l" defTabSz="1828800">
                        <a:defRPr sz="1800"/>
                      </a:pPr>
                      <a:r>
                        <a:rPr sz="1900">
                          <a:latin typeface="Calibri"/>
                          <a:ea typeface="Calibri"/>
                          <a:cs typeface="Calibri"/>
                          <a:sym typeface="Calibri"/>
                        </a:rPr>
                        <a:t>Mean sample number</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BF5"/>
                    </a:solidFill>
                  </a:tcPr>
                </a:tc>
                <a:tc>
                  <a:txBody>
                    <a:bodyPr/>
                    <a:lstStyle/>
                    <a:p>
                      <a:pPr algn="l" defTabSz="1828800">
                        <a:defRPr sz="1800"/>
                      </a:pPr>
                      <a:r>
                        <a:rPr sz="1900">
                          <a:latin typeface="Calibri"/>
                          <a:ea typeface="Calibri"/>
                          <a:cs typeface="Calibri"/>
                          <a:sym typeface="Calibri"/>
                        </a:rPr>
                        <a:t>3.67</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BF5"/>
                    </a:solidFill>
                  </a:tcPr>
                </a:tc>
                <a:extLst>
                  <a:ext uri="{0D108BD9-81ED-4DB2-BD59-A6C34878D82A}">
                    <a16:rowId xmlns:a16="http://schemas.microsoft.com/office/drawing/2014/main" val="10003"/>
                  </a:ext>
                </a:extLst>
              </a:tr>
              <a:tr h="624840">
                <a:tc>
                  <a:txBody>
                    <a:bodyPr/>
                    <a:lstStyle/>
                    <a:p>
                      <a:pPr algn="l" defTabSz="1828800">
                        <a:defRPr sz="3800">
                          <a:latin typeface="Calibri"/>
                          <a:ea typeface="Calibri"/>
                          <a:cs typeface="Calibri"/>
                          <a:sym typeface="Calibri"/>
                        </a:defRPr>
                      </a:pPr>
                      <a:r>
                        <a:rPr sz="1900"/>
                        <a:t>Pneumothorax</a:t>
                      </a:r>
                    </a:p>
                    <a:p>
                      <a:pPr algn="l" defTabSz="1828800">
                        <a:defRPr sz="3800">
                          <a:latin typeface="Calibri"/>
                          <a:ea typeface="Calibri"/>
                          <a:cs typeface="Calibri"/>
                          <a:sym typeface="Calibri"/>
                        </a:defRPr>
                      </a:pPr>
                      <a:r>
                        <a:rPr sz="1900"/>
                        <a:t> - chest drainage</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CDD4EA"/>
                    </a:solidFill>
                  </a:tcPr>
                </a:tc>
                <a:tc>
                  <a:txBody>
                    <a:bodyPr/>
                    <a:lstStyle/>
                    <a:p>
                      <a:pPr algn="l" defTabSz="1828800">
                        <a:defRPr sz="3800">
                          <a:latin typeface="Calibri"/>
                          <a:ea typeface="Calibri"/>
                          <a:cs typeface="Calibri"/>
                          <a:sym typeface="Calibri"/>
                        </a:defRPr>
                      </a:pPr>
                      <a:r>
                        <a:rPr sz="1900"/>
                        <a:t>7 (25%)</a:t>
                      </a:r>
                    </a:p>
                    <a:p>
                      <a:pPr algn="l" defTabSz="1828800">
                        <a:defRPr sz="3800">
                          <a:latin typeface="Calibri"/>
                          <a:ea typeface="Calibri"/>
                          <a:cs typeface="Calibri"/>
                          <a:sym typeface="Calibri"/>
                        </a:defRPr>
                      </a:pPr>
                      <a:r>
                        <a:rPr sz="1900"/>
                        <a:t>- 21.4%</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CDD4EA"/>
                    </a:solidFill>
                  </a:tcPr>
                </a:tc>
                <a:extLst>
                  <a:ext uri="{0D108BD9-81ED-4DB2-BD59-A6C34878D82A}">
                    <a16:rowId xmlns:a16="http://schemas.microsoft.com/office/drawing/2014/main" val="10004"/>
                  </a:ext>
                </a:extLst>
              </a:tr>
              <a:tr h="335280">
                <a:tc>
                  <a:txBody>
                    <a:bodyPr/>
                    <a:lstStyle/>
                    <a:p>
                      <a:pPr algn="l" defTabSz="1828800">
                        <a:defRPr sz="1800"/>
                      </a:pPr>
                      <a:r>
                        <a:rPr sz="1900" b="1" u="sng">
                          <a:solidFill>
                            <a:srgbClr val="C00000"/>
                          </a:solidFill>
                          <a:latin typeface="Calibri"/>
                          <a:ea typeface="Calibri"/>
                          <a:cs typeface="Calibri"/>
                          <a:sym typeface="Calibri"/>
                        </a:rPr>
                        <a:t>Pleural tissue present</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BF5"/>
                    </a:solidFill>
                  </a:tcPr>
                </a:tc>
                <a:tc>
                  <a:txBody>
                    <a:bodyPr/>
                    <a:lstStyle/>
                    <a:p>
                      <a:pPr algn="l" defTabSz="1828800">
                        <a:defRPr sz="1800"/>
                      </a:pPr>
                      <a:r>
                        <a:rPr sz="1900" b="1" u="sng">
                          <a:solidFill>
                            <a:srgbClr val="C00000"/>
                          </a:solidFill>
                          <a:latin typeface="Calibri"/>
                          <a:ea typeface="Calibri"/>
                          <a:cs typeface="Calibri"/>
                          <a:sym typeface="Calibri"/>
                        </a:rPr>
                        <a:t>10 (37%)</a:t>
                      </a:r>
                    </a:p>
                  </a:txBody>
                  <a:tcPr marL="22860" marR="22860" marT="22860" marB="2286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BF5"/>
                    </a:solidFill>
                  </a:tcPr>
                </a:tc>
                <a:extLst>
                  <a:ext uri="{0D108BD9-81ED-4DB2-BD59-A6C34878D82A}">
                    <a16:rowId xmlns:a16="http://schemas.microsoft.com/office/drawing/2014/main" val="10005"/>
                  </a:ext>
                </a:extLst>
              </a:tr>
            </a:tbl>
          </a:graphicData>
        </a:graphic>
      </p:graphicFrame>
      <p:sp>
        <p:nvSpPr>
          <p:cNvPr id="449" name="TextBox 10"/>
          <p:cNvSpPr txBox="1"/>
          <p:nvPr/>
        </p:nvSpPr>
        <p:spPr>
          <a:xfrm>
            <a:off x="8962698" y="6402763"/>
            <a:ext cx="3077244" cy="33855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algn="l" defTabSz="1828800">
              <a:lnSpc>
                <a:spcPct val="100000"/>
              </a:lnSpc>
              <a:defRPr sz="3200">
                <a:latin typeface="Calibri"/>
                <a:ea typeface="Calibri"/>
                <a:cs typeface="Calibri"/>
                <a:sym typeface="Calibri"/>
              </a:defRPr>
            </a:lvl1pPr>
          </a:lstStyle>
          <a:p>
            <a:r>
              <a:rPr sz="1600" dirty="0" err="1"/>
              <a:t>Ravaglia</a:t>
            </a:r>
            <a:r>
              <a:rPr sz="1600" dirty="0"/>
              <a:t> C, et al </a:t>
            </a:r>
            <a:r>
              <a:rPr lang="it-IT" sz="1600" dirty="0" err="1" smtClean="0"/>
              <a:t>Respiration</a:t>
            </a:r>
            <a:r>
              <a:rPr lang="it-IT" sz="1600" dirty="0" smtClean="0"/>
              <a:t> 2024</a:t>
            </a:r>
            <a:endParaRPr sz="1600" dirty="0"/>
          </a:p>
        </p:txBody>
      </p:sp>
      <p:pic>
        <p:nvPicPr>
          <p:cNvPr id="450" name="Picture 11" descr="Picture 11"/>
          <p:cNvPicPr>
            <a:picLocks noChangeAspect="1"/>
          </p:cNvPicPr>
          <p:nvPr/>
        </p:nvPicPr>
        <p:blipFill>
          <a:blip r:embed="rId3">
            <a:extLst/>
          </a:blip>
          <a:stretch>
            <a:fillRect/>
          </a:stretch>
        </p:blipFill>
        <p:spPr>
          <a:xfrm>
            <a:off x="2217915" y="365858"/>
            <a:ext cx="4144386" cy="3040450"/>
          </a:xfrm>
          <a:prstGeom prst="rect">
            <a:avLst/>
          </a:prstGeom>
          <a:ln w="12700">
            <a:miter lim="400000"/>
          </a:ln>
        </p:spPr>
      </p:pic>
      <p:pic>
        <p:nvPicPr>
          <p:cNvPr id="451" name="Picture 10" descr="Picture 10"/>
          <p:cNvPicPr>
            <a:picLocks noChangeAspect="1"/>
          </p:cNvPicPr>
          <p:nvPr/>
        </p:nvPicPr>
        <p:blipFill>
          <a:blip r:embed="rId4">
            <a:extLst/>
          </a:blip>
          <a:stretch>
            <a:fillRect/>
          </a:stretch>
        </p:blipFill>
        <p:spPr>
          <a:xfrm>
            <a:off x="2263743" y="3406308"/>
            <a:ext cx="4098558" cy="3135261"/>
          </a:xfrm>
          <a:prstGeom prst="rect">
            <a:avLst/>
          </a:prstGeom>
          <a:ln w="12700">
            <a:miter lim="400000"/>
          </a:ln>
        </p:spPr>
      </p:pic>
    </p:spTree>
    <p:extLst>
      <p:ext uri="{BB962C8B-B14F-4D97-AF65-F5344CB8AC3E}">
        <p14:creationId xmlns:p14="http://schemas.microsoft.com/office/powerpoint/2010/main" val="177305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Picture 2" descr="Picture 2"/>
          <p:cNvPicPr>
            <a:picLocks noChangeAspect="1"/>
          </p:cNvPicPr>
          <p:nvPr/>
        </p:nvPicPr>
        <p:blipFill>
          <a:blip r:embed="rId3"/>
          <a:stretch>
            <a:fillRect/>
          </a:stretch>
        </p:blipFill>
        <p:spPr>
          <a:xfrm>
            <a:off x="-38" y="2286132"/>
            <a:ext cx="7356291" cy="4560078"/>
          </a:xfrm>
          <a:prstGeom prst="rect">
            <a:avLst/>
          </a:prstGeom>
          <a:ln w="12700">
            <a:miter lim="400000"/>
            <a:headEnd/>
            <a:tailEnd/>
          </a:ln>
        </p:spPr>
      </p:pic>
      <p:pic>
        <p:nvPicPr>
          <p:cNvPr id="320" name="Circle Circle" descr="Circle Circle"/>
          <p:cNvPicPr>
            <a:picLocks noChangeAspect="1"/>
          </p:cNvPicPr>
          <p:nvPr/>
        </p:nvPicPr>
        <p:blipFill>
          <a:blip r:embed="rId4"/>
          <a:stretch>
            <a:fillRect/>
          </a:stretch>
        </p:blipFill>
        <p:spPr>
          <a:xfrm>
            <a:off x="978346" y="3344604"/>
            <a:ext cx="685806" cy="685808"/>
          </a:xfrm>
          <a:prstGeom prst="rect">
            <a:avLst/>
          </a:prstGeom>
          <a:ln w="12700">
            <a:miter lim="400000"/>
            <a:headEnd/>
            <a:tailEnd/>
          </a:ln>
        </p:spPr>
      </p:pic>
      <p:sp>
        <p:nvSpPr>
          <p:cNvPr id="321" name="CasellaDiTesto 1"/>
          <p:cNvSpPr txBox="1"/>
          <p:nvPr/>
        </p:nvSpPr>
        <p:spPr>
          <a:xfrm>
            <a:off x="2466624" y="3933609"/>
            <a:ext cx="3376824" cy="582295"/>
          </a:xfrm>
          <a:prstGeom prst="rect">
            <a:avLst/>
          </a:prstGeom>
          <a:ln w="12700">
            <a:miter lim="400000"/>
          </a:ln>
        </p:spPr>
        <p:txBody>
          <a:bodyPr lIns="45715" tIns="45715" rIns="45715" bIns="45715">
            <a:spAutoFit/>
          </a:bodyPr>
          <a:lstStyle/>
          <a:p>
            <a:pPr defTabSz="1828800">
              <a:defRPr sz="3200" u="sng">
                <a:latin typeface="Calibri" panose="020F0502020204030204"/>
                <a:ea typeface="Calibri" panose="020F0502020204030204"/>
                <a:cs typeface="Calibri" panose="020F0502020204030204"/>
                <a:sym typeface="Calibri" panose="020F0502020204030204"/>
              </a:defRPr>
            </a:pPr>
            <a:r>
              <a:rPr sz="1600" dirty="0"/>
              <a:t>DIAGNOSTIC YIELD  </a:t>
            </a:r>
            <a:r>
              <a:rPr sz="1600" dirty="0" smtClean="0"/>
              <a:t>9</a:t>
            </a:r>
            <a:r>
              <a:rPr lang="it-IT" sz="1600" dirty="0" smtClean="0"/>
              <a:t>4</a:t>
            </a:r>
            <a:r>
              <a:rPr sz="1600" dirty="0" smtClean="0"/>
              <a:t>%</a:t>
            </a:r>
            <a:endParaRPr sz="1600" dirty="0"/>
          </a:p>
          <a:p>
            <a:pPr defTabSz="1828800">
              <a:defRPr sz="3200" b="0">
                <a:latin typeface="Calibri" panose="020F0502020204030204"/>
                <a:ea typeface="Calibri" panose="020F0502020204030204"/>
                <a:cs typeface="Calibri" panose="020F0502020204030204"/>
                <a:sym typeface="Calibri" panose="020F0502020204030204"/>
              </a:defRPr>
            </a:pPr>
            <a:r>
              <a:rPr sz="1600" dirty="0"/>
              <a:t>UIP high confidence 5/6=83%</a:t>
            </a:r>
          </a:p>
        </p:txBody>
      </p:sp>
      <p:pic>
        <p:nvPicPr>
          <p:cNvPr id="322" name="Figure 3.jpg" descr="Figure 3.jpg"/>
          <p:cNvPicPr>
            <a:picLocks noChangeAspect="1"/>
          </p:cNvPicPr>
          <p:nvPr/>
        </p:nvPicPr>
        <p:blipFill>
          <a:blip r:embed="rId5"/>
          <a:stretch>
            <a:fillRect/>
          </a:stretch>
        </p:blipFill>
        <p:spPr>
          <a:xfrm>
            <a:off x="7989197" y="717825"/>
            <a:ext cx="3634615" cy="2019847"/>
          </a:xfrm>
          <a:prstGeom prst="rect">
            <a:avLst/>
          </a:prstGeom>
          <a:ln w="12700">
            <a:miter lim="400000"/>
            <a:headEnd/>
            <a:tailEnd/>
          </a:ln>
        </p:spPr>
      </p:pic>
      <p:pic>
        <p:nvPicPr>
          <p:cNvPr id="323" name="Figure 4.png" descr="Figure 4.png"/>
          <p:cNvPicPr>
            <a:picLocks noChangeAspect="1"/>
          </p:cNvPicPr>
          <p:nvPr/>
        </p:nvPicPr>
        <p:blipFill>
          <a:blip r:embed="rId6"/>
          <a:stretch>
            <a:fillRect/>
          </a:stretch>
        </p:blipFill>
        <p:spPr>
          <a:xfrm>
            <a:off x="7978688" y="2960707"/>
            <a:ext cx="3655638" cy="2085050"/>
          </a:xfrm>
          <a:prstGeom prst="rect">
            <a:avLst/>
          </a:prstGeom>
          <a:ln w="12700">
            <a:miter lim="400000"/>
            <a:headEnd/>
            <a:tailEnd/>
          </a:ln>
        </p:spPr>
      </p:pic>
      <p:sp>
        <p:nvSpPr>
          <p:cNvPr id="324" name="TextBox 6"/>
          <p:cNvSpPr txBox="1"/>
          <p:nvPr/>
        </p:nvSpPr>
        <p:spPr>
          <a:xfrm>
            <a:off x="9830342" y="6530640"/>
            <a:ext cx="2285636" cy="274320"/>
          </a:xfrm>
          <a:prstGeom prst="rect">
            <a:avLst/>
          </a:prstGeom>
          <a:solidFill>
            <a:srgbClr val="FFFFFF"/>
          </a:solidFill>
          <a:ln w="12700">
            <a:miter lim="400000"/>
          </a:ln>
        </p:spPr>
        <p:txBody>
          <a:bodyPr lIns="45715" tIns="45715" rIns="45715" bIns="45715">
            <a:spAutoFit/>
          </a:bodyPr>
          <a:lstStyle>
            <a:lvl1pPr algn="l" defTabSz="1828800">
              <a:defRPr sz="2400" b="0"/>
            </a:lvl1pPr>
          </a:lstStyle>
          <a:p>
            <a:r>
              <a:rPr sz="1200"/>
              <a:t>Ravaglia, et al. Respiration 2024 </a:t>
            </a:r>
          </a:p>
        </p:txBody>
      </p:sp>
      <p:sp>
        <p:nvSpPr>
          <p:cNvPr id="325" name="Rectangle"/>
          <p:cNvSpPr/>
          <p:nvPr/>
        </p:nvSpPr>
        <p:spPr>
          <a:xfrm>
            <a:off x="711647" y="2963601"/>
            <a:ext cx="6378938" cy="858629"/>
          </a:xfrm>
          <a:prstGeom prst="rect">
            <a:avLst/>
          </a:prstGeom>
          <a:gradFill>
            <a:gsLst>
              <a:gs pos="0">
                <a:srgbClr val="FFE2BA">
                  <a:alpha val="28798"/>
                </a:srgbClr>
              </a:gs>
              <a:gs pos="35000">
                <a:srgbClr val="FFEACF">
                  <a:alpha val="28798"/>
                </a:srgbClr>
              </a:gs>
              <a:gs pos="100000">
                <a:srgbClr val="FFF7ED">
                  <a:alpha val="28798"/>
                </a:srgbClr>
              </a:gs>
            </a:gsLst>
            <a:lin ang="16200000"/>
          </a:gradFill>
          <a:ln w="12700">
            <a:miter lim="400000"/>
          </a:ln>
        </p:spPr>
        <p:txBody>
          <a:bodyPr lIns="60957" tIns="60957" rIns="60957" bIns="60957" anchor="ctr"/>
          <a:lstStyle/>
          <a:p>
            <a:pPr algn="l" defTabSz="1828800">
              <a:defRPr sz="3200" b="0">
                <a:latin typeface="Helvetica"/>
                <a:ea typeface="Helvetica"/>
                <a:cs typeface="Helvetica"/>
                <a:sym typeface="Helvetica"/>
              </a:defRPr>
            </a:pPr>
            <a:endParaRPr sz="1600"/>
          </a:p>
        </p:txBody>
      </p:sp>
      <p:sp>
        <p:nvSpPr>
          <p:cNvPr id="326" name="Role of cone-beam CT in early ILD"/>
          <p:cNvSpPr txBox="1"/>
          <p:nvPr/>
        </p:nvSpPr>
        <p:spPr>
          <a:xfrm>
            <a:off x="451607" y="464590"/>
            <a:ext cx="6538595" cy="577215"/>
          </a:xfrm>
          <a:prstGeom prst="rect">
            <a:avLst/>
          </a:prstGeom>
          <a:ln w="12700">
            <a:miter lim="400000"/>
          </a:ln>
        </p:spPr>
        <p:txBody>
          <a:bodyPr wrap="none" lIns="25400" tIns="25400" rIns="25400" bIns="25400" anchor="ctr">
            <a:spAutoFit/>
          </a:bodyPr>
          <a:lstStyle>
            <a:lvl1pPr algn="just" defTabSz="434340">
              <a:lnSpc>
                <a:spcPct val="118000"/>
              </a:lnSpc>
              <a:defRPr sz="5800" b="0">
                <a:latin typeface="Avenir Heavy"/>
                <a:ea typeface="Avenir Heavy"/>
                <a:cs typeface="Avenir Heavy"/>
                <a:sym typeface="Avenir Heavy"/>
              </a:defRPr>
            </a:lvl1pPr>
          </a:lstStyle>
          <a:p>
            <a:r>
              <a:rPr sz="2900"/>
              <a:t>Role of cone-beam CT in early ILD</a:t>
            </a:r>
          </a:p>
        </p:txBody>
      </p:sp>
      <p:graphicFrame>
        <p:nvGraphicFramePr>
          <p:cNvPr id="327" name="Tabella 3"/>
          <p:cNvGraphicFramePr/>
          <p:nvPr>
            <p:extLst/>
          </p:nvPr>
        </p:nvGraphicFramePr>
        <p:xfrm>
          <a:off x="617384" y="1140371"/>
          <a:ext cx="7075170" cy="685800"/>
        </p:xfrm>
        <a:graphic>
          <a:graphicData uri="http://schemas.openxmlformats.org/drawingml/2006/table">
            <a:tbl>
              <a:tblPr/>
              <a:tblGrid>
                <a:gridCol w="1650365">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1770380">
                  <a:extLst>
                    <a:ext uri="{9D8B030D-6E8A-4147-A177-3AD203B41FA5}">
                      <a16:colId xmlns:a16="http://schemas.microsoft.com/office/drawing/2014/main" val="20002"/>
                    </a:ext>
                  </a:extLst>
                </a:gridCol>
                <a:gridCol w="1768475">
                  <a:extLst>
                    <a:ext uri="{9D8B030D-6E8A-4147-A177-3AD203B41FA5}">
                      <a16:colId xmlns:a16="http://schemas.microsoft.com/office/drawing/2014/main" val="20003"/>
                    </a:ext>
                  </a:extLst>
                </a:gridCol>
              </a:tblGrid>
              <a:tr h="342900">
                <a:tc>
                  <a:txBody>
                    <a:bodyPr/>
                    <a:lstStyle/>
                    <a:p>
                      <a:pPr defTabSz="1828800">
                        <a:defRPr sz="1800"/>
                      </a:pPr>
                      <a:r>
                        <a:rPr sz="1600" b="1">
                          <a:latin typeface="Calibri" panose="020F0502020204030204"/>
                          <a:ea typeface="Calibri" panose="020F0502020204030204"/>
                          <a:cs typeface="Calibri" panose="020F0502020204030204"/>
                          <a:sym typeface="Calibri" panose="020F0502020204030204"/>
                        </a:rPr>
                        <a:t>1° SAMPLE</a:t>
                      </a:r>
                    </a:p>
                  </a:txBody>
                  <a:tcPr marL="0" marR="0" marT="0" marB="0" anchor="b" horzOverflow="overflow">
                    <a:lnL w="3175">
                      <a:solidFill>
                        <a:srgbClr val="CCCCCC"/>
                      </a:solidFill>
                    </a:lnL>
                    <a:lnR w="3175">
                      <a:solidFill>
                        <a:srgbClr val="CCCCCC"/>
                      </a:solidFill>
                    </a:lnR>
                    <a:lnT w="3175">
                      <a:solidFill>
                        <a:srgbClr val="CCCCCC"/>
                      </a:solidFill>
                    </a:lnT>
                    <a:lnB w="3175">
                      <a:solidFill>
                        <a:srgbClr val="CCCCCC"/>
                      </a:solidFill>
                    </a:lnB>
                  </a:tcPr>
                </a:tc>
                <a:tc>
                  <a:txBody>
                    <a:bodyPr/>
                    <a:lstStyle/>
                    <a:p>
                      <a:pPr defTabSz="1828800">
                        <a:defRPr sz="1800"/>
                      </a:pPr>
                      <a:r>
                        <a:rPr sz="1600" b="1">
                          <a:latin typeface="Calibri" panose="020F0502020204030204"/>
                          <a:ea typeface="Calibri" panose="020F0502020204030204"/>
                          <a:cs typeface="Calibri" panose="020F0502020204030204"/>
                          <a:sym typeface="Calibri" panose="020F0502020204030204"/>
                        </a:rPr>
                        <a:t>2° SAMPLE</a:t>
                      </a:r>
                    </a:p>
                  </a:txBody>
                  <a:tcPr marL="0" marR="0" marT="0" marB="0" anchor="b" horzOverflow="overflow">
                    <a:lnL w="3175">
                      <a:solidFill>
                        <a:srgbClr val="CCCCCC"/>
                      </a:solidFill>
                    </a:lnL>
                    <a:lnR w="3175">
                      <a:solidFill>
                        <a:srgbClr val="CCCCCC"/>
                      </a:solidFill>
                    </a:lnR>
                    <a:lnT w="3175">
                      <a:solidFill>
                        <a:srgbClr val="CCCCCC"/>
                      </a:solidFill>
                    </a:lnT>
                    <a:lnB w="3175">
                      <a:solidFill>
                        <a:srgbClr val="CCCCCC"/>
                      </a:solidFill>
                    </a:lnB>
                  </a:tcPr>
                </a:tc>
                <a:tc>
                  <a:txBody>
                    <a:bodyPr/>
                    <a:lstStyle/>
                    <a:p>
                      <a:pPr defTabSz="1828800">
                        <a:defRPr sz="1800"/>
                      </a:pPr>
                      <a:r>
                        <a:rPr sz="1600" b="1">
                          <a:latin typeface="Calibri" panose="020F0502020204030204"/>
                          <a:ea typeface="Calibri" panose="020F0502020204030204"/>
                          <a:cs typeface="Calibri" panose="020F0502020204030204"/>
                          <a:sym typeface="Calibri" panose="020F0502020204030204"/>
                        </a:rPr>
                        <a:t>3°SAMPLE</a:t>
                      </a:r>
                    </a:p>
                  </a:txBody>
                  <a:tcPr marL="0" marR="0" marT="0" marB="0" anchor="b" horzOverflow="overflow">
                    <a:lnL w="3175">
                      <a:solidFill>
                        <a:srgbClr val="CCCCCC"/>
                      </a:solidFill>
                    </a:lnL>
                    <a:lnR w="3175">
                      <a:solidFill>
                        <a:srgbClr val="CCCCCC"/>
                      </a:solidFill>
                    </a:lnR>
                    <a:lnT w="3175">
                      <a:solidFill>
                        <a:srgbClr val="CCCCCC"/>
                      </a:solidFill>
                    </a:lnT>
                    <a:lnB w="3175">
                      <a:solidFill>
                        <a:srgbClr val="CCCCCC"/>
                      </a:solidFill>
                    </a:lnB>
                  </a:tcPr>
                </a:tc>
                <a:tc>
                  <a:txBody>
                    <a:bodyPr/>
                    <a:lstStyle/>
                    <a:p>
                      <a:pPr defTabSz="1828800">
                        <a:defRPr sz="1800"/>
                      </a:pPr>
                      <a:r>
                        <a:rPr sz="1600" b="1">
                          <a:latin typeface="Calibri" panose="020F0502020204030204"/>
                          <a:ea typeface="Calibri" panose="020F0502020204030204"/>
                          <a:cs typeface="Calibri" panose="020F0502020204030204"/>
                          <a:sym typeface="Calibri" panose="020F0502020204030204"/>
                        </a:rPr>
                        <a:t>4°SAMPLE</a:t>
                      </a:r>
                    </a:p>
                  </a:txBody>
                  <a:tcPr marL="0" marR="0" marT="0" marB="0" anchor="b" horzOverflow="overflow">
                    <a:lnL w="3175">
                      <a:solidFill>
                        <a:srgbClr val="CCCCCC"/>
                      </a:solidFill>
                    </a:lnL>
                    <a:lnR w="3175">
                      <a:solidFill>
                        <a:srgbClr val="CCCCCC"/>
                      </a:solidFill>
                    </a:lnR>
                    <a:lnT w="3175">
                      <a:solidFill>
                        <a:srgbClr val="CCCCCC"/>
                      </a:solidFill>
                    </a:lnT>
                    <a:lnB w="3175">
                      <a:solidFill>
                        <a:srgbClr val="CCCCCC"/>
                      </a:solidFill>
                    </a:lnB>
                  </a:tcPr>
                </a:tc>
                <a:extLst>
                  <a:ext uri="{0D108BD9-81ED-4DB2-BD59-A6C34878D82A}">
                    <a16:rowId xmlns:a16="http://schemas.microsoft.com/office/drawing/2014/main" val="10000"/>
                  </a:ext>
                </a:extLst>
              </a:tr>
              <a:tr h="342900">
                <a:tc>
                  <a:txBody>
                    <a:bodyPr/>
                    <a:lstStyle/>
                    <a:p>
                      <a:pPr defTabSz="1828800">
                        <a:defRPr sz="1800"/>
                      </a:pPr>
                      <a:r>
                        <a:rPr sz="1600">
                          <a:latin typeface="Calibri" panose="020F0502020204030204"/>
                          <a:ea typeface="Calibri" panose="020F0502020204030204"/>
                          <a:cs typeface="Calibri" panose="020F0502020204030204"/>
                          <a:sym typeface="Calibri" panose="020F0502020204030204"/>
                        </a:rPr>
                        <a:t>79%</a:t>
                      </a:r>
                    </a:p>
                  </a:txBody>
                  <a:tcPr marL="9525" marR="9525" marT="9525" marB="9525" anchor="b" horzOverflow="overflow">
                    <a:lnL w="3175">
                      <a:solidFill>
                        <a:srgbClr val="CCCCCC"/>
                      </a:solidFill>
                    </a:lnL>
                    <a:lnR w="3175">
                      <a:solidFill>
                        <a:srgbClr val="CCCCCC"/>
                      </a:solidFill>
                    </a:lnR>
                    <a:lnT w="3175">
                      <a:solidFill>
                        <a:srgbClr val="CCCCCC"/>
                      </a:solidFill>
                    </a:lnT>
                    <a:lnB w="3175">
                      <a:solidFill>
                        <a:srgbClr val="CCCCCC"/>
                      </a:solidFill>
                    </a:lnB>
                  </a:tcPr>
                </a:tc>
                <a:tc>
                  <a:txBody>
                    <a:bodyPr/>
                    <a:lstStyle/>
                    <a:p>
                      <a:pPr defTabSz="1828800">
                        <a:defRPr sz="1800"/>
                      </a:pPr>
                      <a:r>
                        <a:rPr sz="1600">
                          <a:latin typeface="Calibri" panose="020F0502020204030204"/>
                          <a:ea typeface="Calibri" panose="020F0502020204030204"/>
                          <a:cs typeface="Calibri" panose="020F0502020204030204"/>
                          <a:sym typeface="Calibri" panose="020F0502020204030204"/>
                        </a:rPr>
                        <a:t>82,14%</a:t>
                      </a:r>
                    </a:p>
                  </a:txBody>
                  <a:tcPr marL="9525" marR="9525" marT="9525" marB="9525" anchor="b" horzOverflow="overflow">
                    <a:lnL w="3175">
                      <a:solidFill>
                        <a:srgbClr val="CCCCCC"/>
                      </a:solidFill>
                    </a:lnL>
                    <a:lnR w="3175">
                      <a:solidFill>
                        <a:srgbClr val="CCCCCC"/>
                      </a:solidFill>
                    </a:lnR>
                    <a:lnT w="3175">
                      <a:solidFill>
                        <a:srgbClr val="CCCCCC"/>
                      </a:solidFill>
                    </a:lnT>
                    <a:lnB w="3175">
                      <a:solidFill>
                        <a:srgbClr val="CCCCCC"/>
                      </a:solidFill>
                    </a:lnB>
                  </a:tcPr>
                </a:tc>
                <a:tc>
                  <a:txBody>
                    <a:bodyPr/>
                    <a:lstStyle/>
                    <a:p>
                      <a:pPr defTabSz="1828800">
                        <a:defRPr sz="1800"/>
                      </a:pPr>
                      <a:r>
                        <a:rPr sz="1600">
                          <a:latin typeface="Calibri" panose="020F0502020204030204"/>
                          <a:ea typeface="Calibri" panose="020F0502020204030204"/>
                          <a:cs typeface="Calibri" panose="020F0502020204030204"/>
                          <a:sym typeface="Calibri" panose="020F0502020204030204"/>
                        </a:rPr>
                        <a:t>92,80%</a:t>
                      </a:r>
                    </a:p>
                  </a:txBody>
                  <a:tcPr marL="9525" marR="9525" marT="9525" marB="9525" anchor="b" horzOverflow="overflow">
                    <a:lnL w="3175">
                      <a:solidFill>
                        <a:srgbClr val="CCCCCC"/>
                      </a:solidFill>
                    </a:lnL>
                    <a:lnR w="3175">
                      <a:solidFill>
                        <a:srgbClr val="CCCCCC"/>
                      </a:solidFill>
                    </a:lnR>
                    <a:lnT w="3175">
                      <a:solidFill>
                        <a:srgbClr val="CCCCCC"/>
                      </a:solidFill>
                    </a:lnT>
                    <a:lnB w="3175">
                      <a:solidFill>
                        <a:srgbClr val="CCCCCC"/>
                      </a:solidFill>
                    </a:lnB>
                  </a:tcPr>
                </a:tc>
                <a:tc>
                  <a:txBody>
                    <a:bodyPr/>
                    <a:lstStyle/>
                    <a:p>
                      <a:pPr defTabSz="1828800">
                        <a:defRPr sz="1800"/>
                      </a:pPr>
                      <a:r>
                        <a:rPr sz="1600" dirty="0" smtClean="0">
                          <a:latin typeface="Calibri" panose="020F0502020204030204"/>
                          <a:ea typeface="Calibri" panose="020F0502020204030204"/>
                          <a:cs typeface="Calibri" panose="020F0502020204030204"/>
                          <a:sym typeface="Calibri" panose="020F0502020204030204"/>
                        </a:rPr>
                        <a:t>9</a:t>
                      </a:r>
                      <a:r>
                        <a:rPr lang="it-IT" sz="1600" dirty="0" smtClean="0">
                          <a:latin typeface="Calibri" panose="020F0502020204030204"/>
                          <a:ea typeface="Calibri" panose="020F0502020204030204"/>
                          <a:cs typeface="Calibri" panose="020F0502020204030204"/>
                          <a:sym typeface="Calibri" panose="020F0502020204030204"/>
                        </a:rPr>
                        <a:t>4</a:t>
                      </a:r>
                      <a:r>
                        <a:rPr sz="1600" dirty="0" smtClean="0">
                          <a:latin typeface="Calibri" panose="020F0502020204030204"/>
                          <a:ea typeface="Calibri" panose="020F0502020204030204"/>
                          <a:cs typeface="Calibri" panose="020F0502020204030204"/>
                          <a:sym typeface="Calibri" panose="020F0502020204030204"/>
                        </a:rPr>
                        <a:t>,40</a:t>
                      </a:r>
                      <a:r>
                        <a:rPr sz="1600" dirty="0">
                          <a:latin typeface="Calibri" panose="020F0502020204030204"/>
                          <a:ea typeface="Calibri" panose="020F0502020204030204"/>
                          <a:cs typeface="Calibri" panose="020F0502020204030204"/>
                          <a:sym typeface="Calibri" panose="020F0502020204030204"/>
                        </a:rPr>
                        <a:t>%</a:t>
                      </a:r>
                    </a:p>
                  </a:txBody>
                  <a:tcPr marL="9525" marR="9525" marT="9525" marB="9525" anchor="b" horzOverflow="overflow">
                    <a:lnL w="3175">
                      <a:solidFill>
                        <a:srgbClr val="CCCCCC"/>
                      </a:solidFill>
                    </a:lnL>
                    <a:lnR w="3175">
                      <a:solidFill>
                        <a:srgbClr val="CCCCCC"/>
                      </a:solidFill>
                    </a:lnR>
                    <a:lnT w="3175">
                      <a:solidFill>
                        <a:srgbClr val="CCCCCC"/>
                      </a:solidFill>
                    </a:lnT>
                    <a:lnB w="3175">
                      <a:solidFill>
                        <a:srgbClr val="CCCCCC"/>
                      </a:solidFill>
                    </a:lnB>
                  </a:tcPr>
                </a:tc>
                <a:extLst>
                  <a:ext uri="{0D108BD9-81ED-4DB2-BD59-A6C34878D82A}">
                    <a16:rowId xmlns:a16="http://schemas.microsoft.com/office/drawing/2014/main" val="10001"/>
                  </a:ext>
                </a:extLst>
              </a:tr>
            </a:tbl>
          </a:graphicData>
        </a:graphic>
      </p:graphicFrame>
      <p:sp>
        <p:nvSpPr>
          <p:cNvPr id="328" name="Different pathologic patterns:…"/>
          <p:cNvSpPr txBox="1"/>
          <p:nvPr/>
        </p:nvSpPr>
        <p:spPr>
          <a:xfrm>
            <a:off x="7958772" y="5462470"/>
            <a:ext cx="3938770" cy="651460"/>
          </a:xfrm>
          <a:prstGeom prst="rect">
            <a:avLst/>
          </a:prstGeom>
          <a:ln w="12700">
            <a:miter lim="400000"/>
          </a:ln>
        </p:spPr>
        <p:txBody>
          <a:bodyPr lIns="25400" tIns="25400" rIns="25400" bIns="25400" anchor="ctr">
            <a:spAutoFit/>
          </a:bodyPr>
          <a:lstStyle/>
          <a:p>
            <a:pPr algn="just" defTabSz="914400">
              <a:defRPr sz="2600" u="sng"/>
            </a:pPr>
            <a:r>
              <a:rPr sz="1300" dirty="0"/>
              <a:t>Different pathologic patterns: </a:t>
            </a:r>
          </a:p>
          <a:p>
            <a:pPr algn="just" defTabSz="914400">
              <a:defRPr sz="2600" b="0"/>
            </a:pPr>
            <a:r>
              <a:rPr sz="1300" dirty="0"/>
              <a:t>UIP (25 %), NSIP (16.7%), OP (11%), HP (5.6%). </a:t>
            </a:r>
          </a:p>
          <a:p>
            <a:pPr algn="just" defTabSz="914400">
              <a:defRPr sz="2600" u="sng"/>
            </a:pPr>
            <a:r>
              <a:rPr sz="1300" dirty="0"/>
              <a:t>Final MD obtained in 34/36 (94.4</a:t>
            </a:r>
            <a:r>
              <a:rPr sz="1300" dirty="0" smtClean="0"/>
              <a:t>%).</a:t>
            </a:r>
            <a:endParaRPr sz="1300" dirty="0"/>
          </a:p>
        </p:txBody>
      </p:sp>
      <p:sp>
        <p:nvSpPr>
          <p:cNvPr id="329" name="Rectangle"/>
          <p:cNvSpPr/>
          <p:nvPr/>
        </p:nvSpPr>
        <p:spPr>
          <a:xfrm>
            <a:off x="7834689" y="5269798"/>
            <a:ext cx="4094430" cy="1036805"/>
          </a:xfrm>
          <a:prstGeom prst="rect">
            <a:avLst/>
          </a:prstGeom>
          <a:ln w="101600">
            <a:solidFill>
              <a:srgbClr val="BF2E8D"/>
            </a:solidFill>
            <a:prstDash val="sysDot"/>
            <a:miter lim="400000"/>
          </a:ln>
          <a:effectLst>
            <a:outerShdw blurRad="101600" dist="50800" dir="5400000" rotWithShape="0">
              <a:srgbClr val="000000">
                <a:alpha val="35000"/>
              </a:srgbClr>
            </a:outerShdw>
          </a:effectLst>
        </p:spPr>
        <p:txBody>
          <a:bodyPr lIns="60957" tIns="60957" rIns="60957" bIns="60957" anchor="ctr"/>
          <a:lstStyle/>
          <a:p>
            <a:pPr algn="l" defTabSz="1219200">
              <a:defRPr sz="4800" b="0">
                <a:latin typeface="Calibri" panose="020F0502020204030204"/>
                <a:ea typeface="Calibri" panose="020F0502020204030204"/>
                <a:cs typeface="Calibri" panose="020F0502020204030204"/>
                <a:sym typeface="Calibri" panose="020F0502020204030204"/>
              </a:defRPr>
            </a:pPr>
            <a:endParaRPr sz="2400"/>
          </a:p>
        </p:txBody>
      </p:sp>
    </p:spTree>
    <p:extLst>
      <p:ext uri="{BB962C8B-B14F-4D97-AF65-F5344CB8AC3E}">
        <p14:creationId xmlns:p14="http://schemas.microsoft.com/office/powerpoint/2010/main" val="173791288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0177" y="1582340"/>
            <a:ext cx="11631646" cy="2862322"/>
          </a:xfrm>
          <a:prstGeom prst="rect">
            <a:avLst/>
          </a:prstGeom>
          <a:noFill/>
        </p:spPr>
        <p:txBody>
          <a:bodyPr wrap="none" rtlCol="0">
            <a:spAutoFit/>
          </a:bodyPr>
          <a:lstStyle/>
          <a:p>
            <a:r>
              <a:rPr lang="it-IT" b="1" dirty="0" err="1" smtClean="0"/>
              <a:t>Probability</a:t>
            </a:r>
            <a:r>
              <a:rPr lang="it-IT" b="1" dirty="0" smtClean="0"/>
              <a:t> </a:t>
            </a:r>
            <a:r>
              <a:rPr lang="it-IT" b="1" dirty="0" err="1" smtClean="0"/>
              <a:t>is</a:t>
            </a:r>
            <a:r>
              <a:rPr lang="it-IT" b="1" dirty="0" smtClean="0"/>
              <a:t> </a:t>
            </a:r>
            <a:r>
              <a:rPr lang="it-IT" b="1" dirty="0" err="1" smtClean="0"/>
              <a:t>not</a:t>
            </a:r>
            <a:r>
              <a:rPr lang="it-IT" b="1" dirty="0" smtClean="0"/>
              <a:t> an </a:t>
            </a:r>
            <a:r>
              <a:rPr lang="it-IT" b="1" dirty="0" err="1" smtClean="0"/>
              <a:t>objective</a:t>
            </a:r>
            <a:r>
              <a:rPr lang="it-IT" b="1" dirty="0" smtClean="0"/>
              <a:t> </a:t>
            </a:r>
            <a:r>
              <a:rPr lang="it-IT" b="1" dirty="0" err="1" smtClean="0"/>
              <a:t>property</a:t>
            </a:r>
            <a:r>
              <a:rPr lang="it-IT" b="1" dirty="0" smtClean="0"/>
              <a:t> of the world </a:t>
            </a:r>
            <a:r>
              <a:rPr lang="it-IT" dirty="0" err="1" smtClean="0"/>
              <a:t>but</a:t>
            </a:r>
            <a:r>
              <a:rPr lang="it-IT" dirty="0" smtClean="0"/>
              <a:t> </a:t>
            </a:r>
            <a:r>
              <a:rPr lang="it-IT" dirty="0" err="1" smtClean="0"/>
              <a:t>rather</a:t>
            </a:r>
            <a:r>
              <a:rPr lang="it-IT" dirty="0" smtClean="0"/>
              <a:t> a </a:t>
            </a:r>
            <a:r>
              <a:rPr lang="it-IT" b="1" dirty="0" err="1" smtClean="0"/>
              <a:t>degree</a:t>
            </a:r>
            <a:r>
              <a:rPr lang="it-IT" b="1" dirty="0" smtClean="0"/>
              <a:t> of </a:t>
            </a:r>
            <a:r>
              <a:rPr lang="it-IT" b="1" dirty="0" err="1" smtClean="0"/>
              <a:t>belief</a:t>
            </a:r>
            <a:r>
              <a:rPr lang="it-IT" b="1" dirty="0" smtClean="0"/>
              <a:t> </a:t>
            </a:r>
            <a:r>
              <a:rPr lang="it-IT" dirty="0" err="1" smtClean="0"/>
              <a:t>held</a:t>
            </a:r>
            <a:r>
              <a:rPr lang="it-IT" dirty="0" smtClean="0"/>
              <a:t> by </a:t>
            </a:r>
            <a:r>
              <a:rPr lang="it-IT" dirty="0" err="1" smtClean="0"/>
              <a:t>individuals</a:t>
            </a:r>
            <a:endParaRPr lang="it-IT" dirty="0" smtClean="0"/>
          </a:p>
          <a:p>
            <a:endParaRPr lang="it-IT" dirty="0"/>
          </a:p>
          <a:p>
            <a:r>
              <a:rPr lang="it-IT" dirty="0" smtClean="0"/>
              <a:t>In </a:t>
            </a:r>
            <a:r>
              <a:rPr lang="it-IT" dirty="0" err="1" smtClean="0"/>
              <a:t>this</a:t>
            </a:r>
            <a:r>
              <a:rPr lang="it-IT" dirty="0" smtClean="0"/>
              <a:t> </a:t>
            </a:r>
            <a:r>
              <a:rPr lang="it-IT" dirty="0" err="1" smtClean="0"/>
              <a:t>view,probabilities</a:t>
            </a:r>
            <a:r>
              <a:rPr lang="it-IT" dirty="0" smtClean="0"/>
              <a:t> </a:t>
            </a:r>
            <a:r>
              <a:rPr lang="it-IT" dirty="0" err="1" smtClean="0"/>
              <a:t>represent</a:t>
            </a:r>
            <a:r>
              <a:rPr lang="it-IT" dirty="0" smtClean="0"/>
              <a:t> </a:t>
            </a:r>
            <a:r>
              <a:rPr lang="it-IT" dirty="0" err="1" smtClean="0"/>
              <a:t>how</a:t>
            </a:r>
            <a:r>
              <a:rPr lang="it-IT" dirty="0" smtClean="0"/>
              <a:t> </a:t>
            </a:r>
            <a:r>
              <a:rPr lang="it-IT" dirty="0" err="1" smtClean="0"/>
              <a:t>strongly</a:t>
            </a:r>
            <a:r>
              <a:rPr lang="it-IT" dirty="0" smtClean="0"/>
              <a:t> </a:t>
            </a:r>
            <a:r>
              <a:rPr lang="it-IT" dirty="0" err="1" smtClean="0"/>
              <a:t>someone</a:t>
            </a:r>
            <a:r>
              <a:rPr lang="it-IT" dirty="0" smtClean="0"/>
              <a:t> </a:t>
            </a:r>
            <a:r>
              <a:rPr lang="it-IT" dirty="0" err="1" smtClean="0"/>
              <a:t>believes</a:t>
            </a:r>
            <a:r>
              <a:rPr lang="it-IT" dirty="0" smtClean="0"/>
              <a:t> an </a:t>
            </a:r>
            <a:r>
              <a:rPr lang="it-IT" dirty="0" err="1" smtClean="0"/>
              <a:t>event</a:t>
            </a:r>
            <a:r>
              <a:rPr lang="it-IT" dirty="0" smtClean="0"/>
              <a:t> </a:t>
            </a:r>
            <a:r>
              <a:rPr lang="it-IT" dirty="0" err="1" smtClean="0"/>
              <a:t>will</a:t>
            </a:r>
            <a:r>
              <a:rPr lang="it-IT" dirty="0" smtClean="0"/>
              <a:t> </a:t>
            </a:r>
            <a:r>
              <a:rPr lang="it-IT" dirty="0" err="1" smtClean="0"/>
              <a:t>occur</a:t>
            </a:r>
            <a:r>
              <a:rPr lang="it-IT" dirty="0" smtClean="0"/>
              <a:t>, </a:t>
            </a:r>
            <a:r>
              <a:rPr lang="it-IT" dirty="0" err="1" smtClean="0"/>
              <a:t>based</a:t>
            </a:r>
            <a:r>
              <a:rPr lang="it-IT" dirty="0" smtClean="0"/>
              <a:t> on </a:t>
            </a:r>
            <a:r>
              <a:rPr lang="it-IT" b="1" dirty="0" err="1" smtClean="0">
                <a:solidFill>
                  <a:srgbClr val="FF0000"/>
                </a:solidFill>
              </a:rPr>
              <a:t>their</a:t>
            </a:r>
            <a:r>
              <a:rPr lang="it-IT" b="1" dirty="0" smtClean="0">
                <a:solidFill>
                  <a:srgbClr val="FF0000"/>
                </a:solidFill>
              </a:rPr>
              <a:t> </a:t>
            </a:r>
            <a:r>
              <a:rPr lang="it-IT" b="1" dirty="0" err="1" smtClean="0">
                <a:solidFill>
                  <a:srgbClr val="FF0000"/>
                </a:solidFill>
              </a:rPr>
              <a:t>current</a:t>
            </a:r>
            <a:r>
              <a:rPr lang="it-IT" b="1" dirty="0" smtClean="0">
                <a:solidFill>
                  <a:srgbClr val="FF0000"/>
                </a:solidFill>
              </a:rPr>
              <a:t> information</a:t>
            </a:r>
          </a:p>
          <a:p>
            <a:endParaRPr lang="it-IT" dirty="0"/>
          </a:p>
          <a:p>
            <a:r>
              <a:rPr lang="it-IT" dirty="0" smtClean="0"/>
              <a:t>To </a:t>
            </a:r>
            <a:r>
              <a:rPr lang="it-IT" dirty="0" err="1" smtClean="0"/>
              <a:t>make</a:t>
            </a:r>
            <a:r>
              <a:rPr lang="it-IT" dirty="0" smtClean="0"/>
              <a:t> </a:t>
            </a:r>
            <a:r>
              <a:rPr lang="it-IT" dirty="0" err="1" smtClean="0"/>
              <a:t>subjective</a:t>
            </a:r>
            <a:r>
              <a:rPr lang="it-IT" dirty="0" smtClean="0"/>
              <a:t> </a:t>
            </a:r>
            <a:r>
              <a:rPr lang="it-IT" dirty="0" err="1" smtClean="0"/>
              <a:t>probabilities</a:t>
            </a:r>
            <a:r>
              <a:rPr lang="it-IT" dirty="0" smtClean="0"/>
              <a:t> </a:t>
            </a:r>
            <a:r>
              <a:rPr lang="it-IT" dirty="0" err="1" smtClean="0"/>
              <a:t>meaningful</a:t>
            </a:r>
            <a:r>
              <a:rPr lang="it-IT" dirty="0" smtClean="0"/>
              <a:t> and </a:t>
            </a:r>
            <a:r>
              <a:rPr lang="it-IT" dirty="0" err="1" smtClean="0"/>
              <a:t>consistent</a:t>
            </a:r>
            <a:r>
              <a:rPr lang="it-IT" dirty="0" smtClean="0"/>
              <a:t>, de Finetti </a:t>
            </a:r>
            <a:r>
              <a:rPr lang="it-IT" dirty="0" err="1" smtClean="0"/>
              <a:t>introduced</a:t>
            </a:r>
            <a:r>
              <a:rPr lang="it-IT" dirty="0" smtClean="0"/>
              <a:t> the idea of </a:t>
            </a:r>
            <a:r>
              <a:rPr lang="it-IT" dirty="0" err="1" smtClean="0"/>
              <a:t>coherence</a:t>
            </a:r>
            <a:r>
              <a:rPr lang="it-IT" dirty="0" smtClean="0"/>
              <a:t> </a:t>
            </a:r>
            <a:r>
              <a:rPr lang="it-IT" dirty="0" err="1" smtClean="0"/>
              <a:t>through</a:t>
            </a:r>
            <a:r>
              <a:rPr lang="it-IT" dirty="0" smtClean="0"/>
              <a:t> a </a:t>
            </a:r>
          </a:p>
          <a:p>
            <a:r>
              <a:rPr lang="it-IT" dirty="0" err="1" smtClean="0"/>
              <a:t>betting</a:t>
            </a:r>
            <a:r>
              <a:rPr lang="it-IT" dirty="0" smtClean="0"/>
              <a:t> </a:t>
            </a:r>
            <a:r>
              <a:rPr lang="it-IT" dirty="0" err="1" smtClean="0"/>
              <a:t>framework</a:t>
            </a:r>
            <a:endParaRPr lang="it-IT" dirty="0" smtClean="0"/>
          </a:p>
          <a:p>
            <a:endParaRPr lang="it-IT" dirty="0"/>
          </a:p>
          <a:p>
            <a:r>
              <a:rPr lang="it-IT" b="1" dirty="0" err="1"/>
              <a:t>P</a:t>
            </a:r>
            <a:r>
              <a:rPr lang="it-IT" b="1" dirty="0" err="1" smtClean="0"/>
              <a:t>erson’s</a:t>
            </a:r>
            <a:r>
              <a:rPr lang="it-IT" b="1" dirty="0" smtClean="0"/>
              <a:t> </a:t>
            </a:r>
            <a:r>
              <a:rPr lang="it-IT" b="1" dirty="0" err="1" smtClean="0"/>
              <a:t>probability</a:t>
            </a:r>
            <a:r>
              <a:rPr lang="it-IT" b="1" dirty="0" smtClean="0"/>
              <a:t> </a:t>
            </a:r>
            <a:r>
              <a:rPr lang="it-IT" b="1" dirty="0" err="1" smtClean="0"/>
              <a:t>assignments</a:t>
            </a:r>
            <a:r>
              <a:rPr lang="it-IT" b="1" dirty="0" smtClean="0"/>
              <a:t> are </a:t>
            </a:r>
            <a:r>
              <a:rPr lang="it-IT" b="1" dirty="0" err="1" smtClean="0"/>
              <a:t>coherent</a:t>
            </a:r>
            <a:r>
              <a:rPr lang="it-IT" b="1" dirty="0" smtClean="0"/>
              <a:t> </a:t>
            </a:r>
            <a:r>
              <a:rPr lang="it-IT" b="1" dirty="0" err="1" smtClean="0"/>
              <a:t>if</a:t>
            </a:r>
            <a:r>
              <a:rPr lang="it-IT" b="1" dirty="0" smtClean="0"/>
              <a:t> </a:t>
            </a:r>
            <a:r>
              <a:rPr lang="it-IT" b="1" dirty="0" err="1" smtClean="0"/>
              <a:t>they</a:t>
            </a:r>
            <a:r>
              <a:rPr lang="it-IT" b="1" dirty="0" smtClean="0"/>
              <a:t> </a:t>
            </a:r>
            <a:r>
              <a:rPr lang="it-IT" b="1" dirty="0" err="1" smtClean="0"/>
              <a:t>wouldn’t</a:t>
            </a:r>
            <a:r>
              <a:rPr lang="it-IT" b="1" dirty="0" smtClean="0"/>
              <a:t> </a:t>
            </a:r>
            <a:r>
              <a:rPr lang="it-IT" b="1" dirty="0" err="1" smtClean="0"/>
              <a:t>lead</a:t>
            </a:r>
            <a:r>
              <a:rPr lang="it-IT" b="1" dirty="0" smtClean="0"/>
              <a:t> to a </a:t>
            </a:r>
            <a:r>
              <a:rPr lang="it-IT" b="1" dirty="0" err="1" smtClean="0"/>
              <a:t>sure</a:t>
            </a:r>
            <a:r>
              <a:rPr lang="it-IT" b="1" dirty="0" smtClean="0"/>
              <a:t> </a:t>
            </a:r>
            <a:r>
              <a:rPr lang="it-IT" b="1" dirty="0" err="1" smtClean="0"/>
              <a:t>loss</a:t>
            </a:r>
            <a:r>
              <a:rPr lang="it-IT" b="1" dirty="0" smtClean="0"/>
              <a:t> in a </a:t>
            </a:r>
            <a:r>
              <a:rPr lang="it-IT" b="1" dirty="0" err="1" smtClean="0"/>
              <a:t>system</a:t>
            </a:r>
            <a:r>
              <a:rPr lang="it-IT" b="1" dirty="0" smtClean="0"/>
              <a:t> of </a:t>
            </a:r>
            <a:r>
              <a:rPr lang="it-IT" b="1" dirty="0" err="1" smtClean="0"/>
              <a:t>bets</a:t>
            </a:r>
            <a:endParaRPr lang="it-IT" b="1" dirty="0"/>
          </a:p>
          <a:p>
            <a:endParaRPr lang="it-IT" i="1" dirty="0" smtClean="0"/>
          </a:p>
          <a:p>
            <a:r>
              <a:rPr lang="it-IT" i="1" dirty="0" err="1" smtClean="0"/>
              <a:t>Galavotti</a:t>
            </a:r>
            <a:r>
              <a:rPr lang="it-IT" i="1" dirty="0" smtClean="0"/>
              <a:t> MC </a:t>
            </a:r>
            <a:r>
              <a:rPr lang="it-IT" i="1" dirty="0" err="1" smtClean="0"/>
              <a:t>Pragmatism</a:t>
            </a:r>
            <a:r>
              <a:rPr lang="it-IT" i="1" dirty="0" smtClean="0"/>
              <a:t> and the </a:t>
            </a:r>
            <a:r>
              <a:rPr lang="it-IT" i="1" dirty="0" err="1" smtClean="0"/>
              <a:t>birth</a:t>
            </a:r>
            <a:r>
              <a:rPr lang="it-IT" i="1" dirty="0" smtClean="0"/>
              <a:t> of </a:t>
            </a:r>
            <a:r>
              <a:rPr lang="it-IT" i="1" dirty="0" err="1" smtClean="0"/>
              <a:t>subjective</a:t>
            </a:r>
            <a:r>
              <a:rPr lang="it-IT" i="1" dirty="0" smtClean="0"/>
              <a:t> </a:t>
            </a:r>
            <a:r>
              <a:rPr lang="it-IT" i="1" dirty="0" err="1" smtClean="0"/>
              <a:t>probability</a:t>
            </a:r>
            <a:r>
              <a:rPr lang="it-IT" i="1" dirty="0" smtClean="0"/>
              <a:t>. </a:t>
            </a:r>
            <a:r>
              <a:rPr lang="it-IT" i="1" dirty="0" err="1" smtClean="0"/>
              <a:t>Eur</a:t>
            </a:r>
            <a:r>
              <a:rPr lang="it-IT" i="1" dirty="0" smtClean="0"/>
              <a:t> J </a:t>
            </a:r>
            <a:r>
              <a:rPr lang="it-IT" i="1" dirty="0" err="1" smtClean="0"/>
              <a:t>Pragmat</a:t>
            </a:r>
            <a:r>
              <a:rPr lang="it-IT" i="1" dirty="0" smtClean="0"/>
              <a:t> </a:t>
            </a:r>
            <a:r>
              <a:rPr lang="it-IT" i="1" dirty="0" err="1" smtClean="0"/>
              <a:t>Am</a:t>
            </a:r>
            <a:r>
              <a:rPr lang="it-IT" i="1" dirty="0" smtClean="0"/>
              <a:t> </a:t>
            </a:r>
            <a:r>
              <a:rPr lang="it-IT" i="1" dirty="0" err="1" smtClean="0"/>
              <a:t>Philosoph</a:t>
            </a:r>
            <a:r>
              <a:rPr lang="it-IT" i="1" dirty="0" smtClean="0"/>
              <a:t> 2019</a:t>
            </a:r>
            <a:endParaRPr lang="it-IT" i="1" dirty="0"/>
          </a:p>
        </p:txBody>
      </p:sp>
    </p:spTree>
    <p:extLst>
      <p:ext uri="{BB962C8B-B14F-4D97-AF65-F5344CB8AC3E}">
        <p14:creationId xmlns:p14="http://schemas.microsoft.com/office/powerpoint/2010/main" val="1221468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66214" y="3009854"/>
            <a:ext cx="11375135" cy="2431435"/>
          </a:xfrm>
          <a:prstGeom prst="rect">
            <a:avLst/>
          </a:prstGeom>
        </p:spPr>
        <p:txBody>
          <a:bodyPr wrap="square">
            <a:spAutoFit/>
          </a:bodyPr>
          <a:lstStyle/>
          <a:p>
            <a:r>
              <a:rPr lang="it-IT" sz="3200" b="1" dirty="0" smtClean="0"/>
              <a:t>AWAKE-non </a:t>
            </a:r>
            <a:r>
              <a:rPr lang="it-IT" sz="3200" b="1" dirty="0" err="1" smtClean="0"/>
              <a:t>intubated</a:t>
            </a:r>
            <a:r>
              <a:rPr lang="it-IT" sz="3200" b="1" dirty="0" smtClean="0"/>
              <a:t> VATS</a:t>
            </a:r>
          </a:p>
          <a:p>
            <a:endParaRPr lang="it-IT" sz="3200" b="1" dirty="0"/>
          </a:p>
          <a:p>
            <a:r>
              <a:rPr lang="it-IT" sz="3200" b="1" dirty="0" smtClean="0"/>
              <a:t>675 </a:t>
            </a:r>
            <a:r>
              <a:rPr lang="it-IT" sz="3200" b="1" dirty="0" err="1" smtClean="0"/>
              <a:t>patients</a:t>
            </a:r>
            <a:r>
              <a:rPr lang="it-IT" sz="3200" b="1" dirty="0" smtClean="0"/>
              <a:t> </a:t>
            </a:r>
            <a:r>
              <a:rPr lang="it-IT" sz="3200" b="1" dirty="0" err="1" smtClean="0"/>
              <a:t>across</a:t>
            </a:r>
            <a:r>
              <a:rPr lang="it-IT" sz="3200" b="1" dirty="0" smtClean="0"/>
              <a:t> 13 </a:t>
            </a:r>
            <a:r>
              <a:rPr lang="it-IT" sz="3200" b="1" dirty="0" err="1" smtClean="0"/>
              <a:t>studies</a:t>
            </a:r>
            <a:endParaRPr lang="it-IT" sz="3200" b="1" dirty="0" smtClean="0"/>
          </a:p>
          <a:p>
            <a:endParaRPr lang="it-IT" sz="2800" b="1" dirty="0"/>
          </a:p>
          <a:p>
            <a:r>
              <a:rPr lang="it-IT" sz="2800" b="1" dirty="0" err="1" smtClean="0"/>
              <a:t>Diagnostic</a:t>
            </a:r>
            <a:r>
              <a:rPr lang="it-IT" sz="2800" b="1" dirty="0" smtClean="0"/>
              <a:t> </a:t>
            </a:r>
            <a:r>
              <a:rPr lang="it-IT" sz="2800" b="1" dirty="0" err="1" smtClean="0"/>
              <a:t>yield</a:t>
            </a:r>
            <a:r>
              <a:rPr lang="it-IT" sz="2800" b="1" dirty="0" smtClean="0"/>
              <a:t> </a:t>
            </a:r>
            <a:r>
              <a:rPr lang="it-IT" sz="2800" b="1" dirty="0" err="1" smtClean="0"/>
              <a:t>ranged</a:t>
            </a:r>
            <a:r>
              <a:rPr lang="it-IT" sz="2800" b="1" dirty="0" smtClean="0"/>
              <a:t> from 84.6% to 100%, with a </a:t>
            </a:r>
            <a:r>
              <a:rPr lang="it-IT" sz="2800" b="1" dirty="0" err="1" smtClean="0"/>
              <a:t>mean</a:t>
            </a:r>
            <a:r>
              <a:rPr lang="it-IT" sz="2800" b="1" dirty="0" smtClean="0"/>
              <a:t> of 97.1%. </a:t>
            </a:r>
            <a:endParaRPr lang="it-IT" sz="2800" b="1" dirty="0"/>
          </a:p>
        </p:txBody>
      </p:sp>
      <p:pic>
        <p:nvPicPr>
          <p:cNvPr id="4" name="Immagine 3"/>
          <p:cNvPicPr>
            <a:picLocks noChangeAspect="1"/>
          </p:cNvPicPr>
          <p:nvPr/>
        </p:nvPicPr>
        <p:blipFill>
          <a:blip r:embed="rId2"/>
          <a:stretch>
            <a:fillRect/>
          </a:stretch>
        </p:blipFill>
        <p:spPr>
          <a:xfrm>
            <a:off x="0" y="0"/>
            <a:ext cx="6270689" cy="2217218"/>
          </a:xfrm>
          <a:prstGeom prst="rect">
            <a:avLst/>
          </a:prstGeom>
        </p:spPr>
      </p:pic>
    </p:spTree>
    <p:extLst>
      <p:ext uri="{BB962C8B-B14F-4D97-AF65-F5344CB8AC3E}">
        <p14:creationId xmlns:p14="http://schemas.microsoft.com/office/powerpoint/2010/main" val="1499609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3551" y="212142"/>
            <a:ext cx="11617402" cy="6444690"/>
          </a:xfrm>
          <a:prstGeom prst="rect">
            <a:avLst/>
          </a:prstGeom>
        </p:spPr>
      </p:pic>
      <p:sp>
        <p:nvSpPr>
          <p:cNvPr id="4" name="CasellaDiTesto 3"/>
          <p:cNvSpPr txBox="1"/>
          <p:nvPr/>
        </p:nvSpPr>
        <p:spPr>
          <a:xfrm>
            <a:off x="2092147" y="1887323"/>
            <a:ext cx="5376672" cy="369332"/>
          </a:xfrm>
          <a:prstGeom prst="rect">
            <a:avLst/>
          </a:prstGeom>
          <a:noFill/>
        </p:spPr>
        <p:txBody>
          <a:bodyPr wrap="square" rtlCol="0">
            <a:spAutoFit/>
          </a:bodyPr>
          <a:lstStyle/>
          <a:p>
            <a:r>
              <a:rPr lang="it-IT" b="1" dirty="0" smtClean="0">
                <a:solidFill>
                  <a:srgbClr val="C00000"/>
                </a:solidFill>
              </a:rPr>
              <a:t>UIP=61%</a:t>
            </a:r>
            <a:r>
              <a:rPr lang="it-IT" b="1" dirty="0" smtClean="0"/>
              <a:t>  (in </a:t>
            </a:r>
            <a:r>
              <a:rPr lang="it-IT" b="1" dirty="0" err="1" smtClean="0"/>
              <a:t>cryoTTB</a:t>
            </a:r>
            <a:r>
              <a:rPr lang="it-IT" b="1" dirty="0" smtClean="0"/>
              <a:t> </a:t>
            </a:r>
            <a:r>
              <a:rPr lang="it-IT" b="1" dirty="0" err="1" smtClean="0"/>
              <a:t>series</a:t>
            </a:r>
            <a:r>
              <a:rPr lang="it-IT" b="1" dirty="0" smtClean="0"/>
              <a:t> UIP 25-35%)</a:t>
            </a:r>
            <a:endParaRPr lang="it-IT" b="1" dirty="0"/>
          </a:p>
        </p:txBody>
      </p:sp>
    </p:spTree>
    <p:extLst>
      <p:ext uri="{BB962C8B-B14F-4D97-AF65-F5344CB8AC3E}">
        <p14:creationId xmlns:p14="http://schemas.microsoft.com/office/powerpoint/2010/main" val="4121502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80842" y="1157161"/>
            <a:ext cx="7543155" cy="3539430"/>
          </a:xfrm>
          <a:prstGeom prst="rect">
            <a:avLst/>
          </a:prstGeom>
          <a:noFill/>
        </p:spPr>
        <p:txBody>
          <a:bodyPr wrap="none" rtlCol="0">
            <a:spAutoFit/>
          </a:bodyPr>
          <a:lstStyle/>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yield</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solidFill>
                  <a:srgbClr val="C00000"/>
                </a:solidFill>
              </a:rPr>
              <a:t>Diagnostic</a:t>
            </a:r>
            <a:r>
              <a:rPr lang="it-IT" sz="3200" dirty="0" smtClean="0">
                <a:solidFill>
                  <a:srgbClr val="C00000"/>
                </a:solidFill>
              </a:rPr>
              <a:t> </a:t>
            </a:r>
            <a:r>
              <a:rPr lang="it-IT" sz="3200" dirty="0" err="1" smtClean="0">
                <a:solidFill>
                  <a:srgbClr val="C00000"/>
                </a:solidFill>
              </a:rPr>
              <a:t>accuracy</a:t>
            </a:r>
            <a:endParaRPr lang="it-IT" sz="3200" dirty="0" smtClean="0">
              <a:solidFill>
                <a:srgbClr val="C00000"/>
              </a:solidFill>
            </a:endParaRPr>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t>Complications</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smtClean="0"/>
              <a:t>Impact on treatment and </a:t>
            </a:r>
            <a:r>
              <a:rPr lang="it-IT" sz="3200" dirty="0" err="1" smtClean="0"/>
              <a:t>prognostication</a:t>
            </a:r>
            <a:endParaRPr lang="it-IT" sz="3200" dirty="0"/>
          </a:p>
        </p:txBody>
      </p:sp>
    </p:spTree>
    <p:extLst>
      <p:ext uri="{BB962C8B-B14F-4D97-AF65-F5344CB8AC3E}">
        <p14:creationId xmlns:p14="http://schemas.microsoft.com/office/powerpoint/2010/main" val="2826811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8">
            <a:extLst>
              <a:ext uri="{FF2B5EF4-FFF2-40B4-BE49-F238E27FC236}">
                <a16:creationId xmlns:a16="http://schemas.microsoft.com/office/drawing/2014/main" id="{AB27C3AA-3CAD-AA49-AB5D-9D2D11C64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36167"/>
            <a:ext cx="12192000" cy="113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Content Placeholder 12">
            <a:extLst>
              <a:ext uri="{FF2B5EF4-FFF2-40B4-BE49-F238E27FC236}">
                <a16:creationId xmlns:a16="http://schemas.microsoft.com/office/drawing/2014/main" id="{78468208-5A26-9E44-B528-F0E22C4D78F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685" t="2776" r="3951" b="20151"/>
          <a:stretch>
            <a:fillRect/>
          </a:stretch>
        </p:blipFill>
        <p:spPr>
          <a:xfrm>
            <a:off x="609601" y="1109134"/>
            <a:ext cx="4959351" cy="4186767"/>
          </a:xfrm>
        </p:spPr>
      </p:pic>
      <p:sp>
        <p:nvSpPr>
          <p:cNvPr id="31747" name="Title 1">
            <a:extLst>
              <a:ext uri="{FF2B5EF4-FFF2-40B4-BE49-F238E27FC236}">
                <a16:creationId xmlns:a16="http://schemas.microsoft.com/office/drawing/2014/main" id="{579EC1FA-8847-B743-AFA1-39F9FCC87BF2}"/>
              </a:ext>
            </a:extLst>
          </p:cNvPr>
          <p:cNvSpPr>
            <a:spLocks noGrp="1" noChangeArrowheads="1"/>
          </p:cNvSpPr>
          <p:nvPr>
            <p:ph type="title"/>
          </p:nvPr>
        </p:nvSpPr>
        <p:spPr bwMode="auto">
          <a:xfrm>
            <a:off x="609600" y="527245"/>
            <a:ext cx="10972800" cy="831851"/>
          </a:xfrm>
        </p:spPr>
        <p:txBody>
          <a:bodyPr>
            <a:normAutofit fontScale="90000"/>
          </a:bodyPr>
          <a:lstStyle/>
          <a:p>
            <a:r>
              <a:rPr lang="en-GB" altLang="en-US" cap="none">
                <a:latin typeface="Arial" panose="020B0604020202020204" pitchFamily="34" charset="0"/>
                <a:ea typeface="ＭＳ Ｐゴシック" panose="020B0600070205080204" pitchFamily="34" charset="-128"/>
                <a:cs typeface="Arial" panose="020B0604020202020204" pitchFamily="34" charset="0"/>
              </a:rPr>
              <a:t>		Results</a:t>
            </a:r>
            <a:r>
              <a:rPr lang="en-GB" altLang="en-US" cap="none" dirty="0">
                <a:latin typeface="Arial" panose="020B0604020202020204" pitchFamily="34" charset="0"/>
                <a:ea typeface="ＭＳ Ｐゴシック" panose="020B0600070205080204" pitchFamily="34" charset="-128"/>
                <a:cs typeface="Arial" panose="020B0604020202020204" pitchFamily="34" charset="0"/>
              </a:rPr>
              <a:t>: Histopathology Assessment</a:t>
            </a:r>
          </a:p>
        </p:txBody>
      </p:sp>
      <p:sp>
        <p:nvSpPr>
          <p:cNvPr id="11" name="TextBox 10">
            <a:extLst>
              <a:ext uri="{FF2B5EF4-FFF2-40B4-BE49-F238E27FC236}">
                <a16:creationId xmlns:a16="http://schemas.microsoft.com/office/drawing/2014/main" id="{8A3EAB90-9C8C-6B45-ABE6-6B97FDC384DB}"/>
              </a:ext>
            </a:extLst>
          </p:cNvPr>
          <p:cNvSpPr txBox="1"/>
          <p:nvPr/>
        </p:nvSpPr>
        <p:spPr>
          <a:xfrm>
            <a:off x="112185" y="6328833"/>
            <a:ext cx="6379633" cy="430887"/>
          </a:xfrm>
          <a:prstGeom prst="rect">
            <a:avLst/>
          </a:prstGeom>
          <a:solidFill>
            <a:schemeClr val="bg1"/>
          </a:solidFill>
        </p:spPr>
        <p:txBody>
          <a:bodyPr>
            <a:spAutoFit/>
          </a:bodyPr>
          <a:lstStyle/>
          <a:p>
            <a:pPr defTabSz="914377">
              <a:defRPr/>
            </a:pPr>
            <a:r>
              <a:rPr lang="en-US" sz="1100" dirty="0">
                <a:solidFill>
                  <a:prstClr val="black"/>
                </a:solidFill>
                <a:cs typeface="Arial" panose="020B0604020202020204" pitchFamily="34" charset="0"/>
              </a:rPr>
              <a:t>Troy, </a:t>
            </a:r>
            <a:r>
              <a:rPr lang="en-US" sz="1100" dirty="0" err="1">
                <a:solidFill>
                  <a:prstClr val="black"/>
                </a:solidFill>
                <a:cs typeface="Arial" panose="020B0604020202020204" pitchFamily="34" charset="0"/>
              </a:rPr>
              <a:t>Grainge</a:t>
            </a:r>
            <a:r>
              <a:rPr lang="en-US" sz="1100" dirty="0">
                <a:solidFill>
                  <a:prstClr val="black"/>
                </a:solidFill>
                <a:cs typeface="Arial" panose="020B0604020202020204" pitchFamily="34" charset="0"/>
              </a:rPr>
              <a:t>, Corte, Williamson…Lau,  </a:t>
            </a:r>
            <a:r>
              <a:rPr lang="en-US" sz="1100" i="1" dirty="0">
                <a:solidFill>
                  <a:prstClr val="black"/>
                </a:solidFill>
                <a:cs typeface="Arial" panose="020B0604020202020204" pitchFamily="34" charset="0"/>
              </a:rPr>
              <a:t>et al</a:t>
            </a:r>
            <a:r>
              <a:rPr lang="en-US" sz="1100" dirty="0">
                <a:solidFill>
                  <a:prstClr val="black"/>
                </a:solidFill>
                <a:cs typeface="Arial" panose="020B0604020202020204" pitchFamily="34" charset="0"/>
              </a:rPr>
              <a:t>. </a:t>
            </a:r>
            <a:r>
              <a:rPr lang="en-GB" sz="1100" dirty="0">
                <a:solidFill>
                  <a:prstClr val="black"/>
                </a:solidFill>
                <a:latin typeface="Calibri" panose="020F0502020204030204"/>
              </a:rPr>
              <a:t>Transbronchial Lung </a:t>
            </a:r>
            <a:r>
              <a:rPr lang="en-GB" sz="1100" dirty="0" err="1">
                <a:solidFill>
                  <a:prstClr val="black"/>
                </a:solidFill>
                <a:latin typeface="Calibri" panose="020F0502020204030204"/>
              </a:rPr>
              <a:t>Cryobiopsy</a:t>
            </a:r>
            <a:r>
              <a:rPr lang="en-GB" sz="1100" dirty="0">
                <a:solidFill>
                  <a:prstClr val="black"/>
                </a:solidFill>
                <a:latin typeface="Calibri" panose="020F0502020204030204"/>
              </a:rPr>
              <a:t> for Interstitial Lung Disease Diagnosis (COLDICE): A Multi-centre, Prospective, Comparative Study. </a:t>
            </a:r>
            <a:r>
              <a:rPr lang="en-GB" sz="1100" i="1" dirty="0">
                <a:solidFill>
                  <a:prstClr val="black"/>
                </a:solidFill>
                <a:latin typeface="Calibri" panose="020F0502020204030204"/>
              </a:rPr>
              <a:t>Lancet Respir Med </a:t>
            </a:r>
            <a:r>
              <a:rPr lang="en-GB" sz="1100" dirty="0">
                <a:solidFill>
                  <a:prstClr val="black"/>
                </a:solidFill>
                <a:latin typeface="Calibri" panose="020F0502020204030204"/>
              </a:rPr>
              <a:t>2019</a:t>
            </a:r>
            <a:endParaRPr lang="en-AU" sz="1100" dirty="0">
              <a:solidFill>
                <a:prstClr val="black"/>
              </a:solidFill>
              <a:latin typeface="Calibri" panose="020F0502020204030204"/>
            </a:endParaRPr>
          </a:p>
        </p:txBody>
      </p:sp>
      <p:sp>
        <p:nvSpPr>
          <p:cNvPr id="4" name="Content Placeholder 3">
            <a:extLst>
              <a:ext uri="{FF2B5EF4-FFF2-40B4-BE49-F238E27FC236}">
                <a16:creationId xmlns:a16="http://schemas.microsoft.com/office/drawing/2014/main" id="{E2F007B0-12BF-1B40-9E93-519D060226FF}"/>
              </a:ext>
            </a:extLst>
          </p:cNvPr>
          <p:cNvSpPr>
            <a:spLocks noGrp="1"/>
          </p:cNvSpPr>
          <p:nvPr>
            <p:ph sz="half" idx="1"/>
          </p:nvPr>
        </p:nvSpPr>
        <p:spPr>
          <a:xfrm>
            <a:off x="6191251" y="1371600"/>
            <a:ext cx="5666316" cy="4074584"/>
          </a:xfrm>
        </p:spPr>
        <p:txBody>
          <a:bodyPr/>
          <a:lstStyle/>
          <a:p>
            <a:r>
              <a:rPr lang="en-US" altLang="en-US" sz="2400">
                <a:latin typeface="Arial" panose="020B0604020202020204" pitchFamily="34" charset="0"/>
                <a:ea typeface="ＭＳ Ｐゴシック" panose="020B0600070205080204" pitchFamily="34" charset="-128"/>
              </a:rPr>
              <a:t>Pr</a:t>
            </a:r>
            <a:r>
              <a:rPr lang="en-US" altLang="en-US" sz="2133">
                <a:latin typeface="Arial" panose="020B0604020202020204" pitchFamily="34" charset="0"/>
                <a:ea typeface="ＭＳ Ｐゴシック" panose="020B0600070205080204" pitchFamily="34" charset="-128"/>
              </a:rPr>
              <a:t>imary Endpoint</a:t>
            </a:r>
          </a:p>
          <a:p>
            <a:pPr lvl="1"/>
            <a:r>
              <a:rPr lang="en-US" altLang="en-US" sz="2133">
                <a:latin typeface="Arial" panose="020B0604020202020204" pitchFamily="34" charset="0"/>
                <a:ea typeface="Times" pitchFamily="2" charset="0"/>
                <a:cs typeface="Arial" panose="020B0604020202020204" pitchFamily="34" charset="0"/>
              </a:rPr>
              <a:t>Guideline-refined histopathology: </a:t>
            </a:r>
          </a:p>
          <a:p>
            <a:pPr lvl="2"/>
            <a:r>
              <a:rPr lang="en-US" altLang="en-US" sz="2133">
                <a:latin typeface="Arial" panose="020B0604020202020204" pitchFamily="34" charset="0"/>
                <a:ea typeface="Times" pitchFamily="2" charset="0"/>
                <a:cs typeface="Arial" panose="020B0604020202020204" pitchFamily="34" charset="0"/>
              </a:rPr>
              <a:t>Agreement </a:t>
            </a:r>
            <a:r>
              <a:rPr lang="en-US" altLang="en-US" sz="2133" b="1">
                <a:latin typeface="Arial" panose="020B0604020202020204" pitchFamily="34" charset="0"/>
                <a:ea typeface="Times" pitchFamily="2" charset="0"/>
                <a:cs typeface="Arial" panose="020B0604020202020204" pitchFamily="34" charset="0"/>
              </a:rPr>
              <a:t>70.8% </a:t>
            </a:r>
          </a:p>
          <a:p>
            <a:pPr lvl="2"/>
            <a:r>
              <a:rPr lang="en-AU" altLang="en-US" sz="2133" b="1">
                <a:latin typeface="Arial" panose="020B0604020202020204" pitchFamily="34" charset="0"/>
                <a:ea typeface="Times" pitchFamily="2" charset="0"/>
                <a:cs typeface="Arial" panose="020B0604020202020204" pitchFamily="34" charset="0"/>
              </a:rPr>
              <a:t>κ</a:t>
            </a:r>
            <a:r>
              <a:rPr lang="en-AU" altLang="en-US" sz="2133" b="1" baseline="-25000">
                <a:latin typeface="Arial" panose="020B0604020202020204" pitchFamily="34" charset="0"/>
                <a:ea typeface="Times" pitchFamily="2" charset="0"/>
                <a:cs typeface="Arial" panose="020B0604020202020204" pitchFamily="34" charset="0"/>
              </a:rPr>
              <a:t>w</a:t>
            </a:r>
            <a:r>
              <a:rPr lang="en-US" altLang="en-US" sz="2133" b="1">
                <a:latin typeface="Arial" panose="020B0604020202020204" pitchFamily="34" charset="0"/>
                <a:ea typeface="Times" pitchFamily="2" charset="0"/>
                <a:cs typeface="Arial" panose="020B0604020202020204" pitchFamily="34" charset="0"/>
              </a:rPr>
              <a:t> 0.70 (95% CI 0.55 - 0.86)</a:t>
            </a:r>
          </a:p>
          <a:p>
            <a:endParaRPr lang="en-US" altLang="en-US" sz="1867">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867">
              <a:latin typeface="Arial" panose="020B0604020202020204" pitchFamily="34" charset="0"/>
              <a:ea typeface="ＭＳ Ｐゴシック" panose="020B0600070205080204" pitchFamily="34" charset="-128"/>
              <a:cs typeface="Arial" panose="020B0604020202020204" pitchFamily="34" charset="0"/>
            </a:endParaRPr>
          </a:p>
          <a:p>
            <a:r>
              <a:rPr lang="en-US" altLang="en-US" sz="2133">
                <a:latin typeface="Arial" panose="020B0604020202020204" pitchFamily="34" charset="0"/>
                <a:ea typeface="ＭＳ Ｐゴシック" panose="020B0600070205080204" pitchFamily="34" charset="-128"/>
                <a:cs typeface="Arial" panose="020B0604020202020204" pitchFamily="34" charset="0"/>
              </a:rPr>
              <a:t>Key Secondary Endpoint </a:t>
            </a:r>
          </a:p>
          <a:p>
            <a:pPr lvl="1"/>
            <a:r>
              <a:rPr lang="en-US" altLang="en-US" sz="2133">
                <a:latin typeface="Arial" panose="020B0604020202020204" pitchFamily="34" charset="0"/>
                <a:ea typeface="Times" pitchFamily="2" charset="0"/>
                <a:cs typeface="Arial" panose="020B0604020202020204" pitchFamily="34" charset="0"/>
              </a:rPr>
              <a:t>Specific histopathology pattern:</a:t>
            </a:r>
          </a:p>
          <a:p>
            <a:pPr lvl="2"/>
            <a:r>
              <a:rPr lang="en-US" altLang="en-US" sz="2133">
                <a:latin typeface="Arial" panose="020B0604020202020204" pitchFamily="34" charset="0"/>
                <a:ea typeface="Times" pitchFamily="2" charset="0"/>
                <a:cs typeface="Arial" panose="020B0604020202020204" pitchFamily="34" charset="0"/>
              </a:rPr>
              <a:t>Agreement </a:t>
            </a:r>
            <a:r>
              <a:rPr lang="en-US" altLang="en-US" sz="2133" b="1">
                <a:latin typeface="Arial" panose="020B0604020202020204" pitchFamily="34" charset="0"/>
                <a:ea typeface="Times" pitchFamily="2" charset="0"/>
                <a:cs typeface="Arial" panose="020B0604020202020204" pitchFamily="34" charset="0"/>
              </a:rPr>
              <a:t>69.2%</a:t>
            </a:r>
          </a:p>
          <a:p>
            <a:pPr lvl="2"/>
            <a:r>
              <a:rPr lang="en-AU" altLang="en-US" sz="2133" b="1">
                <a:latin typeface="Arial" panose="020B0604020202020204" pitchFamily="34" charset="0"/>
                <a:ea typeface="Times" pitchFamily="2" charset="0"/>
                <a:cs typeface="Arial" panose="020B0604020202020204" pitchFamily="34" charset="0"/>
              </a:rPr>
              <a:t>κ </a:t>
            </a:r>
            <a:r>
              <a:rPr lang="en-US" altLang="en-US" sz="2133" b="1">
                <a:latin typeface="Arial" panose="020B0604020202020204" pitchFamily="34" charset="0"/>
                <a:ea typeface="Times" pitchFamily="2" charset="0"/>
                <a:cs typeface="Arial" panose="020B0604020202020204" pitchFamily="34" charset="0"/>
              </a:rPr>
              <a:t>0.47 (95% CI 0.30 - 0.64)</a:t>
            </a:r>
          </a:p>
        </p:txBody>
      </p:sp>
      <p:sp>
        <p:nvSpPr>
          <p:cNvPr id="8" name="TextBox 7">
            <a:extLst>
              <a:ext uri="{FF2B5EF4-FFF2-40B4-BE49-F238E27FC236}">
                <a16:creationId xmlns:a16="http://schemas.microsoft.com/office/drawing/2014/main" id="{EBF42829-B417-CF41-91D5-B3A0A0BA542D}"/>
              </a:ext>
            </a:extLst>
          </p:cNvPr>
          <p:cNvSpPr txBox="1"/>
          <p:nvPr/>
        </p:nvSpPr>
        <p:spPr>
          <a:xfrm>
            <a:off x="609600" y="5295901"/>
            <a:ext cx="4607984" cy="338554"/>
          </a:xfrm>
          <a:prstGeom prst="rect">
            <a:avLst/>
          </a:prstGeom>
          <a:noFill/>
        </p:spPr>
        <p:txBody>
          <a:bodyPr>
            <a:spAutoFit/>
          </a:bodyPr>
          <a:lstStyle/>
          <a:p>
            <a:pPr>
              <a:defRPr/>
            </a:pPr>
            <a:r>
              <a:rPr lang="en-US" sz="1600" b="1" dirty="0">
                <a:solidFill>
                  <a:schemeClr val="bg2">
                    <a:lumMod val="10000"/>
                  </a:schemeClr>
                </a:solidFill>
              </a:rPr>
              <a:t>Guideline-refined histopathological patterns</a:t>
            </a:r>
          </a:p>
        </p:txBody>
      </p:sp>
      <p:sp>
        <p:nvSpPr>
          <p:cNvPr id="2" name="CasellaDiTesto 1">
            <a:extLst>
              <a:ext uri="{FF2B5EF4-FFF2-40B4-BE49-F238E27FC236}">
                <a16:creationId xmlns:a16="http://schemas.microsoft.com/office/drawing/2014/main" id="{70E4CE42-DD7B-404B-96EE-ED5EDA5CA42C}"/>
              </a:ext>
            </a:extLst>
          </p:cNvPr>
          <p:cNvSpPr txBox="1"/>
          <p:nvPr/>
        </p:nvSpPr>
        <p:spPr>
          <a:xfrm>
            <a:off x="7828156" y="6328833"/>
            <a:ext cx="3723583" cy="369332"/>
          </a:xfrm>
          <a:prstGeom prst="rect">
            <a:avLst/>
          </a:prstGeom>
          <a:noFill/>
        </p:spPr>
        <p:txBody>
          <a:bodyPr wrap="none" rtlCol="0">
            <a:spAutoFit/>
          </a:bodyPr>
          <a:lstStyle/>
          <a:p>
            <a:r>
              <a:rPr lang="it-IT" dirty="0" smtClean="0"/>
              <a:t>L Troy, et al. Lancet </a:t>
            </a:r>
            <a:r>
              <a:rPr lang="it-IT" dirty="0" err="1" smtClean="0"/>
              <a:t>Reespir</a:t>
            </a:r>
            <a:r>
              <a:rPr lang="it-IT" dirty="0" smtClean="0"/>
              <a:t> </a:t>
            </a:r>
            <a:r>
              <a:rPr lang="it-IT" dirty="0" err="1" smtClean="0"/>
              <a:t>Med</a:t>
            </a:r>
            <a:r>
              <a:rPr lang="it-IT" dirty="0" smtClean="0"/>
              <a:t> 2019</a:t>
            </a:r>
            <a:endParaRPr lang="it-IT" dirty="0"/>
          </a:p>
        </p:txBody>
      </p:sp>
    </p:spTree>
    <p:extLst>
      <p:ext uri="{BB962C8B-B14F-4D97-AF65-F5344CB8AC3E}">
        <p14:creationId xmlns:p14="http://schemas.microsoft.com/office/powerpoint/2010/main" val="432654203"/>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2627586" y="100386"/>
            <a:ext cx="7603180" cy="3328614"/>
          </a:xfrm>
          <a:prstGeom prst="rect">
            <a:avLst/>
          </a:prstGeom>
        </p:spPr>
      </p:pic>
      <p:sp>
        <p:nvSpPr>
          <p:cNvPr id="5" name="Rectangle 4"/>
          <p:cNvSpPr/>
          <p:nvPr/>
        </p:nvSpPr>
        <p:spPr>
          <a:xfrm>
            <a:off x="4292175" y="3658005"/>
            <a:ext cx="9417963" cy="338554"/>
          </a:xfrm>
          <a:prstGeom prst="rect">
            <a:avLst/>
          </a:prstGeom>
        </p:spPr>
        <p:txBody>
          <a:bodyPr wrap="none">
            <a:spAutoFit/>
          </a:bodyPr>
          <a:lstStyle/>
          <a:p>
            <a:pPr>
              <a:defRPr/>
            </a:pPr>
            <a:r>
              <a:rPr lang="sv-SE" sz="1600" dirty="0" smtClean="0"/>
              <a:t>				AJRCCM, 2023					</a:t>
            </a:r>
            <a:endParaRPr lang="sv-SE" sz="1600" dirty="0"/>
          </a:p>
        </p:txBody>
      </p:sp>
      <p:sp>
        <p:nvSpPr>
          <p:cNvPr id="2" name="Rettangolo 1"/>
          <p:cNvSpPr/>
          <p:nvPr/>
        </p:nvSpPr>
        <p:spPr>
          <a:xfrm>
            <a:off x="133454" y="4325950"/>
            <a:ext cx="8662496" cy="923330"/>
          </a:xfrm>
          <a:prstGeom prst="rect">
            <a:avLst/>
          </a:prstGeom>
        </p:spPr>
        <p:txBody>
          <a:bodyPr wrap="square">
            <a:spAutoFit/>
          </a:bodyPr>
          <a:lstStyle/>
          <a:p>
            <a:r>
              <a:rPr lang="it-IT" b="1" dirty="0" smtClean="0"/>
              <a:t>						20 </a:t>
            </a:r>
            <a:r>
              <a:rPr lang="it-IT" b="1" dirty="0" err="1" smtClean="0"/>
              <a:t>patients</a:t>
            </a:r>
            <a:endParaRPr lang="it-IT" b="1" dirty="0" smtClean="0"/>
          </a:p>
          <a:p>
            <a:endParaRPr lang="it-IT" b="1" dirty="0"/>
          </a:p>
          <a:p>
            <a:r>
              <a:rPr lang="it-IT" b="1" dirty="0" smtClean="0"/>
              <a:t>				            VERY LOW VOLUME OF ACTIVITY</a:t>
            </a:r>
            <a:endParaRPr lang="it-IT" b="1" dirty="0"/>
          </a:p>
        </p:txBody>
      </p:sp>
    </p:spTree>
    <p:extLst>
      <p:ext uri="{BB962C8B-B14F-4D97-AF65-F5344CB8AC3E}">
        <p14:creationId xmlns:p14="http://schemas.microsoft.com/office/powerpoint/2010/main" val="3105744795"/>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7269" y="3167390"/>
            <a:ext cx="9228083" cy="523220"/>
          </a:xfrm>
          <a:prstGeom prst="rect">
            <a:avLst/>
          </a:prstGeom>
          <a:noFill/>
        </p:spPr>
        <p:txBody>
          <a:bodyPr wrap="square" rtlCol="0">
            <a:spAutoFit/>
          </a:bodyPr>
          <a:lstStyle/>
          <a:p>
            <a:r>
              <a:rPr lang="it-IT" sz="2800" b="1" dirty="0" smtClean="0">
                <a:solidFill>
                  <a:srgbClr val="C00000"/>
                </a:solidFill>
              </a:rPr>
              <a:t>PATHOLOGIC CONSIDERATIONS (and </a:t>
            </a:r>
            <a:r>
              <a:rPr lang="it-IT" sz="2800" b="1" dirty="0" err="1" smtClean="0">
                <a:solidFill>
                  <a:srgbClr val="C00000"/>
                </a:solidFill>
              </a:rPr>
              <a:t>technical</a:t>
            </a:r>
            <a:r>
              <a:rPr lang="it-IT" sz="2800" b="1" dirty="0" smtClean="0">
                <a:solidFill>
                  <a:srgbClr val="C00000"/>
                </a:solidFill>
              </a:rPr>
              <a:t> </a:t>
            </a:r>
            <a:r>
              <a:rPr lang="it-IT" sz="2800" b="1" dirty="0" err="1" smtClean="0">
                <a:solidFill>
                  <a:srgbClr val="C00000"/>
                </a:solidFill>
              </a:rPr>
              <a:t>issues</a:t>
            </a:r>
            <a:r>
              <a:rPr lang="it-IT" sz="2800" b="1" dirty="0" smtClean="0">
                <a:solidFill>
                  <a:srgbClr val="C00000"/>
                </a:solidFill>
              </a:rPr>
              <a:t>)</a:t>
            </a:r>
            <a:endParaRPr lang="it-IT" sz="2800" b="1" dirty="0">
              <a:solidFill>
                <a:srgbClr val="C00000"/>
              </a:solidFill>
            </a:endParaRPr>
          </a:p>
        </p:txBody>
      </p:sp>
    </p:spTree>
    <p:extLst>
      <p:ext uri="{BB962C8B-B14F-4D97-AF65-F5344CB8AC3E}">
        <p14:creationId xmlns:p14="http://schemas.microsoft.com/office/powerpoint/2010/main" val="1362983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8740" y="2370362"/>
            <a:ext cx="4502381" cy="1886047"/>
          </a:xfrm>
          <a:prstGeom prst="rect">
            <a:avLst/>
          </a:prstGeom>
        </p:spPr>
      </p:pic>
      <p:pic>
        <p:nvPicPr>
          <p:cNvPr id="3" name="Immagine 2"/>
          <p:cNvPicPr>
            <a:picLocks noChangeAspect="1"/>
          </p:cNvPicPr>
          <p:nvPr/>
        </p:nvPicPr>
        <p:blipFill>
          <a:blip r:embed="rId3"/>
          <a:stretch>
            <a:fillRect/>
          </a:stretch>
        </p:blipFill>
        <p:spPr>
          <a:xfrm>
            <a:off x="6050894" y="1619152"/>
            <a:ext cx="6050583" cy="3814696"/>
          </a:xfrm>
          <a:prstGeom prst="rect">
            <a:avLst/>
          </a:prstGeom>
        </p:spPr>
      </p:pic>
    </p:spTree>
    <p:extLst>
      <p:ext uri="{BB962C8B-B14F-4D97-AF65-F5344CB8AC3E}">
        <p14:creationId xmlns:p14="http://schemas.microsoft.com/office/powerpoint/2010/main" val="2749358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32595" y="535588"/>
            <a:ext cx="4284443" cy="1530157"/>
          </a:xfrm>
          <a:prstGeom prst="rect">
            <a:avLst/>
          </a:prstGeom>
        </p:spPr>
      </p:pic>
      <p:pic>
        <p:nvPicPr>
          <p:cNvPr id="3" name="Immagine 2"/>
          <p:cNvPicPr>
            <a:picLocks noChangeAspect="1"/>
          </p:cNvPicPr>
          <p:nvPr/>
        </p:nvPicPr>
        <p:blipFill>
          <a:blip r:embed="rId3"/>
          <a:stretch>
            <a:fillRect/>
          </a:stretch>
        </p:blipFill>
        <p:spPr>
          <a:xfrm>
            <a:off x="5292819" y="402740"/>
            <a:ext cx="6757143" cy="6231976"/>
          </a:xfrm>
          <a:prstGeom prst="rect">
            <a:avLst/>
          </a:prstGeom>
        </p:spPr>
      </p:pic>
      <p:sp>
        <p:nvSpPr>
          <p:cNvPr id="4" name="CasellaDiTesto 3"/>
          <p:cNvSpPr txBox="1"/>
          <p:nvPr/>
        </p:nvSpPr>
        <p:spPr>
          <a:xfrm>
            <a:off x="408271" y="2191303"/>
            <a:ext cx="4534062" cy="3693319"/>
          </a:xfrm>
          <a:prstGeom prst="rect">
            <a:avLst/>
          </a:prstGeom>
          <a:noFill/>
        </p:spPr>
        <p:txBody>
          <a:bodyPr wrap="none" rtlCol="0">
            <a:spAutoFit/>
          </a:bodyPr>
          <a:lstStyle/>
          <a:p>
            <a:r>
              <a:rPr lang="it-IT" i="1" dirty="0" smtClean="0"/>
              <a:t>Ravaglia </a:t>
            </a:r>
            <a:r>
              <a:rPr lang="it-IT" i="1" dirty="0" err="1" smtClean="0"/>
              <a:t>C,et</a:t>
            </a:r>
            <a:r>
              <a:rPr lang="it-IT" i="1" dirty="0" smtClean="0"/>
              <a:t> al. </a:t>
            </a:r>
            <a:r>
              <a:rPr lang="it-IT" i="1" dirty="0" err="1" smtClean="0"/>
              <a:t>Arch</a:t>
            </a:r>
            <a:r>
              <a:rPr lang="it-IT" i="1" dirty="0" smtClean="0"/>
              <a:t> </a:t>
            </a:r>
            <a:r>
              <a:rPr lang="it-IT" i="1" dirty="0" err="1" smtClean="0"/>
              <a:t>Pathol</a:t>
            </a:r>
            <a:r>
              <a:rPr lang="it-IT" i="1" dirty="0" smtClean="0"/>
              <a:t> Lab </a:t>
            </a:r>
            <a:r>
              <a:rPr lang="it-IT" i="1" dirty="0" err="1" smtClean="0"/>
              <a:t>Med</a:t>
            </a:r>
            <a:r>
              <a:rPr lang="it-IT" i="1" dirty="0" smtClean="0"/>
              <a:t> 2018</a:t>
            </a:r>
          </a:p>
          <a:p>
            <a:endParaRPr lang="it-IT" dirty="0"/>
          </a:p>
          <a:p>
            <a:endParaRPr lang="it-IT" dirty="0"/>
          </a:p>
          <a:p>
            <a:r>
              <a:rPr lang="it-IT" dirty="0" smtClean="0"/>
              <a:t>-Site &amp; </a:t>
            </a:r>
            <a:r>
              <a:rPr lang="it-IT" dirty="0" err="1" smtClean="0"/>
              <a:t>Size</a:t>
            </a:r>
            <a:endParaRPr lang="it-IT" dirty="0" smtClean="0"/>
          </a:p>
          <a:p>
            <a:r>
              <a:rPr lang="it-IT" dirty="0" smtClean="0"/>
              <a:t>-</a:t>
            </a:r>
            <a:r>
              <a:rPr lang="it-IT" dirty="0" err="1" smtClean="0"/>
              <a:t>Quantity</a:t>
            </a:r>
            <a:r>
              <a:rPr lang="it-IT" dirty="0" smtClean="0"/>
              <a:t> of </a:t>
            </a:r>
            <a:r>
              <a:rPr lang="it-IT" dirty="0" err="1" smtClean="0"/>
              <a:t>alveolated</a:t>
            </a:r>
            <a:r>
              <a:rPr lang="it-IT" dirty="0" smtClean="0"/>
              <a:t> </a:t>
            </a:r>
            <a:r>
              <a:rPr lang="it-IT" dirty="0" err="1" smtClean="0"/>
              <a:t>tissue</a:t>
            </a:r>
            <a:endParaRPr lang="it-IT" dirty="0" smtClean="0"/>
          </a:p>
          <a:p>
            <a:r>
              <a:rPr lang="it-IT" dirty="0" smtClean="0"/>
              <a:t>-</a:t>
            </a:r>
            <a:r>
              <a:rPr lang="it-IT" dirty="0" err="1" smtClean="0"/>
              <a:t>Pleura,interlobular</a:t>
            </a:r>
            <a:r>
              <a:rPr lang="it-IT" dirty="0" smtClean="0"/>
              <a:t> </a:t>
            </a:r>
            <a:r>
              <a:rPr lang="it-IT" dirty="0" err="1" smtClean="0"/>
              <a:t>septa,centrilobular</a:t>
            </a:r>
            <a:r>
              <a:rPr lang="it-IT" dirty="0" smtClean="0"/>
              <a:t> </a:t>
            </a:r>
            <a:r>
              <a:rPr lang="it-IT" dirty="0" err="1" smtClean="0"/>
              <a:t>zones</a:t>
            </a:r>
            <a:r>
              <a:rPr lang="it-IT" dirty="0" smtClean="0"/>
              <a:t>?</a:t>
            </a:r>
          </a:p>
          <a:p>
            <a:r>
              <a:rPr lang="it-IT" dirty="0" smtClean="0"/>
              <a:t>-</a:t>
            </a:r>
            <a:r>
              <a:rPr lang="it-IT" dirty="0" err="1" smtClean="0"/>
              <a:t>Artifacts</a:t>
            </a:r>
            <a:endParaRPr lang="it-IT" dirty="0" smtClean="0"/>
          </a:p>
          <a:p>
            <a:r>
              <a:rPr lang="it-IT" dirty="0" smtClean="0"/>
              <a:t>-</a:t>
            </a:r>
            <a:r>
              <a:rPr lang="it-IT" dirty="0" err="1" smtClean="0"/>
              <a:t>elementary</a:t>
            </a:r>
            <a:r>
              <a:rPr lang="it-IT" dirty="0" smtClean="0"/>
              <a:t> </a:t>
            </a:r>
            <a:r>
              <a:rPr lang="it-IT" dirty="0" err="1" smtClean="0"/>
              <a:t>lesions</a:t>
            </a:r>
            <a:endParaRPr lang="it-IT" dirty="0" smtClean="0"/>
          </a:p>
          <a:p>
            <a:r>
              <a:rPr lang="it-IT" dirty="0" smtClean="0"/>
              <a:t>-</a:t>
            </a:r>
            <a:r>
              <a:rPr lang="it-IT" dirty="0" err="1" smtClean="0"/>
              <a:t>main</a:t>
            </a:r>
            <a:r>
              <a:rPr lang="it-IT" dirty="0" smtClean="0"/>
              <a:t> </a:t>
            </a:r>
            <a:r>
              <a:rPr lang="it-IT" dirty="0" err="1" smtClean="0"/>
              <a:t>alterations</a:t>
            </a:r>
            <a:r>
              <a:rPr lang="it-IT" dirty="0" smtClean="0"/>
              <a:t>/</a:t>
            </a:r>
            <a:r>
              <a:rPr lang="it-IT" dirty="0" err="1" smtClean="0"/>
              <a:t>ancillary</a:t>
            </a:r>
            <a:r>
              <a:rPr lang="it-IT" dirty="0" smtClean="0"/>
              <a:t> </a:t>
            </a:r>
            <a:r>
              <a:rPr lang="it-IT" dirty="0" err="1" smtClean="0"/>
              <a:t>findings</a:t>
            </a:r>
            <a:endParaRPr lang="it-IT" dirty="0" smtClean="0"/>
          </a:p>
          <a:p>
            <a:r>
              <a:rPr lang="it-IT" dirty="0" smtClean="0"/>
              <a:t>-</a:t>
            </a:r>
            <a:r>
              <a:rPr lang="it-IT" dirty="0" err="1" smtClean="0"/>
              <a:t>immunohistohemical</a:t>
            </a:r>
            <a:r>
              <a:rPr lang="it-IT" dirty="0" smtClean="0"/>
              <a:t> </a:t>
            </a:r>
            <a:r>
              <a:rPr lang="it-IT" dirty="0" err="1" smtClean="0"/>
              <a:t>staining</a:t>
            </a:r>
            <a:endParaRPr lang="it-IT" dirty="0" smtClean="0"/>
          </a:p>
          <a:p>
            <a:endParaRPr lang="it-IT" dirty="0"/>
          </a:p>
          <a:p>
            <a:r>
              <a:rPr lang="it-IT" b="1" dirty="0" smtClean="0"/>
              <a:t>Pattern (</a:t>
            </a:r>
            <a:r>
              <a:rPr lang="it-IT" b="1" dirty="0" err="1" smtClean="0"/>
              <a:t>if</a:t>
            </a:r>
            <a:r>
              <a:rPr lang="it-IT" b="1" dirty="0" smtClean="0"/>
              <a:t> </a:t>
            </a:r>
            <a:r>
              <a:rPr lang="it-IT" b="1" dirty="0" err="1" smtClean="0"/>
              <a:t>any</a:t>
            </a:r>
            <a:r>
              <a:rPr lang="it-IT" b="1" dirty="0" smtClean="0"/>
              <a:t>) and </a:t>
            </a:r>
            <a:r>
              <a:rPr lang="it-IT" b="1" dirty="0" err="1"/>
              <a:t>diagnostic</a:t>
            </a:r>
            <a:r>
              <a:rPr lang="it-IT" b="1" dirty="0"/>
              <a:t> </a:t>
            </a:r>
            <a:r>
              <a:rPr lang="it-IT" b="1" dirty="0" err="1"/>
              <a:t>confidence</a:t>
            </a:r>
            <a:endParaRPr lang="it-IT" b="1" dirty="0"/>
          </a:p>
          <a:p>
            <a:endParaRPr lang="it-IT" dirty="0" smtClean="0"/>
          </a:p>
        </p:txBody>
      </p:sp>
    </p:spTree>
    <p:extLst>
      <p:ext uri="{BB962C8B-B14F-4D97-AF65-F5344CB8AC3E}">
        <p14:creationId xmlns:p14="http://schemas.microsoft.com/office/powerpoint/2010/main" val="3969418326"/>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5340624" cy="1981302"/>
          </a:xfrm>
          <a:prstGeom prst="rect">
            <a:avLst/>
          </a:prstGeom>
        </p:spPr>
      </p:pic>
      <p:sp>
        <p:nvSpPr>
          <p:cNvPr id="3" name="Rettangolo 2"/>
          <p:cNvSpPr/>
          <p:nvPr/>
        </p:nvSpPr>
        <p:spPr>
          <a:xfrm>
            <a:off x="5340624" y="805985"/>
            <a:ext cx="4941802" cy="369332"/>
          </a:xfrm>
          <a:prstGeom prst="rect">
            <a:avLst/>
          </a:prstGeom>
        </p:spPr>
        <p:txBody>
          <a:bodyPr wrap="none">
            <a:spAutoFit/>
          </a:bodyPr>
          <a:lstStyle/>
          <a:p>
            <a:r>
              <a:rPr lang="en-US" dirty="0"/>
              <a:t>ERS Handbook: Respiratory </a:t>
            </a:r>
            <a:r>
              <a:rPr lang="en-US" dirty="0" smtClean="0"/>
              <a:t>Medicine 3 Ed, in press</a:t>
            </a:r>
            <a:endParaRPr lang="it-IT" dirty="0"/>
          </a:p>
        </p:txBody>
      </p:sp>
      <p:pic>
        <p:nvPicPr>
          <p:cNvPr id="4" name="Immagine 3"/>
          <p:cNvPicPr>
            <a:picLocks noChangeAspect="1"/>
          </p:cNvPicPr>
          <p:nvPr/>
        </p:nvPicPr>
        <p:blipFill>
          <a:blip r:embed="rId3"/>
          <a:stretch>
            <a:fillRect/>
          </a:stretch>
        </p:blipFill>
        <p:spPr>
          <a:xfrm>
            <a:off x="2593898" y="2573612"/>
            <a:ext cx="7277474" cy="4191215"/>
          </a:xfrm>
          <a:prstGeom prst="rect">
            <a:avLst/>
          </a:prstGeom>
        </p:spPr>
      </p:pic>
    </p:spTree>
    <p:extLst>
      <p:ext uri="{BB962C8B-B14F-4D97-AF65-F5344CB8AC3E}">
        <p14:creationId xmlns:p14="http://schemas.microsoft.com/office/powerpoint/2010/main" val="2212876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magine 1" descr="Immagine 1"/>
          <p:cNvPicPr>
            <a:picLocks noChangeAspect="1"/>
          </p:cNvPicPr>
          <p:nvPr/>
        </p:nvPicPr>
        <p:blipFill>
          <a:blip r:embed="rId2">
            <a:extLst/>
          </a:blip>
          <a:stretch>
            <a:fillRect/>
          </a:stretch>
        </p:blipFill>
        <p:spPr>
          <a:xfrm>
            <a:off x="6096000" y="0"/>
            <a:ext cx="6096000" cy="3429000"/>
          </a:xfrm>
          <a:prstGeom prst="rect">
            <a:avLst/>
          </a:prstGeom>
          <a:ln w="28575">
            <a:solidFill>
              <a:srgbClr val="000000"/>
            </a:solidFill>
            <a:miter/>
          </a:ln>
        </p:spPr>
      </p:pic>
      <p:pic>
        <p:nvPicPr>
          <p:cNvPr id="245" name="Immagine 3" descr="Immagine 3"/>
          <p:cNvPicPr>
            <a:picLocks noChangeAspect="1"/>
          </p:cNvPicPr>
          <p:nvPr/>
        </p:nvPicPr>
        <p:blipFill>
          <a:blip r:embed="rId3">
            <a:extLst/>
          </a:blip>
          <a:stretch>
            <a:fillRect/>
          </a:stretch>
        </p:blipFill>
        <p:spPr>
          <a:xfrm>
            <a:off x="0" y="0"/>
            <a:ext cx="6096000" cy="3429000"/>
          </a:xfrm>
          <a:prstGeom prst="rect">
            <a:avLst/>
          </a:prstGeom>
          <a:ln w="28575">
            <a:solidFill>
              <a:srgbClr val="000000"/>
            </a:solidFill>
            <a:miter/>
          </a:ln>
        </p:spPr>
      </p:pic>
      <p:pic>
        <p:nvPicPr>
          <p:cNvPr id="246" name="Immagine 3" descr="Immagine 3"/>
          <p:cNvPicPr>
            <a:picLocks noChangeAspect="1"/>
          </p:cNvPicPr>
          <p:nvPr/>
        </p:nvPicPr>
        <p:blipFill>
          <a:blip r:embed="rId4">
            <a:extLst/>
          </a:blip>
          <a:stretch>
            <a:fillRect/>
          </a:stretch>
        </p:blipFill>
        <p:spPr>
          <a:xfrm>
            <a:off x="6096000" y="3429000"/>
            <a:ext cx="6096000" cy="3429000"/>
          </a:xfrm>
          <a:prstGeom prst="rect">
            <a:avLst/>
          </a:prstGeom>
          <a:ln w="28575">
            <a:solidFill>
              <a:srgbClr val="000000"/>
            </a:solidFill>
            <a:miter/>
          </a:ln>
        </p:spPr>
      </p:pic>
      <p:pic>
        <p:nvPicPr>
          <p:cNvPr id="247" name="Immagine 3" descr="Immagine 3"/>
          <p:cNvPicPr>
            <a:picLocks noChangeAspect="1"/>
          </p:cNvPicPr>
          <p:nvPr/>
        </p:nvPicPr>
        <p:blipFill>
          <a:blip r:embed="rId5">
            <a:extLst/>
          </a:blip>
          <a:stretch>
            <a:fillRect/>
          </a:stretch>
        </p:blipFill>
        <p:spPr>
          <a:xfrm>
            <a:off x="0" y="3429000"/>
            <a:ext cx="6096000" cy="3429000"/>
          </a:xfrm>
          <a:prstGeom prst="rect">
            <a:avLst/>
          </a:prstGeom>
          <a:ln w="28575">
            <a:solidFill>
              <a:srgbClr val="000000"/>
            </a:solidFill>
            <a:miter/>
          </a:ln>
        </p:spPr>
      </p:pic>
      <p:sp>
        <p:nvSpPr>
          <p:cNvPr id="248" name="TextBox 1"/>
          <p:cNvSpPr txBox="1"/>
          <p:nvPr/>
        </p:nvSpPr>
        <p:spPr>
          <a:xfrm>
            <a:off x="3860800" y="3072826"/>
            <a:ext cx="4368800" cy="507366"/>
          </a:xfrm>
          <a:prstGeom prst="rect">
            <a:avLst/>
          </a:prstGeom>
          <a:solidFill>
            <a:srgbClr val="FFFFFF"/>
          </a:solidFill>
          <a:ln>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800" b="1"/>
            </a:lvl1pPr>
          </a:lstStyle>
          <a:p>
            <a:r>
              <a:t>UIP Hi Confidence</a:t>
            </a:r>
          </a:p>
        </p:txBody>
      </p:sp>
    </p:spTree>
    <p:extLst>
      <p:ext uri="{BB962C8B-B14F-4D97-AF65-F5344CB8AC3E}">
        <p14:creationId xmlns:p14="http://schemas.microsoft.com/office/powerpoint/2010/main" val="1437526779"/>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40527" y="1836892"/>
            <a:ext cx="10542117" cy="1754326"/>
          </a:xfrm>
          <a:prstGeom prst="rect">
            <a:avLst/>
          </a:prstGeom>
          <a:noFill/>
        </p:spPr>
        <p:txBody>
          <a:bodyPr wrap="none" rtlCol="0">
            <a:spAutoFit/>
          </a:bodyPr>
          <a:lstStyle/>
          <a:p>
            <a:r>
              <a:rPr lang="it-IT" b="1" dirty="0" err="1" smtClean="0"/>
              <a:t>If</a:t>
            </a:r>
            <a:r>
              <a:rPr lang="it-IT" b="1" dirty="0" smtClean="0"/>
              <a:t> </a:t>
            </a:r>
            <a:r>
              <a:rPr lang="it-IT" b="1" dirty="0" err="1" smtClean="0"/>
              <a:t>we</a:t>
            </a:r>
            <a:r>
              <a:rPr lang="it-IT" b="1" dirty="0" smtClean="0"/>
              <a:t> </a:t>
            </a:r>
            <a:r>
              <a:rPr lang="it-IT" b="1" dirty="0" err="1" smtClean="0"/>
              <a:t>believe</a:t>
            </a:r>
            <a:r>
              <a:rPr lang="it-IT" b="1" dirty="0" smtClean="0"/>
              <a:t> </a:t>
            </a:r>
            <a:r>
              <a:rPr lang="it-IT" b="1" dirty="0" err="1" smtClean="0"/>
              <a:t>that</a:t>
            </a:r>
            <a:r>
              <a:rPr lang="it-IT" b="1" dirty="0" smtClean="0"/>
              <a:t>, </a:t>
            </a:r>
            <a:r>
              <a:rPr lang="it-IT" b="1" dirty="0" err="1" smtClean="0"/>
              <a:t>based</a:t>
            </a:r>
            <a:r>
              <a:rPr lang="it-IT" b="1" dirty="0" smtClean="0"/>
              <a:t> </a:t>
            </a:r>
            <a:r>
              <a:rPr lang="it-IT" b="1" dirty="0" smtClean="0"/>
              <a:t>on the information </a:t>
            </a:r>
            <a:r>
              <a:rPr lang="it-IT" b="1" dirty="0" err="1" smtClean="0"/>
              <a:t>gathered</a:t>
            </a:r>
            <a:r>
              <a:rPr lang="it-IT" b="1" dirty="0" smtClean="0"/>
              <a:t> </a:t>
            </a:r>
            <a:r>
              <a:rPr lang="it-IT" b="1" dirty="0" err="1" smtClean="0"/>
              <a:t>thus</a:t>
            </a:r>
            <a:r>
              <a:rPr lang="it-IT" b="1" dirty="0" smtClean="0"/>
              <a:t> far, </a:t>
            </a:r>
            <a:r>
              <a:rPr lang="it-IT" b="1" dirty="0" err="1" smtClean="0"/>
              <a:t>there</a:t>
            </a:r>
            <a:r>
              <a:rPr lang="it-IT" b="1" dirty="0" smtClean="0"/>
              <a:t> a 70% </a:t>
            </a:r>
            <a:r>
              <a:rPr lang="it-IT" b="1" dirty="0" err="1" smtClean="0"/>
              <a:t>chace</a:t>
            </a:r>
            <a:r>
              <a:rPr lang="it-IT" b="1" dirty="0" smtClean="0"/>
              <a:t> of </a:t>
            </a:r>
            <a:r>
              <a:rPr lang="it-IT" b="1" dirty="0" err="1" smtClean="0"/>
              <a:t>rain</a:t>
            </a:r>
            <a:r>
              <a:rPr lang="it-IT" b="1" dirty="0" smtClean="0"/>
              <a:t> </a:t>
            </a:r>
            <a:r>
              <a:rPr lang="it-IT" b="1" dirty="0" err="1" smtClean="0"/>
              <a:t>tomorrow</a:t>
            </a:r>
            <a:endParaRPr lang="it-IT" b="1" dirty="0"/>
          </a:p>
          <a:p>
            <a:endParaRPr lang="it-IT" b="1" dirty="0" smtClean="0"/>
          </a:p>
          <a:p>
            <a:pPr marL="342900" indent="-342900">
              <a:buAutoNum type="arabicPeriod"/>
            </a:pPr>
            <a:r>
              <a:rPr lang="it-IT" dirty="0" err="1" smtClean="0"/>
              <a:t>We</a:t>
            </a:r>
            <a:r>
              <a:rPr lang="it-IT" dirty="0" smtClean="0"/>
              <a:t> </a:t>
            </a:r>
            <a:r>
              <a:rPr lang="it-IT" dirty="0" err="1" smtClean="0"/>
              <a:t>possess</a:t>
            </a:r>
            <a:r>
              <a:rPr lang="it-IT" dirty="0" smtClean="0"/>
              <a:t> </a:t>
            </a:r>
            <a:r>
              <a:rPr lang="it-IT" dirty="0" err="1" smtClean="0"/>
              <a:t>predictive</a:t>
            </a:r>
            <a:r>
              <a:rPr lang="it-IT" dirty="0" smtClean="0"/>
              <a:t> </a:t>
            </a:r>
            <a:r>
              <a:rPr lang="it-IT" dirty="0" smtClean="0"/>
              <a:t>data </a:t>
            </a:r>
            <a:r>
              <a:rPr lang="it-IT" dirty="0" err="1" smtClean="0"/>
              <a:t>that</a:t>
            </a:r>
            <a:r>
              <a:rPr lang="it-IT" dirty="0" smtClean="0"/>
              <a:t> </a:t>
            </a:r>
            <a:r>
              <a:rPr lang="it-IT" dirty="0" err="1" smtClean="0"/>
              <a:t>provide</a:t>
            </a:r>
            <a:r>
              <a:rPr lang="it-IT" dirty="0"/>
              <a:t> </a:t>
            </a:r>
            <a:r>
              <a:rPr lang="it-IT" dirty="0" err="1" smtClean="0"/>
              <a:t>us</a:t>
            </a:r>
            <a:r>
              <a:rPr lang="it-IT" dirty="0" smtClean="0"/>
              <a:t> with some </a:t>
            </a:r>
            <a:r>
              <a:rPr lang="it-IT" dirty="0" err="1" smtClean="0"/>
              <a:t>insight</a:t>
            </a:r>
            <a:r>
              <a:rPr lang="it-IT" dirty="0" smtClean="0"/>
              <a:t> </a:t>
            </a:r>
            <a:r>
              <a:rPr lang="it-IT" dirty="0" err="1" smtClean="0"/>
              <a:t>into</a:t>
            </a:r>
            <a:r>
              <a:rPr lang="it-IT" dirty="0" smtClean="0"/>
              <a:t> the state of the </a:t>
            </a:r>
            <a:r>
              <a:rPr lang="it-IT" dirty="0" err="1" smtClean="0"/>
              <a:t>atmosphere</a:t>
            </a:r>
            <a:r>
              <a:rPr lang="it-IT" dirty="0" smtClean="0"/>
              <a:t> and the </a:t>
            </a:r>
          </a:p>
          <a:p>
            <a:r>
              <a:rPr lang="it-IT" dirty="0" smtClean="0"/>
              <a:t>way </a:t>
            </a:r>
            <a:r>
              <a:rPr lang="it-IT" dirty="0" err="1" smtClean="0"/>
              <a:t>it</a:t>
            </a:r>
            <a:r>
              <a:rPr lang="it-IT" dirty="0" smtClean="0"/>
              <a:t> </a:t>
            </a:r>
            <a:r>
              <a:rPr lang="it-IT" dirty="0" err="1" smtClean="0"/>
              <a:t>operates</a:t>
            </a:r>
            <a:r>
              <a:rPr lang="it-IT" dirty="0" smtClean="0"/>
              <a:t> - </a:t>
            </a:r>
            <a:r>
              <a:rPr lang="it-IT" dirty="0" err="1" smtClean="0"/>
              <a:t>though</a:t>
            </a:r>
            <a:r>
              <a:rPr lang="it-IT" dirty="0" smtClean="0"/>
              <a:t> </a:t>
            </a:r>
            <a:r>
              <a:rPr lang="it-IT" dirty="0" err="1" smtClean="0"/>
              <a:t>not</a:t>
            </a:r>
            <a:r>
              <a:rPr lang="it-IT" dirty="0" smtClean="0"/>
              <a:t> a complete </a:t>
            </a:r>
            <a:r>
              <a:rPr lang="it-IT" dirty="0" err="1" smtClean="0"/>
              <a:t>picture</a:t>
            </a:r>
            <a:endParaRPr lang="it-IT" dirty="0" smtClean="0"/>
          </a:p>
          <a:p>
            <a:endParaRPr lang="it-IT" dirty="0" smtClean="0"/>
          </a:p>
          <a:p>
            <a:r>
              <a:rPr lang="it-IT" dirty="0" smtClean="0"/>
              <a:t>2. </a:t>
            </a:r>
            <a:r>
              <a:rPr lang="it-IT" dirty="0" err="1" smtClean="0"/>
              <a:t>We</a:t>
            </a:r>
            <a:r>
              <a:rPr lang="it-IT" dirty="0" smtClean="0"/>
              <a:t> </a:t>
            </a:r>
            <a:r>
              <a:rPr lang="it-IT" dirty="0" err="1" smtClean="0"/>
              <a:t>consider</a:t>
            </a:r>
            <a:r>
              <a:rPr lang="it-IT" dirty="0"/>
              <a:t> </a:t>
            </a:r>
            <a:r>
              <a:rPr lang="it-IT" dirty="0" smtClean="0"/>
              <a:t>  a </a:t>
            </a:r>
            <a:r>
              <a:rPr lang="it-IT" dirty="0" smtClean="0"/>
              <a:t>70% </a:t>
            </a:r>
            <a:r>
              <a:rPr lang="it-IT" dirty="0" err="1" smtClean="0"/>
              <a:t>probability</a:t>
            </a:r>
            <a:r>
              <a:rPr lang="it-IT" dirty="0" smtClean="0"/>
              <a:t> </a:t>
            </a:r>
            <a:r>
              <a:rPr lang="it-IT" dirty="0" smtClean="0"/>
              <a:t>to be a </a:t>
            </a:r>
            <a:r>
              <a:rPr lang="it-IT" dirty="0" err="1" smtClean="0"/>
              <a:t>hypothesis</a:t>
            </a:r>
            <a:r>
              <a:rPr lang="it-IT" dirty="0" smtClean="0"/>
              <a:t> </a:t>
            </a:r>
            <a:r>
              <a:rPr lang="it-IT" dirty="0" err="1" smtClean="0"/>
              <a:t>worth</a:t>
            </a:r>
            <a:r>
              <a:rPr lang="it-IT" dirty="0" smtClean="0"/>
              <a:t> </a:t>
            </a:r>
            <a:r>
              <a:rPr lang="it-IT" dirty="0" err="1" smtClean="0"/>
              <a:t>betting</a:t>
            </a:r>
            <a:r>
              <a:rPr lang="it-IT" dirty="0" smtClean="0"/>
              <a:t> on, with a high </a:t>
            </a:r>
            <a:r>
              <a:rPr lang="it-IT" dirty="0" err="1" smtClean="0"/>
              <a:t>likelihhod</a:t>
            </a:r>
            <a:r>
              <a:rPr lang="it-IT" dirty="0" smtClean="0"/>
              <a:t> of </a:t>
            </a:r>
            <a:r>
              <a:rPr lang="it-IT" dirty="0" err="1" smtClean="0"/>
              <a:t>being</a:t>
            </a:r>
            <a:r>
              <a:rPr lang="it-IT" dirty="0" smtClean="0"/>
              <a:t> </a:t>
            </a:r>
            <a:r>
              <a:rPr lang="it-IT" dirty="0" err="1" smtClean="0"/>
              <a:t>correct</a:t>
            </a:r>
            <a:endParaRPr lang="it-IT" dirty="0" smtClean="0"/>
          </a:p>
        </p:txBody>
      </p:sp>
    </p:spTree>
    <p:extLst>
      <p:ext uri="{BB962C8B-B14F-4D97-AF65-F5344CB8AC3E}">
        <p14:creationId xmlns:p14="http://schemas.microsoft.com/office/powerpoint/2010/main" val="1691033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lum bright="10000"/>
          </a:blip>
          <a:srcRect/>
          <a:stretch>
            <a:fillRect/>
          </a:stretch>
        </p:blipFill>
        <p:spPr bwMode="auto">
          <a:xfrm>
            <a:off x="1643430" y="1"/>
            <a:ext cx="9143166" cy="6858000"/>
          </a:xfrm>
          <a:prstGeom prst="rect">
            <a:avLst/>
          </a:prstGeom>
          <a:noFill/>
          <a:ln w="9525" cap="flat">
            <a:noFill/>
            <a:round/>
            <a:headEnd/>
            <a:tailEnd/>
          </a:ln>
          <a:effectLst/>
        </p:spPr>
      </p:pic>
    </p:spTree>
    <p:extLst>
      <p:ext uri="{BB962C8B-B14F-4D97-AF65-F5344CB8AC3E}">
        <p14:creationId xmlns:p14="http://schemas.microsoft.com/office/powerpoint/2010/main" val="1954502728"/>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37909" y="201595"/>
            <a:ext cx="5459322" cy="646331"/>
          </a:xfrm>
          <a:prstGeom prst="rect">
            <a:avLst/>
          </a:prstGeom>
          <a:noFill/>
        </p:spPr>
        <p:txBody>
          <a:bodyPr wrap="none" rtlCol="0">
            <a:spAutoFit/>
          </a:bodyPr>
          <a:lstStyle/>
          <a:p>
            <a:r>
              <a:rPr lang="en-GB" sz="3600" b="1" dirty="0">
                <a:solidFill>
                  <a:srgbClr val="FF0000"/>
                </a:solidFill>
              </a:rPr>
              <a:t>Pathological considerations</a:t>
            </a:r>
            <a:endParaRPr lang="en-GB" sz="3600" dirty="0">
              <a:solidFill>
                <a:srgbClr val="FF0000"/>
              </a:solidFill>
            </a:endParaRPr>
          </a:p>
        </p:txBody>
      </p:sp>
      <p:sp>
        <p:nvSpPr>
          <p:cNvPr id="4" name="CasellaDiTesto 3"/>
          <p:cNvSpPr txBox="1"/>
          <p:nvPr/>
        </p:nvSpPr>
        <p:spPr>
          <a:xfrm>
            <a:off x="358856" y="2054806"/>
            <a:ext cx="11469919" cy="1200329"/>
          </a:xfrm>
          <a:prstGeom prst="rect">
            <a:avLst/>
          </a:prstGeom>
          <a:solidFill>
            <a:schemeClr val="bg1"/>
          </a:solidFill>
          <a:ln>
            <a:noFill/>
          </a:ln>
        </p:spPr>
        <p:txBody>
          <a:bodyPr wrap="square" rtlCol="0">
            <a:spAutoFit/>
          </a:bodyPr>
          <a:lstStyle/>
          <a:p>
            <a:pPr marL="285750" indent="-285750">
              <a:buFont typeface="Wingdings" pitchFamily="2" charset="2"/>
              <a:buChar char="Ø"/>
            </a:pPr>
            <a:r>
              <a:rPr lang="en-GB" dirty="0"/>
              <a:t>Hetzel J,  et al, Respiration 2018; </a:t>
            </a:r>
          </a:p>
          <a:p>
            <a:pPr marL="285750" indent="-285750">
              <a:buFont typeface="Wingdings" pitchFamily="2" charset="2"/>
              <a:buChar char="Ø"/>
            </a:pPr>
            <a:r>
              <a:rPr lang="en-GB" dirty="0" err="1"/>
              <a:t>Casoni</a:t>
            </a:r>
            <a:r>
              <a:rPr lang="en-GB" dirty="0"/>
              <a:t> GL,  et al, </a:t>
            </a:r>
            <a:r>
              <a:rPr lang="en-GB" dirty="0" err="1"/>
              <a:t>PLOSone</a:t>
            </a:r>
            <a:r>
              <a:rPr lang="en-GB" dirty="0"/>
              <a:t> 2014 </a:t>
            </a:r>
          </a:p>
          <a:p>
            <a:pPr marL="285750" indent="-285750">
              <a:buFont typeface="Wingdings" pitchFamily="2" charset="2"/>
              <a:buChar char="Ø"/>
            </a:pPr>
            <a:r>
              <a:rPr lang="en-GB" dirty="0"/>
              <a:t>Colby TV, et al. Arch </a:t>
            </a:r>
            <a:r>
              <a:rPr lang="en-GB" dirty="0" err="1"/>
              <a:t>Pathol</a:t>
            </a:r>
            <a:r>
              <a:rPr lang="en-GB" dirty="0"/>
              <a:t> Lab Med, 2017</a:t>
            </a:r>
          </a:p>
          <a:p>
            <a:pPr marL="285750" indent="-285750">
              <a:buFont typeface="Wingdings" pitchFamily="2" charset="2"/>
              <a:buChar char="Ø"/>
            </a:pPr>
            <a:r>
              <a:rPr lang="en-GB" dirty="0" err="1"/>
              <a:t>Ravaglia</a:t>
            </a:r>
            <a:r>
              <a:rPr lang="en-GB" dirty="0"/>
              <a:t> C, et al. Arch </a:t>
            </a:r>
            <a:r>
              <a:rPr lang="en-GB" dirty="0" err="1"/>
              <a:t>Pathol</a:t>
            </a:r>
            <a:r>
              <a:rPr lang="en-GB" dirty="0"/>
              <a:t> Lab Med 2019</a:t>
            </a:r>
          </a:p>
        </p:txBody>
      </p:sp>
      <p:sp>
        <p:nvSpPr>
          <p:cNvPr id="5" name="CasellaDiTesto 4"/>
          <p:cNvSpPr txBox="1"/>
          <p:nvPr/>
        </p:nvSpPr>
        <p:spPr>
          <a:xfrm>
            <a:off x="4077363" y="6428117"/>
            <a:ext cx="3380413" cy="276999"/>
          </a:xfrm>
          <a:prstGeom prst="rect">
            <a:avLst/>
          </a:prstGeom>
          <a:noFill/>
        </p:spPr>
        <p:txBody>
          <a:bodyPr wrap="none" rtlCol="0">
            <a:spAutoFit/>
          </a:bodyPr>
          <a:lstStyle/>
          <a:p>
            <a:r>
              <a:rPr lang="en-GB" sz="1200" dirty="0" err="1"/>
              <a:t>Tomassetti</a:t>
            </a:r>
            <a:r>
              <a:rPr lang="en-GB" sz="1200" dirty="0"/>
              <a:t> S,  </a:t>
            </a:r>
            <a:r>
              <a:rPr lang="en-GB" sz="1200" dirty="0" err="1"/>
              <a:t>Ravaglia</a:t>
            </a:r>
            <a:r>
              <a:rPr lang="en-GB" sz="1200" dirty="0"/>
              <a:t> C, Wells AU et al, LRM 2020 </a:t>
            </a:r>
          </a:p>
        </p:txBody>
      </p:sp>
      <p:pic>
        <p:nvPicPr>
          <p:cNvPr id="6" name="Immagine 5" descr="Macintosh HD:private:var:folders:ht:s580yqv941bf9x77417nsdmm0000gn:T:TemporaryItems:Schermata 2019-08-22 alle 18.28.58.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3816" y="3796629"/>
            <a:ext cx="5943770" cy="2622733"/>
          </a:xfrm>
          <a:prstGeom prst="rect">
            <a:avLst/>
          </a:prstGeom>
          <a:noFill/>
          <a:ln>
            <a:noFill/>
          </a:ln>
        </p:spPr>
      </p:pic>
      <p:sp>
        <p:nvSpPr>
          <p:cNvPr id="7" name="CasellaDiTesto 6"/>
          <p:cNvSpPr txBox="1"/>
          <p:nvPr/>
        </p:nvSpPr>
        <p:spPr>
          <a:xfrm>
            <a:off x="547506" y="3473463"/>
            <a:ext cx="12357477" cy="954107"/>
          </a:xfrm>
          <a:prstGeom prst="rect">
            <a:avLst/>
          </a:prstGeom>
          <a:noFill/>
        </p:spPr>
        <p:txBody>
          <a:bodyPr wrap="square" rtlCol="0">
            <a:spAutoFit/>
          </a:bodyPr>
          <a:lstStyle/>
          <a:p>
            <a:r>
              <a:rPr lang="en-GB" sz="2800" b="1" dirty="0">
                <a:solidFill>
                  <a:srgbClr val="FF0000"/>
                </a:solidFill>
              </a:rPr>
              <a:t>Pathological distinction of UIP compared to non UIP:</a:t>
            </a:r>
          </a:p>
          <a:p>
            <a:r>
              <a:rPr lang="en-GB" sz="2800" b="1" dirty="0">
                <a:solidFill>
                  <a:srgbClr val="FF0000"/>
                </a:solidFill>
              </a:rPr>
              <a:t> </a:t>
            </a:r>
          </a:p>
        </p:txBody>
      </p:sp>
      <p:sp>
        <p:nvSpPr>
          <p:cNvPr id="8" name="Rettangolo 7"/>
          <p:cNvSpPr/>
          <p:nvPr/>
        </p:nvSpPr>
        <p:spPr>
          <a:xfrm>
            <a:off x="387084" y="4427570"/>
            <a:ext cx="5054239" cy="1631216"/>
          </a:xfrm>
          <a:prstGeom prst="rect">
            <a:avLst/>
          </a:prstGeom>
          <a:ln>
            <a:solidFill>
              <a:srgbClr val="FF0000"/>
            </a:solidFill>
          </a:ln>
        </p:spPr>
        <p:txBody>
          <a:bodyPr wrap="square">
            <a:spAutoFit/>
          </a:bodyPr>
          <a:lstStyle/>
          <a:p>
            <a:pPr algn="ctr"/>
            <a:r>
              <a:rPr lang="en-GB" sz="2000" b="1" dirty="0"/>
              <a:t>P</a:t>
            </a:r>
            <a:r>
              <a:rPr lang="en-US" sz="2000" b="1" dirty="0" err="1"/>
              <a:t>roportion</a:t>
            </a:r>
            <a:r>
              <a:rPr lang="en-US" sz="2000" b="1" dirty="0"/>
              <a:t> of UIP cases diagnosed with high confidence was 89% for TBLC  and 91% for SLB.</a:t>
            </a:r>
          </a:p>
          <a:p>
            <a:pPr algn="ctr"/>
            <a:endParaRPr lang="en-US" sz="2000" b="1" dirty="0"/>
          </a:p>
          <a:p>
            <a:pPr algn="ctr"/>
            <a:r>
              <a:rPr lang="en-US" sz="2000" b="1" dirty="0"/>
              <a:t>Kappa was similar between TBLC and SLB.</a:t>
            </a:r>
          </a:p>
        </p:txBody>
      </p:sp>
      <p:sp>
        <p:nvSpPr>
          <p:cNvPr id="9" name="Rettangolo 8"/>
          <p:cNvSpPr/>
          <p:nvPr/>
        </p:nvSpPr>
        <p:spPr>
          <a:xfrm>
            <a:off x="387084" y="1018427"/>
            <a:ext cx="11469919" cy="1015663"/>
          </a:xfrm>
          <a:prstGeom prst="rect">
            <a:avLst/>
          </a:prstGeom>
        </p:spPr>
        <p:txBody>
          <a:bodyPr wrap="square">
            <a:spAutoFit/>
          </a:bodyPr>
          <a:lstStyle/>
          <a:p>
            <a:r>
              <a:rPr lang="en-GB" sz="2000" u="sng" dirty="0"/>
              <a:t>The </a:t>
            </a:r>
            <a:r>
              <a:rPr lang="en-GB" sz="2000" b="1" u="sng" dirty="0"/>
              <a:t>area of samples </a:t>
            </a:r>
            <a:r>
              <a:rPr lang="en-GB" sz="2000" u="sng" dirty="0"/>
              <a:t>strongly correlates with the diagnostic yield</a:t>
            </a:r>
            <a:r>
              <a:rPr lang="en-GB" sz="2000" dirty="0"/>
              <a:t>.  The mean area of the samples was </a:t>
            </a:r>
            <a:r>
              <a:rPr lang="en-GB" sz="2000" b="1" dirty="0"/>
              <a:t>41.99</a:t>
            </a:r>
            <a:r>
              <a:rPr lang="en-GB" sz="2000" dirty="0"/>
              <a:t> ± 14.43 mm2 in the diagnostic group and 28.43 ± 11.66 mm2 in non diagnostic cases. </a:t>
            </a:r>
          </a:p>
          <a:p>
            <a:endParaRPr lang="en-GB" sz="2000" dirty="0"/>
          </a:p>
        </p:txBody>
      </p:sp>
    </p:spTree>
    <p:extLst>
      <p:ext uri="{BB962C8B-B14F-4D97-AF65-F5344CB8AC3E}">
        <p14:creationId xmlns:p14="http://schemas.microsoft.com/office/powerpoint/2010/main" val="1027188683"/>
      </p:ext>
    </p:extLst>
  </p:cSld>
  <p:clrMapOvr>
    <a:masterClrMapping/>
  </p:clrMapOvr>
  <mc:AlternateContent xmlns:mc="http://schemas.openxmlformats.org/markup-compatibility/2006" xmlns:p14="http://schemas.microsoft.com/office/powerpoint/2010/main">
    <mc:Choice Requires="p14">
      <p:transition spd="slow" p14:dur="2000" advTm="20157"/>
    </mc:Choice>
    <mc:Fallback xmlns="">
      <p:transition spd="slow" advTm="20157"/>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237252"/>
            <a:ext cx="11673968" cy="584775"/>
          </a:xfrm>
          <a:prstGeom prst="rect">
            <a:avLst/>
          </a:prstGeom>
          <a:solidFill>
            <a:schemeClr val="bg1"/>
          </a:solidFill>
        </p:spPr>
        <p:txBody>
          <a:bodyPr wrap="square">
            <a:spAutoFit/>
          </a:bodyPr>
          <a:lstStyle/>
          <a:p>
            <a:pPr algn="just"/>
            <a:r>
              <a:rPr lang="en-US" sz="1600" b="1" dirty="0" smtClean="0">
                <a:solidFill>
                  <a:srgbClr val="C00000"/>
                </a:solidFill>
              </a:rPr>
              <a:t>*High </a:t>
            </a:r>
            <a:r>
              <a:rPr lang="en-US" sz="1600" b="1" dirty="0">
                <a:solidFill>
                  <a:srgbClr val="C00000"/>
                </a:solidFill>
              </a:rPr>
              <a:t>diagnostic confidence is reported more frequently for the interpretation of SLB than for TBLC (46.2% vs 12.3%, p=0.007</a:t>
            </a:r>
            <a:r>
              <a:rPr lang="en-US" sz="1600" b="1" dirty="0" smtClean="0">
                <a:solidFill>
                  <a:srgbClr val="C00000"/>
                </a:solidFill>
              </a:rPr>
              <a:t>)</a:t>
            </a:r>
          </a:p>
          <a:p>
            <a:pPr algn="just"/>
            <a:r>
              <a:rPr lang="en-US" sz="1600" i="1" dirty="0" smtClean="0"/>
              <a:t>Poletti V, et al. AJRCCM 2021</a:t>
            </a:r>
            <a:r>
              <a:rPr lang="en-US" sz="1600" b="1" dirty="0" smtClean="0">
                <a:solidFill>
                  <a:srgbClr val="C00000"/>
                </a:solidFill>
              </a:rPr>
              <a:t> </a:t>
            </a:r>
            <a:endParaRPr lang="en-US" sz="1600" b="1" dirty="0">
              <a:solidFill>
                <a:srgbClr val="C00000"/>
              </a:solidFill>
            </a:endParaRPr>
          </a:p>
        </p:txBody>
      </p:sp>
      <p:pic>
        <p:nvPicPr>
          <p:cNvPr id="8" name="Immagine 2"/>
          <p:cNvPicPr>
            <a:picLocks noChangeAspect="1"/>
          </p:cNvPicPr>
          <p:nvPr/>
        </p:nvPicPr>
        <p:blipFill>
          <a:blip r:embed="rId3"/>
          <a:stretch>
            <a:fillRect/>
          </a:stretch>
        </p:blipFill>
        <p:spPr>
          <a:xfrm>
            <a:off x="147920" y="1071352"/>
            <a:ext cx="4875189" cy="4817152"/>
          </a:xfrm>
          <a:prstGeom prst="rect">
            <a:avLst/>
          </a:prstGeom>
        </p:spPr>
      </p:pic>
      <p:sp>
        <p:nvSpPr>
          <p:cNvPr id="10" name="Title 1"/>
          <p:cNvSpPr txBox="1">
            <a:spLocks/>
          </p:cNvSpPr>
          <p:nvPr/>
        </p:nvSpPr>
        <p:spPr>
          <a:xfrm>
            <a:off x="305870" y="547861"/>
            <a:ext cx="9434479" cy="606077"/>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a:latin typeface="Calibri" charset="0"/>
                <a:ea typeface="Calibri" charset="0"/>
                <a:cs typeface="Calibri" charset="0"/>
              </a:rPr>
              <a:t>UIP pattern in </a:t>
            </a:r>
            <a:r>
              <a:rPr lang="en-US" b="1" dirty="0" err="1" smtClean="0">
                <a:latin typeface="Calibri" charset="0"/>
                <a:ea typeface="Calibri" charset="0"/>
                <a:cs typeface="Calibri" charset="0"/>
              </a:rPr>
              <a:t>cryobiopsies:the</a:t>
            </a:r>
            <a:r>
              <a:rPr lang="en-US" b="1" dirty="0" smtClean="0">
                <a:latin typeface="Calibri" charset="0"/>
                <a:ea typeface="Calibri" charset="0"/>
                <a:cs typeface="Calibri" charset="0"/>
              </a:rPr>
              <a:t> importance of visceral pleura in </a:t>
            </a:r>
            <a:r>
              <a:rPr lang="en-US" b="1" dirty="0" err="1" smtClean="0">
                <a:latin typeface="Calibri" charset="0"/>
                <a:ea typeface="Calibri" charset="0"/>
                <a:cs typeface="Calibri" charset="0"/>
              </a:rPr>
              <a:t>cryosamples</a:t>
            </a:r>
            <a:r>
              <a:rPr lang="en-US" b="1" dirty="0" smtClean="0">
                <a:latin typeface="Calibri" charset="0"/>
                <a:ea typeface="Calibri" charset="0"/>
                <a:cs typeface="Calibri" charset="0"/>
              </a:rPr>
              <a:t> </a:t>
            </a:r>
            <a:endParaRPr lang="en-US" b="1" dirty="0">
              <a:latin typeface="Calibri" charset="0"/>
              <a:ea typeface="Calibri" charset="0"/>
              <a:cs typeface="Calibri"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0701" y="0"/>
            <a:ext cx="1051299" cy="6858000"/>
          </a:xfrm>
          <a:prstGeom prst="rect">
            <a:avLst/>
          </a:prstGeom>
        </p:spPr>
      </p:pic>
      <p:graphicFrame>
        <p:nvGraphicFramePr>
          <p:cNvPr id="9" name="Table 8"/>
          <p:cNvGraphicFramePr>
            <a:graphicFrameLocks noGrp="1"/>
          </p:cNvGraphicFramePr>
          <p:nvPr>
            <p:extLst/>
          </p:nvPr>
        </p:nvGraphicFramePr>
        <p:xfrm>
          <a:off x="4976809" y="1310842"/>
          <a:ext cx="7215192" cy="4172553"/>
        </p:xfrm>
        <a:graphic>
          <a:graphicData uri="http://schemas.openxmlformats.org/drawingml/2006/table">
            <a:tbl>
              <a:tblPr firstRow="1" bandRow="1">
                <a:tableStyleId>{5FD0F851-EC5A-4D38-B0AD-8093EC10F338}</a:tableStyleId>
              </a:tblPr>
              <a:tblGrid>
                <a:gridCol w="3138491">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900113">
                  <a:extLst>
                    <a:ext uri="{9D8B030D-6E8A-4147-A177-3AD203B41FA5}">
                      <a16:colId xmlns:a16="http://schemas.microsoft.com/office/drawing/2014/main" val="20002"/>
                    </a:ext>
                  </a:extLst>
                </a:gridCol>
                <a:gridCol w="1243012">
                  <a:extLst>
                    <a:ext uri="{9D8B030D-6E8A-4147-A177-3AD203B41FA5}">
                      <a16:colId xmlns:a16="http://schemas.microsoft.com/office/drawing/2014/main" val="20003"/>
                    </a:ext>
                  </a:extLst>
                </a:gridCol>
                <a:gridCol w="1133476">
                  <a:extLst>
                    <a:ext uri="{9D8B030D-6E8A-4147-A177-3AD203B41FA5}">
                      <a16:colId xmlns:a16="http://schemas.microsoft.com/office/drawing/2014/main" val="20004"/>
                    </a:ext>
                  </a:extLst>
                </a:gridCol>
              </a:tblGrid>
              <a:tr h="944880">
                <a:tc>
                  <a:txBody>
                    <a:bodyPr/>
                    <a:lstStyle/>
                    <a:p>
                      <a:r>
                        <a:rPr lang="en-US" sz="1900" dirty="0" smtClean="0"/>
                        <a:t>Paper</a:t>
                      </a:r>
                      <a:endParaRPr lang="en-US" sz="1900" dirty="0"/>
                    </a:p>
                  </a:txBody>
                  <a:tcPr>
                    <a:solidFill>
                      <a:schemeClr val="bg1"/>
                    </a:solidFill>
                  </a:tcPr>
                </a:tc>
                <a:tc>
                  <a:txBody>
                    <a:bodyPr/>
                    <a:lstStyle/>
                    <a:p>
                      <a:r>
                        <a:rPr lang="en-US" sz="1900" dirty="0" err="1" smtClean="0"/>
                        <a:t>Pathol</a:t>
                      </a:r>
                      <a:r>
                        <a:rPr lang="en-US" sz="1900" dirty="0" smtClean="0"/>
                        <a:t> DY</a:t>
                      </a:r>
                      <a:endParaRPr lang="en-US" sz="1900" dirty="0"/>
                    </a:p>
                  </a:txBody>
                  <a:tcPr>
                    <a:solidFill>
                      <a:schemeClr val="bg1"/>
                    </a:solidFill>
                  </a:tcPr>
                </a:tc>
                <a:tc>
                  <a:txBody>
                    <a:bodyPr/>
                    <a:lstStyle/>
                    <a:p>
                      <a:r>
                        <a:rPr lang="en-US" sz="1900" dirty="0" smtClean="0"/>
                        <a:t>% pleura</a:t>
                      </a:r>
                      <a:endParaRPr lang="en-US" sz="1900" dirty="0"/>
                    </a:p>
                  </a:txBody>
                  <a:tcPr>
                    <a:solidFill>
                      <a:schemeClr val="bg1"/>
                    </a:solidFill>
                  </a:tcPr>
                </a:tc>
                <a:tc>
                  <a:txBody>
                    <a:bodyPr/>
                    <a:lstStyle/>
                    <a:p>
                      <a:r>
                        <a:rPr lang="en-US" sz="1900" dirty="0" smtClean="0"/>
                        <a:t>UIP high confidence</a:t>
                      </a:r>
                      <a:endParaRPr lang="en-US" sz="1900" dirty="0"/>
                    </a:p>
                  </a:txBody>
                  <a:tcPr>
                    <a:solidFill>
                      <a:schemeClr val="bg1"/>
                    </a:solidFill>
                  </a:tcPr>
                </a:tc>
                <a:tc>
                  <a:txBody>
                    <a:bodyPr/>
                    <a:lstStyle/>
                    <a:p>
                      <a:r>
                        <a:rPr lang="en-US" sz="1900" dirty="0" err="1" smtClean="0"/>
                        <a:t>Pnx</a:t>
                      </a:r>
                      <a:r>
                        <a:rPr lang="en-US" sz="1900" dirty="0" smtClean="0"/>
                        <a:t> </a:t>
                      </a:r>
                    </a:p>
                    <a:p>
                      <a:r>
                        <a:rPr lang="en-US" sz="1900" dirty="0" smtClean="0"/>
                        <a:t>incidence</a:t>
                      </a:r>
                      <a:endParaRPr lang="en-US" sz="1900" dirty="0"/>
                    </a:p>
                  </a:txBody>
                  <a:tcPr>
                    <a:solidFill>
                      <a:schemeClr val="bg1"/>
                    </a:solidFill>
                  </a:tcPr>
                </a:tc>
                <a:extLst>
                  <a:ext uri="{0D108BD9-81ED-4DB2-BD59-A6C34878D82A}">
                    <a16:rowId xmlns:a16="http://schemas.microsoft.com/office/drawing/2014/main" val="10000"/>
                  </a:ext>
                </a:extLst>
              </a:tr>
              <a:tr h="725388">
                <a:tc>
                  <a:txBody>
                    <a:bodyPr/>
                    <a:lstStyle/>
                    <a:p>
                      <a:r>
                        <a:rPr lang="en-US" sz="2800" b="1" dirty="0" smtClean="0"/>
                        <a:t>*</a:t>
                      </a:r>
                      <a:r>
                        <a:rPr lang="en-US" sz="1900" dirty="0" smtClean="0"/>
                        <a:t>Cooper WA et al, 2021</a:t>
                      </a:r>
                      <a:endParaRPr lang="en-US" sz="1900" dirty="0"/>
                    </a:p>
                  </a:txBody>
                  <a:tcPr>
                    <a:solidFill>
                      <a:schemeClr val="bg1"/>
                    </a:solidFill>
                  </a:tcPr>
                </a:tc>
                <a:tc>
                  <a:txBody>
                    <a:bodyPr/>
                    <a:lstStyle/>
                    <a:p>
                      <a:r>
                        <a:rPr lang="en-US" sz="1900" b="1" u="sng" dirty="0" smtClean="0"/>
                        <a:t>80 %</a:t>
                      </a:r>
                      <a:endParaRPr lang="en-US" sz="1900" b="1" u="sng" dirty="0"/>
                    </a:p>
                  </a:txBody>
                  <a:tcPr>
                    <a:solidFill>
                      <a:schemeClr val="bg1"/>
                    </a:solidFill>
                  </a:tcPr>
                </a:tc>
                <a:tc>
                  <a:txBody>
                    <a:bodyPr/>
                    <a:lstStyle/>
                    <a:p>
                      <a:r>
                        <a:rPr lang="en-US" sz="1900" b="1" u="sng" dirty="0" smtClean="0">
                          <a:solidFill>
                            <a:schemeClr val="accent1"/>
                          </a:solidFill>
                        </a:rPr>
                        <a:t>9%</a:t>
                      </a:r>
                      <a:endParaRPr lang="en-US" sz="1900" b="1" u="sng" dirty="0">
                        <a:solidFill>
                          <a:schemeClr val="accent1"/>
                        </a:solidFill>
                      </a:endParaRPr>
                    </a:p>
                  </a:txBody>
                  <a:tcPr>
                    <a:solidFill>
                      <a:schemeClr val="bg1"/>
                    </a:solidFill>
                  </a:tcPr>
                </a:tc>
                <a:tc>
                  <a:txBody>
                    <a:bodyPr/>
                    <a:lstStyle/>
                    <a:p>
                      <a:r>
                        <a:rPr lang="en-US" sz="1900" b="1" u="sng" dirty="0" smtClean="0">
                          <a:solidFill>
                            <a:srgbClr val="C00000"/>
                          </a:solidFill>
                        </a:rPr>
                        <a:t>12%</a:t>
                      </a:r>
                      <a:endParaRPr lang="en-US" sz="1900" b="1" u="sng" dirty="0">
                        <a:solidFill>
                          <a:srgbClr val="C00000"/>
                        </a:solidFill>
                      </a:endParaRPr>
                    </a:p>
                  </a:txBody>
                  <a:tcPr>
                    <a:solidFill>
                      <a:schemeClr val="bg1"/>
                    </a:solidFill>
                  </a:tcPr>
                </a:tc>
                <a:tc>
                  <a:txBody>
                    <a:bodyPr/>
                    <a:lstStyle/>
                    <a:p>
                      <a:r>
                        <a:rPr lang="en-US" sz="1900" b="1" u="sng" dirty="0" smtClean="0"/>
                        <a:t>NA</a:t>
                      </a:r>
                      <a:endParaRPr lang="en-US" sz="1900" b="1" u="sng" dirty="0"/>
                    </a:p>
                  </a:txBody>
                  <a:tcPr>
                    <a:solidFill>
                      <a:schemeClr val="bg1"/>
                    </a:solidFill>
                  </a:tcPr>
                </a:tc>
                <a:extLst>
                  <a:ext uri="{0D108BD9-81ED-4DB2-BD59-A6C34878D82A}">
                    <a16:rowId xmlns:a16="http://schemas.microsoft.com/office/drawing/2014/main" val="10001"/>
                  </a:ext>
                </a:extLst>
              </a:tr>
              <a:tr h="725388">
                <a:tc>
                  <a:txBody>
                    <a:bodyPr/>
                    <a:lstStyle/>
                    <a:p>
                      <a:r>
                        <a:rPr lang="en-US" sz="1900" dirty="0" err="1" smtClean="0"/>
                        <a:t>Ravaglia</a:t>
                      </a:r>
                      <a:r>
                        <a:rPr lang="en-US" sz="1900" dirty="0" smtClean="0"/>
                        <a:t> C, BMC 2019</a:t>
                      </a:r>
                      <a:endParaRPr lang="en-US" sz="1900" dirty="0"/>
                    </a:p>
                  </a:txBody>
                  <a:tcPr>
                    <a:solidFill>
                      <a:schemeClr val="bg1"/>
                    </a:solidFill>
                  </a:tcPr>
                </a:tc>
                <a:tc>
                  <a:txBody>
                    <a:bodyPr/>
                    <a:lstStyle/>
                    <a:p>
                      <a:r>
                        <a:rPr lang="en-US" sz="1900" b="1" u="sng" dirty="0" smtClean="0"/>
                        <a:t>89%</a:t>
                      </a:r>
                      <a:endParaRPr lang="en-US" sz="1900" b="1" u="sng" dirty="0"/>
                    </a:p>
                  </a:txBody>
                  <a:tcPr>
                    <a:solidFill>
                      <a:schemeClr val="bg1"/>
                    </a:solidFill>
                  </a:tcPr>
                </a:tc>
                <a:tc>
                  <a:txBody>
                    <a:bodyPr/>
                    <a:lstStyle/>
                    <a:p>
                      <a:r>
                        <a:rPr lang="en-US" sz="1900" b="1" u="sng" dirty="0" smtClean="0">
                          <a:solidFill>
                            <a:schemeClr val="accent1"/>
                          </a:solidFill>
                        </a:rPr>
                        <a:t>25%</a:t>
                      </a:r>
                      <a:endParaRPr lang="en-US" sz="1900" b="1" u="sng" dirty="0">
                        <a:solidFill>
                          <a:schemeClr val="accent1"/>
                        </a:solidFill>
                      </a:endParaRPr>
                    </a:p>
                  </a:txBody>
                  <a:tcPr>
                    <a:solidFill>
                      <a:schemeClr val="bg1"/>
                    </a:solidFill>
                  </a:tcPr>
                </a:tc>
                <a:tc>
                  <a:txBody>
                    <a:bodyPr/>
                    <a:lstStyle/>
                    <a:p>
                      <a:r>
                        <a:rPr lang="en-US" sz="1900" b="1" u="sng" dirty="0" smtClean="0">
                          <a:solidFill>
                            <a:srgbClr val="C00000"/>
                          </a:solidFill>
                        </a:rPr>
                        <a:t>NA</a:t>
                      </a:r>
                      <a:endParaRPr lang="en-US" sz="1900" b="1" u="sng" dirty="0">
                        <a:solidFill>
                          <a:srgbClr val="C00000"/>
                        </a:solidFill>
                      </a:endParaRPr>
                    </a:p>
                  </a:txBody>
                  <a:tcPr>
                    <a:solidFill>
                      <a:schemeClr val="bg1"/>
                    </a:solidFill>
                  </a:tcPr>
                </a:tc>
                <a:tc>
                  <a:txBody>
                    <a:bodyPr/>
                    <a:lstStyle/>
                    <a:p>
                      <a:r>
                        <a:rPr lang="en-US" sz="1900" b="1" u="sng" dirty="0" smtClean="0"/>
                        <a:t>19%</a:t>
                      </a:r>
                      <a:endParaRPr lang="en-US" sz="1900" b="1" u="sng" dirty="0"/>
                    </a:p>
                  </a:txBody>
                  <a:tcPr>
                    <a:solidFill>
                      <a:schemeClr val="bg1"/>
                    </a:solidFill>
                  </a:tcPr>
                </a:tc>
                <a:extLst>
                  <a:ext uri="{0D108BD9-81ED-4DB2-BD59-A6C34878D82A}">
                    <a16:rowId xmlns:a16="http://schemas.microsoft.com/office/drawing/2014/main" val="10002"/>
                  </a:ext>
                </a:extLst>
              </a:tr>
              <a:tr h="1036269">
                <a:tc>
                  <a:txBody>
                    <a:bodyPr/>
                    <a:lstStyle/>
                    <a:p>
                      <a:r>
                        <a:rPr lang="en-US" sz="1900" dirty="0" err="1" smtClean="0"/>
                        <a:t>Ravaglia</a:t>
                      </a:r>
                      <a:r>
                        <a:rPr lang="en-US" sz="1900" dirty="0" smtClean="0"/>
                        <a:t> C, Pulmonology 2023</a:t>
                      </a:r>
                      <a:endParaRPr lang="en-US" sz="1900" dirty="0"/>
                    </a:p>
                  </a:txBody>
                  <a:tcPr>
                    <a:solidFill>
                      <a:schemeClr val="bg1"/>
                    </a:solidFill>
                  </a:tcPr>
                </a:tc>
                <a:tc>
                  <a:txBody>
                    <a:bodyPr/>
                    <a:lstStyle/>
                    <a:p>
                      <a:r>
                        <a:rPr lang="en-US" sz="1900" b="1" u="sng" dirty="0" smtClean="0"/>
                        <a:t>90%</a:t>
                      </a:r>
                      <a:endParaRPr lang="en-US" sz="1900" b="1" u="sng" dirty="0"/>
                    </a:p>
                  </a:txBody>
                  <a:tcPr>
                    <a:solidFill>
                      <a:schemeClr val="bg1"/>
                    </a:solidFill>
                  </a:tcPr>
                </a:tc>
                <a:tc>
                  <a:txBody>
                    <a:bodyPr/>
                    <a:lstStyle/>
                    <a:p>
                      <a:r>
                        <a:rPr lang="en-US" sz="1900" b="1" u="sng" dirty="0" smtClean="0">
                          <a:solidFill>
                            <a:schemeClr val="accent1"/>
                          </a:solidFill>
                        </a:rPr>
                        <a:t>35%</a:t>
                      </a:r>
                      <a:endParaRPr lang="en-US" sz="1900" b="1" u="sng" dirty="0">
                        <a:solidFill>
                          <a:schemeClr val="accent1"/>
                        </a:solidFill>
                      </a:endParaRPr>
                    </a:p>
                  </a:txBody>
                  <a:tcPr>
                    <a:solidFill>
                      <a:schemeClr val="bg1"/>
                    </a:solidFill>
                  </a:tcPr>
                </a:tc>
                <a:tc>
                  <a:txBody>
                    <a:bodyPr/>
                    <a:lstStyle/>
                    <a:p>
                      <a:r>
                        <a:rPr lang="en-US" sz="1900" b="1" u="sng" dirty="0" smtClean="0">
                          <a:solidFill>
                            <a:srgbClr val="C00000"/>
                          </a:solidFill>
                        </a:rPr>
                        <a:t>85%</a:t>
                      </a:r>
                      <a:endParaRPr lang="en-US" sz="1900" b="1" u="sng" dirty="0">
                        <a:solidFill>
                          <a:srgbClr val="C00000"/>
                        </a:solidFill>
                      </a:endParaRPr>
                    </a:p>
                  </a:txBody>
                  <a:tcPr>
                    <a:solidFill>
                      <a:schemeClr val="bg1"/>
                    </a:solidFill>
                  </a:tcPr>
                </a:tc>
                <a:tc>
                  <a:txBody>
                    <a:bodyPr/>
                    <a:lstStyle/>
                    <a:p>
                      <a:r>
                        <a:rPr lang="en-US" sz="1900" b="1" u="sng" dirty="0" smtClean="0"/>
                        <a:t>30%</a:t>
                      </a:r>
                      <a:endParaRPr lang="en-US" sz="1900" b="1" u="sng" dirty="0"/>
                    </a:p>
                  </a:txBody>
                  <a:tcPr>
                    <a:solidFill>
                      <a:schemeClr val="bg1"/>
                    </a:solidFill>
                  </a:tcPr>
                </a:tc>
                <a:extLst>
                  <a:ext uri="{0D108BD9-81ED-4DB2-BD59-A6C34878D82A}">
                    <a16:rowId xmlns:a16="http://schemas.microsoft.com/office/drawing/2014/main" val="10003"/>
                  </a:ext>
                </a:extLst>
              </a:tr>
              <a:tr h="725388">
                <a:tc>
                  <a:txBody>
                    <a:bodyPr/>
                    <a:lstStyle/>
                    <a:p>
                      <a:r>
                        <a:rPr lang="en-US" sz="1900" dirty="0" err="1" smtClean="0"/>
                        <a:t>Ravaglia</a:t>
                      </a:r>
                      <a:r>
                        <a:rPr lang="en-US" sz="1900" dirty="0" smtClean="0"/>
                        <a:t> C, Respiration</a:t>
                      </a:r>
                      <a:r>
                        <a:rPr lang="en-US" sz="1900" baseline="0" dirty="0" smtClean="0"/>
                        <a:t> 2024</a:t>
                      </a:r>
                      <a:endParaRPr lang="en-US" sz="1900" dirty="0"/>
                    </a:p>
                  </a:txBody>
                  <a:tcPr>
                    <a:solidFill>
                      <a:schemeClr val="bg1"/>
                    </a:solidFill>
                  </a:tcPr>
                </a:tc>
                <a:tc>
                  <a:txBody>
                    <a:bodyPr/>
                    <a:lstStyle/>
                    <a:p>
                      <a:r>
                        <a:rPr lang="en-US" sz="1900" b="1" u="sng" dirty="0" smtClean="0"/>
                        <a:t>96%</a:t>
                      </a:r>
                      <a:endParaRPr lang="en-US" sz="1900" b="1" u="sng" dirty="0"/>
                    </a:p>
                  </a:txBody>
                  <a:tcPr>
                    <a:solidFill>
                      <a:schemeClr val="bg1"/>
                    </a:solidFill>
                  </a:tcPr>
                </a:tc>
                <a:tc>
                  <a:txBody>
                    <a:bodyPr/>
                    <a:lstStyle/>
                    <a:p>
                      <a:r>
                        <a:rPr lang="en-US" sz="1900" b="1" u="sng" dirty="0" smtClean="0">
                          <a:solidFill>
                            <a:schemeClr val="accent1"/>
                          </a:solidFill>
                        </a:rPr>
                        <a:t>37%</a:t>
                      </a:r>
                      <a:endParaRPr lang="en-US" sz="1900" b="1" u="sng" dirty="0">
                        <a:solidFill>
                          <a:schemeClr val="accent1"/>
                        </a:solidFill>
                      </a:endParaRPr>
                    </a:p>
                  </a:txBody>
                  <a:tcPr>
                    <a:solidFill>
                      <a:schemeClr val="bg1"/>
                    </a:solidFill>
                  </a:tcPr>
                </a:tc>
                <a:tc>
                  <a:txBody>
                    <a:bodyPr/>
                    <a:lstStyle/>
                    <a:p>
                      <a:r>
                        <a:rPr lang="en-US" sz="1900" b="1" u="sng" dirty="0" smtClean="0">
                          <a:solidFill>
                            <a:srgbClr val="C00000"/>
                          </a:solidFill>
                        </a:rPr>
                        <a:t>83%</a:t>
                      </a:r>
                      <a:endParaRPr lang="en-US" sz="1900" b="1" u="sng" dirty="0">
                        <a:solidFill>
                          <a:srgbClr val="C00000"/>
                        </a:solidFill>
                      </a:endParaRPr>
                    </a:p>
                  </a:txBody>
                  <a:tcPr>
                    <a:solidFill>
                      <a:schemeClr val="bg1"/>
                    </a:solidFill>
                  </a:tcPr>
                </a:tc>
                <a:tc>
                  <a:txBody>
                    <a:bodyPr/>
                    <a:lstStyle/>
                    <a:p>
                      <a:r>
                        <a:rPr lang="en-US" sz="1900" b="1" u="sng" dirty="0" smtClean="0"/>
                        <a:t>25%</a:t>
                      </a:r>
                      <a:endParaRPr lang="en-US" sz="1900" b="1" u="sng" dirty="0"/>
                    </a:p>
                  </a:txBody>
                  <a:tcP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53026485"/>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80842" y="1157161"/>
            <a:ext cx="7543155" cy="3539430"/>
          </a:xfrm>
          <a:prstGeom prst="rect">
            <a:avLst/>
          </a:prstGeom>
          <a:noFill/>
        </p:spPr>
        <p:txBody>
          <a:bodyPr wrap="none" rtlCol="0">
            <a:spAutoFit/>
          </a:bodyPr>
          <a:lstStyle/>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yield</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accuracy</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solidFill>
                  <a:srgbClr val="C00000"/>
                </a:solidFill>
              </a:rPr>
              <a:t>Complications</a:t>
            </a:r>
            <a:r>
              <a:rPr lang="it-IT" sz="3200" dirty="0" smtClean="0">
                <a:solidFill>
                  <a:srgbClr val="C00000"/>
                </a:solidFill>
              </a:rPr>
              <a:t> </a:t>
            </a:r>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smtClean="0"/>
              <a:t>Impact on treatment and </a:t>
            </a:r>
            <a:r>
              <a:rPr lang="it-IT" sz="3200" dirty="0" err="1" smtClean="0"/>
              <a:t>prognostication</a:t>
            </a:r>
            <a:endParaRPr lang="it-IT" sz="3200" dirty="0"/>
          </a:p>
        </p:txBody>
      </p:sp>
    </p:spTree>
    <p:extLst>
      <p:ext uri="{BB962C8B-B14F-4D97-AF65-F5344CB8AC3E}">
        <p14:creationId xmlns:p14="http://schemas.microsoft.com/office/powerpoint/2010/main" val="22276646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38758" y="1031442"/>
            <a:ext cx="9692640" cy="4585871"/>
          </a:xfrm>
          <a:prstGeom prst="rect">
            <a:avLst/>
          </a:prstGeom>
          <a:noFill/>
        </p:spPr>
        <p:txBody>
          <a:bodyPr wrap="square" rtlCol="0">
            <a:spAutoFit/>
          </a:bodyPr>
          <a:lstStyle/>
          <a:p>
            <a:r>
              <a:rPr lang="en-US" sz="3200" b="1" dirty="0" smtClean="0"/>
              <a:t>Surgical lung biopsy for ILD is associated with </a:t>
            </a:r>
          </a:p>
          <a:p>
            <a:endParaRPr lang="en-US" sz="2000" b="1" dirty="0" smtClean="0"/>
          </a:p>
          <a:p>
            <a:r>
              <a:rPr lang="en-US" sz="2000" b="1" dirty="0">
                <a:solidFill>
                  <a:srgbClr val="C00000"/>
                </a:solidFill>
              </a:rPr>
              <a:t>I</a:t>
            </a:r>
            <a:r>
              <a:rPr lang="en-US" sz="2000" b="1" dirty="0" smtClean="0">
                <a:solidFill>
                  <a:srgbClr val="C00000"/>
                </a:solidFill>
              </a:rPr>
              <a:t>n-hospital </a:t>
            </a:r>
            <a:r>
              <a:rPr lang="en-US" sz="2000" b="1" dirty="0" smtClean="0">
                <a:solidFill>
                  <a:srgbClr val="C00000"/>
                </a:solidFill>
              </a:rPr>
              <a:t>mortality </a:t>
            </a:r>
            <a:r>
              <a:rPr lang="en-US" sz="2000" b="1" dirty="0" smtClean="0"/>
              <a:t>of 1.7% in elective patients, but </a:t>
            </a:r>
          </a:p>
          <a:p>
            <a:endParaRPr lang="en-US" sz="2000" b="1" dirty="0" smtClean="0"/>
          </a:p>
          <a:p>
            <a:r>
              <a:rPr lang="en-US" sz="2000" b="1" dirty="0" smtClean="0"/>
              <a:t>A </a:t>
            </a:r>
            <a:r>
              <a:rPr lang="en-US" sz="2000" b="1" dirty="0" smtClean="0"/>
              <a:t>significantly increased mortality </a:t>
            </a:r>
            <a:endParaRPr lang="en-US" sz="2000" b="1" dirty="0" smtClean="0"/>
          </a:p>
          <a:p>
            <a:endParaRPr lang="en-US" sz="2000" b="1" dirty="0"/>
          </a:p>
          <a:p>
            <a:r>
              <a:rPr lang="en-US" sz="2000" b="1" dirty="0" smtClean="0"/>
              <a:t>*of </a:t>
            </a:r>
            <a:r>
              <a:rPr lang="en-US" sz="2000" b="1" dirty="0" smtClean="0"/>
              <a:t>greater than 15% in unplanned procedures. </a:t>
            </a:r>
          </a:p>
          <a:p>
            <a:endParaRPr lang="en-US" sz="2000" b="1" dirty="0"/>
          </a:p>
          <a:p>
            <a:r>
              <a:rPr lang="en-US" sz="2000" b="1" dirty="0" smtClean="0"/>
              <a:t>*Increasing age (&gt;67 </a:t>
            </a:r>
            <a:r>
              <a:rPr lang="en-US" sz="2000" b="1" dirty="0" err="1" smtClean="0"/>
              <a:t>yrs</a:t>
            </a:r>
            <a:r>
              <a:rPr lang="en-US" sz="2000" b="1" dirty="0" smtClean="0"/>
              <a:t>)</a:t>
            </a:r>
          </a:p>
          <a:p>
            <a:endParaRPr lang="en-US" sz="2000" b="1" dirty="0" smtClean="0"/>
          </a:p>
          <a:p>
            <a:r>
              <a:rPr lang="en-US" sz="2000" b="1" dirty="0" smtClean="0"/>
              <a:t>*Presence of Comorbidities</a:t>
            </a:r>
          </a:p>
          <a:p>
            <a:endParaRPr lang="en-US" sz="2000" b="1" dirty="0"/>
          </a:p>
          <a:p>
            <a:r>
              <a:rPr lang="en-US" sz="2000" b="1" dirty="0" smtClean="0"/>
              <a:t>§male sex, open surgery, and a provisional diagnosis of IPF-CS or CTD-ILD were also </a:t>
            </a:r>
            <a:r>
              <a:rPr lang="en-US" sz="2000" b="1" dirty="0" smtClean="0"/>
              <a:t>associated to increased mortality.</a:t>
            </a:r>
            <a:endParaRPr lang="it-IT" sz="2000" b="1" dirty="0"/>
          </a:p>
        </p:txBody>
      </p:sp>
    </p:spTree>
    <p:extLst>
      <p:ext uri="{BB962C8B-B14F-4D97-AF65-F5344CB8AC3E}">
        <p14:creationId xmlns:p14="http://schemas.microsoft.com/office/powerpoint/2010/main" val="1040447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6464632" cy="1676486"/>
          </a:xfrm>
          <a:prstGeom prst="rect">
            <a:avLst/>
          </a:prstGeom>
        </p:spPr>
      </p:pic>
      <p:sp>
        <p:nvSpPr>
          <p:cNvPr id="3" name="CasellaDiTesto 2"/>
          <p:cNvSpPr txBox="1"/>
          <p:nvPr/>
        </p:nvSpPr>
        <p:spPr>
          <a:xfrm>
            <a:off x="725162" y="2231136"/>
            <a:ext cx="10357451" cy="2862322"/>
          </a:xfrm>
          <a:prstGeom prst="rect">
            <a:avLst/>
          </a:prstGeom>
          <a:noFill/>
        </p:spPr>
        <p:txBody>
          <a:bodyPr wrap="none" rtlCol="0">
            <a:spAutoFit/>
          </a:bodyPr>
          <a:lstStyle/>
          <a:p>
            <a:pPr algn="just"/>
            <a:r>
              <a:rPr lang="en-US" sz="2000" dirty="0" smtClean="0"/>
              <a:t>The 43 studies included </a:t>
            </a:r>
            <a:r>
              <a:rPr lang="en-US" sz="2000" b="1" dirty="0" smtClean="0"/>
              <a:t>4550 patients </a:t>
            </a:r>
            <a:r>
              <a:rPr lang="en-US" sz="2000" dirty="0" smtClean="0"/>
              <a:t>(sample size range 12–359). </a:t>
            </a:r>
          </a:p>
          <a:p>
            <a:pPr algn="just"/>
            <a:r>
              <a:rPr lang="en-US" sz="2000" b="1" dirty="0" smtClean="0"/>
              <a:t>TBLC was performed in 2824 patients and SLB (by VATS) in 1814.</a:t>
            </a:r>
          </a:p>
          <a:p>
            <a:pPr algn="just"/>
            <a:endParaRPr lang="it-IT" sz="2000" b="1" dirty="0" smtClean="0"/>
          </a:p>
          <a:p>
            <a:pPr algn="just"/>
            <a:endParaRPr lang="it-IT" sz="2000" dirty="0"/>
          </a:p>
          <a:p>
            <a:pPr algn="just"/>
            <a:r>
              <a:rPr lang="it-IT" sz="2000" dirty="0" smtClean="0"/>
              <a:t>In TBLC, </a:t>
            </a:r>
            <a:r>
              <a:rPr lang="it-IT" sz="2000" dirty="0" err="1" smtClean="0"/>
              <a:t>pooled</a:t>
            </a:r>
            <a:r>
              <a:rPr lang="it-IT" sz="2000" dirty="0" smtClean="0"/>
              <a:t> </a:t>
            </a:r>
            <a:r>
              <a:rPr lang="it-IT" sz="2000" dirty="0" err="1" smtClean="0"/>
              <a:t>incidences</a:t>
            </a:r>
            <a:r>
              <a:rPr lang="it-IT" sz="2000" dirty="0" smtClean="0"/>
              <a:t> of </a:t>
            </a:r>
            <a:r>
              <a:rPr lang="it-IT" sz="2000" dirty="0" err="1" smtClean="0"/>
              <a:t>complications</a:t>
            </a:r>
            <a:r>
              <a:rPr lang="it-IT" sz="2000" dirty="0" smtClean="0"/>
              <a:t> </a:t>
            </a:r>
            <a:r>
              <a:rPr lang="it-IT" sz="2000" dirty="0" err="1" smtClean="0"/>
              <a:t>were</a:t>
            </a:r>
            <a:r>
              <a:rPr lang="it-IT" sz="2000" dirty="0" smtClean="0"/>
              <a:t> 9.9% (95%CI6.8–14.3) for </a:t>
            </a:r>
            <a:r>
              <a:rPr lang="it-IT" sz="2000" dirty="0" err="1" smtClean="0"/>
              <a:t>significant</a:t>
            </a:r>
            <a:r>
              <a:rPr lang="it-IT" sz="2000" dirty="0" smtClean="0"/>
              <a:t> </a:t>
            </a:r>
            <a:r>
              <a:rPr lang="it-IT" sz="2000" dirty="0" err="1" smtClean="0"/>
              <a:t>bleeding</a:t>
            </a:r>
            <a:endParaRPr lang="it-IT" sz="2000" dirty="0" smtClean="0"/>
          </a:p>
          <a:p>
            <a:pPr algn="just"/>
            <a:r>
              <a:rPr lang="it-IT" sz="2000" dirty="0" smtClean="0"/>
              <a:t>(6.9%for centres with⩾70 TBLC), 5.6%(95%CI3.8–8.2)for </a:t>
            </a:r>
            <a:r>
              <a:rPr lang="it-IT" sz="2000" dirty="0" err="1" smtClean="0"/>
              <a:t>pneumothorax</a:t>
            </a:r>
            <a:r>
              <a:rPr lang="it-IT" sz="2000" dirty="0" smtClean="0"/>
              <a:t> </a:t>
            </a:r>
            <a:r>
              <a:rPr lang="it-IT" sz="2000" dirty="0" err="1" smtClean="0"/>
              <a:t>treated</a:t>
            </a:r>
            <a:r>
              <a:rPr lang="it-IT" sz="2000" dirty="0" smtClean="0"/>
              <a:t> with a </a:t>
            </a:r>
            <a:r>
              <a:rPr lang="it-IT" sz="2000" dirty="0" err="1" smtClean="0"/>
              <a:t>chest</a:t>
            </a:r>
            <a:r>
              <a:rPr lang="it-IT" sz="2000" dirty="0" smtClean="0"/>
              <a:t> tube </a:t>
            </a:r>
          </a:p>
          <a:p>
            <a:pPr algn="just"/>
            <a:r>
              <a:rPr lang="it-IT" sz="2000" dirty="0"/>
              <a:t>a</a:t>
            </a:r>
            <a:r>
              <a:rPr lang="it-IT" sz="2000" dirty="0" smtClean="0"/>
              <a:t>nd 1.4%(95%CI0.9–2.2) for acute </a:t>
            </a:r>
            <a:r>
              <a:rPr lang="it-IT" sz="2000" dirty="0" err="1" smtClean="0"/>
              <a:t>exacerbation</a:t>
            </a:r>
            <a:r>
              <a:rPr lang="it-IT" sz="2000" dirty="0" smtClean="0"/>
              <a:t> of ILD </a:t>
            </a:r>
            <a:r>
              <a:rPr lang="it-IT" sz="2000" dirty="0" err="1" smtClean="0"/>
              <a:t>after</a:t>
            </a:r>
            <a:r>
              <a:rPr lang="it-IT" sz="2000" dirty="0" smtClean="0"/>
              <a:t> TBLC.</a:t>
            </a:r>
          </a:p>
          <a:p>
            <a:pPr algn="just"/>
            <a:endParaRPr lang="it-IT" sz="2000" dirty="0" smtClean="0"/>
          </a:p>
          <a:p>
            <a:pPr algn="just"/>
            <a:r>
              <a:rPr lang="it-IT" sz="2000" b="1" dirty="0" smtClean="0">
                <a:solidFill>
                  <a:srgbClr val="C00000"/>
                </a:solidFill>
              </a:rPr>
              <a:t>The </a:t>
            </a:r>
            <a:r>
              <a:rPr lang="it-IT" sz="2000" b="1" dirty="0" err="1" smtClean="0">
                <a:solidFill>
                  <a:srgbClr val="C00000"/>
                </a:solidFill>
              </a:rPr>
              <a:t>mortality</a:t>
            </a:r>
            <a:r>
              <a:rPr lang="it-IT" sz="2000" b="1" dirty="0" smtClean="0">
                <a:solidFill>
                  <a:srgbClr val="C00000"/>
                </a:solidFill>
              </a:rPr>
              <a:t> </a:t>
            </a:r>
            <a:r>
              <a:rPr lang="it-IT" sz="2000" b="1" dirty="0" err="1" smtClean="0">
                <a:solidFill>
                  <a:srgbClr val="C00000"/>
                </a:solidFill>
              </a:rPr>
              <a:t>rates</a:t>
            </a:r>
            <a:r>
              <a:rPr lang="it-IT" sz="2000" b="1" dirty="0" smtClean="0">
                <a:solidFill>
                  <a:srgbClr val="C00000"/>
                </a:solidFill>
              </a:rPr>
              <a:t> </a:t>
            </a:r>
            <a:r>
              <a:rPr lang="it-IT" sz="2000" b="1" dirty="0" err="1" smtClean="0">
                <a:solidFill>
                  <a:srgbClr val="C00000"/>
                </a:solidFill>
              </a:rPr>
              <a:t>were</a:t>
            </a:r>
            <a:r>
              <a:rPr lang="it-IT" sz="2000" b="1" dirty="0" smtClean="0">
                <a:solidFill>
                  <a:srgbClr val="C00000"/>
                </a:solidFill>
              </a:rPr>
              <a:t> 0.6% and 1.7% </a:t>
            </a:r>
            <a:r>
              <a:rPr lang="it-IT" sz="2000" b="1" dirty="0" err="1" smtClean="0">
                <a:solidFill>
                  <a:srgbClr val="C00000"/>
                </a:solidFill>
              </a:rPr>
              <a:t>forTBLC</a:t>
            </a:r>
            <a:r>
              <a:rPr lang="it-IT" sz="2000" b="1" dirty="0" smtClean="0">
                <a:solidFill>
                  <a:srgbClr val="C00000"/>
                </a:solidFill>
              </a:rPr>
              <a:t> and VATS, </a:t>
            </a:r>
            <a:r>
              <a:rPr lang="it-IT" sz="2000" b="1" dirty="0" err="1" smtClean="0">
                <a:solidFill>
                  <a:srgbClr val="C00000"/>
                </a:solidFill>
              </a:rPr>
              <a:t>respectively</a:t>
            </a:r>
            <a:r>
              <a:rPr lang="it-IT" sz="2000" dirty="0" smtClean="0">
                <a:solidFill>
                  <a:srgbClr val="C00000"/>
                </a:solidFill>
              </a:rPr>
              <a:t>. </a:t>
            </a:r>
          </a:p>
        </p:txBody>
      </p:sp>
      <p:sp>
        <p:nvSpPr>
          <p:cNvPr id="4" name="CasellaDiTesto 3"/>
          <p:cNvSpPr txBox="1"/>
          <p:nvPr/>
        </p:nvSpPr>
        <p:spPr>
          <a:xfrm>
            <a:off x="6883603" y="563270"/>
            <a:ext cx="1125629" cy="369332"/>
          </a:xfrm>
          <a:prstGeom prst="rect">
            <a:avLst/>
          </a:prstGeom>
          <a:noFill/>
        </p:spPr>
        <p:txBody>
          <a:bodyPr wrap="none" rtlCol="0">
            <a:spAutoFit/>
          </a:bodyPr>
          <a:lstStyle/>
          <a:p>
            <a:r>
              <a:rPr lang="it-IT" i="1" dirty="0" smtClean="0"/>
              <a:t>ERR, 2022</a:t>
            </a:r>
            <a:endParaRPr lang="it-IT" i="1" dirty="0"/>
          </a:p>
        </p:txBody>
      </p:sp>
    </p:spTree>
    <p:extLst>
      <p:ext uri="{BB962C8B-B14F-4D97-AF65-F5344CB8AC3E}">
        <p14:creationId xmlns:p14="http://schemas.microsoft.com/office/powerpoint/2010/main" val="35973150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9" y="295277"/>
            <a:ext cx="5643563" cy="622943"/>
          </a:xfrm>
          <a:prstGeom prst="rect">
            <a:avLst/>
          </a:prstGeom>
          <a:ln w="28575">
            <a:solidFill>
              <a:srgbClr val="C000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37" y="1117294"/>
            <a:ext cx="5030788" cy="5183493"/>
          </a:xfrm>
          <a:prstGeom prst="rect">
            <a:avLst/>
          </a:prstGeom>
        </p:spPr>
      </p:pic>
      <p:sp>
        <p:nvSpPr>
          <p:cNvPr id="4" name="Rectangle 3"/>
          <p:cNvSpPr/>
          <p:nvPr/>
        </p:nvSpPr>
        <p:spPr>
          <a:xfrm>
            <a:off x="157162" y="6431516"/>
            <a:ext cx="3585790" cy="369332"/>
          </a:xfrm>
          <a:prstGeom prst="rect">
            <a:avLst/>
          </a:prstGeom>
        </p:spPr>
        <p:txBody>
          <a:bodyPr wrap="none">
            <a:spAutoFit/>
          </a:bodyPr>
          <a:lstStyle/>
          <a:p>
            <a:pPr>
              <a:defRPr/>
            </a:pPr>
            <a:r>
              <a:rPr lang="en-US" dirty="0" err="1"/>
              <a:t>Loor</a:t>
            </a:r>
            <a:r>
              <a:rPr lang="en-US" dirty="0"/>
              <a:t> K, et al. </a:t>
            </a:r>
            <a:r>
              <a:rPr lang="en-US" dirty="0" err="1"/>
              <a:t>Eur</a:t>
            </a:r>
            <a:r>
              <a:rPr lang="en-US" dirty="0"/>
              <a:t> </a:t>
            </a:r>
            <a:r>
              <a:rPr lang="en-US" dirty="0" err="1"/>
              <a:t>Respir</a:t>
            </a:r>
            <a:r>
              <a:rPr lang="en-US" dirty="0"/>
              <a:t> J 2023 Jan 6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782" y="1314882"/>
            <a:ext cx="4657727" cy="47883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782" y="247327"/>
            <a:ext cx="4316732" cy="703284"/>
          </a:xfrm>
          <a:prstGeom prst="rect">
            <a:avLst/>
          </a:prstGeom>
          <a:ln w="28575">
            <a:solidFill>
              <a:srgbClr val="C00000"/>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1781" y="4659880"/>
            <a:ext cx="1948576" cy="1640907"/>
          </a:xfrm>
          <a:prstGeom prst="rect">
            <a:avLst/>
          </a:prstGeom>
        </p:spPr>
      </p:pic>
      <p:sp>
        <p:nvSpPr>
          <p:cNvPr id="10" name="Rectangle 9"/>
          <p:cNvSpPr/>
          <p:nvPr/>
        </p:nvSpPr>
        <p:spPr>
          <a:xfrm>
            <a:off x="7383211" y="6431516"/>
            <a:ext cx="4569264" cy="369332"/>
          </a:xfrm>
          <a:prstGeom prst="rect">
            <a:avLst/>
          </a:prstGeom>
        </p:spPr>
        <p:txBody>
          <a:bodyPr wrap="none">
            <a:spAutoFit/>
          </a:bodyPr>
          <a:lstStyle/>
          <a:p>
            <a:pPr>
              <a:defRPr/>
            </a:pPr>
            <a:r>
              <a:rPr lang="en-US" dirty="0" err="1"/>
              <a:t>Eisenmann</a:t>
            </a:r>
            <a:r>
              <a:rPr lang="en-US" dirty="0"/>
              <a:t> S, et al. BMC </a:t>
            </a:r>
            <a:r>
              <a:rPr lang="en-US" dirty="0" err="1"/>
              <a:t>Pulm</a:t>
            </a:r>
            <a:r>
              <a:rPr lang="en-US" dirty="0"/>
              <a:t> Med 2023 Jan 5 </a:t>
            </a:r>
          </a:p>
        </p:txBody>
      </p:sp>
    </p:spTree>
    <p:extLst>
      <p:ext uri="{BB962C8B-B14F-4D97-AF65-F5344CB8AC3E}">
        <p14:creationId xmlns:p14="http://schemas.microsoft.com/office/powerpoint/2010/main" val="2625839290"/>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85294" y="549875"/>
            <a:ext cx="11375135" cy="5724644"/>
          </a:xfrm>
          <a:prstGeom prst="rect">
            <a:avLst/>
          </a:prstGeom>
        </p:spPr>
        <p:txBody>
          <a:bodyPr wrap="square">
            <a:spAutoFit/>
          </a:bodyPr>
          <a:lstStyle/>
          <a:p>
            <a:r>
              <a:rPr lang="it-IT" sz="3200" b="1" dirty="0" smtClean="0"/>
              <a:t>AWAKE (non-</a:t>
            </a:r>
            <a:r>
              <a:rPr lang="it-IT" sz="3200" b="1" dirty="0" err="1" smtClean="0"/>
              <a:t>intubated</a:t>
            </a:r>
            <a:r>
              <a:rPr lang="it-IT" sz="3200" b="1" dirty="0" smtClean="0"/>
              <a:t>) VATS</a:t>
            </a:r>
          </a:p>
          <a:p>
            <a:endParaRPr lang="it-IT" sz="3200" b="1" dirty="0"/>
          </a:p>
          <a:p>
            <a:r>
              <a:rPr lang="it-IT" sz="3200" b="1" dirty="0" smtClean="0"/>
              <a:t>675 </a:t>
            </a:r>
            <a:r>
              <a:rPr lang="it-IT" sz="3200" b="1" dirty="0" err="1" smtClean="0"/>
              <a:t>patients</a:t>
            </a:r>
            <a:r>
              <a:rPr lang="it-IT" sz="3200" b="1" dirty="0" smtClean="0"/>
              <a:t> </a:t>
            </a:r>
            <a:r>
              <a:rPr lang="it-IT" sz="3200" b="1" dirty="0" err="1" smtClean="0"/>
              <a:t>across</a:t>
            </a:r>
            <a:r>
              <a:rPr lang="it-IT" sz="3200" b="1" dirty="0" smtClean="0"/>
              <a:t> 13 </a:t>
            </a:r>
            <a:r>
              <a:rPr lang="it-IT" sz="3200" b="1" dirty="0" err="1" smtClean="0"/>
              <a:t>studies</a:t>
            </a:r>
            <a:endParaRPr lang="it-IT" sz="3200" b="1" dirty="0" smtClean="0"/>
          </a:p>
          <a:p>
            <a:endParaRPr lang="it-IT" dirty="0"/>
          </a:p>
          <a:p>
            <a:r>
              <a:rPr lang="it-IT" sz="2800" b="1" dirty="0"/>
              <a:t>O</a:t>
            </a:r>
            <a:r>
              <a:rPr lang="it-IT" sz="2800" b="1" dirty="0" smtClean="0"/>
              <a:t>perative </a:t>
            </a:r>
            <a:r>
              <a:rPr lang="it-IT" sz="2800" b="1" dirty="0" err="1" smtClean="0"/>
              <a:t>mortality</a:t>
            </a:r>
            <a:r>
              <a:rPr lang="it-IT" sz="2800" b="1" dirty="0" smtClean="0"/>
              <a:t> </a:t>
            </a:r>
            <a:r>
              <a:rPr lang="it-IT" sz="2800" b="1" dirty="0" err="1" smtClean="0"/>
              <a:t>was</a:t>
            </a:r>
            <a:r>
              <a:rPr lang="it-IT" sz="2800" b="1" dirty="0" smtClean="0"/>
              <a:t> zero</a:t>
            </a:r>
          </a:p>
          <a:p>
            <a:r>
              <a:rPr lang="it-IT" sz="2800" b="1" dirty="0" smtClean="0"/>
              <a:t>*</a:t>
            </a:r>
            <a:r>
              <a:rPr lang="it-IT" sz="2800" b="1" dirty="0" err="1"/>
              <a:t>M</a:t>
            </a:r>
            <a:r>
              <a:rPr lang="it-IT" sz="2800" b="1" dirty="0" err="1" smtClean="0"/>
              <a:t>orbidity</a:t>
            </a:r>
            <a:r>
              <a:rPr lang="it-IT" sz="2800" b="1" dirty="0" smtClean="0"/>
              <a:t> </a:t>
            </a:r>
            <a:r>
              <a:rPr lang="it-IT" sz="2800" b="1" dirty="0" err="1" smtClean="0"/>
              <a:t>ranged</a:t>
            </a:r>
            <a:r>
              <a:rPr lang="it-IT" sz="2800" b="1" dirty="0" smtClean="0"/>
              <a:t> from 0.0% to 27.3%, with a </a:t>
            </a:r>
            <a:r>
              <a:rPr lang="it-IT" sz="2800" b="1" dirty="0" err="1" smtClean="0"/>
              <a:t>median</a:t>
            </a:r>
            <a:r>
              <a:rPr lang="it-IT" sz="2800" b="1" dirty="0" smtClean="0"/>
              <a:t> of 7.0%. </a:t>
            </a:r>
          </a:p>
          <a:p>
            <a:endParaRPr lang="it-IT" sz="2800" b="1" dirty="0"/>
          </a:p>
          <a:p>
            <a:r>
              <a:rPr lang="it-IT" sz="2800" b="1" dirty="0" smtClean="0"/>
              <a:t>The </a:t>
            </a:r>
            <a:r>
              <a:rPr lang="it-IT" sz="2800" b="1" dirty="0" err="1" smtClean="0"/>
              <a:t>most</a:t>
            </a:r>
            <a:r>
              <a:rPr lang="it-IT" sz="2800" b="1" dirty="0" smtClean="0"/>
              <a:t> common </a:t>
            </a:r>
            <a:r>
              <a:rPr lang="it-IT" sz="2800" b="1" dirty="0" err="1" smtClean="0"/>
              <a:t>complications</a:t>
            </a:r>
            <a:r>
              <a:rPr lang="it-IT" sz="2800" b="1" dirty="0" smtClean="0"/>
              <a:t> </a:t>
            </a:r>
            <a:r>
              <a:rPr lang="it-IT" sz="2800" b="1" dirty="0" err="1" smtClean="0"/>
              <a:t>were</a:t>
            </a:r>
            <a:endParaRPr lang="it-IT" sz="2800" b="1" dirty="0" smtClean="0"/>
          </a:p>
          <a:p>
            <a:r>
              <a:rPr lang="it-IT" sz="2800" b="1" dirty="0"/>
              <a:t>*</a:t>
            </a:r>
            <a:r>
              <a:rPr lang="it-IT" sz="2800" b="1" dirty="0" err="1" smtClean="0"/>
              <a:t>prolonged</a:t>
            </a:r>
            <a:r>
              <a:rPr lang="it-IT" sz="2800" b="1" dirty="0" smtClean="0"/>
              <a:t> air </a:t>
            </a:r>
            <a:r>
              <a:rPr lang="it-IT" sz="2800" b="1" dirty="0" err="1" smtClean="0"/>
              <a:t>leaks</a:t>
            </a:r>
            <a:r>
              <a:rPr lang="it-IT" sz="2800" b="1" dirty="0" smtClean="0"/>
              <a:t> (23.4%), </a:t>
            </a:r>
          </a:p>
          <a:p>
            <a:r>
              <a:rPr lang="it-IT" sz="2800" b="1" dirty="0"/>
              <a:t>*</a:t>
            </a:r>
            <a:r>
              <a:rPr lang="it-IT" sz="2800" b="1" dirty="0" smtClean="0"/>
              <a:t>pneumonia (7.8%), and </a:t>
            </a:r>
          </a:p>
          <a:p>
            <a:r>
              <a:rPr lang="it-IT" sz="2800" b="1" dirty="0"/>
              <a:t>*</a:t>
            </a:r>
            <a:r>
              <a:rPr lang="it-IT" sz="2800" b="1" dirty="0" err="1" smtClean="0"/>
              <a:t>atelectasis</a:t>
            </a:r>
            <a:r>
              <a:rPr lang="it-IT" sz="2800" b="1" dirty="0" smtClean="0"/>
              <a:t> (6.2%). </a:t>
            </a:r>
          </a:p>
          <a:p>
            <a:endParaRPr lang="it-IT" sz="2800" b="1" dirty="0"/>
          </a:p>
          <a:p>
            <a:r>
              <a:rPr lang="it-IT" sz="2800" b="1" dirty="0" err="1" smtClean="0"/>
              <a:t>Hospitalization</a:t>
            </a:r>
            <a:r>
              <a:rPr lang="it-IT" sz="2800" b="1" dirty="0" smtClean="0"/>
              <a:t> </a:t>
            </a:r>
            <a:r>
              <a:rPr lang="it-IT" sz="2800" b="1" dirty="0" err="1" smtClean="0"/>
              <a:t>ranged</a:t>
            </a:r>
            <a:r>
              <a:rPr lang="it-IT" sz="2800" b="1" dirty="0" smtClean="0"/>
              <a:t> from a </a:t>
            </a:r>
            <a:r>
              <a:rPr lang="it-IT" sz="2800" b="1" dirty="0" err="1" smtClean="0"/>
              <a:t>mean</a:t>
            </a:r>
            <a:r>
              <a:rPr lang="it-IT" sz="2800" b="1" dirty="0" smtClean="0"/>
              <a:t> of 1 </a:t>
            </a:r>
            <a:r>
              <a:rPr lang="it-IT" sz="2800" b="1" dirty="0" err="1" smtClean="0"/>
              <a:t>day</a:t>
            </a:r>
            <a:r>
              <a:rPr lang="it-IT" sz="2800" b="1" dirty="0" smtClean="0"/>
              <a:t> to a </a:t>
            </a:r>
            <a:r>
              <a:rPr lang="it-IT" sz="2800" b="1" dirty="0" err="1" smtClean="0"/>
              <a:t>median</a:t>
            </a:r>
            <a:r>
              <a:rPr lang="it-IT" sz="2800" b="1" dirty="0" smtClean="0"/>
              <a:t> of 8 </a:t>
            </a:r>
            <a:r>
              <a:rPr lang="it-IT" sz="2800" b="1" dirty="0" err="1" smtClean="0"/>
              <a:t>days</a:t>
            </a:r>
            <a:endParaRPr lang="it-IT" sz="2800" b="1" dirty="0"/>
          </a:p>
        </p:txBody>
      </p:sp>
    </p:spTree>
    <p:extLst>
      <p:ext uri="{BB962C8B-B14F-4D97-AF65-F5344CB8AC3E}">
        <p14:creationId xmlns:p14="http://schemas.microsoft.com/office/powerpoint/2010/main" val="12771279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80842" y="1157161"/>
            <a:ext cx="7543155" cy="3539430"/>
          </a:xfrm>
          <a:prstGeom prst="rect">
            <a:avLst/>
          </a:prstGeom>
          <a:noFill/>
        </p:spPr>
        <p:txBody>
          <a:bodyPr wrap="none" rtlCol="0">
            <a:spAutoFit/>
          </a:bodyPr>
          <a:lstStyle/>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yield</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t>Diagnostic</a:t>
            </a:r>
            <a:r>
              <a:rPr lang="it-IT" sz="3200" dirty="0" smtClean="0"/>
              <a:t> </a:t>
            </a:r>
            <a:r>
              <a:rPr lang="it-IT" sz="3200" dirty="0" err="1" smtClean="0"/>
              <a:t>accuracy</a:t>
            </a:r>
            <a:endParaRPr lang="it-IT" sz="3200" dirty="0" smtClean="0"/>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err="1" smtClean="0"/>
              <a:t>Complications</a:t>
            </a:r>
            <a:r>
              <a:rPr lang="it-IT" sz="3200" dirty="0" smtClean="0"/>
              <a:t> </a:t>
            </a:r>
          </a:p>
          <a:p>
            <a:pPr marL="457200" indent="-457200">
              <a:buFont typeface="Wingdings" panose="05000000000000000000" pitchFamily="2" charset="2"/>
              <a:buChar char="v"/>
            </a:pPr>
            <a:endParaRPr lang="it-IT" sz="3200" dirty="0"/>
          </a:p>
          <a:p>
            <a:pPr marL="457200" indent="-457200">
              <a:buFont typeface="Wingdings" panose="05000000000000000000" pitchFamily="2" charset="2"/>
              <a:buChar char="v"/>
            </a:pPr>
            <a:r>
              <a:rPr lang="it-IT" sz="3200" dirty="0" smtClean="0">
                <a:solidFill>
                  <a:srgbClr val="C00000"/>
                </a:solidFill>
              </a:rPr>
              <a:t>Impact on treatment and </a:t>
            </a:r>
            <a:r>
              <a:rPr lang="it-IT" sz="3200" dirty="0" err="1" smtClean="0">
                <a:solidFill>
                  <a:srgbClr val="C00000"/>
                </a:solidFill>
              </a:rPr>
              <a:t>prognostication</a:t>
            </a:r>
            <a:endParaRPr lang="it-IT" sz="3200" dirty="0">
              <a:solidFill>
                <a:srgbClr val="C00000"/>
              </a:solidFill>
            </a:endParaRPr>
          </a:p>
        </p:txBody>
      </p:sp>
    </p:spTree>
    <p:extLst>
      <p:ext uri="{BB962C8B-B14F-4D97-AF65-F5344CB8AC3E}">
        <p14:creationId xmlns:p14="http://schemas.microsoft.com/office/powerpoint/2010/main" val="4218344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rot="10800000" flipV="1">
            <a:off x="202301" y="1655968"/>
            <a:ext cx="11725360" cy="3200876"/>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200" b="0" i="0" u="none" strike="noStrike" cap="none" normalizeH="0" baseline="0" dirty="0" smtClean="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1" i="0" u="none" strike="noStrike" cap="none" normalizeH="0" baseline="0" dirty="0" smtClean="0">
                <a:ln>
                  <a:noFill/>
                </a:ln>
                <a:solidFill>
                  <a:srgbClr val="C00000"/>
                </a:solidFill>
                <a:effectLst/>
                <a:latin typeface="Merriweather"/>
              </a:rPr>
              <a:t>UIP</a:t>
            </a:r>
            <a:r>
              <a:rPr kumimoji="0" lang="it-IT" altLang="it-IT" b="1" i="0" u="none" strike="noStrike" cap="none" normalizeH="0" dirty="0" smtClean="0">
                <a:ln>
                  <a:noFill/>
                </a:ln>
                <a:solidFill>
                  <a:srgbClr val="C00000"/>
                </a:solidFill>
                <a:effectLst/>
                <a:latin typeface="Merriweather"/>
              </a:rPr>
              <a:t> pattern (in CT &amp;/or  </a:t>
            </a:r>
            <a:r>
              <a:rPr kumimoji="0" lang="it-IT" altLang="it-IT" b="1" i="0" u="none" strike="noStrike" cap="none" normalizeH="0" dirty="0" err="1" smtClean="0">
                <a:ln>
                  <a:noFill/>
                </a:ln>
                <a:solidFill>
                  <a:srgbClr val="C00000"/>
                </a:solidFill>
                <a:effectLst/>
                <a:latin typeface="Merriweather"/>
              </a:rPr>
              <a:t>histology</a:t>
            </a:r>
            <a:r>
              <a:rPr kumimoji="0" lang="it-IT" altLang="it-IT" b="1" i="0" u="none" strike="noStrike" cap="none" normalizeH="0" dirty="0" smtClean="0">
                <a:ln>
                  <a:noFill/>
                </a:ln>
                <a:solidFill>
                  <a:srgbClr val="C00000"/>
                </a:solidFill>
                <a:effectLst/>
                <a:latin typeface="Merriweather"/>
              </a:rPr>
              <a:t>): a </a:t>
            </a:r>
            <a:r>
              <a:rPr kumimoji="0" lang="it-IT" altLang="it-IT" b="1" i="0" u="none" strike="noStrike" cap="none" normalizeH="0" dirty="0" err="1" smtClean="0">
                <a:ln>
                  <a:noFill/>
                </a:ln>
                <a:solidFill>
                  <a:srgbClr val="C00000"/>
                </a:solidFill>
                <a:effectLst/>
                <a:latin typeface="Merriweather"/>
              </a:rPr>
              <a:t>relevant</a:t>
            </a:r>
            <a:r>
              <a:rPr kumimoji="0" lang="it-IT" altLang="it-IT" b="1" i="0" u="none" strike="noStrike" cap="none" normalizeH="0" dirty="0" smtClean="0">
                <a:ln>
                  <a:noFill/>
                </a:ln>
                <a:solidFill>
                  <a:srgbClr val="C00000"/>
                </a:solidFill>
                <a:effectLst/>
                <a:latin typeface="Merriweather"/>
              </a:rPr>
              <a:t> marker </a:t>
            </a:r>
            <a:r>
              <a:rPr kumimoji="0" lang="it-IT" altLang="it-IT" b="1" i="0" u="none" strike="noStrike" cap="none" normalizeH="0" dirty="0" err="1" smtClean="0">
                <a:ln>
                  <a:noFill/>
                </a:ln>
                <a:solidFill>
                  <a:srgbClr val="C00000"/>
                </a:solidFill>
                <a:effectLst/>
                <a:latin typeface="Merriweather"/>
              </a:rPr>
              <a:t>predicting</a:t>
            </a:r>
            <a:r>
              <a:rPr kumimoji="0" lang="it-IT" altLang="it-IT" b="1" i="0" u="none" strike="noStrike" cap="none" normalizeH="0" dirty="0" smtClean="0">
                <a:ln>
                  <a:noFill/>
                </a:ln>
                <a:solidFill>
                  <a:srgbClr val="C00000"/>
                </a:solidFill>
                <a:effectLst/>
                <a:latin typeface="Merriweather"/>
              </a:rPr>
              <a:t> </a:t>
            </a:r>
            <a:r>
              <a:rPr kumimoji="0" lang="it-IT" altLang="it-IT" b="1" i="0" u="none" strike="noStrike" cap="none" normalizeH="0" dirty="0" err="1" smtClean="0">
                <a:ln>
                  <a:noFill/>
                </a:ln>
                <a:solidFill>
                  <a:srgbClr val="C00000"/>
                </a:solidFill>
                <a:effectLst/>
                <a:latin typeface="Merriweather"/>
              </a:rPr>
              <a:t>progression</a:t>
            </a:r>
            <a:r>
              <a:rPr kumimoji="0" lang="it-IT" altLang="it-IT" b="1" i="0" u="none" strike="noStrike" cap="none" normalizeH="0" dirty="0" smtClean="0">
                <a:ln>
                  <a:noFill/>
                </a:ln>
                <a:solidFill>
                  <a:srgbClr val="C00000"/>
                </a:solidFill>
                <a:effectLst/>
                <a:latin typeface="Merriweather"/>
              </a:rPr>
              <a:t> </a:t>
            </a:r>
            <a:r>
              <a:rPr kumimoji="0" lang="it-IT" altLang="it-IT" b="1" i="0" u="none" strike="noStrike" cap="none" normalizeH="0" dirty="0" err="1" smtClean="0">
                <a:ln>
                  <a:noFill/>
                </a:ln>
                <a:solidFill>
                  <a:srgbClr val="C00000"/>
                </a:solidFill>
                <a:effectLst/>
                <a:latin typeface="Merriweather"/>
              </a:rPr>
              <a:t>regardless</a:t>
            </a:r>
            <a:r>
              <a:rPr kumimoji="0" lang="it-IT" altLang="it-IT" b="1" i="0" u="none" strike="noStrike" cap="none" normalizeH="0" dirty="0" smtClean="0">
                <a:ln>
                  <a:noFill/>
                </a:ln>
                <a:solidFill>
                  <a:srgbClr val="C00000"/>
                </a:solidFill>
                <a:effectLst/>
                <a:latin typeface="Merriweather"/>
              </a:rPr>
              <a:t> the </a:t>
            </a:r>
            <a:r>
              <a:rPr kumimoji="0" lang="it-IT" altLang="it-IT" b="1" i="0" u="none" strike="noStrike" cap="none" normalizeH="0" dirty="0" err="1" smtClean="0">
                <a:ln>
                  <a:noFill/>
                </a:ln>
                <a:solidFill>
                  <a:srgbClr val="C00000"/>
                </a:solidFill>
                <a:effectLst/>
                <a:latin typeface="Merriweather"/>
              </a:rPr>
              <a:t>final</a:t>
            </a:r>
            <a:r>
              <a:rPr kumimoji="0" lang="it-IT" altLang="it-IT" b="1" i="0" u="none" strike="noStrike" cap="none" normalizeH="0" dirty="0" smtClean="0">
                <a:ln>
                  <a:noFill/>
                </a:ln>
                <a:solidFill>
                  <a:srgbClr val="C00000"/>
                </a:solidFill>
                <a:effectLst/>
                <a:latin typeface="Merriweather"/>
              </a:rPr>
              <a:t> </a:t>
            </a:r>
            <a:r>
              <a:rPr kumimoji="0" lang="it-IT" altLang="it-IT" b="1" i="0" u="none" strike="noStrike" cap="none" normalizeH="0" dirty="0" err="1" smtClean="0">
                <a:ln>
                  <a:noFill/>
                </a:ln>
                <a:solidFill>
                  <a:srgbClr val="C00000"/>
                </a:solidFill>
                <a:effectLst/>
                <a:latin typeface="Merriweather"/>
              </a:rPr>
              <a:t>diagnosis</a:t>
            </a:r>
            <a:endParaRPr kumimoji="0" lang="it-IT" altLang="it-IT" b="1" i="0" u="none" strike="noStrike" cap="none" normalizeH="0" dirty="0" smtClean="0">
              <a:ln>
                <a:noFill/>
              </a:ln>
              <a:solidFill>
                <a:srgbClr val="C00000"/>
              </a:solidFill>
              <a:effectLst/>
              <a:latin typeface="Merriweathe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1" i="0" u="none" strike="noStrike" cap="none" normalizeH="0" dirty="0" smtClean="0">
              <a:ln>
                <a:noFill/>
              </a:ln>
              <a:effectLst/>
              <a:latin typeface="Merriweather"/>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600" b="1" baseline="0" dirty="0">
              <a:solidFill>
                <a:srgbClr val="002060"/>
              </a:solidFill>
              <a:latin typeface="Merriweathe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strike="noStrike" cap="none" normalizeH="0" dirty="0" smtClean="0">
                <a:ln>
                  <a:noFill/>
                </a:ln>
                <a:solidFill>
                  <a:srgbClr val="002060"/>
                </a:solidFill>
                <a:effectLst/>
                <a:latin typeface="Merriweather"/>
              </a:rPr>
              <a:t>-</a:t>
            </a:r>
            <a:r>
              <a:rPr kumimoji="0" lang="it-IT" altLang="it-IT" sz="1600" b="1" i="0" strike="noStrike" cap="none" normalizeH="0" baseline="0" dirty="0" smtClean="0">
                <a:ln>
                  <a:noFill/>
                </a:ln>
                <a:solidFill>
                  <a:srgbClr val="002060"/>
                </a:solidFill>
                <a:effectLst/>
                <a:latin typeface="Merriweather"/>
              </a:rPr>
              <a:t>Stock CJW, et </a:t>
            </a:r>
            <a:r>
              <a:rPr kumimoji="0" lang="it-IT" altLang="it-IT" sz="1600" b="1" i="0" strike="noStrike" cap="none" normalizeH="0" baseline="0" dirty="0" err="1" smtClean="0">
                <a:ln>
                  <a:noFill/>
                </a:ln>
                <a:solidFill>
                  <a:srgbClr val="002060"/>
                </a:solidFill>
                <a:effectLst/>
                <a:latin typeface="Merriweather"/>
              </a:rPr>
              <a:t>al.Deep-learning</a:t>
            </a:r>
            <a:r>
              <a:rPr kumimoji="0" lang="it-IT" altLang="it-IT" sz="1600" b="1" i="0" strike="noStrike" cap="none" normalizeH="0" baseline="0" dirty="0" smtClean="0">
                <a:ln>
                  <a:noFill/>
                </a:ln>
                <a:solidFill>
                  <a:srgbClr val="002060"/>
                </a:solidFill>
                <a:effectLst/>
                <a:latin typeface="Merriweather"/>
              </a:rPr>
              <a:t> CT </a:t>
            </a:r>
            <a:r>
              <a:rPr kumimoji="0" lang="it-IT" altLang="it-IT" sz="1600" b="1" i="0" strike="noStrike" cap="none" normalizeH="0" baseline="0" dirty="0" err="1" smtClean="0">
                <a:ln>
                  <a:noFill/>
                </a:ln>
                <a:solidFill>
                  <a:srgbClr val="002060"/>
                </a:solidFill>
                <a:effectLst/>
                <a:latin typeface="Merriweather"/>
              </a:rPr>
              <a:t>imaging</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algorithm</a:t>
            </a:r>
            <a:r>
              <a:rPr kumimoji="0" lang="it-IT" altLang="it-IT" sz="1600" b="1" i="0" strike="noStrike" cap="none" normalizeH="0" baseline="0" dirty="0" smtClean="0">
                <a:ln>
                  <a:noFill/>
                </a:ln>
                <a:solidFill>
                  <a:srgbClr val="002060"/>
                </a:solidFill>
                <a:effectLst/>
                <a:latin typeface="Merriweather"/>
              </a:rPr>
              <a:t> to </a:t>
            </a:r>
            <a:r>
              <a:rPr kumimoji="0" lang="it-IT" altLang="it-IT" sz="1600" b="1" i="0" strike="noStrike" cap="none" normalizeH="0" baseline="0" dirty="0" err="1" smtClean="0">
                <a:ln>
                  <a:noFill/>
                </a:ln>
                <a:solidFill>
                  <a:srgbClr val="002060"/>
                </a:solidFill>
                <a:effectLst/>
                <a:latin typeface="Merriweather"/>
              </a:rPr>
              <a:t>detect</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usual</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interstitial</a:t>
            </a:r>
            <a:r>
              <a:rPr kumimoji="0" lang="it-IT" altLang="it-IT" sz="1600" b="1" i="0" strike="noStrike" cap="none" normalizeH="0" baseline="0" dirty="0" smtClean="0">
                <a:ln>
                  <a:noFill/>
                </a:ln>
                <a:solidFill>
                  <a:srgbClr val="002060"/>
                </a:solidFill>
                <a:effectLst/>
                <a:latin typeface="Merriweather"/>
              </a:rPr>
              <a:t> pneumonia pattern in </a:t>
            </a:r>
            <a:r>
              <a:rPr kumimoji="0" lang="it-IT" altLang="it-IT" sz="1600" b="1" i="0" strike="noStrike" cap="none" normalizeH="0" baseline="0" dirty="0" err="1" smtClean="0">
                <a:ln>
                  <a:noFill/>
                </a:ln>
                <a:solidFill>
                  <a:srgbClr val="002060"/>
                </a:solidFill>
                <a:effectLst/>
                <a:latin typeface="Merriweather"/>
              </a:rPr>
              <a:t>patients</a:t>
            </a:r>
            <a:r>
              <a:rPr kumimoji="0" lang="it-IT" altLang="it-IT" sz="1600" b="1" i="0" strike="noStrike" cap="none" normalizeH="0" baseline="0" dirty="0" smtClean="0">
                <a:ln>
                  <a:noFill/>
                </a:ln>
                <a:solidFill>
                  <a:srgbClr val="002060"/>
                </a:solidFill>
                <a:effectLst/>
                <a:latin typeface="Merriweather"/>
              </a:rPr>
              <a:t> with </a:t>
            </a:r>
            <a:r>
              <a:rPr kumimoji="0" lang="it-IT" altLang="it-IT" sz="1600" b="1" i="0" strike="noStrike" cap="none" normalizeH="0" baseline="0" dirty="0" err="1" smtClean="0">
                <a:ln>
                  <a:noFill/>
                </a:ln>
                <a:solidFill>
                  <a:srgbClr val="002060"/>
                </a:solidFill>
                <a:effectLst/>
                <a:latin typeface="Merriweather"/>
              </a:rPr>
              <a:t>systemic</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sclerosis-associated</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interstitial</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lung</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disease</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association</a:t>
            </a:r>
            <a:r>
              <a:rPr kumimoji="0" lang="it-IT" altLang="it-IT" sz="1600" b="1" i="0" strike="noStrike" cap="none" normalizeH="0" baseline="0" dirty="0" smtClean="0">
                <a:ln>
                  <a:noFill/>
                </a:ln>
                <a:solidFill>
                  <a:srgbClr val="002060"/>
                </a:solidFill>
                <a:effectLst/>
                <a:latin typeface="Merriweather"/>
              </a:rPr>
              <a:t> with </a:t>
            </a:r>
            <a:r>
              <a:rPr kumimoji="0" lang="it-IT" altLang="it-IT" sz="1600" b="1" i="0" strike="noStrike" cap="none" normalizeH="0" baseline="0" dirty="0" err="1" smtClean="0">
                <a:ln>
                  <a:noFill/>
                </a:ln>
                <a:solidFill>
                  <a:srgbClr val="002060"/>
                </a:solidFill>
                <a:effectLst/>
                <a:latin typeface="Merriweather"/>
              </a:rPr>
              <a:t>disease</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progression</a:t>
            </a:r>
            <a:r>
              <a:rPr kumimoji="0" lang="it-IT" altLang="it-IT" sz="1600" b="1" i="0" strike="noStrike" cap="none" normalizeH="0" baseline="0" dirty="0" smtClean="0">
                <a:ln>
                  <a:noFill/>
                </a:ln>
                <a:solidFill>
                  <a:srgbClr val="002060"/>
                </a:solidFill>
                <a:effectLst/>
                <a:latin typeface="Merriweather"/>
              </a:rPr>
              <a:t> and </a:t>
            </a:r>
            <a:r>
              <a:rPr kumimoji="0" lang="it-IT" altLang="it-IT" sz="1600" b="1" i="0" strike="noStrike" cap="none" normalizeH="0" baseline="0" dirty="0" err="1" smtClean="0">
                <a:ln>
                  <a:noFill/>
                </a:ln>
                <a:solidFill>
                  <a:srgbClr val="002060"/>
                </a:solidFill>
                <a:effectLst/>
                <a:latin typeface="Merriweather"/>
              </a:rPr>
              <a:t>survival</a:t>
            </a:r>
            <a:r>
              <a:rPr kumimoji="0" lang="it-IT" altLang="it-IT" sz="1600" b="1" i="0" strike="noStrike" cap="none" normalizeH="0" baseline="0" dirty="0" smtClean="0">
                <a:ln>
                  <a:noFill/>
                </a:ln>
                <a:solidFill>
                  <a:srgbClr val="002060"/>
                </a:solidFill>
                <a:effectLst/>
                <a:latin typeface="Merriweather"/>
              </a:rPr>
              <a:t>. </a:t>
            </a:r>
            <a:r>
              <a:rPr kumimoji="0" lang="it-IT" altLang="it-IT" sz="1600" b="1" i="0" strike="noStrike" cap="none" normalizeH="0" baseline="0" dirty="0" err="1" smtClean="0">
                <a:ln>
                  <a:noFill/>
                </a:ln>
                <a:solidFill>
                  <a:srgbClr val="002060"/>
                </a:solidFill>
                <a:effectLst/>
                <a:latin typeface="Merriweather"/>
              </a:rPr>
              <a:t>Rheumatology</a:t>
            </a:r>
            <a:r>
              <a:rPr kumimoji="0" lang="it-IT" altLang="it-IT" sz="1600" b="1" i="0" strike="noStrike" cap="none" normalizeH="0" baseline="0" dirty="0" smtClean="0">
                <a:ln>
                  <a:noFill/>
                </a:ln>
                <a:solidFill>
                  <a:srgbClr val="002060"/>
                </a:solidFill>
                <a:effectLst/>
                <a:latin typeface="Merriweather"/>
              </a:rPr>
              <a:t> in press</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600" b="1" dirty="0">
              <a:solidFill>
                <a:srgbClr val="002060"/>
              </a:solidFill>
              <a:latin typeface="Merriweather"/>
            </a:endParaRPr>
          </a:p>
          <a:p>
            <a:r>
              <a:rPr kumimoji="0" lang="it-IT" altLang="it-IT" sz="1600" b="1" i="0" strike="noStrike" cap="none" normalizeH="0" baseline="0" dirty="0" smtClean="0">
                <a:ln>
                  <a:noFill/>
                </a:ln>
                <a:solidFill>
                  <a:srgbClr val="002060"/>
                </a:solidFill>
                <a:effectLst/>
                <a:latin typeface="Merriweather"/>
              </a:rPr>
              <a:t>-Chilosi M, et </a:t>
            </a:r>
            <a:r>
              <a:rPr kumimoji="0" lang="it-IT" altLang="it-IT" sz="1600" b="1" i="0" strike="noStrike" cap="none" normalizeH="0" baseline="0" dirty="0" err="1" smtClean="0">
                <a:ln>
                  <a:noFill/>
                </a:ln>
                <a:solidFill>
                  <a:srgbClr val="002060"/>
                </a:solidFill>
                <a:effectLst/>
                <a:latin typeface="Merriweather"/>
              </a:rPr>
              <a:t>al.</a:t>
            </a:r>
            <a:r>
              <a:rPr lang="it-IT" altLang="it-IT" sz="1600" b="1" dirty="0" err="1" smtClean="0">
                <a:solidFill>
                  <a:srgbClr val="002060"/>
                </a:solidFill>
              </a:rPr>
              <a:t>The</a:t>
            </a:r>
            <a:r>
              <a:rPr lang="it-IT" altLang="it-IT" sz="1600" b="1" dirty="0" smtClean="0">
                <a:solidFill>
                  <a:srgbClr val="002060"/>
                </a:solidFill>
              </a:rPr>
              <a:t> </a:t>
            </a:r>
            <a:r>
              <a:rPr lang="it-IT" altLang="it-IT" sz="1600" b="1" dirty="0" err="1" smtClean="0">
                <a:solidFill>
                  <a:srgbClr val="002060"/>
                </a:solidFill>
              </a:rPr>
              <a:t>pathogenesis</a:t>
            </a:r>
            <a:r>
              <a:rPr lang="it-IT" altLang="it-IT" sz="1600" b="1" dirty="0" smtClean="0">
                <a:solidFill>
                  <a:srgbClr val="002060"/>
                </a:solidFill>
              </a:rPr>
              <a:t> of </a:t>
            </a:r>
            <a:r>
              <a:rPr lang="it-IT" altLang="it-IT" sz="1600" b="1" dirty="0" err="1" smtClean="0">
                <a:solidFill>
                  <a:srgbClr val="002060"/>
                </a:solidFill>
              </a:rPr>
              <a:t>IPF:from</a:t>
            </a:r>
            <a:r>
              <a:rPr lang="it-IT" altLang="it-IT" sz="1600" b="1" dirty="0" smtClean="0">
                <a:solidFill>
                  <a:srgbClr val="002060"/>
                </a:solidFill>
              </a:rPr>
              <a:t> «</a:t>
            </a:r>
            <a:r>
              <a:rPr lang="it-IT" altLang="it-IT" sz="1600" b="1" dirty="0" err="1" smtClean="0">
                <a:solidFill>
                  <a:srgbClr val="002060"/>
                </a:solidFill>
              </a:rPr>
              <a:t>folies</a:t>
            </a:r>
            <a:r>
              <a:rPr lang="it-IT" altLang="it-IT" sz="1600" b="1" dirty="0" smtClean="0">
                <a:solidFill>
                  <a:srgbClr val="002060"/>
                </a:solidFill>
              </a:rPr>
              <a:t> à </a:t>
            </a:r>
            <a:r>
              <a:rPr lang="it-IT" altLang="it-IT" sz="1600" b="1" dirty="0" err="1" smtClean="0">
                <a:solidFill>
                  <a:srgbClr val="002060"/>
                </a:solidFill>
              </a:rPr>
              <a:t>deux</a:t>
            </a:r>
            <a:r>
              <a:rPr lang="it-IT" altLang="it-IT" sz="1600" b="1" dirty="0" smtClean="0">
                <a:solidFill>
                  <a:srgbClr val="002060"/>
                </a:solidFill>
              </a:rPr>
              <a:t>» to «</a:t>
            </a:r>
            <a:r>
              <a:rPr lang="it-IT" altLang="it-IT" sz="1600" b="1" dirty="0" err="1" smtClean="0">
                <a:solidFill>
                  <a:srgbClr val="002060"/>
                </a:solidFill>
              </a:rPr>
              <a:t>culprit</a:t>
            </a:r>
            <a:r>
              <a:rPr lang="it-IT" altLang="it-IT" sz="1600" b="1" dirty="0" smtClean="0">
                <a:solidFill>
                  <a:srgbClr val="002060"/>
                </a:solidFill>
              </a:rPr>
              <a:t> </a:t>
            </a:r>
            <a:r>
              <a:rPr lang="it-IT" altLang="it-IT" sz="1600" b="1" dirty="0" err="1" smtClean="0">
                <a:solidFill>
                  <a:srgbClr val="002060"/>
                </a:solidFill>
              </a:rPr>
              <a:t>cell</a:t>
            </a:r>
            <a:r>
              <a:rPr lang="it-IT" altLang="it-IT" sz="1600" b="1" dirty="0" smtClean="0">
                <a:solidFill>
                  <a:srgbClr val="002060"/>
                </a:solidFill>
              </a:rPr>
              <a:t> Trio» </a:t>
            </a:r>
            <a:r>
              <a:rPr lang="it-IT" altLang="it-IT" sz="1600" b="1" dirty="0" err="1" smtClean="0">
                <a:solidFill>
                  <a:srgbClr val="002060"/>
                </a:solidFill>
              </a:rPr>
              <a:t>Pathologica</a:t>
            </a:r>
            <a:r>
              <a:rPr lang="it-IT" altLang="it-IT" sz="1600" b="1" dirty="0" smtClean="0">
                <a:solidFill>
                  <a:srgbClr val="002060"/>
                </a:solidFill>
              </a:rPr>
              <a:t> </a:t>
            </a:r>
            <a:r>
              <a:rPr lang="it-IT" altLang="it-IT" sz="1600" b="1" dirty="0">
                <a:solidFill>
                  <a:srgbClr val="002060"/>
                </a:solidFill>
              </a:rPr>
              <a:t>2025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600" b="1" i="0" strike="noStrike" cap="none" normalizeH="0" baseline="0" dirty="0" smtClean="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1600" b="1" dirty="0">
              <a:solidFill>
                <a:srgbClr val="002060"/>
              </a:solidFill>
            </a:endParaRPr>
          </a:p>
          <a:p>
            <a:pPr lvl="0"/>
            <a:r>
              <a:rPr kumimoji="0" lang="it-IT" altLang="it-IT" sz="1600" b="1" i="0" strike="noStrike" cap="none" normalizeH="0" baseline="0" dirty="0" smtClean="0">
                <a:ln>
                  <a:noFill/>
                </a:ln>
                <a:solidFill>
                  <a:srgbClr val="002060"/>
                </a:solidFill>
                <a:effectLst/>
              </a:rPr>
              <a:t>-Chilosi M, et al.</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Alveolar</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stem</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cell</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exhaustion</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fibrosis</a:t>
            </a:r>
            <a:r>
              <a:rPr kumimoji="0" lang="it-IT" altLang="it-IT" sz="1600" b="1" i="0" strike="noStrike" cap="none" normalizeH="0" dirty="0" smtClean="0">
                <a:ln>
                  <a:noFill/>
                </a:ln>
                <a:solidFill>
                  <a:srgbClr val="002060"/>
                </a:solidFill>
                <a:effectLst/>
              </a:rPr>
              <a:t> and </a:t>
            </a:r>
            <a:r>
              <a:rPr kumimoji="0" lang="it-IT" altLang="it-IT" sz="1600" b="1" i="0" strike="noStrike" cap="none" normalizeH="0" dirty="0" err="1" smtClean="0">
                <a:ln>
                  <a:noFill/>
                </a:ln>
                <a:solidFill>
                  <a:srgbClr val="002060"/>
                </a:solidFill>
                <a:effectLst/>
              </a:rPr>
              <a:t>bronchiolar</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proliferation»related</a:t>
            </a:r>
            <a:r>
              <a:rPr kumimoji="0" lang="it-IT" altLang="it-IT" sz="1600" b="1" i="0" strike="noStrike" cap="none" normalizeH="0" dirty="0" smtClean="0">
                <a:ln>
                  <a:noFill/>
                </a:ln>
                <a:solidFill>
                  <a:srgbClr val="002060"/>
                </a:solidFill>
                <a:effectLst/>
              </a:rPr>
              <a:t> </a:t>
            </a:r>
            <a:r>
              <a:rPr kumimoji="0" lang="it-IT" altLang="it-IT" sz="1600" b="1" i="0" strike="noStrike" cap="none" normalizeH="0" dirty="0" err="1" smtClean="0">
                <a:ln>
                  <a:noFill/>
                </a:ln>
                <a:solidFill>
                  <a:srgbClr val="002060"/>
                </a:solidFill>
                <a:effectLst/>
              </a:rPr>
              <a:t>entities</a:t>
            </a:r>
            <a:r>
              <a:rPr kumimoji="0" lang="it-IT" altLang="it-IT" sz="1600" b="1" i="0" strike="noStrike" cap="none" normalizeH="0" dirty="0" smtClean="0">
                <a:ln>
                  <a:noFill/>
                </a:ln>
                <a:solidFill>
                  <a:srgbClr val="002060"/>
                </a:solidFill>
                <a:effectLst/>
              </a:rPr>
              <a:t>. A narrative </a:t>
            </a:r>
            <a:r>
              <a:rPr kumimoji="0" lang="it-IT" altLang="it-IT" sz="1600" b="1" i="0" strike="noStrike" cap="none" normalizeH="0" dirty="0" err="1" smtClean="0">
                <a:ln>
                  <a:noFill/>
                </a:ln>
                <a:solidFill>
                  <a:srgbClr val="002060"/>
                </a:solidFill>
                <a:effectLst/>
              </a:rPr>
              <a:t>review</a:t>
            </a:r>
            <a:r>
              <a:rPr lang="it-IT" altLang="it-IT" sz="1600" b="1" dirty="0" smtClean="0">
                <a:solidFill>
                  <a:srgbClr val="002060"/>
                </a:solidFill>
              </a:rPr>
              <a:t>. </a:t>
            </a:r>
            <a:r>
              <a:rPr lang="it-IT" altLang="it-IT" sz="1600" b="1" dirty="0" err="1" smtClean="0">
                <a:solidFill>
                  <a:srgbClr val="002060"/>
                </a:solidFill>
              </a:rPr>
              <a:t>Pulmonology</a:t>
            </a:r>
            <a:r>
              <a:rPr lang="it-IT" altLang="it-IT" sz="1600" b="1" dirty="0" smtClean="0">
                <a:solidFill>
                  <a:srgbClr val="002060"/>
                </a:solidFill>
              </a:rPr>
              <a:t> 2025</a:t>
            </a:r>
            <a:endParaRPr kumimoji="0" lang="it-IT" altLang="it-IT" sz="1600" b="1" i="0"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1318760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15512" y="2136297"/>
            <a:ext cx="9821215" cy="2800767"/>
          </a:xfrm>
          <a:prstGeom prst="rect">
            <a:avLst/>
          </a:prstGeom>
          <a:noFill/>
        </p:spPr>
        <p:txBody>
          <a:bodyPr wrap="none" rtlCol="0">
            <a:spAutoFit/>
          </a:bodyPr>
          <a:lstStyle/>
          <a:p>
            <a:r>
              <a:rPr lang="it-IT" sz="2800" dirty="0" smtClean="0"/>
              <a:t>The </a:t>
            </a:r>
            <a:r>
              <a:rPr lang="it-IT" sz="2800" dirty="0" err="1" smtClean="0"/>
              <a:t>currently</a:t>
            </a:r>
            <a:r>
              <a:rPr lang="it-IT" sz="2800" dirty="0" smtClean="0"/>
              <a:t> </a:t>
            </a:r>
            <a:r>
              <a:rPr lang="it-IT" sz="2800" dirty="0" err="1" smtClean="0"/>
              <a:t>available</a:t>
            </a:r>
            <a:r>
              <a:rPr lang="it-IT" sz="2800" dirty="0" smtClean="0"/>
              <a:t>  information : the </a:t>
            </a:r>
            <a:r>
              <a:rPr lang="it-IT" sz="2800" dirty="0" err="1" smtClean="0"/>
              <a:t>objective</a:t>
            </a:r>
            <a:r>
              <a:rPr lang="it-IT" sz="2800" dirty="0" smtClean="0"/>
              <a:t> </a:t>
            </a:r>
            <a:r>
              <a:rPr lang="it-IT" sz="2800" dirty="0" err="1" smtClean="0"/>
              <a:t>element</a:t>
            </a:r>
            <a:r>
              <a:rPr lang="it-IT" sz="2800" dirty="0" smtClean="0"/>
              <a:t> in the </a:t>
            </a:r>
          </a:p>
          <a:p>
            <a:r>
              <a:rPr lang="it-IT" sz="2800" dirty="0" smtClean="0"/>
              <a:t>«game»</a:t>
            </a:r>
          </a:p>
          <a:p>
            <a:endParaRPr lang="it-IT" sz="2800" dirty="0"/>
          </a:p>
          <a:p>
            <a:endParaRPr lang="it-IT" sz="2800" dirty="0" smtClean="0"/>
          </a:p>
          <a:p>
            <a:r>
              <a:rPr lang="it-IT" sz="2800" dirty="0" smtClean="0"/>
              <a:t>The  «</a:t>
            </a:r>
            <a:r>
              <a:rPr lang="it-IT" sz="2800" dirty="0" err="1" smtClean="0"/>
              <a:t>bet</a:t>
            </a:r>
            <a:r>
              <a:rPr lang="it-IT" sz="2800" dirty="0" smtClean="0"/>
              <a:t>»: the </a:t>
            </a:r>
            <a:r>
              <a:rPr lang="it-IT" sz="2800" dirty="0" err="1" smtClean="0"/>
              <a:t>subjective</a:t>
            </a:r>
            <a:r>
              <a:rPr lang="it-IT" sz="2800" dirty="0" smtClean="0"/>
              <a:t> </a:t>
            </a:r>
            <a:r>
              <a:rPr lang="it-IT" sz="2800" dirty="0" err="1"/>
              <a:t>element</a:t>
            </a:r>
            <a:r>
              <a:rPr lang="it-IT" sz="2800" dirty="0"/>
              <a:t> </a:t>
            </a:r>
            <a:r>
              <a:rPr lang="it-IT" sz="2800" dirty="0" smtClean="0"/>
              <a:t>of </a:t>
            </a:r>
            <a:r>
              <a:rPr lang="it-IT" sz="2800" dirty="0"/>
              <a:t>the </a:t>
            </a:r>
            <a:r>
              <a:rPr lang="it-IT" sz="2800" dirty="0" smtClean="0"/>
              <a:t>«game»</a:t>
            </a:r>
            <a:endParaRPr lang="it-IT" sz="2800" dirty="0"/>
          </a:p>
          <a:p>
            <a:endParaRPr lang="it-IT" dirty="0"/>
          </a:p>
          <a:p>
            <a:endParaRPr lang="it-IT" dirty="0"/>
          </a:p>
        </p:txBody>
      </p:sp>
    </p:spTree>
    <p:extLst>
      <p:ext uri="{BB962C8B-B14F-4D97-AF65-F5344CB8AC3E}">
        <p14:creationId xmlns:p14="http://schemas.microsoft.com/office/powerpoint/2010/main" val="21292698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042605" y="291314"/>
            <a:ext cx="6163598" cy="6218062"/>
          </a:xfrm>
          <a:prstGeom prst="rect">
            <a:avLst/>
          </a:prstGeom>
        </p:spPr>
      </p:pic>
    </p:spTree>
    <p:extLst>
      <p:ext uri="{BB962C8B-B14F-4D97-AF65-F5344CB8AC3E}">
        <p14:creationId xmlns:p14="http://schemas.microsoft.com/office/powerpoint/2010/main" val="2266617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225476" y="1539778"/>
            <a:ext cx="7741048" cy="3778444"/>
          </a:xfrm>
          <a:prstGeom prst="rect">
            <a:avLst/>
          </a:prstGeom>
        </p:spPr>
      </p:pic>
    </p:spTree>
    <p:extLst>
      <p:ext uri="{BB962C8B-B14F-4D97-AF65-F5344CB8AC3E}">
        <p14:creationId xmlns:p14="http://schemas.microsoft.com/office/powerpoint/2010/main" val="317578752"/>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12112" y="488316"/>
            <a:ext cx="9944986" cy="5988070"/>
          </a:xfrm>
          <a:prstGeom prst="rect">
            <a:avLst/>
          </a:prstGeom>
        </p:spPr>
      </p:pic>
    </p:spTree>
    <p:extLst>
      <p:ext uri="{BB962C8B-B14F-4D97-AF65-F5344CB8AC3E}">
        <p14:creationId xmlns:p14="http://schemas.microsoft.com/office/powerpoint/2010/main" val="3102332706"/>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 name="Table"/>
          <p:cNvGraphicFramePr/>
          <p:nvPr/>
        </p:nvGraphicFramePr>
        <p:xfrm>
          <a:off x="646430" y="828039"/>
          <a:ext cx="7265571" cy="1898670"/>
        </p:xfrm>
        <a:graphic>
          <a:graphicData uri="http://schemas.openxmlformats.org/drawingml/2006/table">
            <a:tbl>
              <a:tblPr firstRow="1" firstCol="1"/>
              <a:tblGrid>
                <a:gridCol w="2421857">
                  <a:extLst>
                    <a:ext uri="{9D8B030D-6E8A-4147-A177-3AD203B41FA5}">
                      <a16:colId xmlns:a16="http://schemas.microsoft.com/office/drawing/2014/main" val="20000"/>
                    </a:ext>
                  </a:extLst>
                </a:gridCol>
                <a:gridCol w="2421857">
                  <a:extLst>
                    <a:ext uri="{9D8B030D-6E8A-4147-A177-3AD203B41FA5}">
                      <a16:colId xmlns:a16="http://schemas.microsoft.com/office/drawing/2014/main" val="20001"/>
                    </a:ext>
                  </a:extLst>
                </a:gridCol>
                <a:gridCol w="2421857">
                  <a:extLst>
                    <a:ext uri="{9D8B030D-6E8A-4147-A177-3AD203B41FA5}">
                      <a16:colId xmlns:a16="http://schemas.microsoft.com/office/drawing/2014/main" val="20002"/>
                    </a:ext>
                  </a:extLst>
                </a:gridCol>
              </a:tblGrid>
              <a:tr h="316445">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Feature </a:t>
                      </a:r>
                    </a:p>
                  </a:txBody>
                  <a:tcPr marL="25400" marR="25400" marT="25400" marB="25400" anchor="ctr" horzOverflow="overflow">
                    <a:lnR w="3175">
                      <a:solidFill>
                        <a:srgbClr val="000000"/>
                      </a:solidFill>
                      <a:custDash>
                        <a:ds d="200000" sp="200000"/>
                      </a:custDash>
                      <a:miter lim="400000"/>
                    </a:lnR>
                    <a:lnB w="3175">
                      <a:solidFill>
                        <a:srgbClr val="000000"/>
                      </a:solidFill>
                      <a:miter lim="400000"/>
                    </a:lnB>
                    <a:noFill/>
                  </a:tcPr>
                </a:tc>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CTD cases, N (% of total)</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B w="3175">
                      <a:solidFill>
                        <a:srgbClr val="000000"/>
                      </a:solidFill>
                      <a:miter lim="400000"/>
                    </a:lnB>
                    <a:noFill/>
                  </a:tcPr>
                </a:tc>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IPF cases, N (% of total)</a:t>
                      </a:r>
                    </a:p>
                  </a:txBody>
                  <a:tcPr marL="25400" marR="25400" marT="25400" marB="25400" anchor="ctr" horzOverflow="overflow">
                    <a:lnL w="3175">
                      <a:solidFill>
                        <a:srgbClr val="000000"/>
                      </a:solidFill>
                      <a:custDash>
                        <a:ds d="200000" sp="200000"/>
                      </a:custDash>
                      <a:miter lim="400000"/>
                    </a:lnL>
                    <a:lnB w="3175">
                      <a:solidFill>
                        <a:srgbClr val="000000"/>
                      </a:solidFill>
                      <a:miter lim="400000"/>
                    </a:lnB>
                    <a:noFill/>
                  </a:tcPr>
                </a:tc>
                <a:extLst>
                  <a:ext uri="{0D108BD9-81ED-4DB2-BD59-A6C34878D82A}">
                    <a16:rowId xmlns:a16="http://schemas.microsoft.com/office/drawing/2014/main" val="10000"/>
                  </a:ext>
                </a:extLst>
              </a:tr>
              <a:tr h="316445">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NSIP pattern without OP</a:t>
                      </a:r>
                    </a:p>
                  </a:txBody>
                  <a:tcPr marL="25400" marR="25400" marT="25400" marB="25400" anchor="ctr" horzOverflow="overflow">
                    <a:lnR w="3175">
                      <a:solidFill>
                        <a:srgbClr val="000000"/>
                      </a:solidFill>
                      <a:miter lim="400000"/>
                    </a:lnR>
                    <a:lnT w="3175">
                      <a:solidFill>
                        <a:srgbClr val="000000"/>
                      </a:solidFill>
                      <a:miter lim="400000"/>
                    </a:lnT>
                    <a:lnB w="3175">
                      <a:solidFill>
                        <a:srgbClr val="000000"/>
                      </a:solidFill>
                      <a:custDash>
                        <a:ds d="200000" sp="200000"/>
                      </a:custDash>
                      <a:miter lim="400000"/>
                    </a:lnB>
                    <a:noFill/>
                  </a:tcPr>
                </a:tc>
                <a:tc>
                  <a:txBody>
                    <a:bodyPr/>
                    <a:lstStyle/>
                    <a:p>
                      <a:pPr defTabSz="914400">
                        <a:defRPr sz="1800"/>
                      </a:pPr>
                      <a:r>
                        <a:rPr sz="1200">
                          <a:latin typeface="+mj-lt"/>
                          <a:ea typeface="+mj-ea"/>
                          <a:cs typeface="+mj-cs"/>
                          <a:sym typeface="Helvetica"/>
                        </a:rPr>
                        <a:t>36/120 (30%)</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miter lim="400000"/>
                    </a:lnT>
                    <a:lnB w="3175">
                      <a:solidFill>
                        <a:srgbClr val="000000"/>
                      </a:solidFill>
                      <a:custDash>
                        <a:ds d="200000" sp="200000"/>
                      </a:custDash>
                      <a:miter lim="400000"/>
                    </a:lnB>
                    <a:noFill/>
                  </a:tcPr>
                </a:tc>
                <a:tc>
                  <a:txBody>
                    <a:bodyPr/>
                    <a:lstStyle/>
                    <a:p>
                      <a:pPr defTabSz="914400">
                        <a:defRPr sz="1800"/>
                      </a:pPr>
                      <a:r>
                        <a:rPr sz="1200">
                          <a:latin typeface="+mj-lt"/>
                          <a:ea typeface="+mj-ea"/>
                          <a:cs typeface="+mj-cs"/>
                          <a:sym typeface="Helvetica"/>
                        </a:rPr>
                        <a:t>2/38 (5.2%)</a:t>
                      </a:r>
                    </a:p>
                  </a:txBody>
                  <a:tcPr marL="25400" marR="25400" marT="25400" marB="25400" anchor="ctr" horzOverflow="overflow">
                    <a:lnL w="3175">
                      <a:solidFill>
                        <a:srgbClr val="000000"/>
                      </a:solidFill>
                      <a:custDash>
                        <a:ds d="200000" sp="200000"/>
                      </a:custDash>
                      <a:miter lim="400000"/>
                    </a:lnL>
                    <a:lnT w="3175">
                      <a:solidFill>
                        <a:srgbClr val="000000"/>
                      </a:solidFill>
                      <a:miter lim="400000"/>
                    </a:lnT>
                    <a:lnB w="3175">
                      <a:solidFill>
                        <a:srgbClr val="000000"/>
                      </a:solidFill>
                      <a:custDash>
                        <a:ds d="200000" sp="200000"/>
                      </a:custDash>
                      <a:miter lim="400000"/>
                    </a:lnB>
                    <a:noFill/>
                  </a:tcPr>
                </a:tc>
                <a:extLst>
                  <a:ext uri="{0D108BD9-81ED-4DB2-BD59-A6C34878D82A}">
                    <a16:rowId xmlns:a16="http://schemas.microsoft.com/office/drawing/2014/main" val="10001"/>
                  </a:ext>
                </a:extLst>
              </a:tr>
              <a:tr h="316445">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OP without NSIP</a:t>
                      </a:r>
                    </a:p>
                  </a:txBody>
                  <a:tcPr marL="25400" marR="25400" marT="25400" marB="25400" anchor="ctr" horzOverflow="overflow">
                    <a:lnR w="3175">
                      <a:solidFill>
                        <a:srgbClr val="000000"/>
                      </a:solidFill>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200">
                          <a:latin typeface="+mj-lt"/>
                          <a:ea typeface="+mj-ea"/>
                          <a:cs typeface="+mj-cs"/>
                          <a:sym typeface="Helvetica"/>
                        </a:rPr>
                        <a:t>6/120 (5%)</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200">
                          <a:latin typeface="+mj-lt"/>
                          <a:ea typeface="+mj-ea"/>
                          <a:cs typeface="+mj-cs"/>
                          <a:sym typeface="Helvetica"/>
                        </a:rPr>
                        <a:t>3/38 (7.8%)</a:t>
                      </a:r>
                    </a:p>
                  </a:txBody>
                  <a:tcPr marL="25400" marR="25400" marT="25400" marB="25400" anchor="ctr" horzOverflow="overflow">
                    <a:lnL w="3175">
                      <a:solidFill>
                        <a:srgbClr val="000000"/>
                      </a:solidFill>
                      <a:custDash>
                        <a:ds d="200000" sp="200000"/>
                      </a:custDash>
                      <a:miter lim="400000"/>
                    </a:lnL>
                    <a:lnT w="3175">
                      <a:solidFill>
                        <a:srgbClr val="000000"/>
                      </a:solidFill>
                      <a:custDash>
                        <a:ds d="200000" sp="200000"/>
                      </a:custDash>
                      <a:miter lim="400000"/>
                    </a:lnT>
                    <a:lnB w="3175">
                      <a:solidFill>
                        <a:srgbClr val="000000"/>
                      </a:solidFill>
                      <a:custDash>
                        <a:ds d="200000" sp="200000"/>
                      </a:custDash>
                      <a:miter lim="400000"/>
                    </a:lnB>
                    <a:noFill/>
                  </a:tcPr>
                </a:tc>
                <a:extLst>
                  <a:ext uri="{0D108BD9-81ED-4DB2-BD59-A6C34878D82A}">
                    <a16:rowId xmlns:a16="http://schemas.microsoft.com/office/drawing/2014/main" val="10002"/>
                  </a:ext>
                </a:extLst>
              </a:tr>
              <a:tr h="316445">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NSIP + OP</a:t>
                      </a:r>
                    </a:p>
                  </a:txBody>
                  <a:tcPr marL="25400" marR="25400" marT="25400" marB="25400" anchor="ctr" horzOverflow="overflow">
                    <a:lnR w="3175">
                      <a:solidFill>
                        <a:srgbClr val="000000"/>
                      </a:solidFill>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200">
                          <a:latin typeface="+mj-lt"/>
                          <a:ea typeface="+mj-ea"/>
                          <a:cs typeface="+mj-cs"/>
                          <a:sym typeface="Helvetica"/>
                        </a:rPr>
                        <a:t>29/120 (24%)</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200">
                          <a:latin typeface="+mj-lt"/>
                          <a:ea typeface="+mj-ea"/>
                          <a:cs typeface="+mj-cs"/>
                          <a:sym typeface="Helvetica"/>
                        </a:rPr>
                        <a:t>0/38 (0%)</a:t>
                      </a:r>
                    </a:p>
                  </a:txBody>
                  <a:tcPr marL="25400" marR="25400" marT="25400" marB="25400" anchor="ctr" horzOverflow="overflow">
                    <a:lnL w="3175">
                      <a:solidFill>
                        <a:srgbClr val="000000"/>
                      </a:solidFill>
                      <a:custDash>
                        <a:ds d="200000" sp="200000"/>
                      </a:custDash>
                      <a:miter lim="400000"/>
                    </a:lnL>
                    <a:lnT w="3175">
                      <a:solidFill>
                        <a:srgbClr val="000000"/>
                      </a:solidFill>
                      <a:custDash>
                        <a:ds d="200000" sp="200000"/>
                      </a:custDash>
                      <a:miter lim="400000"/>
                    </a:lnT>
                    <a:lnB w="3175">
                      <a:solidFill>
                        <a:srgbClr val="000000"/>
                      </a:solidFill>
                      <a:custDash>
                        <a:ds d="200000" sp="200000"/>
                      </a:custDash>
                      <a:miter lim="400000"/>
                    </a:lnB>
                    <a:noFill/>
                  </a:tcPr>
                </a:tc>
                <a:extLst>
                  <a:ext uri="{0D108BD9-81ED-4DB2-BD59-A6C34878D82A}">
                    <a16:rowId xmlns:a16="http://schemas.microsoft.com/office/drawing/2014/main" val="10003"/>
                  </a:ext>
                </a:extLst>
              </a:tr>
              <a:tr h="316445">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UIP pattern</a:t>
                      </a:r>
                    </a:p>
                  </a:txBody>
                  <a:tcPr marL="25400" marR="25400" marT="25400" marB="25400" anchor="ctr" horzOverflow="overflow">
                    <a:lnR w="3175">
                      <a:solidFill>
                        <a:srgbClr val="000000"/>
                      </a:solidFill>
                      <a:miter lim="400000"/>
                    </a:lnR>
                    <a:lnT w="3175">
                      <a:solidFill>
                        <a:srgbClr val="000000"/>
                      </a:solidFill>
                      <a:custDash>
                        <a:ds d="200000" sp="200000"/>
                      </a:custDash>
                      <a:miter lim="400000"/>
                    </a:lnT>
                    <a:lnB w="3175">
                      <a:solidFill>
                        <a:srgbClr val="000000"/>
                      </a:solidFill>
                      <a:custDash>
                        <a:ds d="200000" sp="200000"/>
                      </a:custDash>
                      <a:miter lim="400000"/>
                    </a:lnB>
                    <a:solidFill>
                      <a:srgbClr val="F3E3F5"/>
                    </a:solidFill>
                  </a:tcPr>
                </a:tc>
                <a:tc>
                  <a:txBody>
                    <a:bodyPr/>
                    <a:lstStyle/>
                    <a:p>
                      <a:pPr defTabSz="914400">
                        <a:defRPr sz="1800"/>
                      </a:pPr>
                      <a:r>
                        <a:rPr sz="1200" b="1">
                          <a:latin typeface="+mj-lt"/>
                          <a:ea typeface="+mj-ea"/>
                          <a:cs typeface="+mj-cs"/>
                          <a:sym typeface="Helvetica"/>
                        </a:rPr>
                        <a:t>28/120 (23%)</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solidFill>
                      <a:srgbClr val="F3E3F5"/>
                    </a:solidFill>
                  </a:tcPr>
                </a:tc>
                <a:tc>
                  <a:txBody>
                    <a:bodyPr/>
                    <a:lstStyle/>
                    <a:p>
                      <a:pPr defTabSz="914400">
                        <a:defRPr sz="1800"/>
                      </a:pPr>
                      <a:r>
                        <a:rPr sz="1200" b="1">
                          <a:latin typeface="+mj-lt"/>
                          <a:ea typeface="+mj-ea"/>
                          <a:cs typeface="+mj-cs"/>
                          <a:sym typeface="Helvetica"/>
                        </a:rPr>
                        <a:t>27/38 (71%)</a:t>
                      </a:r>
                    </a:p>
                  </a:txBody>
                  <a:tcPr marL="25400" marR="25400" marT="25400" marB="25400" anchor="ctr" horzOverflow="overflow">
                    <a:lnL w="3175">
                      <a:solidFill>
                        <a:srgbClr val="000000"/>
                      </a:solidFill>
                      <a:custDash>
                        <a:ds d="200000" sp="200000"/>
                      </a:custDash>
                      <a:miter lim="400000"/>
                    </a:lnL>
                    <a:lnT w="3175">
                      <a:solidFill>
                        <a:srgbClr val="000000"/>
                      </a:solidFill>
                      <a:custDash>
                        <a:ds d="200000" sp="200000"/>
                      </a:custDash>
                      <a:miter lim="400000"/>
                    </a:lnT>
                    <a:lnB w="3175">
                      <a:solidFill>
                        <a:srgbClr val="000000"/>
                      </a:solidFill>
                      <a:custDash>
                        <a:ds d="200000" sp="200000"/>
                      </a:custDash>
                      <a:miter lim="400000"/>
                    </a:lnB>
                    <a:solidFill>
                      <a:srgbClr val="F3E3F5"/>
                    </a:solidFill>
                  </a:tcPr>
                </a:tc>
                <a:extLst>
                  <a:ext uri="{0D108BD9-81ED-4DB2-BD59-A6C34878D82A}">
                    <a16:rowId xmlns:a16="http://schemas.microsoft.com/office/drawing/2014/main" val="10004"/>
                  </a:ext>
                </a:extLst>
              </a:tr>
              <a:tr h="316445">
                <a:tc>
                  <a:txBody>
                    <a:bodyPr/>
                    <a:lstStyle/>
                    <a:p>
                      <a:pPr defTabSz="914400">
                        <a:tabLst>
                          <a:tab pos="1663700" algn="l"/>
                        </a:tabLst>
                        <a:defRPr sz="1800" b="0">
                          <a:solidFill>
                            <a:srgbClr val="000000"/>
                          </a:solidFill>
                        </a:defRPr>
                      </a:pPr>
                      <a:r>
                        <a:rPr sz="1200">
                          <a:latin typeface="Helvetica Neue Medium"/>
                          <a:ea typeface="Helvetica Neue Medium"/>
                          <a:cs typeface="Helvetica Neue Medium"/>
                          <a:sym typeface="Helvetica Neue Medium"/>
                        </a:rPr>
                        <a:t>Interstitial giant cells</a:t>
                      </a:r>
                    </a:p>
                  </a:txBody>
                  <a:tcPr marL="25400" marR="25400" marT="25400" marB="25400" anchor="ctr" horzOverflow="overflow">
                    <a:lnR w="3175">
                      <a:solidFill>
                        <a:srgbClr val="000000"/>
                      </a:solidFill>
                      <a:miter lim="400000"/>
                    </a:lnR>
                    <a:lnT w="3175">
                      <a:solidFill>
                        <a:srgbClr val="000000"/>
                      </a:solidFill>
                      <a:custDash>
                        <a:ds d="200000" sp="200000"/>
                      </a:custDash>
                      <a:miter lim="400000"/>
                    </a:lnT>
                    <a:noFill/>
                  </a:tcPr>
                </a:tc>
                <a:tc>
                  <a:txBody>
                    <a:bodyPr/>
                    <a:lstStyle/>
                    <a:p>
                      <a:pPr defTabSz="914400">
                        <a:defRPr sz="1800"/>
                      </a:pPr>
                      <a:r>
                        <a:rPr sz="1200">
                          <a:latin typeface="+mj-lt"/>
                          <a:ea typeface="+mj-ea"/>
                          <a:cs typeface="+mj-cs"/>
                          <a:sym typeface="Helvetica"/>
                        </a:rPr>
                        <a:t>7/120 (5.8%)</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custDash>
                        <a:ds d="200000" sp="200000"/>
                      </a:custDash>
                      <a:miter lim="400000"/>
                    </a:lnT>
                    <a:noFill/>
                  </a:tcPr>
                </a:tc>
                <a:tc>
                  <a:txBody>
                    <a:bodyPr/>
                    <a:lstStyle/>
                    <a:p>
                      <a:pPr defTabSz="914400">
                        <a:defRPr sz="1800"/>
                      </a:pPr>
                      <a:r>
                        <a:rPr sz="1200">
                          <a:latin typeface="+mj-lt"/>
                          <a:ea typeface="+mj-ea"/>
                          <a:cs typeface="+mj-cs"/>
                          <a:sym typeface="Helvetica"/>
                        </a:rPr>
                        <a:t>0/38 (0%)</a:t>
                      </a:r>
                    </a:p>
                  </a:txBody>
                  <a:tcPr marL="25400" marR="25400" marT="25400" marB="25400" anchor="ctr" horzOverflow="overflow">
                    <a:lnL w="3175">
                      <a:solidFill>
                        <a:srgbClr val="000000"/>
                      </a:solidFill>
                      <a:custDash>
                        <a:ds d="200000" sp="200000"/>
                      </a:custDash>
                      <a:miter lim="400000"/>
                    </a:lnL>
                    <a:lnT w="3175">
                      <a:solidFill>
                        <a:srgbClr val="000000"/>
                      </a:solidFill>
                      <a:custDash>
                        <a:ds d="200000" sp="200000"/>
                      </a:custDash>
                      <a:miter lim="400000"/>
                    </a:lnT>
                    <a:noFill/>
                  </a:tcPr>
                </a:tc>
                <a:extLst>
                  <a:ext uri="{0D108BD9-81ED-4DB2-BD59-A6C34878D82A}">
                    <a16:rowId xmlns:a16="http://schemas.microsoft.com/office/drawing/2014/main" val="10005"/>
                  </a:ext>
                </a:extLst>
              </a:tr>
            </a:tbl>
          </a:graphicData>
        </a:graphic>
      </p:graphicFrame>
      <p:graphicFrame>
        <p:nvGraphicFramePr>
          <p:cNvPr id="205" name="Table"/>
          <p:cNvGraphicFramePr/>
          <p:nvPr/>
        </p:nvGraphicFramePr>
        <p:xfrm>
          <a:off x="821134" y="3266440"/>
          <a:ext cx="6592590" cy="2920584"/>
        </p:xfrm>
        <a:graphic>
          <a:graphicData uri="http://schemas.openxmlformats.org/drawingml/2006/table">
            <a:tbl>
              <a:tblPr firstRow="1" firstCol="1"/>
              <a:tblGrid>
                <a:gridCol w="2643149">
                  <a:extLst>
                    <a:ext uri="{9D8B030D-6E8A-4147-A177-3AD203B41FA5}">
                      <a16:colId xmlns:a16="http://schemas.microsoft.com/office/drawing/2014/main" val="20000"/>
                    </a:ext>
                  </a:extLst>
                </a:gridCol>
                <a:gridCol w="630873">
                  <a:extLst>
                    <a:ext uri="{9D8B030D-6E8A-4147-A177-3AD203B41FA5}">
                      <a16:colId xmlns:a16="http://schemas.microsoft.com/office/drawing/2014/main" val="20001"/>
                    </a:ext>
                  </a:extLst>
                </a:gridCol>
                <a:gridCol w="663328">
                  <a:extLst>
                    <a:ext uri="{9D8B030D-6E8A-4147-A177-3AD203B41FA5}">
                      <a16:colId xmlns:a16="http://schemas.microsoft.com/office/drawing/2014/main" val="20002"/>
                    </a:ext>
                  </a:extLst>
                </a:gridCol>
                <a:gridCol w="675101">
                  <a:extLst>
                    <a:ext uri="{9D8B030D-6E8A-4147-A177-3AD203B41FA5}">
                      <a16:colId xmlns:a16="http://schemas.microsoft.com/office/drawing/2014/main" val="20003"/>
                    </a:ext>
                  </a:extLst>
                </a:gridCol>
                <a:gridCol w="1980139">
                  <a:extLst>
                    <a:ext uri="{9D8B030D-6E8A-4147-A177-3AD203B41FA5}">
                      <a16:colId xmlns:a16="http://schemas.microsoft.com/office/drawing/2014/main" val="20004"/>
                    </a:ext>
                  </a:extLst>
                </a:gridCol>
              </a:tblGrid>
              <a:tr h="275241">
                <a:tc>
                  <a:txBody>
                    <a:bodyPr/>
                    <a:lstStyle/>
                    <a:p>
                      <a:pPr defTabSz="914400">
                        <a:tabLst>
                          <a:tab pos="1663700" algn="l"/>
                        </a:tabLst>
                        <a:defRPr sz="2200" b="0">
                          <a:solidFill>
                            <a:srgbClr val="000000"/>
                          </a:solidFill>
                          <a:latin typeface="Helvetica Neue Medium"/>
                          <a:ea typeface="Helvetica Neue Medium"/>
                          <a:cs typeface="Helvetica Neue Medium"/>
                          <a:sym typeface="Helvetica Neue Medium"/>
                        </a:defRPr>
                      </a:pPr>
                      <a:endParaRPr sz="1100"/>
                    </a:p>
                  </a:txBody>
                  <a:tcPr marL="25400" marR="25400" marT="25400" marB="25400" anchor="ctr" horzOverflow="overflow">
                    <a:lnR w="3175">
                      <a:solidFill>
                        <a:srgbClr val="000000"/>
                      </a:solidFill>
                      <a:custDash>
                        <a:ds d="200000" sp="200000"/>
                      </a:custDash>
                      <a:miter lim="400000"/>
                    </a:lnR>
                    <a:lnB w="3175">
                      <a:solidFill>
                        <a:srgbClr val="000000"/>
                      </a:solidFill>
                      <a:miter lim="400000"/>
                    </a:lnB>
                    <a:noFill/>
                  </a:tcPr>
                </a:tc>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IPF</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B w="3175">
                      <a:solidFill>
                        <a:srgbClr val="000000"/>
                      </a:solidFill>
                      <a:miter lim="400000"/>
                    </a:lnB>
                    <a:noFill/>
                  </a:tcPr>
                </a:tc>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fHP</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B w="3175">
                      <a:solidFill>
                        <a:srgbClr val="000000"/>
                      </a:solidFill>
                      <a:miter lim="400000"/>
                    </a:lnB>
                    <a:noFill/>
                  </a:tcPr>
                </a:tc>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CTD-DIL</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B w="3175">
                      <a:solidFill>
                        <a:srgbClr val="000000"/>
                      </a:solidFill>
                      <a:miter lim="400000"/>
                    </a:lnB>
                    <a:noFill/>
                  </a:tcPr>
                </a:tc>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Comparisons</a:t>
                      </a:r>
                    </a:p>
                  </a:txBody>
                  <a:tcPr marL="25400" marR="25400" marT="25400" marB="25400" anchor="ctr" horzOverflow="overflow">
                    <a:lnL w="3175">
                      <a:solidFill>
                        <a:srgbClr val="000000"/>
                      </a:solidFill>
                      <a:custDash>
                        <a:ds d="200000" sp="200000"/>
                      </a:custDash>
                      <a:miter lim="400000"/>
                    </a:lnL>
                    <a:lnB w="3175">
                      <a:solidFill>
                        <a:srgbClr val="000000"/>
                      </a:solidFill>
                      <a:miter lim="400000"/>
                    </a:lnB>
                    <a:noFill/>
                  </a:tcPr>
                </a:tc>
                <a:extLst>
                  <a:ext uri="{0D108BD9-81ED-4DB2-BD59-A6C34878D82A}">
                    <a16:rowId xmlns:a16="http://schemas.microsoft.com/office/drawing/2014/main" val="10000"/>
                  </a:ext>
                </a:extLst>
              </a:tr>
              <a:tr h="641158">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Lymphoid aggregates/mm2 all cases</a:t>
                      </a:r>
                    </a:p>
                  </a:txBody>
                  <a:tcPr marL="25400" marR="25400" marT="25400" marB="25400" anchor="ctr" horzOverflow="overflow">
                    <a:lnR w="3175">
                      <a:solidFill>
                        <a:srgbClr val="000000"/>
                      </a:solidFill>
                      <a:miter lim="400000"/>
                    </a:lnR>
                    <a:lnT w="3175">
                      <a:solidFill>
                        <a:srgbClr val="000000"/>
                      </a:solidFill>
                      <a:miter lim="400000"/>
                    </a:lnT>
                    <a:lnB w="3175">
                      <a:solidFill>
                        <a:srgbClr val="000000"/>
                      </a:solidFill>
                      <a:custDash>
                        <a:ds d="200000" sp="200000"/>
                      </a:custDash>
                      <a:miter lim="400000"/>
                    </a:lnB>
                    <a:solidFill>
                      <a:srgbClr val="F4E6F6"/>
                    </a:solidFill>
                  </a:tcPr>
                </a:tc>
                <a:tc>
                  <a:txBody>
                    <a:bodyPr/>
                    <a:lstStyle/>
                    <a:p>
                      <a:pPr defTabSz="914400">
                        <a:defRPr sz="1800"/>
                      </a:pPr>
                      <a:r>
                        <a:rPr sz="1100">
                          <a:latin typeface="+mj-lt"/>
                          <a:ea typeface="+mj-ea"/>
                          <a:cs typeface="+mj-cs"/>
                          <a:sym typeface="Helvetica"/>
                        </a:rPr>
                        <a:t>0,042</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miter lim="400000"/>
                    </a:lnT>
                    <a:lnB w="3175">
                      <a:solidFill>
                        <a:srgbClr val="000000"/>
                      </a:solidFill>
                      <a:custDash>
                        <a:ds d="200000" sp="200000"/>
                      </a:custDash>
                      <a:miter lim="400000"/>
                    </a:lnB>
                    <a:noFill/>
                  </a:tcPr>
                </a:tc>
                <a:tc>
                  <a:txBody>
                    <a:bodyPr/>
                    <a:lstStyle/>
                    <a:p>
                      <a:pPr defTabSz="914400">
                        <a:defRPr sz="1800"/>
                      </a:pPr>
                      <a:r>
                        <a:rPr sz="1100">
                          <a:latin typeface="+mj-lt"/>
                          <a:ea typeface="+mj-ea"/>
                          <a:cs typeface="+mj-cs"/>
                          <a:sym typeface="Helvetica"/>
                        </a:rPr>
                        <a:t>0,039</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miter lim="400000"/>
                    </a:lnT>
                    <a:lnB w="3175">
                      <a:solidFill>
                        <a:srgbClr val="000000"/>
                      </a:solidFill>
                      <a:custDash>
                        <a:ds d="200000" sp="200000"/>
                      </a:custDash>
                      <a:miter lim="400000"/>
                    </a:lnB>
                    <a:noFill/>
                  </a:tcPr>
                </a:tc>
                <a:tc>
                  <a:txBody>
                    <a:bodyPr/>
                    <a:lstStyle/>
                    <a:p>
                      <a:pPr defTabSz="914400">
                        <a:defRPr sz="1800"/>
                      </a:pPr>
                      <a:r>
                        <a:rPr sz="1100">
                          <a:latin typeface="+mj-lt"/>
                          <a:ea typeface="+mj-ea"/>
                          <a:cs typeface="+mj-cs"/>
                          <a:sym typeface="Helvetica"/>
                        </a:rPr>
                        <a:t>0,079</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miter lim="400000"/>
                    </a:lnT>
                    <a:lnB w="3175">
                      <a:solidFill>
                        <a:srgbClr val="000000"/>
                      </a:solidFill>
                      <a:custDash>
                        <a:ds d="200000" sp="200000"/>
                      </a:custDash>
                      <a:miter lim="400000"/>
                    </a:lnB>
                    <a:solidFill>
                      <a:srgbClr val="F4E6F6"/>
                    </a:solidFill>
                  </a:tcPr>
                </a:tc>
                <a:tc>
                  <a:txBody>
                    <a:bodyPr/>
                    <a:lstStyle/>
                    <a:p>
                      <a:pPr defTabSz="914400">
                        <a:defRPr sz="2200">
                          <a:latin typeface="+mj-lt"/>
                          <a:ea typeface="+mj-ea"/>
                          <a:cs typeface="+mj-cs"/>
                          <a:sym typeface="Helvetica"/>
                        </a:defRPr>
                      </a:pPr>
                      <a:r>
                        <a:rPr sz="1100"/>
                        <a:t>IPF vs fHP, p 0,98</a:t>
                      </a:r>
                    </a:p>
                    <a:p>
                      <a:pPr defTabSz="914400">
                        <a:defRPr sz="2200">
                          <a:latin typeface="+mj-lt"/>
                          <a:ea typeface="+mj-ea"/>
                          <a:cs typeface="+mj-cs"/>
                          <a:sym typeface="Helvetica"/>
                        </a:defRPr>
                      </a:pPr>
                      <a:r>
                        <a:rPr sz="1100"/>
                        <a:t>IPF vs CTD, p 0,008</a:t>
                      </a:r>
                    </a:p>
                    <a:p>
                      <a:pPr defTabSz="914400">
                        <a:defRPr sz="2200">
                          <a:latin typeface="+mj-lt"/>
                          <a:ea typeface="+mj-ea"/>
                          <a:cs typeface="+mj-cs"/>
                          <a:sym typeface="Helvetica"/>
                        </a:defRPr>
                      </a:pPr>
                      <a:r>
                        <a:rPr sz="1100"/>
                        <a:t>fHP vs CTD, p 0,09</a:t>
                      </a:r>
                    </a:p>
                  </a:txBody>
                  <a:tcPr marL="25400" marR="25400" marT="25400" marB="25400" anchor="ctr" horzOverflow="overflow">
                    <a:lnL w="3175">
                      <a:solidFill>
                        <a:srgbClr val="000000"/>
                      </a:solidFill>
                      <a:custDash>
                        <a:ds d="200000" sp="200000"/>
                      </a:custDash>
                      <a:miter lim="400000"/>
                    </a:lnL>
                    <a:lnT w="3175">
                      <a:solidFill>
                        <a:srgbClr val="000000"/>
                      </a:solidFill>
                      <a:miter lim="400000"/>
                    </a:lnT>
                    <a:lnB w="3175">
                      <a:solidFill>
                        <a:srgbClr val="000000"/>
                      </a:solidFill>
                      <a:custDash>
                        <a:ds d="200000" sp="200000"/>
                      </a:custDash>
                      <a:miter lim="400000"/>
                    </a:lnB>
                    <a:noFill/>
                  </a:tcPr>
                </a:tc>
                <a:extLst>
                  <a:ext uri="{0D108BD9-81ED-4DB2-BD59-A6C34878D82A}">
                    <a16:rowId xmlns:a16="http://schemas.microsoft.com/office/drawing/2014/main" val="10001"/>
                  </a:ext>
                </a:extLst>
              </a:tr>
              <a:tr h="670258">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Lymphoid aggregates/mm2 cases with UIP pattern</a:t>
                      </a:r>
                    </a:p>
                  </a:txBody>
                  <a:tcPr marL="25400" marR="25400" marT="25400" marB="25400" anchor="ctr" horzOverflow="overflow">
                    <a:lnR w="3175">
                      <a:solidFill>
                        <a:srgbClr val="000000"/>
                      </a:solidFill>
                      <a:miter lim="400000"/>
                    </a:lnR>
                    <a:lnT w="3175">
                      <a:solidFill>
                        <a:srgbClr val="000000"/>
                      </a:solidFill>
                      <a:custDash>
                        <a:ds d="200000" sp="200000"/>
                      </a:custDash>
                      <a:miter lim="400000"/>
                    </a:lnT>
                    <a:lnB w="3175">
                      <a:solidFill>
                        <a:srgbClr val="000000"/>
                      </a:solidFill>
                      <a:custDash>
                        <a:ds d="200000" sp="200000"/>
                      </a:custDash>
                      <a:miter lim="400000"/>
                    </a:lnB>
                    <a:solidFill>
                      <a:srgbClr val="F4E6F6"/>
                    </a:solidFill>
                  </a:tcPr>
                </a:tc>
                <a:tc>
                  <a:txBody>
                    <a:bodyPr/>
                    <a:lstStyle/>
                    <a:p>
                      <a:pPr defTabSz="914400">
                        <a:defRPr sz="1800"/>
                      </a:pPr>
                      <a:r>
                        <a:rPr sz="1100">
                          <a:latin typeface="+mj-lt"/>
                          <a:ea typeface="+mj-ea"/>
                          <a:cs typeface="+mj-cs"/>
                          <a:sym typeface="Helvetica"/>
                        </a:rPr>
                        <a:t>0,044</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100">
                          <a:latin typeface="+mj-lt"/>
                          <a:ea typeface="+mj-ea"/>
                          <a:cs typeface="+mj-cs"/>
                          <a:sym typeface="Helvetica"/>
                        </a:rPr>
                        <a:t>0,029</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100">
                          <a:latin typeface="+mj-lt"/>
                          <a:ea typeface="+mj-ea"/>
                          <a:cs typeface="+mj-cs"/>
                          <a:sym typeface="Helvetica"/>
                        </a:rPr>
                        <a:t>0,054</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solidFill>
                      <a:srgbClr val="F4E6F6"/>
                    </a:solidFill>
                  </a:tcPr>
                </a:tc>
                <a:tc>
                  <a:txBody>
                    <a:bodyPr/>
                    <a:lstStyle/>
                    <a:p>
                      <a:pPr defTabSz="914400">
                        <a:defRPr sz="2200">
                          <a:latin typeface="+mj-lt"/>
                          <a:ea typeface="+mj-ea"/>
                          <a:cs typeface="+mj-cs"/>
                          <a:sym typeface="Helvetica"/>
                        </a:defRPr>
                      </a:pPr>
                      <a:r>
                        <a:rPr sz="1100"/>
                        <a:t>IPF vs fHP, p 0,61</a:t>
                      </a:r>
                    </a:p>
                    <a:p>
                      <a:pPr defTabSz="914400">
                        <a:defRPr sz="2200">
                          <a:latin typeface="+mj-lt"/>
                          <a:ea typeface="+mj-ea"/>
                          <a:cs typeface="+mj-cs"/>
                          <a:sym typeface="Helvetica"/>
                        </a:defRPr>
                      </a:pPr>
                      <a:r>
                        <a:rPr sz="1100"/>
                        <a:t>IPF vs CTD, p 0,38</a:t>
                      </a:r>
                    </a:p>
                    <a:p>
                      <a:pPr defTabSz="914400">
                        <a:defRPr sz="2200">
                          <a:latin typeface="+mj-lt"/>
                          <a:ea typeface="+mj-ea"/>
                          <a:cs typeface="+mj-cs"/>
                          <a:sym typeface="Helvetica"/>
                        </a:defRPr>
                      </a:pPr>
                      <a:r>
                        <a:rPr sz="1100"/>
                        <a:t>fHP vs CTD, p 0,08</a:t>
                      </a:r>
                    </a:p>
                  </a:txBody>
                  <a:tcPr marL="25400" marR="25400" marT="25400" marB="25400" anchor="ctr" horzOverflow="overflow">
                    <a:lnL w="3175">
                      <a:solidFill>
                        <a:srgbClr val="000000"/>
                      </a:solidFill>
                      <a:custDash>
                        <a:ds d="200000" sp="200000"/>
                      </a:custDash>
                      <a:miter lim="400000"/>
                    </a:lnL>
                    <a:lnT w="3175">
                      <a:solidFill>
                        <a:srgbClr val="000000"/>
                      </a:solidFill>
                      <a:custDash>
                        <a:ds d="200000" sp="200000"/>
                      </a:custDash>
                      <a:miter lim="400000"/>
                    </a:lnT>
                    <a:lnB w="3175">
                      <a:solidFill>
                        <a:srgbClr val="000000"/>
                      </a:solidFill>
                      <a:custDash>
                        <a:ds d="200000" sp="200000"/>
                      </a:custDash>
                      <a:miter lim="400000"/>
                    </a:lnB>
                    <a:noFill/>
                  </a:tcPr>
                </a:tc>
                <a:extLst>
                  <a:ext uri="{0D108BD9-81ED-4DB2-BD59-A6C34878D82A}">
                    <a16:rowId xmlns:a16="http://schemas.microsoft.com/office/drawing/2014/main" val="10002"/>
                  </a:ext>
                </a:extLst>
              </a:tr>
              <a:tr h="657853">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Fibroblast foci/mm2 all cases</a:t>
                      </a:r>
                    </a:p>
                  </a:txBody>
                  <a:tcPr marL="25400" marR="25400" marT="25400" marB="25400" anchor="ctr" horzOverflow="overflow">
                    <a:lnR w="3175">
                      <a:solidFill>
                        <a:srgbClr val="000000"/>
                      </a:solidFill>
                      <a:miter lim="400000"/>
                    </a:lnR>
                    <a:lnT w="3175">
                      <a:solidFill>
                        <a:srgbClr val="000000"/>
                      </a:solidFill>
                      <a:custDash>
                        <a:ds d="200000" sp="200000"/>
                      </a:custDash>
                      <a:miter lim="400000"/>
                    </a:lnT>
                    <a:lnB w="3175">
                      <a:solidFill>
                        <a:srgbClr val="000000"/>
                      </a:solidFill>
                      <a:custDash>
                        <a:ds d="200000" sp="200000"/>
                      </a:custDash>
                      <a:miter lim="400000"/>
                    </a:lnB>
                    <a:solidFill>
                      <a:srgbClr val="F4E6F6"/>
                    </a:solidFill>
                  </a:tcPr>
                </a:tc>
                <a:tc>
                  <a:txBody>
                    <a:bodyPr/>
                    <a:lstStyle/>
                    <a:p>
                      <a:pPr defTabSz="914400">
                        <a:defRPr sz="1800"/>
                      </a:pPr>
                      <a:r>
                        <a:rPr sz="1100">
                          <a:latin typeface="+mj-lt"/>
                          <a:ea typeface="+mj-ea"/>
                          <a:cs typeface="+mj-cs"/>
                          <a:sym typeface="Helvetica"/>
                        </a:rPr>
                        <a:t>0,12</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100">
                          <a:latin typeface="+mj-lt"/>
                          <a:ea typeface="+mj-ea"/>
                          <a:cs typeface="+mj-cs"/>
                          <a:sym typeface="Helvetica"/>
                        </a:rPr>
                        <a:t>0,080</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noFill/>
                  </a:tcPr>
                </a:tc>
                <a:tc>
                  <a:txBody>
                    <a:bodyPr/>
                    <a:lstStyle/>
                    <a:p>
                      <a:pPr defTabSz="914400">
                        <a:defRPr sz="1800"/>
                      </a:pPr>
                      <a:r>
                        <a:rPr sz="1100">
                          <a:latin typeface="+mj-lt"/>
                          <a:ea typeface="+mj-ea"/>
                          <a:cs typeface="+mj-cs"/>
                          <a:sym typeface="Helvetica"/>
                        </a:rPr>
                        <a:t>0,034</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lnB w="3175">
                      <a:solidFill>
                        <a:srgbClr val="000000"/>
                      </a:solidFill>
                      <a:custDash>
                        <a:ds d="200000" sp="200000"/>
                      </a:custDash>
                      <a:miter lim="400000"/>
                    </a:lnB>
                    <a:solidFill>
                      <a:srgbClr val="F4E6F6"/>
                    </a:solidFill>
                  </a:tcPr>
                </a:tc>
                <a:tc>
                  <a:txBody>
                    <a:bodyPr/>
                    <a:lstStyle/>
                    <a:p>
                      <a:pPr defTabSz="914400">
                        <a:defRPr>
                          <a:latin typeface="+mj-lt"/>
                          <a:ea typeface="+mj-ea"/>
                          <a:cs typeface="+mj-cs"/>
                          <a:sym typeface="Helvetica"/>
                        </a:defRPr>
                      </a:pPr>
                      <a:r>
                        <a:rPr sz="900"/>
                        <a:t>IPF vs fHP, p 0,79</a:t>
                      </a:r>
                    </a:p>
                    <a:p>
                      <a:pPr defTabSz="914400">
                        <a:defRPr>
                          <a:latin typeface="+mj-lt"/>
                          <a:ea typeface="+mj-ea"/>
                          <a:cs typeface="+mj-cs"/>
                          <a:sym typeface="Helvetica"/>
                        </a:defRPr>
                      </a:pPr>
                      <a:r>
                        <a:rPr sz="900"/>
                        <a:t>IPF vs CTD, p 0,002</a:t>
                      </a:r>
                    </a:p>
                    <a:p>
                      <a:pPr defTabSz="914400">
                        <a:defRPr>
                          <a:latin typeface="+mj-lt"/>
                          <a:ea typeface="+mj-ea"/>
                          <a:cs typeface="+mj-cs"/>
                          <a:sym typeface="Helvetica"/>
                        </a:defRPr>
                      </a:pPr>
                      <a:r>
                        <a:rPr sz="900"/>
                        <a:t>fHP vs CTD, p 0,13</a:t>
                      </a:r>
                    </a:p>
                  </a:txBody>
                  <a:tcPr marL="25400" marR="25400" marT="25400" marB="25400" anchor="ctr" horzOverflow="overflow">
                    <a:lnL w="3175">
                      <a:solidFill>
                        <a:srgbClr val="000000"/>
                      </a:solidFill>
                      <a:custDash>
                        <a:ds d="200000" sp="200000"/>
                      </a:custDash>
                      <a:miter lim="400000"/>
                    </a:lnL>
                    <a:lnT w="3175">
                      <a:solidFill>
                        <a:srgbClr val="000000"/>
                      </a:solidFill>
                      <a:custDash>
                        <a:ds d="200000" sp="200000"/>
                      </a:custDash>
                      <a:miter lim="400000"/>
                    </a:lnT>
                    <a:lnB w="3175">
                      <a:solidFill>
                        <a:srgbClr val="000000"/>
                      </a:solidFill>
                      <a:custDash>
                        <a:ds d="200000" sp="200000"/>
                      </a:custDash>
                      <a:miter lim="400000"/>
                    </a:lnB>
                    <a:noFill/>
                  </a:tcPr>
                </a:tc>
                <a:extLst>
                  <a:ext uri="{0D108BD9-81ED-4DB2-BD59-A6C34878D82A}">
                    <a16:rowId xmlns:a16="http://schemas.microsoft.com/office/drawing/2014/main" val="10003"/>
                  </a:ext>
                </a:extLst>
              </a:tr>
              <a:tr h="676074">
                <a:tc>
                  <a:txBody>
                    <a:bodyPr/>
                    <a:lstStyle/>
                    <a:p>
                      <a:pPr defTabSz="914400">
                        <a:tabLst>
                          <a:tab pos="1663700" algn="l"/>
                        </a:tabLst>
                        <a:defRPr sz="1800" b="0">
                          <a:solidFill>
                            <a:srgbClr val="000000"/>
                          </a:solidFill>
                        </a:defRPr>
                      </a:pPr>
                      <a:r>
                        <a:rPr sz="1100">
                          <a:latin typeface="Helvetica Neue Medium"/>
                          <a:ea typeface="Helvetica Neue Medium"/>
                          <a:cs typeface="Helvetica Neue Medium"/>
                          <a:sym typeface="Helvetica Neue Medium"/>
                        </a:rPr>
                        <a:t>Fibroblast foci/mm2 cases with UIP pattern</a:t>
                      </a:r>
                    </a:p>
                  </a:txBody>
                  <a:tcPr marL="25400" marR="25400" marT="25400" marB="25400" anchor="ctr" horzOverflow="overflow">
                    <a:lnR w="3175">
                      <a:solidFill>
                        <a:srgbClr val="000000"/>
                      </a:solidFill>
                      <a:miter lim="400000"/>
                    </a:lnR>
                    <a:lnT w="3175">
                      <a:solidFill>
                        <a:srgbClr val="000000"/>
                      </a:solidFill>
                      <a:custDash>
                        <a:ds d="200000" sp="200000"/>
                      </a:custDash>
                      <a:miter lim="400000"/>
                    </a:lnT>
                    <a:solidFill>
                      <a:srgbClr val="F4E6F6"/>
                    </a:solidFill>
                  </a:tcPr>
                </a:tc>
                <a:tc>
                  <a:txBody>
                    <a:bodyPr/>
                    <a:lstStyle/>
                    <a:p>
                      <a:pPr defTabSz="914400">
                        <a:defRPr sz="1800"/>
                      </a:pPr>
                      <a:r>
                        <a:rPr sz="1100">
                          <a:latin typeface="+mj-lt"/>
                          <a:ea typeface="+mj-ea"/>
                          <a:cs typeface="+mj-cs"/>
                          <a:sym typeface="Helvetica"/>
                        </a:rPr>
                        <a:t>0,16</a:t>
                      </a:r>
                    </a:p>
                  </a:txBody>
                  <a:tcPr marL="25400" marR="25400" marT="25400" marB="25400" anchor="ctr" horzOverflow="overflow">
                    <a:lnL w="3175">
                      <a:solidFill>
                        <a:srgbClr val="000000"/>
                      </a:solidFill>
                      <a:miter lim="400000"/>
                    </a:lnL>
                    <a:lnR w="3175">
                      <a:solidFill>
                        <a:srgbClr val="000000"/>
                      </a:solidFill>
                      <a:custDash>
                        <a:ds d="200000" sp="200000"/>
                      </a:custDash>
                      <a:miter lim="400000"/>
                    </a:lnR>
                    <a:lnT w="3175">
                      <a:solidFill>
                        <a:srgbClr val="000000"/>
                      </a:solidFill>
                      <a:custDash>
                        <a:ds d="200000" sp="200000"/>
                      </a:custDash>
                      <a:miter lim="400000"/>
                    </a:lnT>
                    <a:noFill/>
                  </a:tcPr>
                </a:tc>
                <a:tc>
                  <a:txBody>
                    <a:bodyPr/>
                    <a:lstStyle/>
                    <a:p>
                      <a:pPr defTabSz="914400">
                        <a:defRPr sz="1800"/>
                      </a:pPr>
                      <a:r>
                        <a:rPr sz="1100">
                          <a:latin typeface="+mj-lt"/>
                          <a:ea typeface="+mj-ea"/>
                          <a:cs typeface="+mj-cs"/>
                          <a:sym typeface="Helvetica"/>
                        </a:rPr>
                        <a:t>0,27</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noFill/>
                  </a:tcPr>
                </a:tc>
                <a:tc>
                  <a:txBody>
                    <a:bodyPr/>
                    <a:lstStyle/>
                    <a:p>
                      <a:pPr defTabSz="914400">
                        <a:defRPr sz="1800"/>
                      </a:pPr>
                      <a:r>
                        <a:rPr sz="1100">
                          <a:latin typeface="+mj-lt"/>
                          <a:ea typeface="+mj-ea"/>
                          <a:cs typeface="+mj-cs"/>
                          <a:sym typeface="Helvetica"/>
                        </a:rPr>
                        <a:t>0,12</a:t>
                      </a:r>
                    </a:p>
                  </a:txBody>
                  <a:tcPr marL="25400" marR="25400" marT="25400" marB="25400" anchor="ctr" horzOverflow="overflow">
                    <a:lnL w="3175">
                      <a:solidFill>
                        <a:srgbClr val="000000"/>
                      </a:solidFill>
                      <a:custDash>
                        <a:ds d="200000" sp="200000"/>
                      </a:custDash>
                      <a:miter lim="400000"/>
                    </a:lnL>
                    <a:lnR w="3175">
                      <a:solidFill>
                        <a:srgbClr val="000000"/>
                      </a:solidFill>
                      <a:custDash>
                        <a:ds d="200000" sp="200000"/>
                      </a:custDash>
                      <a:miter lim="400000"/>
                    </a:lnR>
                    <a:lnT w="3175">
                      <a:solidFill>
                        <a:srgbClr val="000000"/>
                      </a:solidFill>
                      <a:custDash>
                        <a:ds d="200000" sp="200000"/>
                      </a:custDash>
                      <a:miter lim="400000"/>
                    </a:lnT>
                    <a:solidFill>
                      <a:srgbClr val="F4E6F6"/>
                    </a:solidFill>
                  </a:tcPr>
                </a:tc>
                <a:tc>
                  <a:txBody>
                    <a:bodyPr/>
                    <a:lstStyle/>
                    <a:p>
                      <a:pPr defTabSz="914400">
                        <a:defRPr>
                          <a:latin typeface="+mj-lt"/>
                          <a:ea typeface="+mj-ea"/>
                          <a:cs typeface="+mj-cs"/>
                          <a:sym typeface="Helvetica"/>
                        </a:defRPr>
                      </a:pPr>
                      <a:r>
                        <a:rPr sz="900"/>
                        <a:t>IPF vs fHP, p 0,21</a:t>
                      </a:r>
                    </a:p>
                    <a:p>
                      <a:pPr defTabSz="914400">
                        <a:defRPr>
                          <a:latin typeface="+mj-lt"/>
                          <a:ea typeface="+mj-ea"/>
                          <a:cs typeface="+mj-cs"/>
                          <a:sym typeface="Helvetica"/>
                        </a:defRPr>
                      </a:pPr>
                      <a:r>
                        <a:rPr sz="900"/>
                        <a:t>IPF vs CTD, p 0,41</a:t>
                      </a:r>
                    </a:p>
                    <a:p>
                      <a:pPr defTabSz="914400">
                        <a:defRPr>
                          <a:latin typeface="+mj-lt"/>
                          <a:ea typeface="+mj-ea"/>
                          <a:cs typeface="+mj-cs"/>
                          <a:sym typeface="Helvetica"/>
                        </a:defRPr>
                      </a:pPr>
                      <a:r>
                        <a:rPr sz="900"/>
                        <a:t>fHP vs CTD, p 0,13</a:t>
                      </a:r>
                    </a:p>
                  </a:txBody>
                  <a:tcPr marL="25400" marR="25400" marT="25400" marB="25400" anchor="ctr" horzOverflow="overflow">
                    <a:lnL w="3175">
                      <a:solidFill>
                        <a:srgbClr val="000000"/>
                      </a:solidFill>
                      <a:custDash>
                        <a:ds d="200000" sp="200000"/>
                      </a:custDash>
                      <a:miter lim="400000"/>
                    </a:lnL>
                    <a:lnT w="3175">
                      <a:solidFill>
                        <a:srgbClr val="000000"/>
                      </a:solidFill>
                      <a:custDash>
                        <a:ds d="200000" sp="200000"/>
                      </a:custDash>
                      <a:miter lim="400000"/>
                    </a:lnT>
                    <a:noFill/>
                  </a:tcPr>
                </a:tc>
                <a:extLst>
                  <a:ext uri="{0D108BD9-81ED-4DB2-BD59-A6C34878D82A}">
                    <a16:rowId xmlns:a16="http://schemas.microsoft.com/office/drawing/2014/main" val="10004"/>
                  </a:ext>
                </a:extLst>
              </a:tr>
            </a:tbl>
          </a:graphicData>
        </a:graphic>
      </p:graphicFrame>
      <p:sp>
        <p:nvSpPr>
          <p:cNvPr id="206" name="16/68 (24%) of patients with OP/NSIP on HRCT had UIP on biopsy"/>
          <p:cNvSpPr txBox="1"/>
          <p:nvPr/>
        </p:nvSpPr>
        <p:spPr>
          <a:xfrm>
            <a:off x="8130858" y="858838"/>
            <a:ext cx="3690620" cy="718820"/>
          </a:xfrm>
          <a:prstGeom prst="rect">
            <a:avLst/>
          </a:prstGeom>
          <a:ln w="12700">
            <a:solidFill>
              <a:schemeClr val="accent6"/>
            </a:solidFill>
            <a:miter lim="400000"/>
          </a:ln>
        </p:spPr>
        <p:txBody>
          <a:bodyPr lIns="25400" tIns="25400" rIns="25400" bIns="25400" anchor="ctr">
            <a:noAutofit/>
          </a:bodyPr>
          <a:lstStyle>
            <a:lvl1pPr algn="just" defTabSz="457200">
              <a:spcBef>
                <a:spcPts val="1200"/>
              </a:spcBef>
              <a:defRPr sz="3100" b="1">
                <a:latin typeface="+mn-lt"/>
                <a:ea typeface="+mn-ea"/>
                <a:cs typeface="+mn-cs"/>
                <a:sym typeface="Helvetica Neue"/>
              </a:defRPr>
            </a:lvl1pPr>
          </a:lstStyle>
          <a:p>
            <a:r>
              <a:rPr sz="1550" dirty="0"/>
              <a:t>16/68 (24%) of patients with </a:t>
            </a:r>
            <a:r>
              <a:rPr sz="1550" dirty="0" smtClean="0"/>
              <a:t>OP/NSIP</a:t>
            </a:r>
            <a:r>
              <a:rPr lang="it-IT" sz="1550" dirty="0" smtClean="0"/>
              <a:t>-indeterminate UIP </a:t>
            </a:r>
            <a:r>
              <a:rPr sz="1550" dirty="0" smtClean="0"/>
              <a:t> </a:t>
            </a:r>
            <a:r>
              <a:rPr sz="1550" dirty="0"/>
              <a:t>on HRCT had UIP on biopsy</a:t>
            </a:r>
          </a:p>
        </p:txBody>
      </p:sp>
      <p:pic>
        <p:nvPicPr>
          <p:cNvPr id="207" name="Screenshot 2024-10-22 at 04.22.19.png" descr="Screenshot 2024-10-22 at 04.22.19.png"/>
          <p:cNvPicPr>
            <a:picLocks noChangeAspect="1"/>
          </p:cNvPicPr>
          <p:nvPr/>
        </p:nvPicPr>
        <p:blipFill>
          <a:blip r:embed="rId3"/>
          <a:stretch>
            <a:fillRect/>
          </a:stretch>
        </p:blipFill>
        <p:spPr>
          <a:xfrm>
            <a:off x="8810050" y="2082737"/>
            <a:ext cx="2725802" cy="3218085"/>
          </a:xfrm>
          <a:prstGeom prst="rect">
            <a:avLst/>
          </a:prstGeom>
          <a:ln w="12700">
            <a:miter lim="400000"/>
            <a:headEnd/>
            <a:tailEnd/>
          </a:ln>
        </p:spPr>
      </p:pic>
      <p:sp>
        <p:nvSpPr>
          <p:cNvPr id="208" name="Churg A, Poletti V, Ravaglia C, et al. Histopathology 2024"/>
          <p:cNvSpPr txBox="1"/>
          <p:nvPr/>
        </p:nvSpPr>
        <p:spPr>
          <a:xfrm>
            <a:off x="159536" y="6466014"/>
            <a:ext cx="4052071" cy="296428"/>
          </a:xfrm>
          <a:prstGeom prst="rect">
            <a:avLst/>
          </a:prstGeom>
          <a:ln w="12700">
            <a:miter lim="400000"/>
          </a:ln>
        </p:spPr>
        <p:txBody>
          <a:bodyPr wrap="none" lIns="25400" tIns="25400" rIns="25400" bIns="25400" anchor="ctr">
            <a:spAutoFit/>
          </a:bodyPr>
          <a:lstStyle>
            <a:lvl1pPr algn="l" defTabSz="457200">
              <a:lnSpc>
                <a:spcPct val="118000"/>
              </a:lnSpc>
              <a:defRPr sz="2700" i="1">
                <a:latin typeface="+mn-lt"/>
                <a:ea typeface="+mn-ea"/>
                <a:cs typeface="+mn-cs"/>
                <a:sym typeface="Helvetica Neue"/>
              </a:defRPr>
            </a:lvl1pPr>
          </a:lstStyle>
          <a:p>
            <a:r>
              <a:rPr sz="1350" dirty="0" err="1"/>
              <a:t>Churg</a:t>
            </a:r>
            <a:r>
              <a:rPr sz="1350" dirty="0"/>
              <a:t> A, Poletti V, </a:t>
            </a:r>
            <a:r>
              <a:rPr sz="1350" dirty="0" err="1"/>
              <a:t>Ravaglia</a:t>
            </a:r>
            <a:r>
              <a:rPr sz="1350" dirty="0"/>
              <a:t> C, et al. Histopathology </a:t>
            </a:r>
            <a:r>
              <a:rPr sz="1350" dirty="0" smtClean="0"/>
              <a:t>202</a:t>
            </a:r>
            <a:r>
              <a:rPr lang="it-IT" sz="1350" dirty="0" smtClean="0"/>
              <a:t>5</a:t>
            </a:r>
            <a:r>
              <a:rPr sz="1350" dirty="0" smtClean="0"/>
              <a:t> </a:t>
            </a:r>
            <a:endParaRPr sz="1350" dirty="0"/>
          </a:p>
        </p:txBody>
      </p:sp>
    </p:spTree>
    <p:extLst>
      <p:ext uri="{BB962C8B-B14F-4D97-AF65-F5344CB8AC3E}">
        <p14:creationId xmlns:p14="http://schemas.microsoft.com/office/powerpoint/2010/main" val="3016184123"/>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3558" y="2280213"/>
            <a:ext cx="11794521" cy="2303362"/>
          </a:xfrm>
          <a:prstGeom prst="rect">
            <a:avLst/>
          </a:prstGeom>
        </p:spPr>
      </p:pic>
      <p:sp>
        <p:nvSpPr>
          <p:cNvPr id="3" name="CasellaDiTesto 2"/>
          <p:cNvSpPr txBox="1"/>
          <p:nvPr/>
        </p:nvSpPr>
        <p:spPr>
          <a:xfrm>
            <a:off x="6481823" y="5081286"/>
            <a:ext cx="2523511" cy="369332"/>
          </a:xfrm>
          <a:prstGeom prst="rect">
            <a:avLst/>
          </a:prstGeom>
          <a:noFill/>
        </p:spPr>
        <p:txBody>
          <a:bodyPr wrap="none" rtlCol="0">
            <a:spAutoFit/>
          </a:bodyPr>
          <a:lstStyle/>
          <a:p>
            <a:r>
              <a:rPr lang="it-IT" dirty="0" err="1" smtClean="0"/>
              <a:t>Ann</a:t>
            </a:r>
            <a:r>
              <a:rPr lang="it-IT" dirty="0" smtClean="0"/>
              <a:t> </a:t>
            </a:r>
            <a:r>
              <a:rPr lang="it-IT" dirty="0" err="1" smtClean="0"/>
              <a:t>Am</a:t>
            </a:r>
            <a:r>
              <a:rPr lang="it-IT" dirty="0" smtClean="0"/>
              <a:t> </a:t>
            </a:r>
            <a:r>
              <a:rPr lang="it-IT" dirty="0" err="1" smtClean="0"/>
              <a:t>Thorac</a:t>
            </a:r>
            <a:r>
              <a:rPr lang="it-IT" dirty="0" smtClean="0"/>
              <a:t> </a:t>
            </a:r>
            <a:r>
              <a:rPr lang="it-IT" dirty="0" err="1" smtClean="0"/>
              <a:t>Soc</a:t>
            </a:r>
            <a:r>
              <a:rPr lang="it-IT" dirty="0" smtClean="0"/>
              <a:t> 2022</a:t>
            </a:r>
            <a:endParaRPr lang="it-IT" dirty="0"/>
          </a:p>
        </p:txBody>
      </p:sp>
    </p:spTree>
    <p:extLst>
      <p:ext uri="{BB962C8B-B14F-4D97-AF65-F5344CB8AC3E}">
        <p14:creationId xmlns:p14="http://schemas.microsoft.com/office/powerpoint/2010/main" val="2777950220"/>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7607" y="671332"/>
            <a:ext cx="11894053" cy="5486400"/>
          </a:xfrm>
          <a:prstGeom prst="rect">
            <a:avLst/>
          </a:prstGeom>
        </p:spPr>
      </p:pic>
    </p:spTree>
    <p:extLst>
      <p:ext uri="{BB962C8B-B14F-4D97-AF65-F5344CB8AC3E}">
        <p14:creationId xmlns:p14="http://schemas.microsoft.com/office/powerpoint/2010/main" val="3714643913"/>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379770" y="701809"/>
            <a:ext cx="6987160" cy="2672255"/>
          </a:xfrm>
          <a:prstGeom prst="rect">
            <a:avLst/>
          </a:prstGeom>
        </p:spPr>
      </p:pic>
      <p:pic>
        <p:nvPicPr>
          <p:cNvPr id="3" name="Immagine 2"/>
          <p:cNvPicPr>
            <a:picLocks noChangeAspect="1"/>
          </p:cNvPicPr>
          <p:nvPr/>
        </p:nvPicPr>
        <p:blipFill>
          <a:blip r:embed="rId3"/>
          <a:stretch>
            <a:fillRect/>
          </a:stretch>
        </p:blipFill>
        <p:spPr>
          <a:xfrm>
            <a:off x="310059" y="3993795"/>
            <a:ext cx="11881941" cy="2365513"/>
          </a:xfrm>
          <a:prstGeom prst="rect">
            <a:avLst/>
          </a:prstGeom>
        </p:spPr>
      </p:pic>
      <p:sp>
        <p:nvSpPr>
          <p:cNvPr id="4" name="CasellaDiTesto 3"/>
          <p:cNvSpPr txBox="1"/>
          <p:nvPr/>
        </p:nvSpPr>
        <p:spPr>
          <a:xfrm>
            <a:off x="10634697" y="6359308"/>
            <a:ext cx="1183337" cy="369332"/>
          </a:xfrm>
          <a:prstGeom prst="rect">
            <a:avLst/>
          </a:prstGeom>
          <a:noFill/>
        </p:spPr>
        <p:txBody>
          <a:bodyPr wrap="none" rtlCol="0">
            <a:spAutoFit/>
          </a:bodyPr>
          <a:lstStyle/>
          <a:p>
            <a:r>
              <a:rPr lang="it-IT" i="1" dirty="0" smtClean="0"/>
              <a:t>LRM, 2024</a:t>
            </a:r>
            <a:endParaRPr lang="it-IT" i="1" dirty="0"/>
          </a:p>
        </p:txBody>
      </p:sp>
      <p:sp>
        <p:nvSpPr>
          <p:cNvPr id="5" name="CasellaDiTesto 4"/>
          <p:cNvSpPr txBox="1"/>
          <p:nvPr/>
        </p:nvSpPr>
        <p:spPr>
          <a:xfrm>
            <a:off x="310059" y="1474911"/>
            <a:ext cx="3653564" cy="923330"/>
          </a:xfrm>
          <a:prstGeom prst="rect">
            <a:avLst/>
          </a:prstGeom>
          <a:noFill/>
        </p:spPr>
        <p:txBody>
          <a:bodyPr wrap="none" rtlCol="0">
            <a:spAutoFit/>
          </a:bodyPr>
          <a:lstStyle/>
          <a:p>
            <a:endParaRPr lang="it-IT" dirty="0"/>
          </a:p>
          <a:p>
            <a:r>
              <a:rPr lang="it-IT" dirty="0">
                <a:solidFill>
                  <a:srgbClr val="FF0000"/>
                </a:solidFill>
              </a:rPr>
              <a:t>-</a:t>
            </a:r>
            <a:r>
              <a:rPr lang="it-IT" b="1" dirty="0" err="1">
                <a:solidFill>
                  <a:srgbClr val="FF0000"/>
                </a:solidFill>
              </a:rPr>
              <a:t>CryoTBB</a:t>
            </a:r>
            <a:r>
              <a:rPr lang="it-IT" b="1" dirty="0">
                <a:solidFill>
                  <a:srgbClr val="FF0000"/>
                </a:solidFill>
              </a:rPr>
              <a:t> in the </a:t>
            </a:r>
            <a:r>
              <a:rPr lang="it-IT" b="1" dirty="0" err="1">
                <a:solidFill>
                  <a:srgbClr val="FF0000"/>
                </a:solidFill>
              </a:rPr>
              <a:t>diagnostic</a:t>
            </a:r>
            <a:r>
              <a:rPr lang="it-IT" b="1" dirty="0">
                <a:solidFill>
                  <a:srgbClr val="FF0000"/>
                </a:solidFill>
              </a:rPr>
              <a:t> </a:t>
            </a:r>
            <a:r>
              <a:rPr lang="it-IT" b="1" dirty="0" err="1">
                <a:solidFill>
                  <a:srgbClr val="FF0000"/>
                </a:solidFill>
              </a:rPr>
              <a:t>workflow</a:t>
            </a:r>
            <a:endParaRPr lang="it-IT" b="1" dirty="0">
              <a:solidFill>
                <a:srgbClr val="FF0000"/>
              </a:solidFill>
            </a:endParaRPr>
          </a:p>
          <a:p>
            <a:endParaRPr lang="it-IT" dirty="0"/>
          </a:p>
        </p:txBody>
      </p:sp>
    </p:spTree>
    <p:extLst>
      <p:ext uri="{BB962C8B-B14F-4D97-AF65-F5344CB8AC3E}">
        <p14:creationId xmlns:p14="http://schemas.microsoft.com/office/powerpoint/2010/main" val="4239571166"/>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31696" y="1513211"/>
            <a:ext cx="45719" cy="369332"/>
          </a:xfrm>
          <a:prstGeom prst="rect">
            <a:avLst/>
          </a:prstGeom>
          <a:noFill/>
        </p:spPr>
        <p:txBody>
          <a:bodyPr wrap="square" rtlCol="0">
            <a:spAutoFit/>
          </a:bodyPr>
          <a:lstStyle/>
          <a:p>
            <a:endParaRPr lang="it-IT" dirty="0"/>
          </a:p>
        </p:txBody>
      </p:sp>
      <p:sp>
        <p:nvSpPr>
          <p:cNvPr id="3" name="CasellaDiTesto 2"/>
          <p:cNvSpPr txBox="1"/>
          <p:nvPr/>
        </p:nvSpPr>
        <p:spPr>
          <a:xfrm>
            <a:off x="3906872" y="489057"/>
            <a:ext cx="5757987" cy="461665"/>
          </a:xfrm>
          <a:prstGeom prst="rect">
            <a:avLst/>
          </a:prstGeom>
          <a:noFill/>
        </p:spPr>
        <p:txBody>
          <a:bodyPr wrap="none" rtlCol="0">
            <a:spAutoFit/>
          </a:bodyPr>
          <a:lstStyle/>
          <a:p>
            <a:r>
              <a:rPr lang="it-IT" sz="2400" b="1" dirty="0" err="1" smtClean="0">
                <a:solidFill>
                  <a:srgbClr val="C00000"/>
                </a:solidFill>
              </a:rPr>
              <a:t>When</a:t>
            </a:r>
            <a:r>
              <a:rPr lang="it-IT" sz="2400" b="1" dirty="0" smtClean="0">
                <a:solidFill>
                  <a:srgbClr val="C00000"/>
                </a:solidFill>
              </a:rPr>
              <a:t> TBLCB </a:t>
            </a:r>
            <a:r>
              <a:rPr lang="it-IT" sz="2400" b="1" dirty="0" err="1" smtClean="0">
                <a:solidFill>
                  <a:srgbClr val="C00000"/>
                </a:solidFill>
              </a:rPr>
              <a:t>is</a:t>
            </a:r>
            <a:r>
              <a:rPr lang="it-IT" sz="2400" b="1" dirty="0" smtClean="0">
                <a:solidFill>
                  <a:srgbClr val="C00000"/>
                </a:solidFill>
              </a:rPr>
              <a:t> </a:t>
            </a:r>
            <a:r>
              <a:rPr lang="it-IT" sz="2400" b="1" dirty="0" err="1" smtClean="0">
                <a:solidFill>
                  <a:srgbClr val="C00000"/>
                </a:solidFill>
              </a:rPr>
              <a:t>mandatory</a:t>
            </a:r>
            <a:r>
              <a:rPr lang="it-IT" sz="2400" b="1" dirty="0" smtClean="0">
                <a:solidFill>
                  <a:srgbClr val="C00000"/>
                </a:solidFill>
              </a:rPr>
              <a:t> and </a:t>
            </a:r>
            <a:r>
              <a:rPr lang="it-IT" sz="2400" b="1" dirty="0" err="1" smtClean="0">
                <a:solidFill>
                  <a:srgbClr val="C00000"/>
                </a:solidFill>
              </a:rPr>
              <a:t>when</a:t>
            </a:r>
            <a:r>
              <a:rPr lang="it-IT" sz="2400" b="1" dirty="0" smtClean="0">
                <a:solidFill>
                  <a:srgbClr val="C00000"/>
                </a:solidFill>
              </a:rPr>
              <a:t> </a:t>
            </a:r>
            <a:r>
              <a:rPr lang="it-IT" sz="2400" b="1" dirty="0" err="1" smtClean="0">
                <a:solidFill>
                  <a:srgbClr val="C00000"/>
                </a:solidFill>
              </a:rPr>
              <a:t>it</a:t>
            </a:r>
            <a:r>
              <a:rPr lang="it-IT" sz="2400" b="1" dirty="0" smtClean="0">
                <a:solidFill>
                  <a:srgbClr val="C00000"/>
                </a:solidFill>
              </a:rPr>
              <a:t> </a:t>
            </a:r>
            <a:r>
              <a:rPr lang="it-IT" sz="2400" b="1" dirty="0" err="1" smtClean="0">
                <a:solidFill>
                  <a:srgbClr val="C00000"/>
                </a:solidFill>
              </a:rPr>
              <a:t>isn’t</a:t>
            </a:r>
            <a:endParaRPr lang="it-IT" sz="2400" b="1" dirty="0">
              <a:solidFill>
                <a:srgbClr val="C00000"/>
              </a:solidFill>
            </a:endParaRPr>
          </a:p>
        </p:txBody>
      </p:sp>
      <p:pic>
        <p:nvPicPr>
          <p:cNvPr id="4" name="Immagine 3"/>
          <p:cNvPicPr>
            <a:picLocks noChangeAspect="1"/>
          </p:cNvPicPr>
          <p:nvPr/>
        </p:nvPicPr>
        <p:blipFill>
          <a:blip r:embed="rId2"/>
          <a:stretch>
            <a:fillRect/>
          </a:stretch>
        </p:blipFill>
        <p:spPr>
          <a:xfrm>
            <a:off x="477209" y="1513211"/>
            <a:ext cx="5940193" cy="5058514"/>
          </a:xfrm>
          <a:prstGeom prst="rect">
            <a:avLst/>
          </a:prstGeom>
        </p:spPr>
      </p:pic>
      <p:sp>
        <p:nvSpPr>
          <p:cNvPr id="5" name="CasellaDiTesto 4"/>
          <p:cNvSpPr txBox="1"/>
          <p:nvPr/>
        </p:nvSpPr>
        <p:spPr>
          <a:xfrm>
            <a:off x="6629446" y="1311616"/>
            <a:ext cx="4949817" cy="5078313"/>
          </a:xfrm>
          <a:prstGeom prst="rect">
            <a:avLst/>
          </a:prstGeom>
          <a:noFill/>
        </p:spPr>
        <p:txBody>
          <a:bodyPr wrap="none" rtlCol="0">
            <a:spAutoFit/>
          </a:bodyPr>
          <a:lstStyle/>
          <a:p>
            <a:pPr marL="285750" indent="-285750">
              <a:buFont typeface="Wingdings" panose="05000000000000000000" pitchFamily="2" charset="2"/>
              <a:buChar char="v"/>
            </a:pPr>
            <a:endParaRPr lang="it-IT" b="1" dirty="0" smtClean="0"/>
          </a:p>
          <a:p>
            <a:r>
              <a:rPr lang="it-IT" b="1" dirty="0" err="1" smtClean="0"/>
              <a:t>What</a:t>
            </a:r>
            <a:r>
              <a:rPr lang="it-IT" b="1" dirty="0" smtClean="0"/>
              <a:t> are the </a:t>
            </a:r>
            <a:r>
              <a:rPr lang="it-IT" b="1" dirty="0" err="1" smtClean="0"/>
              <a:t>potential</a:t>
            </a:r>
            <a:r>
              <a:rPr lang="it-IT" b="1" dirty="0" smtClean="0"/>
              <a:t> </a:t>
            </a:r>
            <a:r>
              <a:rPr lang="it-IT" b="1" dirty="0" err="1" smtClean="0"/>
              <a:t>complications</a:t>
            </a:r>
            <a:r>
              <a:rPr lang="it-IT" b="1" dirty="0" smtClean="0"/>
              <a:t> </a:t>
            </a:r>
          </a:p>
          <a:p>
            <a:r>
              <a:rPr lang="it-IT" b="1" dirty="0" smtClean="0"/>
              <a:t>with </a:t>
            </a:r>
            <a:r>
              <a:rPr lang="it-IT" b="1" dirty="0" err="1" smtClean="0"/>
              <a:t>increasing</a:t>
            </a:r>
            <a:r>
              <a:rPr lang="it-IT" b="1" dirty="0" smtClean="0"/>
              <a:t> </a:t>
            </a:r>
            <a:r>
              <a:rPr lang="it-IT" b="1" dirty="0"/>
              <a:t> </a:t>
            </a:r>
            <a:r>
              <a:rPr lang="it-IT" b="1" dirty="0" err="1" smtClean="0"/>
              <a:t>one’s</a:t>
            </a:r>
            <a:r>
              <a:rPr lang="it-IT" b="1" dirty="0" smtClean="0"/>
              <a:t> </a:t>
            </a:r>
            <a:r>
              <a:rPr lang="it-IT" b="1" dirty="0" err="1" smtClean="0"/>
              <a:t>level</a:t>
            </a:r>
            <a:r>
              <a:rPr lang="it-IT" b="1" dirty="0" smtClean="0"/>
              <a:t> of </a:t>
            </a:r>
            <a:r>
              <a:rPr lang="it-IT" b="1" dirty="0" err="1" smtClean="0"/>
              <a:t>medical</a:t>
            </a:r>
            <a:r>
              <a:rPr lang="it-IT" b="1" dirty="0" smtClean="0"/>
              <a:t> </a:t>
            </a:r>
          </a:p>
          <a:p>
            <a:r>
              <a:rPr lang="it-IT" b="1" dirty="0" err="1" smtClean="0"/>
              <a:t>knowledge</a:t>
            </a:r>
            <a:r>
              <a:rPr lang="it-IT" b="1" dirty="0" smtClean="0"/>
              <a:t>, and  </a:t>
            </a:r>
            <a:r>
              <a:rPr lang="it-IT" b="1" dirty="0" err="1" smtClean="0"/>
              <a:t>what</a:t>
            </a:r>
            <a:r>
              <a:rPr lang="it-IT" b="1" dirty="0" smtClean="0"/>
              <a:t> </a:t>
            </a:r>
            <a:r>
              <a:rPr lang="it-IT" b="1" dirty="0" err="1" smtClean="0"/>
              <a:t>risks</a:t>
            </a:r>
            <a:r>
              <a:rPr lang="it-IT" b="1" dirty="0" smtClean="0"/>
              <a:t> are </a:t>
            </a:r>
            <a:r>
              <a:rPr lang="it-IT" b="1" dirty="0" err="1" smtClean="0"/>
              <a:t>involved</a:t>
            </a:r>
            <a:r>
              <a:rPr lang="it-IT" b="1" dirty="0" smtClean="0"/>
              <a:t> in </a:t>
            </a:r>
          </a:p>
          <a:p>
            <a:r>
              <a:rPr lang="it-IT" b="1" dirty="0" err="1" smtClean="0"/>
              <a:t>accepting</a:t>
            </a:r>
            <a:r>
              <a:rPr lang="it-IT" b="1" dirty="0" smtClean="0"/>
              <a:t> a </a:t>
            </a:r>
            <a:r>
              <a:rPr lang="it-IT" b="1" dirty="0" err="1" smtClean="0"/>
              <a:t>certain</a:t>
            </a:r>
            <a:r>
              <a:rPr lang="it-IT" b="1" dirty="0" smtClean="0"/>
              <a:t>  </a:t>
            </a:r>
            <a:r>
              <a:rPr lang="it-IT" b="1" dirty="0" err="1" smtClean="0"/>
              <a:t>degree</a:t>
            </a:r>
            <a:r>
              <a:rPr lang="it-IT" b="1" dirty="0" smtClean="0"/>
              <a:t> of </a:t>
            </a:r>
            <a:r>
              <a:rPr lang="it-IT" b="1" dirty="0" err="1" smtClean="0"/>
              <a:t>clinical</a:t>
            </a:r>
            <a:r>
              <a:rPr lang="it-IT" b="1" dirty="0" smtClean="0"/>
              <a:t> </a:t>
            </a:r>
            <a:r>
              <a:rPr lang="it-IT" b="1" dirty="0" err="1" smtClean="0"/>
              <a:t>uncertainty</a:t>
            </a:r>
            <a:endParaRPr lang="it-IT" b="1" dirty="0" smtClean="0"/>
          </a:p>
          <a:p>
            <a:endParaRPr lang="it-IT" b="1" dirty="0" smtClean="0"/>
          </a:p>
          <a:p>
            <a:endParaRPr lang="it-IT" b="1" dirty="0" smtClean="0"/>
          </a:p>
          <a:p>
            <a:pPr marL="457200" indent="-457200">
              <a:buFont typeface="Wingdings" panose="05000000000000000000" pitchFamily="2" charset="2"/>
              <a:buChar char="v"/>
            </a:pPr>
            <a:r>
              <a:rPr lang="it-IT" dirty="0" err="1"/>
              <a:t>Diagnostic</a:t>
            </a:r>
            <a:r>
              <a:rPr lang="it-IT" dirty="0"/>
              <a:t> </a:t>
            </a:r>
            <a:r>
              <a:rPr lang="it-IT" dirty="0" err="1"/>
              <a:t>yield</a:t>
            </a:r>
            <a:endParaRPr lang="it-IT" dirty="0"/>
          </a:p>
          <a:p>
            <a:pPr marL="457200" indent="-457200">
              <a:buFont typeface="Wingdings" panose="05000000000000000000" pitchFamily="2" charset="2"/>
              <a:buChar char="v"/>
            </a:pPr>
            <a:endParaRPr lang="it-IT" dirty="0"/>
          </a:p>
          <a:p>
            <a:pPr marL="457200" indent="-457200">
              <a:buFont typeface="Wingdings" panose="05000000000000000000" pitchFamily="2" charset="2"/>
              <a:buChar char="v"/>
            </a:pPr>
            <a:r>
              <a:rPr lang="it-IT" dirty="0" err="1"/>
              <a:t>Diagnostic</a:t>
            </a:r>
            <a:r>
              <a:rPr lang="it-IT" dirty="0"/>
              <a:t> </a:t>
            </a:r>
            <a:r>
              <a:rPr lang="it-IT" dirty="0" err="1"/>
              <a:t>accuracy</a:t>
            </a:r>
            <a:endParaRPr lang="it-IT" dirty="0"/>
          </a:p>
          <a:p>
            <a:pPr marL="457200" indent="-457200">
              <a:buFont typeface="Wingdings" panose="05000000000000000000" pitchFamily="2" charset="2"/>
              <a:buChar char="v"/>
            </a:pPr>
            <a:endParaRPr lang="it-IT" dirty="0"/>
          </a:p>
          <a:p>
            <a:pPr marL="457200" indent="-457200">
              <a:buFont typeface="Wingdings" panose="05000000000000000000" pitchFamily="2" charset="2"/>
              <a:buChar char="v"/>
            </a:pPr>
            <a:r>
              <a:rPr lang="it-IT" dirty="0" err="1"/>
              <a:t>Complications</a:t>
            </a:r>
            <a:endParaRPr lang="it-IT" dirty="0"/>
          </a:p>
          <a:p>
            <a:pPr marL="457200" indent="-457200">
              <a:buFont typeface="Wingdings" panose="05000000000000000000" pitchFamily="2" charset="2"/>
              <a:buChar char="v"/>
            </a:pPr>
            <a:endParaRPr lang="it-IT" dirty="0"/>
          </a:p>
          <a:p>
            <a:pPr marL="457200" indent="-457200">
              <a:buFont typeface="Wingdings" panose="05000000000000000000" pitchFamily="2" charset="2"/>
              <a:buChar char="v"/>
            </a:pPr>
            <a:r>
              <a:rPr lang="it-IT" dirty="0"/>
              <a:t>Impact on treatment and </a:t>
            </a:r>
            <a:r>
              <a:rPr lang="it-IT" dirty="0" err="1" smtClean="0"/>
              <a:t>prognostication</a:t>
            </a:r>
            <a:endParaRPr lang="it-IT" dirty="0" smtClean="0"/>
          </a:p>
          <a:p>
            <a:pPr marL="457200" indent="-457200">
              <a:buFont typeface="Wingdings" panose="05000000000000000000" pitchFamily="2" charset="2"/>
              <a:buChar char="v"/>
            </a:pPr>
            <a:endParaRPr lang="it-IT" dirty="0"/>
          </a:p>
          <a:p>
            <a:pPr marL="457200" indent="-457200">
              <a:buFont typeface="Wingdings" panose="05000000000000000000" pitchFamily="2" charset="2"/>
              <a:buChar char="v"/>
            </a:pPr>
            <a:r>
              <a:rPr lang="it-IT" dirty="0" smtClean="0"/>
              <a:t>The </a:t>
            </a:r>
            <a:r>
              <a:rPr lang="it-IT" dirty="0" err="1" smtClean="0"/>
              <a:t>role</a:t>
            </a:r>
            <a:r>
              <a:rPr lang="it-IT" dirty="0" smtClean="0"/>
              <a:t> of TBLCB in the </a:t>
            </a:r>
            <a:r>
              <a:rPr lang="it-IT" dirty="0" err="1" smtClean="0"/>
              <a:t>diagnostic</a:t>
            </a:r>
            <a:r>
              <a:rPr lang="it-IT" dirty="0" smtClean="0"/>
              <a:t> work-flow </a:t>
            </a:r>
          </a:p>
          <a:p>
            <a:r>
              <a:rPr lang="it-IT" dirty="0" smtClean="0"/>
              <a:t> of </a:t>
            </a:r>
            <a:r>
              <a:rPr lang="it-IT" dirty="0" err="1" smtClean="0"/>
              <a:t>fILDs</a:t>
            </a:r>
            <a:endParaRPr lang="it-IT" dirty="0"/>
          </a:p>
          <a:p>
            <a:endParaRPr lang="it-IT" b="1" dirty="0"/>
          </a:p>
        </p:txBody>
      </p:sp>
    </p:spTree>
    <p:extLst>
      <p:ext uri="{BB962C8B-B14F-4D97-AF65-F5344CB8AC3E}">
        <p14:creationId xmlns:p14="http://schemas.microsoft.com/office/powerpoint/2010/main" val="9742050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077184" y="926000"/>
            <a:ext cx="8099226" cy="4694641"/>
          </a:xfrm>
          <a:prstGeom prst="rect">
            <a:avLst/>
          </a:prstGeom>
        </p:spPr>
      </p:pic>
      <p:sp>
        <p:nvSpPr>
          <p:cNvPr id="3" name="Parentesi graffa chiusa 2"/>
          <p:cNvSpPr/>
          <p:nvPr/>
        </p:nvSpPr>
        <p:spPr>
          <a:xfrm>
            <a:off x="9375008" y="3429000"/>
            <a:ext cx="154004" cy="1181501"/>
          </a:xfrm>
          <a:prstGeom prst="rightBrace">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CasellaDiTesto 3"/>
          <p:cNvSpPr txBox="1"/>
          <p:nvPr/>
        </p:nvSpPr>
        <p:spPr>
          <a:xfrm>
            <a:off x="9598894" y="3821230"/>
            <a:ext cx="1155031" cy="369332"/>
          </a:xfrm>
          <a:prstGeom prst="rect">
            <a:avLst/>
          </a:prstGeom>
          <a:solidFill>
            <a:schemeClr val="bg1"/>
          </a:solidFill>
        </p:spPr>
        <p:txBody>
          <a:bodyPr wrap="square" rtlCol="0">
            <a:spAutoFit/>
          </a:bodyPr>
          <a:lstStyle/>
          <a:p>
            <a:r>
              <a:rPr lang="it-IT" dirty="0" smtClean="0"/>
              <a:t>BIOPSY</a:t>
            </a:r>
            <a:endParaRPr lang="it-IT" dirty="0"/>
          </a:p>
        </p:txBody>
      </p:sp>
      <p:sp>
        <p:nvSpPr>
          <p:cNvPr id="5" name="CasellaDiTesto 4"/>
          <p:cNvSpPr txBox="1"/>
          <p:nvPr/>
        </p:nvSpPr>
        <p:spPr>
          <a:xfrm>
            <a:off x="5421529" y="6063914"/>
            <a:ext cx="4754880" cy="369332"/>
          </a:xfrm>
          <a:prstGeom prst="rect">
            <a:avLst/>
          </a:prstGeom>
          <a:noFill/>
        </p:spPr>
        <p:txBody>
          <a:bodyPr wrap="square" rtlCol="0">
            <a:spAutoFit/>
          </a:bodyPr>
          <a:lstStyle/>
          <a:p>
            <a:r>
              <a:rPr lang="it-IT" i="1" dirty="0" err="1" smtClean="0"/>
              <a:t>Cottin</a:t>
            </a:r>
            <a:r>
              <a:rPr lang="it-IT" i="1" dirty="0" smtClean="0"/>
              <a:t> V, et al. AJRCCM 2022, </a:t>
            </a:r>
            <a:r>
              <a:rPr lang="it-IT" i="1" dirty="0" err="1" smtClean="0"/>
              <a:t>modified</a:t>
            </a:r>
            <a:endParaRPr lang="it-IT" i="1" dirty="0"/>
          </a:p>
        </p:txBody>
      </p:sp>
    </p:spTree>
    <p:extLst>
      <p:ext uri="{BB962C8B-B14F-4D97-AF65-F5344CB8AC3E}">
        <p14:creationId xmlns:p14="http://schemas.microsoft.com/office/powerpoint/2010/main" val="17458946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61587" y="205556"/>
            <a:ext cx="8407625" cy="7571303"/>
          </a:xfrm>
          <a:prstGeom prst="rect">
            <a:avLst/>
          </a:prstGeom>
          <a:noFill/>
        </p:spPr>
        <p:txBody>
          <a:bodyPr wrap="square" rtlCol="0">
            <a:spAutoFit/>
          </a:bodyPr>
          <a:lstStyle/>
          <a:p>
            <a:r>
              <a:rPr lang="it-IT" b="1" dirty="0" smtClean="0"/>
              <a:t>WHEN TBLC IS TO BE CONSIDERED CLINICALLY USEFUL* (the </a:t>
            </a:r>
            <a:r>
              <a:rPr lang="it-IT" b="1" dirty="0" err="1" smtClean="0"/>
              <a:t>value</a:t>
            </a:r>
            <a:r>
              <a:rPr lang="it-IT" b="1" dirty="0" smtClean="0"/>
              <a:t> 1 </a:t>
            </a:r>
            <a:r>
              <a:rPr lang="it-IT" b="1" dirty="0" err="1" smtClean="0"/>
              <a:t>is</a:t>
            </a:r>
            <a:r>
              <a:rPr lang="it-IT" b="1" dirty="0" smtClean="0"/>
              <a:t> </a:t>
            </a:r>
            <a:r>
              <a:rPr lang="it-IT" b="1" dirty="0" err="1" smtClean="0"/>
              <a:t>divided</a:t>
            </a:r>
            <a:r>
              <a:rPr lang="it-IT" b="1" dirty="0" smtClean="0"/>
              <a:t> </a:t>
            </a:r>
            <a:r>
              <a:rPr lang="it-IT" b="1" dirty="0" err="1" smtClean="0"/>
              <a:t>into</a:t>
            </a:r>
            <a:r>
              <a:rPr lang="it-IT" b="1" dirty="0" smtClean="0"/>
              <a:t> 5 </a:t>
            </a:r>
            <a:r>
              <a:rPr lang="it-IT" b="1" dirty="0" err="1" smtClean="0"/>
              <a:t>parts</a:t>
            </a:r>
            <a:r>
              <a:rPr lang="it-IT" b="1" dirty="0" smtClean="0"/>
              <a:t>)</a:t>
            </a:r>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r>
              <a:rPr lang="it-IT" dirty="0" smtClean="0"/>
              <a:t>*</a:t>
            </a:r>
            <a:r>
              <a:rPr lang="it-IT" dirty="0" err="1" smtClean="0"/>
              <a:t>genetic</a:t>
            </a:r>
            <a:r>
              <a:rPr lang="it-IT" dirty="0" smtClean="0"/>
              <a:t> background/family </a:t>
            </a:r>
            <a:r>
              <a:rPr lang="it-IT" dirty="0" err="1" smtClean="0"/>
              <a:t>history</a:t>
            </a:r>
            <a:r>
              <a:rPr lang="it-IT" dirty="0" smtClean="0"/>
              <a:t> </a:t>
            </a:r>
            <a:r>
              <a:rPr lang="it-IT" dirty="0" err="1" smtClean="0"/>
              <a:t>is</a:t>
            </a:r>
            <a:r>
              <a:rPr lang="it-IT" dirty="0" smtClean="0"/>
              <a:t> part of the </a:t>
            </a:r>
            <a:r>
              <a:rPr lang="it-IT" dirty="0" err="1" smtClean="0"/>
              <a:t>clinical</a:t>
            </a:r>
            <a:r>
              <a:rPr lang="it-IT" dirty="0" smtClean="0"/>
              <a:t> </a:t>
            </a:r>
            <a:r>
              <a:rPr lang="it-IT" dirty="0" err="1" smtClean="0"/>
              <a:t>setting</a:t>
            </a:r>
            <a:r>
              <a:rPr lang="it-IT" dirty="0" smtClean="0"/>
              <a:t> (</a:t>
            </a:r>
            <a:r>
              <a:rPr lang="it-IT" dirty="0" err="1" smtClean="0"/>
              <a:t>when</a:t>
            </a:r>
            <a:r>
              <a:rPr lang="it-IT" dirty="0" smtClean="0"/>
              <a:t> </a:t>
            </a:r>
            <a:r>
              <a:rPr lang="it-IT" dirty="0" err="1" smtClean="0"/>
              <a:t>present</a:t>
            </a:r>
            <a:r>
              <a:rPr lang="it-IT" dirty="0" smtClean="0"/>
              <a:t> the </a:t>
            </a:r>
            <a:r>
              <a:rPr lang="it-IT" dirty="0" err="1" smtClean="0"/>
              <a:t>need</a:t>
            </a:r>
            <a:r>
              <a:rPr lang="it-IT" dirty="0" smtClean="0"/>
              <a:t> of </a:t>
            </a:r>
            <a:r>
              <a:rPr lang="it-IT" dirty="0" err="1" smtClean="0"/>
              <a:t>biopsy</a:t>
            </a:r>
            <a:r>
              <a:rPr lang="it-IT" dirty="0" smtClean="0"/>
              <a:t> </a:t>
            </a:r>
            <a:r>
              <a:rPr lang="it-IT" dirty="0" err="1" smtClean="0"/>
              <a:t>decreases</a:t>
            </a:r>
            <a:r>
              <a:rPr lang="it-IT" dirty="0" smtClean="0"/>
              <a:t> </a:t>
            </a:r>
            <a:r>
              <a:rPr lang="it-IT" dirty="0" err="1" smtClean="0"/>
              <a:t>significantly</a:t>
            </a:r>
            <a:r>
              <a:rPr lang="it-IT" dirty="0" smtClean="0"/>
              <a:t>)</a:t>
            </a:r>
          </a:p>
          <a:p>
            <a:endParaRPr lang="it-IT" dirty="0"/>
          </a:p>
          <a:p>
            <a:endParaRPr lang="it-IT" dirty="0" smtClean="0"/>
          </a:p>
          <a:p>
            <a:endParaRPr lang="it-IT" dirty="0"/>
          </a:p>
        </p:txBody>
      </p:sp>
      <p:graphicFrame>
        <p:nvGraphicFramePr>
          <p:cNvPr id="6" name="Tabella 5"/>
          <p:cNvGraphicFramePr>
            <a:graphicFrameLocks noGrp="1"/>
          </p:cNvGraphicFramePr>
          <p:nvPr>
            <p:extLst>
              <p:ext uri="{D42A27DB-BD31-4B8C-83A1-F6EECF244321}">
                <p14:modId xmlns:p14="http://schemas.microsoft.com/office/powerpoint/2010/main" val="248376611"/>
              </p:ext>
            </p:extLst>
          </p:nvPr>
        </p:nvGraphicFramePr>
        <p:xfrm>
          <a:off x="1556630" y="839858"/>
          <a:ext cx="8217537" cy="5178284"/>
        </p:xfrm>
        <a:graphic>
          <a:graphicData uri="http://schemas.openxmlformats.org/drawingml/2006/table">
            <a:tbl>
              <a:tblPr firstRow="1" bandRow="1">
                <a:tableStyleId>{5C22544A-7EE6-4342-B048-85BDC9FD1C3A}</a:tableStyleId>
              </a:tblPr>
              <a:tblGrid>
                <a:gridCol w="1470438">
                  <a:extLst>
                    <a:ext uri="{9D8B030D-6E8A-4147-A177-3AD203B41FA5}">
                      <a16:colId xmlns:a16="http://schemas.microsoft.com/office/drawing/2014/main" val="2850045257"/>
                    </a:ext>
                  </a:extLst>
                </a:gridCol>
                <a:gridCol w="1470438">
                  <a:extLst>
                    <a:ext uri="{9D8B030D-6E8A-4147-A177-3AD203B41FA5}">
                      <a16:colId xmlns:a16="http://schemas.microsoft.com/office/drawing/2014/main" val="4223102862"/>
                    </a:ext>
                  </a:extLst>
                </a:gridCol>
                <a:gridCol w="1470438">
                  <a:extLst>
                    <a:ext uri="{9D8B030D-6E8A-4147-A177-3AD203B41FA5}">
                      <a16:colId xmlns:a16="http://schemas.microsoft.com/office/drawing/2014/main" val="3750755875"/>
                    </a:ext>
                  </a:extLst>
                </a:gridCol>
                <a:gridCol w="2335785">
                  <a:extLst>
                    <a:ext uri="{9D8B030D-6E8A-4147-A177-3AD203B41FA5}">
                      <a16:colId xmlns:a16="http://schemas.microsoft.com/office/drawing/2014/main" val="1400599928"/>
                    </a:ext>
                  </a:extLst>
                </a:gridCol>
                <a:gridCol w="1470438">
                  <a:extLst>
                    <a:ext uri="{9D8B030D-6E8A-4147-A177-3AD203B41FA5}">
                      <a16:colId xmlns:a16="http://schemas.microsoft.com/office/drawing/2014/main" val="18822622"/>
                    </a:ext>
                  </a:extLst>
                </a:gridCol>
              </a:tblGrid>
              <a:tr h="962813">
                <a:tc>
                  <a:txBody>
                    <a:bodyPr/>
                    <a:lstStyle/>
                    <a:p>
                      <a:endParaRPr lang="it-IT" dirty="0"/>
                    </a:p>
                  </a:txBody>
                  <a:tcPr/>
                </a:tc>
                <a:tc>
                  <a:txBody>
                    <a:bodyPr/>
                    <a:lstStyle/>
                    <a:p>
                      <a:r>
                        <a:rPr lang="it-IT" dirty="0" smtClean="0"/>
                        <a:t>HRCT UIP</a:t>
                      </a:r>
                      <a:endParaRPr lang="it-IT" dirty="0"/>
                    </a:p>
                  </a:txBody>
                  <a:tcPr/>
                </a:tc>
                <a:tc>
                  <a:txBody>
                    <a:bodyPr/>
                    <a:lstStyle/>
                    <a:p>
                      <a:r>
                        <a:rPr lang="it-IT" sz="1100" dirty="0" smtClean="0"/>
                        <a:t>HRCT PROBABLE UIP</a:t>
                      </a:r>
                      <a:endParaRPr lang="it-IT" sz="1100" dirty="0"/>
                    </a:p>
                  </a:txBody>
                  <a:tcPr/>
                </a:tc>
                <a:tc>
                  <a:txBody>
                    <a:bodyPr/>
                    <a:lstStyle/>
                    <a:p>
                      <a:r>
                        <a:rPr lang="it-IT" sz="1600" dirty="0" smtClean="0"/>
                        <a:t>Indeterminate</a:t>
                      </a:r>
                      <a:r>
                        <a:rPr lang="it-IT" sz="1600" baseline="0" dirty="0" smtClean="0"/>
                        <a:t> UIP</a:t>
                      </a:r>
                      <a:endParaRPr lang="it-IT" sz="1050" dirty="0"/>
                    </a:p>
                  </a:txBody>
                  <a:tcPr/>
                </a:tc>
                <a:tc>
                  <a:txBody>
                    <a:bodyPr/>
                    <a:lstStyle/>
                    <a:p>
                      <a:r>
                        <a:rPr lang="it-IT" sz="1200" b="1" dirty="0" smtClean="0"/>
                        <a:t>OTHER</a:t>
                      </a:r>
                      <a:r>
                        <a:rPr lang="it-IT" sz="1200" b="1" baseline="0" dirty="0" smtClean="0"/>
                        <a:t> THAN UIP</a:t>
                      </a:r>
                      <a:endParaRPr lang="it-IT" sz="1200" b="1" dirty="0"/>
                    </a:p>
                  </a:txBody>
                  <a:tcPr/>
                </a:tc>
                <a:extLst>
                  <a:ext uri="{0D108BD9-81ED-4DB2-BD59-A6C34878D82A}">
                    <a16:rowId xmlns:a16="http://schemas.microsoft.com/office/drawing/2014/main" val="4280369708"/>
                  </a:ext>
                </a:extLst>
              </a:tr>
              <a:tr h="962813">
                <a:tc>
                  <a:txBody>
                    <a:bodyPr/>
                    <a:lstStyle/>
                    <a:p>
                      <a:r>
                        <a:rPr lang="it-IT" sz="1200" b="1" dirty="0" smtClean="0"/>
                        <a:t>TYPICAL</a:t>
                      </a:r>
                      <a:r>
                        <a:rPr lang="it-IT" sz="1200" b="1" baseline="0" dirty="0" smtClean="0"/>
                        <a:t> </a:t>
                      </a:r>
                      <a:r>
                        <a:rPr lang="it-IT" sz="1200" b="1" dirty="0" smtClean="0"/>
                        <a:t>CLINICAL</a:t>
                      </a:r>
                      <a:r>
                        <a:rPr lang="it-IT" sz="1200" b="1" baseline="0" dirty="0" smtClean="0"/>
                        <a:t> SETTING</a:t>
                      </a:r>
                      <a:endParaRPr lang="it-IT" sz="1200" b="1" dirty="0"/>
                    </a:p>
                  </a:txBody>
                  <a:tcPr/>
                </a:tc>
                <a:tc>
                  <a:txBody>
                    <a:bodyPr/>
                    <a:lstStyle/>
                    <a:p>
                      <a:r>
                        <a:rPr lang="it-IT" dirty="0" smtClean="0"/>
                        <a:t>-----</a:t>
                      </a:r>
                      <a:endParaRPr lang="it-IT" dirty="0"/>
                    </a:p>
                  </a:txBody>
                  <a:tcPr/>
                </a:tc>
                <a:tc>
                  <a:txBody>
                    <a:bodyPr/>
                    <a:lstStyle/>
                    <a:p>
                      <a:r>
                        <a:rPr lang="it-IT" dirty="0" smtClean="0"/>
                        <a:t>-----+</a:t>
                      </a:r>
                      <a:endParaRPr lang="it-IT" dirty="0"/>
                    </a:p>
                  </a:txBody>
                  <a:tcPr/>
                </a:tc>
                <a:tc>
                  <a:txBody>
                    <a:bodyPr/>
                    <a:lstStyle/>
                    <a:p>
                      <a:r>
                        <a:rPr lang="it-IT" dirty="0" smtClean="0"/>
                        <a:t>+++++</a:t>
                      </a:r>
                      <a:endParaRPr lang="it-IT" dirty="0"/>
                    </a:p>
                  </a:txBody>
                  <a:tcPr/>
                </a:tc>
                <a:tc>
                  <a:txBody>
                    <a:bodyPr/>
                    <a:lstStyle/>
                    <a:p>
                      <a:r>
                        <a:rPr lang="it-IT" b="1" dirty="0" smtClean="0"/>
                        <a:t>+++++</a:t>
                      </a:r>
                      <a:endParaRPr lang="it-IT" b="1" dirty="0"/>
                    </a:p>
                  </a:txBody>
                  <a:tcPr/>
                </a:tc>
                <a:extLst>
                  <a:ext uri="{0D108BD9-81ED-4DB2-BD59-A6C34878D82A}">
                    <a16:rowId xmlns:a16="http://schemas.microsoft.com/office/drawing/2014/main" val="3141072998"/>
                  </a:ext>
                </a:extLst>
              </a:tr>
              <a:tr h="13754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t>ATYPICAL</a:t>
                      </a:r>
                      <a:r>
                        <a:rPr lang="it-IT" sz="1200" b="0" baseline="0" dirty="0" smtClean="0"/>
                        <a:t> </a:t>
                      </a:r>
                      <a:r>
                        <a:rPr lang="it-IT" sz="1200" b="0" dirty="0" smtClean="0"/>
                        <a:t>CLINICAL</a:t>
                      </a:r>
                      <a:r>
                        <a:rPr lang="it-IT" sz="1200" b="0" baseline="0" dirty="0" smtClean="0"/>
                        <a:t> SETTING</a:t>
                      </a:r>
                      <a:endParaRPr lang="it-IT" sz="1200" b="0" dirty="0" smtClean="0"/>
                    </a:p>
                    <a:p>
                      <a:endParaRPr lang="it-IT" dirty="0"/>
                    </a:p>
                  </a:txBody>
                  <a:tcPr/>
                </a:tc>
                <a:tc>
                  <a:txBody>
                    <a:bodyPr/>
                    <a:lstStyle/>
                    <a:p>
                      <a:r>
                        <a:rPr lang="it-IT" dirty="0" smtClean="0"/>
                        <a:t>--+++</a:t>
                      </a:r>
                      <a:endParaRPr lang="it-IT" dirty="0"/>
                    </a:p>
                  </a:txBody>
                  <a:tcPr/>
                </a:tc>
                <a:tc>
                  <a:txBody>
                    <a:bodyPr/>
                    <a:lstStyle/>
                    <a:p>
                      <a:r>
                        <a:rPr lang="it-IT" dirty="0" smtClean="0"/>
                        <a:t>++++-</a:t>
                      </a:r>
                      <a:endParaRPr lang="it-IT" dirty="0"/>
                    </a:p>
                  </a:txBody>
                  <a:tcPr/>
                </a:tc>
                <a:tc>
                  <a:txBody>
                    <a:bodyPr/>
                    <a:lstStyle/>
                    <a:p>
                      <a:r>
                        <a:rPr lang="it-IT" dirty="0" smtClean="0"/>
                        <a:t>+++++</a:t>
                      </a:r>
                      <a:endParaRPr lang="it-IT" dirty="0"/>
                    </a:p>
                  </a:txBody>
                  <a:tcPr/>
                </a:tc>
                <a:tc>
                  <a:txBody>
                    <a:bodyPr/>
                    <a:lstStyle/>
                    <a:p>
                      <a:r>
                        <a:rPr lang="it-IT" b="1" dirty="0" smtClean="0"/>
                        <a:t>+++++</a:t>
                      </a:r>
                      <a:endParaRPr lang="it-IT" b="1" dirty="0"/>
                    </a:p>
                  </a:txBody>
                  <a:tcPr/>
                </a:tc>
                <a:extLst>
                  <a:ext uri="{0D108BD9-81ED-4DB2-BD59-A6C34878D82A}">
                    <a16:rowId xmlns:a16="http://schemas.microsoft.com/office/drawing/2014/main" val="837222493"/>
                  </a:ext>
                </a:extLst>
              </a:tr>
              <a:tr h="962813">
                <a:tc>
                  <a:txBody>
                    <a:bodyPr/>
                    <a:lstStyle/>
                    <a:p>
                      <a:r>
                        <a:rPr lang="it-IT" b="1" dirty="0" smtClean="0"/>
                        <a:t>CTD-ILD</a:t>
                      </a:r>
                      <a:endParaRPr lang="it-IT" b="1" dirty="0"/>
                    </a:p>
                  </a:txBody>
                  <a:tcPr/>
                </a:tc>
                <a:tc>
                  <a:txBody>
                    <a:bodyPr/>
                    <a:lstStyle/>
                    <a:p>
                      <a:r>
                        <a:rPr lang="it-IT" dirty="0" smtClean="0"/>
                        <a:t>-----</a:t>
                      </a:r>
                      <a:endParaRPr lang="it-IT" dirty="0"/>
                    </a:p>
                  </a:txBody>
                  <a:tcPr/>
                </a:tc>
                <a:tc>
                  <a:txBody>
                    <a:bodyPr/>
                    <a:lstStyle/>
                    <a:p>
                      <a:r>
                        <a:rPr lang="it-IT" dirty="0" smtClean="0"/>
                        <a:t>----+</a:t>
                      </a:r>
                      <a:endParaRPr lang="it-IT" dirty="0"/>
                    </a:p>
                  </a:txBody>
                  <a:tcPr/>
                </a:tc>
                <a:tc>
                  <a:txBody>
                    <a:bodyPr/>
                    <a:lstStyle/>
                    <a:p>
                      <a:r>
                        <a:rPr lang="it-IT" dirty="0" smtClean="0"/>
                        <a:t>++++-</a:t>
                      </a:r>
                      <a:endParaRPr lang="it-IT" dirty="0"/>
                    </a:p>
                  </a:txBody>
                  <a:tcPr/>
                </a:tc>
                <a:tc>
                  <a:txBody>
                    <a:bodyPr/>
                    <a:lstStyle/>
                    <a:p>
                      <a:r>
                        <a:rPr lang="it-IT" b="1" dirty="0" smtClean="0"/>
                        <a:t>+++++</a:t>
                      </a:r>
                      <a:endParaRPr lang="it-IT" b="1" dirty="0"/>
                    </a:p>
                  </a:txBody>
                  <a:tcPr/>
                </a:tc>
                <a:extLst>
                  <a:ext uri="{0D108BD9-81ED-4DB2-BD59-A6C34878D82A}">
                    <a16:rowId xmlns:a16="http://schemas.microsoft.com/office/drawing/2014/main" val="1300664445"/>
                  </a:ext>
                </a:extLst>
              </a:tr>
              <a:tr h="557820">
                <a:tc>
                  <a:txBody>
                    <a:bodyPr/>
                    <a:lstStyle/>
                    <a:p>
                      <a:r>
                        <a:rPr lang="it-IT" b="1" dirty="0" err="1" smtClean="0"/>
                        <a:t>fHP</a:t>
                      </a:r>
                      <a:endParaRPr lang="it-IT" b="1" dirty="0" smtClean="0"/>
                    </a:p>
                    <a:p>
                      <a:endParaRPr lang="it-IT" dirty="0" smtClean="0"/>
                    </a:p>
                    <a:p>
                      <a:r>
                        <a:rPr lang="it-IT" b="1" dirty="0" smtClean="0"/>
                        <a:t>ILA</a:t>
                      </a:r>
                      <a:endParaRPr lang="it-IT" b="1" dirty="0"/>
                    </a:p>
                  </a:txBody>
                  <a:tcPr/>
                </a:tc>
                <a:tc>
                  <a:txBody>
                    <a:bodyPr/>
                    <a:lstStyle/>
                    <a:p>
                      <a:r>
                        <a:rPr lang="it-IT" dirty="0" smtClean="0"/>
                        <a:t>-----</a:t>
                      </a:r>
                    </a:p>
                    <a:p>
                      <a:endParaRPr lang="it-IT" dirty="0" smtClean="0"/>
                    </a:p>
                    <a:p>
                      <a:r>
                        <a:rPr lang="it-IT" dirty="0" smtClean="0"/>
                        <a:t>----+</a:t>
                      </a:r>
                      <a:endParaRPr lang="it-IT" dirty="0"/>
                    </a:p>
                  </a:txBody>
                  <a:tcPr/>
                </a:tc>
                <a:tc>
                  <a:txBody>
                    <a:bodyPr/>
                    <a:lstStyle/>
                    <a:p>
                      <a:r>
                        <a:rPr lang="it-IT" dirty="0" smtClean="0"/>
                        <a:t>-----</a:t>
                      </a:r>
                    </a:p>
                    <a:p>
                      <a:endParaRPr lang="it-IT" dirty="0" smtClean="0"/>
                    </a:p>
                    <a:p>
                      <a:r>
                        <a:rPr lang="it-IT" dirty="0" smtClean="0"/>
                        <a:t>+++++</a:t>
                      </a:r>
                      <a:endParaRPr lang="it-IT" dirty="0"/>
                    </a:p>
                  </a:txBody>
                  <a:tcPr/>
                </a:tc>
                <a:tc>
                  <a:txBody>
                    <a:bodyPr/>
                    <a:lstStyle/>
                    <a:p>
                      <a:r>
                        <a:rPr lang="it-IT" dirty="0" smtClean="0"/>
                        <a:t>++++-</a:t>
                      </a:r>
                    </a:p>
                    <a:p>
                      <a:endParaRPr lang="it-IT" dirty="0" smtClean="0"/>
                    </a:p>
                    <a:p>
                      <a:r>
                        <a:rPr lang="it-IT" dirty="0" smtClean="0"/>
                        <a:t>+++++</a:t>
                      </a:r>
                      <a:endParaRPr lang="it-IT" dirty="0"/>
                    </a:p>
                  </a:txBody>
                  <a:tcPr/>
                </a:tc>
                <a:tc>
                  <a:txBody>
                    <a:bodyPr/>
                    <a:lstStyle/>
                    <a:p>
                      <a:r>
                        <a:rPr lang="it-IT" b="1" dirty="0" smtClean="0"/>
                        <a:t>+++++</a:t>
                      </a:r>
                    </a:p>
                    <a:p>
                      <a:endParaRPr lang="it-IT" b="1" dirty="0" smtClean="0"/>
                    </a:p>
                    <a:p>
                      <a:r>
                        <a:rPr lang="it-IT" b="1" dirty="0" smtClean="0"/>
                        <a:t>+++++</a:t>
                      </a:r>
                    </a:p>
                  </a:txBody>
                  <a:tcPr/>
                </a:tc>
                <a:extLst>
                  <a:ext uri="{0D108BD9-81ED-4DB2-BD59-A6C34878D82A}">
                    <a16:rowId xmlns:a16="http://schemas.microsoft.com/office/drawing/2014/main" val="1159661056"/>
                  </a:ext>
                </a:extLst>
              </a:tr>
            </a:tbl>
          </a:graphicData>
        </a:graphic>
      </p:graphicFrame>
    </p:spTree>
    <p:extLst>
      <p:ext uri="{BB962C8B-B14F-4D97-AF65-F5344CB8AC3E}">
        <p14:creationId xmlns:p14="http://schemas.microsoft.com/office/powerpoint/2010/main" val="4116326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31696" y="1513211"/>
            <a:ext cx="45719" cy="369332"/>
          </a:xfrm>
          <a:prstGeom prst="rect">
            <a:avLst/>
          </a:prstGeom>
          <a:noFill/>
        </p:spPr>
        <p:txBody>
          <a:bodyPr wrap="square" rtlCol="0">
            <a:spAutoFit/>
          </a:bodyPr>
          <a:lstStyle/>
          <a:p>
            <a:endParaRPr lang="it-IT" dirty="0"/>
          </a:p>
        </p:txBody>
      </p:sp>
      <p:sp>
        <p:nvSpPr>
          <p:cNvPr id="3" name="CasellaDiTesto 2"/>
          <p:cNvSpPr txBox="1"/>
          <p:nvPr/>
        </p:nvSpPr>
        <p:spPr>
          <a:xfrm>
            <a:off x="1898732" y="498129"/>
            <a:ext cx="10091930" cy="830997"/>
          </a:xfrm>
          <a:prstGeom prst="rect">
            <a:avLst/>
          </a:prstGeom>
          <a:noFill/>
        </p:spPr>
        <p:txBody>
          <a:bodyPr wrap="none" rtlCol="0">
            <a:spAutoFit/>
          </a:bodyPr>
          <a:lstStyle/>
          <a:p>
            <a:r>
              <a:rPr lang="it-IT" sz="2400" b="1" dirty="0" err="1" smtClean="0">
                <a:solidFill>
                  <a:srgbClr val="C00000"/>
                </a:solidFill>
              </a:rPr>
              <a:t>When</a:t>
            </a:r>
            <a:r>
              <a:rPr lang="it-IT" sz="2400" b="1" dirty="0" smtClean="0">
                <a:solidFill>
                  <a:srgbClr val="C00000"/>
                </a:solidFill>
              </a:rPr>
              <a:t> TBLCB </a:t>
            </a:r>
            <a:r>
              <a:rPr lang="it-IT" sz="2400" b="1" dirty="0" err="1" smtClean="0">
                <a:solidFill>
                  <a:srgbClr val="C00000"/>
                </a:solidFill>
              </a:rPr>
              <a:t>is</a:t>
            </a:r>
            <a:r>
              <a:rPr lang="it-IT" sz="2400" b="1" dirty="0" smtClean="0">
                <a:solidFill>
                  <a:srgbClr val="C00000"/>
                </a:solidFill>
              </a:rPr>
              <a:t> </a:t>
            </a:r>
            <a:r>
              <a:rPr lang="it-IT" sz="2400" b="1" dirty="0" err="1" smtClean="0">
                <a:solidFill>
                  <a:srgbClr val="C00000"/>
                </a:solidFill>
              </a:rPr>
              <a:t>mandatory</a:t>
            </a:r>
            <a:r>
              <a:rPr lang="it-IT" sz="2400" b="1" dirty="0" smtClean="0">
                <a:solidFill>
                  <a:srgbClr val="C00000"/>
                </a:solidFill>
              </a:rPr>
              <a:t> and </a:t>
            </a:r>
            <a:r>
              <a:rPr lang="it-IT" sz="2400" b="1" dirty="0" err="1" smtClean="0">
                <a:solidFill>
                  <a:srgbClr val="C00000"/>
                </a:solidFill>
              </a:rPr>
              <a:t>when</a:t>
            </a:r>
            <a:r>
              <a:rPr lang="it-IT" sz="2400" b="1" dirty="0" smtClean="0">
                <a:solidFill>
                  <a:srgbClr val="C00000"/>
                </a:solidFill>
              </a:rPr>
              <a:t> </a:t>
            </a:r>
            <a:r>
              <a:rPr lang="it-IT" sz="2400" b="1" dirty="0" err="1" smtClean="0">
                <a:solidFill>
                  <a:srgbClr val="C00000"/>
                </a:solidFill>
              </a:rPr>
              <a:t>it</a:t>
            </a:r>
            <a:r>
              <a:rPr lang="it-IT" sz="2400" b="1" dirty="0" smtClean="0">
                <a:solidFill>
                  <a:srgbClr val="C00000"/>
                </a:solidFill>
              </a:rPr>
              <a:t> </a:t>
            </a:r>
            <a:r>
              <a:rPr lang="it-IT" sz="2400" b="1" dirty="0" err="1" smtClean="0">
                <a:solidFill>
                  <a:srgbClr val="C00000"/>
                </a:solidFill>
              </a:rPr>
              <a:t>isn’t</a:t>
            </a:r>
            <a:r>
              <a:rPr lang="it-IT" sz="2400" b="1" dirty="0" smtClean="0">
                <a:solidFill>
                  <a:srgbClr val="C00000"/>
                </a:solidFill>
              </a:rPr>
              <a:t> (in </a:t>
            </a:r>
            <a:r>
              <a:rPr lang="it-IT" sz="2400" b="1" dirty="0" err="1" smtClean="0">
                <a:solidFill>
                  <a:srgbClr val="C00000"/>
                </a:solidFill>
              </a:rPr>
              <a:t>fibrosing</a:t>
            </a:r>
            <a:r>
              <a:rPr lang="it-IT" sz="2400" b="1" dirty="0" smtClean="0">
                <a:solidFill>
                  <a:srgbClr val="C00000"/>
                </a:solidFill>
              </a:rPr>
              <a:t> </a:t>
            </a:r>
            <a:r>
              <a:rPr lang="it-IT" sz="2400" b="1" dirty="0" err="1" smtClean="0">
                <a:solidFill>
                  <a:srgbClr val="C00000"/>
                </a:solidFill>
              </a:rPr>
              <a:t>ILDs</a:t>
            </a:r>
            <a:r>
              <a:rPr lang="it-IT" sz="2400" b="1" dirty="0" smtClean="0">
                <a:solidFill>
                  <a:srgbClr val="C00000"/>
                </a:solidFill>
              </a:rPr>
              <a:t>)? : </a:t>
            </a:r>
          </a:p>
          <a:p>
            <a:r>
              <a:rPr lang="it-IT" sz="2400" b="1" dirty="0" smtClean="0">
                <a:solidFill>
                  <a:srgbClr val="C00000"/>
                </a:solidFill>
              </a:rPr>
              <a:t>to </a:t>
            </a:r>
            <a:r>
              <a:rPr lang="it-IT" sz="2400" b="1" dirty="0" err="1" smtClean="0">
                <a:solidFill>
                  <a:srgbClr val="C00000"/>
                </a:solidFill>
              </a:rPr>
              <a:t>exist</a:t>
            </a:r>
            <a:r>
              <a:rPr lang="it-IT" sz="2400" b="1" dirty="0" smtClean="0">
                <a:solidFill>
                  <a:srgbClr val="C00000"/>
                </a:solidFill>
              </a:rPr>
              <a:t>  in a world in </a:t>
            </a:r>
            <a:r>
              <a:rPr lang="it-IT" sz="2400" b="1" dirty="0" err="1" smtClean="0">
                <a:solidFill>
                  <a:srgbClr val="C00000"/>
                </a:solidFill>
              </a:rPr>
              <a:t>which</a:t>
            </a:r>
            <a:r>
              <a:rPr lang="it-IT" sz="2400" b="1" dirty="0" smtClean="0">
                <a:solidFill>
                  <a:srgbClr val="C00000"/>
                </a:solidFill>
              </a:rPr>
              <a:t> «</a:t>
            </a:r>
            <a:r>
              <a:rPr lang="it-IT" sz="2400" b="1" dirty="0" err="1" smtClean="0">
                <a:solidFill>
                  <a:srgbClr val="C00000"/>
                </a:solidFill>
              </a:rPr>
              <a:t>uncertainty</a:t>
            </a:r>
            <a:r>
              <a:rPr lang="it-IT" sz="2400" b="1" dirty="0" smtClean="0">
                <a:solidFill>
                  <a:srgbClr val="C00000"/>
                </a:solidFill>
              </a:rPr>
              <a:t>» </a:t>
            </a:r>
            <a:r>
              <a:rPr lang="it-IT" sz="2400" b="1" dirty="0" err="1" smtClean="0">
                <a:solidFill>
                  <a:srgbClr val="C00000"/>
                </a:solidFill>
              </a:rPr>
              <a:t>constitutes</a:t>
            </a:r>
            <a:r>
              <a:rPr lang="it-IT" sz="2400" b="1" dirty="0" smtClean="0">
                <a:solidFill>
                  <a:srgbClr val="C00000"/>
                </a:solidFill>
              </a:rPr>
              <a:t> the </a:t>
            </a:r>
            <a:r>
              <a:rPr lang="it-IT" sz="2400" b="1" dirty="0" err="1" smtClean="0">
                <a:solidFill>
                  <a:srgbClr val="C00000"/>
                </a:solidFill>
              </a:rPr>
              <a:t>prevailing</a:t>
            </a:r>
            <a:r>
              <a:rPr lang="it-IT" sz="2400" b="1" dirty="0" smtClean="0">
                <a:solidFill>
                  <a:srgbClr val="C00000"/>
                </a:solidFill>
              </a:rPr>
              <a:t> </a:t>
            </a:r>
            <a:r>
              <a:rPr lang="it-IT" sz="2400" b="1" dirty="0" err="1" smtClean="0">
                <a:solidFill>
                  <a:srgbClr val="C00000"/>
                </a:solidFill>
              </a:rPr>
              <a:t>condition</a:t>
            </a:r>
            <a:endParaRPr lang="it-IT" sz="2400" b="1" dirty="0">
              <a:solidFill>
                <a:srgbClr val="C00000"/>
              </a:solidFill>
            </a:endParaRPr>
          </a:p>
        </p:txBody>
      </p:sp>
      <p:pic>
        <p:nvPicPr>
          <p:cNvPr id="4" name="Immagine 3"/>
          <p:cNvPicPr>
            <a:picLocks noChangeAspect="1"/>
          </p:cNvPicPr>
          <p:nvPr/>
        </p:nvPicPr>
        <p:blipFill>
          <a:blip r:embed="rId2"/>
          <a:stretch>
            <a:fillRect/>
          </a:stretch>
        </p:blipFill>
        <p:spPr>
          <a:xfrm>
            <a:off x="477209" y="1700505"/>
            <a:ext cx="5940193" cy="5058514"/>
          </a:xfrm>
          <a:prstGeom prst="rect">
            <a:avLst/>
          </a:prstGeom>
        </p:spPr>
      </p:pic>
      <p:sp>
        <p:nvSpPr>
          <p:cNvPr id="5" name="CasellaDiTesto 4"/>
          <p:cNvSpPr txBox="1"/>
          <p:nvPr/>
        </p:nvSpPr>
        <p:spPr>
          <a:xfrm>
            <a:off x="6573639" y="2980715"/>
            <a:ext cx="4852419" cy="1200329"/>
          </a:xfrm>
          <a:prstGeom prst="rect">
            <a:avLst/>
          </a:prstGeom>
          <a:noFill/>
        </p:spPr>
        <p:txBody>
          <a:bodyPr wrap="none" rtlCol="0">
            <a:spAutoFit/>
          </a:bodyPr>
          <a:lstStyle/>
          <a:p>
            <a:pPr marL="285750" indent="-285750">
              <a:buFont typeface="Wingdings" panose="05000000000000000000" pitchFamily="2" charset="2"/>
              <a:buChar char="v"/>
            </a:pPr>
            <a:r>
              <a:rPr lang="it-IT" b="1" dirty="0" err="1" smtClean="0"/>
              <a:t>What</a:t>
            </a:r>
            <a:r>
              <a:rPr lang="it-IT" b="1" dirty="0" smtClean="0"/>
              <a:t> are the </a:t>
            </a:r>
            <a:r>
              <a:rPr lang="it-IT" b="1" dirty="0" err="1" smtClean="0"/>
              <a:t>potential</a:t>
            </a:r>
            <a:r>
              <a:rPr lang="it-IT" b="1" dirty="0" smtClean="0"/>
              <a:t> </a:t>
            </a:r>
            <a:r>
              <a:rPr lang="it-IT" b="1" dirty="0" err="1" smtClean="0"/>
              <a:t>complications</a:t>
            </a:r>
            <a:r>
              <a:rPr lang="it-IT" b="1" dirty="0" smtClean="0"/>
              <a:t> </a:t>
            </a:r>
          </a:p>
          <a:p>
            <a:r>
              <a:rPr lang="it-IT" b="1" dirty="0" smtClean="0"/>
              <a:t>with </a:t>
            </a:r>
            <a:r>
              <a:rPr lang="it-IT" b="1" dirty="0" err="1" smtClean="0"/>
              <a:t>increasing</a:t>
            </a:r>
            <a:r>
              <a:rPr lang="it-IT" b="1" dirty="0" smtClean="0"/>
              <a:t> </a:t>
            </a:r>
            <a:r>
              <a:rPr lang="it-IT" b="1" dirty="0"/>
              <a:t> </a:t>
            </a:r>
            <a:r>
              <a:rPr lang="it-IT" b="1" dirty="0" err="1" smtClean="0"/>
              <a:t>one’s</a:t>
            </a:r>
            <a:r>
              <a:rPr lang="it-IT" b="1" dirty="0" smtClean="0"/>
              <a:t> </a:t>
            </a:r>
            <a:r>
              <a:rPr lang="it-IT" b="1" dirty="0" err="1" smtClean="0"/>
              <a:t>level</a:t>
            </a:r>
            <a:r>
              <a:rPr lang="it-IT" b="1" dirty="0" smtClean="0"/>
              <a:t> of </a:t>
            </a:r>
            <a:r>
              <a:rPr lang="it-IT" b="1" dirty="0" err="1" smtClean="0"/>
              <a:t>medical</a:t>
            </a:r>
            <a:r>
              <a:rPr lang="it-IT" b="1" dirty="0" smtClean="0"/>
              <a:t> </a:t>
            </a:r>
          </a:p>
          <a:p>
            <a:r>
              <a:rPr lang="it-IT" b="1" dirty="0" err="1" smtClean="0"/>
              <a:t>knowledge</a:t>
            </a:r>
            <a:r>
              <a:rPr lang="it-IT" b="1" dirty="0" smtClean="0"/>
              <a:t>, and  </a:t>
            </a:r>
            <a:r>
              <a:rPr lang="it-IT" b="1" dirty="0" err="1" smtClean="0"/>
              <a:t>what</a:t>
            </a:r>
            <a:r>
              <a:rPr lang="it-IT" b="1" dirty="0" smtClean="0"/>
              <a:t> </a:t>
            </a:r>
            <a:r>
              <a:rPr lang="it-IT" b="1" dirty="0" err="1" smtClean="0"/>
              <a:t>risks</a:t>
            </a:r>
            <a:r>
              <a:rPr lang="it-IT" b="1" dirty="0" smtClean="0"/>
              <a:t> are </a:t>
            </a:r>
            <a:r>
              <a:rPr lang="it-IT" b="1" dirty="0" err="1" smtClean="0"/>
              <a:t>involved</a:t>
            </a:r>
            <a:r>
              <a:rPr lang="it-IT" b="1" dirty="0" smtClean="0"/>
              <a:t> in </a:t>
            </a:r>
          </a:p>
          <a:p>
            <a:r>
              <a:rPr lang="it-IT" b="1" dirty="0" err="1" smtClean="0"/>
              <a:t>accepting</a:t>
            </a:r>
            <a:r>
              <a:rPr lang="it-IT" b="1" dirty="0" smtClean="0"/>
              <a:t> a </a:t>
            </a:r>
            <a:r>
              <a:rPr lang="it-IT" b="1" dirty="0" err="1" smtClean="0"/>
              <a:t>certain</a:t>
            </a:r>
            <a:r>
              <a:rPr lang="it-IT" b="1" dirty="0" smtClean="0"/>
              <a:t>  </a:t>
            </a:r>
            <a:r>
              <a:rPr lang="it-IT" b="1" dirty="0" err="1" smtClean="0"/>
              <a:t>degree</a:t>
            </a:r>
            <a:r>
              <a:rPr lang="it-IT" b="1" dirty="0" smtClean="0"/>
              <a:t> of </a:t>
            </a:r>
            <a:r>
              <a:rPr lang="it-IT" b="1" dirty="0" err="1" smtClean="0"/>
              <a:t>clinical</a:t>
            </a:r>
            <a:r>
              <a:rPr lang="it-IT" b="1" dirty="0" smtClean="0"/>
              <a:t> </a:t>
            </a:r>
            <a:r>
              <a:rPr lang="it-IT" b="1" dirty="0" err="1" smtClean="0"/>
              <a:t>uncertainty</a:t>
            </a:r>
            <a:endParaRPr lang="it-IT" b="1" dirty="0"/>
          </a:p>
        </p:txBody>
      </p:sp>
    </p:spTree>
    <p:extLst>
      <p:ext uri="{BB962C8B-B14F-4D97-AF65-F5344CB8AC3E}">
        <p14:creationId xmlns:p14="http://schemas.microsoft.com/office/powerpoint/2010/main" val="24154350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53807" y="2586568"/>
            <a:ext cx="9072035" cy="1077218"/>
          </a:xfrm>
          <a:prstGeom prst="rect">
            <a:avLst/>
          </a:prstGeom>
          <a:noFill/>
        </p:spPr>
        <p:txBody>
          <a:bodyPr wrap="none" rtlCol="0">
            <a:spAutoFit/>
          </a:bodyPr>
          <a:lstStyle/>
          <a:p>
            <a:pPr marL="457200" indent="-457200">
              <a:buFont typeface="Wingdings" panose="05000000000000000000" pitchFamily="2" charset="2"/>
              <a:buChar char="v"/>
            </a:pPr>
            <a:endParaRPr lang="it-IT" sz="3200" dirty="0">
              <a:solidFill>
                <a:srgbClr val="C00000"/>
              </a:solidFill>
            </a:endParaRPr>
          </a:p>
          <a:p>
            <a:pPr marL="457200" indent="-457200">
              <a:buFont typeface="Wingdings" panose="05000000000000000000" pitchFamily="2" charset="2"/>
              <a:buChar char="v"/>
            </a:pPr>
            <a:r>
              <a:rPr lang="it-IT" sz="3200" dirty="0" smtClean="0">
                <a:solidFill>
                  <a:srgbClr val="C00000"/>
                </a:solidFill>
              </a:rPr>
              <a:t>RESEARCH COULD BE PART OF THE GAME AS WELL</a:t>
            </a:r>
            <a:endParaRPr lang="it-IT" sz="3200" dirty="0">
              <a:solidFill>
                <a:srgbClr val="C00000"/>
              </a:solidFill>
            </a:endParaRPr>
          </a:p>
        </p:txBody>
      </p:sp>
    </p:spTree>
    <p:extLst>
      <p:ext uri="{BB962C8B-B14F-4D97-AF65-F5344CB8AC3E}">
        <p14:creationId xmlns:p14="http://schemas.microsoft.com/office/powerpoint/2010/main" val="13436897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69099" y="1906772"/>
            <a:ext cx="2609517" cy="1370911"/>
          </a:xfrm>
          <a:prstGeom prst="rect">
            <a:avLst/>
          </a:prstGeom>
        </p:spPr>
      </p:pic>
      <p:pic>
        <p:nvPicPr>
          <p:cNvPr id="3" name="Immagine 2"/>
          <p:cNvPicPr>
            <a:picLocks noChangeAspect="1"/>
          </p:cNvPicPr>
          <p:nvPr/>
        </p:nvPicPr>
        <p:blipFill>
          <a:blip r:embed="rId3"/>
          <a:stretch>
            <a:fillRect/>
          </a:stretch>
        </p:blipFill>
        <p:spPr>
          <a:xfrm>
            <a:off x="5977901" y="789336"/>
            <a:ext cx="5981619" cy="5668171"/>
          </a:xfrm>
          <a:prstGeom prst="rect">
            <a:avLst/>
          </a:prstGeom>
        </p:spPr>
      </p:pic>
      <p:sp>
        <p:nvSpPr>
          <p:cNvPr id="4" name="CasellaDiTesto 3"/>
          <p:cNvSpPr txBox="1"/>
          <p:nvPr/>
        </p:nvSpPr>
        <p:spPr>
          <a:xfrm>
            <a:off x="192243" y="1088966"/>
            <a:ext cx="5785658" cy="646331"/>
          </a:xfrm>
          <a:prstGeom prst="rect">
            <a:avLst/>
          </a:prstGeom>
          <a:noFill/>
        </p:spPr>
        <p:txBody>
          <a:bodyPr wrap="square" rtlCol="0">
            <a:spAutoFit/>
          </a:bodyPr>
          <a:lstStyle/>
          <a:p>
            <a:r>
              <a:rPr lang="it-IT" b="1" dirty="0" smtClean="0">
                <a:solidFill>
                  <a:srgbClr val="C00000"/>
                </a:solidFill>
              </a:rPr>
              <a:t>TISSUE AND RESEARCH. </a:t>
            </a:r>
          </a:p>
          <a:p>
            <a:r>
              <a:rPr lang="it-IT" b="1" dirty="0" smtClean="0">
                <a:solidFill>
                  <a:srgbClr val="C00000"/>
                </a:solidFill>
              </a:rPr>
              <a:t>CRYOTBB IS  ENLARGING THE POSSIBILITIES FOR RESEARCH</a:t>
            </a:r>
            <a:endParaRPr lang="it-IT" b="1" dirty="0">
              <a:solidFill>
                <a:srgbClr val="C00000"/>
              </a:solidFill>
            </a:endParaRPr>
          </a:p>
        </p:txBody>
      </p:sp>
      <p:sp>
        <p:nvSpPr>
          <p:cNvPr id="5" name="CasellaDiTesto 4"/>
          <p:cNvSpPr txBox="1"/>
          <p:nvPr/>
        </p:nvSpPr>
        <p:spPr>
          <a:xfrm>
            <a:off x="269099" y="3481771"/>
            <a:ext cx="5826901" cy="3231654"/>
          </a:xfrm>
          <a:prstGeom prst="rect">
            <a:avLst/>
          </a:prstGeom>
          <a:noFill/>
        </p:spPr>
        <p:txBody>
          <a:bodyPr wrap="square" rtlCol="0">
            <a:spAutoFit/>
          </a:bodyPr>
          <a:lstStyle/>
          <a:p>
            <a:r>
              <a:rPr lang="en-US" sz="2400" dirty="0"/>
              <a:t>E</a:t>
            </a:r>
            <a:r>
              <a:rPr lang="en-US" dirty="0" smtClean="0"/>
              <a:t>arly </a:t>
            </a:r>
            <a:r>
              <a:rPr lang="en-US" dirty="0"/>
              <a:t>IPF patients were predominantly male, with a mean age of 64 years. </a:t>
            </a:r>
            <a:r>
              <a:rPr lang="en-US" dirty="0" smtClean="0"/>
              <a:t>All </a:t>
            </a:r>
            <a:r>
              <a:rPr lang="en-US" dirty="0"/>
              <a:t>patients had a normal FVC predicted value and a decreased predicted DLCO value (75 ± 13). </a:t>
            </a:r>
            <a:endParaRPr lang="en-US" dirty="0" smtClean="0"/>
          </a:p>
          <a:p>
            <a:r>
              <a:rPr lang="en-US" dirty="0" smtClean="0"/>
              <a:t>All </a:t>
            </a:r>
            <a:r>
              <a:rPr lang="en-US" dirty="0"/>
              <a:t>Known Lung Cell Types were identified. </a:t>
            </a:r>
            <a:endParaRPr lang="en-US" dirty="0" smtClean="0"/>
          </a:p>
          <a:p>
            <a:r>
              <a:rPr lang="en-US" dirty="0" smtClean="0">
                <a:solidFill>
                  <a:srgbClr val="FF0000"/>
                </a:solidFill>
              </a:rPr>
              <a:t>Early </a:t>
            </a:r>
            <a:r>
              <a:rPr lang="en-US" dirty="0">
                <a:solidFill>
                  <a:srgbClr val="FF0000"/>
                </a:solidFill>
              </a:rPr>
              <a:t>IPF is characterized by a shift in the alveolar cell populations. </a:t>
            </a:r>
            <a:r>
              <a:rPr lang="en-US" dirty="0"/>
              <a:t>In comparison to control lungs AT1 and AT2 cell proportions are significantly declined and </a:t>
            </a:r>
            <a:r>
              <a:rPr lang="en-US" dirty="0">
                <a:solidFill>
                  <a:srgbClr val="FF0000"/>
                </a:solidFill>
              </a:rPr>
              <a:t>aberrant basaloid cells (TP63, CDH2, MMP7, CTSE positive cells) as well cell exhibiting intermediate phenotypes between AT1, AT2, and aberrant basaloid cells were observed </a:t>
            </a:r>
            <a:r>
              <a:rPr lang="en-US" dirty="0"/>
              <a:t>(SFTPC or AGER, CTSE, CPA6, GDF15 positive cells but CDH2, TP63 negative</a:t>
            </a:r>
            <a:r>
              <a:rPr lang="en-US" dirty="0" smtClean="0"/>
              <a:t>).</a:t>
            </a:r>
            <a:endParaRPr lang="it-IT" dirty="0"/>
          </a:p>
        </p:txBody>
      </p:sp>
    </p:spTree>
    <p:extLst>
      <p:ext uri="{BB962C8B-B14F-4D97-AF65-F5344CB8AC3E}">
        <p14:creationId xmlns:p14="http://schemas.microsoft.com/office/powerpoint/2010/main" val="942967210"/>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941DA-DCEE-6541-A148-0C41825FC57E}"/>
              </a:ext>
            </a:extLst>
          </p:cNvPr>
          <p:cNvSpPr>
            <a:spLocks noGrp="1"/>
          </p:cNvSpPr>
          <p:nvPr>
            <p:ph type="ctrTitle"/>
          </p:nvPr>
        </p:nvSpPr>
        <p:spPr>
          <a:xfrm>
            <a:off x="4315347" y="2893322"/>
            <a:ext cx="7504119" cy="668743"/>
          </a:xfrm>
        </p:spPr>
        <p:txBody>
          <a:bodyPr>
            <a:normAutofit/>
          </a:bodyPr>
          <a:lstStyle/>
          <a:p>
            <a:r>
              <a:rPr lang="en-GB" dirty="0"/>
              <a:t>New Endoscopic Techniques to diagnose ILDs </a:t>
            </a:r>
          </a:p>
        </p:txBody>
      </p:sp>
      <p:sp>
        <p:nvSpPr>
          <p:cNvPr id="6" name="Rettangolo 5">
            <a:extLst>
              <a:ext uri="{FF2B5EF4-FFF2-40B4-BE49-F238E27FC236}">
                <a16:creationId xmlns:a16="http://schemas.microsoft.com/office/drawing/2014/main" id="{72BF944D-C0BC-6942-A79C-69E40161C1DD}"/>
              </a:ext>
            </a:extLst>
          </p:cNvPr>
          <p:cNvSpPr/>
          <p:nvPr/>
        </p:nvSpPr>
        <p:spPr>
          <a:xfrm>
            <a:off x="252825" y="4410158"/>
            <a:ext cx="9206765" cy="2185214"/>
          </a:xfrm>
          <a:prstGeom prst="rect">
            <a:avLst/>
          </a:prstGeom>
        </p:spPr>
        <p:txBody>
          <a:bodyPr wrap="square">
            <a:spAutoFit/>
          </a:bodyPr>
          <a:lstStyle/>
          <a:p>
            <a:r>
              <a:rPr lang="it-IT" sz="2000" b="1" dirty="0" smtClean="0">
                <a:solidFill>
                  <a:srgbClr val="3A7B6C"/>
                </a:solidFill>
                <a:latin typeface="Book Antiqua"/>
                <a:cs typeface="Book Antiqua"/>
              </a:rPr>
              <a:t>WHEN TRANSBRONCHIAL </a:t>
            </a:r>
            <a:r>
              <a:rPr lang="it-IT" sz="2000" b="1" dirty="0" smtClean="0">
                <a:solidFill>
                  <a:srgbClr val="3A7B6C"/>
                </a:solidFill>
                <a:latin typeface="Book Antiqua"/>
                <a:cs typeface="Book Antiqua"/>
              </a:rPr>
              <a:t>CRYOBIOPSY </a:t>
            </a:r>
            <a:r>
              <a:rPr lang="it-IT" sz="2000" b="1" dirty="0" smtClean="0">
                <a:solidFill>
                  <a:srgbClr val="3A7B6C"/>
                </a:solidFill>
                <a:latin typeface="Book Antiqua"/>
                <a:cs typeface="Book Antiqua"/>
              </a:rPr>
              <a:t>IS MANDATORY and WHEN IT ISN’T</a:t>
            </a:r>
          </a:p>
          <a:p>
            <a:endParaRPr lang="it-IT" b="1" dirty="0">
              <a:solidFill>
                <a:srgbClr val="3A7B6C"/>
              </a:solidFill>
              <a:latin typeface="Book Antiqua"/>
              <a:cs typeface="Book Antiqua"/>
            </a:endParaRPr>
          </a:p>
          <a:p>
            <a:r>
              <a:rPr lang="it-IT" sz="2000" b="1" dirty="0" smtClean="0">
                <a:solidFill>
                  <a:srgbClr val="3A7B6C"/>
                </a:solidFill>
                <a:latin typeface="Book Antiqua"/>
                <a:cs typeface="Book Antiqua"/>
              </a:rPr>
              <a:t>Venerino Poletti</a:t>
            </a:r>
          </a:p>
          <a:p>
            <a:r>
              <a:rPr lang="it-IT" sz="2000" b="1" dirty="0" err="1" smtClean="0">
                <a:solidFill>
                  <a:srgbClr val="3A7B6C"/>
                </a:solidFill>
                <a:latin typeface="Book Antiqua"/>
                <a:cs typeface="Book Antiqua"/>
              </a:rPr>
              <a:t>University</a:t>
            </a:r>
            <a:r>
              <a:rPr lang="it-IT" sz="2000" b="1" dirty="0" smtClean="0">
                <a:solidFill>
                  <a:srgbClr val="3A7B6C"/>
                </a:solidFill>
                <a:latin typeface="Book Antiqua"/>
                <a:cs typeface="Book Antiqua"/>
              </a:rPr>
              <a:t> of Bologna/</a:t>
            </a:r>
            <a:r>
              <a:rPr lang="it-IT" sz="2000" b="1" dirty="0" err="1" smtClean="0">
                <a:solidFill>
                  <a:srgbClr val="3A7B6C"/>
                </a:solidFill>
                <a:latin typeface="Book Antiqua"/>
                <a:cs typeface="Book Antiqua"/>
              </a:rPr>
              <a:t>Morgagni</a:t>
            </a:r>
            <a:r>
              <a:rPr lang="it-IT" sz="2000" b="1" dirty="0" smtClean="0">
                <a:solidFill>
                  <a:srgbClr val="3A7B6C"/>
                </a:solidFill>
                <a:latin typeface="Book Antiqua"/>
                <a:cs typeface="Book Antiqua"/>
              </a:rPr>
              <a:t> </a:t>
            </a:r>
            <a:r>
              <a:rPr lang="it-IT" sz="2000" b="1" dirty="0">
                <a:solidFill>
                  <a:srgbClr val="3A7B6C"/>
                </a:solidFill>
                <a:latin typeface="Book Antiqua"/>
                <a:cs typeface="Book Antiqua"/>
              </a:rPr>
              <a:t>H</a:t>
            </a:r>
            <a:r>
              <a:rPr lang="it-IT" sz="2000" b="1" dirty="0" smtClean="0">
                <a:solidFill>
                  <a:srgbClr val="3A7B6C"/>
                </a:solidFill>
                <a:latin typeface="Book Antiqua"/>
                <a:cs typeface="Book Antiqua"/>
              </a:rPr>
              <a:t>ospital- </a:t>
            </a:r>
            <a:r>
              <a:rPr lang="it-IT" sz="2000" b="1" dirty="0" err="1" smtClean="0">
                <a:solidFill>
                  <a:srgbClr val="3A7B6C"/>
                </a:solidFill>
                <a:latin typeface="Book Antiqua"/>
                <a:cs typeface="Book Antiqua"/>
              </a:rPr>
              <a:t>Forli</a:t>
            </a:r>
            <a:r>
              <a:rPr lang="it-IT" sz="2000" b="1" dirty="0" smtClean="0">
                <a:solidFill>
                  <a:srgbClr val="3A7B6C"/>
                </a:solidFill>
                <a:latin typeface="Book Antiqua"/>
                <a:cs typeface="Book Antiqua"/>
              </a:rPr>
              <a:t> (I) (Full Prof&amp; Head </a:t>
            </a:r>
            <a:r>
              <a:rPr lang="it-IT" sz="2000" b="1" dirty="0" err="1" smtClean="0">
                <a:solidFill>
                  <a:srgbClr val="3A7B6C"/>
                </a:solidFill>
                <a:latin typeface="Book Antiqua"/>
                <a:cs typeface="Book Antiqua"/>
              </a:rPr>
              <a:t>Dept</a:t>
            </a:r>
            <a:r>
              <a:rPr lang="it-IT" sz="2000" b="1" dirty="0" smtClean="0">
                <a:solidFill>
                  <a:srgbClr val="3A7B6C"/>
                </a:solidFill>
                <a:latin typeface="Book Antiqua"/>
                <a:cs typeface="Book Antiqua"/>
              </a:rPr>
              <a:t>)</a:t>
            </a:r>
          </a:p>
          <a:p>
            <a:r>
              <a:rPr lang="it-IT" sz="2000" b="1" dirty="0" err="1" smtClean="0">
                <a:solidFill>
                  <a:srgbClr val="3A7B6C"/>
                </a:solidFill>
                <a:latin typeface="Book Antiqua"/>
                <a:cs typeface="Book Antiqua"/>
              </a:rPr>
              <a:t>Aarhus</a:t>
            </a:r>
            <a:r>
              <a:rPr lang="it-IT" sz="2000" b="1" dirty="0" smtClean="0">
                <a:solidFill>
                  <a:srgbClr val="3A7B6C"/>
                </a:solidFill>
                <a:latin typeface="Book Antiqua"/>
                <a:cs typeface="Book Antiqua"/>
              </a:rPr>
              <a:t> </a:t>
            </a:r>
            <a:r>
              <a:rPr lang="it-IT" sz="2000" b="1" dirty="0" err="1" smtClean="0">
                <a:solidFill>
                  <a:srgbClr val="3A7B6C"/>
                </a:solidFill>
                <a:latin typeface="Book Antiqua"/>
                <a:cs typeface="Book Antiqua"/>
              </a:rPr>
              <a:t>Universitet</a:t>
            </a:r>
            <a:r>
              <a:rPr lang="it-IT" sz="2000" b="1" dirty="0" smtClean="0">
                <a:solidFill>
                  <a:srgbClr val="3A7B6C"/>
                </a:solidFill>
                <a:latin typeface="Book Antiqua"/>
                <a:cs typeface="Book Antiqua"/>
              </a:rPr>
              <a:t> (Full-</a:t>
            </a:r>
            <a:r>
              <a:rPr lang="it-IT" sz="2000" b="1" dirty="0" err="1" smtClean="0">
                <a:solidFill>
                  <a:srgbClr val="3A7B6C"/>
                </a:solidFill>
                <a:latin typeface="Book Antiqua"/>
                <a:cs typeface="Book Antiqua"/>
              </a:rPr>
              <a:t>Hon</a:t>
            </a:r>
            <a:r>
              <a:rPr lang="it-IT" sz="2000" b="1" dirty="0" smtClean="0">
                <a:solidFill>
                  <a:srgbClr val="3A7B6C"/>
                </a:solidFill>
                <a:latin typeface="Book Antiqua"/>
                <a:cs typeface="Book Antiqua"/>
              </a:rPr>
              <a:t> Prof)</a:t>
            </a:r>
          </a:p>
          <a:p>
            <a:endParaRPr lang="it-IT" dirty="0">
              <a:solidFill>
                <a:srgbClr val="3A7B6C"/>
              </a:solidFill>
              <a:latin typeface="Book Antiqua"/>
              <a:cs typeface="Book Antiqua"/>
            </a:endParaRPr>
          </a:p>
        </p:txBody>
      </p:sp>
      <p:pic>
        <p:nvPicPr>
          <p:cNvPr id="7" name="Immagine 6" descr="Immagine 2">
            <a:extLst>
              <a:ext uri="{FF2B5EF4-FFF2-40B4-BE49-F238E27FC236}">
                <a16:creationId xmlns:a16="http://schemas.microsoft.com/office/drawing/2014/main" id="{7624D0BA-FD1D-D84B-B756-1B1513E6E3CE}"/>
              </a:ext>
            </a:extLst>
          </p:cNvPr>
          <p:cNvPicPr>
            <a:picLocks noChangeAspect="1"/>
          </p:cNvPicPr>
          <p:nvPr/>
        </p:nvPicPr>
        <p:blipFill>
          <a:blip r:embed="rId3">
            <a:extLst/>
          </a:blip>
          <a:stretch>
            <a:fillRect/>
          </a:stretch>
        </p:blipFill>
        <p:spPr>
          <a:xfrm>
            <a:off x="9925624" y="5589700"/>
            <a:ext cx="2266376" cy="1268300"/>
          </a:xfrm>
          <a:prstGeom prst="rect">
            <a:avLst/>
          </a:prstGeom>
          <a:ln w="12700">
            <a:miter lim="400000"/>
          </a:ln>
        </p:spPr>
      </p:pic>
      <p:grpSp>
        <p:nvGrpSpPr>
          <p:cNvPr id="8" name="Gruppo 7">
            <a:extLst>
              <a:ext uri="{FF2B5EF4-FFF2-40B4-BE49-F238E27FC236}">
                <a16:creationId xmlns:a16="http://schemas.microsoft.com/office/drawing/2014/main" id="{E38E9D2F-4B32-AE41-AE09-E15CDCB7B415}"/>
              </a:ext>
            </a:extLst>
          </p:cNvPr>
          <p:cNvGrpSpPr/>
          <p:nvPr/>
        </p:nvGrpSpPr>
        <p:grpSpPr>
          <a:xfrm>
            <a:off x="0" y="0"/>
            <a:ext cx="12192000" cy="4037429"/>
            <a:chOff x="0" y="-1"/>
            <a:chExt cx="12909620" cy="4380932"/>
          </a:xfrm>
        </p:grpSpPr>
        <p:pic>
          <p:nvPicPr>
            <p:cNvPr id="9" name="Immagine 8">
              <a:extLst>
                <a:ext uri="{FF2B5EF4-FFF2-40B4-BE49-F238E27FC236}">
                  <a16:creationId xmlns:a16="http://schemas.microsoft.com/office/drawing/2014/main" id="{70A28E3B-26A5-C746-A8C3-CFFF6D476D47}"/>
                </a:ext>
              </a:extLst>
            </p:cNvPr>
            <p:cNvPicPr>
              <a:picLocks noChangeAspect="1"/>
            </p:cNvPicPr>
            <p:nvPr/>
          </p:nvPicPr>
          <p:blipFill>
            <a:blip r:embed="rId4"/>
            <a:stretch>
              <a:fillRect/>
            </a:stretch>
          </p:blipFill>
          <p:spPr>
            <a:xfrm>
              <a:off x="0" y="0"/>
              <a:ext cx="6637774" cy="4380931"/>
            </a:xfrm>
            <a:prstGeom prst="rect">
              <a:avLst/>
            </a:prstGeom>
          </p:spPr>
        </p:pic>
        <p:pic>
          <p:nvPicPr>
            <p:cNvPr id="10" name="Immagine 9">
              <a:extLst>
                <a:ext uri="{FF2B5EF4-FFF2-40B4-BE49-F238E27FC236}">
                  <a16:creationId xmlns:a16="http://schemas.microsoft.com/office/drawing/2014/main" id="{3AC7D28C-35C9-5840-9C65-E0B962CCD7E7}"/>
                </a:ext>
              </a:extLst>
            </p:cNvPr>
            <p:cNvPicPr>
              <a:picLocks noChangeAspect="1"/>
            </p:cNvPicPr>
            <p:nvPr/>
          </p:nvPicPr>
          <p:blipFill>
            <a:blip r:embed="rId5"/>
            <a:stretch>
              <a:fillRect/>
            </a:stretch>
          </p:blipFill>
          <p:spPr>
            <a:xfrm>
              <a:off x="6637774" y="-1"/>
              <a:ext cx="6271846" cy="4380931"/>
            </a:xfrm>
            <a:prstGeom prst="rect">
              <a:avLst/>
            </a:prstGeom>
          </p:spPr>
        </p:pic>
      </p:grpSp>
      <p:pic>
        <p:nvPicPr>
          <p:cNvPr id="11" name="Immagine 10">
            <a:extLst>
              <a:ext uri="{FF2B5EF4-FFF2-40B4-BE49-F238E27FC236}">
                <a16:creationId xmlns:a16="http://schemas.microsoft.com/office/drawing/2014/main" id="{E966E3A7-07DC-604B-BE42-810A5913C2F7}"/>
              </a:ext>
            </a:extLst>
          </p:cNvPr>
          <p:cNvPicPr>
            <a:picLocks noChangeAspect="1"/>
          </p:cNvPicPr>
          <p:nvPr/>
        </p:nvPicPr>
        <p:blipFill>
          <a:blip r:embed="rId6"/>
          <a:stretch>
            <a:fillRect/>
          </a:stretch>
        </p:blipFill>
        <p:spPr>
          <a:xfrm>
            <a:off x="9230396" y="4037428"/>
            <a:ext cx="2916044" cy="1526063"/>
          </a:xfrm>
          <a:prstGeom prst="rect">
            <a:avLst/>
          </a:prstGeom>
        </p:spPr>
      </p:pic>
    </p:spTree>
    <p:extLst>
      <p:ext uri="{BB962C8B-B14F-4D97-AF65-F5344CB8AC3E}">
        <p14:creationId xmlns:p14="http://schemas.microsoft.com/office/powerpoint/2010/main" val="4249874471"/>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9337" y="342875"/>
            <a:ext cx="7746503" cy="5855624"/>
          </a:xfrm>
          <a:prstGeom prst="rect">
            <a:avLst/>
          </a:prstGeom>
        </p:spPr>
      </p:pic>
      <p:sp>
        <p:nvSpPr>
          <p:cNvPr id="3" name="CasellaDiTesto 2"/>
          <p:cNvSpPr txBox="1"/>
          <p:nvPr/>
        </p:nvSpPr>
        <p:spPr>
          <a:xfrm>
            <a:off x="7928380" y="1109542"/>
            <a:ext cx="4110356" cy="5601533"/>
          </a:xfrm>
          <a:prstGeom prst="rect">
            <a:avLst/>
          </a:prstGeom>
          <a:solidFill>
            <a:schemeClr val="bg1"/>
          </a:solidFill>
        </p:spPr>
        <p:txBody>
          <a:bodyPr wrap="none" rtlCol="0">
            <a:spAutoFit/>
          </a:bodyPr>
          <a:lstStyle/>
          <a:p>
            <a:r>
              <a:rPr lang="it-IT" b="1" u="sng" dirty="0" err="1" smtClean="0"/>
              <a:t>Saddle</a:t>
            </a:r>
            <a:r>
              <a:rPr lang="it-IT" b="1" u="sng" dirty="0" smtClean="0"/>
              <a:t> </a:t>
            </a:r>
            <a:r>
              <a:rPr lang="it-IT" b="1" u="sng" dirty="0" err="1" smtClean="0"/>
              <a:t>point</a:t>
            </a:r>
            <a:r>
              <a:rPr lang="it-IT" b="1" u="sng" dirty="0" smtClean="0"/>
              <a:t> and the minimax </a:t>
            </a:r>
            <a:r>
              <a:rPr lang="it-IT" b="1" u="sng" dirty="0" err="1" smtClean="0"/>
              <a:t>theorem</a:t>
            </a:r>
            <a:endParaRPr lang="it-IT" b="1" u="sng" dirty="0" smtClean="0"/>
          </a:p>
          <a:p>
            <a:endParaRPr lang="it-IT" dirty="0"/>
          </a:p>
          <a:p>
            <a:pPr algn="just"/>
            <a:r>
              <a:rPr lang="it-IT" dirty="0" smtClean="0"/>
              <a:t>In </a:t>
            </a:r>
            <a:r>
              <a:rPr lang="it-IT" dirty="0" err="1" smtClean="0"/>
              <a:t>two</a:t>
            </a:r>
            <a:r>
              <a:rPr lang="it-IT" dirty="0" smtClean="0"/>
              <a:t>-player zero-sum games a </a:t>
            </a:r>
          </a:p>
          <a:p>
            <a:pPr algn="just"/>
            <a:r>
              <a:rPr lang="it-IT" u="sng" dirty="0" err="1" smtClean="0"/>
              <a:t>saddle</a:t>
            </a:r>
            <a:r>
              <a:rPr lang="it-IT" u="sng" dirty="0" smtClean="0"/>
              <a:t> </a:t>
            </a:r>
            <a:r>
              <a:rPr lang="it-IT" u="sng" dirty="0" err="1" smtClean="0"/>
              <a:t>point</a:t>
            </a:r>
            <a:r>
              <a:rPr lang="it-IT" u="sng" dirty="0" smtClean="0"/>
              <a:t> </a:t>
            </a:r>
            <a:r>
              <a:rPr lang="it-IT" dirty="0" err="1" smtClean="0"/>
              <a:t>represents</a:t>
            </a:r>
            <a:r>
              <a:rPr lang="it-IT" dirty="0" smtClean="0"/>
              <a:t> a situation of </a:t>
            </a:r>
          </a:p>
          <a:p>
            <a:pPr algn="just"/>
            <a:r>
              <a:rPr lang="it-IT" dirty="0" err="1" smtClean="0"/>
              <a:t>equilibrium</a:t>
            </a:r>
            <a:r>
              <a:rPr lang="it-IT" dirty="0" smtClean="0"/>
              <a:t> </a:t>
            </a:r>
            <a:r>
              <a:rPr lang="it-IT" dirty="0" err="1" smtClean="0"/>
              <a:t>where</a:t>
            </a:r>
            <a:r>
              <a:rPr lang="it-IT" dirty="0" smtClean="0"/>
              <a:t> </a:t>
            </a:r>
            <a:r>
              <a:rPr lang="it-IT" dirty="0" err="1" smtClean="0"/>
              <a:t>neither</a:t>
            </a:r>
            <a:r>
              <a:rPr lang="it-IT" dirty="0" smtClean="0"/>
              <a:t> player </a:t>
            </a:r>
          </a:p>
          <a:p>
            <a:pPr algn="just"/>
            <a:r>
              <a:rPr lang="it-IT" dirty="0" smtClean="0"/>
              <a:t>can </a:t>
            </a:r>
            <a:r>
              <a:rPr lang="it-IT" dirty="0" err="1" smtClean="0"/>
              <a:t>unilaterally</a:t>
            </a:r>
            <a:r>
              <a:rPr lang="it-IT" dirty="0" smtClean="0"/>
              <a:t> </a:t>
            </a:r>
            <a:r>
              <a:rPr lang="it-IT" dirty="0" err="1" smtClean="0"/>
              <a:t>improve</a:t>
            </a:r>
            <a:r>
              <a:rPr lang="it-IT" dirty="0" smtClean="0"/>
              <a:t> </a:t>
            </a:r>
            <a:r>
              <a:rPr lang="it-IT" dirty="0" err="1" smtClean="0"/>
              <a:t>their</a:t>
            </a:r>
            <a:r>
              <a:rPr lang="it-IT" dirty="0" smtClean="0"/>
              <a:t> </a:t>
            </a:r>
            <a:r>
              <a:rPr lang="it-IT" dirty="0" err="1" smtClean="0"/>
              <a:t>outcome</a:t>
            </a:r>
            <a:endParaRPr lang="it-IT" dirty="0" smtClean="0"/>
          </a:p>
          <a:p>
            <a:pPr algn="just"/>
            <a:r>
              <a:rPr lang="it-IT" dirty="0"/>
              <a:t>[</a:t>
            </a:r>
            <a:r>
              <a:rPr lang="it-IT" dirty="0" smtClean="0"/>
              <a:t>the </a:t>
            </a:r>
            <a:r>
              <a:rPr lang="it-IT" dirty="0" err="1" smtClean="0"/>
              <a:t>point</a:t>
            </a:r>
            <a:r>
              <a:rPr lang="it-IT" dirty="0" smtClean="0"/>
              <a:t>(s) of maximum </a:t>
            </a:r>
            <a:r>
              <a:rPr lang="it-IT" dirty="0" err="1" smtClean="0"/>
              <a:t>acceptable</a:t>
            </a:r>
            <a:r>
              <a:rPr lang="it-IT" dirty="0" smtClean="0"/>
              <a:t> </a:t>
            </a:r>
            <a:r>
              <a:rPr lang="it-IT" dirty="0" err="1" smtClean="0"/>
              <a:t>loss</a:t>
            </a:r>
            <a:r>
              <a:rPr lang="it-IT" dirty="0" smtClean="0"/>
              <a:t> </a:t>
            </a:r>
          </a:p>
          <a:p>
            <a:pPr algn="just"/>
            <a:r>
              <a:rPr lang="it-IT" dirty="0" smtClean="0"/>
              <a:t>for </a:t>
            </a:r>
            <a:r>
              <a:rPr lang="it-IT" dirty="0" err="1" smtClean="0"/>
              <a:t>one</a:t>
            </a:r>
            <a:r>
              <a:rPr lang="it-IT" dirty="0" smtClean="0"/>
              <a:t>  player  </a:t>
            </a:r>
            <a:r>
              <a:rPr lang="it-IT" dirty="0" err="1" smtClean="0"/>
              <a:t>intersect</a:t>
            </a:r>
            <a:r>
              <a:rPr lang="it-IT" dirty="0" smtClean="0"/>
              <a:t>(s) with the </a:t>
            </a:r>
          </a:p>
          <a:p>
            <a:pPr algn="just"/>
            <a:r>
              <a:rPr lang="it-IT" dirty="0" err="1"/>
              <a:t>p</a:t>
            </a:r>
            <a:r>
              <a:rPr lang="it-IT" dirty="0" err="1" smtClean="0"/>
              <a:t>oint</a:t>
            </a:r>
            <a:r>
              <a:rPr lang="it-IT" dirty="0" smtClean="0"/>
              <a:t>(s) of maximum  </a:t>
            </a:r>
            <a:r>
              <a:rPr lang="it-IT" dirty="0" err="1" smtClean="0"/>
              <a:t>possible</a:t>
            </a:r>
            <a:r>
              <a:rPr lang="it-IT" dirty="0" smtClean="0"/>
              <a:t> gain </a:t>
            </a:r>
          </a:p>
          <a:p>
            <a:pPr algn="just"/>
            <a:r>
              <a:rPr lang="it-IT" dirty="0" smtClean="0"/>
              <a:t>for the </a:t>
            </a:r>
            <a:r>
              <a:rPr lang="it-IT" dirty="0" err="1" smtClean="0"/>
              <a:t>other</a:t>
            </a:r>
            <a:r>
              <a:rPr lang="it-IT" dirty="0" smtClean="0"/>
              <a:t> player]</a:t>
            </a:r>
          </a:p>
          <a:p>
            <a:pPr algn="just"/>
            <a:endParaRPr lang="it-IT" sz="1600" dirty="0"/>
          </a:p>
          <a:p>
            <a:pPr algn="just"/>
            <a:endParaRPr lang="it-IT" sz="1600" i="1" dirty="0"/>
          </a:p>
          <a:p>
            <a:pPr algn="just"/>
            <a:r>
              <a:rPr lang="it-IT" sz="1400" i="1" dirty="0" smtClean="0"/>
              <a:t>*Von </a:t>
            </a:r>
            <a:r>
              <a:rPr lang="it-IT" sz="1400" i="1" dirty="0" err="1" smtClean="0"/>
              <a:t>Neumann</a:t>
            </a:r>
            <a:r>
              <a:rPr lang="it-IT" sz="1400" i="1" dirty="0" smtClean="0"/>
              <a:t> J &amp; </a:t>
            </a:r>
            <a:r>
              <a:rPr lang="it-IT" sz="1400" i="1" dirty="0" err="1" smtClean="0"/>
              <a:t>Morgensten</a:t>
            </a:r>
            <a:r>
              <a:rPr lang="it-IT" sz="1400" i="1" dirty="0" smtClean="0"/>
              <a:t> O. </a:t>
            </a:r>
          </a:p>
          <a:p>
            <a:pPr algn="just"/>
            <a:r>
              <a:rPr lang="it-IT" sz="1400" i="1" dirty="0" err="1" smtClean="0"/>
              <a:t>Theory</a:t>
            </a:r>
            <a:r>
              <a:rPr lang="it-IT" sz="1400" i="1" dirty="0" smtClean="0"/>
              <a:t> of games and </a:t>
            </a:r>
            <a:r>
              <a:rPr lang="it-IT" sz="1400" i="1" dirty="0" err="1" smtClean="0"/>
              <a:t>economic</a:t>
            </a:r>
            <a:r>
              <a:rPr lang="it-IT" sz="1400" i="1" dirty="0" smtClean="0"/>
              <a:t> </a:t>
            </a:r>
            <a:r>
              <a:rPr lang="it-IT" sz="1400" i="1" dirty="0" err="1" smtClean="0"/>
              <a:t>behavior</a:t>
            </a:r>
            <a:endParaRPr lang="it-IT" sz="1400" i="1" dirty="0" smtClean="0"/>
          </a:p>
          <a:p>
            <a:pPr algn="just"/>
            <a:r>
              <a:rPr lang="it-IT" sz="1400" i="1" dirty="0" smtClean="0"/>
              <a:t>Princeton </a:t>
            </a:r>
            <a:r>
              <a:rPr lang="it-IT" sz="1400" i="1" dirty="0" err="1" smtClean="0"/>
              <a:t>University</a:t>
            </a:r>
            <a:r>
              <a:rPr lang="it-IT" sz="1400" i="1" dirty="0" smtClean="0"/>
              <a:t> Press, 1944.</a:t>
            </a:r>
          </a:p>
          <a:p>
            <a:pPr algn="just"/>
            <a:r>
              <a:rPr lang="it-IT" sz="1400" i="1" dirty="0" smtClean="0"/>
              <a:t>*</a:t>
            </a:r>
            <a:r>
              <a:rPr lang="it-IT" sz="1400" i="1" dirty="0" err="1" smtClean="0"/>
              <a:t>Ramsey</a:t>
            </a:r>
            <a:r>
              <a:rPr lang="it-IT" sz="1400" i="1" dirty="0" smtClean="0"/>
              <a:t> FP. </a:t>
            </a:r>
            <a:r>
              <a:rPr lang="it-IT" sz="1400" i="1" dirty="0" err="1" smtClean="0"/>
              <a:t>Truth</a:t>
            </a:r>
            <a:r>
              <a:rPr lang="it-IT" sz="1400" i="1" dirty="0" smtClean="0"/>
              <a:t> and </a:t>
            </a:r>
            <a:r>
              <a:rPr lang="it-IT" sz="1400" i="1" dirty="0" err="1" smtClean="0"/>
              <a:t>probability</a:t>
            </a:r>
            <a:r>
              <a:rPr lang="it-IT" sz="1400" i="1" dirty="0" smtClean="0"/>
              <a:t>. In </a:t>
            </a:r>
          </a:p>
          <a:p>
            <a:pPr algn="just"/>
            <a:r>
              <a:rPr lang="it-IT" sz="1400" i="1" dirty="0" smtClean="0"/>
              <a:t>The  </a:t>
            </a:r>
            <a:r>
              <a:rPr lang="it-IT" sz="1400" i="1" dirty="0" err="1" smtClean="0"/>
              <a:t>foundations</a:t>
            </a:r>
            <a:r>
              <a:rPr lang="it-IT" sz="1400" i="1" dirty="0" smtClean="0"/>
              <a:t> of </a:t>
            </a:r>
            <a:r>
              <a:rPr lang="it-IT" sz="1400" i="1" dirty="0" err="1" smtClean="0"/>
              <a:t>mathematics</a:t>
            </a:r>
            <a:r>
              <a:rPr lang="it-IT" sz="1400" i="1" dirty="0" smtClean="0"/>
              <a:t> and  </a:t>
            </a:r>
            <a:r>
              <a:rPr lang="it-IT" sz="1400" i="1" dirty="0" err="1" smtClean="0"/>
              <a:t>other</a:t>
            </a:r>
            <a:r>
              <a:rPr lang="it-IT" sz="1400" i="1" dirty="0" smtClean="0"/>
              <a:t> </a:t>
            </a:r>
            <a:r>
              <a:rPr lang="it-IT" sz="1400" i="1" dirty="0" err="1" smtClean="0"/>
              <a:t>logic</a:t>
            </a:r>
            <a:r>
              <a:rPr lang="it-IT" sz="1400" i="1" dirty="0" smtClean="0"/>
              <a:t> </a:t>
            </a:r>
          </a:p>
          <a:p>
            <a:pPr algn="just"/>
            <a:r>
              <a:rPr lang="it-IT" sz="1400" i="1" dirty="0" err="1" smtClean="0"/>
              <a:t>essays</a:t>
            </a:r>
            <a:r>
              <a:rPr lang="it-IT" sz="1400" i="1" dirty="0" smtClean="0"/>
              <a:t>, 1926</a:t>
            </a:r>
          </a:p>
          <a:p>
            <a:pPr algn="just"/>
            <a:r>
              <a:rPr lang="it-IT" sz="1400" i="1" dirty="0" smtClean="0"/>
              <a:t>*de Finetti B. </a:t>
            </a:r>
            <a:r>
              <a:rPr lang="it-IT" sz="1400" i="1" dirty="0" err="1" smtClean="0"/>
              <a:t>Theory</a:t>
            </a:r>
            <a:r>
              <a:rPr lang="it-IT" sz="1400" i="1" dirty="0" smtClean="0"/>
              <a:t> of </a:t>
            </a:r>
            <a:r>
              <a:rPr lang="it-IT" sz="1400" i="1" dirty="0" err="1" smtClean="0"/>
              <a:t>probability</a:t>
            </a:r>
            <a:r>
              <a:rPr lang="it-IT" sz="1400" i="1" dirty="0" smtClean="0"/>
              <a:t>. </a:t>
            </a:r>
          </a:p>
          <a:p>
            <a:pPr algn="just"/>
            <a:r>
              <a:rPr lang="it-IT" sz="1400" i="1" dirty="0" smtClean="0"/>
              <a:t>A </a:t>
            </a:r>
            <a:r>
              <a:rPr lang="it-IT" sz="1400" i="1" dirty="0" err="1" smtClean="0"/>
              <a:t>critical</a:t>
            </a:r>
            <a:r>
              <a:rPr lang="it-IT" sz="1400" i="1" dirty="0" smtClean="0"/>
              <a:t> </a:t>
            </a:r>
            <a:r>
              <a:rPr lang="it-IT" sz="1400" i="1" dirty="0" err="1" smtClean="0"/>
              <a:t>introductory</a:t>
            </a:r>
            <a:r>
              <a:rPr lang="it-IT" sz="1400" i="1" dirty="0" smtClean="0"/>
              <a:t> treatment. </a:t>
            </a:r>
            <a:r>
              <a:rPr lang="it-IT" sz="1400" i="1" dirty="0" err="1" smtClean="0"/>
              <a:t>Wiley</a:t>
            </a:r>
            <a:r>
              <a:rPr lang="it-IT" sz="1400" i="1" dirty="0" smtClean="0"/>
              <a:t> 1974 </a:t>
            </a:r>
          </a:p>
          <a:p>
            <a:pPr algn="just"/>
            <a:r>
              <a:rPr lang="it-IT" sz="1400" i="1" dirty="0" smtClean="0"/>
              <a:t>*</a:t>
            </a:r>
            <a:r>
              <a:rPr lang="it-IT" sz="1400" i="1" dirty="0" err="1" smtClean="0"/>
              <a:t>Kadane</a:t>
            </a:r>
            <a:r>
              <a:rPr lang="it-IT" sz="1400" i="1" dirty="0" smtClean="0"/>
              <a:t> JB. </a:t>
            </a:r>
            <a:r>
              <a:rPr lang="it-IT" sz="1400" i="1" dirty="0" err="1" smtClean="0"/>
              <a:t>Principles</a:t>
            </a:r>
            <a:r>
              <a:rPr lang="it-IT" sz="1400" i="1" dirty="0" smtClean="0"/>
              <a:t> of </a:t>
            </a:r>
            <a:r>
              <a:rPr lang="it-IT" sz="1400" i="1" dirty="0" err="1" smtClean="0"/>
              <a:t>uncertainty</a:t>
            </a:r>
            <a:r>
              <a:rPr lang="it-IT" sz="1400" i="1" dirty="0" smtClean="0"/>
              <a:t>. CBC Press 2021</a:t>
            </a:r>
          </a:p>
          <a:p>
            <a:pPr algn="just"/>
            <a:endParaRPr lang="it-IT" sz="2000" dirty="0"/>
          </a:p>
        </p:txBody>
      </p:sp>
      <p:sp>
        <p:nvSpPr>
          <p:cNvPr id="4" name="CasellaDiTesto 3"/>
          <p:cNvSpPr txBox="1"/>
          <p:nvPr/>
        </p:nvSpPr>
        <p:spPr>
          <a:xfrm>
            <a:off x="4110754" y="342875"/>
            <a:ext cx="7679666" cy="646331"/>
          </a:xfrm>
          <a:prstGeom prst="rect">
            <a:avLst/>
          </a:prstGeom>
          <a:noFill/>
        </p:spPr>
        <p:txBody>
          <a:bodyPr wrap="none" rtlCol="0">
            <a:spAutoFit/>
          </a:bodyPr>
          <a:lstStyle/>
          <a:p>
            <a:r>
              <a:rPr lang="it-IT" b="1" dirty="0" smtClean="0">
                <a:solidFill>
                  <a:srgbClr val="C00000"/>
                </a:solidFill>
              </a:rPr>
              <a:t>IS IT POSSIBLE TO MINIMIZE SUBJECTIVITY WHEN MAKING A DECISION UNDER</a:t>
            </a:r>
          </a:p>
          <a:p>
            <a:r>
              <a:rPr lang="it-IT" b="1" dirty="0" smtClean="0">
                <a:solidFill>
                  <a:srgbClr val="C00000"/>
                </a:solidFill>
              </a:rPr>
              <a:t>UNCERTAINTY, SUCH AS IN THE CONTEXT OF A WAGER?</a:t>
            </a:r>
            <a:endParaRPr lang="it-IT" b="1" dirty="0">
              <a:solidFill>
                <a:srgbClr val="C00000"/>
              </a:solidFill>
            </a:endParaRPr>
          </a:p>
        </p:txBody>
      </p:sp>
      <p:sp>
        <p:nvSpPr>
          <p:cNvPr id="5" name="CasellaDiTesto 4"/>
          <p:cNvSpPr txBox="1"/>
          <p:nvPr/>
        </p:nvSpPr>
        <p:spPr>
          <a:xfrm>
            <a:off x="9556695" y="2629912"/>
            <a:ext cx="354664" cy="709197"/>
          </a:xfrm>
          <a:prstGeom prst="rect">
            <a:avLst/>
          </a:prstGeom>
          <a:noFill/>
        </p:spPr>
        <p:txBody>
          <a:bodyPr wrap="square" rtlCol="0">
            <a:spAutoFit/>
          </a:bodyPr>
          <a:lstStyle/>
          <a:p>
            <a:endParaRPr lang="it-IT" dirty="0"/>
          </a:p>
        </p:txBody>
      </p:sp>
      <p:pic>
        <p:nvPicPr>
          <p:cNvPr id="6" name="Immagine 5"/>
          <p:cNvPicPr>
            <a:picLocks noChangeAspect="1"/>
          </p:cNvPicPr>
          <p:nvPr/>
        </p:nvPicPr>
        <p:blipFill>
          <a:blip r:embed="rId3"/>
          <a:stretch>
            <a:fillRect/>
          </a:stretch>
        </p:blipFill>
        <p:spPr>
          <a:xfrm>
            <a:off x="469337" y="560780"/>
            <a:ext cx="1988536" cy="2166235"/>
          </a:xfrm>
          <a:prstGeom prst="rect">
            <a:avLst/>
          </a:prstGeom>
        </p:spPr>
      </p:pic>
    </p:spTree>
    <p:extLst>
      <p:ext uri="{BB962C8B-B14F-4D97-AF65-F5344CB8AC3E}">
        <p14:creationId xmlns:p14="http://schemas.microsoft.com/office/powerpoint/2010/main" val="648963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81497" y="1392179"/>
            <a:ext cx="6477419" cy="5089400"/>
          </a:xfrm>
          <a:prstGeom prst="rect">
            <a:avLst/>
          </a:prstGeom>
        </p:spPr>
      </p:pic>
      <p:pic>
        <p:nvPicPr>
          <p:cNvPr id="3" name="Immagine 2"/>
          <p:cNvPicPr>
            <a:picLocks noChangeAspect="1"/>
          </p:cNvPicPr>
          <p:nvPr/>
        </p:nvPicPr>
        <p:blipFill>
          <a:blip r:embed="rId3"/>
          <a:stretch>
            <a:fillRect/>
          </a:stretch>
        </p:blipFill>
        <p:spPr>
          <a:xfrm>
            <a:off x="179117" y="158939"/>
            <a:ext cx="4502381" cy="1409772"/>
          </a:xfrm>
          <a:prstGeom prst="rect">
            <a:avLst/>
          </a:prstGeom>
        </p:spPr>
      </p:pic>
      <p:sp>
        <p:nvSpPr>
          <p:cNvPr id="4" name="CasellaDiTesto 3"/>
          <p:cNvSpPr txBox="1"/>
          <p:nvPr/>
        </p:nvSpPr>
        <p:spPr>
          <a:xfrm>
            <a:off x="179117" y="2241493"/>
            <a:ext cx="5137350" cy="4524315"/>
          </a:xfrm>
          <a:prstGeom prst="rect">
            <a:avLst/>
          </a:prstGeom>
          <a:noFill/>
        </p:spPr>
        <p:txBody>
          <a:bodyPr wrap="square" rtlCol="0">
            <a:spAutoFit/>
          </a:bodyPr>
          <a:lstStyle/>
          <a:p>
            <a:r>
              <a:rPr lang="en-US" dirty="0"/>
              <a:t> </a:t>
            </a:r>
            <a:r>
              <a:rPr lang="en-US" b="1" dirty="0"/>
              <a:t>Possible UIP </a:t>
            </a:r>
            <a:r>
              <a:rPr lang="en-US" dirty="0"/>
              <a:t>pattern had a </a:t>
            </a:r>
            <a:r>
              <a:rPr lang="en-US" dirty="0">
                <a:solidFill>
                  <a:srgbClr val="C00000"/>
                </a:solidFill>
              </a:rPr>
              <a:t>specificity of 91.2% </a:t>
            </a:r>
            <a:r>
              <a:rPr lang="en-US" dirty="0" smtClean="0">
                <a:solidFill>
                  <a:srgbClr val="C00000"/>
                </a:solidFill>
              </a:rPr>
              <a:t>and </a:t>
            </a:r>
            <a:r>
              <a:rPr lang="en-US" dirty="0">
                <a:solidFill>
                  <a:srgbClr val="C00000"/>
                </a:solidFill>
              </a:rPr>
              <a:t>a positive predictive value (PPV) of 62.5% </a:t>
            </a:r>
            <a:r>
              <a:rPr lang="en-US" dirty="0" smtClean="0">
                <a:solidFill>
                  <a:srgbClr val="C00000"/>
                </a:solidFill>
              </a:rPr>
              <a:t>for </a:t>
            </a:r>
            <a:r>
              <a:rPr lang="en-US" dirty="0">
                <a:solidFill>
                  <a:srgbClr val="C00000"/>
                </a:solidFill>
              </a:rPr>
              <a:t>UIP pattern on surgical lung biopsy. </a:t>
            </a:r>
            <a:endParaRPr lang="en-US" dirty="0" smtClean="0">
              <a:solidFill>
                <a:srgbClr val="C00000"/>
              </a:solidFill>
            </a:endParaRPr>
          </a:p>
          <a:p>
            <a:endParaRPr lang="en-US" dirty="0"/>
          </a:p>
          <a:p>
            <a:r>
              <a:rPr lang="en-US" dirty="0" smtClean="0"/>
              <a:t>The </a:t>
            </a:r>
            <a:r>
              <a:rPr lang="en-US" dirty="0"/>
              <a:t>addition of age, sex and total traction bronchiectasis score improved the PPV. </a:t>
            </a:r>
            <a:endParaRPr lang="en-US" dirty="0" smtClean="0"/>
          </a:p>
          <a:p>
            <a:endParaRPr lang="en-US" dirty="0" smtClean="0"/>
          </a:p>
          <a:p>
            <a:r>
              <a:rPr lang="en-US" dirty="0" smtClean="0"/>
              <a:t>A </a:t>
            </a:r>
            <a:r>
              <a:rPr lang="en-US" dirty="0"/>
              <a:t>possible UIP pattern on HRCT has high specificity for UIP on surgical lung biopsy, but PPV is highly dependent on underlying prevalence. </a:t>
            </a:r>
            <a:endParaRPr lang="en-US" dirty="0" smtClean="0"/>
          </a:p>
          <a:p>
            <a:endParaRPr lang="en-US" dirty="0"/>
          </a:p>
          <a:p>
            <a:r>
              <a:rPr lang="en-US" dirty="0" smtClean="0">
                <a:solidFill>
                  <a:srgbClr val="C00000"/>
                </a:solidFill>
              </a:rPr>
              <a:t>Adding </a:t>
            </a:r>
            <a:r>
              <a:rPr lang="en-US" dirty="0">
                <a:solidFill>
                  <a:srgbClr val="C00000"/>
                </a:solidFill>
              </a:rPr>
              <a:t>clinical and radiographic features to possible UIP pattern on HRCT may provide sufficient probability of histopathological UIP across prevalence ranges to change clinical decision-making.</a:t>
            </a:r>
            <a:endParaRPr lang="it-IT" dirty="0">
              <a:solidFill>
                <a:srgbClr val="C00000"/>
              </a:solidFill>
            </a:endParaRPr>
          </a:p>
        </p:txBody>
      </p:sp>
    </p:spTree>
    <p:extLst>
      <p:ext uri="{BB962C8B-B14F-4D97-AF65-F5344CB8AC3E}">
        <p14:creationId xmlns:p14="http://schemas.microsoft.com/office/powerpoint/2010/main" val="266998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60050" y="275433"/>
            <a:ext cx="4214846" cy="1738223"/>
          </a:xfrm>
          <a:prstGeom prst="rect">
            <a:avLst/>
          </a:prstGeom>
        </p:spPr>
      </p:pic>
      <p:sp>
        <p:nvSpPr>
          <p:cNvPr id="3" name="CasellaDiTesto 2"/>
          <p:cNvSpPr txBox="1"/>
          <p:nvPr/>
        </p:nvSpPr>
        <p:spPr>
          <a:xfrm>
            <a:off x="6174223" y="1109488"/>
            <a:ext cx="6198499" cy="369332"/>
          </a:xfrm>
          <a:prstGeom prst="rect">
            <a:avLst/>
          </a:prstGeom>
          <a:noFill/>
        </p:spPr>
        <p:txBody>
          <a:bodyPr wrap="square" rtlCol="0">
            <a:spAutoFit/>
          </a:bodyPr>
          <a:lstStyle/>
          <a:p>
            <a:r>
              <a:rPr lang="en-US" i="1" dirty="0" smtClean="0"/>
              <a:t>Am J </a:t>
            </a:r>
            <a:r>
              <a:rPr lang="en-US" i="1" dirty="0" err="1" smtClean="0"/>
              <a:t>Respir</a:t>
            </a:r>
            <a:r>
              <a:rPr lang="en-US" i="1" dirty="0" smtClean="0"/>
              <a:t> </a:t>
            </a:r>
            <a:r>
              <a:rPr lang="en-US" i="1" dirty="0" err="1" smtClean="0"/>
              <a:t>Crit</a:t>
            </a:r>
            <a:r>
              <a:rPr lang="en-US" i="1" dirty="0" smtClean="0"/>
              <a:t> Care Med 2022, 206,: 247–259.</a:t>
            </a:r>
            <a:endParaRPr lang="it-IT" i="1" dirty="0"/>
          </a:p>
        </p:txBody>
      </p:sp>
      <p:pic>
        <p:nvPicPr>
          <p:cNvPr id="4" name="Immagine 3"/>
          <p:cNvPicPr>
            <a:picLocks noChangeAspect="1"/>
          </p:cNvPicPr>
          <p:nvPr/>
        </p:nvPicPr>
        <p:blipFill>
          <a:blip r:embed="rId3"/>
          <a:stretch>
            <a:fillRect/>
          </a:stretch>
        </p:blipFill>
        <p:spPr>
          <a:xfrm>
            <a:off x="2077184" y="2013655"/>
            <a:ext cx="8099226" cy="4694641"/>
          </a:xfrm>
          <a:prstGeom prst="rect">
            <a:avLst/>
          </a:prstGeom>
        </p:spPr>
      </p:pic>
      <p:sp>
        <p:nvSpPr>
          <p:cNvPr id="5" name="Rettangolo 4"/>
          <p:cNvSpPr/>
          <p:nvPr/>
        </p:nvSpPr>
        <p:spPr>
          <a:xfrm>
            <a:off x="5138045" y="3244334"/>
            <a:ext cx="1915909" cy="369332"/>
          </a:xfrm>
          <a:prstGeom prst="rect">
            <a:avLst/>
          </a:prstGeom>
        </p:spPr>
        <p:txBody>
          <a:bodyPr wrap="none">
            <a:spAutoFit/>
          </a:bodyPr>
          <a:lstStyle/>
          <a:p>
            <a:r>
              <a:rPr lang="it-IT" dirty="0">
                <a:solidFill>
                  <a:srgbClr val="4D8055"/>
                </a:solidFill>
                <a:latin typeface="BlinkMacSystemFont"/>
              </a:rPr>
              <a:t>PMID: 40260266</a:t>
            </a:r>
            <a:endParaRPr lang="it-IT" dirty="0"/>
          </a:p>
        </p:txBody>
      </p:sp>
      <p:sp>
        <p:nvSpPr>
          <p:cNvPr id="6" name="Rettangolo 5"/>
          <p:cNvSpPr/>
          <p:nvPr/>
        </p:nvSpPr>
        <p:spPr>
          <a:xfrm>
            <a:off x="5138045" y="3244334"/>
            <a:ext cx="1915909" cy="369332"/>
          </a:xfrm>
          <a:prstGeom prst="rect">
            <a:avLst/>
          </a:prstGeom>
        </p:spPr>
        <p:txBody>
          <a:bodyPr wrap="none">
            <a:spAutoFit/>
          </a:bodyPr>
          <a:lstStyle/>
          <a:p>
            <a:r>
              <a:rPr lang="it-IT" dirty="0">
                <a:solidFill>
                  <a:srgbClr val="4D8055"/>
                </a:solidFill>
                <a:latin typeface="BlinkMacSystemFont"/>
              </a:rPr>
              <a:t>PMID: 40260266</a:t>
            </a:r>
            <a:endParaRPr lang="it-IT" dirty="0"/>
          </a:p>
        </p:txBody>
      </p:sp>
    </p:spTree>
    <p:extLst>
      <p:ext uri="{BB962C8B-B14F-4D97-AF65-F5344CB8AC3E}">
        <p14:creationId xmlns:p14="http://schemas.microsoft.com/office/powerpoint/2010/main" val="3258838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3099</TotalTime>
  <Words>3602</Words>
  <Application>Microsoft Office PowerPoint</Application>
  <PresentationFormat>Widescreen</PresentationFormat>
  <Paragraphs>585</Paragraphs>
  <Slides>62</Slides>
  <Notes>11</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62</vt:i4>
      </vt:variant>
    </vt:vector>
  </HeadingPairs>
  <TitlesOfParts>
    <vt:vector size="78" baseType="lpstr">
      <vt:lpstr>MS PGothic</vt:lpstr>
      <vt:lpstr>Arial</vt:lpstr>
      <vt:lpstr>Arial Bold</vt:lpstr>
      <vt:lpstr>Avenir Heavy</vt:lpstr>
      <vt:lpstr>BlinkMacSystemFont</vt:lpstr>
      <vt:lpstr>Book Antiqua</vt:lpstr>
      <vt:lpstr>Calibri</vt:lpstr>
      <vt:lpstr>Calibri Light</vt:lpstr>
      <vt:lpstr>Helvetica</vt:lpstr>
      <vt:lpstr>Helvetica Neue</vt:lpstr>
      <vt:lpstr>Helvetica Neue Medium</vt:lpstr>
      <vt:lpstr>Merriweather</vt:lpstr>
      <vt:lpstr>Times</vt:lpstr>
      <vt:lpstr>Times New Roman</vt:lpstr>
      <vt:lpstr>Wingdings</vt:lpstr>
      <vt:lpstr>Tema di Office</vt:lpstr>
      <vt:lpstr>New Endoscopic Techniques to diagnose ILDs </vt:lpstr>
      <vt:lpstr>Conflict of interest disclosure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Results: Histopathology Assessment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New Endoscopic Techniques to diagnose ILDs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Venerino Poletti</dc:creator>
  <cp:lastModifiedBy>Venerino Poletti</cp:lastModifiedBy>
  <cp:revision>84</cp:revision>
  <dcterms:created xsi:type="dcterms:W3CDTF">2025-05-10T09:14:12Z</dcterms:created>
  <dcterms:modified xsi:type="dcterms:W3CDTF">2025-05-13T07:29:11Z</dcterms:modified>
</cp:coreProperties>
</file>